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54"/>
  </p:notesMasterIdLst>
  <p:handoutMasterIdLst>
    <p:handoutMasterId r:id="rId55"/>
  </p:handoutMasterIdLst>
  <p:sldIdLst>
    <p:sldId id="257" r:id="rId2"/>
    <p:sldId id="380" r:id="rId3"/>
    <p:sldId id="381" r:id="rId4"/>
    <p:sldId id="382" r:id="rId5"/>
    <p:sldId id="383" r:id="rId6"/>
    <p:sldId id="311" r:id="rId7"/>
    <p:sldId id="336" r:id="rId8"/>
    <p:sldId id="264" r:id="rId9"/>
    <p:sldId id="306" r:id="rId10"/>
    <p:sldId id="265" r:id="rId11"/>
    <p:sldId id="266" r:id="rId12"/>
    <p:sldId id="320" r:id="rId13"/>
    <p:sldId id="267" r:id="rId14"/>
    <p:sldId id="268" r:id="rId15"/>
    <p:sldId id="269" r:id="rId16"/>
    <p:sldId id="386" r:id="rId17"/>
    <p:sldId id="384" r:id="rId18"/>
    <p:sldId id="283" r:id="rId19"/>
    <p:sldId id="284" r:id="rId20"/>
    <p:sldId id="378" r:id="rId21"/>
    <p:sldId id="285" r:id="rId22"/>
    <p:sldId id="321" r:id="rId23"/>
    <p:sldId id="338" r:id="rId24"/>
    <p:sldId id="312" r:id="rId25"/>
    <p:sldId id="313" r:id="rId26"/>
    <p:sldId id="314" r:id="rId27"/>
    <p:sldId id="315" r:id="rId28"/>
    <p:sldId id="316" r:id="rId29"/>
    <p:sldId id="317" r:id="rId30"/>
    <p:sldId id="318" r:id="rId31"/>
    <p:sldId id="319" r:id="rId32"/>
    <p:sldId id="310" r:id="rId33"/>
    <p:sldId id="385" r:id="rId34"/>
    <p:sldId id="337" r:id="rId35"/>
    <p:sldId id="322" r:id="rId36"/>
    <p:sldId id="328" r:id="rId37"/>
    <p:sldId id="323" r:id="rId38"/>
    <p:sldId id="329" r:id="rId39"/>
    <p:sldId id="330" r:id="rId40"/>
    <p:sldId id="324" r:id="rId41"/>
    <p:sldId id="334" r:id="rId42"/>
    <p:sldId id="335" r:id="rId43"/>
    <p:sldId id="325" r:id="rId44"/>
    <p:sldId id="331" r:id="rId45"/>
    <p:sldId id="327" r:id="rId46"/>
    <p:sldId id="332" r:id="rId47"/>
    <p:sldId id="379" r:id="rId48"/>
    <p:sldId id="352" r:id="rId49"/>
    <p:sldId id="353" r:id="rId50"/>
    <p:sldId id="355" r:id="rId51"/>
    <p:sldId id="356" r:id="rId52"/>
    <p:sldId id="291" r:id="rId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7DC63-8D27-5741-B2BB-0FF0B539A75B}" type="datetime1">
              <a:rPr lang="en-US" smtClean="0"/>
              <a:pPr/>
              <a:t>7/8/2014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4926F-3FE2-469E-82F1-73F1E87E8A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4740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6CED5-ADBB-5842-BEB9-F3B67E4B604B}" type="datetime1">
              <a:rPr lang="en-US" smtClean="0"/>
              <a:pPr/>
              <a:t>7/8/2014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79C20-3EAE-4BC4-82A8-40D3F93EAF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145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80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FEA379-1CE9-4E6A-985B-576EF4981B84}" type="slidenum">
              <a:rPr lang="en-US"/>
              <a:pPr/>
              <a:t>20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DE">
              <a:latin typeface="Arial" pitchFamily="80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65F0E8-786C-4DE0-874D-387960A3D8FB}" type="slidenum">
              <a:rPr lang="en-US"/>
              <a:pPr/>
              <a:t>21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DE">
              <a:latin typeface="Arial" pitchFamily="80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CA41E3-E5A9-415C-A332-7BA1A137FCCC}" type="slidenum">
              <a:rPr lang="en-US"/>
              <a:pPr/>
              <a:t>50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85" charset="0"/>
              <a:ea typeface="ＭＳ Ｐゴシック" pitchFamily="85" charset="-128"/>
              <a:cs typeface="ＭＳ Ｐゴシック" pitchFamily="85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A8A797-E431-4E79-A355-D87A1B5C9002}" type="slidenum">
              <a:rPr lang="en-US"/>
              <a:pPr/>
              <a:t>52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DE">
              <a:latin typeface="Arial" pitchFamily="80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2BB930-5A10-4E91-A951-509419E3EF03}" type="slidenum">
              <a:rPr lang="en-US"/>
              <a:pPr/>
              <a:t>8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DE">
              <a:latin typeface="Arial" pitchFamily="80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415442-AFBA-4905-BEF2-1F7710714ACD}" type="slidenum">
              <a:rPr lang="en-US"/>
              <a:pPr/>
              <a:t>10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DE">
              <a:latin typeface="Arial" pitchFamily="80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80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49728C-B639-48AD-9078-ECF71947682E}" type="slidenum">
              <a:rPr lang="en-US"/>
              <a:pPr/>
              <a:t>13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DE">
              <a:latin typeface="Arial" pitchFamily="80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DE072-6BDD-45F2-BAC6-80FEA3E41669}" type="slidenum">
              <a:rPr lang="en-US"/>
              <a:pPr/>
              <a:t>14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DE">
              <a:latin typeface="Arial" pitchFamily="80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7A6AD7-D399-4082-B1D9-436B74C4C62C}" type="slidenum">
              <a:rPr lang="en-GB"/>
              <a:pPr/>
              <a:t>15</a:t>
            </a:fld>
            <a:endParaRPr lang="en-GB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>
              <a:latin typeface="Arial" pitchFamily="80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2BE46E-EB73-4859-B648-F261437777A0}" type="slidenum">
              <a:rPr lang="en-US"/>
              <a:pPr/>
              <a:t>18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DE">
              <a:latin typeface="Arial" pitchFamily="80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FEA379-1CE9-4E6A-985B-576EF4981B84}" type="slidenum">
              <a:rPr lang="en-US"/>
              <a:pPr/>
              <a:t>19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DE">
              <a:latin typeface="Arial" pitchFamily="80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Capetown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Capetown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Capetown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Capetown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6002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PODER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Experimental Design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Catherine C. </a:t>
            </a:r>
            <a:r>
              <a:rPr lang="en-US" dirty="0" err="1" smtClean="0"/>
              <a:t>Eckel</a:t>
            </a:r>
            <a:r>
              <a:rPr lang="en-US" dirty="0" smtClean="0"/>
              <a:t> – Texas A&amp;M University</a:t>
            </a:r>
          </a:p>
          <a:p>
            <a:pPr eaLnBrk="1" hangingPunct="1"/>
            <a:r>
              <a:rPr lang="en-US" dirty="0" smtClean="0"/>
              <a:t>Rick K. Wilson – Rice University</a:t>
            </a:r>
            <a:endParaRPr lang="en-US" dirty="0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4483F9-CF3F-48C7-97F0-8D895647719B}" type="slidenum">
              <a:rPr lang="en-US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884238"/>
            <a:ext cx="8229600" cy="792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Objectives I:</a:t>
            </a:r>
            <a:br>
              <a:rPr lang="en-US" dirty="0" smtClean="0"/>
            </a:br>
            <a:r>
              <a:rPr lang="en-US" dirty="0" smtClean="0"/>
              <a:t>Theory </a:t>
            </a:r>
            <a:r>
              <a:rPr lang="en-US" dirty="0"/>
              <a:t>and experiments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981200"/>
            <a:ext cx="7086600" cy="4495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Test a theory or discriminate between theories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Formal theory provides the basis for experimental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Test a theory on its own domain: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/>
              <a:t> Implement the conditions of the theory (e.g., preference assumptions, technology assumptions, institutional assumptions)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(Best to have an alternative hypothesis)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Compare the prediction(s) with the experimental </a:t>
            </a:r>
            <a:r>
              <a:rPr lang="en-US" sz="2400" dirty="0" smtClean="0"/>
              <a:t>outcome</a:t>
            </a:r>
            <a:endParaRPr lang="en-US" sz="2400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/>
          <a:p>
            <a:fld id="{53CFA666-E791-4D23-85C9-10C4FAFDFC47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Theory, cont’d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What if the results reject theory?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Explore the causes of a theory’s failure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Check each of the assumptions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Explore parameter space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Find out when the theory fails and when it succeeds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Design proper control treatments that allows causal inferences about why the theory fails </a:t>
            </a:r>
            <a:endParaRPr lang="en-US" sz="2800" dirty="0"/>
          </a:p>
          <a:p>
            <a:endParaRPr lang="en-US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/>
          <a:p>
            <a:fld id="{6E2BA35C-FF60-417D-AF29-60B573B244B4}" type="slidenum">
              <a:rPr lang="en-US"/>
              <a:pPr/>
              <a:t>11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II:</a:t>
            </a:r>
            <a:br>
              <a:rPr lang="en-US" dirty="0" smtClean="0"/>
            </a:br>
            <a:r>
              <a:rPr lang="en-US" dirty="0" smtClean="0"/>
              <a:t>Establishing Regularities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Finding patterns</a:t>
            </a:r>
          </a:p>
          <a:p>
            <a:pPr lvl="1"/>
            <a:r>
              <a:rPr lang="en-US" dirty="0" smtClean="0"/>
              <a:t>Lab is inexpensive</a:t>
            </a:r>
          </a:p>
          <a:p>
            <a:pPr lvl="1"/>
            <a:r>
              <a:rPr lang="en-US" dirty="0" smtClean="0"/>
              <a:t>Manipulations are easy</a:t>
            </a:r>
          </a:p>
          <a:p>
            <a:r>
              <a:rPr lang="en-US" dirty="0" smtClean="0"/>
              <a:t>Pinpointing effects</a:t>
            </a:r>
          </a:p>
          <a:p>
            <a:pPr lvl="1"/>
            <a:r>
              <a:rPr lang="en-US" dirty="0" smtClean="0"/>
              <a:t>Interventions, GOTV</a:t>
            </a:r>
          </a:p>
          <a:p>
            <a:r>
              <a:rPr lang="en-US" dirty="0" smtClean="0"/>
              <a:t>Fishing …</a:t>
            </a:r>
          </a:p>
          <a:p>
            <a:pPr lvl="1"/>
            <a:r>
              <a:rPr lang="en-US" dirty="0" smtClean="0"/>
              <a:t>… in the right Lake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 III:</a:t>
            </a:r>
            <a:br>
              <a:rPr lang="en-US" dirty="0" smtClean="0"/>
            </a:br>
            <a:r>
              <a:rPr lang="en-US" dirty="0" smtClean="0"/>
              <a:t>Institutions </a:t>
            </a:r>
            <a:r>
              <a:rPr lang="en-US" dirty="0"/>
              <a:t>and environments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400" dirty="0" smtClean="0"/>
              <a:t>(What is an institution?)</a:t>
            </a:r>
          </a:p>
          <a:p>
            <a:pPr eaLnBrk="1" hangingPunct="1"/>
            <a:r>
              <a:rPr lang="en-US" sz="2400" dirty="0" smtClean="0"/>
              <a:t>Compare </a:t>
            </a:r>
            <a:r>
              <a:rPr lang="en-US" sz="2400" dirty="0"/>
              <a:t>environments within the same </a:t>
            </a:r>
            <a:r>
              <a:rPr lang="en-US" sz="2400" dirty="0" smtClean="0"/>
              <a:t>institution</a:t>
            </a:r>
            <a:endParaRPr lang="en-US" sz="2400" dirty="0"/>
          </a:p>
          <a:p>
            <a:pPr lvl="1" eaLnBrk="1" hangingPunct="1"/>
            <a:r>
              <a:rPr lang="en-US" sz="2000" dirty="0"/>
              <a:t>How robust are the results across different environments</a:t>
            </a:r>
            <a:r>
              <a:rPr lang="en-US" sz="2000" dirty="0" smtClean="0"/>
              <a:t>? (e.g., CPRs)</a:t>
            </a:r>
            <a:endParaRPr lang="en-US" sz="2000" dirty="0"/>
          </a:p>
          <a:p>
            <a:pPr eaLnBrk="1" hangingPunct="1"/>
            <a:r>
              <a:rPr lang="en-US" sz="2400" dirty="0"/>
              <a:t>Compare institutions within the same environment</a:t>
            </a:r>
          </a:p>
          <a:p>
            <a:pPr lvl="1" eaLnBrk="1" hangingPunct="1"/>
            <a:r>
              <a:rPr lang="en-US" sz="2000" dirty="0"/>
              <a:t>Allows for comparisons even when no theory about the effects of the institution is available (Example: cheap talk vs. face-to-face communications in PG) </a:t>
            </a:r>
          </a:p>
          <a:p>
            <a:r>
              <a:rPr lang="en-US" sz="2300" dirty="0" smtClean="0"/>
              <a:t>How to compare? </a:t>
            </a:r>
          </a:p>
          <a:p>
            <a:pPr lvl="1"/>
            <a:r>
              <a:rPr lang="en-US" sz="2000" dirty="0" smtClean="0"/>
              <a:t>Usual </a:t>
            </a:r>
            <a:r>
              <a:rPr lang="en-US" sz="2000" dirty="0"/>
              <a:t>aggregate welfare measure: Aggregate amount of money earned divided by the maximum that could be earned</a:t>
            </a:r>
          </a:p>
          <a:p>
            <a:pPr eaLnBrk="1" hangingPunct="1">
              <a:buFont typeface="Wingdings" pitchFamily="80" charset="2"/>
              <a:buNone/>
            </a:pPr>
            <a:endParaRPr lang="en-US" sz="2800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/>
          <a:p>
            <a:fld id="{DD32742D-BFDC-4C89-9E77-53AEF09D6B77}" type="slidenum">
              <a:rPr lang="en-US"/>
              <a:pPr/>
              <a:t>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8229600" cy="990600"/>
          </a:xfrm>
        </p:spPr>
        <p:txBody>
          <a:bodyPr>
            <a:noAutofit/>
          </a:bodyPr>
          <a:lstStyle/>
          <a:p>
            <a:pPr eaLnBrk="1" hangingPunct="1"/>
            <a:r>
              <a:rPr lang="en-US" dirty="0" smtClean="0"/>
              <a:t>Objectives IV:</a:t>
            </a:r>
            <a:br>
              <a:rPr lang="en-US" dirty="0" smtClean="0"/>
            </a:br>
            <a:r>
              <a:rPr lang="en-US" dirty="0" smtClean="0"/>
              <a:t>Policy </a:t>
            </a:r>
            <a:r>
              <a:rPr lang="en-US" dirty="0"/>
              <a:t>and wind-tunnel experiments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52600"/>
            <a:ext cx="7620000" cy="4724401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/>
              <a:t>Evaluate </a:t>
            </a:r>
            <a:r>
              <a:rPr lang="en-US" sz="2400" dirty="0" smtClean="0"/>
              <a:t>policy </a:t>
            </a:r>
            <a:r>
              <a:rPr lang="en-US" dirty="0"/>
              <a:t>p</a:t>
            </a:r>
            <a:r>
              <a:rPr lang="en-US" sz="2400" dirty="0" smtClean="0"/>
              <a:t>roposals</a:t>
            </a:r>
            <a:endParaRPr lang="en-US" sz="2400" dirty="0"/>
          </a:p>
          <a:p>
            <a:pPr lvl="1" eaLnBrk="1" hangingPunct="1"/>
            <a:r>
              <a:rPr lang="en-US" sz="2000" dirty="0" smtClean="0"/>
              <a:t>Which </a:t>
            </a:r>
            <a:r>
              <a:rPr lang="en-US" sz="2000" dirty="0"/>
              <a:t>auctions generate the higher revenue? (e.g., in arts auctions or</a:t>
            </a:r>
            <a:r>
              <a:rPr lang="en-US" sz="2000" dirty="0" smtClean="0"/>
              <a:t> broadband license </a:t>
            </a:r>
            <a:r>
              <a:rPr lang="en-US" sz="2000" dirty="0"/>
              <a:t>auctions)</a:t>
            </a:r>
          </a:p>
          <a:p>
            <a:pPr lvl="1" eaLnBrk="1" hangingPunct="1"/>
            <a:r>
              <a:rPr lang="en-US" sz="2000" dirty="0"/>
              <a:t>Do emission permits allow efficient pollution control?</a:t>
            </a:r>
          </a:p>
          <a:p>
            <a:pPr lvl="1" eaLnBrk="1" hangingPunct="1"/>
            <a:r>
              <a:rPr lang="en-US" sz="2000" dirty="0"/>
              <a:t>How should airport slots be allocated?</a:t>
            </a:r>
            <a:endParaRPr lang="en-US" sz="2000" dirty="0" smtClean="0"/>
          </a:p>
          <a:p>
            <a:pPr eaLnBrk="1" hangingPunct="1"/>
            <a:r>
              <a:rPr lang="en-US" sz="2400" dirty="0" smtClean="0"/>
              <a:t>The </a:t>
            </a:r>
            <a:r>
              <a:rPr lang="en-US" sz="2400" dirty="0"/>
              <a:t>laboratory as a wind tunnel for new institutions</a:t>
            </a:r>
          </a:p>
          <a:p>
            <a:pPr lvl="1" eaLnBrk="1" hangingPunct="1"/>
            <a:r>
              <a:rPr lang="en-US" sz="2000" dirty="0"/>
              <a:t>What </a:t>
            </a:r>
            <a:r>
              <a:rPr lang="en-US" sz="2000" dirty="0" smtClean="0"/>
              <a:t>is the </a:t>
            </a:r>
            <a:r>
              <a:rPr lang="en-US" sz="2000" dirty="0"/>
              <a:t>distributional </a:t>
            </a:r>
            <a:r>
              <a:rPr lang="en-US" sz="2000" dirty="0" smtClean="0"/>
              <a:t>consequence of implementing a “transferable quota” system in a fishery?</a:t>
            </a:r>
          </a:p>
          <a:p>
            <a:pPr lvl="1" eaLnBrk="1" hangingPunct="1"/>
            <a:r>
              <a:rPr lang="en-US" sz="2000" dirty="0" smtClean="0"/>
              <a:t>Market for research space on space station?</a:t>
            </a:r>
          </a:p>
          <a:p>
            <a:pPr lvl="1" eaLnBrk="1" hangingPunct="1"/>
            <a:endParaRPr lang="en-US" sz="2000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/>
          <a:p>
            <a:fld id="{0F5924BD-B8D4-4BF5-8A60-55BF86E3E15F}" type="slidenum">
              <a:rPr lang="en-US"/>
              <a:pPr/>
              <a:t>14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Objectives V:</a:t>
            </a:r>
            <a:br>
              <a:rPr lang="en-US" dirty="0" smtClean="0"/>
            </a:br>
            <a:r>
              <a:rPr lang="en-US" dirty="0" smtClean="0"/>
              <a:t>measurement:  elicitation </a:t>
            </a:r>
            <a:r>
              <a:rPr lang="en-US" dirty="0"/>
              <a:t>of preferences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14078" y="1752600"/>
            <a:ext cx="7380287" cy="4430712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Valuation to Inform Policy</a:t>
            </a:r>
          </a:p>
          <a:p>
            <a:pPr lvl="1">
              <a:lnSpc>
                <a:spcPct val="90000"/>
              </a:lnSpc>
            </a:pPr>
            <a:r>
              <a:rPr lang="en-US" sz="2500" dirty="0" smtClean="0"/>
              <a:t>How </a:t>
            </a:r>
            <a:r>
              <a:rPr lang="en-US" sz="2500" dirty="0"/>
              <a:t>much should the government spend on avoiding traffic injuries?</a:t>
            </a:r>
          </a:p>
          <a:p>
            <a:pPr lvl="1">
              <a:lnSpc>
                <a:spcPct val="90000"/>
              </a:lnSpc>
            </a:pPr>
            <a:r>
              <a:rPr lang="en-US" sz="2500" dirty="0"/>
              <a:t>How much should be spend on the conservation of nature?</a:t>
            </a:r>
            <a:endParaRPr lang="en-US" sz="2500" dirty="0" smtClean="0"/>
          </a:p>
          <a:p>
            <a:pPr>
              <a:lnSpc>
                <a:spcPct val="90000"/>
              </a:lnSpc>
            </a:pPr>
            <a:r>
              <a:rPr lang="en-US" sz="2800" dirty="0"/>
              <a:t>M</a:t>
            </a:r>
            <a:r>
              <a:rPr lang="en-US" sz="2800" dirty="0" smtClean="0"/>
              <a:t>easuring </a:t>
            </a:r>
            <a:r>
              <a:rPr lang="en-US" sz="2800" dirty="0"/>
              <a:t>people’s </a:t>
            </a:r>
            <a:r>
              <a:rPr lang="en-US" sz="2800" dirty="0" smtClean="0"/>
              <a:t>valuations </a:t>
            </a:r>
            <a:r>
              <a:rPr lang="en-US" sz="2800" dirty="0"/>
              <a:t>is </a:t>
            </a:r>
            <a:r>
              <a:rPr lang="en-US" sz="2800" dirty="0" smtClean="0"/>
              <a:t>hard</a:t>
            </a:r>
          </a:p>
          <a:p>
            <a:pPr lvl="1">
              <a:lnSpc>
                <a:spcPct val="90000"/>
              </a:lnSpc>
            </a:pPr>
            <a:r>
              <a:rPr lang="en-US" sz="2500" dirty="0" smtClean="0"/>
              <a:t>Are people risk seeking/averse?</a:t>
            </a:r>
          </a:p>
          <a:p>
            <a:pPr lvl="1">
              <a:lnSpc>
                <a:spcPct val="90000"/>
              </a:lnSpc>
            </a:pPr>
            <a:r>
              <a:rPr lang="en-US" sz="2500" dirty="0" smtClean="0"/>
              <a:t>Who is cooperative?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Requires a theory of individual preferences and knowledge about the strength of </a:t>
            </a:r>
            <a:r>
              <a:rPr lang="en-US" sz="2800" dirty="0" smtClean="0"/>
              <a:t>particular “</a:t>
            </a:r>
            <a:r>
              <a:rPr lang="en-US" sz="2800" dirty="0"/>
              <a:t>motives” (preferences). 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/>
          <a:p>
            <a:fld id="{B65704AF-A0F1-401B-8708-8079A0EA1D13}" type="slidenum">
              <a:rPr lang="en-US"/>
              <a:pPr/>
              <a:t>15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Risk aversion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Economists have a theory of decision making under uncertainty: Expected utility</a:t>
            </a:r>
          </a:p>
          <a:p>
            <a:r>
              <a:rPr lang="en-US" dirty="0" smtClean="0"/>
              <a:t>Suggests that ANY measure of the curvature of the utility function will do:</a:t>
            </a:r>
          </a:p>
          <a:p>
            <a:pPr lvl="1"/>
            <a:r>
              <a:rPr lang="en-US" dirty="0" smtClean="0"/>
              <a:t>Valuation of lotteries</a:t>
            </a:r>
          </a:p>
          <a:p>
            <a:pPr lvl="2"/>
            <a:r>
              <a:rPr lang="en-US" dirty="0" smtClean="0"/>
              <a:t>Willingness to pay/accept</a:t>
            </a:r>
          </a:p>
          <a:p>
            <a:pPr lvl="2"/>
            <a:r>
              <a:rPr lang="en-US" dirty="0" smtClean="0"/>
              <a:t>Becker </a:t>
            </a:r>
            <a:r>
              <a:rPr lang="en-US" dirty="0" err="1" smtClean="0"/>
              <a:t>Degroot</a:t>
            </a:r>
            <a:r>
              <a:rPr lang="en-US" dirty="0" smtClean="0"/>
              <a:t> </a:t>
            </a:r>
            <a:r>
              <a:rPr lang="en-US" dirty="0" err="1" smtClean="0"/>
              <a:t>Marschak</a:t>
            </a:r>
            <a:r>
              <a:rPr lang="en-US" dirty="0" smtClean="0"/>
              <a:t> method</a:t>
            </a:r>
          </a:p>
          <a:p>
            <a:pPr lvl="1"/>
            <a:r>
              <a:rPr lang="en-US" dirty="0" smtClean="0"/>
              <a:t>Choices between lotteries and certain amounts</a:t>
            </a:r>
          </a:p>
          <a:p>
            <a:pPr lvl="1"/>
            <a:r>
              <a:rPr lang="en-US" dirty="0" smtClean="0"/>
              <a:t>Choices among lotteries</a:t>
            </a:r>
          </a:p>
          <a:p>
            <a:r>
              <a:rPr lang="en-US" dirty="0" smtClean="0"/>
              <a:t>But these give different answers. </a:t>
            </a:r>
            <a:endParaRPr lang="en-US" dirty="0"/>
          </a:p>
          <a:p>
            <a:pPr lvl="1"/>
            <a:r>
              <a:rPr lang="en-US" dirty="0" smtClean="0"/>
              <a:t>(More on request....)</a:t>
            </a:r>
          </a:p>
          <a:p>
            <a:pPr marL="365760" lvl="1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9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Readings Fit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Establishing Regularities: </a:t>
            </a:r>
            <a:r>
              <a:rPr lang="en-US" dirty="0" err="1" smtClean="0"/>
              <a:t>Chaudhuri</a:t>
            </a:r>
            <a:r>
              <a:rPr lang="en-US" dirty="0" smtClean="0"/>
              <a:t> (2011); Cardenas and Carpenter (2008); Herrmann, </a:t>
            </a:r>
            <a:r>
              <a:rPr lang="en-US" dirty="0" err="1" smtClean="0"/>
              <a:t>Thöni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 smtClean="0"/>
              <a:t>Gächter</a:t>
            </a:r>
            <a:r>
              <a:rPr lang="en-US" dirty="0" smtClean="0"/>
              <a:t> (2008)</a:t>
            </a:r>
          </a:p>
          <a:p>
            <a:r>
              <a:rPr lang="en-US" dirty="0" smtClean="0"/>
              <a:t>Measurement/Elicitation of Preferences: </a:t>
            </a:r>
            <a:r>
              <a:rPr lang="en-US" dirty="0" err="1"/>
              <a:t>Rustagi</a:t>
            </a:r>
            <a:r>
              <a:rPr lang="en-US" dirty="0"/>
              <a:t>, </a:t>
            </a:r>
            <a:r>
              <a:rPr lang="en-US" dirty="0" smtClean="0"/>
              <a:t>Engel and </a:t>
            </a:r>
            <a:r>
              <a:rPr lang="en-US" dirty="0" err="1" smtClean="0"/>
              <a:t>Kosfeld</a:t>
            </a:r>
            <a:r>
              <a:rPr lang="en-US" dirty="0" smtClean="0"/>
              <a:t> (2010); </a:t>
            </a:r>
            <a:r>
              <a:rPr lang="en-US" dirty="0" err="1" smtClean="0"/>
              <a:t>Karlan</a:t>
            </a:r>
            <a:r>
              <a:rPr lang="en-US" dirty="0" smtClean="0"/>
              <a:t> (2005)</a:t>
            </a:r>
          </a:p>
          <a:p>
            <a:r>
              <a:rPr lang="en-US" dirty="0" smtClean="0"/>
              <a:t>Institutions and Environments: </a:t>
            </a:r>
            <a:r>
              <a:rPr lang="en-US" dirty="0" err="1"/>
              <a:t>Rustagi</a:t>
            </a:r>
            <a:r>
              <a:rPr lang="en-US" dirty="0"/>
              <a:t>, Engel and </a:t>
            </a:r>
            <a:r>
              <a:rPr lang="en-US" dirty="0" err="1"/>
              <a:t>Kosfeld</a:t>
            </a:r>
            <a:r>
              <a:rPr lang="en-US" dirty="0"/>
              <a:t> (2010</a:t>
            </a:r>
            <a:r>
              <a:rPr lang="en-US" dirty="0" smtClean="0"/>
              <a:t>); Heinrich et al. (</a:t>
            </a:r>
            <a:r>
              <a:rPr lang="en-US" smtClean="0"/>
              <a:t>2010)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75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Objections to experiments</a:t>
            </a:r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Objection: “Experiments are unrealistic.”</a:t>
            </a:r>
          </a:p>
          <a:p>
            <a:pPr lvl="1"/>
            <a:r>
              <a:rPr lang="en-US" dirty="0" smtClean="0"/>
              <a:t>All models are unrealistic </a:t>
            </a:r>
          </a:p>
          <a:p>
            <a:pPr lvl="2"/>
            <a:r>
              <a:rPr lang="en-US" dirty="0" smtClean="0"/>
              <a:t>They leave out many aspects of reality.</a:t>
            </a:r>
          </a:p>
          <a:p>
            <a:pPr lvl="2"/>
            <a:r>
              <a:rPr lang="en-US" dirty="0" smtClean="0"/>
              <a:t>Simplicity is a virtue – focuses on critical aspects of a situation (a causal mechanism or logic of a complex relationship)</a:t>
            </a:r>
          </a:p>
          <a:p>
            <a:pPr lvl="1"/>
            <a:r>
              <a:rPr lang="en-US" dirty="0" smtClean="0"/>
              <a:t>Experiments are like models</a:t>
            </a:r>
          </a:p>
          <a:p>
            <a:pPr lvl="2"/>
            <a:r>
              <a:rPr lang="en-US" dirty="0" smtClean="0"/>
              <a:t>They leave out many aspects of reality</a:t>
            </a:r>
          </a:p>
          <a:p>
            <a:pPr lvl="2"/>
            <a:r>
              <a:rPr lang="en-US" dirty="0" smtClean="0"/>
              <a:t>Focus on critical aspects (cause or precision of estimate)</a:t>
            </a:r>
          </a:p>
          <a:p>
            <a:pPr lvl="1"/>
            <a:r>
              <a:rPr lang="en-US" dirty="0" smtClean="0"/>
              <a:t>Realism may be important but so is control. 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5"/>
          </p:nvPr>
        </p:nvSpPr>
        <p:spPr/>
        <p:txBody>
          <a:bodyPr/>
          <a:lstStyle/>
          <a:p>
            <a:fld id="{100645DE-32DB-4BA8-AEB3-AF63F9AAE6B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Objections continued</a:t>
            </a: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Objection: “Experiments are artificial.” </a:t>
            </a:r>
          </a:p>
          <a:p>
            <a:pPr lvl="1"/>
            <a:r>
              <a:rPr lang="en-US" dirty="0" smtClean="0"/>
              <a:t>Biased subject pool (students)</a:t>
            </a:r>
          </a:p>
          <a:p>
            <a:pPr lvl="1"/>
            <a:r>
              <a:rPr lang="en-US" dirty="0" smtClean="0"/>
              <a:t>Low stakes</a:t>
            </a:r>
          </a:p>
          <a:p>
            <a:pPr lvl="1"/>
            <a:r>
              <a:rPr lang="en-US" dirty="0" smtClean="0"/>
              <a:t>Small number of participants</a:t>
            </a:r>
          </a:p>
          <a:p>
            <a:pPr lvl="1"/>
            <a:r>
              <a:rPr lang="en-US" dirty="0" smtClean="0"/>
              <a:t>Inexperienced subjects</a:t>
            </a:r>
          </a:p>
          <a:p>
            <a:pPr lvl="1"/>
            <a:r>
              <a:rPr lang="en-US" dirty="0" smtClean="0"/>
              <a:t>Anonymity</a:t>
            </a:r>
          </a:p>
          <a:p>
            <a:r>
              <a:rPr lang="en-US" dirty="0" smtClean="0"/>
              <a:t>All can be tested in the lab</a:t>
            </a:r>
          </a:p>
          <a:p>
            <a:r>
              <a:rPr lang="en-US" dirty="0" smtClean="0"/>
              <a:t>Such testing rarely affects important results</a:t>
            </a:r>
          </a:p>
          <a:p>
            <a:pPr lvl="1"/>
            <a:r>
              <a:rPr lang="en-US" dirty="0" smtClean="0"/>
              <a:t>Example: ultimatum game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5"/>
          </p:nvPr>
        </p:nvSpPr>
        <p:spPr/>
        <p:txBody>
          <a:bodyPr/>
          <a:lstStyle/>
          <a:p>
            <a:fld id="{1A375D66-6875-4247-A4C7-1049E596AC9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85" charset="-128"/>
                <a:cs typeface="ＭＳ Ｐゴシック" pitchFamily="85" charset="-128"/>
              </a:rPr>
              <a:t>In-Class Experiment 1</a:t>
            </a:r>
            <a:endParaRPr lang="en-US" dirty="0">
              <a:ea typeface="ＭＳ Ｐゴシック" pitchFamily="85" charset="-128"/>
              <a:cs typeface="ＭＳ Ｐゴシック" pitchFamily="85" charset="-128"/>
            </a:endParaRPr>
          </a:p>
        </p:txBody>
      </p:sp>
      <p:sp>
        <p:nvSpPr>
          <p:cNvPr id="1741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en-US" dirty="0">
              <a:ea typeface="ＭＳ Ｐゴシック" pitchFamily="85" charset="-128"/>
              <a:cs typeface="ＭＳ Ｐゴシック" pitchFamily="85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4CD14BB-4DC5-4FFB-B587-C034158B118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3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Objections continued</a:t>
            </a: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Objection: “Experiments say nothing about the real world.” </a:t>
            </a:r>
          </a:p>
          <a:p>
            <a:pPr lvl="1"/>
            <a:r>
              <a:rPr lang="en-US" dirty="0" smtClean="0"/>
              <a:t>External validity</a:t>
            </a:r>
          </a:p>
          <a:p>
            <a:pPr lvl="1"/>
            <a:r>
              <a:rPr lang="en-US" dirty="0" smtClean="0"/>
              <a:t>Generalization</a:t>
            </a:r>
          </a:p>
          <a:p>
            <a:r>
              <a:rPr lang="en-US" dirty="0" smtClean="0"/>
              <a:t>The experiment involves real decisions for the subjects: real consequences</a:t>
            </a:r>
          </a:p>
          <a:p>
            <a:r>
              <a:rPr lang="en-US" dirty="0" smtClean="0"/>
              <a:t>What is the aim of the experiment?</a:t>
            </a:r>
          </a:p>
          <a:p>
            <a:pPr lvl="1"/>
            <a:r>
              <a:rPr lang="en-US" dirty="0" smtClean="0"/>
              <a:t>Internal validity – ensuring that the causal inference is correct</a:t>
            </a:r>
          </a:p>
          <a:p>
            <a:pPr lvl="1"/>
            <a:r>
              <a:rPr lang="en-US" dirty="0" smtClean="0"/>
              <a:t>External validity: secondary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5"/>
          </p:nvPr>
        </p:nvSpPr>
        <p:spPr/>
        <p:txBody>
          <a:bodyPr/>
          <a:lstStyle/>
          <a:p>
            <a:fld id="{1A375D66-6875-4247-A4C7-1049E596AC94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Limits of experiments</a:t>
            </a: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Control is never perfect (more later)</a:t>
            </a:r>
          </a:p>
          <a:p>
            <a:pPr lvl="1"/>
            <a:r>
              <a:rPr lang="en-US" smtClean="0"/>
              <a:t>Weather, Laboratory environment</a:t>
            </a:r>
          </a:p>
          <a:p>
            <a:pPr lvl="1"/>
            <a:r>
              <a:rPr lang="en-US" smtClean="0"/>
              <a:t>No real control over all other motives (no dominance)</a:t>
            </a:r>
          </a:p>
          <a:p>
            <a:pPr lvl="1"/>
            <a:r>
              <a:rPr lang="en-US" smtClean="0"/>
              <a:t>Self-selection: who takes part in the experiment?</a:t>
            </a:r>
          </a:p>
          <a:p>
            <a:r>
              <a:rPr lang="en-US" smtClean="0"/>
              <a:t>Randomization is difficult</a:t>
            </a:r>
          </a:p>
          <a:p>
            <a:r>
              <a:rPr lang="en-US" smtClean="0"/>
              <a:t>Experiments (like models) are never general, just examples: </a:t>
            </a:r>
          </a:p>
          <a:p>
            <a:pPr lvl="1"/>
            <a:r>
              <a:rPr lang="en-US" smtClean="0"/>
              <a:t>Applies to both lab and field experiments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5"/>
          </p:nvPr>
        </p:nvSpPr>
        <p:spPr/>
        <p:txBody>
          <a:bodyPr/>
          <a:lstStyle/>
          <a:p>
            <a:fld id="{AA550D2B-0DC6-46F6-A0E5-E51793E5A24D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Experiments Do Well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Test for causal claims</a:t>
            </a:r>
          </a:p>
          <a:p>
            <a:r>
              <a:rPr lang="en-US" dirty="0" smtClean="0"/>
              <a:t>Inform theory (e.g. fairness) </a:t>
            </a:r>
          </a:p>
          <a:p>
            <a:r>
              <a:rPr lang="en-US" dirty="0" smtClean="0"/>
              <a:t>Allow for replication</a:t>
            </a:r>
          </a:p>
          <a:p>
            <a:r>
              <a:rPr lang="en-US" dirty="0" smtClean="0"/>
              <a:t>Develop measures (problem of reliability and validity)</a:t>
            </a:r>
          </a:p>
          <a:p>
            <a:r>
              <a:rPr lang="en-US" dirty="0" smtClean="0"/>
              <a:t>Explore parameters of interest (MPCR)</a:t>
            </a:r>
          </a:p>
          <a:p>
            <a:r>
              <a:rPr lang="en-US" dirty="0" smtClean="0"/>
              <a:t>Develop counterfactuals (e.g., macro)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Causal Considerations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89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Rueben Causal Model (RCM)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 dilemma: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same “</a:t>
            </a:r>
            <a:r>
              <a:rPr lang="en-US" dirty="0" err="1" smtClean="0"/>
              <a:t>i</a:t>
            </a:r>
            <a:r>
              <a:rPr lang="en-US" dirty="0" smtClean="0"/>
              <a:t>” can’t be in two states at the same time! </a:t>
            </a:r>
          </a:p>
          <a:p>
            <a:r>
              <a:rPr lang="en-US" dirty="0" smtClean="0"/>
              <a:t>FPCI: fundamental problem of causal inference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28800" y="3276600"/>
            <a:ext cx="71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δ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 </a:t>
            </a:r>
            <a:r>
              <a:rPr lang="en-US" dirty="0" smtClean="0"/>
              <a:t> = </a:t>
            </a:r>
            <a:endParaRPr lang="en-US" baseline="-25000" dirty="0"/>
          </a:p>
        </p:txBody>
      </p:sp>
      <p:pic>
        <p:nvPicPr>
          <p:cNvPr id="7" name="Picture 6" descr="BU0037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526" y="2895600"/>
            <a:ext cx="465137" cy="11575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04663" y="4053143"/>
            <a:ext cx="411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81400" y="3276600"/>
            <a:ext cx="26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pic>
        <p:nvPicPr>
          <p:cNvPr id="10" name="Picture 9" descr="BU0037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2895600"/>
            <a:ext cx="465137" cy="11575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27537" y="4053143"/>
            <a:ext cx="424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14209" y="3846795"/>
            <a:ext cx="809982" cy="575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True Treatment Effect</a:t>
            </a:r>
            <a:endParaRPr lang="en-US" sz="10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371600" y="3645933"/>
            <a:ext cx="609600" cy="3164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RCM – Best Correction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pic>
        <p:nvPicPr>
          <p:cNvPr id="6" name="Picture 5" descr="BU0037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527" y="2590800"/>
            <a:ext cx="356074" cy="886128"/>
          </a:xfrm>
          <a:prstGeom prst="rect">
            <a:avLst/>
          </a:prstGeom>
        </p:spPr>
      </p:pic>
      <p:pic>
        <p:nvPicPr>
          <p:cNvPr id="7" name="Picture 6" descr="728845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9250" y="3629329"/>
            <a:ext cx="790271" cy="790271"/>
          </a:xfrm>
          <a:prstGeom prst="rect">
            <a:avLst/>
          </a:prstGeom>
        </p:spPr>
      </p:pic>
      <p:pic>
        <p:nvPicPr>
          <p:cNvPr id="8" name="Picture 7" descr="AA04453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2326" y="2514600"/>
            <a:ext cx="435326" cy="730249"/>
          </a:xfrm>
          <a:prstGeom prst="rect">
            <a:avLst/>
          </a:prstGeom>
        </p:spPr>
      </p:pic>
      <p:pic>
        <p:nvPicPr>
          <p:cNvPr id="9" name="Picture 8" descr="AA04988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4896" y="2530467"/>
            <a:ext cx="237579" cy="746133"/>
          </a:xfrm>
          <a:prstGeom prst="rect">
            <a:avLst/>
          </a:prstGeom>
        </p:spPr>
      </p:pic>
      <p:pic>
        <p:nvPicPr>
          <p:cNvPr id="10" name="Picture 9" descr="BU00130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2200" y="3149622"/>
            <a:ext cx="355176" cy="736577"/>
          </a:xfrm>
          <a:prstGeom prst="rect">
            <a:avLst/>
          </a:prstGeom>
        </p:spPr>
      </p:pic>
      <p:pic>
        <p:nvPicPr>
          <p:cNvPr id="11" name="Picture 10" descr="AA053844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4895" y="3597108"/>
            <a:ext cx="304800" cy="84877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26203" y="327660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iT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3435803" y="3121968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jT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2971800" y="4249579"/>
            <a:ext cx="351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kT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5791200" y="4325779"/>
            <a:ext cx="391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mC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5715000" y="3182779"/>
            <a:ext cx="3556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nC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6423747" y="3810000"/>
            <a:ext cx="3509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pC</a:t>
            </a:r>
            <a:endParaRPr lang="en-US" sz="1000" dirty="0"/>
          </a:p>
        </p:txBody>
      </p:sp>
      <p:sp>
        <p:nvSpPr>
          <p:cNvPr id="21" name="Oval 20"/>
          <p:cNvSpPr/>
          <p:nvPr/>
        </p:nvSpPr>
        <p:spPr>
          <a:xfrm>
            <a:off x="2286000" y="2133600"/>
            <a:ext cx="1828800" cy="2743200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105400" y="2209800"/>
            <a:ext cx="1828800" cy="2743200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462865" y="3276600"/>
            <a:ext cx="26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028964" y="3276600"/>
            <a:ext cx="876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ATE =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981200" y="4974595"/>
            <a:ext cx="12897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Mean Treatment</a:t>
            </a:r>
            <a:endParaRPr lang="en-US" sz="1100" dirty="0"/>
          </a:p>
        </p:txBody>
      </p:sp>
      <p:sp>
        <p:nvSpPr>
          <p:cNvPr id="26" name="TextBox 25"/>
          <p:cNvSpPr txBox="1"/>
          <p:nvPr/>
        </p:nvSpPr>
        <p:spPr>
          <a:xfrm>
            <a:off x="6289319" y="4996190"/>
            <a:ext cx="10831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Mean Control</a:t>
            </a:r>
            <a:endParaRPr lang="en-US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2514600" y="6019800"/>
            <a:ext cx="4290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Analog:   y = α + β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+ </a:t>
            </a:r>
            <a:r>
              <a:rPr lang="en-US" dirty="0" err="1" smtClean="0"/>
              <a:t>ε</a:t>
            </a:r>
            <a:r>
              <a:rPr lang="en-US" dirty="0" smtClean="0"/>
              <a:t>, X</a:t>
            </a:r>
            <a:r>
              <a:rPr lang="en-US" baseline="-25000" dirty="0" smtClean="0"/>
              <a:t>i</a:t>
            </a:r>
            <a:r>
              <a:rPr lang="en-US" dirty="0" smtClean="0"/>
              <a:t> = (0, 1)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 rot="16200000" flipV="1">
            <a:off x="3630461" y="4925860"/>
            <a:ext cx="1143000" cy="10448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4800600" y="5105400"/>
            <a:ext cx="10668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SUTVA – Stable Unit Treatment Value Assumption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1752600"/>
            <a:ext cx="4147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Treatment ONLY affects the treated.</a:t>
            </a:r>
            <a:endParaRPr lang="en-US" dirty="0"/>
          </a:p>
        </p:txBody>
      </p:sp>
      <p:pic>
        <p:nvPicPr>
          <p:cNvPr id="6" name="Picture 5" descr="BU0037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4727" y="2971800"/>
            <a:ext cx="356074" cy="886128"/>
          </a:xfrm>
          <a:prstGeom prst="rect">
            <a:avLst/>
          </a:prstGeom>
        </p:spPr>
      </p:pic>
      <p:pic>
        <p:nvPicPr>
          <p:cNvPr id="7" name="Picture 6" descr="728845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4450" y="4010329"/>
            <a:ext cx="790271" cy="790271"/>
          </a:xfrm>
          <a:prstGeom prst="rect">
            <a:avLst/>
          </a:prstGeom>
        </p:spPr>
      </p:pic>
      <p:pic>
        <p:nvPicPr>
          <p:cNvPr id="8" name="Picture 7" descr="AA04453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7526" y="2895600"/>
            <a:ext cx="435326" cy="730249"/>
          </a:xfrm>
          <a:prstGeom prst="rect">
            <a:avLst/>
          </a:prstGeom>
        </p:spPr>
      </p:pic>
      <p:pic>
        <p:nvPicPr>
          <p:cNvPr id="9" name="Picture 8" descr="AA04988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0096" y="2911467"/>
            <a:ext cx="237579" cy="746133"/>
          </a:xfrm>
          <a:prstGeom prst="rect">
            <a:avLst/>
          </a:prstGeom>
        </p:spPr>
      </p:pic>
      <p:pic>
        <p:nvPicPr>
          <p:cNvPr id="10" name="Picture 9" descr="BU00130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7400" y="3530622"/>
            <a:ext cx="355176" cy="736577"/>
          </a:xfrm>
          <a:prstGeom prst="rect">
            <a:avLst/>
          </a:prstGeom>
        </p:spPr>
      </p:pic>
      <p:pic>
        <p:nvPicPr>
          <p:cNvPr id="11" name="Picture 10" descr="AA053844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50095" y="3978108"/>
            <a:ext cx="304800" cy="84877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21403" y="365760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iT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3131003" y="3502968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jT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2667000" y="4630579"/>
            <a:ext cx="351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kT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5486400" y="4706779"/>
            <a:ext cx="391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mC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5410200" y="3563779"/>
            <a:ext cx="3556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nC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6118947" y="4191000"/>
            <a:ext cx="3509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pC</a:t>
            </a:r>
            <a:endParaRPr lang="en-US" sz="1000" dirty="0"/>
          </a:p>
        </p:txBody>
      </p:sp>
      <p:sp>
        <p:nvSpPr>
          <p:cNvPr id="18" name="Oval 17"/>
          <p:cNvSpPr/>
          <p:nvPr/>
        </p:nvSpPr>
        <p:spPr>
          <a:xfrm>
            <a:off x="1981200" y="2514600"/>
            <a:ext cx="1828800" cy="2743200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800600" y="2590800"/>
            <a:ext cx="1828800" cy="2743200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rved Up Arrow 20"/>
          <p:cNvSpPr/>
          <p:nvPr/>
        </p:nvSpPr>
        <p:spPr>
          <a:xfrm>
            <a:off x="3443908" y="5253869"/>
            <a:ext cx="1966291" cy="822960"/>
          </a:xfrm>
          <a:prstGeom prst="curvedUp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24" name="Straight Connector 23"/>
          <p:cNvCxnSpPr/>
          <p:nvPr/>
        </p:nvCxnSpPr>
        <p:spPr>
          <a:xfrm rot="5400000">
            <a:off x="3427035" y="5484434"/>
            <a:ext cx="1299331" cy="838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3808034" y="5488366"/>
            <a:ext cx="1299331" cy="838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SUTVA – Auxiliary Assumptions (for inference)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1" y="17526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Assumption 1:  Average treatment effect is homogeneous across individuals</a:t>
            </a:r>
            <a:endParaRPr lang="en-US" dirty="0"/>
          </a:p>
        </p:txBody>
      </p:sp>
      <p:pic>
        <p:nvPicPr>
          <p:cNvPr id="6" name="Picture 5" descr="BU0037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127" y="3258979"/>
            <a:ext cx="356074" cy="886128"/>
          </a:xfrm>
          <a:prstGeom prst="rect">
            <a:avLst/>
          </a:prstGeom>
        </p:spPr>
      </p:pic>
      <p:pic>
        <p:nvPicPr>
          <p:cNvPr id="7" name="Picture 6" descr="728845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3729" y="3306908"/>
            <a:ext cx="790271" cy="790271"/>
          </a:xfrm>
          <a:prstGeom prst="rect">
            <a:avLst/>
          </a:prstGeom>
        </p:spPr>
      </p:pic>
      <p:pic>
        <p:nvPicPr>
          <p:cNvPr id="8" name="Picture 7" descr="AA04453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8417" y="3335179"/>
            <a:ext cx="435326" cy="7302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73803" y="3944779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iT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3801894" y="3942547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jT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4626279" y="3927158"/>
            <a:ext cx="351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kT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3028260" y="3487579"/>
            <a:ext cx="324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191000" y="3487579"/>
            <a:ext cx="324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SUTVA – </a:t>
            </a:r>
            <a:r>
              <a:rPr lang="en-US" dirty="0"/>
              <a:t>Auxiliary Assumptions (for inference)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1" y="17526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Assumption 2:  Treatment is invariant to manner delivered</a:t>
            </a:r>
            <a:endParaRPr lang="en-US" dirty="0"/>
          </a:p>
        </p:txBody>
      </p:sp>
      <p:pic>
        <p:nvPicPr>
          <p:cNvPr id="6" name="Picture 5" descr="BU0037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127" y="3258979"/>
            <a:ext cx="356074" cy="886128"/>
          </a:xfrm>
          <a:prstGeom prst="rect">
            <a:avLst/>
          </a:prstGeom>
        </p:spPr>
      </p:pic>
      <p:pic>
        <p:nvPicPr>
          <p:cNvPr id="7" name="Picture 6" descr="728845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3729" y="3306908"/>
            <a:ext cx="790271" cy="790271"/>
          </a:xfrm>
          <a:prstGeom prst="rect">
            <a:avLst/>
          </a:prstGeom>
        </p:spPr>
      </p:pic>
      <p:pic>
        <p:nvPicPr>
          <p:cNvPr id="8" name="Picture 7" descr="AA04453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8417" y="3335179"/>
            <a:ext cx="435326" cy="7302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73803" y="3944779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iT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3801894" y="3942547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jT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4626279" y="3927158"/>
            <a:ext cx="351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kT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3028260" y="3487579"/>
            <a:ext cx="324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191000" y="3487579"/>
            <a:ext cx="324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10292" y="4191000"/>
            <a:ext cx="8377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Computer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3467247" y="4191000"/>
            <a:ext cx="5713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Paper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4777919" y="4212595"/>
            <a:ext cx="4798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Oral</a:t>
            </a:r>
            <a:endParaRPr lang="en-US" sz="1100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SUTVA – </a:t>
            </a:r>
            <a:r>
              <a:rPr lang="en-US" dirty="0"/>
              <a:t>Auxiliary Assumptions (for inference)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pic>
        <p:nvPicPr>
          <p:cNvPr id="5" name="Picture 4" descr="BU0037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0928" y="3397249"/>
            <a:ext cx="356074" cy="886128"/>
          </a:xfrm>
          <a:prstGeom prst="rect">
            <a:avLst/>
          </a:prstGeom>
        </p:spPr>
      </p:pic>
      <p:pic>
        <p:nvPicPr>
          <p:cNvPr id="6" name="Picture 5" descr="728845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3448658"/>
            <a:ext cx="790271" cy="790271"/>
          </a:xfrm>
          <a:prstGeom prst="rect">
            <a:avLst/>
          </a:prstGeom>
        </p:spPr>
      </p:pic>
      <p:pic>
        <p:nvPicPr>
          <p:cNvPr id="7" name="Picture 6" descr="AA04453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3727" y="3321049"/>
            <a:ext cx="435326" cy="7302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97604" y="4083049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iT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3207204" y="3928417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jT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5187950" y="4068908"/>
            <a:ext cx="351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kT</a:t>
            </a:r>
            <a:endParaRPr lang="en-US" sz="1000" dirty="0"/>
          </a:p>
        </p:txBody>
      </p:sp>
      <p:sp>
        <p:nvSpPr>
          <p:cNvPr id="11" name="Oval 10"/>
          <p:cNvSpPr/>
          <p:nvPr/>
        </p:nvSpPr>
        <p:spPr>
          <a:xfrm>
            <a:off x="2057401" y="2940049"/>
            <a:ext cx="1676400" cy="1828800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66800" y="1905000"/>
            <a:ext cx="6524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Assumption 3:  All possible states of the world are observed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572000" y="2940049"/>
            <a:ext cx="1676400" cy="1828800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962400" y="3657600"/>
            <a:ext cx="324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=</a:t>
            </a:r>
            <a:endParaRPr lang="en-US" u="sng" dirty="0"/>
          </a:p>
        </p:txBody>
      </p:sp>
      <p:sp>
        <p:nvSpPr>
          <p:cNvPr id="15" name="TextBox 14"/>
          <p:cNvSpPr txBox="1"/>
          <p:nvPr/>
        </p:nvSpPr>
        <p:spPr>
          <a:xfrm>
            <a:off x="2873727" y="4876800"/>
            <a:ext cx="6524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Place 1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5612543" y="4843790"/>
            <a:ext cx="6524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Place 2</a:t>
            </a:r>
            <a:endParaRPr lang="en-US" sz="1100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Rules:</a:t>
            </a:r>
          </a:p>
          <a:p>
            <a:pPr lvl="1"/>
            <a:r>
              <a:rPr lang="en-US" sz="2000" dirty="0" smtClean="0"/>
              <a:t>Your cards are private and may not be revealed to anyone except the experimenter</a:t>
            </a:r>
          </a:p>
          <a:p>
            <a:pPr lvl="1"/>
            <a:r>
              <a:rPr lang="en-US" sz="2000" dirty="0" smtClean="0"/>
              <a:t>No talking unless you are asked to do so</a:t>
            </a:r>
          </a:p>
          <a:p>
            <a:pPr lvl="1"/>
            <a:r>
              <a:rPr lang="en-US" sz="2000" dirty="0" smtClean="0"/>
              <a:t>Keep your earnings private</a:t>
            </a:r>
          </a:p>
          <a:p>
            <a:pPr lvl="1"/>
            <a:r>
              <a:rPr lang="en-US" sz="2000" dirty="0" smtClean="0"/>
              <a:t>You must pass 2 cards to the experimenter</a:t>
            </a:r>
          </a:p>
          <a:p>
            <a:r>
              <a:rPr lang="en-US" dirty="0" smtClean="0"/>
              <a:t>Earnings in Round:</a:t>
            </a:r>
          </a:p>
          <a:p>
            <a:pPr lvl="1"/>
            <a:r>
              <a:rPr lang="en-US" dirty="0" smtClean="0"/>
              <a:t>Black Cards are worth 0</a:t>
            </a:r>
          </a:p>
          <a:p>
            <a:pPr lvl="1"/>
            <a:r>
              <a:rPr lang="en-US" dirty="0" smtClean="0"/>
              <a:t>Red Cards held in your hand are worth 1</a:t>
            </a:r>
          </a:p>
          <a:p>
            <a:pPr lvl="1"/>
            <a:r>
              <a:rPr lang="en-US" dirty="0" smtClean="0"/>
              <a:t>Red Cards in the experimenter stack are worth .10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74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SUTVA – </a:t>
            </a:r>
            <a:r>
              <a:rPr lang="en-US" dirty="0"/>
              <a:t>Auxiliary Assumptions (for inference)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1752600"/>
            <a:ext cx="7221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Assumption 4:  Causal question of interest is historically bound to </a:t>
            </a:r>
          </a:p>
          <a:p>
            <a:r>
              <a:rPr lang="en-US" dirty="0" smtClean="0"/>
              <a:t>the data. (e.g., no history effects)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232852" y="5334000"/>
            <a:ext cx="1566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Sept. 9, 2001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280311" y="5301734"/>
            <a:ext cx="1694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Sept. 13, 2001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pic>
        <p:nvPicPr>
          <p:cNvPr id="25" name="Picture 24" descr="BU0037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528" y="3733800"/>
            <a:ext cx="356074" cy="886128"/>
          </a:xfrm>
          <a:prstGeom prst="rect">
            <a:avLst/>
          </a:prstGeom>
        </p:spPr>
      </p:pic>
      <p:pic>
        <p:nvPicPr>
          <p:cNvPr id="28" name="Picture 27" descr="728845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3785209"/>
            <a:ext cx="790271" cy="790271"/>
          </a:xfrm>
          <a:prstGeom prst="rect">
            <a:avLst/>
          </a:prstGeom>
        </p:spPr>
      </p:pic>
      <p:pic>
        <p:nvPicPr>
          <p:cNvPr id="29" name="Picture 28" descr="AA04453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3327" y="3657600"/>
            <a:ext cx="435326" cy="730249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207204" y="441960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iT</a:t>
            </a:r>
            <a:endParaRPr lang="en-US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3816804" y="4264968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jT</a:t>
            </a:r>
            <a:endParaRPr lang="en-US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5797550" y="4405459"/>
            <a:ext cx="351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kT</a:t>
            </a:r>
            <a:endParaRPr lang="en-US" sz="1000" dirty="0"/>
          </a:p>
        </p:txBody>
      </p:sp>
      <p:sp>
        <p:nvSpPr>
          <p:cNvPr id="33" name="Oval 32"/>
          <p:cNvSpPr/>
          <p:nvPr/>
        </p:nvSpPr>
        <p:spPr>
          <a:xfrm>
            <a:off x="2667001" y="3276600"/>
            <a:ext cx="1676400" cy="1828800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181600" y="3276600"/>
            <a:ext cx="1676400" cy="1828800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4572000" y="3994151"/>
            <a:ext cx="35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≠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SUTVA – </a:t>
            </a:r>
            <a:r>
              <a:rPr lang="en-US" dirty="0"/>
              <a:t>Auxiliary Assumptions (for inference)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66800" y="2133600"/>
            <a:ext cx="57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Assumption 5:  The treatment precedes the outcome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Fixes for Threats to Inference, I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55983027"/>
              </p:ext>
            </p:extLst>
          </p:nvPr>
        </p:nvGraphicFramePr>
        <p:xfrm>
          <a:off x="457200" y="1600200"/>
          <a:ext cx="7467600" cy="4587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Threats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Field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One-sided</a:t>
                      </a:r>
                      <a:r>
                        <a:rPr lang="en-US" baseline="0" dirty="0" smtClean="0"/>
                        <a:t> noncompliance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ITT problem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Two-sided</a:t>
                      </a:r>
                      <a:r>
                        <a:rPr lang="en-US" baseline="0" dirty="0" smtClean="0"/>
                        <a:t> noncompliance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ITT problem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Attrition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Common</a:t>
                      </a:r>
                      <a:r>
                        <a:rPr lang="en-US" baseline="0" dirty="0" smtClean="0"/>
                        <a:t> observables among treated and untreated?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Interference between experimental units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Source of spillover?</a:t>
                      </a:r>
                    </a:p>
                    <a:p>
                      <a:r>
                        <a:rPr lang="en-US" dirty="0" smtClean="0"/>
                        <a:t>IV or matching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Heterogeneous treatment</a:t>
                      </a:r>
                      <a:r>
                        <a:rPr lang="en-US" baseline="0" dirty="0" smtClean="0"/>
                        <a:t> effects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Rare, increase</a:t>
                      </a:r>
                      <a:r>
                        <a:rPr lang="en-US" baseline="0" dirty="0" smtClean="0"/>
                        <a:t> sample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Subgroup analysis; clustered designs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Covariates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Blocking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Stratification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Fixes for Threats to Inference, II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03719703"/>
              </p:ext>
            </p:extLst>
          </p:nvPr>
        </p:nvGraphicFramePr>
        <p:xfrm>
          <a:off x="457200" y="1600200"/>
          <a:ext cx="7467600" cy="4770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Threats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Field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Multiple Outcomes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Rare – split into distinct orthogonal treatments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Often necessary because of cost of carrying out the design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Hawthorne/John Henry Effects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Within subject/unit data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Generalization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Problematic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Context dependent?</a:t>
                      </a:r>
                    </a:p>
                    <a:p>
                      <a:r>
                        <a:rPr lang="en-US" dirty="0" smtClean="0"/>
                        <a:t>Replication is expensive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Selection to treatment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Rare under random</a:t>
                      </a:r>
                      <a:r>
                        <a:rPr lang="en-US" baseline="0" dirty="0" smtClean="0"/>
                        <a:t> assignment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r>
                        <a:rPr lang="en-US" baseline="0" dirty="0" smtClean="0"/>
                        <a:t> be due to NGO demands.  Matching or IV might help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05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Considerations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676400" y="2209800"/>
            <a:ext cx="58430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Claim by </a:t>
            </a:r>
            <a:r>
              <a:rPr lang="en-US" b="1" dirty="0" err="1"/>
              <a:t>Rustagi</a:t>
            </a:r>
            <a:r>
              <a:rPr lang="en-US" b="1" dirty="0"/>
              <a:t> et al. (2010)</a:t>
            </a:r>
            <a:r>
              <a:rPr lang="en-US" dirty="0"/>
              <a:t>:  Forest management can only be successful if: (1) there are large numbers of conditional cooperators and (2) there is an investment in monitoring and punishment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What would this claim look like under different designs?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25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Common research Designs: </a:t>
            </a:r>
            <a:br>
              <a:rPr lang="en-US" dirty="0" smtClean="0"/>
            </a:br>
            <a:r>
              <a:rPr lang="en-US" dirty="0" smtClean="0"/>
              <a:t>One</a:t>
            </a:r>
            <a:r>
              <a:rPr lang="en-US" dirty="0"/>
              <a:t>-Shot </a:t>
            </a:r>
            <a:r>
              <a:rPr lang="en-US" dirty="0" smtClean="0"/>
              <a:t>Design (non-experimental)</a:t>
            </a:r>
            <a:endParaRPr lang="en-US" dirty="0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/>
          <a:p>
            <a:fld id="{EAA58E13-149B-4271-8DF8-B8206AF10BF2}" type="slidenum">
              <a:rPr lang="en-US"/>
              <a:pPr/>
              <a:t>35</a:t>
            </a:fld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18435" name="Text Box 1027"/>
          <p:cNvSpPr txBox="1">
            <a:spLocks noChangeArrowheads="1"/>
          </p:cNvSpPr>
          <p:nvPr/>
        </p:nvSpPr>
        <p:spPr bwMode="auto">
          <a:xfrm>
            <a:off x="2971800" y="2209800"/>
            <a:ext cx="484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atin typeface="Times New Roman" pitchFamily="80" charset="0"/>
              </a:rPr>
              <a:t>T</a:t>
            </a:r>
          </a:p>
        </p:txBody>
      </p:sp>
      <p:sp>
        <p:nvSpPr>
          <p:cNvPr id="18436" name="Text Box 1028"/>
          <p:cNvSpPr txBox="1">
            <a:spLocks noChangeArrowheads="1"/>
          </p:cNvSpPr>
          <p:nvPr/>
        </p:nvSpPr>
        <p:spPr bwMode="auto">
          <a:xfrm>
            <a:off x="4800600" y="2209800"/>
            <a:ext cx="53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>
                <a:latin typeface="Times New Roman" pitchFamily="80" charset="0"/>
              </a:rPr>
              <a:t>O</a:t>
            </a:r>
          </a:p>
        </p:txBody>
      </p:sp>
      <p:sp>
        <p:nvSpPr>
          <p:cNvPr id="18437" name="Line 1029"/>
          <p:cNvSpPr>
            <a:spLocks noChangeShapeType="1"/>
          </p:cNvSpPr>
          <p:nvPr/>
        </p:nvSpPr>
        <p:spPr bwMode="auto">
          <a:xfrm>
            <a:off x="3733800" y="25304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85800" y="3886200"/>
            <a:ext cx="7086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Rustagi</a:t>
            </a:r>
            <a:r>
              <a:rPr lang="en-US" b="1" dirty="0" smtClean="0"/>
              <a:t> et al. (2010)</a:t>
            </a:r>
            <a:r>
              <a:rPr lang="en-US" dirty="0" smtClean="0"/>
              <a:t>: With their observational data they have field measures of outcomes (potential crop trees) and survey measures of costly monitoring (amount of time spent on forest patrol).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Designs: </a:t>
            </a:r>
            <a:br>
              <a:rPr lang="en-US" dirty="0" smtClean="0"/>
            </a:br>
            <a:r>
              <a:rPr lang="en-US" dirty="0" smtClean="0"/>
              <a:t>One</a:t>
            </a:r>
            <a:r>
              <a:rPr lang="en-US" dirty="0"/>
              <a:t>-Shot Design (non-experimental)</a:t>
            </a: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/>
          <a:p>
            <a:fld id="{EAA58E13-149B-4271-8DF8-B8206AF10BF2}" type="slidenum">
              <a:rPr lang="en-US"/>
              <a:pPr/>
              <a:t>36</a:t>
            </a:fld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18435" name="Text Box 1027"/>
          <p:cNvSpPr txBox="1">
            <a:spLocks noChangeArrowheads="1"/>
          </p:cNvSpPr>
          <p:nvPr/>
        </p:nvSpPr>
        <p:spPr bwMode="auto">
          <a:xfrm>
            <a:off x="2971800" y="2209800"/>
            <a:ext cx="484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atin typeface="Times New Roman" pitchFamily="80" charset="0"/>
              </a:rPr>
              <a:t>T</a:t>
            </a:r>
          </a:p>
        </p:txBody>
      </p:sp>
      <p:sp>
        <p:nvSpPr>
          <p:cNvPr id="18436" name="Text Box 1028"/>
          <p:cNvSpPr txBox="1">
            <a:spLocks noChangeArrowheads="1"/>
          </p:cNvSpPr>
          <p:nvPr/>
        </p:nvSpPr>
        <p:spPr bwMode="auto">
          <a:xfrm>
            <a:off x="4800600" y="2209800"/>
            <a:ext cx="53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>
                <a:latin typeface="Times New Roman" pitchFamily="80" charset="0"/>
              </a:rPr>
              <a:t>O</a:t>
            </a:r>
          </a:p>
        </p:txBody>
      </p:sp>
      <p:sp>
        <p:nvSpPr>
          <p:cNvPr id="18437" name="Line 1029"/>
          <p:cNvSpPr>
            <a:spLocks noChangeShapeType="1"/>
          </p:cNvSpPr>
          <p:nvPr/>
        </p:nvSpPr>
        <p:spPr bwMode="auto">
          <a:xfrm>
            <a:off x="3733800" y="25304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89052" y="32004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Inference:  </a:t>
            </a:r>
          </a:p>
          <a:p>
            <a:endParaRPr lang="en-US" dirty="0" smtClean="0"/>
          </a:p>
          <a:p>
            <a:r>
              <a:rPr lang="en-US" dirty="0" smtClean="0"/>
              <a:t>Statistics:  descriptive or kitchen sink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57600" y="3810000"/>
            <a:ext cx="4406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</a:t>
            </a:r>
            <a:r>
              <a:rPr lang="en-US" dirty="0" smtClean="0"/>
              <a:t> = </a:t>
            </a:r>
            <a:r>
              <a:rPr lang="en-US" dirty="0" err="1" smtClean="0"/>
              <a:t>α</a:t>
            </a:r>
            <a:r>
              <a:rPr lang="en-US" dirty="0" smtClean="0"/>
              <a:t> + β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+ β</a:t>
            </a:r>
            <a:r>
              <a:rPr lang="en-US" baseline="-25000" dirty="0" smtClean="0"/>
              <a:t>2</a:t>
            </a:r>
            <a:r>
              <a:rPr lang="en-US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 + … + </a:t>
            </a:r>
            <a:r>
              <a:rPr lang="en-US" dirty="0" err="1" smtClean="0"/>
              <a:t>β</a:t>
            </a:r>
            <a:r>
              <a:rPr lang="en-US" baseline="-25000" dirty="0" err="1" smtClean="0"/>
              <a:t>m</a:t>
            </a:r>
            <a:r>
              <a:rPr lang="en-US" dirty="0" err="1" smtClean="0"/>
              <a:t>X</a:t>
            </a:r>
            <a:r>
              <a:rPr lang="en-US" baseline="-25000" dirty="0" err="1" smtClean="0"/>
              <a:t>m</a:t>
            </a:r>
            <a:r>
              <a:rPr lang="en-US" dirty="0" smtClean="0"/>
              <a:t> + </a:t>
            </a:r>
            <a:r>
              <a:rPr lang="en-US" dirty="0" err="1" smtClean="0"/>
              <a:t>ε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3211362" y="2851150"/>
            <a:ext cx="1589239" cy="9588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3456052" y="2851151"/>
            <a:ext cx="2182750" cy="9588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3581402" y="2743201"/>
            <a:ext cx="3428999" cy="10668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14400" y="4572513"/>
            <a:ext cx="701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SUTVA violations:  Everyone is treated (maybe)?</a:t>
            </a:r>
          </a:p>
          <a:p>
            <a:endParaRPr lang="en-US" dirty="0"/>
          </a:p>
          <a:p>
            <a:r>
              <a:rPr lang="en-US" b="1" dirty="0" err="1" smtClean="0"/>
              <a:t>Rustagi</a:t>
            </a:r>
            <a:r>
              <a:rPr lang="en-US" b="1" dirty="0" smtClean="0"/>
              <a:t> et al. (2010):</a:t>
            </a:r>
            <a:r>
              <a:rPr lang="en-US" dirty="0" smtClean="0"/>
              <a:t> Using observation data only, know nothing about “types” of actors.  “Treatment” might be self-report of time spent in monitoring.  But monitoring may be purely social or status enhancing – lots of potential explanations.</a:t>
            </a:r>
            <a:endParaRPr lang="en-US" b="1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Pre/Post-Test </a:t>
            </a:r>
            <a:r>
              <a:rPr lang="en-US" dirty="0" smtClean="0"/>
              <a:t>Design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non-experimental) </a:t>
            </a:r>
          </a:p>
        </p:txBody>
      </p:sp>
      <p:sp>
        <p:nvSpPr>
          <p:cNvPr id="1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/>
          <a:p>
            <a:fld id="{F6513A12-B0CF-407A-8963-A9D79968D01F}" type="slidenum">
              <a:rPr lang="en-US"/>
              <a:pPr/>
              <a:t>37</a:t>
            </a:fld>
            <a:endParaRPr lang="en-US"/>
          </a:p>
        </p:txBody>
      </p:sp>
      <p:sp>
        <p:nvSpPr>
          <p:cNvPr id="14" name="Rectangle 12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19459" name="Text Box 1027"/>
          <p:cNvSpPr txBox="1">
            <a:spLocks noChangeArrowheads="1"/>
          </p:cNvSpPr>
          <p:nvPr/>
        </p:nvSpPr>
        <p:spPr bwMode="auto">
          <a:xfrm>
            <a:off x="4114800" y="2057400"/>
            <a:ext cx="484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atin typeface="Times New Roman" pitchFamily="80" charset="0"/>
              </a:rPr>
              <a:t>T</a:t>
            </a:r>
          </a:p>
        </p:txBody>
      </p:sp>
      <p:sp>
        <p:nvSpPr>
          <p:cNvPr id="19460" name="Text Box 1028"/>
          <p:cNvSpPr txBox="1">
            <a:spLocks noChangeArrowheads="1"/>
          </p:cNvSpPr>
          <p:nvPr/>
        </p:nvSpPr>
        <p:spPr bwMode="auto">
          <a:xfrm>
            <a:off x="5943600" y="2057400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>
                <a:latin typeface="Times New Roman" pitchFamily="80" charset="0"/>
              </a:rPr>
              <a:t>O</a:t>
            </a:r>
            <a:r>
              <a:rPr lang="en-US" sz="3600" b="1" baseline="-25000">
                <a:latin typeface="Times New Roman" pitchFamily="80" charset="0"/>
              </a:rPr>
              <a:t>2</a:t>
            </a:r>
            <a:endParaRPr lang="en-US" sz="3600" b="1">
              <a:latin typeface="Times New Roman" pitchFamily="80" charset="0"/>
            </a:endParaRPr>
          </a:p>
        </p:txBody>
      </p:sp>
      <p:sp>
        <p:nvSpPr>
          <p:cNvPr id="19461" name="Line 1029"/>
          <p:cNvSpPr>
            <a:spLocks noChangeShapeType="1"/>
          </p:cNvSpPr>
          <p:nvPr/>
        </p:nvSpPr>
        <p:spPr bwMode="auto">
          <a:xfrm>
            <a:off x="4876800" y="23780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2" name="Text Box 1030"/>
          <p:cNvSpPr txBox="1">
            <a:spLocks noChangeArrowheads="1"/>
          </p:cNvSpPr>
          <p:nvPr/>
        </p:nvSpPr>
        <p:spPr bwMode="auto">
          <a:xfrm>
            <a:off x="1981200" y="2057400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>
                <a:latin typeface="Times New Roman" pitchFamily="80" charset="0"/>
              </a:rPr>
              <a:t>O</a:t>
            </a:r>
            <a:r>
              <a:rPr lang="en-US" sz="3600" b="1" baseline="-25000">
                <a:latin typeface="Times New Roman" pitchFamily="80" charset="0"/>
              </a:rPr>
              <a:t>1</a:t>
            </a:r>
            <a:endParaRPr lang="en-US" sz="3600" b="1">
              <a:latin typeface="Times New Roman" pitchFamily="80" charset="0"/>
            </a:endParaRPr>
          </a:p>
        </p:txBody>
      </p:sp>
      <p:sp>
        <p:nvSpPr>
          <p:cNvPr id="19463" name="Line 1031"/>
          <p:cNvSpPr>
            <a:spLocks noChangeShapeType="1"/>
          </p:cNvSpPr>
          <p:nvPr/>
        </p:nvSpPr>
        <p:spPr bwMode="auto">
          <a:xfrm>
            <a:off x="2971800" y="23780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914400" y="3124200"/>
            <a:ext cx="72146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Rustagi</a:t>
            </a:r>
            <a:r>
              <a:rPr lang="en-US" b="1" dirty="0"/>
              <a:t> et al. (2010)</a:t>
            </a:r>
            <a:r>
              <a:rPr lang="en-US" dirty="0"/>
              <a:t>: With their observational data they have field measures of outcomes (potential crop trees) and survey measures of costly monitoring (amount of time spent on forest patrol)</a:t>
            </a:r>
            <a:r>
              <a:rPr lang="en-US" dirty="0" smtClean="0"/>
              <a:t>.  </a:t>
            </a:r>
            <a:r>
              <a:rPr lang="en-US" i="1" dirty="0" smtClean="0"/>
              <a:t>An improvement would be to measure monitoring time at time 1 and again at time 2 once there was some intervention.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Pre/Post-Test Design</a:t>
            </a:r>
            <a:br>
              <a:rPr lang="en-US" dirty="0"/>
            </a:br>
            <a:r>
              <a:rPr lang="en-US" dirty="0"/>
              <a:t>(non-experimental) </a:t>
            </a:r>
          </a:p>
        </p:txBody>
      </p:sp>
      <p:sp>
        <p:nvSpPr>
          <p:cNvPr id="1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/>
          <a:p>
            <a:fld id="{F6513A12-B0CF-407A-8963-A9D79968D01F}" type="slidenum">
              <a:rPr lang="en-US"/>
              <a:pPr/>
              <a:t>38</a:t>
            </a:fld>
            <a:endParaRPr lang="en-US"/>
          </a:p>
        </p:txBody>
      </p:sp>
      <p:sp>
        <p:nvSpPr>
          <p:cNvPr id="14" name="Rectangle 12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19459" name="Text Box 1027"/>
          <p:cNvSpPr txBox="1">
            <a:spLocks noChangeArrowheads="1"/>
          </p:cNvSpPr>
          <p:nvPr/>
        </p:nvSpPr>
        <p:spPr bwMode="auto">
          <a:xfrm>
            <a:off x="4114800" y="2057400"/>
            <a:ext cx="484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atin typeface="Times New Roman" pitchFamily="80" charset="0"/>
              </a:rPr>
              <a:t>T</a:t>
            </a:r>
          </a:p>
        </p:txBody>
      </p:sp>
      <p:sp>
        <p:nvSpPr>
          <p:cNvPr id="19460" name="Text Box 1028"/>
          <p:cNvSpPr txBox="1">
            <a:spLocks noChangeArrowheads="1"/>
          </p:cNvSpPr>
          <p:nvPr/>
        </p:nvSpPr>
        <p:spPr bwMode="auto">
          <a:xfrm>
            <a:off x="5943600" y="2057400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>
                <a:latin typeface="Times New Roman" pitchFamily="80" charset="0"/>
              </a:rPr>
              <a:t>O</a:t>
            </a:r>
            <a:r>
              <a:rPr lang="en-US" sz="3600" b="1" baseline="-25000">
                <a:latin typeface="Times New Roman" pitchFamily="80" charset="0"/>
              </a:rPr>
              <a:t>2</a:t>
            </a:r>
            <a:endParaRPr lang="en-US" sz="3600" b="1">
              <a:latin typeface="Times New Roman" pitchFamily="80" charset="0"/>
            </a:endParaRPr>
          </a:p>
        </p:txBody>
      </p:sp>
      <p:sp>
        <p:nvSpPr>
          <p:cNvPr id="19461" name="Line 1029"/>
          <p:cNvSpPr>
            <a:spLocks noChangeShapeType="1"/>
          </p:cNvSpPr>
          <p:nvPr/>
        </p:nvSpPr>
        <p:spPr bwMode="auto">
          <a:xfrm>
            <a:off x="4876800" y="23780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2" name="Text Box 1030"/>
          <p:cNvSpPr txBox="1">
            <a:spLocks noChangeArrowheads="1"/>
          </p:cNvSpPr>
          <p:nvPr/>
        </p:nvSpPr>
        <p:spPr bwMode="auto">
          <a:xfrm>
            <a:off x="1981200" y="2057400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>
                <a:latin typeface="Times New Roman" pitchFamily="80" charset="0"/>
              </a:rPr>
              <a:t>O</a:t>
            </a:r>
            <a:r>
              <a:rPr lang="en-US" sz="3600" b="1" baseline="-25000">
                <a:latin typeface="Times New Roman" pitchFamily="80" charset="0"/>
              </a:rPr>
              <a:t>1</a:t>
            </a:r>
            <a:endParaRPr lang="en-US" sz="3600" b="1">
              <a:latin typeface="Times New Roman" pitchFamily="80" charset="0"/>
            </a:endParaRPr>
          </a:p>
        </p:txBody>
      </p:sp>
      <p:sp>
        <p:nvSpPr>
          <p:cNvPr id="19463" name="Line 1031"/>
          <p:cNvSpPr>
            <a:spLocks noChangeShapeType="1"/>
          </p:cNvSpPr>
          <p:nvPr/>
        </p:nvSpPr>
        <p:spPr bwMode="auto">
          <a:xfrm>
            <a:off x="2971800" y="23780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06450" y="2762071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Inference: Treatment might have caused a difference</a:t>
            </a:r>
          </a:p>
          <a:p>
            <a:endParaRPr lang="en-US" dirty="0" smtClean="0"/>
          </a:p>
          <a:p>
            <a:r>
              <a:rPr lang="en-US" dirty="0" smtClean="0"/>
              <a:t>Statistics:  O</a:t>
            </a:r>
            <a:r>
              <a:rPr lang="en-US" baseline="-25000" dirty="0" smtClean="0"/>
              <a:t>1</a:t>
            </a:r>
            <a:r>
              <a:rPr lang="en-US" dirty="0" smtClean="0"/>
              <a:t> ≠ O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839572" y="4191000"/>
            <a:ext cx="756793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SUTVA violations:  </a:t>
            </a:r>
          </a:p>
          <a:p>
            <a:r>
              <a:rPr lang="en-US" dirty="0" smtClean="0"/>
              <a:t>	Everyone is treated (maybe)?</a:t>
            </a:r>
          </a:p>
          <a:p>
            <a:r>
              <a:rPr lang="en-US" dirty="0"/>
              <a:t>	</a:t>
            </a:r>
            <a:r>
              <a:rPr lang="en-US" dirty="0" smtClean="0"/>
              <a:t>Other things may have changed at the same time</a:t>
            </a:r>
          </a:p>
          <a:p>
            <a:r>
              <a:rPr lang="en-US" dirty="0" smtClean="0"/>
              <a:t>	All possible states of the world are not observed.</a:t>
            </a:r>
          </a:p>
          <a:p>
            <a:endParaRPr lang="en-US" dirty="0"/>
          </a:p>
          <a:p>
            <a:r>
              <a:rPr lang="en-US" b="1" dirty="0" err="1"/>
              <a:t>Rustagi</a:t>
            </a:r>
            <a:r>
              <a:rPr lang="en-US" b="1" dirty="0"/>
              <a:t> et al. (2010):</a:t>
            </a:r>
            <a:r>
              <a:rPr lang="en-US" dirty="0"/>
              <a:t> </a:t>
            </a:r>
            <a:r>
              <a:rPr lang="en-US" dirty="0" smtClean="0"/>
              <a:t>Again, know </a:t>
            </a:r>
            <a:r>
              <a:rPr lang="en-US" dirty="0"/>
              <a:t>nothing about “types” of actors.  “Treatment” might be </a:t>
            </a:r>
            <a:r>
              <a:rPr lang="en-US" dirty="0" smtClean="0"/>
              <a:t>some intervention affecting monitoring.  But all 49 CPRs are given same tenure rights. </a:t>
            </a:r>
            <a:endParaRPr lang="en-US" b="1" dirty="0"/>
          </a:p>
          <a:p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 Group Comparison</a:t>
            </a:r>
            <a:br>
              <a:rPr lang="en-US" dirty="0"/>
            </a:br>
            <a:r>
              <a:rPr lang="en-US" dirty="0"/>
              <a:t>(non-experimental) </a:t>
            </a:r>
          </a:p>
        </p:txBody>
      </p:sp>
      <p:sp>
        <p:nvSpPr>
          <p:cNvPr id="11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/>
          <a:p>
            <a:fld id="{53DE52F5-1189-4905-BF54-F90B9FE0630D}" type="slidenum">
              <a:rPr lang="en-US"/>
              <a:pPr/>
              <a:t>39</a:t>
            </a:fld>
            <a:endParaRPr lang="en-US"/>
          </a:p>
        </p:txBody>
      </p:sp>
      <p:sp>
        <p:nvSpPr>
          <p:cNvPr id="10" name="Rectangle 12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0483" name="Text Box 1027"/>
          <p:cNvSpPr txBox="1">
            <a:spLocks noChangeArrowheads="1"/>
          </p:cNvSpPr>
          <p:nvPr/>
        </p:nvSpPr>
        <p:spPr bwMode="auto">
          <a:xfrm>
            <a:off x="3657600" y="1828800"/>
            <a:ext cx="484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atin typeface="Times New Roman" pitchFamily="80" charset="0"/>
              </a:rPr>
              <a:t>T</a:t>
            </a:r>
          </a:p>
        </p:txBody>
      </p:sp>
      <p:sp>
        <p:nvSpPr>
          <p:cNvPr id="20484" name="Text Box 1028"/>
          <p:cNvSpPr txBox="1">
            <a:spLocks noChangeArrowheads="1"/>
          </p:cNvSpPr>
          <p:nvPr/>
        </p:nvSpPr>
        <p:spPr bwMode="auto">
          <a:xfrm>
            <a:off x="5486400" y="2743200"/>
            <a:ext cx="902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solidFill>
                  <a:schemeClr val="folHlink"/>
                </a:solidFill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solidFill>
                  <a:schemeClr val="folHlink"/>
                </a:solidFill>
                <a:latin typeface="Times New Roman" pitchFamily="80" charset="0"/>
              </a:rPr>
              <a:t>1B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0485" name="Line 1029"/>
          <p:cNvSpPr>
            <a:spLocks noChangeShapeType="1"/>
          </p:cNvSpPr>
          <p:nvPr/>
        </p:nvSpPr>
        <p:spPr bwMode="auto">
          <a:xfrm>
            <a:off x="4419600" y="21494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" name="Text Box 1030"/>
          <p:cNvSpPr txBox="1">
            <a:spLocks noChangeArrowheads="1"/>
          </p:cNvSpPr>
          <p:nvPr/>
        </p:nvSpPr>
        <p:spPr bwMode="auto">
          <a:xfrm>
            <a:off x="5486400" y="1828800"/>
            <a:ext cx="9199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1A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0487" name="Text Box 1031"/>
          <p:cNvSpPr txBox="1">
            <a:spLocks noChangeArrowheads="1"/>
          </p:cNvSpPr>
          <p:nvPr/>
        </p:nvSpPr>
        <p:spPr bwMode="auto">
          <a:xfrm>
            <a:off x="1295400" y="1981200"/>
            <a:ext cx="10864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Group</a:t>
            </a:r>
            <a:r>
              <a:rPr lang="en-US" dirty="0" smtClean="0"/>
              <a:t> A</a:t>
            </a:r>
            <a:endParaRPr lang="en-US" dirty="0"/>
          </a:p>
        </p:txBody>
      </p:sp>
      <p:sp>
        <p:nvSpPr>
          <p:cNvPr id="20488" name="Text Box 1032"/>
          <p:cNvSpPr txBox="1">
            <a:spLocks noChangeArrowheads="1"/>
          </p:cNvSpPr>
          <p:nvPr/>
        </p:nvSpPr>
        <p:spPr bwMode="auto">
          <a:xfrm>
            <a:off x="1295400" y="2819400"/>
            <a:ext cx="10864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Group</a:t>
            </a:r>
            <a:r>
              <a:rPr lang="en-US" dirty="0" smtClean="0"/>
              <a:t> B 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990600" y="3747520"/>
            <a:ext cx="7107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Rustagi</a:t>
            </a:r>
            <a:r>
              <a:rPr lang="en-US" b="1" dirty="0"/>
              <a:t> et al. (2010)</a:t>
            </a:r>
            <a:r>
              <a:rPr lang="en-US" dirty="0"/>
              <a:t>: With their observational data they have field measures of outcomes (potential crop trees) and survey measures of costly monitoring (amount of time spent on forest patrol)</a:t>
            </a:r>
            <a:r>
              <a:rPr lang="en-US" dirty="0" smtClean="0"/>
              <a:t>. </a:t>
            </a:r>
            <a:r>
              <a:rPr lang="en-US" i="1" dirty="0" smtClean="0"/>
              <a:t>Treatment could be differences in attention to tenure rights for harvesting the forest.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Payoffs:</a:t>
            </a:r>
          </a:p>
          <a:p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1 x (# Red Cards Kept) + 0.1*(# Red Cards in Deck)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04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 Group Comparison</a:t>
            </a:r>
            <a:br>
              <a:rPr lang="en-US" dirty="0"/>
            </a:br>
            <a:r>
              <a:rPr lang="en-US" dirty="0"/>
              <a:t>(non-experimental) </a:t>
            </a:r>
          </a:p>
        </p:txBody>
      </p:sp>
      <p:sp>
        <p:nvSpPr>
          <p:cNvPr id="11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/>
          <a:p>
            <a:fld id="{53DE52F5-1189-4905-BF54-F90B9FE0630D}" type="slidenum">
              <a:rPr lang="en-US"/>
              <a:pPr/>
              <a:t>40</a:t>
            </a:fld>
            <a:endParaRPr lang="en-US"/>
          </a:p>
        </p:txBody>
      </p:sp>
      <p:sp>
        <p:nvSpPr>
          <p:cNvPr id="10" name="Rectangle 12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0483" name="Text Box 1027"/>
          <p:cNvSpPr txBox="1">
            <a:spLocks noChangeArrowheads="1"/>
          </p:cNvSpPr>
          <p:nvPr/>
        </p:nvSpPr>
        <p:spPr bwMode="auto">
          <a:xfrm>
            <a:off x="3657600" y="1828800"/>
            <a:ext cx="484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atin typeface="Times New Roman" pitchFamily="80" charset="0"/>
              </a:rPr>
              <a:t>T</a:t>
            </a:r>
          </a:p>
        </p:txBody>
      </p:sp>
      <p:sp>
        <p:nvSpPr>
          <p:cNvPr id="20484" name="Text Box 1028"/>
          <p:cNvSpPr txBox="1">
            <a:spLocks noChangeArrowheads="1"/>
          </p:cNvSpPr>
          <p:nvPr/>
        </p:nvSpPr>
        <p:spPr bwMode="auto">
          <a:xfrm>
            <a:off x="5486400" y="2743200"/>
            <a:ext cx="902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solidFill>
                  <a:schemeClr val="folHlink"/>
                </a:solidFill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solidFill>
                  <a:schemeClr val="folHlink"/>
                </a:solidFill>
                <a:latin typeface="Times New Roman" pitchFamily="80" charset="0"/>
              </a:rPr>
              <a:t>1B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0485" name="Line 1029"/>
          <p:cNvSpPr>
            <a:spLocks noChangeShapeType="1"/>
          </p:cNvSpPr>
          <p:nvPr/>
        </p:nvSpPr>
        <p:spPr bwMode="auto">
          <a:xfrm>
            <a:off x="4419600" y="21494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" name="Text Box 1030"/>
          <p:cNvSpPr txBox="1">
            <a:spLocks noChangeArrowheads="1"/>
          </p:cNvSpPr>
          <p:nvPr/>
        </p:nvSpPr>
        <p:spPr bwMode="auto">
          <a:xfrm>
            <a:off x="5486400" y="1828800"/>
            <a:ext cx="9199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1A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0487" name="Text Box 1031"/>
          <p:cNvSpPr txBox="1">
            <a:spLocks noChangeArrowheads="1"/>
          </p:cNvSpPr>
          <p:nvPr/>
        </p:nvSpPr>
        <p:spPr bwMode="auto">
          <a:xfrm>
            <a:off x="1295400" y="1981200"/>
            <a:ext cx="10864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Group</a:t>
            </a:r>
            <a:r>
              <a:rPr lang="en-US" dirty="0" smtClean="0"/>
              <a:t> A</a:t>
            </a:r>
            <a:endParaRPr lang="en-US" dirty="0"/>
          </a:p>
        </p:txBody>
      </p:sp>
      <p:sp>
        <p:nvSpPr>
          <p:cNvPr id="20488" name="Text Box 1032"/>
          <p:cNvSpPr txBox="1">
            <a:spLocks noChangeArrowheads="1"/>
          </p:cNvSpPr>
          <p:nvPr/>
        </p:nvSpPr>
        <p:spPr bwMode="auto">
          <a:xfrm>
            <a:off x="1295400" y="2514600"/>
            <a:ext cx="275346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Group</a:t>
            </a:r>
            <a:r>
              <a:rPr lang="en-US" dirty="0" smtClean="0"/>
              <a:t> B </a:t>
            </a:r>
            <a:endParaRPr lang="en-US" dirty="0"/>
          </a:p>
          <a:p>
            <a:r>
              <a:rPr lang="en-US" dirty="0"/>
              <a:t>(Control group?</a:t>
            </a:r>
          </a:p>
          <a:p>
            <a:r>
              <a:rPr lang="en-US" b="1" dirty="0" smtClean="0"/>
              <a:t>No, </a:t>
            </a:r>
            <a:r>
              <a:rPr lang="en-US" b="1" dirty="0"/>
              <a:t>not Randomized</a:t>
            </a:r>
            <a:r>
              <a:rPr lang="en-US" dirty="0"/>
              <a:t>.)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6450" y="35052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Inference: Treatment might have caused a difference</a:t>
            </a:r>
          </a:p>
          <a:p>
            <a:endParaRPr lang="en-US" dirty="0" smtClean="0"/>
          </a:p>
          <a:p>
            <a:r>
              <a:rPr lang="en-US" dirty="0" smtClean="0"/>
              <a:t>Statistics:  O</a:t>
            </a:r>
            <a:r>
              <a:rPr lang="en-US" baseline="-25000" dirty="0" smtClean="0"/>
              <a:t>1A</a:t>
            </a:r>
            <a:r>
              <a:rPr lang="en-US" dirty="0" smtClean="0"/>
              <a:t> ≠ O</a:t>
            </a:r>
            <a:r>
              <a:rPr lang="en-US" baseline="-25000" dirty="0" smtClean="0"/>
              <a:t>1B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839573" y="4876800"/>
            <a:ext cx="769482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SUTVA violations:  </a:t>
            </a:r>
          </a:p>
          <a:p>
            <a:pPr lvl="1"/>
            <a:r>
              <a:rPr lang="en-US" dirty="0" smtClean="0"/>
              <a:t>Not clear that treatment produced any observed difference between treated and untreated</a:t>
            </a:r>
          </a:p>
          <a:p>
            <a:endParaRPr lang="en-US" dirty="0" smtClean="0"/>
          </a:p>
          <a:p>
            <a:r>
              <a:rPr lang="en-US" b="1" dirty="0" err="1" smtClean="0"/>
              <a:t>Rustagi</a:t>
            </a:r>
            <a:r>
              <a:rPr lang="en-US" b="1" dirty="0" smtClean="0"/>
              <a:t> et al. (2010):</a:t>
            </a:r>
            <a:r>
              <a:rPr lang="en-US" dirty="0" smtClean="0"/>
              <a:t>  Suppose selection into the treatment by CPR (e.g., previously more successful CPRs adopt tenure rules)</a:t>
            </a:r>
            <a:r>
              <a:rPr lang="en-US" dirty="0"/>
              <a:t>	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657600" y="4267200"/>
            <a:ext cx="4406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y</a:t>
            </a:r>
            <a:r>
              <a:rPr lang="en-US" dirty="0" smtClean="0"/>
              <a:t> = </a:t>
            </a:r>
            <a:r>
              <a:rPr lang="en-US" dirty="0" err="1" smtClean="0"/>
              <a:t>α</a:t>
            </a:r>
            <a:r>
              <a:rPr lang="en-US" dirty="0" smtClean="0"/>
              <a:t> + β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+ β</a:t>
            </a:r>
            <a:r>
              <a:rPr lang="en-US" baseline="-25000" dirty="0" smtClean="0"/>
              <a:t>2</a:t>
            </a:r>
            <a:r>
              <a:rPr lang="en-US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 + … + </a:t>
            </a:r>
            <a:r>
              <a:rPr lang="en-US" dirty="0" err="1" smtClean="0"/>
              <a:t>β</a:t>
            </a:r>
            <a:r>
              <a:rPr lang="en-US" baseline="-25000" dirty="0" err="1" smtClean="0"/>
              <a:t>m</a:t>
            </a:r>
            <a:r>
              <a:rPr lang="en-US" dirty="0" err="1" smtClean="0"/>
              <a:t>X</a:t>
            </a:r>
            <a:r>
              <a:rPr lang="en-US" baseline="-25000" dirty="0" err="1" smtClean="0"/>
              <a:t>m</a:t>
            </a:r>
            <a:r>
              <a:rPr lang="en-US" dirty="0" smtClean="0"/>
              <a:t> + </a:t>
            </a:r>
            <a:r>
              <a:rPr lang="en-US" dirty="0" err="1" smtClean="0"/>
              <a:t>ε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4032186" y="2475132"/>
            <a:ext cx="1073214" cy="17920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Randomized Group </a:t>
            </a:r>
            <a:r>
              <a:rPr lang="en-US" dirty="0"/>
              <a:t>Comparison</a:t>
            </a:r>
            <a:br>
              <a:rPr lang="en-US" dirty="0"/>
            </a:br>
            <a:r>
              <a:rPr lang="en-US" dirty="0" smtClean="0"/>
              <a:t>(experimental</a:t>
            </a:r>
            <a:r>
              <a:rPr lang="en-US" dirty="0"/>
              <a:t>) </a:t>
            </a:r>
          </a:p>
        </p:txBody>
      </p:sp>
      <p:sp>
        <p:nvSpPr>
          <p:cNvPr id="11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/>
          <a:p>
            <a:fld id="{53DE52F5-1189-4905-BF54-F90B9FE0630D}" type="slidenum">
              <a:rPr lang="en-US"/>
              <a:pPr/>
              <a:t>41</a:t>
            </a:fld>
            <a:endParaRPr lang="en-US"/>
          </a:p>
        </p:txBody>
      </p:sp>
      <p:sp>
        <p:nvSpPr>
          <p:cNvPr id="10" name="Rectangle 12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0483" name="Text Box 1027"/>
          <p:cNvSpPr txBox="1">
            <a:spLocks noChangeArrowheads="1"/>
          </p:cNvSpPr>
          <p:nvPr/>
        </p:nvSpPr>
        <p:spPr bwMode="auto">
          <a:xfrm>
            <a:off x="3657600" y="1828800"/>
            <a:ext cx="484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atin typeface="Times New Roman" pitchFamily="80" charset="0"/>
              </a:rPr>
              <a:t>T</a:t>
            </a:r>
          </a:p>
        </p:txBody>
      </p:sp>
      <p:sp>
        <p:nvSpPr>
          <p:cNvPr id="20484" name="Text Box 1028"/>
          <p:cNvSpPr txBox="1">
            <a:spLocks noChangeArrowheads="1"/>
          </p:cNvSpPr>
          <p:nvPr/>
        </p:nvSpPr>
        <p:spPr bwMode="auto">
          <a:xfrm>
            <a:off x="5486400" y="2743200"/>
            <a:ext cx="902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solidFill>
                  <a:schemeClr val="folHlink"/>
                </a:solidFill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solidFill>
                  <a:schemeClr val="folHlink"/>
                </a:solidFill>
                <a:latin typeface="Times New Roman" pitchFamily="80" charset="0"/>
              </a:rPr>
              <a:t>1B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0485" name="Line 1029"/>
          <p:cNvSpPr>
            <a:spLocks noChangeShapeType="1"/>
          </p:cNvSpPr>
          <p:nvPr/>
        </p:nvSpPr>
        <p:spPr bwMode="auto">
          <a:xfrm>
            <a:off x="4419600" y="21494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" name="Text Box 1030"/>
          <p:cNvSpPr txBox="1">
            <a:spLocks noChangeArrowheads="1"/>
          </p:cNvSpPr>
          <p:nvPr/>
        </p:nvSpPr>
        <p:spPr bwMode="auto">
          <a:xfrm>
            <a:off x="5486400" y="1828800"/>
            <a:ext cx="9199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1A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12" name="Text Box 1035"/>
          <p:cNvSpPr txBox="1">
            <a:spLocks noChangeArrowheads="1"/>
          </p:cNvSpPr>
          <p:nvPr/>
        </p:nvSpPr>
        <p:spPr bwMode="auto">
          <a:xfrm>
            <a:off x="2514600" y="1823819"/>
            <a:ext cx="723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latin typeface="Times New Roman" pitchFamily="80" charset="0"/>
              </a:rPr>
              <a:t>T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13" name="Text Box 1036"/>
          <p:cNvSpPr txBox="1">
            <a:spLocks noChangeArrowheads="1"/>
          </p:cNvSpPr>
          <p:nvPr/>
        </p:nvSpPr>
        <p:spPr bwMode="auto">
          <a:xfrm>
            <a:off x="2514600" y="2782669"/>
            <a:ext cx="7403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solidFill>
                  <a:schemeClr val="folHlink"/>
                </a:solidFill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solidFill>
                  <a:schemeClr val="folHlink"/>
                </a:solidFill>
                <a:latin typeface="Times New Roman" pitchFamily="80" charset="0"/>
              </a:rPr>
              <a:t>C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914400" y="3828871"/>
            <a:ext cx="6934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Rustagi</a:t>
            </a:r>
            <a:r>
              <a:rPr lang="en-US" b="1" dirty="0"/>
              <a:t> et al. (2010)</a:t>
            </a:r>
            <a:r>
              <a:rPr lang="en-US" dirty="0"/>
              <a:t>: With their observational data they have field measures of outcomes (potential crop trees) and survey measures of costly monitoring (amount of time spent on forest patrol). </a:t>
            </a:r>
            <a:r>
              <a:rPr lang="en-US" i="1" dirty="0" smtClean="0"/>
              <a:t>Experimental measure is (1) cooperation and (2) beliefs.</a:t>
            </a:r>
            <a:r>
              <a:rPr lang="en-US" dirty="0" smtClean="0"/>
              <a:t> 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Randomized Group </a:t>
            </a:r>
            <a:r>
              <a:rPr lang="en-US" dirty="0"/>
              <a:t>Comparison</a:t>
            </a:r>
            <a:br>
              <a:rPr lang="en-US" dirty="0"/>
            </a:br>
            <a:r>
              <a:rPr lang="en-US" dirty="0"/>
              <a:t>(experimental) </a:t>
            </a:r>
          </a:p>
        </p:txBody>
      </p:sp>
      <p:sp>
        <p:nvSpPr>
          <p:cNvPr id="11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/>
          <a:p>
            <a:fld id="{53DE52F5-1189-4905-BF54-F90B9FE0630D}" type="slidenum">
              <a:rPr lang="en-US"/>
              <a:pPr/>
              <a:t>42</a:t>
            </a:fld>
            <a:endParaRPr lang="en-US"/>
          </a:p>
        </p:txBody>
      </p:sp>
      <p:sp>
        <p:nvSpPr>
          <p:cNvPr id="10" name="Rectangle 12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0483" name="Text Box 1027"/>
          <p:cNvSpPr txBox="1">
            <a:spLocks noChangeArrowheads="1"/>
          </p:cNvSpPr>
          <p:nvPr/>
        </p:nvSpPr>
        <p:spPr bwMode="auto">
          <a:xfrm>
            <a:off x="3657600" y="1828800"/>
            <a:ext cx="484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atin typeface="Times New Roman" pitchFamily="80" charset="0"/>
              </a:rPr>
              <a:t>T</a:t>
            </a:r>
          </a:p>
        </p:txBody>
      </p:sp>
      <p:sp>
        <p:nvSpPr>
          <p:cNvPr id="20484" name="Text Box 1028"/>
          <p:cNvSpPr txBox="1">
            <a:spLocks noChangeArrowheads="1"/>
          </p:cNvSpPr>
          <p:nvPr/>
        </p:nvSpPr>
        <p:spPr bwMode="auto">
          <a:xfrm>
            <a:off x="5486400" y="2743200"/>
            <a:ext cx="902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solidFill>
                  <a:schemeClr val="folHlink"/>
                </a:solidFill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solidFill>
                  <a:schemeClr val="folHlink"/>
                </a:solidFill>
                <a:latin typeface="Times New Roman" pitchFamily="80" charset="0"/>
              </a:rPr>
              <a:t>1B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0485" name="Line 1029"/>
          <p:cNvSpPr>
            <a:spLocks noChangeShapeType="1"/>
          </p:cNvSpPr>
          <p:nvPr/>
        </p:nvSpPr>
        <p:spPr bwMode="auto">
          <a:xfrm>
            <a:off x="4419600" y="21494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" name="Text Box 1030"/>
          <p:cNvSpPr txBox="1">
            <a:spLocks noChangeArrowheads="1"/>
          </p:cNvSpPr>
          <p:nvPr/>
        </p:nvSpPr>
        <p:spPr bwMode="auto">
          <a:xfrm>
            <a:off x="5486400" y="1828800"/>
            <a:ext cx="9199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1A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12" name="Text Box 1035"/>
          <p:cNvSpPr txBox="1">
            <a:spLocks noChangeArrowheads="1"/>
          </p:cNvSpPr>
          <p:nvPr/>
        </p:nvSpPr>
        <p:spPr bwMode="auto">
          <a:xfrm>
            <a:off x="2514600" y="1823819"/>
            <a:ext cx="723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latin typeface="Times New Roman" pitchFamily="80" charset="0"/>
              </a:rPr>
              <a:t>T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13" name="Text Box 1036"/>
          <p:cNvSpPr txBox="1">
            <a:spLocks noChangeArrowheads="1"/>
          </p:cNvSpPr>
          <p:nvPr/>
        </p:nvSpPr>
        <p:spPr bwMode="auto">
          <a:xfrm>
            <a:off x="2514600" y="2782669"/>
            <a:ext cx="7403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solidFill>
                  <a:schemeClr val="folHlink"/>
                </a:solidFill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solidFill>
                  <a:schemeClr val="folHlink"/>
                </a:solidFill>
                <a:latin typeface="Times New Roman" pitchFamily="80" charset="0"/>
              </a:rPr>
              <a:t>C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6450" y="35052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Inference: Very likely the treatment caused the difference</a:t>
            </a:r>
          </a:p>
          <a:p>
            <a:endParaRPr lang="en-US" dirty="0" smtClean="0"/>
          </a:p>
          <a:p>
            <a:r>
              <a:rPr lang="en-US" dirty="0" smtClean="0"/>
              <a:t>Statistics:  O</a:t>
            </a:r>
            <a:r>
              <a:rPr lang="en-US" baseline="-25000" dirty="0" smtClean="0"/>
              <a:t>1A</a:t>
            </a:r>
            <a:r>
              <a:rPr lang="en-US" dirty="0" smtClean="0"/>
              <a:t> ≠ O</a:t>
            </a:r>
            <a:r>
              <a:rPr lang="en-US" baseline="-25000" dirty="0" smtClean="0"/>
              <a:t>1B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839573" y="4800600"/>
            <a:ext cx="728944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SUTVA violations: </a:t>
            </a:r>
          </a:p>
          <a:p>
            <a:r>
              <a:rPr lang="en-US" dirty="0" smtClean="0"/>
              <a:t>	All possible states of the world may not be observed</a:t>
            </a:r>
          </a:p>
          <a:p>
            <a:r>
              <a:rPr lang="en-US" dirty="0" smtClean="0"/>
              <a:t>	Historical </a:t>
            </a:r>
            <a:r>
              <a:rPr lang="en-US" dirty="0" err="1" smtClean="0"/>
              <a:t>boundedness</a:t>
            </a:r>
            <a:r>
              <a:rPr lang="en-US" dirty="0"/>
              <a:t> </a:t>
            </a:r>
            <a:r>
              <a:rPr lang="en-US" dirty="0" smtClean="0"/>
              <a:t>IF everything is not run at same time</a:t>
            </a:r>
          </a:p>
          <a:p>
            <a:endParaRPr lang="en-US" dirty="0" smtClean="0"/>
          </a:p>
          <a:p>
            <a:r>
              <a:rPr lang="en-US" b="1" dirty="0" err="1" smtClean="0"/>
              <a:t>Rustagi</a:t>
            </a:r>
            <a:r>
              <a:rPr lang="en-US" b="1" dirty="0" smtClean="0"/>
              <a:t> et al. (2010): </a:t>
            </a:r>
            <a:r>
              <a:rPr lang="en-US" dirty="0" smtClean="0"/>
              <a:t>Endogenous selection to “type” – no real assignment. 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495800" y="4355068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y</a:t>
            </a:r>
            <a:r>
              <a:rPr lang="en-US" dirty="0" smtClean="0"/>
              <a:t> = </a:t>
            </a:r>
            <a:r>
              <a:rPr lang="en-US" dirty="0" err="1" smtClean="0"/>
              <a:t>α</a:t>
            </a:r>
            <a:r>
              <a:rPr lang="en-US" dirty="0" smtClean="0"/>
              <a:t> + β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 + </a:t>
            </a:r>
            <a:r>
              <a:rPr lang="en-US" dirty="0" err="1" smtClean="0"/>
              <a:t>ε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6" idx="0"/>
          </p:cNvCxnSpPr>
          <p:nvPr/>
        </p:nvCxnSpPr>
        <p:spPr>
          <a:xfrm flipH="1" flipV="1">
            <a:off x="4055277" y="2475132"/>
            <a:ext cx="1697823" cy="18799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Pre/Post Control</a:t>
            </a:r>
            <a:br>
              <a:rPr lang="en-US" dirty="0"/>
            </a:br>
            <a:r>
              <a:rPr lang="en-US" dirty="0"/>
              <a:t>(experimental) </a:t>
            </a:r>
          </a:p>
        </p:txBody>
      </p:sp>
      <p:sp>
        <p:nvSpPr>
          <p:cNvPr id="1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/>
          <a:p>
            <a:fld id="{93E7A0CF-472A-4426-BDAF-EF426982B149}" type="slidenum">
              <a:rPr lang="en-US"/>
              <a:pPr/>
              <a:t>43</a:t>
            </a:fld>
            <a:endParaRPr lang="en-US"/>
          </a:p>
        </p:txBody>
      </p:sp>
      <p:sp>
        <p:nvSpPr>
          <p:cNvPr id="14" name="Rectangle 12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1507" name="Text Box 1027"/>
          <p:cNvSpPr txBox="1">
            <a:spLocks noChangeArrowheads="1"/>
          </p:cNvSpPr>
          <p:nvPr/>
        </p:nvSpPr>
        <p:spPr bwMode="auto">
          <a:xfrm>
            <a:off x="5181600" y="1720850"/>
            <a:ext cx="484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atin typeface="Times New Roman" pitchFamily="80" charset="0"/>
              </a:rPr>
              <a:t>T</a:t>
            </a:r>
          </a:p>
        </p:txBody>
      </p:sp>
      <p:sp>
        <p:nvSpPr>
          <p:cNvPr id="21508" name="Text Box 1028"/>
          <p:cNvSpPr txBox="1">
            <a:spLocks noChangeArrowheads="1"/>
          </p:cNvSpPr>
          <p:nvPr/>
        </p:nvSpPr>
        <p:spPr bwMode="auto">
          <a:xfrm>
            <a:off x="7010400" y="1720850"/>
            <a:ext cx="902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2T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1509" name="Line 1029"/>
          <p:cNvSpPr>
            <a:spLocks noChangeShapeType="1"/>
          </p:cNvSpPr>
          <p:nvPr/>
        </p:nvSpPr>
        <p:spPr bwMode="auto">
          <a:xfrm>
            <a:off x="5943600" y="204152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0" name="Text Box 1030"/>
          <p:cNvSpPr txBox="1">
            <a:spLocks noChangeArrowheads="1"/>
          </p:cNvSpPr>
          <p:nvPr/>
        </p:nvSpPr>
        <p:spPr bwMode="auto">
          <a:xfrm>
            <a:off x="3048000" y="1720850"/>
            <a:ext cx="902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1T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1511" name="Line 1031"/>
          <p:cNvSpPr>
            <a:spLocks noChangeShapeType="1"/>
          </p:cNvSpPr>
          <p:nvPr/>
        </p:nvSpPr>
        <p:spPr bwMode="auto">
          <a:xfrm>
            <a:off x="4038600" y="204152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2" name="Text Box 1032"/>
          <p:cNvSpPr txBox="1">
            <a:spLocks noChangeArrowheads="1"/>
          </p:cNvSpPr>
          <p:nvPr/>
        </p:nvSpPr>
        <p:spPr bwMode="auto">
          <a:xfrm>
            <a:off x="7010400" y="2482850"/>
            <a:ext cx="9199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solidFill>
                  <a:schemeClr val="folHlink"/>
                </a:solidFill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solidFill>
                  <a:schemeClr val="folHlink"/>
                </a:solidFill>
                <a:latin typeface="Times New Roman" pitchFamily="80" charset="0"/>
              </a:rPr>
              <a:t>2C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1513" name="Text Box 1033"/>
          <p:cNvSpPr txBox="1">
            <a:spLocks noChangeArrowheads="1"/>
          </p:cNvSpPr>
          <p:nvPr/>
        </p:nvSpPr>
        <p:spPr bwMode="auto">
          <a:xfrm>
            <a:off x="3048000" y="2482850"/>
            <a:ext cx="9199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solidFill>
                  <a:schemeClr val="folHlink"/>
                </a:solidFill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solidFill>
                  <a:schemeClr val="folHlink"/>
                </a:solidFill>
                <a:latin typeface="Times New Roman" pitchFamily="80" charset="0"/>
              </a:rPr>
              <a:t>1C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1514" name="Line 1034"/>
          <p:cNvSpPr>
            <a:spLocks noChangeShapeType="1"/>
          </p:cNvSpPr>
          <p:nvPr/>
        </p:nvSpPr>
        <p:spPr bwMode="auto">
          <a:xfrm flipV="1">
            <a:off x="4038600" y="2787650"/>
            <a:ext cx="2895600" cy="15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5" name="Text Box 1035"/>
          <p:cNvSpPr txBox="1">
            <a:spLocks noChangeArrowheads="1"/>
          </p:cNvSpPr>
          <p:nvPr/>
        </p:nvSpPr>
        <p:spPr bwMode="auto">
          <a:xfrm>
            <a:off x="1905000" y="1752600"/>
            <a:ext cx="723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latin typeface="Times New Roman" pitchFamily="80" charset="0"/>
              </a:rPr>
              <a:t>T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1516" name="Text Box 1036"/>
          <p:cNvSpPr txBox="1">
            <a:spLocks noChangeArrowheads="1"/>
          </p:cNvSpPr>
          <p:nvPr/>
        </p:nvSpPr>
        <p:spPr bwMode="auto">
          <a:xfrm>
            <a:off x="1905000" y="2482850"/>
            <a:ext cx="7403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solidFill>
                  <a:schemeClr val="folHlink"/>
                </a:solidFill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solidFill>
                  <a:schemeClr val="folHlink"/>
                </a:solidFill>
                <a:latin typeface="Times New Roman" pitchFamily="80" charset="0"/>
              </a:rPr>
              <a:t>C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093852" y="3628072"/>
            <a:ext cx="68194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Rustagi</a:t>
            </a:r>
            <a:r>
              <a:rPr lang="en-US" b="1" dirty="0"/>
              <a:t> et al. (2010)</a:t>
            </a:r>
            <a:r>
              <a:rPr lang="en-US" dirty="0"/>
              <a:t>: With their observational data they have </a:t>
            </a:r>
            <a:r>
              <a:rPr lang="en-US" i="1" dirty="0" smtClean="0"/>
              <a:t>one</a:t>
            </a:r>
            <a:r>
              <a:rPr lang="en-US" dirty="0" smtClean="0"/>
              <a:t> measure </a:t>
            </a:r>
            <a:r>
              <a:rPr lang="en-US" dirty="0"/>
              <a:t>of outcomes (potential crop trees</a:t>
            </a:r>
            <a:r>
              <a:rPr lang="en-US" dirty="0" smtClean="0"/>
              <a:t>). </a:t>
            </a:r>
            <a:r>
              <a:rPr lang="en-US" i="1" dirty="0"/>
              <a:t>Experimental measure is (1) cooperation and (2) beliefs.</a:t>
            </a:r>
            <a:r>
              <a:rPr lang="en-US" dirty="0"/>
              <a:t> 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Pre/Post Control</a:t>
            </a:r>
            <a:br>
              <a:rPr lang="en-US" dirty="0"/>
            </a:br>
            <a:r>
              <a:rPr lang="en-US" dirty="0"/>
              <a:t>(experimental) </a:t>
            </a:r>
          </a:p>
        </p:txBody>
      </p:sp>
      <p:sp>
        <p:nvSpPr>
          <p:cNvPr id="1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/>
          <a:p>
            <a:fld id="{93E7A0CF-472A-4426-BDAF-EF426982B149}" type="slidenum">
              <a:rPr lang="en-US"/>
              <a:pPr/>
              <a:t>44</a:t>
            </a:fld>
            <a:endParaRPr lang="en-US"/>
          </a:p>
        </p:txBody>
      </p:sp>
      <p:sp>
        <p:nvSpPr>
          <p:cNvPr id="14" name="Rectangle 12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1507" name="Text Box 1027"/>
          <p:cNvSpPr txBox="1">
            <a:spLocks noChangeArrowheads="1"/>
          </p:cNvSpPr>
          <p:nvPr/>
        </p:nvSpPr>
        <p:spPr bwMode="auto">
          <a:xfrm>
            <a:off x="5181600" y="1720850"/>
            <a:ext cx="484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atin typeface="Times New Roman" pitchFamily="80" charset="0"/>
              </a:rPr>
              <a:t>T</a:t>
            </a:r>
          </a:p>
        </p:txBody>
      </p:sp>
      <p:sp>
        <p:nvSpPr>
          <p:cNvPr id="21508" name="Text Box 1028"/>
          <p:cNvSpPr txBox="1">
            <a:spLocks noChangeArrowheads="1"/>
          </p:cNvSpPr>
          <p:nvPr/>
        </p:nvSpPr>
        <p:spPr bwMode="auto">
          <a:xfrm>
            <a:off x="7010400" y="1720850"/>
            <a:ext cx="902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2T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1509" name="Line 1029"/>
          <p:cNvSpPr>
            <a:spLocks noChangeShapeType="1"/>
          </p:cNvSpPr>
          <p:nvPr/>
        </p:nvSpPr>
        <p:spPr bwMode="auto">
          <a:xfrm>
            <a:off x="5943600" y="204152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0" name="Text Box 1030"/>
          <p:cNvSpPr txBox="1">
            <a:spLocks noChangeArrowheads="1"/>
          </p:cNvSpPr>
          <p:nvPr/>
        </p:nvSpPr>
        <p:spPr bwMode="auto">
          <a:xfrm>
            <a:off x="3048000" y="1720850"/>
            <a:ext cx="902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1T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1511" name="Line 1031"/>
          <p:cNvSpPr>
            <a:spLocks noChangeShapeType="1"/>
          </p:cNvSpPr>
          <p:nvPr/>
        </p:nvSpPr>
        <p:spPr bwMode="auto">
          <a:xfrm>
            <a:off x="4038600" y="204152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2" name="Text Box 1032"/>
          <p:cNvSpPr txBox="1">
            <a:spLocks noChangeArrowheads="1"/>
          </p:cNvSpPr>
          <p:nvPr/>
        </p:nvSpPr>
        <p:spPr bwMode="auto">
          <a:xfrm>
            <a:off x="7010400" y="2482850"/>
            <a:ext cx="9199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solidFill>
                  <a:schemeClr val="folHlink"/>
                </a:solidFill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solidFill>
                  <a:schemeClr val="folHlink"/>
                </a:solidFill>
                <a:latin typeface="Times New Roman" pitchFamily="80" charset="0"/>
              </a:rPr>
              <a:t>2C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1513" name="Text Box 1033"/>
          <p:cNvSpPr txBox="1">
            <a:spLocks noChangeArrowheads="1"/>
          </p:cNvSpPr>
          <p:nvPr/>
        </p:nvSpPr>
        <p:spPr bwMode="auto">
          <a:xfrm>
            <a:off x="3048000" y="2482850"/>
            <a:ext cx="9199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solidFill>
                  <a:schemeClr val="folHlink"/>
                </a:solidFill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solidFill>
                  <a:schemeClr val="folHlink"/>
                </a:solidFill>
                <a:latin typeface="Times New Roman" pitchFamily="80" charset="0"/>
              </a:rPr>
              <a:t>1C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1514" name="Line 1034"/>
          <p:cNvSpPr>
            <a:spLocks noChangeShapeType="1"/>
          </p:cNvSpPr>
          <p:nvPr/>
        </p:nvSpPr>
        <p:spPr bwMode="auto">
          <a:xfrm flipV="1">
            <a:off x="4038600" y="2787650"/>
            <a:ext cx="2895600" cy="15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5" name="Text Box 1035"/>
          <p:cNvSpPr txBox="1">
            <a:spLocks noChangeArrowheads="1"/>
          </p:cNvSpPr>
          <p:nvPr/>
        </p:nvSpPr>
        <p:spPr bwMode="auto">
          <a:xfrm>
            <a:off x="1905000" y="1752600"/>
            <a:ext cx="723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latin typeface="Times New Roman" pitchFamily="80" charset="0"/>
              </a:rPr>
              <a:t>T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1516" name="Text Box 1036"/>
          <p:cNvSpPr txBox="1">
            <a:spLocks noChangeArrowheads="1"/>
          </p:cNvSpPr>
          <p:nvPr/>
        </p:nvSpPr>
        <p:spPr bwMode="auto">
          <a:xfrm>
            <a:off x="1905000" y="2482850"/>
            <a:ext cx="7403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solidFill>
                  <a:schemeClr val="folHlink"/>
                </a:solidFill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solidFill>
                  <a:schemeClr val="folHlink"/>
                </a:solidFill>
                <a:latin typeface="Times New Roman" pitchFamily="80" charset="0"/>
              </a:rPr>
              <a:t>C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8572" y="32004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Inference: Treatment probably caused a difference</a:t>
            </a:r>
          </a:p>
          <a:p>
            <a:endParaRPr lang="en-US" dirty="0" smtClean="0"/>
          </a:p>
          <a:p>
            <a:r>
              <a:rPr lang="en-US" dirty="0" smtClean="0"/>
              <a:t>Statistics:  O</a:t>
            </a:r>
            <a:r>
              <a:rPr lang="en-US" baseline="-25000" dirty="0" smtClean="0"/>
              <a:t>1T</a:t>
            </a:r>
            <a:r>
              <a:rPr lang="en-US" dirty="0" smtClean="0"/>
              <a:t> = O</a:t>
            </a:r>
            <a:r>
              <a:rPr lang="en-US" baseline="-25000" dirty="0" smtClean="0"/>
              <a:t>1C</a:t>
            </a:r>
            <a:r>
              <a:rPr lang="en-US" dirty="0" smtClean="0"/>
              <a:t> ; O</a:t>
            </a:r>
            <a:r>
              <a:rPr lang="en-US" baseline="-25000" dirty="0" smtClean="0"/>
              <a:t>2T</a:t>
            </a:r>
            <a:r>
              <a:rPr lang="en-US" dirty="0" smtClean="0"/>
              <a:t> ≠ O</a:t>
            </a:r>
            <a:r>
              <a:rPr lang="en-US" baseline="-25000" dirty="0" smtClean="0"/>
              <a:t>2C</a:t>
            </a:r>
            <a:r>
              <a:rPr lang="en-US" dirty="0" smtClean="0"/>
              <a:t> </a:t>
            </a:r>
            <a:endParaRPr lang="en-US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681695" y="4648200"/>
            <a:ext cx="70907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SUTVA violations:  </a:t>
            </a:r>
          </a:p>
          <a:p>
            <a:r>
              <a:rPr lang="en-US" dirty="0" smtClean="0"/>
              <a:t>	Treatment homogeneous across individuals?</a:t>
            </a:r>
          </a:p>
          <a:p>
            <a:r>
              <a:rPr lang="en-US" dirty="0" smtClean="0"/>
              <a:t>	Treatment invariant to delivery method?</a:t>
            </a:r>
          </a:p>
          <a:p>
            <a:endParaRPr lang="en-US" dirty="0"/>
          </a:p>
          <a:p>
            <a:r>
              <a:rPr lang="en-US" dirty="0" err="1" smtClean="0"/>
              <a:t>Rustagi</a:t>
            </a:r>
            <a:r>
              <a:rPr lang="en-US" dirty="0" smtClean="0"/>
              <a:t> et al. (2010): Treatment 1 is endogenously selected (conditional cooperator or not) and treatment 2 is a mediator (beliefs about cooperation of others).	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876800" y="3765551"/>
            <a:ext cx="24438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y</a:t>
            </a:r>
            <a:r>
              <a:rPr lang="en-US" dirty="0" smtClean="0"/>
              <a:t> = </a:t>
            </a:r>
            <a:r>
              <a:rPr lang="en-US" dirty="0" err="1" smtClean="0"/>
              <a:t>α</a:t>
            </a:r>
            <a:r>
              <a:rPr lang="en-US" dirty="0" smtClean="0"/>
              <a:t> + β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+ </a:t>
            </a:r>
            <a:r>
              <a:rPr lang="en-US" dirty="0" err="1" smtClean="0"/>
              <a:t>ε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where </a:t>
            </a:r>
            <a:r>
              <a:rPr lang="en-US" dirty="0" err="1" smtClean="0"/>
              <a:t>y</a:t>
            </a:r>
            <a:r>
              <a:rPr lang="en-US" dirty="0" smtClean="0"/>
              <a:t> = O</a:t>
            </a:r>
            <a:r>
              <a:rPr lang="en-US" baseline="-25000" dirty="0" smtClean="0"/>
              <a:t>2</a:t>
            </a:r>
            <a:r>
              <a:rPr lang="en-US" dirty="0" smtClean="0"/>
              <a:t> – O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5423726" y="2286000"/>
            <a:ext cx="636364" cy="15190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Solomon Four-Group</a:t>
            </a:r>
            <a:br>
              <a:rPr lang="en-US" dirty="0"/>
            </a:br>
            <a:r>
              <a:rPr lang="en-US" dirty="0"/>
              <a:t>(experimental) </a:t>
            </a:r>
          </a:p>
        </p:txBody>
      </p:sp>
      <p:sp>
        <p:nvSpPr>
          <p:cNvPr id="21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/>
          <a:p>
            <a:fld id="{CB7D4D65-C73C-4351-B4C0-856B164EBBFF}" type="slidenum">
              <a:rPr lang="en-US"/>
              <a:pPr/>
              <a:t>45</a:t>
            </a:fld>
            <a:endParaRPr lang="en-US"/>
          </a:p>
        </p:txBody>
      </p:sp>
      <p:sp>
        <p:nvSpPr>
          <p:cNvPr id="20" name="Rectangle 12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5181600" y="1524000"/>
            <a:ext cx="484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atin typeface="Times New Roman" pitchFamily="80" charset="0"/>
              </a:rPr>
              <a:t>T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010400" y="1524000"/>
            <a:ext cx="10568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2T1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5943600" y="18446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048000" y="1524000"/>
            <a:ext cx="10568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1T1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4038600" y="18446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7010400" y="2241550"/>
            <a:ext cx="10738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2C1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3048000" y="2241550"/>
            <a:ext cx="10738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1C1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V="1">
            <a:off x="4038600" y="2546350"/>
            <a:ext cx="2895600" cy="15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1943100" y="1524000"/>
            <a:ext cx="8772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latin typeface="Times New Roman" pitchFamily="80" charset="0"/>
              </a:rPr>
              <a:t>T1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1943100" y="2209800"/>
            <a:ext cx="8942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latin typeface="Times New Roman" pitchFamily="80" charset="0"/>
              </a:rPr>
              <a:t>C1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5257800" y="2863850"/>
            <a:ext cx="484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atin typeface="Times New Roman" pitchFamily="80" charset="0"/>
              </a:rPr>
              <a:t>T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7086600" y="2863850"/>
            <a:ext cx="10568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2T2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>
            <a:off x="6019800" y="318452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7086600" y="3581400"/>
            <a:ext cx="10738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2C2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1943100" y="2863850"/>
            <a:ext cx="8772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latin typeface="Times New Roman" pitchFamily="80" charset="0"/>
              </a:rPr>
              <a:t>T2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1943100" y="3505200"/>
            <a:ext cx="8942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latin typeface="Times New Roman" pitchFamily="80" charset="0"/>
              </a:rPr>
              <a:t>C2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Solomon Four-Group</a:t>
            </a:r>
            <a:br>
              <a:rPr lang="en-US" dirty="0"/>
            </a:br>
            <a:r>
              <a:rPr lang="en-US" dirty="0"/>
              <a:t>(experimental) </a:t>
            </a:r>
          </a:p>
        </p:txBody>
      </p:sp>
      <p:sp>
        <p:nvSpPr>
          <p:cNvPr id="21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/>
          <a:p>
            <a:fld id="{CB7D4D65-C73C-4351-B4C0-856B164EBBFF}" type="slidenum">
              <a:rPr lang="en-US"/>
              <a:pPr/>
              <a:t>46</a:t>
            </a:fld>
            <a:endParaRPr lang="en-US"/>
          </a:p>
        </p:txBody>
      </p:sp>
      <p:sp>
        <p:nvSpPr>
          <p:cNvPr id="20" name="Rectangle 12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5181600" y="1524000"/>
            <a:ext cx="484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atin typeface="Times New Roman" pitchFamily="80" charset="0"/>
              </a:rPr>
              <a:t>T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010400" y="1524000"/>
            <a:ext cx="10568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2T1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5943600" y="18446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048000" y="1524000"/>
            <a:ext cx="10568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1T1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4038600" y="18446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7010400" y="2241550"/>
            <a:ext cx="10738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2C1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3048000" y="2241550"/>
            <a:ext cx="10738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1C1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V="1">
            <a:off x="4038600" y="2546350"/>
            <a:ext cx="2895600" cy="15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1943100" y="1524000"/>
            <a:ext cx="8772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latin typeface="Times New Roman" pitchFamily="80" charset="0"/>
              </a:rPr>
              <a:t>T1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1943100" y="2209800"/>
            <a:ext cx="8942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latin typeface="Times New Roman" pitchFamily="80" charset="0"/>
              </a:rPr>
              <a:t>C1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5257800" y="2863850"/>
            <a:ext cx="484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atin typeface="Times New Roman" pitchFamily="80" charset="0"/>
              </a:rPr>
              <a:t>T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7010400" y="2863850"/>
            <a:ext cx="10568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2T2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>
            <a:off x="6019800" y="318452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7010400" y="3581400"/>
            <a:ext cx="10738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2C2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1943100" y="2863850"/>
            <a:ext cx="8772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latin typeface="Times New Roman" pitchFamily="80" charset="0"/>
              </a:rPr>
              <a:t>T2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1943100" y="3505200"/>
            <a:ext cx="8942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latin typeface="Times New Roman" pitchFamily="80" charset="0"/>
              </a:rPr>
              <a:t>C2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8572" y="4286071"/>
            <a:ext cx="4304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Inference: Treatment very likely caused a difference</a:t>
            </a:r>
          </a:p>
          <a:p>
            <a:endParaRPr lang="en-US" dirty="0" smtClean="0"/>
          </a:p>
          <a:p>
            <a:r>
              <a:rPr lang="en-US" dirty="0" smtClean="0"/>
              <a:t>Statistics:  O</a:t>
            </a:r>
            <a:r>
              <a:rPr lang="en-US" baseline="-25000" dirty="0" smtClean="0"/>
              <a:t>1T1</a:t>
            </a:r>
            <a:r>
              <a:rPr lang="en-US" dirty="0" smtClean="0"/>
              <a:t> = O</a:t>
            </a:r>
            <a:r>
              <a:rPr lang="en-US" baseline="-25000" dirty="0" smtClean="0"/>
              <a:t>1C1</a:t>
            </a:r>
            <a:r>
              <a:rPr lang="en-US" dirty="0" smtClean="0"/>
              <a:t> = O</a:t>
            </a:r>
            <a:r>
              <a:rPr lang="en-US" baseline="-25000" dirty="0" smtClean="0"/>
              <a:t>2C1</a:t>
            </a:r>
            <a:r>
              <a:rPr lang="en-US" dirty="0" smtClean="0"/>
              <a:t> = O</a:t>
            </a:r>
            <a:r>
              <a:rPr lang="en-US" baseline="-25000" dirty="0" smtClean="0"/>
              <a:t>2C2</a:t>
            </a:r>
            <a:r>
              <a:rPr lang="en-US" dirty="0" smtClean="0"/>
              <a:t> ; </a:t>
            </a:r>
          </a:p>
          <a:p>
            <a:r>
              <a:rPr lang="en-US" dirty="0" smtClean="0"/>
              <a:t> O</a:t>
            </a:r>
            <a:r>
              <a:rPr lang="en-US" baseline="-25000" dirty="0" smtClean="0"/>
              <a:t>2T1</a:t>
            </a:r>
            <a:r>
              <a:rPr lang="en-US" dirty="0" smtClean="0"/>
              <a:t> = O</a:t>
            </a:r>
            <a:r>
              <a:rPr lang="en-US" baseline="-25000" dirty="0" smtClean="0"/>
              <a:t>2T2 </a:t>
            </a:r>
            <a:r>
              <a:rPr lang="en-US" dirty="0" smtClean="0"/>
              <a:t> ≠ O</a:t>
            </a:r>
            <a:r>
              <a:rPr lang="en-US" baseline="-25000" dirty="0" smtClean="0"/>
              <a:t>2C1</a:t>
            </a:r>
            <a:r>
              <a:rPr lang="en-US" dirty="0" smtClean="0"/>
              <a:t> = O</a:t>
            </a:r>
            <a:r>
              <a:rPr lang="en-US" baseline="-25000" dirty="0" smtClean="0"/>
              <a:t>2C2</a:t>
            </a:r>
            <a:r>
              <a:rPr lang="en-US" dirty="0" smtClean="0"/>
              <a:t> </a:t>
            </a:r>
            <a:endParaRPr lang="en-US" baseline="-25000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Solomon Four-Group</a:t>
            </a:r>
            <a:br>
              <a:rPr lang="en-US" dirty="0"/>
            </a:br>
            <a:r>
              <a:rPr lang="en-US" dirty="0"/>
              <a:t>(experimental) </a:t>
            </a:r>
          </a:p>
        </p:txBody>
      </p:sp>
      <p:sp>
        <p:nvSpPr>
          <p:cNvPr id="21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/>
          <a:p>
            <a:fld id="{CB7D4D65-C73C-4351-B4C0-856B164EBBFF}" type="slidenum">
              <a:rPr lang="en-US"/>
              <a:pPr/>
              <a:t>47</a:t>
            </a:fld>
            <a:endParaRPr lang="en-US"/>
          </a:p>
        </p:txBody>
      </p:sp>
      <p:sp>
        <p:nvSpPr>
          <p:cNvPr id="20" name="Rectangle 12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5181600" y="1524000"/>
            <a:ext cx="484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atin typeface="Times New Roman" pitchFamily="80" charset="0"/>
              </a:rPr>
              <a:t>T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010400" y="1524000"/>
            <a:ext cx="10568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2T1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5943600" y="18446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048000" y="1524000"/>
            <a:ext cx="10568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1T1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4038600" y="184467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7010400" y="2241550"/>
            <a:ext cx="10738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2C1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3048000" y="2241550"/>
            <a:ext cx="10738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1C1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V="1">
            <a:off x="4038600" y="2546350"/>
            <a:ext cx="2895600" cy="15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1943100" y="1524000"/>
            <a:ext cx="8772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latin typeface="Times New Roman" pitchFamily="80" charset="0"/>
              </a:rPr>
              <a:t>T1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1943100" y="2209800"/>
            <a:ext cx="8942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latin typeface="Times New Roman" pitchFamily="80" charset="0"/>
              </a:rPr>
              <a:t>C1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5257800" y="2863850"/>
            <a:ext cx="484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>
                <a:latin typeface="Times New Roman" pitchFamily="80" charset="0"/>
              </a:rPr>
              <a:t>T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7010400" y="2863850"/>
            <a:ext cx="10568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2T2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>
            <a:off x="6019800" y="3184525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7010400" y="3581400"/>
            <a:ext cx="10738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O</a:t>
            </a:r>
            <a:r>
              <a:rPr lang="en-US" sz="3600" b="1" baseline="-25000" dirty="0" smtClean="0">
                <a:latin typeface="Times New Roman" pitchFamily="80" charset="0"/>
              </a:rPr>
              <a:t>2C2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1943100" y="2863850"/>
            <a:ext cx="8772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latin typeface="Times New Roman" pitchFamily="80" charset="0"/>
              </a:rPr>
              <a:t>T2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1943100" y="3505200"/>
            <a:ext cx="8942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latin typeface="Times New Roman" pitchFamily="80" charset="0"/>
              </a:rPr>
              <a:t>R</a:t>
            </a:r>
            <a:r>
              <a:rPr lang="en-US" sz="3600" b="1" baseline="-25000" dirty="0" smtClean="0">
                <a:latin typeface="Times New Roman" pitchFamily="80" charset="0"/>
              </a:rPr>
              <a:t>C2</a:t>
            </a:r>
            <a:endParaRPr lang="en-US" sz="3600" b="1" dirty="0">
              <a:latin typeface="Times New Roman" pitchFamily="8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1695" y="4876800"/>
            <a:ext cx="68023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 </a:t>
            </a:r>
          </a:p>
          <a:p>
            <a:r>
              <a:rPr lang="en-US" dirty="0" smtClean="0"/>
              <a:t>   This is easy to accomplish in the Lab, but often not efficient.  </a:t>
            </a:r>
          </a:p>
          <a:p>
            <a:r>
              <a:rPr lang="en-US" dirty="0" smtClean="0"/>
              <a:t>   It is a nightmare in the field.	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20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Efficiency in Design:</a:t>
            </a:r>
            <a:br>
              <a:rPr lang="en-US" dirty="0" smtClean="0"/>
            </a:br>
            <a:r>
              <a:rPr lang="en-US" dirty="0" smtClean="0"/>
              <a:t>Counter</a:t>
            </a:r>
            <a:r>
              <a:rPr lang="en-US" dirty="0"/>
              <a:t>-</a:t>
            </a:r>
            <a:r>
              <a:rPr lang="en-US" dirty="0" smtClean="0"/>
              <a:t>balance/Within Subject</a:t>
            </a:r>
            <a:endParaRPr lang="en-US" dirty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Counter-balanced designs</a:t>
            </a:r>
          </a:p>
          <a:p>
            <a:pPr lvl="1" eaLnBrk="1" hangingPunct="1"/>
            <a:r>
              <a:rPr lang="en-US" dirty="0"/>
              <a:t>O</a:t>
            </a:r>
            <a:r>
              <a:rPr lang="en-US" baseline="-25000" dirty="0"/>
              <a:t>1</a:t>
            </a:r>
            <a:r>
              <a:rPr lang="en-US" dirty="0" smtClean="0"/>
              <a:t> T</a:t>
            </a:r>
            <a:r>
              <a:rPr lang="en-US" baseline="-25000" dirty="0" smtClean="0"/>
              <a:t>A</a:t>
            </a:r>
            <a:r>
              <a:rPr lang="en-US" dirty="0" smtClean="0"/>
              <a:t> </a:t>
            </a:r>
            <a:r>
              <a:rPr lang="en-US" dirty="0"/>
              <a:t>O</a:t>
            </a:r>
            <a:r>
              <a:rPr lang="en-US" baseline="-25000" dirty="0"/>
              <a:t>2</a:t>
            </a:r>
            <a:r>
              <a:rPr lang="en-US" dirty="0" smtClean="0"/>
              <a:t> T</a:t>
            </a:r>
            <a:r>
              <a:rPr lang="en-US" sz="2400" baseline="-25000" dirty="0" smtClean="0"/>
              <a:t>B</a:t>
            </a:r>
            <a:r>
              <a:rPr lang="en-US" dirty="0" smtClean="0"/>
              <a:t> 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and O</a:t>
            </a:r>
            <a:r>
              <a:rPr lang="en-US" baseline="-25000" dirty="0"/>
              <a:t>1</a:t>
            </a:r>
            <a:r>
              <a:rPr lang="en-US" dirty="0" smtClean="0"/>
              <a:t> T</a:t>
            </a:r>
            <a:r>
              <a:rPr lang="en-US" sz="2400" baseline="-25000" dirty="0" smtClean="0"/>
              <a:t>B</a:t>
            </a:r>
            <a:r>
              <a:rPr lang="en-US" dirty="0" smtClean="0"/>
              <a:t> </a:t>
            </a:r>
            <a:r>
              <a:rPr lang="en-US" dirty="0"/>
              <a:t>O</a:t>
            </a:r>
            <a:r>
              <a:rPr lang="en-US" baseline="-25000" dirty="0"/>
              <a:t>2</a:t>
            </a:r>
            <a:r>
              <a:rPr lang="en-US" dirty="0" smtClean="0"/>
              <a:t> T</a:t>
            </a:r>
            <a:r>
              <a:rPr lang="en-US" baseline="-25000" dirty="0" smtClean="0"/>
              <a:t>A</a:t>
            </a:r>
            <a:r>
              <a:rPr lang="en-US" dirty="0" smtClean="0"/>
              <a:t> 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</a:t>
            </a:r>
          </a:p>
          <a:p>
            <a:pPr lvl="2" eaLnBrk="1" hangingPunct="1"/>
            <a:r>
              <a:rPr lang="en-US" dirty="0"/>
              <a:t>Builds </a:t>
            </a:r>
            <a:r>
              <a:rPr lang="en-US" i="1" dirty="0"/>
              <a:t>within</a:t>
            </a:r>
            <a:r>
              <a:rPr lang="en-US" dirty="0"/>
              <a:t> subject design</a:t>
            </a:r>
          </a:p>
          <a:p>
            <a:pPr lvl="2" eaLnBrk="1" hangingPunct="1"/>
            <a:r>
              <a:rPr lang="en-US" dirty="0"/>
              <a:t>Decreases the number of trials</a:t>
            </a:r>
          </a:p>
          <a:p>
            <a:pPr lvl="2" eaLnBrk="1" hangingPunct="1"/>
            <a:r>
              <a:rPr lang="en-US" dirty="0"/>
              <a:t>Accounts for treatment ordering effect</a:t>
            </a:r>
          </a:p>
          <a:p>
            <a:pPr eaLnBrk="1" hangingPunct="1"/>
            <a:r>
              <a:rPr lang="en-US" dirty="0"/>
              <a:t>Cross-over designs</a:t>
            </a:r>
          </a:p>
          <a:p>
            <a:pPr lvl="1" eaLnBrk="1" hangingPunct="1"/>
            <a:r>
              <a:rPr lang="en-US" dirty="0"/>
              <a:t>O</a:t>
            </a:r>
            <a:r>
              <a:rPr lang="en-US" baseline="-25000" dirty="0"/>
              <a:t>1</a:t>
            </a:r>
            <a:r>
              <a:rPr lang="en-US" dirty="0" smtClean="0"/>
              <a:t> T</a:t>
            </a:r>
            <a:r>
              <a:rPr lang="en-US" baseline="-25000" dirty="0" smtClean="0"/>
              <a:t>A</a:t>
            </a:r>
            <a:r>
              <a:rPr lang="en-US" dirty="0" smtClean="0"/>
              <a:t> </a:t>
            </a:r>
            <a:r>
              <a:rPr lang="en-US" dirty="0"/>
              <a:t>O</a:t>
            </a:r>
            <a:r>
              <a:rPr lang="en-US" baseline="-25000" dirty="0"/>
              <a:t>2</a:t>
            </a:r>
            <a:r>
              <a:rPr lang="en-US" dirty="0" smtClean="0"/>
              <a:t> T</a:t>
            </a:r>
            <a:r>
              <a:rPr lang="en-US" sz="2400" baseline="-25000" dirty="0" smtClean="0"/>
              <a:t>B</a:t>
            </a:r>
            <a:r>
              <a:rPr lang="en-US" dirty="0" smtClean="0"/>
              <a:t> 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 smtClean="0"/>
              <a:t> T</a:t>
            </a:r>
            <a:r>
              <a:rPr lang="en-US" baseline="-25000" dirty="0" smtClean="0"/>
              <a:t>A </a:t>
            </a:r>
            <a:r>
              <a:rPr lang="en-US" dirty="0"/>
              <a:t>O</a:t>
            </a:r>
            <a:r>
              <a:rPr lang="en-US" baseline="-25000" dirty="0"/>
              <a:t>4</a:t>
            </a:r>
          </a:p>
          <a:p>
            <a:pPr lvl="2" eaLnBrk="1" hangingPunct="1"/>
            <a:r>
              <a:rPr lang="en-US" dirty="0"/>
              <a:t>Accounts for treatment plus learning</a:t>
            </a:r>
            <a:endParaRPr lang="en-US" baseline="-25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4CD14BB-4DC5-4FFB-B587-C034158B118B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7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In Design:</a:t>
            </a:r>
            <a:br>
              <a:rPr lang="en-US" dirty="0" smtClean="0"/>
            </a:br>
            <a:r>
              <a:rPr lang="en-US" dirty="0" smtClean="0"/>
              <a:t>Blocking (and Matching)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Randomized Blocking Designs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Suppose a </a:t>
            </a:r>
            <a:r>
              <a:rPr lang="en-US" dirty="0" smtClean="0"/>
              <a:t>2(H,L)x2(B,S) </a:t>
            </a:r>
            <a:r>
              <a:rPr lang="en-US" dirty="0"/>
              <a:t>within subject design with a</a:t>
            </a:r>
            <a:r>
              <a:rPr lang="en-US" dirty="0" smtClean="0"/>
              <a:t> 4 </a:t>
            </a:r>
            <a:r>
              <a:rPr lang="en-US" dirty="0"/>
              <a:t>game ordering </a:t>
            </a:r>
            <a:r>
              <a:rPr lang="en-US" dirty="0" smtClean="0"/>
              <a:t>effect (HB, HS, LB,LS).</a:t>
            </a:r>
            <a:endParaRPr lang="en-US" dirty="0"/>
          </a:p>
          <a:p>
            <a:pPr lvl="2">
              <a:lnSpc>
                <a:spcPct val="90000"/>
              </a:lnSpc>
            </a:pPr>
            <a:r>
              <a:rPr lang="en-US" dirty="0"/>
              <a:t>Would</a:t>
            </a:r>
            <a:r>
              <a:rPr lang="en-US" dirty="0" smtClean="0"/>
              <a:t> require 16 cells under complete factorial design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Blocking allows 4 cells:  (1) HB,HS,LB,LS  (2) HS,LB,LS,HB</a:t>
            </a:r>
          </a:p>
          <a:p>
            <a:pPr lvl="3">
              <a:lnSpc>
                <a:spcPct val="90000"/>
              </a:lnSpc>
              <a:buNone/>
            </a:pPr>
            <a:r>
              <a:rPr lang="en-US" dirty="0" smtClean="0"/>
              <a:t>(3) LB,LS,HB,HS  (4) LS,HB,HS,LB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Assumptions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Blocks must be homogeneous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Blocks must be randomly </a:t>
            </a:r>
            <a:r>
              <a:rPr lang="en-US" dirty="0" smtClean="0"/>
              <a:t>assigned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Blocking on “nuisance” variables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Sex is not randomly assigned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03671" y="6107668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</a:t>
            </a:r>
            <a:r>
              <a:rPr lang="en-US" dirty="0" smtClean="0"/>
              <a:t> = </a:t>
            </a:r>
            <a:r>
              <a:rPr lang="en-US" dirty="0" err="1" smtClean="0"/>
              <a:t>α</a:t>
            </a:r>
            <a:r>
              <a:rPr lang="en-US" dirty="0" smtClean="0"/>
              <a:t> + β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+ β</a:t>
            </a:r>
            <a:r>
              <a:rPr lang="en-US" baseline="-25000" dirty="0" smtClean="0"/>
              <a:t>2</a:t>
            </a:r>
            <a:r>
              <a:rPr lang="en-US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 + </a:t>
            </a:r>
            <a:r>
              <a:rPr lang="en-US" dirty="0" err="1" smtClean="0"/>
              <a:t>ε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3737071" y="5498068"/>
            <a:ext cx="609602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 flipH="1" flipV="1">
            <a:off x="5184870" y="5498072"/>
            <a:ext cx="609605" cy="6095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51271" y="5181600"/>
            <a:ext cx="1228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08671" y="5181600"/>
            <a:ext cx="1673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Sex of Subject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4CD14BB-4DC5-4FFB-B587-C034158B118B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67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experiment?</a:t>
            </a:r>
          </a:p>
          <a:p>
            <a:r>
              <a:rPr lang="en-US" dirty="0" smtClean="0"/>
              <a:t>What were the treatments?</a:t>
            </a:r>
          </a:p>
          <a:p>
            <a:r>
              <a:rPr lang="en-US" dirty="0" smtClean="0"/>
              <a:t>What kind of design was used?</a:t>
            </a:r>
          </a:p>
          <a:p>
            <a:endParaRPr lang="en-US" dirty="0"/>
          </a:p>
          <a:p>
            <a:r>
              <a:rPr lang="en-US" dirty="0" smtClean="0"/>
              <a:t>Problems with execution?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4CD14BB-4DC5-4FFB-B587-C034158B118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54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Calibration</a:t>
            </a:r>
            <a:endParaRPr lang="en-US" dirty="0"/>
          </a:p>
        </p:txBody>
      </p:sp>
      <p:sp>
        <p:nvSpPr>
          <p:cNvPr id="3584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Keep in mind that you are producing a data set</a:t>
            </a:r>
          </a:p>
          <a:p>
            <a:r>
              <a:rPr lang="en-US" dirty="0" smtClean="0"/>
              <a:t>Include a “baseline” in the experimental design</a:t>
            </a:r>
          </a:p>
          <a:p>
            <a:r>
              <a:rPr lang="en-US" dirty="0" smtClean="0"/>
              <a:t>Set parameters so you can be sure to tell if hypothesis is supported</a:t>
            </a:r>
          </a:p>
          <a:p>
            <a:r>
              <a:rPr lang="en-US" dirty="0" smtClean="0"/>
              <a:t>Try to factor in “noise” in behavior – variability in the performance of the subjects.  Lots of noise means results are hard to determine.</a:t>
            </a:r>
          </a:p>
          <a:p>
            <a:r>
              <a:rPr lang="en-US" dirty="0" smtClean="0"/>
              <a:t>Develop criteria for rejection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4CD14BB-4DC5-4FFB-B587-C034158B118B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77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85" charset="-128"/>
                <a:cs typeface="ＭＳ Ｐゴシック" pitchFamily="85" charset="-128"/>
              </a:rPr>
              <a:t>Advice </a:t>
            </a:r>
            <a:r>
              <a:rPr lang="en-US" dirty="0">
                <a:ea typeface="ＭＳ Ｐゴシック" pitchFamily="85" charset="-128"/>
                <a:cs typeface="ＭＳ Ｐゴシック" pitchFamily="85" charset="-128"/>
              </a:rPr>
              <a:t>on Controls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828800"/>
            <a:ext cx="7620000" cy="4343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pitchFamily="85" charset="-128"/>
                <a:cs typeface="ＭＳ Ｐゴシック" pitchFamily="85" charset="-128"/>
              </a:rPr>
              <a:t>Control everything that might be controlled (and collect data on everything that might be uncontrolled)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pitchFamily="85" charset="-128"/>
                <a:cs typeface="ＭＳ Ｐゴシック" pitchFamily="85" charset="-128"/>
              </a:rPr>
              <a:t>Randomize everything else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pitchFamily="85" charset="-128"/>
                <a:cs typeface="ＭＳ Ｐゴシック" pitchFamily="85" charset="-128"/>
              </a:rPr>
              <a:t>Maximize contrasts with treatments (do you really need to use low, medium and high manipulations?)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pitchFamily="85" charset="-128"/>
                <a:cs typeface="ＭＳ Ｐゴシック" pitchFamily="85" charset="-128"/>
              </a:rPr>
              <a:t>If a “nuisance” variable is suspected to interact with a treatment, then make it a separate treatment.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pitchFamily="85" charset="-128"/>
                <a:cs typeface="ＭＳ Ｐゴシック" pitchFamily="85" charset="-128"/>
              </a:rPr>
              <a:t>If a “nuisance” variable is too much of a problem, then make it a </a:t>
            </a:r>
            <a:r>
              <a:rPr lang="en-US" sz="2400" dirty="0" smtClean="0">
                <a:ea typeface="ＭＳ Ｐゴシック" pitchFamily="85" charset="-128"/>
                <a:cs typeface="ＭＳ Ｐゴシック" pitchFamily="85" charset="-128"/>
              </a:rPr>
              <a:t>constant (blocking) </a:t>
            </a:r>
            <a:r>
              <a:rPr lang="en-US" sz="2400" dirty="0">
                <a:ea typeface="ＭＳ Ｐゴシック" pitchFamily="85" charset="-128"/>
                <a:cs typeface="ＭＳ Ｐゴシック" pitchFamily="85" charset="-128"/>
              </a:rPr>
              <a:t>– comparative statics will then play out.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4CD14BB-4DC5-4FFB-B587-C034158B118B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92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Remark</a:t>
            </a:r>
            <a:endParaRPr lang="en-US" dirty="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Whether the conditions implemented in the laboratory are also present in reality will always be subject to some uncertainty. </a:t>
            </a:r>
          </a:p>
          <a:p>
            <a:r>
              <a:rPr lang="en-US" dirty="0" smtClean="0"/>
              <a:t>Therefore, laboratory experiments are no substitute </a:t>
            </a:r>
          </a:p>
          <a:p>
            <a:pPr lvl="1"/>
            <a:r>
              <a:rPr lang="en-US" dirty="0" smtClean="0"/>
              <a:t>for the analysis of field happenstance data</a:t>
            </a:r>
          </a:p>
          <a:p>
            <a:pPr lvl="1"/>
            <a:r>
              <a:rPr lang="en-US" dirty="0" smtClean="0"/>
              <a:t>for the conduct and the analysis of field experiments</a:t>
            </a:r>
          </a:p>
          <a:p>
            <a:pPr lvl="1"/>
            <a:r>
              <a:rPr lang="en-US" dirty="0" smtClean="0"/>
              <a:t>and for survey data.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5"/>
          </p:nvPr>
        </p:nvSpPr>
        <p:spPr/>
        <p:txBody>
          <a:bodyPr/>
          <a:lstStyle/>
          <a:p>
            <a:fld id="{7338652C-9F25-4AEE-B122-2997083BBD68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well planned experiment only needs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600200"/>
            <a:ext cx="7467600" cy="48736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1752600" y="2812849"/>
          <a:ext cx="5029200" cy="3661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3" name="Document" r:id="rId3" imgW="3314700" imgH="2413000" progId="Word.Document.12">
                  <p:link updateAutomatic="1"/>
                </p:oleObj>
              </mc:Choice>
              <mc:Fallback>
                <p:oleObj name="Document" r:id="rId3" imgW="3314700" imgH="2413000" progId="Word.Document.12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812849"/>
                        <a:ext cx="5029200" cy="36611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3886200" y="1600200"/>
            <a:ext cx="1371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ym typeface="Symbol"/>
              </a:rPr>
              <a:t></a:t>
            </a:r>
            <a:r>
              <a:rPr lang="en-US" sz="2800" baseline="-25000" dirty="0" smtClean="0"/>
              <a:t>T </a:t>
            </a:r>
            <a:r>
              <a:rPr lang="en-US" sz="2800" dirty="0" err="1" smtClean="0">
                <a:sym typeface="Symbol"/>
              </a:rPr>
              <a:t></a:t>
            </a:r>
            <a:r>
              <a:rPr lang="en-US" sz="2800" dirty="0" smtClean="0"/>
              <a:t> </a:t>
            </a:r>
            <a:r>
              <a:rPr lang="en-US" sz="2800" dirty="0" smtClean="0">
                <a:sym typeface="Symbol"/>
              </a:rPr>
              <a:t></a:t>
            </a:r>
            <a:r>
              <a:rPr lang="en-US" sz="2800" baseline="-25000" dirty="0" smtClean="0"/>
              <a:t>C</a:t>
            </a:r>
          </a:p>
          <a:p>
            <a:r>
              <a:rPr lang="en-US" sz="2800" baseline="-25000" dirty="0" smtClean="0"/>
              <a:t>       OR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Experiment?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Definition: A test of a hypothesis or demonstration of a fact under conditions manipulated </a:t>
            </a:r>
            <a:r>
              <a:rPr lang="en-US" smtClean="0"/>
              <a:t>by a researcher.</a:t>
            </a:r>
            <a:endParaRPr lang="en-US" dirty="0" smtClean="0"/>
          </a:p>
          <a:p>
            <a:r>
              <a:rPr lang="en-US" dirty="0" smtClean="0"/>
              <a:t>Key elements:</a:t>
            </a:r>
          </a:p>
          <a:p>
            <a:pPr lvl="1"/>
            <a:r>
              <a:rPr lang="en-US" dirty="0" smtClean="0"/>
              <a:t>Control, control, control</a:t>
            </a:r>
          </a:p>
          <a:p>
            <a:pPr lvl="1"/>
            <a:r>
              <a:rPr lang="en-US" dirty="0" smtClean="0"/>
              <a:t>Simplify, simplify, simplify</a:t>
            </a:r>
          </a:p>
          <a:p>
            <a:pPr lvl="1"/>
            <a:r>
              <a:rPr lang="en-US" dirty="0" smtClean="0"/>
              <a:t>Randomize, randomize, randomize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32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Objectives of experiments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Testing theories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Establish empirical regularities as a basis for new theories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Testing institutions and environments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Policy advice and wind-tunnel experiments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Measurement</a:t>
            </a:r>
            <a:endParaRPr lang="en-US" dirty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Preferences: Goods</a:t>
            </a:r>
            <a:r>
              <a:rPr lang="en-US" dirty="0"/>
              <a:t>, risk, fairness, time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/>
          <a:p>
            <a:fld id="{74744F5E-07D0-4B40-A3A2-B96436E2F64A}" type="slidenum">
              <a:rPr lang="en-US"/>
              <a:pPr/>
              <a:t>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an experiment doesn’t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kern="0" dirty="0" smtClean="0"/>
              <a:t>Substitute for thinking</a:t>
            </a:r>
          </a:p>
          <a:p>
            <a:r>
              <a:rPr lang="en-US" kern="0" dirty="0" smtClean="0"/>
              <a:t>Generate hypotheses</a:t>
            </a:r>
          </a:p>
          <a:p>
            <a:pPr lvl="0"/>
            <a:r>
              <a:rPr lang="en-US" kern="0" dirty="0" smtClean="0"/>
              <a:t>Not an all-purpose tool</a:t>
            </a:r>
          </a:p>
          <a:p>
            <a:pPr>
              <a:buNone/>
            </a:pPr>
            <a:endParaRPr lang="en-US" kern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7/7/14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18851</TotalTime>
  <Words>2502</Words>
  <Application>Microsoft Office PowerPoint</Application>
  <PresentationFormat>On-screen Show (4:3)</PresentationFormat>
  <Paragraphs>626</Paragraphs>
  <Slides>52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4" baseType="lpstr">
      <vt:lpstr>Oriel</vt:lpstr>
      <vt:lpstr>???</vt:lpstr>
      <vt:lpstr>PODER</vt:lpstr>
      <vt:lpstr>In-Class Experiment 1</vt:lpstr>
      <vt:lpstr>Experiment</vt:lpstr>
      <vt:lpstr>Experiment</vt:lpstr>
      <vt:lpstr>What is This?</vt:lpstr>
      <vt:lpstr>A well planned experiment only needs</vt:lpstr>
      <vt:lpstr>What Is an Experiment?</vt:lpstr>
      <vt:lpstr>Objectives of experiments</vt:lpstr>
      <vt:lpstr>What an experiment doesn’t do</vt:lpstr>
      <vt:lpstr>Objectives I: Theory and experiments</vt:lpstr>
      <vt:lpstr>Theory, cont’d</vt:lpstr>
      <vt:lpstr>Objectives II: Establishing Regularities</vt:lpstr>
      <vt:lpstr>Objectives III: Institutions and environments</vt:lpstr>
      <vt:lpstr>Objectives IV: Policy and wind-tunnel experiments</vt:lpstr>
      <vt:lpstr>Objectives V: measurement:  elicitation of preferences</vt:lpstr>
      <vt:lpstr>Example: Risk aversion</vt:lpstr>
      <vt:lpstr>How the Readings Fit</vt:lpstr>
      <vt:lpstr>Objections to experiments</vt:lpstr>
      <vt:lpstr>Objections continued</vt:lpstr>
      <vt:lpstr>Objections continued</vt:lpstr>
      <vt:lpstr>Limits of experiments</vt:lpstr>
      <vt:lpstr>What Experiments Do Well</vt:lpstr>
      <vt:lpstr>Causal Considerations</vt:lpstr>
      <vt:lpstr>Rueben Causal Model (RCM)</vt:lpstr>
      <vt:lpstr>RCM – Best Correction</vt:lpstr>
      <vt:lpstr>SUTVA – Stable Unit Treatment Value Assumption</vt:lpstr>
      <vt:lpstr>SUTVA – Auxiliary Assumptions (for inference) </vt:lpstr>
      <vt:lpstr>SUTVA – Auxiliary Assumptions (for inference) </vt:lpstr>
      <vt:lpstr>SUTVA – Auxiliary Assumptions (for inference) </vt:lpstr>
      <vt:lpstr>SUTVA – Auxiliary Assumptions (for inference) </vt:lpstr>
      <vt:lpstr>SUTVA – Auxiliary Assumptions (for inference) </vt:lpstr>
      <vt:lpstr>Fixes for Threats to Inference, I</vt:lpstr>
      <vt:lpstr>Fixes for Threats to Inference, II</vt:lpstr>
      <vt:lpstr>Design Considerations</vt:lpstr>
      <vt:lpstr>Common research Designs:  One-Shot Design (non-experimental)</vt:lpstr>
      <vt:lpstr>Common Designs:  One-Shot Design (non-experimental)</vt:lpstr>
      <vt:lpstr>Pre/Post-Test Design (non-experimental) </vt:lpstr>
      <vt:lpstr>Pre/Post-Test Design (non-experimental) </vt:lpstr>
      <vt:lpstr>Static Group Comparison (non-experimental) </vt:lpstr>
      <vt:lpstr>Static Group Comparison (non-experimental) </vt:lpstr>
      <vt:lpstr>Randomized Group Comparison (experimental) </vt:lpstr>
      <vt:lpstr>Randomized Group Comparison (experimental) </vt:lpstr>
      <vt:lpstr>Pre/Post Control (experimental) </vt:lpstr>
      <vt:lpstr>Pre/Post Control (experimental) </vt:lpstr>
      <vt:lpstr>Solomon Four-Group (experimental) </vt:lpstr>
      <vt:lpstr>Solomon Four-Group (experimental) </vt:lpstr>
      <vt:lpstr>Solomon Four-Group (experimental) </vt:lpstr>
      <vt:lpstr>Efficiency in Design: Counter-balance/Within Subject</vt:lpstr>
      <vt:lpstr>Efficiency In Design: Blocking (and Matching)</vt:lpstr>
      <vt:lpstr>Calibration</vt:lpstr>
      <vt:lpstr>Advice on Controls</vt:lpstr>
      <vt:lpstr>General Remark</vt:lpstr>
    </vt:vector>
  </TitlesOfParts>
  <Company>Rice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EITM</dc:title>
  <dc:creator>Rick Wilson</dc:creator>
  <cp:lastModifiedBy>Nadine Clarke</cp:lastModifiedBy>
  <cp:revision>83</cp:revision>
  <cp:lastPrinted>2012-06-22T19:44:43Z</cp:lastPrinted>
  <dcterms:created xsi:type="dcterms:W3CDTF">2011-06-19T12:12:19Z</dcterms:created>
  <dcterms:modified xsi:type="dcterms:W3CDTF">2014-07-08T08:01:50Z</dcterms:modified>
</cp:coreProperties>
</file>