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7"/>
  </p:notesMasterIdLst>
  <p:handoutMasterIdLst>
    <p:handoutMasterId r:id="rId48"/>
  </p:handoutMasterIdLst>
  <p:sldIdLst>
    <p:sldId id="257" r:id="rId2"/>
    <p:sldId id="391" r:id="rId3"/>
    <p:sldId id="392" r:id="rId4"/>
    <p:sldId id="393" r:id="rId5"/>
    <p:sldId id="394" r:id="rId6"/>
    <p:sldId id="395" r:id="rId7"/>
    <p:sldId id="396" r:id="rId8"/>
    <p:sldId id="397" r:id="rId9"/>
    <p:sldId id="398" r:id="rId10"/>
    <p:sldId id="399" r:id="rId11"/>
    <p:sldId id="378" r:id="rId12"/>
    <p:sldId id="379" r:id="rId13"/>
    <p:sldId id="380" r:id="rId14"/>
    <p:sldId id="381" r:id="rId15"/>
    <p:sldId id="382" r:id="rId16"/>
    <p:sldId id="384" r:id="rId17"/>
    <p:sldId id="385" r:id="rId18"/>
    <p:sldId id="386" r:id="rId19"/>
    <p:sldId id="387" r:id="rId20"/>
    <p:sldId id="357" r:id="rId21"/>
    <p:sldId id="363" r:id="rId22"/>
    <p:sldId id="364" r:id="rId23"/>
    <p:sldId id="409" r:id="rId24"/>
    <p:sldId id="410" r:id="rId25"/>
    <p:sldId id="411" r:id="rId26"/>
    <p:sldId id="412" r:id="rId27"/>
    <p:sldId id="365" r:id="rId28"/>
    <p:sldId id="366" r:id="rId29"/>
    <p:sldId id="374" r:id="rId30"/>
    <p:sldId id="376" r:id="rId31"/>
    <p:sldId id="377" r:id="rId32"/>
    <p:sldId id="373" r:id="rId33"/>
    <p:sldId id="367" r:id="rId34"/>
    <p:sldId id="368" r:id="rId35"/>
    <p:sldId id="370" r:id="rId36"/>
    <p:sldId id="406" r:id="rId37"/>
    <p:sldId id="408" r:id="rId38"/>
    <p:sldId id="371" r:id="rId39"/>
    <p:sldId id="401" r:id="rId40"/>
    <p:sldId id="402" r:id="rId41"/>
    <p:sldId id="404" r:id="rId42"/>
    <p:sldId id="405" r:id="rId43"/>
    <p:sldId id="403" r:id="rId44"/>
    <p:sldId id="407" r:id="rId45"/>
    <p:sldId id="291"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94" d="100"/>
          <a:sy n="94" d="100"/>
        </p:scale>
        <p:origin x="-882"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E:\Natalia's%20Computer\If%20Academia%20Future%20Work\Trust%20Data%20Analysis\Trust%20Spai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invertIfNegative val="0"/>
          <c:cat>
            <c:numRef>
              <c:f>Sheet5!$L$3:$L$10</c:f>
              <c:numCache>
                <c:formatCode>General</c:formatCode>
                <c:ptCount val="8"/>
                <c:pt idx="0">
                  <c:v>0</c:v>
                </c:pt>
                <c:pt idx="1">
                  <c:v>1</c:v>
                </c:pt>
                <c:pt idx="2">
                  <c:v>2</c:v>
                </c:pt>
                <c:pt idx="3">
                  <c:v>3</c:v>
                </c:pt>
                <c:pt idx="4">
                  <c:v>4</c:v>
                </c:pt>
                <c:pt idx="5">
                  <c:v>5</c:v>
                </c:pt>
                <c:pt idx="6">
                  <c:v>6</c:v>
                </c:pt>
                <c:pt idx="7">
                  <c:v>7</c:v>
                </c:pt>
              </c:numCache>
            </c:numRef>
          </c:cat>
          <c:val>
            <c:numRef>
              <c:f>Sheet5!$M$3:$M$10</c:f>
              <c:numCache>
                <c:formatCode>General</c:formatCode>
                <c:ptCount val="8"/>
                <c:pt idx="0">
                  <c:v>37.409999999999997</c:v>
                </c:pt>
                <c:pt idx="1">
                  <c:v>10.88</c:v>
                </c:pt>
                <c:pt idx="2">
                  <c:v>11.56</c:v>
                </c:pt>
                <c:pt idx="3">
                  <c:v>18.37</c:v>
                </c:pt>
                <c:pt idx="4">
                  <c:v>6.1199999999999974</c:v>
                </c:pt>
                <c:pt idx="5">
                  <c:v>4.08</c:v>
                </c:pt>
                <c:pt idx="6">
                  <c:v>4.08</c:v>
                </c:pt>
                <c:pt idx="7">
                  <c:v>7.48</c:v>
                </c:pt>
              </c:numCache>
            </c:numRef>
          </c:val>
        </c:ser>
        <c:dLbls>
          <c:showLegendKey val="0"/>
          <c:showVal val="0"/>
          <c:showCatName val="0"/>
          <c:showSerName val="0"/>
          <c:showPercent val="0"/>
          <c:showBubbleSize val="0"/>
        </c:dLbls>
        <c:gapWidth val="150"/>
        <c:axId val="36023680"/>
        <c:axId val="41702912"/>
      </c:barChart>
      <c:catAx>
        <c:axId val="36023680"/>
        <c:scaling>
          <c:orientation val="minMax"/>
        </c:scaling>
        <c:delete val="0"/>
        <c:axPos val="b"/>
        <c:title>
          <c:tx>
            <c:rich>
              <a:bodyPr/>
              <a:lstStyle/>
              <a:p>
                <a:pPr>
                  <a:defRPr/>
                </a:pPr>
                <a:r>
                  <a:rPr lang="en-US"/>
                  <a:t>No.</a:t>
                </a:r>
                <a:r>
                  <a:rPr lang="en-US" baseline="0"/>
                  <a:t> of Patient Decisions</a:t>
                </a:r>
                <a:endParaRPr lang="en-US"/>
              </a:p>
            </c:rich>
          </c:tx>
          <c:overlay val="0"/>
        </c:title>
        <c:numFmt formatCode="General" sourceLinked="1"/>
        <c:majorTickMark val="none"/>
        <c:minorTickMark val="none"/>
        <c:tickLblPos val="nextTo"/>
        <c:crossAx val="41702912"/>
        <c:crosses val="autoZero"/>
        <c:auto val="1"/>
        <c:lblAlgn val="ctr"/>
        <c:lblOffset val="100"/>
        <c:noMultiLvlLbl val="0"/>
      </c:catAx>
      <c:valAx>
        <c:axId val="41702912"/>
        <c:scaling>
          <c:orientation val="minMax"/>
        </c:scaling>
        <c:delete val="0"/>
        <c:axPos val="l"/>
        <c:majorGridlines/>
        <c:title>
          <c:tx>
            <c:rich>
              <a:bodyPr/>
              <a:lstStyle/>
              <a:p>
                <a:pPr>
                  <a:defRPr/>
                </a:pPr>
                <a:r>
                  <a:rPr lang="en-US"/>
                  <a:t>%</a:t>
                </a:r>
                <a:r>
                  <a:rPr lang="en-US" baseline="0"/>
                  <a:t> of Participants</a:t>
                </a:r>
                <a:endParaRPr lang="en-US"/>
              </a:p>
            </c:rich>
          </c:tx>
          <c:overlay val="0"/>
        </c:title>
        <c:numFmt formatCode="General" sourceLinked="1"/>
        <c:majorTickMark val="out"/>
        <c:minorTickMark val="none"/>
        <c:tickLblPos val="nextTo"/>
        <c:crossAx val="3602368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B7DC63-8D27-5741-B2BB-0FF0B539A75B}" type="datetime1">
              <a:rPr lang="en-US" smtClean="0"/>
              <a:pPr/>
              <a:t>7/8/2014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C4926F-3FE2-469E-82F1-73F1E87E8A34}" type="slidenum">
              <a:rPr lang="en-US" smtClean="0"/>
              <a:pPr/>
              <a:t>‹#›</a:t>
            </a:fld>
            <a:endParaRPr lang="en-US"/>
          </a:p>
        </p:txBody>
      </p:sp>
    </p:spTree>
    <p:extLst>
      <p:ext uri="{BB962C8B-B14F-4D97-AF65-F5344CB8AC3E}">
        <p14:creationId xmlns:p14="http://schemas.microsoft.com/office/powerpoint/2010/main" val="35294740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46CED5-ADBB-5842-BEB9-F3B67E4B604B}" type="datetime1">
              <a:rPr lang="en-US" smtClean="0"/>
              <a:pPr/>
              <a:t>7/8/2014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79C20-3EAE-4BC4-82A8-40D3F93EAF67}" type="slidenum">
              <a:rPr lang="en-US" smtClean="0"/>
              <a:pPr/>
              <a:t>‹#›</a:t>
            </a:fld>
            <a:endParaRPr lang="en-US"/>
          </a:p>
        </p:txBody>
      </p:sp>
    </p:spTree>
    <p:extLst>
      <p:ext uri="{BB962C8B-B14F-4D97-AF65-F5344CB8AC3E}">
        <p14:creationId xmlns:p14="http://schemas.microsoft.com/office/powerpoint/2010/main" val="9333145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a:latin typeface="Arial" pitchFamily="80"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31"/>
          <p:cNvSpPr>
            <a:spLocks noGrp="1" noChangeArrowheads="1"/>
          </p:cNvSpPr>
          <p:nvPr>
            <p:ph type="sldNum" sz="quarter" idx="5"/>
          </p:nvPr>
        </p:nvSpPr>
        <p:spPr>
          <a:noFill/>
        </p:spPr>
        <p:txBody>
          <a:bodyPr/>
          <a:lstStyle/>
          <a:p>
            <a:fld id="{34FEE005-448D-40C1-8F12-2D6FAE7866E3}" type="slidenum">
              <a:rPr lang="en-US"/>
              <a:pPr/>
              <a:t>9</a:t>
            </a:fld>
            <a:endParaRPr lang="en-US"/>
          </a:p>
        </p:txBody>
      </p:sp>
      <p:sp>
        <p:nvSpPr>
          <p:cNvPr id="27651" name="Rectangle 2"/>
          <p:cNvSpPr>
            <a:spLocks noGrp="1" noRot="1" noChangeAspect="1" noChangeArrowheads="1" noTextEdit="1"/>
          </p:cNvSpPr>
          <p:nvPr>
            <p:ph type="sldImg"/>
          </p:nvPr>
        </p:nvSpPr>
        <p:spPr>
          <a:solidFill>
            <a:srgbClr val="FFFFFF"/>
          </a:solidFill>
          <a:ln/>
        </p:spPr>
      </p:sp>
      <p:sp>
        <p:nvSpPr>
          <p:cNvPr id="276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a:latin typeface="Arial" pitchFamily="85" charset="0"/>
              <a:ea typeface="ＭＳ Ｐゴシック" pitchFamily="85" charset="-128"/>
              <a:cs typeface="ＭＳ Ｐゴシック" pitchFamily="85"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5A4E9703-CA83-4B02-9FFD-F527414B5366}" type="slidenum">
              <a:rPr lang="en-US"/>
              <a:pPr/>
              <a:t>12</a:t>
            </a:fld>
            <a:endParaRPr lang="en-US"/>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85" charset="0"/>
              <a:ea typeface="ＭＳ Ｐゴシック" pitchFamily="85" charset="-128"/>
              <a:cs typeface="ＭＳ Ｐゴシック" pitchFamily="85"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p:spPr>
        <p:txBody>
          <a:bodyPr/>
          <a:lstStyle/>
          <a:p>
            <a:fld id="{7238F4E5-6BBD-494E-9F30-B9C72D3E3CC2}" type="slidenum">
              <a:rPr lang="en-US"/>
              <a:pPr/>
              <a:t>14</a:t>
            </a:fld>
            <a:endParaRPr lang="en-US"/>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a:latin typeface="Arial" pitchFamily="85" charset="0"/>
              <a:ea typeface="ＭＳ Ｐゴシック" pitchFamily="85" charset="-128"/>
              <a:cs typeface="ＭＳ Ｐゴシック" pitchFamily="85"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p:spPr>
        <p:txBody>
          <a:bodyPr/>
          <a:lstStyle/>
          <a:p>
            <a:fld id="{DEB37D43-8514-4AFC-9981-65501689B785}" type="slidenum">
              <a:rPr lang="en-US"/>
              <a:pPr/>
              <a:t>15</a:t>
            </a:fld>
            <a:endParaRPr lang="en-US"/>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a:latin typeface="Arial" pitchFamily="85" charset="0"/>
              <a:ea typeface="ＭＳ Ｐゴシック" pitchFamily="85" charset="-128"/>
              <a:cs typeface="ＭＳ Ｐゴシック" pitchFamily="85"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E283DB-7EBE-47FE-9D9A-B3D99A0B8A2B}" type="slidenum">
              <a:rPr lang="en-US" smtClean="0"/>
              <a:pPr/>
              <a:t>23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E283DB-7EBE-47FE-9D9A-B3D99A0B8A2B}" type="slidenum">
              <a:rPr lang="en-US" smtClean="0"/>
              <a:pPr/>
              <a:t>24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31"/>
          <p:cNvSpPr>
            <a:spLocks noGrp="1" noChangeArrowheads="1"/>
          </p:cNvSpPr>
          <p:nvPr>
            <p:ph type="sldNum" sz="quarter" idx="5"/>
          </p:nvPr>
        </p:nvSpPr>
        <p:spPr>
          <a:noFill/>
        </p:spPr>
        <p:txBody>
          <a:bodyPr/>
          <a:lstStyle/>
          <a:p>
            <a:fld id="{5FA8A797-E431-4E79-A355-D87A1B5C9002}" type="slidenum">
              <a:rPr lang="en-US"/>
              <a:pPr/>
              <a:t>45</a:t>
            </a:fld>
            <a:endParaRPr lang="en-US"/>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DE">
              <a:latin typeface="Arial" pitchFamily="80"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r>
              <a:rPr lang="en-US" smtClean="0"/>
              <a:t>7/8/14</a:t>
            </a:r>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Capetown</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872D8A2-43B4-405D-9822-BFC09EC592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7/8/14</a:t>
            </a:r>
            <a:endParaRPr lang="en-US"/>
          </a:p>
        </p:txBody>
      </p:sp>
      <p:sp>
        <p:nvSpPr>
          <p:cNvPr id="5" name="Footer Placeholder 4"/>
          <p:cNvSpPr>
            <a:spLocks noGrp="1"/>
          </p:cNvSpPr>
          <p:nvPr>
            <p:ph type="ftr" sz="quarter" idx="11"/>
          </p:nvPr>
        </p:nvSpPr>
        <p:spPr/>
        <p:txBody>
          <a:bodyPr/>
          <a:lstStyle/>
          <a:p>
            <a:r>
              <a:rPr lang="en-US" smtClean="0"/>
              <a:t>Capetown</a:t>
            </a:r>
            <a:endParaRPr lang="en-US"/>
          </a:p>
        </p:txBody>
      </p:sp>
      <p:sp>
        <p:nvSpPr>
          <p:cNvPr id="6" name="Slide Number Placeholder 5"/>
          <p:cNvSpPr>
            <a:spLocks noGrp="1"/>
          </p:cNvSpPr>
          <p:nvPr>
            <p:ph type="sldNum" sz="quarter" idx="12"/>
          </p:nvPr>
        </p:nvSpPr>
        <p:spPr/>
        <p:txBody>
          <a:bodyPr/>
          <a:lstStyle/>
          <a:p>
            <a:fld id="{F872D8A2-43B4-405D-9822-BFC09EC592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7/8/14</a:t>
            </a:r>
            <a:endParaRPr lang="en-US"/>
          </a:p>
        </p:txBody>
      </p:sp>
      <p:sp>
        <p:nvSpPr>
          <p:cNvPr id="5" name="Footer Placeholder 4"/>
          <p:cNvSpPr>
            <a:spLocks noGrp="1"/>
          </p:cNvSpPr>
          <p:nvPr>
            <p:ph type="ftr" sz="quarter" idx="11"/>
          </p:nvPr>
        </p:nvSpPr>
        <p:spPr/>
        <p:txBody>
          <a:bodyPr/>
          <a:lstStyle/>
          <a:p>
            <a:r>
              <a:rPr lang="en-US" smtClean="0"/>
              <a:t>Capetown</a:t>
            </a:r>
            <a:endParaRPr lang="en-US"/>
          </a:p>
        </p:txBody>
      </p:sp>
      <p:sp>
        <p:nvSpPr>
          <p:cNvPr id="6" name="Slide Number Placeholder 5"/>
          <p:cNvSpPr>
            <a:spLocks noGrp="1"/>
          </p:cNvSpPr>
          <p:nvPr>
            <p:ph type="sldNum" sz="quarter" idx="12"/>
          </p:nvPr>
        </p:nvSpPr>
        <p:spPr/>
        <p:txBody>
          <a:bodyPr/>
          <a:lstStyle/>
          <a:p>
            <a:fld id="{F872D8A2-43B4-405D-9822-BFC09EC592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r>
              <a:rPr lang="en-US" smtClean="0"/>
              <a:t>7/8/14</a:t>
            </a:r>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Capetown</a:t>
            </a:r>
            <a:endParaRPr lang="en-US"/>
          </a:p>
        </p:txBody>
      </p:sp>
      <p:sp>
        <p:nvSpPr>
          <p:cNvPr id="7" name="Rectangle 13"/>
          <p:cNvSpPr>
            <a:spLocks noGrp="1" noChangeArrowheads="1"/>
          </p:cNvSpPr>
          <p:nvPr>
            <p:ph type="sldNum" sz="quarter" idx="12"/>
          </p:nvPr>
        </p:nvSpPr>
        <p:spPr>
          <a:ln/>
        </p:spPr>
        <p:txBody>
          <a:bodyPr/>
          <a:lstStyle>
            <a:lvl1pPr>
              <a:defRPr/>
            </a:lvl1pPr>
          </a:lstStyle>
          <a:p>
            <a:fld id="{A64A99E5-54C8-4CB8-A696-8565AE3ABC21}" type="slidenum">
              <a:rPr lang="en-US"/>
              <a:pPr/>
              <a:t>‹#›</a:t>
            </a:fld>
            <a:endParaRPr lang="en-US"/>
          </a:p>
        </p:txBody>
      </p:sp>
    </p:spTree>
    <p:extLst>
      <p:ext uri="{BB962C8B-B14F-4D97-AF65-F5344CB8AC3E}">
        <p14:creationId xmlns:p14="http://schemas.microsoft.com/office/powerpoint/2010/main" val="1126602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r>
              <a:rPr lang="en-US" smtClean="0"/>
              <a:t>7/8/14</a:t>
            </a:r>
            <a:endParaRPr lang="en-US"/>
          </a:p>
        </p:txBody>
      </p:sp>
      <p:sp>
        <p:nvSpPr>
          <p:cNvPr id="9" name="Slide Number Placeholder 8"/>
          <p:cNvSpPr>
            <a:spLocks noGrp="1"/>
          </p:cNvSpPr>
          <p:nvPr>
            <p:ph type="sldNum" sz="quarter" idx="15"/>
          </p:nvPr>
        </p:nvSpPr>
        <p:spPr/>
        <p:txBody>
          <a:bodyPr rtlCol="0"/>
          <a:lstStyle/>
          <a:p>
            <a:fld id="{F872D8A2-43B4-405D-9822-BFC09EC592A2}"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Capetown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r>
              <a:rPr lang="en-US" smtClean="0"/>
              <a:t>7/8/14</a:t>
            </a:r>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Capetown</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872D8A2-43B4-405D-9822-BFC09EC592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7/8/14</a:t>
            </a:r>
            <a:endParaRPr lang="en-US"/>
          </a:p>
        </p:txBody>
      </p:sp>
      <p:sp>
        <p:nvSpPr>
          <p:cNvPr id="6" name="Footer Placeholder 5"/>
          <p:cNvSpPr>
            <a:spLocks noGrp="1"/>
          </p:cNvSpPr>
          <p:nvPr>
            <p:ph type="ftr" sz="quarter" idx="11"/>
          </p:nvPr>
        </p:nvSpPr>
        <p:spPr/>
        <p:txBody>
          <a:bodyPr/>
          <a:lstStyle/>
          <a:p>
            <a:r>
              <a:rPr lang="en-US" smtClean="0"/>
              <a:t>Capetown</a:t>
            </a:r>
            <a:endParaRPr lang="en-US"/>
          </a:p>
        </p:txBody>
      </p:sp>
      <p:sp>
        <p:nvSpPr>
          <p:cNvPr id="7" name="Slide Number Placeholder 6"/>
          <p:cNvSpPr>
            <a:spLocks noGrp="1"/>
          </p:cNvSpPr>
          <p:nvPr>
            <p:ph type="sldNum" sz="quarter" idx="12"/>
          </p:nvPr>
        </p:nvSpPr>
        <p:spPr/>
        <p:txBody>
          <a:bodyPr/>
          <a:lstStyle/>
          <a:p>
            <a:fld id="{F872D8A2-43B4-405D-9822-BFC09EC592A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r>
              <a:rPr lang="en-US" smtClean="0"/>
              <a:t>7/8/14</a:t>
            </a:r>
            <a:endParaRPr lang="en-US"/>
          </a:p>
        </p:txBody>
      </p:sp>
      <p:sp>
        <p:nvSpPr>
          <p:cNvPr id="8" name="Footer Placeholder 7"/>
          <p:cNvSpPr>
            <a:spLocks noGrp="1"/>
          </p:cNvSpPr>
          <p:nvPr>
            <p:ph type="ftr" sz="quarter" idx="11"/>
          </p:nvPr>
        </p:nvSpPr>
        <p:spPr/>
        <p:txBody>
          <a:bodyPr/>
          <a:lstStyle/>
          <a:p>
            <a:r>
              <a:rPr lang="en-US" smtClean="0"/>
              <a:t>Capetown</a:t>
            </a:r>
            <a:endParaRPr lang="en-US"/>
          </a:p>
        </p:txBody>
      </p:sp>
      <p:sp>
        <p:nvSpPr>
          <p:cNvPr id="9" name="Slide Number Placeholder 8"/>
          <p:cNvSpPr>
            <a:spLocks noGrp="1"/>
          </p:cNvSpPr>
          <p:nvPr>
            <p:ph type="sldNum" sz="quarter" idx="12"/>
          </p:nvPr>
        </p:nvSpPr>
        <p:spPr/>
        <p:txBody>
          <a:bodyPr/>
          <a:lstStyle/>
          <a:p>
            <a:fld id="{F872D8A2-43B4-405D-9822-BFC09EC592A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r>
              <a:rPr lang="en-US" smtClean="0"/>
              <a:t>7/8/14</a:t>
            </a:r>
            <a:endParaRPr lang="en-US"/>
          </a:p>
        </p:txBody>
      </p:sp>
      <p:sp>
        <p:nvSpPr>
          <p:cNvPr id="7" name="Slide Number Placeholder 6"/>
          <p:cNvSpPr>
            <a:spLocks noGrp="1"/>
          </p:cNvSpPr>
          <p:nvPr>
            <p:ph type="sldNum" sz="quarter" idx="11"/>
          </p:nvPr>
        </p:nvSpPr>
        <p:spPr/>
        <p:txBody>
          <a:bodyPr rtlCol="0"/>
          <a:lstStyle/>
          <a:p>
            <a:fld id="{F872D8A2-43B4-405D-9822-BFC09EC592A2}"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Capetown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7/8/14</a:t>
            </a:r>
            <a:endParaRPr lang="en-US"/>
          </a:p>
        </p:txBody>
      </p:sp>
      <p:sp>
        <p:nvSpPr>
          <p:cNvPr id="3" name="Footer Placeholder 2"/>
          <p:cNvSpPr>
            <a:spLocks noGrp="1"/>
          </p:cNvSpPr>
          <p:nvPr>
            <p:ph type="ftr" sz="quarter" idx="11"/>
          </p:nvPr>
        </p:nvSpPr>
        <p:spPr/>
        <p:txBody>
          <a:bodyPr/>
          <a:lstStyle/>
          <a:p>
            <a:r>
              <a:rPr lang="en-US" smtClean="0"/>
              <a:t>Capetown</a:t>
            </a:r>
            <a:endParaRPr lang="en-US"/>
          </a:p>
        </p:txBody>
      </p:sp>
      <p:sp>
        <p:nvSpPr>
          <p:cNvPr id="4" name="Slide Number Placeholder 3"/>
          <p:cNvSpPr>
            <a:spLocks noGrp="1"/>
          </p:cNvSpPr>
          <p:nvPr>
            <p:ph type="sldNum" sz="quarter" idx="12"/>
          </p:nvPr>
        </p:nvSpPr>
        <p:spPr/>
        <p:txBody>
          <a:bodyPr/>
          <a:lstStyle/>
          <a:p>
            <a:fld id="{F872D8A2-43B4-405D-9822-BFC09EC592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r>
              <a:rPr lang="en-US" smtClean="0"/>
              <a:t>7/8/14</a:t>
            </a:r>
            <a:endParaRPr lang="en-US"/>
          </a:p>
        </p:txBody>
      </p:sp>
      <p:sp>
        <p:nvSpPr>
          <p:cNvPr id="22" name="Slide Number Placeholder 21"/>
          <p:cNvSpPr>
            <a:spLocks noGrp="1"/>
          </p:cNvSpPr>
          <p:nvPr>
            <p:ph type="sldNum" sz="quarter" idx="15"/>
          </p:nvPr>
        </p:nvSpPr>
        <p:spPr/>
        <p:txBody>
          <a:bodyPr rtlCol="0"/>
          <a:lstStyle/>
          <a:p>
            <a:fld id="{F872D8A2-43B4-405D-9822-BFC09EC592A2}"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Capetown</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r>
              <a:rPr lang="en-US" smtClean="0"/>
              <a:t>7/8/14</a:t>
            </a:r>
            <a:endParaRPr lang="en-US"/>
          </a:p>
        </p:txBody>
      </p:sp>
      <p:sp>
        <p:nvSpPr>
          <p:cNvPr id="18" name="Slide Number Placeholder 17"/>
          <p:cNvSpPr>
            <a:spLocks noGrp="1"/>
          </p:cNvSpPr>
          <p:nvPr>
            <p:ph type="sldNum" sz="quarter" idx="11"/>
          </p:nvPr>
        </p:nvSpPr>
        <p:spPr/>
        <p:txBody>
          <a:bodyPr rtlCol="0"/>
          <a:lstStyle/>
          <a:p>
            <a:fld id="{F872D8A2-43B4-405D-9822-BFC09EC592A2}"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Capetown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r>
              <a:rPr lang="en-US" smtClean="0"/>
              <a:t>7/8/14</a:t>
            </a:r>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Capetown</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872D8A2-43B4-405D-9822-BFC09EC592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hf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Microsoft_Word_97_-_2003_Document1.doc"/></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7.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oleObject" Target="../embeddings/oleObject3.bin"/><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914400" y="1600200"/>
            <a:ext cx="7772400" cy="1470025"/>
          </a:xfrm>
        </p:spPr>
        <p:txBody>
          <a:bodyPr/>
          <a:lstStyle/>
          <a:p>
            <a:pPr eaLnBrk="1" hangingPunct="1"/>
            <a:r>
              <a:rPr lang="en-US" dirty="0" smtClean="0"/>
              <a:t>PODER</a:t>
            </a:r>
            <a:endParaRPr lang="en-US" dirty="0"/>
          </a:p>
        </p:txBody>
      </p:sp>
      <p:sp>
        <p:nvSpPr>
          <p:cNvPr id="9219" name="Rectangle 3"/>
          <p:cNvSpPr>
            <a:spLocks noGrp="1" noChangeArrowheads="1"/>
          </p:cNvSpPr>
          <p:nvPr>
            <p:ph type="subTitle" idx="1"/>
          </p:nvPr>
        </p:nvSpPr>
        <p:spPr/>
        <p:txBody>
          <a:bodyPr/>
          <a:lstStyle/>
          <a:p>
            <a:pPr eaLnBrk="1" hangingPunct="1"/>
            <a:r>
              <a:rPr lang="en-US" dirty="0" smtClean="0"/>
              <a:t>Details</a:t>
            </a:r>
            <a:endParaRPr lang="en-US" dirty="0"/>
          </a:p>
        </p:txBody>
      </p:sp>
      <p:sp>
        <p:nvSpPr>
          <p:cNvPr id="9220" name="Slide Number Placeholder 5"/>
          <p:cNvSpPr>
            <a:spLocks noGrp="1"/>
          </p:cNvSpPr>
          <p:nvPr>
            <p:ph type="sldNum" sz="quarter" idx="12"/>
          </p:nvPr>
        </p:nvSpPr>
        <p:spPr>
          <a:noFill/>
        </p:spPr>
        <p:txBody>
          <a:bodyPr/>
          <a:lstStyle/>
          <a:p>
            <a:fld id="{A54483F9-CF3F-48C7-97F0-8D895647719B}" type="slidenum">
              <a:rPr lang="en-US"/>
              <a:pPr/>
              <a:t>1</a:t>
            </a:fld>
            <a:endParaRPr lang="en-US"/>
          </a:p>
        </p:txBody>
      </p:sp>
      <p:sp>
        <p:nvSpPr>
          <p:cNvPr id="5" name="Footer Placeholder 4"/>
          <p:cNvSpPr>
            <a:spLocks noGrp="1"/>
          </p:cNvSpPr>
          <p:nvPr>
            <p:ph type="ftr" sz="quarter" idx="11"/>
          </p:nvPr>
        </p:nvSpPr>
        <p:spPr/>
        <p:txBody>
          <a:bodyPr/>
          <a:lstStyle/>
          <a:p>
            <a:r>
              <a:rPr lang="en-US" smtClean="0"/>
              <a:t>Capetown</a:t>
            </a:r>
            <a:endParaRPr lang="en-US"/>
          </a:p>
        </p:txBody>
      </p:sp>
      <p:sp>
        <p:nvSpPr>
          <p:cNvPr id="6" name="Date Placeholder 5"/>
          <p:cNvSpPr>
            <a:spLocks noGrp="1"/>
          </p:cNvSpPr>
          <p:nvPr>
            <p:ph type="dt" sz="half" idx="10"/>
          </p:nvPr>
        </p:nvSpPr>
        <p:spPr/>
        <p:txBody>
          <a:bodyPr/>
          <a:lstStyle/>
          <a:p>
            <a:r>
              <a:rPr lang="en-US" smtClean="0"/>
              <a:t>7/8/14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this design?</a:t>
            </a:r>
            <a:endParaRPr lang="en-US" dirty="0"/>
          </a:p>
        </p:txBody>
      </p:sp>
      <p:sp>
        <p:nvSpPr>
          <p:cNvPr id="3" name="Content Placeholder 2"/>
          <p:cNvSpPr>
            <a:spLocks noGrp="1"/>
          </p:cNvSpPr>
          <p:nvPr>
            <p:ph sz="quarter" idx="1"/>
          </p:nvPr>
        </p:nvSpPr>
        <p:spPr/>
        <p:txBody>
          <a:bodyPr/>
          <a:lstStyle/>
          <a:p>
            <a:r>
              <a:rPr lang="en-US" dirty="0" smtClean="0"/>
              <a:t>Answer 1</a:t>
            </a:r>
          </a:p>
          <a:p>
            <a:r>
              <a:rPr lang="en-US" dirty="0" smtClean="0"/>
              <a:t>Answer 2</a:t>
            </a:r>
            <a:endParaRPr lang="en-US" dirty="0"/>
          </a:p>
        </p:txBody>
      </p:sp>
      <p:sp>
        <p:nvSpPr>
          <p:cNvPr id="6" name="Slide Number Placeholder 5"/>
          <p:cNvSpPr>
            <a:spLocks noGrp="1"/>
          </p:cNvSpPr>
          <p:nvPr>
            <p:ph type="sldNum" sz="quarter" idx="15"/>
          </p:nvPr>
        </p:nvSpPr>
        <p:spPr/>
        <p:txBody>
          <a:bodyPr/>
          <a:lstStyle/>
          <a:p>
            <a:fld id="{B4CD14BB-4DC5-4FFB-B587-C034158B118B}" type="slidenum">
              <a:rPr lang="en-US" smtClean="0"/>
              <a:pPr/>
              <a:t>10</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4" name="Date Placeholder 3"/>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084877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Design Considerations</a:t>
            </a:r>
            <a:endParaRPr lang="en-US" dirty="0"/>
          </a:p>
        </p:txBody>
      </p:sp>
      <p:sp>
        <p:nvSpPr>
          <p:cNvPr id="3" name="Date Placeholder 2"/>
          <p:cNvSpPr>
            <a:spLocks noGrp="1"/>
          </p:cNvSpPr>
          <p:nvPr>
            <p:ph type="dt" sz="half" idx="10"/>
          </p:nvPr>
        </p:nvSpPr>
        <p:spPr/>
        <p:txBody>
          <a:bodyPr/>
          <a:lstStyle/>
          <a:p>
            <a:r>
              <a:rPr lang="en-US" smtClean="0"/>
              <a:t>7/8/14</a:t>
            </a:r>
            <a:endParaRPr lang="en-US"/>
          </a:p>
        </p:txBody>
      </p:sp>
      <p:sp>
        <p:nvSpPr>
          <p:cNvPr id="4" name="Slide Number Placeholder 3"/>
          <p:cNvSpPr>
            <a:spLocks noGrp="1"/>
          </p:cNvSpPr>
          <p:nvPr>
            <p:ph type="sldNum" sz="quarter" idx="11"/>
          </p:nvPr>
        </p:nvSpPr>
        <p:spPr/>
        <p:txBody>
          <a:bodyPr/>
          <a:lstStyle/>
          <a:p>
            <a:fld id="{F872D8A2-43B4-405D-9822-BFC09EC592A2}" type="slidenum">
              <a:rPr lang="en-US" smtClean="0"/>
              <a:pPr/>
              <a:t>11</a:t>
            </a:fld>
            <a:endParaRPr lang="en-US"/>
          </a:p>
        </p:txBody>
      </p:sp>
      <p:sp>
        <p:nvSpPr>
          <p:cNvPr id="5" name="Footer Placeholder 4"/>
          <p:cNvSpPr>
            <a:spLocks noGrp="1"/>
          </p:cNvSpPr>
          <p:nvPr>
            <p:ph type="ftr" sz="quarter" idx="12"/>
          </p:nvPr>
        </p:nvSpPr>
        <p:spPr/>
        <p:txBody>
          <a:bodyPr/>
          <a:lstStyle/>
          <a:p>
            <a:r>
              <a:rPr lang="en-US" smtClean="0"/>
              <a:t>Capetown</a:t>
            </a:r>
            <a:endParaRPr lang="en-US"/>
          </a:p>
        </p:txBody>
      </p:sp>
    </p:spTree>
    <p:extLst>
      <p:ext uri="{BB962C8B-B14F-4D97-AF65-F5344CB8AC3E}">
        <p14:creationId xmlns:p14="http://schemas.microsoft.com/office/powerpoint/2010/main" val="3262022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smtClean="0"/>
              <a:t>What must be designed?</a:t>
            </a:r>
            <a:endParaRPr lang="en-US"/>
          </a:p>
        </p:txBody>
      </p:sp>
      <p:sp>
        <p:nvSpPr>
          <p:cNvPr id="11" name="Content Placeholder 10"/>
          <p:cNvSpPr>
            <a:spLocks noGrp="1"/>
          </p:cNvSpPr>
          <p:nvPr>
            <p:ph sz="quarter" idx="1"/>
          </p:nvPr>
        </p:nvSpPr>
        <p:spPr/>
        <p:txBody>
          <a:bodyPr>
            <a:normAutofit fontScale="92500" lnSpcReduction="10000"/>
          </a:bodyPr>
          <a:lstStyle/>
          <a:p>
            <a:r>
              <a:rPr lang="en-US" dirty="0" smtClean="0"/>
              <a:t>“Laboratory experimental design involves designing a microeconomic system”</a:t>
            </a:r>
          </a:p>
          <a:p>
            <a:pPr lvl="1"/>
            <a:r>
              <a:rPr lang="en-US" sz="1700" dirty="0" smtClean="0"/>
              <a:t>Vernon Smith, AER, December, 1982</a:t>
            </a:r>
          </a:p>
          <a:p>
            <a:r>
              <a:rPr lang="en-US" sz="2000" dirty="0" smtClean="0">
                <a:ea typeface="Times New Roman" pitchFamily="85" charset="0"/>
                <a:cs typeface="Times New Roman" pitchFamily="85" charset="0"/>
              </a:rPr>
              <a:t>Environment:</a:t>
            </a:r>
          </a:p>
          <a:p>
            <a:pPr lvl="1"/>
            <a:r>
              <a:rPr lang="en-US" sz="2000" dirty="0" smtClean="0">
                <a:ea typeface="Times New Roman" pitchFamily="85" charset="0"/>
                <a:cs typeface="Times New Roman" pitchFamily="85" charset="0"/>
              </a:rPr>
              <a:t>Agents (Number, type, motivation)</a:t>
            </a:r>
          </a:p>
          <a:p>
            <a:pPr lvl="1"/>
            <a:r>
              <a:rPr lang="en-US" sz="2000" dirty="0" smtClean="0">
                <a:ea typeface="Times New Roman" pitchFamily="85" charset="0"/>
                <a:cs typeface="Times New Roman" pitchFamily="85" charset="0"/>
              </a:rPr>
              <a:t>Commodities -- what do decisions get made over? </a:t>
            </a:r>
          </a:p>
          <a:p>
            <a:pPr lvl="1"/>
            <a:r>
              <a:rPr lang="en-US" sz="2000" dirty="0" smtClean="0">
                <a:ea typeface="Times New Roman" pitchFamily="85" charset="0"/>
                <a:cs typeface="Times New Roman" pitchFamily="85" charset="0"/>
              </a:rPr>
              <a:t>Endowments -- what do the decision-makers have at the outset? </a:t>
            </a:r>
          </a:p>
          <a:p>
            <a:pPr lvl="1"/>
            <a:r>
              <a:rPr lang="en-US" sz="2000" dirty="0" smtClean="0">
                <a:ea typeface="Times New Roman" pitchFamily="85" charset="0"/>
                <a:cs typeface="Times New Roman" pitchFamily="85" charset="0"/>
              </a:rPr>
              <a:t>Mechanism by which learning can occur (search opportunities, practice)</a:t>
            </a:r>
          </a:p>
          <a:p>
            <a:r>
              <a:rPr lang="en-US" dirty="0" smtClean="0">
                <a:ea typeface="Times New Roman" pitchFamily="85" charset="0"/>
                <a:cs typeface="Times New Roman" pitchFamily="85" charset="0"/>
              </a:rPr>
              <a:t>Institution:</a:t>
            </a:r>
            <a:endParaRPr lang="en-US" sz="3100" dirty="0" smtClean="0">
              <a:ea typeface="Times New Roman" pitchFamily="85" charset="0"/>
              <a:cs typeface="Times New Roman" pitchFamily="85" charset="0"/>
            </a:endParaRPr>
          </a:p>
          <a:p>
            <a:pPr lvl="1"/>
            <a:r>
              <a:rPr lang="en-US" dirty="0" smtClean="0">
                <a:ea typeface="Times New Roman" pitchFamily="85" charset="0"/>
                <a:cs typeface="Times New Roman" pitchFamily="85" charset="0"/>
              </a:rPr>
              <a:t>Decisions available to subjects</a:t>
            </a:r>
          </a:p>
          <a:p>
            <a:pPr lvl="2"/>
            <a:r>
              <a:rPr lang="en-US" dirty="0" smtClean="0">
                <a:ea typeface="Times New Roman" pitchFamily="85" charset="0"/>
                <a:cs typeface="Times New Roman" pitchFamily="85" charset="0"/>
              </a:rPr>
              <a:t>Rules about choices</a:t>
            </a:r>
          </a:p>
          <a:p>
            <a:pPr lvl="2"/>
            <a:r>
              <a:rPr lang="en-US" dirty="0" smtClean="0">
                <a:ea typeface="Times New Roman" pitchFamily="85" charset="0"/>
                <a:cs typeface="Times New Roman" pitchFamily="85" charset="0"/>
              </a:rPr>
              <a:t>Rules about communication</a:t>
            </a:r>
          </a:p>
          <a:p>
            <a:pPr lvl="1"/>
            <a:r>
              <a:rPr lang="en-US" dirty="0" smtClean="0">
                <a:ea typeface="Times New Roman" pitchFamily="85" charset="0"/>
                <a:cs typeface="Times New Roman" pitchFamily="85" charset="0"/>
              </a:rPr>
              <a:t>Connection between decisions and payoffs</a:t>
            </a:r>
            <a:endParaRPr lang="en-US" sz="2300" dirty="0" smtClean="0">
              <a:ea typeface="Times New Roman" pitchFamily="85" charset="0"/>
              <a:cs typeface="Times New Roman" pitchFamily="85" charset="0"/>
            </a:endParaRPr>
          </a:p>
          <a:p>
            <a:endParaRPr lang="en-US" sz="2300" dirty="0" smtClean="0"/>
          </a:p>
          <a:p>
            <a:endParaRPr lang="en-US" dirty="0"/>
          </a:p>
        </p:txBody>
      </p:sp>
      <p:sp>
        <p:nvSpPr>
          <p:cNvPr id="6" name="Slide Number Placeholder 5"/>
          <p:cNvSpPr>
            <a:spLocks noGrp="1"/>
          </p:cNvSpPr>
          <p:nvPr>
            <p:ph type="sldNum" sz="quarter" idx="15"/>
          </p:nvPr>
        </p:nvSpPr>
        <p:spPr/>
        <p:txBody>
          <a:bodyPr/>
          <a:lstStyle/>
          <a:p>
            <a:fld id="{B4CD14BB-4DC5-4FFB-B587-C034158B118B}" type="slidenum">
              <a:rPr lang="en-US" smtClean="0"/>
              <a:pPr/>
              <a:t>12</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202168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r>
              <a:rPr lang="en-US" dirty="0">
                <a:ea typeface="ＭＳ Ｐゴシック" pitchFamily="85" charset="-128"/>
                <a:cs typeface="ＭＳ Ｐゴシック" pitchFamily="85" charset="-128"/>
              </a:rPr>
              <a:t> Fatal </a:t>
            </a:r>
            <a:r>
              <a:rPr lang="en-US" dirty="0" smtClean="0">
                <a:ea typeface="ＭＳ Ｐゴシック" pitchFamily="85" charset="-128"/>
                <a:cs typeface="ＭＳ Ｐゴシック" pitchFamily="85" charset="-128"/>
              </a:rPr>
              <a:t>Errors in Design</a:t>
            </a:r>
            <a:endParaRPr lang="en-US" dirty="0">
              <a:ea typeface="ＭＳ Ｐゴシック" pitchFamily="85" charset="-128"/>
              <a:cs typeface="ＭＳ Ｐゴシック" pitchFamily="85" charset="-128"/>
            </a:endParaRPr>
          </a:p>
        </p:txBody>
      </p:sp>
      <p:sp>
        <p:nvSpPr>
          <p:cNvPr id="37894" name="Rectangle 3"/>
          <p:cNvSpPr>
            <a:spLocks noGrp="1" noChangeArrowheads="1"/>
          </p:cNvSpPr>
          <p:nvPr>
            <p:ph sz="quarter" idx="1"/>
          </p:nvPr>
        </p:nvSpPr>
        <p:spPr>
          <a:xfrm>
            <a:off x="304800" y="2017713"/>
            <a:ext cx="8650288" cy="4114800"/>
          </a:xfrm>
        </p:spPr>
        <p:txBody>
          <a:bodyPr/>
          <a:lstStyle/>
          <a:p>
            <a:r>
              <a:rPr lang="en-US" sz="2400" dirty="0">
                <a:solidFill>
                  <a:srgbClr val="FF0000"/>
                </a:solidFill>
                <a:ea typeface="ＭＳ Ｐゴシック" pitchFamily="85" charset="-128"/>
                <a:cs typeface="ＭＳ Ｐゴシック" pitchFamily="85" charset="-128"/>
              </a:rPr>
              <a:t>Inadequate or inappropriate incentive	</a:t>
            </a:r>
          </a:p>
          <a:p>
            <a:r>
              <a:rPr lang="en-US" sz="2400" dirty="0" err="1" smtClean="0">
                <a:ea typeface="ＭＳ Ｐゴシック" pitchFamily="85" charset="-128"/>
                <a:cs typeface="ＭＳ Ｐゴシック" pitchFamily="85" charset="-128"/>
              </a:rPr>
              <a:t>Nonstandardized</a:t>
            </a:r>
            <a:r>
              <a:rPr lang="en-US" sz="2400" dirty="0" smtClean="0">
                <a:ea typeface="ＭＳ Ｐゴシック" pitchFamily="85" charset="-128"/>
                <a:cs typeface="ＭＳ Ｐゴシック" pitchFamily="85" charset="-128"/>
              </a:rPr>
              <a:t> </a:t>
            </a:r>
            <a:r>
              <a:rPr lang="en-US" sz="2400" dirty="0">
                <a:ea typeface="ＭＳ Ｐゴシック" pitchFamily="85" charset="-128"/>
                <a:cs typeface="ＭＳ Ｐゴシック" pitchFamily="85" charset="-128"/>
              </a:rPr>
              <a:t>instructions</a:t>
            </a:r>
          </a:p>
          <a:p>
            <a:r>
              <a:rPr lang="en-US" sz="2400" dirty="0">
                <a:ea typeface="ＭＳ Ｐゴシック" pitchFamily="85" charset="-128"/>
                <a:cs typeface="ＭＳ Ｐゴシック" pitchFamily="85" charset="-128"/>
              </a:rPr>
              <a:t>Inappropriate context</a:t>
            </a:r>
          </a:p>
          <a:p>
            <a:r>
              <a:rPr lang="en-US" sz="2400" dirty="0">
                <a:solidFill>
                  <a:srgbClr val="FF0000"/>
                </a:solidFill>
                <a:ea typeface="ＭＳ Ｐゴシック" pitchFamily="85" charset="-128"/>
                <a:cs typeface="ＭＳ Ｐゴシック" pitchFamily="85" charset="-128"/>
              </a:rPr>
              <a:t>Uncontrolled effects of psychological biases</a:t>
            </a:r>
          </a:p>
          <a:p>
            <a:r>
              <a:rPr lang="en-US" sz="2400" dirty="0">
                <a:solidFill>
                  <a:srgbClr val="FF0000"/>
                </a:solidFill>
                <a:ea typeface="ＭＳ Ｐゴシック" pitchFamily="85" charset="-128"/>
                <a:cs typeface="ＭＳ Ｐゴシック" pitchFamily="85" charset="-128"/>
              </a:rPr>
              <a:t>Insufficient</a:t>
            </a:r>
            <a:r>
              <a:rPr lang="en-US" sz="2400" dirty="0" smtClean="0">
                <a:solidFill>
                  <a:srgbClr val="FF0000"/>
                </a:solidFill>
                <a:ea typeface="ＭＳ Ｐゴシック" pitchFamily="85" charset="-128"/>
                <a:cs typeface="ＭＳ Ｐゴシック" pitchFamily="85" charset="-128"/>
              </a:rPr>
              <a:t> statistical power</a:t>
            </a:r>
          </a:p>
          <a:p>
            <a:r>
              <a:rPr lang="en-US" sz="2400" dirty="0">
                <a:ea typeface="ＭＳ Ｐゴシック" pitchFamily="85" charset="-128"/>
                <a:cs typeface="ＭＳ Ｐゴシック" pitchFamily="85" charset="-128"/>
              </a:rPr>
              <a:t>Loss of control due to deception or biased terminology</a:t>
            </a:r>
          </a:p>
          <a:p>
            <a:r>
              <a:rPr lang="en-US" sz="2400" dirty="0">
                <a:solidFill>
                  <a:srgbClr val="FF0000"/>
                </a:solidFill>
                <a:ea typeface="ＭＳ Ｐゴシック" pitchFamily="85" charset="-128"/>
                <a:cs typeface="ＭＳ Ｐゴシック" pitchFamily="85" charset="-128"/>
              </a:rPr>
              <a:t>Failure to provide a calibrated baseline</a:t>
            </a:r>
          </a:p>
          <a:p>
            <a:r>
              <a:rPr lang="en-US" sz="2400" dirty="0">
                <a:ea typeface="ＭＳ Ｐゴシック" pitchFamily="85" charset="-128"/>
                <a:cs typeface="ＭＳ Ｐゴシック" pitchFamily="85" charset="-128"/>
              </a:rPr>
              <a:t>Change in more than one factor at a time</a:t>
            </a:r>
            <a:endParaRPr lang="en-US" sz="2800" dirty="0">
              <a:ea typeface="ＭＳ Ｐゴシック" pitchFamily="85" charset="-128"/>
              <a:cs typeface="ＭＳ Ｐゴシック" pitchFamily="85" charset="-128"/>
            </a:endParaRPr>
          </a:p>
        </p:txBody>
      </p:sp>
      <p:sp>
        <p:nvSpPr>
          <p:cNvPr id="6" name="Slide Number Placeholder 5"/>
          <p:cNvSpPr>
            <a:spLocks noGrp="1"/>
          </p:cNvSpPr>
          <p:nvPr>
            <p:ph type="sldNum" sz="quarter" idx="15"/>
          </p:nvPr>
        </p:nvSpPr>
        <p:spPr/>
        <p:txBody>
          <a:bodyPr/>
          <a:lstStyle/>
          <a:p>
            <a:fld id="{B4CD14BB-4DC5-4FFB-B587-C034158B118B}" type="slidenum">
              <a:rPr lang="en-US" smtClean="0"/>
              <a:pPr/>
              <a:t>13</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869450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457200" y="457200"/>
            <a:ext cx="8229600" cy="1143000"/>
          </a:xfrm>
        </p:spPr>
        <p:txBody>
          <a:bodyPr/>
          <a:lstStyle/>
          <a:p>
            <a:pPr eaLnBrk="1" hangingPunct="1"/>
            <a:r>
              <a:rPr lang="en-US" sz="3200" dirty="0">
                <a:ea typeface="ＭＳ Ｐゴシック" pitchFamily="85" charset="-128"/>
                <a:cs typeface="ＭＳ Ｐゴシック" pitchFamily="85" charset="-128"/>
              </a:rPr>
              <a:t>Incentives: Induced Value Theory </a:t>
            </a:r>
            <a:br>
              <a:rPr lang="en-US" sz="3200" dirty="0">
                <a:ea typeface="ＭＳ Ｐゴシック" pitchFamily="85" charset="-128"/>
                <a:cs typeface="ＭＳ Ｐゴシック" pitchFamily="85" charset="-128"/>
              </a:rPr>
            </a:br>
            <a:r>
              <a:rPr lang="en-US" sz="2400" b="1" dirty="0">
                <a:ea typeface="ＭＳ Ｐゴシック" pitchFamily="85" charset="-128"/>
                <a:cs typeface="ＭＳ Ｐゴシック" pitchFamily="85" charset="-128"/>
              </a:rPr>
              <a:t>Smith (AER 1976; AER 1982)</a:t>
            </a:r>
            <a:endParaRPr lang="en-US" sz="2800" dirty="0">
              <a:ea typeface="ＭＳ Ｐゴシック" pitchFamily="85" charset="-128"/>
              <a:cs typeface="ＭＳ Ｐゴシック" pitchFamily="85" charset="-128"/>
            </a:endParaRPr>
          </a:p>
        </p:txBody>
      </p:sp>
      <p:sp>
        <p:nvSpPr>
          <p:cNvPr id="80899" name="Rectangle 3"/>
          <p:cNvSpPr>
            <a:spLocks noGrp="1" noChangeArrowheads="1"/>
          </p:cNvSpPr>
          <p:nvPr>
            <p:ph sz="quarter" idx="1"/>
          </p:nvPr>
        </p:nvSpPr>
        <p:spPr>
          <a:xfrm>
            <a:off x="533400" y="2017712"/>
            <a:ext cx="7467600" cy="4154487"/>
          </a:xfrm>
        </p:spPr>
        <p:txBody>
          <a:bodyPr>
            <a:normAutofit fontScale="85000" lnSpcReduction="10000"/>
          </a:bodyPr>
          <a:lstStyle/>
          <a:p>
            <a:pPr eaLnBrk="1" hangingPunct="1"/>
            <a:r>
              <a:rPr lang="en-US" sz="2400" dirty="0">
                <a:ea typeface="ＭＳ Ｐゴシック" pitchFamily="85" charset="-128"/>
                <a:cs typeface="ＭＳ Ｐゴシック" pitchFamily="85" charset="-128"/>
              </a:rPr>
              <a:t>In many experiments the experimenter wants to </a:t>
            </a:r>
            <a:r>
              <a:rPr lang="en-US" sz="2400" b="1" dirty="0">
                <a:ea typeface="ＭＳ Ｐゴシック" pitchFamily="85" charset="-128"/>
                <a:cs typeface="ＭＳ Ｐゴシック" pitchFamily="85" charset="-128"/>
              </a:rPr>
              <a:t>control</a:t>
            </a:r>
            <a:r>
              <a:rPr lang="en-US" sz="2400" dirty="0">
                <a:ea typeface="ＭＳ Ｐゴシック" pitchFamily="85" charset="-128"/>
                <a:cs typeface="ＭＳ Ｐゴシック" pitchFamily="85" charset="-128"/>
              </a:rPr>
              <a:t> subjects’ preferences. How can this be achieved? </a:t>
            </a:r>
          </a:p>
          <a:p>
            <a:pPr eaLnBrk="1" hangingPunct="1"/>
            <a:r>
              <a:rPr lang="en-US" sz="2400" dirty="0">
                <a:ea typeface="ＭＳ Ｐゴシック" pitchFamily="85" charset="-128"/>
                <a:cs typeface="ＭＳ Ｐゴシック" pitchFamily="85" charset="-128"/>
              </a:rPr>
              <a:t>Subjects’ homegrown preferences must be “neutralized” and the experimenter “induces” new preferences. Subjects’ actions should be driven by the induced preferences.</a:t>
            </a:r>
          </a:p>
          <a:p>
            <a:pPr eaLnBrk="1" hangingPunct="1"/>
            <a:r>
              <a:rPr lang="en-US" sz="2400" dirty="0">
                <a:ea typeface="ＭＳ Ｐゴシック" pitchFamily="85" charset="-128"/>
                <a:cs typeface="ＭＳ Ｐゴシック" pitchFamily="85" charset="-128"/>
              </a:rPr>
              <a:t>Reward Medium: Money </a:t>
            </a:r>
          </a:p>
          <a:p>
            <a:pPr eaLnBrk="1" hangingPunct="1"/>
            <a:r>
              <a:rPr lang="en-US" dirty="0" smtClean="0">
                <a:ea typeface="ＭＳ Ｐゴシック" pitchFamily="85" charset="-128"/>
                <a:cs typeface="ＭＳ Ｐゴシック" pitchFamily="85" charset="-128"/>
              </a:rPr>
              <a:t>Note: </a:t>
            </a:r>
            <a:r>
              <a:rPr lang="en-US" sz="2400" dirty="0" smtClean="0">
                <a:ea typeface="ＭＳ Ｐゴシック" pitchFamily="85" charset="-128"/>
                <a:cs typeface="ＭＳ Ｐゴシック" pitchFamily="85" charset="-128"/>
              </a:rPr>
              <a:t>In other situations experimenter may be interested in homegrown preferences:</a:t>
            </a:r>
          </a:p>
          <a:p>
            <a:pPr lvl="1"/>
            <a:r>
              <a:rPr lang="en-US" dirty="0" smtClean="0">
                <a:ea typeface="ＭＳ Ｐゴシック" pitchFamily="85" charset="-128"/>
                <a:cs typeface="ＭＳ Ｐゴシック" pitchFamily="85" charset="-128"/>
              </a:rPr>
              <a:t>Assess some other preference: – e.g. fairness over money (sharing).  Money allows other motives or norms to be explored.</a:t>
            </a:r>
            <a:endParaRPr lang="en-US" dirty="0">
              <a:ea typeface="ＭＳ Ｐゴシック" pitchFamily="85" charset="-128"/>
              <a:cs typeface="ＭＳ Ｐゴシック" pitchFamily="85" charset="-128"/>
            </a:endParaRPr>
          </a:p>
          <a:p>
            <a:pPr lvl="1"/>
            <a:r>
              <a:rPr lang="en-US" dirty="0" smtClean="0">
                <a:ea typeface="ＭＳ Ｐゴシック" pitchFamily="85" charset="-128"/>
                <a:cs typeface="ＭＳ Ｐゴシック" pitchFamily="85" charset="-128"/>
              </a:rPr>
              <a:t>Money may function as the “price” of other motives: </a:t>
            </a:r>
            <a:r>
              <a:rPr lang="en-US" dirty="0" err="1" smtClean="0">
                <a:ea typeface="ＭＳ Ｐゴシック" pitchFamily="85" charset="-128"/>
                <a:cs typeface="ＭＳ Ｐゴシック" pitchFamily="85" charset="-128"/>
              </a:rPr>
              <a:t>e.g</a:t>
            </a:r>
            <a:r>
              <a:rPr lang="en-US" dirty="0" smtClean="0">
                <a:ea typeface="ＭＳ Ｐゴシック" pitchFamily="85" charset="-128"/>
                <a:cs typeface="ＭＳ Ｐゴシック" pitchFamily="85" charset="-128"/>
              </a:rPr>
              <a:t> altruism = willingness to forego money</a:t>
            </a:r>
          </a:p>
        </p:txBody>
      </p:sp>
      <p:sp>
        <p:nvSpPr>
          <p:cNvPr id="6" name="Slide Number Placeholder 5"/>
          <p:cNvSpPr>
            <a:spLocks noGrp="1"/>
          </p:cNvSpPr>
          <p:nvPr>
            <p:ph type="sldNum" sz="quarter" idx="15"/>
          </p:nvPr>
        </p:nvSpPr>
        <p:spPr/>
        <p:txBody>
          <a:bodyPr/>
          <a:lstStyle/>
          <a:p>
            <a:fld id="{B4CD14BB-4DC5-4FFB-B587-C034158B118B}" type="slidenum">
              <a:rPr lang="en-US" smtClean="0"/>
              <a:pPr/>
              <a:t>14</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304549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a:xfrm>
            <a:off x="609600" y="609600"/>
            <a:ext cx="7772400" cy="914400"/>
          </a:xfrm>
        </p:spPr>
        <p:txBody>
          <a:bodyPr>
            <a:normAutofit fontScale="90000"/>
          </a:bodyPr>
          <a:lstStyle/>
          <a:p>
            <a:pPr eaLnBrk="1" hangingPunct="1"/>
            <a:r>
              <a:rPr lang="en-US" sz="4000" dirty="0" smtClean="0">
                <a:ea typeface="ＭＳ Ｐゴシック" pitchFamily="85" charset="-128"/>
                <a:cs typeface="ＭＳ Ｐゴシック" pitchFamily="85" charset="-128"/>
              </a:rPr>
              <a:t>Incentives Continued</a:t>
            </a:r>
            <a:br>
              <a:rPr lang="en-US" sz="4000" dirty="0" smtClean="0">
                <a:ea typeface="ＭＳ Ｐゴシック" pitchFamily="85" charset="-128"/>
                <a:cs typeface="ＭＳ Ｐゴシック" pitchFamily="85" charset="-128"/>
              </a:rPr>
            </a:br>
            <a:r>
              <a:rPr lang="en-US" sz="4000" dirty="0" smtClean="0">
                <a:ea typeface="ＭＳ Ｐゴシック" pitchFamily="85" charset="-128"/>
                <a:cs typeface="ＭＳ Ｐゴシック" pitchFamily="85" charset="-128"/>
              </a:rPr>
              <a:t>Minimal Conditions for Control</a:t>
            </a:r>
            <a:endParaRPr lang="en-US" sz="4000" dirty="0">
              <a:ea typeface="ＭＳ Ｐゴシック" pitchFamily="85" charset="-128"/>
              <a:cs typeface="ＭＳ Ｐゴシック" pitchFamily="85" charset="-128"/>
            </a:endParaRPr>
          </a:p>
        </p:txBody>
      </p:sp>
      <p:sp>
        <p:nvSpPr>
          <p:cNvPr id="82947" name="Rectangle 3"/>
          <p:cNvSpPr>
            <a:spLocks noGrp="1" noChangeArrowheads="1"/>
          </p:cNvSpPr>
          <p:nvPr>
            <p:ph sz="quarter" idx="1"/>
          </p:nvPr>
        </p:nvSpPr>
        <p:spPr>
          <a:xfrm>
            <a:off x="304800" y="2133600"/>
            <a:ext cx="7772400" cy="4343400"/>
          </a:xfrm>
        </p:spPr>
        <p:txBody>
          <a:bodyPr>
            <a:normAutofit lnSpcReduction="10000"/>
          </a:bodyPr>
          <a:lstStyle/>
          <a:p>
            <a:pPr eaLnBrk="1" hangingPunct="1">
              <a:lnSpc>
                <a:spcPct val="90000"/>
              </a:lnSpc>
            </a:pPr>
            <a:r>
              <a:rPr lang="en-US" sz="2400" b="1" dirty="0" err="1">
                <a:ea typeface="ＭＳ Ｐゴシック" pitchFamily="85" charset="-128"/>
                <a:cs typeface="ＭＳ Ｐゴシック" pitchFamily="85" charset="-128"/>
              </a:rPr>
              <a:t>Monotonicity/nonsatiation</a:t>
            </a:r>
            <a:r>
              <a:rPr lang="en-US" sz="2400" b="1" dirty="0">
                <a:ea typeface="ＭＳ Ｐゴシック" pitchFamily="85" charset="-128"/>
                <a:cs typeface="ＭＳ Ｐゴシック" pitchFamily="85" charset="-128"/>
              </a:rPr>
              <a:t>:</a:t>
            </a:r>
            <a:r>
              <a:rPr lang="en-US" sz="2400" dirty="0">
                <a:ea typeface="ＭＳ Ｐゴシック" pitchFamily="85" charset="-128"/>
                <a:cs typeface="ＭＳ Ｐゴシック" pitchFamily="85" charset="-128"/>
              </a:rPr>
              <a:t> Subjects must prefer more of the reward medium to less and not become satiated. </a:t>
            </a:r>
          </a:p>
          <a:p>
            <a:pPr eaLnBrk="1" hangingPunct="1">
              <a:lnSpc>
                <a:spcPct val="90000"/>
              </a:lnSpc>
            </a:pPr>
            <a:r>
              <a:rPr lang="en-US" sz="2400" b="1" dirty="0">
                <a:ea typeface="ＭＳ Ｐゴシック" pitchFamily="85" charset="-128"/>
                <a:cs typeface="ＭＳ Ｐゴシック" pitchFamily="85" charset="-128"/>
              </a:rPr>
              <a:t>Salience:</a:t>
            </a:r>
            <a:r>
              <a:rPr lang="en-US" sz="2400" dirty="0">
                <a:ea typeface="ＭＳ Ｐゴシック" pitchFamily="85" charset="-128"/>
                <a:cs typeface="ＭＳ Ｐゴシック" pitchFamily="85" charset="-128"/>
              </a:rPr>
              <a:t> The reward depends on a subject’s actions (note: show up fee is not salient).</a:t>
            </a:r>
          </a:p>
          <a:p>
            <a:pPr eaLnBrk="1" hangingPunct="1">
              <a:lnSpc>
                <a:spcPct val="90000"/>
              </a:lnSpc>
            </a:pPr>
            <a:r>
              <a:rPr lang="en-US" sz="2400" b="1" dirty="0">
                <a:ea typeface="ＭＳ Ｐゴシック" pitchFamily="85" charset="-128"/>
                <a:cs typeface="ＭＳ Ｐゴシック" pitchFamily="85" charset="-128"/>
              </a:rPr>
              <a:t>Dominance:</a:t>
            </a:r>
            <a:r>
              <a:rPr lang="en-US" sz="2400" dirty="0">
                <a:ea typeface="ＭＳ Ｐゴシック" pitchFamily="85" charset="-128"/>
                <a:cs typeface="ＭＳ Ｐゴシック" pitchFamily="85" charset="-128"/>
              </a:rPr>
              <a:t> Changes in a subject’s utility from the experiment come predominantly from </a:t>
            </a:r>
            <a:r>
              <a:rPr lang="en-US" sz="2400" dirty="0">
                <a:ea typeface="ＭＳ Ｐゴシック" pitchFamily="85" charset="-128"/>
                <a:cs typeface="ＭＳ Ｐゴシック" pitchFamily="85" charset="-128"/>
                <a:sym typeface="Symbol" pitchFamily="85" charset="2"/>
              </a:rPr>
              <a:t>the reward medium</a:t>
            </a:r>
            <a:r>
              <a:rPr lang="en-US" sz="2400" dirty="0">
                <a:ea typeface="ＭＳ Ｐゴシック" pitchFamily="85" charset="-128"/>
                <a:cs typeface="ＭＳ Ｐゴシック" pitchFamily="85" charset="-128"/>
              </a:rPr>
              <a:t> and the influence of the other motives is negligible (this assumption is the most critical).	</a:t>
            </a:r>
          </a:p>
          <a:p>
            <a:pPr eaLnBrk="1" hangingPunct="1">
              <a:lnSpc>
                <a:spcPct val="90000"/>
              </a:lnSpc>
            </a:pPr>
            <a:r>
              <a:rPr lang="en-US" sz="2400" dirty="0">
                <a:ea typeface="ＭＳ Ｐゴシック" pitchFamily="85" charset="-128"/>
                <a:cs typeface="ＭＳ Ｐゴシック" pitchFamily="85" charset="-128"/>
              </a:rPr>
              <a:t>If these conditions are satisfied, the experimenter has control of the subjects’ preferences, i.e., there is an incentive to perform actions that are paid.</a:t>
            </a:r>
          </a:p>
        </p:txBody>
      </p:sp>
      <p:sp>
        <p:nvSpPr>
          <p:cNvPr id="6" name="Slide Number Placeholder 5"/>
          <p:cNvSpPr>
            <a:spLocks noGrp="1"/>
          </p:cNvSpPr>
          <p:nvPr>
            <p:ph type="sldNum" sz="quarter" idx="15"/>
          </p:nvPr>
        </p:nvSpPr>
        <p:spPr/>
        <p:txBody>
          <a:bodyPr/>
          <a:lstStyle/>
          <a:p>
            <a:fld id="{B4CD14BB-4DC5-4FFB-B587-C034158B118B}" type="slidenum">
              <a:rPr lang="en-US" smtClean="0"/>
              <a:pPr/>
              <a:t>15</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840450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2"/>
          <p:cNvSpPr txBox="1">
            <a:spLocks noChangeArrowheads="1"/>
          </p:cNvSpPr>
          <p:nvPr/>
        </p:nvSpPr>
        <p:spPr bwMode="auto">
          <a:xfrm>
            <a:off x="611188" y="1773238"/>
            <a:ext cx="7924800" cy="70167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2000" b="1">
                <a:latin typeface="Tahoma" pitchFamily="85" charset="0"/>
              </a:rPr>
              <a:t>Analysis of 74 studies</a:t>
            </a:r>
            <a:r>
              <a:rPr lang="en-US" sz="2000">
                <a:latin typeface="Tahoma" pitchFamily="85" charset="0"/>
              </a:rPr>
              <a:t> about different topics with no, low and high financial incentives. </a:t>
            </a:r>
            <a:r>
              <a:rPr lang="en-US">
                <a:latin typeface="Tahoma" pitchFamily="85" charset="0"/>
              </a:rPr>
              <a:t>Camerer &amp; Hogarth, 1999.</a:t>
            </a:r>
            <a:endParaRPr lang="en-US" sz="3600" b="1">
              <a:solidFill>
                <a:schemeClr val="tx2"/>
              </a:solidFill>
            </a:endParaRPr>
          </a:p>
        </p:txBody>
      </p:sp>
      <p:sp>
        <p:nvSpPr>
          <p:cNvPr id="45060" name="Rectangle 3"/>
          <p:cNvSpPr>
            <a:spLocks noGrp="1" noChangeArrowheads="1"/>
          </p:cNvSpPr>
          <p:nvPr>
            <p:ph type="title"/>
          </p:nvPr>
        </p:nvSpPr>
        <p:spPr/>
        <p:txBody>
          <a:bodyPr>
            <a:normAutofit fontScale="90000"/>
          </a:bodyPr>
          <a:lstStyle/>
          <a:p>
            <a:pPr eaLnBrk="1" hangingPunct="1"/>
            <a:r>
              <a:rPr lang="en-US" sz="4000" dirty="0" smtClean="0">
                <a:ea typeface="ＭＳ Ｐゴシック" pitchFamily="85" charset="-128"/>
                <a:cs typeface="ＭＳ Ｐゴシック" pitchFamily="85" charset="-128"/>
              </a:rPr>
              <a:t>Incentives Continued:</a:t>
            </a:r>
            <a:br>
              <a:rPr lang="en-US" sz="4000" dirty="0" smtClean="0">
                <a:ea typeface="ＭＳ Ｐゴシック" pitchFamily="85" charset="-128"/>
                <a:cs typeface="ＭＳ Ｐゴシック" pitchFamily="85" charset="-128"/>
              </a:rPr>
            </a:br>
            <a:r>
              <a:rPr lang="en-US" sz="4000" dirty="0" smtClean="0">
                <a:ea typeface="ＭＳ Ｐゴシック" pitchFamily="85" charset="-128"/>
                <a:cs typeface="ＭＳ Ｐゴシック" pitchFamily="85" charset="-128"/>
              </a:rPr>
              <a:t>Effects?</a:t>
            </a:r>
            <a:endParaRPr lang="en-GB" sz="3600" b="1" dirty="0">
              <a:ea typeface="ＭＳ Ｐゴシック" pitchFamily="85" charset="-128"/>
              <a:cs typeface="ＭＳ Ｐゴシック" pitchFamily="85" charset="-128"/>
            </a:endParaRPr>
          </a:p>
        </p:txBody>
      </p:sp>
      <p:graphicFrame>
        <p:nvGraphicFramePr>
          <p:cNvPr id="112640" name="Object 0"/>
          <p:cNvGraphicFramePr>
            <a:graphicFrameLocks noGrp="1" noChangeAspect="1"/>
          </p:cNvGraphicFramePr>
          <p:nvPr>
            <p:ph sz="quarter" idx="1"/>
          </p:nvPr>
        </p:nvGraphicFramePr>
        <p:xfrm>
          <a:off x="755650" y="2636838"/>
          <a:ext cx="7367588" cy="4092575"/>
        </p:xfrm>
        <a:graphic>
          <a:graphicData uri="http://schemas.openxmlformats.org/presentationml/2006/ole">
            <mc:AlternateContent xmlns:mc="http://schemas.openxmlformats.org/markup-compatibility/2006">
              <mc:Choice xmlns:v="urn:schemas-microsoft-com:vml" Requires="v">
                <p:oleObj spid="_x0000_s21523" name="Document" r:id="rId4" imgW="6174889" imgH="3431689" progId="Word.Document.8">
                  <p:embed/>
                </p:oleObj>
              </mc:Choice>
              <mc:Fallback>
                <p:oleObj name="Document" r:id="rId4" imgW="6174889" imgH="3431689"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650" y="2636838"/>
                        <a:ext cx="7367588" cy="409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7" name="Slide Number Placeholder 6"/>
          <p:cNvSpPr>
            <a:spLocks noGrp="1"/>
          </p:cNvSpPr>
          <p:nvPr>
            <p:ph type="sldNum" sz="quarter" idx="15"/>
          </p:nvPr>
        </p:nvSpPr>
        <p:spPr/>
        <p:txBody>
          <a:bodyPr/>
          <a:lstStyle/>
          <a:p>
            <a:fld id="{B4CD14BB-4DC5-4FFB-B587-C034158B118B}" type="slidenum">
              <a:rPr lang="en-US" smtClean="0"/>
              <a:pPr/>
              <a:t>16</a:t>
            </a:fld>
            <a:endParaRPr lang="en-US"/>
          </a:p>
        </p:txBody>
      </p:sp>
      <p:sp>
        <p:nvSpPr>
          <p:cNvPr id="8" name="Footer Placeholder 7"/>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220421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5" name="Rectangle 3"/>
          <p:cNvSpPr>
            <a:spLocks noGrp="1" noChangeArrowheads="1"/>
          </p:cNvSpPr>
          <p:nvPr>
            <p:ph type="title"/>
          </p:nvPr>
        </p:nvSpPr>
        <p:spPr/>
        <p:txBody>
          <a:bodyPr/>
          <a:lstStyle/>
          <a:p>
            <a:pPr eaLnBrk="1" hangingPunct="1"/>
            <a:r>
              <a:rPr lang="en-GB" dirty="0" smtClean="0">
                <a:ea typeface="ＭＳ Ｐゴシック" pitchFamily="85" charset="-128"/>
                <a:cs typeface="ＭＳ Ｐゴシック" pitchFamily="85" charset="-128"/>
              </a:rPr>
              <a:t>Incentives Continued: Other considerations</a:t>
            </a:r>
            <a:endParaRPr lang="en-GB" dirty="0">
              <a:ea typeface="ＭＳ Ｐゴシック" pitchFamily="85" charset="-128"/>
              <a:cs typeface="ＭＳ Ｐゴシック" pitchFamily="85" charset="-128"/>
            </a:endParaRPr>
          </a:p>
        </p:txBody>
      </p:sp>
      <p:sp>
        <p:nvSpPr>
          <p:cNvPr id="6" name="Content Placeholder 5"/>
          <p:cNvSpPr>
            <a:spLocks noGrp="1"/>
          </p:cNvSpPr>
          <p:nvPr>
            <p:ph sz="quarter" idx="1"/>
          </p:nvPr>
        </p:nvSpPr>
        <p:spPr/>
        <p:txBody>
          <a:bodyPr/>
          <a:lstStyle/>
          <a:p>
            <a:r>
              <a:rPr lang="en-US" dirty="0" smtClean="0">
                <a:latin typeface="Tahoma" pitchFamily="85" charset="0"/>
                <a:sym typeface="Wingdings" pitchFamily="85" charset="2"/>
              </a:rPr>
              <a:t>In experiments in which incentives have an effect, the difference between no and low incentives is often bigger than the difference between low and high incentives. (Forsythe, et al., Games and Economic Behavior 1994)</a:t>
            </a:r>
          </a:p>
          <a:p>
            <a:r>
              <a:rPr lang="en-US" dirty="0" smtClean="0">
                <a:latin typeface="Tahoma" pitchFamily="85" charset="0"/>
                <a:sym typeface="Wingdings" pitchFamily="85" charset="2"/>
              </a:rPr>
              <a:t>Even very high stakes typically don’t change behavior </a:t>
            </a:r>
            <a:r>
              <a:rPr lang="en-US" b="1" dirty="0" smtClean="0">
                <a:latin typeface="Tahoma" pitchFamily="85" charset="0"/>
                <a:sym typeface="Wingdings" pitchFamily="85" charset="2"/>
              </a:rPr>
              <a:t>(Cameron, 1999)</a:t>
            </a:r>
          </a:p>
          <a:p>
            <a:r>
              <a:rPr lang="en-US" dirty="0" smtClean="0">
                <a:latin typeface="Tahoma" pitchFamily="85" charset="0"/>
                <a:sym typeface="Wingdings" pitchFamily="85" charset="2"/>
              </a:rPr>
              <a:t>Higher incentives may lead to a reduction of the variance of decisions (</a:t>
            </a:r>
            <a:r>
              <a:rPr lang="en-US" dirty="0" err="1" smtClean="0">
                <a:latin typeface="Tahoma" pitchFamily="85" charset="0"/>
                <a:sym typeface="Wingdings" pitchFamily="85" charset="2"/>
              </a:rPr>
              <a:t>Smith&amp;Walker</a:t>
            </a:r>
            <a:r>
              <a:rPr lang="en-US" dirty="0" smtClean="0">
                <a:latin typeface="Tahoma" pitchFamily="85" charset="0"/>
                <a:sym typeface="Wingdings" pitchFamily="85" charset="2"/>
              </a:rPr>
              <a:t>, </a:t>
            </a:r>
            <a:r>
              <a:rPr lang="en-US" dirty="0" err="1" smtClean="0">
                <a:latin typeface="Tahoma" pitchFamily="85" charset="0"/>
                <a:sym typeface="Wingdings" pitchFamily="85" charset="2"/>
              </a:rPr>
              <a:t>IntJGameTheory</a:t>
            </a:r>
            <a:r>
              <a:rPr lang="en-US" dirty="0" smtClean="0">
                <a:latin typeface="Tahoma" pitchFamily="85" charset="0"/>
                <a:sym typeface="Wingdings" pitchFamily="85" charset="2"/>
              </a:rPr>
              <a:t> 1993)</a:t>
            </a:r>
          </a:p>
          <a:p>
            <a:r>
              <a:rPr lang="en-US" dirty="0" smtClean="0">
                <a:latin typeface="Tahoma" pitchFamily="85" charset="0"/>
                <a:sym typeface="Wingdings" pitchFamily="85" charset="2"/>
              </a:rPr>
              <a:t>Incentives and homegrown preferences </a:t>
            </a:r>
            <a:r>
              <a:rPr lang="en-US" b="1" dirty="0" smtClean="0">
                <a:latin typeface="Tahoma" pitchFamily="85" charset="0"/>
                <a:sym typeface="Wingdings" pitchFamily="85" charset="2"/>
              </a:rPr>
              <a:t>(Cardenas and </a:t>
            </a:r>
            <a:r>
              <a:rPr lang="en-US" b="1" dirty="0" err="1" smtClean="0">
                <a:latin typeface="Tahoma" pitchFamily="85" charset="0"/>
                <a:sym typeface="Wingdings" pitchFamily="85" charset="2"/>
              </a:rPr>
              <a:t>Ostrom</a:t>
            </a:r>
            <a:r>
              <a:rPr lang="en-US" b="1" dirty="0" smtClean="0">
                <a:latin typeface="Tahoma" pitchFamily="85" charset="0"/>
                <a:sym typeface="Wingdings" pitchFamily="85" charset="2"/>
              </a:rPr>
              <a:t>, 2004; Barr and Serra, 2010).</a:t>
            </a:r>
          </a:p>
          <a:p>
            <a:pPr>
              <a:buNone/>
            </a:pPr>
            <a:endParaRPr lang="en-US" dirty="0"/>
          </a:p>
        </p:txBody>
      </p:sp>
      <p:sp>
        <p:nvSpPr>
          <p:cNvPr id="7" name="Slide Number Placeholder 6"/>
          <p:cNvSpPr>
            <a:spLocks noGrp="1"/>
          </p:cNvSpPr>
          <p:nvPr>
            <p:ph type="sldNum" sz="quarter" idx="15"/>
          </p:nvPr>
        </p:nvSpPr>
        <p:spPr/>
        <p:txBody>
          <a:bodyPr/>
          <a:lstStyle/>
          <a:p>
            <a:fld id="{B4CD14BB-4DC5-4FFB-B587-C034158B118B}" type="slidenum">
              <a:rPr lang="en-US" smtClean="0"/>
              <a:pPr/>
              <a:t>17</a:t>
            </a:fld>
            <a:endParaRPr lang="en-US"/>
          </a:p>
        </p:txBody>
      </p:sp>
      <p:sp>
        <p:nvSpPr>
          <p:cNvPr id="8" name="Footer Placeholder 7"/>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039966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2"/>
          <p:cNvSpPr>
            <a:spLocks noGrp="1" noChangeArrowheads="1"/>
          </p:cNvSpPr>
          <p:nvPr>
            <p:ph type="title"/>
          </p:nvPr>
        </p:nvSpPr>
        <p:spPr/>
        <p:txBody>
          <a:bodyPr/>
          <a:lstStyle/>
          <a:p>
            <a:r>
              <a:rPr lang="en-US" dirty="0" smtClean="0">
                <a:ea typeface="ＭＳ Ｐゴシック" pitchFamily="85" charset="-128"/>
                <a:cs typeface="ＭＳ Ｐゴシック" pitchFamily="85" charset="-128"/>
              </a:rPr>
              <a:t>Uncontrolled Psychological </a:t>
            </a:r>
            <a:r>
              <a:rPr lang="en-US" dirty="0">
                <a:ea typeface="ＭＳ Ｐゴシック" pitchFamily="85" charset="-128"/>
                <a:cs typeface="ＭＳ Ｐゴシック" pitchFamily="85" charset="-128"/>
              </a:rPr>
              <a:t>biases</a:t>
            </a:r>
          </a:p>
        </p:txBody>
      </p:sp>
      <p:sp>
        <p:nvSpPr>
          <p:cNvPr id="47110" name="Rectangle 3"/>
          <p:cNvSpPr>
            <a:spLocks noGrp="1" noChangeArrowheads="1"/>
          </p:cNvSpPr>
          <p:nvPr>
            <p:ph sz="quarter" idx="1"/>
          </p:nvPr>
        </p:nvSpPr>
        <p:spPr/>
        <p:txBody>
          <a:bodyPr>
            <a:normAutofit fontScale="92500" lnSpcReduction="10000"/>
          </a:bodyPr>
          <a:lstStyle/>
          <a:p>
            <a:r>
              <a:rPr lang="en-US" sz="2800" dirty="0">
                <a:ea typeface="ＭＳ Ｐゴシック" pitchFamily="85" charset="-128"/>
                <a:cs typeface="ＭＳ Ｐゴシック" pitchFamily="85" charset="-128"/>
              </a:rPr>
              <a:t>Loss aversion</a:t>
            </a:r>
          </a:p>
          <a:p>
            <a:pPr lvl="1"/>
            <a:r>
              <a:rPr lang="en-US" sz="2400" dirty="0"/>
              <a:t>Avoid losses or zero payoff options</a:t>
            </a:r>
          </a:p>
          <a:p>
            <a:r>
              <a:rPr lang="en-US" sz="2800" dirty="0">
                <a:ea typeface="ＭＳ Ｐゴシック" pitchFamily="85" charset="-128"/>
                <a:cs typeface="ＭＳ Ｐゴシック" pitchFamily="85" charset="-128"/>
              </a:rPr>
              <a:t>Status quo bias</a:t>
            </a:r>
          </a:p>
          <a:p>
            <a:pPr lvl="1"/>
            <a:r>
              <a:rPr lang="en-US" sz="2400" dirty="0"/>
              <a:t>Avoid accidentally anchoring subjects</a:t>
            </a:r>
          </a:p>
          <a:p>
            <a:pPr lvl="1"/>
            <a:r>
              <a:rPr lang="en-US" sz="2400" dirty="0"/>
              <a:t>Experimenter demand: experimenter can accidentally set the status quo by signaling expected </a:t>
            </a:r>
            <a:r>
              <a:rPr lang="en-US" sz="2400" dirty="0" smtClean="0"/>
              <a:t>behavior</a:t>
            </a:r>
          </a:p>
          <a:p>
            <a:pPr lvl="1"/>
            <a:r>
              <a:rPr lang="en-US" sz="2400" dirty="0" smtClean="0"/>
              <a:t>In the field, status quo may be very strong</a:t>
            </a:r>
            <a:endParaRPr lang="en-US" sz="2400" dirty="0"/>
          </a:p>
          <a:p>
            <a:r>
              <a:rPr lang="en-US" sz="2800" dirty="0">
                <a:ea typeface="ＭＳ Ｐゴシック" pitchFamily="85" charset="-128"/>
                <a:cs typeface="ＭＳ Ｐゴシック" pitchFamily="85" charset="-128"/>
              </a:rPr>
              <a:t>Endowment effect</a:t>
            </a:r>
          </a:p>
          <a:p>
            <a:pPr lvl="1"/>
            <a:r>
              <a:rPr lang="en-US" sz="2400" dirty="0"/>
              <a:t>Willingness to accept v. willingness to </a:t>
            </a:r>
            <a:r>
              <a:rPr lang="en-US" sz="2400" dirty="0" smtClean="0"/>
              <a:t>pay</a:t>
            </a:r>
          </a:p>
          <a:p>
            <a:r>
              <a:rPr lang="en-US" sz="2800" dirty="0" smtClean="0"/>
              <a:t>Emotion</a:t>
            </a:r>
          </a:p>
          <a:p>
            <a:pPr lvl="1"/>
            <a:r>
              <a:rPr lang="en-US" sz="2500" dirty="0" err="1" smtClean="0"/>
              <a:t>Ss</a:t>
            </a:r>
            <a:r>
              <a:rPr lang="en-US" sz="2500" dirty="0" smtClean="0"/>
              <a:t> may vary in their mood</a:t>
            </a:r>
            <a:endParaRPr lang="en-US" sz="2500" dirty="0"/>
          </a:p>
        </p:txBody>
      </p:sp>
      <p:sp>
        <p:nvSpPr>
          <p:cNvPr id="6" name="Slide Number Placeholder 5"/>
          <p:cNvSpPr>
            <a:spLocks noGrp="1"/>
          </p:cNvSpPr>
          <p:nvPr>
            <p:ph type="sldNum" sz="quarter" idx="15"/>
          </p:nvPr>
        </p:nvSpPr>
        <p:spPr/>
        <p:txBody>
          <a:bodyPr/>
          <a:lstStyle/>
          <a:p>
            <a:fld id="{B4CD14BB-4DC5-4FFB-B587-C034158B118B}" type="slidenum">
              <a:rPr lang="en-US" smtClean="0"/>
              <a:pPr/>
              <a:t>18</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450500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r>
              <a:rPr lang="en-US" dirty="0" smtClean="0">
                <a:ea typeface="ＭＳ Ｐゴシック" pitchFamily="85" charset="-128"/>
                <a:cs typeface="ＭＳ Ｐゴシック" pitchFamily="85" charset="-128"/>
              </a:rPr>
              <a:t>Insufficient Statistical Power</a:t>
            </a:r>
            <a:endParaRPr lang="en-US" dirty="0">
              <a:ea typeface="ＭＳ Ｐゴシック" pitchFamily="85" charset="-128"/>
              <a:cs typeface="ＭＳ Ｐゴシック" pitchFamily="85" charset="-128"/>
            </a:endParaRPr>
          </a:p>
        </p:txBody>
      </p:sp>
      <p:sp>
        <p:nvSpPr>
          <p:cNvPr id="48134" name="Rectangle 3"/>
          <p:cNvSpPr>
            <a:spLocks noGrp="1" noChangeArrowheads="1"/>
          </p:cNvSpPr>
          <p:nvPr>
            <p:ph sz="quarter" idx="1"/>
          </p:nvPr>
        </p:nvSpPr>
        <p:spPr/>
        <p:txBody>
          <a:bodyPr>
            <a:normAutofit lnSpcReduction="10000"/>
          </a:bodyPr>
          <a:lstStyle/>
          <a:p>
            <a:r>
              <a:rPr lang="en-US" dirty="0">
                <a:ea typeface="ＭＳ Ｐゴシック" pitchFamily="85" charset="-128"/>
                <a:cs typeface="ＭＳ Ｐゴシック" pitchFamily="85" charset="-128"/>
              </a:rPr>
              <a:t>You must have enough data to do a statistical test</a:t>
            </a:r>
          </a:p>
          <a:p>
            <a:r>
              <a:rPr lang="en-US" dirty="0">
                <a:ea typeface="ＭＳ Ｐゴシック" pitchFamily="85" charset="-128"/>
                <a:cs typeface="ＭＳ Ｐゴシック" pitchFamily="85" charset="-128"/>
              </a:rPr>
              <a:t>Plan ahead – decide what test you want to do and run the experiment that will let you do </a:t>
            </a:r>
            <a:r>
              <a:rPr lang="en-US" dirty="0" smtClean="0">
                <a:ea typeface="ＭＳ Ｐゴシック" pitchFamily="85" charset="-128"/>
                <a:cs typeface="ＭＳ Ｐゴシック" pitchFamily="85" charset="-128"/>
              </a:rPr>
              <a:t>it</a:t>
            </a:r>
          </a:p>
          <a:p>
            <a:pPr lvl="1"/>
            <a:r>
              <a:rPr lang="en-US" dirty="0" smtClean="0"/>
              <a:t>“Decide what regression you want to run and then design the experiment to give you what you need to run it.”</a:t>
            </a:r>
          </a:p>
          <a:p>
            <a:pPr lvl="2"/>
            <a:r>
              <a:rPr lang="en-US" dirty="0" smtClean="0"/>
              <a:t>Ernst Fehr, January, 2005.</a:t>
            </a:r>
            <a:endParaRPr lang="en-US" dirty="0" smtClean="0">
              <a:ea typeface="ＭＳ Ｐゴシック" pitchFamily="85" charset="-128"/>
              <a:cs typeface="ＭＳ Ｐゴシック" pitchFamily="85" charset="-128"/>
            </a:endParaRPr>
          </a:p>
          <a:p>
            <a:r>
              <a:rPr lang="en-US" dirty="0">
                <a:ea typeface="ＭＳ Ｐゴシック" pitchFamily="85" charset="-128"/>
                <a:cs typeface="ＭＳ Ｐゴシック" pitchFamily="85" charset="-128"/>
              </a:rPr>
              <a:t>Avoid too many </a:t>
            </a:r>
            <a:r>
              <a:rPr lang="en-US" dirty="0" smtClean="0">
                <a:ea typeface="ＭＳ Ｐゴシック" pitchFamily="85" charset="-128"/>
                <a:cs typeface="ＭＳ Ｐゴシック" pitchFamily="85" charset="-128"/>
              </a:rPr>
              <a:t>treatments</a:t>
            </a:r>
          </a:p>
          <a:p>
            <a:pPr lvl="1"/>
            <a:r>
              <a:rPr lang="en-US" dirty="0" smtClean="0">
                <a:ea typeface="ＭＳ Ｐゴシック" pitchFamily="85" charset="-128"/>
                <a:cs typeface="ＭＳ Ｐゴシック" pitchFamily="85" charset="-128"/>
              </a:rPr>
              <a:t>Complete Factorial Designs</a:t>
            </a:r>
          </a:p>
          <a:p>
            <a:pPr lvl="1"/>
            <a:r>
              <a:rPr lang="en-US" dirty="0" smtClean="0">
                <a:ea typeface="ＭＳ Ｐゴシック" pitchFamily="85" charset="-128"/>
                <a:cs typeface="ＭＳ Ｐゴシック" pitchFamily="85" charset="-128"/>
              </a:rPr>
              <a:t>(# factors)*(#factors)*(#factors)</a:t>
            </a:r>
          </a:p>
          <a:p>
            <a:r>
              <a:rPr lang="en-US" dirty="0" smtClean="0">
                <a:ea typeface="ＭＳ Ｐゴシック" pitchFamily="85" charset="-128"/>
                <a:cs typeface="ＭＳ Ｐゴシック" pitchFamily="85" charset="-128"/>
              </a:rPr>
              <a:t>Calculate your power test (see </a:t>
            </a:r>
            <a:r>
              <a:rPr lang="en-US" dirty="0" err="1" smtClean="0">
                <a:ea typeface="ＭＳ Ｐゴシック" pitchFamily="85" charset="-128"/>
                <a:cs typeface="ＭＳ Ｐゴシック" pitchFamily="85" charset="-128"/>
              </a:rPr>
              <a:t>Duflo</a:t>
            </a:r>
            <a:r>
              <a:rPr lang="en-US" dirty="0" smtClean="0">
                <a:ea typeface="ＭＳ Ｐゴシック" pitchFamily="85" charset="-128"/>
                <a:cs typeface="ＭＳ Ｐゴシック" pitchFamily="85" charset="-128"/>
              </a:rPr>
              <a:t> et al. for details)</a:t>
            </a:r>
            <a:endParaRPr lang="en-US" dirty="0">
              <a:ea typeface="ＭＳ Ｐゴシック" pitchFamily="85" charset="-128"/>
              <a:cs typeface="ＭＳ Ｐゴシック" pitchFamily="85" charset="-128"/>
            </a:endParaRPr>
          </a:p>
        </p:txBody>
      </p:sp>
      <p:sp>
        <p:nvSpPr>
          <p:cNvPr id="6" name="Slide Number Placeholder 5"/>
          <p:cNvSpPr>
            <a:spLocks noGrp="1"/>
          </p:cNvSpPr>
          <p:nvPr>
            <p:ph type="sldNum" sz="quarter" idx="15"/>
          </p:nvPr>
        </p:nvSpPr>
        <p:spPr/>
        <p:txBody>
          <a:bodyPr/>
          <a:lstStyle/>
          <a:p>
            <a:fld id="{B4CD14BB-4DC5-4FFB-B587-C034158B118B}" type="slidenum">
              <a:rPr lang="en-US" smtClean="0"/>
              <a:pPr/>
              <a:t>19</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611644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pPr eaLnBrk="1" hangingPunct="1"/>
            <a:r>
              <a:rPr lang="en-US" dirty="0" smtClean="0">
                <a:ea typeface="ＭＳ Ｐゴシック" pitchFamily="85" charset="-128"/>
                <a:cs typeface="ＭＳ Ｐゴシック" pitchFamily="85" charset="-128"/>
              </a:rPr>
              <a:t>In Class Experiment 2</a:t>
            </a:r>
            <a:endParaRPr lang="en-US" dirty="0">
              <a:ea typeface="ＭＳ Ｐゴシック" pitchFamily="85" charset="-128"/>
              <a:cs typeface="ＭＳ Ｐゴシック" pitchFamily="85" charset="-128"/>
            </a:endParaRPr>
          </a:p>
        </p:txBody>
      </p:sp>
      <p:sp>
        <p:nvSpPr>
          <p:cNvPr id="17413" name="Rectangle 3"/>
          <p:cNvSpPr>
            <a:spLocks noGrp="1" noChangeArrowheads="1"/>
          </p:cNvSpPr>
          <p:nvPr>
            <p:ph sz="quarter" idx="1"/>
          </p:nvPr>
        </p:nvSpPr>
        <p:spPr/>
        <p:txBody>
          <a:bodyPr/>
          <a:lstStyle/>
          <a:p>
            <a:pPr eaLnBrk="1" hangingPunct="1"/>
            <a:endParaRPr lang="en-US" dirty="0">
              <a:ea typeface="ＭＳ Ｐゴシック" pitchFamily="85" charset="-128"/>
              <a:cs typeface="ＭＳ Ｐゴシック" pitchFamily="85" charset="-128"/>
            </a:endParaRPr>
          </a:p>
        </p:txBody>
      </p:sp>
      <p:sp>
        <p:nvSpPr>
          <p:cNvPr id="6" name="Slide Number Placeholder 5"/>
          <p:cNvSpPr>
            <a:spLocks noGrp="1"/>
          </p:cNvSpPr>
          <p:nvPr>
            <p:ph type="sldNum" sz="quarter" idx="15"/>
          </p:nvPr>
        </p:nvSpPr>
        <p:spPr/>
        <p:txBody>
          <a:bodyPr/>
          <a:lstStyle/>
          <a:p>
            <a:fld id="{B4CD14BB-4DC5-4FFB-B587-C034158B118B}" type="slidenum">
              <a:rPr lang="en-US" smtClean="0"/>
              <a:pPr/>
              <a:t>2</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5489261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Nuts and Bolts</a:t>
            </a:r>
            <a:endParaRPr lang="en-US" dirty="0"/>
          </a:p>
        </p:txBody>
      </p:sp>
      <p:sp>
        <p:nvSpPr>
          <p:cNvPr id="4" name="Date Placeholder 3"/>
          <p:cNvSpPr>
            <a:spLocks noGrp="1"/>
          </p:cNvSpPr>
          <p:nvPr>
            <p:ph type="dt" sz="half" idx="10"/>
          </p:nvPr>
        </p:nvSpPr>
        <p:spPr/>
        <p:txBody>
          <a:bodyPr/>
          <a:lstStyle/>
          <a:p>
            <a:r>
              <a:rPr lang="en-US" smtClean="0"/>
              <a:t>7/8/14</a:t>
            </a:r>
            <a:endParaRPr lang="en-US"/>
          </a:p>
        </p:txBody>
      </p:sp>
      <p:sp>
        <p:nvSpPr>
          <p:cNvPr id="5" name="Slide Number Placeholder 4"/>
          <p:cNvSpPr>
            <a:spLocks noGrp="1"/>
          </p:cNvSpPr>
          <p:nvPr>
            <p:ph type="sldNum" sz="quarter" idx="11"/>
          </p:nvPr>
        </p:nvSpPr>
        <p:spPr/>
        <p:txBody>
          <a:bodyPr/>
          <a:lstStyle/>
          <a:p>
            <a:fld id="{F872D8A2-43B4-405D-9822-BFC09EC592A2}" type="slidenum">
              <a:rPr lang="en-US" smtClean="0"/>
              <a:pPr/>
              <a:t>20</a:t>
            </a:fld>
            <a:endParaRPr lang="en-US"/>
          </a:p>
        </p:txBody>
      </p:sp>
      <p:sp>
        <p:nvSpPr>
          <p:cNvPr id="6" name="Footer Placeholder 5"/>
          <p:cNvSpPr>
            <a:spLocks noGrp="1"/>
          </p:cNvSpPr>
          <p:nvPr>
            <p:ph type="ftr" sz="quarter" idx="12"/>
          </p:nvPr>
        </p:nvSpPr>
        <p:spPr/>
        <p:txBody>
          <a:bodyPr/>
          <a:lstStyle/>
          <a:p>
            <a:r>
              <a:rPr lang="en-US" smtClean="0"/>
              <a:t>Capetown</a:t>
            </a:r>
            <a:endParaRPr lang="en-US"/>
          </a:p>
        </p:txBody>
      </p:sp>
    </p:spTree>
    <p:extLst>
      <p:ext uri="{BB962C8B-B14F-4D97-AF65-F5344CB8AC3E}">
        <p14:creationId xmlns:p14="http://schemas.microsoft.com/office/powerpoint/2010/main" val="1564169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pPr eaLnBrk="1" hangingPunct="1"/>
            <a:r>
              <a:rPr lang="en-US" dirty="0" smtClean="0">
                <a:ea typeface="ＭＳ Ｐゴシック" pitchFamily="85" charset="-128"/>
                <a:cs typeface="ＭＳ Ｐゴシック" pitchFamily="85" charset="-128"/>
              </a:rPr>
              <a:t>First Steps (Practical Advice)</a:t>
            </a:r>
            <a:endParaRPr lang="en-US" dirty="0">
              <a:ea typeface="ＭＳ Ｐゴシック" pitchFamily="85" charset="-128"/>
              <a:cs typeface="ＭＳ Ｐゴシック" pitchFamily="85" charset="-128"/>
            </a:endParaRPr>
          </a:p>
        </p:txBody>
      </p:sp>
      <p:sp>
        <p:nvSpPr>
          <p:cNvPr id="32773" name="Rectangle 3"/>
          <p:cNvSpPr>
            <a:spLocks noGrp="1" noChangeArrowheads="1"/>
          </p:cNvSpPr>
          <p:nvPr>
            <p:ph sz="quarter" idx="1"/>
          </p:nvPr>
        </p:nvSpPr>
        <p:spPr>
          <a:xfrm>
            <a:off x="457200" y="2017713"/>
            <a:ext cx="8497888" cy="4114800"/>
          </a:xfrm>
        </p:spPr>
        <p:txBody>
          <a:bodyPr/>
          <a:lstStyle/>
          <a:p>
            <a:pPr lvl="1" eaLnBrk="1" hangingPunct="1"/>
            <a:r>
              <a:rPr lang="en-US" dirty="0" smtClean="0"/>
              <a:t>First step: Develop a Research Question.  </a:t>
            </a:r>
          </a:p>
          <a:p>
            <a:pPr lvl="2"/>
            <a:r>
              <a:rPr lang="en-US" dirty="0" smtClean="0"/>
              <a:t>Lab or field? Or a combination?  </a:t>
            </a:r>
            <a:endParaRPr lang="en-US" dirty="0"/>
          </a:p>
          <a:p>
            <a:pPr lvl="1"/>
            <a:endParaRPr lang="en-US" dirty="0" smtClean="0"/>
          </a:p>
          <a:p>
            <a:pPr lvl="1"/>
            <a:r>
              <a:rPr lang="en-US" dirty="0" smtClean="0"/>
              <a:t>Begin with a theory.  Translate theory to lab/field setting. </a:t>
            </a:r>
          </a:p>
          <a:p>
            <a:pPr lvl="1" eaLnBrk="1" hangingPunct="1"/>
            <a:r>
              <a:rPr lang="en-US" dirty="0" smtClean="0"/>
              <a:t>Begin </a:t>
            </a:r>
            <a:r>
              <a:rPr lang="en-US" dirty="0"/>
              <a:t>with phenomenon. Design experiments to dissect</a:t>
            </a:r>
          </a:p>
          <a:p>
            <a:pPr lvl="1" eaLnBrk="1" hangingPunct="1"/>
            <a:r>
              <a:rPr lang="en-US" dirty="0"/>
              <a:t>Begin with something you want to measure.  Design experiment to measure it. </a:t>
            </a:r>
            <a:endParaRPr lang="en-US" dirty="0" smtClean="0"/>
          </a:p>
          <a:p>
            <a:pPr marL="365760" lvl="1" indent="0" eaLnBrk="1" hangingPunct="1">
              <a:buNone/>
            </a:pPr>
            <a:endParaRPr lang="en-US" dirty="0"/>
          </a:p>
          <a:p>
            <a:pPr eaLnBrk="1" hangingPunct="1"/>
            <a:endParaRPr lang="en-US" dirty="0">
              <a:ea typeface="ＭＳ Ｐゴシック" pitchFamily="85" charset="-128"/>
              <a:cs typeface="ＭＳ Ｐゴシック" pitchFamily="85" charset="-128"/>
            </a:endParaRPr>
          </a:p>
        </p:txBody>
      </p:sp>
      <p:sp>
        <p:nvSpPr>
          <p:cNvPr id="32771" name="Rectangle 13"/>
          <p:cNvSpPr>
            <a:spLocks noGrp="1" noChangeArrowheads="1"/>
          </p:cNvSpPr>
          <p:nvPr>
            <p:ph type="sldNum" sz="quarter" idx="15"/>
          </p:nvPr>
        </p:nvSpPr>
        <p:spPr>
          <a:noFill/>
        </p:spPr>
        <p:txBody>
          <a:bodyPr/>
          <a:lstStyle/>
          <a:p>
            <a:fld id="{D0355F14-CAE0-424E-A3FF-241748A51F1D}" type="slidenum">
              <a:rPr lang="en-US"/>
              <a:pPr/>
              <a:t>21</a:t>
            </a:fld>
            <a:endParaRPr lang="en-US"/>
          </a:p>
        </p:txBody>
      </p:sp>
      <p:sp>
        <p:nvSpPr>
          <p:cNvPr id="32770" name="Rectangle 12"/>
          <p:cNvSpPr>
            <a:spLocks noGrp="1" noChangeArrowheads="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4534790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Steps:</a:t>
            </a:r>
            <a:br>
              <a:rPr lang="en-US" dirty="0" smtClean="0"/>
            </a:br>
            <a:r>
              <a:rPr lang="en-US" dirty="0" smtClean="0"/>
              <a:t>(After the Question/Theory)</a:t>
            </a:r>
            <a:endParaRPr lang="en-US" dirty="0"/>
          </a:p>
        </p:txBody>
      </p:sp>
      <p:sp>
        <p:nvSpPr>
          <p:cNvPr id="3" name="Content Placeholder 2"/>
          <p:cNvSpPr>
            <a:spLocks noGrp="1"/>
          </p:cNvSpPr>
          <p:nvPr>
            <p:ph sz="quarter" idx="1"/>
          </p:nvPr>
        </p:nvSpPr>
        <p:spPr/>
        <p:txBody>
          <a:bodyPr/>
          <a:lstStyle/>
          <a:p>
            <a:r>
              <a:rPr lang="en-US" dirty="0" smtClean="0"/>
              <a:t>Instrumentation</a:t>
            </a:r>
          </a:p>
          <a:p>
            <a:pPr lvl="1"/>
            <a:r>
              <a:rPr lang="en-US" dirty="0" smtClean="0"/>
              <a:t>Tailor game/instructions to target population</a:t>
            </a:r>
          </a:p>
          <a:p>
            <a:pPr lvl="1"/>
            <a:r>
              <a:rPr lang="en-US" dirty="0" smtClean="0"/>
              <a:t>Paper/Pencil or Computer?</a:t>
            </a:r>
          </a:p>
          <a:p>
            <a:pPr lvl="1"/>
            <a:r>
              <a:rPr lang="en-US" dirty="0" smtClean="0"/>
              <a:t>Timeline of experiment</a:t>
            </a:r>
          </a:p>
          <a:p>
            <a:pPr lvl="1"/>
            <a:r>
              <a:rPr lang="en-US" dirty="0" smtClean="0">
                <a:solidFill>
                  <a:schemeClr val="bg1">
                    <a:lumMod val="75000"/>
                  </a:schemeClr>
                </a:solidFill>
              </a:rPr>
              <a:t>Instructions</a:t>
            </a:r>
          </a:p>
          <a:p>
            <a:r>
              <a:rPr lang="en-US" dirty="0" smtClean="0">
                <a:solidFill>
                  <a:schemeClr val="bg1">
                    <a:lumMod val="75000"/>
                  </a:schemeClr>
                </a:solidFill>
              </a:rPr>
              <a:t>Sampling/Randomization</a:t>
            </a:r>
          </a:p>
          <a:p>
            <a:pPr lvl="1"/>
            <a:r>
              <a:rPr lang="en-US" dirty="0" smtClean="0">
                <a:solidFill>
                  <a:schemeClr val="bg1">
                    <a:lumMod val="75000"/>
                  </a:schemeClr>
                </a:solidFill>
              </a:rPr>
              <a:t>What subject pool?</a:t>
            </a:r>
          </a:p>
          <a:p>
            <a:pPr lvl="1"/>
            <a:r>
              <a:rPr lang="en-US" dirty="0" smtClean="0">
                <a:solidFill>
                  <a:schemeClr val="bg1">
                    <a:lumMod val="75000"/>
                  </a:schemeClr>
                </a:solidFill>
              </a:rPr>
              <a:t>How will Treatment be randomized?</a:t>
            </a:r>
          </a:p>
          <a:p>
            <a:r>
              <a:rPr lang="en-US" dirty="0" smtClean="0">
                <a:solidFill>
                  <a:schemeClr val="bg1">
                    <a:lumMod val="75000"/>
                  </a:schemeClr>
                </a:solidFill>
              </a:rPr>
              <a:t>Analysis Plan</a:t>
            </a:r>
          </a:p>
          <a:p>
            <a:pPr lvl="1"/>
            <a:r>
              <a:rPr lang="en-US" dirty="0" smtClean="0">
                <a:solidFill>
                  <a:schemeClr val="bg1">
                    <a:lumMod val="75000"/>
                  </a:schemeClr>
                </a:solidFill>
              </a:rPr>
              <a:t>What are the units of analysis</a:t>
            </a:r>
          </a:p>
          <a:p>
            <a:pPr lvl="1"/>
            <a:r>
              <a:rPr lang="en-US" dirty="0" smtClean="0">
                <a:solidFill>
                  <a:schemeClr val="bg1">
                    <a:lumMod val="75000"/>
                  </a:schemeClr>
                </a:solidFill>
              </a:rPr>
              <a:t>Power tests</a:t>
            </a:r>
          </a:p>
        </p:txBody>
      </p:sp>
      <p:sp>
        <p:nvSpPr>
          <p:cNvPr id="4" name="Slide Number Placeholder 3"/>
          <p:cNvSpPr>
            <a:spLocks noGrp="1"/>
          </p:cNvSpPr>
          <p:nvPr>
            <p:ph type="sldNum" sz="quarter" idx="15"/>
          </p:nvPr>
        </p:nvSpPr>
        <p:spPr/>
        <p:txBody>
          <a:bodyPr/>
          <a:lstStyle/>
          <a:p>
            <a:fld id="{A2757702-C486-8E46-B70F-6CA32D1BAAFB}" type="slidenum">
              <a:rPr lang="en-US" smtClean="0"/>
              <a:pPr/>
              <a:t>22</a:t>
            </a:fld>
            <a:endParaRPr lang="en-US"/>
          </a:p>
        </p:txBody>
      </p:sp>
      <p:sp>
        <p:nvSpPr>
          <p:cNvPr id="5" name="Footer Placeholder 4"/>
          <p:cNvSpPr>
            <a:spLocks noGrp="1"/>
          </p:cNvSpPr>
          <p:nvPr>
            <p:ph type="ftr" sz="quarter" idx="16"/>
          </p:nvPr>
        </p:nvSpPr>
        <p:spPr/>
        <p:txBody>
          <a:bodyPr/>
          <a:lstStyle/>
          <a:p>
            <a:r>
              <a:rPr lang="en-US" smtClean="0"/>
              <a:t>Capetown</a:t>
            </a:r>
            <a:endParaRPr lang="en-US"/>
          </a:p>
        </p:txBody>
      </p:sp>
      <p:sp>
        <p:nvSpPr>
          <p:cNvPr id="6" name="Date Placeholder 5"/>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7201332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990600"/>
          </a:xfrm>
        </p:spPr>
        <p:txBody>
          <a:bodyPr/>
          <a:lstStyle/>
          <a:p>
            <a:r>
              <a:rPr lang="en-US" dirty="0" smtClean="0"/>
              <a:t>A simplified trust game</a:t>
            </a:r>
            <a:endParaRPr lang="en-US" dirty="0"/>
          </a:p>
        </p:txBody>
      </p:sp>
      <p:sp>
        <p:nvSpPr>
          <p:cNvPr id="5" name="Slide Number Placeholder 4"/>
          <p:cNvSpPr>
            <a:spLocks noGrp="1"/>
          </p:cNvSpPr>
          <p:nvPr>
            <p:ph type="sldNum" sz="quarter" idx="4294967295"/>
          </p:nvPr>
        </p:nvSpPr>
        <p:spPr>
          <a:xfrm>
            <a:off x="4343400" y="990600"/>
            <a:ext cx="457200" cy="441325"/>
          </a:xfrm>
          <a:prstGeom prst="rect">
            <a:avLst/>
          </a:prstGeom>
        </p:spPr>
        <p:txBody>
          <a:bodyPr/>
          <a:lstStyle/>
          <a:p>
            <a:fld id="{1A4BC04E-6B5C-4557-8A96-AD98DC3DAE2C}" type="slidenum">
              <a:rPr lang="en-US" smtClean="0"/>
              <a:pPr/>
              <a:t>23</a:t>
            </a:fld>
            <a:endParaRPr lang="en-US" dirty="0"/>
          </a:p>
        </p:txBody>
      </p:sp>
      <p:pic>
        <p:nvPicPr>
          <p:cNvPr id="4" name="Content Placeholder 3" descr="A3 INTRUCTIONS.jpg"/>
          <p:cNvPicPr>
            <a:picLocks noGrp="1" noChangeAspect="1"/>
          </p:cNvPicPr>
          <p:nvPr>
            <p:ph sz="quarter" idx="1"/>
          </p:nvPr>
        </p:nvPicPr>
        <p:blipFill>
          <a:blip r:embed="rId3" cstate="print">
            <a:extLst>
              <a:ext uri="{28A0092B-C50C-407E-A947-70E740481C1C}">
                <a14:useLocalDpi xmlns:a14="http://schemas.microsoft.com/office/drawing/2010/main"/>
              </a:ext>
            </a:extLst>
          </a:blip>
          <a:stretch>
            <a:fillRect/>
          </a:stretch>
        </p:blipFill>
        <p:spPr>
          <a:xfrm rot="5400000">
            <a:off x="2197101" y="292100"/>
            <a:ext cx="4826000" cy="7238999"/>
          </a:xfrm>
        </p:spPr>
      </p:pic>
    </p:spTree>
    <p:extLst>
      <p:ext uri="{BB962C8B-B14F-4D97-AF65-F5344CB8AC3E}">
        <p14:creationId xmlns:p14="http://schemas.microsoft.com/office/powerpoint/2010/main" val="872729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Behavioral Measure of Trust</a:t>
            </a:r>
            <a:endParaRPr lang="en-US" dirty="0"/>
          </a:p>
        </p:txBody>
      </p:sp>
      <p:pic>
        <p:nvPicPr>
          <p:cNvPr id="4" name="Content Placeholder 3" descr="A3 INTRUCTIONS.jpg"/>
          <p:cNvPicPr>
            <a:picLocks noGrp="1" noChangeAspect="1"/>
          </p:cNvPicPr>
          <p:nvPr>
            <p:ph sz="quarter" idx="1"/>
          </p:nvPr>
        </p:nvPicPr>
        <p:blipFill>
          <a:blip r:embed="rId4" cstate="print">
            <a:extLst>
              <a:ext uri="{28A0092B-C50C-407E-A947-70E740481C1C}">
                <a14:useLocalDpi xmlns:a14="http://schemas.microsoft.com/office/drawing/2010/main"/>
              </a:ext>
            </a:extLst>
          </a:blip>
          <a:stretch>
            <a:fillRect/>
          </a:stretch>
        </p:blipFill>
        <p:spPr>
          <a:xfrm rot="5400000">
            <a:off x="2508249" y="539751"/>
            <a:ext cx="3937002" cy="5905501"/>
          </a:xfrm>
        </p:spPr>
      </p:pic>
      <p:graphicFrame>
        <p:nvGraphicFramePr>
          <p:cNvPr id="114691" name="Object 3"/>
          <p:cNvGraphicFramePr>
            <a:graphicFrameLocks noChangeAspect="1"/>
          </p:cNvGraphicFramePr>
          <p:nvPr>
            <p:extLst>
              <p:ext uri="{D42A27DB-BD31-4B8C-83A1-F6EECF244321}">
                <p14:modId xmlns:p14="http://schemas.microsoft.com/office/powerpoint/2010/main" val="1804703066"/>
              </p:ext>
            </p:extLst>
          </p:nvPr>
        </p:nvGraphicFramePr>
        <p:xfrm>
          <a:off x="6248400" y="2895600"/>
          <a:ext cx="2713038" cy="3511313"/>
        </p:xfrm>
        <a:graphic>
          <a:graphicData uri="http://schemas.openxmlformats.org/presentationml/2006/ole">
            <mc:AlternateContent xmlns:mc="http://schemas.openxmlformats.org/markup-compatibility/2006">
              <mc:Choice xmlns:v="urn:schemas-microsoft-com:vml" Requires="v">
                <p:oleObj spid="_x0000_s1031" name="Acrobat Document" r:id="rId5" imgW="5508000" imgH="7128000" progId="AcroExch.Document.7">
                  <p:embed/>
                </p:oleObj>
              </mc:Choice>
              <mc:Fallback>
                <p:oleObj name="Acrobat Document" r:id="rId5" imgW="5508000" imgH="7128000" progId="AcroExch.Document.7">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2895600"/>
                        <a:ext cx="2713038" cy="3511313"/>
                      </a:xfrm>
                      <a:prstGeom prst="rect">
                        <a:avLst/>
                      </a:prstGeom>
                      <a:noFill/>
                      <a:ln>
                        <a:solidFill>
                          <a:schemeClr val="accent1"/>
                        </a:solidFill>
                      </a:ln>
                      <a:effectLst/>
                      <a:extLst/>
                    </p:spPr>
                  </p:pic>
                </p:oleObj>
              </mc:Fallback>
            </mc:AlternateContent>
          </a:graphicData>
        </a:graphic>
      </p:graphicFrame>
      <p:graphicFrame>
        <p:nvGraphicFramePr>
          <p:cNvPr id="114690" name="Object 2"/>
          <p:cNvGraphicFramePr>
            <a:graphicFrameLocks noChangeAspect="1"/>
          </p:cNvGraphicFramePr>
          <p:nvPr>
            <p:extLst>
              <p:ext uri="{D42A27DB-BD31-4B8C-83A1-F6EECF244321}">
                <p14:modId xmlns:p14="http://schemas.microsoft.com/office/powerpoint/2010/main" val="1033863938"/>
              </p:ext>
            </p:extLst>
          </p:nvPr>
        </p:nvGraphicFramePr>
        <p:xfrm>
          <a:off x="228600" y="2971800"/>
          <a:ext cx="2560637" cy="3314070"/>
        </p:xfrm>
        <a:graphic>
          <a:graphicData uri="http://schemas.openxmlformats.org/presentationml/2006/ole">
            <mc:AlternateContent xmlns:mc="http://schemas.openxmlformats.org/markup-compatibility/2006">
              <mc:Choice xmlns:v="urn:schemas-microsoft-com:vml" Requires="v">
                <p:oleObj spid="_x0000_s1032" name="Acrobat Document" r:id="rId7" imgW="5508000" imgH="7128000" progId="AcroExch.Document.7">
                  <p:embed/>
                </p:oleObj>
              </mc:Choice>
              <mc:Fallback>
                <p:oleObj name="Acrobat Document" r:id="rId7" imgW="5508000" imgH="7128000" progId="AcroExch.Document.7">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2971800"/>
                        <a:ext cx="2560637" cy="3314070"/>
                      </a:xfrm>
                      <a:prstGeom prst="rect">
                        <a:avLst/>
                      </a:prstGeom>
                      <a:noFill/>
                      <a:ln>
                        <a:solidFill>
                          <a:schemeClr val="accent1"/>
                        </a:solidFill>
                      </a:ln>
                      <a:effectLst/>
                      <a:extLst/>
                    </p:spPr>
                  </p:pic>
                </p:oleObj>
              </mc:Fallback>
            </mc:AlternateContent>
          </a:graphicData>
        </a:graphic>
      </p:graphicFrame>
      <p:grpSp>
        <p:nvGrpSpPr>
          <p:cNvPr id="3" name="Group 48"/>
          <p:cNvGrpSpPr/>
          <p:nvPr/>
        </p:nvGrpSpPr>
        <p:grpSpPr>
          <a:xfrm>
            <a:off x="1600200" y="3657600"/>
            <a:ext cx="5684520" cy="2554545"/>
            <a:chOff x="1600200" y="3657600"/>
            <a:chExt cx="5684520" cy="2554545"/>
          </a:xfrm>
        </p:grpSpPr>
        <p:grpSp>
          <p:nvGrpSpPr>
            <p:cNvPr id="5" name="Group 26"/>
            <p:cNvGrpSpPr/>
            <p:nvPr/>
          </p:nvGrpSpPr>
          <p:grpSpPr>
            <a:xfrm>
              <a:off x="1600200" y="4191000"/>
              <a:ext cx="156883" cy="228601"/>
              <a:chOff x="-457158" y="11252162"/>
              <a:chExt cx="2666994" cy="1981200"/>
            </a:xfrm>
          </p:grpSpPr>
          <p:cxnSp>
            <p:nvCxnSpPr>
              <p:cNvPr id="40" name="Straight Connector 39"/>
              <p:cNvCxnSpPr/>
              <p:nvPr/>
            </p:nvCxnSpPr>
            <p:spPr>
              <a:xfrm>
                <a:off x="-457158" y="11912559"/>
                <a:ext cx="1219198" cy="914399"/>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flipH="1" flipV="1">
                <a:off x="533435" y="11556961"/>
                <a:ext cx="1981200" cy="1371602"/>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6858000" y="3657600"/>
              <a:ext cx="426720" cy="2554545"/>
            </a:xfrm>
            <a:prstGeom prst="rect">
              <a:avLst/>
            </a:prstGeom>
            <a:noFill/>
          </p:spPr>
          <p:txBody>
            <a:bodyPr wrap="none" rtlCol="0">
              <a:spAutoFit/>
            </a:bodyPr>
            <a:lstStyle/>
            <a:p>
              <a:r>
                <a:rPr lang="en-US" sz="1600" dirty="0" smtClean="0">
                  <a:solidFill>
                    <a:schemeClr val="accent6">
                      <a:lumMod val="75000"/>
                    </a:schemeClr>
                  </a:solidFill>
                </a:rPr>
                <a:t>0</a:t>
              </a:r>
            </a:p>
            <a:p>
              <a:endParaRPr lang="en-US" sz="1600" dirty="0" smtClean="0">
                <a:solidFill>
                  <a:schemeClr val="accent6">
                    <a:lumMod val="75000"/>
                  </a:schemeClr>
                </a:solidFill>
              </a:endParaRPr>
            </a:p>
            <a:p>
              <a:endParaRPr lang="en-US" sz="1600" dirty="0" smtClean="0">
                <a:solidFill>
                  <a:schemeClr val="accent6">
                    <a:lumMod val="75000"/>
                  </a:schemeClr>
                </a:solidFill>
              </a:endParaRPr>
            </a:p>
            <a:p>
              <a:r>
                <a:rPr lang="en-US" sz="1600" dirty="0" smtClean="0">
                  <a:solidFill>
                    <a:schemeClr val="accent6">
                      <a:lumMod val="75000"/>
                    </a:schemeClr>
                  </a:solidFill>
                </a:rPr>
                <a:t>20</a:t>
              </a:r>
            </a:p>
            <a:p>
              <a:endParaRPr lang="en-US" sz="1600" dirty="0" smtClean="0">
                <a:solidFill>
                  <a:schemeClr val="accent6">
                    <a:lumMod val="75000"/>
                  </a:schemeClr>
                </a:solidFill>
              </a:endParaRPr>
            </a:p>
            <a:p>
              <a:endParaRPr lang="en-US" sz="1600" dirty="0" smtClean="0">
                <a:solidFill>
                  <a:schemeClr val="accent6">
                    <a:lumMod val="75000"/>
                  </a:schemeClr>
                </a:solidFill>
              </a:endParaRPr>
            </a:p>
            <a:p>
              <a:r>
                <a:rPr lang="en-US" sz="1600" dirty="0" smtClean="0">
                  <a:solidFill>
                    <a:schemeClr val="accent6">
                      <a:lumMod val="75000"/>
                    </a:schemeClr>
                  </a:solidFill>
                </a:rPr>
                <a:t>35</a:t>
              </a:r>
            </a:p>
            <a:p>
              <a:endParaRPr lang="en-US" sz="1600" dirty="0" smtClean="0">
                <a:solidFill>
                  <a:schemeClr val="accent6">
                    <a:lumMod val="75000"/>
                  </a:schemeClr>
                </a:solidFill>
              </a:endParaRPr>
            </a:p>
            <a:p>
              <a:endParaRPr lang="en-US" sz="1600" dirty="0" smtClean="0">
                <a:solidFill>
                  <a:schemeClr val="accent6">
                    <a:lumMod val="75000"/>
                  </a:schemeClr>
                </a:solidFill>
              </a:endParaRPr>
            </a:p>
            <a:p>
              <a:r>
                <a:rPr lang="en-US" sz="1600" dirty="0" smtClean="0">
                  <a:solidFill>
                    <a:schemeClr val="accent6">
                      <a:lumMod val="75000"/>
                    </a:schemeClr>
                  </a:solidFill>
                </a:rPr>
                <a:t>60</a:t>
              </a:r>
              <a:endParaRPr lang="en-US" sz="1600" dirty="0">
                <a:solidFill>
                  <a:schemeClr val="accent6">
                    <a:lumMod val="75000"/>
                  </a:schemeClr>
                </a:solidFill>
              </a:endParaRPr>
            </a:p>
          </p:txBody>
        </p:sp>
      </p:grpSp>
    </p:spTree>
    <p:extLst>
      <p:ext uri="{BB962C8B-B14F-4D97-AF65-F5344CB8AC3E}">
        <p14:creationId xmlns:p14="http://schemas.microsoft.com/office/powerpoint/2010/main" val="593441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wipe(down)">
                                      <p:cBhvr>
                                        <p:cTn id="7" dur="500"/>
                                        <p:tgtEl>
                                          <p:spTgt spid="1146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4691"/>
                                        </p:tgtEl>
                                        <p:attrNameLst>
                                          <p:attrName>style.visibility</p:attrName>
                                        </p:attrNameLst>
                                      </p:cBhvr>
                                      <p:to>
                                        <p:strVal val="visible"/>
                                      </p:to>
                                    </p:set>
                                    <p:animEffect transition="in" filter="wipe(down)">
                                      <p:cBhvr>
                                        <p:cTn id="12" dur="500"/>
                                        <p:tgtEl>
                                          <p:spTgt spid="1146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7" descr="SDP2 A1Decision2.jpg"/>
          <p:cNvPicPr>
            <a:picLocks noGrp="1" noChangeAspect="1"/>
          </p:cNvPicPr>
          <p:nvPr>
            <p:ph sz="quarter" idx="1"/>
          </p:nvPr>
        </p:nvPicPr>
        <p:blipFill>
          <a:blip r:embed="rId2" cstate="print"/>
          <a:stretch>
            <a:fillRect/>
          </a:stretch>
        </p:blipFill>
        <p:spPr>
          <a:xfrm>
            <a:off x="4572000" y="1371600"/>
            <a:ext cx="3657600" cy="4648200"/>
          </a:xfrm>
        </p:spPr>
      </p:pic>
      <p:sp>
        <p:nvSpPr>
          <p:cNvPr id="2" name="Title 1"/>
          <p:cNvSpPr>
            <a:spLocks noGrp="1"/>
          </p:cNvSpPr>
          <p:nvPr>
            <p:ph type="title"/>
          </p:nvPr>
        </p:nvSpPr>
        <p:spPr/>
        <p:txBody>
          <a:bodyPr/>
          <a:lstStyle/>
          <a:p>
            <a:r>
              <a:rPr lang="en-US" dirty="0" smtClean="0"/>
              <a:t>A Simple Risk Measure</a:t>
            </a:r>
            <a:endParaRPr lang="en-US" dirty="0"/>
          </a:p>
        </p:txBody>
      </p:sp>
      <p:sp>
        <p:nvSpPr>
          <p:cNvPr id="3" name="Footer Placeholder 2"/>
          <p:cNvSpPr>
            <a:spLocks noGrp="1"/>
          </p:cNvSpPr>
          <p:nvPr>
            <p:ph type="ftr" sz="quarter" idx="4294967295"/>
          </p:nvPr>
        </p:nvSpPr>
        <p:spPr>
          <a:xfrm>
            <a:off x="304800" y="6410848"/>
            <a:ext cx="3581400" cy="365760"/>
          </a:xfrm>
          <a:prstGeom prst="rect">
            <a:avLst/>
          </a:prstGeom>
        </p:spPr>
        <p:txBody>
          <a:bodyPr/>
          <a:lstStyle/>
          <a:p>
            <a:r>
              <a:rPr lang="en-US" smtClean="0"/>
              <a:t>Valencia 2011 Trust</a:t>
            </a:r>
            <a:endParaRPr lang="en-US"/>
          </a:p>
        </p:txBody>
      </p:sp>
      <p:sp>
        <p:nvSpPr>
          <p:cNvPr id="4" name="Slide Number Placeholder 3"/>
          <p:cNvSpPr>
            <a:spLocks noGrp="1"/>
          </p:cNvSpPr>
          <p:nvPr>
            <p:ph type="sldNum" sz="quarter" idx="4294967295"/>
          </p:nvPr>
        </p:nvSpPr>
        <p:spPr>
          <a:xfrm>
            <a:off x="4361688" y="1026372"/>
            <a:ext cx="457200" cy="441325"/>
          </a:xfrm>
          <a:prstGeom prst="rect">
            <a:avLst/>
          </a:prstGeom>
        </p:spPr>
        <p:txBody>
          <a:bodyPr/>
          <a:lstStyle/>
          <a:p>
            <a:fld id="{1A4BC04E-6B5C-4557-8A96-AD98DC3DAE2C}" type="slidenum">
              <a:rPr lang="en-US" smtClean="0"/>
              <a:pPr/>
              <a:t>25</a:t>
            </a:fld>
            <a:endParaRPr lang="en-US" dirty="0"/>
          </a:p>
        </p:txBody>
      </p:sp>
      <p:grpSp>
        <p:nvGrpSpPr>
          <p:cNvPr id="5" name="Group 8"/>
          <p:cNvGrpSpPr/>
          <p:nvPr/>
        </p:nvGrpSpPr>
        <p:grpSpPr>
          <a:xfrm>
            <a:off x="5486400" y="2514600"/>
            <a:ext cx="2590800" cy="1981200"/>
            <a:chOff x="6019800" y="2667000"/>
            <a:chExt cx="2590800" cy="1981200"/>
          </a:xfrm>
        </p:grpSpPr>
        <p:cxnSp>
          <p:nvCxnSpPr>
            <p:cNvPr id="9" name="Straight Connector 8"/>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pic>
        <p:nvPicPr>
          <p:cNvPr id="13" name="Content Placeholder 5" descr="SDP2 A1E.jpg"/>
          <p:cNvPicPr>
            <a:picLocks noChangeAspect="1"/>
          </p:cNvPicPr>
          <p:nvPr/>
        </p:nvPicPr>
        <p:blipFill>
          <a:blip r:embed="rId3" cstate="print"/>
          <a:stretch>
            <a:fillRect/>
          </a:stretch>
        </p:blipFill>
        <p:spPr>
          <a:xfrm>
            <a:off x="990600" y="1371600"/>
            <a:ext cx="3657600" cy="4876800"/>
          </a:xfrm>
          <a:prstGeom prst="rect">
            <a:avLst/>
          </a:prstGeom>
        </p:spPr>
      </p:pic>
    </p:spTree>
    <p:extLst>
      <p:ext uri="{BB962C8B-B14F-4D97-AF65-F5344CB8AC3E}">
        <p14:creationId xmlns:p14="http://schemas.microsoft.com/office/powerpoint/2010/main" val="1432762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Content Placeholder 26"/>
          <p:cNvPicPr>
            <a:picLocks noGrp="1" noChangeAspect="1"/>
          </p:cNvPicPr>
          <p:nvPr>
            <p:ph sz="quarter" idx="1"/>
          </p:nvPr>
        </p:nvPicPr>
        <p:blipFill rotWithShape="1">
          <a:blip r:embed="rId2"/>
          <a:srcRect l="-7332" r="7462"/>
          <a:stretch/>
        </p:blipFill>
        <p:spPr>
          <a:xfrm>
            <a:off x="304800" y="1524000"/>
            <a:ext cx="3291840" cy="4572000"/>
          </a:xfrm>
        </p:spPr>
      </p:pic>
      <p:sp>
        <p:nvSpPr>
          <p:cNvPr id="2" name="Title 1"/>
          <p:cNvSpPr>
            <a:spLocks noGrp="1"/>
          </p:cNvSpPr>
          <p:nvPr>
            <p:ph type="title"/>
          </p:nvPr>
        </p:nvSpPr>
        <p:spPr/>
        <p:txBody>
          <a:bodyPr/>
          <a:lstStyle/>
          <a:p>
            <a:r>
              <a:rPr lang="en-US" dirty="0" smtClean="0"/>
              <a:t>A Simple Time Preference Measure</a:t>
            </a:r>
            <a:endParaRPr lang="en-US" dirty="0"/>
          </a:p>
        </p:txBody>
      </p:sp>
      <p:sp>
        <p:nvSpPr>
          <p:cNvPr id="4" name="Slide Number Placeholder 3"/>
          <p:cNvSpPr>
            <a:spLocks noGrp="1"/>
          </p:cNvSpPr>
          <p:nvPr>
            <p:ph type="sldNum" sz="quarter" idx="4294967295"/>
          </p:nvPr>
        </p:nvSpPr>
        <p:spPr>
          <a:xfrm>
            <a:off x="4361688" y="1026372"/>
            <a:ext cx="457200" cy="441325"/>
          </a:xfrm>
          <a:prstGeom prst="rect">
            <a:avLst/>
          </a:prstGeom>
        </p:spPr>
        <p:txBody>
          <a:bodyPr/>
          <a:lstStyle/>
          <a:p>
            <a:fld id="{1A4BC04E-6B5C-4557-8A96-AD98DC3DAE2C}" type="slidenum">
              <a:rPr lang="en-US" smtClean="0"/>
              <a:pPr/>
              <a:t>26</a:t>
            </a:fld>
            <a:endParaRPr lang="en-US"/>
          </a:p>
        </p:txBody>
      </p:sp>
      <p:graphicFrame>
        <p:nvGraphicFramePr>
          <p:cNvPr id="26" name="Chart 25"/>
          <p:cNvGraphicFramePr/>
          <p:nvPr/>
        </p:nvGraphicFramePr>
        <p:xfrm>
          <a:off x="3810000" y="2057400"/>
          <a:ext cx="5029200" cy="3352800"/>
        </p:xfrm>
        <a:graphic>
          <a:graphicData uri="http://schemas.openxmlformats.org/drawingml/2006/chart">
            <c:chart xmlns:c="http://schemas.openxmlformats.org/drawingml/2006/chart" xmlns:r="http://schemas.openxmlformats.org/officeDocument/2006/relationships" r:id="rId3"/>
          </a:graphicData>
        </a:graphic>
      </p:graphicFrame>
      <p:grpSp>
        <p:nvGrpSpPr>
          <p:cNvPr id="32" name="Group 31"/>
          <p:cNvGrpSpPr/>
          <p:nvPr/>
        </p:nvGrpSpPr>
        <p:grpSpPr>
          <a:xfrm>
            <a:off x="2015068" y="2074331"/>
            <a:ext cx="347132" cy="3351109"/>
            <a:chOff x="2015068" y="2074331"/>
            <a:chExt cx="347132" cy="3351109"/>
          </a:xfrm>
        </p:grpSpPr>
        <p:grpSp>
          <p:nvGrpSpPr>
            <p:cNvPr id="7" name="Group 7"/>
            <p:cNvGrpSpPr/>
            <p:nvPr/>
          </p:nvGrpSpPr>
          <p:grpSpPr>
            <a:xfrm>
              <a:off x="2031999" y="2590800"/>
              <a:ext cx="127000" cy="167640"/>
              <a:chOff x="6019800" y="2667000"/>
              <a:chExt cx="2590800" cy="1981200"/>
            </a:xfrm>
          </p:grpSpPr>
          <p:cxnSp>
            <p:nvCxnSpPr>
              <p:cNvPr id="24" name="Straight Connector 6"/>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25" name="Straight Connector 7"/>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8" name="Group 3"/>
            <p:cNvGrpSpPr/>
            <p:nvPr/>
          </p:nvGrpSpPr>
          <p:grpSpPr>
            <a:xfrm>
              <a:off x="2235200" y="4785360"/>
              <a:ext cx="127000" cy="167640"/>
              <a:chOff x="6019800" y="2667000"/>
              <a:chExt cx="2590800" cy="1981200"/>
            </a:xfrm>
          </p:grpSpPr>
          <p:cxnSp>
            <p:nvCxnSpPr>
              <p:cNvPr id="22" name="Straight Connector 21"/>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9" name="Group 3"/>
            <p:cNvGrpSpPr/>
            <p:nvPr/>
          </p:nvGrpSpPr>
          <p:grpSpPr>
            <a:xfrm>
              <a:off x="2235200" y="4170680"/>
              <a:ext cx="127000" cy="167640"/>
              <a:chOff x="6019800" y="2667000"/>
              <a:chExt cx="2590800" cy="1981200"/>
            </a:xfrm>
          </p:grpSpPr>
          <p:cxnSp>
            <p:nvCxnSpPr>
              <p:cNvPr id="20" name="Straight Connector 19"/>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10" name="Group 3"/>
            <p:cNvGrpSpPr/>
            <p:nvPr/>
          </p:nvGrpSpPr>
          <p:grpSpPr>
            <a:xfrm>
              <a:off x="2015068" y="3657600"/>
              <a:ext cx="127000" cy="167640"/>
              <a:chOff x="6019800" y="2667000"/>
              <a:chExt cx="2590800" cy="1981200"/>
            </a:xfrm>
          </p:grpSpPr>
          <p:cxnSp>
            <p:nvCxnSpPr>
              <p:cNvPr id="18" name="Straight Connector 17"/>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11" name="Group 3"/>
            <p:cNvGrpSpPr/>
            <p:nvPr/>
          </p:nvGrpSpPr>
          <p:grpSpPr>
            <a:xfrm>
              <a:off x="2023532" y="3124200"/>
              <a:ext cx="127000" cy="167640"/>
              <a:chOff x="6019800" y="2667000"/>
              <a:chExt cx="2590800" cy="1981200"/>
            </a:xfrm>
          </p:grpSpPr>
          <p:cxnSp>
            <p:nvCxnSpPr>
              <p:cNvPr id="16" name="Straight Connector 15"/>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12" name="Group 3"/>
            <p:cNvGrpSpPr/>
            <p:nvPr/>
          </p:nvGrpSpPr>
          <p:grpSpPr>
            <a:xfrm>
              <a:off x="2048933" y="2074331"/>
              <a:ext cx="127000" cy="167640"/>
              <a:chOff x="6019800" y="2667000"/>
              <a:chExt cx="2590800" cy="1981200"/>
            </a:xfrm>
          </p:grpSpPr>
          <p:cxnSp>
            <p:nvCxnSpPr>
              <p:cNvPr id="14" name="Straight Connector 13"/>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nvGrpSpPr>
            <p:cNvPr id="28" name="Group 3"/>
            <p:cNvGrpSpPr/>
            <p:nvPr/>
          </p:nvGrpSpPr>
          <p:grpSpPr>
            <a:xfrm>
              <a:off x="2209800" y="5257800"/>
              <a:ext cx="127000" cy="167640"/>
              <a:chOff x="6019800" y="2667000"/>
              <a:chExt cx="2590800" cy="1981200"/>
            </a:xfrm>
          </p:grpSpPr>
          <p:cxnSp>
            <p:nvCxnSpPr>
              <p:cNvPr id="29" name="Straight Connector 28"/>
              <p:cNvCxnSpPr/>
              <p:nvPr/>
            </p:nvCxnSpPr>
            <p:spPr>
              <a:xfrm>
                <a:off x="6019800" y="3733800"/>
                <a:ext cx="1219200" cy="9144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6934200" y="2971800"/>
                <a:ext cx="1981200" cy="137160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grpSp>
      <p:sp>
        <p:nvSpPr>
          <p:cNvPr id="5" name="Line Callout 1 4"/>
          <p:cNvSpPr/>
          <p:nvPr/>
        </p:nvSpPr>
        <p:spPr>
          <a:xfrm>
            <a:off x="5791200" y="2057400"/>
            <a:ext cx="2286000" cy="533400"/>
          </a:xfrm>
          <a:prstGeom prst="borderCallout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More than 35% never wait.</a:t>
            </a:r>
            <a:endParaRPr lang="en-US" dirty="0"/>
          </a:p>
        </p:txBody>
      </p:sp>
    </p:spTree>
    <p:extLst>
      <p:ext uri="{BB962C8B-B14F-4D97-AF65-F5344CB8AC3E}">
        <p14:creationId xmlns:p14="http://schemas.microsoft.com/office/powerpoint/2010/main" val="3184140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TimeLine Example – </a:t>
            </a:r>
            <a:r>
              <a:rPr lang="en-US" dirty="0" err="1" smtClean="0"/>
              <a:t>Eckel</a:t>
            </a:r>
            <a:r>
              <a:rPr lang="en-US" dirty="0" smtClean="0"/>
              <a:t>/Wilson</a:t>
            </a:r>
            <a:endParaRPr lang="en-US" dirty="0"/>
          </a:p>
        </p:txBody>
      </p:sp>
      <p:sp>
        <p:nvSpPr>
          <p:cNvPr id="4" name="Slide Number Placeholder 3"/>
          <p:cNvSpPr>
            <a:spLocks noGrp="1"/>
          </p:cNvSpPr>
          <p:nvPr>
            <p:ph type="sldNum" sz="quarter" idx="11"/>
          </p:nvPr>
        </p:nvSpPr>
        <p:spPr/>
        <p:txBody>
          <a:bodyPr/>
          <a:lstStyle/>
          <a:p>
            <a:fld id="{A2757702-C486-8E46-B70F-6CA32D1BAAFB}" type="slidenum">
              <a:rPr lang="en-US" smtClean="0"/>
              <a:pPr/>
              <a:t>27</a:t>
            </a:fld>
            <a:endParaRPr lang="en-US"/>
          </a:p>
        </p:txBody>
      </p:sp>
      <p:sp>
        <p:nvSpPr>
          <p:cNvPr id="5" name="Footer Placeholder 4"/>
          <p:cNvSpPr>
            <a:spLocks noGrp="1"/>
          </p:cNvSpPr>
          <p:nvPr>
            <p:ph type="ftr" sz="quarter" idx="12"/>
          </p:nvPr>
        </p:nvSpPr>
        <p:spPr/>
        <p:txBody>
          <a:bodyPr/>
          <a:lstStyle/>
          <a:p>
            <a:r>
              <a:rPr lang="en-US" smtClean="0"/>
              <a:t>Capetown</a:t>
            </a:r>
            <a:endParaRPr lang="en-US"/>
          </a:p>
        </p:txBody>
      </p:sp>
      <p:sp>
        <p:nvSpPr>
          <p:cNvPr id="7" name="Content Placeholder 4"/>
          <p:cNvSpPr txBox="1">
            <a:spLocks/>
          </p:cNvSpPr>
          <p:nvPr/>
        </p:nvSpPr>
        <p:spPr>
          <a:xfrm>
            <a:off x="758952" y="1752600"/>
            <a:ext cx="3657600" cy="4572000"/>
          </a:xfrm>
          <a:prstGeom prst="rect">
            <a:avLst/>
          </a:prstGeom>
        </p:spPr>
        <p:txBody>
          <a:bodyPr vert="horz">
            <a:normAutofit fontScale="925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Subject Check-in</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General Instructions</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Risk Task (Everyone)</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100" b="0" i="0" u="none" strike="noStrike" kern="1200" cap="none" spc="0" normalizeH="0" baseline="0" noProof="0" dirty="0" smtClean="0">
                <a:ln>
                  <a:noFill/>
                </a:ln>
                <a:effectLst/>
                <a:uLnTx/>
                <a:uFillTx/>
                <a:latin typeface="+mn-lt"/>
                <a:ea typeface="+mn-ea"/>
                <a:cs typeface="+mn-cs"/>
              </a:rPr>
              <a:t>Public Officials Risk Choice for Citizens</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Time Discounting Task</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Within Group Trust Task</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Public Official/Citizen Trust Task</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effectLst/>
                <a:uLnTx/>
                <a:uFillTx/>
                <a:latin typeface="+mn-lt"/>
                <a:ea typeface="+mn-ea"/>
                <a:cs typeface="+mn-cs"/>
              </a:rPr>
              <a:t>Charitable Giving Task (social distance)</a:t>
            </a:r>
            <a:endParaRPr kumimoji="0" lang="en-US" sz="2400" b="0" i="0" u="none" strike="noStrike" kern="1200" cap="none" spc="0" normalizeH="0" baseline="0" noProof="0" dirty="0">
              <a:ln>
                <a:noFill/>
              </a:ln>
              <a:effectLst/>
              <a:uLnTx/>
              <a:uFillTx/>
              <a:latin typeface="+mn-lt"/>
              <a:ea typeface="+mn-ea"/>
              <a:cs typeface="+mn-cs"/>
            </a:endParaRPr>
          </a:p>
        </p:txBody>
      </p:sp>
      <p:sp>
        <p:nvSpPr>
          <p:cNvPr id="8" name="Content Placeholder 5"/>
          <p:cNvSpPr txBox="1">
            <a:spLocks/>
          </p:cNvSpPr>
          <p:nvPr/>
        </p:nvSpPr>
        <p:spPr>
          <a:xfrm>
            <a:off x="4572000" y="1752600"/>
            <a:ext cx="3657600" cy="45720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Charitable Giving Task (social distance + choice of charity)</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Choice of Task to Pay</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Questionnaire</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Payment</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p:txBody>
      </p:sp>
      <p:cxnSp>
        <p:nvCxnSpPr>
          <p:cNvPr id="9" name="Straight Arrow Connector 8"/>
          <p:cNvCxnSpPr/>
          <p:nvPr/>
        </p:nvCxnSpPr>
        <p:spPr>
          <a:xfrm rot="16200000" flipH="1">
            <a:off x="-1653776" y="4092176"/>
            <a:ext cx="4526756" cy="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a:off x="3277003" y="3047604"/>
            <a:ext cx="2439193" cy="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 name="Date Placeholder 1"/>
          <p:cNvSpPr>
            <a:spLocks noGrp="1"/>
          </p:cNvSpPr>
          <p:nvPr>
            <p:ph type="dt" sz="half" idx="10"/>
          </p:nvPr>
        </p:nvSpPr>
        <p:spPr/>
        <p:txBody>
          <a:bodyPr/>
          <a:lstStyle/>
          <a:p>
            <a:r>
              <a:rPr lang="en-US" smtClean="0"/>
              <a:t>7/8/14</a:t>
            </a:r>
            <a:endParaRPr lang="en-US"/>
          </a:p>
        </p:txBody>
      </p:sp>
    </p:spTree>
    <p:extLst>
      <p:ext uri="{BB962C8B-B14F-4D97-AF65-F5344CB8AC3E}">
        <p14:creationId xmlns:p14="http://schemas.microsoft.com/office/powerpoint/2010/main" val="25643868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Steps:</a:t>
            </a:r>
            <a:br>
              <a:rPr lang="en-US" dirty="0" smtClean="0"/>
            </a:br>
            <a:r>
              <a:rPr lang="en-US" dirty="0" smtClean="0"/>
              <a:t>(After the Question/Theory)</a:t>
            </a:r>
            <a:endParaRPr lang="en-US" dirty="0"/>
          </a:p>
        </p:txBody>
      </p:sp>
      <p:sp>
        <p:nvSpPr>
          <p:cNvPr id="3" name="Content Placeholder 2"/>
          <p:cNvSpPr>
            <a:spLocks noGrp="1"/>
          </p:cNvSpPr>
          <p:nvPr>
            <p:ph sz="quarter" idx="1"/>
          </p:nvPr>
        </p:nvSpPr>
        <p:spPr/>
        <p:txBody>
          <a:bodyPr/>
          <a:lstStyle/>
          <a:p>
            <a:r>
              <a:rPr lang="en-US" dirty="0" smtClean="0">
                <a:solidFill>
                  <a:srgbClr val="BFBFBF"/>
                </a:solidFill>
              </a:rPr>
              <a:t>Instrumentation</a:t>
            </a:r>
          </a:p>
          <a:p>
            <a:pPr lvl="1"/>
            <a:r>
              <a:rPr lang="en-US" dirty="0" smtClean="0">
                <a:solidFill>
                  <a:srgbClr val="BFBFBF"/>
                </a:solidFill>
              </a:rPr>
              <a:t>Construct Validity – how will I test what I want to test?</a:t>
            </a:r>
          </a:p>
          <a:p>
            <a:pPr lvl="1"/>
            <a:r>
              <a:rPr lang="en-US" dirty="0" smtClean="0">
                <a:solidFill>
                  <a:srgbClr val="BFBFBF"/>
                </a:solidFill>
              </a:rPr>
              <a:t>Paper/Pencil or Computer?</a:t>
            </a:r>
          </a:p>
          <a:p>
            <a:pPr lvl="1"/>
            <a:r>
              <a:rPr lang="en-US" dirty="0" smtClean="0">
                <a:solidFill>
                  <a:srgbClr val="BFBFBF"/>
                </a:solidFill>
              </a:rPr>
              <a:t>Timeline of experiment</a:t>
            </a:r>
          </a:p>
          <a:p>
            <a:pPr lvl="1"/>
            <a:r>
              <a:rPr lang="en-US" dirty="0" smtClean="0">
                <a:solidFill>
                  <a:srgbClr val="BFBFBF"/>
                </a:solidFill>
              </a:rPr>
              <a:t>Instructions</a:t>
            </a:r>
          </a:p>
          <a:p>
            <a:r>
              <a:rPr lang="en-US" dirty="0" smtClean="0"/>
              <a:t>Sampling/Randomization</a:t>
            </a:r>
          </a:p>
          <a:p>
            <a:pPr lvl="1"/>
            <a:r>
              <a:rPr lang="en-US" dirty="0" smtClean="0"/>
              <a:t>What subject pool?</a:t>
            </a:r>
          </a:p>
          <a:p>
            <a:pPr lvl="1"/>
            <a:r>
              <a:rPr lang="en-US" dirty="0" smtClean="0">
                <a:solidFill>
                  <a:schemeClr val="bg1">
                    <a:lumMod val="75000"/>
                  </a:schemeClr>
                </a:solidFill>
              </a:rPr>
              <a:t>How will Treatment be randomized?</a:t>
            </a:r>
          </a:p>
          <a:p>
            <a:r>
              <a:rPr lang="en-US" dirty="0" smtClean="0">
                <a:solidFill>
                  <a:schemeClr val="bg1">
                    <a:lumMod val="75000"/>
                  </a:schemeClr>
                </a:solidFill>
              </a:rPr>
              <a:t>Analysis Plan</a:t>
            </a:r>
          </a:p>
          <a:p>
            <a:pPr lvl="1"/>
            <a:r>
              <a:rPr lang="en-US" dirty="0" smtClean="0">
                <a:solidFill>
                  <a:schemeClr val="bg1">
                    <a:lumMod val="75000"/>
                  </a:schemeClr>
                </a:solidFill>
              </a:rPr>
              <a:t>What are the units of analysis</a:t>
            </a:r>
          </a:p>
          <a:p>
            <a:pPr lvl="1"/>
            <a:r>
              <a:rPr lang="en-US" dirty="0" smtClean="0">
                <a:solidFill>
                  <a:schemeClr val="bg1">
                    <a:lumMod val="75000"/>
                  </a:schemeClr>
                </a:solidFill>
              </a:rPr>
              <a:t>Power tests</a:t>
            </a:r>
          </a:p>
        </p:txBody>
      </p:sp>
      <p:sp>
        <p:nvSpPr>
          <p:cNvPr id="4" name="Slide Number Placeholder 3"/>
          <p:cNvSpPr>
            <a:spLocks noGrp="1"/>
          </p:cNvSpPr>
          <p:nvPr>
            <p:ph type="sldNum" sz="quarter" idx="15"/>
          </p:nvPr>
        </p:nvSpPr>
        <p:spPr/>
        <p:txBody>
          <a:bodyPr/>
          <a:lstStyle/>
          <a:p>
            <a:fld id="{A2757702-C486-8E46-B70F-6CA32D1BAAFB}" type="slidenum">
              <a:rPr lang="en-US" smtClean="0"/>
              <a:pPr/>
              <a:t>28</a:t>
            </a:fld>
            <a:endParaRPr lang="en-US"/>
          </a:p>
        </p:txBody>
      </p:sp>
      <p:sp>
        <p:nvSpPr>
          <p:cNvPr id="5" name="Footer Placeholder 4"/>
          <p:cNvSpPr>
            <a:spLocks noGrp="1"/>
          </p:cNvSpPr>
          <p:nvPr>
            <p:ph type="ftr" sz="quarter" idx="16"/>
          </p:nvPr>
        </p:nvSpPr>
        <p:spPr/>
        <p:txBody>
          <a:bodyPr/>
          <a:lstStyle/>
          <a:p>
            <a:r>
              <a:rPr lang="en-US" smtClean="0"/>
              <a:t>Capetown</a:t>
            </a:r>
            <a:endParaRPr lang="en-US"/>
          </a:p>
        </p:txBody>
      </p:sp>
      <p:sp>
        <p:nvSpPr>
          <p:cNvPr id="6" name="Date Placeholder 5"/>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801133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4" name="Rectangle 2"/>
          <p:cNvSpPr>
            <a:spLocks noGrp="1" noChangeArrowheads="1"/>
          </p:cNvSpPr>
          <p:nvPr>
            <p:ph type="title"/>
          </p:nvPr>
        </p:nvSpPr>
        <p:spPr/>
        <p:txBody>
          <a:bodyPr/>
          <a:lstStyle/>
          <a:p>
            <a:pPr eaLnBrk="1" hangingPunct="1"/>
            <a:r>
              <a:rPr lang="en-US"/>
              <a:t>Subject Selection, I</a:t>
            </a:r>
          </a:p>
        </p:txBody>
      </p:sp>
      <p:sp>
        <p:nvSpPr>
          <p:cNvPr id="235525" name="Rectangle 3"/>
          <p:cNvSpPr>
            <a:spLocks noGrp="1" noChangeArrowheads="1"/>
          </p:cNvSpPr>
          <p:nvPr>
            <p:ph sz="quarter" idx="1"/>
          </p:nvPr>
        </p:nvSpPr>
        <p:spPr/>
        <p:txBody>
          <a:bodyPr>
            <a:normAutofit fontScale="92500" lnSpcReduction="20000"/>
          </a:bodyPr>
          <a:lstStyle/>
          <a:p>
            <a:pPr eaLnBrk="1" hangingPunct="1">
              <a:lnSpc>
                <a:spcPct val="90000"/>
              </a:lnSpc>
            </a:pPr>
            <a:r>
              <a:rPr lang="en-US" sz="2800" dirty="0"/>
              <a:t>Convenience </a:t>
            </a:r>
            <a:r>
              <a:rPr lang="en-US" sz="2800" dirty="0" smtClean="0"/>
              <a:t>Samples: students</a:t>
            </a:r>
          </a:p>
          <a:p>
            <a:pPr lvl="1">
              <a:lnSpc>
                <a:spcPct val="90000"/>
              </a:lnSpc>
            </a:pPr>
            <a:r>
              <a:rPr lang="en-US" sz="2500" dirty="0" smtClean="0"/>
              <a:t>Students advantages: </a:t>
            </a:r>
          </a:p>
          <a:p>
            <a:pPr lvl="2">
              <a:lnSpc>
                <a:spcPct val="90000"/>
              </a:lnSpc>
            </a:pPr>
            <a:r>
              <a:rPr lang="en-US" sz="2200" dirty="0" smtClean="0"/>
              <a:t>Convenient, inexpensive and relatively homogeneous</a:t>
            </a:r>
          </a:p>
          <a:p>
            <a:pPr lvl="1">
              <a:lnSpc>
                <a:spcPct val="90000"/>
              </a:lnSpc>
            </a:pPr>
            <a:r>
              <a:rPr lang="en-US" sz="2500" dirty="0" smtClean="0"/>
              <a:t>Student disadvantages:</a:t>
            </a:r>
          </a:p>
          <a:p>
            <a:pPr lvl="2">
              <a:lnSpc>
                <a:spcPct val="90000"/>
              </a:lnSpc>
            </a:pPr>
            <a:r>
              <a:rPr lang="en-US" sz="2200" dirty="0" smtClean="0"/>
              <a:t>May behave differently from target population, young, educated, and talk to each other (diffusion)</a:t>
            </a:r>
            <a:endParaRPr lang="en-US" sz="2200" dirty="0"/>
          </a:p>
          <a:p>
            <a:pPr lvl="1" eaLnBrk="1" hangingPunct="1">
              <a:lnSpc>
                <a:spcPct val="90000"/>
              </a:lnSpc>
            </a:pPr>
            <a:r>
              <a:rPr lang="en-US" sz="2400" dirty="0" smtClean="0">
                <a:ea typeface="ＭＳ Ｐゴシック" pitchFamily="-65" charset="-128"/>
              </a:rPr>
              <a:t>Classroom:</a:t>
            </a:r>
            <a:endParaRPr lang="en-US" sz="2400" dirty="0">
              <a:ea typeface="ＭＳ Ｐゴシック" pitchFamily="-65" charset="-128"/>
            </a:endParaRPr>
          </a:p>
          <a:p>
            <a:pPr lvl="2" eaLnBrk="1" hangingPunct="1">
              <a:lnSpc>
                <a:spcPct val="90000"/>
              </a:lnSpc>
            </a:pPr>
            <a:r>
              <a:rPr lang="en-US" sz="2000" dirty="0" smtClean="0">
                <a:ea typeface="ＭＳ Ｐゴシック" pitchFamily="-65" charset="-128"/>
              </a:rPr>
              <a:t>Representative sample of students</a:t>
            </a:r>
          </a:p>
          <a:p>
            <a:pPr lvl="2" eaLnBrk="1" hangingPunct="1">
              <a:lnSpc>
                <a:spcPct val="90000"/>
              </a:lnSpc>
            </a:pPr>
            <a:r>
              <a:rPr lang="en-US" sz="2000" dirty="0" smtClean="0">
                <a:ea typeface="ＭＳ Ｐゴシック" pitchFamily="-65" charset="-128"/>
              </a:rPr>
              <a:t>Environment might affect behavior:</a:t>
            </a:r>
          </a:p>
          <a:p>
            <a:pPr lvl="1" eaLnBrk="1" hangingPunct="1">
              <a:lnSpc>
                <a:spcPct val="90000"/>
              </a:lnSpc>
            </a:pPr>
            <a:r>
              <a:rPr lang="en-US" sz="2400" dirty="0" smtClean="0">
                <a:ea typeface="ＭＳ Ｐゴシック" pitchFamily="-65" charset="-128"/>
              </a:rPr>
              <a:t>Lab:</a:t>
            </a:r>
            <a:endParaRPr lang="en-US" sz="2400" dirty="0">
              <a:ea typeface="ＭＳ Ｐゴシック" pitchFamily="-65" charset="-128"/>
            </a:endParaRPr>
          </a:p>
          <a:p>
            <a:pPr lvl="2" eaLnBrk="1" hangingPunct="1">
              <a:lnSpc>
                <a:spcPct val="90000"/>
              </a:lnSpc>
            </a:pPr>
            <a:r>
              <a:rPr lang="en-US" sz="2000" dirty="0" smtClean="0">
                <a:ea typeface="ＭＳ Ｐゴシック" pitchFamily="-65" charset="-128"/>
              </a:rPr>
              <a:t>May select certain students</a:t>
            </a:r>
          </a:p>
          <a:p>
            <a:pPr lvl="2">
              <a:lnSpc>
                <a:spcPct val="90000"/>
              </a:lnSpc>
            </a:pPr>
            <a:r>
              <a:rPr lang="en-US" sz="2000" dirty="0" smtClean="0">
                <a:ea typeface="ＭＳ Ｐゴシック" pitchFamily="-65" charset="-128"/>
              </a:rPr>
              <a:t>Neutral environment</a:t>
            </a:r>
          </a:p>
          <a:p>
            <a:pPr lvl="1">
              <a:lnSpc>
                <a:spcPct val="90000"/>
              </a:lnSpc>
            </a:pPr>
            <a:r>
              <a:rPr lang="en-US" sz="2300" dirty="0" smtClean="0">
                <a:ea typeface="ＭＳ Ｐゴシック" pitchFamily="-65" charset="-128"/>
              </a:rPr>
              <a:t>Data: Eckel and Grossman </a:t>
            </a:r>
            <a:r>
              <a:rPr lang="en-US" sz="2300" dirty="0" err="1" smtClean="0">
                <a:ea typeface="ＭＳ Ｐゴシック" pitchFamily="-65" charset="-128"/>
              </a:rPr>
              <a:t>ExEc</a:t>
            </a:r>
            <a:r>
              <a:rPr lang="en-US" sz="2300" dirty="0" smtClean="0">
                <a:ea typeface="ＭＳ Ｐゴシック" pitchFamily="-65" charset="-128"/>
              </a:rPr>
              <a:t>:</a:t>
            </a:r>
          </a:p>
          <a:p>
            <a:pPr lvl="2">
              <a:lnSpc>
                <a:spcPct val="90000"/>
              </a:lnSpc>
            </a:pPr>
            <a:r>
              <a:rPr lang="en-US" sz="2000" dirty="0" smtClean="0">
                <a:ea typeface="ＭＳ Ｐゴシック" pitchFamily="-65" charset="-128"/>
              </a:rPr>
              <a:t>Students give more to charity in the classroom than in the lab</a:t>
            </a:r>
          </a:p>
          <a:p>
            <a:pPr lvl="2">
              <a:lnSpc>
                <a:spcPct val="90000"/>
              </a:lnSpc>
            </a:pPr>
            <a:r>
              <a:rPr lang="en-US" sz="2000" dirty="0" smtClean="0">
                <a:ea typeface="ＭＳ Ｐゴシック" pitchFamily="-65" charset="-128"/>
              </a:rPr>
              <a:t>Why?</a:t>
            </a:r>
          </a:p>
        </p:txBody>
      </p:sp>
      <p:sp>
        <p:nvSpPr>
          <p:cNvPr id="235523" name="Slide Number Placeholder 5"/>
          <p:cNvSpPr>
            <a:spLocks noGrp="1"/>
          </p:cNvSpPr>
          <p:nvPr>
            <p:ph type="sldNum" sz="quarter" idx="15"/>
          </p:nvPr>
        </p:nvSpPr>
        <p:spPr>
          <a:noFill/>
        </p:spPr>
        <p:txBody>
          <a:bodyPr/>
          <a:lstStyle/>
          <a:p>
            <a:fld id="{3F514A81-D901-5C44-837F-5C531ECF3E9B}" type="slidenum">
              <a:rPr lang="en-US"/>
              <a:pPr/>
              <a:t>29</a:t>
            </a:fld>
            <a:endParaRPr lang="en-US"/>
          </a:p>
        </p:txBody>
      </p:sp>
      <p:sp>
        <p:nvSpPr>
          <p:cNvPr id="235522"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440096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Procedure Ia</a:t>
            </a:r>
          </a:p>
        </p:txBody>
      </p:sp>
      <p:sp>
        <p:nvSpPr>
          <p:cNvPr id="5123" name="Rectangle 3"/>
          <p:cNvSpPr>
            <a:spLocks noGrp="1" noChangeArrowheads="1"/>
          </p:cNvSpPr>
          <p:nvPr>
            <p:ph sz="quarter" idx="1"/>
          </p:nvPr>
        </p:nvSpPr>
        <p:spPr/>
        <p:txBody>
          <a:bodyPr/>
          <a:lstStyle/>
          <a:p>
            <a:pPr eaLnBrk="1" hangingPunct="1">
              <a:lnSpc>
                <a:spcPct val="90000"/>
              </a:lnSpc>
            </a:pPr>
            <a:r>
              <a:rPr lang="en-US" sz="2800">
                <a:ea typeface="ＭＳ Ｐゴシック" pitchFamily="85" charset="-128"/>
                <a:cs typeface="ＭＳ Ｐゴシック" pitchFamily="85" charset="-128"/>
              </a:rPr>
              <a:t>General Rules</a:t>
            </a:r>
          </a:p>
          <a:p>
            <a:pPr lvl="1" eaLnBrk="1" hangingPunct="1">
              <a:lnSpc>
                <a:spcPct val="90000"/>
              </a:lnSpc>
            </a:pPr>
            <a:r>
              <a:rPr lang="en-US" sz="2400"/>
              <a:t>Unless the experimenter says otherwise, you may NOT show your cards to anyone else</a:t>
            </a:r>
          </a:p>
          <a:p>
            <a:pPr lvl="1" eaLnBrk="1" hangingPunct="1">
              <a:lnSpc>
                <a:spcPct val="90000"/>
              </a:lnSpc>
            </a:pPr>
            <a:r>
              <a:rPr lang="en-US" sz="2400"/>
              <a:t>There is NO talking</a:t>
            </a:r>
          </a:p>
          <a:p>
            <a:pPr lvl="1" eaLnBrk="1" hangingPunct="1">
              <a:lnSpc>
                <a:spcPct val="90000"/>
              </a:lnSpc>
            </a:pPr>
            <a:r>
              <a:rPr lang="en-US" sz="2400"/>
              <a:t>Record your earnings honestly</a:t>
            </a:r>
          </a:p>
          <a:p>
            <a:pPr lvl="1" eaLnBrk="1" hangingPunct="1">
              <a:lnSpc>
                <a:spcPct val="90000"/>
              </a:lnSpc>
            </a:pPr>
            <a:r>
              <a:rPr lang="en-US" sz="2400"/>
              <a:t>Everyone MUST reveal their cards to the experimenter</a:t>
            </a:r>
          </a:p>
          <a:p>
            <a:pPr eaLnBrk="1" hangingPunct="1">
              <a:lnSpc>
                <a:spcPct val="90000"/>
              </a:lnSpc>
            </a:pPr>
            <a:r>
              <a:rPr lang="en-US" sz="2800">
                <a:ea typeface="ＭＳ Ｐゴシック" pitchFamily="85" charset="-128"/>
                <a:cs typeface="ＭＳ Ｐゴシック" pitchFamily="85" charset="-128"/>
              </a:rPr>
              <a:t>Specific Rules</a:t>
            </a:r>
          </a:p>
          <a:p>
            <a:pPr lvl="1" eaLnBrk="1" hangingPunct="1">
              <a:lnSpc>
                <a:spcPct val="90000"/>
              </a:lnSpc>
            </a:pPr>
            <a:r>
              <a:rPr lang="en-US" sz="2400"/>
              <a:t>You’ll be given 4 cards</a:t>
            </a:r>
          </a:p>
          <a:p>
            <a:pPr lvl="1" eaLnBrk="1" hangingPunct="1">
              <a:lnSpc>
                <a:spcPct val="90000"/>
              </a:lnSpc>
            </a:pPr>
            <a:r>
              <a:rPr lang="en-US" sz="2400"/>
              <a:t>Each time you’ll show one card</a:t>
            </a:r>
          </a:p>
          <a:p>
            <a:pPr lvl="1" eaLnBrk="1" hangingPunct="1">
              <a:lnSpc>
                <a:spcPct val="90000"/>
              </a:lnSpc>
            </a:pPr>
            <a:r>
              <a:rPr lang="en-US" sz="2400"/>
              <a:t>Majorities rule</a:t>
            </a:r>
          </a:p>
        </p:txBody>
      </p:sp>
      <p:sp>
        <p:nvSpPr>
          <p:cNvPr id="6" name="Slide Number Placeholder 5"/>
          <p:cNvSpPr>
            <a:spLocks noGrp="1"/>
          </p:cNvSpPr>
          <p:nvPr>
            <p:ph type="sldNum" sz="quarter" idx="15"/>
          </p:nvPr>
        </p:nvSpPr>
        <p:spPr/>
        <p:txBody>
          <a:bodyPr/>
          <a:lstStyle/>
          <a:p>
            <a:fld id="{B4CD14BB-4DC5-4FFB-B587-C034158B118B}" type="slidenum">
              <a:rPr lang="en-US" smtClean="0"/>
              <a:pPr/>
              <a:t>3</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3628583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8" name="Rectangle 2"/>
          <p:cNvSpPr>
            <a:spLocks noGrp="1" noChangeArrowheads="1"/>
          </p:cNvSpPr>
          <p:nvPr>
            <p:ph type="title"/>
          </p:nvPr>
        </p:nvSpPr>
        <p:spPr/>
        <p:txBody>
          <a:bodyPr/>
          <a:lstStyle/>
          <a:p>
            <a:pPr eaLnBrk="1" hangingPunct="1"/>
            <a:r>
              <a:rPr lang="en-US"/>
              <a:t>Subject Selection, II</a:t>
            </a:r>
          </a:p>
        </p:txBody>
      </p:sp>
      <p:sp>
        <p:nvSpPr>
          <p:cNvPr id="236549" name="Rectangle 3"/>
          <p:cNvSpPr>
            <a:spLocks noGrp="1" noChangeArrowheads="1"/>
          </p:cNvSpPr>
          <p:nvPr>
            <p:ph sz="quarter" idx="1"/>
          </p:nvPr>
        </p:nvSpPr>
        <p:spPr/>
        <p:txBody>
          <a:bodyPr>
            <a:normAutofit/>
          </a:bodyPr>
          <a:lstStyle/>
          <a:p>
            <a:r>
              <a:rPr lang="en-US" sz="2700" dirty="0" smtClean="0">
                <a:ea typeface="ＭＳ Ｐゴシック" pitchFamily="-65" charset="-128"/>
              </a:rPr>
              <a:t>Specialized Groups:</a:t>
            </a:r>
            <a:endParaRPr lang="en-US" sz="2700" dirty="0">
              <a:ea typeface="ＭＳ Ｐゴシック" pitchFamily="-65" charset="-128"/>
            </a:endParaRPr>
          </a:p>
          <a:p>
            <a:pPr lvl="1"/>
            <a:r>
              <a:rPr lang="en-US" sz="2300" dirty="0">
                <a:ea typeface="ＭＳ Ｐゴシック" pitchFamily="-65" charset="-128"/>
              </a:rPr>
              <a:t>Elderly</a:t>
            </a:r>
          </a:p>
          <a:p>
            <a:pPr lvl="1"/>
            <a:r>
              <a:rPr lang="en-US" sz="2300" dirty="0">
                <a:ea typeface="ＭＳ Ｐゴシック" pitchFamily="-65" charset="-128"/>
              </a:rPr>
              <a:t>Professionals</a:t>
            </a:r>
          </a:p>
          <a:p>
            <a:pPr lvl="1"/>
            <a:r>
              <a:rPr lang="en-US" sz="2300" dirty="0">
                <a:ea typeface="ＭＳ Ｐゴシック" pitchFamily="-65" charset="-128"/>
              </a:rPr>
              <a:t>Medical </a:t>
            </a:r>
            <a:r>
              <a:rPr lang="en-US" sz="2300" dirty="0" smtClean="0">
                <a:ea typeface="ＭＳ Ｐゴシック" pitchFamily="-65" charset="-128"/>
              </a:rPr>
              <a:t>cases</a:t>
            </a:r>
          </a:p>
          <a:p>
            <a:pPr lvl="1"/>
            <a:r>
              <a:rPr lang="en-US" sz="2300" dirty="0" smtClean="0">
                <a:ea typeface="ＭＳ Ｐゴシック" pitchFamily="-65" charset="-128"/>
              </a:rPr>
              <a:t>Poor</a:t>
            </a:r>
          </a:p>
          <a:p>
            <a:pPr lvl="1"/>
            <a:r>
              <a:rPr lang="en-US" sz="2300" dirty="0" smtClean="0">
                <a:ea typeface="ＭＳ Ｐゴシック" pitchFamily="-65" charset="-128"/>
              </a:rPr>
              <a:t>Residents of hurricane-vulnerable areas</a:t>
            </a:r>
            <a:endParaRPr lang="en-US" sz="2300" dirty="0">
              <a:ea typeface="ＭＳ Ｐゴシック" pitchFamily="-65" charset="-128"/>
            </a:endParaRPr>
          </a:p>
          <a:p>
            <a:pPr lvl="1"/>
            <a:r>
              <a:rPr lang="en-US" sz="2300" dirty="0" smtClean="0">
                <a:ea typeface="ＭＳ Ｐゴシック" pitchFamily="-65" charset="-128"/>
              </a:rPr>
              <a:t>Public officials</a:t>
            </a:r>
          </a:p>
          <a:p>
            <a:pPr>
              <a:lnSpc>
                <a:spcPct val="90000"/>
              </a:lnSpc>
            </a:pPr>
            <a:r>
              <a:rPr lang="en-US" dirty="0" smtClean="0"/>
              <a:t>Population Samples</a:t>
            </a:r>
          </a:p>
          <a:p>
            <a:pPr lvl="1">
              <a:lnSpc>
                <a:spcPct val="90000"/>
              </a:lnSpc>
            </a:pPr>
            <a:r>
              <a:rPr lang="en-US" dirty="0" smtClean="0">
                <a:ea typeface="ＭＳ Ｐゴシック" pitchFamily="-65" charset="-128"/>
              </a:rPr>
              <a:t>Pluses:  External validity, Heterogeneity</a:t>
            </a:r>
          </a:p>
          <a:p>
            <a:pPr lvl="1">
              <a:lnSpc>
                <a:spcPct val="90000"/>
              </a:lnSpc>
            </a:pPr>
            <a:r>
              <a:rPr lang="en-US" dirty="0" smtClean="0">
                <a:ea typeface="ＭＳ Ｐゴシック" pitchFamily="-65" charset="-128"/>
              </a:rPr>
              <a:t>Minuses:  Costly, </a:t>
            </a:r>
            <a:r>
              <a:rPr lang="en-US" smtClean="0">
                <a:ea typeface="ＭＳ Ｐゴシック" pitchFamily="-65" charset="-128"/>
              </a:rPr>
              <a:t>risk of decreased </a:t>
            </a:r>
            <a:r>
              <a:rPr lang="en-US" dirty="0" smtClean="0">
                <a:ea typeface="ＭＳ Ｐゴシック" pitchFamily="-65" charset="-128"/>
              </a:rPr>
              <a:t>control, heterogeneity</a:t>
            </a:r>
            <a:endParaRPr lang="en-US" sz="2600" dirty="0" smtClean="0">
              <a:ea typeface="ＭＳ Ｐゴシック" pitchFamily="-65" charset="-128"/>
            </a:endParaRPr>
          </a:p>
          <a:p>
            <a:pPr lvl="2" eaLnBrk="1" hangingPunct="1"/>
            <a:endParaRPr lang="en-US" sz="2000" dirty="0">
              <a:ea typeface="ＭＳ Ｐゴシック" pitchFamily="-65" charset="-128"/>
            </a:endParaRPr>
          </a:p>
        </p:txBody>
      </p:sp>
      <p:sp>
        <p:nvSpPr>
          <p:cNvPr id="236547" name="Slide Number Placeholder 5"/>
          <p:cNvSpPr>
            <a:spLocks noGrp="1"/>
          </p:cNvSpPr>
          <p:nvPr>
            <p:ph type="sldNum" sz="quarter" idx="15"/>
          </p:nvPr>
        </p:nvSpPr>
        <p:spPr>
          <a:noFill/>
        </p:spPr>
        <p:txBody>
          <a:bodyPr/>
          <a:lstStyle/>
          <a:p>
            <a:fld id="{AC6ABF3E-A38A-1A42-A034-B38D686B909C}" type="slidenum">
              <a:rPr lang="en-US"/>
              <a:pPr/>
              <a:t>30</a:t>
            </a:fld>
            <a:endParaRPr lang="en-US"/>
          </a:p>
        </p:txBody>
      </p:sp>
      <p:sp>
        <p:nvSpPr>
          <p:cNvPr id="236546"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0817606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Title 1"/>
          <p:cNvSpPr>
            <a:spLocks noGrp="1"/>
          </p:cNvSpPr>
          <p:nvPr>
            <p:ph type="title"/>
          </p:nvPr>
        </p:nvSpPr>
        <p:spPr/>
        <p:txBody>
          <a:bodyPr/>
          <a:lstStyle/>
          <a:p>
            <a:pPr eaLnBrk="1" hangingPunct="1"/>
            <a:r>
              <a:rPr lang="en-US" dirty="0"/>
              <a:t>Subject selection </a:t>
            </a:r>
            <a:r>
              <a:rPr lang="en-US" dirty="0" smtClean="0"/>
              <a:t>III</a:t>
            </a:r>
            <a:endParaRPr lang="en-US" dirty="0"/>
          </a:p>
        </p:txBody>
      </p:sp>
      <p:sp>
        <p:nvSpPr>
          <p:cNvPr id="238595" name="Content Placeholder 2"/>
          <p:cNvSpPr>
            <a:spLocks noGrp="1"/>
          </p:cNvSpPr>
          <p:nvPr>
            <p:ph sz="quarter" idx="1"/>
          </p:nvPr>
        </p:nvSpPr>
        <p:spPr/>
        <p:txBody>
          <a:bodyPr/>
          <a:lstStyle/>
          <a:p>
            <a:pPr eaLnBrk="1" hangingPunct="1"/>
            <a:r>
              <a:rPr lang="en-US" dirty="0"/>
              <a:t>Subject selection should suit the question you are asking</a:t>
            </a:r>
          </a:p>
          <a:p>
            <a:pPr eaLnBrk="1" hangingPunct="1"/>
            <a:r>
              <a:rPr lang="en-US" dirty="0"/>
              <a:t>Theory testing: </a:t>
            </a:r>
          </a:p>
          <a:p>
            <a:pPr lvl="1" eaLnBrk="1" hangingPunct="1"/>
            <a:r>
              <a:rPr lang="en-US" dirty="0">
                <a:ea typeface="ＭＳ Ｐゴシック" pitchFamily="-65" charset="-128"/>
              </a:rPr>
              <a:t>Independent of </a:t>
            </a:r>
            <a:r>
              <a:rPr lang="en-US" dirty="0" smtClean="0">
                <a:ea typeface="ＭＳ Ｐゴシック" pitchFamily="-65" charset="-128"/>
              </a:rPr>
              <a:t>subject characteristics?</a:t>
            </a:r>
            <a:endParaRPr lang="en-US" dirty="0">
              <a:ea typeface="ＭＳ Ｐゴシック" pitchFamily="-65" charset="-128"/>
            </a:endParaRPr>
          </a:p>
          <a:p>
            <a:pPr eaLnBrk="1" hangingPunct="1"/>
            <a:r>
              <a:rPr lang="en-US" dirty="0" smtClean="0"/>
              <a:t>Policy (measurement or institutional design):</a:t>
            </a:r>
            <a:endParaRPr lang="en-US" dirty="0"/>
          </a:p>
          <a:p>
            <a:pPr lvl="1" eaLnBrk="1" hangingPunct="1"/>
            <a:r>
              <a:rPr lang="en-US" dirty="0">
                <a:ea typeface="ＭＳ Ｐゴシック" pitchFamily="-65" charset="-128"/>
              </a:rPr>
              <a:t>Target group </a:t>
            </a:r>
            <a:r>
              <a:rPr lang="en-US" dirty="0" smtClean="0">
                <a:ea typeface="ＭＳ Ｐゴシック" pitchFamily="-65" charset="-128"/>
              </a:rPr>
              <a:t>subjects</a:t>
            </a:r>
          </a:p>
          <a:p>
            <a:r>
              <a:rPr lang="en-US" dirty="0" smtClean="0">
                <a:ea typeface="ＭＳ Ｐゴシック" pitchFamily="-65" charset="-128"/>
              </a:rPr>
              <a:t>Examples: </a:t>
            </a:r>
          </a:p>
          <a:p>
            <a:pPr lvl="1"/>
            <a:r>
              <a:rPr lang="en-US" dirty="0" smtClean="0">
                <a:ea typeface="ＭＳ Ｐゴシック" pitchFamily="-65" charset="-128"/>
              </a:rPr>
              <a:t>WEIRD people </a:t>
            </a:r>
            <a:r>
              <a:rPr lang="en-US" b="1" dirty="0" smtClean="0">
                <a:ea typeface="ＭＳ Ｐゴシック" pitchFamily="-65" charset="-128"/>
              </a:rPr>
              <a:t>(</a:t>
            </a:r>
            <a:r>
              <a:rPr lang="en-US" b="1" dirty="0" err="1" smtClean="0">
                <a:ea typeface="ＭＳ Ｐゴシック" pitchFamily="-65" charset="-128"/>
              </a:rPr>
              <a:t>Henrich</a:t>
            </a:r>
            <a:r>
              <a:rPr lang="en-US" b="1" dirty="0" smtClean="0">
                <a:ea typeface="ＭＳ Ｐゴシック" pitchFamily="-65" charset="-128"/>
              </a:rPr>
              <a:t>, et al. 2010)</a:t>
            </a:r>
          </a:p>
          <a:p>
            <a:pPr lvl="1"/>
            <a:r>
              <a:rPr lang="en-US" dirty="0" smtClean="0">
                <a:ea typeface="ＭＳ Ｐゴシック" pitchFamily="-65" charset="-128"/>
              </a:rPr>
              <a:t>People from other cultures </a:t>
            </a:r>
            <a:r>
              <a:rPr lang="en-US" b="1" dirty="0" smtClean="0">
                <a:ea typeface="ＭＳ Ｐゴシック" pitchFamily="-65" charset="-128"/>
              </a:rPr>
              <a:t>(Barr and Serra 2010)</a:t>
            </a:r>
            <a:endParaRPr lang="en-US" b="1" dirty="0">
              <a:ea typeface="ＭＳ Ｐゴシック" pitchFamily="-65" charset="-128"/>
            </a:endParaRPr>
          </a:p>
        </p:txBody>
      </p:sp>
      <p:sp>
        <p:nvSpPr>
          <p:cNvPr id="238597" name="Slide Number Placeholder 4"/>
          <p:cNvSpPr>
            <a:spLocks noGrp="1"/>
          </p:cNvSpPr>
          <p:nvPr>
            <p:ph type="sldNum" sz="quarter" idx="15"/>
          </p:nvPr>
        </p:nvSpPr>
        <p:spPr>
          <a:noFill/>
        </p:spPr>
        <p:txBody>
          <a:bodyPr/>
          <a:lstStyle/>
          <a:p>
            <a:fld id="{959813C6-E62C-8443-B048-7A68D1429343}" type="slidenum">
              <a:rPr lang="en-US"/>
              <a:pPr/>
              <a:t>31</a:t>
            </a:fld>
            <a:endParaRPr lang="en-US"/>
          </a:p>
        </p:txBody>
      </p:sp>
      <p:sp>
        <p:nvSpPr>
          <p:cNvPr id="238596" name="Footer Placeholder 3"/>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5345842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Steps:</a:t>
            </a:r>
            <a:br>
              <a:rPr lang="en-US" dirty="0" smtClean="0"/>
            </a:br>
            <a:r>
              <a:rPr lang="en-US" dirty="0" smtClean="0"/>
              <a:t>(After the Question/Theory)</a:t>
            </a:r>
            <a:endParaRPr lang="en-US" dirty="0"/>
          </a:p>
        </p:txBody>
      </p:sp>
      <p:sp>
        <p:nvSpPr>
          <p:cNvPr id="3" name="Content Placeholder 2"/>
          <p:cNvSpPr>
            <a:spLocks noGrp="1"/>
          </p:cNvSpPr>
          <p:nvPr>
            <p:ph sz="quarter" idx="1"/>
          </p:nvPr>
        </p:nvSpPr>
        <p:spPr/>
        <p:txBody>
          <a:bodyPr/>
          <a:lstStyle/>
          <a:p>
            <a:r>
              <a:rPr lang="en-US" dirty="0" smtClean="0">
                <a:solidFill>
                  <a:srgbClr val="BFBFBF"/>
                </a:solidFill>
              </a:rPr>
              <a:t>Instrumentation</a:t>
            </a:r>
          </a:p>
          <a:p>
            <a:pPr lvl="1"/>
            <a:r>
              <a:rPr lang="en-US" dirty="0" smtClean="0">
                <a:solidFill>
                  <a:srgbClr val="BFBFBF"/>
                </a:solidFill>
              </a:rPr>
              <a:t>Construct Validity – how will I test what I want to test?</a:t>
            </a:r>
          </a:p>
          <a:p>
            <a:pPr lvl="1"/>
            <a:r>
              <a:rPr lang="en-US" dirty="0" smtClean="0">
                <a:solidFill>
                  <a:srgbClr val="BFBFBF"/>
                </a:solidFill>
              </a:rPr>
              <a:t>Paper/Pencil or Computer?</a:t>
            </a:r>
          </a:p>
          <a:p>
            <a:pPr lvl="1"/>
            <a:r>
              <a:rPr lang="en-US" dirty="0" smtClean="0">
                <a:solidFill>
                  <a:srgbClr val="BFBFBF"/>
                </a:solidFill>
              </a:rPr>
              <a:t>Timeline of experiment</a:t>
            </a:r>
          </a:p>
          <a:p>
            <a:pPr lvl="1"/>
            <a:r>
              <a:rPr lang="en-US" dirty="0" smtClean="0">
                <a:solidFill>
                  <a:srgbClr val="BFBFBF"/>
                </a:solidFill>
              </a:rPr>
              <a:t>Instructions</a:t>
            </a:r>
          </a:p>
          <a:p>
            <a:r>
              <a:rPr lang="en-US" dirty="0" smtClean="0">
                <a:solidFill>
                  <a:srgbClr val="BFBFBF"/>
                </a:solidFill>
              </a:rPr>
              <a:t>Sampling/Randomization</a:t>
            </a:r>
          </a:p>
          <a:p>
            <a:pPr lvl="1"/>
            <a:r>
              <a:rPr lang="en-US" dirty="0" smtClean="0">
                <a:solidFill>
                  <a:srgbClr val="BFBFBF"/>
                </a:solidFill>
              </a:rPr>
              <a:t>What subject pool?</a:t>
            </a:r>
          </a:p>
          <a:p>
            <a:pPr lvl="1"/>
            <a:r>
              <a:rPr lang="en-US" dirty="0" smtClean="0">
                <a:solidFill>
                  <a:srgbClr val="BFBFBF"/>
                </a:solidFill>
              </a:rPr>
              <a:t>How will Treatment be randomized?</a:t>
            </a:r>
          </a:p>
          <a:p>
            <a:r>
              <a:rPr lang="en-US" dirty="0" smtClean="0"/>
              <a:t>Analysis Plan</a:t>
            </a:r>
          </a:p>
          <a:p>
            <a:pPr lvl="1"/>
            <a:r>
              <a:rPr lang="en-US" dirty="0" smtClean="0"/>
              <a:t>What are the units of analysis</a:t>
            </a:r>
          </a:p>
          <a:p>
            <a:pPr lvl="1"/>
            <a:r>
              <a:rPr lang="en-US" dirty="0" smtClean="0"/>
              <a:t>Power tests</a:t>
            </a:r>
          </a:p>
        </p:txBody>
      </p:sp>
      <p:sp>
        <p:nvSpPr>
          <p:cNvPr id="4" name="Slide Number Placeholder 3"/>
          <p:cNvSpPr>
            <a:spLocks noGrp="1"/>
          </p:cNvSpPr>
          <p:nvPr>
            <p:ph type="sldNum" sz="quarter" idx="15"/>
          </p:nvPr>
        </p:nvSpPr>
        <p:spPr/>
        <p:txBody>
          <a:bodyPr/>
          <a:lstStyle/>
          <a:p>
            <a:fld id="{A2757702-C486-8E46-B70F-6CA32D1BAAFB}" type="slidenum">
              <a:rPr lang="en-US" smtClean="0"/>
              <a:pPr/>
              <a:t>32</a:t>
            </a:fld>
            <a:endParaRPr lang="en-US"/>
          </a:p>
        </p:txBody>
      </p:sp>
      <p:sp>
        <p:nvSpPr>
          <p:cNvPr id="5" name="Footer Placeholder 4"/>
          <p:cNvSpPr>
            <a:spLocks noGrp="1"/>
          </p:cNvSpPr>
          <p:nvPr>
            <p:ph type="ftr" sz="quarter" idx="16"/>
          </p:nvPr>
        </p:nvSpPr>
        <p:spPr/>
        <p:txBody>
          <a:bodyPr/>
          <a:lstStyle/>
          <a:p>
            <a:r>
              <a:rPr lang="en-US" smtClean="0"/>
              <a:t>Capetown</a:t>
            </a:r>
            <a:endParaRPr lang="en-US"/>
          </a:p>
        </p:txBody>
      </p:sp>
      <p:sp>
        <p:nvSpPr>
          <p:cNvPr id="6" name="Date Placeholder 5"/>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4470933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2"/>
          <p:cNvSpPr>
            <a:spLocks noGrp="1" noChangeArrowheads="1"/>
          </p:cNvSpPr>
          <p:nvPr>
            <p:ph type="title"/>
          </p:nvPr>
        </p:nvSpPr>
        <p:spPr/>
        <p:txBody>
          <a:bodyPr/>
          <a:lstStyle/>
          <a:p>
            <a:r>
              <a:rPr lang="en-US"/>
              <a:t>Nuts and Bolts, I</a:t>
            </a:r>
          </a:p>
        </p:txBody>
      </p:sp>
      <p:sp>
        <p:nvSpPr>
          <p:cNvPr id="154629" name="Rectangle 3"/>
          <p:cNvSpPr>
            <a:spLocks noGrp="1" noChangeArrowheads="1"/>
          </p:cNvSpPr>
          <p:nvPr>
            <p:ph sz="quarter" idx="1"/>
          </p:nvPr>
        </p:nvSpPr>
        <p:spPr/>
        <p:txBody>
          <a:bodyPr/>
          <a:lstStyle/>
          <a:p>
            <a:pPr>
              <a:lnSpc>
                <a:spcPct val="90000"/>
              </a:lnSpc>
            </a:pPr>
            <a:r>
              <a:rPr lang="en-US" sz="2400" dirty="0"/>
              <a:t>Lab log</a:t>
            </a:r>
            <a:r>
              <a:rPr lang="en-US" sz="2400" dirty="0" smtClean="0"/>
              <a:t>.</a:t>
            </a:r>
          </a:p>
          <a:p>
            <a:pPr>
              <a:lnSpc>
                <a:spcPct val="90000"/>
              </a:lnSpc>
            </a:pPr>
            <a:r>
              <a:rPr lang="en-US" sz="2400" dirty="0" smtClean="0">
                <a:solidFill>
                  <a:schemeClr val="bg1">
                    <a:lumMod val="75000"/>
                  </a:schemeClr>
                </a:solidFill>
              </a:rPr>
              <a:t>IRB and Ethics</a:t>
            </a:r>
          </a:p>
          <a:p>
            <a:pPr>
              <a:lnSpc>
                <a:spcPct val="90000"/>
              </a:lnSpc>
            </a:pPr>
            <a:r>
              <a:rPr lang="en-US" sz="2400" dirty="0" smtClean="0">
                <a:solidFill>
                  <a:schemeClr val="bg1">
                    <a:lumMod val="75000"/>
                  </a:schemeClr>
                </a:solidFill>
              </a:rPr>
              <a:t>Pilot </a:t>
            </a:r>
            <a:r>
              <a:rPr lang="en-US" sz="2400" dirty="0">
                <a:solidFill>
                  <a:schemeClr val="bg1">
                    <a:lumMod val="75000"/>
                  </a:schemeClr>
                </a:solidFill>
              </a:rPr>
              <a:t>experiments.</a:t>
            </a:r>
          </a:p>
          <a:p>
            <a:pPr>
              <a:lnSpc>
                <a:spcPct val="90000"/>
              </a:lnSpc>
            </a:pPr>
            <a:r>
              <a:rPr lang="en-US" sz="2400" dirty="0">
                <a:solidFill>
                  <a:schemeClr val="bg1">
                    <a:lumMod val="75000"/>
                  </a:schemeClr>
                </a:solidFill>
              </a:rPr>
              <a:t>Lab set-up</a:t>
            </a:r>
          </a:p>
          <a:p>
            <a:pPr>
              <a:lnSpc>
                <a:spcPct val="90000"/>
              </a:lnSpc>
            </a:pPr>
            <a:r>
              <a:rPr lang="en-US" sz="2400" dirty="0">
                <a:solidFill>
                  <a:schemeClr val="bg1">
                    <a:lumMod val="75000"/>
                  </a:schemeClr>
                </a:solidFill>
              </a:rPr>
              <a:t>Subject registration</a:t>
            </a:r>
          </a:p>
          <a:p>
            <a:pPr>
              <a:lnSpc>
                <a:spcPct val="90000"/>
              </a:lnSpc>
            </a:pPr>
            <a:r>
              <a:rPr lang="en-US" sz="2400" dirty="0" err="1">
                <a:solidFill>
                  <a:schemeClr val="bg1">
                    <a:lumMod val="75000"/>
                  </a:schemeClr>
                </a:solidFill>
              </a:rPr>
              <a:t>Experimenter(s</a:t>
            </a:r>
            <a:r>
              <a:rPr lang="en-US" sz="2400" dirty="0">
                <a:solidFill>
                  <a:schemeClr val="bg1">
                    <a:lumMod val="75000"/>
                  </a:schemeClr>
                </a:solidFill>
              </a:rPr>
              <a:t>)</a:t>
            </a:r>
          </a:p>
          <a:p>
            <a:pPr>
              <a:lnSpc>
                <a:spcPct val="90000"/>
              </a:lnSpc>
            </a:pPr>
            <a:r>
              <a:rPr lang="en-US" sz="2400" dirty="0" err="1">
                <a:solidFill>
                  <a:schemeClr val="bg1">
                    <a:lumMod val="75000"/>
                  </a:schemeClr>
                </a:solidFill>
              </a:rPr>
              <a:t>Monitor(s</a:t>
            </a:r>
            <a:r>
              <a:rPr lang="en-US" sz="2400" dirty="0">
                <a:solidFill>
                  <a:schemeClr val="bg1">
                    <a:lumMod val="75000"/>
                  </a:schemeClr>
                </a:solidFill>
              </a:rPr>
              <a:t>)</a:t>
            </a:r>
          </a:p>
          <a:p>
            <a:pPr>
              <a:lnSpc>
                <a:spcPct val="90000"/>
              </a:lnSpc>
            </a:pPr>
            <a:r>
              <a:rPr lang="en-US" sz="2400" dirty="0">
                <a:solidFill>
                  <a:schemeClr val="bg1">
                    <a:lumMod val="75000"/>
                  </a:schemeClr>
                </a:solidFill>
              </a:rPr>
              <a:t>Randomizing Devices</a:t>
            </a:r>
          </a:p>
          <a:p>
            <a:pPr>
              <a:lnSpc>
                <a:spcPct val="90000"/>
              </a:lnSpc>
            </a:pPr>
            <a:r>
              <a:rPr lang="en-US" sz="2400" dirty="0">
                <a:solidFill>
                  <a:schemeClr val="bg1">
                    <a:lumMod val="75000"/>
                  </a:schemeClr>
                </a:solidFill>
              </a:rPr>
              <a:t>Instructions</a:t>
            </a:r>
          </a:p>
          <a:p>
            <a:pPr>
              <a:lnSpc>
                <a:spcPct val="90000"/>
              </a:lnSpc>
            </a:pPr>
            <a:r>
              <a:rPr lang="en-US" sz="2400" dirty="0">
                <a:solidFill>
                  <a:schemeClr val="bg1">
                    <a:lumMod val="75000"/>
                  </a:schemeClr>
                </a:solidFill>
              </a:rPr>
              <a:t>Subject confidence (non-deception)</a:t>
            </a:r>
          </a:p>
        </p:txBody>
      </p:sp>
      <p:sp>
        <p:nvSpPr>
          <p:cNvPr id="154627" name="Slide Number Placeholder 5"/>
          <p:cNvSpPr>
            <a:spLocks noGrp="1"/>
          </p:cNvSpPr>
          <p:nvPr>
            <p:ph type="sldNum" sz="quarter" idx="15"/>
          </p:nvPr>
        </p:nvSpPr>
        <p:spPr>
          <a:noFill/>
        </p:spPr>
        <p:txBody>
          <a:bodyPr/>
          <a:lstStyle/>
          <a:p>
            <a:fld id="{F301E346-3FAA-CA4D-8F33-4722A98D4FDF}" type="slidenum">
              <a:rPr lang="en-US"/>
              <a:pPr/>
              <a:t>33</a:t>
            </a:fld>
            <a:endParaRPr lang="en-US"/>
          </a:p>
        </p:txBody>
      </p:sp>
      <p:sp>
        <p:nvSpPr>
          <p:cNvPr id="154626"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841949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Book (</a:t>
            </a:r>
            <a:r>
              <a:rPr lang="en-US" dirty="0" err="1" smtClean="0"/>
              <a:t>Lupia</a:t>
            </a:r>
            <a:r>
              <a:rPr lang="en-US" dirty="0" smtClean="0"/>
              <a:t> &amp; Varian 2010)</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smtClean="0"/>
              <a:t>1. State your objectives. </a:t>
            </a:r>
          </a:p>
          <a:p>
            <a:r>
              <a:rPr lang="en-US" dirty="0" smtClean="0"/>
              <a:t>2. State a theory. </a:t>
            </a:r>
          </a:p>
          <a:p>
            <a:r>
              <a:rPr lang="en-US" dirty="0" smtClean="0"/>
              <a:t>3. Explain how focal hypotheses are derived from the theory if the correspondence between a focal hypothesis and a theory is not 1:1. </a:t>
            </a:r>
          </a:p>
          <a:p>
            <a:r>
              <a:rPr lang="en-US" dirty="0" smtClean="0"/>
              <a:t>4. Explain the criteria by which data for evaluating the focal hypotheses were selected or created.</a:t>
            </a:r>
          </a:p>
          <a:p>
            <a:r>
              <a:rPr lang="en-US" dirty="0" smtClean="0"/>
              <a:t>5. Record all steps that convert human energy and dollars into </a:t>
            </a:r>
            <a:r>
              <a:rPr lang="en-US" dirty="0" err="1" smtClean="0"/>
              <a:t>datapoints</a:t>
            </a:r>
            <a:r>
              <a:rPr lang="en-US" dirty="0" smtClean="0"/>
              <a:t>. </a:t>
            </a:r>
          </a:p>
          <a:p>
            <a:r>
              <a:rPr lang="en-US" dirty="0" smtClean="0"/>
              <a:t>6. State the empirical model to be used for leveraging the data in the service of evaluating the focal hypothesis.  (a) All procedures for interpreting data require an explicit defense.  (</a:t>
            </a:r>
            <a:r>
              <a:rPr lang="en-US" dirty="0" err="1" smtClean="0"/>
              <a:t>b</a:t>
            </a:r>
            <a:r>
              <a:rPr lang="en-US" dirty="0" smtClean="0"/>
              <a:t>) When doing more than simply offering raw comparisons of observed differences between treatment and control groups, offer an explicit defense of why a given structural relationship between observed outcomes and experimental variables and/or set of control variables is included. </a:t>
            </a:r>
          </a:p>
          <a:p>
            <a:r>
              <a:rPr lang="en-US" dirty="0" smtClean="0"/>
              <a:t>7. Report the findings of the initial observation. </a:t>
            </a:r>
          </a:p>
          <a:p>
            <a:r>
              <a:rPr lang="en-US" dirty="0" smtClean="0"/>
              <a:t>8. If the findings cause a change to the theory, data, or model, explain why the changes were necessary or sufficient to generate a more reliable inference. </a:t>
            </a:r>
          </a:p>
          <a:p>
            <a:r>
              <a:rPr lang="en-US" dirty="0" smtClean="0"/>
              <a:t>9. Do this for every subsequent observation so that lab members and other scholars can trace the path from hypothesis to data collection to analytic method to every published empirical claim.</a:t>
            </a:r>
          </a:p>
          <a:p>
            <a:r>
              <a:rPr lang="en-US" dirty="0" err="1" smtClean="0"/>
              <a:t>ELNs</a:t>
            </a:r>
            <a:r>
              <a:rPr lang="en-US" dirty="0" smtClean="0"/>
              <a:t>:  OneNote in Microsoft or </a:t>
            </a:r>
            <a:r>
              <a:rPr lang="en-US" dirty="0" err="1" smtClean="0"/>
              <a:t>Growlybird</a:t>
            </a:r>
            <a:r>
              <a:rPr lang="en-US" dirty="0" smtClean="0"/>
              <a:t> Notes for the Mac (http://</a:t>
            </a:r>
            <a:r>
              <a:rPr lang="en-US" dirty="0" err="1" smtClean="0"/>
              <a:t>www.growlybird.com/GrowlyBird/Notes.html</a:t>
            </a:r>
            <a:r>
              <a:rPr lang="en-US" dirty="0" smtClean="0"/>
              <a:t>)</a:t>
            </a:r>
            <a:endParaRPr lang="en-US" dirty="0"/>
          </a:p>
        </p:txBody>
      </p:sp>
      <p:sp>
        <p:nvSpPr>
          <p:cNvPr id="4" name="Slide Number Placeholder 3"/>
          <p:cNvSpPr>
            <a:spLocks noGrp="1"/>
          </p:cNvSpPr>
          <p:nvPr>
            <p:ph type="sldNum" sz="quarter" idx="15"/>
          </p:nvPr>
        </p:nvSpPr>
        <p:spPr/>
        <p:txBody>
          <a:bodyPr/>
          <a:lstStyle/>
          <a:p>
            <a:fld id="{A2757702-C486-8E46-B70F-6CA32D1BAAFB}" type="slidenum">
              <a:rPr lang="en-US" smtClean="0"/>
              <a:pPr/>
              <a:t>34</a:t>
            </a:fld>
            <a:endParaRPr lang="en-US"/>
          </a:p>
        </p:txBody>
      </p:sp>
      <p:sp>
        <p:nvSpPr>
          <p:cNvPr id="5" name="Footer Placeholder 4"/>
          <p:cNvSpPr>
            <a:spLocks noGrp="1"/>
          </p:cNvSpPr>
          <p:nvPr>
            <p:ph type="ftr" sz="quarter" idx="16"/>
          </p:nvPr>
        </p:nvSpPr>
        <p:spPr/>
        <p:txBody>
          <a:bodyPr/>
          <a:lstStyle/>
          <a:p>
            <a:r>
              <a:rPr lang="en-US" smtClean="0"/>
              <a:t>Capetown</a:t>
            </a:r>
            <a:endParaRPr lang="en-US"/>
          </a:p>
        </p:txBody>
      </p:sp>
      <p:sp>
        <p:nvSpPr>
          <p:cNvPr id="6" name="Date Placeholder 5"/>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36055761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2"/>
          <p:cNvSpPr>
            <a:spLocks noGrp="1" noChangeArrowheads="1"/>
          </p:cNvSpPr>
          <p:nvPr>
            <p:ph type="title"/>
          </p:nvPr>
        </p:nvSpPr>
        <p:spPr/>
        <p:txBody>
          <a:bodyPr/>
          <a:lstStyle/>
          <a:p>
            <a:r>
              <a:rPr lang="en-US"/>
              <a:t>Nuts and Bolts, I</a:t>
            </a:r>
          </a:p>
        </p:txBody>
      </p:sp>
      <p:sp>
        <p:nvSpPr>
          <p:cNvPr id="154629" name="Rectangle 3"/>
          <p:cNvSpPr>
            <a:spLocks noGrp="1" noChangeArrowheads="1"/>
          </p:cNvSpPr>
          <p:nvPr>
            <p:ph sz="quarter" idx="1"/>
          </p:nvPr>
        </p:nvSpPr>
        <p:spPr/>
        <p:txBody>
          <a:bodyPr/>
          <a:lstStyle/>
          <a:p>
            <a:pPr>
              <a:lnSpc>
                <a:spcPct val="90000"/>
              </a:lnSpc>
            </a:pPr>
            <a:r>
              <a:rPr lang="en-US" sz="2400" dirty="0">
                <a:solidFill>
                  <a:srgbClr val="BFBFBF"/>
                </a:solidFill>
              </a:rPr>
              <a:t>Lab log.</a:t>
            </a:r>
          </a:p>
          <a:p>
            <a:pPr>
              <a:lnSpc>
                <a:spcPct val="90000"/>
              </a:lnSpc>
            </a:pPr>
            <a:r>
              <a:rPr lang="en-US" sz="2400" b="1" dirty="0" smtClean="0"/>
              <a:t>IRB and Ethics</a:t>
            </a:r>
          </a:p>
          <a:p>
            <a:pPr>
              <a:lnSpc>
                <a:spcPct val="90000"/>
              </a:lnSpc>
            </a:pPr>
            <a:r>
              <a:rPr lang="en-US" sz="2400" dirty="0" smtClean="0"/>
              <a:t>Pilot </a:t>
            </a:r>
            <a:r>
              <a:rPr lang="en-US" sz="2400" dirty="0"/>
              <a:t>experiments.</a:t>
            </a:r>
          </a:p>
          <a:p>
            <a:pPr>
              <a:lnSpc>
                <a:spcPct val="90000"/>
              </a:lnSpc>
            </a:pPr>
            <a:r>
              <a:rPr lang="en-US" sz="2400" dirty="0"/>
              <a:t>Lab set-up</a:t>
            </a:r>
          </a:p>
          <a:p>
            <a:pPr>
              <a:lnSpc>
                <a:spcPct val="90000"/>
              </a:lnSpc>
            </a:pPr>
            <a:r>
              <a:rPr lang="en-US" sz="2400" dirty="0"/>
              <a:t>Subject registration</a:t>
            </a:r>
          </a:p>
          <a:p>
            <a:pPr>
              <a:lnSpc>
                <a:spcPct val="90000"/>
              </a:lnSpc>
            </a:pPr>
            <a:r>
              <a:rPr lang="en-US" sz="2400" dirty="0" err="1"/>
              <a:t>Experimenter(s</a:t>
            </a:r>
            <a:r>
              <a:rPr lang="en-US" sz="2400" dirty="0"/>
              <a:t>)</a:t>
            </a:r>
          </a:p>
          <a:p>
            <a:pPr>
              <a:lnSpc>
                <a:spcPct val="90000"/>
              </a:lnSpc>
            </a:pPr>
            <a:r>
              <a:rPr lang="en-US" sz="2400" dirty="0" err="1"/>
              <a:t>Monitor(s</a:t>
            </a:r>
            <a:r>
              <a:rPr lang="en-US" sz="2400" dirty="0"/>
              <a:t>)</a:t>
            </a:r>
          </a:p>
          <a:p>
            <a:pPr>
              <a:lnSpc>
                <a:spcPct val="90000"/>
              </a:lnSpc>
            </a:pPr>
            <a:r>
              <a:rPr lang="en-US" sz="2400" dirty="0"/>
              <a:t>Randomizing Devices</a:t>
            </a:r>
          </a:p>
          <a:p>
            <a:pPr>
              <a:lnSpc>
                <a:spcPct val="90000"/>
              </a:lnSpc>
            </a:pPr>
            <a:r>
              <a:rPr lang="en-US" sz="2400" dirty="0"/>
              <a:t>Instructions</a:t>
            </a:r>
          </a:p>
          <a:p>
            <a:pPr>
              <a:lnSpc>
                <a:spcPct val="90000"/>
              </a:lnSpc>
            </a:pPr>
            <a:r>
              <a:rPr lang="en-US" sz="2400" dirty="0"/>
              <a:t>Subject confidence (non-deception)</a:t>
            </a:r>
          </a:p>
        </p:txBody>
      </p:sp>
      <p:sp>
        <p:nvSpPr>
          <p:cNvPr id="154627" name="Slide Number Placeholder 5"/>
          <p:cNvSpPr>
            <a:spLocks noGrp="1"/>
          </p:cNvSpPr>
          <p:nvPr>
            <p:ph type="sldNum" sz="quarter" idx="15"/>
          </p:nvPr>
        </p:nvSpPr>
        <p:spPr>
          <a:noFill/>
        </p:spPr>
        <p:txBody>
          <a:bodyPr/>
          <a:lstStyle/>
          <a:p>
            <a:fld id="{F301E346-3FAA-CA4D-8F33-4722A98D4FDF}" type="slidenum">
              <a:rPr lang="en-US"/>
              <a:pPr/>
              <a:t>35</a:t>
            </a:fld>
            <a:endParaRPr lang="en-US"/>
          </a:p>
        </p:txBody>
      </p:sp>
      <p:sp>
        <p:nvSpPr>
          <p:cNvPr id="154626"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2859098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a:t>
            </a:r>
            <a:endParaRPr lang="en-US" dirty="0"/>
          </a:p>
        </p:txBody>
      </p:sp>
      <p:sp>
        <p:nvSpPr>
          <p:cNvPr id="3" name="Content Placeholder 2"/>
          <p:cNvSpPr>
            <a:spLocks noGrp="1"/>
          </p:cNvSpPr>
          <p:nvPr>
            <p:ph sz="quarter" idx="1"/>
          </p:nvPr>
        </p:nvSpPr>
        <p:spPr>
          <a:xfrm>
            <a:off x="457200" y="1600200"/>
            <a:ext cx="8153400" cy="4873752"/>
          </a:xfrm>
        </p:spPr>
        <p:txBody>
          <a:bodyPr/>
          <a:lstStyle/>
          <a:p>
            <a:r>
              <a:rPr lang="en-US" dirty="0" smtClean="0"/>
              <a:t>IRB keeps us honest (some countries don’t have)</a:t>
            </a:r>
          </a:p>
          <a:p>
            <a:pPr lvl="1"/>
            <a:r>
              <a:rPr lang="en-US" dirty="0" smtClean="0"/>
              <a:t>Focus on potential harm to subjects</a:t>
            </a:r>
          </a:p>
          <a:p>
            <a:pPr lvl="1"/>
            <a:r>
              <a:rPr lang="en-US" dirty="0" smtClean="0"/>
              <a:t>Consent, debriefing limit harm, but may impact sample</a:t>
            </a:r>
          </a:p>
          <a:p>
            <a:pPr lvl="1"/>
            <a:r>
              <a:rPr lang="en-US" dirty="0" smtClean="0"/>
              <a:t>Balance between potential benefit and risk</a:t>
            </a:r>
          </a:p>
          <a:p>
            <a:r>
              <a:rPr lang="en-US" dirty="0" smtClean="0"/>
              <a:t>Field experiments:</a:t>
            </a:r>
          </a:p>
          <a:p>
            <a:pPr lvl="1"/>
            <a:r>
              <a:rPr lang="en-US" dirty="0" smtClean="0"/>
              <a:t>No consent process! Unwitting subject, high potential cost</a:t>
            </a:r>
          </a:p>
          <a:p>
            <a:pPr lvl="1"/>
            <a:r>
              <a:rPr lang="en-US" b="1" dirty="0" smtClean="0"/>
              <a:t>Findley et al 2014. – no consent, no debriefing</a:t>
            </a:r>
          </a:p>
          <a:p>
            <a:pPr lvl="1"/>
            <a:r>
              <a:rPr lang="en-US" dirty="0" smtClean="0"/>
              <a:t>Correspondence studies on discrimination (more later)</a:t>
            </a:r>
          </a:p>
          <a:p>
            <a:pPr lvl="1"/>
            <a:r>
              <a:rPr lang="en-US" dirty="0" smtClean="0"/>
              <a:t>Intervention studies: elections, political institutions</a:t>
            </a:r>
          </a:p>
          <a:p>
            <a:pPr lvl="1"/>
            <a:r>
              <a:rPr lang="en-US" dirty="0" smtClean="0"/>
              <a:t>Facebook study on emotional contagion: no consent, potential risk, very low potential benefit</a:t>
            </a:r>
          </a:p>
          <a:p>
            <a:pPr lvl="1"/>
            <a:endParaRPr lang="en-US" dirty="0" smtClean="0"/>
          </a:p>
        </p:txBody>
      </p:sp>
      <p:sp>
        <p:nvSpPr>
          <p:cNvPr id="4" name="Date Placeholder 3"/>
          <p:cNvSpPr>
            <a:spLocks noGrp="1"/>
          </p:cNvSpPr>
          <p:nvPr>
            <p:ph type="dt" sz="half" idx="14"/>
          </p:nvPr>
        </p:nvSpPr>
        <p:spPr/>
        <p:txBody>
          <a:bodyPr/>
          <a:lstStyle/>
          <a:p>
            <a:r>
              <a:rPr lang="en-US" smtClean="0"/>
              <a:t>7/8/14</a:t>
            </a:r>
            <a:endParaRPr lang="en-US"/>
          </a:p>
        </p:txBody>
      </p:sp>
      <p:sp>
        <p:nvSpPr>
          <p:cNvPr id="5" name="Slide Number Placeholder 4"/>
          <p:cNvSpPr>
            <a:spLocks noGrp="1"/>
          </p:cNvSpPr>
          <p:nvPr>
            <p:ph type="sldNum" sz="quarter" idx="15"/>
          </p:nvPr>
        </p:nvSpPr>
        <p:spPr/>
        <p:txBody>
          <a:bodyPr/>
          <a:lstStyle/>
          <a:p>
            <a:fld id="{F872D8A2-43B4-405D-9822-BFC09EC592A2}" type="slidenum">
              <a:rPr lang="en-US" smtClean="0"/>
              <a:pPr/>
              <a:t>36</a:t>
            </a:fld>
            <a:endParaRPr lang="en-US"/>
          </a:p>
        </p:txBody>
      </p:sp>
      <p:sp>
        <p:nvSpPr>
          <p:cNvPr id="6" name="Footer Placeholder 5"/>
          <p:cNvSpPr>
            <a:spLocks noGrp="1"/>
          </p:cNvSpPr>
          <p:nvPr>
            <p:ph type="ftr" sz="quarter" idx="16"/>
          </p:nvPr>
        </p:nvSpPr>
        <p:spPr/>
        <p:txBody>
          <a:bodyPr/>
          <a:lstStyle/>
          <a:p>
            <a:r>
              <a:rPr lang="en-US" dirty="0" err="1" smtClean="0"/>
              <a:t>Capetown</a:t>
            </a:r>
            <a:endParaRPr lang="en-US" dirty="0" smtClean="0"/>
          </a:p>
          <a:p>
            <a:endParaRPr lang="en-US" dirty="0"/>
          </a:p>
        </p:txBody>
      </p:sp>
    </p:spTree>
    <p:extLst>
      <p:ext uri="{BB962C8B-B14F-4D97-AF65-F5344CB8AC3E}">
        <p14:creationId xmlns:p14="http://schemas.microsoft.com/office/powerpoint/2010/main" val="8940504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2"/>
          <p:cNvSpPr>
            <a:spLocks noGrp="1" noChangeArrowheads="1"/>
          </p:cNvSpPr>
          <p:nvPr>
            <p:ph type="title"/>
          </p:nvPr>
        </p:nvSpPr>
        <p:spPr/>
        <p:txBody>
          <a:bodyPr/>
          <a:lstStyle/>
          <a:p>
            <a:r>
              <a:rPr lang="en-US"/>
              <a:t>Nuts and Bolts, I</a:t>
            </a:r>
          </a:p>
        </p:txBody>
      </p:sp>
      <p:sp>
        <p:nvSpPr>
          <p:cNvPr id="154629" name="Rectangle 3"/>
          <p:cNvSpPr>
            <a:spLocks noGrp="1" noChangeArrowheads="1"/>
          </p:cNvSpPr>
          <p:nvPr>
            <p:ph sz="quarter" idx="1"/>
          </p:nvPr>
        </p:nvSpPr>
        <p:spPr/>
        <p:txBody>
          <a:bodyPr/>
          <a:lstStyle/>
          <a:p>
            <a:pPr>
              <a:lnSpc>
                <a:spcPct val="90000"/>
              </a:lnSpc>
            </a:pPr>
            <a:r>
              <a:rPr lang="en-US" sz="2400" dirty="0">
                <a:solidFill>
                  <a:srgbClr val="BFBFBF"/>
                </a:solidFill>
              </a:rPr>
              <a:t>Lab log.</a:t>
            </a:r>
          </a:p>
          <a:p>
            <a:pPr>
              <a:lnSpc>
                <a:spcPct val="90000"/>
              </a:lnSpc>
            </a:pPr>
            <a:r>
              <a:rPr lang="en-US" sz="2400" dirty="0" smtClean="0">
                <a:solidFill>
                  <a:schemeClr val="tx2">
                    <a:lumMod val="60000"/>
                    <a:lumOff val="40000"/>
                  </a:schemeClr>
                </a:solidFill>
              </a:rPr>
              <a:t>IRB and Ethics</a:t>
            </a:r>
          </a:p>
          <a:p>
            <a:pPr>
              <a:lnSpc>
                <a:spcPct val="90000"/>
              </a:lnSpc>
            </a:pPr>
            <a:r>
              <a:rPr lang="en-US" sz="2400" dirty="0" smtClean="0"/>
              <a:t>Pilot </a:t>
            </a:r>
            <a:r>
              <a:rPr lang="en-US" sz="2400" dirty="0"/>
              <a:t>experiments.</a:t>
            </a:r>
          </a:p>
          <a:p>
            <a:pPr>
              <a:lnSpc>
                <a:spcPct val="90000"/>
              </a:lnSpc>
            </a:pPr>
            <a:r>
              <a:rPr lang="en-US" sz="2400" dirty="0"/>
              <a:t>Lab set-up</a:t>
            </a:r>
          </a:p>
          <a:p>
            <a:pPr>
              <a:lnSpc>
                <a:spcPct val="90000"/>
              </a:lnSpc>
            </a:pPr>
            <a:r>
              <a:rPr lang="en-US" sz="2400" dirty="0"/>
              <a:t>Subject registration</a:t>
            </a:r>
          </a:p>
          <a:p>
            <a:pPr>
              <a:lnSpc>
                <a:spcPct val="90000"/>
              </a:lnSpc>
            </a:pPr>
            <a:r>
              <a:rPr lang="en-US" sz="2400" dirty="0" err="1"/>
              <a:t>Experimenter(s</a:t>
            </a:r>
            <a:r>
              <a:rPr lang="en-US" sz="2400" dirty="0"/>
              <a:t>)</a:t>
            </a:r>
          </a:p>
          <a:p>
            <a:pPr>
              <a:lnSpc>
                <a:spcPct val="90000"/>
              </a:lnSpc>
            </a:pPr>
            <a:r>
              <a:rPr lang="en-US" sz="2400" dirty="0" err="1"/>
              <a:t>Monitor(s</a:t>
            </a:r>
            <a:r>
              <a:rPr lang="en-US" sz="2400" dirty="0"/>
              <a:t>)</a:t>
            </a:r>
          </a:p>
          <a:p>
            <a:pPr>
              <a:lnSpc>
                <a:spcPct val="90000"/>
              </a:lnSpc>
            </a:pPr>
            <a:r>
              <a:rPr lang="en-US" sz="2400" dirty="0"/>
              <a:t>Randomizing Devices</a:t>
            </a:r>
          </a:p>
          <a:p>
            <a:pPr>
              <a:lnSpc>
                <a:spcPct val="90000"/>
              </a:lnSpc>
            </a:pPr>
            <a:r>
              <a:rPr lang="en-US" sz="2400" dirty="0"/>
              <a:t>Instructions</a:t>
            </a:r>
          </a:p>
          <a:p>
            <a:pPr>
              <a:lnSpc>
                <a:spcPct val="90000"/>
              </a:lnSpc>
            </a:pPr>
            <a:r>
              <a:rPr lang="en-US" sz="2400" dirty="0"/>
              <a:t>Subject confidence (non-deception)</a:t>
            </a:r>
          </a:p>
        </p:txBody>
      </p:sp>
      <p:sp>
        <p:nvSpPr>
          <p:cNvPr id="154627" name="Slide Number Placeholder 5"/>
          <p:cNvSpPr>
            <a:spLocks noGrp="1"/>
          </p:cNvSpPr>
          <p:nvPr>
            <p:ph type="sldNum" sz="quarter" idx="15"/>
          </p:nvPr>
        </p:nvSpPr>
        <p:spPr>
          <a:noFill/>
        </p:spPr>
        <p:txBody>
          <a:bodyPr/>
          <a:lstStyle/>
          <a:p>
            <a:fld id="{F301E346-3FAA-CA4D-8F33-4722A98D4FDF}" type="slidenum">
              <a:rPr lang="en-US"/>
              <a:pPr/>
              <a:t>37</a:t>
            </a:fld>
            <a:endParaRPr lang="en-US"/>
          </a:p>
        </p:txBody>
      </p:sp>
      <p:sp>
        <p:nvSpPr>
          <p:cNvPr id="154626"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881734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2" name="Rectangle 2"/>
          <p:cNvSpPr>
            <a:spLocks noGrp="1" noChangeArrowheads="1"/>
          </p:cNvSpPr>
          <p:nvPr>
            <p:ph type="title"/>
          </p:nvPr>
        </p:nvSpPr>
        <p:spPr/>
        <p:txBody>
          <a:bodyPr/>
          <a:lstStyle/>
          <a:p>
            <a:r>
              <a:rPr lang="en-US"/>
              <a:t>Nuts and Bolts, II</a:t>
            </a:r>
          </a:p>
        </p:txBody>
      </p:sp>
      <p:sp>
        <p:nvSpPr>
          <p:cNvPr id="155653" name="Rectangle 3"/>
          <p:cNvSpPr>
            <a:spLocks noGrp="1" noChangeArrowheads="1"/>
          </p:cNvSpPr>
          <p:nvPr>
            <p:ph sz="quarter" idx="1"/>
          </p:nvPr>
        </p:nvSpPr>
        <p:spPr/>
        <p:txBody>
          <a:bodyPr/>
          <a:lstStyle/>
          <a:p>
            <a:pPr>
              <a:lnSpc>
                <a:spcPct val="90000"/>
              </a:lnSpc>
            </a:pPr>
            <a:r>
              <a:rPr lang="en-US" sz="2400"/>
              <a:t>Subject questions</a:t>
            </a:r>
          </a:p>
          <a:p>
            <a:pPr>
              <a:lnSpc>
                <a:spcPct val="90000"/>
              </a:lnSpc>
            </a:pPr>
            <a:r>
              <a:rPr lang="en-US" sz="2400"/>
              <a:t>“Learning periods”</a:t>
            </a:r>
          </a:p>
          <a:p>
            <a:pPr>
              <a:lnSpc>
                <a:spcPct val="90000"/>
              </a:lnSpc>
            </a:pPr>
            <a:r>
              <a:rPr lang="en-US" sz="2400"/>
              <a:t>Experiment</a:t>
            </a:r>
          </a:p>
          <a:p>
            <a:pPr>
              <a:lnSpc>
                <a:spcPct val="90000"/>
              </a:lnSpc>
            </a:pPr>
            <a:r>
              <a:rPr lang="en-US" sz="2400"/>
              <a:t>Recording data</a:t>
            </a:r>
          </a:p>
          <a:p>
            <a:pPr>
              <a:lnSpc>
                <a:spcPct val="90000"/>
              </a:lnSpc>
            </a:pPr>
            <a:r>
              <a:rPr lang="en-US" sz="2400"/>
              <a:t>Termination of experiment</a:t>
            </a:r>
          </a:p>
          <a:p>
            <a:pPr>
              <a:lnSpc>
                <a:spcPct val="90000"/>
              </a:lnSpc>
            </a:pPr>
            <a:r>
              <a:rPr lang="en-US" sz="2400"/>
              <a:t>Debriefing</a:t>
            </a:r>
          </a:p>
          <a:p>
            <a:pPr>
              <a:lnSpc>
                <a:spcPct val="90000"/>
              </a:lnSpc>
            </a:pPr>
            <a:r>
              <a:rPr lang="en-US" sz="2400"/>
              <a:t>Subject payment</a:t>
            </a:r>
          </a:p>
          <a:p>
            <a:pPr>
              <a:lnSpc>
                <a:spcPct val="90000"/>
              </a:lnSpc>
            </a:pPr>
            <a:r>
              <a:rPr lang="en-US" sz="2400"/>
              <a:t>Bankruptcy</a:t>
            </a:r>
          </a:p>
          <a:p>
            <a:pPr>
              <a:lnSpc>
                <a:spcPct val="90000"/>
              </a:lnSpc>
            </a:pPr>
            <a:r>
              <a:rPr lang="en-US" sz="2400"/>
              <a:t>Backup plan</a:t>
            </a:r>
          </a:p>
        </p:txBody>
      </p:sp>
      <p:sp>
        <p:nvSpPr>
          <p:cNvPr id="155651" name="Slide Number Placeholder 5"/>
          <p:cNvSpPr>
            <a:spLocks noGrp="1"/>
          </p:cNvSpPr>
          <p:nvPr>
            <p:ph type="sldNum" sz="quarter" idx="15"/>
          </p:nvPr>
        </p:nvSpPr>
        <p:spPr>
          <a:noFill/>
        </p:spPr>
        <p:txBody>
          <a:bodyPr/>
          <a:lstStyle/>
          <a:p>
            <a:fld id="{23B80867-CF3A-9745-A7FF-D27CEFA33DBB}" type="slidenum">
              <a:rPr lang="en-US"/>
              <a:pPr/>
              <a:t>38</a:t>
            </a:fld>
            <a:endParaRPr lang="en-US"/>
          </a:p>
        </p:txBody>
      </p:sp>
      <p:sp>
        <p:nvSpPr>
          <p:cNvPr id="155650" name="Footer Placeholder 4"/>
          <p:cNvSpPr>
            <a:spLocks noGrp="1"/>
          </p:cNvSpPr>
          <p:nvPr>
            <p:ph type="ftr" sz="quarter" idx="16"/>
          </p:nvPr>
        </p:nvSpPr>
        <p:spPr>
          <a:noFill/>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5595612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Writeup</a:t>
            </a:r>
            <a:r>
              <a:rPr lang="en-US" dirty="0" smtClean="0"/>
              <a:t> and reporting</a:t>
            </a:r>
            <a:endParaRPr lang="en-US" dirty="0"/>
          </a:p>
        </p:txBody>
      </p:sp>
      <p:sp>
        <p:nvSpPr>
          <p:cNvPr id="3" name="Content Placeholder 2"/>
          <p:cNvSpPr>
            <a:spLocks noGrp="1"/>
          </p:cNvSpPr>
          <p:nvPr>
            <p:ph sz="quarter" idx="1"/>
          </p:nvPr>
        </p:nvSpPr>
        <p:spPr/>
        <p:txBody>
          <a:bodyPr/>
          <a:lstStyle/>
          <a:p>
            <a:r>
              <a:rPr lang="en-US" dirty="0" smtClean="0"/>
              <a:t>Biases in published data</a:t>
            </a:r>
          </a:p>
          <a:p>
            <a:r>
              <a:rPr lang="en-US" dirty="0" smtClean="0"/>
              <a:t>Registration and CONSORT</a:t>
            </a:r>
            <a:endParaRPr lang="en-US" dirty="0"/>
          </a:p>
        </p:txBody>
      </p:sp>
      <p:sp>
        <p:nvSpPr>
          <p:cNvPr id="4" name="Date Placeholder 3"/>
          <p:cNvSpPr>
            <a:spLocks noGrp="1"/>
          </p:cNvSpPr>
          <p:nvPr>
            <p:ph type="dt" sz="half" idx="14"/>
          </p:nvPr>
        </p:nvSpPr>
        <p:spPr/>
        <p:txBody>
          <a:bodyPr/>
          <a:lstStyle/>
          <a:p>
            <a:r>
              <a:rPr lang="en-US" smtClean="0"/>
              <a:t>7/8/14</a:t>
            </a:r>
            <a:endParaRPr lang="en-US"/>
          </a:p>
        </p:txBody>
      </p:sp>
      <p:sp>
        <p:nvSpPr>
          <p:cNvPr id="5" name="Slide Number Placeholder 4"/>
          <p:cNvSpPr>
            <a:spLocks noGrp="1"/>
          </p:cNvSpPr>
          <p:nvPr>
            <p:ph type="sldNum" sz="quarter" idx="15"/>
          </p:nvPr>
        </p:nvSpPr>
        <p:spPr/>
        <p:txBody>
          <a:bodyPr/>
          <a:lstStyle/>
          <a:p>
            <a:fld id="{F872D8A2-43B4-405D-9822-BFC09EC592A2}" type="slidenum">
              <a:rPr lang="en-US" smtClean="0"/>
              <a:pPr/>
              <a:t>39</a:t>
            </a:fld>
            <a:endParaRPr lang="en-US"/>
          </a:p>
        </p:txBody>
      </p:sp>
      <p:sp>
        <p:nvSpPr>
          <p:cNvPr id="6" name="Footer Placeholder 5"/>
          <p:cNvSpPr>
            <a:spLocks noGrp="1"/>
          </p:cNvSpPr>
          <p:nvPr>
            <p:ph type="ftr" sz="quarter" idx="16"/>
          </p:nvPr>
        </p:nvSpPr>
        <p:spPr/>
        <p:txBody>
          <a:bodyPr/>
          <a:lstStyle/>
          <a:p>
            <a:r>
              <a:rPr lang="en-US" smtClean="0"/>
              <a:t>Capetown</a:t>
            </a:r>
            <a:endParaRPr lang="en-US"/>
          </a:p>
        </p:txBody>
      </p:sp>
    </p:spTree>
    <p:extLst>
      <p:ext uri="{BB962C8B-B14F-4D97-AF65-F5344CB8AC3E}">
        <p14:creationId xmlns:p14="http://schemas.microsoft.com/office/powerpoint/2010/main" val="4139728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Procedures Ib</a:t>
            </a:r>
          </a:p>
        </p:txBody>
      </p:sp>
      <p:sp>
        <p:nvSpPr>
          <p:cNvPr id="6147" name="Rectangle 3"/>
          <p:cNvSpPr>
            <a:spLocks noGrp="1" noChangeArrowheads="1"/>
          </p:cNvSpPr>
          <p:nvPr>
            <p:ph sz="quarter" idx="1"/>
          </p:nvPr>
        </p:nvSpPr>
        <p:spPr/>
        <p:txBody>
          <a:bodyPr/>
          <a:lstStyle/>
          <a:p>
            <a:pPr eaLnBrk="1" hangingPunct="1">
              <a:lnSpc>
                <a:spcPct val="80000"/>
              </a:lnSpc>
            </a:pPr>
            <a:r>
              <a:rPr lang="en-US" sz="2800" dirty="0">
                <a:ea typeface="ＭＳ Ｐゴシック" pitchFamily="85" charset="-128"/>
                <a:cs typeface="ＭＳ Ｐゴシック" pitchFamily="85" charset="-128"/>
              </a:rPr>
              <a:t>Majorities</a:t>
            </a:r>
          </a:p>
          <a:p>
            <a:pPr lvl="1" eaLnBrk="1" hangingPunct="1">
              <a:lnSpc>
                <a:spcPct val="80000"/>
              </a:lnSpc>
            </a:pPr>
            <a:r>
              <a:rPr lang="en-US" sz="2400" dirty="0"/>
              <a:t>Experimenter will count # with same type of card</a:t>
            </a:r>
          </a:p>
          <a:p>
            <a:pPr lvl="1" eaLnBrk="1" hangingPunct="1">
              <a:lnSpc>
                <a:spcPct val="80000"/>
              </a:lnSpc>
            </a:pPr>
            <a:r>
              <a:rPr lang="en-US" sz="2400" dirty="0"/>
              <a:t>Those in majority (picking same type of card) earn the HIGH payoff</a:t>
            </a:r>
          </a:p>
          <a:p>
            <a:pPr lvl="1" eaLnBrk="1" hangingPunct="1">
              <a:lnSpc>
                <a:spcPct val="80000"/>
              </a:lnSpc>
            </a:pPr>
            <a:r>
              <a:rPr lang="en-US" sz="2400" dirty="0"/>
              <a:t>Those in the minority (picking the same type of card) earn the LOW payoff</a:t>
            </a:r>
          </a:p>
          <a:p>
            <a:pPr eaLnBrk="1" hangingPunct="1">
              <a:lnSpc>
                <a:spcPct val="80000"/>
              </a:lnSpc>
            </a:pPr>
            <a:r>
              <a:rPr lang="en-US" sz="2800" dirty="0">
                <a:ea typeface="ＭＳ Ｐゴシック" pitchFamily="85" charset="-128"/>
                <a:cs typeface="ＭＳ Ｐゴシック" pitchFamily="85" charset="-128"/>
              </a:rPr>
              <a:t>Payoffs</a:t>
            </a:r>
          </a:p>
          <a:p>
            <a:pPr lvl="1" eaLnBrk="1" hangingPunct="1">
              <a:lnSpc>
                <a:spcPct val="80000"/>
              </a:lnSpc>
            </a:pPr>
            <a:r>
              <a:rPr lang="en-US" sz="2400" dirty="0"/>
              <a:t>HIGH Payoff (majority):</a:t>
            </a:r>
            <a:r>
              <a:rPr lang="en-US" sz="2400" dirty="0" smtClean="0"/>
              <a:t>	10 ECU</a:t>
            </a:r>
            <a:endParaRPr lang="en-US" sz="2400" dirty="0"/>
          </a:p>
          <a:p>
            <a:pPr lvl="1" eaLnBrk="1" hangingPunct="1">
              <a:lnSpc>
                <a:spcPct val="80000"/>
              </a:lnSpc>
            </a:pPr>
            <a:r>
              <a:rPr lang="en-US" sz="2400" dirty="0"/>
              <a:t>LOW Payoff (minority):	0 </a:t>
            </a:r>
            <a:r>
              <a:rPr lang="en-US" sz="2400" dirty="0" smtClean="0"/>
              <a:t>ECU</a:t>
            </a:r>
            <a:endParaRPr lang="en-US" sz="2400" dirty="0"/>
          </a:p>
          <a:p>
            <a:pPr eaLnBrk="1" hangingPunct="1">
              <a:lnSpc>
                <a:spcPct val="80000"/>
              </a:lnSpc>
            </a:pPr>
            <a:r>
              <a:rPr lang="en-US" sz="2800" dirty="0">
                <a:ea typeface="ＭＳ Ｐゴシック" pitchFamily="85" charset="-128"/>
                <a:cs typeface="ＭＳ Ｐゴシック" pitchFamily="85" charset="-128"/>
              </a:rPr>
              <a:t>Questions?</a:t>
            </a:r>
          </a:p>
        </p:txBody>
      </p:sp>
      <p:sp>
        <p:nvSpPr>
          <p:cNvPr id="6" name="Slide Number Placeholder 5"/>
          <p:cNvSpPr>
            <a:spLocks noGrp="1"/>
          </p:cNvSpPr>
          <p:nvPr>
            <p:ph type="sldNum" sz="quarter" idx="15"/>
          </p:nvPr>
        </p:nvSpPr>
        <p:spPr/>
        <p:txBody>
          <a:bodyPr/>
          <a:lstStyle/>
          <a:p>
            <a:fld id="{B4CD14BB-4DC5-4FFB-B587-C034158B118B}" type="slidenum">
              <a:rPr lang="en-US" smtClean="0"/>
              <a:pPr/>
              <a:t>4</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1199225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Biases in published data</a:t>
            </a:r>
            <a:endParaRPr lang="en-US" dirty="0"/>
          </a:p>
        </p:txBody>
      </p:sp>
      <p:sp>
        <p:nvSpPr>
          <p:cNvPr id="3" name="Content Placeholder 2"/>
          <p:cNvSpPr>
            <a:spLocks noGrp="1"/>
          </p:cNvSpPr>
          <p:nvPr>
            <p:ph sz="quarter" idx="1"/>
          </p:nvPr>
        </p:nvSpPr>
        <p:spPr>
          <a:xfrm>
            <a:off x="457200" y="1600200"/>
            <a:ext cx="7950306" cy="4873752"/>
          </a:xfrm>
        </p:spPr>
        <p:txBody>
          <a:bodyPr>
            <a:normAutofit/>
          </a:bodyPr>
          <a:lstStyle/>
          <a:p>
            <a:r>
              <a:rPr lang="en-US" dirty="0" smtClean="0"/>
              <a:t>Selective reporting + publication bias =&gt; many published studies have p=.05.</a:t>
            </a:r>
          </a:p>
          <a:p>
            <a:r>
              <a:rPr lang="en-US" dirty="0" smtClean="0"/>
              <a:t>Data mining and selective presentation of results have been a concern in economics for a long time </a:t>
            </a:r>
          </a:p>
          <a:p>
            <a:r>
              <a:rPr lang="en-US" dirty="0" smtClean="0"/>
              <a:t>These concerns are not limited to Economics:</a:t>
            </a:r>
          </a:p>
          <a:p>
            <a:pPr lvl="1"/>
            <a:r>
              <a:rPr lang="en-US" dirty="0" smtClean="0"/>
              <a:t>Medical trials, Ioannidis (2005, “Why most published research findings are false”) </a:t>
            </a:r>
          </a:p>
          <a:p>
            <a:pPr lvl="1"/>
            <a:r>
              <a:rPr lang="en-US" dirty="0" smtClean="0"/>
              <a:t>Psychology, Simmons et al. 2011, “False - positive psychology: Undisclosed flexibility in data collection and analysis allows presenting anything as significant”)</a:t>
            </a:r>
          </a:p>
          <a:p>
            <a:pPr lvl="1"/>
            <a:r>
              <a:rPr lang="en-US" dirty="0" smtClean="0"/>
              <a:t>Political science</a:t>
            </a:r>
            <a:r>
              <a:rPr lang="en-US" b="1" dirty="0" smtClean="0"/>
              <a:t>, Humphreys et al. (2012, “Fishing”)</a:t>
            </a:r>
            <a:r>
              <a:rPr lang="en-US" dirty="0" smtClean="0"/>
              <a:t> </a:t>
            </a:r>
          </a:p>
          <a:p>
            <a:r>
              <a:rPr lang="en-US" dirty="0" smtClean="0"/>
              <a:t>Finds affect millions of people.  How to fix?</a:t>
            </a:r>
            <a:endParaRPr lang="en-US" dirty="0"/>
          </a:p>
        </p:txBody>
      </p:sp>
      <p:sp>
        <p:nvSpPr>
          <p:cNvPr id="4" name="Date Placeholder 3"/>
          <p:cNvSpPr>
            <a:spLocks noGrp="1"/>
          </p:cNvSpPr>
          <p:nvPr>
            <p:ph type="dt" sz="half" idx="14"/>
          </p:nvPr>
        </p:nvSpPr>
        <p:spPr/>
        <p:txBody>
          <a:bodyPr/>
          <a:lstStyle/>
          <a:p>
            <a:r>
              <a:rPr lang="en-US" smtClean="0"/>
              <a:t>7/8/14</a:t>
            </a:r>
            <a:endParaRPr lang="en-US"/>
          </a:p>
        </p:txBody>
      </p:sp>
      <p:sp>
        <p:nvSpPr>
          <p:cNvPr id="5" name="Slide Number Placeholder 4"/>
          <p:cNvSpPr>
            <a:spLocks noGrp="1"/>
          </p:cNvSpPr>
          <p:nvPr>
            <p:ph type="sldNum" sz="quarter" idx="15"/>
          </p:nvPr>
        </p:nvSpPr>
        <p:spPr/>
        <p:txBody>
          <a:bodyPr/>
          <a:lstStyle/>
          <a:p>
            <a:fld id="{F872D8A2-43B4-405D-9822-BFC09EC592A2}" type="slidenum">
              <a:rPr lang="en-US" smtClean="0"/>
              <a:pPr/>
              <a:t>40</a:t>
            </a:fld>
            <a:endParaRPr lang="en-US"/>
          </a:p>
        </p:txBody>
      </p:sp>
      <p:sp>
        <p:nvSpPr>
          <p:cNvPr id="6" name="Footer Placeholder 5"/>
          <p:cNvSpPr>
            <a:spLocks noGrp="1"/>
          </p:cNvSpPr>
          <p:nvPr>
            <p:ph type="ftr" sz="quarter" idx="16"/>
          </p:nvPr>
        </p:nvSpPr>
        <p:spPr/>
        <p:txBody>
          <a:bodyPr/>
          <a:lstStyle/>
          <a:p>
            <a:r>
              <a:rPr lang="en-US" smtClean="0"/>
              <a:t>Capetown</a:t>
            </a:r>
            <a:endParaRPr lang="en-US"/>
          </a:p>
        </p:txBody>
      </p:sp>
    </p:spTree>
    <p:extLst>
      <p:ext uri="{BB962C8B-B14F-4D97-AF65-F5344CB8AC3E}">
        <p14:creationId xmlns:p14="http://schemas.microsoft.com/office/powerpoint/2010/main" val="33436625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8281416" cy="639762"/>
          </a:xfrm>
        </p:spPr>
        <p:txBody>
          <a:bodyPr/>
          <a:lstStyle/>
          <a:p>
            <a:r>
              <a:rPr lang="en-US" dirty="0" smtClean="0"/>
              <a:t>Example: (Gerber and </a:t>
            </a:r>
            <a:r>
              <a:rPr lang="en-US" dirty="0" err="1" smtClean="0"/>
              <a:t>Malhotra</a:t>
            </a:r>
            <a:r>
              <a:rPr lang="en-US" dirty="0" smtClean="0"/>
              <a:t>, AJPS) </a:t>
            </a:r>
            <a:endParaRPr lang="en-US" dirty="0"/>
          </a:p>
        </p:txBody>
      </p:sp>
      <p:sp>
        <p:nvSpPr>
          <p:cNvPr id="3" name="Date Placeholder 2"/>
          <p:cNvSpPr>
            <a:spLocks noGrp="1"/>
          </p:cNvSpPr>
          <p:nvPr>
            <p:ph type="dt" sz="half" idx="10"/>
          </p:nvPr>
        </p:nvSpPr>
        <p:spPr/>
        <p:txBody>
          <a:bodyPr/>
          <a:lstStyle/>
          <a:p>
            <a:r>
              <a:rPr lang="en-US" smtClean="0"/>
              <a:t>7/8/14</a:t>
            </a:r>
            <a:endParaRPr lang="en-US"/>
          </a:p>
        </p:txBody>
      </p:sp>
      <p:sp>
        <p:nvSpPr>
          <p:cNvPr id="5" name="Slide Number Placeholder 4"/>
          <p:cNvSpPr>
            <a:spLocks noGrp="1"/>
          </p:cNvSpPr>
          <p:nvPr>
            <p:ph type="sldNum" sz="quarter" idx="11"/>
          </p:nvPr>
        </p:nvSpPr>
        <p:spPr/>
        <p:txBody>
          <a:bodyPr/>
          <a:lstStyle/>
          <a:p>
            <a:fld id="{F872D8A2-43B4-405D-9822-BFC09EC592A2}" type="slidenum">
              <a:rPr lang="en-US" smtClean="0"/>
              <a:pPr/>
              <a:t>41</a:t>
            </a:fld>
            <a:endParaRPr lang="en-US"/>
          </a:p>
        </p:txBody>
      </p:sp>
      <p:sp>
        <p:nvSpPr>
          <p:cNvPr id="4" name="Footer Placeholder 3"/>
          <p:cNvSpPr>
            <a:spLocks noGrp="1"/>
          </p:cNvSpPr>
          <p:nvPr>
            <p:ph type="ftr" sz="quarter" idx="12"/>
          </p:nvPr>
        </p:nvSpPr>
        <p:spPr/>
        <p:txBody>
          <a:bodyPr/>
          <a:lstStyle/>
          <a:p>
            <a:r>
              <a:rPr lang="en-US" smtClean="0"/>
              <a:t>Capetown</a:t>
            </a:r>
            <a:endParaRPr lang="en-US"/>
          </a:p>
        </p:txBody>
      </p:sp>
      <p:pic>
        <p:nvPicPr>
          <p:cNvPr id="10" name="Picture 9"/>
          <p:cNvPicPr>
            <a:picLocks noChangeAspect="1"/>
          </p:cNvPicPr>
          <p:nvPr/>
        </p:nvPicPr>
        <p:blipFill>
          <a:blip r:embed="rId2"/>
          <a:stretch>
            <a:fillRect/>
          </a:stretch>
        </p:blipFill>
        <p:spPr>
          <a:xfrm>
            <a:off x="838199" y="1295400"/>
            <a:ext cx="7691553" cy="5586663"/>
          </a:xfrm>
          <a:prstGeom prst="rect">
            <a:avLst/>
          </a:prstGeom>
        </p:spPr>
      </p:pic>
    </p:spTree>
    <p:extLst>
      <p:ext uri="{BB962C8B-B14F-4D97-AF65-F5344CB8AC3E}">
        <p14:creationId xmlns:p14="http://schemas.microsoft.com/office/powerpoint/2010/main" val="2949977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“Star Wars” (</a:t>
            </a:r>
            <a:r>
              <a:rPr lang="en-US" dirty="0" err="1" smtClean="0"/>
              <a:t>Brodeur</a:t>
            </a:r>
            <a:r>
              <a:rPr lang="en-US" dirty="0" smtClean="0"/>
              <a:t> et al 2013)</a:t>
            </a:r>
            <a:endParaRPr lang="en-US" dirty="0"/>
          </a:p>
        </p:txBody>
      </p:sp>
      <p:sp>
        <p:nvSpPr>
          <p:cNvPr id="3" name="Date Placeholder 2"/>
          <p:cNvSpPr>
            <a:spLocks noGrp="1"/>
          </p:cNvSpPr>
          <p:nvPr>
            <p:ph type="dt" sz="half" idx="10"/>
          </p:nvPr>
        </p:nvSpPr>
        <p:spPr/>
        <p:txBody>
          <a:bodyPr/>
          <a:lstStyle/>
          <a:p>
            <a:r>
              <a:rPr lang="en-US" smtClean="0"/>
              <a:t>7/8/14</a:t>
            </a:r>
            <a:endParaRPr lang="en-US"/>
          </a:p>
        </p:txBody>
      </p:sp>
      <p:sp>
        <p:nvSpPr>
          <p:cNvPr id="4" name="Slide Number Placeholder 3"/>
          <p:cNvSpPr>
            <a:spLocks noGrp="1"/>
          </p:cNvSpPr>
          <p:nvPr>
            <p:ph type="sldNum" sz="quarter" idx="11"/>
          </p:nvPr>
        </p:nvSpPr>
        <p:spPr/>
        <p:txBody>
          <a:bodyPr/>
          <a:lstStyle/>
          <a:p>
            <a:fld id="{F872D8A2-43B4-405D-9822-BFC09EC592A2}" type="slidenum">
              <a:rPr lang="en-US" smtClean="0"/>
              <a:pPr/>
              <a:t>42</a:t>
            </a:fld>
            <a:endParaRPr lang="en-US"/>
          </a:p>
        </p:txBody>
      </p:sp>
      <p:sp>
        <p:nvSpPr>
          <p:cNvPr id="5" name="Footer Placeholder 4"/>
          <p:cNvSpPr>
            <a:spLocks noGrp="1"/>
          </p:cNvSpPr>
          <p:nvPr>
            <p:ph type="ftr" sz="quarter" idx="12"/>
          </p:nvPr>
        </p:nvSpPr>
        <p:spPr/>
        <p:txBody>
          <a:bodyPr/>
          <a:lstStyle/>
          <a:p>
            <a:r>
              <a:rPr lang="en-US" smtClean="0"/>
              <a:t>Capetown</a:t>
            </a:r>
            <a:endParaRPr lang="en-US"/>
          </a:p>
        </p:txBody>
      </p:sp>
      <p:pic>
        <p:nvPicPr>
          <p:cNvPr id="6" name="Picture 5"/>
          <p:cNvPicPr>
            <a:picLocks noChangeAspect="1"/>
          </p:cNvPicPr>
          <p:nvPr/>
        </p:nvPicPr>
        <p:blipFill>
          <a:blip r:embed="rId2"/>
          <a:stretch>
            <a:fillRect/>
          </a:stretch>
        </p:blipFill>
        <p:spPr>
          <a:xfrm>
            <a:off x="457200" y="1678739"/>
            <a:ext cx="7239000" cy="5133698"/>
          </a:xfrm>
          <a:prstGeom prst="rect">
            <a:avLst/>
          </a:prstGeom>
        </p:spPr>
      </p:pic>
    </p:spTree>
    <p:extLst>
      <p:ext uri="{BB962C8B-B14F-4D97-AF65-F5344CB8AC3E}">
        <p14:creationId xmlns:p14="http://schemas.microsoft.com/office/powerpoint/2010/main" val="19943011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Consort/Registration </a:t>
            </a:r>
            <a:r>
              <a:rPr lang="en-US" b="1" dirty="0" smtClean="0"/>
              <a:t>(Humphreys et al, 2013)</a:t>
            </a:r>
            <a:endParaRPr lang="en-US" b="1" dirty="0"/>
          </a:p>
        </p:txBody>
      </p:sp>
      <p:sp>
        <p:nvSpPr>
          <p:cNvPr id="5" name="Footer Placeholder 4"/>
          <p:cNvSpPr>
            <a:spLocks noGrp="1"/>
          </p:cNvSpPr>
          <p:nvPr>
            <p:ph type="ftr" sz="quarter" idx="11"/>
          </p:nvPr>
        </p:nvSpPr>
        <p:spPr/>
        <p:txBody>
          <a:bodyPr/>
          <a:lstStyle/>
          <a:p>
            <a:r>
              <a:rPr lang="en-US" smtClean="0"/>
              <a:t>Capetown</a:t>
            </a:r>
            <a:endParaRPr lang="en-US"/>
          </a:p>
        </p:txBody>
      </p:sp>
      <p:sp>
        <p:nvSpPr>
          <p:cNvPr id="4" name="Slide Number Placeholder 3"/>
          <p:cNvSpPr>
            <a:spLocks noGrp="1"/>
          </p:cNvSpPr>
          <p:nvPr>
            <p:ph type="sldNum" sz="quarter" idx="12"/>
          </p:nvPr>
        </p:nvSpPr>
        <p:spPr/>
        <p:txBody>
          <a:bodyPr/>
          <a:lstStyle/>
          <a:p>
            <a:fld id="{A2757702-C486-8E46-B70F-6CA32D1BAAFB}" type="slidenum">
              <a:rPr lang="en-US" smtClean="0"/>
              <a:pPr/>
              <a:t>43</a:t>
            </a:fld>
            <a:endParaRPr lang="en-US"/>
          </a:p>
        </p:txBody>
      </p:sp>
      <p:sp>
        <p:nvSpPr>
          <p:cNvPr id="3" name="Content Placeholder 2"/>
          <p:cNvSpPr>
            <a:spLocks noGrp="1"/>
          </p:cNvSpPr>
          <p:nvPr>
            <p:ph sz="quarter" idx="1"/>
          </p:nvPr>
        </p:nvSpPr>
        <p:spPr/>
        <p:txBody>
          <a:bodyPr>
            <a:normAutofit lnSpcReduction="10000"/>
          </a:bodyPr>
          <a:lstStyle/>
          <a:p>
            <a:r>
              <a:rPr lang="en-US" dirty="0" smtClean="0"/>
              <a:t>CONSORT Statement: improve the reporting of a randomized controlled trial (RCT), enabling readers to understand a trial's design, conduct, analysis and interpretation, and to assess the validity of its results. </a:t>
            </a:r>
          </a:p>
          <a:p>
            <a:pPr lvl="1"/>
            <a:r>
              <a:rPr lang="en-US" dirty="0" err="1" smtClean="0"/>
              <a:t>http://www.consort-statement.org</a:t>
            </a:r>
            <a:r>
              <a:rPr lang="en-US" dirty="0" smtClean="0"/>
              <a:t>/</a:t>
            </a:r>
            <a:endParaRPr lang="en-US" dirty="0"/>
          </a:p>
        </p:txBody>
      </p:sp>
      <p:pic>
        <p:nvPicPr>
          <p:cNvPr id="11" name="Content Placeholder 10" descr="600px-Flowchart_of_Phases_of_Parallel_Randomized_Trial_-_Modified_from_CONSORT_2010.jpg"/>
          <p:cNvPicPr>
            <a:picLocks noGrp="1" noChangeAspect="1"/>
          </p:cNvPicPr>
          <p:nvPr>
            <p:ph sz="quarter" idx="2"/>
          </p:nvPr>
        </p:nvPicPr>
        <p:blipFill>
          <a:blip r:embed="rId2"/>
          <a:srcRect t="-12500" b="-12500"/>
          <a:stretch>
            <a:fillRect/>
          </a:stretch>
        </p:blipFill>
        <p:spPr>
          <a:xfrm>
            <a:off x="4270248" y="1076827"/>
            <a:ext cx="4137258" cy="5171573"/>
          </a:xfrm>
        </p:spPr>
      </p:pic>
      <p:sp>
        <p:nvSpPr>
          <p:cNvPr id="6" name="Date Placeholder 5"/>
          <p:cNvSpPr>
            <a:spLocks noGrp="1"/>
          </p:cNvSpPr>
          <p:nvPr>
            <p:ph type="dt" sz="half" idx="10"/>
          </p:nvPr>
        </p:nvSpPr>
        <p:spPr/>
        <p:txBody>
          <a:bodyPr/>
          <a:lstStyle/>
          <a:p>
            <a:r>
              <a:rPr lang="en-US" smtClean="0"/>
              <a:t>7/8/14</a:t>
            </a:r>
            <a:endParaRPr lang="en-US"/>
          </a:p>
        </p:txBody>
      </p:sp>
    </p:spTree>
    <p:extLst>
      <p:ext uri="{BB962C8B-B14F-4D97-AF65-F5344CB8AC3E}">
        <p14:creationId xmlns:p14="http://schemas.microsoft.com/office/powerpoint/2010/main" val="11492806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Registration</a:t>
            </a:r>
            <a:endParaRPr lang="en-US" dirty="0"/>
          </a:p>
        </p:txBody>
      </p:sp>
      <p:sp>
        <p:nvSpPr>
          <p:cNvPr id="9" name="Content Placeholder 8"/>
          <p:cNvSpPr>
            <a:spLocks noGrp="1"/>
          </p:cNvSpPr>
          <p:nvPr>
            <p:ph sz="quarter" idx="1"/>
          </p:nvPr>
        </p:nvSpPr>
        <p:spPr/>
        <p:txBody>
          <a:bodyPr/>
          <a:lstStyle/>
          <a:p>
            <a:r>
              <a:rPr lang="en-US" dirty="0" smtClean="0"/>
              <a:t>Benefit:</a:t>
            </a:r>
          </a:p>
          <a:p>
            <a:pPr lvl="1"/>
            <a:r>
              <a:rPr lang="en-US" dirty="0" smtClean="0"/>
              <a:t>Limits selective reporting/fishing</a:t>
            </a:r>
          </a:p>
          <a:p>
            <a:pPr lvl="1"/>
            <a:r>
              <a:rPr lang="en-US" dirty="0" smtClean="0"/>
              <a:t>Rounds out “body of evidence”</a:t>
            </a:r>
          </a:p>
          <a:p>
            <a:pPr lvl="1"/>
            <a:r>
              <a:rPr lang="en-US" dirty="0" smtClean="0"/>
              <a:t>Forces researcher to think through design, statistical analysis</a:t>
            </a:r>
          </a:p>
          <a:p>
            <a:pPr marL="0" indent="0">
              <a:buNone/>
            </a:pPr>
            <a:endParaRPr lang="en-US" dirty="0"/>
          </a:p>
          <a:p>
            <a:r>
              <a:rPr lang="en-US" dirty="0" smtClean="0"/>
              <a:t>Potential costs</a:t>
            </a:r>
          </a:p>
          <a:p>
            <a:pPr lvl="1"/>
            <a:r>
              <a:rPr lang="en-US" dirty="0" smtClean="0"/>
              <a:t>Limits exploratory research</a:t>
            </a:r>
          </a:p>
          <a:p>
            <a:pPr lvl="1"/>
            <a:r>
              <a:rPr lang="en-US" dirty="0" smtClean="0"/>
              <a:t>Serendipitous findings may be hard to publish</a:t>
            </a:r>
          </a:p>
          <a:p>
            <a:pPr lvl="1"/>
            <a:endParaRPr lang="en-US" dirty="0"/>
          </a:p>
          <a:p>
            <a:pPr lvl="1"/>
            <a:r>
              <a:rPr lang="en-US" dirty="0" smtClean="0"/>
              <a:t>But: frees it from the burden of (false) presentation as formal hypothesis testing.  </a:t>
            </a:r>
          </a:p>
          <a:p>
            <a:pPr lvl="1"/>
            <a:endParaRPr lang="en-US" dirty="0" smtClean="0"/>
          </a:p>
          <a:p>
            <a:pPr lvl="1"/>
            <a:endParaRPr lang="en-US" dirty="0"/>
          </a:p>
        </p:txBody>
      </p:sp>
      <p:sp>
        <p:nvSpPr>
          <p:cNvPr id="3" name="Date Placeholder 2"/>
          <p:cNvSpPr>
            <a:spLocks noGrp="1"/>
          </p:cNvSpPr>
          <p:nvPr>
            <p:ph type="dt" sz="half" idx="14"/>
          </p:nvPr>
        </p:nvSpPr>
        <p:spPr/>
        <p:txBody>
          <a:bodyPr/>
          <a:lstStyle/>
          <a:p>
            <a:r>
              <a:rPr lang="en-US" smtClean="0"/>
              <a:t>7/8/14</a:t>
            </a:r>
            <a:endParaRPr lang="en-US"/>
          </a:p>
        </p:txBody>
      </p:sp>
      <p:sp>
        <p:nvSpPr>
          <p:cNvPr id="5" name="Slide Number Placeholder 4"/>
          <p:cNvSpPr>
            <a:spLocks noGrp="1"/>
          </p:cNvSpPr>
          <p:nvPr>
            <p:ph type="sldNum" sz="quarter" idx="15"/>
          </p:nvPr>
        </p:nvSpPr>
        <p:spPr/>
        <p:txBody>
          <a:bodyPr/>
          <a:lstStyle/>
          <a:p>
            <a:fld id="{F872D8A2-43B4-405D-9822-BFC09EC592A2}" type="slidenum">
              <a:rPr lang="en-US" smtClean="0"/>
              <a:pPr/>
              <a:t>44</a:t>
            </a:fld>
            <a:endParaRPr lang="en-US"/>
          </a:p>
        </p:txBody>
      </p:sp>
      <p:sp>
        <p:nvSpPr>
          <p:cNvPr id="4" name="Footer Placeholder 3"/>
          <p:cNvSpPr>
            <a:spLocks noGrp="1"/>
          </p:cNvSpPr>
          <p:nvPr>
            <p:ph type="ftr" sz="quarter" idx="16"/>
          </p:nvPr>
        </p:nvSpPr>
        <p:spPr/>
        <p:txBody>
          <a:bodyPr/>
          <a:lstStyle/>
          <a:p>
            <a:r>
              <a:rPr lang="en-US" smtClean="0"/>
              <a:t>Capetown</a:t>
            </a:r>
            <a:endParaRPr lang="en-US"/>
          </a:p>
        </p:txBody>
      </p:sp>
    </p:spTree>
    <p:extLst>
      <p:ext uri="{BB962C8B-B14F-4D97-AF65-F5344CB8AC3E}">
        <p14:creationId xmlns:p14="http://schemas.microsoft.com/office/powerpoint/2010/main" val="27100974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dirty="0"/>
              <a:t>General </a:t>
            </a:r>
            <a:r>
              <a:rPr lang="en-US" dirty="0" smtClean="0"/>
              <a:t>Remark: lab v. field</a:t>
            </a:r>
            <a:endParaRPr lang="en-US" dirty="0"/>
          </a:p>
        </p:txBody>
      </p:sp>
      <p:sp>
        <p:nvSpPr>
          <p:cNvPr id="116739" name="Rectangle 3"/>
          <p:cNvSpPr>
            <a:spLocks noGrp="1" noChangeArrowheads="1"/>
          </p:cNvSpPr>
          <p:nvPr>
            <p:ph sz="quarter" idx="1"/>
          </p:nvPr>
        </p:nvSpPr>
        <p:spPr>
          <a:xfrm>
            <a:off x="838200" y="1600200"/>
            <a:ext cx="6400800" cy="4267200"/>
          </a:xfrm>
        </p:spPr>
        <p:txBody>
          <a:bodyPr>
            <a:normAutofit/>
          </a:bodyPr>
          <a:lstStyle/>
          <a:p>
            <a:pPr>
              <a:lnSpc>
                <a:spcPct val="90000"/>
              </a:lnSpc>
            </a:pPr>
            <a:r>
              <a:rPr lang="en-US" sz="2800" dirty="0" smtClean="0"/>
              <a:t>Lab has greater internal validity</a:t>
            </a:r>
          </a:p>
          <a:p>
            <a:pPr eaLnBrk="1" hangingPunct="1">
              <a:lnSpc>
                <a:spcPct val="90000"/>
              </a:lnSpc>
            </a:pPr>
            <a:r>
              <a:rPr lang="en-US" sz="2800" dirty="0" smtClean="0"/>
              <a:t>Lab is cheap, field is costly</a:t>
            </a:r>
          </a:p>
          <a:p>
            <a:pPr eaLnBrk="1" hangingPunct="1">
              <a:lnSpc>
                <a:spcPct val="90000"/>
              </a:lnSpc>
            </a:pPr>
            <a:r>
              <a:rPr lang="en-US" sz="2800" dirty="0" smtClean="0"/>
              <a:t>Lab mistakes can be fixed; often not so in field</a:t>
            </a:r>
          </a:p>
          <a:p>
            <a:pPr eaLnBrk="1" hangingPunct="1">
              <a:lnSpc>
                <a:spcPct val="90000"/>
              </a:lnSpc>
            </a:pPr>
            <a:r>
              <a:rPr lang="en-US" sz="2800" dirty="0" smtClean="0"/>
              <a:t>Students v. population</a:t>
            </a:r>
          </a:p>
          <a:p>
            <a:pPr lvl="1">
              <a:lnSpc>
                <a:spcPct val="90000"/>
              </a:lnSpc>
            </a:pPr>
            <a:r>
              <a:rPr lang="en-US" sz="2500" dirty="0" smtClean="0"/>
              <a:t>Population has higher variance, harder to detect effects</a:t>
            </a:r>
          </a:p>
          <a:p>
            <a:pPr lvl="1">
              <a:lnSpc>
                <a:spcPct val="90000"/>
              </a:lnSpc>
            </a:pPr>
            <a:r>
              <a:rPr lang="en-US" sz="2500" dirty="0" smtClean="0"/>
              <a:t>Selection bias is not limited to lab</a:t>
            </a:r>
          </a:p>
          <a:p>
            <a:pPr lvl="1">
              <a:lnSpc>
                <a:spcPct val="90000"/>
              </a:lnSpc>
            </a:pPr>
            <a:r>
              <a:rPr lang="en-US" sz="2500" dirty="0" smtClean="0"/>
              <a:t>Greater monitoring costs to ensure population sample</a:t>
            </a:r>
          </a:p>
        </p:txBody>
      </p:sp>
      <p:sp>
        <p:nvSpPr>
          <p:cNvPr id="6" name="Rectangle 13"/>
          <p:cNvSpPr>
            <a:spLocks noGrp="1" noChangeArrowheads="1"/>
          </p:cNvSpPr>
          <p:nvPr>
            <p:ph type="sldNum" sz="quarter" idx="15"/>
          </p:nvPr>
        </p:nvSpPr>
        <p:spPr>
          <a:ln/>
        </p:spPr>
        <p:txBody>
          <a:bodyPr/>
          <a:lstStyle/>
          <a:p>
            <a:fld id="{7338652C-9F25-4AEE-B122-2997083BBD68}" type="slidenum">
              <a:rPr lang="en-US"/>
              <a:pPr/>
              <a:t>45</a:t>
            </a:fld>
            <a:endParaRPr lang="en-US"/>
          </a:p>
        </p:txBody>
      </p:sp>
      <p:sp>
        <p:nvSpPr>
          <p:cNvPr id="5" name="Rectangle 12"/>
          <p:cNvSpPr>
            <a:spLocks noGrp="1" noChangeArrowheads="1"/>
          </p:cNvSpPr>
          <p:nvPr>
            <p:ph type="ftr" sz="quarter" idx="16"/>
          </p:nvPr>
        </p:nvSpPr>
        <p:spPr>
          <a:ln/>
        </p:spPr>
        <p:txBody>
          <a:bodyPr/>
          <a:lstStyle/>
          <a:p>
            <a:r>
              <a:rPr lang="en-US" smtClean="0"/>
              <a:t>Capetown</a:t>
            </a:r>
            <a:endParaRPr lang="en-US"/>
          </a:p>
        </p:txBody>
      </p:sp>
      <p:sp>
        <p:nvSpPr>
          <p:cNvPr id="7" name="Date Placeholder 6"/>
          <p:cNvSpPr>
            <a:spLocks noGrp="1"/>
          </p:cNvSpPr>
          <p:nvPr>
            <p:ph type="dt" sz="half" idx="14"/>
          </p:nvPr>
        </p:nvSpPr>
        <p:spPr/>
        <p:txBody>
          <a:bodyPr/>
          <a:lstStyle/>
          <a:p>
            <a:r>
              <a:rPr lang="en-US" smtClean="0"/>
              <a:t>7/8/14</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Treatment 1</a:t>
            </a:r>
          </a:p>
        </p:txBody>
      </p:sp>
      <p:sp>
        <p:nvSpPr>
          <p:cNvPr id="7171" name="Rectangle 3"/>
          <p:cNvSpPr>
            <a:spLocks noGrp="1" noChangeArrowheads="1"/>
          </p:cNvSpPr>
          <p:nvPr>
            <p:ph sz="quarter" idx="1"/>
          </p:nvPr>
        </p:nvSpPr>
        <p:spPr>
          <a:xfrm>
            <a:off x="1327150" y="2295525"/>
            <a:ext cx="7340600" cy="3740150"/>
          </a:xfrm>
        </p:spPr>
        <p:txBody>
          <a:bodyPr/>
          <a:lstStyle/>
          <a:p>
            <a:pPr eaLnBrk="1" hangingPunct="1">
              <a:lnSpc>
                <a:spcPct val="90000"/>
              </a:lnSpc>
            </a:pPr>
            <a:r>
              <a:rPr lang="en-US" sz="2800">
                <a:ea typeface="ＭＳ Ｐゴシック" pitchFamily="85" charset="-128"/>
                <a:cs typeface="ＭＳ Ｐゴシック" pitchFamily="85" charset="-128"/>
              </a:rPr>
              <a:t>Pick up the 2 BLACK cards</a:t>
            </a:r>
          </a:p>
          <a:p>
            <a:pPr lvl="1" eaLnBrk="1" hangingPunct="1">
              <a:lnSpc>
                <a:spcPct val="90000"/>
              </a:lnSpc>
            </a:pPr>
            <a:r>
              <a:rPr lang="en-US" sz="2400"/>
              <a:t>(Match on suit)</a:t>
            </a:r>
          </a:p>
          <a:p>
            <a:pPr eaLnBrk="1" hangingPunct="1">
              <a:lnSpc>
                <a:spcPct val="90000"/>
              </a:lnSpc>
            </a:pPr>
            <a:r>
              <a:rPr lang="en-US" sz="2800">
                <a:ea typeface="ＭＳ Ｐゴシック" pitchFamily="85" charset="-128"/>
                <a:cs typeface="ＭＳ Ｐゴシック" pitchFamily="85" charset="-128"/>
              </a:rPr>
              <a:t>Pick one and put both cards against your chest</a:t>
            </a:r>
          </a:p>
          <a:p>
            <a:pPr eaLnBrk="1" hangingPunct="1">
              <a:lnSpc>
                <a:spcPct val="90000"/>
              </a:lnSpc>
            </a:pPr>
            <a:r>
              <a:rPr lang="en-US" sz="2800">
                <a:ea typeface="ＭＳ Ｐゴシック" pitchFamily="85" charset="-128"/>
                <a:cs typeface="ＭＳ Ｐゴシック" pitchFamily="85" charset="-128"/>
              </a:rPr>
              <a:t>Show me your choice (all at once)</a:t>
            </a:r>
          </a:p>
          <a:p>
            <a:pPr eaLnBrk="1" hangingPunct="1">
              <a:lnSpc>
                <a:spcPct val="90000"/>
              </a:lnSpc>
            </a:pPr>
            <a:r>
              <a:rPr lang="en-US" sz="2800">
                <a:ea typeface="ＭＳ Ｐゴシック" pitchFamily="85" charset="-128"/>
                <a:cs typeface="ＭＳ Ｐゴシック" pitchFamily="85" charset="-128"/>
              </a:rPr>
              <a:t>Count the number matching each suit</a:t>
            </a:r>
          </a:p>
          <a:p>
            <a:pPr eaLnBrk="1" hangingPunct="1">
              <a:lnSpc>
                <a:spcPct val="90000"/>
              </a:lnSpc>
            </a:pPr>
            <a:r>
              <a:rPr lang="en-US" sz="2800">
                <a:ea typeface="ＭＳ Ｐゴシック" pitchFamily="85" charset="-128"/>
                <a:cs typeface="ＭＳ Ｐゴシック" pitchFamily="85" charset="-128"/>
              </a:rPr>
              <a:t>Record the majority suit</a:t>
            </a:r>
          </a:p>
          <a:p>
            <a:pPr eaLnBrk="1" hangingPunct="1">
              <a:lnSpc>
                <a:spcPct val="90000"/>
              </a:lnSpc>
            </a:pPr>
            <a:r>
              <a:rPr lang="en-US" sz="2800">
                <a:ea typeface="ＭＳ Ｐゴシック" pitchFamily="85" charset="-128"/>
                <a:cs typeface="ＭＳ Ｐゴシック" pitchFamily="85" charset="-128"/>
              </a:rPr>
              <a:t>Repeat</a:t>
            </a:r>
          </a:p>
        </p:txBody>
      </p:sp>
      <p:sp>
        <p:nvSpPr>
          <p:cNvPr id="6" name="Slide Number Placeholder 5"/>
          <p:cNvSpPr>
            <a:spLocks noGrp="1"/>
          </p:cNvSpPr>
          <p:nvPr>
            <p:ph type="sldNum" sz="quarter" idx="15"/>
          </p:nvPr>
        </p:nvSpPr>
        <p:spPr/>
        <p:txBody>
          <a:bodyPr/>
          <a:lstStyle/>
          <a:p>
            <a:fld id="{B4CD14BB-4DC5-4FFB-B587-C034158B118B}" type="slidenum">
              <a:rPr lang="en-US" smtClean="0"/>
              <a:pPr/>
              <a:t>5</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2147603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Treatment 2</a:t>
            </a:r>
          </a:p>
        </p:txBody>
      </p:sp>
      <p:sp>
        <p:nvSpPr>
          <p:cNvPr id="8195" name="Rectangle 3"/>
          <p:cNvSpPr>
            <a:spLocks noGrp="1" noChangeArrowheads="1"/>
          </p:cNvSpPr>
          <p:nvPr>
            <p:ph sz="quarter" idx="1"/>
          </p:nvPr>
        </p:nvSpPr>
        <p:spPr/>
        <p:txBody>
          <a:bodyPr/>
          <a:lstStyle/>
          <a:p>
            <a:pPr eaLnBrk="1" hangingPunct="1">
              <a:lnSpc>
                <a:spcPct val="90000"/>
              </a:lnSpc>
            </a:pPr>
            <a:r>
              <a:rPr lang="en-US" sz="2800">
                <a:ea typeface="ＭＳ Ｐゴシック" pitchFamily="85" charset="-128"/>
                <a:cs typeface="ＭＳ Ｐゴシック" pitchFamily="85" charset="-128"/>
              </a:rPr>
              <a:t>Pick up the 2 RED cards</a:t>
            </a:r>
          </a:p>
          <a:p>
            <a:pPr lvl="1" eaLnBrk="1" hangingPunct="1">
              <a:lnSpc>
                <a:spcPct val="90000"/>
              </a:lnSpc>
            </a:pPr>
            <a:r>
              <a:rPr lang="en-US" sz="2400"/>
              <a:t>(Match on suit)</a:t>
            </a:r>
          </a:p>
          <a:p>
            <a:pPr eaLnBrk="1" hangingPunct="1">
              <a:lnSpc>
                <a:spcPct val="90000"/>
              </a:lnSpc>
            </a:pPr>
            <a:r>
              <a:rPr lang="en-US" sz="2800">
                <a:ea typeface="ＭＳ Ｐゴシック" pitchFamily="85" charset="-128"/>
                <a:cs typeface="ＭＳ Ｐゴシック" pitchFamily="85" charset="-128"/>
              </a:rPr>
              <a:t>Pick one and put both cards against your chest</a:t>
            </a:r>
          </a:p>
          <a:p>
            <a:pPr eaLnBrk="1" hangingPunct="1">
              <a:lnSpc>
                <a:spcPct val="90000"/>
              </a:lnSpc>
            </a:pPr>
            <a:r>
              <a:rPr lang="en-US" sz="2800">
                <a:ea typeface="ＭＳ Ｐゴシック" pitchFamily="85" charset="-128"/>
                <a:cs typeface="ＭＳ Ｐゴシック" pitchFamily="85" charset="-128"/>
              </a:rPr>
              <a:t>Show me your choice (all at once)</a:t>
            </a:r>
          </a:p>
          <a:p>
            <a:pPr eaLnBrk="1" hangingPunct="1">
              <a:lnSpc>
                <a:spcPct val="90000"/>
              </a:lnSpc>
            </a:pPr>
            <a:r>
              <a:rPr lang="en-US" sz="2800">
                <a:ea typeface="ＭＳ Ｐゴシック" pitchFamily="85" charset="-128"/>
                <a:cs typeface="ＭＳ Ｐゴシック" pitchFamily="85" charset="-128"/>
              </a:rPr>
              <a:t>Count the number matching each suit</a:t>
            </a:r>
          </a:p>
          <a:p>
            <a:pPr eaLnBrk="1" hangingPunct="1">
              <a:lnSpc>
                <a:spcPct val="90000"/>
              </a:lnSpc>
            </a:pPr>
            <a:r>
              <a:rPr lang="en-US" sz="2800">
                <a:ea typeface="ＭＳ Ｐゴシック" pitchFamily="85" charset="-128"/>
                <a:cs typeface="ＭＳ Ｐゴシック" pitchFamily="85" charset="-128"/>
              </a:rPr>
              <a:t>Record the majority suit</a:t>
            </a:r>
          </a:p>
          <a:p>
            <a:pPr eaLnBrk="1" hangingPunct="1">
              <a:lnSpc>
                <a:spcPct val="90000"/>
              </a:lnSpc>
            </a:pPr>
            <a:r>
              <a:rPr lang="en-US" sz="2800">
                <a:ea typeface="ＭＳ Ｐゴシック" pitchFamily="85" charset="-128"/>
                <a:cs typeface="ＭＳ Ｐゴシック" pitchFamily="85" charset="-128"/>
              </a:rPr>
              <a:t>Repeat</a:t>
            </a:r>
          </a:p>
          <a:p>
            <a:pPr eaLnBrk="1" hangingPunct="1">
              <a:lnSpc>
                <a:spcPct val="90000"/>
              </a:lnSpc>
            </a:pPr>
            <a:endParaRPr lang="en-US" sz="2800">
              <a:ea typeface="ＭＳ Ｐゴシック" pitchFamily="85" charset="-128"/>
              <a:cs typeface="ＭＳ Ｐゴシック" pitchFamily="85" charset="-128"/>
            </a:endParaRPr>
          </a:p>
        </p:txBody>
      </p:sp>
      <p:sp>
        <p:nvSpPr>
          <p:cNvPr id="6" name="Slide Number Placeholder 5"/>
          <p:cNvSpPr>
            <a:spLocks noGrp="1"/>
          </p:cNvSpPr>
          <p:nvPr>
            <p:ph type="sldNum" sz="quarter" idx="15"/>
          </p:nvPr>
        </p:nvSpPr>
        <p:spPr/>
        <p:txBody>
          <a:bodyPr/>
          <a:lstStyle/>
          <a:p>
            <a:fld id="{B4CD14BB-4DC5-4FFB-B587-C034158B118B}" type="slidenum">
              <a:rPr lang="en-US" smtClean="0"/>
              <a:pPr/>
              <a:t>6</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701854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Treatment 3</a:t>
            </a:r>
          </a:p>
        </p:txBody>
      </p:sp>
      <p:sp>
        <p:nvSpPr>
          <p:cNvPr id="9219" name="Rectangle 3"/>
          <p:cNvSpPr>
            <a:spLocks noGrp="1" noChangeArrowheads="1"/>
          </p:cNvSpPr>
          <p:nvPr>
            <p:ph sz="quarter" idx="1"/>
          </p:nvPr>
        </p:nvSpPr>
        <p:spPr/>
        <p:txBody>
          <a:bodyPr/>
          <a:lstStyle/>
          <a:p>
            <a:pPr eaLnBrk="1" hangingPunct="1">
              <a:lnSpc>
                <a:spcPct val="90000"/>
              </a:lnSpc>
            </a:pPr>
            <a:r>
              <a:rPr lang="en-US" sz="2800">
                <a:ea typeface="ＭＳ Ｐゴシック" pitchFamily="85" charset="-128"/>
                <a:cs typeface="ＭＳ Ｐゴシック" pitchFamily="85" charset="-128"/>
              </a:rPr>
              <a:t>Pick up 1 RED card and 1 BLACK card</a:t>
            </a:r>
          </a:p>
          <a:p>
            <a:pPr lvl="1" eaLnBrk="1" hangingPunct="1">
              <a:lnSpc>
                <a:spcPct val="90000"/>
              </a:lnSpc>
            </a:pPr>
            <a:r>
              <a:rPr lang="en-US" sz="2400"/>
              <a:t>(Match on Color)</a:t>
            </a:r>
          </a:p>
          <a:p>
            <a:pPr eaLnBrk="1" hangingPunct="1">
              <a:lnSpc>
                <a:spcPct val="90000"/>
              </a:lnSpc>
            </a:pPr>
            <a:r>
              <a:rPr lang="en-US" sz="2800">
                <a:ea typeface="ＭＳ Ｐゴシック" pitchFamily="85" charset="-128"/>
                <a:cs typeface="ＭＳ Ｐゴシック" pitchFamily="85" charset="-128"/>
              </a:rPr>
              <a:t>Pick one and put both cards against your chest</a:t>
            </a:r>
          </a:p>
          <a:p>
            <a:pPr eaLnBrk="1" hangingPunct="1">
              <a:lnSpc>
                <a:spcPct val="90000"/>
              </a:lnSpc>
            </a:pPr>
            <a:r>
              <a:rPr lang="en-US" sz="2800">
                <a:ea typeface="ＭＳ Ｐゴシック" pitchFamily="85" charset="-128"/>
                <a:cs typeface="ＭＳ Ｐゴシック" pitchFamily="85" charset="-128"/>
              </a:rPr>
              <a:t>Show me your choice (all at once)</a:t>
            </a:r>
          </a:p>
          <a:p>
            <a:pPr eaLnBrk="1" hangingPunct="1">
              <a:lnSpc>
                <a:spcPct val="90000"/>
              </a:lnSpc>
            </a:pPr>
            <a:r>
              <a:rPr lang="en-US" sz="2800">
                <a:ea typeface="ＭＳ Ｐゴシック" pitchFamily="85" charset="-128"/>
                <a:cs typeface="ＭＳ Ｐゴシック" pitchFamily="85" charset="-128"/>
              </a:rPr>
              <a:t>Count the number matching each color</a:t>
            </a:r>
          </a:p>
          <a:p>
            <a:pPr eaLnBrk="1" hangingPunct="1">
              <a:lnSpc>
                <a:spcPct val="90000"/>
              </a:lnSpc>
            </a:pPr>
            <a:r>
              <a:rPr lang="en-US" sz="2800">
                <a:ea typeface="ＭＳ Ｐゴシック" pitchFamily="85" charset="-128"/>
                <a:cs typeface="ＭＳ Ｐゴシック" pitchFamily="85" charset="-128"/>
              </a:rPr>
              <a:t>Record the majority color</a:t>
            </a:r>
          </a:p>
          <a:p>
            <a:pPr eaLnBrk="1" hangingPunct="1">
              <a:lnSpc>
                <a:spcPct val="90000"/>
              </a:lnSpc>
            </a:pPr>
            <a:r>
              <a:rPr lang="en-US" sz="2800">
                <a:ea typeface="ＭＳ Ｐゴシック" pitchFamily="85" charset="-128"/>
                <a:cs typeface="ＭＳ Ｐゴシック" pitchFamily="85" charset="-128"/>
              </a:rPr>
              <a:t>Repeat</a:t>
            </a:r>
          </a:p>
          <a:p>
            <a:pPr eaLnBrk="1" hangingPunct="1">
              <a:lnSpc>
                <a:spcPct val="90000"/>
              </a:lnSpc>
            </a:pPr>
            <a:endParaRPr lang="en-US" sz="2800">
              <a:ea typeface="ＭＳ Ｐゴシック" pitchFamily="85" charset="-128"/>
              <a:cs typeface="ＭＳ Ｐゴシック" pitchFamily="85" charset="-128"/>
            </a:endParaRPr>
          </a:p>
        </p:txBody>
      </p:sp>
      <p:sp>
        <p:nvSpPr>
          <p:cNvPr id="6" name="Slide Number Placeholder 5"/>
          <p:cNvSpPr>
            <a:spLocks noGrp="1"/>
          </p:cNvSpPr>
          <p:nvPr>
            <p:ph type="sldNum" sz="quarter" idx="15"/>
          </p:nvPr>
        </p:nvSpPr>
        <p:spPr/>
        <p:txBody>
          <a:bodyPr/>
          <a:lstStyle/>
          <a:p>
            <a:fld id="{B4CD14BB-4DC5-4FFB-B587-C034158B118B}" type="slidenum">
              <a:rPr lang="en-US" smtClean="0"/>
              <a:pPr/>
              <a:t>7</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4101703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Treatment 4</a:t>
            </a:r>
          </a:p>
        </p:txBody>
      </p:sp>
      <p:sp>
        <p:nvSpPr>
          <p:cNvPr id="10243" name="Rectangle 3"/>
          <p:cNvSpPr>
            <a:spLocks noGrp="1" noChangeArrowheads="1"/>
          </p:cNvSpPr>
          <p:nvPr>
            <p:ph sz="quarter" idx="1"/>
          </p:nvPr>
        </p:nvSpPr>
        <p:spPr/>
        <p:txBody>
          <a:bodyPr/>
          <a:lstStyle/>
          <a:p>
            <a:pPr eaLnBrk="1" hangingPunct="1">
              <a:lnSpc>
                <a:spcPct val="80000"/>
              </a:lnSpc>
            </a:pPr>
            <a:r>
              <a:rPr lang="en-US" sz="2800">
                <a:ea typeface="ＭＳ Ｐゴシック" pitchFamily="85" charset="-128"/>
                <a:cs typeface="ＭＳ Ｐゴシック" pitchFamily="85" charset="-128"/>
              </a:rPr>
              <a:t>Pick up ALL the cards</a:t>
            </a:r>
          </a:p>
          <a:p>
            <a:pPr lvl="1" eaLnBrk="1" hangingPunct="1">
              <a:lnSpc>
                <a:spcPct val="80000"/>
              </a:lnSpc>
            </a:pPr>
            <a:r>
              <a:rPr lang="en-US" sz="2400"/>
              <a:t>(Match on Suit)</a:t>
            </a:r>
          </a:p>
          <a:p>
            <a:pPr eaLnBrk="1" hangingPunct="1">
              <a:lnSpc>
                <a:spcPct val="80000"/>
              </a:lnSpc>
            </a:pPr>
            <a:r>
              <a:rPr lang="en-US" sz="2800">
                <a:ea typeface="ＭＳ Ｐゴシック" pitchFamily="85" charset="-128"/>
                <a:cs typeface="ＭＳ Ｐゴシック" pitchFamily="85" charset="-128"/>
              </a:rPr>
              <a:t>Randomly choose 1 individual – pick and reveal card choice </a:t>
            </a:r>
          </a:p>
          <a:p>
            <a:pPr eaLnBrk="1" hangingPunct="1">
              <a:lnSpc>
                <a:spcPct val="80000"/>
              </a:lnSpc>
            </a:pPr>
            <a:r>
              <a:rPr lang="en-US" sz="2800">
                <a:ea typeface="ＭＳ Ｐゴシック" pitchFamily="85" charset="-128"/>
                <a:cs typeface="ＭＳ Ｐゴシック" pitchFamily="85" charset="-128"/>
              </a:rPr>
              <a:t>Everyone else: pick one card and put it against your chest</a:t>
            </a:r>
          </a:p>
          <a:p>
            <a:pPr eaLnBrk="1" hangingPunct="1">
              <a:lnSpc>
                <a:spcPct val="80000"/>
              </a:lnSpc>
            </a:pPr>
            <a:r>
              <a:rPr lang="en-US" sz="2800">
                <a:ea typeface="ＭＳ Ｐゴシック" pitchFamily="85" charset="-128"/>
                <a:cs typeface="ＭＳ Ｐゴシック" pitchFamily="85" charset="-128"/>
              </a:rPr>
              <a:t>Show me your choice (all at once)</a:t>
            </a:r>
          </a:p>
          <a:p>
            <a:pPr eaLnBrk="1" hangingPunct="1">
              <a:lnSpc>
                <a:spcPct val="80000"/>
              </a:lnSpc>
            </a:pPr>
            <a:r>
              <a:rPr lang="en-US" sz="2800">
                <a:ea typeface="ＭＳ Ｐゴシック" pitchFamily="85" charset="-128"/>
                <a:cs typeface="ＭＳ Ｐゴシック" pitchFamily="85" charset="-128"/>
              </a:rPr>
              <a:t>Count the number matching each suit</a:t>
            </a:r>
          </a:p>
          <a:p>
            <a:pPr eaLnBrk="1" hangingPunct="1">
              <a:lnSpc>
                <a:spcPct val="80000"/>
              </a:lnSpc>
            </a:pPr>
            <a:r>
              <a:rPr lang="en-US" sz="2800">
                <a:ea typeface="ＭＳ Ｐゴシック" pitchFamily="85" charset="-128"/>
                <a:cs typeface="ＭＳ Ｐゴシック" pitchFamily="85" charset="-128"/>
              </a:rPr>
              <a:t>Record the majority suit</a:t>
            </a:r>
          </a:p>
          <a:p>
            <a:pPr eaLnBrk="1" hangingPunct="1">
              <a:lnSpc>
                <a:spcPct val="80000"/>
              </a:lnSpc>
            </a:pPr>
            <a:r>
              <a:rPr lang="en-US" sz="2800">
                <a:ea typeface="ＭＳ Ｐゴシック" pitchFamily="85" charset="-128"/>
                <a:cs typeface="ＭＳ Ｐゴシック" pitchFamily="85" charset="-128"/>
              </a:rPr>
              <a:t>Repeat (if necessary)</a:t>
            </a:r>
          </a:p>
        </p:txBody>
      </p:sp>
      <p:sp>
        <p:nvSpPr>
          <p:cNvPr id="6" name="Slide Number Placeholder 5"/>
          <p:cNvSpPr>
            <a:spLocks noGrp="1"/>
          </p:cNvSpPr>
          <p:nvPr>
            <p:ph type="sldNum" sz="quarter" idx="15"/>
          </p:nvPr>
        </p:nvSpPr>
        <p:spPr/>
        <p:txBody>
          <a:bodyPr/>
          <a:lstStyle/>
          <a:p>
            <a:fld id="{B4CD14BB-4DC5-4FFB-B587-C034158B118B}" type="slidenum">
              <a:rPr lang="en-US" smtClean="0"/>
              <a:pPr/>
              <a:t>8</a:t>
            </a:fld>
            <a:endParaRPr lang="en-US"/>
          </a:p>
        </p:txBody>
      </p:sp>
      <p:sp>
        <p:nvSpPr>
          <p:cNvPr id="7" name="Footer Placeholder 6"/>
          <p:cNvSpPr>
            <a:spLocks noGrp="1"/>
          </p:cNvSpPr>
          <p:nvPr>
            <p:ph type="ftr" sz="quarter" idx="16"/>
          </p:nvPr>
        </p:nvSpPr>
        <p:spPr/>
        <p:txBody>
          <a:bodyPr/>
          <a:lstStyle/>
          <a:p>
            <a:r>
              <a:rPr lang="en-US" smtClean="0"/>
              <a:t>Capetown</a:t>
            </a:r>
            <a:endParaRPr lang="en-US"/>
          </a:p>
        </p:txBody>
      </p:sp>
      <p:sp>
        <p:nvSpPr>
          <p:cNvPr id="2" name="Date Placeholder 1"/>
          <p:cNvSpPr>
            <a:spLocks noGrp="1"/>
          </p:cNvSpPr>
          <p:nvPr>
            <p:ph type="dt" sz="half" idx="14"/>
          </p:nvPr>
        </p:nvSpPr>
        <p:spPr/>
        <p:txBody>
          <a:bodyPr/>
          <a:lstStyle/>
          <a:p>
            <a:r>
              <a:rPr lang="en-US" smtClean="0"/>
              <a:t>7/8/14</a:t>
            </a:r>
            <a:endParaRPr lang="en-US"/>
          </a:p>
        </p:txBody>
      </p:sp>
    </p:spTree>
    <p:extLst>
      <p:ext uri="{BB962C8B-B14F-4D97-AF65-F5344CB8AC3E}">
        <p14:creationId xmlns:p14="http://schemas.microsoft.com/office/powerpoint/2010/main" val="44516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1026"/>
          <p:cNvSpPr>
            <a:spLocks noGrp="1" noChangeArrowheads="1"/>
          </p:cNvSpPr>
          <p:nvPr>
            <p:ph type="title"/>
          </p:nvPr>
        </p:nvSpPr>
        <p:spPr/>
        <p:txBody>
          <a:bodyPr/>
          <a:lstStyle/>
          <a:p>
            <a:pPr eaLnBrk="1" hangingPunct="1"/>
            <a:r>
              <a:rPr lang="en-US">
                <a:ea typeface="ＭＳ Ｐゴシック" pitchFamily="85" charset="-128"/>
                <a:cs typeface="ＭＳ Ｐゴシック" pitchFamily="85" charset="-128"/>
              </a:rPr>
              <a:t>What exactly have we just done?</a:t>
            </a:r>
          </a:p>
        </p:txBody>
      </p:sp>
      <p:sp>
        <p:nvSpPr>
          <p:cNvPr id="26630" name="Rectangle 1027"/>
          <p:cNvSpPr>
            <a:spLocks noGrp="1" noChangeArrowheads="1"/>
          </p:cNvSpPr>
          <p:nvPr>
            <p:ph type="body" sz="half" idx="1"/>
          </p:nvPr>
        </p:nvSpPr>
        <p:spPr>
          <a:xfrm>
            <a:off x="228600" y="2514600"/>
            <a:ext cx="3600450" cy="3700463"/>
          </a:xfrm>
        </p:spPr>
        <p:txBody>
          <a:bodyPr/>
          <a:lstStyle/>
          <a:p>
            <a:pPr marL="182563" indent="-182563" eaLnBrk="1" hangingPunct="1">
              <a:lnSpc>
                <a:spcPct val="90000"/>
              </a:lnSpc>
            </a:pPr>
            <a:r>
              <a:rPr lang="en-US" sz="2000">
                <a:ea typeface="ＭＳ Ｐゴシック" pitchFamily="85" charset="-128"/>
                <a:cs typeface="ＭＳ Ｐゴシック" pitchFamily="85" charset="-128"/>
              </a:rPr>
              <a:t>Implementation of a game</a:t>
            </a:r>
          </a:p>
          <a:p>
            <a:pPr marL="182563" indent="-182563" eaLnBrk="1" hangingPunct="1">
              <a:lnSpc>
                <a:spcPct val="90000"/>
              </a:lnSpc>
            </a:pPr>
            <a:r>
              <a:rPr lang="en-US" sz="2000">
                <a:ea typeface="ＭＳ Ｐゴシック" pitchFamily="85" charset="-128"/>
                <a:cs typeface="ＭＳ Ｐゴシック" pitchFamily="85" charset="-128"/>
              </a:rPr>
              <a:t>People “received” incentives, (see Induced Value Theory)</a:t>
            </a:r>
          </a:p>
          <a:p>
            <a:pPr marL="182563" indent="-182563" eaLnBrk="1" hangingPunct="1">
              <a:lnSpc>
                <a:spcPct val="90000"/>
              </a:lnSpc>
              <a:buFont typeface="Wingdings" pitchFamily="85" charset="2"/>
              <a:buNone/>
            </a:pPr>
            <a:r>
              <a:rPr lang="en-US" sz="2000">
                <a:ea typeface="ＭＳ Ｐゴシック" pitchFamily="85" charset="-128"/>
                <a:cs typeface="ＭＳ Ｐゴシック" pitchFamily="85" charset="-128"/>
              </a:rPr>
              <a:t>Example: Coordination:</a:t>
            </a:r>
          </a:p>
          <a:p>
            <a:pPr marL="182563" indent="-182563" eaLnBrk="1" hangingPunct="1">
              <a:lnSpc>
                <a:spcPct val="90000"/>
              </a:lnSpc>
            </a:pPr>
            <a:r>
              <a:rPr lang="en-US" sz="2000">
                <a:ea typeface="ＭＳ Ｐゴシック" pitchFamily="85" charset="-128"/>
                <a:cs typeface="ＭＳ Ｐゴシック" pitchFamily="85" charset="-128"/>
              </a:rPr>
              <a:t>Induced values mapping actions to outcomes</a:t>
            </a:r>
          </a:p>
          <a:p>
            <a:pPr marL="182563" indent="-182563" eaLnBrk="1" hangingPunct="1">
              <a:lnSpc>
                <a:spcPct val="90000"/>
              </a:lnSpc>
            </a:pPr>
            <a:r>
              <a:rPr lang="en-US" sz="2000">
                <a:ea typeface="ＭＳ Ｐゴシック" pitchFamily="85" charset="-128"/>
                <a:cs typeface="ＭＳ Ｐゴシック" pitchFamily="85" charset="-128"/>
              </a:rPr>
              <a:t>Definition of a group decision institution</a:t>
            </a:r>
          </a:p>
          <a:p>
            <a:pPr marL="182563" indent="-182563" eaLnBrk="1" hangingPunct="1">
              <a:lnSpc>
                <a:spcPct val="90000"/>
              </a:lnSpc>
            </a:pPr>
            <a:r>
              <a:rPr lang="en-US" sz="2000">
                <a:ea typeface="ＭＳ Ｐゴシック" pitchFamily="85" charset="-128"/>
                <a:cs typeface="ＭＳ Ｐゴシック" pitchFamily="85" charset="-128"/>
              </a:rPr>
              <a:t>Predictions over “treatments”</a:t>
            </a:r>
            <a:endParaRPr lang="en-US" sz="2800">
              <a:ea typeface="ＭＳ Ｐゴシック" pitchFamily="85" charset="-128"/>
              <a:cs typeface="ＭＳ Ｐゴシック" pitchFamily="85" charset="-128"/>
            </a:endParaRPr>
          </a:p>
        </p:txBody>
      </p:sp>
      <p:graphicFrame>
        <p:nvGraphicFramePr>
          <p:cNvPr id="26626" name="Object 1030"/>
          <p:cNvGraphicFramePr>
            <a:graphicFrameLocks noGrp="1" noChangeAspect="1"/>
          </p:cNvGraphicFramePr>
          <p:nvPr>
            <p:ph sz="half" idx="2"/>
            <p:extLst>
              <p:ext uri="{D42A27DB-BD31-4B8C-83A1-F6EECF244321}">
                <p14:modId xmlns:p14="http://schemas.microsoft.com/office/powerpoint/2010/main" val="924302891"/>
              </p:ext>
            </p:extLst>
          </p:nvPr>
        </p:nvGraphicFramePr>
        <p:xfrm>
          <a:off x="3962400" y="2209800"/>
          <a:ext cx="4645025" cy="3392488"/>
        </p:xfrm>
        <a:graphic>
          <a:graphicData uri="http://schemas.openxmlformats.org/presentationml/2006/ole">
            <mc:AlternateContent xmlns:mc="http://schemas.openxmlformats.org/markup-compatibility/2006">
              <mc:Choice xmlns:v="urn:schemas-microsoft-com:vml" Requires="v">
                <p:oleObj spid="_x0000_s22547" name="Chart" r:id="rId4" imgW="5511800" imgH="4025900" progId="MSGraph.Chart.8">
                  <p:embed followColorScheme="full"/>
                </p:oleObj>
              </mc:Choice>
              <mc:Fallback>
                <p:oleObj name="Chart" r:id="rId4" imgW="5511800" imgH="4025900" progId="MSGraph.Chart.8">
                  <p:embed followColorScheme="full"/>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2209800"/>
                        <a:ext cx="4645025" cy="3392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6"/>
          <p:cNvSpPr>
            <a:spLocks noGrp="1"/>
          </p:cNvSpPr>
          <p:nvPr>
            <p:ph type="sldNum" sz="quarter" idx="12"/>
          </p:nvPr>
        </p:nvSpPr>
        <p:spPr/>
        <p:txBody>
          <a:bodyPr/>
          <a:lstStyle/>
          <a:p>
            <a:fld id="{A64A99E5-54C8-4CB8-A696-8565AE3ABC21}" type="slidenum">
              <a:rPr lang="en-US" smtClean="0"/>
              <a:pPr/>
              <a:t>9</a:t>
            </a:fld>
            <a:endParaRPr lang="en-US"/>
          </a:p>
        </p:txBody>
      </p:sp>
      <p:sp>
        <p:nvSpPr>
          <p:cNvPr id="8" name="Footer Placeholder 7"/>
          <p:cNvSpPr>
            <a:spLocks noGrp="1"/>
          </p:cNvSpPr>
          <p:nvPr>
            <p:ph type="ftr" sz="quarter" idx="11"/>
          </p:nvPr>
        </p:nvSpPr>
        <p:spPr/>
        <p:txBody>
          <a:bodyPr/>
          <a:lstStyle/>
          <a:p>
            <a:r>
              <a:rPr lang="en-US" smtClean="0"/>
              <a:t>Capetown</a:t>
            </a:r>
            <a:endParaRPr lang="en-US"/>
          </a:p>
        </p:txBody>
      </p:sp>
      <p:sp>
        <p:nvSpPr>
          <p:cNvPr id="2" name="Date Placeholder 1"/>
          <p:cNvSpPr>
            <a:spLocks noGrp="1"/>
          </p:cNvSpPr>
          <p:nvPr>
            <p:ph type="dt" sz="half" idx="10"/>
          </p:nvPr>
        </p:nvSpPr>
        <p:spPr/>
        <p:txBody>
          <a:bodyPr/>
          <a:lstStyle/>
          <a:p>
            <a:r>
              <a:rPr lang="en-US" smtClean="0"/>
              <a:t>7/8/14</a:t>
            </a:r>
            <a:endParaRPr lang="en-US"/>
          </a:p>
        </p:txBody>
      </p:sp>
    </p:spTree>
    <p:extLst>
      <p:ext uri="{BB962C8B-B14F-4D97-AF65-F5344CB8AC3E}">
        <p14:creationId xmlns:p14="http://schemas.microsoft.com/office/powerpoint/2010/main" val="34751747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17941</TotalTime>
  <Words>2216</Words>
  <Application>Microsoft Office PowerPoint</Application>
  <PresentationFormat>On-screen Show (4:3)</PresentationFormat>
  <Paragraphs>470</Paragraphs>
  <Slides>45</Slides>
  <Notes>8</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45</vt:i4>
      </vt:variant>
    </vt:vector>
  </HeadingPairs>
  <TitlesOfParts>
    <vt:vector size="49" baseType="lpstr">
      <vt:lpstr>Oriel</vt:lpstr>
      <vt:lpstr>Chart</vt:lpstr>
      <vt:lpstr>Document</vt:lpstr>
      <vt:lpstr>Acrobat Document</vt:lpstr>
      <vt:lpstr>PODER</vt:lpstr>
      <vt:lpstr>In Class Experiment 2</vt:lpstr>
      <vt:lpstr>Procedure Ia</vt:lpstr>
      <vt:lpstr>Procedures Ib</vt:lpstr>
      <vt:lpstr>Treatment 1</vt:lpstr>
      <vt:lpstr>Treatment 2</vt:lpstr>
      <vt:lpstr>Treatment 3</vt:lpstr>
      <vt:lpstr>Treatment 4</vt:lpstr>
      <vt:lpstr>What exactly have we just done?</vt:lpstr>
      <vt:lpstr>Problems with this design?</vt:lpstr>
      <vt:lpstr>Practical Design Considerations</vt:lpstr>
      <vt:lpstr>What must be designed?</vt:lpstr>
      <vt:lpstr> Fatal Errors in Design</vt:lpstr>
      <vt:lpstr>Incentives: Induced Value Theory  Smith (AER 1976; AER 1982)</vt:lpstr>
      <vt:lpstr>Incentives Continued Minimal Conditions for Control</vt:lpstr>
      <vt:lpstr>Incentives Continued: Effects?</vt:lpstr>
      <vt:lpstr>Incentives Continued: Other considerations</vt:lpstr>
      <vt:lpstr>Uncontrolled Psychological biases</vt:lpstr>
      <vt:lpstr>Insufficient Statistical Power</vt:lpstr>
      <vt:lpstr>Nuts and Bolts</vt:lpstr>
      <vt:lpstr>First Steps (Practical Advice)</vt:lpstr>
      <vt:lpstr>Second Steps: (After the Question/Theory)</vt:lpstr>
      <vt:lpstr>A simplified trust game</vt:lpstr>
      <vt:lpstr>A Behavioral Measure of Trust</vt:lpstr>
      <vt:lpstr>A Simple Risk Measure</vt:lpstr>
      <vt:lpstr>A Simple Time Preference Measure</vt:lpstr>
      <vt:lpstr>TimeLine Example – Eckel/Wilson</vt:lpstr>
      <vt:lpstr>Second Steps: (After the Question/Theory)</vt:lpstr>
      <vt:lpstr>Subject Selection, I</vt:lpstr>
      <vt:lpstr>Subject Selection, II</vt:lpstr>
      <vt:lpstr>Subject selection III</vt:lpstr>
      <vt:lpstr>Second Steps: (After the Question/Theory)</vt:lpstr>
      <vt:lpstr>Nuts and Bolts, I</vt:lpstr>
      <vt:lpstr>Lab Book (Lupia &amp; Varian 2010)</vt:lpstr>
      <vt:lpstr>Nuts and Bolts, I</vt:lpstr>
      <vt:lpstr>Ethics</vt:lpstr>
      <vt:lpstr>Nuts and Bolts, I</vt:lpstr>
      <vt:lpstr>Nuts and Bolts, II</vt:lpstr>
      <vt:lpstr>Writeup and reporting</vt:lpstr>
      <vt:lpstr>Biases in published data</vt:lpstr>
      <vt:lpstr>Example: (Gerber and Malhotra, AJPS) </vt:lpstr>
      <vt:lpstr>Economics, “Star Wars” (Brodeur et al 2013)</vt:lpstr>
      <vt:lpstr>Consort/Registration (Humphreys et al, 2013)</vt:lpstr>
      <vt:lpstr>Registration</vt:lpstr>
      <vt:lpstr>General Remark: lab v. field</vt:lpstr>
    </vt:vector>
  </TitlesOfParts>
  <Company>Rice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EITM</dc:title>
  <dc:creator>Rick Wilson</dc:creator>
  <cp:lastModifiedBy>Nadine Clarke</cp:lastModifiedBy>
  <cp:revision>73</cp:revision>
  <cp:lastPrinted>2012-06-22T19:44:43Z</cp:lastPrinted>
  <dcterms:created xsi:type="dcterms:W3CDTF">2011-06-19T12:12:19Z</dcterms:created>
  <dcterms:modified xsi:type="dcterms:W3CDTF">2014-07-08T08:02:14Z</dcterms:modified>
</cp:coreProperties>
</file>