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2.bin" ContentType="application/vnd.openxmlformats-officedocument.oleObject"/>
  <Override PartName="/ppt/notesSlides/notesSlide7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7"/>
  </p:notesMasterIdLst>
  <p:handoutMasterIdLst>
    <p:handoutMasterId r:id="rId38"/>
  </p:handoutMasterIdLst>
  <p:sldIdLst>
    <p:sldId id="257" r:id="rId2"/>
    <p:sldId id="258" r:id="rId3"/>
    <p:sldId id="330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29" r:id="rId23"/>
    <p:sldId id="260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3" r:id="rId33"/>
    <p:sldId id="272" r:id="rId34"/>
    <p:sldId id="328" r:id="rId35"/>
    <p:sldId id="35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7DC63-8D27-5741-B2BB-0FF0B539A75B}" type="datetime1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4926F-3FE2-469E-82F1-73F1E87E8A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740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6CED5-ADBB-5842-BEB9-F3B67E4B604B}" type="datetime1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79C20-3EAE-4BC4-82A8-40D3F93EAF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4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A8A797-E431-4E79-A355-D87A1B5C9002}" type="slidenum">
              <a:rPr lang="en-US"/>
              <a:pPr/>
              <a:t>21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>
              <a:latin typeface="Arial" pitchFamily="80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02756" indent="-270291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81164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513629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946095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78560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811026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243491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675957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840FC77-A14E-DF4D-A0A5-8774A70CCF3C}" type="slidenum">
              <a:rPr lang="en-US" sz="1200">
                <a:latin typeface="Times New Roman" charset="0"/>
              </a:rPr>
              <a:pPr/>
              <a:t>23</a:t>
            </a:fld>
            <a:endParaRPr lang="en-US" sz="1200">
              <a:latin typeface="Times New Roman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52" tIns="45075" rIns="90152" bIns="45075"/>
          <a:lstStyle/>
          <a:p>
            <a:r>
              <a:rPr lang="en-US">
                <a:latin typeface="Times New Roman" charset="0"/>
              </a:rPr>
              <a:t>Game theory, backwards induction and solving the game</a:t>
            </a:r>
          </a:p>
          <a:p>
            <a:endParaRPr lang="en-US">
              <a:latin typeface="Times New Roman" charset="0"/>
            </a:endParaRPr>
          </a:p>
          <a:p>
            <a:r>
              <a:rPr lang="en-US">
                <a:latin typeface="Times New Roman" charset="0"/>
              </a:rPr>
              <a:t>Much work on this game -- much trying to make the subjects behave.  Won</a:t>
            </a:r>
            <a:r>
              <a:rPr lang="ja-JP" altLang="en-US">
                <a:latin typeface="Times New Roman" charset="0"/>
              </a:rPr>
              <a:t>’</a:t>
            </a:r>
            <a:r>
              <a:rPr lang="en-US" altLang="ja-JP">
                <a:latin typeface="Times New Roman" charset="0"/>
              </a:rPr>
              <a:t>t.</a:t>
            </a:r>
          </a:p>
          <a:p>
            <a:endParaRPr lang="en-US">
              <a:latin typeface="Times New Roman" charset="0"/>
            </a:endParaRPr>
          </a:p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02756" indent="-270291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81164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513629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946095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78560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811026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243491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675957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8D2F9F0-2EC7-394A-8BCD-CF6515641FC2}" type="slidenum">
              <a:rPr lang="en-US" sz="1200">
                <a:latin typeface="Times New Roman" charset="0"/>
              </a:rPr>
              <a:pPr/>
              <a:t>24</a:t>
            </a:fld>
            <a:endParaRPr lang="en-US" sz="1200">
              <a:latin typeface="Times New Roman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52" tIns="45075" rIns="90152" bIns="45075"/>
          <a:lstStyle/>
          <a:p>
            <a:r>
              <a:rPr lang="en-US">
                <a:latin typeface="Times New Roman" charset="0"/>
              </a:rPr>
              <a:t>Pretty typical result.</a:t>
            </a:r>
          </a:p>
          <a:p>
            <a:r>
              <a:rPr lang="en-US">
                <a:latin typeface="Times New Roman" charset="0"/>
              </a:rPr>
              <a:t>Optimal strategy given rejections = mode</a:t>
            </a:r>
          </a:p>
          <a:p>
            <a:r>
              <a:rPr lang="en-US">
                <a:latin typeface="Times New Roman" charset="0"/>
              </a:rPr>
              <a:t>Attempts to make the theory work: anonymity, stakes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02756" indent="-270291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81164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513629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946095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78560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811026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243491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675957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2E97C23E-3125-E74D-9C9F-4E4B058143D4}" type="slidenum">
              <a:rPr lang="en-US" sz="1200">
                <a:latin typeface="Times New Roman" charset="0"/>
              </a:rPr>
              <a:pPr/>
              <a:t>27</a:t>
            </a:fld>
            <a:endParaRPr lang="en-US" sz="1200"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solidFill>
            <a:srgbClr val="FFFFFF"/>
          </a:solidFill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160" tIns="45081" rIns="90160" bIns="45081"/>
          <a:lstStyle/>
          <a:p>
            <a:r>
              <a:rPr lang="en-US">
                <a:latin typeface="Times New Roman" charset="0"/>
              </a:rPr>
              <a:t>One of the attempts involved removing any risk of being rejected.  Subjects still split it fairly evenly, though less so.</a:t>
            </a:r>
          </a:p>
          <a:p>
            <a:endParaRPr lang="en-US">
              <a:latin typeface="Times New Roman" charset="0"/>
            </a:endParaRPr>
          </a:p>
          <a:p>
            <a:r>
              <a:rPr lang="en-US">
                <a:latin typeface="Times New Roman" charset="0"/>
              </a:rPr>
              <a:t>Then Hoffman, McCabe Shachat Smith invented so-called double-anonymous procedure:</a:t>
            </a:r>
          </a:p>
          <a:p>
            <a:endParaRPr lang="en-US">
              <a:latin typeface="Times New Roman" charset="0"/>
            </a:endParaRPr>
          </a:p>
          <a:p>
            <a:r>
              <a:rPr lang="en-US">
                <a:latin typeface="Times New Roman" charset="0"/>
              </a:rPr>
              <a:t>two rooms</a:t>
            </a:r>
          </a:p>
          <a:p>
            <a:r>
              <a:rPr lang="en-US">
                <a:latin typeface="Times New Roman" charset="0"/>
              </a:rPr>
              <a:t>student monitor</a:t>
            </a:r>
          </a:p>
          <a:p>
            <a:r>
              <a:rPr lang="en-US">
                <a:latin typeface="Times New Roman" charset="0"/>
              </a:rPr>
              <a:t>envelopes</a:t>
            </a:r>
          </a:p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02756" indent="-270291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81164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513629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946095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78560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811026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243491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675957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28CC1A1E-0C8A-0D47-8F19-03AFD719B6FA}" type="slidenum">
              <a:rPr lang="en-US" sz="1200">
                <a:latin typeface="Times New Roman" charset="0"/>
              </a:rPr>
              <a:pPr/>
              <a:t>28</a:t>
            </a:fld>
            <a:endParaRPr lang="en-US" sz="1200">
              <a:latin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152" tIns="45075" rIns="90152" bIns="45075"/>
          <a:lstStyle/>
          <a:p>
            <a:endParaRPr lang="en-US">
              <a:latin typeface="Times New Roman" charset="0"/>
            </a:endParaRPr>
          </a:p>
          <a:p>
            <a:r>
              <a:rPr lang="en-US">
                <a:latin typeface="Times New Roman" charset="0"/>
              </a:rPr>
              <a:t>data from double-anonymous game. </a:t>
            </a:r>
          </a:p>
          <a:p>
            <a:r>
              <a:rPr lang="en-US">
                <a:latin typeface="Times New Roman" charset="0"/>
              </a:rPr>
              <a:t>They said -- look!  Theory works!  We said -- what about all those folks that still gave something.  </a:t>
            </a:r>
          </a:p>
          <a:p>
            <a:endParaRPr lang="en-US">
              <a:latin typeface="Times New Roman" charset="0"/>
            </a:endParaRPr>
          </a:p>
          <a:p>
            <a:r>
              <a:rPr lang="en-US">
                <a:latin typeface="Times New Roman" charset="0"/>
              </a:rPr>
              <a:t> Note we did with charity as recipient, got 3x as much contribution.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02756" indent="-270291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081164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513629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1946095" indent="-216233" defTabSz="938511" eaLnBrk="0" hangingPunct="0"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378560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811026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243491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675957" indent="-216233" defTabSz="9385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C2477B12-A6C7-1649-8170-123A043467B9}" type="slidenum">
              <a:rPr lang="en-US" sz="1200">
                <a:latin typeface="Times New Roman" charset="0"/>
              </a:rPr>
              <a:pPr/>
              <a:t>30</a:t>
            </a:fld>
            <a:endParaRPr lang="en-US" sz="1200">
              <a:latin typeface="Times New Roman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rgbClr val="FFFFFF"/>
          </a:solidFill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152" tIns="45075" rIns="90152" bIns="45075"/>
          <a:lstStyle/>
          <a:p>
            <a:r>
              <a:rPr lang="en-US">
                <a:latin typeface="Times New Roman" charset="0"/>
              </a:rPr>
              <a:t>Note new results on charity confirm this.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55AE-DB61-2B42-869B-62ACC0E31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6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Capetown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72D8A2-43B4-405D-9822-BFC09EC59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3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PODER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Lab Experiments in the Field</a:t>
            </a:r>
            <a:endParaRPr lang="en-US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4483F9-CF3F-48C7-97F0-8D895647719B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Book (</a:t>
            </a:r>
            <a:r>
              <a:rPr lang="en-US" dirty="0" err="1" smtClean="0"/>
              <a:t>Lupia</a:t>
            </a:r>
            <a:r>
              <a:rPr lang="en-US" dirty="0" smtClean="0"/>
              <a:t> &amp; Varian 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1. State your objectives. </a:t>
            </a:r>
          </a:p>
          <a:p>
            <a:r>
              <a:rPr lang="en-US" dirty="0" smtClean="0"/>
              <a:t>2. State a theory. </a:t>
            </a:r>
          </a:p>
          <a:p>
            <a:r>
              <a:rPr lang="en-US" dirty="0" smtClean="0"/>
              <a:t>3. Explain how focal hypotheses are derived from the theory if the correspondence between a focal hypothesis and a theory is not 1:1. </a:t>
            </a:r>
          </a:p>
          <a:p>
            <a:r>
              <a:rPr lang="en-US" dirty="0" smtClean="0"/>
              <a:t>4. Explain the criteria by which data for evaluating the focal hypotheses were selected or created.</a:t>
            </a:r>
          </a:p>
          <a:p>
            <a:r>
              <a:rPr lang="en-US" dirty="0" smtClean="0"/>
              <a:t>5. Record all steps that convert human energy and dollars into </a:t>
            </a:r>
            <a:r>
              <a:rPr lang="en-US" dirty="0" err="1" smtClean="0"/>
              <a:t>datapoints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6. State the empirical model to be used for leveraging the data in the service of evaluating the focal hypothesis.  (a) All procedures for interpreting data require an explicit defense.  (</a:t>
            </a:r>
            <a:r>
              <a:rPr lang="en-US" dirty="0" err="1" smtClean="0"/>
              <a:t>b</a:t>
            </a:r>
            <a:r>
              <a:rPr lang="en-US" dirty="0" smtClean="0"/>
              <a:t>) When doing more than simply offering raw comparisons of observed differences between treatment and control groups, offer an explicit defense of why a given structural relationship between observed outcomes and experimental variables and/or set of control variables is included. </a:t>
            </a:r>
          </a:p>
          <a:p>
            <a:r>
              <a:rPr lang="en-US" dirty="0" smtClean="0"/>
              <a:t>7. Report the findings of the initial observation. </a:t>
            </a:r>
          </a:p>
          <a:p>
            <a:r>
              <a:rPr lang="en-US" dirty="0" smtClean="0"/>
              <a:t>8. If the findings cause a change to the theory, data, or model, explain why the changes were necessary or sufficient to generate a more reliable inference. </a:t>
            </a:r>
          </a:p>
          <a:p>
            <a:r>
              <a:rPr lang="en-US" dirty="0" smtClean="0"/>
              <a:t>9. Do this for every subsequent observation so that lab members and other scholars can trace the path from hypothesis to data collection to analytic method to every published empirical claim.</a:t>
            </a:r>
          </a:p>
          <a:p>
            <a:r>
              <a:rPr lang="en-US" dirty="0" err="1" smtClean="0"/>
              <a:t>ELNs</a:t>
            </a:r>
            <a:r>
              <a:rPr lang="en-US" dirty="0" smtClean="0"/>
              <a:t>:  OneNote in Microsoft or </a:t>
            </a:r>
            <a:r>
              <a:rPr lang="en-US" dirty="0" err="1" smtClean="0"/>
              <a:t>Growlybird</a:t>
            </a:r>
            <a:r>
              <a:rPr lang="en-US" dirty="0" smtClean="0"/>
              <a:t> Notes for the Mac (http://</a:t>
            </a:r>
            <a:r>
              <a:rPr lang="en-US" dirty="0" err="1" smtClean="0"/>
              <a:t>www.growlybird.com/GrowlyBird/Notes.html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757702-C486-8E46-B70F-6CA32D1BAAF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Nuts and Bolts, I</a:t>
            </a:r>
          </a:p>
        </p:txBody>
      </p:sp>
      <p:sp>
        <p:nvSpPr>
          <p:cNvPr id="15462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BFBFBF"/>
                </a:solidFill>
              </a:rPr>
              <a:t>Lab log.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IRB and Ethics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Pilot </a:t>
            </a:r>
            <a:r>
              <a:rPr lang="en-US" sz="2400" dirty="0"/>
              <a:t>experiments.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Lab set-up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Subject registration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Experimenter(s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Monitor(s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Randomizing Devices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Instructions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Subject confidence (non-deception)</a:t>
            </a:r>
          </a:p>
        </p:txBody>
      </p:sp>
      <p:sp>
        <p:nvSpPr>
          <p:cNvPr id="154627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F301E346-3FAA-CA4D-8F33-4722A98D4FDF}" type="slidenum">
              <a:rPr lang="en-US"/>
              <a:pPr/>
              <a:t>11</a:t>
            </a:fld>
            <a:endParaRPr lang="en-US"/>
          </a:p>
        </p:txBody>
      </p:sp>
      <p:sp>
        <p:nvSpPr>
          <p:cNvPr id="154626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/>
          <a:lstStyle/>
          <a:p>
            <a:r>
              <a:rPr lang="en-US" dirty="0" smtClean="0"/>
              <a:t>IRB keeps us honest (some countries don’t have)</a:t>
            </a:r>
          </a:p>
          <a:p>
            <a:pPr lvl="1"/>
            <a:r>
              <a:rPr lang="en-US" dirty="0" smtClean="0"/>
              <a:t>Focus on potential harm to subjects</a:t>
            </a:r>
          </a:p>
          <a:p>
            <a:pPr lvl="1"/>
            <a:r>
              <a:rPr lang="en-US" dirty="0" smtClean="0"/>
              <a:t>Consent, debriefing limit harm, but may impact sample</a:t>
            </a:r>
          </a:p>
          <a:p>
            <a:pPr lvl="1"/>
            <a:r>
              <a:rPr lang="en-US" dirty="0" smtClean="0"/>
              <a:t>Balance between potential benefit and risk</a:t>
            </a:r>
          </a:p>
          <a:p>
            <a:r>
              <a:rPr lang="en-US" dirty="0" smtClean="0"/>
              <a:t>Field experiments:</a:t>
            </a:r>
          </a:p>
          <a:p>
            <a:pPr lvl="1"/>
            <a:r>
              <a:rPr lang="en-US" dirty="0" smtClean="0"/>
              <a:t>No consent process! Unwitting subject, high potential cost</a:t>
            </a:r>
          </a:p>
          <a:p>
            <a:pPr lvl="1"/>
            <a:r>
              <a:rPr lang="en-US" b="1" dirty="0" smtClean="0"/>
              <a:t>Findley et al 2014. – no consent, no debriefing</a:t>
            </a:r>
          </a:p>
          <a:p>
            <a:pPr lvl="1"/>
            <a:r>
              <a:rPr lang="en-US" dirty="0" smtClean="0"/>
              <a:t>Correspondence studies on discrimination (more later)</a:t>
            </a:r>
          </a:p>
          <a:p>
            <a:pPr lvl="1"/>
            <a:r>
              <a:rPr lang="en-US" dirty="0" smtClean="0"/>
              <a:t>Intervention studies: elections, political institutions</a:t>
            </a:r>
          </a:p>
          <a:p>
            <a:pPr lvl="1"/>
            <a:r>
              <a:rPr lang="en-US" dirty="0" smtClean="0"/>
              <a:t>Facebook study on emotional contagion: no consent, potential risk, very low potential benefit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Capetown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83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Nuts and Bolts, I</a:t>
            </a:r>
          </a:p>
        </p:txBody>
      </p:sp>
      <p:sp>
        <p:nvSpPr>
          <p:cNvPr id="15462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BFBFBF"/>
                </a:solidFill>
              </a:rPr>
              <a:t>Lab log.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IRB and Ethics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Pilot </a:t>
            </a:r>
            <a:r>
              <a:rPr lang="en-US" sz="2400" dirty="0"/>
              <a:t>experiments.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Lab set-up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Subject registration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Experimenter(s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Monitor(s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Randomizing Devices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Instructions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Subject confidence (non-deception)</a:t>
            </a:r>
          </a:p>
        </p:txBody>
      </p:sp>
      <p:sp>
        <p:nvSpPr>
          <p:cNvPr id="154627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F301E346-3FAA-CA4D-8F33-4722A98D4FDF}" type="slidenum">
              <a:rPr lang="en-US"/>
              <a:pPr/>
              <a:t>13</a:t>
            </a:fld>
            <a:endParaRPr lang="en-US"/>
          </a:p>
        </p:txBody>
      </p:sp>
      <p:sp>
        <p:nvSpPr>
          <p:cNvPr id="154626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9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Nuts and Bolts, II</a:t>
            </a:r>
          </a:p>
        </p:txBody>
      </p:sp>
      <p:sp>
        <p:nvSpPr>
          <p:cNvPr id="15565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Subject questions</a:t>
            </a:r>
          </a:p>
          <a:p>
            <a:pPr>
              <a:lnSpc>
                <a:spcPct val="90000"/>
              </a:lnSpc>
            </a:pPr>
            <a:r>
              <a:rPr lang="en-US" sz="2400"/>
              <a:t>“Learning periods”</a:t>
            </a:r>
          </a:p>
          <a:p>
            <a:pPr>
              <a:lnSpc>
                <a:spcPct val="90000"/>
              </a:lnSpc>
            </a:pPr>
            <a:r>
              <a:rPr lang="en-US" sz="2400"/>
              <a:t>Experiment</a:t>
            </a:r>
          </a:p>
          <a:p>
            <a:pPr>
              <a:lnSpc>
                <a:spcPct val="90000"/>
              </a:lnSpc>
            </a:pPr>
            <a:r>
              <a:rPr lang="en-US" sz="2400"/>
              <a:t>Recording data</a:t>
            </a:r>
          </a:p>
          <a:p>
            <a:pPr>
              <a:lnSpc>
                <a:spcPct val="90000"/>
              </a:lnSpc>
            </a:pPr>
            <a:r>
              <a:rPr lang="en-US" sz="2400"/>
              <a:t>Termination of experiment</a:t>
            </a:r>
          </a:p>
          <a:p>
            <a:pPr>
              <a:lnSpc>
                <a:spcPct val="90000"/>
              </a:lnSpc>
            </a:pPr>
            <a:r>
              <a:rPr lang="en-US" sz="2400"/>
              <a:t>Debriefing</a:t>
            </a:r>
          </a:p>
          <a:p>
            <a:pPr>
              <a:lnSpc>
                <a:spcPct val="90000"/>
              </a:lnSpc>
            </a:pPr>
            <a:r>
              <a:rPr lang="en-US" sz="2400"/>
              <a:t>Subject payment</a:t>
            </a:r>
          </a:p>
          <a:p>
            <a:pPr>
              <a:lnSpc>
                <a:spcPct val="90000"/>
              </a:lnSpc>
            </a:pPr>
            <a:r>
              <a:rPr lang="en-US" sz="2400"/>
              <a:t>Bankruptcy</a:t>
            </a:r>
          </a:p>
          <a:p>
            <a:pPr>
              <a:lnSpc>
                <a:spcPct val="90000"/>
              </a:lnSpc>
            </a:pPr>
            <a:r>
              <a:rPr lang="en-US" sz="2400"/>
              <a:t>Backup plan</a:t>
            </a:r>
          </a:p>
        </p:txBody>
      </p:sp>
      <p:sp>
        <p:nvSpPr>
          <p:cNvPr id="155651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23B80867-CF3A-9745-A7FF-D27CEFA33DBB}" type="slidenum">
              <a:rPr lang="en-US"/>
              <a:pPr/>
              <a:t>14</a:t>
            </a:fld>
            <a:endParaRPr lang="en-US"/>
          </a:p>
        </p:txBody>
      </p:sp>
      <p:sp>
        <p:nvSpPr>
          <p:cNvPr id="155650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Writeup</a:t>
            </a:r>
            <a:r>
              <a:rPr lang="en-US" dirty="0" smtClean="0"/>
              <a:t> and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Biases in published data</a:t>
            </a:r>
          </a:p>
          <a:p>
            <a:r>
              <a:rPr lang="en-US" dirty="0" smtClean="0"/>
              <a:t>Registration and CONSORT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28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Biases in published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Selective reporting + publication bias =&gt; many published studies have p=.05.</a:t>
            </a:r>
          </a:p>
          <a:p>
            <a:r>
              <a:rPr lang="en-US" dirty="0" smtClean="0"/>
              <a:t>Data mining and selective presentation of results have been a concern in economics for a long time </a:t>
            </a:r>
          </a:p>
          <a:p>
            <a:r>
              <a:rPr lang="en-US" dirty="0" smtClean="0"/>
              <a:t>These concerns are not limited to Economics:</a:t>
            </a:r>
          </a:p>
          <a:p>
            <a:pPr lvl="1"/>
            <a:r>
              <a:rPr lang="en-US" dirty="0" smtClean="0"/>
              <a:t>Medical trials, Ioannidis (2005, “Why most published research findings are false”) </a:t>
            </a:r>
          </a:p>
          <a:p>
            <a:pPr lvl="1"/>
            <a:r>
              <a:rPr lang="en-US" dirty="0" smtClean="0"/>
              <a:t>Psychology, Simmons et al. 2011, “False - positive psychology: Undisclosed flexibility in data collection and analysis allows presenting anything as significant”)</a:t>
            </a:r>
          </a:p>
          <a:p>
            <a:pPr lvl="1"/>
            <a:r>
              <a:rPr lang="en-US" dirty="0" smtClean="0"/>
              <a:t>Political science</a:t>
            </a:r>
            <a:r>
              <a:rPr lang="en-US" b="1" dirty="0" smtClean="0"/>
              <a:t>, Humphreys et al. (2012, “Fishing”)</a:t>
            </a:r>
            <a:r>
              <a:rPr lang="en-US" dirty="0" smtClean="0"/>
              <a:t> </a:t>
            </a:r>
          </a:p>
          <a:p>
            <a:r>
              <a:rPr lang="en-US" dirty="0" smtClean="0"/>
              <a:t>Finds affect millions of people.  How to fix?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2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1416" cy="639762"/>
          </a:xfrm>
        </p:spPr>
        <p:txBody>
          <a:bodyPr/>
          <a:lstStyle/>
          <a:p>
            <a:r>
              <a:rPr lang="en-US" dirty="0" smtClean="0"/>
              <a:t>Example: (Gerber and </a:t>
            </a:r>
            <a:r>
              <a:rPr lang="en-US" dirty="0" err="1" smtClean="0"/>
              <a:t>Malhotra</a:t>
            </a:r>
            <a:r>
              <a:rPr lang="en-US" dirty="0" smtClean="0"/>
              <a:t>, AJPS)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295400"/>
            <a:ext cx="7691553" cy="558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82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Economics, “Star Wars” (</a:t>
            </a:r>
            <a:r>
              <a:rPr lang="en-US" dirty="0" err="1" smtClean="0"/>
              <a:t>Brodeur</a:t>
            </a:r>
            <a:r>
              <a:rPr lang="en-US" dirty="0" smtClean="0"/>
              <a:t> et al 2013)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8739"/>
            <a:ext cx="7239000" cy="513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67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Consort/Registration </a:t>
            </a:r>
            <a:r>
              <a:rPr lang="en-US" b="1" dirty="0" smtClean="0"/>
              <a:t>(Humphreys et al, 2013)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7702-C486-8E46-B70F-6CA32D1BAAF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CONSORT Statement: improve the reporting of a randomized controlled trial (RCT), enabling readers to understand a trial's design, conduct, analysis and interpretation, and to assess the validity of its results. </a:t>
            </a:r>
          </a:p>
          <a:p>
            <a:pPr lvl="1"/>
            <a:r>
              <a:rPr lang="en-US" dirty="0" err="1" smtClean="0"/>
              <a:t>http://www.consort-statement.org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11" name="Content Placeholder 10" descr="600px-Flowchart_of_Phases_of_Parallel_Randomized_Trial_-_Modified_from_CONSORT_201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t="-12500" b="-12500"/>
          <a:stretch>
            <a:fillRect/>
          </a:stretch>
        </p:blipFill>
        <p:spPr>
          <a:xfrm>
            <a:off x="4270248" y="1076827"/>
            <a:ext cx="4137258" cy="517157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Leftover from yesterday</a:t>
            </a:r>
          </a:p>
          <a:p>
            <a:r>
              <a:rPr lang="en-US" dirty="0" smtClean="0"/>
              <a:t>Multi-site experiments: Solidarity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46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Benefit:</a:t>
            </a:r>
          </a:p>
          <a:p>
            <a:pPr lvl="1"/>
            <a:r>
              <a:rPr lang="en-US" dirty="0" smtClean="0"/>
              <a:t>Limits selective reporting/fishing</a:t>
            </a:r>
          </a:p>
          <a:p>
            <a:pPr lvl="1"/>
            <a:r>
              <a:rPr lang="en-US" dirty="0" smtClean="0"/>
              <a:t>Rounds out “body of evidence”</a:t>
            </a:r>
          </a:p>
          <a:p>
            <a:pPr lvl="1"/>
            <a:r>
              <a:rPr lang="en-US" dirty="0" smtClean="0"/>
              <a:t>Forces researcher to think through design, statistical analysis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Potential costs</a:t>
            </a:r>
          </a:p>
          <a:p>
            <a:pPr lvl="1"/>
            <a:r>
              <a:rPr lang="en-US" dirty="0" smtClean="0"/>
              <a:t>Limits exploratory research</a:t>
            </a:r>
          </a:p>
          <a:p>
            <a:pPr lvl="1"/>
            <a:r>
              <a:rPr lang="en-US" dirty="0" smtClean="0"/>
              <a:t>Serendipitous findings may be hard to publish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But: frees it from the burden of (false) presentation as formal hypothesis testing. 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68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General </a:t>
            </a:r>
            <a:r>
              <a:rPr lang="en-US" dirty="0" smtClean="0"/>
              <a:t>Remark: lab v. field</a:t>
            </a:r>
            <a:endParaRPr lang="en-US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6400800" cy="426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Lab has greater internal validity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Lab is cheap, field is costly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Lab mistakes can be fixed; often not so in field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Students v. population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Population has higher variance, harder to detect effects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Selection bias is not limited to lab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Greater monitoring costs to ensure population sample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/>
          <a:p>
            <a:fld id="{7338652C-9F25-4AEE-B122-2997083BBD68}" type="slidenum">
              <a:rPr lang="en-US"/>
              <a:pPr/>
              <a:t>21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time, here are UDT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1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Ultimatum Game</a:t>
            </a:r>
            <a:endParaRPr lang="en-US"/>
          </a:p>
        </p:txBody>
      </p:sp>
      <p:sp>
        <p:nvSpPr>
          <p:cNvPr id="142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Task:</a:t>
            </a:r>
          </a:p>
          <a:p>
            <a:pPr lvl="1"/>
            <a:r>
              <a:rPr lang="en-US" dirty="0" smtClean="0"/>
              <a:t>Two players must divide a fixed amount-$100</a:t>
            </a:r>
          </a:p>
          <a:p>
            <a:pPr lvl="1"/>
            <a:r>
              <a:rPr lang="en-US" dirty="0" smtClean="0"/>
              <a:t>Game is played once only</a:t>
            </a:r>
          </a:p>
          <a:p>
            <a:r>
              <a:rPr lang="en-US" dirty="0" smtClean="0"/>
              <a:t>Players</a:t>
            </a:r>
          </a:p>
          <a:p>
            <a:pPr lvl="1"/>
            <a:r>
              <a:rPr lang="en-US" dirty="0" smtClean="0"/>
              <a:t>Proposer- chooses a split </a:t>
            </a:r>
          </a:p>
          <a:p>
            <a:pPr lvl="1"/>
            <a:r>
              <a:rPr lang="en-US" dirty="0" smtClean="0"/>
              <a:t>Respondent-accepts or rejects</a:t>
            </a:r>
          </a:p>
          <a:p>
            <a:r>
              <a:rPr lang="en-US" dirty="0" smtClean="0"/>
              <a:t>Payoffs:</a:t>
            </a:r>
          </a:p>
          <a:p>
            <a:pPr lvl="1"/>
            <a:r>
              <a:rPr lang="en-US" dirty="0" smtClean="0"/>
              <a:t>If accepted, money split as planned</a:t>
            </a:r>
          </a:p>
          <a:p>
            <a:pPr lvl="1"/>
            <a:r>
              <a:rPr lang="en-US" dirty="0" smtClean="0"/>
              <a:t>If rejected, both players get zero</a:t>
            </a:r>
          </a:p>
          <a:p>
            <a:r>
              <a:rPr lang="en-US" dirty="0" smtClean="0"/>
              <a:t>Game theory: </a:t>
            </a:r>
          </a:p>
          <a:p>
            <a:pPr lvl="1"/>
            <a:r>
              <a:rPr lang="en-US" dirty="0" smtClean="0"/>
              <a:t>Start with responder.  Payoff-</a:t>
            </a:r>
            <a:r>
              <a:rPr lang="en-US" dirty="0" err="1" smtClean="0"/>
              <a:t>maximizer</a:t>
            </a:r>
            <a:r>
              <a:rPr lang="en-US" dirty="0" smtClean="0"/>
              <a:t> accepts anything &gt;0</a:t>
            </a:r>
          </a:p>
          <a:p>
            <a:pPr lvl="1"/>
            <a:r>
              <a:rPr lang="en-US" dirty="0" smtClean="0"/>
              <a:t>Therefore proposer offers smallest possible amount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2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2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2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2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2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ahoma" charset="0"/>
              </a:rPr>
              <a:t>$5 Ultimatum Game </a:t>
            </a:r>
            <a:br>
              <a:rPr lang="en-US" sz="4000">
                <a:latin typeface="Tahoma" charset="0"/>
              </a:rPr>
            </a:br>
            <a:r>
              <a:rPr lang="en-US" sz="2800">
                <a:latin typeface="Tahoma" charset="0"/>
              </a:rPr>
              <a:t>(Eckel and Grossman, run in 1992, pub. 2000)</a:t>
            </a:r>
          </a:p>
        </p:txBody>
      </p:sp>
      <p:graphicFrame>
        <p:nvGraphicFramePr>
          <p:cNvPr id="2457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204805560"/>
              </p:ext>
            </p:extLst>
          </p:nvPr>
        </p:nvGraphicFramePr>
        <p:xfrm>
          <a:off x="1066800" y="1524000"/>
          <a:ext cx="7086600" cy="509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Worksheet" r:id="rId5" imgW="8750300" imgH="6299200" progId="Excel.Sheet.8">
                  <p:embed/>
                </p:oleObj>
              </mc:Choice>
              <mc:Fallback>
                <p:oleObj name="Worksheet" r:id="rId5" imgW="8750300" imgH="62992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alphaModFix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524000"/>
                        <a:ext cx="7086600" cy="5099050"/>
                      </a:xfrm>
                      <a:prstGeom prst="rect">
                        <a:avLst/>
                      </a:prstGeom>
                      <a:solidFill>
                        <a:schemeClr val="tx1">
                          <a:alpha val="50195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881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Ultimatum game results</a:t>
            </a:r>
          </a:p>
        </p:txBody>
      </p:sp>
      <p:sp>
        <p:nvSpPr>
          <p:cNvPr id="149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Unequal offers are rejected</a:t>
            </a:r>
          </a:p>
          <a:p>
            <a:pPr eaLnBrk="1" hangingPunct="1"/>
            <a:r>
              <a:rPr lang="en-US">
                <a:latin typeface="Tahoma" charset="0"/>
              </a:rPr>
              <a:t>Payoff-maximizing offer is modal offer is 60/40 split</a:t>
            </a:r>
          </a:p>
          <a:p>
            <a:pPr eaLnBrk="1" hangingPunct="1"/>
            <a:r>
              <a:rPr lang="en-US">
                <a:latin typeface="Tahoma" charset="0"/>
              </a:rPr>
              <a:t>Most common split is 60/40</a:t>
            </a:r>
          </a:p>
          <a:p>
            <a:pPr eaLnBrk="1" hangingPunct="1"/>
            <a:r>
              <a:rPr lang="en-US">
                <a:latin typeface="Tahoma" charset="0"/>
              </a:rPr>
              <a:t>Looks as if proposers are </a:t>
            </a:r>
            <a:r>
              <a:rPr lang="ja-JP" altLang="en-US">
                <a:latin typeface="Tahoma" charset="0"/>
              </a:rPr>
              <a:t>“</a:t>
            </a:r>
            <a:r>
              <a:rPr lang="en-US" altLang="ja-JP">
                <a:latin typeface="Tahoma" charset="0"/>
              </a:rPr>
              <a:t>rational</a:t>
            </a:r>
            <a:r>
              <a:rPr lang="ja-JP" altLang="en-US">
                <a:latin typeface="Tahoma" charset="0"/>
              </a:rPr>
              <a:t>”</a:t>
            </a:r>
            <a:endParaRPr lang="en-US" altLang="ja-JP">
              <a:latin typeface="Tahoma" charset="0"/>
            </a:endParaRPr>
          </a:p>
          <a:p>
            <a:pPr eaLnBrk="1" hangingPunct="1"/>
            <a:r>
              <a:rPr lang="en-US">
                <a:latin typeface="Tahoma" charset="0"/>
              </a:rPr>
              <a:t>What about responders?</a:t>
            </a:r>
          </a:p>
          <a:p>
            <a:pPr lvl="1" eaLnBrk="1" hangingPunct="1"/>
            <a:r>
              <a:rPr lang="en-US">
                <a:latin typeface="Tahoma" charset="0"/>
              </a:rPr>
              <a:t>(Why do they reject?)</a:t>
            </a:r>
          </a:p>
        </p:txBody>
      </p:sp>
    </p:spTree>
    <p:extLst>
      <p:ext uri="{BB962C8B-B14F-4D97-AF65-F5344CB8AC3E}">
        <p14:creationId xmlns:p14="http://schemas.microsoft.com/office/powerpoint/2010/main" val="418279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</a:rPr>
              <a:t>Behavior is inconsistent with standard model:</a:t>
            </a:r>
            <a:endParaRPr lang="en-US" dirty="0">
              <a:latin typeface="Tahoma" charset="0"/>
            </a:endParaRPr>
          </a:p>
        </p:txBody>
      </p:sp>
      <p:sp>
        <p:nvSpPr>
          <p:cNvPr id="147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</a:rPr>
              <a:t>Why do people offer &gt;0?</a:t>
            </a:r>
          </a:p>
          <a:p>
            <a:pPr lvl="1"/>
            <a:r>
              <a:rPr lang="en-US" dirty="0" smtClean="0">
                <a:latin typeface="Tahoma" charset="0"/>
              </a:rPr>
              <a:t>Value </a:t>
            </a:r>
            <a:r>
              <a:rPr lang="en-US" dirty="0">
                <a:latin typeface="Tahoma" charset="0"/>
              </a:rPr>
              <a:t>other</a:t>
            </a:r>
            <a:r>
              <a:rPr lang="ja-JP" altLang="en-US" dirty="0">
                <a:latin typeface="Tahoma" charset="0"/>
              </a:rPr>
              <a:t>’</a:t>
            </a:r>
            <a:r>
              <a:rPr lang="en-US" altLang="ja-JP" dirty="0">
                <a:latin typeface="Tahoma" charset="0"/>
              </a:rPr>
              <a:t>s payoff (Altruism)</a:t>
            </a:r>
          </a:p>
          <a:p>
            <a:pPr lvl="1"/>
            <a:r>
              <a:rPr lang="en-US" dirty="0">
                <a:latin typeface="Tahoma" charset="0"/>
              </a:rPr>
              <a:t>Afraid to be rejected (lose it all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  <a:p>
            <a:pPr lvl="2"/>
            <a:r>
              <a:rPr lang="en-US" dirty="0">
                <a:latin typeface="Tahoma" charset="0"/>
              </a:rPr>
              <a:t>Risk averse? </a:t>
            </a:r>
            <a:endParaRPr lang="en-US" dirty="0" smtClean="0">
              <a:latin typeface="Tahoma" charset="0"/>
            </a:endParaRPr>
          </a:p>
          <a:p>
            <a:pPr lvl="2"/>
            <a:endParaRPr lang="en-US" dirty="0">
              <a:latin typeface="Tahoma" charset="0"/>
            </a:endParaRPr>
          </a:p>
          <a:p>
            <a:r>
              <a:rPr lang="en-US" dirty="0" smtClean="0">
                <a:latin typeface="Tahoma" charset="0"/>
              </a:rPr>
              <a:t>Why do people reject?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</a:rPr>
              <a:t>Fairness: think the distribution is not fair overall 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Tahoma" charset="0"/>
              </a:rPr>
              <a:t>Note we see people rejecting really high offers, too.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</a:rPr>
              <a:t>Selfish fairness: care about own relative payoff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ahoma" charset="0"/>
              </a:rPr>
              <a:t>Low offer means cost of punishment is low</a:t>
            </a:r>
          </a:p>
          <a:p>
            <a:pPr lvl="1"/>
            <a:endParaRPr lang="en-US" dirty="0" smtClean="0">
              <a:latin typeface="Tahoma" charset="0"/>
            </a:endParaRPr>
          </a:p>
          <a:p>
            <a:endParaRPr lang="en-US" dirty="0" smtClean="0">
              <a:latin typeface="Tahoma" charset="0"/>
            </a:endParaRPr>
          </a:p>
          <a:p>
            <a:pPr lvl="1" eaLnBrk="1" hangingPunct="1"/>
            <a:endParaRPr lang="en-US" dirty="0">
              <a:latin typeface="Tahoma" charset="0"/>
            </a:endParaRPr>
          </a:p>
          <a:p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19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Dictator </a:t>
            </a:r>
            <a:r>
              <a:rPr lang="ja-JP" altLang="en-US" smtClean="0"/>
              <a:t>“</a:t>
            </a:r>
            <a:r>
              <a:rPr lang="en-US" altLang="ja-JP" smtClean="0"/>
              <a:t>Game</a:t>
            </a:r>
            <a:r>
              <a:rPr lang="ja-JP" altLang="en-US" smtClean="0"/>
              <a:t>”</a:t>
            </a:r>
            <a:endParaRPr lang="en-US"/>
          </a:p>
        </p:txBody>
      </p:sp>
      <p:sp>
        <p:nvSpPr>
          <p:cNvPr id="1075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Task:</a:t>
            </a:r>
          </a:p>
          <a:p>
            <a:pPr lvl="1"/>
            <a:r>
              <a:rPr lang="en-US" smtClean="0"/>
              <a:t>two players must divide a fixed amount-$100</a:t>
            </a:r>
          </a:p>
          <a:p>
            <a:r>
              <a:rPr lang="en-US" smtClean="0"/>
              <a:t>Players</a:t>
            </a:r>
          </a:p>
          <a:p>
            <a:pPr lvl="1"/>
            <a:r>
              <a:rPr lang="en-US" smtClean="0"/>
              <a:t>Proposer- chooses a split </a:t>
            </a:r>
          </a:p>
          <a:p>
            <a:pPr lvl="1"/>
            <a:r>
              <a:rPr lang="en-US" smtClean="0"/>
              <a:t>Respondent-passively accepts </a:t>
            </a:r>
          </a:p>
          <a:p>
            <a:r>
              <a:rPr lang="en-US" smtClean="0"/>
              <a:t>Dictator game allows player 1 to make an altruistic allocation</a:t>
            </a:r>
          </a:p>
          <a:p>
            <a:r>
              <a:rPr lang="en-US" smtClean="0"/>
              <a:t>We use this game to measure altruism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3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latin typeface="Tahoma" charset="0"/>
              </a:rPr>
              <a:t>Real People Play Dictator Game : Histogram of decisions </a:t>
            </a:r>
          </a:p>
        </p:txBody>
      </p:sp>
      <p:graphicFrame>
        <p:nvGraphicFramePr>
          <p:cNvPr id="36866" name="Object 7"/>
          <p:cNvGraphicFramePr>
            <a:graphicFrameLocks noChangeAspect="1"/>
          </p:cNvGraphicFramePr>
          <p:nvPr/>
        </p:nvGraphicFramePr>
        <p:xfrm>
          <a:off x="1003300" y="1676400"/>
          <a:ext cx="8140700" cy="453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Chart" r:id="rId5" imgW="7708900" imgH="4025900" progId="Excel.Chart.8">
                  <p:embed/>
                </p:oleObj>
              </mc:Choice>
              <mc:Fallback>
                <p:oleObj name="Chart" r:id="rId5" imgW="7708900" imgH="40259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1676400"/>
                        <a:ext cx="8140700" cy="453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97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Dictator results/comparison</a:t>
            </a:r>
          </a:p>
        </p:txBody>
      </p:sp>
      <p:sp>
        <p:nvSpPr>
          <p:cNvPr id="993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</a:rPr>
              <a:t>2/3 of subjects are selfish</a:t>
            </a:r>
          </a:p>
          <a:p>
            <a:pPr eaLnBrk="1" hangingPunct="1"/>
            <a:r>
              <a:rPr lang="en-US" dirty="0">
                <a:latin typeface="Tahoma" charset="0"/>
              </a:rPr>
              <a:t>Many give away something </a:t>
            </a:r>
            <a:r>
              <a:rPr lang="en-US" dirty="0" smtClean="0">
                <a:latin typeface="Tahoma" charset="0"/>
              </a:rPr>
              <a:t>– altruistic</a:t>
            </a:r>
          </a:p>
          <a:p>
            <a:pPr eaLnBrk="1" hangingPunct="1"/>
            <a:r>
              <a:rPr lang="en-US" dirty="0" smtClean="0">
                <a:latin typeface="Tahoma" charset="0"/>
              </a:rPr>
              <a:t>Measure of altruism! </a:t>
            </a:r>
          </a:p>
          <a:p>
            <a:pPr lvl="1"/>
            <a:r>
              <a:rPr lang="en-US" dirty="0" smtClean="0">
                <a:latin typeface="Tahoma" charset="0"/>
              </a:rPr>
              <a:t>Varies across individuals</a:t>
            </a:r>
          </a:p>
          <a:p>
            <a:pPr lvl="1"/>
            <a:r>
              <a:rPr lang="en-US" dirty="0" smtClean="0">
                <a:latin typeface="Tahoma" charset="0"/>
              </a:rPr>
              <a:t>Reliable</a:t>
            </a:r>
          </a:p>
          <a:p>
            <a:pPr lvl="1"/>
            <a:r>
              <a:rPr lang="en-US" dirty="0" smtClean="0">
                <a:latin typeface="Tahoma" charset="0"/>
              </a:rPr>
              <a:t>Correlated with behavior like volunteering</a:t>
            </a:r>
            <a:endParaRPr lang="en-US" dirty="0">
              <a:latin typeface="Tahoma" charset="0"/>
            </a:endParaRPr>
          </a:p>
          <a:p>
            <a:pPr eaLnBrk="1" hangingPunct="1"/>
            <a:r>
              <a:rPr lang="en-US" dirty="0">
                <a:latin typeface="Tahoma" charset="0"/>
              </a:rPr>
              <a:t>Different conditions lead to different outcomes</a:t>
            </a:r>
          </a:p>
          <a:p>
            <a:pPr lvl="1" eaLnBrk="1" hangingPunct="1"/>
            <a:r>
              <a:rPr lang="ja-JP" altLang="en-US" dirty="0">
                <a:latin typeface="Tahoma" charset="0"/>
              </a:rPr>
              <a:t>“</a:t>
            </a:r>
            <a:r>
              <a:rPr lang="en-US" altLang="ja-JP" dirty="0">
                <a:latin typeface="Tahoma" charset="0"/>
              </a:rPr>
              <a:t>Double blind</a:t>
            </a:r>
            <a:r>
              <a:rPr lang="ja-JP" altLang="en-US" dirty="0">
                <a:latin typeface="Tahoma" charset="0"/>
              </a:rPr>
              <a:t>”</a:t>
            </a:r>
            <a:r>
              <a:rPr lang="en-US" altLang="ja-JP" dirty="0">
                <a:latin typeface="Tahoma" charset="0"/>
              </a:rPr>
              <a:t> (see prev. slide)</a:t>
            </a:r>
          </a:p>
          <a:p>
            <a:pPr lvl="1" eaLnBrk="1" hangingPunct="1"/>
            <a:r>
              <a:rPr lang="en-US" dirty="0">
                <a:latin typeface="Tahoma" charset="0"/>
              </a:rPr>
              <a:t>Identity</a:t>
            </a:r>
          </a:p>
          <a:p>
            <a:pPr lvl="1" eaLnBrk="1" hangingPunct="1"/>
            <a:r>
              <a:rPr lang="en-US" dirty="0">
                <a:latin typeface="Tahoma" charset="0"/>
              </a:rPr>
              <a:t>Charity</a:t>
            </a:r>
          </a:p>
        </p:txBody>
      </p:sp>
    </p:spTree>
    <p:extLst>
      <p:ext uri="{BB962C8B-B14F-4D97-AF65-F5344CB8AC3E}">
        <p14:creationId xmlns:p14="http://schemas.microsoft.com/office/powerpoint/2010/main" val="215833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Nuts and Bolts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3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906463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Men and women – dictator</a:t>
            </a:r>
          </a:p>
        </p:txBody>
      </p:sp>
      <p:graphicFrame>
        <p:nvGraphicFramePr>
          <p:cNvPr id="4915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883661"/>
              </p:ext>
            </p:extLst>
          </p:nvPr>
        </p:nvGraphicFramePr>
        <p:xfrm>
          <a:off x="685800" y="1211264"/>
          <a:ext cx="7440607" cy="548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Worksheet" r:id="rId5" imgW="9639300" imgH="7378700" progId="Excel.Sheet.8">
                  <p:embed/>
                </p:oleObj>
              </mc:Choice>
              <mc:Fallback>
                <p:oleObj name="Worksheet" r:id="rId5" imgW="9639300" imgH="73787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alphaModFix/>
                        <a:lum bright="-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11264"/>
                        <a:ext cx="7440607" cy="548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7315200" y="2743200"/>
            <a:ext cx="1371600" cy="2474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Men donate $0.82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Women donate $1.60</a:t>
            </a: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5029200" y="6583363"/>
            <a:ext cx="411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/>
              <a:t>Source: Eckel and Grossman, Economic Journal, 1998</a:t>
            </a:r>
          </a:p>
        </p:txBody>
      </p:sp>
    </p:spTree>
    <p:extLst>
      <p:ext uri="{BB962C8B-B14F-4D97-AF65-F5344CB8AC3E}">
        <p14:creationId xmlns:p14="http://schemas.microsoft.com/office/powerpoint/2010/main" val="9553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Trust game</a:t>
            </a:r>
            <a:endParaRPr lang="en-US"/>
          </a:p>
        </p:txBody>
      </p:sp>
      <p:sp>
        <p:nvSpPr>
          <p:cNvPr id="1730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Player A and Player B both begin with $100. (important!)</a:t>
            </a:r>
          </a:p>
          <a:p>
            <a:r>
              <a:rPr lang="en-US" smtClean="0"/>
              <a:t>Player A decides how much, if any, to send to Player B.</a:t>
            </a:r>
          </a:p>
          <a:p>
            <a:pPr lvl="1"/>
            <a:r>
              <a:rPr lang="en-US" smtClean="0"/>
              <a:t>Any amount sent is tripled on the way to B.</a:t>
            </a:r>
          </a:p>
          <a:p>
            <a:r>
              <a:rPr lang="en-US" smtClean="0"/>
              <a:t>Player B decides how much, if any to send back to Player A.</a:t>
            </a:r>
          </a:p>
          <a:p>
            <a:r>
              <a:rPr lang="en-US" smtClean="0"/>
              <a:t>Game theory: B returns 0, so A sends 0</a:t>
            </a:r>
          </a:p>
          <a:p>
            <a:r>
              <a:rPr lang="en-US" smtClean="0"/>
              <a:t>This game is used to measure trust and reciprocity.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506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game results: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People send positive amounts</a:t>
            </a:r>
          </a:p>
          <a:p>
            <a:r>
              <a:rPr lang="en-US" dirty="0" smtClean="0"/>
              <a:t>Trust (just) pays on average</a:t>
            </a:r>
          </a:p>
          <a:p>
            <a:r>
              <a:rPr lang="en-US" dirty="0" smtClean="0"/>
              <a:t>In the field, higher levels of trust and reciprocity</a:t>
            </a:r>
          </a:p>
          <a:p>
            <a:r>
              <a:rPr lang="en-US" dirty="0" smtClean="0"/>
              <a:t>Measure of individualized trust</a:t>
            </a:r>
          </a:p>
          <a:p>
            <a:r>
              <a:rPr lang="en-US" dirty="0" smtClean="0"/>
              <a:t>(More on this later).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35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theory v. measurement</a:t>
            </a:r>
            <a:endParaRPr lang="en-US"/>
          </a:p>
        </p:txBody>
      </p:sp>
      <p:sp>
        <p:nvSpPr>
          <p:cNvPr id="7168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games violate predictions of standard game theory (assuming payoff-maximizing agents)</a:t>
            </a:r>
          </a:p>
          <a:p>
            <a:pPr lvl="1"/>
            <a:r>
              <a:rPr lang="en-US" dirty="0" smtClean="0"/>
              <a:t>Led to a huge amount of research (experimental and theoretical)</a:t>
            </a:r>
          </a:p>
          <a:p>
            <a:r>
              <a:rPr lang="en-US" dirty="0" smtClean="0"/>
              <a:t>These games are useful for measuring preferences and social norms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157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experiments in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 or field? False dichotomy</a:t>
            </a:r>
          </a:p>
          <a:p>
            <a:r>
              <a:rPr lang="en-US" dirty="0" smtClean="0"/>
              <a:t>Lab experiments complement field </a:t>
            </a:r>
            <a:r>
              <a:rPr lang="en-US" dirty="0" err="1" smtClean="0"/>
              <a:t>exps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Lab experiments in the field (extra-lab) for measurement, etc.</a:t>
            </a:r>
          </a:p>
          <a:p>
            <a:pPr lvl="1"/>
            <a:r>
              <a:rPr lang="en-US" dirty="0" smtClean="0"/>
              <a:t>Lab experiments back home to settle methodological issues that arise in the field</a:t>
            </a:r>
          </a:p>
          <a:p>
            <a:pPr lvl="1"/>
            <a:r>
              <a:rPr lang="en-US" dirty="0" smtClean="0"/>
              <a:t>Pretest and refine experimental designs before going into the field</a:t>
            </a:r>
          </a:p>
          <a:p>
            <a:r>
              <a:rPr lang="en-US" dirty="0" smtClean="0"/>
              <a:t>Issues:  </a:t>
            </a:r>
          </a:p>
          <a:p>
            <a:pPr lvl="1"/>
            <a:r>
              <a:rPr lang="en-US" dirty="0" smtClean="0"/>
              <a:t>External validity (perpetually)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361688" y="1026372"/>
            <a:ext cx="457200" cy="441325"/>
          </a:xfrm>
          <a:prstGeom prst="rect">
            <a:avLst/>
          </a:prstGeom>
        </p:spPr>
        <p:txBody>
          <a:bodyPr/>
          <a:lstStyle/>
          <a:p>
            <a:fld id="{9A7C8DE9-C8B8-4E6D-9AF1-381C825D19B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806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Next:  Solidarity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D8A2-43B4-405D-9822-BFC09EC592A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1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Steps:</a:t>
            </a:r>
            <a:br>
              <a:rPr lang="en-US" dirty="0" smtClean="0"/>
            </a:br>
            <a:r>
              <a:rPr lang="en-US" dirty="0" smtClean="0"/>
              <a:t>(After the Question/Theory)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FBFBF"/>
                </a:solidFill>
              </a:rPr>
              <a:t>Instrumentation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Construct Validity – how will I test what I want to test?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Paper/Pencil or Computer?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Timeline of experiment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Instructions</a:t>
            </a:r>
          </a:p>
          <a:p>
            <a:r>
              <a:rPr lang="en-US" dirty="0" smtClean="0"/>
              <a:t>Sampling/Randomization</a:t>
            </a:r>
          </a:p>
          <a:p>
            <a:pPr lvl="1"/>
            <a:r>
              <a:rPr lang="en-US" dirty="0" smtClean="0"/>
              <a:t>What subject pool?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How will Treatment be randomized?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Analysis Plan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What are the units of analysis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Power 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757702-C486-8E46-B70F-6CA32D1BAAF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Subject Selection, I</a:t>
            </a:r>
          </a:p>
        </p:txBody>
      </p:sp>
      <p:sp>
        <p:nvSpPr>
          <p:cNvPr id="23552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Convenience </a:t>
            </a:r>
            <a:r>
              <a:rPr lang="en-US" sz="2800" dirty="0" smtClean="0"/>
              <a:t>Samples: students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Students advantages: 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Convenient, inexpensive and relatively homogeneous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Student disadvantages: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May behave differently from target population, young, educated, and talk to each other (diffusion)</a:t>
            </a:r>
            <a:endParaRPr 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65" charset="-128"/>
              </a:rPr>
              <a:t>Classroom:</a:t>
            </a:r>
            <a:endParaRPr lang="en-US" sz="2400" dirty="0">
              <a:ea typeface="ＭＳ Ｐゴシック" pitchFamily="-65" charset="-128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Representative sample of students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Environment might affect behavior: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65" charset="-128"/>
              </a:rPr>
              <a:t>Lab:</a:t>
            </a:r>
            <a:endParaRPr lang="en-US" sz="2400" dirty="0">
              <a:ea typeface="ＭＳ Ｐゴシック" pitchFamily="-65" charset="-128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May select certain students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Neutral environment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ea typeface="ＭＳ Ｐゴシック" pitchFamily="-65" charset="-128"/>
              </a:rPr>
              <a:t>Data: Eckel and Grossman </a:t>
            </a:r>
            <a:r>
              <a:rPr lang="en-US" sz="2300" dirty="0" err="1" smtClean="0">
                <a:ea typeface="ＭＳ Ｐゴシック" pitchFamily="-65" charset="-128"/>
              </a:rPr>
              <a:t>ExEc</a:t>
            </a:r>
            <a:r>
              <a:rPr lang="en-US" sz="2300" dirty="0" smtClean="0">
                <a:ea typeface="ＭＳ Ｐゴシック" pitchFamily="-65" charset="-128"/>
              </a:rPr>
              <a:t>: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Students give more to charity in the classroom than in the lab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</a:rPr>
              <a:t>Why?</a:t>
            </a:r>
          </a:p>
        </p:txBody>
      </p:sp>
      <p:sp>
        <p:nvSpPr>
          <p:cNvPr id="235523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3F514A81-D901-5C44-837F-5C531ECF3E9B}" type="slidenum">
              <a:rPr lang="en-US"/>
              <a:pPr/>
              <a:t>5</a:t>
            </a:fld>
            <a:endParaRPr lang="en-US"/>
          </a:p>
        </p:txBody>
      </p:sp>
      <p:sp>
        <p:nvSpPr>
          <p:cNvPr id="235522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Subject Selection, II</a:t>
            </a:r>
          </a:p>
        </p:txBody>
      </p:sp>
      <p:sp>
        <p:nvSpPr>
          <p:cNvPr id="23654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>
                <a:ea typeface="ＭＳ Ｐゴシック" pitchFamily="-65" charset="-128"/>
              </a:rPr>
              <a:t>Specialized Groups:</a:t>
            </a:r>
            <a:endParaRPr lang="en-US" sz="2700" dirty="0">
              <a:ea typeface="ＭＳ Ｐゴシック" pitchFamily="-65" charset="-128"/>
            </a:endParaRPr>
          </a:p>
          <a:p>
            <a:pPr lvl="1"/>
            <a:r>
              <a:rPr lang="en-US" sz="2300" dirty="0">
                <a:ea typeface="ＭＳ Ｐゴシック" pitchFamily="-65" charset="-128"/>
              </a:rPr>
              <a:t>Elderly</a:t>
            </a:r>
          </a:p>
          <a:p>
            <a:pPr lvl="1"/>
            <a:r>
              <a:rPr lang="en-US" sz="2300" dirty="0">
                <a:ea typeface="ＭＳ Ｐゴシック" pitchFamily="-65" charset="-128"/>
              </a:rPr>
              <a:t>Professionals</a:t>
            </a:r>
          </a:p>
          <a:p>
            <a:pPr lvl="1"/>
            <a:r>
              <a:rPr lang="en-US" sz="2300" dirty="0">
                <a:ea typeface="ＭＳ Ｐゴシック" pitchFamily="-65" charset="-128"/>
              </a:rPr>
              <a:t>Medical </a:t>
            </a:r>
            <a:r>
              <a:rPr lang="en-US" sz="2300" dirty="0" smtClean="0">
                <a:ea typeface="ＭＳ Ｐゴシック" pitchFamily="-65" charset="-128"/>
              </a:rPr>
              <a:t>cases</a:t>
            </a:r>
          </a:p>
          <a:p>
            <a:pPr lvl="1"/>
            <a:r>
              <a:rPr lang="en-US" sz="2300" dirty="0" smtClean="0">
                <a:ea typeface="ＭＳ Ｐゴシック" pitchFamily="-65" charset="-128"/>
              </a:rPr>
              <a:t>Poor</a:t>
            </a:r>
          </a:p>
          <a:p>
            <a:pPr lvl="1"/>
            <a:r>
              <a:rPr lang="en-US" sz="2300" dirty="0" smtClean="0">
                <a:ea typeface="ＭＳ Ｐゴシック" pitchFamily="-65" charset="-128"/>
              </a:rPr>
              <a:t>Residents of hurricane-vulnerable areas</a:t>
            </a:r>
            <a:endParaRPr lang="en-US" sz="2300" dirty="0">
              <a:ea typeface="ＭＳ Ｐゴシック" pitchFamily="-65" charset="-128"/>
            </a:endParaRPr>
          </a:p>
          <a:p>
            <a:pPr lvl="1"/>
            <a:r>
              <a:rPr lang="en-US" sz="2300" dirty="0" smtClean="0">
                <a:ea typeface="ＭＳ Ｐゴシック" pitchFamily="-65" charset="-128"/>
              </a:rPr>
              <a:t>Public officials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Population Samples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65" charset="-128"/>
              </a:rPr>
              <a:t>Pluses:  External validity, Heterogeneity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65" charset="-128"/>
              </a:rPr>
              <a:t>Minuses:  Costly, </a:t>
            </a:r>
            <a:r>
              <a:rPr lang="en-US" smtClean="0">
                <a:ea typeface="ＭＳ Ｐゴシック" pitchFamily="-65" charset="-128"/>
              </a:rPr>
              <a:t>risk of decreased </a:t>
            </a:r>
            <a:r>
              <a:rPr lang="en-US" dirty="0" smtClean="0">
                <a:ea typeface="ＭＳ Ｐゴシック" pitchFamily="-65" charset="-128"/>
              </a:rPr>
              <a:t>control, heterogeneity</a:t>
            </a:r>
            <a:endParaRPr lang="en-US" sz="2600" dirty="0" smtClean="0">
              <a:ea typeface="ＭＳ Ｐゴシック" pitchFamily="-65" charset="-128"/>
            </a:endParaRPr>
          </a:p>
          <a:p>
            <a:pPr lvl="2" eaLnBrk="1" hangingPunct="1"/>
            <a:endParaRPr lang="en-US" sz="2000" dirty="0">
              <a:ea typeface="ＭＳ Ｐゴシック" pitchFamily="-65" charset="-128"/>
            </a:endParaRPr>
          </a:p>
        </p:txBody>
      </p:sp>
      <p:sp>
        <p:nvSpPr>
          <p:cNvPr id="236547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AC6ABF3E-A38A-1A42-A034-B38D686B909C}" type="slidenum">
              <a:rPr lang="en-US"/>
              <a:pPr/>
              <a:t>6</a:t>
            </a:fld>
            <a:endParaRPr lang="en-US"/>
          </a:p>
        </p:txBody>
      </p:sp>
      <p:sp>
        <p:nvSpPr>
          <p:cNvPr id="236546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4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Subject selection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2385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Subject selection should suit the question you are asking</a:t>
            </a:r>
          </a:p>
          <a:p>
            <a:pPr eaLnBrk="1" hangingPunct="1"/>
            <a:r>
              <a:rPr lang="en-US" dirty="0"/>
              <a:t>Theory testing: </a:t>
            </a:r>
          </a:p>
          <a:p>
            <a:pPr lvl="1" eaLnBrk="1" hangingPunct="1"/>
            <a:r>
              <a:rPr lang="en-US" dirty="0">
                <a:ea typeface="ＭＳ Ｐゴシック" pitchFamily="-65" charset="-128"/>
              </a:rPr>
              <a:t>Independent of </a:t>
            </a:r>
            <a:r>
              <a:rPr lang="en-US" dirty="0" smtClean="0">
                <a:ea typeface="ＭＳ Ｐゴシック" pitchFamily="-65" charset="-128"/>
              </a:rPr>
              <a:t>subject characteristics?</a:t>
            </a:r>
            <a:endParaRPr lang="en-US" dirty="0">
              <a:ea typeface="ＭＳ Ｐゴシック" pitchFamily="-65" charset="-128"/>
            </a:endParaRPr>
          </a:p>
          <a:p>
            <a:pPr eaLnBrk="1" hangingPunct="1"/>
            <a:r>
              <a:rPr lang="en-US" dirty="0" smtClean="0"/>
              <a:t>Policy (measurement or institutional design):</a:t>
            </a:r>
            <a:endParaRPr lang="en-US" dirty="0"/>
          </a:p>
          <a:p>
            <a:pPr lvl="1" eaLnBrk="1" hangingPunct="1"/>
            <a:r>
              <a:rPr lang="en-US" dirty="0">
                <a:ea typeface="ＭＳ Ｐゴシック" pitchFamily="-65" charset="-128"/>
              </a:rPr>
              <a:t>Target group </a:t>
            </a:r>
            <a:r>
              <a:rPr lang="en-US" dirty="0" smtClean="0">
                <a:ea typeface="ＭＳ Ｐゴシック" pitchFamily="-65" charset="-128"/>
              </a:rPr>
              <a:t>subjects</a:t>
            </a:r>
          </a:p>
          <a:p>
            <a:r>
              <a:rPr lang="en-US" dirty="0" smtClean="0">
                <a:ea typeface="ＭＳ Ｐゴシック" pitchFamily="-65" charset="-128"/>
              </a:rPr>
              <a:t>Examples: </a:t>
            </a:r>
          </a:p>
          <a:p>
            <a:pPr lvl="1"/>
            <a:r>
              <a:rPr lang="en-US" dirty="0" smtClean="0">
                <a:ea typeface="ＭＳ Ｐゴシック" pitchFamily="-65" charset="-128"/>
              </a:rPr>
              <a:t>WEIRD people </a:t>
            </a:r>
            <a:r>
              <a:rPr lang="en-US" b="1" dirty="0" smtClean="0">
                <a:ea typeface="ＭＳ Ｐゴシック" pitchFamily="-65" charset="-128"/>
              </a:rPr>
              <a:t>(</a:t>
            </a:r>
            <a:r>
              <a:rPr lang="en-US" b="1" dirty="0" err="1" smtClean="0">
                <a:ea typeface="ＭＳ Ｐゴシック" pitchFamily="-65" charset="-128"/>
              </a:rPr>
              <a:t>Henrich</a:t>
            </a:r>
            <a:r>
              <a:rPr lang="en-US" b="1" dirty="0" smtClean="0">
                <a:ea typeface="ＭＳ Ｐゴシック" pitchFamily="-65" charset="-128"/>
              </a:rPr>
              <a:t>, et al. 2010)</a:t>
            </a:r>
          </a:p>
          <a:p>
            <a:pPr lvl="1"/>
            <a:r>
              <a:rPr lang="en-US" dirty="0" smtClean="0">
                <a:ea typeface="ＭＳ Ｐゴシック" pitchFamily="-65" charset="-128"/>
              </a:rPr>
              <a:t>People from other cultures </a:t>
            </a:r>
            <a:r>
              <a:rPr lang="en-US" b="1" dirty="0" smtClean="0">
                <a:ea typeface="ＭＳ Ｐゴシック" pitchFamily="-65" charset="-128"/>
              </a:rPr>
              <a:t>(Barr and Serra 2010)</a:t>
            </a:r>
            <a:endParaRPr lang="en-US" b="1" dirty="0">
              <a:ea typeface="ＭＳ Ｐゴシック" pitchFamily="-65" charset="-128"/>
            </a:endParaRPr>
          </a:p>
        </p:txBody>
      </p:sp>
      <p:sp>
        <p:nvSpPr>
          <p:cNvPr id="238597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959813C6-E62C-8443-B048-7A68D1429343}" type="slidenum">
              <a:rPr lang="en-US"/>
              <a:pPr/>
              <a:t>7</a:t>
            </a:fld>
            <a:endParaRPr lang="en-US"/>
          </a:p>
        </p:txBody>
      </p:sp>
      <p:sp>
        <p:nvSpPr>
          <p:cNvPr id="238596" name="Footer Placeholder 3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0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Steps:</a:t>
            </a:r>
            <a:br>
              <a:rPr lang="en-US" dirty="0" smtClean="0"/>
            </a:br>
            <a:r>
              <a:rPr lang="en-US" dirty="0" smtClean="0"/>
              <a:t>(After the Question/Theory)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FBFBF"/>
                </a:solidFill>
              </a:rPr>
              <a:t>Instrumentation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Construct Validity – how will I test what I want to test?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Paper/Pencil or Computer?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Timeline of experiment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Instructions</a:t>
            </a:r>
          </a:p>
          <a:p>
            <a:r>
              <a:rPr lang="en-US" dirty="0" smtClean="0">
                <a:solidFill>
                  <a:srgbClr val="BFBFBF"/>
                </a:solidFill>
              </a:rPr>
              <a:t>Sampling/Randomization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What subject pool?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How will Treatment be randomized?</a:t>
            </a:r>
          </a:p>
          <a:p>
            <a:r>
              <a:rPr lang="en-US" dirty="0" smtClean="0"/>
              <a:t>Analysis Plan</a:t>
            </a:r>
          </a:p>
          <a:p>
            <a:pPr lvl="1"/>
            <a:r>
              <a:rPr lang="en-US" dirty="0" smtClean="0"/>
              <a:t>What are the units of analysis</a:t>
            </a:r>
          </a:p>
          <a:p>
            <a:pPr lvl="1"/>
            <a:r>
              <a:rPr lang="en-US" dirty="0" smtClean="0"/>
              <a:t>Power 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757702-C486-8E46-B70F-6CA32D1BAAF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Nuts and Bolts, I</a:t>
            </a:r>
          </a:p>
        </p:txBody>
      </p:sp>
      <p:sp>
        <p:nvSpPr>
          <p:cNvPr id="15462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Lab log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IRB and Ethics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Pilot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experiments.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Lab set-up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Subject registration</a:t>
            </a: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Experimenter(s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Monitor(s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Randomizing Devices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Instructions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Subject confidence (non-deception)</a:t>
            </a:r>
          </a:p>
        </p:txBody>
      </p:sp>
      <p:sp>
        <p:nvSpPr>
          <p:cNvPr id="154627" name="Slide Number Placeholder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F301E346-3FAA-CA4D-8F33-4722A98D4FDF}" type="slidenum">
              <a:rPr lang="en-US"/>
              <a:pPr/>
              <a:t>9</a:t>
            </a:fld>
            <a:endParaRPr lang="en-US"/>
          </a:p>
        </p:txBody>
      </p:sp>
      <p:sp>
        <p:nvSpPr>
          <p:cNvPr id="154626" name="Footer Placeholder 4"/>
          <p:cNvSpPr>
            <a:spLocks noGrp="1"/>
          </p:cNvSpPr>
          <p:nvPr>
            <p:ph type="ftr" sz="quarter" idx="16"/>
          </p:nvPr>
        </p:nvSpPr>
        <p:spPr>
          <a:noFill/>
        </p:spPr>
        <p:txBody>
          <a:bodyPr/>
          <a:lstStyle/>
          <a:p>
            <a:r>
              <a:rPr lang="en-US" smtClean="0"/>
              <a:t>Capetown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7/8/14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19565</TotalTime>
  <Words>1755</Words>
  <Application>Microsoft Office PowerPoint</Application>
  <PresentationFormat>On-screen Show (4:3)</PresentationFormat>
  <Paragraphs>348</Paragraphs>
  <Slides>35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Oriel</vt:lpstr>
      <vt:lpstr>Worksheet</vt:lpstr>
      <vt:lpstr>Chart</vt:lpstr>
      <vt:lpstr>PODER</vt:lpstr>
      <vt:lpstr>Outline for today:</vt:lpstr>
      <vt:lpstr>Nuts and Bolts</vt:lpstr>
      <vt:lpstr>Second Steps: (After the Question/Theory)</vt:lpstr>
      <vt:lpstr>Subject Selection, I</vt:lpstr>
      <vt:lpstr>Subject Selection, II</vt:lpstr>
      <vt:lpstr>Subject selection III</vt:lpstr>
      <vt:lpstr>Second Steps: (After the Question/Theory)</vt:lpstr>
      <vt:lpstr>Nuts and Bolts, I</vt:lpstr>
      <vt:lpstr>Lab Book (Lupia &amp; Varian 2010)</vt:lpstr>
      <vt:lpstr>Nuts and Bolts, I</vt:lpstr>
      <vt:lpstr>Ethics</vt:lpstr>
      <vt:lpstr>Nuts and Bolts, I</vt:lpstr>
      <vt:lpstr>Nuts and Bolts, II</vt:lpstr>
      <vt:lpstr>Writeup and reporting</vt:lpstr>
      <vt:lpstr>Biases in published data</vt:lpstr>
      <vt:lpstr>Example: (Gerber and Malhotra, AJPS) </vt:lpstr>
      <vt:lpstr>Economics, “Star Wars” (Brodeur et al 2013)</vt:lpstr>
      <vt:lpstr>Consort/Registration (Humphreys et al, 2013)</vt:lpstr>
      <vt:lpstr>Registration</vt:lpstr>
      <vt:lpstr>General Remark: lab v. field</vt:lpstr>
      <vt:lpstr>If time, here are UDT slides</vt:lpstr>
      <vt:lpstr>The Ultimatum Game</vt:lpstr>
      <vt:lpstr>$5 Ultimatum Game  (Eckel and Grossman, run in 1992, pub. 2000)</vt:lpstr>
      <vt:lpstr>Ultimatum game results</vt:lpstr>
      <vt:lpstr>Behavior is inconsistent with standard model:</vt:lpstr>
      <vt:lpstr>The Dictator “Game”</vt:lpstr>
      <vt:lpstr>Real People Play Dictator Game : Histogram of decisions </vt:lpstr>
      <vt:lpstr>Dictator results/comparison</vt:lpstr>
      <vt:lpstr>Men and women – dictator</vt:lpstr>
      <vt:lpstr>Trust game</vt:lpstr>
      <vt:lpstr>Trust game results:</vt:lpstr>
      <vt:lpstr>Testing theory v. measurement</vt:lpstr>
      <vt:lpstr>Lab experiments in the field</vt:lpstr>
      <vt:lpstr>Next:  Solidarity</vt:lpstr>
    </vt:vector>
  </TitlesOfParts>
  <Company>Rice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EITM</dc:title>
  <dc:creator>Rick Wilson</dc:creator>
  <cp:lastModifiedBy>Nadine Clarke</cp:lastModifiedBy>
  <cp:revision>80</cp:revision>
  <cp:lastPrinted>2012-06-22T19:44:43Z</cp:lastPrinted>
  <dcterms:created xsi:type="dcterms:W3CDTF">2011-06-19T12:12:19Z</dcterms:created>
  <dcterms:modified xsi:type="dcterms:W3CDTF">2014-08-01T16:27:19Z</dcterms:modified>
</cp:coreProperties>
</file>