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docx" ContentType="application/vnd.openxmlformats-officedocument.wordprocessingml.document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theme/themeOverride1.xml" ContentType="application/vnd.openxmlformats-officedocument.themeOverride+xml"/>
  <Override PartName="/ppt/drawings/drawing1.xml" ContentType="application/vnd.openxmlformats-officedocument.drawingml.chartshapes+xml"/>
  <Override PartName="/ppt/charts/chart4.xml" ContentType="application/vnd.openxmlformats-officedocument.drawingml.chart+xml"/>
  <Override PartName="/ppt/theme/themeOverride2.xml" ContentType="application/vnd.openxmlformats-officedocument.themeOverride+xml"/>
  <Override PartName="/ppt/drawings/drawing2.xml" ContentType="application/vnd.openxmlformats-officedocument.drawingml.chartshapes+xml"/>
  <Override PartName="/ppt/charts/chart5.xml" ContentType="application/vnd.openxmlformats-officedocument.drawingml.char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theme/themeOverride3.xml" ContentType="application/vnd.openxmlformats-officedocument.themeOverride+xml"/>
  <Override PartName="/ppt/charts/chart9.xml" ContentType="application/vnd.openxmlformats-officedocument.drawingml.chart+xml"/>
  <Override PartName="/ppt/theme/themeOverride4.xml" ContentType="application/vnd.openxmlformats-officedocument.themeOverride+xml"/>
  <Override PartName="/ppt/drawings/drawing3.xml" ContentType="application/vnd.openxmlformats-officedocument.drawingml.chartshapes+xml"/>
  <Override PartName="/ppt/charts/chart10.xml" ContentType="application/vnd.openxmlformats-officedocument.drawingml.chart+xml"/>
  <Override PartName="/ppt/theme/themeOverride5.xml" ContentType="application/vnd.openxmlformats-officedocument.themeOverride+xml"/>
  <Override PartName="/ppt/drawings/drawing4.xml" ContentType="application/vnd.openxmlformats-officedocument.drawingml.chartshapes+xml"/>
  <Override PartName="/ppt/charts/chart11.xml" ContentType="application/vnd.openxmlformats-officedocument.drawingml.chart+xml"/>
  <Override PartName="/ppt/drawings/drawing5.xml" ContentType="application/vnd.openxmlformats-officedocument.drawingml.chartshapes+xml"/>
  <Override PartName="/ppt/charts/chart12.xml" ContentType="application/vnd.openxmlformats-officedocument.drawingml.chart+xml"/>
  <Override PartName="/ppt/charts/chart13.xml" ContentType="application/vnd.openxmlformats-officedocument.drawingml.chart+xml"/>
  <Override PartName="/ppt/notesSlides/notesSlide1.xml" ContentType="application/vnd.openxmlformats-officedocument.presentationml.notesSlide+xml"/>
  <Override PartName="/ppt/charts/chart14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4" r:id="rId1"/>
  </p:sldMasterIdLst>
  <p:notesMasterIdLst>
    <p:notesMasterId r:id="rId38"/>
  </p:notesMasterIdLst>
  <p:sldIdLst>
    <p:sldId id="256" r:id="rId2"/>
    <p:sldId id="275" r:id="rId3"/>
    <p:sldId id="273" r:id="rId4"/>
    <p:sldId id="271" r:id="rId5"/>
    <p:sldId id="276" r:id="rId6"/>
    <p:sldId id="289" r:id="rId7"/>
    <p:sldId id="290" r:id="rId8"/>
    <p:sldId id="299" r:id="rId9"/>
    <p:sldId id="288" r:id="rId10"/>
    <p:sldId id="278" r:id="rId11"/>
    <p:sldId id="293" r:id="rId12"/>
    <p:sldId id="282" r:id="rId13"/>
    <p:sldId id="283" r:id="rId14"/>
    <p:sldId id="296" r:id="rId15"/>
    <p:sldId id="284" r:id="rId16"/>
    <p:sldId id="294" r:id="rId17"/>
    <p:sldId id="297" r:id="rId18"/>
    <p:sldId id="285" r:id="rId19"/>
    <p:sldId id="286" r:id="rId20"/>
    <p:sldId id="298" r:id="rId21"/>
    <p:sldId id="287" r:id="rId22"/>
    <p:sldId id="277" r:id="rId23"/>
    <p:sldId id="257" r:id="rId24"/>
    <p:sldId id="260" r:id="rId25"/>
    <p:sldId id="261" r:id="rId26"/>
    <p:sldId id="262" r:id="rId27"/>
    <p:sldId id="263" r:id="rId28"/>
    <p:sldId id="264" r:id="rId29"/>
    <p:sldId id="259" r:id="rId30"/>
    <p:sldId id="265" r:id="rId31"/>
    <p:sldId id="266" r:id="rId32"/>
    <p:sldId id="267" r:id="rId33"/>
    <p:sldId id="268" r:id="rId34"/>
    <p:sldId id="301" r:id="rId35"/>
    <p:sldId id="302" r:id="rId36"/>
    <p:sldId id="303" r:id="rId3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95" d="100"/>
          <a:sy n="95" d="100"/>
        </p:scale>
        <p:origin x="-852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10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4.xml"/><Relationship Id="rId2" Type="http://schemas.openxmlformats.org/officeDocument/2006/relationships/package" Target="../embeddings/Microsoft_Excel_Worksheet11.xlsx"/><Relationship Id="rId1" Type="http://schemas.openxmlformats.org/officeDocument/2006/relationships/themeOverride" Target="../theme/themeOverride5.xml"/></Relationships>
</file>

<file path=ppt/charts/_rels/chart1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5.xml"/><Relationship Id="rId1" Type="http://schemas.openxmlformats.org/officeDocument/2006/relationships/package" Target="../embeddings/Microsoft_Excel_Worksheet12.xlsx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gulati:Library:Caches:TemporaryItems:Outlook%20Temp:Greece%20Guarantees%20v%20%20Generics.xlsx" TargetMode="External"/></Relationships>
</file>

<file path=ppt/charts/_rels/chart13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gulati:Library:Caches:TemporaryItems:Outlook%20Temp:Greece%20Guarantees%20v%20%20Generics.xlsx" TargetMode="External"/></Relationships>
</file>

<file path=ppt/charts/_rels/chart14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gulati:Library:Caches:TemporaryItems:Outlook%20Temp:Greece%20Guarantees%20v%20%20Generics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1.xml"/><Relationship Id="rId2" Type="http://schemas.openxmlformats.org/officeDocument/2006/relationships/package" Target="../embeddings/Microsoft_Excel_Worksheet4.xlsx"/><Relationship Id="rId1" Type="http://schemas.openxmlformats.org/officeDocument/2006/relationships/themeOverride" Target="../theme/themeOverride1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2.xml"/><Relationship Id="rId2" Type="http://schemas.openxmlformats.org/officeDocument/2006/relationships/package" Target="../embeddings/Microsoft_Excel_Worksheet5.xlsx"/><Relationship Id="rId1" Type="http://schemas.openxmlformats.org/officeDocument/2006/relationships/themeOverride" Target="../theme/themeOverride2.xm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6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7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8.xlsx"/></Relationships>
</file>

<file path=ppt/charts/_rels/chart8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9.xlsx"/><Relationship Id="rId1" Type="http://schemas.openxmlformats.org/officeDocument/2006/relationships/themeOverride" Target="../theme/themeOverride3.xml"/></Relationships>
</file>

<file path=ppt/charts/_rels/chart9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3.xml"/><Relationship Id="rId2" Type="http://schemas.openxmlformats.org/officeDocument/2006/relationships/package" Target="../embeddings/Microsoft_Excel_Worksheet10.xlsx"/><Relationship Id="rId1" Type="http://schemas.openxmlformats.org/officeDocument/2006/relationships/themeOverride" Target="../theme/themeOverride4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sz="1800" b="1" i="0" baseline="0">
                <a:latin typeface="Times New Roman" pitchFamily="18" charset="0"/>
                <a:cs typeface="Times New Roman" pitchFamily="18" charset="0"/>
              </a:rPr>
              <a:t>Number of Greek Bonds with Sovereign Guarantees  </a:t>
            </a:r>
            <a:endParaRPr lang="en-US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en-US" sz="1800" b="1" i="0" baseline="0">
                <a:latin typeface="Times New Roman" pitchFamily="18" charset="0"/>
                <a:cs typeface="Times New Roman" pitchFamily="18" charset="0"/>
              </a:rPr>
              <a:t>1995-2012 (n=73)</a:t>
            </a:r>
            <a:endParaRPr lang="en-US">
              <a:latin typeface="Times New Roman" pitchFamily="18" charset="0"/>
              <a:cs typeface="Times New Roman" pitchFamily="18" charset="0"/>
            </a:endParaRPr>
          </a:p>
        </c:rich>
      </c:tx>
      <c:layout/>
      <c:overlay val="0"/>
    </c:title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stacked"/>
        <c:varyColors val="0"/>
        <c:ser>
          <c:idx val="0"/>
          <c:order val="0"/>
          <c:invertIfNegative val="0"/>
          <c:cat>
            <c:strRef>
              <c:f>greece!$G$2:$G$5</c:f>
              <c:strCache>
                <c:ptCount val="4"/>
                <c:pt idx="0">
                  <c:v>1995-1999</c:v>
                </c:pt>
                <c:pt idx="1">
                  <c:v>2000-2004</c:v>
                </c:pt>
                <c:pt idx="2">
                  <c:v>2005-2009</c:v>
                </c:pt>
                <c:pt idx="3">
                  <c:v>2010-present</c:v>
                </c:pt>
              </c:strCache>
            </c:strRef>
          </c:cat>
          <c:val>
            <c:numRef>
              <c:f>greece!$H$2:$H$5</c:f>
              <c:numCache>
                <c:formatCode>General</c:formatCode>
                <c:ptCount val="4"/>
                <c:pt idx="0">
                  <c:v>3</c:v>
                </c:pt>
                <c:pt idx="1">
                  <c:v>10</c:v>
                </c:pt>
                <c:pt idx="2">
                  <c:v>12</c:v>
                </c:pt>
                <c:pt idx="3">
                  <c:v>48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27689344"/>
        <c:axId val="27690880"/>
        <c:axId val="0"/>
      </c:bar3DChart>
      <c:catAx>
        <c:axId val="27689344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 rot="-3600000"/>
          <a:lstStyle/>
          <a:p>
            <a:pPr>
              <a:defRPr sz="1400">
                <a:latin typeface="Times New Roman" pitchFamily="18" charset="0"/>
                <a:cs typeface="Times New Roman" pitchFamily="18" charset="0"/>
              </a:defRPr>
            </a:pPr>
            <a:endParaRPr lang="en-US"/>
          </a:p>
        </c:txPr>
        <c:crossAx val="27690880"/>
        <c:crosses val="autoZero"/>
        <c:auto val="1"/>
        <c:lblAlgn val="ctr"/>
        <c:lblOffset val="100"/>
        <c:noMultiLvlLbl val="0"/>
      </c:catAx>
      <c:valAx>
        <c:axId val="2769088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>
                <a:latin typeface="Times New Roman" pitchFamily="18" charset="0"/>
                <a:cs typeface="Times New Roman" pitchFamily="18" charset="0"/>
              </a:defRPr>
            </a:pPr>
            <a:endParaRPr lang="en-US"/>
          </a:p>
        </c:txPr>
        <c:crossAx val="27689344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/>
            </a:pPr>
            <a:r>
              <a:rPr lang="en-US" sz="1800" b="1" i="0" baseline="0" dirty="0">
                <a:effectLst/>
                <a:latin typeface="Times New Roman" pitchFamily="18" charset="0"/>
                <a:cs typeface="Times New Roman" pitchFamily="18" charset="0"/>
              </a:rPr>
              <a:t># of Bonds and </a:t>
            </a:r>
            <a:r>
              <a:rPr lang="en-US" sz="1800" b="1" i="0" baseline="0" dirty="0" smtClean="0">
                <a:effectLst/>
                <a:latin typeface="Times New Roman" pitchFamily="18" charset="0"/>
                <a:cs typeface="Times New Roman" pitchFamily="18" charset="0"/>
              </a:rPr>
              <a:t>Guaranteed </a:t>
            </a:r>
            <a:r>
              <a:rPr lang="en-US" sz="1800" b="1" i="0" baseline="0" dirty="0">
                <a:effectLst/>
                <a:latin typeface="Times New Roman" pitchFamily="18" charset="0"/>
                <a:cs typeface="Times New Roman" pitchFamily="18" charset="0"/>
              </a:rPr>
              <a:t>Bonds for Six Non-AAA European Countries (1988-2013)</a:t>
            </a:r>
            <a:endParaRPr lang="en-US" dirty="0">
              <a:effectLst/>
              <a:latin typeface="Times New Roman" pitchFamily="18" charset="0"/>
              <a:cs typeface="Times New Roman" pitchFamily="18" charset="0"/>
            </a:endParaRPr>
          </a:p>
        </c:rich>
      </c:tx>
      <c:overlay val="0"/>
    </c:title>
    <c:autoTitleDeleted val="0"/>
    <c:plotArea>
      <c:layout>
        <c:manualLayout>
          <c:layoutTarget val="inner"/>
          <c:xMode val="edge"/>
          <c:yMode val="edge"/>
          <c:x val="4.8876653254529001E-2"/>
          <c:y val="0.15469753978209"/>
          <c:w val="0.84471696539155094"/>
          <c:h val="0.78396633546046501"/>
        </c:manualLayout>
      </c:layout>
      <c:scatterChart>
        <c:scatterStyle val="smoothMarker"/>
        <c:varyColors val="0"/>
        <c:ser>
          <c:idx val="2"/>
          <c:order val="0"/>
          <c:tx>
            <c:strRef>
              <c:f>figure3!$D$1</c:f>
              <c:strCache>
                <c:ptCount val="1"/>
                <c:pt idx="0">
                  <c:v>Six Non- AAA Countries: # of Bonds </c:v>
                </c:pt>
              </c:strCache>
            </c:strRef>
          </c:tx>
          <c:spPr>
            <a:ln w="50800">
              <a:solidFill>
                <a:schemeClr val="tx1"/>
              </a:solidFill>
            </a:ln>
          </c:spPr>
          <c:marker>
            <c:symbol val="none"/>
          </c:marker>
          <c:xVal>
            <c:numRef>
              <c:f>figure3!$A$2:$A$27</c:f>
              <c:numCache>
                <c:formatCode>General</c:formatCode>
                <c:ptCount val="26"/>
                <c:pt idx="0">
                  <c:v>1988</c:v>
                </c:pt>
                <c:pt idx="1">
                  <c:v>1989</c:v>
                </c:pt>
                <c:pt idx="2">
                  <c:v>1990</c:v>
                </c:pt>
                <c:pt idx="3">
                  <c:v>1991</c:v>
                </c:pt>
                <c:pt idx="4">
                  <c:v>1992</c:v>
                </c:pt>
                <c:pt idx="5">
                  <c:v>1993</c:v>
                </c:pt>
                <c:pt idx="6">
                  <c:v>1994</c:v>
                </c:pt>
                <c:pt idx="7">
                  <c:v>1995</c:v>
                </c:pt>
                <c:pt idx="8">
                  <c:v>1996</c:v>
                </c:pt>
                <c:pt idx="9">
                  <c:v>1997</c:v>
                </c:pt>
                <c:pt idx="10">
                  <c:v>1998</c:v>
                </c:pt>
                <c:pt idx="11">
                  <c:v>1999</c:v>
                </c:pt>
                <c:pt idx="12">
                  <c:v>2000</c:v>
                </c:pt>
                <c:pt idx="13">
                  <c:v>2001</c:v>
                </c:pt>
                <c:pt idx="14">
                  <c:v>2002</c:v>
                </c:pt>
                <c:pt idx="15">
                  <c:v>2003</c:v>
                </c:pt>
                <c:pt idx="16">
                  <c:v>2004</c:v>
                </c:pt>
                <c:pt idx="17">
                  <c:v>2005</c:v>
                </c:pt>
                <c:pt idx="18">
                  <c:v>2006</c:v>
                </c:pt>
                <c:pt idx="19">
                  <c:v>2007</c:v>
                </c:pt>
                <c:pt idx="20">
                  <c:v>2008</c:v>
                </c:pt>
                <c:pt idx="21">
                  <c:v>2009</c:v>
                </c:pt>
                <c:pt idx="22">
                  <c:v>2010</c:v>
                </c:pt>
                <c:pt idx="23">
                  <c:v>2011</c:v>
                </c:pt>
                <c:pt idx="24">
                  <c:v>2012</c:v>
                </c:pt>
                <c:pt idx="25">
                  <c:v>2013</c:v>
                </c:pt>
              </c:numCache>
            </c:numRef>
          </c:xVal>
          <c:yVal>
            <c:numRef>
              <c:f>figure3!$D$2:$D$27</c:f>
              <c:numCache>
                <c:formatCode>General</c:formatCode>
                <c:ptCount val="26"/>
                <c:pt idx="0">
                  <c:v>7</c:v>
                </c:pt>
                <c:pt idx="1">
                  <c:v>12</c:v>
                </c:pt>
                <c:pt idx="2">
                  <c:v>16</c:v>
                </c:pt>
                <c:pt idx="3">
                  <c:v>17</c:v>
                </c:pt>
                <c:pt idx="4">
                  <c:v>13</c:v>
                </c:pt>
                <c:pt idx="5">
                  <c:v>30</c:v>
                </c:pt>
                <c:pt idx="6">
                  <c:v>33</c:v>
                </c:pt>
                <c:pt idx="7">
                  <c:v>24</c:v>
                </c:pt>
                <c:pt idx="8">
                  <c:v>11</c:v>
                </c:pt>
                <c:pt idx="9">
                  <c:v>21</c:v>
                </c:pt>
                <c:pt idx="10">
                  <c:v>25</c:v>
                </c:pt>
                <c:pt idx="11">
                  <c:v>18</c:v>
                </c:pt>
                <c:pt idx="12">
                  <c:v>21</c:v>
                </c:pt>
                <c:pt idx="13">
                  <c:v>11</c:v>
                </c:pt>
                <c:pt idx="14">
                  <c:v>9</c:v>
                </c:pt>
                <c:pt idx="15">
                  <c:v>20</c:v>
                </c:pt>
                <c:pt idx="16">
                  <c:v>18</c:v>
                </c:pt>
                <c:pt idx="17">
                  <c:v>16</c:v>
                </c:pt>
                <c:pt idx="18">
                  <c:v>15</c:v>
                </c:pt>
                <c:pt idx="19">
                  <c:v>12</c:v>
                </c:pt>
                <c:pt idx="20">
                  <c:v>21</c:v>
                </c:pt>
                <c:pt idx="21">
                  <c:v>33</c:v>
                </c:pt>
                <c:pt idx="22">
                  <c:v>48</c:v>
                </c:pt>
                <c:pt idx="23">
                  <c:v>16</c:v>
                </c:pt>
                <c:pt idx="24">
                  <c:v>4</c:v>
                </c:pt>
                <c:pt idx="25">
                  <c:v>11</c:v>
                </c:pt>
              </c:numCache>
            </c:numRef>
          </c:yVal>
          <c:smooth val="1"/>
        </c:ser>
        <c:ser>
          <c:idx val="3"/>
          <c:order val="1"/>
          <c:tx>
            <c:strRef>
              <c:f>figure3!$E$1</c:f>
              <c:strCache>
                <c:ptCount val="1"/>
                <c:pt idx="0">
                  <c:v>Six Non-AAA Countries: # of Guarantees</c:v>
                </c:pt>
              </c:strCache>
            </c:strRef>
          </c:tx>
          <c:marker>
            <c:symbol val="none"/>
          </c:marker>
          <c:xVal>
            <c:numRef>
              <c:f>figure3!$A$2:$A$27</c:f>
              <c:numCache>
                <c:formatCode>General</c:formatCode>
                <c:ptCount val="26"/>
                <c:pt idx="0">
                  <c:v>1988</c:v>
                </c:pt>
                <c:pt idx="1">
                  <c:v>1989</c:v>
                </c:pt>
                <c:pt idx="2">
                  <c:v>1990</c:v>
                </c:pt>
                <c:pt idx="3">
                  <c:v>1991</c:v>
                </c:pt>
                <c:pt idx="4">
                  <c:v>1992</c:v>
                </c:pt>
                <c:pt idx="5">
                  <c:v>1993</c:v>
                </c:pt>
                <c:pt idx="6">
                  <c:v>1994</c:v>
                </c:pt>
                <c:pt idx="7">
                  <c:v>1995</c:v>
                </c:pt>
                <c:pt idx="8">
                  <c:v>1996</c:v>
                </c:pt>
                <c:pt idx="9">
                  <c:v>1997</c:v>
                </c:pt>
                <c:pt idx="10">
                  <c:v>1998</c:v>
                </c:pt>
                <c:pt idx="11">
                  <c:v>1999</c:v>
                </c:pt>
                <c:pt idx="12">
                  <c:v>2000</c:v>
                </c:pt>
                <c:pt idx="13">
                  <c:v>2001</c:v>
                </c:pt>
                <c:pt idx="14">
                  <c:v>2002</c:v>
                </c:pt>
                <c:pt idx="15">
                  <c:v>2003</c:v>
                </c:pt>
                <c:pt idx="16">
                  <c:v>2004</c:v>
                </c:pt>
                <c:pt idx="17">
                  <c:v>2005</c:v>
                </c:pt>
                <c:pt idx="18">
                  <c:v>2006</c:v>
                </c:pt>
                <c:pt idx="19">
                  <c:v>2007</c:v>
                </c:pt>
                <c:pt idx="20">
                  <c:v>2008</c:v>
                </c:pt>
                <c:pt idx="21">
                  <c:v>2009</c:v>
                </c:pt>
                <c:pt idx="22">
                  <c:v>2010</c:v>
                </c:pt>
                <c:pt idx="23">
                  <c:v>2011</c:v>
                </c:pt>
                <c:pt idx="24">
                  <c:v>2012</c:v>
                </c:pt>
                <c:pt idx="25">
                  <c:v>2013</c:v>
                </c:pt>
              </c:numCache>
            </c:numRef>
          </c:xVal>
          <c:yVal>
            <c:numRef>
              <c:f>figure3!$E$2:$E$27</c:f>
              <c:numCache>
                <c:formatCode>General</c:formatCode>
                <c:ptCount val="26"/>
                <c:pt idx="0">
                  <c:v>1</c:v>
                </c:pt>
                <c:pt idx="1">
                  <c:v>0</c:v>
                </c:pt>
                <c:pt idx="2">
                  <c:v>1</c:v>
                </c:pt>
                <c:pt idx="3">
                  <c:v>0</c:v>
                </c:pt>
                <c:pt idx="4">
                  <c:v>2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4</c:v>
                </c:pt>
                <c:pt idx="11">
                  <c:v>3</c:v>
                </c:pt>
                <c:pt idx="12">
                  <c:v>2</c:v>
                </c:pt>
                <c:pt idx="13">
                  <c:v>3</c:v>
                </c:pt>
                <c:pt idx="14">
                  <c:v>6</c:v>
                </c:pt>
                <c:pt idx="15">
                  <c:v>5</c:v>
                </c:pt>
                <c:pt idx="16">
                  <c:v>7</c:v>
                </c:pt>
                <c:pt idx="17">
                  <c:v>4</c:v>
                </c:pt>
                <c:pt idx="18">
                  <c:v>5</c:v>
                </c:pt>
                <c:pt idx="19">
                  <c:v>4</c:v>
                </c:pt>
                <c:pt idx="20">
                  <c:v>9</c:v>
                </c:pt>
                <c:pt idx="21">
                  <c:v>117</c:v>
                </c:pt>
                <c:pt idx="22">
                  <c:v>82</c:v>
                </c:pt>
                <c:pt idx="23">
                  <c:v>62</c:v>
                </c:pt>
                <c:pt idx="24">
                  <c:v>115</c:v>
                </c:pt>
                <c:pt idx="25">
                  <c:v>17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93007872"/>
        <c:axId val="93009408"/>
      </c:scatterChart>
      <c:valAx>
        <c:axId val="9300787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>
                <a:latin typeface="Times New Roman" pitchFamily="18" charset="0"/>
                <a:cs typeface="Times New Roman" pitchFamily="18" charset="0"/>
              </a:defRPr>
            </a:pPr>
            <a:endParaRPr lang="en-US"/>
          </a:p>
        </c:txPr>
        <c:crossAx val="93009408"/>
        <c:crosses val="autoZero"/>
        <c:crossBetween val="midCat"/>
      </c:valAx>
      <c:valAx>
        <c:axId val="93009408"/>
        <c:scaling>
          <c:orientation val="minMax"/>
          <c:min val="0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>
                <a:latin typeface="Times New Roman" pitchFamily="18" charset="0"/>
                <a:cs typeface="Times New Roman" pitchFamily="18" charset="0"/>
              </a:defRPr>
            </a:pPr>
            <a:endParaRPr lang="en-US"/>
          </a:p>
        </c:txPr>
        <c:crossAx val="93007872"/>
        <c:crosses val="autoZero"/>
        <c:crossBetween val="midCat"/>
      </c:valAx>
    </c:plotArea>
    <c:legend>
      <c:legendPos val="r"/>
      <c:layout>
        <c:manualLayout>
          <c:xMode val="edge"/>
          <c:yMode val="edge"/>
          <c:x val="0.21900519158821499"/>
          <c:y val="0.29249494840220602"/>
          <c:w val="0.24692040634285001"/>
          <c:h val="0.34769270157312798"/>
        </c:manualLayout>
      </c:layout>
      <c:overlay val="0"/>
      <c:txPr>
        <a:bodyPr/>
        <a:lstStyle/>
        <a:p>
          <a:pPr>
            <a:defRPr sz="1400">
              <a:latin typeface="Times New Roman" pitchFamily="18" charset="0"/>
              <a:cs typeface="Times New Roman" pitchFamily="18" charset="0"/>
            </a:defRPr>
          </a:pPr>
          <a:endParaRPr lang="en-US"/>
        </a:p>
      </c:txPr>
    </c:legend>
    <c:plotVisOnly val="1"/>
    <c:dispBlanksAs val="gap"/>
    <c:showDLblsOverMax val="0"/>
  </c:chart>
  <c:externalData r:id="rId2">
    <c:autoUpdate val="0"/>
  </c:externalData>
  <c:userShapes r:id="rId3"/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sz="1800" b="1" i="0" baseline="0" dirty="0">
                <a:effectLst/>
                <a:latin typeface="Times New Roman" pitchFamily="18" charset="0"/>
                <a:cs typeface="Times New Roman" pitchFamily="18" charset="0"/>
              </a:rPr>
              <a:t>Amounts of Bonds and Guaranteed Bonds for European Countries </a:t>
            </a:r>
            <a:endParaRPr lang="en-US" sz="1800" b="1" i="0" baseline="0" dirty="0" smtClean="0">
              <a:effectLst/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en-US" sz="1800" b="1" i="0" baseline="0" dirty="0" smtClean="0">
                <a:effectLst/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1800" b="1" i="0" baseline="0" dirty="0">
                <a:effectLst/>
                <a:latin typeface="Times New Roman" pitchFamily="18" charset="0"/>
                <a:cs typeface="Times New Roman" pitchFamily="18" charset="0"/>
              </a:rPr>
              <a:t>1988-2012</a:t>
            </a:r>
            <a:r>
              <a:rPr lang="en-US" sz="1800" b="1" i="0" baseline="0" dirty="0" smtClean="0">
                <a:effectLst/>
                <a:latin typeface="Times New Roman" pitchFamily="18" charset="0"/>
                <a:cs typeface="Times New Roman" pitchFamily="18" charset="0"/>
              </a:rPr>
              <a:t>) – 100s of millions (euros)</a:t>
            </a:r>
            <a:endParaRPr lang="en-US" dirty="0">
              <a:effectLst/>
              <a:latin typeface="Times New Roman" pitchFamily="18" charset="0"/>
              <a:cs typeface="Times New Roman" pitchFamily="18" charset="0"/>
            </a:endParaRPr>
          </a:p>
        </c:rich>
      </c:tx>
      <c:overlay val="0"/>
    </c:title>
    <c:autoTitleDeleted val="0"/>
    <c:plotArea>
      <c:layout>
        <c:manualLayout>
          <c:layoutTarget val="inner"/>
          <c:xMode val="edge"/>
          <c:yMode val="edge"/>
          <c:x val="4.8876653254529001E-2"/>
          <c:y val="0.15469753978209"/>
          <c:w val="0.84471696539155094"/>
          <c:h val="0.78396633546046501"/>
        </c:manualLayout>
      </c:layout>
      <c:scatterChart>
        <c:scatterStyle val="smoothMarker"/>
        <c:varyColors val="0"/>
        <c:ser>
          <c:idx val="0"/>
          <c:order val="0"/>
          <c:tx>
            <c:strRef>
              <c:f>'figure 4'!$B$1</c:f>
              <c:strCache>
                <c:ptCount val="1"/>
                <c:pt idx="0">
                  <c:v>Amount of Bonds </c:v>
                </c:pt>
              </c:strCache>
            </c:strRef>
          </c:tx>
          <c:marker>
            <c:symbol val="none"/>
          </c:marker>
          <c:xVal>
            <c:numRef>
              <c:f>'figure 4'!$A$2:$A$15</c:f>
              <c:numCache>
                <c:formatCode>General</c:formatCode>
                <c:ptCount val="14"/>
                <c:pt idx="0">
                  <c:v>1999</c:v>
                </c:pt>
                <c:pt idx="1">
                  <c:v>2000</c:v>
                </c:pt>
                <c:pt idx="2">
                  <c:v>2001</c:v>
                </c:pt>
                <c:pt idx="3">
                  <c:v>2002</c:v>
                </c:pt>
                <c:pt idx="4">
                  <c:v>2003</c:v>
                </c:pt>
                <c:pt idx="5">
                  <c:v>2004</c:v>
                </c:pt>
                <c:pt idx="6">
                  <c:v>2005</c:v>
                </c:pt>
                <c:pt idx="7">
                  <c:v>2006</c:v>
                </c:pt>
                <c:pt idx="8">
                  <c:v>2007</c:v>
                </c:pt>
                <c:pt idx="9">
                  <c:v>2008</c:v>
                </c:pt>
                <c:pt idx="10">
                  <c:v>2009</c:v>
                </c:pt>
                <c:pt idx="11">
                  <c:v>2010</c:v>
                </c:pt>
                <c:pt idx="12">
                  <c:v>2011</c:v>
                </c:pt>
                <c:pt idx="13">
                  <c:v>2012</c:v>
                </c:pt>
              </c:numCache>
            </c:numRef>
          </c:xVal>
          <c:yVal>
            <c:numRef>
              <c:f>'figure 4'!$B$2:$B$15</c:f>
              <c:numCache>
                <c:formatCode>General</c:formatCode>
                <c:ptCount val="14"/>
                <c:pt idx="0">
                  <c:v>13437</c:v>
                </c:pt>
                <c:pt idx="1">
                  <c:v>21200</c:v>
                </c:pt>
                <c:pt idx="2">
                  <c:v>18900</c:v>
                </c:pt>
                <c:pt idx="3">
                  <c:v>13650</c:v>
                </c:pt>
                <c:pt idx="4">
                  <c:v>62800</c:v>
                </c:pt>
                <c:pt idx="5">
                  <c:v>53800</c:v>
                </c:pt>
                <c:pt idx="6">
                  <c:v>13533</c:v>
                </c:pt>
                <c:pt idx="7">
                  <c:v>16092</c:v>
                </c:pt>
                <c:pt idx="8">
                  <c:v>19750</c:v>
                </c:pt>
                <c:pt idx="9">
                  <c:v>24700</c:v>
                </c:pt>
                <c:pt idx="10">
                  <c:v>53950</c:v>
                </c:pt>
                <c:pt idx="11">
                  <c:v>118075</c:v>
                </c:pt>
                <c:pt idx="12">
                  <c:v>21435</c:v>
                </c:pt>
              </c:numCache>
            </c:numRef>
          </c:yVal>
          <c:smooth val="1"/>
        </c:ser>
        <c:ser>
          <c:idx val="1"/>
          <c:order val="1"/>
          <c:tx>
            <c:strRef>
              <c:f>'figure 4'!$C$1</c:f>
              <c:strCache>
                <c:ptCount val="1"/>
                <c:pt idx="0">
                  <c:v>Amount of Guranteed Bonds</c:v>
                </c:pt>
              </c:strCache>
            </c:strRef>
          </c:tx>
          <c:spPr>
            <a:ln>
              <a:prstDash val="sysDash"/>
            </a:ln>
          </c:spPr>
          <c:marker>
            <c:symbol val="none"/>
          </c:marker>
          <c:xVal>
            <c:numRef>
              <c:f>'figure 4'!$A$2:$A$15</c:f>
              <c:numCache>
                <c:formatCode>General</c:formatCode>
                <c:ptCount val="14"/>
                <c:pt idx="0">
                  <c:v>1999</c:v>
                </c:pt>
                <c:pt idx="1">
                  <c:v>2000</c:v>
                </c:pt>
                <c:pt idx="2">
                  <c:v>2001</c:v>
                </c:pt>
                <c:pt idx="3">
                  <c:v>2002</c:v>
                </c:pt>
                <c:pt idx="4">
                  <c:v>2003</c:v>
                </c:pt>
                <c:pt idx="5">
                  <c:v>2004</c:v>
                </c:pt>
                <c:pt idx="6">
                  <c:v>2005</c:v>
                </c:pt>
                <c:pt idx="7">
                  <c:v>2006</c:v>
                </c:pt>
                <c:pt idx="8">
                  <c:v>2007</c:v>
                </c:pt>
                <c:pt idx="9">
                  <c:v>2008</c:v>
                </c:pt>
                <c:pt idx="10">
                  <c:v>2009</c:v>
                </c:pt>
                <c:pt idx="11">
                  <c:v>2010</c:v>
                </c:pt>
                <c:pt idx="12">
                  <c:v>2011</c:v>
                </c:pt>
                <c:pt idx="13">
                  <c:v>2012</c:v>
                </c:pt>
              </c:numCache>
            </c:numRef>
          </c:xVal>
          <c:yVal>
            <c:numRef>
              <c:f>'figure 4'!$C$2:$C$15</c:f>
              <c:numCache>
                <c:formatCode>0</c:formatCode>
                <c:ptCount val="14"/>
                <c:pt idx="0">
                  <c:v>10622</c:v>
                </c:pt>
                <c:pt idx="1">
                  <c:v>798.7</c:v>
                </c:pt>
                <c:pt idx="2">
                  <c:v>18450</c:v>
                </c:pt>
                <c:pt idx="3">
                  <c:v>19841</c:v>
                </c:pt>
                <c:pt idx="4">
                  <c:v>46235</c:v>
                </c:pt>
                <c:pt idx="5">
                  <c:v>21595</c:v>
                </c:pt>
                <c:pt idx="6">
                  <c:v>4023.95</c:v>
                </c:pt>
                <c:pt idx="7">
                  <c:v>31417</c:v>
                </c:pt>
                <c:pt idx="8">
                  <c:v>4884.2</c:v>
                </c:pt>
                <c:pt idx="9">
                  <c:v>38023.57</c:v>
                </c:pt>
                <c:pt idx="10">
                  <c:v>126560.5</c:v>
                </c:pt>
                <c:pt idx="11">
                  <c:v>107722.5</c:v>
                </c:pt>
                <c:pt idx="12">
                  <c:v>238387</c:v>
                </c:pt>
                <c:pt idx="13">
                  <c:v>155443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96755072"/>
        <c:axId val="96756864"/>
      </c:scatterChart>
      <c:valAx>
        <c:axId val="9675507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>
                <a:latin typeface="Times New Roman" pitchFamily="18" charset="0"/>
                <a:cs typeface="Times New Roman" pitchFamily="18" charset="0"/>
              </a:defRPr>
            </a:pPr>
            <a:endParaRPr lang="en-US"/>
          </a:p>
        </c:txPr>
        <c:crossAx val="96756864"/>
        <c:crosses val="autoZero"/>
        <c:crossBetween val="midCat"/>
      </c:valAx>
      <c:valAx>
        <c:axId val="96756864"/>
        <c:scaling>
          <c:orientation val="minMax"/>
          <c:min val="0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>
                <a:latin typeface="Times New Roman" pitchFamily="18" charset="0"/>
                <a:cs typeface="Times New Roman" pitchFamily="18" charset="0"/>
              </a:defRPr>
            </a:pPr>
            <a:endParaRPr lang="en-US"/>
          </a:p>
        </c:txPr>
        <c:crossAx val="96755072"/>
        <c:crosses val="autoZero"/>
        <c:crossBetween val="midCat"/>
      </c:valAx>
    </c:plotArea>
    <c:legend>
      <c:legendPos val="r"/>
      <c:layout>
        <c:manualLayout>
          <c:xMode val="edge"/>
          <c:yMode val="edge"/>
          <c:x val="0.21900519158821499"/>
          <c:y val="0.27290768228440898"/>
          <c:w val="0.23657753049817401"/>
          <c:h val="0.18555905120076099"/>
        </c:manualLayout>
      </c:layout>
      <c:overlay val="0"/>
      <c:txPr>
        <a:bodyPr/>
        <a:lstStyle/>
        <a:p>
          <a:pPr>
            <a:defRPr sz="1400">
              <a:latin typeface="Times New Roman" pitchFamily="18" charset="0"/>
              <a:cs typeface="Times New Roman" pitchFamily="18" charset="0"/>
            </a:defRPr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  <c:userShapes r:id="rId2"/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>
                <a:latin typeface="Times New Roman" pitchFamily="18" charset="0"/>
                <a:cs typeface="Times New Roman" pitchFamily="18" charset="0"/>
              </a:defRPr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Spread</a:t>
            </a:r>
            <a:r>
              <a:rPr lang="en-US" baseline="0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Yield on GGB –</a:t>
            </a:r>
            <a:r>
              <a:rPr lang="en-US" baseline="0" dirty="0" smtClean="0">
                <a:latin typeface="Times New Roman" pitchFamily="18" charset="0"/>
                <a:cs typeface="Times New Roman" pitchFamily="18" charset="0"/>
              </a:rPr>
              <a:t> Yield on Guarantee: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March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, 1998-July, 2011)</a:t>
            </a:r>
          </a:p>
        </c:rich>
      </c:tx>
      <c:overlay val="0"/>
    </c:title>
    <c:autoTitleDeleted val="0"/>
    <c:plotArea>
      <c:layout>
        <c:manualLayout>
          <c:layoutTarget val="inner"/>
          <c:xMode val="edge"/>
          <c:yMode val="edge"/>
          <c:x val="9.6482939632545894E-2"/>
          <c:y val="0.16562026052812001"/>
          <c:w val="0.83643926398963897"/>
          <c:h val="0.73551423486312195"/>
        </c:manualLayout>
      </c:layout>
      <c:scatterChart>
        <c:scatterStyle val="smoothMarker"/>
        <c:varyColors val="0"/>
        <c:ser>
          <c:idx val="0"/>
          <c:order val="0"/>
          <c:tx>
            <c:strRef>
              <c:f>figure1!$B$1</c:f>
              <c:strCache>
                <c:ptCount val="1"/>
                <c:pt idx="0">
                  <c:v>Spread</c:v>
                </c:pt>
              </c:strCache>
            </c:strRef>
          </c:tx>
          <c:xVal>
            <c:numRef>
              <c:f>figure1!$A$2:$A$56</c:f>
              <c:numCache>
                <c:formatCode>m/d/yy</c:formatCode>
                <c:ptCount val="55"/>
                <c:pt idx="0">
                  <c:v>35885</c:v>
                </c:pt>
                <c:pt idx="1">
                  <c:v>36339</c:v>
                </c:pt>
                <c:pt idx="2">
                  <c:v>36426</c:v>
                </c:pt>
                <c:pt idx="3">
                  <c:v>36810</c:v>
                </c:pt>
                <c:pt idx="4">
                  <c:v>37281</c:v>
                </c:pt>
                <c:pt idx="5">
                  <c:v>37509</c:v>
                </c:pt>
                <c:pt idx="6">
                  <c:v>37608</c:v>
                </c:pt>
                <c:pt idx="7">
                  <c:v>37708</c:v>
                </c:pt>
                <c:pt idx="8">
                  <c:v>37776</c:v>
                </c:pt>
                <c:pt idx="9">
                  <c:v>37918</c:v>
                </c:pt>
                <c:pt idx="10">
                  <c:v>37987</c:v>
                </c:pt>
                <c:pt idx="11">
                  <c:v>37987</c:v>
                </c:pt>
                <c:pt idx="12">
                  <c:v>37987</c:v>
                </c:pt>
                <c:pt idx="13">
                  <c:v>38126</c:v>
                </c:pt>
                <c:pt idx="14">
                  <c:v>38209</c:v>
                </c:pt>
                <c:pt idx="15">
                  <c:v>38353</c:v>
                </c:pt>
                <c:pt idx="16">
                  <c:v>38353</c:v>
                </c:pt>
                <c:pt idx="17">
                  <c:v>38718</c:v>
                </c:pt>
                <c:pt idx="18">
                  <c:v>39072</c:v>
                </c:pt>
                <c:pt idx="19">
                  <c:v>39267</c:v>
                </c:pt>
                <c:pt idx="20">
                  <c:v>39709</c:v>
                </c:pt>
                <c:pt idx="21">
                  <c:v>39814</c:v>
                </c:pt>
                <c:pt idx="22">
                  <c:v>39930</c:v>
                </c:pt>
                <c:pt idx="23">
                  <c:v>39966</c:v>
                </c:pt>
                <c:pt idx="24">
                  <c:v>39967</c:v>
                </c:pt>
                <c:pt idx="25">
                  <c:v>40291</c:v>
                </c:pt>
                <c:pt idx="26">
                  <c:v>40291</c:v>
                </c:pt>
                <c:pt idx="27">
                  <c:v>40291</c:v>
                </c:pt>
                <c:pt idx="28">
                  <c:v>40296</c:v>
                </c:pt>
                <c:pt idx="29">
                  <c:v>40298</c:v>
                </c:pt>
                <c:pt idx="30">
                  <c:v>40298</c:v>
                </c:pt>
                <c:pt idx="31">
                  <c:v>40301</c:v>
                </c:pt>
                <c:pt idx="32">
                  <c:v>40302</c:v>
                </c:pt>
                <c:pt idx="33">
                  <c:v>40305</c:v>
                </c:pt>
                <c:pt idx="34">
                  <c:v>40305</c:v>
                </c:pt>
                <c:pt idx="35">
                  <c:v>40305</c:v>
                </c:pt>
                <c:pt idx="36">
                  <c:v>40351</c:v>
                </c:pt>
                <c:pt idx="37">
                  <c:v>40354</c:v>
                </c:pt>
                <c:pt idx="38">
                  <c:v>40358</c:v>
                </c:pt>
                <c:pt idx="39">
                  <c:v>40359</c:v>
                </c:pt>
                <c:pt idx="40">
                  <c:v>40360</c:v>
                </c:pt>
                <c:pt idx="41">
                  <c:v>40381</c:v>
                </c:pt>
                <c:pt idx="42">
                  <c:v>40527</c:v>
                </c:pt>
                <c:pt idx="43">
                  <c:v>40528</c:v>
                </c:pt>
                <c:pt idx="44">
                  <c:v>40533</c:v>
                </c:pt>
                <c:pt idx="45">
                  <c:v>40534</c:v>
                </c:pt>
                <c:pt idx="46">
                  <c:v>40542</c:v>
                </c:pt>
                <c:pt idx="47">
                  <c:v>40585</c:v>
                </c:pt>
                <c:pt idx="48">
                  <c:v>40585</c:v>
                </c:pt>
                <c:pt idx="49">
                  <c:v>40613</c:v>
                </c:pt>
                <c:pt idx="50">
                  <c:v>40690</c:v>
                </c:pt>
                <c:pt idx="51">
                  <c:v>40695</c:v>
                </c:pt>
                <c:pt idx="52">
                  <c:v>40700</c:v>
                </c:pt>
                <c:pt idx="53">
                  <c:v>40710</c:v>
                </c:pt>
                <c:pt idx="54">
                  <c:v>40749</c:v>
                </c:pt>
              </c:numCache>
            </c:numRef>
          </c:xVal>
          <c:yVal>
            <c:numRef>
              <c:f>figure1!$B$2:$B$56</c:f>
              <c:numCache>
                <c:formatCode>General</c:formatCode>
                <c:ptCount val="55"/>
                <c:pt idx="0">
                  <c:v>1.8938E-2</c:v>
                </c:pt>
                <c:pt idx="1">
                  <c:v>9.3209999999999994E-3</c:v>
                </c:pt>
                <c:pt idx="2">
                  <c:v>3.3610000000000001E-2</c:v>
                </c:pt>
                <c:pt idx="3">
                  <c:v>9.4999999999999501E-4</c:v>
                </c:pt>
                <c:pt idx="4">
                  <c:v>-1.5880999999999999E-2</c:v>
                </c:pt>
                <c:pt idx="5">
                  <c:v>-1.096E-3</c:v>
                </c:pt>
                <c:pt idx="6">
                  <c:v>-4.5380000000000004E-3</c:v>
                </c:pt>
                <c:pt idx="7">
                  <c:v>-6.8999999999999999E-3</c:v>
                </c:pt>
                <c:pt idx="8">
                  <c:v>1.83E-2</c:v>
                </c:pt>
                <c:pt idx="9">
                  <c:v>-6.2200000000000005E-4</c:v>
                </c:pt>
                <c:pt idx="10">
                  <c:v>3.3500000000000001E-3</c:v>
                </c:pt>
                <c:pt idx="11">
                  <c:v>8.9700000000000305E-4</c:v>
                </c:pt>
                <c:pt idx="12">
                  <c:v>1.3617000000000001E-2</c:v>
                </c:pt>
                <c:pt idx="13">
                  <c:v>1.7829999999999999E-2</c:v>
                </c:pt>
                <c:pt idx="14">
                  <c:v>-6.5599999999999502E-4</c:v>
                </c:pt>
                <c:pt idx="15">
                  <c:v>1.1249999999999999E-3</c:v>
                </c:pt>
                <c:pt idx="16">
                  <c:v>1.7899999999999999E-3</c:v>
                </c:pt>
                <c:pt idx="17">
                  <c:v>-1.2104999999999999E-2</c:v>
                </c:pt>
                <c:pt idx="18">
                  <c:v>-1.85000000000002E-4</c:v>
                </c:pt>
                <c:pt idx="19">
                  <c:v>-2.4559999999999998E-3</c:v>
                </c:pt>
                <c:pt idx="20">
                  <c:v>-1.2229999999999999E-3</c:v>
                </c:pt>
                <c:pt idx="21">
                  <c:v>9.5259999999999997E-3</c:v>
                </c:pt>
                <c:pt idx="22">
                  <c:v>-4.9040000000000004E-3</c:v>
                </c:pt>
                <c:pt idx="23">
                  <c:v>-4.7099999999999998E-3</c:v>
                </c:pt>
                <c:pt idx="24">
                  <c:v>-2.7200000000000002E-3</c:v>
                </c:pt>
                <c:pt idx="25">
                  <c:v>3.1E-2</c:v>
                </c:pt>
                <c:pt idx="26">
                  <c:v>2.554E-2</c:v>
                </c:pt>
                <c:pt idx="27">
                  <c:v>3.4200000000000001E-2</c:v>
                </c:pt>
                <c:pt idx="28">
                  <c:v>4.1000000000000002E-2</c:v>
                </c:pt>
                <c:pt idx="29">
                  <c:v>6.3746999999999998E-2</c:v>
                </c:pt>
                <c:pt idx="30">
                  <c:v>6.3746999999999998E-2</c:v>
                </c:pt>
                <c:pt idx="31">
                  <c:v>5.5870000000000003E-2</c:v>
                </c:pt>
                <c:pt idx="32">
                  <c:v>8.6373000000000005E-2</c:v>
                </c:pt>
                <c:pt idx="33">
                  <c:v>0.11502</c:v>
                </c:pt>
                <c:pt idx="34">
                  <c:v>0.14360000000000001</c:v>
                </c:pt>
                <c:pt idx="35">
                  <c:v>2.98E-2</c:v>
                </c:pt>
                <c:pt idx="36">
                  <c:v>4.6100000000000002E-2</c:v>
                </c:pt>
                <c:pt idx="37">
                  <c:v>6.071E-2</c:v>
                </c:pt>
                <c:pt idx="38">
                  <c:v>5.219E-2</c:v>
                </c:pt>
                <c:pt idx="39">
                  <c:v>6.0290000000000003E-2</c:v>
                </c:pt>
                <c:pt idx="40">
                  <c:v>6.3813999999999996E-2</c:v>
                </c:pt>
                <c:pt idx="41">
                  <c:v>6.0010000000000001E-2</c:v>
                </c:pt>
                <c:pt idx="42">
                  <c:v>5.8099999999999999E-2</c:v>
                </c:pt>
                <c:pt idx="43">
                  <c:v>4.3869999999999999E-2</c:v>
                </c:pt>
                <c:pt idx="44">
                  <c:v>4.4159999999999998E-2</c:v>
                </c:pt>
                <c:pt idx="45">
                  <c:v>5.5246999999999997E-2</c:v>
                </c:pt>
                <c:pt idx="46">
                  <c:v>7.8874E-2</c:v>
                </c:pt>
                <c:pt idx="47">
                  <c:v>3.007E-2</c:v>
                </c:pt>
                <c:pt idx="48">
                  <c:v>1.6070000000000001E-2</c:v>
                </c:pt>
                <c:pt idx="49">
                  <c:v>6.7290000000000003E-2</c:v>
                </c:pt>
                <c:pt idx="50">
                  <c:v>9.4070000000000001E-2</c:v>
                </c:pt>
                <c:pt idx="51">
                  <c:v>0.1348</c:v>
                </c:pt>
                <c:pt idx="52">
                  <c:v>9.7619999999999901E-2</c:v>
                </c:pt>
                <c:pt idx="53">
                  <c:v>0.15895999999999999</c:v>
                </c:pt>
                <c:pt idx="54">
                  <c:v>0.11996999999999999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96523392"/>
        <c:axId val="96524928"/>
      </c:scatterChart>
      <c:valAx>
        <c:axId val="96523392"/>
        <c:scaling>
          <c:orientation val="minMax"/>
          <c:max val="40800"/>
          <c:min val="35800"/>
        </c:scaling>
        <c:delete val="0"/>
        <c:axPos val="b"/>
        <c:numFmt formatCode="mm/dd/yy;@" sourceLinked="0"/>
        <c:majorTickMark val="out"/>
        <c:minorTickMark val="none"/>
        <c:tickLblPos val="nextTo"/>
        <c:txPr>
          <a:bodyPr/>
          <a:lstStyle/>
          <a:p>
            <a:pPr>
              <a:defRPr sz="1200">
                <a:latin typeface="Times New Roman" pitchFamily="18" charset="0"/>
                <a:cs typeface="Times New Roman" pitchFamily="18" charset="0"/>
              </a:defRPr>
            </a:pPr>
            <a:endParaRPr lang="en-US"/>
          </a:p>
        </c:txPr>
        <c:crossAx val="96524928"/>
        <c:crosses val="autoZero"/>
        <c:crossBetween val="midCat"/>
        <c:majorUnit val="800"/>
      </c:valAx>
      <c:valAx>
        <c:axId val="96524928"/>
        <c:scaling>
          <c:orientation val="minMax"/>
          <c:max val="0.2"/>
          <c:min val="-0.05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 sz="1400" b="1">
                    <a:latin typeface="Times New Roman" pitchFamily="18" charset="0"/>
                    <a:cs typeface="Times New Roman" pitchFamily="18" charset="0"/>
                  </a:rPr>
                  <a:t>Spread</a:t>
                </a:r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>
                <a:latin typeface="Times New Roman" pitchFamily="18" charset="0"/>
                <a:cs typeface="Times New Roman" pitchFamily="18" charset="0"/>
              </a:defRPr>
            </a:pPr>
            <a:endParaRPr lang="en-US"/>
          </a:p>
        </c:txPr>
        <c:crossAx val="96523392"/>
        <c:crosses val="autoZero"/>
        <c:crossBetween val="midCat"/>
        <c:majorUnit val="0.05"/>
      </c:valAx>
    </c:plotArea>
    <c:plotVisOnly val="1"/>
    <c:dispBlanksAs val="gap"/>
    <c:showDLblsOverMax val="0"/>
  </c:chart>
  <c:externalData r:id="rId1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Spread 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(August, 2011-April, 2012)</a:t>
            </a:r>
          </a:p>
        </c:rich>
      </c:tx>
      <c:overlay val="0"/>
    </c:title>
    <c:autoTitleDeleted val="0"/>
    <c:plotArea>
      <c:layout/>
      <c:scatterChart>
        <c:scatterStyle val="smoothMarker"/>
        <c:varyColors val="0"/>
        <c:ser>
          <c:idx val="0"/>
          <c:order val="0"/>
          <c:tx>
            <c:strRef>
              <c:f>figure2!$B$1</c:f>
              <c:strCache>
                <c:ptCount val="1"/>
                <c:pt idx="0">
                  <c:v>Spread</c:v>
                </c:pt>
              </c:strCache>
            </c:strRef>
          </c:tx>
          <c:xVal>
            <c:numRef>
              <c:f>figure2!$A$2:$A$22</c:f>
              <c:numCache>
                <c:formatCode>m/d/yy</c:formatCode>
                <c:ptCount val="21"/>
                <c:pt idx="0">
                  <c:v>40848</c:v>
                </c:pt>
                <c:pt idx="1">
                  <c:v>40850</c:v>
                </c:pt>
                <c:pt idx="2">
                  <c:v>40850</c:v>
                </c:pt>
                <c:pt idx="3">
                  <c:v>40851</c:v>
                </c:pt>
                <c:pt idx="4">
                  <c:v>40858</c:v>
                </c:pt>
                <c:pt idx="5">
                  <c:v>40938</c:v>
                </c:pt>
                <c:pt idx="6">
                  <c:v>40952</c:v>
                </c:pt>
                <c:pt idx="7">
                  <c:v>40962</c:v>
                </c:pt>
                <c:pt idx="8">
                  <c:v>40970</c:v>
                </c:pt>
              </c:numCache>
            </c:numRef>
          </c:xVal>
          <c:yVal>
            <c:numRef>
              <c:f>figure2!$B$2:$B$22</c:f>
              <c:numCache>
                <c:formatCode>General</c:formatCode>
                <c:ptCount val="21"/>
                <c:pt idx="0">
                  <c:v>1.93415</c:v>
                </c:pt>
                <c:pt idx="1">
                  <c:v>2.1850000000000001</c:v>
                </c:pt>
                <c:pt idx="2">
                  <c:v>2.1842000000000001</c:v>
                </c:pt>
                <c:pt idx="3">
                  <c:v>2.2549999999999999</c:v>
                </c:pt>
                <c:pt idx="4">
                  <c:v>2.3549999999999991</c:v>
                </c:pt>
                <c:pt idx="5">
                  <c:v>4.358509999999999</c:v>
                </c:pt>
                <c:pt idx="6">
                  <c:v>4.8249999999999993</c:v>
                </c:pt>
                <c:pt idx="7">
                  <c:v>7.31</c:v>
                </c:pt>
                <c:pt idx="8">
                  <c:v>9.0411599999999996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94937088"/>
        <c:axId val="94938624"/>
      </c:scatterChart>
      <c:valAx>
        <c:axId val="94937088"/>
        <c:scaling>
          <c:orientation val="minMax"/>
        </c:scaling>
        <c:delete val="0"/>
        <c:axPos val="b"/>
        <c:numFmt formatCode="m/d/yy" sourceLinked="1"/>
        <c:majorTickMark val="out"/>
        <c:minorTickMark val="none"/>
        <c:tickLblPos val="nextTo"/>
        <c:txPr>
          <a:bodyPr/>
          <a:lstStyle/>
          <a:p>
            <a:pPr>
              <a:defRPr sz="1200">
                <a:latin typeface="Times New Roman" pitchFamily="18" charset="0"/>
                <a:cs typeface="Times New Roman" pitchFamily="18" charset="0"/>
              </a:defRPr>
            </a:pPr>
            <a:endParaRPr lang="en-US"/>
          </a:p>
        </c:txPr>
        <c:crossAx val="94938624"/>
        <c:crosses val="autoZero"/>
        <c:crossBetween val="midCat"/>
        <c:majorUnit val="40"/>
      </c:valAx>
      <c:valAx>
        <c:axId val="94938624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 sz="1400">
                    <a:latin typeface="Times New Roman" pitchFamily="18" charset="0"/>
                    <a:cs typeface="Times New Roman" pitchFamily="18" charset="0"/>
                  </a:rPr>
                  <a:t>Spread</a:t>
                </a:r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>
                <a:latin typeface="Times New Roman" pitchFamily="18" charset="0"/>
                <a:cs typeface="Times New Roman" pitchFamily="18" charset="0"/>
              </a:defRPr>
            </a:pPr>
            <a:endParaRPr lang="en-US"/>
          </a:p>
        </c:txPr>
        <c:crossAx val="94937088"/>
        <c:crosses val="autoZero"/>
        <c:crossBetween val="midCat"/>
      </c:valAx>
    </c:plotArea>
    <c:plotVisOnly val="1"/>
    <c:dispBlanksAs val="gap"/>
    <c:showDLblsOverMax val="0"/>
  </c:chart>
  <c:externalData r:id="rId1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Spread 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(May, 2012-August, 2013)</a:t>
            </a:r>
          </a:p>
        </c:rich>
      </c:tx>
      <c:overlay val="0"/>
    </c:title>
    <c:autoTitleDeleted val="0"/>
    <c:plotArea>
      <c:layout/>
      <c:scatterChart>
        <c:scatterStyle val="smoothMarker"/>
        <c:varyColors val="0"/>
        <c:ser>
          <c:idx val="0"/>
          <c:order val="0"/>
          <c:tx>
            <c:strRef>
              <c:f>'figure 3'!$B$1</c:f>
              <c:strCache>
                <c:ptCount val="1"/>
                <c:pt idx="0">
                  <c:v>Spread</c:v>
                </c:pt>
              </c:strCache>
            </c:strRef>
          </c:tx>
          <c:xVal>
            <c:numRef>
              <c:f>'figure 3'!$A$2:$A$13</c:f>
              <c:numCache>
                <c:formatCode>m/d/yy</c:formatCode>
                <c:ptCount val="12"/>
                <c:pt idx="0">
                  <c:v>41037</c:v>
                </c:pt>
                <c:pt idx="1">
                  <c:v>41064</c:v>
                </c:pt>
                <c:pt idx="2">
                  <c:v>41129</c:v>
                </c:pt>
                <c:pt idx="3">
                  <c:v>41135</c:v>
                </c:pt>
                <c:pt idx="4">
                  <c:v>41390</c:v>
                </c:pt>
                <c:pt idx="5">
                  <c:v>41394</c:v>
                </c:pt>
                <c:pt idx="6">
                  <c:v>41395</c:v>
                </c:pt>
                <c:pt idx="7">
                  <c:v>41402</c:v>
                </c:pt>
                <c:pt idx="8">
                  <c:v>41414</c:v>
                </c:pt>
                <c:pt idx="9">
                  <c:v>41444</c:v>
                </c:pt>
                <c:pt idx="10">
                  <c:v>41445</c:v>
                </c:pt>
                <c:pt idx="11">
                  <c:v>41450</c:v>
                </c:pt>
              </c:numCache>
            </c:numRef>
          </c:xVal>
          <c:yVal>
            <c:numRef>
              <c:f>'figure 3'!$B$2:$B$13</c:f>
              <c:numCache>
                <c:formatCode>General</c:formatCode>
                <c:ptCount val="12"/>
                <c:pt idx="0">
                  <c:v>1.6040000000000001</c:v>
                </c:pt>
                <c:pt idx="1">
                  <c:v>1.7966</c:v>
                </c:pt>
                <c:pt idx="2">
                  <c:v>-0.79300000000000004</c:v>
                </c:pt>
                <c:pt idx="3">
                  <c:v>1.1060000000000001</c:v>
                </c:pt>
                <c:pt idx="4">
                  <c:v>-0.50190000000000001</c:v>
                </c:pt>
                <c:pt idx="5">
                  <c:v>-0.64039999999999997</c:v>
                </c:pt>
                <c:pt idx="6">
                  <c:v>-0.50629999999999997</c:v>
                </c:pt>
                <c:pt idx="7">
                  <c:v>-0.57809999999999995</c:v>
                </c:pt>
                <c:pt idx="8">
                  <c:v>-0.61273999999999995</c:v>
                </c:pt>
                <c:pt idx="9">
                  <c:v>-0.65500000000000003</c:v>
                </c:pt>
                <c:pt idx="10">
                  <c:v>-0.59040000000000004</c:v>
                </c:pt>
                <c:pt idx="11">
                  <c:v>-0.16950000000000001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94958720"/>
        <c:axId val="94960256"/>
      </c:scatterChart>
      <c:valAx>
        <c:axId val="94958720"/>
        <c:scaling>
          <c:orientation val="minMax"/>
        </c:scaling>
        <c:delete val="0"/>
        <c:axPos val="b"/>
        <c:numFmt formatCode="m/d/yy" sourceLinked="1"/>
        <c:majorTickMark val="out"/>
        <c:minorTickMark val="none"/>
        <c:tickLblPos val="nextTo"/>
        <c:txPr>
          <a:bodyPr/>
          <a:lstStyle/>
          <a:p>
            <a:pPr>
              <a:defRPr sz="1200">
                <a:latin typeface="Times New Roman" pitchFamily="18" charset="0"/>
                <a:cs typeface="Times New Roman" pitchFamily="18" charset="0"/>
              </a:defRPr>
            </a:pPr>
            <a:endParaRPr lang="en-US"/>
          </a:p>
        </c:txPr>
        <c:crossAx val="94960256"/>
        <c:crosses val="autoZero"/>
        <c:crossBetween val="midCat"/>
      </c:valAx>
      <c:valAx>
        <c:axId val="94960256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 sz="1400">
                    <a:latin typeface="Times New Roman" pitchFamily="18" charset="0"/>
                    <a:cs typeface="Times New Roman" pitchFamily="18" charset="0"/>
                  </a:rPr>
                  <a:t>Spread</a:t>
                </a:r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>
                <a:latin typeface="Times New Roman" pitchFamily="18" charset="0"/>
                <a:cs typeface="Times New Roman" pitchFamily="18" charset="0"/>
              </a:defRPr>
            </a:pPr>
            <a:endParaRPr lang="en-US"/>
          </a:p>
        </c:txPr>
        <c:crossAx val="94958720"/>
        <c:crosses val="autoZero"/>
        <c:crossBetween val="midCat"/>
      </c:valAx>
    </c:plotArea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600"/>
            </a:pPr>
            <a:r>
              <a:rPr lang="en-US" sz="1600" b="1" i="0" baseline="0">
                <a:latin typeface="Times New Roman" pitchFamily="18" charset="0"/>
                <a:cs typeface="Times New Roman" pitchFamily="18" charset="0"/>
              </a:rPr>
              <a:t>Number of Bonds with Sovereign Guarantees </a:t>
            </a:r>
            <a:endParaRPr lang="en-US" sz="1600">
              <a:latin typeface="Times New Roman" pitchFamily="18" charset="0"/>
              <a:cs typeface="Times New Roman" pitchFamily="18" charset="0"/>
            </a:endParaRPr>
          </a:p>
          <a:p>
            <a:pPr>
              <a:defRPr sz="1600"/>
            </a:pPr>
            <a:r>
              <a:rPr lang="en-US" sz="1600" b="1" i="0" baseline="0">
                <a:latin typeface="Times New Roman" pitchFamily="18" charset="0"/>
                <a:cs typeface="Times New Roman" pitchFamily="18" charset="0"/>
              </a:rPr>
              <a:t>1833-2012 (N=931)</a:t>
            </a:r>
            <a:endParaRPr lang="en-US" sz="1600">
              <a:latin typeface="Times New Roman" pitchFamily="18" charset="0"/>
              <a:cs typeface="Times New Roman" pitchFamily="18" charset="0"/>
            </a:endParaRPr>
          </a:p>
        </c:rich>
      </c:tx>
      <c:layout/>
      <c:overlay val="0"/>
    </c:title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30405170720854"/>
          <c:y val="0.149956058863429"/>
          <c:w val="0.78742319607589994"/>
          <c:h val="0.52602539148898497"/>
        </c:manualLayout>
      </c:layout>
      <c:bar3DChart>
        <c:barDir val="col"/>
        <c:grouping val="stacked"/>
        <c:varyColors val="0"/>
        <c:ser>
          <c:idx val="0"/>
          <c:order val="0"/>
          <c:tx>
            <c:strRef>
              <c:f>bonds!$J$2</c:f>
              <c:strCache>
                <c:ptCount val="1"/>
                <c:pt idx="0">
                  <c:v>European</c:v>
                </c:pt>
              </c:strCache>
            </c:strRef>
          </c:tx>
          <c:invertIfNegative val="0"/>
          <c:cat>
            <c:strRef>
              <c:f>bonds!$I$3:$I$12</c:f>
              <c:strCache>
                <c:ptCount val="10"/>
                <c:pt idx="0">
                  <c:v>&lt;1920</c:v>
                </c:pt>
                <c:pt idx="1">
                  <c:v>1920-1929</c:v>
                </c:pt>
                <c:pt idx="2">
                  <c:v>1930-1939</c:v>
                </c:pt>
                <c:pt idx="3">
                  <c:v>1940-1949</c:v>
                </c:pt>
                <c:pt idx="4">
                  <c:v>1950-1959</c:v>
                </c:pt>
                <c:pt idx="5">
                  <c:v>1960-1969</c:v>
                </c:pt>
                <c:pt idx="6">
                  <c:v>1970-1979</c:v>
                </c:pt>
                <c:pt idx="7">
                  <c:v>1980-1989</c:v>
                </c:pt>
                <c:pt idx="8">
                  <c:v>1990-1999</c:v>
                </c:pt>
                <c:pt idx="9">
                  <c:v>2000-2012</c:v>
                </c:pt>
              </c:strCache>
            </c:strRef>
          </c:cat>
          <c:val>
            <c:numRef>
              <c:f>bonds!$J$3:$J$12</c:f>
              <c:numCache>
                <c:formatCode>General</c:formatCode>
                <c:ptCount val="10"/>
                <c:pt idx="0">
                  <c:v>8</c:v>
                </c:pt>
                <c:pt idx="1">
                  <c:v>5</c:v>
                </c:pt>
                <c:pt idx="2">
                  <c:v>4</c:v>
                </c:pt>
                <c:pt idx="3">
                  <c:v>1</c:v>
                </c:pt>
                <c:pt idx="4">
                  <c:v>3</c:v>
                </c:pt>
                <c:pt idx="5">
                  <c:v>2</c:v>
                </c:pt>
                <c:pt idx="6">
                  <c:v>15</c:v>
                </c:pt>
                <c:pt idx="7">
                  <c:v>30</c:v>
                </c:pt>
                <c:pt idx="8">
                  <c:v>59</c:v>
                </c:pt>
                <c:pt idx="9">
                  <c:v>645</c:v>
                </c:pt>
              </c:numCache>
            </c:numRef>
          </c:val>
        </c:ser>
        <c:ser>
          <c:idx val="1"/>
          <c:order val="1"/>
          <c:tx>
            <c:strRef>
              <c:f>bonds!$K$2</c:f>
              <c:strCache>
                <c:ptCount val="1"/>
                <c:pt idx="0">
                  <c:v>Non-European</c:v>
                </c:pt>
              </c:strCache>
            </c:strRef>
          </c:tx>
          <c:invertIfNegative val="0"/>
          <c:cat>
            <c:strRef>
              <c:f>bonds!$I$3:$I$12</c:f>
              <c:strCache>
                <c:ptCount val="10"/>
                <c:pt idx="0">
                  <c:v>&lt;1920</c:v>
                </c:pt>
                <c:pt idx="1">
                  <c:v>1920-1929</c:v>
                </c:pt>
                <c:pt idx="2">
                  <c:v>1930-1939</c:v>
                </c:pt>
                <c:pt idx="3">
                  <c:v>1940-1949</c:v>
                </c:pt>
                <c:pt idx="4">
                  <c:v>1950-1959</c:v>
                </c:pt>
                <c:pt idx="5">
                  <c:v>1960-1969</c:v>
                </c:pt>
                <c:pt idx="6">
                  <c:v>1970-1979</c:v>
                </c:pt>
                <c:pt idx="7">
                  <c:v>1980-1989</c:v>
                </c:pt>
                <c:pt idx="8">
                  <c:v>1990-1999</c:v>
                </c:pt>
                <c:pt idx="9">
                  <c:v>2000-2012</c:v>
                </c:pt>
              </c:strCache>
            </c:strRef>
          </c:cat>
          <c:val>
            <c:numRef>
              <c:f>bonds!$K$3:$K$12</c:f>
              <c:numCache>
                <c:formatCode>General</c:formatCode>
                <c:ptCount val="10"/>
                <c:pt idx="0">
                  <c:v>6</c:v>
                </c:pt>
                <c:pt idx="1">
                  <c:v>10</c:v>
                </c:pt>
                <c:pt idx="2">
                  <c:v>1</c:v>
                </c:pt>
                <c:pt idx="3">
                  <c:v>0</c:v>
                </c:pt>
                <c:pt idx="4">
                  <c:v>0</c:v>
                </c:pt>
                <c:pt idx="5">
                  <c:v>10</c:v>
                </c:pt>
                <c:pt idx="6">
                  <c:v>5</c:v>
                </c:pt>
                <c:pt idx="7">
                  <c:v>11</c:v>
                </c:pt>
                <c:pt idx="8">
                  <c:v>40</c:v>
                </c:pt>
                <c:pt idx="9">
                  <c:v>76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25798144"/>
        <c:axId val="25799680"/>
        <c:axId val="0"/>
      </c:bar3DChart>
      <c:catAx>
        <c:axId val="2579814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 rot="-3600000"/>
          <a:lstStyle/>
          <a:p>
            <a:pPr>
              <a:defRPr sz="1400">
                <a:latin typeface="Times New Roman" pitchFamily="18" charset="0"/>
                <a:cs typeface="Times New Roman" pitchFamily="18" charset="0"/>
              </a:defRPr>
            </a:pPr>
            <a:endParaRPr lang="en-US"/>
          </a:p>
        </c:txPr>
        <c:crossAx val="25799680"/>
        <c:crosses val="autoZero"/>
        <c:auto val="1"/>
        <c:lblAlgn val="ctr"/>
        <c:lblOffset val="100"/>
        <c:noMultiLvlLbl val="0"/>
      </c:catAx>
      <c:valAx>
        <c:axId val="2579968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>
                <a:latin typeface="Times New Roman" pitchFamily="18" charset="0"/>
                <a:cs typeface="Times New Roman" pitchFamily="18" charset="0"/>
              </a:defRPr>
            </a:pPr>
            <a:endParaRPr lang="en-US"/>
          </a:p>
        </c:txPr>
        <c:crossAx val="25798144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28366922581912102"/>
          <c:y val="0.37053663806536102"/>
          <c:w val="0.157378017297018"/>
          <c:h val="0.191417765195081"/>
        </c:manualLayout>
      </c:layout>
      <c:overlay val="0"/>
      <c:txPr>
        <a:bodyPr/>
        <a:lstStyle/>
        <a:p>
          <a:pPr>
            <a:defRPr sz="1600">
              <a:latin typeface="Times New Roman" pitchFamily="18" charset="0"/>
              <a:cs typeface="Times New Roman" pitchFamily="18" charset="0"/>
            </a:defRPr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/>
            </a:pPr>
            <a:r>
              <a:rPr lang="en-US" sz="1800" b="1" i="0" baseline="0" dirty="0">
                <a:effectLst/>
                <a:latin typeface="Times New Roman" pitchFamily="18" charset="0"/>
                <a:cs typeface="Times New Roman" pitchFamily="18" charset="0"/>
              </a:rPr>
              <a:t># of </a:t>
            </a:r>
            <a:r>
              <a:rPr lang="en-US" sz="1800" b="1" i="0" baseline="0" dirty="0" smtClean="0">
                <a:effectLst/>
                <a:latin typeface="Times New Roman" pitchFamily="18" charset="0"/>
                <a:cs typeface="Times New Roman" pitchFamily="18" charset="0"/>
              </a:rPr>
              <a:t>Bonds </a:t>
            </a:r>
            <a:r>
              <a:rPr lang="en-US" sz="1800" b="1" i="0" baseline="0" dirty="0">
                <a:effectLst/>
                <a:latin typeface="Times New Roman" pitchFamily="18" charset="0"/>
                <a:cs typeface="Times New Roman" pitchFamily="18" charset="0"/>
              </a:rPr>
              <a:t>for Six Non-AAA </a:t>
            </a:r>
            <a:r>
              <a:rPr lang="en-US" sz="1800" b="1" i="0" baseline="0" dirty="0" smtClean="0">
                <a:effectLst/>
                <a:latin typeface="Times New Roman" pitchFamily="18" charset="0"/>
                <a:cs typeface="Times New Roman" pitchFamily="18" charset="0"/>
              </a:rPr>
              <a:t>Euro </a:t>
            </a:r>
            <a:r>
              <a:rPr lang="en-US" sz="1800" b="1" i="0" baseline="0" dirty="0">
                <a:effectLst/>
                <a:latin typeface="Times New Roman" pitchFamily="18" charset="0"/>
                <a:cs typeface="Times New Roman" pitchFamily="18" charset="0"/>
              </a:rPr>
              <a:t>Countries (1988-2013)</a:t>
            </a:r>
            <a:endParaRPr lang="en-US" dirty="0">
              <a:effectLst/>
              <a:latin typeface="Times New Roman" pitchFamily="18" charset="0"/>
              <a:cs typeface="Times New Roman" pitchFamily="18" charset="0"/>
            </a:endParaRPr>
          </a:p>
        </c:rich>
      </c:tx>
      <c:layout/>
      <c:overlay val="0"/>
    </c:title>
    <c:autoTitleDeleted val="0"/>
    <c:plotArea>
      <c:layout>
        <c:manualLayout>
          <c:layoutTarget val="inner"/>
          <c:xMode val="edge"/>
          <c:yMode val="edge"/>
          <c:x val="4.8876653254529001E-2"/>
          <c:y val="0.15469753978209"/>
          <c:w val="0.84471696539155094"/>
          <c:h val="0.78396633546046501"/>
        </c:manualLayout>
      </c:layout>
      <c:scatterChart>
        <c:scatterStyle val="smoothMarker"/>
        <c:varyColors val="0"/>
        <c:ser>
          <c:idx val="2"/>
          <c:order val="0"/>
          <c:tx>
            <c:strRef>
              <c:f>figure3!$D$1</c:f>
              <c:strCache>
                <c:ptCount val="1"/>
                <c:pt idx="0">
                  <c:v>Six Non- AAA Countries: # of Bonds </c:v>
                </c:pt>
              </c:strCache>
            </c:strRef>
          </c:tx>
          <c:spPr>
            <a:ln w="50800">
              <a:solidFill>
                <a:schemeClr val="tx1"/>
              </a:solidFill>
            </a:ln>
          </c:spPr>
          <c:marker>
            <c:symbol val="none"/>
          </c:marker>
          <c:xVal>
            <c:numRef>
              <c:f>figure3!$A$2:$A$27</c:f>
              <c:numCache>
                <c:formatCode>General</c:formatCode>
                <c:ptCount val="26"/>
                <c:pt idx="0">
                  <c:v>1988</c:v>
                </c:pt>
                <c:pt idx="1">
                  <c:v>1989</c:v>
                </c:pt>
                <c:pt idx="2">
                  <c:v>1990</c:v>
                </c:pt>
                <c:pt idx="3">
                  <c:v>1991</c:v>
                </c:pt>
                <c:pt idx="4">
                  <c:v>1992</c:v>
                </c:pt>
                <c:pt idx="5">
                  <c:v>1993</c:v>
                </c:pt>
                <c:pt idx="6">
                  <c:v>1994</c:v>
                </c:pt>
                <c:pt idx="7">
                  <c:v>1995</c:v>
                </c:pt>
                <c:pt idx="8">
                  <c:v>1996</c:v>
                </c:pt>
                <c:pt idx="9">
                  <c:v>1997</c:v>
                </c:pt>
                <c:pt idx="10">
                  <c:v>1998</c:v>
                </c:pt>
                <c:pt idx="11">
                  <c:v>1999</c:v>
                </c:pt>
                <c:pt idx="12">
                  <c:v>2000</c:v>
                </c:pt>
                <c:pt idx="13">
                  <c:v>2001</c:v>
                </c:pt>
                <c:pt idx="14">
                  <c:v>2002</c:v>
                </c:pt>
                <c:pt idx="15">
                  <c:v>2003</c:v>
                </c:pt>
                <c:pt idx="16">
                  <c:v>2004</c:v>
                </c:pt>
                <c:pt idx="17">
                  <c:v>2005</c:v>
                </c:pt>
                <c:pt idx="18">
                  <c:v>2006</c:v>
                </c:pt>
                <c:pt idx="19">
                  <c:v>2007</c:v>
                </c:pt>
                <c:pt idx="20">
                  <c:v>2008</c:v>
                </c:pt>
                <c:pt idx="21">
                  <c:v>2009</c:v>
                </c:pt>
                <c:pt idx="22">
                  <c:v>2010</c:v>
                </c:pt>
                <c:pt idx="23">
                  <c:v>2011</c:v>
                </c:pt>
                <c:pt idx="24">
                  <c:v>2012</c:v>
                </c:pt>
                <c:pt idx="25">
                  <c:v>2013</c:v>
                </c:pt>
              </c:numCache>
            </c:numRef>
          </c:xVal>
          <c:yVal>
            <c:numRef>
              <c:f>figure3!$D$2:$D$27</c:f>
              <c:numCache>
                <c:formatCode>General</c:formatCode>
                <c:ptCount val="26"/>
                <c:pt idx="0">
                  <c:v>7</c:v>
                </c:pt>
                <c:pt idx="1">
                  <c:v>12</c:v>
                </c:pt>
                <c:pt idx="2">
                  <c:v>16</c:v>
                </c:pt>
                <c:pt idx="3">
                  <c:v>17</c:v>
                </c:pt>
                <c:pt idx="4">
                  <c:v>13</c:v>
                </c:pt>
                <c:pt idx="5">
                  <c:v>30</c:v>
                </c:pt>
                <c:pt idx="6">
                  <c:v>33</c:v>
                </c:pt>
                <c:pt idx="7">
                  <c:v>24</c:v>
                </c:pt>
                <c:pt idx="8">
                  <c:v>11</c:v>
                </c:pt>
                <c:pt idx="9">
                  <c:v>21</c:v>
                </c:pt>
                <c:pt idx="10">
                  <c:v>25</c:v>
                </c:pt>
                <c:pt idx="11">
                  <c:v>18</c:v>
                </c:pt>
                <c:pt idx="12">
                  <c:v>21</c:v>
                </c:pt>
                <c:pt idx="13">
                  <c:v>11</c:v>
                </c:pt>
                <c:pt idx="14">
                  <c:v>9</c:v>
                </c:pt>
                <c:pt idx="15">
                  <c:v>20</c:v>
                </c:pt>
                <c:pt idx="16">
                  <c:v>18</c:v>
                </c:pt>
                <c:pt idx="17">
                  <c:v>16</c:v>
                </c:pt>
                <c:pt idx="18">
                  <c:v>15</c:v>
                </c:pt>
                <c:pt idx="19">
                  <c:v>12</c:v>
                </c:pt>
                <c:pt idx="20">
                  <c:v>21</c:v>
                </c:pt>
                <c:pt idx="21">
                  <c:v>33</c:v>
                </c:pt>
                <c:pt idx="22">
                  <c:v>48</c:v>
                </c:pt>
                <c:pt idx="23">
                  <c:v>16</c:v>
                </c:pt>
                <c:pt idx="24">
                  <c:v>4</c:v>
                </c:pt>
                <c:pt idx="25">
                  <c:v>11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8254592"/>
        <c:axId val="28256128"/>
      </c:scatterChart>
      <c:valAx>
        <c:axId val="2825459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>
                <a:latin typeface="Times New Roman" pitchFamily="18" charset="0"/>
                <a:cs typeface="Times New Roman" pitchFamily="18" charset="0"/>
              </a:defRPr>
            </a:pPr>
            <a:endParaRPr lang="en-US"/>
          </a:p>
        </c:txPr>
        <c:crossAx val="28256128"/>
        <c:crosses val="autoZero"/>
        <c:crossBetween val="midCat"/>
      </c:valAx>
      <c:valAx>
        <c:axId val="28256128"/>
        <c:scaling>
          <c:orientation val="minMax"/>
          <c:max val="140"/>
          <c:min val="0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>
                <a:latin typeface="Times New Roman" pitchFamily="18" charset="0"/>
                <a:cs typeface="Times New Roman" pitchFamily="18" charset="0"/>
              </a:defRPr>
            </a:pPr>
            <a:endParaRPr lang="en-US"/>
          </a:p>
        </c:txPr>
        <c:crossAx val="28254592"/>
        <c:crosses val="autoZero"/>
        <c:crossBetween val="midCat"/>
      </c:valAx>
    </c:plotArea>
    <c:legend>
      <c:legendPos val="r"/>
      <c:layout>
        <c:manualLayout>
          <c:xMode val="edge"/>
          <c:yMode val="edge"/>
          <c:x val="0.21900519158821499"/>
          <c:y val="0.29249494840220602"/>
          <c:w val="0.24692040634285001"/>
          <c:h val="0.34769270157312798"/>
        </c:manualLayout>
      </c:layout>
      <c:overlay val="0"/>
      <c:txPr>
        <a:bodyPr/>
        <a:lstStyle/>
        <a:p>
          <a:pPr>
            <a:defRPr sz="1400">
              <a:latin typeface="Times New Roman" pitchFamily="18" charset="0"/>
              <a:cs typeface="Times New Roman" pitchFamily="18" charset="0"/>
            </a:defRPr>
          </a:pPr>
          <a:endParaRPr lang="en-US"/>
        </a:p>
      </c:txPr>
    </c:legend>
    <c:plotVisOnly val="1"/>
    <c:dispBlanksAs val="gap"/>
    <c:showDLblsOverMax val="0"/>
  </c:chart>
  <c:externalData r:id="rId2">
    <c:autoUpdate val="0"/>
  </c:externalData>
  <c:userShapes r:id="rId3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/>
            </a:pPr>
            <a:r>
              <a:rPr lang="en-US" sz="1800" b="1" i="0" baseline="0" dirty="0">
                <a:effectLst/>
                <a:latin typeface="Times New Roman" pitchFamily="18" charset="0"/>
                <a:cs typeface="Times New Roman" pitchFamily="18" charset="0"/>
              </a:rPr>
              <a:t># of Bonds and </a:t>
            </a:r>
            <a:r>
              <a:rPr lang="en-US" sz="1800" b="1" i="0" baseline="0" dirty="0" smtClean="0">
                <a:effectLst/>
                <a:latin typeface="Times New Roman" pitchFamily="18" charset="0"/>
                <a:cs typeface="Times New Roman" pitchFamily="18" charset="0"/>
              </a:rPr>
              <a:t>Guaranteed </a:t>
            </a:r>
            <a:r>
              <a:rPr lang="en-US" sz="1800" b="1" i="0" baseline="0" dirty="0">
                <a:effectLst/>
                <a:latin typeface="Times New Roman" pitchFamily="18" charset="0"/>
                <a:cs typeface="Times New Roman" pitchFamily="18" charset="0"/>
              </a:rPr>
              <a:t>Bonds for Six Non-AAA </a:t>
            </a:r>
            <a:r>
              <a:rPr lang="en-US" sz="1800" b="1" i="0" baseline="0" smtClean="0">
                <a:effectLst/>
                <a:latin typeface="Times New Roman" pitchFamily="18" charset="0"/>
                <a:cs typeface="Times New Roman" pitchFamily="18" charset="0"/>
              </a:rPr>
              <a:t>Euro Area </a:t>
            </a:r>
            <a:r>
              <a:rPr lang="en-US" sz="1800" b="1" i="0" baseline="0" dirty="0">
                <a:effectLst/>
                <a:latin typeface="Times New Roman" pitchFamily="18" charset="0"/>
                <a:cs typeface="Times New Roman" pitchFamily="18" charset="0"/>
              </a:rPr>
              <a:t>Countries (1988-2013)</a:t>
            </a:r>
            <a:endParaRPr lang="en-US" dirty="0">
              <a:effectLst/>
              <a:latin typeface="Times New Roman" pitchFamily="18" charset="0"/>
              <a:cs typeface="Times New Roman" pitchFamily="18" charset="0"/>
            </a:endParaRPr>
          </a:p>
        </c:rich>
      </c:tx>
      <c:layout/>
      <c:overlay val="0"/>
    </c:title>
    <c:autoTitleDeleted val="0"/>
    <c:plotArea>
      <c:layout>
        <c:manualLayout>
          <c:layoutTarget val="inner"/>
          <c:xMode val="edge"/>
          <c:yMode val="edge"/>
          <c:x val="4.8876653254529001E-2"/>
          <c:y val="0.15469753978209"/>
          <c:w val="0.84471696539155094"/>
          <c:h val="0.78396633546046501"/>
        </c:manualLayout>
      </c:layout>
      <c:scatterChart>
        <c:scatterStyle val="smoothMarker"/>
        <c:varyColors val="0"/>
        <c:ser>
          <c:idx val="2"/>
          <c:order val="0"/>
          <c:tx>
            <c:strRef>
              <c:f>figure3!$D$1</c:f>
              <c:strCache>
                <c:ptCount val="1"/>
                <c:pt idx="0">
                  <c:v>Six Non- AAA Countries: # of Bonds </c:v>
                </c:pt>
              </c:strCache>
            </c:strRef>
          </c:tx>
          <c:spPr>
            <a:ln w="50800">
              <a:solidFill>
                <a:schemeClr val="tx1"/>
              </a:solidFill>
            </a:ln>
          </c:spPr>
          <c:marker>
            <c:symbol val="none"/>
          </c:marker>
          <c:xVal>
            <c:numRef>
              <c:f>figure3!$A$2:$A$27</c:f>
              <c:numCache>
                <c:formatCode>General</c:formatCode>
                <c:ptCount val="26"/>
                <c:pt idx="0">
                  <c:v>1988</c:v>
                </c:pt>
                <c:pt idx="1">
                  <c:v>1989</c:v>
                </c:pt>
                <c:pt idx="2">
                  <c:v>1990</c:v>
                </c:pt>
                <c:pt idx="3">
                  <c:v>1991</c:v>
                </c:pt>
                <c:pt idx="4">
                  <c:v>1992</c:v>
                </c:pt>
                <c:pt idx="5">
                  <c:v>1993</c:v>
                </c:pt>
                <c:pt idx="6">
                  <c:v>1994</c:v>
                </c:pt>
                <c:pt idx="7">
                  <c:v>1995</c:v>
                </c:pt>
                <c:pt idx="8">
                  <c:v>1996</c:v>
                </c:pt>
                <c:pt idx="9">
                  <c:v>1997</c:v>
                </c:pt>
                <c:pt idx="10">
                  <c:v>1998</c:v>
                </c:pt>
                <c:pt idx="11">
                  <c:v>1999</c:v>
                </c:pt>
                <c:pt idx="12">
                  <c:v>2000</c:v>
                </c:pt>
                <c:pt idx="13">
                  <c:v>2001</c:v>
                </c:pt>
                <c:pt idx="14">
                  <c:v>2002</c:v>
                </c:pt>
                <c:pt idx="15">
                  <c:v>2003</c:v>
                </c:pt>
                <c:pt idx="16">
                  <c:v>2004</c:v>
                </c:pt>
                <c:pt idx="17">
                  <c:v>2005</c:v>
                </c:pt>
                <c:pt idx="18">
                  <c:v>2006</c:v>
                </c:pt>
                <c:pt idx="19">
                  <c:v>2007</c:v>
                </c:pt>
                <c:pt idx="20">
                  <c:v>2008</c:v>
                </c:pt>
                <c:pt idx="21">
                  <c:v>2009</c:v>
                </c:pt>
                <c:pt idx="22">
                  <c:v>2010</c:v>
                </c:pt>
                <c:pt idx="23">
                  <c:v>2011</c:v>
                </c:pt>
                <c:pt idx="24">
                  <c:v>2012</c:v>
                </c:pt>
                <c:pt idx="25">
                  <c:v>2013</c:v>
                </c:pt>
              </c:numCache>
            </c:numRef>
          </c:xVal>
          <c:yVal>
            <c:numRef>
              <c:f>figure3!$D$2:$D$27</c:f>
              <c:numCache>
                <c:formatCode>General</c:formatCode>
                <c:ptCount val="26"/>
                <c:pt idx="0">
                  <c:v>7</c:v>
                </c:pt>
                <c:pt idx="1">
                  <c:v>12</c:v>
                </c:pt>
                <c:pt idx="2">
                  <c:v>16</c:v>
                </c:pt>
                <c:pt idx="3">
                  <c:v>17</c:v>
                </c:pt>
                <c:pt idx="4">
                  <c:v>13</c:v>
                </c:pt>
                <c:pt idx="5">
                  <c:v>30</c:v>
                </c:pt>
                <c:pt idx="6">
                  <c:v>33</c:v>
                </c:pt>
                <c:pt idx="7">
                  <c:v>24</c:v>
                </c:pt>
                <c:pt idx="8">
                  <c:v>11</c:v>
                </c:pt>
                <c:pt idx="9">
                  <c:v>21</c:v>
                </c:pt>
                <c:pt idx="10">
                  <c:v>25</c:v>
                </c:pt>
                <c:pt idx="11">
                  <c:v>18</c:v>
                </c:pt>
                <c:pt idx="12">
                  <c:v>21</c:v>
                </c:pt>
                <c:pt idx="13">
                  <c:v>11</c:v>
                </c:pt>
                <c:pt idx="14">
                  <c:v>9</c:v>
                </c:pt>
                <c:pt idx="15">
                  <c:v>20</c:v>
                </c:pt>
                <c:pt idx="16">
                  <c:v>18</c:v>
                </c:pt>
                <c:pt idx="17">
                  <c:v>16</c:v>
                </c:pt>
                <c:pt idx="18">
                  <c:v>15</c:v>
                </c:pt>
                <c:pt idx="19">
                  <c:v>12</c:v>
                </c:pt>
                <c:pt idx="20">
                  <c:v>21</c:v>
                </c:pt>
                <c:pt idx="21">
                  <c:v>33</c:v>
                </c:pt>
                <c:pt idx="22">
                  <c:v>48</c:v>
                </c:pt>
                <c:pt idx="23">
                  <c:v>16</c:v>
                </c:pt>
                <c:pt idx="24">
                  <c:v>4</c:v>
                </c:pt>
                <c:pt idx="25">
                  <c:v>11</c:v>
                </c:pt>
              </c:numCache>
            </c:numRef>
          </c:yVal>
          <c:smooth val="1"/>
        </c:ser>
        <c:ser>
          <c:idx val="3"/>
          <c:order val="1"/>
          <c:tx>
            <c:strRef>
              <c:f>figure3!$E$1</c:f>
              <c:strCache>
                <c:ptCount val="1"/>
                <c:pt idx="0">
                  <c:v>Six Non-AAA Countries: # of Guarantees</c:v>
                </c:pt>
              </c:strCache>
            </c:strRef>
          </c:tx>
          <c:marker>
            <c:symbol val="none"/>
          </c:marker>
          <c:xVal>
            <c:numRef>
              <c:f>figure3!$A$2:$A$27</c:f>
              <c:numCache>
                <c:formatCode>General</c:formatCode>
                <c:ptCount val="26"/>
                <c:pt idx="0">
                  <c:v>1988</c:v>
                </c:pt>
                <c:pt idx="1">
                  <c:v>1989</c:v>
                </c:pt>
                <c:pt idx="2">
                  <c:v>1990</c:v>
                </c:pt>
                <c:pt idx="3">
                  <c:v>1991</c:v>
                </c:pt>
                <c:pt idx="4">
                  <c:v>1992</c:v>
                </c:pt>
                <c:pt idx="5">
                  <c:v>1993</c:v>
                </c:pt>
                <c:pt idx="6">
                  <c:v>1994</c:v>
                </c:pt>
                <c:pt idx="7">
                  <c:v>1995</c:v>
                </c:pt>
                <c:pt idx="8">
                  <c:v>1996</c:v>
                </c:pt>
                <c:pt idx="9">
                  <c:v>1997</c:v>
                </c:pt>
                <c:pt idx="10">
                  <c:v>1998</c:v>
                </c:pt>
                <c:pt idx="11">
                  <c:v>1999</c:v>
                </c:pt>
                <c:pt idx="12">
                  <c:v>2000</c:v>
                </c:pt>
                <c:pt idx="13">
                  <c:v>2001</c:v>
                </c:pt>
                <c:pt idx="14">
                  <c:v>2002</c:v>
                </c:pt>
                <c:pt idx="15">
                  <c:v>2003</c:v>
                </c:pt>
                <c:pt idx="16">
                  <c:v>2004</c:v>
                </c:pt>
                <c:pt idx="17">
                  <c:v>2005</c:v>
                </c:pt>
                <c:pt idx="18">
                  <c:v>2006</c:v>
                </c:pt>
                <c:pt idx="19">
                  <c:v>2007</c:v>
                </c:pt>
                <c:pt idx="20">
                  <c:v>2008</c:v>
                </c:pt>
                <c:pt idx="21">
                  <c:v>2009</c:v>
                </c:pt>
                <c:pt idx="22">
                  <c:v>2010</c:v>
                </c:pt>
                <c:pt idx="23">
                  <c:v>2011</c:v>
                </c:pt>
                <c:pt idx="24">
                  <c:v>2012</c:v>
                </c:pt>
                <c:pt idx="25">
                  <c:v>2013</c:v>
                </c:pt>
              </c:numCache>
            </c:numRef>
          </c:xVal>
          <c:yVal>
            <c:numRef>
              <c:f>figure3!$E$2:$E$27</c:f>
              <c:numCache>
                <c:formatCode>General</c:formatCode>
                <c:ptCount val="26"/>
                <c:pt idx="0">
                  <c:v>1</c:v>
                </c:pt>
                <c:pt idx="1">
                  <c:v>0</c:v>
                </c:pt>
                <c:pt idx="2">
                  <c:v>1</c:v>
                </c:pt>
                <c:pt idx="3">
                  <c:v>0</c:v>
                </c:pt>
                <c:pt idx="4">
                  <c:v>2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4</c:v>
                </c:pt>
                <c:pt idx="11">
                  <c:v>3</c:v>
                </c:pt>
                <c:pt idx="12">
                  <c:v>2</c:v>
                </c:pt>
                <c:pt idx="13">
                  <c:v>3</c:v>
                </c:pt>
                <c:pt idx="14">
                  <c:v>6</c:v>
                </c:pt>
                <c:pt idx="15">
                  <c:v>5</c:v>
                </c:pt>
                <c:pt idx="16">
                  <c:v>7</c:v>
                </c:pt>
                <c:pt idx="17">
                  <c:v>4</c:v>
                </c:pt>
                <c:pt idx="18">
                  <c:v>5</c:v>
                </c:pt>
                <c:pt idx="19">
                  <c:v>4</c:v>
                </c:pt>
                <c:pt idx="20">
                  <c:v>9</c:v>
                </c:pt>
                <c:pt idx="21">
                  <c:v>117</c:v>
                </c:pt>
                <c:pt idx="22">
                  <c:v>82</c:v>
                </c:pt>
                <c:pt idx="23">
                  <c:v>62</c:v>
                </c:pt>
                <c:pt idx="24">
                  <c:v>115</c:v>
                </c:pt>
                <c:pt idx="25">
                  <c:v>17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7923200"/>
        <c:axId val="47924736"/>
      </c:scatterChart>
      <c:valAx>
        <c:axId val="4792320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>
                <a:latin typeface="Times New Roman" pitchFamily="18" charset="0"/>
                <a:cs typeface="Times New Roman" pitchFamily="18" charset="0"/>
              </a:defRPr>
            </a:pPr>
            <a:endParaRPr lang="en-US"/>
          </a:p>
        </c:txPr>
        <c:crossAx val="47924736"/>
        <c:crosses val="autoZero"/>
        <c:crossBetween val="midCat"/>
      </c:valAx>
      <c:valAx>
        <c:axId val="47924736"/>
        <c:scaling>
          <c:orientation val="minMax"/>
          <c:min val="0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>
                <a:latin typeface="Times New Roman" pitchFamily="18" charset="0"/>
                <a:cs typeface="Times New Roman" pitchFamily="18" charset="0"/>
              </a:defRPr>
            </a:pPr>
            <a:endParaRPr lang="en-US"/>
          </a:p>
        </c:txPr>
        <c:crossAx val="47923200"/>
        <c:crosses val="autoZero"/>
        <c:crossBetween val="midCat"/>
      </c:valAx>
    </c:plotArea>
    <c:legend>
      <c:legendPos val="r"/>
      <c:layout>
        <c:manualLayout>
          <c:xMode val="edge"/>
          <c:yMode val="edge"/>
          <c:x val="0.21900519158821499"/>
          <c:y val="0.29249494840220602"/>
          <c:w val="0.24692040634285001"/>
          <c:h val="0.34769270157312798"/>
        </c:manualLayout>
      </c:layout>
      <c:overlay val="0"/>
      <c:txPr>
        <a:bodyPr/>
        <a:lstStyle/>
        <a:p>
          <a:pPr>
            <a:defRPr sz="1400">
              <a:latin typeface="Times New Roman" pitchFamily="18" charset="0"/>
              <a:cs typeface="Times New Roman" pitchFamily="18" charset="0"/>
            </a:defRPr>
          </a:pPr>
          <a:endParaRPr lang="en-US"/>
        </a:p>
      </c:txPr>
    </c:legend>
    <c:plotVisOnly val="1"/>
    <c:dispBlanksAs val="gap"/>
    <c:showDLblsOverMax val="0"/>
  </c:chart>
  <c:externalData r:id="rId2">
    <c:autoUpdate val="0"/>
  </c:externalData>
  <c:userShapes r:id="rId3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>
                <a:latin typeface="Times New Roman" pitchFamily="18" charset="0"/>
                <a:cs typeface="Times New Roman" pitchFamily="18" charset="0"/>
              </a:defRPr>
            </a:pPr>
            <a:r>
              <a:rPr lang="en-US" sz="1800" b="1" i="0" u="none" strike="noStrike" baseline="0"/>
              <a:t>Number of Greek Bonds with Sovereign Guarantees </a:t>
            </a:r>
            <a:r>
              <a:rPr lang="en-US" sz="1800" b="1" i="0" baseline="0">
                <a:latin typeface="Times New Roman" pitchFamily="18" charset="0"/>
                <a:cs typeface="Times New Roman" pitchFamily="18" charset="0"/>
              </a:rPr>
              <a:t>by </a:t>
            </a:r>
            <a:r>
              <a:rPr lang="en-US" sz="1800" b="1" i="0" u="none" strike="noStrike" baseline="0"/>
              <a:t>Law of Bond </a:t>
            </a:r>
            <a:r>
              <a:rPr lang="en-US" sz="1800" b="1" i="0" baseline="0">
                <a:latin typeface="Times New Roman" pitchFamily="18" charset="0"/>
                <a:cs typeface="Times New Roman" pitchFamily="18" charset="0"/>
              </a:rPr>
              <a:t>(1995-2012)</a:t>
            </a:r>
            <a:endParaRPr lang="en-US">
              <a:latin typeface="Times New Roman" pitchFamily="18" charset="0"/>
              <a:cs typeface="Times New Roman" pitchFamily="18" charset="0"/>
            </a:endParaRPr>
          </a:p>
        </c:rich>
      </c:tx>
      <c:overlay val="0"/>
    </c:title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greece!$E$50</c:f>
              <c:strCache>
                <c:ptCount val="1"/>
                <c:pt idx="0">
                  <c:v>Foreign</c:v>
                </c:pt>
              </c:strCache>
            </c:strRef>
          </c:tx>
          <c:spPr>
            <a:solidFill>
              <a:schemeClr val="accent1">
                <a:lumMod val="60000"/>
                <a:lumOff val="40000"/>
              </a:schemeClr>
            </a:solidFill>
          </c:spPr>
          <c:invertIfNegative val="0"/>
          <c:cat>
            <c:strRef>
              <c:f>greece!$D$51:$D$54</c:f>
              <c:strCache>
                <c:ptCount val="4"/>
                <c:pt idx="0">
                  <c:v>1995-1999</c:v>
                </c:pt>
                <c:pt idx="1">
                  <c:v>2000-2004</c:v>
                </c:pt>
                <c:pt idx="2">
                  <c:v>2005-2009</c:v>
                </c:pt>
                <c:pt idx="3">
                  <c:v>2010-present</c:v>
                </c:pt>
              </c:strCache>
            </c:strRef>
          </c:cat>
          <c:val>
            <c:numRef>
              <c:f>greece!$E$51:$E$54</c:f>
              <c:numCache>
                <c:formatCode>General</c:formatCode>
                <c:ptCount val="4"/>
                <c:pt idx="0">
                  <c:v>3</c:v>
                </c:pt>
                <c:pt idx="1">
                  <c:v>7</c:v>
                </c:pt>
                <c:pt idx="2">
                  <c:v>6</c:v>
                </c:pt>
                <c:pt idx="3">
                  <c:v>48</c:v>
                </c:pt>
              </c:numCache>
            </c:numRef>
          </c:val>
        </c:ser>
        <c:ser>
          <c:idx val="1"/>
          <c:order val="1"/>
          <c:tx>
            <c:strRef>
              <c:f>greece!$F$50</c:f>
              <c:strCache>
                <c:ptCount val="1"/>
                <c:pt idx="0">
                  <c:v>Local</c:v>
                </c:pt>
              </c:strCache>
            </c:strRef>
          </c:tx>
          <c:spPr>
            <a:ln>
              <a:noFill/>
            </a:ln>
          </c:spPr>
          <c:invertIfNegative val="0"/>
          <c:cat>
            <c:strRef>
              <c:f>greece!$D$51:$D$54</c:f>
              <c:strCache>
                <c:ptCount val="4"/>
                <c:pt idx="0">
                  <c:v>1995-1999</c:v>
                </c:pt>
                <c:pt idx="1">
                  <c:v>2000-2004</c:v>
                </c:pt>
                <c:pt idx="2">
                  <c:v>2005-2009</c:v>
                </c:pt>
                <c:pt idx="3">
                  <c:v>2010-present</c:v>
                </c:pt>
              </c:strCache>
            </c:strRef>
          </c:cat>
          <c:val>
            <c:numRef>
              <c:f>greece!$F$51:$F$54</c:f>
              <c:numCache>
                <c:formatCode>General</c:formatCode>
                <c:ptCount val="4"/>
                <c:pt idx="0">
                  <c:v>0</c:v>
                </c:pt>
                <c:pt idx="1">
                  <c:v>3</c:v>
                </c:pt>
                <c:pt idx="2">
                  <c:v>6</c:v>
                </c:pt>
                <c:pt idx="3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72451200"/>
        <c:axId val="72452736"/>
        <c:axId val="0"/>
      </c:bar3DChart>
      <c:catAx>
        <c:axId val="7245120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>
                <a:latin typeface="Times New Roman" pitchFamily="18" charset="0"/>
                <a:cs typeface="Times New Roman" pitchFamily="18" charset="0"/>
              </a:defRPr>
            </a:pPr>
            <a:endParaRPr lang="en-US"/>
          </a:p>
        </c:txPr>
        <c:crossAx val="72452736"/>
        <c:crosses val="autoZero"/>
        <c:auto val="1"/>
        <c:lblAlgn val="ctr"/>
        <c:lblOffset val="100"/>
        <c:noMultiLvlLbl val="0"/>
      </c:catAx>
      <c:valAx>
        <c:axId val="7245273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spPr>
          <a:ln>
            <a:solidFill>
              <a:schemeClr val="tx1"/>
            </a:solidFill>
          </a:ln>
        </c:spPr>
        <c:txPr>
          <a:bodyPr/>
          <a:lstStyle/>
          <a:p>
            <a:pPr>
              <a:defRPr sz="1200">
                <a:latin typeface="Times New Roman" pitchFamily="18" charset="0"/>
                <a:cs typeface="Times New Roman" pitchFamily="18" charset="0"/>
              </a:defRPr>
            </a:pPr>
            <a:endParaRPr lang="en-US"/>
          </a:p>
        </c:txPr>
        <c:crossAx val="72451200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34928345725295701"/>
          <c:y val="0.37430800219740001"/>
          <c:w val="0.10126591405871101"/>
          <c:h val="0.17820545687603001"/>
        </c:manualLayout>
      </c:layout>
      <c:overlay val="0"/>
      <c:txPr>
        <a:bodyPr/>
        <a:lstStyle/>
        <a:p>
          <a:pPr>
            <a:defRPr sz="1600">
              <a:latin typeface="Times New Roman" pitchFamily="18" charset="0"/>
              <a:cs typeface="Times New Roman" pitchFamily="18" charset="0"/>
            </a:defRPr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600"/>
            </a:pPr>
            <a:r>
              <a:rPr lang="en-US" sz="1600" b="1" i="0" baseline="0">
                <a:latin typeface="Times New Roman" pitchFamily="18" charset="0"/>
                <a:cs typeface="Times New Roman" pitchFamily="18" charset="0"/>
              </a:rPr>
              <a:t>Number of Bonds with Sovereign Guarantees </a:t>
            </a:r>
            <a:endParaRPr lang="en-US" sz="1600">
              <a:latin typeface="Times New Roman" pitchFamily="18" charset="0"/>
              <a:cs typeface="Times New Roman" pitchFamily="18" charset="0"/>
            </a:endParaRPr>
          </a:p>
          <a:p>
            <a:pPr>
              <a:defRPr sz="1600"/>
            </a:pPr>
            <a:r>
              <a:rPr lang="en-US" sz="1600" b="1" i="0" baseline="0">
                <a:latin typeface="Times New Roman" pitchFamily="18" charset="0"/>
                <a:cs typeface="Times New Roman" pitchFamily="18" charset="0"/>
              </a:rPr>
              <a:t>1833-2012 (N=931)</a:t>
            </a:r>
            <a:endParaRPr lang="en-US" sz="1600">
              <a:latin typeface="Times New Roman" pitchFamily="18" charset="0"/>
              <a:cs typeface="Times New Roman" pitchFamily="18" charset="0"/>
            </a:endParaRPr>
          </a:p>
        </c:rich>
      </c:tx>
      <c:overlay val="0"/>
    </c:title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30405170720854"/>
          <c:y val="0.149956058863429"/>
          <c:w val="0.78742319607589994"/>
          <c:h val="0.52602539148898497"/>
        </c:manualLayout>
      </c:layout>
      <c:bar3DChart>
        <c:barDir val="col"/>
        <c:grouping val="stacked"/>
        <c:varyColors val="0"/>
        <c:ser>
          <c:idx val="0"/>
          <c:order val="0"/>
          <c:tx>
            <c:strRef>
              <c:f>bonds!$J$2</c:f>
              <c:strCache>
                <c:ptCount val="1"/>
                <c:pt idx="0">
                  <c:v>European</c:v>
                </c:pt>
              </c:strCache>
            </c:strRef>
          </c:tx>
          <c:invertIfNegative val="0"/>
          <c:cat>
            <c:strRef>
              <c:f>bonds!$I$3:$I$12</c:f>
              <c:strCache>
                <c:ptCount val="10"/>
                <c:pt idx="0">
                  <c:v>&lt;1920</c:v>
                </c:pt>
                <c:pt idx="1">
                  <c:v>1920-1929</c:v>
                </c:pt>
                <c:pt idx="2">
                  <c:v>1930-1939</c:v>
                </c:pt>
                <c:pt idx="3">
                  <c:v>1940-1949</c:v>
                </c:pt>
                <c:pt idx="4">
                  <c:v>1950-1959</c:v>
                </c:pt>
                <c:pt idx="5">
                  <c:v>1960-1969</c:v>
                </c:pt>
                <c:pt idx="6">
                  <c:v>1970-1979</c:v>
                </c:pt>
                <c:pt idx="7">
                  <c:v>1980-1989</c:v>
                </c:pt>
                <c:pt idx="8">
                  <c:v>1990-1999</c:v>
                </c:pt>
                <c:pt idx="9">
                  <c:v>2000-2012</c:v>
                </c:pt>
              </c:strCache>
            </c:strRef>
          </c:cat>
          <c:val>
            <c:numRef>
              <c:f>bonds!$J$3:$J$12</c:f>
              <c:numCache>
                <c:formatCode>General</c:formatCode>
                <c:ptCount val="10"/>
                <c:pt idx="0">
                  <c:v>8</c:v>
                </c:pt>
                <c:pt idx="1">
                  <c:v>5</c:v>
                </c:pt>
                <c:pt idx="2">
                  <c:v>4</c:v>
                </c:pt>
                <c:pt idx="3">
                  <c:v>1</c:v>
                </c:pt>
                <c:pt idx="4">
                  <c:v>3</c:v>
                </c:pt>
                <c:pt idx="5">
                  <c:v>2</c:v>
                </c:pt>
                <c:pt idx="6">
                  <c:v>15</c:v>
                </c:pt>
                <c:pt idx="7">
                  <c:v>30</c:v>
                </c:pt>
                <c:pt idx="8">
                  <c:v>59</c:v>
                </c:pt>
                <c:pt idx="9">
                  <c:v>645</c:v>
                </c:pt>
              </c:numCache>
            </c:numRef>
          </c:val>
        </c:ser>
        <c:ser>
          <c:idx val="1"/>
          <c:order val="1"/>
          <c:tx>
            <c:strRef>
              <c:f>bonds!$K$2</c:f>
              <c:strCache>
                <c:ptCount val="1"/>
                <c:pt idx="0">
                  <c:v>Non-European</c:v>
                </c:pt>
              </c:strCache>
            </c:strRef>
          </c:tx>
          <c:invertIfNegative val="0"/>
          <c:cat>
            <c:strRef>
              <c:f>bonds!$I$3:$I$12</c:f>
              <c:strCache>
                <c:ptCount val="10"/>
                <c:pt idx="0">
                  <c:v>&lt;1920</c:v>
                </c:pt>
                <c:pt idx="1">
                  <c:v>1920-1929</c:v>
                </c:pt>
                <c:pt idx="2">
                  <c:v>1930-1939</c:v>
                </c:pt>
                <c:pt idx="3">
                  <c:v>1940-1949</c:v>
                </c:pt>
                <c:pt idx="4">
                  <c:v>1950-1959</c:v>
                </c:pt>
                <c:pt idx="5">
                  <c:v>1960-1969</c:v>
                </c:pt>
                <c:pt idx="6">
                  <c:v>1970-1979</c:v>
                </c:pt>
                <c:pt idx="7">
                  <c:v>1980-1989</c:v>
                </c:pt>
                <c:pt idx="8">
                  <c:v>1990-1999</c:v>
                </c:pt>
                <c:pt idx="9">
                  <c:v>2000-2012</c:v>
                </c:pt>
              </c:strCache>
            </c:strRef>
          </c:cat>
          <c:val>
            <c:numRef>
              <c:f>bonds!$K$3:$K$12</c:f>
              <c:numCache>
                <c:formatCode>General</c:formatCode>
                <c:ptCount val="10"/>
                <c:pt idx="0">
                  <c:v>6</c:v>
                </c:pt>
                <c:pt idx="1">
                  <c:v>10</c:v>
                </c:pt>
                <c:pt idx="2">
                  <c:v>1</c:v>
                </c:pt>
                <c:pt idx="3">
                  <c:v>0</c:v>
                </c:pt>
                <c:pt idx="4">
                  <c:v>0</c:v>
                </c:pt>
                <c:pt idx="5">
                  <c:v>10</c:v>
                </c:pt>
                <c:pt idx="6">
                  <c:v>5</c:v>
                </c:pt>
                <c:pt idx="7">
                  <c:v>11</c:v>
                </c:pt>
                <c:pt idx="8">
                  <c:v>40</c:v>
                </c:pt>
                <c:pt idx="9">
                  <c:v>76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86544384"/>
        <c:axId val="86545920"/>
        <c:axId val="0"/>
      </c:bar3DChart>
      <c:catAx>
        <c:axId val="8654438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 rot="-3600000"/>
          <a:lstStyle/>
          <a:p>
            <a:pPr>
              <a:defRPr sz="1400">
                <a:latin typeface="Times New Roman" pitchFamily="18" charset="0"/>
                <a:cs typeface="Times New Roman" pitchFamily="18" charset="0"/>
              </a:defRPr>
            </a:pPr>
            <a:endParaRPr lang="en-US"/>
          </a:p>
        </c:txPr>
        <c:crossAx val="86545920"/>
        <c:crosses val="autoZero"/>
        <c:auto val="1"/>
        <c:lblAlgn val="ctr"/>
        <c:lblOffset val="100"/>
        <c:noMultiLvlLbl val="0"/>
      </c:catAx>
      <c:valAx>
        <c:axId val="8654592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>
                <a:latin typeface="Times New Roman" pitchFamily="18" charset="0"/>
                <a:cs typeface="Times New Roman" pitchFamily="18" charset="0"/>
              </a:defRPr>
            </a:pPr>
            <a:endParaRPr lang="en-US"/>
          </a:p>
        </c:txPr>
        <c:crossAx val="86544384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28366922581912102"/>
          <c:y val="0.37053663806536102"/>
          <c:w val="0.157378017297018"/>
          <c:h val="0.191417765195081"/>
        </c:manualLayout>
      </c:layout>
      <c:overlay val="0"/>
      <c:txPr>
        <a:bodyPr/>
        <a:lstStyle/>
        <a:p>
          <a:pPr>
            <a:defRPr sz="1600">
              <a:latin typeface="Times New Roman" pitchFamily="18" charset="0"/>
              <a:cs typeface="Times New Roman" pitchFamily="18" charset="0"/>
            </a:defRPr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600"/>
            </a:pPr>
            <a:r>
              <a:rPr lang="en-US" sz="1600" b="1" i="0" baseline="0">
                <a:latin typeface="Times New Roman" pitchFamily="18" charset="0"/>
                <a:cs typeface="Times New Roman" pitchFamily="18" charset="0"/>
              </a:rPr>
              <a:t>Number of Bonds with Sovereign Guarantees </a:t>
            </a:r>
            <a:endParaRPr lang="en-US" sz="1600">
              <a:latin typeface="Times New Roman" pitchFamily="18" charset="0"/>
              <a:cs typeface="Times New Roman" pitchFamily="18" charset="0"/>
            </a:endParaRPr>
          </a:p>
          <a:p>
            <a:pPr>
              <a:defRPr sz="1600"/>
            </a:pPr>
            <a:r>
              <a:rPr lang="en-US" sz="1600" b="1" i="0" baseline="0">
                <a:latin typeface="Times New Roman" pitchFamily="18" charset="0"/>
                <a:cs typeface="Times New Roman" pitchFamily="18" charset="0"/>
              </a:rPr>
              <a:t>1833-2012 (N=931)</a:t>
            </a:r>
            <a:endParaRPr lang="en-US" sz="1600">
              <a:latin typeface="Times New Roman" pitchFamily="18" charset="0"/>
              <a:cs typeface="Times New Roman" pitchFamily="18" charset="0"/>
            </a:endParaRPr>
          </a:p>
        </c:rich>
      </c:tx>
      <c:overlay val="0"/>
    </c:title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30405170720854"/>
          <c:y val="0.149956058863429"/>
          <c:w val="0.78742319607589994"/>
          <c:h val="0.52602539148898497"/>
        </c:manualLayout>
      </c:layout>
      <c:bar3DChart>
        <c:barDir val="col"/>
        <c:grouping val="stacked"/>
        <c:varyColors val="0"/>
        <c:ser>
          <c:idx val="0"/>
          <c:order val="0"/>
          <c:tx>
            <c:strRef>
              <c:f>bonds!$J$2</c:f>
              <c:strCache>
                <c:ptCount val="1"/>
                <c:pt idx="0">
                  <c:v>European</c:v>
                </c:pt>
              </c:strCache>
            </c:strRef>
          </c:tx>
          <c:invertIfNegative val="0"/>
          <c:cat>
            <c:strRef>
              <c:f>bonds!$I$3:$I$12</c:f>
              <c:strCache>
                <c:ptCount val="10"/>
                <c:pt idx="0">
                  <c:v>&lt;1920</c:v>
                </c:pt>
                <c:pt idx="1">
                  <c:v>1920-1929</c:v>
                </c:pt>
                <c:pt idx="2">
                  <c:v>1930-1939</c:v>
                </c:pt>
                <c:pt idx="3">
                  <c:v>1940-1949</c:v>
                </c:pt>
                <c:pt idx="4">
                  <c:v>1950-1959</c:v>
                </c:pt>
                <c:pt idx="5">
                  <c:v>1960-1969</c:v>
                </c:pt>
                <c:pt idx="6">
                  <c:v>1970-1979</c:v>
                </c:pt>
                <c:pt idx="7">
                  <c:v>1980-1989</c:v>
                </c:pt>
                <c:pt idx="8">
                  <c:v>1990-1999</c:v>
                </c:pt>
                <c:pt idx="9">
                  <c:v>2000-2012</c:v>
                </c:pt>
              </c:strCache>
            </c:strRef>
          </c:cat>
          <c:val>
            <c:numRef>
              <c:f>bonds!$J$3:$J$12</c:f>
              <c:numCache>
                <c:formatCode>General</c:formatCode>
                <c:ptCount val="10"/>
                <c:pt idx="0">
                  <c:v>8</c:v>
                </c:pt>
                <c:pt idx="1">
                  <c:v>5</c:v>
                </c:pt>
                <c:pt idx="2">
                  <c:v>4</c:v>
                </c:pt>
                <c:pt idx="3">
                  <c:v>1</c:v>
                </c:pt>
                <c:pt idx="4">
                  <c:v>3</c:v>
                </c:pt>
                <c:pt idx="5">
                  <c:v>2</c:v>
                </c:pt>
                <c:pt idx="6">
                  <c:v>15</c:v>
                </c:pt>
                <c:pt idx="7">
                  <c:v>30</c:v>
                </c:pt>
                <c:pt idx="8">
                  <c:v>59</c:v>
                </c:pt>
                <c:pt idx="9">
                  <c:v>645</c:v>
                </c:pt>
              </c:numCache>
            </c:numRef>
          </c:val>
        </c:ser>
        <c:ser>
          <c:idx val="1"/>
          <c:order val="1"/>
          <c:tx>
            <c:strRef>
              <c:f>bonds!$K$2</c:f>
              <c:strCache>
                <c:ptCount val="1"/>
                <c:pt idx="0">
                  <c:v>Non-European</c:v>
                </c:pt>
              </c:strCache>
            </c:strRef>
          </c:tx>
          <c:invertIfNegative val="0"/>
          <c:cat>
            <c:strRef>
              <c:f>bonds!$I$3:$I$12</c:f>
              <c:strCache>
                <c:ptCount val="10"/>
                <c:pt idx="0">
                  <c:v>&lt;1920</c:v>
                </c:pt>
                <c:pt idx="1">
                  <c:v>1920-1929</c:v>
                </c:pt>
                <c:pt idx="2">
                  <c:v>1930-1939</c:v>
                </c:pt>
                <c:pt idx="3">
                  <c:v>1940-1949</c:v>
                </c:pt>
                <c:pt idx="4">
                  <c:v>1950-1959</c:v>
                </c:pt>
                <c:pt idx="5">
                  <c:v>1960-1969</c:v>
                </c:pt>
                <c:pt idx="6">
                  <c:v>1970-1979</c:v>
                </c:pt>
                <c:pt idx="7">
                  <c:v>1980-1989</c:v>
                </c:pt>
                <c:pt idx="8">
                  <c:v>1990-1999</c:v>
                </c:pt>
                <c:pt idx="9">
                  <c:v>2000-2012</c:v>
                </c:pt>
              </c:strCache>
            </c:strRef>
          </c:cat>
          <c:val>
            <c:numRef>
              <c:f>bonds!$K$3:$K$12</c:f>
              <c:numCache>
                <c:formatCode>General</c:formatCode>
                <c:ptCount val="10"/>
                <c:pt idx="0">
                  <c:v>6</c:v>
                </c:pt>
                <c:pt idx="1">
                  <c:v>10</c:v>
                </c:pt>
                <c:pt idx="2">
                  <c:v>1</c:v>
                </c:pt>
                <c:pt idx="3">
                  <c:v>0</c:v>
                </c:pt>
                <c:pt idx="4">
                  <c:v>0</c:v>
                </c:pt>
                <c:pt idx="5">
                  <c:v>10</c:v>
                </c:pt>
                <c:pt idx="6">
                  <c:v>5</c:v>
                </c:pt>
                <c:pt idx="7">
                  <c:v>11</c:v>
                </c:pt>
                <c:pt idx="8">
                  <c:v>40</c:v>
                </c:pt>
                <c:pt idx="9">
                  <c:v>76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86487424"/>
        <c:axId val="86488960"/>
        <c:axId val="0"/>
      </c:bar3DChart>
      <c:catAx>
        <c:axId val="8648742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 rot="-3600000"/>
          <a:lstStyle/>
          <a:p>
            <a:pPr>
              <a:defRPr sz="1400">
                <a:latin typeface="Times New Roman" pitchFamily="18" charset="0"/>
                <a:cs typeface="Times New Roman" pitchFamily="18" charset="0"/>
              </a:defRPr>
            </a:pPr>
            <a:endParaRPr lang="en-US"/>
          </a:p>
        </c:txPr>
        <c:crossAx val="86488960"/>
        <c:crosses val="autoZero"/>
        <c:auto val="1"/>
        <c:lblAlgn val="ctr"/>
        <c:lblOffset val="100"/>
        <c:noMultiLvlLbl val="0"/>
      </c:catAx>
      <c:valAx>
        <c:axId val="8648896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>
                <a:latin typeface="Times New Roman" pitchFamily="18" charset="0"/>
                <a:cs typeface="Times New Roman" pitchFamily="18" charset="0"/>
              </a:defRPr>
            </a:pPr>
            <a:endParaRPr lang="en-US"/>
          </a:p>
        </c:txPr>
        <c:crossAx val="86487424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28366922581912102"/>
          <c:y val="0.37053663806536102"/>
          <c:w val="0.157378017297018"/>
          <c:h val="0.191417765195081"/>
        </c:manualLayout>
      </c:layout>
      <c:overlay val="0"/>
      <c:txPr>
        <a:bodyPr/>
        <a:lstStyle/>
        <a:p>
          <a:pPr>
            <a:defRPr sz="1600">
              <a:latin typeface="Times New Roman" pitchFamily="18" charset="0"/>
              <a:cs typeface="Times New Roman" pitchFamily="18" charset="0"/>
            </a:defRPr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/>
            </a:pPr>
            <a:r>
              <a:rPr lang="en-US" sz="1800" b="1" i="0" baseline="0" dirty="0">
                <a:effectLst/>
                <a:latin typeface="Times New Roman" pitchFamily="18" charset="0"/>
                <a:cs typeface="Times New Roman" pitchFamily="18" charset="0"/>
              </a:rPr>
              <a:t># of </a:t>
            </a:r>
            <a:r>
              <a:rPr lang="en-US" sz="1800" b="1" i="0" baseline="0" dirty="0" smtClean="0">
                <a:effectLst/>
                <a:latin typeface="Times New Roman" pitchFamily="18" charset="0"/>
                <a:cs typeface="Times New Roman" pitchFamily="18" charset="0"/>
              </a:rPr>
              <a:t>Bonds </a:t>
            </a:r>
            <a:r>
              <a:rPr lang="en-US" sz="1800" b="1" i="0" baseline="0" dirty="0">
                <a:effectLst/>
                <a:latin typeface="Times New Roman" pitchFamily="18" charset="0"/>
                <a:cs typeface="Times New Roman" pitchFamily="18" charset="0"/>
              </a:rPr>
              <a:t>for Six Non-AAA European Countries (1988-2013)</a:t>
            </a:r>
            <a:endParaRPr lang="en-US" dirty="0">
              <a:effectLst/>
              <a:latin typeface="Times New Roman" pitchFamily="18" charset="0"/>
              <a:cs typeface="Times New Roman" pitchFamily="18" charset="0"/>
            </a:endParaRPr>
          </a:p>
        </c:rich>
      </c:tx>
      <c:overlay val="0"/>
    </c:title>
    <c:autoTitleDeleted val="0"/>
    <c:plotArea>
      <c:layout>
        <c:manualLayout>
          <c:layoutTarget val="inner"/>
          <c:xMode val="edge"/>
          <c:yMode val="edge"/>
          <c:x val="4.8876653254529001E-2"/>
          <c:y val="0.15469753978209"/>
          <c:w val="0.84471696539155094"/>
          <c:h val="0.78396633546046501"/>
        </c:manualLayout>
      </c:layout>
      <c:scatterChart>
        <c:scatterStyle val="smoothMarker"/>
        <c:varyColors val="0"/>
        <c:ser>
          <c:idx val="2"/>
          <c:order val="0"/>
          <c:tx>
            <c:strRef>
              <c:f>figure3!$D$1</c:f>
              <c:strCache>
                <c:ptCount val="1"/>
                <c:pt idx="0">
                  <c:v>Six Non- AAA Countries: # of Bonds </c:v>
                </c:pt>
              </c:strCache>
            </c:strRef>
          </c:tx>
          <c:spPr>
            <a:ln w="50800">
              <a:solidFill>
                <a:schemeClr val="tx1"/>
              </a:solidFill>
            </a:ln>
          </c:spPr>
          <c:marker>
            <c:symbol val="none"/>
          </c:marker>
          <c:xVal>
            <c:numRef>
              <c:f>figure3!$A$2:$A$27</c:f>
              <c:numCache>
                <c:formatCode>General</c:formatCode>
                <c:ptCount val="26"/>
                <c:pt idx="0">
                  <c:v>1988</c:v>
                </c:pt>
                <c:pt idx="1">
                  <c:v>1989</c:v>
                </c:pt>
                <c:pt idx="2">
                  <c:v>1990</c:v>
                </c:pt>
                <c:pt idx="3">
                  <c:v>1991</c:v>
                </c:pt>
                <c:pt idx="4">
                  <c:v>1992</c:v>
                </c:pt>
                <c:pt idx="5">
                  <c:v>1993</c:v>
                </c:pt>
                <c:pt idx="6">
                  <c:v>1994</c:v>
                </c:pt>
                <c:pt idx="7">
                  <c:v>1995</c:v>
                </c:pt>
                <c:pt idx="8">
                  <c:v>1996</c:v>
                </c:pt>
                <c:pt idx="9">
                  <c:v>1997</c:v>
                </c:pt>
                <c:pt idx="10">
                  <c:v>1998</c:v>
                </c:pt>
                <c:pt idx="11">
                  <c:v>1999</c:v>
                </c:pt>
                <c:pt idx="12">
                  <c:v>2000</c:v>
                </c:pt>
                <c:pt idx="13">
                  <c:v>2001</c:v>
                </c:pt>
                <c:pt idx="14">
                  <c:v>2002</c:v>
                </c:pt>
                <c:pt idx="15">
                  <c:v>2003</c:v>
                </c:pt>
                <c:pt idx="16">
                  <c:v>2004</c:v>
                </c:pt>
                <c:pt idx="17">
                  <c:v>2005</c:v>
                </c:pt>
                <c:pt idx="18">
                  <c:v>2006</c:v>
                </c:pt>
                <c:pt idx="19">
                  <c:v>2007</c:v>
                </c:pt>
                <c:pt idx="20">
                  <c:v>2008</c:v>
                </c:pt>
                <c:pt idx="21">
                  <c:v>2009</c:v>
                </c:pt>
                <c:pt idx="22">
                  <c:v>2010</c:v>
                </c:pt>
                <c:pt idx="23">
                  <c:v>2011</c:v>
                </c:pt>
                <c:pt idx="24">
                  <c:v>2012</c:v>
                </c:pt>
                <c:pt idx="25">
                  <c:v>2013</c:v>
                </c:pt>
              </c:numCache>
            </c:numRef>
          </c:xVal>
          <c:yVal>
            <c:numRef>
              <c:f>figure3!$D$2:$D$27</c:f>
              <c:numCache>
                <c:formatCode>General</c:formatCode>
                <c:ptCount val="26"/>
                <c:pt idx="0">
                  <c:v>7</c:v>
                </c:pt>
                <c:pt idx="1">
                  <c:v>12</c:v>
                </c:pt>
                <c:pt idx="2">
                  <c:v>16</c:v>
                </c:pt>
                <c:pt idx="3">
                  <c:v>17</c:v>
                </c:pt>
                <c:pt idx="4">
                  <c:v>13</c:v>
                </c:pt>
                <c:pt idx="5">
                  <c:v>30</c:v>
                </c:pt>
                <c:pt idx="6">
                  <c:v>33</c:v>
                </c:pt>
                <c:pt idx="7">
                  <c:v>24</c:v>
                </c:pt>
                <c:pt idx="8">
                  <c:v>11</c:v>
                </c:pt>
                <c:pt idx="9">
                  <c:v>21</c:v>
                </c:pt>
                <c:pt idx="10">
                  <c:v>25</c:v>
                </c:pt>
                <c:pt idx="11">
                  <c:v>18</c:v>
                </c:pt>
                <c:pt idx="12">
                  <c:v>21</c:v>
                </c:pt>
                <c:pt idx="13">
                  <c:v>11</c:v>
                </c:pt>
                <c:pt idx="14">
                  <c:v>9</c:v>
                </c:pt>
                <c:pt idx="15">
                  <c:v>20</c:v>
                </c:pt>
                <c:pt idx="16">
                  <c:v>18</c:v>
                </c:pt>
                <c:pt idx="17">
                  <c:v>16</c:v>
                </c:pt>
                <c:pt idx="18">
                  <c:v>15</c:v>
                </c:pt>
                <c:pt idx="19">
                  <c:v>12</c:v>
                </c:pt>
                <c:pt idx="20">
                  <c:v>21</c:v>
                </c:pt>
                <c:pt idx="21">
                  <c:v>33</c:v>
                </c:pt>
                <c:pt idx="22">
                  <c:v>48</c:v>
                </c:pt>
                <c:pt idx="23">
                  <c:v>16</c:v>
                </c:pt>
                <c:pt idx="24">
                  <c:v>4</c:v>
                </c:pt>
                <c:pt idx="25">
                  <c:v>11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93100288"/>
        <c:axId val="93102080"/>
      </c:scatterChart>
      <c:valAx>
        <c:axId val="9310028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>
                <a:latin typeface="Times New Roman" pitchFamily="18" charset="0"/>
                <a:cs typeface="Times New Roman" pitchFamily="18" charset="0"/>
              </a:defRPr>
            </a:pPr>
            <a:endParaRPr lang="en-US"/>
          </a:p>
        </c:txPr>
        <c:crossAx val="93102080"/>
        <c:crosses val="autoZero"/>
        <c:crossBetween val="midCat"/>
      </c:valAx>
      <c:valAx>
        <c:axId val="93102080"/>
        <c:scaling>
          <c:orientation val="minMax"/>
          <c:max val="140"/>
          <c:min val="0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>
                <a:latin typeface="Times New Roman" pitchFamily="18" charset="0"/>
                <a:cs typeface="Times New Roman" pitchFamily="18" charset="0"/>
              </a:defRPr>
            </a:pPr>
            <a:endParaRPr lang="en-US"/>
          </a:p>
        </c:txPr>
        <c:crossAx val="93100288"/>
        <c:crosses val="autoZero"/>
        <c:crossBetween val="midCat"/>
      </c:valAx>
    </c:plotArea>
    <c:legend>
      <c:legendPos val="r"/>
      <c:layout>
        <c:manualLayout>
          <c:xMode val="edge"/>
          <c:yMode val="edge"/>
          <c:x val="0.21900519158821499"/>
          <c:y val="0.29249494840220602"/>
          <c:w val="0.24692040634285001"/>
          <c:h val="0.34769270157312798"/>
        </c:manualLayout>
      </c:layout>
      <c:overlay val="0"/>
      <c:txPr>
        <a:bodyPr/>
        <a:lstStyle/>
        <a:p>
          <a:pPr>
            <a:defRPr sz="1400">
              <a:latin typeface="Times New Roman" pitchFamily="18" charset="0"/>
              <a:cs typeface="Times New Roman" pitchFamily="18" charset="0"/>
            </a:defRPr>
          </a:pPr>
          <a:endParaRPr lang="en-US"/>
        </a:p>
      </c:txPr>
    </c:legend>
    <c:plotVisOnly val="1"/>
    <c:dispBlanksAs val="gap"/>
    <c:showDLblsOverMax val="0"/>
  </c:chart>
  <c:externalData r:id="rId2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/>
            </a:pPr>
            <a:r>
              <a:rPr lang="en-US" sz="1800" b="1" i="0" baseline="0" dirty="0">
                <a:effectLst/>
                <a:latin typeface="Times New Roman" pitchFamily="18" charset="0"/>
                <a:cs typeface="Times New Roman" pitchFamily="18" charset="0"/>
              </a:rPr>
              <a:t># of </a:t>
            </a:r>
            <a:r>
              <a:rPr lang="en-US" sz="1800" b="1" i="0" baseline="0" dirty="0" smtClean="0">
                <a:effectLst/>
                <a:latin typeface="Times New Roman" pitchFamily="18" charset="0"/>
                <a:cs typeface="Times New Roman" pitchFamily="18" charset="0"/>
              </a:rPr>
              <a:t>Bonds </a:t>
            </a:r>
            <a:r>
              <a:rPr lang="en-US" sz="1800" b="1" i="0" baseline="0" dirty="0">
                <a:effectLst/>
                <a:latin typeface="Times New Roman" pitchFamily="18" charset="0"/>
                <a:cs typeface="Times New Roman" pitchFamily="18" charset="0"/>
              </a:rPr>
              <a:t>for Six Non-AAA European Countries (1988-2013)</a:t>
            </a:r>
            <a:endParaRPr lang="en-US" dirty="0">
              <a:effectLst/>
              <a:latin typeface="Times New Roman" pitchFamily="18" charset="0"/>
              <a:cs typeface="Times New Roman" pitchFamily="18" charset="0"/>
            </a:endParaRPr>
          </a:p>
        </c:rich>
      </c:tx>
      <c:overlay val="0"/>
    </c:title>
    <c:autoTitleDeleted val="0"/>
    <c:plotArea>
      <c:layout>
        <c:manualLayout>
          <c:layoutTarget val="inner"/>
          <c:xMode val="edge"/>
          <c:yMode val="edge"/>
          <c:x val="4.8876653254529001E-2"/>
          <c:y val="0.15469753978209"/>
          <c:w val="0.84471696539155094"/>
          <c:h val="0.78396633546046501"/>
        </c:manualLayout>
      </c:layout>
      <c:scatterChart>
        <c:scatterStyle val="smoothMarker"/>
        <c:varyColors val="0"/>
        <c:ser>
          <c:idx val="2"/>
          <c:order val="0"/>
          <c:tx>
            <c:strRef>
              <c:f>figure3!$D$1</c:f>
              <c:strCache>
                <c:ptCount val="1"/>
                <c:pt idx="0">
                  <c:v>Six Non- AAA Countries: # of Bonds </c:v>
                </c:pt>
              </c:strCache>
            </c:strRef>
          </c:tx>
          <c:spPr>
            <a:ln w="50800">
              <a:solidFill>
                <a:schemeClr val="tx1"/>
              </a:solidFill>
            </a:ln>
          </c:spPr>
          <c:marker>
            <c:symbol val="none"/>
          </c:marker>
          <c:xVal>
            <c:numRef>
              <c:f>figure3!$A$2:$A$27</c:f>
              <c:numCache>
                <c:formatCode>General</c:formatCode>
                <c:ptCount val="26"/>
                <c:pt idx="0">
                  <c:v>1988</c:v>
                </c:pt>
                <c:pt idx="1">
                  <c:v>1989</c:v>
                </c:pt>
                <c:pt idx="2">
                  <c:v>1990</c:v>
                </c:pt>
                <c:pt idx="3">
                  <c:v>1991</c:v>
                </c:pt>
                <c:pt idx="4">
                  <c:v>1992</c:v>
                </c:pt>
                <c:pt idx="5">
                  <c:v>1993</c:v>
                </c:pt>
                <c:pt idx="6">
                  <c:v>1994</c:v>
                </c:pt>
                <c:pt idx="7">
                  <c:v>1995</c:v>
                </c:pt>
                <c:pt idx="8">
                  <c:v>1996</c:v>
                </c:pt>
                <c:pt idx="9">
                  <c:v>1997</c:v>
                </c:pt>
                <c:pt idx="10">
                  <c:v>1998</c:v>
                </c:pt>
                <c:pt idx="11">
                  <c:v>1999</c:v>
                </c:pt>
                <c:pt idx="12">
                  <c:v>2000</c:v>
                </c:pt>
                <c:pt idx="13">
                  <c:v>2001</c:v>
                </c:pt>
                <c:pt idx="14">
                  <c:v>2002</c:v>
                </c:pt>
                <c:pt idx="15">
                  <c:v>2003</c:v>
                </c:pt>
                <c:pt idx="16">
                  <c:v>2004</c:v>
                </c:pt>
                <c:pt idx="17">
                  <c:v>2005</c:v>
                </c:pt>
                <c:pt idx="18">
                  <c:v>2006</c:v>
                </c:pt>
                <c:pt idx="19">
                  <c:v>2007</c:v>
                </c:pt>
                <c:pt idx="20">
                  <c:v>2008</c:v>
                </c:pt>
                <c:pt idx="21">
                  <c:v>2009</c:v>
                </c:pt>
                <c:pt idx="22">
                  <c:v>2010</c:v>
                </c:pt>
                <c:pt idx="23">
                  <c:v>2011</c:v>
                </c:pt>
                <c:pt idx="24">
                  <c:v>2012</c:v>
                </c:pt>
                <c:pt idx="25">
                  <c:v>2013</c:v>
                </c:pt>
              </c:numCache>
            </c:numRef>
          </c:xVal>
          <c:yVal>
            <c:numRef>
              <c:f>figure3!$D$2:$D$27</c:f>
              <c:numCache>
                <c:formatCode>General</c:formatCode>
                <c:ptCount val="26"/>
                <c:pt idx="0">
                  <c:v>7</c:v>
                </c:pt>
                <c:pt idx="1">
                  <c:v>12</c:v>
                </c:pt>
                <c:pt idx="2">
                  <c:v>16</c:v>
                </c:pt>
                <c:pt idx="3">
                  <c:v>17</c:v>
                </c:pt>
                <c:pt idx="4">
                  <c:v>13</c:v>
                </c:pt>
                <c:pt idx="5">
                  <c:v>30</c:v>
                </c:pt>
                <c:pt idx="6">
                  <c:v>33</c:v>
                </c:pt>
                <c:pt idx="7">
                  <c:v>24</c:v>
                </c:pt>
                <c:pt idx="8">
                  <c:v>11</c:v>
                </c:pt>
                <c:pt idx="9">
                  <c:v>21</c:v>
                </c:pt>
                <c:pt idx="10">
                  <c:v>25</c:v>
                </c:pt>
                <c:pt idx="11">
                  <c:v>18</c:v>
                </c:pt>
                <c:pt idx="12">
                  <c:v>21</c:v>
                </c:pt>
                <c:pt idx="13">
                  <c:v>11</c:v>
                </c:pt>
                <c:pt idx="14">
                  <c:v>9</c:v>
                </c:pt>
                <c:pt idx="15">
                  <c:v>20</c:v>
                </c:pt>
                <c:pt idx="16">
                  <c:v>18</c:v>
                </c:pt>
                <c:pt idx="17">
                  <c:v>16</c:v>
                </c:pt>
                <c:pt idx="18">
                  <c:v>15</c:v>
                </c:pt>
                <c:pt idx="19">
                  <c:v>12</c:v>
                </c:pt>
                <c:pt idx="20">
                  <c:v>21</c:v>
                </c:pt>
                <c:pt idx="21">
                  <c:v>33</c:v>
                </c:pt>
                <c:pt idx="22">
                  <c:v>48</c:v>
                </c:pt>
                <c:pt idx="23">
                  <c:v>16</c:v>
                </c:pt>
                <c:pt idx="24">
                  <c:v>4</c:v>
                </c:pt>
                <c:pt idx="25">
                  <c:v>11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94540160"/>
        <c:axId val="94541696"/>
      </c:scatterChart>
      <c:valAx>
        <c:axId val="9454016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>
                <a:latin typeface="Times New Roman" pitchFamily="18" charset="0"/>
                <a:cs typeface="Times New Roman" pitchFamily="18" charset="0"/>
              </a:defRPr>
            </a:pPr>
            <a:endParaRPr lang="en-US"/>
          </a:p>
        </c:txPr>
        <c:crossAx val="94541696"/>
        <c:crosses val="autoZero"/>
        <c:crossBetween val="midCat"/>
      </c:valAx>
      <c:valAx>
        <c:axId val="94541696"/>
        <c:scaling>
          <c:orientation val="minMax"/>
          <c:max val="140"/>
          <c:min val="0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>
                <a:latin typeface="Times New Roman" pitchFamily="18" charset="0"/>
                <a:cs typeface="Times New Roman" pitchFamily="18" charset="0"/>
              </a:defRPr>
            </a:pPr>
            <a:endParaRPr lang="en-US"/>
          </a:p>
        </c:txPr>
        <c:crossAx val="94540160"/>
        <c:crosses val="autoZero"/>
        <c:crossBetween val="midCat"/>
      </c:valAx>
    </c:plotArea>
    <c:legend>
      <c:legendPos val="r"/>
      <c:layout>
        <c:manualLayout>
          <c:xMode val="edge"/>
          <c:yMode val="edge"/>
          <c:x val="0.21900519158821499"/>
          <c:y val="0.29249494840220602"/>
          <c:w val="0.24692040634285001"/>
          <c:h val="0.34769270157312798"/>
        </c:manualLayout>
      </c:layout>
      <c:overlay val="0"/>
      <c:txPr>
        <a:bodyPr/>
        <a:lstStyle/>
        <a:p>
          <a:pPr>
            <a:defRPr sz="1400">
              <a:latin typeface="Times New Roman" pitchFamily="18" charset="0"/>
              <a:cs typeface="Times New Roman" pitchFamily="18" charset="0"/>
            </a:defRPr>
          </a:pPr>
          <a:endParaRPr lang="en-US"/>
        </a:p>
      </c:txPr>
    </c:legend>
    <c:plotVisOnly val="1"/>
    <c:dispBlanksAs val="gap"/>
    <c:showDLblsOverMax val="0"/>
  </c:chart>
  <c:externalData r:id="rId2">
    <c:autoUpdate val="0"/>
  </c:externalData>
  <c:userShapes r:id="rId3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C508DC8-F394-104B-8F51-6F40CF07BD5D}" type="doc">
      <dgm:prSet loTypeId="urn:microsoft.com/office/officeart/2005/8/layout/equation1" loCatId="" qsTypeId="urn:microsoft.com/office/officeart/2005/8/quickstyle/simple4" qsCatId="simple" csTypeId="urn:microsoft.com/office/officeart/2005/8/colors/colorful2" csCatId="colorful" phldr="1"/>
      <dgm:spPr/>
    </dgm:pt>
    <dgm:pt modelId="{77A5C205-5D8D-234E-84A3-E962C5381459}">
      <dgm:prSet phldrT="[Text]"/>
      <dgm:spPr/>
      <dgm:t>
        <a:bodyPr/>
        <a:lstStyle/>
        <a:p>
          <a:r>
            <a:rPr lang="en-US" dirty="0" smtClean="0"/>
            <a:t>Greece</a:t>
          </a:r>
          <a:endParaRPr lang="en-US" dirty="0"/>
        </a:p>
      </dgm:t>
    </dgm:pt>
    <dgm:pt modelId="{33FFFFCD-0123-6C4E-A10C-D70D99F0B376}" type="parTrans" cxnId="{EDE34086-B7EE-BA49-A535-DEB6B8DE92C3}">
      <dgm:prSet/>
      <dgm:spPr/>
      <dgm:t>
        <a:bodyPr/>
        <a:lstStyle/>
        <a:p>
          <a:endParaRPr lang="en-US"/>
        </a:p>
      </dgm:t>
    </dgm:pt>
    <dgm:pt modelId="{BFBCEE82-3884-EC40-A832-09F354FF9023}" type="sibTrans" cxnId="{EDE34086-B7EE-BA49-A535-DEB6B8DE92C3}">
      <dgm:prSet/>
      <dgm:spPr/>
      <dgm:t>
        <a:bodyPr/>
        <a:lstStyle/>
        <a:p>
          <a:endParaRPr lang="en-US"/>
        </a:p>
      </dgm:t>
    </dgm:pt>
    <dgm:pt modelId="{D6B8E3F7-4E6A-6D45-801C-7D394263C1DC}">
      <dgm:prSet phldrT="[Text]"/>
      <dgm:spPr/>
      <dgm:t>
        <a:bodyPr/>
        <a:lstStyle/>
        <a:p>
          <a:r>
            <a:rPr lang="en-US" dirty="0" smtClean="0"/>
            <a:t>Proton Bank</a:t>
          </a:r>
          <a:endParaRPr lang="en-US" dirty="0"/>
        </a:p>
      </dgm:t>
    </dgm:pt>
    <dgm:pt modelId="{DDC631D2-1D52-6F46-AE1B-1769000D37E5}" type="parTrans" cxnId="{4941F155-6E1D-A24D-8C87-FD71EDE81C38}">
      <dgm:prSet/>
      <dgm:spPr/>
      <dgm:t>
        <a:bodyPr/>
        <a:lstStyle/>
        <a:p>
          <a:endParaRPr lang="en-US"/>
        </a:p>
      </dgm:t>
    </dgm:pt>
    <dgm:pt modelId="{BD4B663D-3AF5-AF44-83FE-177F579C0D70}" type="sibTrans" cxnId="{4941F155-6E1D-A24D-8C87-FD71EDE81C38}">
      <dgm:prSet/>
      <dgm:spPr/>
      <dgm:t>
        <a:bodyPr/>
        <a:lstStyle/>
        <a:p>
          <a:r>
            <a:rPr lang="en-US" dirty="0" smtClean="0"/>
            <a:t>English </a:t>
          </a:r>
          <a:r>
            <a:rPr lang="en-US" dirty="0" err="1" smtClean="0"/>
            <a:t>LAw</a:t>
          </a:r>
          <a:endParaRPr lang="en-US" dirty="0"/>
        </a:p>
      </dgm:t>
    </dgm:pt>
    <dgm:pt modelId="{8A0A0FEA-F0B9-E446-8547-2D1CB5BF69FD}">
      <dgm:prSet phldrT="[Text]"/>
      <dgm:spPr/>
      <dgm:t>
        <a:bodyPr/>
        <a:lstStyle/>
        <a:p>
          <a:r>
            <a:rPr lang="en-US" dirty="0" smtClean="0"/>
            <a:t>Creditor</a:t>
          </a:r>
          <a:endParaRPr lang="en-US" dirty="0"/>
        </a:p>
      </dgm:t>
    </dgm:pt>
    <dgm:pt modelId="{45254CB6-C7A9-B849-BC05-43E8C9076194}" type="parTrans" cxnId="{E807DD04-CCDC-0E49-BF1E-36499369E6A5}">
      <dgm:prSet/>
      <dgm:spPr/>
      <dgm:t>
        <a:bodyPr/>
        <a:lstStyle/>
        <a:p>
          <a:endParaRPr lang="en-US"/>
        </a:p>
      </dgm:t>
    </dgm:pt>
    <dgm:pt modelId="{F62493F8-FBD3-254D-A0B6-3CA38F6F10D5}" type="sibTrans" cxnId="{E807DD04-CCDC-0E49-BF1E-36499369E6A5}">
      <dgm:prSet/>
      <dgm:spPr/>
      <dgm:t>
        <a:bodyPr/>
        <a:lstStyle/>
        <a:p>
          <a:endParaRPr lang="en-US"/>
        </a:p>
      </dgm:t>
    </dgm:pt>
    <dgm:pt modelId="{F773EEB1-918A-124D-9DF8-632AD2A9FA7D}" type="pres">
      <dgm:prSet presAssocID="{3C508DC8-F394-104B-8F51-6F40CF07BD5D}" presName="linearFlow" presStyleCnt="0">
        <dgm:presLayoutVars>
          <dgm:dir/>
          <dgm:resizeHandles val="exact"/>
        </dgm:presLayoutVars>
      </dgm:prSet>
      <dgm:spPr/>
    </dgm:pt>
    <dgm:pt modelId="{4C55D508-3566-1E4D-BD4D-89DA9A964281}" type="pres">
      <dgm:prSet presAssocID="{77A5C205-5D8D-234E-84A3-E962C5381459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326D8F2-0B8D-2743-8C93-76EAE8E86F4E}" type="pres">
      <dgm:prSet presAssocID="{BFBCEE82-3884-EC40-A832-09F354FF9023}" presName="spacerL" presStyleCnt="0"/>
      <dgm:spPr/>
    </dgm:pt>
    <dgm:pt modelId="{F48FED73-9D24-1B41-997C-3C59003DABD7}" type="pres">
      <dgm:prSet presAssocID="{BFBCEE82-3884-EC40-A832-09F354FF9023}" presName="sibTrans" presStyleLbl="sibTrans2D1" presStyleIdx="0" presStyleCnt="2" custScaleX="55583" custScaleY="45190"/>
      <dgm:spPr/>
      <dgm:t>
        <a:bodyPr/>
        <a:lstStyle/>
        <a:p>
          <a:endParaRPr lang="en-US"/>
        </a:p>
      </dgm:t>
    </dgm:pt>
    <dgm:pt modelId="{5BBCC388-550B-6248-A5E3-B7B5CD3A3F63}" type="pres">
      <dgm:prSet presAssocID="{BFBCEE82-3884-EC40-A832-09F354FF9023}" presName="spacerR" presStyleCnt="0"/>
      <dgm:spPr/>
    </dgm:pt>
    <dgm:pt modelId="{4EF64C5A-CCC1-8440-B376-82300F1434F1}" type="pres">
      <dgm:prSet presAssocID="{D6B8E3F7-4E6A-6D45-801C-7D394263C1DC}" presName="node" presStyleLbl="node1" presStyleIdx="1" presStyleCnt="3" custScaleX="14675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7E83F87-B2B9-2544-8E88-88C0F14DCD43}" type="pres">
      <dgm:prSet presAssocID="{BD4B663D-3AF5-AF44-83FE-177F579C0D70}" presName="spacerL" presStyleCnt="0"/>
      <dgm:spPr/>
    </dgm:pt>
    <dgm:pt modelId="{55081E5E-BB09-6248-859D-6F0631CE40F7}" type="pres">
      <dgm:prSet presAssocID="{BD4B663D-3AF5-AF44-83FE-177F579C0D70}" presName="sibTrans" presStyleLbl="sibTrans2D1" presStyleIdx="1" presStyleCnt="2" custScaleY="235431"/>
      <dgm:spPr>
        <a:prstGeom prst="rightArrow">
          <a:avLst/>
        </a:prstGeom>
      </dgm:spPr>
      <dgm:t>
        <a:bodyPr/>
        <a:lstStyle/>
        <a:p>
          <a:endParaRPr lang="en-US"/>
        </a:p>
      </dgm:t>
    </dgm:pt>
    <dgm:pt modelId="{433C1C60-79B5-BE40-AFC7-DB99DEC3FADF}" type="pres">
      <dgm:prSet presAssocID="{BD4B663D-3AF5-AF44-83FE-177F579C0D70}" presName="spacerR" presStyleCnt="0"/>
      <dgm:spPr/>
    </dgm:pt>
    <dgm:pt modelId="{00AAE15F-0F3A-1F44-A47B-5F68BC8BC0C9}" type="pres">
      <dgm:prSet presAssocID="{8A0A0FEA-F0B9-E446-8547-2D1CB5BF69FD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E807DD04-CCDC-0E49-BF1E-36499369E6A5}" srcId="{3C508DC8-F394-104B-8F51-6F40CF07BD5D}" destId="{8A0A0FEA-F0B9-E446-8547-2D1CB5BF69FD}" srcOrd="2" destOrd="0" parTransId="{45254CB6-C7A9-B849-BC05-43E8C9076194}" sibTransId="{F62493F8-FBD3-254D-A0B6-3CA38F6F10D5}"/>
    <dgm:cxn modelId="{956DE0CD-C506-FC43-9EC9-9F64228FF0A9}" type="presOf" srcId="{8A0A0FEA-F0B9-E446-8547-2D1CB5BF69FD}" destId="{00AAE15F-0F3A-1F44-A47B-5F68BC8BC0C9}" srcOrd="0" destOrd="0" presId="urn:microsoft.com/office/officeart/2005/8/layout/equation1"/>
    <dgm:cxn modelId="{E1BADFD2-E233-FE49-81A6-EDD7DB245F7A}" type="presOf" srcId="{BD4B663D-3AF5-AF44-83FE-177F579C0D70}" destId="{55081E5E-BB09-6248-859D-6F0631CE40F7}" srcOrd="0" destOrd="0" presId="urn:microsoft.com/office/officeart/2005/8/layout/equation1"/>
    <dgm:cxn modelId="{E5CBD459-055F-3C4C-A999-B9AF7BF466AD}" type="presOf" srcId="{3C508DC8-F394-104B-8F51-6F40CF07BD5D}" destId="{F773EEB1-918A-124D-9DF8-632AD2A9FA7D}" srcOrd="0" destOrd="0" presId="urn:microsoft.com/office/officeart/2005/8/layout/equation1"/>
    <dgm:cxn modelId="{324DC13D-C2D5-A544-9B1B-3B035E0154FD}" type="presOf" srcId="{77A5C205-5D8D-234E-84A3-E962C5381459}" destId="{4C55D508-3566-1E4D-BD4D-89DA9A964281}" srcOrd="0" destOrd="0" presId="urn:microsoft.com/office/officeart/2005/8/layout/equation1"/>
    <dgm:cxn modelId="{EDE34086-B7EE-BA49-A535-DEB6B8DE92C3}" srcId="{3C508DC8-F394-104B-8F51-6F40CF07BD5D}" destId="{77A5C205-5D8D-234E-84A3-E962C5381459}" srcOrd="0" destOrd="0" parTransId="{33FFFFCD-0123-6C4E-A10C-D70D99F0B376}" sibTransId="{BFBCEE82-3884-EC40-A832-09F354FF9023}"/>
    <dgm:cxn modelId="{4036E428-1D67-C64E-8E4C-DDB10FB7A31F}" type="presOf" srcId="{D6B8E3F7-4E6A-6D45-801C-7D394263C1DC}" destId="{4EF64C5A-CCC1-8440-B376-82300F1434F1}" srcOrd="0" destOrd="0" presId="urn:microsoft.com/office/officeart/2005/8/layout/equation1"/>
    <dgm:cxn modelId="{4941F155-6E1D-A24D-8C87-FD71EDE81C38}" srcId="{3C508DC8-F394-104B-8F51-6F40CF07BD5D}" destId="{D6B8E3F7-4E6A-6D45-801C-7D394263C1DC}" srcOrd="1" destOrd="0" parTransId="{DDC631D2-1D52-6F46-AE1B-1769000D37E5}" sibTransId="{BD4B663D-3AF5-AF44-83FE-177F579C0D70}"/>
    <dgm:cxn modelId="{F6BFCD19-DCF0-5841-B38A-5E25E94F7AE0}" type="presOf" srcId="{BFBCEE82-3884-EC40-A832-09F354FF9023}" destId="{F48FED73-9D24-1B41-997C-3C59003DABD7}" srcOrd="0" destOrd="0" presId="urn:microsoft.com/office/officeart/2005/8/layout/equation1"/>
    <dgm:cxn modelId="{82ED2686-20B3-4944-8688-DD85DD143151}" type="presParOf" srcId="{F773EEB1-918A-124D-9DF8-632AD2A9FA7D}" destId="{4C55D508-3566-1E4D-BD4D-89DA9A964281}" srcOrd="0" destOrd="0" presId="urn:microsoft.com/office/officeart/2005/8/layout/equation1"/>
    <dgm:cxn modelId="{665443E4-818B-5E4E-A411-688F5D04DEFC}" type="presParOf" srcId="{F773EEB1-918A-124D-9DF8-632AD2A9FA7D}" destId="{1326D8F2-0B8D-2743-8C93-76EAE8E86F4E}" srcOrd="1" destOrd="0" presId="urn:microsoft.com/office/officeart/2005/8/layout/equation1"/>
    <dgm:cxn modelId="{585FDCFB-57F9-4D45-A0A7-D68D68D704F5}" type="presParOf" srcId="{F773EEB1-918A-124D-9DF8-632AD2A9FA7D}" destId="{F48FED73-9D24-1B41-997C-3C59003DABD7}" srcOrd="2" destOrd="0" presId="urn:microsoft.com/office/officeart/2005/8/layout/equation1"/>
    <dgm:cxn modelId="{F78FA497-63DF-7040-8165-B3D7192F0F51}" type="presParOf" srcId="{F773EEB1-918A-124D-9DF8-632AD2A9FA7D}" destId="{5BBCC388-550B-6248-A5E3-B7B5CD3A3F63}" srcOrd="3" destOrd="0" presId="urn:microsoft.com/office/officeart/2005/8/layout/equation1"/>
    <dgm:cxn modelId="{6CA89E3C-4CCB-804F-90AD-FCC99B5614E5}" type="presParOf" srcId="{F773EEB1-918A-124D-9DF8-632AD2A9FA7D}" destId="{4EF64C5A-CCC1-8440-B376-82300F1434F1}" srcOrd="4" destOrd="0" presId="urn:microsoft.com/office/officeart/2005/8/layout/equation1"/>
    <dgm:cxn modelId="{90689101-080C-A64D-90C4-0480BA4CCBDF}" type="presParOf" srcId="{F773EEB1-918A-124D-9DF8-632AD2A9FA7D}" destId="{D7E83F87-B2B9-2544-8E88-88C0F14DCD43}" srcOrd="5" destOrd="0" presId="urn:microsoft.com/office/officeart/2005/8/layout/equation1"/>
    <dgm:cxn modelId="{A4DD6DA2-2CE0-0E45-B15F-75688149E860}" type="presParOf" srcId="{F773EEB1-918A-124D-9DF8-632AD2A9FA7D}" destId="{55081E5E-BB09-6248-859D-6F0631CE40F7}" srcOrd="6" destOrd="0" presId="urn:microsoft.com/office/officeart/2005/8/layout/equation1"/>
    <dgm:cxn modelId="{4E929740-B0A0-314C-B1D9-99C94E784B0F}" type="presParOf" srcId="{F773EEB1-918A-124D-9DF8-632AD2A9FA7D}" destId="{433C1C60-79B5-BE40-AFC7-DB99DEC3FADF}" srcOrd="7" destOrd="0" presId="urn:microsoft.com/office/officeart/2005/8/layout/equation1"/>
    <dgm:cxn modelId="{51DA0C73-4547-0349-BD45-CBFF72DB0B3F}" type="presParOf" srcId="{F773EEB1-918A-124D-9DF8-632AD2A9FA7D}" destId="{00AAE15F-0F3A-1F44-A47B-5F68BC8BC0C9}" srcOrd="8" destOrd="0" presId="urn:microsoft.com/office/officeart/2005/8/layout/equatio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F7D6218-0F04-B74A-ACA1-3B15D4A56730}" type="doc">
      <dgm:prSet loTypeId="urn:microsoft.com/office/officeart/2005/8/layout/cycle7" loCatId="" qsTypeId="urn:microsoft.com/office/officeart/2005/8/quickstyle/simple4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BF0225BC-6F92-E040-B905-B49440CDC073}">
      <dgm:prSet phldrT="[Text]"/>
      <dgm:spPr/>
      <dgm:t>
        <a:bodyPr/>
        <a:lstStyle/>
        <a:p>
          <a:r>
            <a:rPr lang="en-US" dirty="0" smtClean="0"/>
            <a:t>Creditor</a:t>
          </a:r>
          <a:endParaRPr lang="en-US" dirty="0"/>
        </a:p>
      </dgm:t>
    </dgm:pt>
    <dgm:pt modelId="{5A7CBF5C-BCBF-8349-963A-1E6C5F8115D0}" type="parTrans" cxnId="{D5171ED8-9C42-7146-9766-67096C9A0257}">
      <dgm:prSet/>
      <dgm:spPr/>
      <dgm:t>
        <a:bodyPr/>
        <a:lstStyle/>
        <a:p>
          <a:endParaRPr lang="en-US"/>
        </a:p>
      </dgm:t>
    </dgm:pt>
    <dgm:pt modelId="{93D22774-258E-5E4A-ABDD-1F9732B703FB}" type="sibTrans" cxnId="{D5171ED8-9C42-7146-9766-67096C9A0257}">
      <dgm:prSet/>
      <dgm:spPr/>
      <dgm:t>
        <a:bodyPr/>
        <a:lstStyle/>
        <a:p>
          <a:r>
            <a:rPr lang="en-US" dirty="0" smtClean="0"/>
            <a:t>Unknown</a:t>
          </a:r>
          <a:endParaRPr lang="en-US" dirty="0"/>
        </a:p>
      </dgm:t>
    </dgm:pt>
    <dgm:pt modelId="{925AFBA9-477B-6247-9FF7-23BA84031766}">
      <dgm:prSet phldrT="[Text]"/>
      <dgm:spPr/>
      <dgm:t>
        <a:bodyPr/>
        <a:lstStyle/>
        <a:p>
          <a:r>
            <a:rPr lang="en-US" dirty="0" smtClean="0"/>
            <a:t>Greece</a:t>
          </a:r>
          <a:endParaRPr lang="en-US" dirty="0"/>
        </a:p>
      </dgm:t>
    </dgm:pt>
    <dgm:pt modelId="{15C15CE1-7CC4-BA4C-98E3-861F7D1082A6}" type="parTrans" cxnId="{CD705472-65C4-3442-99B2-4D40F5228236}">
      <dgm:prSet/>
      <dgm:spPr/>
      <dgm:t>
        <a:bodyPr/>
        <a:lstStyle/>
        <a:p>
          <a:endParaRPr lang="en-US"/>
        </a:p>
      </dgm:t>
    </dgm:pt>
    <dgm:pt modelId="{542F156B-4A26-6349-B4DF-968FC97C361F}" type="sibTrans" cxnId="{CD705472-65C4-3442-99B2-4D40F5228236}">
      <dgm:prSet/>
      <dgm:spPr/>
      <dgm:t>
        <a:bodyPr/>
        <a:lstStyle/>
        <a:p>
          <a:r>
            <a:rPr lang="en-US" dirty="0" smtClean="0"/>
            <a:t>Unknown </a:t>
          </a:r>
          <a:endParaRPr lang="en-US" dirty="0"/>
        </a:p>
      </dgm:t>
    </dgm:pt>
    <dgm:pt modelId="{E462F1E6-99A6-6C47-9789-A6086721EA1A}">
      <dgm:prSet phldrT="[Text]"/>
      <dgm:spPr/>
      <dgm:t>
        <a:bodyPr/>
        <a:lstStyle/>
        <a:p>
          <a:r>
            <a:rPr lang="en-US" dirty="0" smtClean="0"/>
            <a:t>Proton Bank</a:t>
          </a:r>
          <a:endParaRPr lang="en-US" dirty="0"/>
        </a:p>
      </dgm:t>
    </dgm:pt>
    <dgm:pt modelId="{E1BDC08B-3FEE-7244-BE2E-43B7E08E481D}" type="parTrans" cxnId="{6AD01D2A-DDE0-524E-98C9-A782BC135146}">
      <dgm:prSet/>
      <dgm:spPr/>
      <dgm:t>
        <a:bodyPr/>
        <a:lstStyle/>
        <a:p>
          <a:endParaRPr lang="en-US"/>
        </a:p>
      </dgm:t>
    </dgm:pt>
    <dgm:pt modelId="{87A655EB-24A2-3241-A5D2-467FC29E734B}" type="sibTrans" cxnId="{6AD01D2A-DDE0-524E-98C9-A782BC135146}">
      <dgm:prSet/>
      <dgm:spPr/>
      <dgm:t>
        <a:bodyPr/>
        <a:lstStyle/>
        <a:p>
          <a:r>
            <a:rPr lang="en-US" dirty="0" err="1" smtClean="0"/>
            <a:t>Egnlsih</a:t>
          </a:r>
          <a:r>
            <a:rPr lang="en-US" dirty="0" smtClean="0"/>
            <a:t> Law</a:t>
          </a:r>
          <a:endParaRPr lang="en-US" dirty="0"/>
        </a:p>
      </dgm:t>
    </dgm:pt>
    <dgm:pt modelId="{04997F13-9932-314C-B3E3-5F70172E0326}" type="pres">
      <dgm:prSet presAssocID="{EF7D6218-0F04-B74A-ACA1-3B15D4A56730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5FD0D0AF-5D7A-8944-AC01-82AAAFABD4E7}" type="pres">
      <dgm:prSet presAssocID="{BF0225BC-6F92-E040-B905-B49440CDC073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F8DF37C-48F4-DB40-B384-298BE065A5BA}" type="pres">
      <dgm:prSet presAssocID="{93D22774-258E-5E4A-ABDD-1F9732B703FB}" presName="sibTrans" presStyleLbl="sibTrans2D1" presStyleIdx="0" presStyleCnt="3" custScaleX="167626"/>
      <dgm:spPr/>
      <dgm:t>
        <a:bodyPr/>
        <a:lstStyle/>
        <a:p>
          <a:endParaRPr lang="en-US"/>
        </a:p>
      </dgm:t>
    </dgm:pt>
    <dgm:pt modelId="{3E8168FE-C3A0-E842-9600-7C366A8BCDB5}" type="pres">
      <dgm:prSet presAssocID="{93D22774-258E-5E4A-ABDD-1F9732B703FB}" presName="connectorText" presStyleLbl="sibTrans2D1" presStyleIdx="0" presStyleCnt="3"/>
      <dgm:spPr/>
      <dgm:t>
        <a:bodyPr/>
        <a:lstStyle/>
        <a:p>
          <a:endParaRPr lang="en-US"/>
        </a:p>
      </dgm:t>
    </dgm:pt>
    <dgm:pt modelId="{E5BD293A-901C-D54B-97F2-3493EDF38EF5}" type="pres">
      <dgm:prSet presAssocID="{925AFBA9-477B-6247-9FF7-23BA84031766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785FA37-7978-A74A-8440-5A0E163E47F1}" type="pres">
      <dgm:prSet presAssocID="{542F156B-4A26-6349-B4DF-968FC97C361F}" presName="sibTrans" presStyleLbl="sibTrans2D1" presStyleIdx="1" presStyleCnt="3" custScaleX="187090"/>
      <dgm:spPr/>
      <dgm:t>
        <a:bodyPr/>
        <a:lstStyle/>
        <a:p>
          <a:endParaRPr lang="en-US"/>
        </a:p>
      </dgm:t>
    </dgm:pt>
    <dgm:pt modelId="{AF406B5A-63F6-6E48-9090-9BC0FC02D9E5}" type="pres">
      <dgm:prSet presAssocID="{542F156B-4A26-6349-B4DF-968FC97C361F}" presName="connectorText" presStyleLbl="sibTrans2D1" presStyleIdx="1" presStyleCnt="3"/>
      <dgm:spPr/>
      <dgm:t>
        <a:bodyPr/>
        <a:lstStyle/>
        <a:p>
          <a:endParaRPr lang="en-US"/>
        </a:p>
      </dgm:t>
    </dgm:pt>
    <dgm:pt modelId="{31369D94-5CC1-314A-89F0-A6DF7777CB37}" type="pres">
      <dgm:prSet presAssocID="{E462F1E6-99A6-6C47-9789-A6086721EA1A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9592AD9-107D-EA44-97C3-675EFC5F57E2}" type="pres">
      <dgm:prSet presAssocID="{87A655EB-24A2-3241-A5D2-467FC29E734B}" presName="sibTrans" presStyleLbl="sibTrans2D1" presStyleIdx="2" presStyleCnt="3" custScaleX="168122"/>
      <dgm:spPr/>
      <dgm:t>
        <a:bodyPr/>
        <a:lstStyle/>
        <a:p>
          <a:endParaRPr lang="en-US"/>
        </a:p>
      </dgm:t>
    </dgm:pt>
    <dgm:pt modelId="{7FD2A722-5EBD-594D-BB49-3ABC5495FB1A}" type="pres">
      <dgm:prSet presAssocID="{87A655EB-24A2-3241-A5D2-467FC29E734B}" presName="connectorText" presStyleLbl="sibTrans2D1" presStyleIdx="2" presStyleCnt="3"/>
      <dgm:spPr/>
      <dgm:t>
        <a:bodyPr/>
        <a:lstStyle/>
        <a:p>
          <a:endParaRPr lang="en-US"/>
        </a:p>
      </dgm:t>
    </dgm:pt>
  </dgm:ptLst>
  <dgm:cxnLst>
    <dgm:cxn modelId="{B99E6EFB-64A7-0F4A-BE75-732AEE540856}" type="presOf" srcId="{542F156B-4A26-6349-B4DF-968FC97C361F}" destId="{AF406B5A-63F6-6E48-9090-9BC0FC02D9E5}" srcOrd="1" destOrd="0" presId="urn:microsoft.com/office/officeart/2005/8/layout/cycle7"/>
    <dgm:cxn modelId="{CD705472-65C4-3442-99B2-4D40F5228236}" srcId="{EF7D6218-0F04-B74A-ACA1-3B15D4A56730}" destId="{925AFBA9-477B-6247-9FF7-23BA84031766}" srcOrd="1" destOrd="0" parTransId="{15C15CE1-7CC4-BA4C-98E3-861F7D1082A6}" sibTransId="{542F156B-4A26-6349-B4DF-968FC97C361F}"/>
    <dgm:cxn modelId="{ECBBAF21-886B-CD4C-9908-273715190A1E}" type="presOf" srcId="{E462F1E6-99A6-6C47-9789-A6086721EA1A}" destId="{31369D94-5CC1-314A-89F0-A6DF7777CB37}" srcOrd="0" destOrd="0" presId="urn:microsoft.com/office/officeart/2005/8/layout/cycle7"/>
    <dgm:cxn modelId="{D5171ED8-9C42-7146-9766-67096C9A0257}" srcId="{EF7D6218-0F04-B74A-ACA1-3B15D4A56730}" destId="{BF0225BC-6F92-E040-B905-B49440CDC073}" srcOrd="0" destOrd="0" parTransId="{5A7CBF5C-BCBF-8349-963A-1E6C5F8115D0}" sibTransId="{93D22774-258E-5E4A-ABDD-1F9732B703FB}"/>
    <dgm:cxn modelId="{6AD01D2A-DDE0-524E-98C9-A782BC135146}" srcId="{EF7D6218-0F04-B74A-ACA1-3B15D4A56730}" destId="{E462F1E6-99A6-6C47-9789-A6086721EA1A}" srcOrd="2" destOrd="0" parTransId="{E1BDC08B-3FEE-7244-BE2E-43B7E08E481D}" sibTransId="{87A655EB-24A2-3241-A5D2-467FC29E734B}"/>
    <dgm:cxn modelId="{AF049B22-77C3-3D4D-9C29-6F1E7711AD65}" type="presOf" srcId="{925AFBA9-477B-6247-9FF7-23BA84031766}" destId="{E5BD293A-901C-D54B-97F2-3493EDF38EF5}" srcOrd="0" destOrd="0" presId="urn:microsoft.com/office/officeart/2005/8/layout/cycle7"/>
    <dgm:cxn modelId="{9D0B32D4-0258-0640-ADD3-F9163EA19D1F}" type="presOf" srcId="{93D22774-258E-5E4A-ABDD-1F9732B703FB}" destId="{9F8DF37C-48F4-DB40-B384-298BE065A5BA}" srcOrd="0" destOrd="0" presId="urn:microsoft.com/office/officeart/2005/8/layout/cycle7"/>
    <dgm:cxn modelId="{EDAEF858-95B6-554F-9555-3C9D231FCC90}" type="presOf" srcId="{BF0225BC-6F92-E040-B905-B49440CDC073}" destId="{5FD0D0AF-5D7A-8944-AC01-82AAAFABD4E7}" srcOrd="0" destOrd="0" presId="urn:microsoft.com/office/officeart/2005/8/layout/cycle7"/>
    <dgm:cxn modelId="{F8A9C189-72C5-CB4A-9F62-DA7F933D067B}" type="presOf" srcId="{87A655EB-24A2-3241-A5D2-467FC29E734B}" destId="{B9592AD9-107D-EA44-97C3-675EFC5F57E2}" srcOrd="0" destOrd="0" presId="urn:microsoft.com/office/officeart/2005/8/layout/cycle7"/>
    <dgm:cxn modelId="{53D8D255-A46B-554B-926A-BA17483B5395}" type="presOf" srcId="{87A655EB-24A2-3241-A5D2-467FC29E734B}" destId="{7FD2A722-5EBD-594D-BB49-3ABC5495FB1A}" srcOrd="1" destOrd="0" presId="urn:microsoft.com/office/officeart/2005/8/layout/cycle7"/>
    <dgm:cxn modelId="{E5EC80ED-DC27-5840-9702-487A16E6AB54}" type="presOf" srcId="{93D22774-258E-5E4A-ABDD-1F9732B703FB}" destId="{3E8168FE-C3A0-E842-9600-7C366A8BCDB5}" srcOrd="1" destOrd="0" presId="urn:microsoft.com/office/officeart/2005/8/layout/cycle7"/>
    <dgm:cxn modelId="{9018E93A-745C-6045-8D44-31F5789FD652}" type="presOf" srcId="{EF7D6218-0F04-B74A-ACA1-3B15D4A56730}" destId="{04997F13-9932-314C-B3E3-5F70172E0326}" srcOrd="0" destOrd="0" presId="urn:microsoft.com/office/officeart/2005/8/layout/cycle7"/>
    <dgm:cxn modelId="{480CD155-E977-784F-B0D3-F0F0B1C4EA1B}" type="presOf" srcId="{542F156B-4A26-6349-B4DF-968FC97C361F}" destId="{6785FA37-7978-A74A-8440-5A0E163E47F1}" srcOrd="0" destOrd="0" presId="urn:microsoft.com/office/officeart/2005/8/layout/cycle7"/>
    <dgm:cxn modelId="{4AC38CD9-D31B-BB4F-946A-DAACF38F7B81}" type="presParOf" srcId="{04997F13-9932-314C-B3E3-5F70172E0326}" destId="{5FD0D0AF-5D7A-8944-AC01-82AAAFABD4E7}" srcOrd="0" destOrd="0" presId="urn:microsoft.com/office/officeart/2005/8/layout/cycle7"/>
    <dgm:cxn modelId="{F7ABFACA-627C-094B-B53E-1730DC324833}" type="presParOf" srcId="{04997F13-9932-314C-B3E3-5F70172E0326}" destId="{9F8DF37C-48F4-DB40-B384-298BE065A5BA}" srcOrd="1" destOrd="0" presId="urn:microsoft.com/office/officeart/2005/8/layout/cycle7"/>
    <dgm:cxn modelId="{EBFCA0FE-EEA0-734F-A5EE-63C5F70DB032}" type="presParOf" srcId="{9F8DF37C-48F4-DB40-B384-298BE065A5BA}" destId="{3E8168FE-C3A0-E842-9600-7C366A8BCDB5}" srcOrd="0" destOrd="0" presId="urn:microsoft.com/office/officeart/2005/8/layout/cycle7"/>
    <dgm:cxn modelId="{D34E5E5F-591C-CC43-9686-8892F15F4EC5}" type="presParOf" srcId="{04997F13-9932-314C-B3E3-5F70172E0326}" destId="{E5BD293A-901C-D54B-97F2-3493EDF38EF5}" srcOrd="2" destOrd="0" presId="urn:microsoft.com/office/officeart/2005/8/layout/cycle7"/>
    <dgm:cxn modelId="{60A48127-89B8-BE4D-915D-A74913079836}" type="presParOf" srcId="{04997F13-9932-314C-B3E3-5F70172E0326}" destId="{6785FA37-7978-A74A-8440-5A0E163E47F1}" srcOrd="3" destOrd="0" presId="urn:microsoft.com/office/officeart/2005/8/layout/cycle7"/>
    <dgm:cxn modelId="{F4E87AFF-5677-F145-8B8B-021FEED9B452}" type="presParOf" srcId="{6785FA37-7978-A74A-8440-5A0E163E47F1}" destId="{AF406B5A-63F6-6E48-9090-9BC0FC02D9E5}" srcOrd="0" destOrd="0" presId="urn:microsoft.com/office/officeart/2005/8/layout/cycle7"/>
    <dgm:cxn modelId="{3396F667-370B-4542-9A4B-FC7DA9059FE4}" type="presParOf" srcId="{04997F13-9932-314C-B3E3-5F70172E0326}" destId="{31369D94-5CC1-314A-89F0-A6DF7777CB37}" srcOrd="4" destOrd="0" presId="urn:microsoft.com/office/officeart/2005/8/layout/cycle7"/>
    <dgm:cxn modelId="{38019C5F-56A4-F847-94C0-68A7A4535262}" type="presParOf" srcId="{04997F13-9932-314C-B3E3-5F70172E0326}" destId="{B9592AD9-107D-EA44-97C3-675EFC5F57E2}" srcOrd="5" destOrd="0" presId="urn:microsoft.com/office/officeart/2005/8/layout/cycle7"/>
    <dgm:cxn modelId="{C2ABCBC4-37C0-BC41-8F1C-17380A2FA5C0}" type="presParOf" srcId="{B9592AD9-107D-EA44-97C3-675EFC5F57E2}" destId="{7FD2A722-5EBD-594D-BB49-3ABC5495FB1A}" srcOrd="0" destOrd="0" presId="urn:microsoft.com/office/officeart/2005/8/layout/cycle7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equation1">
  <dgm:title val=""/>
  <dgm:desc val=""/>
  <dgm:catLst>
    <dgm:cat type="relationship" pri="17000"/>
    <dgm:cat type="process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choose name="Name0">
      <dgm:if name="Name1" func="var" arg="dir" op="equ" val="norm">
        <dgm:alg type="lin">
          <dgm:param type="fallback" val="2D"/>
        </dgm:alg>
      </dgm:if>
      <dgm:else name="Name2">
        <dgm:alg type="lin">
          <dgm:param type="linDir" val="fromR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fact="0.58"/>
      <dgm:constr type="primFontSz" for="ch" ptType="node" op="equ" val="65"/>
      <dgm:constr type="primFontSz" for="ch" ptType="sibTrans" op="equ" val="55"/>
      <dgm:constr type="primFontSz" for="ch" ptType="sibTrans" refType="primFontSz" refFor="ch" refPtType="node" op="lte" fact="0.8"/>
      <dgm:constr type="w" for="ch" forName="spacerL" refType="w" refFor="ch" refPtType="sibTrans" fact="0.14"/>
      <dgm:constr type="w" for="ch" forName="spacerR" refType="w" refFor="ch" refPtType="sibTrans" fact="0.14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pacerL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ibTrans">
          <dgm:alg type="tx"/>
          <dgm:choose name="Name3">
            <dgm:if name="Name4" axis="followSib" ptType="sibTrans" func="cnt" op="equ" val="0">
              <dgm:shape xmlns:r="http://schemas.openxmlformats.org/officeDocument/2006/relationships" type="mathEqual" r:blip="">
                <dgm:adjLst/>
              </dgm:shape>
            </dgm:if>
            <dgm:else name="Name5">
              <dgm:shape xmlns:r="http://schemas.openxmlformats.org/officeDocument/2006/relationships" type="mathPlus" r:blip="">
                <dgm:adjLst/>
              </dgm:shape>
            </dgm:else>
          </dgm:choose>
          <dgm:presOf axis="self"/>
          <dgm:constrLst>
            <dgm:constr type="h" refType="w"/>
            <dgm:constr type="lMarg"/>
            <dgm:constr type="rMarg"/>
            <dgm:constr type="tMarg"/>
            <dgm:constr type="bMarg"/>
          </dgm:constrLst>
          <dgm:ruleLst>
            <dgm:rule type="primFontSz" val="5" fact="NaN" max="NaN"/>
          </dgm:ruleLst>
        </dgm:layoutNode>
        <dgm:layoutNode name="spacerR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7">
  <dgm:title val=""/>
  <dgm:desc val=""/>
  <dgm:catLst>
    <dgm:cat type="cycle" pri="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</dgm:alg>
      </dgm:if>
      <dgm:else name="Name3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onstrLst>
      <dgm:constr type="diam" refType="w"/>
      <dgm:constr type="w" for="ch" ptType="node" refType="w"/>
      <dgm:constr type="primFontSz" for="ch" ptType="node" op="equ" val="65"/>
      <dgm:constr type="w" for="ch" forName="sibTrans" refType="w" refFor="ch" refPtType="node" op="equ" fact="0.35"/>
      <dgm:constr type="connDist" for="ch" forName="sibTrans" op="equ"/>
      <dgm:constr type="primFontSz" for="des" forName="connectorText" op="equ" val="55"/>
      <dgm:constr type="primFontSz" for="des" forName="connectorText" refType="primFontSz" refFor="ch" refPtType="node" op="lte" fact="0.8"/>
      <dgm:constr type="sibSp" refType="w" refFor="ch" refPtType="node" op="equ" fact="0.65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4">
        <dgm:if name="Name5" axis="par ch" ptType="doc node" func="cnt" op="gt" val="1">
          <dgm:forEach name="sibTransForEach" axis="followSib" ptType="sibTrans" hideLastTrans="0" cnt="1">
            <dgm:layoutNode name="sibTrans">
              <dgm:choose name="Name6">
                <dgm:if name="Name7" axis="par ch" ptType="doc node" func="posEven" op="equ" val="1">
                  <dgm:alg type="conn">
                    <dgm:param type="begPts" val="radial"/>
                    <dgm:param type="endPts" val="radial"/>
                    <dgm:param type="begSty" val="arr"/>
                    <dgm:param type="endSty" val="arr"/>
                  </dgm:alg>
                </dgm:if>
                <dgm:else name="Name8">
                  <dgm:alg type="conn">
                    <dgm:param type="begPts" val="auto"/>
                    <dgm:param type="endPts" val="auto"/>
                    <dgm:param type="begSty" val="arr"/>
                    <dgm:param type="endSty" val="arr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5"/>
                <dgm:constr type="connDist"/>
                <dgm:constr type="begPad" refType="connDist" fact="0.1"/>
                <dgm:constr type="endPad" refType="connDist" fact="0.1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9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3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4.png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5.png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26.png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0.6956</cdr:x>
      <cdr:y>0.1574</cdr:y>
    </cdr:from>
    <cdr:to>
      <cdr:x>0.69804</cdr:x>
      <cdr:y>0.94019</cdr:y>
    </cdr:to>
    <cdr:cxnSp macro="">
      <cdr:nvCxnSpPr>
        <cdr:cNvPr id="2" name="Straight Connector 1"/>
        <cdr:cNvCxnSpPr/>
      </cdr:nvCxnSpPr>
      <cdr:spPr>
        <a:xfrm xmlns:a="http://schemas.openxmlformats.org/drawingml/2006/main">
          <a:off x="5419732" y="714386"/>
          <a:ext cx="19012" cy="3552820"/>
        </a:xfrm>
        <a:prstGeom xmlns:a="http://schemas.openxmlformats.org/drawingml/2006/main" prst="line">
          <a:avLst/>
        </a:prstGeom>
        <a:ln xmlns:a="http://schemas.openxmlformats.org/drawingml/2006/main" w="25400">
          <a:solidFill>
            <a:srgbClr val="FF0000"/>
          </a:solidFill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0.70293</cdr:x>
      <cdr:y>0.84575</cdr:y>
    </cdr:from>
    <cdr:to>
      <cdr:x>0.80073</cdr:x>
      <cdr:y>0.91501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5476875" y="3838575"/>
          <a:ext cx="762000" cy="31432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US" sz="1400" b="1">
              <a:latin typeface="Times New Roman" pitchFamily="18" charset="0"/>
              <a:cs typeface="Times New Roman" pitchFamily="18" charset="0"/>
            </a:rPr>
            <a:t>2008</a:t>
          </a:r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0.6956</cdr:x>
      <cdr:y>0.1574</cdr:y>
    </cdr:from>
    <cdr:to>
      <cdr:x>0.69804</cdr:x>
      <cdr:y>0.94019</cdr:y>
    </cdr:to>
    <cdr:cxnSp macro="">
      <cdr:nvCxnSpPr>
        <cdr:cNvPr id="2" name="Straight Connector 1"/>
        <cdr:cNvCxnSpPr/>
      </cdr:nvCxnSpPr>
      <cdr:spPr>
        <a:xfrm xmlns:a="http://schemas.openxmlformats.org/drawingml/2006/main">
          <a:off x="5419732" y="714386"/>
          <a:ext cx="19012" cy="3552820"/>
        </a:xfrm>
        <a:prstGeom xmlns:a="http://schemas.openxmlformats.org/drawingml/2006/main" prst="line">
          <a:avLst/>
        </a:prstGeom>
        <a:ln xmlns:a="http://schemas.openxmlformats.org/drawingml/2006/main" w="25400">
          <a:solidFill>
            <a:srgbClr val="FF0000"/>
          </a:solidFill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0.70293</cdr:x>
      <cdr:y>0.84575</cdr:y>
    </cdr:from>
    <cdr:to>
      <cdr:x>0.80073</cdr:x>
      <cdr:y>0.91501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5476875" y="3838575"/>
          <a:ext cx="762000" cy="31432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US" sz="1400" b="1" dirty="0">
              <a:latin typeface="Times New Roman" pitchFamily="18" charset="0"/>
              <a:cs typeface="Times New Roman" pitchFamily="18" charset="0"/>
            </a:rPr>
            <a:t>2008</a:t>
          </a:r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0.6956</cdr:x>
      <cdr:y>0.1574</cdr:y>
    </cdr:from>
    <cdr:to>
      <cdr:x>0.69804</cdr:x>
      <cdr:y>0.94019</cdr:y>
    </cdr:to>
    <cdr:cxnSp macro="">
      <cdr:nvCxnSpPr>
        <cdr:cNvPr id="2" name="Straight Connector 1"/>
        <cdr:cNvCxnSpPr/>
      </cdr:nvCxnSpPr>
      <cdr:spPr>
        <a:xfrm xmlns:a="http://schemas.openxmlformats.org/drawingml/2006/main">
          <a:off x="5419732" y="714386"/>
          <a:ext cx="19012" cy="3552820"/>
        </a:xfrm>
        <a:prstGeom xmlns:a="http://schemas.openxmlformats.org/drawingml/2006/main" prst="line">
          <a:avLst/>
        </a:prstGeom>
        <a:ln xmlns:a="http://schemas.openxmlformats.org/drawingml/2006/main" w="25400">
          <a:solidFill>
            <a:srgbClr val="FF0000"/>
          </a:solidFill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0.70293</cdr:x>
      <cdr:y>0.84575</cdr:y>
    </cdr:from>
    <cdr:to>
      <cdr:x>0.80073</cdr:x>
      <cdr:y>0.91501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5476875" y="3838575"/>
          <a:ext cx="762000" cy="31432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US" sz="1400" b="1">
              <a:latin typeface="Times New Roman" pitchFamily="18" charset="0"/>
              <a:cs typeface="Times New Roman" pitchFamily="18" charset="0"/>
            </a:rPr>
            <a:t>2008</a:t>
          </a:r>
        </a:p>
      </cdr:txBody>
    </cdr:sp>
  </cdr:relSizeAnchor>
</c:userShapes>
</file>

<file path=ppt/drawings/drawing4.xml><?xml version="1.0" encoding="utf-8"?>
<c:userShapes xmlns:c="http://schemas.openxmlformats.org/drawingml/2006/chart">
  <cdr:relSizeAnchor xmlns:cdr="http://schemas.openxmlformats.org/drawingml/2006/chartDrawing">
    <cdr:from>
      <cdr:x>0.6956</cdr:x>
      <cdr:y>0.1574</cdr:y>
    </cdr:from>
    <cdr:to>
      <cdr:x>0.69804</cdr:x>
      <cdr:y>0.94019</cdr:y>
    </cdr:to>
    <cdr:cxnSp macro="">
      <cdr:nvCxnSpPr>
        <cdr:cNvPr id="2" name="Straight Connector 1"/>
        <cdr:cNvCxnSpPr/>
      </cdr:nvCxnSpPr>
      <cdr:spPr>
        <a:xfrm xmlns:a="http://schemas.openxmlformats.org/drawingml/2006/main">
          <a:off x="5419732" y="714386"/>
          <a:ext cx="19012" cy="3552820"/>
        </a:xfrm>
        <a:prstGeom xmlns:a="http://schemas.openxmlformats.org/drawingml/2006/main" prst="line">
          <a:avLst/>
        </a:prstGeom>
        <a:ln xmlns:a="http://schemas.openxmlformats.org/drawingml/2006/main" w="25400">
          <a:solidFill>
            <a:srgbClr val="FF0000"/>
          </a:solidFill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0.70293</cdr:x>
      <cdr:y>0.84575</cdr:y>
    </cdr:from>
    <cdr:to>
      <cdr:x>0.80073</cdr:x>
      <cdr:y>0.91501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5476875" y="3838575"/>
          <a:ext cx="762000" cy="31432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US" sz="1400" b="1" dirty="0">
              <a:latin typeface="Times New Roman" pitchFamily="18" charset="0"/>
              <a:cs typeface="Times New Roman" pitchFamily="18" charset="0"/>
            </a:rPr>
            <a:t>2008</a:t>
          </a:r>
        </a:p>
      </cdr:txBody>
    </cdr:sp>
  </cdr:relSizeAnchor>
</c:userShapes>
</file>

<file path=ppt/drawings/drawing5.xml><?xml version="1.0" encoding="utf-8"?>
<c:userShapes xmlns:c="http://schemas.openxmlformats.org/drawingml/2006/chart">
  <cdr:relSizeAnchor xmlns:cdr="http://schemas.openxmlformats.org/drawingml/2006/chartDrawing">
    <cdr:from>
      <cdr:x>0.60147</cdr:x>
      <cdr:y>0.14824</cdr:y>
    </cdr:from>
    <cdr:to>
      <cdr:x>0.60391</cdr:x>
      <cdr:y>0.93103</cdr:y>
    </cdr:to>
    <cdr:cxnSp macro="">
      <cdr:nvCxnSpPr>
        <cdr:cNvPr id="2" name="Straight Connector 1"/>
        <cdr:cNvCxnSpPr/>
      </cdr:nvCxnSpPr>
      <cdr:spPr>
        <a:xfrm xmlns:a="http://schemas.openxmlformats.org/drawingml/2006/main">
          <a:off x="4686307" y="616316"/>
          <a:ext cx="19012" cy="3254577"/>
        </a:xfrm>
        <a:prstGeom xmlns:a="http://schemas.openxmlformats.org/drawingml/2006/main" prst="line">
          <a:avLst/>
        </a:prstGeom>
        <a:ln xmlns:a="http://schemas.openxmlformats.org/drawingml/2006/main" w="25400">
          <a:solidFill>
            <a:srgbClr val="FF0000"/>
          </a:solidFill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0.50611</cdr:x>
      <cdr:y>0.57084</cdr:y>
    </cdr:from>
    <cdr:to>
      <cdr:x>0.60391</cdr:x>
      <cdr:y>0.6401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3943319" y="2373343"/>
          <a:ext cx="762004" cy="28796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US" sz="1400" b="1" dirty="0">
              <a:latin typeface="Times New Roman" pitchFamily="18" charset="0"/>
              <a:cs typeface="Times New Roman" pitchFamily="18" charset="0"/>
            </a:rPr>
            <a:t>2008</a:t>
          </a:r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7B3FCBD-A384-C74B-A906-5C5B33DA8976}" type="datetimeFigureOut">
              <a:rPr lang="en-US" smtClean="0"/>
              <a:t>9/10/2013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10DA6C3-2C4C-9B49-9069-82332C44FF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58935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0DA6C3-2C4C-9B49-9069-82332C44FFB4}" type="slidenum">
              <a:rPr lang="en-US" smtClean="0"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75073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3.pn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6.png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6.png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overEmbos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16012" y="1904999"/>
            <a:ext cx="6938963" cy="1582271"/>
          </a:xfrm>
        </p:spPr>
        <p:txBody>
          <a:bodyPr anchor="b" anchorCtr="0"/>
          <a:lstStyle>
            <a:lvl1pPr>
              <a:lnSpc>
                <a:spcPct val="95000"/>
              </a:lnSpc>
              <a:defRPr sz="6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16013" y="3487271"/>
            <a:ext cx="6938961" cy="1143000"/>
          </a:xfrm>
        </p:spPr>
        <p:txBody>
          <a:bodyPr/>
          <a:lstStyle>
            <a:lvl1pPr marL="0" indent="0" algn="ctr">
              <a:spcBef>
                <a:spcPts val="300"/>
              </a:spcBef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907741" y="5715000"/>
            <a:ext cx="2133600" cy="275478"/>
          </a:xfrm>
        </p:spPr>
        <p:txBody>
          <a:bodyPr/>
          <a:lstStyle>
            <a:lvl1pPr>
              <a:defRPr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fld id="{2153A278-3DCB-C443-B85D-DD86B05B6E8D}" type="datetimeFigureOut">
              <a:rPr lang="en-US" smtClean="0"/>
              <a:t>9/10/2013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02659" y="5715000"/>
            <a:ext cx="2895600" cy="275478"/>
          </a:xfrm>
        </p:spPr>
        <p:txBody>
          <a:bodyPr/>
          <a:lstStyle>
            <a:lvl1pPr>
              <a:defRPr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5715000"/>
            <a:ext cx="457200" cy="275478"/>
          </a:xfrm>
        </p:spPr>
        <p:txBody>
          <a:bodyPr/>
          <a:lstStyle>
            <a:lvl1pPr>
              <a:defRPr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fld id="{FC8D56D4-02AE-7F41-93DD-45E9FA17363B}" type="slidenum">
              <a:rPr lang="en-US" smtClean="0"/>
              <a:t>‹#›</a:t>
            </a:fld>
            <a:endParaRPr lang="en-US"/>
          </a:p>
        </p:txBody>
      </p:sp>
      <p:pic>
        <p:nvPicPr>
          <p:cNvPr id="9" name="Picture 8" descr="coverAccentBotto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4400" y="4686766"/>
            <a:ext cx="7315200" cy="400705"/>
          </a:xfrm>
          <a:prstGeom prst="rect">
            <a:avLst/>
          </a:prstGeom>
        </p:spPr>
      </p:pic>
      <p:pic>
        <p:nvPicPr>
          <p:cNvPr id="10" name="Picture 9" descr="coverAccentTop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14400" y="1619136"/>
            <a:ext cx="7315200" cy="391386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2" descr="scrollwork-Top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flipH="1">
            <a:off x="4754083" y="673398"/>
            <a:ext cx="742950" cy="361950"/>
          </a:xfrm>
          <a:prstGeom prst="rect">
            <a:avLst/>
          </a:prstGeom>
          <a:noFill/>
        </p:spPr>
      </p:pic>
      <p:pic>
        <p:nvPicPr>
          <p:cNvPr id="15" name="Picture 3" descr="scrollwork-Bottom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flipH="1">
            <a:off x="4754083" y="5636584"/>
            <a:ext cx="742950" cy="361950"/>
          </a:xfrm>
          <a:prstGeom prst="rect">
            <a:avLst/>
          </a:prstGeom>
          <a:noFill/>
        </p:spPr>
      </p:pic>
      <p:pic>
        <p:nvPicPr>
          <p:cNvPr id="4099" name="Picture 3" descr="scrollwork-Bottom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774169" y="5636584"/>
            <a:ext cx="742950" cy="361950"/>
          </a:xfrm>
          <a:prstGeom prst="rect">
            <a:avLst/>
          </a:prstGeom>
          <a:noFill/>
        </p:spPr>
      </p:pic>
      <p:pic>
        <p:nvPicPr>
          <p:cNvPr id="4098" name="Picture 2" descr="scrollwork-Top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774169" y="673398"/>
            <a:ext cx="742950" cy="36195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914400"/>
            <a:ext cx="3429000" cy="1371600"/>
          </a:xfr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3600" b="0" kern="120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081121" y="914400"/>
            <a:ext cx="3108960" cy="4815841"/>
          </a:xfrm>
          <a:solidFill>
            <a:schemeClr val="bg2"/>
          </a:solidFill>
          <a:ln w="127000">
            <a:solidFill>
              <a:schemeClr val="bg1"/>
            </a:solidFill>
            <a:miter lim="800000"/>
          </a:ln>
          <a:effectLst>
            <a:outerShdw blurRad="50800" dist="38100" dir="5400000" algn="t" rotWithShape="0">
              <a:prstClr val="black">
                <a:alpha val="25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2667001"/>
            <a:ext cx="3429000" cy="2895600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spcBef>
                <a:spcPts val="500"/>
              </a:spcBef>
              <a:buNone/>
              <a:defRPr lang="en-US" sz="18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spcBef>
                <a:spcPts val="600"/>
              </a:spcBef>
              <a:buSzPct val="100000"/>
              <a:buFont typeface="Wingdings" pitchFamily="2" charset="2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53A278-3DCB-C443-B85D-DD86B05B6E8D}" type="datetimeFigureOut">
              <a:rPr lang="en-US" smtClean="0"/>
              <a:t>9/10/2013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D56D4-02AE-7F41-93DD-45E9FA17363B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2" descr="captionAccent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38200" y="2326341"/>
            <a:ext cx="3429000" cy="240307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2" descr="scrollwork-Top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flipH="1">
            <a:off x="1752600" y="565897"/>
            <a:ext cx="742950" cy="361950"/>
          </a:xfrm>
          <a:prstGeom prst="rect">
            <a:avLst/>
          </a:prstGeom>
          <a:noFill/>
        </p:spPr>
      </p:pic>
      <p:pic>
        <p:nvPicPr>
          <p:cNvPr id="15" name="Picture 3" descr="scrollwork-Bottom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flipH="1">
            <a:off x="1752600" y="4128247"/>
            <a:ext cx="742950" cy="361950"/>
          </a:xfrm>
          <a:prstGeom prst="rect">
            <a:avLst/>
          </a:prstGeom>
          <a:noFill/>
        </p:spPr>
      </p:pic>
      <p:pic>
        <p:nvPicPr>
          <p:cNvPr id="4099" name="Picture 3" descr="scrollwork-Bottom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648450" y="4128247"/>
            <a:ext cx="742950" cy="361950"/>
          </a:xfrm>
          <a:prstGeom prst="rect">
            <a:avLst/>
          </a:prstGeom>
          <a:noFill/>
        </p:spPr>
      </p:pic>
      <p:pic>
        <p:nvPicPr>
          <p:cNvPr id="4098" name="Picture 2" descr="scrollwork-Top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48450" y="565897"/>
            <a:ext cx="742950" cy="36195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80160" y="4406153"/>
            <a:ext cx="6583680" cy="784412"/>
          </a:xfr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3600" b="0" kern="120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0" y="780826"/>
            <a:ext cx="4572000" cy="3467548"/>
          </a:xfrm>
          <a:solidFill>
            <a:schemeClr val="bg2"/>
          </a:solidFill>
          <a:ln w="127000">
            <a:solidFill>
              <a:schemeClr val="bg1"/>
            </a:solidFill>
            <a:miter lim="800000"/>
          </a:ln>
          <a:effectLst>
            <a:outerShdw blurRad="50800" dist="38100" dir="5400000" algn="t" rotWithShape="0">
              <a:prstClr val="black">
                <a:alpha val="25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5446059"/>
            <a:ext cx="7543800" cy="609600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spcBef>
                <a:spcPts val="0"/>
              </a:spcBef>
              <a:buNone/>
              <a:defRPr lang="en-US" sz="16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spcBef>
                <a:spcPts val="600"/>
              </a:spcBef>
              <a:buSzPct val="100000"/>
              <a:buFont typeface="Wingdings" pitchFamily="2" charset="2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53A278-3DCB-C443-B85D-DD86B05B6E8D}" type="datetimeFigureOut">
              <a:rPr lang="en-US" smtClean="0"/>
              <a:t>9/10/2013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D56D4-02AE-7F41-93DD-45E9FA17363B}" type="slidenum">
              <a:rPr lang="en-US" smtClean="0"/>
              <a:t>‹#›</a:t>
            </a:fld>
            <a:endParaRPr lang="en-US"/>
          </a:p>
        </p:txBody>
      </p:sp>
      <p:pic>
        <p:nvPicPr>
          <p:cNvPr id="6146" name="Picture 2" descr="captionLongAccent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390650" y="5204012"/>
            <a:ext cx="6362700" cy="247650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2 Pictures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3" descr="scrollwork-Bottom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flipH="1">
            <a:off x="993402" y="4128247"/>
            <a:ext cx="742950" cy="361950"/>
          </a:xfrm>
          <a:prstGeom prst="rect">
            <a:avLst/>
          </a:prstGeom>
          <a:noFill/>
        </p:spPr>
      </p:pic>
      <p:pic>
        <p:nvPicPr>
          <p:cNvPr id="4099" name="Picture 3" descr="scrollwork-Bottom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407649" y="4128247"/>
            <a:ext cx="742950" cy="361950"/>
          </a:xfrm>
          <a:prstGeom prst="rect">
            <a:avLst/>
          </a:prstGeom>
          <a:noFill/>
        </p:spPr>
      </p:pic>
      <p:pic>
        <p:nvPicPr>
          <p:cNvPr id="12" name="Picture 2" descr="scrollwork-Top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flipH="1">
            <a:off x="993402" y="565897"/>
            <a:ext cx="742950" cy="361950"/>
          </a:xfrm>
          <a:prstGeom prst="rect">
            <a:avLst/>
          </a:prstGeom>
          <a:noFill/>
        </p:spPr>
      </p:pic>
      <p:pic>
        <p:nvPicPr>
          <p:cNvPr id="4098" name="Picture 2" descr="scrollwork-Top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407649" y="565897"/>
            <a:ext cx="742950" cy="36195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80160" y="4406153"/>
            <a:ext cx="6583680" cy="784412"/>
          </a:xfr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3600" b="0" kern="120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4000" y="780826"/>
            <a:ext cx="2743200" cy="3467548"/>
          </a:xfrm>
          <a:solidFill>
            <a:schemeClr val="bg2"/>
          </a:solidFill>
          <a:ln w="127000">
            <a:solidFill>
              <a:schemeClr val="bg1"/>
            </a:solidFill>
            <a:miter lim="800000"/>
          </a:ln>
          <a:effectLst>
            <a:outerShdw blurRad="50800" dist="38100" dir="5400000" algn="t" rotWithShape="0">
              <a:prstClr val="black">
                <a:alpha val="25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5446059"/>
            <a:ext cx="7543800" cy="609600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spcBef>
                <a:spcPts val="0"/>
              </a:spcBef>
              <a:buNone/>
              <a:defRPr lang="en-US" sz="16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spcBef>
                <a:spcPts val="600"/>
              </a:spcBef>
              <a:buSzPct val="100000"/>
              <a:buFont typeface="Wingdings" pitchFamily="2" charset="2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53A278-3DCB-C443-B85D-DD86B05B6E8D}" type="datetimeFigureOut">
              <a:rPr lang="en-US" smtClean="0"/>
              <a:t>9/10/2013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D56D4-02AE-7F41-93DD-45E9FA17363B}" type="slidenum">
              <a:rPr lang="en-US" smtClean="0"/>
              <a:t>‹#›</a:t>
            </a:fld>
            <a:endParaRPr lang="en-US"/>
          </a:p>
        </p:txBody>
      </p:sp>
      <p:pic>
        <p:nvPicPr>
          <p:cNvPr id="6146" name="Picture 2" descr="captionLongAccent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390650" y="5204012"/>
            <a:ext cx="6362700" cy="247650"/>
          </a:xfrm>
          <a:prstGeom prst="rect">
            <a:avLst/>
          </a:prstGeom>
          <a:noFill/>
        </p:spPr>
      </p:pic>
      <p:sp>
        <p:nvSpPr>
          <p:cNvPr id="14" name="Picture Placeholder 2"/>
          <p:cNvSpPr>
            <a:spLocks noGrp="1"/>
          </p:cNvSpPr>
          <p:nvPr>
            <p:ph type="pic" idx="13"/>
          </p:nvPr>
        </p:nvSpPr>
        <p:spPr>
          <a:xfrm>
            <a:off x="4912659" y="780826"/>
            <a:ext cx="2743200" cy="3467548"/>
          </a:xfrm>
          <a:solidFill>
            <a:schemeClr val="bg2"/>
          </a:solidFill>
          <a:ln w="127000">
            <a:solidFill>
              <a:schemeClr val="bg1"/>
            </a:solidFill>
            <a:miter lim="800000"/>
          </a:ln>
          <a:effectLst>
            <a:outerShdw blurRad="50800" dist="38100" dir="5400000" algn="t" rotWithShape="0">
              <a:prstClr val="black">
                <a:alpha val="25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pageAccent-Full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95313" y="1689847"/>
            <a:ext cx="7953375" cy="3048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2084294"/>
            <a:ext cx="7543800" cy="3639670"/>
          </a:xfrm>
        </p:spPr>
        <p:txBody>
          <a:bodyPr vert="eaVert"/>
          <a:lstStyle>
            <a:lvl5pPr>
              <a:defRPr/>
            </a:lvl5pPr>
            <a:lvl6pPr marL="2286000">
              <a:defRPr/>
            </a:lvl6pPr>
            <a:lvl7pPr marL="2286000">
              <a:defRPr/>
            </a:lvl7pPr>
            <a:lvl8pPr marL="2286000">
              <a:defRPr/>
            </a:lvl8pPr>
            <a:lvl9pPr marL="2286000"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53A278-3DCB-C443-B85D-DD86B05B6E8D}" type="datetimeFigureOut">
              <a:rPr lang="en-US" smtClean="0"/>
              <a:t>9/10/2013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D56D4-02AE-7F41-93DD-45E9FA17363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6600" y="922048"/>
            <a:ext cx="1676400" cy="481488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922048"/>
            <a:ext cx="5638800" cy="4814888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53A278-3DCB-C443-B85D-DD86B05B6E8D}" type="datetimeFigureOut">
              <a:rPr lang="en-US" smtClean="0"/>
              <a:t>9/10/2013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D56D4-02AE-7F41-93DD-45E9FA17363B}" type="slidenum">
              <a:rPr lang="en-US" smtClean="0"/>
              <a:t>‹#›</a:t>
            </a:fld>
            <a:endParaRPr lang="en-US"/>
          </a:p>
        </p:txBody>
      </p:sp>
      <p:pic>
        <p:nvPicPr>
          <p:cNvPr id="5122" name="Picture 2" descr="verticalAccent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26225" y="860612"/>
            <a:ext cx="247364" cy="4937760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53A278-3DCB-C443-B85D-DD86B05B6E8D}" type="datetimeFigureOut">
              <a:rPr lang="en-US" smtClean="0"/>
              <a:t>9/10/2013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D56D4-02AE-7F41-93DD-45E9FA17363B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2" descr="pageAccent-Full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95313" y="1689847"/>
            <a:ext cx="7953375" cy="304800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 with Pictur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overEmbos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02519" y="4038600"/>
            <a:ext cx="6938963" cy="1174376"/>
          </a:xfrm>
        </p:spPr>
        <p:txBody>
          <a:bodyPr anchor="b" anchorCtr="0">
            <a:noAutofit/>
          </a:bodyPr>
          <a:lstStyle>
            <a:lvl1pPr>
              <a:lnSpc>
                <a:spcPct val="95000"/>
              </a:lnSpc>
              <a:defRPr sz="5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2520" y="5212977"/>
            <a:ext cx="6938961" cy="775447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907741" y="6214969"/>
            <a:ext cx="2133600" cy="275478"/>
          </a:xfrm>
        </p:spPr>
        <p:txBody>
          <a:bodyPr/>
          <a:lstStyle>
            <a:lvl1pPr>
              <a:defRPr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fld id="{2153A278-3DCB-C443-B85D-DD86B05B6E8D}" type="datetimeFigureOut">
              <a:rPr lang="en-US" smtClean="0"/>
              <a:t>9/10/2013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02659" y="6214969"/>
            <a:ext cx="2895600" cy="275478"/>
          </a:xfrm>
        </p:spPr>
        <p:txBody>
          <a:bodyPr/>
          <a:lstStyle>
            <a:lvl1pPr>
              <a:defRPr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6214969"/>
            <a:ext cx="457200" cy="275478"/>
          </a:xfrm>
        </p:spPr>
        <p:txBody>
          <a:bodyPr/>
          <a:lstStyle>
            <a:lvl1pPr>
              <a:defRPr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fld id="{FC8D56D4-02AE-7F41-93DD-45E9FA17363B}" type="slidenum">
              <a:rPr lang="en-US" smtClean="0"/>
              <a:t>‹#›</a:t>
            </a:fld>
            <a:endParaRPr lang="en-US"/>
          </a:p>
        </p:txBody>
      </p:sp>
      <p:pic>
        <p:nvPicPr>
          <p:cNvPr id="9" name="Picture 8" descr="coverAccentBotto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4400" y="3915801"/>
            <a:ext cx="7315200" cy="400705"/>
          </a:xfrm>
          <a:prstGeom prst="rect">
            <a:avLst/>
          </a:prstGeom>
        </p:spPr>
      </p:pic>
      <p:sp>
        <p:nvSpPr>
          <p:cNvPr id="11" name="Picture Placeholder 2"/>
          <p:cNvSpPr>
            <a:spLocks noGrp="1"/>
          </p:cNvSpPr>
          <p:nvPr>
            <p:ph type="pic" idx="13"/>
          </p:nvPr>
        </p:nvSpPr>
        <p:spPr>
          <a:xfrm>
            <a:off x="1188720" y="1004455"/>
            <a:ext cx="6766560" cy="2729345"/>
          </a:xfrm>
          <a:solidFill>
            <a:schemeClr val="bg2"/>
          </a:solidFill>
          <a:ln w="127000">
            <a:solidFill>
              <a:schemeClr val="tx1"/>
            </a:solidFill>
            <a:miter lim="800000"/>
          </a:ln>
          <a:effectLst>
            <a:outerShdw blurRad="50800" dist="38100" dir="5400000" algn="t" rotWithShape="0">
              <a:prstClr val="black">
                <a:alpha val="25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6012" y="1904998"/>
            <a:ext cx="6938964" cy="1582271"/>
          </a:xfrm>
        </p:spPr>
        <p:txBody>
          <a:bodyPr vert="horz" lIns="91440" tIns="45720" rIns="91440" bIns="45720" rtlCol="0" anchor="b" anchorCtr="0">
            <a:noAutofit/>
          </a:bodyPr>
          <a:lstStyle>
            <a:lvl1pPr algn="ctr" defTabSz="914400" rtl="0" eaLnBrk="1" latinLnBrk="0" hangingPunct="1">
              <a:lnSpc>
                <a:spcPct val="95000"/>
              </a:lnSpc>
              <a:spcBef>
                <a:spcPct val="0"/>
              </a:spcBef>
              <a:buNone/>
              <a:defRPr lang="en-US" sz="5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6012" y="3487271"/>
            <a:ext cx="6938960" cy="1143000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ts val="300"/>
              </a:spcBef>
              <a:buSzPct val="100000"/>
              <a:buFont typeface="Wingdings" pitchFamily="2" charset="2"/>
              <a:buNone/>
              <a:defRPr lang="en-US" sz="18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53A278-3DCB-C443-B85D-DD86B05B6E8D}" type="datetimeFigureOut">
              <a:rPr lang="en-US" smtClean="0"/>
              <a:t>9/10/2013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D56D4-02AE-7F41-93DD-45E9FA17363B}" type="slidenum">
              <a:rPr lang="en-US" smtClean="0"/>
              <a:t>‹#›</a:t>
            </a:fld>
            <a:endParaRPr lang="en-US"/>
          </a:p>
        </p:txBody>
      </p:sp>
      <p:pic>
        <p:nvPicPr>
          <p:cNvPr id="1026" name="Picture 2" descr="SectionAccentTop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14400" y="1618488"/>
            <a:ext cx="7315200" cy="356382"/>
          </a:xfrm>
          <a:prstGeom prst="rect">
            <a:avLst/>
          </a:prstGeom>
          <a:noFill/>
        </p:spPr>
      </p:pic>
      <p:pic>
        <p:nvPicPr>
          <p:cNvPr id="1027" name="Picture 3" descr="SectionAccentBottom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14400" y="4690872"/>
            <a:ext cx="7315200" cy="356382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pageAccent-Full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95313" y="1689847"/>
            <a:ext cx="7953375" cy="3048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2084293"/>
            <a:ext cx="3429000" cy="3639312"/>
          </a:xfrm>
        </p:spPr>
        <p:txBody>
          <a:bodyPr>
            <a:normAutofit/>
          </a:bodyPr>
          <a:lstStyle>
            <a:lvl1pPr marL="282575" indent="-282575">
              <a:defRPr sz="2000"/>
            </a:lvl1pPr>
            <a:lvl2pPr marL="573088" indent="-282575">
              <a:defRPr sz="1800"/>
            </a:lvl2pPr>
            <a:lvl3pPr marL="855663" indent="-282575">
              <a:defRPr sz="1800"/>
            </a:lvl3pPr>
            <a:lvl4pPr marL="1146175" indent="-282575">
              <a:defRPr sz="1800"/>
            </a:lvl4pPr>
            <a:lvl5pPr marL="1430338" indent="-282575">
              <a:defRPr sz="1800"/>
            </a:lvl5pPr>
            <a:lvl6pPr marL="1712913" indent="-282575">
              <a:defRPr sz="1800"/>
            </a:lvl6pPr>
            <a:lvl7pPr marL="2003425" indent="-282575">
              <a:defRPr sz="1800"/>
            </a:lvl7pPr>
            <a:lvl8pPr marL="2286000" indent="-282575">
              <a:defRPr sz="1800"/>
            </a:lvl8pPr>
            <a:lvl9pPr marL="2568575" indent="-282575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26106" y="2084293"/>
            <a:ext cx="3429000" cy="3639312"/>
          </a:xfrm>
        </p:spPr>
        <p:txBody>
          <a:bodyPr>
            <a:normAutofit/>
          </a:bodyPr>
          <a:lstStyle>
            <a:lvl1pPr marL="282575" indent="-282575">
              <a:defRPr sz="2000"/>
            </a:lvl1pPr>
            <a:lvl2pPr marL="573088" indent="-282575">
              <a:defRPr sz="1800"/>
            </a:lvl2pPr>
            <a:lvl3pPr marL="855663" indent="-282575">
              <a:defRPr sz="1800"/>
            </a:lvl3pPr>
            <a:lvl4pPr marL="1146175" indent="-282575">
              <a:defRPr sz="1800"/>
            </a:lvl4pPr>
            <a:lvl5pPr marL="1430338" indent="-282575">
              <a:defRPr sz="1800"/>
            </a:lvl5pPr>
            <a:lvl6pPr marL="1712913" indent="-282575">
              <a:defRPr sz="1800"/>
            </a:lvl6pPr>
            <a:lvl7pPr marL="2005013" indent="-282575">
              <a:defRPr sz="1800"/>
            </a:lvl7pPr>
            <a:lvl8pPr marL="2287588" indent="-282575">
              <a:defRPr sz="1800"/>
            </a:lvl8pPr>
            <a:lvl9pPr marL="2568575" indent="-2809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53A278-3DCB-C443-B85D-DD86B05B6E8D}" type="datetimeFigureOut">
              <a:rPr lang="en-US" smtClean="0"/>
              <a:t>9/10/2013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D56D4-02AE-7F41-93DD-45E9FA17363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pageAccent-Full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95313" y="1689847"/>
            <a:ext cx="7953375" cy="3048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81100" y="1839913"/>
            <a:ext cx="2743200" cy="903287"/>
          </a:xfrm>
        </p:spPr>
        <p:txBody>
          <a:bodyPr anchor="ctr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8200" y="2971800"/>
            <a:ext cx="3429000" cy="2751804"/>
          </a:xfrm>
        </p:spPr>
        <p:txBody>
          <a:bodyPr>
            <a:normAutofit/>
          </a:bodyPr>
          <a:lstStyle>
            <a:lvl1pPr marL="282575" indent="-282575">
              <a:defRPr sz="1800"/>
            </a:lvl1pPr>
            <a:lvl2pPr marL="573088" indent="-282575">
              <a:defRPr sz="1800"/>
            </a:lvl2pPr>
            <a:lvl3pPr marL="855663" indent="-282575">
              <a:defRPr sz="1800"/>
            </a:lvl3pPr>
            <a:lvl4pPr marL="1146175" indent="-282575">
              <a:defRPr sz="1800"/>
            </a:lvl4pPr>
            <a:lvl5pPr marL="1430338" indent="-284163">
              <a:defRPr sz="1800"/>
            </a:lvl5pPr>
            <a:lvl6pPr marL="1712913" indent="-282575">
              <a:defRPr sz="1600"/>
            </a:lvl6pPr>
            <a:lvl7pPr marL="2003425" indent="-282575">
              <a:defRPr sz="1600"/>
            </a:lvl7pPr>
            <a:lvl8pPr marL="2286000" indent="-282575">
              <a:defRPr sz="1600"/>
            </a:lvl8pPr>
            <a:lvl9pPr marL="2568575" indent="-282575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269006" y="1839913"/>
            <a:ext cx="2743200" cy="903287"/>
          </a:xfrm>
        </p:spPr>
        <p:txBody>
          <a:bodyPr anchor="ctr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926106" y="2971800"/>
            <a:ext cx="3429000" cy="2751804"/>
          </a:xfrm>
        </p:spPr>
        <p:txBody>
          <a:bodyPr>
            <a:normAutofit/>
          </a:bodyPr>
          <a:lstStyle>
            <a:lvl1pPr marL="282575" indent="-282575">
              <a:defRPr sz="1800"/>
            </a:lvl1pPr>
            <a:lvl2pPr marL="573088" indent="-282575">
              <a:defRPr sz="1800"/>
            </a:lvl2pPr>
            <a:lvl3pPr marL="855663" indent="-282575">
              <a:defRPr sz="1800"/>
            </a:lvl3pPr>
            <a:lvl4pPr marL="1146175" indent="-282575">
              <a:defRPr sz="1800"/>
            </a:lvl4pPr>
            <a:lvl5pPr marL="1430338" indent="-282575">
              <a:defRPr sz="1800"/>
            </a:lvl5pPr>
            <a:lvl6pPr marL="1712913" indent="-282575">
              <a:defRPr sz="1600"/>
            </a:lvl6pPr>
            <a:lvl7pPr marL="2003425" indent="-282575">
              <a:defRPr sz="1600"/>
            </a:lvl7pPr>
            <a:lvl8pPr marL="2286000" indent="-282575">
              <a:defRPr sz="1600"/>
            </a:lvl8pPr>
            <a:lvl9pPr marL="2568575" indent="-282575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53A278-3DCB-C443-B85D-DD86B05B6E8D}" type="datetimeFigureOut">
              <a:rPr lang="en-US" smtClean="0"/>
              <a:t>9/10/2013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D56D4-02AE-7F41-93DD-45E9FA17363B}" type="slidenum">
              <a:rPr lang="en-US" smtClean="0"/>
              <a:t>‹#›</a:t>
            </a:fld>
            <a:endParaRPr lang="en-US"/>
          </a:p>
        </p:txBody>
      </p:sp>
      <p:pic>
        <p:nvPicPr>
          <p:cNvPr id="2050" name="Picture 2" descr="comparisonRule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47775" y="2686050"/>
            <a:ext cx="2609850" cy="133350"/>
          </a:xfrm>
          <a:prstGeom prst="rect">
            <a:avLst/>
          </a:prstGeom>
          <a:noFill/>
        </p:spPr>
      </p:pic>
      <p:pic>
        <p:nvPicPr>
          <p:cNvPr id="12" name="Picture 2" descr="comparisonRule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35681" y="2686050"/>
            <a:ext cx="2609850" cy="133350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pageAccent-Full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95313" y="1689847"/>
            <a:ext cx="7953375" cy="3048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53A278-3DCB-C443-B85D-DD86B05B6E8D}" type="datetimeFigureOut">
              <a:rPr lang="en-US" smtClean="0"/>
              <a:t>9/10/2013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D56D4-02AE-7F41-93DD-45E9FA17363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53A278-3DCB-C443-B85D-DD86B05B6E8D}" type="datetimeFigureOut">
              <a:rPr lang="en-US" smtClean="0"/>
              <a:t>9/10/2013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D56D4-02AE-7F41-93DD-45E9FA17363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914400"/>
            <a:ext cx="3429000" cy="1371600"/>
          </a:xfrm>
        </p:spPr>
        <p:txBody>
          <a:bodyPr anchor="b">
            <a:noAutofit/>
          </a:bodyPr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26106" y="914400"/>
            <a:ext cx="3429000" cy="4815841"/>
          </a:xfrm>
        </p:spPr>
        <p:txBody>
          <a:bodyPr>
            <a:normAutofit/>
          </a:bodyPr>
          <a:lstStyle>
            <a:lvl1pPr marL="341313" indent="-341313">
              <a:defRPr sz="2200"/>
            </a:lvl1pPr>
            <a:lvl2pPr marL="631825" indent="-284163">
              <a:defRPr sz="2000"/>
            </a:lvl2pPr>
            <a:lvl3pPr marL="914400" indent="-284163">
              <a:defRPr sz="1800"/>
            </a:lvl3pPr>
            <a:lvl4pPr marL="1196975" indent="-284163">
              <a:defRPr sz="1800"/>
            </a:lvl4pPr>
            <a:lvl5pPr marL="1487488" indent="-284163">
              <a:defRPr sz="1800"/>
            </a:lvl5pPr>
            <a:lvl6pPr marL="1770063" indent="-284163">
              <a:defRPr sz="1800"/>
            </a:lvl6pPr>
            <a:lvl7pPr marL="2060575" indent="-284163">
              <a:defRPr sz="1800"/>
            </a:lvl7pPr>
            <a:lvl8pPr marL="2344738" indent="-284163">
              <a:defRPr sz="1800"/>
            </a:lvl8pPr>
            <a:lvl9pPr marL="2627313" indent="-284163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2667001"/>
            <a:ext cx="3429000" cy="2895600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53A278-3DCB-C443-B85D-DD86B05B6E8D}" type="datetimeFigureOut">
              <a:rPr lang="en-US" smtClean="0"/>
              <a:t>9/10/2013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D56D4-02AE-7F41-93DD-45E9FA17363B}" type="slidenum">
              <a:rPr lang="en-US" smtClean="0"/>
              <a:t>‹#›</a:t>
            </a:fld>
            <a:endParaRPr lang="en-US"/>
          </a:p>
        </p:txBody>
      </p:sp>
      <p:pic>
        <p:nvPicPr>
          <p:cNvPr id="3074" name="Picture 2" descr="captionAccent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38200" y="2326341"/>
            <a:ext cx="3429000" cy="240307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interiorEdging.png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00100" y="381000"/>
            <a:ext cx="754380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2084294"/>
            <a:ext cx="6949440" cy="363967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118412"/>
            <a:ext cx="2133600" cy="27547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2153A278-3DCB-C443-B85D-DD86B05B6E8D}" type="datetimeFigureOut">
              <a:rPr lang="en-US" smtClean="0"/>
              <a:t>9/10/2013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118412"/>
            <a:ext cx="2895600" cy="27547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43400" y="6118412"/>
            <a:ext cx="457200" cy="27547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fld id="{FC8D56D4-02AE-7F41-93DD-45E9FA17363B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  <p:sldLayoutId id="2147483696" r:id="rId12"/>
    <p:sldLayoutId id="2147483697" r:id="rId13"/>
    <p:sldLayoutId id="2147483698" r:id="rId14"/>
  </p:sldLayoutIdLst>
  <p:txStyles>
    <p:titleStyle>
      <a:lvl1pPr algn="ctr" defTabSz="914400" rtl="0" eaLnBrk="1" latinLnBrk="0" hangingPunct="1">
        <a:spcBef>
          <a:spcPct val="0"/>
        </a:spcBef>
        <a:buNone/>
        <a:defRPr sz="5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914400" rtl="0" eaLnBrk="1" latinLnBrk="0" hangingPunct="1">
        <a:spcBef>
          <a:spcPts val="2000"/>
        </a:spcBef>
        <a:buSzPct val="100000"/>
        <a:buFont typeface="Wingdings" pitchFamily="2" charset="2"/>
        <a:buChar char="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indent="-457200" algn="l" defTabSz="914400" rtl="0" eaLnBrk="1" latinLnBrk="0" hangingPunct="1">
        <a:spcBef>
          <a:spcPts val="1500"/>
        </a:spcBef>
        <a:buClr>
          <a:schemeClr val="tx1">
            <a:lumMod val="60000"/>
            <a:lumOff val="40000"/>
          </a:schemeClr>
        </a:buClr>
        <a:buSzPct val="100000"/>
        <a:buFont typeface="Wingdings" pitchFamily="2" charset="2"/>
        <a:buChar char="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457200" algn="l" defTabSz="914400" rtl="0" eaLnBrk="1" latinLnBrk="0" hangingPunct="1">
        <a:spcBef>
          <a:spcPts val="1500"/>
        </a:spcBef>
        <a:buSzPct val="100000"/>
        <a:buFont typeface="Wingdings" pitchFamily="2" charset="2"/>
        <a:buChar char="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800" indent="-457200" algn="l" defTabSz="914400" rtl="0" eaLnBrk="1" latinLnBrk="0" hangingPunct="1">
        <a:spcBef>
          <a:spcPts val="1500"/>
        </a:spcBef>
        <a:buClr>
          <a:schemeClr val="tx1">
            <a:lumMod val="60000"/>
            <a:lumOff val="40000"/>
          </a:schemeClr>
        </a:buClr>
        <a:buSzPct val="100000"/>
        <a:buFont typeface="Wingdings" pitchFamily="2" charset="2"/>
        <a:buChar char="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286000" indent="-457200" algn="l" defTabSz="914400" rtl="0" eaLnBrk="1" latinLnBrk="0" hangingPunct="1">
        <a:spcBef>
          <a:spcPts val="1500"/>
        </a:spcBef>
        <a:buSzPct val="100000"/>
        <a:buFont typeface="Wingdings" pitchFamily="2" charset="2"/>
        <a:buChar char="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indent="-457200" algn="l" defTabSz="914400" rtl="0" eaLnBrk="1" latinLnBrk="0" hangingPunct="1">
        <a:spcBef>
          <a:spcPts val="1500"/>
        </a:spcBef>
        <a:buClr>
          <a:schemeClr val="tx1">
            <a:lumMod val="60000"/>
            <a:lumOff val="40000"/>
          </a:schemeClr>
        </a:buClr>
        <a:buSzPct val="100000"/>
        <a:buFont typeface="Wingdings" pitchFamily="2" charset="2"/>
        <a:buChar char=""/>
        <a:tabLst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3200400" indent="-457200" algn="l" defTabSz="914400" rtl="0" eaLnBrk="1" latinLnBrk="0" hangingPunct="1">
        <a:spcBef>
          <a:spcPts val="1500"/>
        </a:spcBef>
        <a:buSzPct val="100000"/>
        <a:buFont typeface="Wingdings" pitchFamily="2" charset="2"/>
        <a:buChar char=""/>
        <a:tabLst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657600" indent="-457200" algn="l" defTabSz="914400" rtl="0" eaLnBrk="1" latinLnBrk="0" hangingPunct="1">
        <a:spcBef>
          <a:spcPts val="1500"/>
        </a:spcBef>
        <a:buClr>
          <a:schemeClr val="tx1">
            <a:lumMod val="60000"/>
            <a:lumOff val="40000"/>
          </a:schemeClr>
        </a:buClr>
        <a:buSzPct val="100000"/>
        <a:buFont typeface="Wingdings" pitchFamily="2" charset="2"/>
        <a:buChar char=""/>
        <a:tabLst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4114800" indent="-457200" algn="l" defTabSz="914400" rtl="0" eaLnBrk="1" latinLnBrk="0" hangingPunct="1">
        <a:spcBef>
          <a:spcPts val="1500"/>
        </a:spcBef>
        <a:buSzPct val="100000"/>
        <a:buFont typeface="Wingdings" pitchFamily="2" charset="2"/>
        <a:buChar char=""/>
        <a:tabLst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8.png"/><Relationship Id="rId4" Type="http://schemas.openxmlformats.org/officeDocument/2006/relationships/package" Target="../embeddings/Microsoft_Office_Word_2007_Document1.docx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8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8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8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1.xml"/><Relationship Id="rId1" Type="http://schemas.openxmlformats.org/officeDocument/2006/relationships/slideLayout" Target="../slideLayouts/slideLayout8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8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23.png"/><Relationship Id="rId4" Type="http://schemas.openxmlformats.org/officeDocument/2006/relationships/package" Target="../embeddings/Microsoft_Office_Word_2007_Document13.docx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0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8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24.png"/><Relationship Id="rId4" Type="http://schemas.openxmlformats.org/officeDocument/2006/relationships/package" Target="../embeddings/Microsoft_Office_Word_2007_Document14.docx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8.xml"/><Relationship Id="rId1" Type="http://schemas.openxmlformats.org/officeDocument/2006/relationships/vmlDrawing" Target="../drawings/vmlDrawing4.vml"/><Relationship Id="rId5" Type="http://schemas.openxmlformats.org/officeDocument/2006/relationships/image" Target="../media/image25.png"/><Relationship Id="rId4" Type="http://schemas.openxmlformats.org/officeDocument/2006/relationships/package" Target="../embeddings/Microsoft_Office_Word_2007_Document15.docx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8.xml"/><Relationship Id="rId1" Type="http://schemas.openxmlformats.org/officeDocument/2006/relationships/vmlDrawing" Target="../drawings/vmlDrawing5.vml"/><Relationship Id="rId5" Type="http://schemas.openxmlformats.org/officeDocument/2006/relationships/image" Target="../media/image26.png"/><Relationship Id="rId4" Type="http://schemas.openxmlformats.org/officeDocument/2006/relationships/package" Target="../embeddings/Microsoft_Office_Word_2007_Document16.docx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2.xml"/><Relationship Id="rId1" Type="http://schemas.openxmlformats.org/officeDocument/2006/relationships/slideLayout" Target="../slideLayouts/slideLayout8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3.xml"/><Relationship Id="rId1" Type="http://schemas.openxmlformats.org/officeDocument/2006/relationships/slideLayout" Target="../slideLayouts/slideLayout8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4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 Gathering Storm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Buchheit</a:t>
            </a:r>
            <a:r>
              <a:rPr lang="en-US" dirty="0" smtClean="0"/>
              <a:t> &amp; Gulati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3843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99914069"/>
              </p:ext>
            </p:extLst>
          </p:nvPr>
        </p:nvGraphicFramePr>
        <p:xfrm>
          <a:off x="0" y="0"/>
          <a:ext cx="9067800" cy="685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8982392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" grpId="0">
        <p:bldAsOne/>
      </p:bldGraphic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But the question for me is – How do I restructure it?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Remember Greece 2012 ?</a:t>
            </a:r>
          </a:p>
          <a:p>
            <a:r>
              <a:rPr lang="en-US" dirty="0" smtClean="0"/>
              <a:t>The key there was that 90% of the bond debt (the $400 billion) was under local law – easy to restructure</a:t>
            </a:r>
          </a:p>
          <a:p>
            <a:r>
              <a:rPr lang="en-US" dirty="0" smtClean="0"/>
              <a:t>So, what about this?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4123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79172709"/>
              </p:ext>
            </p:extLst>
          </p:nvPr>
        </p:nvGraphicFramePr>
        <p:xfrm>
          <a:off x="76200" y="0"/>
          <a:ext cx="9067800" cy="685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260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Exercise in class - How do you solve this?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 March 2012, Greece basically tried nothing (they were paid 100%, unless they voluntarily took the haircut)</a:t>
            </a:r>
          </a:p>
          <a:p>
            <a:r>
              <a:rPr lang="en-US" dirty="0"/>
              <a:t>N</a:t>
            </a:r>
            <a:r>
              <a:rPr lang="en-US" dirty="0" smtClean="0"/>
              <a:t>ext time, it won’t have the money to pay (and there will be a next time).</a:t>
            </a:r>
          </a:p>
          <a:p>
            <a:r>
              <a:rPr lang="en-US" dirty="0" smtClean="0"/>
              <a:t>Time to read the contracts – 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93908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This is what the bond looks like – scary words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/>
          <a:srcRect t="2665" b="2665"/>
          <a:stretch>
            <a:fillRect/>
          </a:stretch>
        </p:blipFill>
        <p:spPr>
          <a:xfrm>
            <a:off x="-135467" y="1752599"/>
            <a:ext cx="9025467" cy="4868333"/>
          </a:xfrm>
        </p:spPr>
      </p:pic>
    </p:spTree>
    <p:extLst>
      <p:ext uri="{BB962C8B-B14F-4D97-AF65-F5344CB8AC3E}">
        <p14:creationId xmlns:p14="http://schemas.microsoft.com/office/powerpoint/2010/main" val="2086429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</a:t>
            </a:r>
            <a:r>
              <a:rPr lang="en-US" dirty="0" smtClean="0"/>
              <a:t>age 14 Proton Bank K 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/>
          <a:srcRect t="-18057" b="-18057"/>
          <a:stretch>
            <a:fillRect/>
          </a:stretch>
        </p:blipFill>
        <p:spPr>
          <a:xfrm>
            <a:off x="-186267" y="1100667"/>
            <a:ext cx="9651999" cy="6062133"/>
          </a:xfrm>
        </p:spPr>
      </p:pic>
    </p:spTree>
    <p:extLst>
      <p:ext uri="{BB962C8B-B14F-4D97-AF65-F5344CB8AC3E}">
        <p14:creationId xmlns:p14="http://schemas.microsoft.com/office/powerpoint/2010/main" val="1318710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 Guarantee Structure (As we see it in the bond)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48591086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015672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 Real Structure (in the fine print)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93178814"/>
              </p:ext>
            </p:extLst>
          </p:nvPr>
        </p:nvGraphicFramePr>
        <p:xfrm>
          <a:off x="457200" y="1964267"/>
          <a:ext cx="8229600" cy="41618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114585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But the key contract is the Guarantee, not the bond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t="-27844" b="-27844"/>
          <a:stretch>
            <a:fillRect/>
          </a:stretch>
        </p:blipFill>
        <p:spPr>
          <a:xfrm>
            <a:off x="-33867" y="626534"/>
            <a:ext cx="9262533" cy="7382933"/>
          </a:xfrm>
        </p:spPr>
      </p:pic>
    </p:spTree>
    <p:extLst>
      <p:ext uri="{BB962C8B-B14F-4D97-AF65-F5344CB8AC3E}">
        <p14:creationId xmlns:p14="http://schemas.microsoft.com/office/powerpoint/2010/main" val="1657925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does Ministerial Decree No. 251235671773 say?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At page 53 of a bond of an altogether different company EFG – It says 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Governing Law</a:t>
            </a:r>
            <a:r>
              <a:rPr lang="en-US" dirty="0" smtClean="0"/>
              <a:t>: This </a:t>
            </a:r>
            <a:r>
              <a:rPr lang="en-US" dirty="0"/>
              <a:t>Guarantee </a:t>
            </a:r>
            <a:r>
              <a:rPr lang="en-US" dirty="0" smtClean="0"/>
              <a:t>. . . . is governed </a:t>
            </a:r>
            <a:r>
              <a:rPr lang="en-US" dirty="0"/>
              <a:t>by and shall be construed in accordance with Greek law</a:t>
            </a:r>
            <a:r>
              <a:rPr lang="en-US" dirty="0" smtClean="0"/>
              <a:t>.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Jurisdiction</a:t>
            </a:r>
            <a:r>
              <a:rPr lang="en-US" dirty="0" smtClean="0"/>
              <a:t>: </a:t>
            </a:r>
            <a:r>
              <a:rPr lang="en-US" dirty="0"/>
              <a:t>The Greek courts in Athens are to have jurisdiction to settle any disputes which may arise out of </a:t>
            </a:r>
            <a:r>
              <a:rPr lang="en-US" dirty="0" smtClean="0"/>
              <a:t>or in </a:t>
            </a:r>
            <a:r>
              <a:rPr lang="en-US" dirty="0"/>
              <a:t>connection with this Guarantee</a:t>
            </a:r>
          </a:p>
        </p:txBody>
      </p:sp>
    </p:spTree>
    <p:extLst>
      <p:ext uri="{BB962C8B-B14F-4D97-AF65-F5344CB8AC3E}">
        <p14:creationId xmlns:p14="http://schemas.microsoft.com/office/powerpoint/2010/main" val="4269036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My favorite rail company:</a:t>
            </a:r>
            <a:br>
              <a:rPr lang="en-US" dirty="0" smtClean="0"/>
            </a:br>
            <a:r>
              <a:rPr lang="en-US" dirty="0" smtClean="0"/>
              <a:t>Hell Rail</a:t>
            </a:r>
            <a:endParaRPr lang="en-US" dirty="0"/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96305059"/>
              </p:ext>
            </p:extLst>
          </p:nvPr>
        </p:nvGraphicFramePr>
        <p:xfrm>
          <a:off x="0" y="2048933"/>
          <a:ext cx="10803467" cy="502920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83" name="Document" r:id="rId4" imgW="5486400" imgH="2743200" progId="Word.Document.12">
                  <p:embed/>
                </p:oleObj>
              </mc:Choice>
              <mc:Fallback>
                <p:oleObj name="Document" r:id="rId4" imgW="5486400" imgH="274320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0" y="2048933"/>
                        <a:ext cx="10803467" cy="502920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678759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Implications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In 2012, these Greek guarantees got paid in full</a:t>
            </a:r>
          </a:p>
          <a:p>
            <a:r>
              <a:rPr lang="en-US" dirty="0" smtClean="0"/>
              <a:t>Historically, in restructurings, they have gotten paid in full</a:t>
            </a:r>
          </a:p>
          <a:p>
            <a:r>
              <a:rPr lang="en-US" dirty="0" smtClean="0"/>
              <a:t>That is partly why they have become so popular (plus capital reserve treatment)</a:t>
            </a:r>
          </a:p>
          <a:p>
            <a:r>
              <a:rPr lang="en-US" dirty="0" smtClean="0"/>
              <a:t>Next time, in Greece, maybe not . . . </a:t>
            </a:r>
          </a:p>
          <a:p>
            <a:r>
              <a:rPr lang="en-US" dirty="0" smtClean="0"/>
              <a:t>If you are an investor though, there is a tiny subset of these bonds that have foreign law govern the guarantee too (just like there were a tiny subset of Greek bonds in 2012 that had foreign law 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561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Criticisms from Prior Talks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This is European Financial Accounting; it is complicated and you don’t understand how it works. </a:t>
            </a:r>
            <a:r>
              <a:rPr lang="en-US" dirty="0" smtClean="0">
                <a:solidFill>
                  <a:srgbClr val="FF0000"/>
                </a:solidFill>
              </a:rPr>
              <a:t>There is no problem</a:t>
            </a:r>
            <a:r>
              <a:rPr lang="en-US" dirty="0" smtClean="0"/>
              <a:t>.</a:t>
            </a:r>
          </a:p>
          <a:p>
            <a:r>
              <a:rPr lang="en-US" dirty="0" smtClean="0"/>
              <a:t>These are fake bonds that you are looking at; no one really bought them – they are all sitting in the ECB as collateral.  </a:t>
            </a:r>
            <a:r>
              <a:rPr lang="en-US" dirty="0" smtClean="0">
                <a:solidFill>
                  <a:srgbClr val="FF0000"/>
                </a:solidFill>
              </a:rPr>
              <a:t>There is no problem</a:t>
            </a:r>
            <a:r>
              <a:rPr lang="en-US" dirty="0" smtClean="0"/>
              <a:t>.</a:t>
            </a:r>
          </a:p>
          <a:p>
            <a:r>
              <a:rPr lang="en-US" dirty="0" smtClean="0"/>
              <a:t>These are part of the Euro area bailout packages and the new banking union. Not a Greek problem. Rather, a German problem.  </a:t>
            </a:r>
            <a:r>
              <a:rPr lang="en-US" dirty="0" smtClean="0">
                <a:solidFill>
                  <a:srgbClr val="FF0000"/>
                </a:solidFill>
              </a:rPr>
              <a:t>There is no problem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0375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Chart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09620985"/>
              </p:ext>
            </p:extLst>
          </p:nvPr>
        </p:nvGraphicFramePr>
        <p:xfrm>
          <a:off x="0" y="0"/>
          <a:ext cx="9296400" cy="6781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39346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Background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Sovereign bond data, in about 2008, started showing a bunch of guarantees where we couldn’t find documentation; </a:t>
            </a:r>
          </a:p>
          <a:p>
            <a:r>
              <a:rPr lang="en-US" dirty="0" smtClean="0"/>
              <a:t>The last time we had seen this in our data was in the 1880s (Argentine railroads) and the early 1900s (Russian cities and railroads);</a:t>
            </a:r>
          </a:p>
          <a:p>
            <a:r>
              <a:rPr lang="en-US" dirty="0" smtClean="0"/>
              <a:t>Greek debt stock that had to be restructured in 2012 had more guaranteed bonds (36) than any prior restructuring – and it was not obvious </a:t>
            </a:r>
            <a:r>
              <a:rPr lang="en-US" u="sng" dirty="0" smtClean="0"/>
              <a:t>how to </a:t>
            </a:r>
            <a:r>
              <a:rPr lang="en-US" dirty="0" smtClean="0"/>
              <a:t>restructure them.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0774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Chart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83545048"/>
              </p:ext>
            </p:extLst>
          </p:nvPr>
        </p:nvGraphicFramePr>
        <p:xfrm>
          <a:off x="0" y="0"/>
          <a:ext cx="9296400" cy="6781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010506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75393375"/>
              </p:ext>
            </p:extLst>
          </p:nvPr>
        </p:nvGraphicFramePr>
        <p:xfrm>
          <a:off x="0" y="0"/>
          <a:ext cx="9067800" cy="685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455456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" grpId="0">
        <p:bldAsOne/>
      </p:bldGraphic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02661525"/>
              </p:ext>
            </p:extLst>
          </p:nvPr>
        </p:nvGraphicFramePr>
        <p:xfrm>
          <a:off x="0" y="0"/>
          <a:ext cx="9067800" cy="685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2888433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" grpId="0">
        <p:bldAsOne/>
      </p:bldGraphic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19546099"/>
              </p:ext>
            </p:extLst>
          </p:nvPr>
        </p:nvGraphicFramePr>
        <p:xfrm>
          <a:off x="0" y="0"/>
          <a:ext cx="9067800" cy="685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5344363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" grpId="0">
        <p:bldAsOne/>
      </p:bldGraphic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26478630"/>
              </p:ext>
            </p:extLst>
          </p:nvPr>
        </p:nvGraphicFramePr>
        <p:xfrm>
          <a:off x="0" y="0"/>
          <a:ext cx="9067800" cy="685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811957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98011189"/>
              </p:ext>
            </p:extLst>
          </p:nvPr>
        </p:nvGraphicFramePr>
        <p:xfrm>
          <a:off x="168850" y="228757"/>
          <a:ext cx="8963670" cy="655454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1" name="Document" r:id="rId4" imgW="5245100" imgH="3835400" progId="Word.Document.12">
                  <p:embed/>
                </p:oleObj>
              </mc:Choice>
              <mc:Fallback>
                <p:oleObj name="Document" r:id="rId4" imgW="5245100" imgH="383540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68850" y="228757"/>
                        <a:ext cx="8963670" cy="655454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763203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Hell Rail - Fun Facts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2667001"/>
            <a:ext cx="3429000" cy="3801532"/>
          </a:xfrm>
        </p:spPr>
        <p:txBody>
          <a:bodyPr/>
          <a:lstStyle/>
          <a:p>
            <a:r>
              <a:rPr lang="en-US" dirty="0" smtClean="0"/>
              <a:t>$3.8 million a day in losses (2010)</a:t>
            </a:r>
          </a:p>
          <a:p>
            <a:r>
              <a:rPr lang="en-US" dirty="0" smtClean="0"/>
              <a:t>$13 billion in debt (5% of GDP)</a:t>
            </a:r>
          </a:p>
          <a:p>
            <a:r>
              <a:rPr lang="en-US" dirty="0" smtClean="0"/>
              <a:t>$ 1 billion loss in 2008 (revenues of $253 million)</a:t>
            </a:r>
          </a:p>
          <a:p>
            <a:r>
              <a:rPr lang="en-US" dirty="0" smtClean="0"/>
              <a:t>3 different strikes since first half of  2013 itself</a:t>
            </a:r>
          </a:p>
          <a:p>
            <a:r>
              <a:rPr lang="en-US" dirty="0" smtClean="0"/>
              <a:t>Cheaper to send everyone by taxi (2 passengers to a taxi)</a:t>
            </a:r>
          </a:p>
          <a:p>
            <a:endParaRPr lang="en-US" dirty="0"/>
          </a:p>
        </p:txBody>
      </p:sp>
      <p:pic>
        <p:nvPicPr>
          <p:cNvPr id="8" name="Picture Placeholder 7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t="-76655" b="-76655"/>
          <a:stretch>
            <a:fillRect/>
          </a:stretch>
        </p:blipFill>
        <p:spPr>
          <a:xfrm>
            <a:off x="4741863" y="-152400"/>
            <a:ext cx="4402137" cy="7433205"/>
          </a:xfrm>
        </p:spPr>
      </p:pic>
    </p:spTree>
    <p:extLst>
      <p:ext uri="{BB962C8B-B14F-4D97-AF65-F5344CB8AC3E}">
        <p14:creationId xmlns:p14="http://schemas.microsoft.com/office/powerpoint/2010/main" val="1374985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45505114"/>
              </p:ext>
            </p:extLst>
          </p:nvPr>
        </p:nvGraphicFramePr>
        <p:xfrm>
          <a:off x="186755" y="44273"/>
          <a:ext cx="8957245" cy="691360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75" name="Document" r:id="rId4" imgW="5232400" imgH="4038600" progId="Word.Document.12">
                  <p:embed/>
                </p:oleObj>
              </mc:Choice>
              <mc:Fallback>
                <p:oleObj name="Document" r:id="rId4" imgW="5232400" imgH="403860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86755" y="44273"/>
                        <a:ext cx="8957245" cy="691360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367036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63148135"/>
              </p:ext>
            </p:extLst>
          </p:nvPr>
        </p:nvGraphicFramePr>
        <p:xfrm>
          <a:off x="0" y="382124"/>
          <a:ext cx="9543189" cy="607728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9" name="Document" r:id="rId4" imgW="5245100" imgH="3302000" progId="Word.Document.12">
                  <p:embed/>
                </p:oleObj>
              </mc:Choice>
              <mc:Fallback>
                <p:oleObj name="Document" r:id="rId4" imgW="5245100" imgH="330200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0" y="382124"/>
                        <a:ext cx="9543189" cy="607728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246241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5117721"/>
              </p:ext>
            </p:extLst>
          </p:nvPr>
        </p:nvGraphicFramePr>
        <p:xfrm>
          <a:off x="0" y="93370"/>
          <a:ext cx="9001599" cy="662924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23" name="Document" r:id="rId4" imgW="5245100" imgH="3949700" progId="Word.Document.12">
                  <p:embed/>
                </p:oleObj>
              </mc:Choice>
              <mc:Fallback>
                <p:oleObj name="Document" r:id="rId4" imgW="5245100" imgH="394970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0" y="93370"/>
                        <a:ext cx="9001599" cy="662924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79024301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Comments from prior talks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Don’t talk about it; it is too scary</a:t>
            </a:r>
          </a:p>
          <a:p>
            <a:r>
              <a:rPr lang="en-US" dirty="0" smtClean="0"/>
              <a:t>Many of these are fictional issuances – no one holds them (they are used as collateral to borrow from the ECB)</a:t>
            </a:r>
          </a:p>
          <a:p>
            <a:r>
              <a:rPr lang="en-US" dirty="0" smtClean="0"/>
              <a:t>This is European internal financial accounting; something you would not understand</a:t>
            </a:r>
          </a:p>
          <a:p>
            <a:r>
              <a:rPr lang="en-US" dirty="0" smtClean="0"/>
              <a:t>What about Fannie and Freddie? This is no different.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9130406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44541635"/>
              </p:ext>
            </p:extLst>
          </p:nvPr>
        </p:nvGraphicFramePr>
        <p:xfrm>
          <a:off x="1005465" y="970263"/>
          <a:ext cx="7708566" cy="557460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883766160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29020602"/>
              </p:ext>
            </p:extLst>
          </p:nvPr>
        </p:nvGraphicFramePr>
        <p:xfrm>
          <a:off x="211678" y="1446575"/>
          <a:ext cx="8749310" cy="51159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242579803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93008941"/>
              </p:ext>
            </p:extLst>
          </p:nvPr>
        </p:nvGraphicFramePr>
        <p:xfrm>
          <a:off x="264596" y="1619249"/>
          <a:ext cx="8879404" cy="481977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4832029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Given finances, </a:t>
            </a:r>
            <a:r>
              <a:rPr lang="en-US" dirty="0"/>
              <a:t>h</a:t>
            </a:r>
            <a:r>
              <a:rPr lang="en-US" dirty="0" smtClean="0"/>
              <a:t>ow do these companies Survive?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n-US" dirty="0" smtClean="0"/>
          </a:p>
          <a:p>
            <a:r>
              <a:rPr lang="en-US" dirty="0" err="1" smtClean="0"/>
              <a:t>Govt</a:t>
            </a:r>
            <a:r>
              <a:rPr lang="en-US" dirty="0" smtClean="0"/>
              <a:t> gives it money (by borrowing from foreign banks)</a:t>
            </a:r>
          </a:p>
          <a:p>
            <a:r>
              <a:rPr lang="en-US" dirty="0" smtClean="0"/>
              <a:t>But what happens when Greece’s Debt/GDP balloons? Co. borrows (with guarantee) – </a:t>
            </a:r>
            <a:r>
              <a:rPr lang="en-US" dirty="0" smtClean="0">
                <a:solidFill>
                  <a:srgbClr val="FF0000"/>
                </a:solidFill>
              </a:rPr>
              <a:t>Does not count to Debt/GDP</a:t>
            </a:r>
          </a:p>
          <a:p>
            <a:r>
              <a:rPr lang="en-US" dirty="0" smtClean="0"/>
              <a:t>But this game ends with Greek goes bankrupt </a:t>
            </a:r>
          </a:p>
          <a:p>
            <a:r>
              <a:rPr lang="en-US" u="sng" dirty="0"/>
              <a:t>N</a:t>
            </a:r>
            <a:r>
              <a:rPr lang="en-US" u="sng" dirty="0" smtClean="0"/>
              <a:t>o one </a:t>
            </a:r>
            <a:r>
              <a:rPr lang="en-US" dirty="0" smtClean="0"/>
              <a:t>wants </a:t>
            </a:r>
            <a:r>
              <a:rPr lang="en-US" dirty="0"/>
              <a:t>a</a:t>
            </a:r>
            <a:r>
              <a:rPr lang="en-US" dirty="0" smtClean="0"/>
              <a:t> guarantee from a bankrupt sovereign? 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0676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08115085"/>
              </p:ext>
            </p:extLst>
          </p:nvPr>
        </p:nvGraphicFramePr>
        <p:xfrm>
          <a:off x="0" y="0"/>
          <a:ext cx="9144000" cy="685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119955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We got Worried – Three Reasons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1. Greek debt, other than Official Sector lending, was supposed to be disappearing. Instead, it was just migrating into a different animal</a:t>
            </a:r>
          </a:p>
          <a:p>
            <a:r>
              <a:rPr lang="en-US" dirty="0" smtClean="0"/>
              <a:t>2. No one knew how to restructure these instruments, if there ever needed to be another restructuring. </a:t>
            </a:r>
          </a:p>
          <a:p>
            <a:r>
              <a:rPr lang="en-US" dirty="0" smtClean="0"/>
              <a:t>3. We suspect that our data is the tip of the iceberg (maybe no more than 5-10% of the total number of guaranteed debt instruments)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9740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Response from our Official Sector Friends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No need to worry - read this from the Debt Managers (July 2011):</a:t>
            </a:r>
          </a:p>
          <a:p>
            <a:r>
              <a:rPr lang="en-US" dirty="0"/>
              <a:t>The Committee considered making . . . </a:t>
            </a:r>
            <a:r>
              <a:rPr lang="en-US" dirty="0" smtClean="0"/>
              <a:t>CACs </a:t>
            </a:r>
            <a:r>
              <a:rPr lang="en-US" dirty="0"/>
              <a:t>mandatory for . . .[guaranteed] </a:t>
            </a:r>
            <a:r>
              <a:rPr lang="en-US" dirty="0" smtClean="0"/>
              <a:t>debt </a:t>
            </a:r>
            <a:r>
              <a:rPr lang="en-US" dirty="0"/>
              <a:t>[but] . . </a:t>
            </a:r>
            <a:r>
              <a:rPr lang="en-US" dirty="0" smtClean="0"/>
              <a:t>. </a:t>
            </a:r>
            <a:r>
              <a:rPr lang="en-US" dirty="0"/>
              <a:t>concluded not to . . . </a:t>
            </a:r>
            <a:r>
              <a:rPr lang="en-US" dirty="0" smtClean="0"/>
              <a:t>because </a:t>
            </a:r>
            <a:r>
              <a:rPr lang="en-US" dirty="0"/>
              <a:t>. . . t</a:t>
            </a:r>
            <a:r>
              <a:rPr lang="en-US" dirty="0" smtClean="0"/>
              <a:t>hey </a:t>
            </a:r>
            <a:r>
              <a:rPr lang="en-US" dirty="0"/>
              <a:t>represent </a:t>
            </a:r>
            <a:r>
              <a:rPr lang="en-US" dirty="0">
                <a:solidFill>
                  <a:srgbClr val="FF0000"/>
                </a:solidFill>
              </a:rPr>
              <a:t>only a very small portion of the total euro area governmental indebtedness</a:t>
            </a:r>
            <a:r>
              <a:rPr lang="en-US" dirty="0"/>
              <a:t>. </a:t>
            </a:r>
          </a:p>
          <a:p>
            <a:r>
              <a:rPr lang="en-US" u="sng" dirty="0" smtClean="0"/>
              <a:t>Plus, 90% of euro area sovereign debt is under local law – just change the law (</a:t>
            </a:r>
            <a:r>
              <a:rPr lang="en-US" u="sng" dirty="0" err="1" smtClean="0"/>
              <a:t>ala</a:t>
            </a:r>
            <a:r>
              <a:rPr lang="en-US" u="sng" dirty="0" smtClean="0"/>
              <a:t> Greece 2012)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3849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Chart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39497239"/>
              </p:ext>
            </p:extLst>
          </p:nvPr>
        </p:nvGraphicFramePr>
        <p:xfrm>
          <a:off x="0" y="0"/>
          <a:ext cx="9296400" cy="6781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515459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17744495"/>
              </p:ext>
            </p:extLst>
          </p:nvPr>
        </p:nvGraphicFramePr>
        <p:xfrm>
          <a:off x="0" y="0"/>
          <a:ext cx="9067800" cy="685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9928764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" grpId="0">
        <p:bldAsOne/>
      </p:bldGraphic>
    </p:bldLst>
  </p:timing>
</p:sld>
</file>

<file path=ppt/theme/_rels/them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image" Target="../media/image1.jpeg"/><Relationship Id="rId4" Type="http://schemas.openxmlformats.org/officeDocument/2006/relationships/image" Target="../media/image4.jpeg"/></Relationships>
</file>

<file path=ppt/theme/theme1.xml><?xml version="1.0" encoding="utf-8"?>
<a:theme xmlns:a="http://schemas.openxmlformats.org/drawingml/2006/main" name="Formal">
  <a:themeElements>
    <a:clrScheme name="Formal">
      <a:dk1>
        <a:srgbClr val="534239"/>
      </a:dk1>
      <a:lt1>
        <a:srgbClr val="FFFFFF"/>
      </a:lt1>
      <a:dk2>
        <a:srgbClr val="3D3A48"/>
      </a:dk2>
      <a:lt2>
        <a:srgbClr val="E1DFD1"/>
      </a:lt2>
      <a:accent1>
        <a:srgbClr val="907F76"/>
      </a:accent1>
      <a:accent2>
        <a:srgbClr val="A46645"/>
      </a:accent2>
      <a:accent3>
        <a:srgbClr val="CD9C47"/>
      </a:accent3>
      <a:accent4>
        <a:srgbClr val="9A92CD"/>
      </a:accent4>
      <a:accent5>
        <a:srgbClr val="7D639B"/>
      </a:accent5>
      <a:accent6>
        <a:srgbClr val="733678"/>
      </a:accent6>
      <a:hlink>
        <a:srgbClr val="A84914"/>
      </a:hlink>
      <a:folHlink>
        <a:srgbClr val="B25672"/>
      </a:folHlink>
    </a:clrScheme>
    <a:fontScheme name="Formal">
      <a:majorFont>
        <a:latin typeface="Garamond"/>
        <a:ea typeface=""/>
        <a:cs typeface=""/>
        <a:font script="Jpan" typeface="ヒラギノ明朝 Pro W3"/>
        <a:font script="Hans" typeface="宋体"/>
        <a:font script="Hant" typeface="新細明體"/>
      </a:majorFont>
      <a:minorFont>
        <a:latin typeface="Garamond"/>
        <a:ea typeface=""/>
        <a:cs typeface=""/>
        <a:font script="Jpan" typeface="ヒラギノ明朝 Pro W3"/>
        <a:font script="Hans" typeface="宋体"/>
        <a:font script="Hant" typeface="新細明體"/>
      </a:minorFont>
    </a:fontScheme>
    <a:fmtScheme name="Formal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60000"/>
                <a:satMod val="200000"/>
              </a:schemeClr>
              <a:schemeClr val="phClr">
                <a:shade val="90000"/>
                <a:satMod val="150000"/>
              </a:schemeClr>
            </a:duotone>
          </a:blip>
          <a:tile tx="0" ty="0" sx="50000" sy="5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80000"/>
                <a:satMod val="135000"/>
              </a:schemeClr>
              <a:schemeClr val="phClr">
                <a:shade val="80000"/>
                <a:satMod val="150000"/>
              </a:schemeClr>
            </a:duotone>
          </a:blip>
          <a:tile tx="0" ty="0" sx="65000" sy="65000" flip="none" algn="tl"/>
        </a:blip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>
              <a:shade val="90000"/>
              <a:alpha val="90000"/>
            </a:schemeClr>
          </a:solidFill>
          <a:prstDash val="solid"/>
          <a:miter/>
        </a:ln>
        <a:ln w="38100" cap="flat" cmpd="sng" algn="ctr">
          <a:solidFill>
            <a:schemeClr val="phClr">
              <a:shade val="85000"/>
              <a:alpha val="90000"/>
              <a:satMod val="125000"/>
            </a:schemeClr>
          </a:solidFill>
          <a:prstDash val="solid"/>
          <a:miter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88900" dist="38100" dir="5400000" sx="101000" sy="101000" rotWithShape="0">
              <a:srgbClr val="000000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morning" dir="t">
              <a:rot lat="0" lon="0" rev="6000000"/>
            </a:lightRig>
          </a:scene3d>
          <a:sp3d prstMaterial="metal">
            <a:bevelT w="25400" h="12700" prst="artDeco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3">
            <a:duotone>
              <a:schemeClr val="phClr">
                <a:tint val="50000"/>
                <a:satMod val="250000"/>
              </a:schemeClr>
              <a:schemeClr val="phClr">
                <a:shade val="80000"/>
                <a:satMod val="175000"/>
              </a:schemeClr>
            </a:duotone>
          </a:blip>
          <a:stretch/>
        </a:blipFill>
        <a:blipFill rotWithShape="1">
          <a:blip xmlns:r="http://schemas.openxmlformats.org/officeDocument/2006/relationships" r:embed="rId4">
            <a:duotone>
              <a:schemeClr val="phClr">
                <a:tint val="10000"/>
                <a:satMod val="260000"/>
                <a:lumMod val="115000"/>
              </a:schemeClr>
              <a:schemeClr val="phClr">
                <a:shade val="75000"/>
                <a:satMod val="175000"/>
                <a:lumMod val="105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4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5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Formal.thmx</Template>
  <TotalTime>471</TotalTime>
  <Words>1007</Words>
  <Application>Microsoft Office PowerPoint</Application>
  <PresentationFormat>On-screen Show (4:3)</PresentationFormat>
  <Paragraphs>95</Paragraphs>
  <Slides>36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36</vt:i4>
      </vt:variant>
    </vt:vector>
  </HeadingPairs>
  <TitlesOfParts>
    <vt:vector size="38" baseType="lpstr">
      <vt:lpstr>Formal</vt:lpstr>
      <vt:lpstr>Document</vt:lpstr>
      <vt:lpstr>The Gathering Storm</vt:lpstr>
      <vt:lpstr>My favorite rail company: Hell Rail</vt:lpstr>
      <vt:lpstr>Hell Rail - Fun Facts</vt:lpstr>
      <vt:lpstr>Given finances, how do these companies Survive?</vt:lpstr>
      <vt:lpstr>PowerPoint Presentation</vt:lpstr>
      <vt:lpstr>We got Worried – Three Reasons</vt:lpstr>
      <vt:lpstr>Response from our Official Sector Friends</vt:lpstr>
      <vt:lpstr>PowerPoint Presentation</vt:lpstr>
      <vt:lpstr>PowerPoint Presentation</vt:lpstr>
      <vt:lpstr>PowerPoint Presentation</vt:lpstr>
      <vt:lpstr>But the question for me is – How do I restructure it?</vt:lpstr>
      <vt:lpstr>PowerPoint Presentation</vt:lpstr>
      <vt:lpstr>Exercise in class - How do you solve this?</vt:lpstr>
      <vt:lpstr>This is what the bond looks like – scary words</vt:lpstr>
      <vt:lpstr>Page 14 Proton Bank K </vt:lpstr>
      <vt:lpstr>The Guarantee Structure (As we see it in the bond)</vt:lpstr>
      <vt:lpstr>The Real Structure (in the fine print)</vt:lpstr>
      <vt:lpstr>But the key contract is the Guarantee, not the bond</vt:lpstr>
      <vt:lpstr>What does Ministerial Decree No. 251235671773 say?</vt:lpstr>
      <vt:lpstr>Implications</vt:lpstr>
      <vt:lpstr>Criticisms from Prior Talks</vt:lpstr>
      <vt:lpstr>PowerPoint Presentation</vt:lpstr>
      <vt:lpstr>Background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Comments from prior talks</vt:lpstr>
      <vt:lpstr>PowerPoint Presentation</vt:lpstr>
      <vt:lpstr>PowerPoint Presentation</vt:lpstr>
      <vt:lpstr>PowerPoint Presentation</vt:lpstr>
    </vt:vector>
  </TitlesOfParts>
  <Company>Duke University School of Law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Gathering Storm</dc:title>
  <dc:creator>Mitu Gulati</dc:creator>
  <cp:lastModifiedBy>Nadine Clarke</cp:lastModifiedBy>
  <cp:revision>36</cp:revision>
  <dcterms:created xsi:type="dcterms:W3CDTF">2013-08-14T12:15:43Z</dcterms:created>
  <dcterms:modified xsi:type="dcterms:W3CDTF">2013-09-10T10:17:30Z</dcterms:modified>
</cp:coreProperties>
</file>