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4" r:id="rId2"/>
    <p:sldId id="636" r:id="rId3"/>
    <p:sldId id="637" r:id="rId4"/>
    <p:sldId id="641" r:id="rId5"/>
    <p:sldId id="638" r:id="rId6"/>
    <p:sldId id="642" r:id="rId7"/>
    <p:sldId id="573" r:id="rId8"/>
    <p:sldId id="574" r:id="rId9"/>
    <p:sldId id="575" r:id="rId10"/>
    <p:sldId id="577" r:id="rId11"/>
    <p:sldId id="578" r:id="rId12"/>
    <p:sldId id="579" r:id="rId13"/>
    <p:sldId id="580" r:id="rId14"/>
    <p:sldId id="581" r:id="rId15"/>
    <p:sldId id="639" r:id="rId16"/>
    <p:sldId id="583" r:id="rId17"/>
    <p:sldId id="624" r:id="rId18"/>
    <p:sldId id="643" r:id="rId19"/>
    <p:sldId id="646" r:id="rId20"/>
    <p:sldId id="586" r:id="rId21"/>
    <p:sldId id="587" r:id="rId22"/>
    <p:sldId id="604" r:id="rId23"/>
    <p:sldId id="588" r:id="rId24"/>
    <p:sldId id="605" r:id="rId25"/>
    <p:sldId id="647" r:id="rId26"/>
    <p:sldId id="606" r:id="rId27"/>
    <p:sldId id="607" r:id="rId28"/>
    <p:sldId id="608" r:id="rId29"/>
    <p:sldId id="652" r:id="rId30"/>
    <p:sldId id="609" r:id="rId31"/>
    <p:sldId id="644" r:id="rId32"/>
    <p:sldId id="640" r:id="rId33"/>
    <p:sldId id="645" r:id="rId34"/>
    <p:sldId id="648" r:id="rId35"/>
    <p:sldId id="649" r:id="rId36"/>
    <p:sldId id="651" r:id="rId37"/>
    <p:sldId id="610" r:id="rId38"/>
    <p:sldId id="612" r:id="rId39"/>
    <p:sldId id="613" r:id="rId40"/>
    <p:sldId id="626" r:id="rId41"/>
    <p:sldId id="614" r:id="rId4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0" userDrawn="1">
          <p15:clr>
            <a:srgbClr val="A4A3A4"/>
          </p15:clr>
        </p15:guide>
        <p15:guide id="2" pos="5472" userDrawn="1">
          <p15:clr>
            <a:srgbClr val="A4A3A4"/>
          </p15:clr>
        </p15:guide>
        <p15:guide id="3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66" autoAdjust="0"/>
    <p:restoredTop sz="99612" autoAdjust="0"/>
  </p:normalViewPr>
  <p:slideViewPr>
    <p:cSldViewPr snapToGrid="0" snapToObjects="1">
      <p:cViewPr varScale="1">
        <p:scale>
          <a:sx n="90" d="100"/>
          <a:sy n="90" d="100"/>
        </p:scale>
        <p:origin x="1842" y="90"/>
      </p:cViewPr>
      <p:guideLst>
        <p:guide orient="horz" pos="640"/>
        <p:guide pos="5472"/>
        <p:guide pos="340"/>
      </p:guideLst>
    </p:cSldViewPr>
  </p:slideViewPr>
  <p:outlineViewPr>
    <p:cViewPr>
      <p:scale>
        <a:sx n="33" d="100"/>
        <a:sy n="33" d="100"/>
      </p:scale>
      <p:origin x="0" y="295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Blatt1!$A$2:$A$5</c:f>
              <c:strCache>
                <c:ptCount val="4"/>
                <c:pt idx="0">
                  <c:v>Admin</c:v>
                </c:pt>
                <c:pt idx="1">
                  <c:v>Goods, logistics</c:v>
                </c:pt>
                <c:pt idx="2">
                  <c:v>Customers</c:v>
                </c:pt>
                <c:pt idx="3">
                  <c:v>HR, turnover</c:v>
                </c:pt>
              </c:strCache>
            </c:strRef>
          </c:cat>
          <c:val>
            <c:numRef>
              <c:f>Blatt1!$B$2:$B$5</c:f>
              <c:numCache>
                <c:formatCode>General</c:formatCode>
                <c:ptCount val="4"/>
                <c:pt idx="0">
                  <c:v>3.7</c:v>
                </c:pt>
                <c:pt idx="1">
                  <c:v>6.9</c:v>
                </c:pt>
                <c:pt idx="2">
                  <c:v>3.3</c:v>
                </c:pt>
                <c:pt idx="3">
                  <c:v>-15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E4-47DC-89E4-04CAF4AEC96F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Manage</c:v>
                </c:pt>
              </c:strCache>
            </c:strRef>
          </c:tx>
          <c:spPr>
            <a:solidFill>
              <a:srgbClr val="800000"/>
            </a:solidFill>
            <a:ln>
              <a:noFill/>
            </a:ln>
          </c:spPr>
          <c:invertIfNegative val="0"/>
          <c:dLbls>
            <c:delete val="1"/>
          </c:dLbls>
          <c:cat>
            <c:strRef>
              <c:f>Blatt1!$A$2:$A$5</c:f>
              <c:strCache>
                <c:ptCount val="4"/>
                <c:pt idx="0">
                  <c:v>Admin</c:v>
                </c:pt>
                <c:pt idx="1">
                  <c:v>Goods, logistics</c:v>
                </c:pt>
                <c:pt idx="2">
                  <c:v>Customers</c:v>
                </c:pt>
                <c:pt idx="3">
                  <c:v>HR, turnover</c:v>
                </c:pt>
              </c:strCache>
            </c:strRef>
          </c:cat>
          <c:val>
            <c:numRef>
              <c:f>Blatt1!$C$2:$C$5</c:f>
              <c:numCache>
                <c:formatCode>General</c:formatCode>
                <c:ptCount val="4"/>
                <c:pt idx="0">
                  <c:v>-2.7</c:v>
                </c:pt>
                <c:pt idx="1">
                  <c:v>9.1999999999999993</c:v>
                </c:pt>
                <c:pt idx="2">
                  <c:v>-21.2</c:v>
                </c:pt>
                <c:pt idx="3">
                  <c:v>11.3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E4-47DC-89E4-04CAF4AEC96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134303880"/>
        <c:axId val="2135249176"/>
      </c:barChart>
      <c:catAx>
        <c:axId val="213430388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2135249176"/>
        <c:crosses val="autoZero"/>
        <c:auto val="1"/>
        <c:lblAlgn val="ctr"/>
        <c:lblOffset val="100"/>
        <c:noMultiLvlLbl val="0"/>
      </c:catAx>
      <c:valAx>
        <c:axId val="2135249176"/>
        <c:scaling>
          <c:orientation val="minMax"/>
          <c:max val="15"/>
          <c:min val="-3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0" i="0"/>
            </a:pPr>
            <a:endParaRPr lang="en-US"/>
          </a:p>
        </c:txPr>
        <c:crossAx val="2134303880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b"/>
      <c:layout>
        <c:manualLayout>
          <c:xMode val="edge"/>
          <c:yMode val="edge"/>
          <c:x val="0.35479693327807699"/>
          <c:y val="0.704033288632957"/>
          <c:w val="0.26744216376977598"/>
          <c:h val="0.18698745760037899"/>
        </c:manualLayout>
      </c:layout>
      <c:overlay val="0"/>
      <c:txPr>
        <a:bodyPr/>
        <a:lstStyle/>
        <a:p>
          <a:pPr>
            <a:defRPr sz="1600" b="0" i="0"/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bg1">
          <a:lumMod val="95000"/>
        </a:schemeClr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941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CD9F5-A62C-EE4A-84B8-6811518615DD}" type="datetimeFigureOut">
              <a:rPr lang="de-DE" smtClean="0"/>
              <a:pPr/>
              <a:t>04.09.2017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A3015-77ED-0A4D-9ED6-8E34F42B2C47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4702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F286C-8432-4A48-813E-5E35517BEB4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9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F286C-8432-4A48-813E-5E35517BEB4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1C0FE-F644-4E9C-B0C6-D015DE007248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449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7A7CA-62D8-4CFD-9C22-0316B2F56312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105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CFC5A-844D-490B-9F82-8E4565C57F2A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63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62E9-4CE0-4858-AC94-69CBC5AF0F7E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47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335F8-7A34-4B41-8DF1-4DC5E8DC0992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99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F301-4D0D-4F0D-989A-839A5B95169A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858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2212-4198-40AE-8CEB-98E34BE30B10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30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7CA0B-F678-4740-B866-AE8B077ED61D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31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80110-F5CF-48BF-9542-0E0CFA6AFDE4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946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88ABE-36BB-4FE8-A7AB-5324CADF1D39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538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686-FE7D-4EED-9ABC-765025CE276C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104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12017-CEB5-47B0-B737-2BA5E200E613}" type="datetime1">
              <a:rPr lang="en-US" smtClean="0"/>
              <a:t>9/4/2017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C4F72-3564-F541-8BA4-05CF566BD0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17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56" y="126349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Making Managers Matter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1173" y="3155378"/>
            <a:ext cx="7627283" cy="3566097"/>
          </a:xfrm>
        </p:spPr>
        <p:txBody>
          <a:bodyPr>
            <a:normAutofit/>
          </a:bodyPr>
          <a:lstStyle/>
          <a:p>
            <a:r>
              <a:rPr lang="en-US" dirty="0"/>
              <a:t>Guido Friebel (Frankfurt, CEPR, IZA) </a:t>
            </a:r>
          </a:p>
          <a:p>
            <a:r>
              <a:rPr lang="en-US" dirty="0"/>
              <a:t>Matthias Heinz (Cologne, CEPR) </a:t>
            </a:r>
          </a:p>
          <a:p>
            <a:r>
              <a:rPr lang="en-US" dirty="0"/>
              <a:t>Nick Zubanov (Konstanz, IZA)</a:t>
            </a:r>
          </a:p>
          <a:p>
            <a:endParaRPr lang="en-US" dirty="0"/>
          </a:p>
          <a:p>
            <a:r>
              <a:rPr lang="en-US" dirty="0"/>
              <a:t>Copenhagen, September 2017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183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of the experiment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420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911" y="274638"/>
            <a:ext cx="8507481" cy="1143000"/>
          </a:xfrm>
        </p:spPr>
        <p:txBody>
          <a:bodyPr>
            <a:noAutofit/>
          </a:bodyPr>
          <a:lstStyle/>
          <a:p>
            <a:r>
              <a:rPr lang="en-US" sz="3200" b="1" dirty="0"/>
              <a:t>Experimental treatments (start: Sep 2015)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4320"/>
            <a:ext cx="8229600" cy="519072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400" i="1" dirty="0">
                <a:solidFill>
                  <a:srgbClr val="0000FF"/>
                </a:solidFill>
              </a:rPr>
              <a:t>Control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(59 stores)</a:t>
            </a:r>
          </a:p>
          <a:p>
            <a:r>
              <a:rPr lang="en-US" sz="2400" dirty="0"/>
              <a:t>No changes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i="1" dirty="0">
                <a:solidFill>
                  <a:srgbClr val="0000FF"/>
                </a:solidFill>
              </a:rPr>
              <a:t>Manage treatment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(59 stores)</a:t>
            </a:r>
          </a:p>
          <a:p>
            <a:r>
              <a:rPr lang="en-US" sz="2400" dirty="0"/>
              <a:t>Personal letters to the store managers asking them to do what they can to reduce worker turnover in their store, in particular by talking to workers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i="1" dirty="0">
                <a:solidFill>
                  <a:srgbClr val="0000FF"/>
                </a:solidFill>
              </a:rPr>
              <a:t>Career treatment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(60 stores)</a:t>
            </a:r>
          </a:p>
          <a:p>
            <a:r>
              <a:rPr lang="en-US" sz="2400" dirty="0"/>
              <a:t>Letters to workers highlighting career opportunities at the firm</a:t>
            </a:r>
          </a:p>
          <a:p>
            <a:r>
              <a:rPr lang="en-US" sz="2400" dirty="0"/>
              <a:t>Personal letters to the store managers asking them to inform their workers about career opportunities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i="1" dirty="0">
                <a:solidFill>
                  <a:srgbClr val="0000FF"/>
                </a:solidFill>
              </a:rPr>
              <a:t>Career + Manage treatment </a:t>
            </a:r>
            <a:r>
              <a:rPr lang="en-US" sz="2400" dirty="0">
                <a:solidFill>
                  <a:srgbClr val="000000"/>
                </a:solidFill>
              </a:rPr>
              <a:t>(60 stores)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061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/>
          <p:nvPr/>
        </p:nvSpPr>
        <p:spPr>
          <a:xfrm>
            <a:off x="8700376" y="354918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13" name="Bild 12" descr="AEA RC T Registr 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826" y="-260567"/>
            <a:ext cx="9363772" cy="6616917"/>
          </a:xfrm>
          <a:prstGeom prst="rect">
            <a:avLst/>
          </a:prstGeom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n-US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338953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etter to store manager F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52"/>
          <a:stretch/>
        </p:blipFill>
        <p:spPr>
          <a:xfrm>
            <a:off x="1152429" y="60"/>
            <a:ext cx="6839142" cy="6721415"/>
          </a:xfrm>
          <a:prstGeom prst="rect">
            <a:avLst/>
          </a:prstGeom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n-US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331257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Bild 4" descr="Letter to store manager F_unterstrichen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20"/>
          <a:stretch/>
        </p:blipFill>
        <p:spPr>
          <a:xfrm>
            <a:off x="1152000" y="1676"/>
            <a:ext cx="6840000" cy="679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07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90" r="-569"/>
          <a:stretch/>
        </p:blipFill>
        <p:spPr>
          <a:xfrm>
            <a:off x="2221837" y="54386"/>
            <a:ext cx="4707468" cy="6671733"/>
          </a:xfrm>
        </p:spPr>
      </p:pic>
      <p:sp>
        <p:nvSpPr>
          <p:cNvPr id="8" name="Oval 5"/>
          <p:cNvSpPr/>
          <p:nvPr/>
        </p:nvSpPr>
        <p:spPr>
          <a:xfrm>
            <a:off x="3758669" y="289513"/>
            <a:ext cx="2837845" cy="115847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3818005" y="402335"/>
            <a:ext cx="26616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Feel free to open your career possibilities at FIRM NAME!</a:t>
            </a:r>
          </a:p>
          <a:p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2689163" y="1326460"/>
            <a:ext cx="1421962" cy="188367"/>
          </a:xfrm>
          <a:prstGeom prst="rect">
            <a:avLst/>
          </a:prstGeom>
          <a:solidFill>
            <a:srgbClr val="BFBFB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2616239" y="1249592"/>
            <a:ext cx="1993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Did you know that: </a:t>
            </a:r>
          </a:p>
        </p:txBody>
      </p:sp>
      <p:sp>
        <p:nvSpPr>
          <p:cNvPr id="12" name="Oval 9"/>
          <p:cNvSpPr/>
          <p:nvPr/>
        </p:nvSpPr>
        <p:spPr>
          <a:xfrm>
            <a:off x="4955791" y="2225773"/>
            <a:ext cx="1640723" cy="72916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4925404" y="2262228"/>
            <a:ext cx="16893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20"/>
              </a:lnSpc>
            </a:pPr>
            <a:r>
              <a:rPr lang="en-US" sz="1100" dirty="0"/>
              <a:t>More than half of our store managers started their career as cashiers!</a:t>
            </a:r>
          </a:p>
        </p:txBody>
      </p:sp>
      <p:sp>
        <p:nvSpPr>
          <p:cNvPr id="14" name="Oval 12"/>
          <p:cNvSpPr/>
          <p:nvPr/>
        </p:nvSpPr>
        <p:spPr>
          <a:xfrm>
            <a:off x="2470400" y="2426786"/>
            <a:ext cx="1640726" cy="77739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2446564" y="2441215"/>
            <a:ext cx="16893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050" dirty="0"/>
              <a:t>Nearly half of our </a:t>
            </a:r>
          </a:p>
          <a:p>
            <a:pPr lvl="0" algn="ctr"/>
            <a:r>
              <a:rPr lang="en-US" sz="1050" dirty="0"/>
              <a:t>regional managers started their career working in an FIRM NAME store!</a:t>
            </a:r>
          </a:p>
        </p:txBody>
      </p:sp>
      <p:sp>
        <p:nvSpPr>
          <p:cNvPr id="16" name="Oval 14"/>
          <p:cNvSpPr/>
          <p:nvPr/>
        </p:nvSpPr>
        <p:spPr>
          <a:xfrm>
            <a:off x="4901095" y="4123191"/>
            <a:ext cx="1750111" cy="72808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4937560" y="4190027"/>
            <a:ext cx="16893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050" dirty="0"/>
              <a:t>FIRM NAME has more than 200 different occupations in a wide variety of areas!</a:t>
            </a:r>
          </a:p>
        </p:txBody>
      </p:sp>
      <p:sp>
        <p:nvSpPr>
          <p:cNvPr id="18" name="Ecken des Rechtecks auf der gleichen Seite abrunden 16"/>
          <p:cNvSpPr/>
          <p:nvPr/>
        </p:nvSpPr>
        <p:spPr>
          <a:xfrm>
            <a:off x="4986176" y="3204074"/>
            <a:ext cx="680597" cy="164063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Oval 17"/>
          <p:cNvSpPr/>
          <p:nvPr/>
        </p:nvSpPr>
        <p:spPr>
          <a:xfrm>
            <a:off x="2446092" y="5385509"/>
            <a:ext cx="1737951" cy="90028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/>
        </p:nvSpPr>
        <p:spPr>
          <a:xfrm>
            <a:off x="2391393" y="5384291"/>
            <a:ext cx="18711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000" dirty="0"/>
              <a:t>FIRM NAME offers </a:t>
            </a:r>
          </a:p>
          <a:p>
            <a:pPr lvl="0" algn="ctr"/>
            <a:r>
              <a:rPr lang="en-US" sz="1000" dirty="0"/>
              <a:t>a variety of training and development activities, ranging from professional training to university education!</a:t>
            </a:r>
          </a:p>
        </p:txBody>
      </p:sp>
      <p:sp>
        <p:nvSpPr>
          <p:cNvPr id="21" name="Rechteck 20"/>
          <p:cNvSpPr/>
          <p:nvPr/>
        </p:nvSpPr>
        <p:spPr>
          <a:xfrm>
            <a:off x="2288093" y="6388119"/>
            <a:ext cx="4490727" cy="296710"/>
          </a:xfrm>
          <a:prstGeom prst="rect">
            <a:avLst/>
          </a:prstGeom>
          <a:solidFill>
            <a:srgbClr val="BFBFBF"/>
          </a:solidFill>
          <a:ln>
            <a:solidFill>
              <a:srgbClr val="A6A6A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2446095" y="6322356"/>
            <a:ext cx="449072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Seek your career and grow with FIRM NAME! Are you interested in career opportunities? We are waiting for your call! NAME, PHONE NUMBER</a:t>
            </a:r>
          </a:p>
        </p:txBody>
      </p:sp>
    </p:spTree>
    <p:extLst>
      <p:ext uri="{BB962C8B-B14F-4D97-AF65-F5344CB8AC3E}">
        <p14:creationId xmlns:p14="http://schemas.microsoft.com/office/powerpoint/2010/main" val="1015351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Karte-2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58" t="45671" r="19266" b="24258"/>
          <a:stretch/>
        </p:blipFill>
        <p:spPr>
          <a:xfrm>
            <a:off x="2107871" y="1501892"/>
            <a:ext cx="6583153" cy="4915025"/>
          </a:xfrm>
        </p:spPr>
      </p:pic>
      <p:grpSp>
        <p:nvGrpSpPr>
          <p:cNvPr id="22" name="Gruppierung 21"/>
          <p:cNvGrpSpPr/>
          <p:nvPr/>
        </p:nvGrpSpPr>
        <p:grpSpPr>
          <a:xfrm>
            <a:off x="474307" y="4986667"/>
            <a:ext cx="2001025" cy="1349087"/>
            <a:chOff x="148984" y="4854839"/>
            <a:chExt cx="2001025" cy="1349087"/>
          </a:xfrm>
        </p:grpSpPr>
        <p:grpSp>
          <p:nvGrpSpPr>
            <p:cNvPr id="14" name="Gruppierung 13"/>
            <p:cNvGrpSpPr/>
            <p:nvPr/>
          </p:nvGrpSpPr>
          <p:grpSpPr>
            <a:xfrm>
              <a:off x="148984" y="4854839"/>
              <a:ext cx="2001025" cy="1349087"/>
              <a:chOff x="210634" y="4097872"/>
              <a:chExt cx="2001025" cy="1349087"/>
            </a:xfrm>
          </p:grpSpPr>
          <p:sp>
            <p:nvSpPr>
              <p:cNvPr id="11" name="Textfeld 10"/>
              <p:cNvSpPr txBox="1"/>
              <p:nvPr/>
            </p:nvSpPr>
            <p:spPr>
              <a:xfrm>
                <a:off x="210634" y="4097872"/>
                <a:ext cx="2001025" cy="1349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200"/>
                  </a:spcAft>
                </a:pPr>
                <a:r>
                  <a:rPr lang="de-DE" sz="1500" dirty="0"/>
                  <a:t>      Control</a:t>
                </a:r>
              </a:p>
              <a:p>
                <a:pPr>
                  <a:spcAft>
                    <a:spcPts val="200"/>
                  </a:spcAft>
                </a:pPr>
                <a:r>
                  <a:rPr lang="de-DE" sz="1500" dirty="0"/>
                  <a:t>      Career </a:t>
                </a:r>
              </a:p>
              <a:p>
                <a:pPr>
                  <a:spcAft>
                    <a:spcPts val="200"/>
                  </a:spcAft>
                </a:pPr>
                <a:r>
                  <a:rPr lang="de-DE" sz="1500" dirty="0"/>
                  <a:t>      Manage</a:t>
                </a:r>
                <a:endParaRPr lang="de-DE" sz="1500" dirty="0">
                  <a:latin typeface="ＭＳ ゴシック"/>
                  <a:ea typeface="ＭＳ ゴシック"/>
                  <a:cs typeface="ＭＳ ゴシック"/>
                </a:endParaRPr>
              </a:p>
              <a:p>
                <a:pPr>
                  <a:spcAft>
                    <a:spcPts val="200"/>
                  </a:spcAft>
                </a:pPr>
                <a:r>
                  <a:rPr lang="de-DE" sz="1500" dirty="0">
                    <a:latin typeface="ＭＳ ゴシック"/>
                    <a:ea typeface="ＭＳ ゴシック"/>
                    <a:cs typeface="ＭＳ ゴシック"/>
                  </a:rPr>
                  <a:t>  </a:t>
                </a:r>
                <a:r>
                  <a:rPr lang="de-DE" sz="1500" dirty="0">
                    <a:ea typeface="ＭＳ ゴシック"/>
                    <a:cs typeface="ＭＳ ゴシック"/>
                  </a:rPr>
                  <a:t> Career+Manage</a:t>
                </a:r>
                <a:endParaRPr lang="de-DE" sz="1500" dirty="0">
                  <a:latin typeface="ＭＳ ゴシック"/>
                  <a:ea typeface="ＭＳ ゴシック"/>
                  <a:cs typeface="ＭＳ ゴシック"/>
                </a:endParaRPr>
              </a:p>
              <a:p>
                <a:pPr>
                  <a:spcAft>
                    <a:spcPts val="200"/>
                  </a:spcAft>
                </a:pPr>
                <a:r>
                  <a:rPr lang="de-DE" sz="1500" dirty="0"/>
                  <a:t>      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08500" y="4155093"/>
                <a:ext cx="180000" cy="180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200"/>
                  </a:spcAft>
                </a:pPr>
                <a:endParaRPr lang="de-DE" sz="1500" dirty="0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08500" y="4425891"/>
                <a:ext cx="181169" cy="180000"/>
              </a:xfrm>
              <a:prstGeom prst="ellipse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200"/>
                  </a:spcAft>
                </a:pPr>
                <a:endParaRPr lang="de-DE" sz="1500" dirty="0"/>
              </a:p>
            </p:txBody>
          </p:sp>
        </p:grpSp>
        <p:sp>
          <p:nvSpPr>
            <p:cNvPr id="20" name="Rechteck 19"/>
            <p:cNvSpPr/>
            <p:nvPr/>
          </p:nvSpPr>
          <p:spPr>
            <a:xfrm>
              <a:off x="246850" y="5675097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200"/>
                </a:spcAft>
              </a:pPr>
              <a:endParaRPr lang="de-DE" sz="1500" dirty="0"/>
            </a:p>
          </p:txBody>
        </p:sp>
        <p:sp>
          <p:nvSpPr>
            <p:cNvPr id="21" name="Gleichschenkliges Dreieck 20"/>
            <p:cNvSpPr/>
            <p:nvPr/>
          </p:nvSpPr>
          <p:spPr>
            <a:xfrm>
              <a:off x="246850" y="5422682"/>
              <a:ext cx="180000" cy="1800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200"/>
                </a:spcAft>
              </a:pPr>
              <a:endParaRPr lang="de-DE" sz="1500" dirty="0"/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7304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/>
              <a:t>Stratified randomization: </a:t>
            </a:r>
            <a:br>
              <a:rPr lang="en-US" sz="3200" b="1" dirty="0"/>
            </a:br>
            <a:r>
              <a:rPr lang="en-US" sz="3200" b="1" dirty="0"/>
              <a:t>quit rate, headcount and sales</a:t>
            </a:r>
            <a:endParaRPr lang="de-DE" sz="32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8940800" y="4910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1976" y="4524739"/>
            <a:ext cx="20503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/>
              <a:t>Three </a:t>
            </a:r>
            <a:r>
              <a:rPr lang="de-DE" sz="1500" dirty="0" err="1"/>
              <a:t>largest</a:t>
            </a:r>
            <a:r>
              <a:rPr lang="de-DE" sz="1500" dirty="0"/>
              <a:t> </a:t>
            </a:r>
            <a:r>
              <a:rPr lang="de-DE" sz="1500" dirty="0" err="1"/>
              <a:t>cities</a:t>
            </a:r>
            <a:endParaRPr lang="de-DE" sz="1500" dirty="0"/>
          </a:p>
          <a:p>
            <a:r>
              <a:rPr lang="de-DE" sz="1500" dirty="0"/>
              <a:t>Stores: </a:t>
            </a:r>
          </a:p>
        </p:txBody>
      </p:sp>
      <p:pic>
        <p:nvPicPr>
          <p:cNvPr id="18" name="Inhaltsplatzhalter 3" descr="Karte-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81" r="91949" b="61071"/>
          <a:stretch/>
        </p:blipFill>
        <p:spPr>
          <a:xfrm>
            <a:off x="545913" y="1501892"/>
            <a:ext cx="1453692" cy="2771265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n-US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204776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b="1" dirty="0"/>
              <a:t>Summary statistics by treatment group </a:t>
            </a:r>
            <a:br>
              <a:rPr lang="de-DE" sz="3200" b="1" dirty="0"/>
            </a:br>
            <a:r>
              <a:rPr lang="de-DE" sz="3200" b="1" dirty="0"/>
              <a:t>(pre-treatment, Jan 2014 - Aug 2015)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28799"/>
              </p:ext>
            </p:extLst>
          </p:nvPr>
        </p:nvGraphicFramePr>
        <p:xfrm>
          <a:off x="469900" y="1754188"/>
          <a:ext cx="8374063" cy="474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Worksheet" r:id="rId3" imgW="5537200" imgH="3136900" progId="Excel.Sheet.12">
                  <p:embed/>
                </p:oleObj>
              </mc:Choice>
              <mc:Fallback>
                <p:oleObj name="Worksheet" r:id="rId3" imgW="5537200" imgH="31369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9900" y="1754188"/>
                        <a:ext cx="8374063" cy="474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236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effects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934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Average treatment effects on </a:t>
            </a:r>
            <a:br>
              <a:rPr lang="en-US" sz="3200" b="1" dirty="0"/>
            </a:br>
            <a:r>
              <a:rPr lang="en-US" sz="3200" b="1" dirty="0"/>
              <a:t>monthly quit rate, by time period</a:t>
            </a:r>
            <a:endParaRPr lang="de-DE" sz="3200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996071" y="5622558"/>
            <a:ext cx="77923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200" dirty="0"/>
              <a:t>ANCOVA: single difference controlling for baseline quit rate. Standard errors clustered at store level. </a:t>
            </a:r>
          </a:p>
        </p:txBody>
      </p:sp>
      <p:grpSp>
        <p:nvGrpSpPr>
          <p:cNvPr id="9" name="Gruppierung 8"/>
          <p:cNvGrpSpPr/>
          <p:nvPr/>
        </p:nvGrpSpPr>
        <p:grpSpPr>
          <a:xfrm>
            <a:off x="2641597" y="1817516"/>
            <a:ext cx="1405470" cy="3432516"/>
            <a:chOff x="2438401" y="1749784"/>
            <a:chExt cx="1185332" cy="3093149"/>
          </a:xfrm>
        </p:grpSpPr>
        <p:sp>
          <p:nvSpPr>
            <p:cNvPr id="10" name="Rechteck 9"/>
            <p:cNvSpPr/>
            <p:nvPr/>
          </p:nvSpPr>
          <p:spPr>
            <a:xfrm>
              <a:off x="2438401" y="1749784"/>
              <a:ext cx="1032932" cy="5700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/>
            <p:cNvSpPr/>
            <p:nvPr/>
          </p:nvSpPr>
          <p:spPr>
            <a:xfrm>
              <a:off x="2590801" y="4622800"/>
              <a:ext cx="1032932" cy="2201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2590801" y="2607733"/>
              <a:ext cx="880532" cy="16425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440613"/>
              </p:ext>
            </p:extLst>
          </p:nvPr>
        </p:nvGraphicFramePr>
        <p:xfrm>
          <a:off x="457200" y="1555577"/>
          <a:ext cx="8190390" cy="3929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Arbeitsblatt" r:id="rId3" imgW="5321300" imgH="2552700" progId="Excel.Sheet.12">
                  <p:embed/>
                </p:oleObj>
              </mc:Choice>
              <mc:Fallback>
                <p:oleObj name="Arbeitsblatt" r:id="rId3" imgW="5321300" imgH="2552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1555577"/>
                        <a:ext cx="8190390" cy="3929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546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Managers in economics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229601" cy="5303837"/>
          </a:xfrm>
        </p:spPr>
        <p:txBody>
          <a:bodyPr>
            <a:noAutofit/>
          </a:bodyPr>
          <a:lstStyle/>
          <a:p>
            <a:r>
              <a:rPr lang="en-US" sz="2400" dirty="0" err="1"/>
              <a:t>Syverson</a:t>
            </a:r>
            <a:r>
              <a:rPr lang="en-US" sz="2400" dirty="0"/>
              <a:t> (2007): persistent productivity differences (PPD) in the same industry </a:t>
            </a:r>
          </a:p>
          <a:p>
            <a:r>
              <a:rPr lang="en-US" sz="2400" dirty="0"/>
              <a:t>Growing evidence that management practices are very important in explaining TFP (e.g. Bloom Van Reenen 2007)… </a:t>
            </a:r>
          </a:p>
          <a:p>
            <a:r>
              <a:rPr lang="en-US" sz="2400" dirty="0"/>
              <a:t>…but large parts of TFP differences remain unexplained, even across plants within the same firm (Bloom et al. 2016)</a:t>
            </a:r>
          </a:p>
          <a:p>
            <a:r>
              <a:rPr lang="en-US" sz="2400" dirty="0"/>
              <a:t>Potential explanation: People, i.e. managers, and how they interact with employees</a:t>
            </a:r>
          </a:p>
          <a:p>
            <a:r>
              <a:rPr lang="en-US" sz="2400" dirty="0"/>
              <a:t>Literature: Focus on </a:t>
            </a:r>
            <a:r>
              <a:rPr lang="en-US" sz="2400" u="sng" dirty="0"/>
              <a:t>top managers</a:t>
            </a:r>
            <a:r>
              <a:rPr lang="en-US" sz="2400" dirty="0"/>
              <a:t> (e.g. Barnard 1938, Bertrand and Schoar 2003, </a:t>
            </a:r>
            <a:r>
              <a:rPr lang="en-US" sz="2400" dirty="0" err="1"/>
              <a:t>Bandiera</a:t>
            </a:r>
            <a:r>
              <a:rPr lang="en-US" sz="2400" dirty="0"/>
              <a:t> et al. 2016)</a:t>
            </a:r>
          </a:p>
          <a:p>
            <a:r>
              <a:rPr lang="en-US" sz="2400" dirty="0"/>
              <a:t>No leading theory of </a:t>
            </a:r>
            <a:r>
              <a:rPr lang="en-US" sz="2400" u="sng" dirty="0"/>
              <a:t>middle managers</a:t>
            </a:r>
            <a:r>
              <a:rPr lang="en-US" sz="2400" dirty="0"/>
              <a:t>…</a:t>
            </a:r>
          </a:p>
          <a:p>
            <a:r>
              <a:rPr lang="en-US" sz="2400" dirty="0"/>
              <a:t>…and little causal evidence on their role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59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43" y="274638"/>
            <a:ext cx="8771593" cy="758068"/>
          </a:xfrm>
        </p:spPr>
        <p:txBody>
          <a:bodyPr>
            <a:noAutofit/>
          </a:bodyPr>
          <a:lstStyle/>
          <a:p>
            <a:r>
              <a:rPr lang="en-US" sz="3200" b="1" dirty="0"/>
              <a:t>Summary of the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898"/>
            <a:ext cx="8492436" cy="52003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Sep 2015 - Nov 2015</a:t>
            </a:r>
          </a:p>
          <a:p>
            <a:r>
              <a:rPr lang="en-US" sz="2400" i="1" dirty="0"/>
              <a:t> </a:t>
            </a:r>
            <a:r>
              <a:rPr lang="en-US" sz="2400" i="1" dirty="0">
                <a:solidFill>
                  <a:srgbClr val="0000FF"/>
                </a:solidFill>
              </a:rPr>
              <a:t>Manage</a:t>
            </a:r>
            <a:r>
              <a:rPr lang="en-US" sz="2400" dirty="0"/>
              <a:t>: Around 20% lower quit rate; </a:t>
            </a:r>
            <a:r>
              <a:rPr lang="en-US" sz="2400" i="1" dirty="0" err="1">
                <a:solidFill>
                  <a:srgbClr val="0000FF"/>
                </a:solidFill>
              </a:rPr>
              <a:t>Career+Manage</a:t>
            </a:r>
            <a:r>
              <a:rPr lang="en-US" sz="2400" dirty="0"/>
              <a:t>: No effect</a:t>
            </a:r>
          </a:p>
          <a:p>
            <a:r>
              <a:rPr lang="en-US" sz="2400" dirty="0">
                <a:sym typeface="Wingdings"/>
              </a:rPr>
              <a:t> Potential explanation:</a:t>
            </a:r>
          </a:p>
          <a:p>
            <a:pPr lvl="1"/>
            <a:r>
              <a:rPr lang="en-US" sz="2400" dirty="0"/>
              <a:t>We primed managers to highlight careers… </a:t>
            </a:r>
          </a:p>
          <a:p>
            <a:pPr lvl="1"/>
            <a:r>
              <a:rPr lang="en-US" sz="2400" dirty="0"/>
              <a:t>after a while, managers learned that highlighting careers has no effect, and became, themselves, active</a:t>
            </a:r>
          </a:p>
          <a:p>
            <a:pPr lvl="1"/>
            <a:endParaRPr lang="en-US" sz="2000" i="1" dirty="0"/>
          </a:p>
          <a:p>
            <a:pPr marL="0" indent="0">
              <a:buNone/>
            </a:pPr>
            <a:r>
              <a:rPr lang="en-US" sz="2400" b="1" dirty="0"/>
              <a:t>Dec 2015 - May 2016</a:t>
            </a:r>
          </a:p>
          <a:p>
            <a:r>
              <a:rPr lang="en-US" sz="2400" i="1" dirty="0"/>
              <a:t> </a:t>
            </a:r>
            <a:r>
              <a:rPr lang="en-US" sz="2400" i="1" dirty="0">
                <a:solidFill>
                  <a:srgbClr val="0000FF"/>
                </a:solidFill>
              </a:rPr>
              <a:t>Manage</a:t>
            </a:r>
            <a:r>
              <a:rPr lang="en-US" sz="2400" dirty="0"/>
              <a:t> and </a:t>
            </a:r>
            <a:r>
              <a:rPr lang="en-US" sz="2400" i="1" dirty="0" err="1">
                <a:solidFill>
                  <a:srgbClr val="0000FF"/>
                </a:solidFill>
              </a:rPr>
              <a:t>Career+Manage</a:t>
            </a:r>
            <a:r>
              <a:rPr lang="en-US" sz="2400" dirty="0"/>
              <a:t>: Around 1/3 lower quit rate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Jun 2016 - Sep 2016</a:t>
            </a:r>
          </a:p>
          <a:p>
            <a:r>
              <a:rPr lang="en-US" sz="2400" i="1" dirty="0"/>
              <a:t> </a:t>
            </a:r>
            <a:r>
              <a:rPr lang="en-US" sz="2400" i="1" dirty="0">
                <a:solidFill>
                  <a:srgbClr val="0000FF"/>
                </a:solidFill>
              </a:rPr>
              <a:t>Manage</a:t>
            </a:r>
            <a:r>
              <a:rPr lang="en-US" sz="2400" dirty="0"/>
              <a:t> and </a:t>
            </a:r>
            <a:r>
              <a:rPr lang="en-US" sz="2400" i="1" dirty="0" err="1">
                <a:solidFill>
                  <a:srgbClr val="0000FF"/>
                </a:solidFill>
              </a:rPr>
              <a:t>Career+Manage</a:t>
            </a:r>
            <a:r>
              <a:rPr lang="en-US" sz="2400" dirty="0"/>
              <a:t>: No effect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1082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43" y="274638"/>
            <a:ext cx="8771593" cy="758068"/>
          </a:xfrm>
        </p:spPr>
        <p:txBody>
          <a:bodyPr>
            <a:noAutofit/>
          </a:bodyPr>
          <a:lstStyle/>
          <a:p>
            <a:r>
              <a:rPr lang="en-US" sz="3200" b="1" dirty="0"/>
              <a:t>Reminder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04899"/>
            <a:ext cx="8492437" cy="52652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End of Sep 2016</a:t>
            </a:r>
          </a:p>
          <a:p>
            <a:r>
              <a:rPr lang="en-US" sz="2400" dirty="0"/>
              <a:t>We sent a reminder to</a:t>
            </a:r>
          </a:p>
          <a:p>
            <a:pPr lvl="1"/>
            <a:r>
              <a:rPr lang="en-US" sz="2400" dirty="0"/>
              <a:t>30 of the 59 managers in the </a:t>
            </a:r>
            <a:r>
              <a:rPr lang="en-US" sz="2400" i="1" dirty="0"/>
              <a:t>Manage</a:t>
            </a:r>
            <a:r>
              <a:rPr lang="en-US" sz="2400" dirty="0"/>
              <a:t> and</a:t>
            </a:r>
          </a:p>
          <a:p>
            <a:pPr lvl="1"/>
            <a:r>
              <a:rPr lang="en-US" sz="2400" dirty="0"/>
              <a:t>30 of the 60 managers in the </a:t>
            </a:r>
            <a:r>
              <a:rPr lang="en-US" sz="2400" i="1" dirty="0" err="1"/>
              <a:t>Career+Manage</a:t>
            </a:r>
            <a:r>
              <a:rPr lang="en-US" sz="2400" i="1" dirty="0"/>
              <a:t> </a:t>
            </a:r>
            <a:r>
              <a:rPr lang="en-US" sz="2400" dirty="0"/>
              <a:t>group</a:t>
            </a:r>
          </a:p>
          <a:p>
            <a:r>
              <a:rPr lang="en-US" sz="2400" dirty="0"/>
              <a:t>We reminded them to focus on turnover, talk to workers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Oct 2016</a:t>
            </a:r>
          </a:p>
          <a:p>
            <a:r>
              <a:rPr lang="en-US" sz="2400" dirty="0"/>
              <a:t>Reminder stores: 1/3 lower quit rate. </a:t>
            </a:r>
          </a:p>
          <a:p>
            <a:r>
              <a:rPr lang="en-US" sz="2400" dirty="0"/>
              <a:t>However, effect vanished in Nov 2016.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039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43" y="274638"/>
            <a:ext cx="8771593" cy="758068"/>
          </a:xfrm>
        </p:spPr>
        <p:txBody>
          <a:bodyPr>
            <a:noAutofit/>
          </a:bodyPr>
          <a:lstStyle/>
          <a:p>
            <a:r>
              <a:rPr lang="en-US" sz="3200" b="1" dirty="0"/>
              <a:t>Treatment effect (TE) heterogeneity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836" y="1032705"/>
            <a:ext cx="8686800" cy="56887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1. Store manager fixed effects</a:t>
            </a:r>
          </a:p>
          <a:p>
            <a:r>
              <a:rPr lang="en-US" sz="2400" dirty="0"/>
              <a:t>Using 74 pre-treatment manager movements: Run the quit rate regression with manager, store and time fixed effects</a:t>
            </a:r>
            <a:endParaRPr lang="en-GB" sz="2400" dirty="0"/>
          </a:p>
          <a:p>
            <a:r>
              <a:rPr lang="en-US" sz="2400" i="1" dirty="0"/>
              <a:t> </a:t>
            </a:r>
            <a:r>
              <a:rPr lang="en-US" sz="2400" i="1" dirty="0">
                <a:solidFill>
                  <a:srgbClr val="0000FF"/>
                </a:solidFill>
              </a:rPr>
              <a:t>Manage; C+M</a:t>
            </a:r>
            <a:r>
              <a:rPr lang="en-US" sz="2400" i="1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TE is larger for managers with higher fixed effect (</a:t>
            </a:r>
            <a:r>
              <a:rPr lang="en-GB" sz="2400" dirty="0"/>
              <a:t>one SD decrease in manager quality as measured by ability to deal with turnover → 3.2; 1.7 percentage points larger TE)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2. Store size</a:t>
            </a:r>
          </a:p>
          <a:p>
            <a:r>
              <a:rPr lang="en-US" sz="2400" dirty="0"/>
              <a:t>Successful managers are promoted to larger stores</a:t>
            </a:r>
          </a:p>
          <a:p>
            <a:r>
              <a:rPr lang="en-US" sz="2400" i="1" dirty="0"/>
              <a:t> </a:t>
            </a:r>
            <a:r>
              <a:rPr lang="en-US" sz="2400" i="1" dirty="0">
                <a:solidFill>
                  <a:srgbClr val="0000FF"/>
                </a:solidFill>
              </a:rPr>
              <a:t>Manage; C+M </a:t>
            </a:r>
            <a:r>
              <a:rPr lang="en-US" sz="2400" dirty="0"/>
              <a:t>TE is larger in smaller stores </a:t>
            </a:r>
            <a:r>
              <a:rPr lang="en-GB" sz="2400" dirty="0"/>
              <a:t>(one SD increase in store size → 1.7; 1.3 percentage points smaller TE)</a:t>
            </a:r>
          </a:p>
          <a:p>
            <a:endParaRPr lang="en-US" sz="2400" dirty="0">
              <a:sym typeface="Wingdings"/>
            </a:endParaRPr>
          </a:p>
          <a:p>
            <a:pPr marL="0" indent="0">
              <a:buNone/>
            </a:pPr>
            <a:r>
              <a:rPr lang="en-US" sz="2400" dirty="0">
                <a:sym typeface="Wingdings"/>
              </a:rPr>
              <a:t> 	It appears that it is the weaker managers who react more 	intensively to the treatment. 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n-US" dirty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84538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mechanisms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014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What managers do to matter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Recall: we encouraged store managers to talk more to workers</a:t>
            </a:r>
          </a:p>
          <a:p>
            <a:r>
              <a:rPr lang="en-US" sz="2400" dirty="0"/>
              <a:t>(A very weak nudge, cf. Jan </a:t>
            </a:r>
            <a:r>
              <a:rPr lang="en-US" sz="2400" dirty="0" err="1"/>
              <a:t>Rivkin’s</a:t>
            </a:r>
            <a:r>
              <a:rPr lang="en-US" sz="2400" dirty="0"/>
              <a:t> perception, inspiration, motivation, implementation)</a:t>
            </a:r>
          </a:p>
          <a:p>
            <a:r>
              <a:rPr lang="en-US" sz="2400" dirty="0"/>
              <a:t>Our strategy to identify communication effort of managers: Surveys on different</a:t>
            </a:r>
            <a:r>
              <a:rPr lang="en-US" sz="2400" dirty="0">
                <a:solidFill>
                  <a:srgbClr val="3366FF"/>
                </a:solidFill>
              </a:rPr>
              <a:t> </a:t>
            </a:r>
            <a:r>
              <a:rPr lang="en-US" sz="2400" dirty="0"/>
              <a:t>hierarchical levels at different points in time using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different questions, carried out by different people: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2400" dirty="0">
                <a:solidFill>
                  <a:srgbClr val="0000FF"/>
                </a:solidFill>
              </a:rPr>
              <a:t>store managers </a:t>
            </a:r>
            <a:r>
              <a:rPr lang="en-US" sz="2400" dirty="0"/>
              <a:t>(research team Goethe U plus a local business school)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2400" dirty="0">
                <a:solidFill>
                  <a:srgbClr val="0000FF"/>
                </a:solidFill>
              </a:rPr>
              <a:t>cashiers that quit </a:t>
            </a:r>
            <a:r>
              <a:rPr lang="en-US" sz="2400" dirty="0"/>
              <a:t>(HR office, exit interviews in place before we started collaboration)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2400" dirty="0">
                <a:solidFill>
                  <a:srgbClr val="0000FF"/>
                </a:solidFill>
              </a:rPr>
              <a:t>cashiers that did not quit </a:t>
            </a:r>
            <a:r>
              <a:rPr lang="en-US" sz="2400" dirty="0"/>
              <a:t>(GU and local business school)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6491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349250"/>
            <a:ext cx="7277100" cy="615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35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Jan 2016: Store manager surveys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Native-speaking student assistant interviewed store managers in the </a:t>
            </a:r>
            <a:r>
              <a:rPr lang="en-US" sz="2400" i="1" dirty="0">
                <a:solidFill>
                  <a:srgbClr val="0000FF"/>
                </a:solidFill>
              </a:rPr>
              <a:t>Control</a:t>
            </a:r>
            <a:r>
              <a:rPr lang="en-US" sz="2400" dirty="0"/>
              <a:t>, </a:t>
            </a:r>
            <a:r>
              <a:rPr lang="en-US" sz="2400" i="1" dirty="0">
                <a:solidFill>
                  <a:srgbClr val="0000FF"/>
                </a:solidFill>
              </a:rPr>
              <a:t>Manage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/>
              <a:t>and </a:t>
            </a:r>
            <a:r>
              <a:rPr lang="en-US" sz="2400" i="1" dirty="0" err="1">
                <a:solidFill>
                  <a:srgbClr val="0000FF"/>
                </a:solidFill>
              </a:rPr>
              <a:t>Career+Manage</a:t>
            </a:r>
            <a:r>
              <a:rPr lang="en-US" sz="2400" i="1" dirty="0">
                <a:solidFill>
                  <a:srgbClr val="0000FF"/>
                </a:solidFill>
              </a:rPr>
              <a:t> </a:t>
            </a:r>
            <a:r>
              <a:rPr lang="en-US" sz="2400" dirty="0"/>
              <a:t>groups</a:t>
            </a:r>
          </a:p>
          <a:p>
            <a:r>
              <a:rPr lang="en-US" sz="2400" dirty="0"/>
              <a:t>Assistant was not aware of treatment status of the stores</a:t>
            </a:r>
          </a:p>
          <a:p>
            <a:r>
              <a:rPr lang="en-US" sz="2400" dirty="0"/>
              <a:t>Interview question: </a:t>
            </a:r>
          </a:p>
          <a:p>
            <a:pPr marL="457200" lvl="1" indent="0">
              <a:buNone/>
            </a:pPr>
            <a:r>
              <a:rPr lang="en-US" sz="2400" dirty="0"/>
              <a:t>“</a:t>
            </a:r>
            <a:r>
              <a:rPr lang="en-US" sz="2400" i="1" dirty="0"/>
              <a:t>Since summer/autumn, have you done anything in particular that you think could reduce turnover in your store?</a:t>
            </a:r>
            <a:r>
              <a:rPr lang="en-US" sz="2400" dirty="0"/>
              <a:t>”</a:t>
            </a:r>
          </a:p>
          <a:p>
            <a:r>
              <a:rPr lang="en-US" sz="2400" dirty="0"/>
              <a:t>Our assistant made notes about the responses of each store manager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446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115" y="274638"/>
            <a:ext cx="8725225" cy="1042284"/>
          </a:xfrm>
        </p:spPr>
        <p:txBody>
          <a:bodyPr>
            <a:normAutofit/>
          </a:bodyPr>
          <a:lstStyle/>
          <a:p>
            <a:r>
              <a:rPr lang="en-US" sz="3200" b="1" dirty="0"/>
              <a:t>Evaluation of responses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733" y="1316922"/>
            <a:ext cx="8111067" cy="5404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Sample responses</a:t>
            </a:r>
          </a:p>
          <a:p>
            <a:r>
              <a:rPr lang="is-IS" sz="2400" dirty="0"/>
              <a:t>“More team-building, meetings over coffee/sweets.”</a:t>
            </a:r>
          </a:p>
          <a:p>
            <a:r>
              <a:rPr lang="en-US" sz="2400" dirty="0"/>
              <a:t>“I became worried about a worker’s alcohol problem, visited him at home, suggested medical treatment.”</a:t>
            </a:r>
          </a:p>
          <a:p>
            <a:r>
              <a:rPr lang="is-IS" sz="2400" dirty="0"/>
              <a:t>“I can’t do anything. Turnover is the workers’ fault, not mine!”</a:t>
            </a:r>
          </a:p>
          <a:p>
            <a:endParaRPr lang="is-IS" sz="2400" dirty="0"/>
          </a:p>
          <a:p>
            <a:pPr marL="0" indent="0">
              <a:buNone/>
            </a:pPr>
            <a:r>
              <a:rPr lang="is-IS" sz="2400" dirty="0"/>
              <a:t>Evaluation Study</a:t>
            </a:r>
          </a:p>
          <a:p>
            <a:r>
              <a:rPr lang="en-US" sz="2400" dirty="0"/>
              <a:t>To validate the responses, we showed the notes from the interviews to ten subjects in a lab in Cologne </a:t>
            </a:r>
          </a:p>
          <a:p>
            <a:r>
              <a:rPr lang="en-US" sz="2400" dirty="0"/>
              <a:t>We asked the evaluators three questions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821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2506"/>
          </a:xfrm>
        </p:spPr>
        <p:txBody>
          <a:bodyPr>
            <a:noAutofit/>
          </a:bodyPr>
          <a:lstStyle/>
          <a:p>
            <a:r>
              <a:rPr lang="en-US" sz="3200" b="1" dirty="0"/>
              <a:t>Evaluation of interview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28</a:t>
            </a:fld>
            <a:endParaRPr lang="en-US" dirty="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 rotWithShape="1">
          <a:blip r:embed="rId2"/>
          <a:srcRect t="9071" r="49447" b="64226"/>
          <a:stretch/>
        </p:blipFill>
        <p:spPr>
          <a:xfrm>
            <a:off x="5504624" y="1395888"/>
            <a:ext cx="3370955" cy="12949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51150" t="8455" b="65477"/>
          <a:stretch/>
        </p:blipFill>
        <p:spPr>
          <a:xfrm>
            <a:off x="5685992" y="3069781"/>
            <a:ext cx="3246539" cy="1259958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/>
          </p:cNvPicPr>
          <p:nvPr/>
        </p:nvPicPr>
        <p:blipFill rotWithShape="1">
          <a:blip r:embed="rId2"/>
          <a:srcRect t="56074" r="50343" b="16832"/>
          <a:stretch/>
        </p:blipFill>
        <p:spPr>
          <a:xfrm>
            <a:off x="5496077" y="4701387"/>
            <a:ext cx="3370955" cy="133765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247690" y="2506487"/>
            <a:ext cx="3067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  Control            Manage     </a:t>
            </a:r>
            <a:r>
              <a:rPr lang="de-DE" sz="1000" b="1" dirty="0" err="1"/>
              <a:t>Career+Manage</a:t>
            </a:r>
            <a:endParaRPr lang="de-DE" sz="10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6268176" y="4211044"/>
            <a:ext cx="2875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 Control 	          Manage      </a:t>
            </a:r>
            <a:r>
              <a:rPr lang="de-DE" sz="1000" b="1" dirty="0" err="1"/>
              <a:t>Career+Manage</a:t>
            </a:r>
            <a:endParaRPr lang="de-DE" sz="1000" b="1" dirty="0"/>
          </a:p>
        </p:txBody>
      </p:sp>
      <p:sp>
        <p:nvSpPr>
          <p:cNvPr id="10" name="Textfeld 9"/>
          <p:cNvSpPr txBox="1"/>
          <p:nvPr/>
        </p:nvSpPr>
        <p:spPr>
          <a:xfrm>
            <a:off x="6288661" y="5890191"/>
            <a:ext cx="27442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  Control           Manage      </a:t>
            </a:r>
            <a:r>
              <a:rPr lang="de-DE" sz="1000" b="1" dirty="0" err="1"/>
              <a:t>Career+Manage</a:t>
            </a:r>
            <a:endParaRPr lang="de-DE" sz="1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576" y="1364403"/>
            <a:ext cx="5382615" cy="53570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1. According to the store manager, to what extent is it possible for her/him to reduce employee turnover? (scale 1-10)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2. Has the manager increased effort to reduce turnover in the last months compared to the time before? (no/yes)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3. Has the manager talked to (some groups of) employees more over the last few months compared to the time before? (no/yes)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40850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Time use surveys </a:t>
            </a:r>
            <a:br>
              <a:rPr lang="en-US" b="1"/>
            </a:br>
            <a:r>
              <a:rPr lang="en-US" b="1"/>
              <a:t>in July </a:t>
            </a:r>
            <a:r>
              <a:rPr lang="en-US" b="1" dirty="0"/>
              <a:t>2015 and </a:t>
            </a:r>
            <a:r>
              <a:rPr lang="en-US" b="1"/>
              <a:t>Sept 2016 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28131"/>
          </a:xfrm>
        </p:spPr>
        <p:txBody>
          <a:bodyPr>
            <a:normAutofit/>
          </a:bodyPr>
          <a:lstStyle/>
          <a:p>
            <a:r>
              <a:rPr lang="en-US" sz="2400" dirty="0"/>
              <a:t>Differences in time that store managers allocate to different tasks in the months before (t</a:t>
            </a:r>
            <a:r>
              <a:rPr lang="en-US" sz="2400" baseline="-25000" dirty="0"/>
              <a:t>0</a:t>
            </a:r>
            <a:r>
              <a:rPr lang="en-US" sz="2400" dirty="0"/>
              <a:t>) vs. after (t</a:t>
            </a:r>
            <a:r>
              <a:rPr lang="en-US" sz="2400" baseline="-25000" dirty="0"/>
              <a:t>1</a:t>
            </a:r>
            <a:r>
              <a:rPr lang="en-US" sz="2400" dirty="0"/>
              <a:t>) the treatment: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de-DE" dirty="0"/>
          </a:p>
        </p:txBody>
      </p:sp>
      <p:graphicFrame>
        <p:nvGraphicFramePr>
          <p:cNvPr id="4" name="Inhaltsplatzhalt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837718"/>
              </p:ext>
            </p:extLst>
          </p:nvPr>
        </p:nvGraphicFramePr>
        <p:xfrm>
          <a:off x="512177" y="3193909"/>
          <a:ext cx="8204200" cy="253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feld 5"/>
          <p:cNvSpPr txBox="1"/>
          <p:nvPr/>
        </p:nvSpPr>
        <p:spPr>
          <a:xfrm rot="16200000">
            <a:off x="-681109" y="4077217"/>
            <a:ext cx="1971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err="1"/>
              <a:t>Mean</a:t>
            </a:r>
            <a:r>
              <a:rPr lang="de-DE" sz="1600" dirty="0"/>
              <a:t> </a:t>
            </a:r>
            <a:r>
              <a:rPr lang="de-DE" sz="1600" dirty="0" err="1"/>
              <a:t>minutes</a:t>
            </a:r>
            <a:r>
              <a:rPr lang="de-DE" sz="1600" dirty="0"/>
              <a:t> t</a:t>
            </a:r>
            <a:r>
              <a:rPr lang="de-DE" sz="1600" baseline="-25000" dirty="0"/>
              <a:t>1</a:t>
            </a:r>
            <a:r>
              <a:rPr lang="de-DE" sz="1600" dirty="0"/>
              <a:t> – t</a:t>
            </a:r>
            <a:r>
              <a:rPr lang="de-DE" sz="1600" baseline="-25000" dirty="0"/>
              <a:t>0</a:t>
            </a:r>
          </a:p>
        </p:txBody>
      </p:sp>
      <p:sp>
        <p:nvSpPr>
          <p:cNvPr id="13" name="Inhaltsplatzhalter 2"/>
          <p:cNvSpPr txBox="1">
            <a:spLocks/>
          </p:cNvSpPr>
          <p:nvPr/>
        </p:nvSpPr>
        <p:spPr>
          <a:xfrm>
            <a:off x="609600" y="5626101"/>
            <a:ext cx="8229600" cy="928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i="1" dirty="0"/>
              <a:t>Manage</a:t>
            </a:r>
            <a:r>
              <a:rPr lang="en-US" sz="2600" dirty="0"/>
              <a:t> TE increases with additional time spent on HR (25 additional min per day = 20% decrease in the quit </a:t>
            </a:r>
            <a:r>
              <a:rPr lang="en-US" sz="2600"/>
              <a:t>rate).</a:t>
            </a:r>
            <a:endParaRPr lang="en-US" sz="26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1130300" y="2744232"/>
            <a:ext cx="170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 Admin </a:t>
            </a:r>
          </a:p>
          <a:p>
            <a:pPr algn="ctr"/>
            <a:r>
              <a:rPr lang="de-DE" sz="1600" dirty="0"/>
              <a:t>(</a:t>
            </a:r>
            <a:r>
              <a:rPr lang="de-DE" sz="1600" dirty="0" err="1"/>
              <a:t>mean</a:t>
            </a:r>
            <a:r>
              <a:rPr lang="de-DE" sz="1600" dirty="0"/>
              <a:t> t</a:t>
            </a:r>
            <a:r>
              <a:rPr lang="de-DE" sz="1600" baseline="-25000" dirty="0"/>
              <a:t>0</a:t>
            </a:r>
            <a:r>
              <a:rPr lang="de-DE" sz="1600" dirty="0"/>
              <a:t>: 76 min)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2971800" y="2744232"/>
            <a:ext cx="1828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 Flow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goods</a:t>
            </a:r>
            <a:endParaRPr lang="de-DE" sz="1600" dirty="0"/>
          </a:p>
          <a:p>
            <a:pPr algn="ctr"/>
            <a:r>
              <a:rPr lang="de-DE" sz="1600" dirty="0"/>
              <a:t>(</a:t>
            </a:r>
            <a:r>
              <a:rPr lang="de-DE" sz="1600" dirty="0" err="1"/>
              <a:t>mean</a:t>
            </a:r>
            <a:r>
              <a:rPr lang="de-DE" sz="1600" dirty="0"/>
              <a:t> t</a:t>
            </a:r>
            <a:r>
              <a:rPr lang="de-DE" sz="1600" baseline="-25000" dirty="0"/>
              <a:t>0</a:t>
            </a:r>
            <a:r>
              <a:rPr lang="de-DE" sz="1600" dirty="0"/>
              <a:t>: 147 min)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864100" y="2744520"/>
            <a:ext cx="170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 Customers</a:t>
            </a:r>
          </a:p>
          <a:p>
            <a:pPr algn="ctr"/>
            <a:r>
              <a:rPr lang="de-DE" sz="1600" dirty="0"/>
              <a:t>(</a:t>
            </a:r>
            <a:r>
              <a:rPr lang="de-DE" sz="1600" dirty="0" err="1"/>
              <a:t>mean</a:t>
            </a:r>
            <a:r>
              <a:rPr lang="de-DE" sz="1600" dirty="0"/>
              <a:t> t</a:t>
            </a:r>
            <a:r>
              <a:rPr lang="de-DE" sz="1600" baseline="-25000" dirty="0"/>
              <a:t>0</a:t>
            </a:r>
            <a:r>
              <a:rPr lang="de-DE" sz="1600" dirty="0"/>
              <a:t>: 74 min)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667500" y="2739309"/>
            <a:ext cx="1778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 HR</a:t>
            </a:r>
          </a:p>
          <a:p>
            <a:pPr algn="ctr"/>
            <a:r>
              <a:rPr lang="de-DE" sz="1600" dirty="0"/>
              <a:t>(</a:t>
            </a:r>
            <a:r>
              <a:rPr lang="de-DE" sz="1600" dirty="0" err="1"/>
              <a:t>mean</a:t>
            </a:r>
            <a:r>
              <a:rPr lang="de-DE" sz="1600" dirty="0"/>
              <a:t> t</a:t>
            </a:r>
            <a:r>
              <a:rPr lang="de-DE" sz="1600" baseline="-25000" dirty="0"/>
              <a:t>0</a:t>
            </a:r>
            <a:r>
              <a:rPr lang="de-DE" sz="1600" dirty="0"/>
              <a:t>: 185 min)</a:t>
            </a:r>
          </a:p>
        </p:txBody>
      </p:sp>
      <p:cxnSp>
        <p:nvCxnSpPr>
          <p:cNvPr id="19" name="Gerade Verbindung 18"/>
          <p:cNvCxnSpPr/>
          <p:nvPr/>
        </p:nvCxnSpPr>
        <p:spPr>
          <a:xfrm>
            <a:off x="1054100" y="3957638"/>
            <a:ext cx="7493000" cy="0"/>
          </a:xfrm>
          <a:prstGeom prst="line">
            <a:avLst/>
          </a:prstGeom>
          <a:ln w="1270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038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Why middle managers matter?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336039" cy="5286253"/>
          </a:xfrm>
        </p:spPr>
        <p:txBody>
          <a:bodyPr>
            <a:noAutofit/>
          </a:bodyPr>
          <a:lstStyle/>
          <a:p>
            <a:r>
              <a:rPr lang="en-US" sz="2800" dirty="0"/>
              <a:t>Our focus is on face-to-face interaction (</a:t>
            </a:r>
            <a:r>
              <a:rPr lang="en-US" sz="2800" dirty="0" err="1"/>
              <a:t>Goffman</a:t>
            </a:r>
            <a:r>
              <a:rPr lang="en-US" sz="2800" dirty="0"/>
              <a:t> 1967; </a:t>
            </a:r>
            <a:r>
              <a:rPr lang="en-US" sz="2800" dirty="0" err="1"/>
              <a:t>Battiston</a:t>
            </a:r>
            <a:r>
              <a:rPr lang="en-US" sz="2800" dirty="0"/>
              <a:t> et al. 2017) between middle managers and employees</a:t>
            </a:r>
          </a:p>
          <a:p>
            <a:r>
              <a:rPr lang="en-US" sz="2800" dirty="0"/>
              <a:t>“Paying” respect (</a:t>
            </a:r>
            <a:r>
              <a:rPr lang="en-US" sz="2800" dirty="0" err="1"/>
              <a:t>Ellingsen</a:t>
            </a:r>
            <a:r>
              <a:rPr lang="en-US" sz="2800" dirty="0"/>
              <a:t> and </a:t>
            </a:r>
            <a:r>
              <a:rPr lang="en-US" sz="2800" dirty="0" err="1"/>
              <a:t>Johannesson</a:t>
            </a:r>
            <a:r>
              <a:rPr lang="en-US" sz="2800" dirty="0"/>
              <a:t> 2007):</a:t>
            </a:r>
          </a:p>
          <a:p>
            <a:pPr lvl="1"/>
            <a:r>
              <a:rPr lang="en-US" sz="2400" dirty="0"/>
              <a:t>costly in terms of time, limiting the span of control</a:t>
            </a:r>
          </a:p>
          <a:p>
            <a:pPr lvl="1"/>
            <a:r>
              <a:rPr lang="en-US" sz="2400" dirty="0"/>
              <a:t>requires specific knowledge about the specificities of employees’ needs </a:t>
            </a:r>
          </a:p>
          <a:p>
            <a:pPr>
              <a:buFont typeface="Wingdings" charset="2"/>
              <a:buChar char="Ø"/>
            </a:pPr>
            <a:r>
              <a:rPr lang="en-US" sz="2800" dirty="0"/>
              <a:t>Dispersed knowledge of middle managers about ”their employees” is important</a:t>
            </a:r>
          </a:p>
          <a:p>
            <a:pPr>
              <a:buFont typeface="Wingdings" charset="2"/>
              <a:buChar char="Ø"/>
            </a:pPr>
            <a:r>
              <a:rPr lang="en-US" sz="2800" dirty="0"/>
              <a:t>Top management tends to delegate “people management” to middle managers </a:t>
            </a:r>
          </a:p>
          <a:p>
            <a:endParaRPr lang="en-US" sz="2400" dirty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2428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Employee surveys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19332" cy="4936067"/>
          </a:xfrm>
        </p:spPr>
        <p:txBody>
          <a:bodyPr>
            <a:normAutofit/>
          </a:bodyPr>
          <a:lstStyle/>
          <a:p>
            <a:r>
              <a:rPr lang="en-US" sz="2400" u="sng" dirty="0"/>
              <a:t>Exit interviews</a:t>
            </a:r>
            <a:r>
              <a:rPr lang="en-US" sz="2400" dirty="0"/>
              <a:t> (Jul 2015 - Feb 2016)</a:t>
            </a:r>
          </a:p>
          <a:p>
            <a:pPr lvl="1"/>
            <a:r>
              <a:rPr lang="en-US" sz="2400" dirty="0"/>
              <a:t>Cashiers hired in the </a:t>
            </a:r>
            <a:r>
              <a:rPr lang="en-US" sz="2400" i="1" dirty="0">
                <a:solidFill>
                  <a:srgbClr val="0000FF"/>
                </a:solidFill>
              </a:rPr>
              <a:t>Manage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/>
              <a:t>treatment stores in the treatment period report more supervisor attention and support (SEE PANEL B, NEXT SLIDE)</a:t>
            </a:r>
          </a:p>
          <a:p>
            <a:endParaRPr lang="en-US" sz="2400" dirty="0"/>
          </a:p>
          <a:p>
            <a:r>
              <a:rPr lang="en-US" sz="2400" u="sng" dirty="0"/>
              <a:t>Cashier survey</a:t>
            </a:r>
            <a:r>
              <a:rPr lang="en-US" sz="2400" dirty="0"/>
              <a:t> (Sep - Oct 2016)</a:t>
            </a:r>
          </a:p>
          <a:p>
            <a:pPr lvl="1"/>
            <a:r>
              <a:rPr lang="en-US" sz="2400" dirty="0"/>
              <a:t>Cashiers in </a:t>
            </a:r>
            <a:r>
              <a:rPr lang="en-US" sz="2400" i="1" dirty="0">
                <a:solidFill>
                  <a:srgbClr val="0000FF"/>
                </a:solidFill>
              </a:rPr>
              <a:t>Manage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/>
              <a:t>and </a:t>
            </a:r>
            <a:r>
              <a:rPr lang="en-US" sz="2400" i="1" dirty="0">
                <a:solidFill>
                  <a:srgbClr val="0000FF"/>
                </a:solidFill>
              </a:rPr>
              <a:t>Career+Manage </a:t>
            </a:r>
            <a:r>
              <a:rPr lang="en-US" sz="2400" dirty="0"/>
              <a:t>treatment stores in which the manager did </a:t>
            </a:r>
            <a:r>
              <a:rPr lang="en-US" sz="2400" i="1" dirty="0"/>
              <a:t>not</a:t>
            </a:r>
            <a:r>
              <a:rPr lang="en-US" sz="2400" dirty="0"/>
              <a:t> change since the beginning of the treatment report that managers talk to them personally more often (SEE PANEL C, NEXT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595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69333" y="274638"/>
            <a:ext cx="8817429" cy="1128410"/>
          </a:xfrm>
        </p:spPr>
        <p:txBody>
          <a:bodyPr>
            <a:normAutofit/>
          </a:bodyPr>
          <a:lstStyle/>
          <a:p>
            <a:r>
              <a:rPr lang="en-US" sz="3200" b="1" dirty="0"/>
              <a:t>Survey differences, diff-in-diff; ordered </a:t>
            </a:r>
            <a:r>
              <a:rPr lang="en-US" sz="3200" b="1" dirty="0" err="1"/>
              <a:t>logit</a:t>
            </a:r>
            <a:r>
              <a:rPr lang="en-US" sz="3200" b="1" dirty="0"/>
              <a:t> coefficients; 1</a:t>
            </a:r>
            <a:r>
              <a:rPr lang="en-US" sz="3200" b="1" baseline="30000" dirty="0"/>
              <a:t>st</a:t>
            </a:r>
            <a:r>
              <a:rPr lang="en-US" sz="3200" b="1" dirty="0"/>
              <a:t> column </a:t>
            </a:r>
            <a:r>
              <a:rPr lang="en-US" sz="3200" b="1" dirty="0">
                <a:solidFill>
                  <a:srgbClr val="0000FF"/>
                </a:solidFill>
              </a:rPr>
              <a:t>control</a:t>
            </a:r>
            <a:r>
              <a:rPr lang="en-US" sz="3200" b="1" dirty="0"/>
              <a:t>, 2</a:t>
            </a:r>
            <a:r>
              <a:rPr lang="en-US" sz="3200" b="1" baseline="30000" dirty="0"/>
              <a:t>nd</a:t>
            </a:r>
            <a:r>
              <a:rPr lang="en-US" sz="3200" b="1" dirty="0"/>
              <a:t> </a:t>
            </a:r>
            <a:r>
              <a:rPr lang="en-US" sz="3200" b="1" dirty="0">
                <a:solidFill>
                  <a:srgbClr val="0000FF"/>
                </a:solidFill>
              </a:rPr>
              <a:t>M</a:t>
            </a:r>
            <a:r>
              <a:rPr lang="en-US" sz="3200" b="1" dirty="0"/>
              <a:t>, 3</a:t>
            </a:r>
            <a:r>
              <a:rPr lang="en-US" sz="3200" b="1" baseline="30000" dirty="0"/>
              <a:t>rd</a:t>
            </a:r>
            <a:r>
              <a:rPr lang="en-US" sz="3200" b="1" dirty="0"/>
              <a:t> </a:t>
            </a:r>
            <a:r>
              <a:rPr lang="en-US" sz="3200" b="1" dirty="0">
                <a:solidFill>
                  <a:srgbClr val="0000FF"/>
                </a:solidFill>
              </a:rPr>
              <a:t>M+C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1270"/>
            <a:ext cx="9144000" cy="259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16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Further results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Other outcome variables: </a:t>
            </a:r>
          </a:p>
          <a:p>
            <a:pPr lvl="1"/>
            <a:r>
              <a:rPr lang="en-US" sz="2000" dirty="0"/>
              <a:t>sales (positive, small, not significant) </a:t>
            </a:r>
          </a:p>
          <a:p>
            <a:pPr lvl="1"/>
            <a:r>
              <a:rPr lang="en-US" sz="2000" dirty="0"/>
              <a:t>shrinkage (no significant effect)</a:t>
            </a:r>
          </a:p>
          <a:p>
            <a:pPr lvl="1"/>
            <a:endParaRPr lang="en-US" sz="2400" dirty="0"/>
          </a:p>
          <a:p>
            <a:r>
              <a:rPr lang="en-US" sz="2400" dirty="0"/>
              <a:t>Channels: No evidence in surveys and personnel records that hiring / firing practices or distribution of bonuses can explain our treatment effects.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9086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195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Summarizing the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77500" lnSpcReduction="20000"/>
          </a:bodyPr>
          <a:lstStyle/>
          <a:p>
            <a:pPr marL="571500" indent="-571500">
              <a:buAutoNum type="romanLcParenBoth"/>
            </a:pPr>
            <a:r>
              <a:rPr lang="en-GB" dirty="0"/>
              <a:t>in stores in which managers received a direct communication from top management about the importance of bringing down personnel turnover, personnel turnover decreased substantially (up to 1/3)</a:t>
            </a:r>
          </a:p>
          <a:p>
            <a:pPr marL="571500" indent="-571500">
              <a:buAutoNum type="romanLcParenBoth"/>
            </a:pPr>
            <a:r>
              <a:rPr lang="en-GB" dirty="0"/>
              <a:t>managers and employees report changed behaviour of store managers, in particular, more intensive communication and interaction practices and more time use for HR activities</a:t>
            </a:r>
          </a:p>
          <a:p>
            <a:pPr marL="571500" indent="-571500">
              <a:buAutoNum type="romanLcParenBoth"/>
            </a:pPr>
            <a:r>
              <a:rPr lang="en-GB" dirty="0"/>
              <a:t>sales show a small but statistically not significant positive effect in the treatment stores, no effect on shrinkage</a:t>
            </a:r>
          </a:p>
          <a:p>
            <a:pPr marL="571500" indent="-571500">
              <a:buAutoNum type="romanLcParenBoth"/>
            </a:pPr>
            <a:r>
              <a:rPr lang="en-GB" dirty="0"/>
              <a:t>the effect on turnover is persistent over nine months, vanished, but appeared again (for a shorter period) after a repetition of the communication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34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Making sense of the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8712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Managers are incentivized and coordinated by explicit incentives and direct orders from their direct supervisors (regional managers)</a:t>
            </a:r>
          </a:p>
          <a:p>
            <a:r>
              <a:rPr lang="en-GB" dirty="0"/>
              <a:t>Communication from the top is very rare</a:t>
            </a:r>
          </a:p>
          <a:p>
            <a:r>
              <a:rPr lang="en-GB" dirty="0"/>
              <a:t>Rationally, managers are likely to interpret the communication as a shift in organizational focus (</a:t>
            </a:r>
            <a:r>
              <a:rPr lang="en-GB" dirty="0" err="1"/>
              <a:t>Dessein</a:t>
            </a:r>
            <a:r>
              <a:rPr lang="en-GB" dirty="0"/>
              <a:t> and Santos, 2016)</a:t>
            </a:r>
          </a:p>
          <a:p>
            <a:r>
              <a:rPr lang="en-GB" dirty="0"/>
              <a:t>This is likely to result in implicit career incentives associated with bringing down personnel turnover</a:t>
            </a:r>
          </a:p>
          <a:p>
            <a:r>
              <a:rPr lang="en-GB" dirty="0"/>
              <a:t>Consequently, managers shift their effort towards HR activities</a:t>
            </a:r>
          </a:p>
          <a:p>
            <a:r>
              <a:rPr lang="en-GB" dirty="0"/>
              <a:t>Are managers rewarded? No, neither discretionary bonus nor promotions as a function of turnover</a:t>
            </a:r>
          </a:p>
          <a:p>
            <a:r>
              <a:rPr lang="en-GB" dirty="0"/>
              <a:t>After a while, when managers realize there is no reward, they go back to “normal”</a:t>
            </a:r>
          </a:p>
          <a:p>
            <a:r>
              <a:rPr lang="en-GB" dirty="0"/>
              <a:t>Upon sending a reminder, there is, again, an albeit short-term fall in personnel turnover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429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a lot!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134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BACKUP: PAPER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1306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/>
          </a:bodyPr>
          <a:lstStyle/>
          <a:p>
            <a:r>
              <a:rPr lang="en-US" sz="2400" dirty="0"/>
              <a:t>Cashiers’ quit rate ≈ 6% per month.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firm’s problem</a:t>
            </a:r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69259"/>
            <a:ext cx="6248401" cy="4544292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>
          <a:xfrm>
            <a:off x="2084767" y="4383285"/>
            <a:ext cx="4468433" cy="0"/>
          </a:xfrm>
          <a:prstGeom prst="line">
            <a:avLst/>
          </a:prstGeom>
          <a:ln w="5715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38</a:t>
            </a:fld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6592369" y="4198619"/>
            <a:ext cx="169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Mean quit rate</a:t>
            </a:r>
          </a:p>
        </p:txBody>
      </p:sp>
    </p:spTree>
    <p:extLst>
      <p:ext uri="{BB962C8B-B14F-4D97-AF65-F5344CB8AC3E}">
        <p14:creationId xmlns:p14="http://schemas.microsoft.com/office/powerpoint/2010/main" val="29010056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39</a:t>
            </a:fld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114" y="-25052"/>
            <a:ext cx="5229773" cy="699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89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Literature on middle managers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/>
              <a:t>Lazear</a:t>
            </a:r>
            <a:r>
              <a:rPr lang="en-US" sz="2800" dirty="0"/>
              <a:t> et al. (2015): </a:t>
            </a:r>
          </a:p>
          <a:p>
            <a:pPr lvl="1"/>
            <a:r>
              <a:rPr lang="en-US" sz="2400" dirty="0"/>
              <a:t>Workplace performance is strongly affected by middle managers’ “fixed effect”</a:t>
            </a:r>
          </a:p>
          <a:p>
            <a:r>
              <a:rPr lang="en-US" sz="2800" dirty="0"/>
              <a:t>Hoffman and </a:t>
            </a:r>
            <a:r>
              <a:rPr lang="en-US" sz="2800" dirty="0" err="1"/>
              <a:t>Tadelis</a:t>
            </a:r>
            <a:r>
              <a:rPr lang="en-US" sz="2800" dirty="0"/>
              <a:t> (2016): </a:t>
            </a:r>
          </a:p>
          <a:p>
            <a:pPr lvl="1"/>
            <a:r>
              <a:rPr lang="en-US" sz="2400" dirty="0"/>
              <a:t>Better middle managers have lower subordinate turnover, but do not get rewarded for their HR effort</a:t>
            </a:r>
          </a:p>
          <a:p>
            <a:r>
              <a:rPr lang="en-US" sz="2800" dirty="0"/>
              <a:t>Glover et al. (2016): </a:t>
            </a:r>
          </a:p>
          <a:p>
            <a:pPr lvl="1"/>
            <a:r>
              <a:rPr lang="en-US" sz="2400" dirty="0"/>
              <a:t>“Biased” middle managers interact less with minority workers, leading minorities to exert less effort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0151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33" y="274638"/>
            <a:ext cx="8551335" cy="1143000"/>
          </a:xfrm>
        </p:spPr>
        <p:txBody>
          <a:bodyPr>
            <a:noAutofit/>
          </a:bodyPr>
          <a:lstStyle/>
          <a:p>
            <a:r>
              <a:rPr lang="en-US" sz="3600" dirty="0"/>
              <a:t>Do store managers affect turnover?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3067"/>
            <a:ext cx="8415868" cy="5468407"/>
          </a:xfrm>
        </p:spPr>
        <p:txBody>
          <a:bodyPr>
            <a:noAutofit/>
          </a:bodyPr>
          <a:lstStyle/>
          <a:p>
            <a:r>
              <a:rPr lang="en-US" sz="2400" dirty="0"/>
              <a:t>Using 74 pre-treatment manager movements, run the quit rate regression with manager, store and time FE.</a:t>
            </a:r>
          </a:p>
          <a:p>
            <a:r>
              <a:rPr lang="en-US" sz="2400" dirty="0"/>
              <a:t>Distribution of manager and store fixed effects: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40</a:t>
            </a:fld>
            <a:endParaRPr lang="en-US" dirty="0"/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567" y="2698749"/>
            <a:ext cx="5029203" cy="365760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525629" y="3905209"/>
            <a:ext cx="717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.</a:t>
            </a:r>
            <a:r>
              <a:rPr lang="de-DE" sz="1200" dirty="0"/>
              <a:t>02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488463" y="4289253"/>
            <a:ext cx="717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-.02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624338" y="4005585"/>
            <a:ext cx="5531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.01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584837" y="4237220"/>
            <a:ext cx="5531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-.01</a:t>
            </a:r>
          </a:p>
        </p:txBody>
      </p:sp>
    </p:spTree>
    <p:extLst>
      <p:ext uri="{BB962C8B-B14F-4D97-AF65-F5344CB8AC3E}">
        <p14:creationId xmlns:p14="http://schemas.microsoft.com/office/powerpoint/2010/main" val="24273490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41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23282"/>
            <a:ext cx="8229600" cy="1171537"/>
          </a:xfrm>
        </p:spPr>
        <p:txBody>
          <a:bodyPr>
            <a:noAutofit/>
          </a:bodyPr>
          <a:lstStyle/>
          <a:p>
            <a:r>
              <a:rPr lang="en-US" sz="3600" dirty="0"/>
              <a:t>Treatment effects on sales by time period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050481"/>
              </p:ext>
            </p:extLst>
          </p:nvPr>
        </p:nvGraphicFramePr>
        <p:xfrm>
          <a:off x="204455" y="1783150"/>
          <a:ext cx="8735090" cy="4023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3" name="Arbeitsblatt" r:id="rId3" imgW="5486400" imgH="2527300" progId="Excel.Sheet.12">
                  <p:embed/>
                </p:oleObj>
              </mc:Choice>
              <mc:Fallback>
                <p:oleObj name="Arbeitsblatt" r:id="rId3" imgW="5486400" imgH="25273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455" y="1783150"/>
                        <a:ext cx="8735090" cy="40238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0768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599" cy="522224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Can a firm make</a:t>
            </a:r>
            <a:r>
              <a:rPr lang="en-US" sz="2400" i="1" dirty="0"/>
              <a:t> </a:t>
            </a:r>
            <a:r>
              <a:rPr lang="en-US" sz="2400" dirty="0"/>
              <a:t>middle managers matter, i.e., change their behavior vis-à-vis their workers? </a:t>
            </a:r>
          </a:p>
          <a:p>
            <a:r>
              <a:rPr lang="en-US" sz="2400" dirty="0"/>
              <a:t>Field experiment in a retail chain with a considerable personnel turnover problem:</a:t>
            </a:r>
          </a:p>
          <a:p>
            <a:pPr lvl="1"/>
            <a:r>
              <a:rPr lang="en-US" sz="2400" dirty="0"/>
              <a:t>ask middle (= store) managers to help reduce turnover, in particular by talking more to workers </a:t>
            </a:r>
          </a:p>
          <a:p>
            <a:pPr lvl="1"/>
            <a:r>
              <a:rPr lang="en-US" sz="2400" dirty="0"/>
              <a:t>reduction of quit rate by more than 20% because of this simple top-down communication</a:t>
            </a:r>
          </a:p>
          <a:p>
            <a:r>
              <a:rPr lang="en-US" sz="2400" dirty="0"/>
              <a:t>What do middle managers do in order to matter?</a:t>
            </a:r>
          </a:p>
          <a:p>
            <a:pPr lvl="1"/>
            <a:r>
              <a:rPr lang="en-US" sz="2400" dirty="0"/>
              <a:t>Employee and manager surveys reveal the importance of communicating to employees … </a:t>
            </a:r>
          </a:p>
          <a:p>
            <a:pPr lvl="1"/>
            <a:r>
              <a:rPr lang="en-US" sz="2400" dirty="0"/>
              <a:t>not only about job-related issues…</a:t>
            </a:r>
          </a:p>
          <a:p>
            <a:pPr lvl="1"/>
            <a:r>
              <a:rPr lang="en-US" sz="2400" dirty="0"/>
              <a:t>and with a particular focus on those that are most likely to leave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Our study in a nutshell</a:t>
            </a:r>
          </a:p>
        </p:txBody>
      </p:sp>
    </p:spTree>
    <p:extLst>
      <p:ext uri="{BB962C8B-B14F-4D97-AF65-F5344CB8AC3E}">
        <p14:creationId xmlns:p14="http://schemas.microsoft.com/office/powerpoint/2010/main" val="3901875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Background: the study firm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Design of the experiment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Effects of the treatment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Survey evidence about the mechanism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Interpreting the results – the role of skip-level communication on middle managers’ actions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4F72-3564-F541-8BA4-05CF566BD02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932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study firm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145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 retail network in an Eastern EU country</a:t>
            </a:r>
          </a:p>
          <a:p>
            <a:r>
              <a:rPr lang="en-US" sz="2800" dirty="0"/>
              <a:t>238 stores, each managed by a store manager</a:t>
            </a:r>
          </a:p>
          <a:p>
            <a:r>
              <a:rPr lang="en-US" sz="2800" dirty="0"/>
              <a:t>Average sales ca. 200,000 Euros per month</a:t>
            </a:r>
          </a:p>
          <a:p>
            <a:r>
              <a:rPr lang="en-US" sz="2800" dirty="0"/>
              <a:t>Average store ca. 23 employees</a:t>
            </a:r>
          </a:p>
          <a:p>
            <a:pPr lvl="1"/>
            <a:r>
              <a:rPr lang="en-US" sz="2400" dirty="0"/>
              <a:t>run by a store (= middle) manager</a:t>
            </a:r>
          </a:p>
          <a:p>
            <a:pPr lvl="1"/>
            <a:r>
              <a:rPr lang="en-US" sz="2400" dirty="0"/>
              <a:t>supported by department managers and specialists</a:t>
            </a:r>
          </a:p>
          <a:p>
            <a:pPr lvl="1"/>
            <a:r>
              <a:rPr lang="en-US" sz="2400" dirty="0"/>
              <a:t>19 cashiers</a:t>
            </a:r>
            <a:endParaRPr lang="en-US" sz="2400" strike="sngStrike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2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The Firm’s problem: high cashier turnover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0576"/>
            <a:ext cx="8229600" cy="4565587"/>
          </a:xfrm>
        </p:spPr>
        <p:txBody>
          <a:bodyPr>
            <a:noAutofit/>
          </a:bodyPr>
          <a:lstStyle/>
          <a:p>
            <a:r>
              <a:rPr lang="en-US" sz="2400" dirty="0"/>
              <a:t>Cashiers: Quit rate ≈ 6-7% per month</a:t>
            </a:r>
          </a:p>
          <a:p>
            <a:r>
              <a:rPr lang="en-US" sz="2400" dirty="0"/>
              <a:t>Costs estimated to be substantial:</a:t>
            </a:r>
          </a:p>
          <a:p>
            <a:pPr lvl="1"/>
            <a:r>
              <a:rPr lang="en-US" sz="2000" dirty="0"/>
              <a:t>Direct administrative costs for HR department and store manager, can be evaluated at wage rates</a:t>
            </a:r>
          </a:p>
          <a:p>
            <a:pPr lvl="1"/>
            <a:r>
              <a:rPr lang="en-US" sz="2000" dirty="0"/>
              <a:t>Quality of service affected, lower sales</a:t>
            </a:r>
          </a:p>
          <a:p>
            <a:pPr lvl="1"/>
            <a:r>
              <a:rPr lang="en-US" sz="2000" dirty="0"/>
              <a:t>Reputational effects for the firm; risk that internal labor market is jeopardized</a:t>
            </a:r>
          </a:p>
          <a:p>
            <a:r>
              <a:rPr lang="en-US" sz="2400" dirty="0"/>
              <a:t>Reducing turnover is a top management priority, partly because of the entry of the hard discounter LIDL</a:t>
            </a:r>
          </a:p>
          <a:p>
            <a:r>
              <a:rPr lang="en-US" sz="2400" dirty="0"/>
              <a:t>Note: wage increase would be a coarse and very expensive way to decrease personnel turnover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D962F-463E-234C-90C5-8DF273F7291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624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On-screen Show (4:3)</PresentationFormat>
  <Paragraphs>268</Paragraphs>
  <Slides>41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ＭＳ ゴシック</vt:lpstr>
      <vt:lpstr>Arial</vt:lpstr>
      <vt:lpstr>Calibri</vt:lpstr>
      <vt:lpstr>Wingdings</vt:lpstr>
      <vt:lpstr>Office Theme</vt:lpstr>
      <vt:lpstr>Worksheet</vt:lpstr>
      <vt:lpstr>Arbeitsblatt</vt:lpstr>
      <vt:lpstr>Making Managers Matter</vt:lpstr>
      <vt:lpstr>Managers in economics</vt:lpstr>
      <vt:lpstr>Why middle managers matter?</vt:lpstr>
      <vt:lpstr>Literature on middle managers</vt:lpstr>
      <vt:lpstr>PowerPoint Presentation</vt:lpstr>
      <vt:lpstr>Outline</vt:lpstr>
      <vt:lpstr>The study firm</vt:lpstr>
      <vt:lpstr>Facts</vt:lpstr>
      <vt:lpstr>The Firm’s problem: high cashier turnover</vt:lpstr>
      <vt:lpstr>Design of the experiment</vt:lpstr>
      <vt:lpstr>Experimental treatments (start: Sep 2015)</vt:lpstr>
      <vt:lpstr>PowerPoint Presentation</vt:lpstr>
      <vt:lpstr>PowerPoint Presentation</vt:lpstr>
      <vt:lpstr>PowerPoint Presentation</vt:lpstr>
      <vt:lpstr>PowerPoint Presentation</vt:lpstr>
      <vt:lpstr>Stratified randomization:  quit rate, headcount and sales</vt:lpstr>
      <vt:lpstr>Summary statistics by treatment group  (pre-treatment, Jan 2014 - Aug 2015)</vt:lpstr>
      <vt:lpstr>Treatment effects</vt:lpstr>
      <vt:lpstr>Average treatment effects on  monthly quit rate, by time period</vt:lpstr>
      <vt:lpstr>Summary of the results</vt:lpstr>
      <vt:lpstr>Reminder treatment</vt:lpstr>
      <vt:lpstr>Treatment effect (TE) heterogeneity</vt:lpstr>
      <vt:lpstr>mechanisms</vt:lpstr>
      <vt:lpstr>What managers do to matter</vt:lpstr>
      <vt:lpstr>PowerPoint Presentation</vt:lpstr>
      <vt:lpstr>Jan 2016: Store manager surveys</vt:lpstr>
      <vt:lpstr>Evaluation of responses</vt:lpstr>
      <vt:lpstr>Evaluation of interview notes</vt:lpstr>
      <vt:lpstr>Time use surveys  in July 2015 and Sept 2016  </vt:lpstr>
      <vt:lpstr>Employee surveys</vt:lpstr>
      <vt:lpstr>Survey differences, diff-in-diff; ordered logit coefficients; 1st column control, 2nd M, 3rd M+C </vt:lpstr>
      <vt:lpstr>Further results</vt:lpstr>
      <vt:lpstr>STORY</vt:lpstr>
      <vt:lpstr>Summarizing the observations</vt:lpstr>
      <vt:lpstr>Making sense of the observations</vt:lpstr>
      <vt:lpstr>Thanks a lot!</vt:lpstr>
      <vt:lpstr>BACKUP: PAPER</vt:lpstr>
      <vt:lpstr>The firm’s problem</vt:lpstr>
      <vt:lpstr>PowerPoint Presentation</vt:lpstr>
      <vt:lpstr>Do store managers affect turnover?</vt:lpstr>
      <vt:lpstr>Treatment effects on sales by time period</vt:lpstr>
    </vt:vector>
  </TitlesOfParts>
  <Company>Goethe University Frankfurt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Zubanov</dc:creator>
  <cp:lastModifiedBy>Chloe Smith</cp:lastModifiedBy>
  <cp:revision>494</cp:revision>
  <cp:lastPrinted>2017-05-30T15:40:58Z</cp:lastPrinted>
  <dcterms:created xsi:type="dcterms:W3CDTF">2014-07-20T09:13:03Z</dcterms:created>
  <dcterms:modified xsi:type="dcterms:W3CDTF">2017-09-04T08:01:37Z</dcterms:modified>
</cp:coreProperties>
</file>