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308" r:id="rId3"/>
    <p:sldId id="257" r:id="rId4"/>
    <p:sldId id="284" r:id="rId5"/>
    <p:sldId id="263" r:id="rId6"/>
    <p:sldId id="264" r:id="rId7"/>
    <p:sldId id="278" r:id="rId8"/>
    <p:sldId id="279" r:id="rId9"/>
    <p:sldId id="267" r:id="rId10"/>
    <p:sldId id="265" r:id="rId11"/>
    <p:sldId id="268" r:id="rId12"/>
    <p:sldId id="305" r:id="rId13"/>
    <p:sldId id="258" r:id="rId14"/>
    <p:sldId id="259" r:id="rId15"/>
    <p:sldId id="260" r:id="rId16"/>
    <p:sldId id="262" r:id="rId17"/>
    <p:sldId id="277" r:id="rId18"/>
    <p:sldId id="280" r:id="rId19"/>
    <p:sldId id="281" r:id="rId20"/>
    <p:sldId id="285" r:id="rId21"/>
    <p:sldId id="276" r:id="rId22"/>
    <p:sldId id="282" r:id="rId23"/>
    <p:sldId id="287" r:id="rId24"/>
    <p:sldId id="273" r:id="rId25"/>
    <p:sldId id="290" r:id="rId26"/>
    <p:sldId id="289" r:id="rId27"/>
    <p:sldId id="300" r:id="rId28"/>
    <p:sldId id="269" r:id="rId29"/>
    <p:sldId id="275" r:id="rId30"/>
    <p:sldId id="302" r:id="rId31"/>
    <p:sldId id="301" r:id="rId32"/>
    <p:sldId id="293" r:id="rId33"/>
    <p:sldId id="294" r:id="rId34"/>
    <p:sldId id="271" r:id="rId35"/>
    <p:sldId id="303" r:id="rId36"/>
    <p:sldId id="283" r:id="rId37"/>
    <p:sldId id="296" r:id="rId38"/>
    <p:sldId id="295" r:id="rId39"/>
    <p:sldId id="297" r:id="rId40"/>
    <p:sldId id="298" r:id="rId41"/>
    <p:sldId id="29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4" d="100"/>
          <a:sy n="64" d="100"/>
        </p:scale>
        <p:origin x="-1344" y="-3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F42E8E-1EA3-4A49-9F4F-097454C4DD87}" type="datetimeFigureOut">
              <a:rPr lang="en-US" smtClean="0"/>
              <a:t>6/6/2018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64020F-86F7-4AA2-935C-F37023F5CADD}" type="slidenum">
              <a:rPr lang="en-US" smtClean="0"/>
              <a:t>‹#›</a:t>
            </a:fld>
            <a:endParaRPr lang="en-US"/>
          </a:p>
        </p:txBody>
      </p:sp>
    </p:spTree>
    <p:extLst>
      <p:ext uri="{BB962C8B-B14F-4D97-AF65-F5344CB8AC3E}">
        <p14:creationId xmlns:p14="http://schemas.microsoft.com/office/powerpoint/2010/main" val="3618724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Rot="1" noChangeAspect="1" noChangeArrowheads="1" noTextEdit="1"/>
          </p:cNvSpPr>
          <p:nvPr>
            <p:ph type="sldImg"/>
          </p:nvPr>
        </p:nvSpPr>
        <p:spPr>
          <a:xfrm>
            <a:off x="1152525" y="692150"/>
            <a:ext cx="4552950" cy="3416300"/>
          </a:xfrm>
          <a:ln/>
        </p:spPr>
      </p:sp>
      <p:sp>
        <p:nvSpPr>
          <p:cNvPr id="1126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A55E4B-305F-4C95-93F5-9C2C209745DE}" type="datetimeFigureOut">
              <a:rPr lang="en-US" smtClean="0"/>
              <a:t>6/6/2018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285204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A55E4B-305F-4C95-93F5-9C2C209745DE}" type="datetimeFigureOut">
              <a:rPr lang="en-US" smtClean="0"/>
              <a:t>6/6/2018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4037349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A55E4B-305F-4C95-93F5-9C2C209745DE}" type="datetimeFigureOut">
              <a:rPr lang="en-US" smtClean="0"/>
              <a:t>6/6/2018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3996365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A55E4B-305F-4C95-93F5-9C2C209745DE}" type="datetimeFigureOut">
              <a:rPr lang="en-US" smtClean="0"/>
              <a:t>6/6/2018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1787535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A55E4B-305F-4C95-93F5-9C2C209745DE}" type="datetimeFigureOut">
              <a:rPr lang="en-US" smtClean="0"/>
              <a:t>6/6/2018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21554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A55E4B-305F-4C95-93F5-9C2C209745DE}" type="datetimeFigureOut">
              <a:rPr lang="en-US" smtClean="0"/>
              <a:t>6/6/2018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557688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A55E4B-305F-4C95-93F5-9C2C209745DE}" type="datetimeFigureOut">
              <a:rPr lang="en-US" smtClean="0"/>
              <a:t>6/6/2018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566040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A55E4B-305F-4C95-93F5-9C2C209745DE}" type="datetimeFigureOut">
              <a:rPr lang="en-US" smtClean="0"/>
              <a:t>6/6/2018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2660638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A55E4B-305F-4C95-93F5-9C2C209745DE}" type="datetimeFigureOut">
              <a:rPr lang="en-US" smtClean="0"/>
              <a:t>6/6/2018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610291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A55E4B-305F-4C95-93F5-9C2C209745DE}" type="datetimeFigureOut">
              <a:rPr lang="en-US" smtClean="0"/>
              <a:t>6/6/2018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3600933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A55E4B-305F-4C95-93F5-9C2C209745DE}" type="datetimeFigureOut">
              <a:rPr lang="en-US" smtClean="0"/>
              <a:t>6/6/2018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5D6B-2E6C-41BD-8256-054CD56BAF3E}" type="slidenum">
              <a:rPr lang="en-US" smtClean="0"/>
              <a:t>‹#›</a:t>
            </a:fld>
            <a:endParaRPr lang="en-US"/>
          </a:p>
        </p:txBody>
      </p:sp>
    </p:spTree>
    <p:extLst>
      <p:ext uri="{BB962C8B-B14F-4D97-AF65-F5344CB8AC3E}">
        <p14:creationId xmlns:p14="http://schemas.microsoft.com/office/powerpoint/2010/main" val="2827060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A55E4B-305F-4C95-93F5-9C2C209745DE}" type="datetimeFigureOut">
              <a:rPr lang="en-US" smtClean="0"/>
              <a:t>6/6/2018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65D6B-2E6C-41BD-8256-054CD56BAF3E}" type="slidenum">
              <a:rPr lang="en-US" smtClean="0"/>
              <a:t>‹#›</a:t>
            </a:fld>
            <a:endParaRPr lang="en-US"/>
          </a:p>
        </p:txBody>
      </p:sp>
    </p:spTree>
    <p:extLst>
      <p:ext uri="{BB962C8B-B14F-4D97-AF65-F5344CB8AC3E}">
        <p14:creationId xmlns:p14="http://schemas.microsoft.com/office/powerpoint/2010/main" val="4139748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534400" cy="1470025"/>
          </a:xfrm>
        </p:spPr>
        <p:txBody>
          <a:bodyPr>
            <a:normAutofit fontScale="90000"/>
          </a:bodyPr>
          <a:lstStyle/>
          <a:p>
            <a:r>
              <a:rPr lang="en-US" sz="3600" b="1" dirty="0" smtClean="0">
                <a:latin typeface="Times New Roman" pitchFamily="18" charset="0"/>
                <a:cs typeface="Times New Roman" pitchFamily="18" charset="0"/>
              </a:rPr>
              <a:t>The Effect of the H-1B Quota on Employment and Selection of Foreign-Born Labor</a:t>
            </a:r>
            <a:endParaRPr lang="en-US" sz="3600" b="1"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2057400"/>
            <a:ext cx="6400800" cy="1600200"/>
          </a:xfrm>
        </p:spPr>
        <p:txBody>
          <a:bodyPr>
            <a:normAutofit fontScale="62500" lnSpcReduction="20000"/>
          </a:bodyPr>
          <a:lstStyle/>
          <a:p>
            <a:r>
              <a:rPr lang="en-US" b="1" dirty="0" smtClean="0">
                <a:latin typeface="Times New Roman" pitchFamily="18" charset="0"/>
                <a:cs typeface="Times New Roman" pitchFamily="18" charset="0"/>
              </a:rPr>
              <a:t>Anna Maria Mayda (Georgetown University)</a:t>
            </a:r>
          </a:p>
          <a:p>
            <a:r>
              <a:rPr lang="en-US" dirty="0" err="1" smtClean="0">
                <a:latin typeface="Times New Roman" pitchFamily="18" charset="0"/>
                <a:cs typeface="Times New Roman" pitchFamily="18" charset="0"/>
              </a:rPr>
              <a:t>Francesc</a:t>
            </a:r>
            <a:r>
              <a:rPr lang="en-US" dirty="0" smtClean="0">
                <a:latin typeface="Times New Roman" pitchFamily="18" charset="0"/>
                <a:cs typeface="Times New Roman" pitchFamily="18" charset="0"/>
              </a:rPr>
              <a:t> Ortega (Queens College CUNY)</a:t>
            </a:r>
          </a:p>
          <a:p>
            <a:r>
              <a:rPr lang="en-US" dirty="0" smtClean="0">
                <a:latin typeface="Times New Roman" pitchFamily="18" charset="0"/>
                <a:cs typeface="Times New Roman" pitchFamily="18" charset="0"/>
              </a:rPr>
              <a:t>Giovanni </a:t>
            </a:r>
            <a:r>
              <a:rPr lang="en-US" dirty="0" err="1" smtClean="0">
                <a:latin typeface="Times New Roman" pitchFamily="18" charset="0"/>
                <a:cs typeface="Times New Roman" pitchFamily="18" charset="0"/>
              </a:rPr>
              <a:t>Peri</a:t>
            </a:r>
            <a:r>
              <a:rPr lang="en-US" dirty="0" smtClean="0">
                <a:latin typeface="Times New Roman" pitchFamily="18" charset="0"/>
                <a:cs typeface="Times New Roman" pitchFamily="18" charset="0"/>
              </a:rPr>
              <a:t> (University of California, Davis and NBER)</a:t>
            </a:r>
          </a:p>
          <a:p>
            <a:r>
              <a:rPr lang="en-US" dirty="0" smtClean="0">
                <a:latin typeface="Times New Roman" pitchFamily="18" charset="0"/>
                <a:cs typeface="Times New Roman" pitchFamily="18" charset="0"/>
              </a:rPr>
              <a:t>Kevin Shih (Rensselaer Polytechnic Institute)</a:t>
            </a:r>
          </a:p>
          <a:p>
            <a:r>
              <a:rPr lang="en-US" dirty="0" smtClean="0">
                <a:latin typeface="Times New Roman" pitchFamily="18" charset="0"/>
                <a:cs typeface="Times New Roman" pitchFamily="18" charset="0"/>
              </a:rPr>
              <a:t>Chad </a:t>
            </a:r>
            <a:r>
              <a:rPr lang="en-US" dirty="0" err="1" smtClean="0">
                <a:latin typeface="Times New Roman" pitchFamily="18" charset="0"/>
                <a:cs typeface="Times New Roman" pitchFamily="18" charset="0"/>
              </a:rPr>
              <a:t>Sparber</a:t>
            </a:r>
            <a:r>
              <a:rPr lang="en-US" dirty="0" smtClean="0">
                <a:latin typeface="Times New Roman" pitchFamily="18" charset="0"/>
                <a:cs typeface="Times New Roman" pitchFamily="18" charset="0"/>
              </a:rPr>
              <a:t> (Colgate University)</a:t>
            </a:r>
            <a:endParaRPr lang="en-US" dirty="0">
              <a:latin typeface="Times New Roman" pitchFamily="18" charset="0"/>
              <a:cs typeface="Times New Roman" pitchFamily="18" charset="0"/>
            </a:endParaRPr>
          </a:p>
        </p:txBody>
      </p:sp>
      <p:sp>
        <p:nvSpPr>
          <p:cNvPr id="4" name="Subtitle 2"/>
          <p:cNvSpPr txBox="1">
            <a:spLocks/>
          </p:cNvSpPr>
          <p:nvPr/>
        </p:nvSpPr>
        <p:spPr>
          <a:xfrm>
            <a:off x="1066800" y="4648200"/>
            <a:ext cx="7696200" cy="1600200"/>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solidFill>
                  <a:schemeClr val="tx1"/>
                </a:solidFill>
                <a:latin typeface="Times New Roman" pitchFamily="18" charset="0"/>
                <a:cs typeface="Times New Roman" pitchFamily="18" charset="0"/>
              </a:rPr>
              <a:t>CEPR ERWIT Conference</a:t>
            </a:r>
          </a:p>
          <a:p>
            <a:r>
              <a:rPr lang="en-US" dirty="0" err="1" smtClean="0">
                <a:solidFill>
                  <a:schemeClr val="tx1"/>
                </a:solidFill>
                <a:latin typeface="Times New Roman" pitchFamily="18" charset="0"/>
                <a:cs typeface="Times New Roman" pitchFamily="18" charset="0"/>
              </a:rPr>
              <a:t>St.Gallen</a:t>
            </a:r>
            <a:r>
              <a:rPr lang="en-US" dirty="0" smtClean="0">
                <a:solidFill>
                  <a:schemeClr val="tx1"/>
                </a:solidFill>
                <a:latin typeface="Times New Roman" pitchFamily="18" charset="0"/>
                <a:cs typeface="Times New Roman" pitchFamily="18" charset="0"/>
              </a:rPr>
              <a:t>, Switzerland</a:t>
            </a:r>
          </a:p>
          <a:p>
            <a:r>
              <a:rPr lang="en-US" dirty="0" smtClean="0">
                <a:solidFill>
                  <a:schemeClr val="tx1"/>
                </a:solidFill>
                <a:latin typeface="Times New Roman" pitchFamily="18" charset="0"/>
                <a:cs typeface="Times New Roman" pitchFamily="18" charset="0"/>
              </a:rPr>
              <a:t>June 6, 2018</a:t>
            </a:r>
            <a:endParaRPr lang="en-US" dirty="0">
              <a:solidFill>
                <a:schemeClr val="tx1"/>
              </a:solidFill>
              <a:latin typeface="Times New Roman" pitchFamily="18" charset="0"/>
              <a:cs typeface="Times New Roman" pitchFamily="18" charset="0"/>
            </a:endParaRPr>
          </a:p>
        </p:txBody>
      </p:sp>
      <p:sp>
        <p:nvSpPr>
          <p:cNvPr id="5" name="Subtitle 2"/>
          <p:cNvSpPr txBox="1">
            <a:spLocks/>
          </p:cNvSpPr>
          <p:nvPr/>
        </p:nvSpPr>
        <p:spPr>
          <a:xfrm>
            <a:off x="1579517" y="3810000"/>
            <a:ext cx="6400800" cy="609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341166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4637"/>
            <a:ext cx="8229600" cy="6507163"/>
          </a:xfrm>
        </p:spPr>
        <p:txBody>
          <a:bodyPr>
            <a:noAutofit/>
          </a:bodyPr>
          <a:lstStyle/>
          <a:p>
            <a:pPr marL="0" indent="0" algn="just">
              <a:buNone/>
            </a:pPr>
            <a:r>
              <a:rPr lang="en-US" sz="2800" b="1" dirty="0" smtClean="0">
                <a:latin typeface="Times New Roman" pitchFamily="18" charset="0"/>
                <a:cs typeface="Times New Roman" pitchFamily="18" charset="0"/>
              </a:rPr>
              <a:t>What we find (cont.)</a:t>
            </a:r>
          </a:p>
          <a:p>
            <a:pPr marL="0" indent="0" algn="just">
              <a:buNone/>
            </a:pPr>
            <a:endParaRPr lang="en-US" sz="12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We find that cap-subject skill cells experienced an approximate 16-26% decline in new H-1B employment in for-profit firms relative to what it would have been if firm demand – rather than a legislative limit – determined hiring outcomes. </a:t>
            </a:r>
          </a:p>
          <a:p>
            <a:pPr algn="just"/>
            <a:endParaRPr lang="en-US" sz="1000" dirty="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New H-1B employment in for profit-firms fell by an additional 7-10% relative to its demand-driven level during fiscal years 2008 and 2009.</a:t>
            </a:r>
          </a:p>
          <a:p>
            <a:pPr marL="0" indent="0" algn="just">
              <a:buNone/>
            </a:pPr>
            <a:endParaRPr lang="en-US" sz="1000" dirty="0" smtClean="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We perform a falsification exercise to rule out the possibility that other </a:t>
            </a:r>
            <a:r>
              <a:rPr lang="en-US" sz="2400" dirty="0" smtClean="0">
                <a:latin typeface="Times New Roman" pitchFamily="18" charset="0"/>
                <a:cs typeface="Times New Roman" pitchFamily="18" charset="0"/>
              </a:rPr>
              <a:t>contemporaneous shocks </a:t>
            </a:r>
            <a:r>
              <a:rPr lang="en-US" sz="2400" dirty="0">
                <a:latin typeface="Times New Roman" pitchFamily="18" charset="0"/>
                <a:cs typeface="Times New Roman" pitchFamily="18" charset="0"/>
              </a:rPr>
              <a:t>generated our </a:t>
            </a:r>
            <a:r>
              <a:rPr lang="en-US" sz="2400" dirty="0" smtClean="0">
                <a:latin typeface="Times New Roman" pitchFamily="18" charset="0"/>
                <a:cs typeface="Times New Roman" pitchFamily="18" charset="0"/>
              </a:rPr>
              <a:t>results.</a:t>
            </a:r>
          </a:p>
          <a:p>
            <a:pPr marL="0" indent="0" algn="just">
              <a:buNone/>
            </a:pPr>
            <a:endParaRPr lang="en-US" sz="1000" dirty="0" smtClean="0">
              <a:latin typeface="Times New Roman" pitchFamily="18" charset="0"/>
              <a:cs typeface="Times New Roman" pitchFamily="18" charset="0"/>
            </a:endParaRPr>
          </a:p>
          <a:p>
            <a:pPr lvl="1" algn="just">
              <a:buFont typeface="Courier New" pitchFamily="49" charset="0"/>
              <a:buChar char="o"/>
            </a:pPr>
            <a:r>
              <a:rPr lang="en-US" sz="2000" dirty="0">
                <a:latin typeface="Times New Roman" pitchFamily="18" charset="0"/>
                <a:cs typeface="Times New Roman" pitchFamily="18" charset="0"/>
              </a:rPr>
              <a:t>Using the same triple difference framework, we find that employment of newly-hired native workers in for profit firms, in occupations similar to those of H-1B workers, did not change.</a:t>
            </a:r>
          </a:p>
          <a:p>
            <a:pPr algn="just"/>
            <a:endParaRPr lang="en-US" sz="2800" dirty="0" smtClean="0">
              <a:latin typeface="Times New Roman" pitchFamily="18" charset="0"/>
              <a:cs typeface="Times New Roman" pitchFamily="18" charset="0"/>
            </a:endParaRPr>
          </a:p>
          <a:p>
            <a:pPr algn="just"/>
            <a:endParaRPr lang="en-US" sz="1200" dirty="0" smtClean="0">
              <a:latin typeface="Times New Roman" pitchFamily="18" charset="0"/>
              <a:cs typeface="Times New Roman" pitchFamily="18" charset="0"/>
            </a:endParaRPr>
          </a:p>
          <a:p>
            <a:pPr lvl="1" algn="just">
              <a:buFont typeface="Courier New" pitchFamily="49" charset="0"/>
              <a:buChar char="o"/>
            </a:pPr>
            <a:endParaRPr lang="en-US" sz="2400" dirty="0">
              <a:latin typeface="Times New Roman" pitchFamily="18" charset="0"/>
              <a:cs typeface="Times New Roman" pitchFamily="18" charset="0"/>
            </a:endParaRPr>
          </a:p>
          <a:p>
            <a:pPr marL="457200" lvl="1" indent="0" algn="just">
              <a:buNone/>
            </a:pP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172686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Autofit/>
          </a:bodyPr>
          <a:lstStyle/>
          <a:p>
            <a:pPr marL="0" indent="0" algn="just">
              <a:buNone/>
            </a:pPr>
            <a:r>
              <a:rPr lang="en-US" sz="2800" b="1" dirty="0" smtClean="0">
                <a:latin typeface="Times New Roman" pitchFamily="18" charset="0"/>
                <a:cs typeface="Times New Roman" pitchFamily="18" charset="0"/>
              </a:rPr>
              <a:t>What we find (cont.)</a:t>
            </a:r>
          </a:p>
          <a:p>
            <a:pPr marL="0" indent="0" algn="just">
              <a:buNone/>
            </a:pPr>
            <a:endParaRPr lang="en-US" sz="1200" dirty="0" smtClean="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There was </a:t>
            </a:r>
            <a:r>
              <a:rPr lang="en-US" sz="2800" b="1" dirty="0">
                <a:latin typeface="Times New Roman" pitchFamily="18" charset="0"/>
                <a:cs typeface="Times New Roman" pitchFamily="18" charset="0"/>
              </a:rPr>
              <a:t>no change in employment</a:t>
            </a:r>
            <a:r>
              <a:rPr lang="en-US" sz="2800" dirty="0">
                <a:latin typeface="Times New Roman" pitchFamily="18" charset="0"/>
                <a:cs typeface="Times New Roman" pitchFamily="18" charset="0"/>
              </a:rPr>
              <a:t> of: </a:t>
            </a:r>
          </a:p>
          <a:p>
            <a:pPr lvl="1" algn="just">
              <a:buFont typeface="Courier New" pitchFamily="49" charset="0"/>
              <a:buChar char="o"/>
            </a:pPr>
            <a:r>
              <a:rPr lang="en-US" sz="2400" dirty="0">
                <a:latin typeface="Times New Roman" pitchFamily="18" charset="0"/>
                <a:cs typeface="Times New Roman" pitchFamily="18" charset="0"/>
              </a:rPr>
              <a:t>H-1B workers in computer-related occupations;</a:t>
            </a:r>
          </a:p>
          <a:p>
            <a:pPr lvl="1" algn="just">
              <a:buFont typeface="Courier New" pitchFamily="49" charset="0"/>
              <a:buChar char="o"/>
            </a:pPr>
            <a:r>
              <a:rPr lang="en-US" sz="2400" dirty="0" smtClean="0">
                <a:latin typeface="Times New Roman" pitchFamily="18" charset="0"/>
                <a:cs typeface="Times New Roman" pitchFamily="18" charset="0"/>
              </a:rPr>
              <a:t>Indian </a:t>
            </a:r>
            <a:r>
              <a:rPr lang="en-US" sz="2400" dirty="0">
                <a:latin typeface="Times New Roman" pitchFamily="18" charset="0"/>
                <a:cs typeface="Times New Roman" pitchFamily="18" charset="0"/>
              </a:rPr>
              <a:t>H-1B </a:t>
            </a:r>
            <a:r>
              <a:rPr lang="en-US" sz="2400" dirty="0" smtClean="0">
                <a:latin typeface="Times New Roman" pitchFamily="18" charset="0"/>
                <a:cs typeface="Times New Roman" pitchFamily="18" charset="0"/>
              </a:rPr>
              <a:t>workers;</a:t>
            </a:r>
          </a:p>
          <a:p>
            <a:pPr lvl="1" algn="just">
              <a:buFont typeface="Courier New" pitchFamily="49" charset="0"/>
              <a:buChar char="o"/>
            </a:pPr>
            <a:r>
              <a:rPr lang="en-US" sz="2400" dirty="0" smtClean="0">
                <a:latin typeface="Times New Roman" pitchFamily="18" charset="0"/>
                <a:cs typeface="Times New Roman" pitchFamily="18" charset="0"/>
              </a:rPr>
              <a:t>H-1B workers in firms that employ more than ten H-1B workers.</a:t>
            </a:r>
          </a:p>
          <a:p>
            <a:pPr marL="457200" lvl="1" indent="0" algn="just">
              <a:buNone/>
            </a:pPr>
            <a:endParaRPr lang="en-US" sz="1000" dirty="0" smtClean="0">
              <a:latin typeface="Times New Roman" pitchFamily="18" charset="0"/>
              <a:cs typeface="Times New Roman" pitchFamily="18" charset="0"/>
            </a:endParaRPr>
          </a:p>
          <a:p>
            <a:pPr algn="just"/>
            <a:r>
              <a:rPr lang="en-US" sz="2600" dirty="0" smtClean="0">
                <a:latin typeface="Times New Roman" pitchFamily="18" charset="0"/>
                <a:cs typeface="Times New Roman" pitchFamily="18" charset="0"/>
              </a:rPr>
              <a:t>Hence the quota reduction redistributed H-1B visas to computer-related occupations and Indian workers. It also shifted the composition of H-1B workers towards firms that employ more than ten H-1B workers.</a:t>
            </a:r>
          </a:p>
          <a:p>
            <a:pPr marL="0" indent="0" algn="just">
              <a:buNone/>
            </a:pPr>
            <a:endParaRPr lang="en-US" sz="1000" dirty="0" smtClean="0">
              <a:latin typeface="Times New Roman" pitchFamily="18" charset="0"/>
              <a:cs typeface="Times New Roman" pitchFamily="18" charset="0"/>
            </a:endParaRPr>
          </a:p>
          <a:p>
            <a:pPr algn="just"/>
            <a:r>
              <a:rPr lang="en-US" sz="2600" dirty="0" smtClean="0">
                <a:latin typeface="Times New Roman" pitchFamily="18" charset="0"/>
                <a:cs typeface="Times New Roman" pitchFamily="18" charset="0"/>
              </a:rPr>
              <a:t>Finally, the reduced cap implied a decline in H-1B recipients at the tails of the wage distribution.</a:t>
            </a:r>
            <a:endParaRPr lang="en-US" sz="2600" dirty="0">
              <a:latin typeface="Times New Roman" pitchFamily="18" charset="0"/>
              <a:cs typeface="Times New Roman" pitchFamily="18" charset="0"/>
            </a:endParaRPr>
          </a:p>
          <a:p>
            <a:pPr marL="0" indent="0" algn="just">
              <a:buNone/>
            </a:pPr>
            <a:endParaRPr lang="en-US" sz="1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9583119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lgn="just">
              <a:buNone/>
            </a:pPr>
            <a:r>
              <a:rPr lang="en-US" sz="2800" b="1" dirty="0" smtClean="0">
                <a:latin typeface="Times New Roman" pitchFamily="18" charset="0"/>
                <a:cs typeface="Times New Roman" pitchFamily="18" charset="0"/>
              </a:rPr>
              <a:t>Why do we care?</a:t>
            </a:r>
          </a:p>
          <a:p>
            <a:pPr marL="0" indent="0" algn="just">
              <a:buNone/>
            </a:pPr>
            <a:endParaRPr lang="en-US" sz="1000" b="1"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Policies do not always have the intended effects. For example, firms may try to find a way to go around the policy.</a:t>
            </a:r>
          </a:p>
          <a:p>
            <a:pPr marL="0" indent="0" algn="just">
              <a:buNone/>
            </a:pPr>
            <a:endParaRPr lang="en-US" sz="10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impact of the reduction of the H-1B quota has been used in several papers to analyze the effect of changes in the number of foreign skilled workers. </a:t>
            </a:r>
          </a:p>
          <a:p>
            <a:pPr algn="just"/>
            <a:endParaRPr lang="en-US" sz="10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may need to revisit some of the results if such number was not affected for some firms/workers.</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38090688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00800"/>
          </a:xfrm>
        </p:spPr>
        <p:txBody>
          <a:bodyPr>
            <a:normAutofit fontScale="92500" lnSpcReduction="20000"/>
          </a:bodyPr>
          <a:lstStyle/>
          <a:p>
            <a:pPr>
              <a:buNone/>
            </a:pPr>
            <a:r>
              <a:rPr lang="en-US" sz="2000"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H1-B visas</a:t>
            </a:r>
          </a:p>
          <a:p>
            <a:pPr>
              <a:buNone/>
            </a:pPr>
            <a:endParaRPr lang="en-US" sz="1200" b="1" dirty="0" smtClean="0">
              <a:latin typeface="Times New Roman" pitchFamily="18" charset="0"/>
              <a:cs typeface="Times New Roman" pitchFamily="18" charset="0"/>
            </a:endParaRPr>
          </a:p>
          <a:p>
            <a:pPr>
              <a:buNone/>
            </a:pPr>
            <a:endParaRPr lang="en-US" sz="10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H1-B </a:t>
            </a:r>
            <a:r>
              <a:rPr lang="en-US" sz="2400" dirty="0">
                <a:latin typeface="Times New Roman" pitchFamily="18" charset="0"/>
                <a:cs typeface="Times New Roman" pitchFamily="18" charset="0"/>
              </a:rPr>
              <a:t>visas are the main channel of entry of skilled foreign workers into the U.S. labor market</a:t>
            </a:r>
            <a:r>
              <a:rPr lang="en-US" sz="2400" dirty="0" smtClean="0">
                <a:latin typeface="Times New Roman" pitchFamily="18" charset="0"/>
                <a:cs typeface="Times New Roman" pitchFamily="18" charset="0"/>
              </a:rPr>
              <a:t>.</a:t>
            </a:r>
          </a:p>
          <a:p>
            <a:pPr algn="just"/>
            <a:endParaRPr lang="en-US" sz="1100" dirty="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H1-B visas are </a:t>
            </a:r>
            <a:r>
              <a:rPr lang="en-US" sz="2400" dirty="0">
                <a:latin typeface="Times New Roman" pitchFamily="18" charset="0"/>
                <a:cs typeface="Times New Roman" pitchFamily="18" charset="0"/>
              </a:rPr>
              <a:t>used to employ a foreign worker in a </a:t>
            </a:r>
            <a:r>
              <a:rPr lang="en-US" sz="2400" b="1" dirty="0" smtClean="0">
                <a:latin typeface="Times New Roman" pitchFamily="18" charset="0"/>
                <a:cs typeface="Times New Roman" pitchFamily="18" charset="0"/>
              </a:rPr>
              <a:t>“specialty occupation” </a:t>
            </a:r>
            <a:r>
              <a:rPr lang="en-US" sz="2400" b="1" dirty="0">
                <a:latin typeface="Times New Roman" pitchFamily="18" charset="0"/>
                <a:cs typeface="Times New Roman" pitchFamily="18" charset="0"/>
              </a:rPr>
              <a:t>which</a:t>
            </a:r>
            <a:r>
              <a:rPr lang="en-US" sz="2400" dirty="0">
                <a:latin typeface="Times New Roman" pitchFamily="18" charset="0"/>
                <a:cs typeface="Times New Roman" pitchFamily="18" charset="0"/>
              </a:rPr>
              <a:t>, in general, </a:t>
            </a:r>
            <a:r>
              <a:rPr lang="en-US" sz="2400" b="1" dirty="0">
                <a:latin typeface="Times New Roman" pitchFamily="18" charset="0"/>
                <a:cs typeface="Times New Roman" pitchFamily="18" charset="0"/>
              </a:rPr>
              <a:t>requires the applicant to hold at least a bachelor's degree</a:t>
            </a:r>
            <a:r>
              <a:rPr lang="en-US" sz="2400" dirty="0" smtClean="0">
                <a:latin typeface="Times New Roman" pitchFamily="18" charset="0"/>
                <a:cs typeface="Times New Roman" pitchFamily="18" charset="0"/>
              </a:rPr>
              <a:t>.</a:t>
            </a:r>
          </a:p>
          <a:p>
            <a:pPr marL="0" indent="0" algn="just">
              <a:buNone/>
            </a:pPr>
            <a:endParaRPr lang="en-US" sz="11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The visa </a:t>
            </a:r>
            <a:r>
              <a:rPr lang="en-US" sz="2400" dirty="0">
                <a:latin typeface="Times New Roman" pitchFamily="18" charset="0"/>
                <a:cs typeface="Times New Roman" pitchFamily="18" charset="0"/>
              </a:rPr>
              <a:t>is issued for three years and can be renewed once, up to six years of total employment</a:t>
            </a:r>
            <a:r>
              <a:rPr lang="en-US" sz="2400" dirty="0" smtClean="0">
                <a:latin typeface="Times New Roman" pitchFamily="18" charset="0"/>
                <a:cs typeface="Times New Roman" pitchFamily="18" charset="0"/>
              </a:rPr>
              <a:t>.</a:t>
            </a:r>
          </a:p>
          <a:p>
            <a:pPr marL="0" indent="0" algn="just">
              <a:buNone/>
            </a:pPr>
            <a:endParaRPr lang="en-US" sz="1100"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An employer who intends to hire a foreign worker under the </a:t>
            </a:r>
            <a:r>
              <a:rPr lang="en-US" sz="2400" dirty="0" smtClean="0">
                <a:latin typeface="Times New Roman" pitchFamily="18" charset="0"/>
                <a:cs typeface="Times New Roman" pitchFamily="18" charset="0"/>
              </a:rPr>
              <a:t>H1-B </a:t>
            </a:r>
            <a:r>
              <a:rPr lang="en-US" sz="2400" dirty="0">
                <a:latin typeface="Times New Roman" pitchFamily="18" charset="0"/>
                <a:cs typeface="Times New Roman" pitchFamily="18" charset="0"/>
              </a:rPr>
              <a:t>program must </a:t>
            </a:r>
            <a:r>
              <a:rPr lang="en-US" sz="2400" dirty="0" smtClean="0">
                <a:latin typeface="Times New Roman" pitchFamily="18" charset="0"/>
                <a:cs typeface="Times New Roman" pitchFamily="18" charset="0"/>
              </a:rPr>
              <a:t>follow three steps:</a:t>
            </a:r>
          </a:p>
          <a:p>
            <a:pPr marL="0" indent="0" algn="just">
              <a:buNone/>
            </a:pPr>
            <a:endParaRPr lang="en-US" sz="500" dirty="0" smtClean="0">
              <a:latin typeface="Times New Roman" pitchFamily="18" charset="0"/>
              <a:cs typeface="Times New Roman" pitchFamily="18" charset="0"/>
            </a:endParaRPr>
          </a:p>
          <a:p>
            <a:pPr lvl="1" algn="just">
              <a:buFont typeface="Courier New" pitchFamily="49" charset="0"/>
              <a:buChar char="o"/>
            </a:pPr>
            <a:r>
              <a:rPr lang="en-US" sz="1900" dirty="0" smtClean="0">
                <a:latin typeface="Times New Roman" pitchFamily="18" charset="0"/>
                <a:cs typeface="Times New Roman" pitchFamily="18" charset="0"/>
              </a:rPr>
              <a:t>First, he </a:t>
            </a:r>
            <a:r>
              <a:rPr lang="en-US" sz="1900" dirty="0">
                <a:latin typeface="Times New Roman" pitchFamily="18" charset="0"/>
                <a:cs typeface="Times New Roman" pitchFamily="18" charset="0"/>
              </a:rPr>
              <a:t>needs to submit a labor condition application (LCA) to the US </a:t>
            </a:r>
            <a:r>
              <a:rPr lang="en-US" sz="1900" dirty="0" smtClean="0">
                <a:latin typeface="Times New Roman" pitchFamily="18" charset="0"/>
                <a:cs typeface="Times New Roman" pitchFamily="18" charset="0"/>
              </a:rPr>
              <a:t>Department </a:t>
            </a:r>
            <a:r>
              <a:rPr lang="en-US" sz="1900" dirty="0">
                <a:latin typeface="Times New Roman" pitchFamily="18" charset="0"/>
                <a:cs typeface="Times New Roman" pitchFamily="18" charset="0"/>
              </a:rPr>
              <a:t>of Labor. Importantly, the employer must document that the </a:t>
            </a:r>
            <a:r>
              <a:rPr lang="en-US" sz="1900" dirty="0" smtClean="0">
                <a:latin typeface="Times New Roman" pitchFamily="18" charset="0"/>
                <a:cs typeface="Times New Roman" pitchFamily="18" charset="0"/>
              </a:rPr>
              <a:t>prospective H1-B visa holder </a:t>
            </a:r>
            <a:r>
              <a:rPr lang="en-US" sz="1900" dirty="0">
                <a:latin typeface="Times New Roman" pitchFamily="18" charset="0"/>
                <a:cs typeface="Times New Roman" pitchFamily="18" charset="0"/>
              </a:rPr>
              <a:t>will receive a wage that is no </a:t>
            </a:r>
            <a:r>
              <a:rPr lang="en-US" sz="1900" dirty="0" smtClean="0">
                <a:latin typeface="Times New Roman" pitchFamily="18" charset="0"/>
                <a:cs typeface="Times New Roman" pitchFamily="18" charset="0"/>
              </a:rPr>
              <a:t>lower </a:t>
            </a:r>
            <a:r>
              <a:rPr lang="en-US" sz="1900" dirty="0">
                <a:latin typeface="Times New Roman" pitchFamily="18" charset="0"/>
                <a:cs typeface="Times New Roman" pitchFamily="18" charset="0"/>
              </a:rPr>
              <a:t>than the prevailing wage for the same </a:t>
            </a:r>
            <a:r>
              <a:rPr lang="en-US" sz="1900" dirty="0" smtClean="0">
                <a:latin typeface="Times New Roman" pitchFamily="18" charset="0"/>
                <a:cs typeface="Times New Roman" pitchFamily="18" charset="0"/>
              </a:rPr>
              <a:t>position.</a:t>
            </a:r>
          </a:p>
          <a:p>
            <a:pPr lvl="1" algn="just">
              <a:buFont typeface="Courier New" pitchFamily="49" charset="0"/>
              <a:buChar char="o"/>
            </a:pPr>
            <a:endParaRPr lang="en-US" sz="900" dirty="0" smtClean="0">
              <a:latin typeface="Times New Roman" pitchFamily="18" charset="0"/>
              <a:cs typeface="Times New Roman" pitchFamily="18" charset="0"/>
            </a:endParaRPr>
          </a:p>
          <a:p>
            <a:pPr lvl="1" algn="just">
              <a:buFont typeface="Courier New" pitchFamily="49" charset="0"/>
              <a:buChar char="o"/>
            </a:pPr>
            <a:r>
              <a:rPr lang="en-US" sz="1900" dirty="0" smtClean="0">
                <a:latin typeface="Times New Roman" pitchFamily="18" charset="0"/>
                <a:cs typeface="Times New Roman" pitchFamily="18" charset="0"/>
              </a:rPr>
              <a:t>Once </a:t>
            </a:r>
            <a:r>
              <a:rPr lang="en-US" sz="1900" dirty="0">
                <a:latin typeface="Times New Roman" pitchFamily="18" charset="0"/>
                <a:cs typeface="Times New Roman" pitchFamily="18" charset="0"/>
              </a:rPr>
              <a:t>the LCA has been </a:t>
            </a:r>
            <a:r>
              <a:rPr lang="en-US" sz="1900" dirty="0" smtClean="0">
                <a:latin typeface="Times New Roman" pitchFamily="18" charset="0"/>
                <a:cs typeface="Times New Roman" pitchFamily="18" charset="0"/>
              </a:rPr>
              <a:t>certified, the </a:t>
            </a:r>
            <a:r>
              <a:rPr lang="en-US" sz="1900" dirty="0">
                <a:latin typeface="Times New Roman" pitchFamily="18" charset="0"/>
                <a:cs typeface="Times New Roman" pitchFamily="18" charset="0"/>
              </a:rPr>
              <a:t>employer </a:t>
            </a:r>
            <a:r>
              <a:rPr lang="en-US" sz="1900" dirty="0" smtClean="0">
                <a:latin typeface="Times New Roman" pitchFamily="18" charset="0"/>
                <a:cs typeface="Times New Roman" pitchFamily="18" charset="0"/>
              </a:rPr>
              <a:t>files </a:t>
            </a:r>
            <a:r>
              <a:rPr lang="en-US" sz="1900" dirty="0">
                <a:latin typeface="Times New Roman" pitchFamily="18" charset="0"/>
                <a:cs typeface="Times New Roman" pitchFamily="18" charset="0"/>
              </a:rPr>
              <a:t>a </a:t>
            </a:r>
            <a:r>
              <a:rPr lang="en-US" sz="1900" dirty="0" smtClean="0">
                <a:latin typeface="Times New Roman" pitchFamily="18" charset="0"/>
                <a:cs typeface="Times New Roman" pitchFamily="18" charset="0"/>
              </a:rPr>
              <a:t>petition (I-129) </a:t>
            </a:r>
            <a:r>
              <a:rPr lang="en-US" sz="1900" dirty="0">
                <a:latin typeface="Times New Roman" pitchFamily="18" charset="0"/>
                <a:cs typeface="Times New Roman" pitchFamily="18" charset="0"/>
              </a:rPr>
              <a:t>to the United States Citizenship and Immigration Services (</a:t>
            </a:r>
            <a:r>
              <a:rPr lang="en-US" sz="1900" dirty="0" smtClean="0">
                <a:latin typeface="Times New Roman" pitchFamily="18" charset="0"/>
                <a:cs typeface="Times New Roman" pitchFamily="18" charset="0"/>
              </a:rPr>
              <a:t>USCIS</a:t>
            </a:r>
            <a:r>
              <a:rPr lang="en-US" sz="1900" dirty="0">
                <a:latin typeface="Times New Roman" pitchFamily="18" charset="0"/>
                <a:cs typeface="Times New Roman" pitchFamily="18" charset="0"/>
              </a:rPr>
              <a:t>). Here H-1B quota applies</a:t>
            </a:r>
            <a:r>
              <a:rPr lang="en-US" sz="1900" dirty="0" smtClean="0">
                <a:latin typeface="Times New Roman" pitchFamily="18" charset="0"/>
                <a:cs typeface="Times New Roman" pitchFamily="18" charset="0"/>
              </a:rPr>
              <a:t>.</a:t>
            </a:r>
          </a:p>
          <a:p>
            <a:pPr marL="457200" lvl="1" indent="0" algn="just">
              <a:buNone/>
            </a:pPr>
            <a:endParaRPr lang="en-US" sz="900" dirty="0" smtClean="0">
              <a:latin typeface="Times New Roman" pitchFamily="18" charset="0"/>
              <a:cs typeface="Times New Roman" pitchFamily="18" charset="0"/>
            </a:endParaRPr>
          </a:p>
          <a:p>
            <a:pPr lvl="1" algn="just">
              <a:buFont typeface="Courier New" pitchFamily="49" charset="0"/>
              <a:buChar char="o"/>
            </a:pPr>
            <a:r>
              <a:rPr lang="en-US" sz="1900" dirty="0" smtClean="0">
                <a:latin typeface="Times New Roman" pitchFamily="18" charset="0"/>
                <a:cs typeface="Times New Roman" pitchFamily="18" charset="0"/>
              </a:rPr>
              <a:t>Finally</a:t>
            </a:r>
            <a:r>
              <a:rPr lang="en-US" sz="1900" dirty="0">
                <a:latin typeface="Times New Roman" pitchFamily="18" charset="0"/>
                <a:cs typeface="Times New Roman" pitchFamily="18" charset="0"/>
              </a:rPr>
              <a:t>, once the USCIS has approved the petition, a visa will be </a:t>
            </a:r>
            <a:r>
              <a:rPr lang="en-US" sz="1900" dirty="0" smtClean="0">
                <a:latin typeface="Times New Roman" pitchFamily="18" charset="0"/>
                <a:cs typeface="Times New Roman" pitchFamily="18" charset="0"/>
              </a:rPr>
              <a:t>issued by </a:t>
            </a:r>
            <a:r>
              <a:rPr lang="en-US" sz="1900" dirty="0">
                <a:latin typeface="Times New Roman" pitchFamily="18" charset="0"/>
                <a:cs typeface="Times New Roman" pitchFamily="18" charset="0"/>
              </a:rPr>
              <a:t>the State Department if the individual lives abroad. If instead the individual is </a:t>
            </a:r>
            <a:r>
              <a:rPr lang="en-US" sz="1900" dirty="0" smtClean="0">
                <a:latin typeface="Times New Roman" pitchFamily="18" charset="0"/>
                <a:cs typeface="Times New Roman" pitchFamily="18" charset="0"/>
              </a:rPr>
              <a:t>already living </a:t>
            </a:r>
            <a:r>
              <a:rPr lang="en-US" sz="1900" dirty="0">
                <a:latin typeface="Times New Roman" pitchFamily="18" charset="0"/>
                <a:cs typeface="Times New Roman" pitchFamily="18" charset="0"/>
              </a:rPr>
              <a:t>in the United States, the USCIS will convert the visa status to </a:t>
            </a:r>
            <a:r>
              <a:rPr lang="en-US" sz="1900" dirty="0" smtClean="0">
                <a:latin typeface="Times New Roman" pitchFamily="18" charset="0"/>
                <a:cs typeface="Times New Roman" pitchFamily="18" charset="0"/>
              </a:rPr>
              <a:t>H1-B</a:t>
            </a:r>
            <a:r>
              <a:rPr lang="en-US" sz="1900" dirty="0">
                <a:latin typeface="Times New Roman" pitchFamily="18" charset="0"/>
                <a:cs typeface="Times New Roman" pitchFamily="18" charset="0"/>
              </a:rPr>
              <a:t>.</a:t>
            </a:r>
          </a:p>
        </p:txBody>
      </p:sp>
    </p:spTree>
    <p:extLst>
      <p:ext uri="{BB962C8B-B14F-4D97-AF65-F5344CB8AC3E}">
        <p14:creationId xmlns:p14="http://schemas.microsoft.com/office/powerpoint/2010/main" val="1741056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248400"/>
          </a:xfrm>
        </p:spPr>
        <p:txBody>
          <a:bodyPr>
            <a:normAutofit lnSpcReduction="10000"/>
          </a:bodyPr>
          <a:lstStyle/>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The H1-B cap</a:t>
            </a:r>
          </a:p>
          <a:p>
            <a:pPr>
              <a:buNone/>
            </a:pPr>
            <a:endParaRPr lang="en-US" sz="1000" dirty="0" smtClean="0">
              <a:latin typeface="Times New Roman" pitchFamily="18" charset="0"/>
              <a:cs typeface="Times New Roman" pitchFamily="18" charset="0"/>
            </a:endParaRPr>
          </a:p>
          <a:p>
            <a:pPr algn="just"/>
            <a:r>
              <a:rPr lang="en-US" sz="2600" dirty="0">
                <a:latin typeface="Times New Roman" pitchFamily="18" charset="0"/>
                <a:cs typeface="Times New Roman" pitchFamily="18" charset="0"/>
              </a:rPr>
              <a:t>T</a:t>
            </a:r>
            <a:r>
              <a:rPr lang="en-US" sz="2600" dirty="0" smtClean="0">
                <a:latin typeface="Times New Roman" pitchFamily="18" charset="0"/>
                <a:cs typeface="Times New Roman" pitchFamily="18" charset="0"/>
              </a:rPr>
              <a:t>here is a cap on the number of H-1B visas that are granted by the U.S. every year.</a:t>
            </a:r>
          </a:p>
          <a:p>
            <a:pPr algn="just">
              <a:buNone/>
            </a:pPr>
            <a:endParaRPr lang="en-US" sz="1000" dirty="0" smtClean="0">
              <a:latin typeface="Times New Roman" pitchFamily="18" charset="0"/>
              <a:cs typeface="Times New Roman" pitchFamily="18" charset="0"/>
            </a:endParaRPr>
          </a:p>
          <a:p>
            <a:pPr algn="just"/>
            <a:r>
              <a:rPr lang="en-US" sz="2600" dirty="0" smtClean="0">
                <a:latin typeface="Times New Roman" pitchFamily="18" charset="0"/>
                <a:cs typeface="Times New Roman" pitchFamily="18" charset="0"/>
              </a:rPr>
              <a:t>Some institutions, such as universities, research institutes (“non-profit” firms), are exempt from the H1-B cap.</a:t>
            </a:r>
          </a:p>
          <a:p>
            <a:pPr algn="just"/>
            <a:endParaRPr lang="en-US" sz="1000" dirty="0" smtClean="0">
              <a:latin typeface="Times New Roman" pitchFamily="18" charset="0"/>
              <a:cs typeface="Times New Roman" pitchFamily="18" charset="0"/>
            </a:endParaRPr>
          </a:p>
          <a:p>
            <a:pPr algn="just"/>
            <a:r>
              <a:rPr lang="en-US" sz="2600" dirty="0">
                <a:latin typeface="Times New Roman" pitchFamily="18" charset="0"/>
                <a:cs typeface="Times New Roman" pitchFamily="18" charset="0"/>
              </a:rPr>
              <a:t>T</a:t>
            </a:r>
            <a:r>
              <a:rPr lang="en-US" sz="2600" dirty="0" smtClean="0">
                <a:latin typeface="Times New Roman" pitchFamily="18" charset="0"/>
                <a:cs typeface="Times New Roman" pitchFamily="18" charset="0"/>
              </a:rPr>
              <a:t>he H1-B cap imposed by Congress was 115,000 in 2000, 195,000 in 2001 through 2003, and then 65,000 in 2004. In fiscal year 2005, an additional 20,000 visas were made available though the H1-B program for those individuals who had a Master’s degree or higher from a US institution.  Effectively, this increased the cap from 65,000 to 85,000 from 2005 onwards.</a:t>
            </a:r>
          </a:p>
          <a:p>
            <a:pPr algn="just">
              <a:buNone/>
            </a:pPr>
            <a:endParaRPr lang="en-US" sz="1000" dirty="0" smtClean="0">
              <a:latin typeface="Times New Roman" pitchFamily="18" charset="0"/>
              <a:cs typeface="Times New Roman" pitchFamily="18" charset="0"/>
            </a:endParaRPr>
          </a:p>
          <a:p>
            <a:pPr algn="just"/>
            <a:r>
              <a:rPr lang="en-US" sz="2600" dirty="0" smtClean="0">
                <a:latin typeface="Times New Roman" pitchFamily="18" charset="0"/>
                <a:cs typeface="Times New Roman" pitchFamily="18" charset="0"/>
              </a:rPr>
              <a:t>Figure in the next slide shows the H1B cap for the years 1990 on.</a:t>
            </a:r>
            <a:endParaRPr lang="en-US" sz="2600" dirty="0">
              <a:latin typeface="Times New Roman" pitchFamily="18" charset="0"/>
              <a:cs typeface="Times New Roman" pitchFamily="18" charset="0"/>
            </a:endParaRPr>
          </a:p>
        </p:txBody>
      </p:sp>
    </p:spTree>
    <p:extLst>
      <p:ext uri="{BB962C8B-B14F-4D97-AF65-F5344CB8AC3E}">
        <p14:creationId xmlns:p14="http://schemas.microsoft.com/office/powerpoint/2010/main" val="655309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38" y="952500"/>
            <a:ext cx="7627937"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88270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buNone/>
            </a:pPr>
            <a:r>
              <a:rPr lang="en-US" sz="2800" b="1" dirty="0" smtClean="0">
                <a:latin typeface="Times New Roman" pitchFamily="18" charset="0"/>
                <a:cs typeface="Times New Roman" pitchFamily="18" charset="0"/>
              </a:rPr>
              <a:t>Data</a:t>
            </a:r>
          </a:p>
          <a:p>
            <a:pPr marL="0" indent="0">
              <a:buNone/>
            </a:pPr>
            <a:endParaRPr lang="en-US" sz="1200" dirty="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I</a:t>
            </a:r>
            <a:r>
              <a:rPr lang="en-US" sz="2800" dirty="0" smtClean="0">
                <a:latin typeface="Times New Roman" pitchFamily="18" charset="0"/>
                <a:cs typeface="Times New Roman" pitchFamily="18" charset="0"/>
              </a:rPr>
              <a:t>ndividual-level information from I-129 forms of processed H-1B applications between fiscal years 2002 and 2009, obtained through a Freedom of Information Act (FOIA) request.</a:t>
            </a:r>
          </a:p>
          <a:p>
            <a:pPr algn="just"/>
            <a:r>
              <a:rPr lang="en-US" sz="2800" dirty="0" smtClean="0">
                <a:latin typeface="Times New Roman" pitchFamily="18" charset="0"/>
                <a:cs typeface="Times New Roman" pitchFamily="18" charset="0"/>
              </a:rPr>
              <a:t>Data from the American Community Surveys (to estimate the impact on native employment).</a:t>
            </a:r>
          </a:p>
          <a:p>
            <a:pPr algn="just"/>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560298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6400800"/>
          </a:xfrm>
        </p:spPr>
        <p:txBody>
          <a:bodyPr>
            <a:normAutofit lnSpcReduction="10000"/>
          </a:bodyPr>
          <a:lstStyle/>
          <a:p>
            <a:pPr marL="0" indent="0">
              <a:buNone/>
            </a:pPr>
            <a:r>
              <a:rPr lang="en-US" sz="2800" b="1" dirty="0" smtClean="0">
                <a:latin typeface="Times New Roman" pitchFamily="18" charset="0"/>
                <a:cs typeface="Times New Roman" pitchFamily="18" charset="0"/>
              </a:rPr>
              <a:t>Broad patterns in the H-1B visas data</a:t>
            </a:r>
          </a:p>
          <a:p>
            <a:pPr marL="0" indent="0">
              <a:buNone/>
            </a:pPr>
            <a:endParaRPr lang="en-US" sz="12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heaviest for-profit users of the H-1B program during this period were:</a:t>
            </a:r>
          </a:p>
          <a:p>
            <a:pPr marL="0" indent="0" algn="just">
              <a:buNone/>
            </a:pPr>
            <a:endParaRPr lang="en-US" sz="1200" dirty="0" smtClean="0">
              <a:latin typeface="Times New Roman" pitchFamily="18" charset="0"/>
              <a:cs typeface="Times New Roman" pitchFamily="18" charset="0"/>
            </a:endParaRPr>
          </a:p>
          <a:p>
            <a:pPr lvl="1" algn="just">
              <a:buFont typeface="Courier New" pitchFamily="49" charset="0"/>
              <a:buChar char="o"/>
            </a:pPr>
            <a:r>
              <a:rPr lang="en-US" dirty="0" smtClean="0">
                <a:latin typeface="Times New Roman" pitchFamily="18" charset="0"/>
                <a:cs typeface="Times New Roman" pitchFamily="18" charset="0"/>
              </a:rPr>
              <a:t>Infosys Technology Limited, Microsoft Corporation, Cognizant Technology Solutions US Corporation, Wipro Limited and Intel Corporation.</a:t>
            </a:r>
          </a:p>
          <a:p>
            <a:pPr marL="457200" lvl="1" indent="0" algn="just">
              <a:buNone/>
            </a:pPr>
            <a:endParaRPr lang="en-US" sz="1200" dirty="0" smtClean="0">
              <a:latin typeface="Times New Roman" pitchFamily="18" charset="0"/>
              <a:cs typeface="Times New Roman" pitchFamily="18" charset="0"/>
            </a:endParaRPr>
          </a:p>
          <a:p>
            <a:pPr marL="514350" indent="-457200" algn="just"/>
            <a:r>
              <a:rPr lang="en-US" sz="2800" dirty="0" smtClean="0">
                <a:latin typeface="Times New Roman" pitchFamily="18" charset="0"/>
                <a:cs typeface="Times New Roman" pitchFamily="18" charset="0"/>
              </a:rPr>
              <a:t>The heaviest non-profit users were:</a:t>
            </a:r>
          </a:p>
          <a:p>
            <a:pPr marL="57150" indent="0" algn="just">
              <a:buNone/>
            </a:pPr>
            <a:endParaRPr lang="en-US" sz="1200" dirty="0" smtClean="0">
              <a:latin typeface="Times New Roman" pitchFamily="18" charset="0"/>
              <a:cs typeface="Times New Roman" pitchFamily="18" charset="0"/>
            </a:endParaRPr>
          </a:p>
          <a:p>
            <a:pPr marL="800100" lvl="1" algn="just">
              <a:buFont typeface="Courier New" pitchFamily="49" charset="0"/>
              <a:buChar char="o"/>
            </a:pPr>
            <a:r>
              <a:rPr lang="en-US" dirty="0" smtClean="0">
                <a:latin typeface="Times New Roman" pitchFamily="18" charset="0"/>
                <a:cs typeface="Times New Roman" pitchFamily="18" charset="0"/>
              </a:rPr>
              <a:t>Yale University, University of Michigan, Stanford University, and Columbia University.</a:t>
            </a:r>
          </a:p>
          <a:p>
            <a:pPr marL="514350" lvl="1" indent="0" algn="just">
              <a:buNone/>
            </a:pPr>
            <a:endParaRPr lang="en-US" sz="1200" dirty="0" smtClean="0">
              <a:latin typeface="Times New Roman" pitchFamily="18" charset="0"/>
              <a:cs typeface="Times New Roman" pitchFamily="18" charset="0"/>
            </a:endParaRPr>
          </a:p>
          <a:p>
            <a:pPr marL="800100" lvl="1" algn="just">
              <a:buFont typeface="Courier New" pitchFamily="49" charset="0"/>
              <a:buChar char="o"/>
            </a:pPr>
            <a:r>
              <a:rPr lang="en-US" dirty="0" smtClean="0">
                <a:latin typeface="Times New Roman" pitchFamily="18" charset="0"/>
                <a:cs typeface="Times New Roman" pitchFamily="18" charset="0"/>
              </a:rPr>
              <a:t>Hospitals and medical clinics are among the most significant non-educational cap-exempt H-1B employers.</a:t>
            </a:r>
          </a:p>
          <a:p>
            <a:pPr algn="just"/>
            <a:endParaRPr lang="en-US" sz="26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2843059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marL="0" indent="0">
              <a:buNone/>
            </a:pPr>
            <a:r>
              <a:rPr lang="en-US" sz="2800" b="1" dirty="0" smtClean="0">
                <a:latin typeface="Times New Roman" pitchFamily="18" charset="0"/>
                <a:cs typeface="Times New Roman" pitchFamily="18" charset="0"/>
              </a:rPr>
              <a:t>Broad patterns in the H-1B visas data (cont.)</a:t>
            </a:r>
          </a:p>
          <a:p>
            <a:pPr marL="0" indent="0">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Among skill-intensive sectors, the H-1B program has mostly affected science, technology, engineering, and mathematics (STEM) occupations: roughly 50% of the growth in the college-educated STEM workforce since 1990 is attributable to H-1B workers (</a:t>
            </a:r>
            <a:r>
              <a:rPr lang="en-US" sz="2800" dirty="0" err="1" smtClean="0">
                <a:latin typeface="Times New Roman" pitchFamily="18" charset="0"/>
                <a:cs typeface="Times New Roman" pitchFamily="18" charset="0"/>
              </a:rPr>
              <a:t>Peri</a:t>
            </a:r>
            <a:r>
              <a:rPr lang="en-US" sz="2800" dirty="0" smtClean="0">
                <a:latin typeface="Times New Roman" pitchFamily="18" charset="0"/>
                <a:cs typeface="Times New Roman" pitchFamily="18" charset="0"/>
              </a:rPr>
              <a:t>, Shih, and </a:t>
            </a:r>
            <a:r>
              <a:rPr lang="en-US" sz="2800" dirty="0" err="1" smtClean="0">
                <a:latin typeface="Times New Roman" pitchFamily="18" charset="0"/>
                <a:cs typeface="Times New Roman" pitchFamily="18" charset="0"/>
              </a:rPr>
              <a:t>Sparber</a:t>
            </a:r>
            <a:r>
              <a:rPr lang="en-US" sz="2800" dirty="0" smtClean="0">
                <a:latin typeface="Times New Roman" pitchFamily="18" charset="0"/>
                <a:cs typeface="Times New Roman" pitchFamily="18" charset="0"/>
              </a:rPr>
              <a:t> 2015).</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558143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00800"/>
          </a:xfrm>
        </p:spPr>
        <p:txBody>
          <a:bodyPr>
            <a:normAutofit fontScale="92500" lnSpcReduction="20000"/>
          </a:bodyPr>
          <a:lstStyle/>
          <a:p>
            <a:pPr marL="0" indent="0" algn="just">
              <a:buNone/>
            </a:pPr>
            <a:r>
              <a:rPr lang="en-US" sz="2800" b="1" dirty="0" smtClean="0">
                <a:latin typeface="Times New Roman" pitchFamily="18" charset="0"/>
                <a:cs typeface="Times New Roman" pitchFamily="18" charset="0"/>
              </a:rPr>
              <a:t>Broad patterns in the H-1B visas data (cont.)</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largest, Computer-Related Occupations, accounts for 40% of new H-1B issuances. </a:t>
            </a:r>
          </a:p>
          <a:p>
            <a:pPr algn="just"/>
            <a:r>
              <a:rPr lang="en-US" sz="2800" dirty="0" smtClean="0">
                <a:latin typeface="Times New Roman" pitchFamily="18" charset="0"/>
                <a:cs typeface="Times New Roman" pitchFamily="18" charset="0"/>
              </a:rPr>
              <a:t>Occupational composition varies across the for-profit and non-profit sectors, but there is substantial overlap.</a:t>
            </a:r>
          </a:p>
          <a:p>
            <a:pPr algn="just"/>
            <a:r>
              <a:rPr lang="en-US" sz="2800" dirty="0" smtClean="0">
                <a:latin typeface="Times New Roman" pitchFamily="18" charset="0"/>
                <a:cs typeface="Times New Roman" pitchFamily="18" charset="0"/>
              </a:rPr>
              <a:t>Computer occupations represent 50% of new issuances among for-profit firms and 2.5% of new non-profit employment (they rank among the top five occupations among new hires in each sector). Occupations in education account for over half of new non-profit H-1B employment and 1% of new for-profit employment. </a:t>
            </a:r>
          </a:p>
          <a:p>
            <a:pPr algn="just"/>
            <a:r>
              <a:rPr lang="en-US" sz="2800" dirty="0" smtClean="0">
                <a:latin typeface="Times New Roman" pitchFamily="18" charset="0"/>
                <a:cs typeface="Times New Roman" pitchFamily="18" charset="0"/>
              </a:rPr>
              <a:t>Other for-profit occupations for new hires include Managers and Administrative Officials (17%), Engineers (14%), Medical and Health Professionals (4.6%), and Social Scientists (2.9%). </a:t>
            </a:r>
          </a:p>
          <a:p>
            <a:pPr algn="just"/>
            <a:r>
              <a:rPr lang="en-US" sz="2800" dirty="0" smtClean="0">
                <a:latin typeface="Times New Roman" pitchFamily="18" charset="0"/>
                <a:cs typeface="Times New Roman" pitchFamily="18" charset="0"/>
              </a:rPr>
              <a:t>Important non-profit occupations include Medical and Health Professionals (18%), Life Scientists (12%), and Mathematicians and Physical Scientists (4.2%).</a:t>
            </a:r>
          </a:p>
        </p:txBody>
      </p:sp>
    </p:spTree>
    <p:extLst>
      <p:ext uri="{BB962C8B-B14F-4D97-AF65-F5344CB8AC3E}">
        <p14:creationId xmlns:p14="http://schemas.microsoft.com/office/powerpoint/2010/main" val="1831062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228600" y="304800"/>
            <a:ext cx="8686800" cy="6477000"/>
          </a:xfrm>
        </p:spPr>
        <p:txBody>
          <a:bodyPr>
            <a:normAutofit/>
          </a:bodyPr>
          <a:lstStyle/>
          <a:p>
            <a:pPr algn="just">
              <a:lnSpc>
                <a:spcPct val="90000"/>
              </a:lnSpc>
              <a:buFontTx/>
              <a:buNone/>
            </a:pPr>
            <a:r>
              <a:rPr lang="en-US" sz="2400" b="1" dirty="0" smtClean="0">
                <a:latin typeface="Times New Roman" charset="0"/>
                <a:ea typeface="ＭＳ Ｐゴシック" charset="0"/>
              </a:rPr>
              <a:t>Background</a:t>
            </a:r>
            <a:endParaRPr lang="en-US" sz="2400" b="1" dirty="0">
              <a:latin typeface="Times New Roman" charset="0"/>
              <a:ea typeface="ＭＳ Ｐゴシック" charset="0"/>
            </a:endParaRPr>
          </a:p>
          <a:p>
            <a:pPr algn="just">
              <a:lnSpc>
                <a:spcPct val="90000"/>
              </a:lnSpc>
              <a:buFontTx/>
              <a:buNone/>
            </a:pPr>
            <a:endParaRPr lang="en-US" sz="2000" dirty="0">
              <a:latin typeface="Times New Roman" charset="0"/>
              <a:ea typeface="ＭＳ Ｐゴシック" charset="0"/>
            </a:endParaRPr>
          </a:p>
          <a:p>
            <a:pPr algn="just">
              <a:lnSpc>
                <a:spcPct val="90000"/>
              </a:lnSpc>
            </a:pPr>
            <a:r>
              <a:rPr lang="en-US" sz="2000" dirty="0" smtClean="0">
                <a:latin typeface="Times New Roman" charset="0"/>
                <a:ea typeface="ＭＳ Ｐゴシック" charset="0"/>
              </a:rPr>
              <a:t>There is a strong belief that skilled immigrants can greatly benefit the economy, through their contribution in terms of very high levels of technical skills (for example in STEM occupations), of innovation (through the development of patents) and of entrepreneurship.</a:t>
            </a:r>
          </a:p>
          <a:p>
            <a:pPr algn="just">
              <a:lnSpc>
                <a:spcPct val="90000"/>
              </a:lnSpc>
            </a:pPr>
            <a:endParaRPr lang="en-US" sz="1100" dirty="0">
              <a:latin typeface="Times New Roman" charset="0"/>
              <a:ea typeface="ＭＳ Ｐゴシック" charset="0"/>
            </a:endParaRPr>
          </a:p>
          <a:p>
            <a:pPr algn="just">
              <a:lnSpc>
                <a:spcPct val="90000"/>
              </a:lnSpc>
            </a:pPr>
            <a:r>
              <a:rPr lang="en-US" sz="2000" dirty="0">
                <a:latin typeface="Times New Roman" charset="0"/>
                <a:ea typeface="ＭＳ Ｐゴシック" charset="0"/>
              </a:rPr>
              <a:t>U.S. businessmen vocally favor an increase in the number of visas for skilled workers and complaint about the constraints imposed by the limited number on their ability to innovate and grow</a:t>
            </a:r>
            <a:r>
              <a:rPr lang="en-US" sz="2000" dirty="0" smtClean="0">
                <a:latin typeface="Times New Roman" charset="0"/>
                <a:ea typeface="ＭＳ Ｐゴシック" charset="0"/>
              </a:rPr>
              <a:t>.</a:t>
            </a:r>
          </a:p>
          <a:p>
            <a:pPr algn="just">
              <a:lnSpc>
                <a:spcPct val="90000"/>
              </a:lnSpc>
            </a:pPr>
            <a:endParaRPr lang="en-US" sz="1000" dirty="0">
              <a:latin typeface="Times New Roman" charset="0"/>
              <a:ea typeface="ＭＳ Ｐゴシック" charset="0"/>
            </a:endParaRPr>
          </a:p>
          <a:p>
            <a:pPr algn="just">
              <a:lnSpc>
                <a:spcPct val="90000"/>
              </a:lnSpc>
            </a:pPr>
            <a:r>
              <a:rPr lang="en-US" sz="2000" dirty="0">
                <a:latin typeface="Times New Roman" charset="0"/>
                <a:ea typeface="ＭＳ Ｐゴシック" charset="0"/>
              </a:rPr>
              <a:t>The H-1B program provides a pathway for foreign-born skilled professionals to work in the United States</a:t>
            </a:r>
            <a:r>
              <a:rPr lang="en-US" sz="2000" dirty="0" smtClean="0">
                <a:latin typeface="Times New Roman" charset="0"/>
                <a:ea typeface="ＭＳ Ｐゴシック" charset="0"/>
              </a:rPr>
              <a:t>.</a:t>
            </a:r>
            <a:endParaRPr lang="en-US" sz="2000" dirty="0">
              <a:latin typeface="Times New Roman" charset="0"/>
              <a:ea typeface="ＭＳ Ｐゴシック" charset="0"/>
            </a:endParaRPr>
          </a:p>
          <a:p>
            <a:pPr algn="just">
              <a:lnSpc>
                <a:spcPct val="90000"/>
              </a:lnSpc>
            </a:pPr>
            <a:endParaRPr lang="en-US" sz="1000" dirty="0" smtClean="0">
              <a:latin typeface="Times New Roman" charset="0"/>
              <a:ea typeface="ＭＳ Ｐゴシック" charset="0"/>
            </a:endParaRPr>
          </a:p>
          <a:p>
            <a:pPr algn="just">
              <a:lnSpc>
                <a:spcPct val="90000"/>
              </a:lnSpc>
            </a:pPr>
            <a:r>
              <a:rPr lang="en-US" sz="2000" dirty="0" smtClean="0">
                <a:latin typeface="Times New Roman" charset="0"/>
                <a:ea typeface="ＭＳ Ｐゴシック" charset="0"/>
              </a:rPr>
              <a:t>Very active recent research agenda trying to assess systematically the impact of H-1B workers.</a:t>
            </a:r>
          </a:p>
          <a:p>
            <a:pPr algn="just">
              <a:lnSpc>
                <a:spcPct val="90000"/>
              </a:lnSpc>
            </a:pPr>
            <a:endParaRPr lang="en-US" sz="1000" dirty="0">
              <a:latin typeface="Times New Roman" charset="0"/>
              <a:ea typeface="ＭＳ Ｐゴシック" charset="0"/>
            </a:endParaRPr>
          </a:p>
          <a:p>
            <a:pPr algn="just">
              <a:lnSpc>
                <a:spcPct val="90000"/>
              </a:lnSpc>
            </a:pPr>
            <a:r>
              <a:rPr lang="en-US" sz="2000" dirty="0" smtClean="0">
                <a:latin typeface="Times New Roman" charset="0"/>
                <a:ea typeface="ＭＳ Ｐゴシック" charset="0"/>
              </a:rPr>
              <a:t>See for example: </a:t>
            </a:r>
            <a:r>
              <a:rPr lang="en-US" sz="2000" dirty="0">
                <a:latin typeface="Times New Roman" charset="0"/>
                <a:ea typeface="ＭＳ Ｐゴシック" charset="0"/>
              </a:rPr>
              <a:t>Kerr and Lincoln (2010), Doran, </a:t>
            </a:r>
            <a:r>
              <a:rPr lang="en-US" sz="2000" dirty="0" err="1">
                <a:latin typeface="Times New Roman" charset="0"/>
                <a:ea typeface="ＭＳ Ｐゴシック" charset="0"/>
              </a:rPr>
              <a:t>Gelben</a:t>
            </a:r>
            <a:r>
              <a:rPr lang="en-US" sz="2000" dirty="0">
                <a:latin typeface="Times New Roman" charset="0"/>
                <a:ea typeface="ＭＳ Ｐゴシック" charset="0"/>
              </a:rPr>
              <a:t> and </a:t>
            </a:r>
            <a:r>
              <a:rPr lang="en-US" sz="2000" dirty="0" err="1">
                <a:latin typeface="Times New Roman" charset="0"/>
                <a:ea typeface="ＭＳ Ｐゴシック" charset="0"/>
              </a:rPr>
              <a:t>Isen</a:t>
            </a:r>
            <a:r>
              <a:rPr lang="en-US" sz="2000" dirty="0">
                <a:latin typeface="Times New Roman" charset="0"/>
                <a:ea typeface="ＭＳ Ｐゴシック" charset="0"/>
              </a:rPr>
              <a:t> (2014), </a:t>
            </a:r>
            <a:r>
              <a:rPr lang="en-US" sz="2000" dirty="0" err="1">
                <a:latin typeface="Times New Roman" charset="0"/>
                <a:ea typeface="ＭＳ Ｐゴシック" charset="0"/>
              </a:rPr>
              <a:t>Peri</a:t>
            </a:r>
            <a:r>
              <a:rPr lang="en-US" sz="2000" dirty="0">
                <a:latin typeface="Times New Roman" charset="0"/>
                <a:ea typeface="ＭＳ Ｐゴシック" charset="0"/>
              </a:rPr>
              <a:t>, Shih and </a:t>
            </a:r>
            <a:r>
              <a:rPr lang="en-US" sz="2000" dirty="0" err="1">
                <a:latin typeface="Times New Roman" charset="0"/>
                <a:ea typeface="ＭＳ Ｐゴシック" charset="0"/>
              </a:rPr>
              <a:t>Sparber</a:t>
            </a:r>
            <a:r>
              <a:rPr lang="en-US" sz="2000" dirty="0">
                <a:latin typeface="Times New Roman" charset="0"/>
                <a:ea typeface="ＭＳ Ｐゴシック" charset="0"/>
              </a:rPr>
              <a:t> (2015), </a:t>
            </a:r>
            <a:r>
              <a:rPr lang="en-US" sz="2000" dirty="0" err="1">
                <a:latin typeface="Times New Roman" charset="0"/>
                <a:ea typeface="ＭＳ Ｐゴシック" charset="0"/>
              </a:rPr>
              <a:t>Ghosh</a:t>
            </a:r>
            <a:r>
              <a:rPr lang="en-US" sz="2000" dirty="0">
                <a:latin typeface="Times New Roman" charset="0"/>
                <a:ea typeface="ＭＳ Ｐゴシック" charset="0"/>
              </a:rPr>
              <a:t>, Mayda and Ortega (2016).</a:t>
            </a:r>
          </a:p>
          <a:p>
            <a:pPr algn="just">
              <a:lnSpc>
                <a:spcPct val="90000"/>
              </a:lnSpc>
            </a:pPr>
            <a:endParaRPr lang="en-US" sz="1000" dirty="0" smtClean="0">
              <a:latin typeface="Times New Roman" charset="0"/>
              <a:ea typeface="ＭＳ Ｐゴシック" charset="0"/>
            </a:endParaRPr>
          </a:p>
          <a:p>
            <a:pPr algn="just">
              <a:lnSpc>
                <a:spcPct val="90000"/>
              </a:lnSpc>
            </a:pPr>
            <a:r>
              <a:rPr lang="en-US" sz="2000" dirty="0" smtClean="0">
                <a:latin typeface="Times New Roman" charset="0"/>
                <a:ea typeface="ＭＳ Ｐゴシック" charset="0"/>
              </a:rPr>
              <a:t>These papers use variation in the number of skilled foreign workers driven by changes in the H-1B visa policy.</a:t>
            </a:r>
            <a:endParaRPr lang="en-US" sz="2000" dirty="0">
              <a:latin typeface="Times New Roman" charset="0"/>
              <a:ea typeface="ＭＳ Ｐゴシック" charset="0"/>
            </a:endParaRPr>
          </a:p>
          <a:p>
            <a:pPr algn="just">
              <a:lnSpc>
                <a:spcPct val="90000"/>
              </a:lnSpc>
              <a:buFontTx/>
              <a:buNone/>
            </a:pPr>
            <a:endParaRPr lang="en-US" sz="2000" dirty="0">
              <a:latin typeface="Times New Roman" charset="0"/>
              <a:ea typeface="ＭＳ Ｐゴシック" charset="0"/>
            </a:endParaRPr>
          </a:p>
        </p:txBody>
      </p:sp>
      <p:sp>
        <p:nvSpPr>
          <p:cNvPr id="4" name="Footer Placeholder 1"/>
          <p:cNvSpPr>
            <a:spLocks noGrp="1"/>
          </p:cNvSpPr>
          <p:nvPr>
            <p:ph type="ftr" sz="quarter" idx="11"/>
          </p:nvPr>
        </p:nvSpPr>
        <p:spPr>
          <a:xfrm>
            <a:off x="3124200" y="6492875"/>
            <a:ext cx="3810000" cy="365125"/>
          </a:xfrm>
        </p:spPr>
        <p:txBody>
          <a:bodyPr/>
          <a:lstStyle/>
          <a:p>
            <a:r>
              <a:rPr lang="en-US" dirty="0" smtClean="0">
                <a:latin typeface="Times New Roman" pitchFamily="18" charset="0"/>
                <a:cs typeface="Times New Roman" pitchFamily="18" charset="0"/>
              </a:rPr>
              <a:t>Anna Maria </a:t>
            </a:r>
            <a:r>
              <a:rPr lang="en-US" dirty="0" err="1" smtClean="0">
                <a:latin typeface="Times New Roman" pitchFamily="18" charset="0"/>
                <a:cs typeface="Times New Roman" pitchFamily="18" charset="0"/>
              </a:rPr>
              <a:t>Mayda</a:t>
            </a:r>
            <a:r>
              <a:rPr lang="en-US" dirty="0" smtClean="0">
                <a:latin typeface="Times New Roman" pitchFamily="18" charset="0"/>
                <a:cs typeface="Times New Roman" pitchFamily="18" charset="0"/>
              </a:rPr>
              <a:t>, Georgetown University and CEPR</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505308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561914"/>
            <a:ext cx="6929039" cy="5610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11254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305800" cy="6019800"/>
          </a:xfrm>
        </p:spPr>
        <p:txBody>
          <a:bodyPr>
            <a:normAutofit fontScale="85000" lnSpcReduction="20000"/>
          </a:bodyPr>
          <a:lstStyle/>
          <a:p>
            <a:pPr marL="0" indent="0">
              <a:buNone/>
            </a:pPr>
            <a:r>
              <a:rPr lang="en-US" sz="2800" b="1" dirty="0" smtClean="0">
                <a:latin typeface="Times New Roman" pitchFamily="18" charset="0"/>
                <a:cs typeface="Times New Roman" pitchFamily="18" charset="0"/>
              </a:rPr>
              <a:t>Empirical specification</a:t>
            </a:r>
          </a:p>
          <a:p>
            <a:pPr marL="0" indent="0">
              <a:buNone/>
            </a:pPr>
            <a:endParaRPr lang="en-US" sz="1200" b="1"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We estimate the following empirical specification:</a:t>
            </a:r>
            <a:endParaRPr lang="en-US" sz="2800" dirty="0">
              <a:latin typeface="Times New Roman" pitchFamily="18" charset="0"/>
              <a:cs typeface="Times New Roman" pitchFamily="18" charset="0"/>
            </a:endParaRPr>
          </a:p>
          <a:p>
            <a:pPr marL="0" indent="0">
              <a:buNone/>
            </a:pPr>
            <a:endParaRPr lang="en-US" sz="2800" dirty="0" smtClean="0">
              <a:latin typeface="Times New Roman" pitchFamily="18" charset="0"/>
              <a:cs typeface="Times New Roman" pitchFamily="18" charset="0"/>
            </a:endParaRPr>
          </a:p>
          <a:p>
            <a:pPr marL="0" indent="0">
              <a:buNone/>
            </a:pPr>
            <a:endParaRPr lang="en-US" sz="2800" dirty="0">
              <a:latin typeface="Times New Roman" pitchFamily="18" charset="0"/>
              <a:cs typeface="Times New Roman" pitchFamily="18" charset="0"/>
            </a:endParaRPr>
          </a:p>
          <a:p>
            <a:pPr marL="0" indent="0">
              <a:buNone/>
            </a:pPr>
            <a:endParaRPr lang="en-US" sz="2800" dirty="0" smtClean="0">
              <a:latin typeface="Times New Roman" pitchFamily="18" charset="0"/>
              <a:cs typeface="Times New Roman" pitchFamily="18" charset="0"/>
            </a:endParaRPr>
          </a:p>
          <a:p>
            <a:pPr marL="0" indent="0" algn="just">
              <a:buNone/>
            </a:pPr>
            <a:endParaRPr lang="en-US" sz="2800" dirty="0" smtClean="0">
              <a:latin typeface="Times New Roman" pitchFamily="18" charset="0"/>
              <a:cs typeface="Times New Roman" pitchFamily="18" charset="0"/>
            </a:endParaRPr>
          </a:p>
          <a:p>
            <a:pPr marL="0" indent="0" algn="just">
              <a:buNone/>
            </a:pPr>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dependent variable represents the difference in the natural log of H-1B permits awarded to new workers relative to those awarded to experienced workers, in the for-profit sector relative to the non-profit sector, for skill group (</a:t>
            </a:r>
            <a:r>
              <a:rPr lang="en-US" sz="2800" i="1" dirty="0" smtClean="0">
                <a:latin typeface="Times New Roman" pitchFamily="18" charset="0"/>
                <a:cs typeface="Times New Roman" pitchFamily="18" charset="0"/>
              </a:rPr>
              <a:t>k</a:t>
            </a:r>
            <a:r>
              <a:rPr lang="en-US" sz="2800" dirty="0" smtClean="0">
                <a:latin typeface="Times New Roman" pitchFamily="18" charset="0"/>
                <a:cs typeface="Times New Roman" pitchFamily="18" charset="0"/>
              </a:rPr>
              <a:t>) and year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 </a:t>
            </a:r>
          </a:p>
          <a:p>
            <a:pPr marL="0" indent="0" algn="just">
              <a:buNone/>
            </a:pPr>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Skill is defined according to four education categories, 19 occupations and 5-year experience groups, and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=2002 to 2009); years from 2004 on: “cap years”; years from 2008 on: “lottery years.”</a:t>
            </a:r>
          </a:p>
          <a:p>
            <a:pPr algn="just"/>
            <a:endParaRPr lang="en-US" sz="2800" dirty="0">
              <a:latin typeface="Times New Roman" pitchFamily="18" charset="0"/>
              <a:cs typeface="Times New Roman" pitchFamily="18" charset="0"/>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369154"/>
            <a:ext cx="5864063" cy="1983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28809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172200"/>
          </a:xfrm>
        </p:spPr>
        <p:txBody>
          <a:bodyPr>
            <a:normAutofit fontScale="85000" lnSpcReduction="20000"/>
          </a:bodyPr>
          <a:lstStyle/>
          <a:p>
            <a:pPr marL="0" indent="0" algn="just">
              <a:buNone/>
            </a:pPr>
            <a:r>
              <a:rPr lang="en-US" sz="2800" b="1" dirty="0" smtClean="0">
                <a:latin typeface="Times New Roman" pitchFamily="18" charset="0"/>
                <a:cs typeface="Times New Roman" pitchFamily="18" charset="0"/>
              </a:rPr>
              <a:t>Empirical specification (cont.)</a:t>
            </a:r>
          </a:p>
          <a:p>
            <a:pPr marL="0" indent="0" algn="just">
              <a:buNone/>
            </a:pPr>
            <a:endParaRPr lang="en-US" sz="1200" b="1" dirty="0">
              <a:latin typeface="Times New Roman" pitchFamily="18" charset="0"/>
              <a:cs typeface="Times New Roman" pitchFamily="18" charset="0"/>
            </a:endParaRPr>
          </a:p>
          <a:p>
            <a:pPr marL="0" indent="0" algn="just">
              <a:buNone/>
            </a:pPr>
            <a:r>
              <a:rPr lang="en-US" sz="2800" dirty="0" smtClean="0">
                <a:latin typeface="Times New Roman" pitchFamily="18" charset="0"/>
                <a:cs typeface="Times New Roman" pitchFamily="18" charset="0"/>
              </a:rPr>
              <a:t>Causal inference in the triple-difference framework requires several assumptions.</a:t>
            </a:r>
          </a:p>
          <a:p>
            <a:pPr marL="0" indent="0" algn="just">
              <a:buNone/>
            </a:pPr>
            <a:endParaRPr lang="en-US" sz="1300" dirty="0" smtClean="0">
              <a:latin typeface="Times New Roman" pitchFamily="18" charset="0"/>
              <a:cs typeface="Times New Roman" pitchFamily="18" charset="0"/>
            </a:endParaRPr>
          </a:p>
          <a:p>
            <a:pPr marL="514350" indent="-514350" algn="just">
              <a:buFont typeface="+mj-lt"/>
              <a:buAutoNum type="arabicPeriod"/>
            </a:pPr>
            <a:r>
              <a:rPr lang="en-US" sz="2800" dirty="0" smtClean="0">
                <a:latin typeface="Times New Roman" pitchFamily="18" charset="0"/>
                <a:cs typeface="Times New Roman" pitchFamily="18" charset="0"/>
              </a:rPr>
              <a:t>First, the policy must not have been endogenous, specifically the policy must not have been a response to differentially changing conditions in the labor market for new foreign workers at for-profit firms. Unlikely: H-1B cap in 2004 was not a new policy, rather a reversion to a pre-existing policy.</a:t>
            </a:r>
          </a:p>
          <a:p>
            <a:pPr marL="0" indent="0" algn="just">
              <a:buNone/>
            </a:pPr>
            <a:endParaRPr lang="en-US" sz="1400" dirty="0" smtClean="0">
              <a:latin typeface="Times New Roman" pitchFamily="18" charset="0"/>
              <a:cs typeface="Times New Roman" pitchFamily="18" charset="0"/>
            </a:endParaRPr>
          </a:p>
          <a:p>
            <a:pPr marL="514350" indent="-514350" algn="just">
              <a:buFont typeface="+mj-lt"/>
              <a:buAutoNum type="arabicPeriod" startAt="2"/>
            </a:pPr>
            <a:r>
              <a:rPr lang="en-US" sz="2800" dirty="0" smtClean="0">
                <a:latin typeface="Times New Roman" pitchFamily="18" charset="0"/>
                <a:cs typeface="Times New Roman" pitchFamily="18" charset="0"/>
              </a:rPr>
              <a:t>Second, the triple difference should not exhibit a trend pre-2004. Though the period with a non-binding cap is short, the data suggest no pre trend. Also various fixed effects.</a:t>
            </a:r>
          </a:p>
          <a:p>
            <a:pPr marL="0" indent="0" algn="just">
              <a:buNone/>
            </a:pPr>
            <a:endParaRPr lang="en-US" sz="1400" dirty="0" smtClean="0">
              <a:latin typeface="Times New Roman" pitchFamily="18" charset="0"/>
              <a:cs typeface="Times New Roman" pitchFamily="18" charset="0"/>
            </a:endParaRPr>
          </a:p>
          <a:p>
            <a:pPr marL="514350" indent="-514350" algn="just">
              <a:buFont typeface="+mj-lt"/>
              <a:buAutoNum type="arabicPeriod" startAt="3"/>
            </a:pPr>
            <a:r>
              <a:rPr lang="en-US" sz="2800" dirty="0" smtClean="0">
                <a:latin typeface="Times New Roman" pitchFamily="18" charset="0"/>
                <a:cs typeface="Times New Roman" pitchFamily="18" charset="0"/>
              </a:rPr>
              <a:t>Third, the estimated impacts must not be attributed to any other confounding shocks that differentially affected hiring of new relative to experienced H-1B workers at for-profit versus non-profit firms. To this end, we perform a test by examining native-born workers, who are not subject to the quota.</a:t>
            </a:r>
          </a:p>
        </p:txBody>
      </p:sp>
    </p:spTree>
    <p:extLst>
      <p:ext uri="{BB962C8B-B14F-4D97-AF65-F5344CB8AC3E}">
        <p14:creationId xmlns:p14="http://schemas.microsoft.com/office/powerpoint/2010/main" val="2393066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09600"/>
            <a:ext cx="6749255"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58455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1371600"/>
            <a:ext cx="9215437"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34080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762000"/>
            <a:ext cx="6142826" cy="4952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8128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129" y="685800"/>
            <a:ext cx="6890871" cy="53427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33218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599" y="304801"/>
            <a:ext cx="6462723" cy="618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733800" y="685800"/>
            <a:ext cx="2590800" cy="5715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27106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10000"/>
          </a:bodyPr>
          <a:lstStyle/>
          <a:p>
            <a:pPr marL="0" indent="0">
              <a:buNone/>
            </a:pPr>
            <a:r>
              <a:rPr lang="en-US" sz="3000" b="1" dirty="0" smtClean="0">
                <a:latin typeface="Times New Roman" pitchFamily="18" charset="0"/>
                <a:cs typeface="Times New Roman" pitchFamily="18" charset="0"/>
              </a:rPr>
              <a:t>Selection effects</a:t>
            </a:r>
          </a:p>
          <a:p>
            <a:pPr marL="0" indent="0">
              <a:buNone/>
            </a:pPr>
            <a:endParaRPr lang="en-US" sz="1300" dirty="0">
              <a:latin typeface="Times New Roman" pitchFamily="18" charset="0"/>
              <a:cs typeface="Times New Roman" pitchFamily="18" charset="0"/>
            </a:endParaRPr>
          </a:p>
          <a:p>
            <a:pPr algn="just"/>
            <a:r>
              <a:rPr lang="en-US" sz="3000" dirty="0" smtClean="0">
                <a:latin typeface="Times New Roman" pitchFamily="18" charset="0"/>
                <a:cs typeface="Times New Roman" pitchFamily="18" charset="0"/>
              </a:rPr>
              <a:t>New, for-profit H-1B employment from the middle of the wage distribution exhibits no statistically significant change arising from the restrictive H-1B quota.</a:t>
            </a:r>
          </a:p>
          <a:p>
            <a:pPr marL="0" indent="0" algn="just">
              <a:buNone/>
            </a:pPr>
            <a:endParaRPr lang="en-US" sz="1400" dirty="0" smtClean="0">
              <a:latin typeface="Times New Roman" pitchFamily="18" charset="0"/>
              <a:cs typeface="Times New Roman" pitchFamily="18" charset="0"/>
            </a:endParaRPr>
          </a:p>
          <a:p>
            <a:pPr algn="just"/>
            <a:r>
              <a:rPr lang="en-US" sz="3000" dirty="0" smtClean="0">
                <a:latin typeface="Times New Roman" pitchFamily="18" charset="0"/>
                <a:cs typeface="Times New Roman" pitchFamily="18" charset="0"/>
              </a:rPr>
              <a:t>In contrast, employment losses are concentrated at the tails of the distribution, indicating that </a:t>
            </a:r>
            <a:r>
              <a:rPr lang="en-US" sz="3000" b="1" dirty="0" smtClean="0">
                <a:latin typeface="Times New Roman" pitchFamily="18" charset="0"/>
                <a:cs typeface="Times New Roman" pitchFamily="18" charset="0"/>
              </a:rPr>
              <a:t>H-1B restrictions most strongly reduced the number of workers coming from the top and bottom 20% of the H-1B wage distribution</a:t>
            </a:r>
            <a:r>
              <a:rPr lang="en-US" sz="3000" dirty="0" smtClean="0">
                <a:latin typeface="Times New Roman" pitchFamily="18" charset="0"/>
                <a:cs typeface="Times New Roman" pitchFamily="18" charset="0"/>
              </a:rPr>
              <a:t>.</a:t>
            </a:r>
          </a:p>
          <a:p>
            <a:pPr marL="0" indent="0" algn="just">
              <a:buNone/>
            </a:pPr>
            <a:endParaRPr lang="en-US" sz="1400" dirty="0" smtClean="0">
              <a:latin typeface="Times New Roman" pitchFamily="18" charset="0"/>
              <a:cs typeface="Times New Roman" pitchFamily="18" charset="0"/>
            </a:endParaRPr>
          </a:p>
          <a:p>
            <a:pPr algn="just"/>
            <a:r>
              <a:rPr lang="en-US" sz="3000" b="1" dirty="0" smtClean="0">
                <a:latin typeface="Times New Roman" pitchFamily="18" charset="0"/>
                <a:cs typeface="Times New Roman" pitchFamily="18" charset="0"/>
              </a:rPr>
              <a:t>Employment reductions were particularly large among H-1B workers with the highest wage offers </a:t>
            </a:r>
            <a:r>
              <a:rPr lang="en-US" sz="3000" dirty="0" smtClean="0">
                <a:latin typeface="Times New Roman" pitchFamily="18" charset="0"/>
                <a:cs typeface="Times New Roman" pitchFamily="18" charset="0"/>
              </a:rPr>
              <a:t>– likely the most productive and innovative foreign workers.</a:t>
            </a:r>
          </a:p>
          <a:p>
            <a:pPr algn="just"/>
            <a:endParaRPr lang="en-US" sz="30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1005936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908" y="838200"/>
            <a:ext cx="7063118"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5932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096000"/>
          </a:xfrm>
        </p:spPr>
        <p:txBody>
          <a:bodyPr>
            <a:normAutofit fontScale="92500" lnSpcReduction="10000"/>
          </a:bodyPr>
          <a:lstStyle/>
          <a:p>
            <a:pPr marL="0" indent="0" algn="just">
              <a:buNone/>
            </a:pPr>
            <a:r>
              <a:rPr lang="en-US" sz="2800" b="1" dirty="0" smtClean="0">
                <a:latin typeface="Times New Roman" pitchFamily="18" charset="0"/>
                <a:cs typeface="Times New Roman" pitchFamily="18" charset="0"/>
              </a:rPr>
              <a:t>Background (cont.)</a:t>
            </a:r>
          </a:p>
          <a:p>
            <a:pPr marL="0" indent="0" algn="just">
              <a:buNone/>
            </a:pPr>
            <a:endParaRPr lang="en-US" sz="1200" dirty="0" smtClean="0">
              <a:latin typeface="Times New Roman" pitchFamily="18" charset="0"/>
              <a:cs typeface="Times New Roman" pitchFamily="18" charset="0"/>
            </a:endParaRPr>
          </a:p>
          <a:p>
            <a:pPr algn="just"/>
            <a:endParaRPr lang="en-US" sz="12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In fiscal </a:t>
            </a:r>
            <a:r>
              <a:rPr lang="en-US" sz="2800" dirty="0">
                <a:latin typeface="Times New Roman" pitchFamily="18" charset="0"/>
                <a:cs typeface="Times New Roman" pitchFamily="18" charset="0"/>
              </a:rPr>
              <a:t>year (FY) 2004 the annual quota (or cap) on H-1B visas available for </a:t>
            </a:r>
            <a:r>
              <a:rPr lang="en-US" sz="2800" dirty="0" smtClean="0">
                <a:latin typeface="Times New Roman" pitchFamily="18" charset="0"/>
                <a:cs typeface="Times New Roman" pitchFamily="18" charset="0"/>
              </a:rPr>
              <a:t>new H-1B workers of for-profit firms </a:t>
            </a:r>
            <a:r>
              <a:rPr lang="en-US" sz="2800" dirty="0">
                <a:latin typeface="Times New Roman" pitchFamily="18" charset="0"/>
                <a:cs typeface="Times New Roman" pitchFamily="18" charset="0"/>
              </a:rPr>
              <a:t>fell drastically from 195,000 to 65,000 per </a:t>
            </a:r>
            <a:r>
              <a:rPr lang="en-US" sz="2800" dirty="0" smtClean="0">
                <a:latin typeface="Times New Roman" pitchFamily="18" charset="0"/>
                <a:cs typeface="Times New Roman" pitchFamily="18" charset="0"/>
              </a:rPr>
              <a:t>year.</a:t>
            </a:r>
          </a:p>
          <a:p>
            <a:pPr marL="0" indent="0" algn="just">
              <a:buNone/>
            </a:pPr>
            <a:endParaRPr lang="en-US" sz="11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Previous work assumes that the quota reduction decreased employment. Is this what happened?</a:t>
            </a:r>
          </a:p>
          <a:p>
            <a:pPr marL="0" indent="0" algn="just">
              <a:buNone/>
            </a:pPr>
            <a:endParaRPr lang="en-US" sz="1200" dirty="0">
              <a:latin typeface="Times New Roman" pitchFamily="18" charset="0"/>
              <a:cs typeface="Times New Roman" pitchFamily="18" charset="0"/>
            </a:endParaRPr>
          </a:p>
          <a:p>
            <a:pPr algn="just"/>
            <a:r>
              <a:rPr lang="en-US" sz="2800" b="1" dirty="0" smtClean="0">
                <a:latin typeface="Times New Roman" pitchFamily="18" charset="0"/>
                <a:cs typeface="Times New Roman" pitchFamily="18" charset="0"/>
              </a:rPr>
              <a:t>What were the intended and unintended effects, on employment of H-1B workers, of the quota reduction?</a:t>
            </a:r>
          </a:p>
          <a:p>
            <a:pPr algn="just"/>
            <a:endParaRPr lang="en-US" sz="1200" dirty="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After this policy change, the quota became binding, which suggests employment of new H-1B workers (in for-profit firms) decreased overall. By how much?</a:t>
            </a:r>
          </a:p>
          <a:p>
            <a:pPr algn="just"/>
            <a:endParaRPr lang="en-US" sz="1200" dirty="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What about specific subgroups of workers and/or firms?</a:t>
            </a:r>
          </a:p>
          <a:p>
            <a:pPr algn="just"/>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marL="0" indent="0" algn="just">
              <a:buNone/>
            </a:pPr>
            <a:endParaRPr lang="en-US" sz="2800" dirty="0">
              <a:latin typeface="Times New Roman" pitchFamily="18" charset="0"/>
              <a:cs typeface="Times New Roman" pitchFamily="18" charset="0"/>
            </a:endParaRPr>
          </a:p>
          <a:p>
            <a:pPr marL="0" indent="0" algn="just">
              <a:buNone/>
            </a:pPr>
            <a:endParaRPr lang="en-US" sz="2800" dirty="0" smtClean="0">
              <a:latin typeface="Times New Roman" pitchFamily="18" charset="0"/>
              <a:cs typeface="Times New Roman" pitchFamily="18" charset="0"/>
            </a:endParaRPr>
          </a:p>
          <a:p>
            <a:pPr marL="0" indent="0" algn="just">
              <a:buNone/>
            </a:pPr>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23688665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pPr marL="0" indent="0">
              <a:buNone/>
            </a:pPr>
            <a:r>
              <a:rPr lang="en-US" sz="2800" b="1" dirty="0" smtClean="0">
                <a:latin typeface="Times New Roman" pitchFamily="18" charset="0"/>
                <a:cs typeface="Times New Roman" pitchFamily="18" charset="0"/>
              </a:rPr>
              <a:t>Selection effects (cont.)</a:t>
            </a:r>
          </a:p>
          <a:p>
            <a:pPr marL="0" indent="0">
              <a:buNone/>
            </a:pPr>
            <a:endParaRPr lang="en-US" sz="12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Restrictions also redistributed H-1Bs toward computer-related occupations, Indian-born workers, and firms using the H-1B program extensively.</a:t>
            </a:r>
          </a:p>
          <a:p>
            <a:pPr algn="just"/>
            <a:endParaRPr lang="en-US" sz="1200" dirty="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R</a:t>
            </a:r>
            <a:r>
              <a:rPr lang="en-US" sz="2800" dirty="0" smtClean="0">
                <a:latin typeface="Times New Roman" pitchFamily="18" charset="0"/>
                <a:cs typeface="Times New Roman" pitchFamily="18" charset="0"/>
              </a:rPr>
              <a:t>ising concentration of H-1B employment among for-profit firms.</a:t>
            </a:r>
          </a:p>
          <a:p>
            <a:pPr algn="just"/>
            <a:endParaRPr lang="en-US" sz="1200" dirty="0">
              <a:latin typeface="Times New Roman" pitchFamily="18" charset="0"/>
              <a:cs typeface="Times New Roman" pitchFamily="18" charset="0"/>
            </a:endParaRPr>
          </a:p>
          <a:p>
            <a:pPr algn="just"/>
            <a:r>
              <a:rPr lang="en-US" sz="2800" b="1" dirty="0" smtClean="0">
                <a:latin typeface="Times New Roman" pitchFamily="18" charset="0"/>
                <a:cs typeface="Times New Roman" pitchFamily="18" charset="0"/>
              </a:rPr>
              <a:t>These results are fascinating, in part, due to their irony: many opponents of the H- 1B program who advocate stricter limits lament the number of issuances to Indian-born computer-related workers. But those same limits have led to a compositional shift favoring those workers.</a:t>
            </a:r>
          </a:p>
          <a:p>
            <a:pPr algn="just"/>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8039560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3649" y="914400"/>
            <a:ext cx="6584951"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2642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066800"/>
            <a:ext cx="642606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05765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802" y="1143000"/>
            <a:ext cx="6273198" cy="4586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23330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999" y="1295400"/>
            <a:ext cx="6579239" cy="4456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6888" y="1200150"/>
            <a:ext cx="5610225" cy="445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10955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buNone/>
            </a:pPr>
            <a:r>
              <a:rPr lang="en-US" sz="2800" b="1" dirty="0" smtClean="0">
                <a:latin typeface="Times New Roman" pitchFamily="18" charset="0"/>
                <a:cs typeface="Times New Roman" pitchFamily="18" charset="0"/>
              </a:rPr>
              <a:t>Selection effects (cont.)</a:t>
            </a:r>
          </a:p>
          <a:p>
            <a:pPr marL="0" indent="0" algn="just">
              <a:buNone/>
            </a:pPr>
            <a:endParaRPr lang="en-US" sz="1200" dirty="0">
              <a:latin typeface="Times New Roman" pitchFamily="18" charset="0"/>
              <a:cs typeface="Times New Roman" pitchFamily="18" charset="0"/>
            </a:endParaRPr>
          </a:p>
          <a:p>
            <a:pPr algn="just"/>
            <a:r>
              <a:rPr lang="en-US" sz="2800" b="1" dirty="0" smtClean="0">
                <a:latin typeface="Times New Roman" pitchFamily="18" charset="0"/>
                <a:cs typeface="Times New Roman" pitchFamily="18" charset="0"/>
              </a:rPr>
              <a:t>These results are fascinating, in part, due to their irony</a:t>
            </a:r>
            <a:r>
              <a:rPr lang="en-US" sz="2800" dirty="0" smtClean="0">
                <a:latin typeface="Times New Roman" pitchFamily="18" charset="0"/>
                <a:cs typeface="Times New Roman" pitchFamily="18" charset="0"/>
              </a:rPr>
              <a:t>: many opponents of the H- 1B program who advocate stricter limits lament the number of issuances to Indian-born computer-related workers. But those same limits have led to a compositional shift favoring those workers.</a:t>
            </a:r>
          </a:p>
          <a:p>
            <a:pPr algn="just"/>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2418130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638800"/>
          </a:xfrm>
        </p:spPr>
        <p:txBody>
          <a:bodyPr>
            <a:noAutofit/>
          </a:bodyPr>
          <a:lstStyle/>
          <a:p>
            <a:pPr marL="0" indent="0" algn="just">
              <a:buNone/>
            </a:pPr>
            <a:r>
              <a:rPr lang="en-US" sz="2800" b="1" dirty="0" smtClean="0">
                <a:latin typeface="Times New Roman" pitchFamily="18" charset="0"/>
                <a:cs typeface="Times New Roman" pitchFamily="18" charset="0"/>
              </a:rPr>
              <a:t>Conclusions</a:t>
            </a:r>
          </a:p>
          <a:p>
            <a:pPr marL="0" indent="0" algn="just">
              <a:buNone/>
            </a:pPr>
            <a:endParaRPr lang="en-US" sz="12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Cap restrictions significantly reduced the aggregate employment of new H-1B workers in for-profit firms relative to what would have occurred in an unconstrained environment.</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quantify the magnitude of the effects.</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investigate selection effects.</a:t>
            </a:r>
          </a:p>
          <a:p>
            <a:pPr algn="just"/>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2118897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1048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760" y="533400"/>
            <a:ext cx="7874640" cy="56749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72048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990600"/>
            <a:ext cx="6463057" cy="475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9710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096000"/>
          </a:xfrm>
        </p:spPr>
        <p:txBody>
          <a:bodyPr>
            <a:normAutofit fontScale="92500" lnSpcReduction="20000"/>
          </a:bodyPr>
          <a:lstStyle/>
          <a:p>
            <a:pPr marL="0" indent="0" algn="just">
              <a:buNone/>
            </a:pPr>
            <a:r>
              <a:rPr lang="en-US" sz="2800" b="1" dirty="0" smtClean="0">
                <a:latin typeface="Times New Roman" pitchFamily="18" charset="0"/>
                <a:cs typeface="Times New Roman" pitchFamily="18" charset="0"/>
              </a:rPr>
              <a:t>What we do in this paper</a:t>
            </a:r>
          </a:p>
          <a:p>
            <a:pPr marL="0" indent="0" algn="just">
              <a:buNone/>
            </a:pPr>
            <a:endParaRPr lang="en-US" sz="1200" dirty="0" smtClean="0">
              <a:latin typeface="Times New Roman" pitchFamily="18" charset="0"/>
              <a:cs typeface="Times New Roman" pitchFamily="18" charset="0"/>
            </a:endParaRPr>
          </a:p>
          <a:p>
            <a:pPr marL="0" indent="0" algn="just">
              <a:buNone/>
            </a:pPr>
            <a:r>
              <a:rPr lang="en-US" sz="2800" dirty="0" smtClean="0">
                <a:latin typeface="Times New Roman" pitchFamily="18" charset="0"/>
                <a:cs typeface="Times New Roman" pitchFamily="18" charset="0"/>
              </a:rPr>
              <a:t>We investigate </a:t>
            </a:r>
            <a:r>
              <a:rPr lang="en-US" sz="2800" dirty="0">
                <a:latin typeface="Times New Roman" pitchFamily="18" charset="0"/>
                <a:cs typeface="Times New Roman" pitchFamily="18" charset="0"/>
              </a:rPr>
              <a:t>how </a:t>
            </a: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large reduction in the number of H-1B visas </a:t>
            </a:r>
            <a:r>
              <a:rPr lang="en-US" sz="2800" dirty="0" smtClean="0">
                <a:latin typeface="Times New Roman" pitchFamily="18" charset="0"/>
                <a:cs typeface="Times New Roman" pitchFamily="18" charset="0"/>
              </a:rPr>
              <a:t>in FY </a:t>
            </a:r>
            <a:r>
              <a:rPr lang="en-US" sz="2800" dirty="0">
                <a:latin typeface="Times New Roman" pitchFamily="18" charset="0"/>
                <a:cs typeface="Times New Roman" pitchFamily="18" charset="0"/>
              </a:rPr>
              <a:t>2004 </a:t>
            </a:r>
            <a:r>
              <a:rPr lang="en-US" sz="2800" dirty="0" smtClean="0">
                <a:latin typeface="Times New Roman" pitchFamily="18" charset="0"/>
                <a:cs typeface="Times New Roman" pitchFamily="18" charset="0"/>
              </a:rPr>
              <a:t>affected:</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employment </a:t>
            </a:r>
            <a:r>
              <a:rPr lang="en-US" sz="2800" dirty="0" smtClean="0">
                <a:latin typeface="Times New Roman" pitchFamily="18" charset="0"/>
                <a:cs typeface="Times New Roman" pitchFamily="18" charset="0"/>
              </a:rPr>
              <a:t>of </a:t>
            </a:r>
            <a:r>
              <a:rPr lang="en-US" sz="2800" dirty="0">
                <a:latin typeface="Times New Roman" pitchFamily="18" charset="0"/>
                <a:cs typeface="Times New Roman" pitchFamily="18" charset="0"/>
              </a:rPr>
              <a:t>new H-1B workers in </a:t>
            </a:r>
            <a:r>
              <a:rPr lang="en-US" sz="2800" dirty="0" smtClean="0">
                <a:latin typeface="Times New Roman" pitchFamily="18" charset="0"/>
                <a:cs typeface="Times New Roman" pitchFamily="18" charset="0"/>
              </a:rPr>
              <a:t>for-profit firms (in the aggregate);</a:t>
            </a:r>
          </a:p>
          <a:p>
            <a:pPr algn="just"/>
            <a:endParaRPr lang="en-US" sz="1200" dirty="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the employment of similar natives in for-profit </a:t>
            </a:r>
            <a:r>
              <a:rPr lang="en-US" sz="2800" dirty="0" smtClean="0">
                <a:latin typeface="Times New Roman" pitchFamily="18" charset="0"/>
                <a:cs typeface="Times New Roman" pitchFamily="18" charset="0"/>
              </a:rPr>
              <a:t>firms (in the aggregate) (falsification exercise);</a:t>
            </a:r>
            <a:endParaRPr lang="en-US" sz="2800" dirty="0">
              <a:latin typeface="Times New Roman" pitchFamily="18" charset="0"/>
              <a:cs typeface="Times New Roman" pitchFamily="18" charset="0"/>
            </a:endParaRPr>
          </a:p>
          <a:p>
            <a:pPr marL="0" indent="0" algn="just">
              <a:buNone/>
            </a:pPr>
            <a:endParaRPr lang="en-US" sz="1200" dirty="0" smtClean="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the employment of new H-1B workers in for-profit </a:t>
            </a:r>
            <a:r>
              <a:rPr lang="en-US" sz="2800" dirty="0" smtClean="0">
                <a:latin typeface="Times New Roman" pitchFamily="18" charset="0"/>
                <a:cs typeface="Times New Roman" pitchFamily="18" charset="0"/>
              </a:rPr>
              <a:t>firms for specific subgroups of workers and firms;</a:t>
            </a:r>
          </a:p>
          <a:p>
            <a:pPr algn="just"/>
            <a:endParaRPr lang="en-US" sz="1200" dirty="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s</a:t>
            </a:r>
            <a:r>
              <a:rPr lang="en-US" sz="2800" dirty="0" smtClean="0">
                <a:latin typeface="Times New Roman" pitchFamily="18" charset="0"/>
                <a:cs typeface="Times New Roman" pitchFamily="18" charset="0"/>
              </a:rPr>
              <a:t>election effects of the quota reduction:</a:t>
            </a:r>
          </a:p>
          <a:p>
            <a:pPr marL="0" indent="0" algn="just">
              <a:buNone/>
            </a:pPr>
            <a:endParaRPr lang="en-US" sz="1100" dirty="0" smtClean="0">
              <a:latin typeface="Times New Roman" pitchFamily="18" charset="0"/>
              <a:cs typeface="Times New Roman" pitchFamily="18" charset="0"/>
            </a:endParaRPr>
          </a:p>
          <a:p>
            <a:pPr lvl="1" algn="just">
              <a:buFont typeface="Courier New" pitchFamily="49" charset="0"/>
              <a:buChar char="o"/>
            </a:pPr>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n terms of workers’ characteristics (which </a:t>
            </a:r>
            <a:r>
              <a:rPr lang="en-US" sz="2400" dirty="0">
                <a:latin typeface="Times New Roman" pitchFamily="18" charset="0"/>
                <a:cs typeface="Times New Roman" pitchFamily="18" charset="0"/>
              </a:rPr>
              <a:t>part of the wage distribution, nationality</a:t>
            </a:r>
            <a:r>
              <a:rPr lang="en-US" sz="2400" dirty="0" smtClean="0">
                <a:latin typeface="Times New Roman" pitchFamily="18" charset="0"/>
                <a:cs typeface="Times New Roman" pitchFamily="18" charset="0"/>
              </a:rPr>
              <a:t>, occupation);</a:t>
            </a:r>
          </a:p>
          <a:p>
            <a:pPr lvl="1" algn="just">
              <a:buFont typeface="Courier New" pitchFamily="49" charset="0"/>
              <a:buChar char="o"/>
            </a:pPr>
            <a:endParaRPr lang="en-US" sz="1100" dirty="0">
              <a:latin typeface="Times New Roman" pitchFamily="18" charset="0"/>
              <a:cs typeface="Times New Roman" pitchFamily="18" charset="0"/>
            </a:endParaRPr>
          </a:p>
          <a:p>
            <a:pPr lvl="1" algn="just">
              <a:buFont typeface="Courier New" pitchFamily="49" charset="0"/>
              <a:buChar char="o"/>
            </a:pPr>
            <a:r>
              <a:rPr lang="en-US" sz="2400" dirty="0">
                <a:latin typeface="Times New Roman" pitchFamily="18" charset="0"/>
                <a:cs typeface="Times New Roman" pitchFamily="18" charset="0"/>
              </a:rPr>
              <a:t>the types of firms that hired the new H-1B workers.</a:t>
            </a:r>
          </a:p>
          <a:p>
            <a:pPr lvl="1" algn="just">
              <a:buFont typeface="Courier New" pitchFamily="49" charset="0"/>
              <a:buChar char="o"/>
            </a:pPr>
            <a:endParaRPr lang="en-US" sz="2400" dirty="0">
              <a:latin typeface="Times New Roman" pitchFamily="18" charset="0"/>
              <a:cs typeface="Times New Roman" pitchFamily="18" charset="0"/>
            </a:endParaRPr>
          </a:p>
          <a:p>
            <a:pPr marL="0" indent="0" algn="just">
              <a:buNone/>
            </a:pP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42621821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143000"/>
            <a:ext cx="6440691"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15359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8386" y="1219200"/>
            <a:ext cx="6570214" cy="4512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9239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fontScale="92500" lnSpcReduction="20000"/>
          </a:bodyPr>
          <a:lstStyle/>
          <a:p>
            <a:pPr marL="0" indent="0" algn="just">
              <a:buNone/>
            </a:pPr>
            <a:r>
              <a:rPr lang="en-US" sz="2800" b="1" dirty="0" smtClean="0">
                <a:latin typeface="Times New Roman" pitchFamily="18" charset="0"/>
                <a:cs typeface="Times New Roman" pitchFamily="18" charset="0"/>
              </a:rPr>
              <a:t>What we do in this paper (cont.)</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quota reduction in 2004 generated a quasi-experiment.</a:t>
            </a:r>
          </a:p>
          <a:p>
            <a:pPr algn="just"/>
            <a:endParaRPr lang="en-US" sz="28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H-1B visas can be “new” (newly hired) or “experienced” (renewals). </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quota reduction created a sudden discontinuity in the maximum supply of H-1B visas for the </a:t>
            </a:r>
            <a:r>
              <a:rPr lang="en-US" sz="2800" b="1" dirty="0" smtClean="0">
                <a:latin typeface="Times New Roman" pitchFamily="18" charset="0"/>
                <a:cs typeface="Times New Roman" pitchFamily="18" charset="0"/>
              </a:rPr>
              <a:t>“treated” group</a:t>
            </a:r>
            <a:r>
              <a:rPr lang="en-US" sz="2800" dirty="0" smtClean="0">
                <a:latin typeface="Times New Roman" pitchFamily="18" charset="0"/>
                <a:cs typeface="Times New Roman" pitchFamily="18" charset="0"/>
              </a:rPr>
              <a:t> of new H-1B workers of for-profit firms, relative to those in the </a:t>
            </a:r>
            <a:r>
              <a:rPr lang="en-US" sz="2800" b="1" dirty="0" smtClean="0">
                <a:latin typeface="Times New Roman" pitchFamily="18" charset="0"/>
                <a:cs typeface="Times New Roman" pitchFamily="18" charset="0"/>
              </a:rPr>
              <a:t>“control” group</a:t>
            </a:r>
            <a:r>
              <a:rPr lang="en-US" sz="2800" dirty="0" smtClean="0">
                <a:latin typeface="Times New Roman" pitchFamily="18" charset="0"/>
                <a:cs typeface="Times New Roman" pitchFamily="18" charset="0"/>
              </a:rPr>
              <a:t> of H-1B workers of non-profit firms (new vs. experienced) and experienced H-1B workers of for-profit firms.</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Hence, we compare the hiring of new relative to experienced H-1B workers, across for-profit and non-profit sectors, before and after 2004.</a:t>
            </a:r>
          </a:p>
          <a:p>
            <a:pPr marL="0" indent="0" algn="just">
              <a:buNone/>
            </a:pP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8426588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77000"/>
          </a:xfrm>
        </p:spPr>
        <p:txBody>
          <a:bodyPr>
            <a:noAutofit/>
          </a:bodyPr>
          <a:lstStyle/>
          <a:p>
            <a:pPr marL="0" indent="0" algn="just">
              <a:buNone/>
            </a:pPr>
            <a:r>
              <a:rPr lang="en-US" sz="2800" b="1" dirty="0" smtClean="0">
                <a:latin typeface="Times New Roman" pitchFamily="18" charset="0"/>
                <a:cs typeface="Times New Roman" pitchFamily="18" charset="0"/>
              </a:rPr>
              <a:t>What we do in this paper (cont.)</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This represents a triple difference estimation strategy.</a:t>
            </a:r>
          </a:p>
          <a:p>
            <a:pPr algn="just"/>
            <a:endParaRPr lang="en-US" sz="12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utilize variation in the number of hired H-1B workers within national-level skill cells from FYs 2002 through 2009.</a:t>
            </a:r>
          </a:p>
          <a:p>
            <a:pPr algn="just"/>
            <a:endParaRPr lang="en-US" sz="12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Skill cells are defined according to education, occupation and labor-market experience.</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individual-level and firm-level information on H-1B visas allows us to create, for each skill cell and year, four different groups: </a:t>
            </a:r>
          </a:p>
          <a:p>
            <a:pPr lvl="1" algn="just">
              <a:buFont typeface="Courier New" pitchFamily="49" charset="0"/>
              <a:buChar char="o"/>
            </a:pPr>
            <a:r>
              <a:rPr lang="en-US" sz="2400" dirty="0" smtClean="0">
                <a:latin typeface="Times New Roman" pitchFamily="18" charset="0"/>
                <a:cs typeface="Times New Roman" pitchFamily="18" charset="0"/>
              </a:rPr>
              <a:t>new and experienced H-1B visas in for-profit sector; </a:t>
            </a:r>
          </a:p>
          <a:p>
            <a:pPr lvl="1" algn="just">
              <a:buFont typeface="Courier New" pitchFamily="49" charset="0"/>
              <a:buChar char="o"/>
            </a:pPr>
            <a:r>
              <a:rPr lang="en-US" sz="2400" dirty="0">
                <a:latin typeface="Times New Roman" pitchFamily="18" charset="0"/>
                <a:cs typeface="Times New Roman" pitchFamily="18" charset="0"/>
              </a:rPr>
              <a:t>n</a:t>
            </a:r>
            <a:r>
              <a:rPr lang="en-US" sz="2400" dirty="0" smtClean="0">
                <a:latin typeface="Times New Roman" pitchFamily="18" charset="0"/>
                <a:cs typeface="Times New Roman" pitchFamily="18" charset="0"/>
              </a:rPr>
              <a:t>ew and experienced H-1B visas in non-profit sector.</a:t>
            </a:r>
          </a:p>
          <a:p>
            <a:pPr algn="just"/>
            <a:endParaRPr lang="en-US" sz="2800" dirty="0" smtClean="0">
              <a:latin typeface="Times New Roman" pitchFamily="18" charset="0"/>
              <a:cs typeface="Times New Roman" pitchFamily="18" charset="0"/>
            </a:endParaRPr>
          </a:p>
          <a:p>
            <a:pPr marL="0" indent="0" algn="just">
              <a:buNone/>
            </a:pPr>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412357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77000"/>
          </a:xfrm>
        </p:spPr>
        <p:txBody>
          <a:bodyPr>
            <a:noAutofit/>
          </a:bodyPr>
          <a:lstStyle/>
          <a:p>
            <a:pPr marL="0" indent="0" algn="just">
              <a:buNone/>
            </a:pPr>
            <a:r>
              <a:rPr lang="en-US" sz="2800" b="1" dirty="0" smtClean="0">
                <a:latin typeface="Times New Roman" pitchFamily="18" charset="0"/>
                <a:cs typeface="Times New Roman" pitchFamily="18" charset="0"/>
              </a:rPr>
              <a:t>What we do in this paper (cont.)</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analyze the large reduction in the quota in 2004.</a:t>
            </a:r>
          </a:p>
          <a:p>
            <a:pPr marL="0" indent="0" algn="just">
              <a:buNone/>
            </a:pPr>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also account for the fact that demand for H-1B visas increased so much in FY 2008-2009 that the quota became binding within the first week of submission of applications (and the H-1B visas were allocated through a lottery).</a:t>
            </a:r>
          </a:p>
          <a:p>
            <a:pPr marL="0" indent="0" algn="just">
              <a:buNone/>
            </a:pP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556141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138" y="333375"/>
            <a:ext cx="7704137" cy="619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93872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638800"/>
          </a:xfrm>
        </p:spPr>
        <p:txBody>
          <a:bodyPr>
            <a:noAutofit/>
          </a:bodyPr>
          <a:lstStyle/>
          <a:p>
            <a:pPr marL="0" indent="0" algn="just">
              <a:buNone/>
            </a:pPr>
            <a:r>
              <a:rPr lang="en-US" sz="2800" b="1" dirty="0" smtClean="0">
                <a:latin typeface="Times New Roman" pitchFamily="18" charset="0"/>
                <a:cs typeface="Times New Roman" pitchFamily="18" charset="0"/>
              </a:rPr>
              <a:t>What we find</a:t>
            </a:r>
          </a:p>
          <a:p>
            <a:pPr marL="0" indent="0" algn="just">
              <a:buNone/>
            </a:pPr>
            <a:endParaRPr lang="en-US" sz="1200" dirty="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Cap restrictions significantly reduced the aggregate employment of new H-1B workers in for-profit firms relative to what would have occurred in an unconstrained environment. Consistent with the quota being binding at the aggregate level.</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quota was not binding for some groups of workers and firms.</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quantify the magnitude of the effects.</a:t>
            </a:r>
          </a:p>
          <a:p>
            <a:pPr marL="0" indent="0" algn="just">
              <a:buNone/>
            </a:pPr>
            <a:endParaRPr lang="en-US" sz="12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We investigate selection effects.</a:t>
            </a:r>
          </a:p>
          <a:p>
            <a:pPr algn="just"/>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9854241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6030</TotalTime>
  <Words>1911</Words>
  <Application>Microsoft Office PowerPoint</Application>
  <PresentationFormat>On-screen Show (4:3)</PresentationFormat>
  <Paragraphs>214</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The Effect of the H-1B Quota on Employment and Selection of Foreign-Born Labor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Georgetown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Maria Mayda</dc:creator>
  <cp:lastModifiedBy>Anna Maria Mayda</cp:lastModifiedBy>
  <cp:revision>59</cp:revision>
  <dcterms:created xsi:type="dcterms:W3CDTF">2017-12-19T16:11:58Z</dcterms:created>
  <dcterms:modified xsi:type="dcterms:W3CDTF">2018-06-06T08:08:58Z</dcterms:modified>
</cp:coreProperties>
</file>