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9" r:id="rId3"/>
    <p:sldId id="352" r:id="rId4"/>
    <p:sldId id="322" r:id="rId5"/>
    <p:sldId id="333" r:id="rId6"/>
    <p:sldId id="324" r:id="rId7"/>
    <p:sldId id="312" r:id="rId8"/>
    <p:sldId id="346" r:id="rId9"/>
    <p:sldId id="347" r:id="rId10"/>
    <p:sldId id="348" r:id="rId11"/>
    <p:sldId id="349" r:id="rId12"/>
    <p:sldId id="317" r:id="rId13"/>
    <p:sldId id="328" r:id="rId14"/>
    <p:sldId id="329" r:id="rId15"/>
    <p:sldId id="318" r:id="rId16"/>
    <p:sldId id="342" r:id="rId17"/>
    <p:sldId id="330" r:id="rId18"/>
    <p:sldId id="320" r:id="rId19"/>
    <p:sldId id="343" r:id="rId20"/>
  </p:sldIdLst>
  <p:sldSz cx="9144000" cy="5715000" type="screen16x1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49" userDrawn="1">
          <p15:clr>
            <a:srgbClr val="A4A3A4"/>
          </p15:clr>
        </p15:guide>
        <p15:guide id="3" pos="5511" userDrawn="1">
          <p15:clr>
            <a:srgbClr val="A4A3A4"/>
          </p15:clr>
        </p15:guide>
        <p15:guide id="4" orient="horz" pos="4110" userDrawn="1">
          <p15:clr>
            <a:srgbClr val="A4A3A4"/>
          </p15:clr>
        </p15:guide>
        <p15:guide id="5" orient="horz" pos="176">
          <p15:clr>
            <a:srgbClr val="A4A3A4"/>
          </p15:clr>
        </p15:guide>
        <p15:guide id="6" orient="horz" pos="342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67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8914" autoAdjust="0"/>
  </p:normalViewPr>
  <p:slideViewPr>
    <p:cSldViewPr>
      <p:cViewPr varScale="1">
        <p:scale>
          <a:sx n="108" d="100"/>
          <a:sy n="108" d="100"/>
        </p:scale>
        <p:origin x="894" y="90"/>
      </p:cViewPr>
      <p:guideLst>
        <p:guide orient="horz" pos="210"/>
        <p:guide pos="249"/>
        <p:guide pos="5511"/>
        <p:guide orient="horz" pos="4110"/>
        <p:guide orient="horz" pos="176"/>
        <p:guide orient="horz" pos="3426"/>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99C7E1-F2A3-49A9-A82E-B5FF5E15DA00}" type="datetimeFigureOut">
              <a:rPr lang="da-DK" smtClean="0"/>
              <a:t>31-08-2017</a:t>
            </a:fld>
            <a:endParaRPr lang="da-DK"/>
          </a:p>
        </p:txBody>
      </p:sp>
      <p:sp>
        <p:nvSpPr>
          <p:cNvPr id="4" name="Pladsholder til diasbillede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7" name="Pladsholder til dias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4F6A9A-10CF-4AA0-BD89-7DB412DA9257}" type="slidenum">
              <a:rPr lang="da-DK" smtClean="0"/>
              <a:t>‹#›</a:t>
            </a:fld>
            <a:endParaRPr lang="da-DK"/>
          </a:p>
        </p:txBody>
      </p:sp>
    </p:spTree>
    <p:extLst>
      <p:ext uri="{BB962C8B-B14F-4D97-AF65-F5344CB8AC3E}">
        <p14:creationId xmlns:p14="http://schemas.microsoft.com/office/powerpoint/2010/main" val="2791617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n-GB" baseline="0" noProof="0"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a:t>
            </a:fld>
            <a:endParaRPr lang="da-DK"/>
          </a:p>
        </p:txBody>
      </p:sp>
    </p:spTree>
    <p:extLst>
      <p:ext uri="{BB962C8B-B14F-4D97-AF65-F5344CB8AC3E}">
        <p14:creationId xmlns:p14="http://schemas.microsoft.com/office/powerpoint/2010/main" val="4200584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10</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11</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12</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13</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14</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15</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mn-ea"/>
                <a:cs typeface="+mn-cs"/>
              </a:rPr>
              <a:t>Consistently with the most recent research works (e.g. </a:t>
            </a:r>
            <a:r>
              <a:rPr lang="en-US" sz="1200" kern="1200" dirty="0" err="1">
                <a:solidFill>
                  <a:schemeClr val="tx1"/>
                </a:solidFill>
                <a:effectLst/>
                <a:latin typeface="+mn-lt"/>
                <a:ea typeface="+mn-ea"/>
                <a:cs typeface="+mn-cs"/>
              </a:rPr>
              <a:t>Manso</a:t>
            </a:r>
            <a:r>
              <a:rPr lang="en-US" sz="1200" kern="1200" dirty="0">
                <a:solidFill>
                  <a:schemeClr val="tx1"/>
                </a:solidFill>
                <a:effectLst/>
                <a:latin typeface="+mn-lt"/>
                <a:ea typeface="+mn-ea"/>
                <a:cs typeface="+mn-cs"/>
              </a:rPr>
              <a:t>, 2016; Dillon and Stanton, 2017, Humphries, 2017), we find that about half of entrepreneurial spells are ended within two years. However, among early entrepreneurs the median spell is only 1 year, suggesting that experimentation may be a stronger motivation for them to start up a company. </a:t>
            </a:r>
            <a:endParaRPr lang="en-US" sz="1200" kern="1200" baseline="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16</a:t>
            </a:fld>
            <a:endParaRPr lang="da-DK"/>
          </a:p>
        </p:txBody>
      </p:sp>
    </p:spTree>
    <p:extLst>
      <p:ext uri="{BB962C8B-B14F-4D97-AF65-F5344CB8AC3E}">
        <p14:creationId xmlns:p14="http://schemas.microsoft.com/office/powerpoint/2010/main" val="2824054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17</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18</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r>
              <a:rPr lang="en-US" sz="1200" b="1" kern="1200" dirty="0">
                <a:solidFill>
                  <a:schemeClr val="tx1"/>
                </a:solidFill>
                <a:effectLst/>
                <a:latin typeface="+mn-lt"/>
                <a:ea typeface="+mn-ea"/>
                <a:cs typeface="+mn-cs"/>
              </a:rPr>
              <a:t>Whether entrepreneurship is a profitable experience is still under intense debate </a:t>
            </a:r>
            <a:r>
              <a:rPr lang="en-US" sz="1200" kern="1200" dirty="0">
                <a:solidFill>
                  <a:schemeClr val="tx1"/>
                </a:solidFill>
                <a:effectLst/>
                <a:latin typeface="+mn-lt"/>
                <a:ea typeface="+mn-ea"/>
                <a:cs typeface="+mn-cs"/>
              </a:rPr>
              <a:t>in the literature. Studies comparing entrepreneurial earnings to wages from paid-employment have </a:t>
            </a:r>
            <a:r>
              <a:rPr lang="en-US" sz="1200" b="1" kern="1200" dirty="0">
                <a:solidFill>
                  <a:schemeClr val="tx1"/>
                </a:solidFill>
                <a:effectLst/>
                <a:latin typeface="+mn-lt"/>
                <a:ea typeface="+mn-ea"/>
                <a:cs typeface="+mn-cs"/>
              </a:rPr>
              <a:t>typically found </a:t>
            </a:r>
            <a:r>
              <a:rPr lang="en-US" sz="1200" kern="1200" dirty="0">
                <a:solidFill>
                  <a:schemeClr val="tx1"/>
                </a:solidFill>
                <a:effectLst/>
                <a:latin typeface="+mn-lt"/>
                <a:ea typeface="+mn-ea"/>
                <a:cs typeface="+mn-cs"/>
              </a:rPr>
              <a:t>that entrepreneurship provides lower and riskier earnings, which would imply that individuals choose to become and remain entrepreneurs because of the nonpecuniary benefits associated to such occupation (Hamilton, 2000; Moskowitz and </a:t>
            </a:r>
            <a:r>
              <a:rPr lang="en-US" sz="1200" kern="1200" dirty="0" err="1">
                <a:solidFill>
                  <a:schemeClr val="tx1"/>
                </a:solidFill>
                <a:effectLst/>
                <a:latin typeface="+mn-lt"/>
                <a:ea typeface="+mn-ea"/>
                <a:cs typeface="+mn-cs"/>
              </a:rPr>
              <a:t>Vissing-Jøgensen</a:t>
            </a:r>
            <a:r>
              <a:rPr lang="en-US" sz="1200" kern="1200" dirty="0">
                <a:solidFill>
                  <a:schemeClr val="tx1"/>
                </a:solidFill>
                <a:effectLst/>
                <a:latin typeface="+mn-lt"/>
                <a:ea typeface="+mn-ea"/>
                <a:cs typeface="+mn-cs"/>
              </a:rPr>
              <a:t>, 2002). Moreover, research evaluating the returns to entrepreneurial experience finds considerable penalties in subsequent wages compared to a continued (i.e., non-interrupted) paid-employment experience, unless the entrepreneurial spell was successful (Kaiser and </a:t>
            </a:r>
            <a:r>
              <a:rPr lang="en-US" sz="1200" kern="1200" dirty="0" err="1">
                <a:solidFill>
                  <a:schemeClr val="tx1"/>
                </a:solidFill>
                <a:effectLst/>
                <a:latin typeface="+mn-lt"/>
                <a:ea typeface="+mn-ea"/>
                <a:cs typeface="+mn-cs"/>
              </a:rPr>
              <a:t>Malchow-Møller</a:t>
            </a:r>
            <a:r>
              <a:rPr lang="en-US" sz="1200" kern="1200" dirty="0">
                <a:solidFill>
                  <a:schemeClr val="tx1"/>
                </a:solidFill>
                <a:effectLst/>
                <a:latin typeface="+mn-lt"/>
                <a:ea typeface="+mn-ea"/>
                <a:cs typeface="+mn-cs"/>
              </a:rPr>
              <a:t>, 2011).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However, a recent study by </a:t>
            </a:r>
            <a:r>
              <a:rPr lang="en-US" sz="1200" kern="1200" dirty="0" err="1">
                <a:solidFill>
                  <a:schemeClr val="tx1"/>
                </a:solidFill>
                <a:effectLst/>
                <a:latin typeface="+mn-lt"/>
                <a:ea typeface="+mn-ea"/>
                <a:cs typeface="+mn-cs"/>
              </a:rPr>
              <a:t>Manso</a:t>
            </a:r>
            <a:r>
              <a:rPr lang="en-US" sz="1200" kern="1200" dirty="0">
                <a:solidFill>
                  <a:schemeClr val="tx1"/>
                </a:solidFill>
                <a:effectLst/>
                <a:latin typeface="+mn-lt"/>
                <a:ea typeface="+mn-ea"/>
                <a:cs typeface="+mn-cs"/>
              </a:rPr>
              <a:t> (2016) questions the validity of those previous results, by showing that such studies provide biased estimations of the earnings differential because they rely on cross sectional comparisons, which do not reflect the potential value of entrepreneurship as experimentation. By taking advantage of longitudinal data from NLSY79, he finds higher lifetime earnings amongst individuals with entrepreneurial experience compared to those who never became entrepreneurs. Similar results are found by Daly (2015), where an analysis of discounted net present values of future earnings shows not only that individuals are not penalized for attempting (or experimenting with) self-employment, but also enjoy a premium.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current state of the literature focuses on the value of entrepreneurship from a life cycle perspective, thus acknowledging the relevance of considering self-employment as a reversible experience that involves learning about one’s own ability and ideas and whose true value is reflected in lifetime earnings. </a:t>
            </a:r>
            <a:endParaRPr lang="en-GB" baseline="0" noProof="0"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2</a:t>
            </a:fld>
            <a:endParaRPr lang="da-DK"/>
          </a:p>
        </p:txBody>
      </p:sp>
    </p:spTree>
    <p:extLst>
      <p:ext uri="{BB962C8B-B14F-4D97-AF65-F5344CB8AC3E}">
        <p14:creationId xmlns:p14="http://schemas.microsoft.com/office/powerpoint/2010/main" val="2824054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r>
              <a:rPr lang="en-US" sz="1200" b="1" kern="1200" dirty="0">
                <a:solidFill>
                  <a:schemeClr val="tx1"/>
                </a:solidFill>
                <a:effectLst/>
                <a:latin typeface="+mn-lt"/>
                <a:ea typeface="+mn-ea"/>
                <a:cs typeface="+mn-cs"/>
              </a:rPr>
              <a:t>Whether entrepreneurship is a profitable experience is still under intense debate </a:t>
            </a:r>
            <a:r>
              <a:rPr lang="en-US" sz="1200" kern="1200" dirty="0">
                <a:solidFill>
                  <a:schemeClr val="tx1"/>
                </a:solidFill>
                <a:effectLst/>
                <a:latin typeface="+mn-lt"/>
                <a:ea typeface="+mn-ea"/>
                <a:cs typeface="+mn-cs"/>
              </a:rPr>
              <a:t>in the literature. Studies comparing entrepreneurial earnings to wages from paid-employment have </a:t>
            </a:r>
            <a:r>
              <a:rPr lang="en-US" sz="1200" b="1" kern="1200" dirty="0">
                <a:solidFill>
                  <a:schemeClr val="tx1"/>
                </a:solidFill>
                <a:effectLst/>
                <a:latin typeface="+mn-lt"/>
                <a:ea typeface="+mn-ea"/>
                <a:cs typeface="+mn-cs"/>
              </a:rPr>
              <a:t>typically found </a:t>
            </a:r>
            <a:r>
              <a:rPr lang="en-US" sz="1200" kern="1200" dirty="0">
                <a:solidFill>
                  <a:schemeClr val="tx1"/>
                </a:solidFill>
                <a:effectLst/>
                <a:latin typeface="+mn-lt"/>
                <a:ea typeface="+mn-ea"/>
                <a:cs typeface="+mn-cs"/>
              </a:rPr>
              <a:t>that entrepreneurship provides lower and riskier earnings, which would imply that individuals choose to become and remain entrepreneurs because of the nonpecuniary benefits associated to such occupation (Hamilton, 2000; Moskowitz and </a:t>
            </a:r>
            <a:r>
              <a:rPr lang="en-US" sz="1200" kern="1200" dirty="0" err="1">
                <a:solidFill>
                  <a:schemeClr val="tx1"/>
                </a:solidFill>
                <a:effectLst/>
                <a:latin typeface="+mn-lt"/>
                <a:ea typeface="+mn-ea"/>
                <a:cs typeface="+mn-cs"/>
              </a:rPr>
              <a:t>Vissing-Jøgensen</a:t>
            </a:r>
            <a:r>
              <a:rPr lang="en-US" sz="1200" kern="1200" dirty="0">
                <a:solidFill>
                  <a:schemeClr val="tx1"/>
                </a:solidFill>
                <a:effectLst/>
                <a:latin typeface="+mn-lt"/>
                <a:ea typeface="+mn-ea"/>
                <a:cs typeface="+mn-cs"/>
              </a:rPr>
              <a:t>, 2002). Moreover, research evaluating the returns to entrepreneurial experience finds considerable penalties in subsequent wages compared to a continued (i.e., non-interrupted) paid-employment experience, unless the entrepreneurial spell was successful (Kaiser and </a:t>
            </a:r>
            <a:r>
              <a:rPr lang="en-US" sz="1200" kern="1200" dirty="0" err="1">
                <a:solidFill>
                  <a:schemeClr val="tx1"/>
                </a:solidFill>
                <a:effectLst/>
                <a:latin typeface="+mn-lt"/>
                <a:ea typeface="+mn-ea"/>
                <a:cs typeface="+mn-cs"/>
              </a:rPr>
              <a:t>Malchow-Møller</a:t>
            </a:r>
            <a:r>
              <a:rPr lang="en-US" sz="1200" kern="1200" dirty="0">
                <a:solidFill>
                  <a:schemeClr val="tx1"/>
                </a:solidFill>
                <a:effectLst/>
                <a:latin typeface="+mn-lt"/>
                <a:ea typeface="+mn-ea"/>
                <a:cs typeface="+mn-cs"/>
              </a:rPr>
              <a:t>, 2011).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However, a recent study by </a:t>
            </a:r>
            <a:r>
              <a:rPr lang="en-US" sz="1200" kern="1200" dirty="0" err="1">
                <a:solidFill>
                  <a:schemeClr val="tx1"/>
                </a:solidFill>
                <a:effectLst/>
                <a:latin typeface="+mn-lt"/>
                <a:ea typeface="+mn-ea"/>
                <a:cs typeface="+mn-cs"/>
              </a:rPr>
              <a:t>Manso</a:t>
            </a:r>
            <a:r>
              <a:rPr lang="en-US" sz="1200" kern="1200" dirty="0">
                <a:solidFill>
                  <a:schemeClr val="tx1"/>
                </a:solidFill>
                <a:effectLst/>
                <a:latin typeface="+mn-lt"/>
                <a:ea typeface="+mn-ea"/>
                <a:cs typeface="+mn-cs"/>
              </a:rPr>
              <a:t> (2016) questions the validity of those previous results, by showing that such studies provide biased estimations of the earnings differential because they rely on cross sectional comparisons, which do not reflect the potential value of entrepreneurship as experimentation. By taking advantage of longitudinal data from NLSY79, he finds higher lifetime earnings amongst individuals with entrepreneurial experience compared to those who never became entrepreneurs. Similar results are found by Daly (2015), where an analysis of discounted net present values of future earnings shows not only that individuals are not penalized for attempting (or experimenting with) self-employment, but also enjoy a premium.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current state of the literature focuses on the value of entrepreneurship from a life cycle perspective, thus acknowledging the relevance of considering self-employment as a reversible experience that involves learning about one’s own ability and ideas and whose true value is reflected in lifetime earnings. </a:t>
            </a:r>
            <a:endParaRPr lang="en-GB" baseline="0" noProof="0"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3</a:t>
            </a:fld>
            <a:endParaRPr lang="da-DK"/>
          </a:p>
        </p:txBody>
      </p:sp>
    </p:spTree>
    <p:extLst>
      <p:ext uri="{BB962C8B-B14F-4D97-AF65-F5344CB8AC3E}">
        <p14:creationId xmlns:p14="http://schemas.microsoft.com/office/powerpoint/2010/main" val="2824054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In our analysis</a:t>
            </a:r>
            <a:r>
              <a:rPr lang="en-US" sz="1200" kern="1200" dirty="0">
                <a:solidFill>
                  <a:schemeClr val="tx1"/>
                </a:solidFill>
                <a:effectLst/>
                <a:latin typeface="+mn-lt"/>
                <a:ea typeface="+mn-ea"/>
                <a:cs typeface="+mn-cs"/>
              </a:rPr>
              <a:t>, we implement </a:t>
            </a:r>
            <a:r>
              <a:rPr lang="en-US" sz="1200" b="1" kern="1200" dirty="0">
                <a:solidFill>
                  <a:schemeClr val="tx1"/>
                </a:solidFill>
                <a:effectLst/>
                <a:latin typeface="+mn-lt"/>
                <a:ea typeface="+mn-ea"/>
                <a:cs typeface="+mn-cs"/>
              </a:rPr>
              <a:t>a three-way comparison </a:t>
            </a:r>
            <a:r>
              <a:rPr lang="en-US" sz="1200" kern="1200" dirty="0">
                <a:solidFill>
                  <a:schemeClr val="tx1"/>
                </a:solidFill>
                <a:effectLst/>
                <a:latin typeface="+mn-lt"/>
                <a:ea typeface="+mn-ea"/>
                <a:cs typeface="+mn-cs"/>
              </a:rPr>
              <a:t>to understand whether the value of entrepreneurial experience depends on the timing within a professional career and its duration. In particular, we compare lifetime earnings of (</a:t>
            </a:r>
            <a:r>
              <a:rPr lang="en-US" sz="1200" kern="1200" dirty="0" err="1">
                <a:solidFill>
                  <a:schemeClr val="tx1"/>
                </a:solidFill>
                <a:effectLst/>
                <a:latin typeface="+mn-lt"/>
                <a:ea typeface="+mn-ea"/>
                <a:cs typeface="+mn-cs"/>
              </a:rPr>
              <a:t>i</a:t>
            </a:r>
            <a:r>
              <a:rPr lang="en-US" sz="1200" kern="1200" dirty="0">
                <a:solidFill>
                  <a:schemeClr val="tx1"/>
                </a:solidFill>
                <a:effectLst/>
                <a:latin typeface="+mn-lt"/>
                <a:ea typeface="+mn-ea"/>
                <a:cs typeface="+mn-cs"/>
              </a:rPr>
              <a:t>) graduates who start their careers as entrepreneurs (hereafter “</a:t>
            </a:r>
            <a:r>
              <a:rPr lang="en-US" sz="1200" b="1" kern="1200" dirty="0">
                <a:solidFill>
                  <a:schemeClr val="tx1"/>
                </a:solidFill>
                <a:effectLst/>
                <a:latin typeface="+mn-lt"/>
                <a:ea typeface="+mn-ea"/>
                <a:cs typeface="+mn-cs"/>
              </a:rPr>
              <a:t>early entrepreneurs</a:t>
            </a:r>
            <a:r>
              <a:rPr lang="en-US" sz="1200" kern="1200" dirty="0">
                <a:solidFill>
                  <a:schemeClr val="tx1"/>
                </a:solidFill>
                <a:effectLst/>
                <a:latin typeface="+mn-lt"/>
                <a:ea typeface="+mn-ea"/>
                <a:cs typeface="+mn-cs"/>
              </a:rPr>
              <a:t>”), (ii) graduates who enter the labor market as wage-employees but become entrepreneurs later in their careers (“</a:t>
            </a:r>
            <a:r>
              <a:rPr lang="en-US" sz="1200" b="1" kern="1200" dirty="0">
                <a:solidFill>
                  <a:schemeClr val="tx1"/>
                </a:solidFill>
                <a:effectLst/>
                <a:latin typeface="+mn-lt"/>
                <a:ea typeface="+mn-ea"/>
                <a:cs typeface="+mn-cs"/>
              </a:rPr>
              <a:t>late entrepreneurs</a:t>
            </a:r>
            <a:r>
              <a:rPr lang="en-US" sz="1200" kern="1200" dirty="0">
                <a:solidFill>
                  <a:schemeClr val="tx1"/>
                </a:solidFill>
                <a:effectLst/>
                <a:latin typeface="+mn-lt"/>
                <a:ea typeface="+mn-ea"/>
                <a:cs typeface="+mn-cs"/>
              </a:rPr>
              <a:t>”), and (iii) graduates who enter paid employment and never become entrepreneurs (“</a:t>
            </a:r>
            <a:r>
              <a:rPr lang="en-US" sz="1200" b="1" kern="1200" dirty="0">
                <a:solidFill>
                  <a:schemeClr val="tx1"/>
                </a:solidFill>
                <a:effectLst/>
                <a:latin typeface="+mn-lt"/>
                <a:ea typeface="+mn-ea"/>
                <a:cs typeface="+mn-cs"/>
              </a:rPr>
              <a:t>never entrepreneurs</a:t>
            </a:r>
            <a:r>
              <a:rPr lang="en-US" sz="1200" kern="1200" dirty="0">
                <a:solidFill>
                  <a:schemeClr val="tx1"/>
                </a:solidFill>
                <a:effectLst/>
                <a:latin typeface="+mn-lt"/>
                <a:ea typeface="+mn-ea"/>
                <a:cs typeface="+mn-cs"/>
              </a:rPr>
              <a:t>”). While the comparison between late and never entrepreneurs has already been examined in previous research, little is known about the other two possible analyses.</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We </a:t>
            </a:r>
            <a:r>
              <a:rPr lang="en-US" sz="1200" b="1" kern="1200" baseline="0" dirty="0">
                <a:solidFill>
                  <a:schemeClr val="tx1"/>
                </a:solidFill>
                <a:effectLst/>
                <a:latin typeface="+mn-lt"/>
                <a:ea typeface="+mn-ea"/>
                <a:cs typeface="+mn-cs"/>
              </a:rPr>
              <a:t>contribute</a:t>
            </a:r>
            <a:r>
              <a:rPr lang="en-US" sz="1200" kern="1200" baseline="0" dirty="0">
                <a:solidFill>
                  <a:schemeClr val="tx1"/>
                </a:solidFill>
                <a:effectLst/>
                <a:latin typeface="+mn-lt"/>
                <a:ea typeface="+mn-ea"/>
                <a:cs typeface="+mn-cs"/>
              </a:rPr>
              <a:t> to the extant understanding of the relationship between entrepreneurial experience and lifetime earnings in three ways. First, we explore the role of the </a:t>
            </a:r>
            <a:r>
              <a:rPr lang="en-US" sz="1200" b="1" kern="1200" baseline="0" dirty="0">
                <a:solidFill>
                  <a:schemeClr val="tx1"/>
                </a:solidFill>
                <a:effectLst/>
                <a:latin typeface="+mn-lt"/>
                <a:ea typeface="+mn-ea"/>
                <a:cs typeface="+mn-cs"/>
              </a:rPr>
              <a:t>timing</a:t>
            </a:r>
            <a:r>
              <a:rPr lang="en-US" sz="1200" kern="1200" baseline="0" dirty="0">
                <a:solidFill>
                  <a:schemeClr val="tx1"/>
                </a:solidFill>
                <a:effectLst/>
                <a:latin typeface="+mn-lt"/>
                <a:ea typeface="+mn-ea"/>
                <a:cs typeface="+mn-cs"/>
              </a:rPr>
              <a:t> of entrepreneurship within a professional career. In particular, we investigate whether entrepreneurship influences lifetime earnings differently when it happens at the very beginning of the career rather than later. Second, we add to the topic of the value of experimenting in entrepreneurship by considering the relationship between the </a:t>
            </a:r>
            <a:r>
              <a:rPr lang="en-US" sz="1200" b="1" kern="1200" baseline="0" dirty="0">
                <a:solidFill>
                  <a:schemeClr val="tx1"/>
                </a:solidFill>
                <a:effectLst/>
                <a:latin typeface="+mn-lt"/>
                <a:ea typeface="+mn-ea"/>
                <a:cs typeface="+mn-cs"/>
              </a:rPr>
              <a:t>duration of the entrepreneurial spell</a:t>
            </a:r>
            <a:r>
              <a:rPr lang="en-US" sz="1200" kern="1200" baseline="0" dirty="0">
                <a:solidFill>
                  <a:schemeClr val="tx1"/>
                </a:solidFill>
                <a:effectLst/>
                <a:latin typeface="+mn-lt"/>
                <a:ea typeface="+mn-ea"/>
                <a:cs typeface="+mn-cs"/>
              </a:rPr>
              <a:t> and lifetime earnings. </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Last, we focus exclusively on </a:t>
            </a:r>
            <a:r>
              <a:rPr lang="en-US" sz="1200" b="1" kern="1200" baseline="0" dirty="0">
                <a:solidFill>
                  <a:schemeClr val="tx1"/>
                </a:solidFill>
                <a:effectLst/>
                <a:latin typeface="+mn-lt"/>
                <a:ea typeface="+mn-ea"/>
                <a:cs typeface="+mn-cs"/>
              </a:rPr>
              <a:t>university graduates</a:t>
            </a:r>
            <a:r>
              <a:rPr lang="en-US" sz="1200" kern="1200" baseline="0" dirty="0">
                <a:solidFill>
                  <a:schemeClr val="tx1"/>
                </a:solidFill>
                <a:effectLst/>
                <a:latin typeface="+mn-lt"/>
                <a:ea typeface="+mn-ea"/>
                <a:cs typeface="+mn-cs"/>
              </a:rPr>
              <a:t>, which represent a part of the population with high entrepreneurial and innovative potential (Levine and Rubinstein, 2017).  </a:t>
            </a:r>
            <a:r>
              <a:rPr lang="en-US" sz="1200" b="1" kern="1200" baseline="0" dirty="0">
                <a:solidFill>
                  <a:schemeClr val="tx1"/>
                </a:solidFill>
                <a:effectLst/>
                <a:latin typeface="+mn-lt"/>
                <a:ea typeface="+mn-ea"/>
                <a:cs typeface="+mn-cs"/>
              </a:rPr>
              <a:t>According to </a:t>
            </a:r>
            <a:r>
              <a:rPr lang="en-US" sz="1200" b="1" kern="1200" baseline="0" dirty="0" err="1">
                <a:solidFill>
                  <a:schemeClr val="tx1"/>
                </a:solidFill>
                <a:effectLst/>
                <a:latin typeface="+mn-lt"/>
                <a:ea typeface="+mn-ea"/>
                <a:cs typeface="+mn-cs"/>
              </a:rPr>
              <a:t>Manso</a:t>
            </a:r>
            <a:r>
              <a:rPr lang="en-US" sz="1200" b="1" kern="1200" baseline="0" dirty="0">
                <a:solidFill>
                  <a:schemeClr val="tx1"/>
                </a:solidFill>
                <a:effectLst/>
                <a:latin typeface="+mn-lt"/>
                <a:ea typeface="+mn-ea"/>
                <a:cs typeface="+mn-cs"/>
              </a:rPr>
              <a:t> (2016), experimentation may be even more abundant among innovative startups</a:t>
            </a:r>
            <a:r>
              <a:rPr lang="en-US" sz="1200" kern="1200" baseline="0" dirty="0">
                <a:solidFill>
                  <a:schemeClr val="tx1"/>
                </a:solidFill>
                <a:effectLst/>
                <a:latin typeface="+mn-lt"/>
                <a:ea typeface="+mn-ea"/>
                <a:cs typeface="+mn-cs"/>
              </a:rPr>
              <a:t>. To the extent that university graduates are more likely to have innovative ideas than others, we believe that experimentation is a more plausible driver of the decision to become an entrepreneur among them. Moreover, the fact that they arguably have </a:t>
            </a:r>
            <a:r>
              <a:rPr lang="en-US" sz="1200" b="1" kern="1200" baseline="0" dirty="0">
                <a:solidFill>
                  <a:schemeClr val="tx1"/>
                </a:solidFill>
                <a:effectLst/>
                <a:latin typeface="+mn-lt"/>
                <a:ea typeface="+mn-ea"/>
                <a:cs typeface="+mn-cs"/>
              </a:rPr>
              <a:t>better outside options </a:t>
            </a:r>
            <a:r>
              <a:rPr lang="en-US" sz="1200" kern="1200" baseline="0" dirty="0">
                <a:solidFill>
                  <a:schemeClr val="tx1"/>
                </a:solidFill>
                <a:effectLst/>
                <a:latin typeface="+mn-lt"/>
                <a:ea typeface="+mn-ea"/>
                <a:cs typeface="+mn-cs"/>
              </a:rPr>
              <a:t>– in the form of more highly paid jobs –, makes them also more likely to be driven by the identification of an opportunity, so the chances of observing growth-oriented ventures are higher in this sample. </a:t>
            </a:r>
            <a:r>
              <a:rPr lang="en-US" sz="1200" b="1" kern="1200" baseline="0" dirty="0">
                <a:solidFill>
                  <a:schemeClr val="tx1"/>
                </a:solidFill>
                <a:effectLst/>
                <a:latin typeface="+mn-lt"/>
                <a:ea typeface="+mn-ea"/>
                <a:cs typeface="+mn-cs"/>
              </a:rPr>
              <a:t>From an empirical point of view</a:t>
            </a:r>
            <a:r>
              <a:rPr lang="en-US" sz="1200" kern="1200" baseline="0" dirty="0">
                <a:solidFill>
                  <a:schemeClr val="tx1"/>
                </a:solidFill>
                <a:effectLst/>
                <a:latin typeface="+mn-lt"/>
                <a:ea typeface="+mn-ea"/>
                <a:cs typeface="+mn-cs"/>
              </a:rPr>
              <a:t>, focusing on a sample of tertiary educated individuals means that individuals are </a:t>
            </a:r>
            <a:r>
              <a:rPr lang="en-US" sz="1200" b="1" kern="1200" baseline="0" dirty="0">
                <a:solidFill>
                  <a:schemeClr val="tx1"/>
                </a:solidFill>
                <a:effectLst/>
                <a:latin typeface="+mn-lt"/>
                <a:ea typeface="+mn-ea"/>
                <a:cs typeface="+mn-cs"/>
              </a:rPr>
              <a:t>rather homogeneous in terms of ability </a:t>
            </a:r>
            <a:r>
              <a:rPr lang="en-US" sz="1200" kern="1200" baseline="0" dirty="0">
                <a:solidFill>
                  <a:schemeClr val="tx1"/>
                </a:solidFill>
                <a:effectLst/>
                <a:latin typeface="+mn-lt"/>
                <a:ea typeface="+mn-ea"/>
                <a:cs typeface="+mn-cs"/>
              </a:rPr>
              <a:t>and – conditioned on the field of studies – knowledge. This allows avoiding problems of necessity-driven entrepreneurship and enables a fair comparison between entrepreneurs and employees.</a:t>
            </a:r>
          </a:p>
          <a:p>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Our analysis of the role of starting a professional career through entrepreneurship </a:t>
            </a:r>
            <a:r>
              <a:rPr lang="en-US" sz="1200" b="1" kern="1200" dirty="0">
                <a:solidFill>
                  <a:schemeClr val="tx1"/>
                </a:solidFill>
                <a:effectLst/>
                <a:latin typeface="+mn-lt"/>
                <a:ea typeface="+mn-ea"/>
                <a:cs typeface="+mn-cs"/>
              </a:rPr>
              <a:t>also adds to the debate of whether and to what extent entrepreneurship should be promoted among graduate students </a:t>
            </a:r>
            <a:r>
              <a:rPr lang="en-US" sz="1200" kern="1200" dirty="0">
                <a:solidFill>
                  <a:schemeClr val="tx1"/>
                </a:solidFill>
                <a:effectLst/>
                <a:latin typeface="+mn-lt"/>
                <a:ea typeface="+mn-ea"/>
                <a:cs typeface="+mn-cs"/>
              </a:rPr>
              <a:t>as an alternative to wage-employment. Because policy makers regard entrepreneurship as a source of growth and innovation, an increasing number of entrepreneurship education programs are being established across universities from all over the world – although their effectiveness in increasing entrepreneurial intentions is debatable. Many of them promote starting up real businesses. However, whether it is beneficial for graduates to start their careers as entrepreneurs remains unknown.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find it necessary to provide an answer for that question, since it is sensible to think that </a:t>
            </a:r>
            <a:r>
              <a:rPr lang="en-US" sz="1200" b="1" kern="1200" dirty="0">
                <a:solidFill>
                  <a:schemeClr val="tx1"/>
                </a:solidFill>
                <a:effectLst/>
                <a:latin typeface="+mn-lt"/>
                <a:ea typeface="+mn-ea"/>
                <a:cs typeface="+mn-cs"/>
              </a:rPr>
              <a:t>this initial occupational choice can affect individuals’ careers even in the long-term.</a:t>
            </a:r>
            <a:r>
              <a:rPr lang="en-US" sz="1200" kern="1200" dirty="0">
                <a:solidFill>
                  <a:schemeClr val="tx1"/>
                </a:solidFill>
                <a:effectLst/>
                <a:latin typeface="+mn-lt"/>
                <a:ea typeface="+mn-ea"/>
                <a:cs typeface="+mn-cs"/>
              </a:rPr>
              <a:t>  Nevertheless, we acknowledge that this </a:t>
            </a:r>
            <a:r>
              <a:rPr lang="en-US" sz="1200" b="0" kern="1200" dirty="0">
                <a:solidFill>
                  <a:schemeClr val="tx1"/>
                </a:solidFill>
                <a:effectLst/>
                <a:latin typeface="+mn-lt"/>
                <a:ea typeface="+mn-ea"/>
                <a:cs typeface="+mn-cs"/>
              </a:rPr>
              <a:t>is</a:t>
            </a:r>
            <a:r>
              <a:rPr lang="en-US" sz="1200" b="1" kern="1200" dirty="0">
                <a:solidFill>
                  <a:schemeClr val="tx1"/>
                </a:solidFill>
                <a:effectLst/>
                <a:latin typeface="+mn-lt"/>
                <a:ea typeface="+mn-ea"/>
                <a:cs typeface="+mn-cs"/>
              </a:rPr>
              <a:t> mainly an empirical question</a:t>
            </a:r>
            <a:r>
              <a:rPr lang="en-US" sz="1200" kern="1200" dirty="0">
                <a:solidFill>
                  <a:schemeClr val="tx1"/>
                </a:solidFill>
                <a:effectLst/>
                <a:latin typeface="+mn-lt"/>
                <a:ea typeface="+mn-ea"/>
                <a:cs typeface="+mn-cs"/>
              </a:rPr>
              <a:t>, as the direction of the association is difficult to predict a priori, due to the high degree of heterogeneity in career paths. For instance, early entrepreneurs may switch to paid-employment at any time or remain entrepreneurs for their entire careers if their firms are successful enough – or if they really enjoy the nonpecuniary benefits of self-employment.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According to the most recent research</a:t>
            </a:r>
            <a:r>
              <a:rPr lang="en-US" sz="1200" kern="1200" dirty="0">
                <a:solidFill>
                  <a:schemeClr val="tx1"/>
                </a:solidFill>
                <a:effectLst/>
                <a:latin typeface="+mn-lt"/>
                <a:ea typeface="+mn-ea"/>
                <a:cs typeface="+mn-cs"/>
              </a:rPr>
              <a:t>, individuals who attempt entrepreneurship enjoy, on average, </a:t>
            </a:r>
            <a:r>
              <a:rPr lang="en-US" sz="1200" b="1" kern="1200" dirty="0">
                <a:solidFill>
                  <a:schemeClr val="tx1"/>
                </a:solidFill>
                <a:effectLst/>
                <a:latin typeface="+mn-lt"/>
                <a:ea typeface="+mn-ea"/>
                <a:cs typeface="+mn-cs"/>
              </a:rPr>
              <a:t>higher lifetime earnings </a:t>
            </a:r>
            <a:r>
              <a:rPr lang="en-US" sz="1200" kern="1200" dirty="0">
                <a:solidFill>
                  <a:schemeClr val="tx1"/>
                </a:solidFill>
                <a:effectLst/>
                <a:latin typeface="+mn-lt"/>
                <a:ea typeface="+mn-ea"/>
                <a:cs typeface="+mn-cs"/>
              </a:rPr>
              <a:t>during their careers. </a:t>
            </a:r>
            <a:r>
              <a:rPr lang="en-US" sz="1200" b="1" kern="1200" dirty="0">
                <a:solidFill>
                  <a:schemeClr val="tx1"/>
                </a:solidFill>
                <a:effectLst/>
                <a:latin typeface="+mn-lt"/>
                <a:ea typeface="+mn-ea"/>
                <a:cs typeface="+mn-cs"/>
              </a:rPr>
              <a:t>However</a:t>
            </a:r>
            <a:r>
              <a:rPr lang="en-US" sz="1200" kern="1200" dirty="0">
                <a:solidFill>
                  <a:schemeClr val="tx1"/>
                </a:solidFill>
                <a:effectLst/>
                <a:latin typeface="+mn-lt"/>
                <a:ea typeface="+mn-ea"/>
                <a:cs typeface="+mn-cs"/>
              </a:rPr>
              <a:t>, the relationship </a:t>
            </a:r>
            <a:r>
              <a:rPr lang="en-US" sz="1200" b="1" kern="1200" dirty="0">
                <a:solidFill>
                  <a:schemeClr val="tx1"/>
                </a:solidFill>
                <a:effectLst/>
                <a:latin typeface="+mn-lt"/>
                <a:ea typeface="+mn-ea"/>
                <a:cs typeface="+mn-cs"/>
              </a:rPr>
              <a:t>may be different </a:t>
            </a:r>
            <a:r>
              <a:rPr lang="en-US" sz="1200" kern="1200" dirty="0">
                <a:solidFill>
                  <a:schemeClr val="tx1"/>
                </a:solidFill>
                <a:effectLst/>
                <a:latin typeface="+mn-lt"/>
                <a:ea typeface="+mn-ea"/>
                <a:cs typeface="+mn-cs"/>
              </a:rPr>
              <a:t>for those individuals who attempted self-employment at the very beginning of their careers, </a:t>
            </a:r>
            <a:r>
              <a:rPr lang="en-US" sz="1200" b="1" kern="1200" dirty="0">
                <a:solidFill>
                  <a:schemeClr val="tx1"/>
                </a:solidFill>
                <a:effectLst/>
                <a:latin typeface="+mn-lt"/>
                <a:ea typeface="+mn-ea"/>
                <a:cs typeface="+mn-cs"/>
              </a:rPr>
              <a:t>when they had no work experience</a:t>
            </a:r>
            <a:r>
              <a:rPr lang="en-US" sz="1200" kern="1200" dirty="0">
                <a:solidFill>
                  <a:schemeClr val="tx1"/>
                </a:solidFill>
                <a:effectLst/>
                <a:latin typeface="+mn-lt"/>
                <a:ea typeface="+mn-ea"/>
                <a:cs typeface="+mn-cs"/>
              </a:rPr>
              <a:t>. Past work experience may boost entrepreneurial performance (</a:t>
            </a:r>
            <a:r>
              <a:rPr lang="en-US" sz="1200" kern="1200" dirty="0" err="1">
                <a:solidFill>
                  <a:schemeClr val="tx1"/>
                </a:solidFill>
                <a:effectLst/>
                <a:latin typeface="+mn-lt"/>
                <a:ea typeface="+mn-ea"/>
                <a:cs typeface="+mn-cs"/>
              </a:rPr>
              <a:t>Cas-sar</a:t>
            </a:r>
            <a:r>
              <a:rPr lang="en-US" sz="1200" kern="1200" dirty="0">
                <a:solidFill>
                  <a:schemeClr val="tx1"/>
                </a:solidFill>
                <a:effectLst/>
                <a:latin typeface="+mn-lt"/>
                <a:ea typeface="+mn-ea"/>
                <a:cs typeface="+mn-cs"/>
              </a:rPr>
              <a:t>, 2014), but if experimenting is the easiest way to learn about potential earnings in entrepreneurship, then attempting self-employment earlier in the career may be more rewarding than doing it later (Dillon and </a:t>
            </a:r>
            <a:r>
              <a:rPr lang="en-US" sz="1200" kern="1200" dirty="0" err="1">
                <a:solidFill>
                  <a:schemeClr val="tx1"/>
                </a:solidFill>
                <a:effectLst/>
                <a:latin typeface="+mn-lt"/>
                <a:ea typeface="+mn-ea"/>
                <a:cs typeface="+mn-cs"/>
              </a:rPr>
              <a:t>Santon</a:t>
            </a:r>
            <a:r>
              <a:rPr lang="en-US" sz="1200" kern="1200" dirty="0">
                <a:solidFill>
                  <a:schemeClr val="tx1"/>
                </a:solidFill>
                <a:effectLst/>
                <a:latin typeface="+mn-lt"/>
                <a:ea typeface="+mn-ea"/>
                <a:cs typeface="+mn-cs"/>
              </a:rPr>
              <a:t>, 2017). This </a:t>
            </a:r>
            <a:r>
              <a:rPr lang="en-US" sz="1200" b="1" kern="1200" dirty="0">
                <a:solidFill>
                  <a:schemeClr val="tx1"/>
                </a:solidFill>
                <a:effectLst/>
                <a:latin typeface="+mn-lt"/>
                <a:ea typeface="+mn-ea"/>
                <a:cs typeface="+mn-cs"/>
              </a:rPr>
              <a:t>trade-off between the value of prior experience and the potential future benefits of learning earlier </a:t>
            </a:r>
            <a:r>
              <a:rPr lang="en-US" sz="1200" kern="1200" dirty="0">
                <a:solidFill>
                  <a:schemeClr val="tx1"/>
                </a:solidFill>
                <a:effectLst/>
                <a:latin typeface="+mn-lt"/>
                <a:ea typeface="+mn-ea"/>
                <a:cs typeface="+mn-cs"/>
              </a:rPr>
              <a:t>makes it difficult to find the optimal moment to enter entrepreneurship.</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Another related factor is the </a:t>
            </a:r>
            <a:r>
              <a:rPr lang="en-US" sz="1200" b="1" kern="1200" dirty="0">
                <a:solidFill>
                  <a:schemeClr val="tx1"/>
                </a:solidFill>
                <a:effectLst/>
                <a:latin typeface="+mn-lt"/>
                <a:ea typeface="+mn-ea"/>
                <a:cs typeface="+mn-cs"/>
              </a:rPr>
              <a:t>length</a:t>
            </a:r>
            <a:r>
              <a:rPr lang="en-US" sz="1200" kern="1200" dirty="0">
                <a:solidFill>
                  <a:schemeClr val="tx1"/>
                </a:solidFill>
                <a:effectLst/>
                <a:latin typeface="+mn-lt"/>
                <a:ea typeface="+mn-ea"/>
                <a:cs typeface="+mn-cs"/>
              </a:rPr>
              <a:t> of the entrepreneurial spell. </a:t>
            </a:r>
            <a:r>
              <a:rPr lang="en-US" sz="1200" b="1" kern="1200" dirty="0">
                <a:solidFill>
                  <a:schemeClr val="tx1"/>
                </a:solidFill>
                <a:effectLst/>
                <a:latin typeface="+mn-lt"/>
                <a:ea typeface="+mn-ea"/>
                <a:cs typeface="+mn-cs"/>
              </a:rPr>
              <a:t>Experimentation is only useful when the individual is able to learn quickly </a:t>
            </a:r>
            <a:r>
              <a:rPr lang="en-US" sz="1200" kern="1200" dirty="0">
                <a:solidFill>
                  <a:schemeClr val="tx1"/>
                </a:solidFill>
                <a:effectLst/>
                <a:latin typeface="+mn-lt"/>
                <a:ea typeface="+mn-ea"/>
                <a:cs typeface="+mn-cs"/>
              </a:rPr>
              <a:t>and react to the new information (</a:t>
            </a:r>
            <a:r>
              <a:rPr lang="en-US" sz="1200" kern="1200" dirty="0" err="1">
                <a:solidFill>
                  <a:schemeClr val="tx1"/>
                </a:solidFill>
                <a:effectLst/>
                <a:latin typeface="+mn-lt"/>
                <a:ea typeface="+mn-ea"/>
                <a:cs typeface="+mn-cs"/>
              </a:rPr>
              <a:t>Manso</a:t>
            </a:r>
            <a:r>
              <a:rPr lang="en-US" sz="1200" kern="1200" dirty="0">
                <a:solidFill>
                  <a:schemeClr val="tx1"/>
                </a:solidFill>
                <a:effectLst/>
                <a:latin typeface="+mn-lt"/>
                <a:ea typeface="+mn-ea"/>
                <a:cs typeface="+mn-cs"/>
              </a:rPr>
              <a:t>, 2016). This implies that those who learn quickly should leave entrepreneurship if they realize they are not performing well enough, or stay if they are earning – and estimate that will keep earning – more than they would in wage-employment. However, if the individual spends too much time to judge their entrepreneurial potential and leave self-employment too late, they may face realized losses – the wages they could have been receiving had they quitted earlier together with the potential loss-</a:t>
            </a:r>
            <a:r>
              <a:rPr lang="en-US" sz="1200" kern="1200" dirty="0" err="1">
                <a:solidFill>
                  <a:schemeClr val="tx1"/>
                </a:solidFill>
                <a:effectLst/>
                <a:latin typeface="+mn-lt"/>
                <a:ea typeface="+mn-ea"/>
                <a:cs typeface="+mn-cs"/>
              </a:rPr>
              <a:t>es</a:t>
            </a:r>
            <a:r>
              <a:rPr lang="en-US" sz="1200" kern="1200" dirty="0">
                <a:solidFill>
                  <a:schemeClr val="tx1"/>
                </a:solidFill>
                <a:effectLst/>
                <a:latin typeface="+mn-lt"/>
                <a:ea typeface="+mn-ea"/>
                <a:cs typeface="+mn-cs"/>
              </a:rPr>
              <a:t> from the entrepreneurial venture itself – and potential future losses derived from signaling poor learning abilities.</a:t>
            </a:r>
          </a:p>
          <a:p>
            <a:endParaRPr lang="en-U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984F6A9A-10CF-4AA0-BD89-7DB412DA9257}" type="slidenum">
              <a:rPr lang="da-DK" smtClean="0"/>
              <a:t>4</a:t>
            </a:fld>
            <a:endParaRPr lang="da-DK"/>
          </a:p>
        </p:txBody>
      </p:sp>
    </p:spTree>
    <p:extLst>
      <p:ext uri="{BB962C8B-B14F-4D97-AF65-F5344CB8AC3E}">
        <p14:creationId xmlns:p14="http://schemas.microsoft.com/office/powerpoint/2010/main" val="2824054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a:p>
            <a:endParaRPr lang="en-US" sz="1200" kern="1200" baseline="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984F6A9A-10CF-4AA0-BD89-7DB412DA9257}" type="slidenum">
              <a:rPr lang="da-DK" smtClean="0"/>
              <a:t>5</a:t>
            </a:fld>
            <a:endParaRPr lang="da-DK"/>
          </a:p>
        </p:txBody>
      </p:sp>
    </p:spTree>
    <p:extLst>
      <p:ext uri="{BB962C8B-B14F-4D97-AF65-F5344CB8AC3E}">
        <p14:creationId xmlns:p14="http://schemas.microsoft.com/office/powerpoint/2010/main" val="2824054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Rate of early entrepreneurs among business/stem graduates: 	1.95%</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Rate of early entrepreneurs for the other education fields:	0.76%</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Business/Stem graduates typically sort to sectors like manufacturing, services and knowledge-based.</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Other graduates typically sort into the health and education sectors.</a:t>
            </a:r>
          </a:p>
        </p:txBody>
      </p:sp>
      <p:sp>
        <p:nvSpPr>
          <p:cNvPr id="4" name="3 Marcador de número de diapositiva"/>
          <p:cNvSpPr>
            <a:spLocks noGrp="1"/>
          </p:cNvSpPr>
          <p:nvPr>
            <p:ph type="sldNum" sz="quarter" idx="10"/>
          </p:nvPr>
        </p:nvSpPr>
        <p:spPr/>
        <p:txBody>
          <a:bodyPr/>
          <a:lstStyle/>
          <a:p>
            <a:fld id="{984F6A9A-10CF-4AA0-BD89-7DB412DA9257}" type="slidenum">
              <a:rPr lang="da-DK" smtClean="0"/>
              <a:t>6</a:t>
            </a:fld>
            <a:endParaRPr lang="da-DK"/>
          </a:p>
        </p:txBody>
      </p:sp>
    </p:spTree>
    <p:extLst>
      <p:ext uri="{BB962C8B-B14F-4D97-AF65-F5344CB8AC3E}">
        <p14:creationId xmlns:p14="http://schemas.microsoft.com/office/powerpoint/2010/main" val="2824054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7</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8</a:t>
            </a:fld>
            <a:endParaRPr lang="da-DK"/>
          </a:p>
        </p:txBody>
      </p:sp>
    </p:spTree>
    <p:extLst>
      <p:ext uri="{BB962C8B-B14F-4D97-AF65-F5344CB8AC3E}">
        <p14:creationId xmlns:p14="http://schemas.microsoft.com/office/powerpoint/2010/main" val="819566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84F6A9A-10CF-4AA0-BD89-7DB412DA9257}" type="slidenum">
              <a:rPr lang="da-DK" smtClean="0"/>
              <a:t>9</a:t>
            </a:fld>
            <a:endParaRPr lang="da-DK"/>
          </a:p>
        </p:txBody>
      </p:sp>
    </p:spTree>
    <p:extLst>
      <p:ext uri="{BB962C8B-B14F-4D97-AF65-F5344CB8AC3E}">
        <p14:creationId xmlns:p14="http://schemas.microsoft.com/office/powerpoint/2010/main" val="819566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7" name="Picture 1" descr="akkrediteringer-vandret.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59512" y="5119688"/>
            <a:ext cx="3314700" cy="317500"/>
          </a:xfrm>
          <a:prstGeom prst="rect">
            <a:avLst/>
          </a:prstGeom>
        </p:spPr>
      </p:pic>
      <p:sp>
        <p:nvSpPr>
          <p:cNvPr id="3" name="Pladsholder til tekst 2"/>
          <p:cNvSpPr>
            <a:spLocks noGrp="1"/>
          </p:cNvSpPr>
          <p:nvPr>
            <p:ph type="body" sz="quarter" idx="10" hasCustomPrompt="1"/>
          </p:nvPr>
        </p:nvSpPr>
        <p:spPr>
          <a:xfrm>
            <a:off x="395290" y="277814"/>
            <a:ext cx="8353425" cy="599468"/>
          </a:xfrm>
        </p:spPr>
        <p:txBody>
          <a:bodyPr/>
          <a:lstStyle>
            <a:lvl1pPr>
              <a:lnSpc>
                <a:spcPct val="90000"/>
              </a:lnSpc>
              <a:defRPr sz="1300" b="1" baseline="0">
                <a:solidFill>
                  <a:srgbClr val="4967AA"/>
                </a:solidFill>
              </a:defRPr>
            </a:lvl1pPr>
          </a:lstStyle>
          <a:p>
            <a:pPr lvl="0"/>
            <a:r>
              <a:rPr lang="da-DK" dirty="0" err="1"/>
              <a:t>Click</a:t>
            </a:r>
            <a:r>
              <a:rPr lang="da-DK" dirty="0"/>
              <a:t> to </a:t>
            </a:r>
            <a:r>
              <a:rPr lang="da-DK" dirty="0" err="1"/>
              <a:t>add</a:t>
            </a:r>
            <a:r>
              <a:rPr lang="da-DK" dirty="0"/>
              <a:t> date, time and </a:t>
            </a:r>
            <a:r>
              <a:rPr lang="da-DK" dirty="0" err="1"/>
              <a:t>optional</a:t>
            </a:r>
            <a:r>
              <a:rPr lang="da-DK" dirty="0"/>
              <a:t> notes</a:t>
            </a:r>
          </a:p>
        </p:txBody>
      </p:sp>
      <p:sp>
        <p:nvSpPr>
          <p:cNvPr id="11" name="Pladsholder til tekst 10"/>
          <p:cNvSpPr>
            <a:spLocks noGrp="1"/>
          </p:cNvSpPr>
          <p:nvPr>
            <p:ph type="body" sz="quarter" idx="11" hasCustomPrompt="1"/>
          </p:nvPr>
        </p:nvSpPr>
        <p:spPr>
          <a:xfrm>
            <a:off x="395290" y="877282"/>
            <a:ext cx="8353425" cy="2100232"/>
          </a:xfrm>
        </p:spPr>
        <p:txBody>
          <a:bodyPr anchor="b" anchorCtr="0"/>
          <a:lstStyle>
            <a:lvl1pPr>
              <a:lnSpc>
                <a:spcPct val="80000"/>
              </a:lnSpc>
              <a:defRPr sz="3600" b="1">
                <a:solidFill>
                  <a:srgbClr val="4967AA"/>
                </a:solidFill>
              </a:defRPr>
            </a:lvl1pPr>
          </a:lstStyle>
          <a:p>
            <a:pPr lvl="0"/>
            <a:r>
              <a:rPr lang="da-DK" dirty="0" err="1"/>
              <a:t>Click</a:t>
            </a:r>
            <a:r>
              <a:rPr lang="da-DK" dirty="0"/>
              <a:t> to </a:t>
            </a:r>
            <a:r>
              <a:rPr lang="da-DK" dirty="0" err="1"/>
              <a:t>add</a:t>
            </a:r>
            <a:r>
              <a:rPr lang="da-DK" dirty="0"/>
              <a:t> </a:t>
            </a:r>
            <a:r>
              <a:rPr lang="da-DK" dirty="0" err="1"/>
              <a:t>title</a:t>
            </a:r>
            <a:endParaRPr lang="da-DK" dirty="0"/>
          </a:p>
        </p:txBody>
      </p:sp>
      <p:sp>
        <p:nvSpPr>
          <p:cNvPr id="13" name="Pladsholder til tekst 12"/>
          <p:cNvSpPr>
            <a:spLocks noGrp="1"/>
          </p:cNvSpPr>
          <p:nvPr>
            <p:ph type="body" sz="quarter" idx="12" hasCustomPrompt="1"/>
          </p:nvPr>
        </p:nvSpPr>
        <p:spPr>
          <a:xfrm>
            <a:off x="395290" y="2977514"/>
            <a:ext cx="8353425" cy="1919924"/>
          </a:xfrm>
        </p:spPr>
        <p:txBody>
          <a:bodyPr/>
          <a:lstStyle>
            <a:lvl1pPr>
              <a:lnSpc>
                <a:spcPct val="90000"/>
              </a:lnSpc>
              <a:defRPr sz="1600"/>
            </a:lvl1pPr>
          </a:lstStyle>
          <a:p>
            <a:pPr lvl="0"/>
            <a:r>
              <a:rPr lang="da-DK" dirty="0" err="1"/>
              <a:t>Click</a:t>
            </a:r>
            <a:r>
              <a:rPr lang="da-DK" dirty="0"/>
              <a:t> to </a:t>
            </a:r>
            <a:r>
              <a:rPr lang="da-DK" dirty="0" err="1"/>
              <a:t>add</a:t>
            </a:r>
            <a:r>
              <a:rPr lang="da-DK" dirty="0"/>
              <a:t> </a:t>
            </a:r>
            <a:r>
              <a:rPr lang="da-DK" dirty="0" err="1"/>
              <a:t>title</a:t>
            </a:r>
            <a:endParaRPr lang="da-DK" dirty="0"/>
          </a:p>
        </p:txBody>
      </p:sp>
      <p:pic>
        <p:nvPicPr>
          <p:cNvPr id="1028" name="Picture 4" descr="C:\Users\aw.it\Desktop\logo.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4418" y="5209952"/>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376756"/>
      </p:ext>
    </p:extLst>
  </p:cSld>
  <p:clrMapOvr>
    <a:masterClrMapping/>
  </p:clrMapOvr>
  <p:transition/>
  <p:extLst mod="1">
    <p:ext uri="{DCECCB84-F9BA-43D5-87BE-67443E8EF086}">
      <p15:sldGuideLst xmlns:p15="http://schemas.microsoft.com/office/powerpoint/2012/main">
        <p15:guide id="1" orient="horz" pos="210" userDrawn="1">
          <p15:clr>
            <a:srgbClr val="FBAE40"/>
          </p15:clr>
        </p15:guide>
        <p15:guide id="2" pos="5511" userDrawn="1">
          <p15:clr>
            <a:srgbClr val="FBAE40"/>
          </p15:clr>
        </p15:guide>
        <p15:guide id="3" pos="249" userDrawn="1">
          <p15:clr>
            <a:srgbClr val="FBAE40"/>
          </p15:clr>
        </p15:guide>
        <p15:guide id="4" orient="horz" pos="411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0" name="Content Placeholder 9"/>
          <p:cNvSpPr>
            <a:spLocks noGrp="1"/>
          </p:cNvSpPr>
          <p:nvPr>
            <p:ph sz="quarter" idx="11" hasCustomPrompt="1"/>
          </p:nvPr>
        </p:nvSpPr>
        <p:spPr>
          <a:xfrm>
            <a:off x="395289" y="937287"/>
            <a:ext cx="8353424" cy="4282942"/>
          </a:xfrm>
        </p:spPr>
        <p:txBody>
          <a:bodyPr>
            <a:normAutofit/>
          </a:bodyPr>
          <a:lstStyle>
            <a:lvl1pPr>
              <a:defRPr baseline="0"/>
            </a:lvl1pPr>
          </a:lstStyle>
          <a:p>
            <a:pPr lvl="0"/>
            <a:r>
              <a:rPr lang="en-US" dirty="0"/>
              <a:t>Click to add text – or click an icon to add content</a:t>
            </a:r>
            <a:endParaRPr lang="da-DK" dirty="0"/>
          </a:p>
        </p:txBody>
      </p:sp>
      <p:pic>
        <p:nvPicPr>
          <p:cNvPr id="7"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252586"/>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0" name="Content Placeholder 9"/>
          <p:cNvSpPr>
            <a:spLocks noGrp="1"/>
          </p:cNvSpPr>
          <p:nvPr>
            <p:ph sz="quarter" idx="11" hasCustomPrompt="1"/>
          </p:nvPr>
        </p:nvSpPr>
        <p:spPr>
          <a:xfrm>
            <a:off x="395291" y="937287"/>
            <a:ext cx="3960687" cy="4282942"/>
          </a:xfrm>
        </p:spPr>
        <p:txBody>
          <a:bodyPr>
            <a:normAutofit/>
          </a:bodyPr>
          <a:lstStyle>
            <a:lvl1pPr>
              <a:defRPr baseline="0"/>
            </a:lvl1pPr>
          </a:lstStyle>
          <a:p>
            <a:pPr lvl="0"/>
            <a:r>
              <a:rPr lang="en-US" dirty="0"/>
              <a:t>Click to add text – or click an icon to add content</a:t>
            </a:r>
            <a:endParaRPr lang="da-DK" dirty="0"/>
          </a:p>
        </p:txBody>
      </p:sp>
      <p:sp>
        <p:nvSpPr>
          <p:cNvPr id="7" name="Content Placeholder 9"/>
          <p:cNvSpPr>
            <a:spLocks noGrp="1"/>
          </p:cNvSpPr>
          <p:nvPr>
            <p:ph sz="quarter" idx="12" hasCustomPrompt="1"/>
          </p:nvPr>
        </p:nvSpPr>
        <p:spPr>
          <a:xfrm>
            <a:off x="4788024" y="937287"/>
            <a:ext cx="3960689" cy="4282942"/>
          </a:xfrm>
        </p:spPr>
        <p:txBody>
          <a:bodyPr>
            <a:normAutofit/>
          </a:bodyPr>
          <a:lstStyle>
            <a:lvl1pPr>
              <a:defRPr baseline="0"/>
            </a:lvl1pPr>
          </a:lstStyle>
          <a:p>
            <a:pPr lvl="0"/>
            <a:r>
              <a:rPr lang="en-US" dirty="0"/>
              <a:t>Click to add text – or click an icon to add content</a:t>
            </a:r>
            <a:endParaRPr lang="da-DK" dirty="0"/>
          </a:p>
        </p:txBody>
      </p:sp>
      <p:pic>
        <p:nvPicPr>
          <p:cNvPr id="9"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259117"/>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0" name="Content Placeholder 9"/>
          <p:cNvSpPr>
            <a:spLocks noGrp="1"/>
          </p:cNvSpPr>
          <p:nvPr>
            <p:ph sz="quarter" idx="11" hasCustomPrompt="1"/>
          </p:nvPr>
        </p:nvSpPr>
        <p:spPr>
          <a:xfrm>
            <a:off x="395288" y="937287"/>
            <a:ext cx="2520000" cy="4282942"/>
          </a:xfrm>
        </p:spPr>
        <p:txBody>
          <a:bodyPr>
            <a:normAutofit/>
          </a:bodyPr>
          <a:lstStyle>
            <a:lvl1pPr>
              <a:defRPr baseline="0"/>
            </a:lvl1pPr>
          </a:lstStyle>
          <a:p>
            <a:pPr lvl="0"/>
            <a:r>
              <a:rPr lang="en-US" dirty="0"/>
              <a:t>Click to add text – or click an icon to add content</a:t>
            </a:r>
            <a:endParaRPr lang="da-DK" dirty="0"/>
          </a:p>
        </p:txBody>
      </p:sp>
      <p:sp>
        <p:nvSpPr>
          <p:cNvPr id="9" name="Content Placeholder 9"/>
          <p:cNvSpPr>
            <a:spLocks noGrp="1"/>
          </p:cNvSpPr>
          <p:nvPr>
            <p:ph sz="quarter" idx="12" hasCustomPrompt="1"/>
          </p:nvPr>
        </p:nvSpPr>
        <p:spPr>
          <a:xfrm>
            <a:off x="3312000" y="937060"/>
            <a:ext cx="2520000" cy="4282942"/>
          </a:xfrm>
        </p:spPr>
        <p:txBody>
          <a:bodyPr>
            <a:normAutofit/>
          </a:bodyPr>
          <a:lstStyle>
            <a:lvl1pPr>
              <a:defRPr baseline="0"/>
            </a:lvl1pPr>
          </a:lstStyle>
          <a:p>
            <a:pPr lvl="0"/>
            <a:r>
              <a:rPr lang="en-US" dirty="0"/>
              <a:t>Click to add text – or click an icon to add content</a:t>
            </a:r>
            <a:endParaRPr lang="da-DK" dirty="0"/>
          </a:p>
        </p:txBody>
      </p:sp>
      <p:sp>
        <p:nvSpPr>
          <p:cNvPr id="11" name="Content Placeholder 9"/>
          <p:cNvSpPr>
            <a:spLocks noGrp="1"/>
          </p:cNvSpPr>
          <p:nvPr>
            <p:ph sz="quarter" idx="13" hasCustomPrompt="1"/>
          </p:nvPr>
        </p:nvSpPr>
        <p:spPr>
          <a:xfrm>
            <a:off x="6215585" y="937060"/>
            <a:ext cx="2520000" cy="4282942"/>
          </a:xfrm>
        </p:spPr>
        <p:txBody>
          <a:bodyPr>
            <a:normAutofit/>
          </a:bodyPr>
          <a:lstStyle>
            <a:lvl1pPr>
              <a:defRPr baseline="0"/>
            </a:lvl1pPr>
          </a:lstStyle>
          <a:p>
            <a:pPr lvl="0"/>
            <a:r>
              <a:rPr lang="en-US" dirty="0"/>
              <a:t>Click to add text – or click an icon to add content</a:t>
            </a:r>
            <a:endParaRPr lang="da-DK" dirty="0"/>
          </a:p>
        </p:txBody>
      </p:sp>
      <p:pic>
        <p:nvPicPr>
          <p:cNvPr id="12"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912543"/>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7" name="Content Placeholder 9"/>
          <p:cNvSpPr>
            <a:spLocks noGrp="1"/>
          </p:cNvSpPr>
          <p:nvPr>
            <p:ph sz="quarter" idx="12" hasCustomPrompt="1"/>
          </p:nvPr>
        </p:nvSpPr>
        <p:spPr>
          <a:xfrm>
            <a:off x="395290" y="937287"/>
            <a:ext cx="8353425" cy="2040228"/>
          </a:xfrm>
        </p:spPr>
        <p:txBody>
          <a:bodyPr>
            <a:normAutofit/>
          </a:bodyPr>
          <a:lstStyle>
            <a:lvl1pPr>
              <a:defRPr baseline="0"/>
            </a:lvl1pPr>
          </a:lstStyle>
          <a:p>
            <a:pPr lvl="0"/>
            <a:r>
              <a:rPr lang="en-US" dirty="0"/>
              <a:t>Click to add text – or click an icon to add content</a:t>
            </a:r>
            <a:endParaRPr lang="da-DK" dirty="0"/>
          </a:p>
        </p:txBody>
      </p:sp>
      <p:sp>
        <p:nvSpPr>
          <p:cNvPr id="10" name="Content Placeholder 9"/>
          <p:cNvSpPr>
            <a:spLocks noGrp="1"/>
          </p:cNvSpPr>
          <p:nvPr>
            <p:ph sz="quarter" idx="13" hasCustomPrompt="1"/>
          </p:nvPr>
        </p:nvSpPr>
        <p:spPr>
          <a:xfrm>
            <a:off x="395290" y="3180002"/>
            <a:ext cx="8344783" cy="2040000"/>
          </a:xfrm>
        </p:spPr>
        <p:txBody>
          <a:bodyPr>
            <a:normAutofit/>
          </a:bodyPr>
          <a:lstStyle>
            <a:lvl1pPr>
              <a:defRPr baseline="0"/>
            </a:lvl1pPr>
          </a:lstStyle>
          <a:p>
            <a:pPr lvl="0"/>
            <a:r>
              <a:rPr lang="en-US" dirty="0"/>
              <a:t>Click to add text – or click an icon to add content</a:t>
            </a:r>
            <a:endParaRPr lang="da-DK" dirty="0"/>
          </a:p>
        </p:txBody>
      </p:sp>
      <p:pic>
        <p:nvPicPr>
          <p:cNvPr id="11"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69324"/>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0" name="Content Placeholder 9"/>
          <p:cNvSpPr>
            <a:spLocks noGrp="1"/>
          </p:cNvSpPr>
          <p:nvPr>
            <p:ph sz="quarter" idx="11" hasCustomPrompt="1"/>
          </p:nvPr>
        </p:nvSpPr>
        <p:spPr>
          <a:xfrm>
            <a:off x="395291" y="937287"/>
            <a:ext cx="3960687" cy="4282942"/>
          </a:xfrm>
        </p:spPr>
        <p:txBody>
          <a:bodyPr>
            <a:normAutofit/>
          </a:bodyPr>
          <a:lstStyle>
            <a:lvl1pPr>
              <a:defRPr baseline="0"/>
            </a:lvl1pPr>
          </a:lstStyle>
          <a:p>
            <a:pPr lvl="0"/>
            <a:r>
              <a:rPr lang="en-US" dirty="0"/>
              <a:t>Click to add text – or click an icon to add content</a:t>
            </a:r>
            <a:endParaRPr lang="da-DK" dirty="0"/>
          </a:p>
        </p:txBody>
      </p:sp>
      <p:sp>
        <p:nvSpPr>
          <p:cNvPr id="7" name="Content Placeholder 9"/>
          <p:cNvSpPr>
            <a:spLocks noGrp="1"/>
          </p:cNvSpPr>
          <p:nvPr>
            <p:ph sz="quarter" idx="12" hasCustomPrompt="1"/>
          </p:nvPr>
        </p:nvSpPr>
        <p:spPr>
          <a:xfrm>
            <a:off x="4788024" y="937287"/>
            <a:ext cx="3960689" cy="2040228"/>
          </a:xfrm>
        </p:spPr>
        <p:txBody>
          <a:bodyPr>
            <a:normAutofit/>
          </a:bodyPr>
          <a:lstStyle>
            <a:lvl1pPr>
              <a:defRPr baseline="0"/>
            </a:lvl1pPr>
          </a:lstStyle>
          <a:p>
            <a:pPr lvl="0"/>
            <a:r>
              <a:rPr lang="en-US" dirty="0"/>
              <a:t>Click to add text – or click an icon to add content</a:t>
            </a:r>
            <a:endParaRPr lang="da-DK" dirty="0"/>
          </a:p>
        </p:txBody>
      </p:sp>
      <p:sp>
        <p:nvSpPr>
          <p:cNvPr id="8" name="Content Placeholder 9"/>
          <p:cNvSpPr>
            <a:spLocks noGrp="1"/>
          </p:cNvSpPr>
          <p:nvPr>
            <p:ph sz="quarter" idx="13" hasCustomPrompt="1"/>
          </p:nvPr>
        </p:nvSpPr>
        <p:spPr>
          <a:xfrm>
            <a:off x="4786367" y="3180002"/>
            <a:ext cx="3953704" cy="2040000"/>
          </a:xfrm>
        </p:spPr>
        <p:txBody>
          <a:bodyPr>
            <a:normAutofit/>
          </a:bodyPr>
          <a:lstStyle>
            <a:lvl1pPr>
              <a:defRPr baseline="0"/>
            </a:lvl1pPr>
          </a:lstStyle>
          <a:p>
            <a:pPr lvl="0"/>
            <a:r>
              <a:rPr lang="en-US" dirty="0"/>
              <a:t>Click to add text – or click an icon to add content</a:t>
            </a:r>
            <a:endParaRPr lang="da-DK" dirty="0"/>
          </a:p>
        </p:txBody>
      </p:sp>
      <p:pic>
        <p:nvPicPr>
          <p:cNvPr id="11"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4405617"/>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0" name="Content Placeholder 9"/>
          <p:cNvSpPr>
            <a:spLocks noGrp="1"/>
          </p:cNvSpPr>
          <p:nvPr>
            <p:ph sz="quarter" idx="11" hasCustomPrompt="1"/>
          </p:nvPr>
        </p:nvSpPr>
        <p:spPr>
          <a:xfrm>
            <a:off x="4788028" y="937287"/>
            <a:ext cx="3960687" cy="4282942"/>
          </a:xfrm>
        </p:spPr>
        <p:txBody>
          <a:bodyPr>
            <a:normAutofit/>
          </a:bodyPr>
          <a:lstStyle>
            <a:lvl1pPr>
              <a:defRPr baseline="0"/>
            </a:lvl1pPr>
          </a:lstStyle>
          <a:p>
            <a:pPr lvl="0"/>
            <a:r>
              <a:rPr lang="en-US" dirty="0"/>
              <a:t>Click to add text – or click an icon to add content</a:t>
            </a:r>
            <a:endParaRPr lang="da-DK" dirty="0"/>
          </a:p>
        </p:txBody>
      </p:sp>
      <p:sp>
        <p:nvSpPr>
          <p:cNvPr id="11" name="Content Placeholder 9"/>
          <p:cNvSpPr>
            <a:spLocks noGrp="1"/>
          </p:cNvSpPr>
          <p:nvPr>
            <p:ph sz="quarter" idx="12" hasCustomPrompt="1"/>
          </p:nvPr>
        </p:nvSpPr>
        <p:spPr>
          <a:xfrm>
            <a:off x="396947" y="937287"/>
            <a:ext cx="3960689" cy="2040228"/>
          </a:xfrm>
        </p:spPr>
        <p:txBody>
          <a:bodyPr>
            <a:normAutofit/>
          </a:bodyPr>
          <a:lstStyle>
            <a:lvl1pPr>
              <a:defRPr baseline="0"/>
            </a:lvl1pPr>
          </a:lstStyle>
          <a:p>
            <a:pPr lvl="0"/>
            <a:r>
              <a:rPr lang="en-US" dirty="0"/>
              <a:t>Click to add text – or click an icon to add content</a:t>
            </a:r>
            <a:endParaRPr lang="da-DK" dirty="0"/>
          </a:p>
        </p:txBody>
      </p:sp>
      <p:sp>
        <p:nvSpPr>
          <p:cNvPr id="12" name="Content Placeholder 9"/>
          <p:cNvSpPr>
            <a:spLocks noGrp="1"/>
          </p:cNvSpPr>
          <p:nvPr>
            <p:ph sz="quarter" idx="13" hasCustomPrompt="1"/>
          </p:nvPr>
        </p:nvSpPr>
        <p:spPr>
          <a:xfrm>
            <a:off x="395288" y="3180002"/>
            <a:ext cx="3953704" cy="2040000"/>
          </a:xfrm>
        </p:spPr>
        <p:txBody>
          <a:bodyPr>
            <a:normAutofit/>
          </a:bodyPr>
          <a:lstStyle>
            <a:lvl1pPr>
              <a:defRPr baseline="0"/>
            </a:lvl1pPr>
          </a:lstStyle>
          <a:p>
            <a:pPr lvl="0"/>
            <a:r>
              <a:rPr lang="en-US" dirty="0"/>
              <a:t>Click to add text – or click an icon to add content</a:t>
            </a:r>
            <a:endParaRPr lang="da-DK" dirty="0"/>
          </a:p>
        </p:txBody>
      </p:sp>
      <p:pic>
        <p:nvPicPr>
          <p:cNvPr id="13"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730283"/>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1" name="Content Placeholder 9"/>
          <p:cNvSpPr>
            <a:spLocks noGrp="1"/>
          </p:cNvSpPr>
          <p:nvPr>
            <p:ph sz="quarter" idx="15" hasCustomPrompt="1"/>
          </p:nvPr>
        </p:nvSpPr>
        <p:spPr>
          <a:xfrm>
            <a:off x="395290" y="3180002"/>
            <a:ext cx="8344783" cy="2040000"/>
          </a:xfrm>
        </p:spPr>
        <p:txBody>
          <a:bodyPr>
            <a:normAutofit/>
          </a:bodyPr>
          <a:lstStyle>
            <a:lvl1pPr>
              <a:defRPr baseline="0"/>
            </a:lvl1pPr>
          </a:lstStyle>
          <a:p>
            <a:pPr lvl="0"/>
            <a:r>
              <a:rPr lang="en-US" dirty="0"/>
              <a:t>Click to add text – or click an icon to add content</a:t>
            </a:r>
            <a:endParaRPr lang="da-DK" dirty="0"/>
          </a:p>
        </p:txBody>
      </p:sp>
      <p:sp>
        <p:nvSpPr>
          <p:cNvPr id="12" name="Content Placeholder 9"/>
          <p:cNvSpPr>
            <a:spLocks noGrp="1"/>
          </p:cNvSpPr>
          <p:nvPr>
            <p:ph sz="quarter" idx="12" hasCustomPrompt="1"/>
          </p:nvPr>
        </p:nvSpPr>
        <p:spPr>
          <a:xfrm>
            <a:off x="4788024" y="937287"/>
            <a:ext cx="3960689" cy="2040228"/>
          </a:xfrm>
        </p:spPr>
        <p:txBody>
          <a:bodyPr>
            <a:normAutofit/>
          </a:bodyPr>
          <a:lstStyle>
            <a:lvl1pPr>
              <a:defRPr baseline="0"/>
            </a:lvl1pPr>
          </a:lstStyle>
          <a:p>
            <a:pPr lvl="0"/>
            <a:r>
              <a:rPr lang="en-US" dirty="0"/>
              <a:t>Click to add text – or click an icon to add content</a:t>
            </a:r>
            <a:endParaRPr lang="da-DK" dirty="0"/>
          </a:p>
        </p:txBody>
      </p:sp>
      <p:sp>
        <p:nvSpPr>
          <p:cNvPr id="13" name="Content Placeholder 9"/>
          <p:cNvSpPr>
            <a:spLocks noGrp="1"/>
          </p:cNvSpPr>
          <p:nvPr>
            <p:ph sz="quarter" idx="16" hasCustomPrompt="1"/>
          </p:nvPr>
        </p:nvSpPr>
        <p:spPr>
          <a:xfrm>
            <a:off x="395290" y="937287"/>
            <a:ext cx="3960689" cy="2040228"/>
          </a:xfrm>
        </p:spPr>
        <p:txBody>
          <a:bodyPr>
            <a:normAutofit/>
          </a:bodyPr>
          <a:lstStyle>
            <a:lvl1pPr>
              <a:defRPr baseline="0"/>
            </a:lvl1pPr>
          </a:lstStyle>
          <a:p>
            <a:pPr lvl="0"/>
            <a:r>
              <a:rPr lang="en-US" dirty="0"/>
              <a:t>Click to add text – or click an icon to add content</a:t>
            </a:r>
            <a:endParaRPr lang="da-DK" dirty="0"/>
          </a:p>
        </p:txBody>
      </p:sp>
      <p:pic>
        <p:nvPicPr>
          <p:cNvPr id="14"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829573"/>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
    <p:bg>
      <p:bgPr>
        <a:solidFill>
          <a:schemeClr val="bg1"/>
        </a:solidFill>
        <a:effectLst/>
      </p:bgPr>
    </p:bg>
    <p:spTree>
      <p:nvGrpSpPr>
        <p:cNvPr id="1" name=""/>
        <p:cNvGrpSpPr/>
        <p:nvPr/>
      </p:nvGrpSpPr>
      <p:grpSpPr>
        <a:xfrm>
          <a:off x="0" y="0"/>
          <a:ext cx="0" cy="0"/>
          <a:chOff x="0" y="0"/>
          <a:chExt cx="0" cy="0"/>
        </a:xfrm>
      </p:grpSpPr>
      <p:sp>
        <p:nvSpPr>
          <p:cNvPr id="6" name="TextBox 2"/>
          <p:cNvSpPr txBox="1"/>
          <p:nvPr userDrawn="1"/>
        </p:nvSpPr>
        <p:spPr>
          <a:xfrm>
            <a:off x="4963530" y="5220001"/>
            <a:ext cx="3785185" cy="261610"/>
          </a:xfrm>
          <a:prstGeom prst="rect">
            <a:avLst/>
          </a:prstGeom>
          <a:noFill/>
        </p:spPr>
        <p:txBody>
          <a:bodyPr wrap="square" rtlCol="0">
            <a:spAutoFit/>
          </a:bodyPr>
          <a:lstStyle/>
          <a:p>
            <a:pPr algn="r"/>
            <a:fld id="{6B3992C5-A306-ED46-9DB6-FC571D36BE7A}" type="slidenum">
              <a:rPr lang="en-US" sz="1100" b="1" smtClean="0">
                <a:solidFill>
                  <a:srgbClr val="4967AA"/>
                </a:solidFill>
                <a:latin typeface="Arial"/>
                <a:cs typeface="Arial"/>
              </a:rPr>
              <a:pPr algn="r"/>
              <a:t>‹#›</a:t>
            </a:fld>
            <a:endParaRPr lang="en-US" sz="1100" b="1" dirty="0">
              <a:solidFill>
                <a:srgbClr val="4967AA"/>
              </a:solidFill>
              <a:latin typeface="Arial"/>
              <a:cs typeface="Arial"/>
            </a:endParaRPr>
          </a:p>
        </p:txBody>
      </p:sp>
      <p:sp>
        <p:nvSpPr>
          <p:cNvPr id="3" name="Text Placeholder 2"/>
          <p:cNvSpPr>
            <a:spLocks noGrp="1"/>
          </p:cNvSpPr>
          <p:nvPr>
            <p:ph type="body" sz="quarter" idx="10" hasCustomPrompt="1"/>
          </p:nvPr>
        </p:nvSpPr>
        <p:spPr>
          <a:xfrm>
            <a:off x="395290" y="277812"/>
            <a:ext cx="5761037" cy="599282"/>
          </a:xfrm>
        </p:spPr>
        <p:txBody>
          <a:bodyPr>
            <a:normAutofit/>
          </a:bodyPr>
          <a:lstStyle>
            <a:lvl1pPr>
              <a:defRPr sz="3200" b="1">
                <a:solidFill>
                  <a:srgbClr val="4967AA"/>
                </a:solidFill>
              </a:defRPr>
            </a:lvl1pPr>
          </a:lstStyle>
          <a:p>
            <a:pPr lvl="0"/>
            <a:r>
              <a:rPr lang="da-DK" dirty="0"/>
              <a:t>Click to add title</a:t>
            </a:r>
          </a:p>
        </p:txBody>
      </p:sp>
      <p:sp>
        <p:nvSpPr>
          <p:cNvPr id="12" name="Content Placeholder 9"/>
          <p:cNvSpPr>
            <a:spLocks noGrp="1"/>
          </p:cNvSpPr>
          <p:nvPr>
            <p:ph sz="quarter" idx="12" hasCustomPrompt="1"/>
          </p:nvPr>
        </p:nvSpPr>
        <p:spPr>
          <a:xfrm>
            <a:off x="4788024" y="3179775"/>
            <a:ext cx="3960689" cy="2040228"/>
          </a:xfrm>
        </p:spPr>
        <p:txBody>
          <a:bodyPr>
            <a:normAutofit/>
          </a:bodyPr>
          <a:lstStyle>
            <a:lvl1pPr>
              <a:defRPr baseline="0"/>
            </a:lvl1pPr>
          </a:lstStyle>
          <a:p>
            <a:pPr lvl="0"/>
            <a:r>
              <a:rPr lang="en-US" dirty="0"/>
              <a:t>Click to add text – or click an icon to add content</a:t>
            </a:r>
            <a:endParaRPr lang="da-DK" dirty="0"/>
          </a:p>
        </p:txBody>
      </p:sp>
      <p:sp>
        <p:nvSpPr>
          <p:cNvPr id="13" name="Content Placeholder 9"/>
          <p:cNvSpPr>
            <a:spLocks noGrp="1"/>
          </p:cNvSpPr>
          <p:nvPr>
            <p:ph sz="quarter" idx="16" hasCustomPrompt="1"/>
          </p:nvPr>
        </p:nvSpPr>
        <p:spPr>
          <a:xfrm>
            <a:off x="395290" y="3179776"/>
            <a:ext cx="3960689" cy="2040228"/>
          </a:xfrm>
        </p:spPr>
        <p:txBody>
          <a:bodyPr>
            <a:normAutofit/>
          </a:bodyPr>
          <a:lstStyle>
            <a:lvl1pPr>
              <a:defRPr baseline="0"/>
            </a:lvl1pPr>
          </a:lstStyle>
          <a:p>
            <a:pPr lvl="0"/>
            <a:r>
              <a:rPr lang="en-US" dirty="0"/>
              <a:t>Click to add text – or click an icon to add content</a:t>
            </a:r>
            <a:endParaRPr lang="da-DK" dirty="0"/>
          </a:p>
        </p:txBody>
      </p:sp>
      <p:sp>
        <p:nvSpPr>
          <p:cNvPr id="10" name="Content Placeholder 9"/>
          <p:cNvSpPr>
            <a:spLocks noGrp="1"/>
          </p:cNvSpPr>
          <p:nvPr>
            <p:ph sz="quarter" idx="17" hasCustomPrompt="1"/>
          </p:nvPr>
        </p:nvSpPr>
        <p:spPr>
          <a:xfrm>
            <a:off x="395290" y="937287"/>
            <a:ext cx="8353425" cy="2040228"/>
          </a:xfrm>
        </p:spPr>
        <p:txBody>
          <a:bodyPr>
            <a:normAutofit/>
          </a:bodyPr>
          <a:lstStyle>
            <a:lvl1pPr>
              <a:defRPr baseline="0"/>
            </a:lvl1pPr>
          </a:lstStyle>
          <a:p>
            <a:pPr lvl="0"/>
            <a:r>
              <a:rPr lang="en-US" dirty="0"/>
              <a:t>Click to add text – or click an icon to add content</a:t>
            </a:r>
            <a:endParaRPr lang="da-DK" dirty="0"/>
          </a:p>
        </p:txBody>
      </p:sp>
      <p:pic>
        <p:nvPicPr>
          <p:cNvPr id="14" name="Picture 4" descr="C:\Users\aw.it\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36713" y="275619"/>
            <a:ext cx="2412000" cy="223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63092"/>
      </p:ext>
    </p:extLst>
  </p:cSld>
  <p:clrMapOvr>
    <a:masterClrMapping/>
  </p:clrMapOvr>
  <p:transition/>
  <p:extLst mod="1">
    <p:ext uri="{DCECCB84-F9BA-43D5-87BE-67443E8EF086}">
      <p15:sldGuideLst xmlns:p15="http://schemas.microsoft.com/office/powerpoint/2012/main">
        <p15:guide id="1" orient="horz" pos="210">
          <p15:clr>
            <a:srgbClr val="FBAE40"/>
          </p15:clr>
        </p15:guide>
        <p15:guide id="2" pos="5511">
          <p15:clr>
            <a:srgbClr val="FBAE40"/>
          </p15:clr>
        </p15:guide>
        <p15:guide id="3" pos="249">
          <p15:clr>
            <a:srgbClr val="FBAE40"/>
          </p15:clr>
        </p15:guide>
        <p15:guide id="4" orient="horz" pos="411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460" name="Text Placeholder 2"/>
          <p:cNvSpPr>
            <a:spLocks noGrp="1"/>
          </p:cNvSpPr>
          <p:nvPr>
            <p:ph type="body" idx="1"/>
          </p:nvPr>
        </p:nvSpPr>
        <p:spPr bwMode="auto">
          <a:xfrm>
            <a:off x="395290" y="277814"/>
            <a:ext cx="8353425" cy="515937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a:p>
            <a:pPr lvl="4"/>
            <a:r>
              <a:rPr lang="en-US" dirty="0"/>
              <a:t>Fourth level</a:t>
            </a:r>
          </a:p>
          <a:p>
            <a:pPr lvl="1"/>
            <a:endParaRPr lang="en-US" dirty="0"/>
          </a:p>
        </p:txBody>
      </p:sp>
    </p:spTree>
    <p:extLst>
      <p:ext uri="{BB962C8B-B14F-4D97-AF65-F5344CB8AC3E}">
        <p14:creationId xmlns:p14="http://schemas.microsoft.com/office/powerpoint/2010/main" val="2635023368"/>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76" r:id="rId4"/>
    <p:sldLayoutId id="2147483672" r:id="rId5"/>
    <p:sldLayoutId id="2147483671" r:id="rId6"/>
    <p:sldLayoutId id="2147483675" r:id="rId7"/>
    <p:sldLayoutId id="2147483673" r:id="rId8"/>
    <p:sldLayoutId id="2147483674" r:id="rId9"/>
  </p:sldLayoutIdLst>
  <p:hf sldNum="0" hdr="0" dt="0"/>
  <p:txStyles>
    <p:titleStyle>
      <a:lvl1pPr algn="l" defTabSz="914258" rtl="0" eaLnBrk="1" fontAlgn="base" hangingPunct="1">
        <a:lnSpc>
          <a:spcPct val="100000"/>
        </a:lnSpc>
        <a:spcBef>
          <a:spcPct val="0"/>
        </a:spcBef>
        <a:spcAft>
          <a:spcPct val="0"/>
        </a:spcAft>
        <a:defRPr sz="3200" b="1" kern="1200">
          <a:solidFill>
            <a:srgbClr val="4967AA"/>
          </a:solidFill>
          <a:latin typeface="+mj-lt"/>
          <a:ea typeface="+mj-ea"/>
          <a:cs typeface="+mj-cs"/>
        </a:defRPr>
      </a:lvl1pPr>
      <a:lvl2pPr algn="l" defTabSz="914258" rtl="0" eaLnBrk="1" fontAlgn="base" hangingPunct="1">
        <a:lnSpc>
          <a:spcPts val="3050"/>
        </a:lnSpc>
        <a:spcBef>
          <a:spcPct val="0"/>
        </a:spcBef>
        <a:spcAft>
          <a:spcPct val="0"/>
        </a:spcAft>
        <a:defRPr sz="2200" b="1">
          <a:solidFill>
            <a:schemeClr val="tx2"/>
          </a:solidFill>
          <a:latin typeface="Arial" charset="0"/>
        </a:defRPr>
      </a:lvl2pPr>
      <a:lvl3pPr algn="l" defTabSz="914258" rtl="0" eaLnBrk="1" fontAlgn="base" hangingPunct="1">
        <a:lnSpc>
          <a:spcPts val="3050"/>
        </a:lnSpc>
        <a:spcBef>
          <a:spcPct val="0"/>
        </a:spcBef>
        <a:spcAft>
          <a:spcPct val="0"/>
        </a:spcAft>
        <a:defRPr sz="2200" b="1">
          <a:solidFill>
            <a:schemeClr val="tx2"/>
          </a:solidFill>
          <a:latin typeface="Arial" charset="0"/>
        </a:defRPr>
      </a:lvl3pPr>
      <a:lvl4pPr algn="l" defTabSz="914258" rtl="0" eaLnBrk="1" fontAlgn="base" hangingPunct="1">
        <a:lnSpc>
          <a:spcPts val="3050"/>
        </a:lnSpc>
        <a:spcBef>
          <a:spcPct val="0"/>
        </a:spcBef>
        <a:spcAft>
          <a:spcPct val="0"/>
        </a:spcAft>
        <a:defRPr sz="2200" b="1">
          <a:solidFill>
            <a:schemeClr val="tx2"/>
          </a:solidFill>
          <a:latin typeface="Arial" charset="0"/>
        </a:defRPr>
      </a:lvl4pPr>
      <a:lvl5pPr algn="l" defTabSz="914258" rtl="0" eaLnBrk="1" fontAlgn="base" hangingPunct="1">
        <a:lnSpc>
          <a:spcPts val="3050"/>
        </a:lnSpc>
        <a:spcBef>
          <a:spcPct val="0"/>
        </a:spcBef>
        <a:spcAft>
          <a:spcPct val="0"/>
        </a:spcAft>
        <a:defRPr sz="2200" b="1">
          <a:solidFill>
            <a:schemeClr val="tx2"/>
          </a:solidFill>
          <a:latin typeface="Arial" charset="0"/>
        </a:defRPr>
      </a:lvl5pPr>
      <a:lvl6pPr marL="410134" algn="l" rtl="0" eaLnBrk="1" fontAlgn="base" hangingPunct="1">
        <a:spcBef>
          <a:spcPct val="0"/>
        </a:spcBef>
        <a:spcAft>
          <a:spcPct val="0"/>
        </a:spcAft>
        <a:defRPr sz="2200" b="1">
          <a:solidFill>
            <a:schemeClr val="accent1"/>
          </a:solidFill>
          <a:latin typeface="Arial" charset="0"/>
        </a:defRPr>
      </a:lvl6pPr>
      <a:lvl7pPr marL="820269" algn="l" rtl="0" eaLnBrk="1" fontAlgn="base" hangingPunct="1">
        <a:spcBef>
          <a:spcPct val="0"/>
        </a:spcBef>
        <a:spcAft>
          <a:spcPct val="0"/>
        </a:spcAft>
        <a:defRPr sz="2200" b="1">
          <a:solidFill>
            <a:schemeClr val="accent1"/>
          </a:solidFill>
          <a:latin typeface="Arial" charset="0"/>
        </a:defRPr>
      </a:lvl7pPr>
      <a:lvl8pPr marL="1230403" algn="l" rtl="0" eaLnBrk="1" fontAlgn="base" hangingPunct="1">
        <a:spcBef>
          <a:spcPct val="0"/>
        </a:spcBef>
        <a:spcAft>
          <a:spcPct val="0"/>
        </a:spcAft>
        <a:defRPr sz="2200" b="1">
          <a:solidFill>
            <a:schemeClr val="accent1"/>
          </a:solidFill>
          <a:latin typeface="Arial" charset="0"/>
        </a:defRPr>
      </a:lvl8pPr>
      <a:lvl9pPr marL="1640536" algn="l" rtl="0" eaLnBrk="1" fontAlgn="base" hangingPunct="1">
        <a:spcBef>
          <a:spcPct val="0"/>
        </a:spcBef>
        <a:spcAft>
          <a:spcPct val="0"/>
        </a:spcAft>
        <a:defRPr sz="2200" b="1">
          <a:solidFill>
            <a:schemeClr val="accent1"/>
          </a:solidFill>
          <a:latin typeface="Arial" charset="0"/>
        </a:defRPr>
      </a:lvl9pPr>
    </p:titleStyle>
    <p:bodyStyle>
      <a:lvl1pPr marL="0" indent="0" algn="l" defTabSz="914258" rtl="0" eaLnBrk="1" fontAlgn="base" hangingPunct="1">
        <a:spcBef>
          <a:spcPct val="0"/>
        </a:spcBef>
        <a:spcAft>
          <a:spcPts val="300"/>
        </a:spcAft>
        <a:buFont typeface="Arial" charset="0"/>
        <a:defRPr lang="en-US" sz="2000" kern="1200" dirty="0">
          <a:solidFill>
            <a:schemeClr val="tx1"/>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p:bodyStyle>
    <p:otherStyle>
      <a:defPPr>
        <a:defRPr lang="en-US"/>
      </a:defPPr>
      <a:lvl1pPr marL="0" algn="l" defTabSz="820269" rtl="0" eaLnBrk="1" latinLnBrk="0" hangingPunct="1">
        <a:defRPr sz="1600" kern="1200">
          <a:solidFill>
            <a:schemeClr val="tx1"/>
          </a:solidFill>
          <a:latin typeface="+mn-lt"/>
          <a:ea typeface="+mn-ea"/>
          <a:cs typeface="+mn-cs"/>
        </a:defRPr>
      </a:lvl1pPr>
      <a:lvl2pPr marL="410134" algn="l" defTabSz="820269" rtl="0" eaLnBrk="1" latinLnBrk="0" hangingPunct="1">
        <a:defRPr sz="1600" kern="1200">
          <a:solidFill>
            <a:schemeClr val="tx1"/>
          </a:solidFill>
          <a:latin typeface="+mn-lt"/>
          <a:ea typeface="+mn-ea"/>
          <a:cs typeface="+mn-cs"/>
        </a:defRPr>
      </a:lvl2pPr>
      <a:lvl3pPr marL="820269" algn="l" defTabSz="820269" rtl="0" eaLnBrk="1" latinLnBrk="0" hangingPunct="1">
        <a:defRPr sz="1600" kern="1200">
          <a:solidFill>
            <a:schemeClr val="tx1"/>
          </a:solidFill>
          <a:latin typeface="+mn-lt"/>
          <a:ea typeface="+mn-ea"/>
          <a:cs typeface="+mn-cs"/>
        </a:defRPr>
      </a:lvl3pPr>
      <a:lvl4pPr marL="1230403" algn="l" defTabSz="820269" rtl="0" eaLnBrk="1" latinLnBrk="0" hangingPunct="1">
        <a:defRPr sz="1600" kern="1200">
          <a:solidFill>
            <a:schemeClr val="tx1"/>
          </a:solidFill>
          <a:latin typeface="+mn-lt"/>
          <a:ea typeface="+mn-ea"/>
          <a:cs typeface="+mn-cs"/>
        </a:defRPr>
      </a:lvl4pPr>
      <a:lvl5pPr marL="1640536" algn="l" defTabSz="820269" rtl="0" eaLnBrk="1" latinLnBrk="0" hangingPunct="1">
        <a:defRPr sz="1600" kern="1200">
          <a:solidFill>
            <a:schemeClr val="tx1"/>
          </a:solidFill>
          <a:latin typeface="+mn-lt"/>
          <a:ea typeface="+mn-ea"/>
          <a:cs typeface="+mn-cs"/>
        </a:defRPr>
      </a:lvl5pPr>
      <a:lvl6pPr marL="2050670" algn="l" defTabSz="820269" rtl="0" eaLnBrk="1" latinLnBrk="0" hangingPunct="1">
        <a:defRPr sz="1600" kern="1200">
          <a:solidFill>
            <a:schemeClr val="tx1"/>
          </a:solidFill>
          <a:latin typeface="+mn-lt"/>
          <a:ea typeface="+mn-ea"/>
          <a:cs typeface="+mn-cs"/>
        </a:defRPr>
      </a:lvl6pPr>
      <a:lvl7pPr marL="2460804" algn="l" defTabSz="820269" rtl="0" eaLnBrk="1" latinLnBrk="0" hangingPunct="1">
        <a:defRPr sz="1600" kern="1200">
          <a:solidFill>
            <a:schemeClr val="tx1"/>
          </a:solidFill>
          <a:latin typeface="+mn-lt"/>
          <a:ea typeface="+mn-ea"/>
          <a:cs typeface="+mn-cs"/>
        </a:defRPr>
      </a:lvl7pPr>
      <a:lvl8pPr marL="2870939" algn="l" defTabSz="820269" rtl="0" eaLnBrk="1" latinLnBrk="0" hangingPunct="1">
        <a:defRPr sz="1600" kern="1200">
          <a:solidFill>
            <a:schemeClr val="tx1"/>
          </a:solidFill>
          <a:latin typeface="+mn-lt"/>
          <a:ea typeface="+mn-ea"/>
          <a:cs typeface="+mn-cs"/>
        </a:defRPr>
      </a:lvl8pPr>
      <a:lvl9pPr marL="3281073" algn="l" defTabSz="820269"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package" Target="../embeddings/Microsoft_Word_Document2.docx"/></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Word_Document3.docx"/></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8.e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9.e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0.emf"/><Relationship Id="rId4" Type="http://schemas.openxmlformats.org/officeDocument/2006/relationships/package" Target="../embeddings/Microsoft_Word_Document4.docx"/></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3.emf"/><Relationship Id="rId4" Type="http://schemas.openxmlformats.org/officeDocument/2006/relationships/package" Target="../embeddings/Microsoft_Word_Document5.docx"/></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Word_Document.docx"/></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Word_Document1.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b="0" dirty="0"/>
              <a:t>Joint CEPR conferences on Incentive, Management and Organization and Entrepreneurship</a:t>
            </a:r>
          </a:p>
        </p:txBody>
      </p:sp>
      <p:sp>
        <p:nvSpPr>
          <p:cNvPr id="3" name="Text Placeholder 2"/>
          <p:cNvSpPr>
            <a:spLocks noGrp="1"/>
          </p:cNvSpPr>
          <p:nvPr>
            <p:ph type="body" sz="quarter" idx="11"/>
          </p:nvPr>
        </p:nvSpPr>
        <p:spPr>
          <a:xfrm>
            <a:off x="395290" y="697260"/>
            <a:ext cx="8353425" cy="1152128"/>
          </a:xfrm>
        </p:spPr>
        <p:txBody>
          <a:bodyPr/>
          <a:lstStyle/>
          <a:p>
            <a:pPr algn="ctr">
              <a:spcAft>
                <a:spcPts val="600"/>
              </a:spcAft>
            </a:pPr>
            <a:r>
              <a:rPr lang="en-US" sz="2400" dirty="0">
                <a:latin typeface="Times New Roman" panose="02020603050405020304" pitchFamily="18" charset="0"/>
                <a:cs typeface="Times New Roman" panose="02020603050405020304" pitchFamily="18" charset="0"/>
              </a:rPr>
              <a:t>Entrepreneurial beginning, happy ending?</a:t>
            </a:r>
          </a:p>
          <a:p>
            <a:pPr algn="ctr">
              <a:spcAft>
                <a:spcPts val="600"/>
              </a:spcAft>
            </a:pPr>
            <a:r>
              <a:rPr lang="en-US" sz="2400" dirty="0">
                <a:latin typeface="Times New Roman" panose="02020603050405020304" pitchFamily="18" charset="0"/>
                <a:cs typeface="Times New Roman" panose="02020603050405020304" pitchFamily="18" charset="0"/>
              </a:rPr>
              <a:t> Entrepreneurship upon graduation and lifetime earnings.</a:t>
            </a:r>
          </a:p>
        </p:txBody>
      </p:sp>
      <p:sp>
        <p:nvSpPr>
          <p:cNvPr id="4" name="Text Placeholder 3"/>
          <p:cNvSpPr>
            <a:spLocks noGrp="1"/>
          </p:cNvSpPr>
          <p:nvPr>
            <p:ph type="body" sz="quarter" idx="12"/>
          </p:nvPr>
        </p:nvSpPr>
        <p:spPr>
          <a:xfrm>
            <a:off x="395291" y="2065412"/>
            <a:ext cx="8353175" cy="1919924"/>
          </a:xfrm>
        </p:spPr>
        <p:txBody>
          <a:bodyPr/>
          <a:lstStyle/>
          <a:p>
            <a:pPr algn="ctr"/>
            <a:endParaRPr lang="en-GB" sz="1800" dirty="0">
              <a:latin typeface="Times New Roman" panose="02020603050405020304" pitchFamily="18" charset="0"/>
              <a:cs typeface="Times New Roman" panose="02020603050405020304" pitchFamily="18" charset="0"/>
            </a:endParaRPr>
          </a:p>
          <a:p>
            <a:pPr algn="ctr"/>
            <a:r>
              <a:rPr lang="en-GB" sz="2000" dirty="0">
                <a:latin typeface="Times New Roman" panose="02020603050405020304" pitchFamily="18" charset="0"/>
                <a:cs typeface="Times New Roman" panose="02020603050405020304" pitchFamily="18" charset="0"/>
              </a:rPr>
              <a:t>Adrian Merida</a:t>
            </a:r>
          </a:p>
          <a:p>
            <a:pPr algn="ctr"/>
            <a:r>
              <a:rPr lang="en-GB" sz="2000" dirty="0">
                <a:latin typeface="Times New Roman" panose="02020603050405020304" pitchFamily="18" charset="0"/>
                <a:cs typeface="Times New Roman" panose="02020603050405020304" pitchFamily="18" charset="0"/>
              </a:rPr>
              <a:t>Vera Rocha</a:t>
            </a:r>
          </a:p>
          <a:p>
            <a:pPr algn="ctr"/>
            <a:endParaRPr lang="en-GB" dirty="0">
              <a:latin typeface="Times New Roman" panose="02020603050405020304" pitchFamily="18" charset="0"/>
              <a:cs typeface="Times New Roman" panose="02020603050405020304" pitchFamily="18" charset="0"/>
            </a:endParaRPr>
          </a:p>
          <a:p>
            <a:pPr algn="ctr"/>
            <a:r>
              <a:rPr lang="en-US" i="1" dirty="0">
                <a:latin typeface="Times New Roman" panose="02020603050405020304" pitchFamily="18" charset="0"/>
                <a:cs typeface="Times New Roman" panose="02020603050405020304" pitchFamily="18" charset="0"/>
              </a:rPr>
              <a:t>Copenhagen Business School</a:t>
            </a:r>
          </a:p>
          <a:p>
            <a:pPr algn="ctr"/>
            <a:r>
              <a:rPr lang="en-US" i="1" dirty="0">
                <a:latin typeface="Times New Roman" panose="02020603050405020304" pitchFamily="18" charset="0"/>
                <a:cs typeface="Times New Roman" panose="02020603050405020304" pitchFamily="18" charset="0"/>
              </a:rPr>
              <a:t>Department of Innovation and Organizational Economics</a:t>
            </a:r>
          </a:p>
          <a:p>
            <a:pPr algn="ctr"/>
            <a:endParaRPr lang="en-GB"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925922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bwMode="auto">
          <a:xfrm>
            <a:off x="467346" y="193204"/>
            <a:ext cx="8137102"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4. Results from matched samples</a:t>
            </a:r>
            <a:endParaRPr lang="en-GB" sz="1200" b="0" dirty="0">
              <a:latin typeface="Times New Roman" panose="02020603050405020304" pitchFamily="18" charset="0"/>
              <a:cs typeface="Times New Roman" panose="02020603050405020304" pitchFamily="18" charset="0"/>
            </a:endParaRPr>
          </a:p>
        </p:txBody>
      </p:sp>
      <p:sp>
        <p:nvSpPr>
          <p:cNvPr id="18" name="Rectangle 17"/>
          <p:cNvSpPr/>
          <p:nvPr/>
        </p:nvSpPr>
        <p:spPr>
          <a:xfrm>
            <a:off x="467346" y="1057300"/>
            <a:ext cx="8137102" cy="58785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Table 2</a:t>
            </a:r>
            <a:endParaRPr lang="en-US" sz="1400" dirty="0">
              <a:latin typeface="Calibri"/>
              <a:ea typeface="Calibri"/>
              <a:cs typeface="Times New Roman"/>
            </a:endParaRPr>
          </a:p>
          <a:p>
            <a:pPr algn="ctr">
              <a:lnSpc>
                <a:spcPct val="115000"/>
              </a:lnSpc>
              <a:spcAft>
                <a:spcPts val="0"/>
              </a:spcAft>
            </a:pPr>
            <a:r>
              <a:rPr lang="en-US" sz="1400" b="1" dirty="0">
                <a:latin typeface="Times New Roman"/>
                <a:ea typeface="Calibri"/>
                <a:cs typeface="Times New Roman"/>
              </a:rPr>
              <a:t>Differences in lifetime earnings between early and never entrepreneurs.</a:t>
            </a:r>
            <a:endParaRPr lang="en-US" sz="1400" dirty="0">
              <a:effectLst/>
              <a:latin typeface="Calibri"/>
              <a:ea typeface="Calibri"/>
              <a:cs typeface="Times New Roman"/>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084842669"/>
              </p:ext>
            </p:extLst>
          </p:nvPr>
        </p:nvGraphicFramePr>
        <p:xfrm>
          <a:off x="1028700" y="1633364"/>
          <a:ext cx="8075414" cy="3080742"/>
        </p:xfrm>
        <a:graphic>
          <a:graphicData uri="http://schemas.openxmlformats.org/presentationml/2006/ole">
            <mc:AlternateContent xmlns:mc="http://schemas.openxmlformats.org/markup-compatibility/2006">
              <mc:Choice xmlns:v="urn:schemas-microsoft-com:vml" Requires="v">
                <p:oleObj spid="_x0000_s31891" name="Document" r:id="rId4" imgW="7086283" imgH="2702935" progId="Word.Document.12">
                  <p:embed/>
                </p:oleObj>
              </mc:Choice>
              <mc:Fallback>
                <p:oleObj name="Document" r:id="rId4" imgW="7086283" imgH="2702935" progId="Word.Document.12">
                  <p:embed/>
                  <p:pic>
                    <p:nvPicPr>
                      <p:cNvPr id="0" name=""/>
                      <p:cNvPicPr/>
                      <p:nvPr/>
                    </p:nvPicPr>
                    <p:blipFill>
                      <a:blip r:embed="rId5"/>
                      <a:stretch>
                        <a:fillRect/>
                      </a:stretch>
                    </p:blipFill>
                    <p:spPr>
                      <a:xfrm>
                        <a:off x="1028700" y="1633364"/>
                        <a:ext cx="8075414" cy="3080742"/>
                      </a:xfrm>
                      <a:prstGeom prst="rect">
                        <a:avLst/>
                      </a:prstGeom>
                    </p:spPr>
                  </p:pic>
                </p:oleObj>
              </mc:Fallback>
            </mc:AlternateContent>
          </a:graphicData>
        </a:graphic>
      </p:graphicFrame>
    </p:spTree>
    <p:extLst>
      <p:ext uri="{BB962C8B-B14F-4D97-AF65-F5344CB8AC3E}">
        <p14:creationId xmlns:p14="http://schemas.microsoft.com/office/powerpoint/2010/main" val="4210441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bwMode="auto">
          <a:xfrm>
            <a:off x="467346" y="193204"/>
            <a:ext cx="8137102"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4. Results from matched samples</a:t>
            </a:r>
            <a:endParaRPr lang="en-GB" sz="1200" b="0" dirty="0">
              <a:latin typeface="Times New Roman" panose="02020603050405020304" pitchFamily="18" charset="0"/>
              <a:cs typeface="Times New Roman" panose="02020603050405020304" pitchFamily="18" charset="0"/>
            </a:endParaRPr>
          </a:p>
        </p:txBody>
      </p:sp>
      <p:sp>
        <p:nvSpPr>
          <p:cNvPr id="18" name="Rectangle 17"/>
          <p:cNvSpPr/>
          <p:nvPr/>
        </p:nvSpPr>
        <p:spPr>
          <a:xfrm>
            <a:off x="467346" y="1057300"/>
            <a:ext cx="8137102" cy="58785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Table 3</a:t>
            </a:r>
            <a:endParaRPr lang="en-US" sz="1400" dirty="0">
              <a:latin typeface="Calibri"/>
              <a:ea typeface="Calibri"/>
              <a:cs typeface="Times New Roman"/>
            </a:endParaRPr>
          </a:p>
          <a:p>
            <a:pPr algn="ctr">
              <a:lnSpc>
                <a:spcPct val="115000"/>
              </a:lnSpc>
              <a:spcAft>
                <a:spcPts val="0"/>
              </a:spcAft>
            </a:pPr>
            <a:r>
              <a:rPr lang="en-US" sz="1400" b="1" dirty="0">
                <a:latin typeface="Times New Roman"/>
                <a:ea typeface="Calibri"/>
                <a:cs typeface="Times New Roman"/>
              </a:rPr>
              <a:t>Differences in lifetime earnings between early and late entrepreneurs.</a:t>
            </a:r>
            <a:endParaRPr lang="en-US" sz="1400" dirty="0">
              <a:effectLst/>
              <a:latin typeface="Calibri"/>
              <a:ea typeface="Calibri"/>
              <a:cs typeface="Times New Roman"/>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991747628"/>
              </p:ext>
            </p:extLst>
          </p:nvPr>
        </p:nvGraphicFramePr>
        <p:xfrm>
          <a:off x="1028700" y="1633364"/>
          <a:ext cx="8075414" cy="3080742"/>
        </p:xfrm>
        <a:graphic>
          <a:graphicData uri="http://schemas.openxmlformats.org/presentationml/2006/ole">
            <mc:AlternateContent xmlns:mc="http://schemas.openxmlformats.org/markup-compatibility/2006">
              <mc:Choice xmlns:v="urn:schemas-microsoft-com:vml" Requires="v">
                <p:oleObj spid="_x0000_s32915" name="Document" r:id="rId4" imgW="7086283" imgH="2702935" progId="Word.Document.12">
                  <p:embed/>
                </p:oleObj>
              </mc:Choice>
              <mc:Fallback>
                <p:oleObj name="Document" r:id="rId4" imgW="7086283" imgH="2702935" progId="Word.Document.12">
                  <p:embed/>
                  <p:pic>
                    <p:nvPicPr>
                      <p:cNvPr id="0" name=""/>
                      <p:cNvPicPr/>
                      <p:nvPr/>
                    </p:nvPicPr>
                    <p:blipFill>
                      <a:blip r:embed="rId5"/>
                      <a:stretch>
                        <a:fillRect/>
                      </a:stretch>
                    </p:blipFill>
                    <p:spPr>
                      <a:xfrm>
                        <a:off x="1028700" y="1633364"/>
                        <a:ext cx="8075414" cy="3080742"/>
                      </a:xfrm>
                      <a:prstGeom prst="rect">
                        <a:avLst/>
                      </a:prstGeom>
                    </p:spPr>
                  </p:pic>
                </p:oleObj>
              </mc:Fallback>
            </mc:AlternateContent>
          </a:graphicData>
        </a:graphic>
      </p:graphicFrame>
    </p:spTree>
    <p:extLst>
      <p:ext uri="{BB962C8B-B14F-4D97-AF65-F5344CB8AC3E}">
        <p14:creationId xmlns:p14="http://schemas.microsoft.com/office/powerpoint/2010/main" val="342200217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Objeto"/>
          <p:cNvGraphicFramePr>
            <a:graphicFrameLocks noChangeAspect="1"/>
          </p:cNvGraphicFramePr>
          <p:nvPr>
            <p:extLst>
              <p:ext uri="{D42A27DB-BD31-4B8C-83A1-F6EECF244321}">
                <p14:modId xmlns:p14="http://schemas.microsoft.com/office/powerpoint/2010/main" val="2154878177"/>
              </p:ext>
            </p:extLst>
          </p:nvPr>
        </p:nvGraphicFramePr>
        <p:xfrm>
          <a:off x="971600" y="1347788"/>
          <a:ext cx="8307983" cy="3509962"/>
        </p:xfrm>
        <a:graphic>
          <a:graphicData uri="http://schemas.openxmlformats.org/presentationml/2006/ole">
            <mc:AlternateContent xmlns:mc="http://schemas.openxmlformats.org/markup-compatibility/2006">
              <mc:Choice xmlns:v="urn:schemas-microsoft-com:vml" Requires="v">
                <p:oleObj spid="_x0000_s22497" name="Document" r:id="rId4" imgW="6944959" imgH="2958567" progId="Word.Document.12">
                  <p:embed/>
                </p:oleObj>
              </mc:Choice>
              <mc:Fallback>
                <p:oleObj name="Document" r:id="rId4" imgW="6944959" imgH="2958567" progId="Word.Document.12">
                  <p:embed/>
                  <p:pic>
                    <p:nvPicPr>
                      <p:cNvPr id="0" name=""/>
                      <p:cNvPicPr/>
                      <p:nvPr/>
                    </p:nvPicPr>
                    <p:blipFill>
                      <a:blip r:embed="rId5"/>
                      <a:stretch>
                        <a:fillRect/>
                      </a:stretch>
                    </p:blipFill>
                    <p:spPr>
                      <a:xfrm>
                        <a:off x="971600" y="1347788"/>
                        <a:ext cx="8307983" cy="3509962"/>
                      </a:xfrm>
                      <a:prstGeom prst="rect">
                        <a:avLst/>
                      </a:prstGeom>
                    </p:spPr>
                  </p:pic>
                </p:oleObj>
              </mc:Fallback>
            </mc:AlternateContent>
          </a:graphicData>
        </a:graphic>
      </p:graphicFrame>
      <p:sp>
        <p:nvSpPr>
          <p:cNvPr id="8" name="Text Placeholder 1"/>
          <p:cNvSpPr txBox="1">
            <a:spLocks/>
          </p:cNvSpPr>
          <p:nvPr/>
        </p:nvSpPr>
        <p:spPr bwMode="auto">
          <a:xfrm>
            <a:off x="467346" y="193204"/>
            <a:ext cx="8137102" cy="64807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marL="179388" indent="-179388">
              <a:spcAft>
                <a:spcPts val="0"/>
              </a:spcAft>
            </a:pPr>
            <a:r>
              <a:rPr lang="en-GB" sz="2400" dirty="0">
                <a:latin typeface="Times New Roman" panose="02020603050405020304" pitchFamily="18" charset="0"/>
                <a:cs typeface="Times New Roman" panose="02020603050405020304" pitchFamily="18" charset="0"/>
              </a:rPr>
              <a:t>5. Potential mechanisms</a:t>
            </a:r>
          </a:p>
          <a:p>
            <a:pPr marL="179388" indent="-179388">
              <a:spcAft>
                <a:spcPts val="0"/>
              </a:spcAft>
            </a:pPr>
            <a:r>
              <a:rPr lang="en-GB" sz="1600" b="0" dirty="0">
                <a:latin typeface="Times New Roman" panose="02020603050405020304" pitchFamily="18" charset="0"/>
                <a:cs typeface="Times New Roman" panose="02020603050405020304" pitchFamily="18" charset="0"/>
              </a:rPr>
              <a:t>	Never entrepreneurs vs Early entrepreneurs staying in entrepreneurship.</a:t>
            </a:r>
          </a:p>
        </p:txBody>
      </p:sp>
      <p:sp>
        <p:nvSpPr>
          <p:cNvPr id="9" name="8 Rectángulo"/>
          <p:cNvSpPr/>
          <p:nvPr/>
        </p:nvSpPr>
        <p:spPr>
          <a:xfrm>
            <a:off x="971600" y="841276"/>
            <a:ext cx="6840760" cy="58785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Table 4</a:t>
            </a:r>
            <a:endParaRPr lang="en-US" sz="1400" dirty="0">
              <a:latin typeface="Calibri"/>
              <a:ea typeface="Calibri"/>
              <a:cs typeface="Times New Roman"/>
            </a:endParaRPr>
          </a:p>
          <a:p>
            <a:pPr algn="ctr">
              <a:lnSpc>
                <a:spcPct val="115000"/>
              </a:lnSpc>
              <a:spcAft>
                <a:spcPts val="0"/>
              </a:spcAft>
            </a:pPr>
            <a:r>
              <a:rPr lang="en-US" sz="1400" b="1" dirty="0">
                <a:latin typeface="Times New Roman"/>
                <a:ea typeface="Calibri"/>
                <a:cs typeface="Times New Roman"/>
              </a:rPr>
              <a:t>Role of the duration of the first entrepreneurial spell.</a:t>
            </a:r>
            <a:endParaRPr lang="en-US" sz="1400" dirty="0">
              <a:effectLst/>
              <a:latin typeface="Calibri"/>
              <a:ea typeface="Calibri"/>
              <a:cs typeface="Times New Roman"/>
            </a:endParaRPr>
          </a:p>
        </p:txBody>
      </p:sp>
      <p:sp>
        <p:nvSpPr>
          <p:cNvPr id="6" name="5 Rectángulo"/>
          <p:cNvSpPr/>
          <p:nvPr/>
        </p:nvSpPr>
        <p:spPr>
          <a:xfrm>
            <a:off x="971600" y="4513684"/>
            <a:ext cx="6840760" cy="815801"/>
          </a:xfrm>
          <a:prstGeom prst="rect">
            <a:avLst/>
          </a:prstGeom>
        </p:spPr>
        <p:txBody>
          <a:bodyPr wrap="square">
            <a:spAutoFit/>
          </a:bodyPr>
          <a:lstStyle/>
          <a:p>
            <a:pPr>
              <a:lnSpc>
                <a:spcPct val="115000"/>
              </a:lnSpc>
              <a:spcAft>
                <a:spcPts val="0"/>
              </a:spcAft>
            </a:pPr>
            <a:r>
              <a:rPr lang="en-US" sz="1400" dirty="0">
                <a:effectLst/>
                <a:latin typeface="Times New Roman" panose="02020603050405020304" pitchFamily="18" charset="0"/>
                <a:ea typeface="Calibri"/>
                <a:cs typeface="Times New Roman" panose="02020603050405020304" pitchFamily="18" charset="0"/>
              </a:rPr>
              <a:t>Among </a:t>
            </a:r>
            <a:r>
              <a:rPr lang="en-US" sz="1400" dirty="0">
                <a:latin typeface="Times New Roman" panose="02020603050405020304" pitchFamily="18" charset="0"/>
                <a:ea typeface="Calibri"/>
                <a:cs typeface="Times New Roman" panose="02020603050405020304" pitchFamily="18" charset="0"/>
              </a:rPr>
              <a:t>e</a:t>
            </a:r>
            <a:r>
              <a:rPr lang="en-US" sz="1400" dirty="0">
                <a:effectLst/>
                <a:latin typeface="Times New Roman" panose="02020603050405020304" pitchFamily="18" charset="0"/>
                <a:ea typeface="Calibri"/>
                <a:cs typeface="Times New Roman" panose="02020603050405020304" pitchFamily="18" charset="0"/>
              </a:rPr>
              <a:t>arly entrepreneurs who never move to W-E, only those at the top of the earnings distribution are better-off than never entrepreneurs. There is a short-term penalty at the median</a:t>
            </a:r>
            <a:r>
              <a:rPr lang="en-US" sz="1400" dirty="0">
                <a:latin typeface="Times New Roman" panose="02020603050405020304" pitchFamily="18" charset="0"/>
                <a:ea typeface="Calibri"/>
                <a:cs typeface="Times New Roman" panose="02020603050405020304" pitchFamily="18" charset="0"/>
              </a:rPr>
              <a:t>. </a:t>
            </a:r>
            <a:r>
              <a:rPr lang="en-US" sz="1400" dirty="0">
                <a:effectLst/>
                <a:latin typeface="Times New Roman" panose="02020603050405020304" pitchFamily="18" charset="0"/>
                <a:ea typeface="Calibri"/>
                <a:cs typeface="Times New Roman" panose="02020603050405020304" pitchFamily="18" charset="0"/>
              </a:rPr>
              <a:t>Non-pecuniary benefits possibly explain results at the lower quartile.</a:t>
            </a:r>
          </a:p>
        </p:txBody>
      </p:sp>
    </p:spTree>
    <p:extLst>
      <p:ext uri="{BB962C8B-B14F-4D97-AF65-F5344CB8AC3E}">
        <p14:creationId xmlns:p14="http://schemas.microsoft.com/office/powerpoint/2010/main" val="21200188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p:cNvSpPr txBox="1">
            <a:spLocks/>
          </p:cNvSpPr>
          <p:nvPr/>
        </p:nvSpPr>
        <p:spPr bwMode="auto">
          <a:xfrm>
            <a:off x="467346" y="193204"/>
            <a:ext cx="8137102" cy="64807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marL="179388" indent="-179388">
              <a:spcAft>
                <a:spcPts val="0"/>
              </a:spcAft>
            </a:pPr>
            <a:r>
              <a:rPr lang="en-GB" sz="2400" dirty="0">
                <a:latin typeface="Times New Roman" panose="02020603050405020304" pitchFamily="18" charset="0"/>
                <a:cs typeface="Times New Roman" panose="02020603050405020304" pitchFamily="18" charset="0"/>
              </a:rPr>
              <a:t>5. Potential mechanisms</a:t>
            </a:r>
          </a:p>
          <a:p>
            <a:pPr marL="179388" indent="-179388">
              <a:spcAft>
                <a:spcPts val="0"/>
              </a:spcAft>
            </a:pPr>
            <a:r>
              <a:rPr lang="en-GB" sz="1600" b="0" dirty="0">
                <a:latin typeface="Times New Roman" panose="02020603050405020304" pitchFamily="18" charset="0"/>
                <a:cs typeface="Times New Roman" panose="02020603050405020304" pitchFamily="18" charset="0"/>
              </a:rPr>
              <a:t>	Never entrepreneurs vs Early entrepreneurs switching to wage-employment.</a:t>
            </a:r>
          </a:p>
        </p:txBody>
      </p:sp>
      <p:sp>
        <p:nvSpPr>
          <p:cNvPr id="9" name="8 Rectángulo"/>
          <p:cNvSpPr/>
          <p:nvPr/>
        </p:nvSpPr>
        <p:spPr>
          <a:xfrm>
            <a:off x="971600" y="841276"/>
            <a:ext cx="6840760" cy="58785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Table 4 (continued)</a:t>
            </a:r>
            <a:endParaRPr lang="en-US" sz="1400" dirty="0">
              <a:latin typeface="Calibri"/>
              <a:ea typeface="Calibri"/>
              <a:cs typeface="Times New Roman"/>
            </a:endParaRPr>
          </a:p>
          <a:p>
            <a:pPr algn="ctr">
              <a:lnSpc>
                <a:spcPct val="115000"/>
              </a:lnSpc>
              <a:spcAft>
                <a:spcPts val="0"/>
              </a:spcAft>
            </a:pPr>
            <a:r>
              <a:rPr lang="en-US" sz="1400" b="1" dirty="0">
                <a:latin typeface="Times New Roman"/>
                <a:ea typeface="Calibri"/>
                <a:cs typeface="Times New Roman"/>
              </a:rPr>
              <a:t>Role of the duration of the first entrepreneurial spell.</a:t>
            </a:r>
            <a:endParaRPr lang="en-US" sz="1400" dirty="0">
              <a:effectLst/>
              <a:latin typeface="Calibri"/>
              <a:ea typeface="Calibri"/>
              <a:cs typeface="Times New Roman"/>
            </a:endParaRPr>
          </a:p>
        </p:txBody>
      </p:sp>
      <p:graphicFrame>
        <p:nvGraphicFramePr>
          <p:cNvPr id="6" name="5 Objeto"/>
          <p:cNvGraphicFramePr>
            <a:graphicFrameLocks noChangeAspect="1"/>
          </p:cNvGraphicFramePr>
          <p:nvPr>
            <p:extLst>
              <p:ext uri="{D42A27DB-BD31-4B8C-83A1-F6EECF244321}">
                <p14:modId xmlns:p14="http://schemas.microsoft.com/office/powerpoint/2010/main" val="3331872059"/>
              </p:ext>
            </p:extLst>
          </p:nvPr>
        </p:nvGraphicFramePr>
        <p:xfrm>
          <a:off x="965200" y="1347788"/>
          <a:ext cx="7162800" cy="3552825"/>
        </p:xfrm>
        <a:graphic>
          <a:graphicData uri="http://schemas.openxmlformats.org/presentationml/2006/ole">
            <mc:AlternateContent xmlns:mc="http://schemas.openxmlformats.org/markup-compatibility/2006">
              <mc:Choice xmlns:v="urn:schemas-microsoft-com:vml" Requires="v">
                <p:oleObj spid="_x0000_s35869" name="Document" r:id="rId4" imgW="5993730" imgH="2991184" progId="Word.Document.12">
                  <p:embed/>
                </p:oleObj>
              </mc:Choice>
              <mc:Fallback>
                <p:oleObj name="Document" r:id="rId4" imgW="5993730" imgH="2991184" progId="Word.Document.12">
                  <p:embed/>
                  <p:pic>
                    <p:nvPicPr>
                      <p:cNvPr id="0" name=""/>
                      <p:cNvPicPr/>
                      <p:nvPr/>
                    </p:nvPicPr>
                    <p:blipFill>
                      <a:blip r:embed="rId5"/>
                      <a:stretch>
                        <a:fillRect/>
                      </a:stretch>
                    </p:blipFill>
                    <p:spPr>
                      <a:xfrm>
                        <a:off x="965200" y="1347788"/>
                        <a:ext cx="7162800" cy="3552825"/>
                      </a:xfrm>
                      <a:prstGeom prst="rect">
                        <a:avLst/>
                      </a:prstGeom>
                    </p:spPr>
                  </p:pic>
                </p:oleObj>
              </mc:Fallback>
            </mc:AlternateContent>
          </a:graphicData>
        </a:graphic>
      </p:graphicFrame>
      <p:sp>
        <p:nvSpPr>
          <p:cNvPr id="5" name="4 Rectángulo"/>
          <p:cNvSpPr/>
          <p:nvPr/>
        </p:nvSpPr>
        <p:spPr>
          <a:xfrm>
            <a:off x="971600" y="4513684"/>
            <a:ext cx="6840760" cy="835613"/>
          </a:xfrm>
          <a:prstGeom prst="rect">
            <a:avLst/>
          </a:prstGeom>
        </p:spPr>
        <p:txBody>
          <a:bodyPr wrap="square">
            <a:spAutoFit/>
          </a:bodyPr>
          <a:lstStyle/>
          <a:p>
            <a:pPr>
              <a:lnSpc>
                <a:spcPct val="115000"/>
              </a:lnSpc>
              <a:spcAft>
                <a:spcPts val="0"/>
              </a:spcAft>
            </a:pPr>
            <a:r>
              <a:rPr lang="en-US" sz="1400" dirty="0">
                <a:effectLst/>
                <a:latin typeface="Times New Roman" panose="02020603050405020304" pitchFamily="18" charset="0"/>
                <a:ea typeface="Calibri"/>
                <a:cs typeface="Times New Roman" panose="02020603050405020304" pitchFamily="18" charset="0"/>
              </a:rPr>
              <a:t>Brief experimentation in entrepreneurship upon graduation is associated with higher lifetime earnings in the medium and long terms, both on average and at the median. For those at the bottom of the distribution, there is a short term penalty but they are able to catch up.</a:t>
            </a:r>
          </a:p>
        </p:txBody>
      </p:sp>
    </p:spTree>
    <p:extLst>
      <p:ext uri="{BB962C8B-B14F-4D97-AF65-F5344CB8AC3E}">
        <p14:creationId xmlns:p14="http://schemas.microsoft.com/office/powerpoint/2010/main" val="108941221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p:cNvSpPr txBox="1">
            <a:spLocks/>
          </p:cNvSpPr>
          <p:nvPr/>
        </p:nvSpPr>
        <p:spPr bwMode="auto">
          <a:xfrm>
            <a:off x="467346" y="193204"/>
            <a:ext cx="8137102" cy="64807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marL="179388" indent="-179388">
              <a:spcAft>
                <a:spcPts val="0"/>
              </a:spcAft>
            </a:pPr>
            <a:r>
              <a:rPr lang="en-GB" sz="2400" dirty="0">
                <a:latin typeface="Times New Roman" panose="02020603050405020304" pitchFamily="18" charset="0"/>
                <a:cs typeface="Times New Roman" panose="02020603050405020304" pitchFamily="18" charset="0"/>
              </a:rPr>
              <a:t>5. Potential mechanisms</a:t>
            </a:r>
          </a:p>
          <a:p>
            <a:pPr marL="179388" indent="-179388">
              <a:spcAft>
                <a:spcPts val="0"/>
              </a:spcAft>
            </a:pPr>
            <a:r>
              <a:rPr lang="en-GB" sz="1600" b="0" dirty="0">
                <a:latin typeface="Times New Roman" panose="02020603050405020304" pitchFamily="18" charset="0"/>
                <a:cs typeface="Times New Roman" panose="02020603050405020304" pitchFamily="18" charset="0"/>
              </a:rPr>
              <a:t>	Early vs Never entrepreneurs: Length of entrepreneurial spell.</a:t>
            </a:r>
          </a:p>
        </p:txBody>
      </p:sp>
      <p:sp>
        <p:nvSpPr>
          <p:cNvPr id="9" name="8 Rectángulo"/>
          <p:cNvSpPr/>
          <p:nvPr/>
        </p:nvSpPr>
        <p:spPr>
          <a:xfrm>
            <a:off x="971600" y="841276"/>
            <a:ext cx="6840760" cy="58785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Table 4 (continued)</a:t>
            </a:r>
            <a:endParaRPr lang="en-US" sz="1400" dirty="0">
              <a:latin typeface="Calibri"/>
              <a:ea typeface="Calibri"/>
              <a:cs typeface="Times New Roman"/>
            </a:endParaRPr>
          </a:p>
          <a:p>
            <a:pPr algn="ctr">
              <a:lnSpc>
                <a:spcPct val="115000"/>
              </a:lnSpc>
              <a:spcAft>
                <a:spcPts val="0"/>
              </a:spcAft>
            </a:pPr>
            <a:r>
              <a:rPr lang="en-US" sz="1400" b="1" dirty="0">
                <a:latin typeface="Times New Roman"/>
                <a:ea typeface="Calibri"/>
                <a:cs typeface="Times New Roman"/>
              </a:rPr>
              <a:t>Role of the duration of the first entrepreneurial spell.</a:t>
            </a:r>
            <a:endParaRPr lang="en-US" sz="1400" dirty="0">
              <a:effectLst/>
              <a:latin typeface="Calibri"/>
              <a:ea typeface="Calibri"/>
              <a:cs typeface="Times New Roman"/>
            </a:endParaRPr>
          </a:p>
        </p:txBody>
      </p:sp>
      <p:graphicFrame>
        <p:nvGraphicFramePr>
          <p:cNvPr id="6" name="5 Objeto"/>
          <p:cNvGraphicFramePr>
            <a:graphicFrameLocks noChangeAspect="1"/>
          </p:cNvGraphicFramePr>
          <p:nvPr>
            <p:extLst>
              <p:ext uri="{D42A27DB-BD31-4B8C-83A1-F6EECF244321}">
                <p14:modId xmlns:p14="http://schemas.microsoft.com/office/powerpoint/2010/main" val="3049825444"/>
              </p:ext>
            </p:extLst>
          </p:nvPr>
        </p:nvGraphicFramePr>
        <p:xfrm>
          <a:off x="855663" y="1346200"/>
          <a:ext cx="7170737" cy="2231380"/>
        </p:xfrm>
        <a:graphic>
          <a:graphicData uri="http://schemas.openxmlformats.org/presentationml/2006/ole">
            <mc:AlternateContent xmlns:mc="http://schemas.openxmlformats.org/markup-compatibility/2006">
              <mc:Choice xmlns:v="urn:schemas-microsoft-com:vml" Requires="v">
                <p:oleObj spid="_x0000_s36893" name="Document" r:id="rId4" imgW="6050902" imgH="1880872" progId="Word.Document.12">
                  <p:embed/>
                </p:oleObj>
              </mc:Choice>
              <mc:Fallback>
                <p:oleObj name="Document" r:id="rId4" imgW="6050902" imgH="1880872" progId="Word.Document.12">
                  <p:embed/>
                  <p:pic>
                    <p:nvPicPr>
                      <p:cNvPr id="0" name=""/>
                      <p:cNvPicPr/>
                      <p:nvPr/>
                    </p:nvPicPr>
                    <p:blipFill>
                      <a:blip r:embed="rId5"/>
                      <a:stretch>
                        <a:fillRect/>
                      </a:stretch>
                    </p:blipFill>
                    <p:spPr>
                      <a:xfrm>
                        <a:off x="855663" y="1346200"/>
                        <a:ext cx="7170737" cy="2231380"/>
                      </a:xfrm>
                      <a:prstGeom prst="rect">
                        <a:avLst/>
                      </a:prstGeom>
                    </p:spPr>
                  </p:pic>
                </p:oleObj>
              </mc:Fallback>
            </mc:AlternateContent>
          </a:graphicData>
        </a:graphic>
      </p:graphicFrame>
      <p:sp>
        <p:nvSpPr>
          <p:cNvPr id="5" name="4 Rectángulo"/>
          <p:cNvSpPr/>
          <p:nvPr/>
        </p:nvSpPr>
        <p:spPr>
          <a:xfrm>
            <a:off x="971600" y="3505572"/>
            <a:ext cx="6840760" cy="568041"/>
          </a:xfrm>
          <a:prstGeom prst="rect">
            <a:avLst/>
          </a:prstGeom>
        </p:spPr>
        <p:txBody>
          <a:bodyPr wrap="square">
            <a:spAutoFit/>
          </a:bodyPr>
          <a:lstStyle/>
          <a:p>
            <a:pPr>
              <a:lnSpc>
                <a:spcPct val="115000"/>
              </a:lnSpc>
              <a:spcAft>
                <a:spcPts val="0"/>
              </a:spcAft>
            </a:pPr>
            <a:r>
              <a:rPr lang="en-US" sz="1400" b="1" dirty="0">
                <a:effectLst/>
                <a:latin typeface="Times New Roman" panose="02020603050405020304" pitchFamily="18" charset="0"/>
                <a:ea typeface="Calibri"/>
                <a:cs typeface="Times New Roman" panose="02020603050405020304" pitchFamily="18" charset="0"/>
              </a:rPr>
              <a:t>U-shaped </a:t>
            </a:r>
            <a:r>
              <a:rPr lang="en-US" sz="1400" dirty="0">
                <a:effectLst/>
                <a:latin typeface="Times New Roman" panose="02020603050405020304" pitchFamily="18" charset="0"/>
                <a:ea typeface="Calibri"/>
                <a:cs typeface="Times New Roman" panose="02020603050405020304" pitchFamily="18" charset="0"/>
              </a:rPr>
              <a:t>relationship between length of the early entrepreneurship spell and lifetime earnings. “Experimentation should be </a:t>
            </a:r>
            <a:r>
              <a:rPr lang="en-US" sz="1400" b="1" dirty="0">
                <a:effectLst/>
                <a:latin typeface="Times New Roman" panose="02020603050405020304" pitchFamily="18" charset="0"/>
                <a:ea typeface="Calibri"/>
                <a:cs typeface="Times New Roman" panose="02020603050405020304" pitchFamily="18" charset="0"/>
              </a:rPr>
              <a:t>brief </a:t>
            </a:r>
            <a:r>
              <a:rPr lang="en-US" sz="1400" dirty="0">
                <a:effectLst/>
                <a:latin typeface="Times New Roman" panose="02020603050405020304" pitchFamily="18" charset="0"/>
                <a:ea typeface="Calibri"/>
                <a:cs typeface="Times New Roman" panose="02020603050405020304" pitchFamily="18" charset="0"/>
              </a:rPr>
              <a:t>in order to be beneficial”</a:t>
            </a:r>
            <a:r>
              <a:rPr lang="en-US" sz="1400" dirty="0">
                <a:latin typeface="Times New Roman" panose="02020603050405020304" pitchFamily="18" charset="0"/>
                <a:ea typeface="Calibri"/>
                <a:cs typeface="Times New Roman" panose="02020603050405020304" pitchFamily="18" charset="0"/>
              </a:rPr>
              <a:t>. </a:t>
            </a:r>
            <a:r>
              <a:rPr lang="en-US" sz="1400" dirty="0">
                <a:solidFill>
                  <a:srgbClr val="4967AA"/>
                </a:solidFill>
                <a:latin typeface="Times New Roman" panose="02020603050405020304" pitchFamily="18" charset="0"/>
                <a:ea typeface="Calibri"/>
                <a:cs typeface="Times New Roman" panose="02020603050405020304" pitchFamily="18" charset="0"/>
              </a:rPr>
              <a:t>(Manso, 2016)</a:t>
            </a:r>
            <a:r>
              <a:rPr lang="en-US" sz="1400" dirty="0">
                <a:latin typeface="Times New Roman" panose="02020603050405020304" pitchFamily="18" charset="0"/>
                <a:ea typeface="Calibri"/>
                <a:cs typeface="Times New Roman" panose="02020603050405020304" pitchFamily="18" charset="0"/>
              </a:rPr>
              <a:t>.  </a:t>
            </a:r>
          </a:p>
        </p:txBody>
      </p:sp>
    </p:spTree>
    <p:extLst>
      <p:ext uri="{BB962C8B-B14F-4D97-AF65-F5344CB8AC3E}">
        <p14:creationId xmlns:p14="http://schemas.microsoft.com/office/powerpoint/2010/main" val="191576073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p:cNvSpPr txBox="1">
            <a:spLocks/>
          </p:cNvSpPr>
          <p:nvPr/>
        </p:nvSpPr>
        <p:spPr bwMode="auto">
          <a:xfrm>
            <a:off x="467346" y="193204"/>
            <a:ext cx="8137102" cy="64807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marL="179388" indent="-179388">
              <a:spcAft>
                <a:spcPts val="0"/>
              </a:spcAft>
            </a:pPr>
            <a:r>
              <a:rPr lang="en-GB" sz="2400" dirty="0">
                <a:latin typeface="Times New Roman" panose="02020603050405020304" pitchFamily="18" charset="0"/>
                <a:cs typeface="Times New Roman" panose="02020603050405020304" pitchFamily="18" charset="0"/>
              </a:rPr>
              <a:t>5. Potential mechanisms</a:t>
            </a:r>
          </a:p>
          <a:p>
            <a:pPr marL="179388" indent="-179388">
              <a:spcAft>
                <a:spcPts val="0"/>
              </a:spcAft>
            </a:pPr>
            <a:r>
              <a:rPr lang="en-GB" sz="1600" b="0" dirty="0">
                <a:latin typeface="Times New Roman" panose="02020603050405020304" pitchFamily="18" charset="0"/>
                <a:cs typeface="Times New Roman" panose="02020603050405020304" pitchFamily="18" charset="0"/>
              </a:rPr>
              <a:t>	Early vs Never entrepreneurs: Labor market dynamics.</a:t>
            </a:r>
          </a:p>
        </p:txBody>
      </p:sp>
      <p:sp>
        <p:nvSpPr>
          <p:cNvPr id="11" name="Rectangle 10"/>
          <p:cNvSpPr/>
          <p:nvPr/>
        </p:nvSpPr>
        <p:spPr>
          <a:xfrm>
            <a:off x="467544" y="1129700"/>
            <a:ext cx="6048672" cy="503664"/>
          </a:xfrm>
          <a:prstGeom prst="rect">
            <a:avLst/>
          </a:prstGeom>
        </p:spPr>
        <p:txBody>
          <a:bodyPr wrap="square">
            <a:spAutoFit/>
          </a:bodyPr>
          <a:lstStyle/>
          <a:p>
            <a:pPr algn="ctr">
              <a:lnSpc>
                <a:spcPct val="115000"/>
              </a:lnSpc>
              <a:spcAft>
                <a:spcPts val="0"/>
              </a:spcAft>
            </a:pPr>
            <a:r>
              <a:rPr lang="en-US" sz="1200" b="1" dirty="0">
                <a:latin typeface="Times New Roman"/>
                <a:ea typeface="Calibri"/>
                <a:cs typeface="Times New Roman"/>
              </a:rPr>
              <a:t>Table 5</a:t>
            </a:r>
            <a:endParaRPr lang="en-US" sz="1200" dirty="0">
              <a:latin typeface="Calibri"/>
              <a:ea typeface="Calibri"/>
              <a:cs typeface="Times New Roman"/>
            </a:endParaRPr>
          </a:p>
          <a:p>
            <a:pPr algn="ctr">
              <a:lnSpc>
                <a:spcPct val="115000"/>
              </a:lnSpc>
              <a:spcAft>
                <a:spcPts val="0"/>
              </a:spcAft>
            </a:pPr>
            <a:r>
              <a:rPr lang="en-US" sz="1200" b="1" dirty="0">
                <a:latin typeface="Times New Roman"/>
                <a:ea typeface="Calibri"/>
                <a:cs typeface="Times New Roman"/>
              </a:rPr>
              <a:t>Differences between early and never entrepreneurs, alternative labor market outcomes.</a:t>
            </a:r>
            <a:endParaRPr lang="en-US" sz="1200" dirty="0">
              <a:effectLst/>
              <a:latin typeface="Calibri"/>
              <a:ea typeface="Calibri"/>
              <a:cs typeface="Times New Roman"/>
            </a:endParaRPr>
          </a:p>
        </p:txBody>
      </p:sp>
      <p:sp>
        <p:nvSpPr>
          <p:cNvPr id="12" name="5 Rectángulo"/>
          <p:cNvSpPr/>
          <p:nvPr/>
        </p:nvSpPr>
        <p:spPr>
          <a:xfrm>
            <a:off x="6653380" y="1273324"/>
            <a:ext cx="2239100" cy="3313215"/>
          </a:xfrm>
          <a:prstGeom prst="rect">
            <a:avLst/>
          </a:prstGeom>
        </p:spPr>
        <p:txBody>
          <a:bodyPr wrap="square">
            <a:spAutoFit/>
          </a:bodyPr>
          <a:lstStyle/>
          <a:p>
            <a:pPr>
              <a:lnSpc>
                <a:spcPct val="115000"/>
              </a:lnSpc>
              <a:spcAft>
                <a:spcPts val="0"/>
              </a:spcAft>
            </a:pPr>
            <a:r>
              <a:rPr lang="en-US" sz="1400" dirty="0">
                <a:effectLst/>
                <a:latin typeface="Times New Roman" panose="02020603050405020304" pitchFamily="18" charset="0"/>
                <a:ea typeface="Calibri"/>
                <a:cs typeface="Times New Roman" panose="02020603050405020304" pitchFamily="18" charset="0"/>
              </a:rPr>
              <a:t>Early entrepreneurs tend to be more </a:t>
            </a:r>
            <a:r>
              <a:rPr lang="en-US" sz="1400" b="1" dirty="0">
                <a:effectLst/>
                <a:latin typeface="Times New Roman" panose="02020603050405020304" pitchFamily="18" charset="0"/>
                <a:ea typeface="Calibri"/>
                <a:cs typeface="Times New Roman" panose="02020603050405020304" pitchFamily="18" charset="0"/>
              </a:rPr>
              <a:t>mobile</a:t>
            </a:r>
            <a:r>
              <a:rPr lang="en-US" sz="1400" dirty="0">
                <a:effectLst/>
                <a:latin typeface="Times New Roman" panose="02020603050405020304" pitchFamily="18" charset="0"/>
                <a:ea typeface="Calibri"/>
                <a:cs typeface="Times New Roman" panose="02020603050405020304" pitchFamily="18" charset="0"/>
              </a:rPr>
              <a:t>, which might explai</a:t>
            </a:r>
            <a:r>
              <a:rPr lang="en-US" sz="1400" dirty="0">
                <a:latin typeface="Times New Roman" panose="02020603050405020304" pitchFamily="18" charset="0"/>
                <a:ea typeface="Calibri"/>
                <a:cs typeface="Times New Roman" panose="02020603050405020304" pitchFamily="18" charset="0"/>
              </a:rPr>
              <a:t>n why they earn more in some cases, as job changes in early career boost earnings growth </a:t>
            </a:r>
            <a:r>
              <a:rPr lang="en-US" sz="1400" dirty="0">
                <a:solidFill>
                  <a:srgbClr val="4967AA"/>
                </a:solidFill>
                <a:latin typeface="Times New Roman" panose="02020603050405020304" pitchFamily="18" charset="0"/>
                <a:ea typeface="Calibri"/>
                <a:cs typeface="Times New Roman" panose="02020603050405020304" pitchFamily="18" charset="0"/>
              </a:rPr>
              <a:t>(</a:t>
            </a:r>
            <a:r>
              <a:rPr lang="en-US" sz="1400" dirty="0" err="1">
                <a:solidFill>
                  <a:srgbClr val="4967AA"/>
                </a:solidFill>
                <a:latin typeface="Times New Roman" panose="02020603050405020304" pitchFamily="18" charset="0"/>
                <a:ea typeface="Calibri"/>
                <a:cs typeface="Times New Roman" panose="02020603050405020304" pitchFamily="18" charset="0"/>
              </a:rPr>
              <a:t>Topel</a:t>
            </a:r>
            <a:r>
              <a:rPr lang="en-US" sz="1400" dirty="0">
                <a:solidFill>
                  <a:srgbClr val="4967AA"/>
                </a:solidFill>
                <a:latin typeface="Times New Roman" panose="02020603050405020304" pitchFamily="18" charset="0"/>
                <a:ea typeface="Calibri"/>
                <a:cs typeface="Times New Roman" panose="02020603050405020304" pitchFamily="18" charset="0"/>
              </a:rPr>
              <a:t> and Ward, 1992).</a:t>
            </a:r>
            <a:r>
              <a:rPr lang="en-US" sz="1400" dirty="0">
                <a:latin typeface="Times New Roman" panose="02020603050405020304" pitchFamily="18" charset="0"/>
                <a:ea typeface="Calibri"/>
                <a:cs typeface="Times New Roman" panose="02020603050405020304" pitchFamily="18" charset="0"/>
              </a:rPr>
              <a:t> </a:t>
            </a:r>
          </a:p>
          <a:p>
            <a:pPr>
              <a:lnSpc>
                <a:spcPct val="115000"/>
              </a:lnSpc>
              <a:spcAft>
                <a:spcPts val="0"/>
              </a:spcAft>
            </a:pPr>
            <a:endParaRPr lang="en-US" sz="1400" dirty="0">
              <a:latin typeface="Times New Roman" panose="02020603050405020304" pitchFamily="18" charset="0"/>
              <a:ea typeface="Calibri"/>
              <a:cs typeface="Times New Roman" panose="02020603050405020304" pitchFamily="18" charset="0"/>
            </a:endParaRPr>
          </a:p>
          <a:p>
            <a:pPr>
              <a:lnSpc>
                <a:spcPct val="115000"/>
              </a:lnSpc>
              <a:spcAft>
                <a:spcPts val="0"/>
              </a:spcAft>
            </a:pPr>
            <a:r>
              <a:rPr lang="en-US" sz="1400" dirty="0">
                <a:latin typeface="Times New Roman" panose="02020603050405020304" pitchFamily="18" charset="0"/>
                <a:ea typeface="Calibri"/>
                <a:cs typeface="Times New Roman" panose="02020603050405020304" pitchFamily="18" charset="0"/>
              </a:rPr>
              <a:t>Early entrepreneurs </a:t>
            </a:r>
            <a:r>
              <a:rPr lang="en-US" sz="1400" dirty="0">
                <a:effectLst/>
                <a:latin typeface="Times New Roman" panose="02020603050405020304" pitchFamily="18" charset="0"/>
                <a:ea typeface="Calibri"/>
                <a:cs typeface="Times New Roman" panose="02020603050405020304" pitchFamily="18" charset="0"/>
              </a:rPr>
              <a:t>have higher chances of reaching </a:t>
            </a:r>
            <a:r>
              <a:rPr lang="en-US" sz="1400" b="1" dirty="0">
                <a:effectLst/>
                <a:latin typeface="Times New Roman" panose="02020603050405020304" pitchFamily="18" charset="0"/>
                <a:ea typeface="Calibri"/>
                <a:cs typeface="Times New Roman" panose="02020603050405020304" pitchFamily="18" charset="0"/>
              </a:rPr>
              <a:t>managerial positions</a:t>
            </a:r>
            <a:r>
              <a:rPr lang="en-US" sz="1400" dirty="0">
                <a:effectLst/>
                <a:latin typeface="Times New Roman" panose="02020603050405020304" pitchFamily="18" charset="0"/>
                <a:ea typeface="Calibri"/>
                <a:cs typeface="Times New Roman" panose="02020603050405020304" pitchFamily="18" charset="0"/>
              </a:rPr>
              <a:t>, consistent with results by </a:t>
            </a:r>
            <a:r>
              <a:rPr lang="en-US" sz="1400" dirty="0">
                <a:solidFill>
                  <a:srgbClr val="4967AA"/>
                </a:solidFill>
                <a:effectLst/>
                <a:latin typeface="Times New Roman" panose="02020603050405020304" pitchFamily="18" charset="0"/>
                <a:ea typeface="Calibri"/>
                <a:cs typeface="Times New Roman" panose="02020603050405020304" pitchFamily="18" charset="0"/>
              </a:rPr>
              <a:t>Baptista et al. (2012)</a:t>
            </a:r>
            <a:r>
              <a:rPr lang="en-US" sz="1400" dirty="0">
                <a:effectLst/>
                <a:latin typeface="Times New Roman" panose="02020603050405020304" pitchFamily="18" charset="0"/>
                <a:ea typeface="Calibri"/>
                <a:cs typeface="Times New Roman" panose="02020603050405020304" pitchFamily="18" charset="0"/>
              </a:rPr>
              <a:t>.</a:t>
            </a:r>
          </a:p>
        </p:txBody>
      </p:sp>
      <p:graphicFrame>
        <p:nvGraphicFramePr>
          <p:cNvPr id="16" name="Object 15"/>
          <p:cNvGraphicFramePr>
            <a:graphicFrameLocks noChangeAspect="1"/>
          </p:cNvGraphicFramePr>
          <p:nvPr>
            <p:extLst>
              <p:ext uri="{D42A27DB-BD31-4B8C-83A1-F6EECF244321}">
                <p14:modId xmlns:p14="http://schemas.microsoft.com/office/powerpoint/2010/main" val="2136305707"/>
              </p:ext>
            </p:extLst>
          </p:nvPr>
        </p:nvGraphicFramePr>
        <p:xfrm>
          <a:off x="581744" y="1634786"/>
          <a:ext cx="7086600" cy="3133725"/>
        </p:xfrm>
        <a:graphic>
          <a:graphicData uri="http://schemas.openxmlformats.org/presentationml/2006/ole">
            <mc:AlternateContent xmlns:mc="http://schemas.openxmlformats.org/markup-compatibility/2006">
              <mc:Choice xmlns:v="urn:schemas-microsoft-com:vml" Requires="v">
                <p:oleObj spid="_x0000_s23472" name="Document" r:id="rId4" imgW="7086283" imgH="3134109" progId="Word.Document.12">
                  <p:embed/>
                </p:oleObj>
              </mc:Choice>
              <mc:Fallback>
                <p:oleObj name="Document" r:id="rId4" imgW="7086283" imgH="3134109" progId="Word.Document.12">
                  <p:embed/>
                  <p:pic>
                    <p:nvPicPr>
                      <p:cNvPr id="0" name=""/>
                      <p:cNvPicPr/>
                      <p:nvPr/>
                    </p:nvPicPr>
                    <p:blipFill>
                      <a:blip r:embed="rId5"/>
                      <a:stretch>
                        <a:fillRect/>
                      </a:stretch>
                    </p:blipFill>
                    <p:spPr>
                      <a:xfrm>
                        <a:off x="581744" y="1634786"/>
                        <a:ext cx="7086600" cy="3133725"/>
                      </a:xfrm>
                      <a:prstGeom prst="rect">
                        <a:avLst/>
                      </a:prstGeom>
                    </p:spPr>
                  </p:pic>
                </p:oleObj>
              </mc:Fallback>
            </mc:AlternateContent>
          </a:graphicData>
        </a:graphic>
      </p:graphicFrame>
    </p:spTree>
    <p:extLst>
      <p:ext uri="{BB962C8B-B14F-4D97-AF65-F5344CB8AC3E}">
        <p14:creationId xmlns:p14="http://schemas.microsoft.com/office/powerpoint/2010/main" val="343548162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4"/>
          <p:cNvPicPr/>
          <p:nvPr/>
        </p:nvPicPr>
        <p:blipFill>
          <a:blip r:embed="rId3"/>
          <a:stretch>
            <a:fillRect/>
          </a:stretch>
        </p:blipFill>
        <p:spPr>
          <a:xfrm>
            <a:off x="395936" y="985292"/>
            <a:ext cx="4248072" cy="3131556"/>
          </a:xfrm>
          <a:prstGeom prst="rect">
            <a:avLst/>
          </a:prstGeom>
        </p:spPr>
      </p:pic>
      <p:pic>
        <p:nvPicPr>
          <p:cNvPr id="10" name="Imagen 5"/>
          <p:cNvPicPr/>
          <p:nvPr/>
        </p:nvPicPr>
        <p:blipFill>
          <a:blip r:embed="rId4"/>
          <a:stretch>
            <a:fillRect/>
          </a:stretch>
        </p:blipFill>
        <p:spPr>
          <a:xfrm>
            <a:off x="4572000" y="985572"/>
            <a:ext cx="4248072" cy="3131208"/>
          </a:xfrm>
          <a:prstGeom prst="rect">
            <a:avLst/>
          </a:prstGeom>
        </p:spPr>
      </p:pic>
      <p:sp>
        <p:nvSpPr>
          <p:cNvPr id="5" name="Rectangle 4"/>
          <p:cNvSpPr/>
          <p:nvPr/>
        </p:nvSpPr>
        <p:spPr>
          <a:xfrm>
            <a:off x="827584" y="4116848"/>
            <a:ext cx="7272408" cy="716991"/>
          </a:xfrm>
          <a:prstGeom prst="rect">
            <a:avLst/>
          </a:prstGeom>
        </p:spPr>
        <p:txBody>
          <a:bodyPr wrap="square">
            <a:spAutoFit/>
          </a:bodyPr>
          <a:lstStyle/>
          <a:p>
            <a:pPr algn="ctr">
              <a:lnSpc>
                <a:spcPct val="115000"/>
              </a:lnSpc>
              <a:spcAft>
                <a:spcPts val="0"/>
              </a:spcAft>
            </a:pPr>
            <a:r>
              <a:rPr lang="en-US" sz="1200" b="1" dirty="0">
                <a:latin typeface="Times New Roman" panose="02020603050405020304" pitchFamily="18" charset="0"/>
                <a:ea typeface="Calibri"/>
                <a:cs typeface="Times New Roman" panose="02020603050405020304" pitchFamily="18" charset="0"/>
              </a:rPr>
              <a:t>Figure A2</a:t>
            </a:r>
            <a:endParaRPr lang="en-US" sz="1200" dirty="0">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en-US" sz="1200" b="1" dirty="0">
                <a:latin typeface="Times New Roman" panose="02020603050405020304" pitchFamily="18" charset="0"/>
                <a:ea typeface="Calibri"/>
                <a:cs typeface="Times New Roman" panose="02020603050405020304" pitchFamily="18" charset="0"/>
              </a:rPr>
              <a:t>Duration of the first entrepreneurial spell of early and late entrepreneurs.</a:t>
            </a:r>
            <a:endParaRPr lang="en-US" sz="1200" dirty="0">
              <a:latin typeface="Times New Roman" panose="02020603050405020304" pitchFamily="18" charset="0"/>
              <a:ea typeface="Calibri"/>
              <a:cs typeface="Times New Roman" panose="02020603050405020304" pitchFamily="18" charset="0"/>
            </a:endParaRPr>
          </a:p>
          <a:p>
            <a:pPr>
              <a:lnSpc>
                <a:spcPct val="115000"/>
              </a:lnSpc>
              <a:spcAft>
                <a:spcPts val="1000"/>
              </a:spcAft>
            </a:pPr>
            <a:r>
              <a:rPr lang="en-US" sz="1200" dirty="0">
                <a:latin typeface="Times New Roman" panose="02020603050405020304" pitchFamily="18" charset="0"/>
                <a:ea typeface="Calibri"/>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p:txBody>
      </p:sp>
      <p:sp>
        <p:nvSpPr>
          <p:cNvPr id="6" name="Text Placeholder 1"/>
          <p:cNvSpPr txBox="1">
            <a:spLocks/>
          </p:cNvSpPr>
          <p:nvPr/>
        </p:nvSpPr>
        <p:spPr bwMode="auto">
          <a:xfrm>
            <a:off x="467346" y="193204"/>
            <a:ext cx="8137102" cy="64807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marL="179388" indent="-179388">
              <a:spcAft>
                <a:spcPts val="0"/>
              </a:spcAft>
            </a:pPr>
            <a:r>
              <a:rPr lang="en-GB" sz="2400" dirty="0">
                <a:latin typeface="Times New Roman" panose="02020603050405020304" pitchFamily="18" charset="0"/>
                <a:cs typeface="Times New Roman" panose="02020603050405020304" pitchFamily="18" charset="0"/>
              </a:rPr>
              <a:t>5. Potential mechanisms</a:t>
            </a:r>
          </a:p>
          <a:p>
            <a:pPr marL="179388" indent="-179388">
              <a:spcAft>
                <a:spcPts val="0"/>
              </a:spcAft>
            </a:pPr>
            <a:r>
              <a:rPr lang="en-GB" sz="1600" b="0" dirty="0">
                <a:latin typeface="Times New Roman" panose="02020603050405020304" pitchFamily="18" charset="0"/>
                <a:cs typeface="Times New Roman" panose="02020603050405020304" pitchFamily="18" charset="0"/>
              </a:rPr>
              <a:t>	Early vs Late entrepreneurs: Experimentation.</a:t>
            </a:r>
          </a:p>
        </p:txBody>
      </p:sp>
    </p:spTree>
    <p:extLst>
      <p:ext uri="{BB962C8B-B14F-4D97-AF65-F5344CB8AC3E}">
        <p14:creationId xmlns:p14="http://schemas.microsoft.com/office/powerpoint/2010/main" val="139372341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p:cNvSpPr txBox="1">
            <a:spLocks/>
          </p:cNvSpPr>
          <p:nvPr/>
        </p:nvSpPr>
        <p:spPr bwMode="auto">
          <a:xfrm>
            <a:off x="467346" y="193204"/>
            <a:ext cx="8137102" cy="64807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marL="179388" indent="-179388">
              <a:spcAft>
                <a:spcPts val="0"/>
              </a:spcAft>
            </a:pPr>
            <a:r>
              <a:rPr lang="en-GB" sz="2400" dirty="0">
                <a:latin typeface="Times New Roman" panose="02020603050405020304" pitchFamily="18" charset="0"/>
                <a:cs typeface="Times New Roman" panose="02020603050405020304" pitchFamily="18" charset="0"/>
              </a:rPr>
              <a:t>5. Potential mechanisms</a:t>
            </a:r>
          </a:p>
          <a:p>
            <a:pPr marL="179388" indent="-179388">
              <a:spcAft>
                <a:spcPts val="0"/>
              </a:spcAft>
            </a:pPr>
            <a:r>
              <a:rPr lang="en-GB" sz="1600" b="0" dirty="0">
                <a:latin typeface="Times New Roman" panose="02020603050405020304" pitchFamily="18" charset="0"/>
                <a:cs typeface="Times New Roman" panose="02020603050405020304" pitchFamily="18" charset="0"/>
              </a:rPr>
              <a:t>	Early vs Late entrepreneurs: Startup and post-</a:t>
            </a:r>
            <a:r>
              <a:rPr lang="en-GB" sz="1600" b="0" dirty="0" err="1">
                <a:latin typeface="Times New Roman" panose="02020603050405020304" pitchFamily="18" charset="0"/>
                <a:cs typeface="Times New Roman" panose="02020603050405020304" pitchFamily="18" charset="0"/>
              </a:rPr>
              <a:t>startup</a:t>
            </a:r>
            <a:r>
              <a:rPr lang="en-GB" sz="1600" b="0" dirty="0">
                <a:latin typeface="Times New Roman" panose="02020603050405020304" pitchFamily="18" charset="0"/>
                <a:cs typeface="Times New Roman" panose="02020603050405020304" pitchFamily="18" charset="0"/>
              </a:rPr>
              <a:t> comparisons.</a:t>
            </a:r>
          </a:p>
        </p:txBody>
      </p:sp>
      <p:graphicFrame>
        <p:nvGraphicFramePr>
          <p:cNvPr id="4" name="Object 3"/>
          <p:cNvGraphicFramePr>
            <a:graphicFrameLocks noChangeAspect="1"/>
          </p:cNvGraphicFramePr>
          <p:nvPr>
            <p:extLst>
              <p:ext uri="{D42A27DB-BD31-4B8C-83A1-F6EECF244321}">
                <p14:modId xmlns:p14="http://schemas.microsoft.com/office/powerpoint/2010/main" val="1545534603"/>
              </p:ext>
            </p:extLst>
          </p:nvPr>
        </p:nvGraphicFramePr>
        <p:xfrm>
          <a:off x="755576" y="1318666"/>
          <a:ext cx="7086600" cy="4275138"/>
        </p:xfrm>
        <a:graphic>
          <a:graphicData uri="http://schemas.openxmlformats.org/presentationml/2006/ole">
            <mc:AlternateContent xmlns:mc="http://schemas.openxmlformats.org/markup-compatibility/2006">
              <mc:Choice xmlns:v="urn:schemas-microsoft-com:vml" Requires="v">
                <p:oleObj spid="_x0000_s37902" name="Document" r:id="rId4" imgW="7086283" imgH="4275748" progId="Word.Document.12">
                  <p:embed/>
                </p:oleObj>
              </mc:Choice>
              <mc:Fallback>
                <p:oleObj name="Document" r:id="rId4" imgW="7086283" imgH="4275748" progId="Word.Document.12">
                  <p:embed/>
                  <p:pic>
                    <p:nvPicPr>
                      <p:cNvPr id="0" name=""/>
                      <p:cNvPicPr/>
                      <p:nvPr/>
                    </p:nvPicPr>
                    <p:blipFill>
                      <a:blip r:embed="rId5"/>
                      <a:stretch>
                        <a:fillRect/>
                      </a:stretch>
                    </p:blipFill>
                    <p:spPr>
                      <a:xfrm>
                        <a:off x="755576" y="1318666"/>
                        <a:ext cx="7086600" cy="4275138"/>
                      </a:xfrm>
                      <a:prstGeom prst="rect">
                        <a:avLst/>
                      </a:prstGeom>
                    </p:spPr>
                  </p:pic>
                </p:oleObj>
              </mc:Fallback>
            </mc:AlternateContent>
          </a:graphicData>
        </a:graphic>
      </p:graphicFrame>
      <p:sp>
        <p:nvSpPr>
          <p:cNvPr id="7" name="Rectangle 6"/>
          <p:cNvSpPr/>
          <p:nvPr/>
        </p:nvSpPr>
        <p:spPr>
          <a:xfrm>
            <a:off x="755576" y="828267"/>
            <a:ext cx="5904656" cy="517065"/>
          </a:xfrm>
          <a:prstGeom prst="rect">
            <a:avLst/>
          </a:prstGeom>
        </p:spPr>
        <p:txBody>
          <a:bodyPr wrap="square">
            <a:spAutoFit/>
          </a:bodyPr>
          <a:lstStyle/>
          <a:p>
            <a:pPr algn="ctr">
              <a:lnSpc>
                <a:spcPct val="115000"/>
              </a:lnSpc>
              <a:spcAft>
                <a:spcPts val="0"/>
              </a:spcAft>
            </a:pPr>
            <a:r>
              <a:rPr lang="en-US" sz="1200" b="1" dirty="0">
                <a:latin typeface="Times New Roman"/>
                <a:ea typeface="Calibri"/>
                <a:cs typeface="Times New Roman"/>
              </a:rPr>
              <a:t>Table 6</a:t>
            </a:r>
            <a:endParaRPr lang="en-US" sz="1200" dirty="0">
              <a:latin typeface="Calibri"/>
              <a:ea typeface="Calibri"/>
              <a:cs typeface="Times New Roman"/>
            </a:endParaRPr>
          </a:p>
          <a:p>
            <a:pPr algn="ctr">
              <a:lnSpc>
                <a:spcPct val="115000"/>
              </a:lnSpc>
              <a:spcAft>
                <a:spcPts val="0"/>
              </a:spcAft>
            </a:pPr>
            <a:r>
              <a:rPr lang="en-US" sz="1200" b="1" dirty="0">
                <a:latin typeface="Times New Roman"/>
                <a:ea typeface="Calibri"/>
                <a:cs typeface="Times New Roman"/>
              </a:rPr>
              <a:t>Differences between early and late entrepreneurs, outcomes measured after startup.</a:t>
            </a:r>
            <a:endParaRPr lang="en-US" sz="1200" dirty="0">
              <a:effectLst/>
              <a:latin typeface="Calibri"/>
              <a:ea typeface="Calibri"/>
              <a:cs typeface="Times New Roman"/>
            </a:endParaRPr>
          </a:p>
        </p:txBody>
      </p:sp>
      <p:sp>
        <p:nvSpPr>
          <p:cNvPr id="10" name="4 Rectángulo"/>
          <p:cNvSpPr/>
          <p:nvPr/>
        </p:nvSpPr>
        <p:spPr>
          <a:xfrm>
            <a:off x="6876256" y="1345332"/>
            <a:ext cx="2135656" cy="2569934"/>
          </a:xfrm>
          <a:prstGeom prst="rect">
            <a:avLst/>
          </a:prstGeom>
        </p:spPr>
        <p:txBody>
          <a:bodyPr wrap="square">
            <a:spAutoFit/>
          </a:bodyPr>
          <a:lstStyle/>
          <a:p>
            <a:pPr>
              <a:lnSpc>
                <a:spcPct val="115000"/>
              </a:lnSpc>
              <a:spcAft>
                <a:spcPts val="0"/>
              </a:spcAft>
            </a:pPr>
            <a:r>
              <a:rPr lang="en-US" sz="1400" dirty="0">
                <a:effectLst/>
                <a:latin typeface="Times New Roman" panose="02020603050405020304" pitchFamily="18" charset="0"/>
                <a:ea typeface="Calibri"/>
                <a:cs typeface="Times New Roman" panose="02020603050405020304" pitchFamily="18" charset="0"/>
              </a:rPr>
              <a:t>Late entrepreneurs have </a:t>
            </a:r>
            <a:r>
              <a:rPr lang="en-US" sz="1400" b="1" dirty="0">
                <a:effectLst/>
                <a:latin typeface="Times New Roman" panose="02020603050405020304" pitchFamily="18" charset="0"/>
                <a:ea typeface="Calibri"/>
                <a:cs typeface="Times New Roman" panose="02020603050405020304" pitchFamily="18" charset="0"/>
              </a:rPr>
              <a:t>larger startups, higher entrepreneurial </a:t>
            </a:r>
            <a:r>
              <a:rPr lang="en-US" sz="1400" b="1" dirty="0">
                <a:latin typeface="Times New Roman" panose="02020603050405020304" pitchFamily="18" charset="0"/>
                <a:ea typeface="Calibri"/>
                <a:cs typeface="Times New Roman" panose="02020603050405020304" pitchFamily="18" charset="0"/>
              </a:rPr>
              <a:t>earnings, longer spells, and higher likelihood of hiring employees</a:t>
            </a:r>
            <a:r>
              <a:rPr lang="en-US" sz="1400" dirty="0">
                <a:latin typeface="Times New Roman" panose="02020603050405020304" pitchFamily="18" charset="0"/>
                <a:ea typeface="Calibri"/>
                <a:cs typeface="Times New Roman" panose="02020603050405020304" pitchFamily="18" charset="0"/>
              </a:rPr>
              <a:t>. </a:t>
            </a:r>
          </a:p>
          <a:p>
            <a:pPr>
              <a:lnSpc>
                <a:spcPct val="115000"/>
              </a:lnSpc>
              <a:spcAft>
                <a:spcPts val="0"/>
              </a:spcAft>
            </a:pPr>
            <a:endParaRPr lang="en-US" sz="1400" dirty="0">
              <a:latin typeface="Times New Roman" panose="02020603050405020304" pitchFamily="18" charset="0"/>
              <a:ea typeface="Calibri"/>
              <a:cs typeface="Times New Roman" panose="02020603050405020304" pitchFamily="18" charset="0"/>
            </a:endParaRPr>
          </a:p>
          <a:p>
            <a:pPr>
              <a:lnSpc>
                <a:spcPct val="115000"/>
              </a:lnSpc>
              <a:spcAft>
                <a:spcPts val="0"/>
              </a:spcAft>
            </a:pPr>
            <a:r>
              <a:rPr lang="en-US" sz="1400" dirty="0">
                <a:latin typeface="Times New Roman" panose="02020603050405020304" pitchFamily="18" charset="0"/>
                <a:ea typeface="Calibri"/>
                <a:cs typeface="Times New Roman" panose="02020603050405020304" pitchFamily="18" charset="0"/>
              </a:rPr>
              <a:t>They also receive </a:t>
            </a:r>
            <a:r>
              <a:rPr lang="en-US" sz="1400" b="1" dirty="0">
                <a:latin typeface="Times New Roman" panose="02020603050405020304" pitchFamily="18" charset="0"/>
                <a:ea typeface="Calibri"/>
                <a:cs typeface="Times New Roman" panose="02020603050405020304" pitchFamily="18" charset="0"/>
              </a:rPr>
              <a:t>higher wages </a:t>
            </a:r>
            <a:r>
              <a:rPr lang="en-US" sz="1400" dirty="0">
                <a:latin typeface="Times New Roman" panose="02020603050405020304" pitchFamily="18" charset="0"/>
                <a:ea typeface="Calibri"/>
                <a:cs typeface="Times New Roman" panose="02020603050405020304" pitchFamily="18" charset="0"/>
              </a:rPr>
              <a:t>when moving (back) to W-E.</a:t>
            </a:r>
          </a:p>
        </p:txBody>
      </p:sp>
    </p:spTree>
    <p:extLst>
      <p:ext uri="{BB962C8B-B14F-4D97-AF65-F5344CB8AC3E}">
        <p14:creationId xmlns:p14="http://schemas.microsoft.com/office/powerpoint/2010/main" val="329212244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67543" y="769268"/>
            <a:ext cx="8208913" cy="4536504"/>
          </a:xfrm>
        </p:spPr>
        <p:txBody>
          <a:bodyPr>
            <a:normAutofit/>
          </a:bodyPr>
          <a:lstStyle/>
          <a:p>
            <a:pPr algn="just">
              <a:spcAft>
                <a:spcPts val="1200"/>
              </a:spcAft>
            </a:pPr>
            <a:r>
              <a:rPr lang="en-US" sz="1600" dirty="0">
                <a:latin typeface="Times New Roman" panose="02020603050405020304" pitchFamily="18" charset="0"/>
                <a:cs typeface="Times New Roman" panose="02020603050405020304" pitchFamily="18" charset="0"/>
              </a:rPr>
              <a:t>We confirm </a:t>
            </a:r>
            <a:r>
              <a:rPr lang="en-US" sz="1600" b="1" dirty="0">
                <a:latin typeface="Times New Roman" panose="02020603050405020304" pitchFamily="18" charset="0"/>
                <a:cs typeface="Times New Roman" panose="02020603050405020304" pitchFamily="18" charset="0"/>
              </a:rPr>
              <a:t>positive returns </a:t>
            </a:r>
            <a:r>
              <a:rPr lang="en-US" sz="1600" dirty="0">
                <a:latin typeface="Times New Roman" panose="02020603050405020304" pitchFamily="18" charset="0"/>
                <a:cs typeface="Times New Roman" panose="02020603050405020304" pitchFamily="18" charset="0"/>
              </a:rPr>
              <a:t>to entrepreneurship over the life cycle.</a:t>
            </a:r>
          </a:p>
          <a:p>
            <a:pPr algn="just">
              <a:spcAft>
                <a:spcPts val="1200"/>
              </a:spcAft>
            </a:pPr>
            <a:r>
              <a:rPr lang="en-US" sz="1600" dirty="0">
                <a:latin typeface="Times New Roman" panose="02020603050405020304" pitchFamily="18" charset="0"/>
                <a:cs typeface="Times New Roman" panose="02020603050405020304" pitchFamily="18" charset="0"/>
              </a:rPr>
              <a:t>Both the </a:t>
            </a:r>
            <a:r>
              <a:rPr lang="en-US" sz="1600" b="1" dirty="0">
                <a:latin typeface="Times New Roman" panose="02020603050405020304" pitchFamily="18" charset="0"/>
                <a:cs typeface="Times New Roman" panose="02020603050405020304" pitchFamily="18" charset="0"/>
              </a:rPr>
              <a:t>timing</a:t>
            </a:r>
            <a:r>
              <a:rPr lang="en-US" sz="1600" dirty="0">
                <a:latin typeface="Times New Roman" panose="02020603050405020304" pitchFamily="18" charset="0"/>
                <a:cs typeface="Times New Roman" panose="02020603050405020304" pitchFamily="18" charset="0"/>
              </a:rPr>
              <a:t> and the </a:t>
            </a:r>
            <a:r>
              <a:rPr lang="en-US" sz="1600" b="1" dirty="0">
                <a:latin typeface="Times New Roman" panose="02020603050405020304" pitchFamily="18" charset="0"/>
                <a:cs typeface="Times New Roman" panose="02020603050405020304" pitchFamily="18" charset="0"/>
              </a:rPr>
              <a:t>duration</a:t>
            </a:r>
            <a:r>
              <a:rPr lang="en-US" sz="1600" dirty="0">
                <a:latin typeface="Times New Roman" panose="02020603050405020304" pitchFamily="18" charset="0"/>
                <a:cs typeface="Times New Roman" panose="02020603050405020304" pitchFamily="18" charset="0"/>
              </a:rPr>
              <a:t> of the entrepreneurial experience influence subsequent success.</a:t>
            </a:r>
          </a:p>
          <a:p>
            <a:pPr algn="just">
              <a:spcAft>
                <a:spcPts val="600"/>
              </a:spcAft>
            </a:pPr>
            <a:r>
              <a:rPr lang="en-US" sz="1600" dirty="0">
                <a:latin typeface="Times New Roman" panose="02020603050405020304" pitchFamily="18" charset="0"/>
                <a:cs typeface="Times New Roman" panose="02020603050405020304" pitchFamily="18" charset="0"/>
              </a:rPr>
              <a:t>Entrepreneurship can be a good starting point for a professional career if individuals:</a:t>
            </a:r>
          </a:p>
          <a:p>
            <a:pPr marL="285750" indent="-285750" algn="just">
              <a:spcAft>
                <a:spcPts val="600"/>
              </a:spcAf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Learn quickly and </a:t>
            </a:r>
            <a:r>
              <a:rPr lang="en-US" sz="1600" b="1" dirty="0">
                <a:latin typeface="Times New Roman" panose="02020603050405020304" pitchFamily="18" charset="0"/>
                <a:cs typeface="Times New Roman" panose="02020603050405020304" pitchFamily="18" charset="0"/>
              </a:rPr>
              <a:t>react fast </a:t>
            </a:r>
            <a:r>
              <a:rPr lang="en-US" sz="1600" dirty="0">
                <a:latin typeface="Times New Roman" panose="02020603050405020304" pitchFamily="18" charset="0"/>
                <a:cs typeface="Times New Roman" panose="02020603050405020304" pitchFamily="18" charset="0"/>
              </a:rPr>
              <a:t>in case of poor performance (brief experimentation).</a:t>
            </a:r>
          </a:p>
          <a:p>
            <a:pPr marL="285750" indent="-285750" algn="just">
              <a:spcAft>
                <a:spcPts val="1200"/>
              </a:spcAf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Are able to </a:t>
            </a:r>
            <a:r>
              <a:rPr lang="en-US" sz="1600" b="1" dirty="0">
                <a:latin typeface="Times New Roman" panose="02020603050405020304" pitchFamily="18" charset="0"/>
                <a:cs typeface="Times New Roman" panose="02020603050405020304" pitchFamily="18" charset="0"/>
              </a:rPr>
              <a:t>succeed quickly</a:t>
            </a:r>
            <a:r>
              <a:rPr lang="en-US" sz="1600" dirty="0">
                <a:latin typeface="Times New Roman" panose="02020603050405020304" pitchFamily="18" charset="0"/>
                <a:cs typeface="Times New Roman" panose="02020603050405020304" pitchFamily="18" charset="0"/>
              </a:rPr>
              <a:t> (and persistently) with their firms.</a:t>
            </a:r>
          </a:p>
          <a:p>
            <a:pPr algn="just">
              <a:spcBef>
                <a:spcPts val="0"/>
              </a:spcBef>
              <a:spcAft>
                <a:spcPts val="600"/>
              </a:spcAft>
            </a:pPr>
            <a:r>
              <a:rPr lang="en-US" sz="1600" dirty="0">
                <a:latin typeface="Times New Roman" panose="02020603050405020304" pitchFamily="18" charset="0"/>
                <a:cs typeface="Times New Roman" panose="02020603050405020304" pitchFamily="18" charset="0"/>
              </a:rPr>
              <a:t>However, early entrepreneurship is also:</a:t>
            </a:r>
          </a:p>
          <a:p>
            <a:pPr marL="285750" indent="-285750" algn="just">
              <a:spcAft>
                <a:spcPts val="600"/>
              </a:spcAft>
              <a:buFont typeface="Arial" panose="020B0604020202020204" pitchFamily="34" charset="0"/>
              <a:buChar char="•"/>
            </a:pPr>
            <a:r>
              <a:rPr lang="en-US" sz="1600" b="1" dirty="0">
                <a:latin typeface="Times New Roman" panose="02020603050405020304" pitchFamily="18" charset="0"/>
                <a:cs typeface="Times New Roman" panose="02020603050405020304" pitchFamily="18" charset="0"/>
              </a:rPr>
              <a:t>Riskier </a:t>
            </a:r>
            <a:r>
              <a:rPr lang="en-US" sz="1600" dirty="0">
                <a:latin typeface="Times New Roman" panose="02020603050405020304" pitchFamily="18" charset="0"/>
                <a:cs typeface="Times New Roman" panose="02020603050405020304" pitchFamily="18" charset="0"/>
              </a:rPr>
              <a:t>than wage-employment, with possible persistent penalties.</a:t>
            </a:r>
          </a:p>
          <a:p>
            <a:pPr marL="285750" indent="-285750" algn="just">
              <a:spcAft>
                <a:spcPts val="1200"/>
              </a:spcAft>
              <a:buFont typeface="Arial" panose="020B0604020202020204" pitchFamily="34" charset="0"/>
              <a:buChar char="•"/>
            </a:pPr>
            <a:r>
              <a:rPr lang="en-US" sz="1600" b="1" dirty="0">
                <a:latin typeface="Times New Roman" panose="02020603050405020304" pitchFamily="18" charset="0"/>
                <a:cs typeface="Times New Roman" panose="02020603050405020304" pitchFamily="18" charset="0"/>
              </a:rPr>
              <a:t>Never better </a:t>
            </a:r>
            <a:r>
              <a:rPr lang="en-US" sz="1600" dirty="0">
                <a:latin typeface="Times New Roman" panose="02020603050405020304" pitchFamily="18" charset="0"/>
                <a:cs typeface="Times New Roman" panose="02020603050405020304" pitchFamily="18" charset="0"/>
              </a:rPr>
              <a:t>than “late entrepreneurship” (i.e., an entrepreneurial spell after a few years of experience in wage employment).</a:t>
            </a:r>
          </a:p>
          <a:p>
            <a:pPr algn="just">
              <a:spcBef>
                <a:spcPts val="0"/>
              </a:spcBef>
              <a:spcAft>
                <a:spcPts val="1800"/>
              </a:spcAft>
            </a:pPr>
            <a:r>
              <a:rPr lang="en-US" sz="1600" dirty="0">
                <a:latin typeface="Times New Roman" panose="02020603050405020304" pitchFamily="18" charset="0"/>
                <a:cs typeface="Times New Roman" panose="02020603050405020304" pitchFamily="18" charset="0"/>
              </a:rPr>
              <a:t>From a policy perspective, our results suggest that entrepreneurship should be encouraged </a:t>
            </a:r>
            <a:r>
              <a:rPr lang="en-US" sz="1600" b="1" dirty="0">
                <a:latin typeface="Times New Roman" panose="02020603050405020304" pitchFamily="18" charset="0"/>
                <a:cs typeface="Times New Roman" panose="02020603050405020304" pitchFamily="18" charset="0"/>
              </a:rPr>
              <a:t>with caution</a:t>
            </a:r>
            <a:r>
              <a:rPr lang="en-US" sz="1600" dirty="0">
                <a:latin typeface="Times New Roman" panose="02020603050405020304" pitchFamily="18" charset="0"/>
                <a:cs typeface="Times New Roman" panose="02020603050405020304" pitchFamily="18" charset="0"/>
              </a:rPr>
              <a:t>, i.e., not prompting early startups. Therefore, policies aimed at providing students with the set of tools and </a:t>
            </a:r>
            <a:r>
              <a:rPr lang="en-US" sz="1600" b="1" dirty="0">
                <a:latin typeface="Times New Roman" panose="02020603050405020304" pitchFamily="18" charset="0"/>
                <a:cs typeface="Times New Roman" panose="02020603050405020304" pitchFamily="18" charset="0"/>
              </a:rPr>
              <a:t>knowledge required to manage </a:t>
            </a:r>
            <a:r>
              <a:rPr lang="en-US" sz="1600" dirty="0">
                <a:latin typeface="Times New Roman" panose="02020603050405020304" pitchFamily="18" charset="0"/>
                <a:cs typeface="Times New Roman" panose="02020603050405020304" pitchFamily="18" charset="0"/>
              </a:rPr>
              <a:t>their own firms might be </a:t>
            </a:r>
            <a:r>
              <a:rPr lang="en-US" sz="1600" b="1" dirty="0">
                <a:latin typeface="Times New Roman" panose="02020603050405020304" pitchFamily="18" charset="0"/>
                <a:cs typeface="Times New Roman" panose="02020603050405020304" pitchFamily="18" charset="0"/>
              </a:rPr>
              <a:t>more advisable than </a:t>
            </a:r>
            <a:r>
              <a:rPr lang="en-US" sz="1600" dirty="0">
                <a:latin typeface="Times New Roman" panose="02020603050405020304" pitchFamily="18" charset="0"/>
                <a:cs typeface="Times New Roman" panose="02020603050405020304" pitchFamily="18" charset="0"/>
              </a:rPr>
              <a:t>policies </a:t>
            </a:r>
            <a:r>
              <a:rPr lang="en-US" sz="1600" b="1" dirty="0">
                <a:latin typeface="Times New Roman" panose="02020603050405020304" pitchFamily="18" charset="0"/>
                <a:cs typeface="Times New Roman" panose="02020603050405020304" pitchFamily="18" charset="0"/>
              </a:rPr>
              <a:t>subsidizing rushed startups </a:t>
            </a:r>
            <a:r>
              <a:rPr lang="en-US" sz="1600" dirty="0">
                <a:latin typeface="Times New Roman" panose="02020603050405020304" pitchFamily="18" charset="0"/>
                <a:cs typeface="Times New Roman" panose="02020603050405020304" pitchFamily="18" charset="0"/>
              </a:rPr>
              <a:t>that could cost them time and money even in the long-term.</a:t>
            </a:r>
          </a:p>
        </p:txBody>
      </p:sp>
      <p:sp>
        <p:nvSpPr>
          <p:cNvPr id="5" name="Text Placeholder 1"/>
          <p:cNvSpPr txBox="1">
            <a:spLocks/>
          </p:cNvSpPr>
          <p:nvPr/>
        </p:nvSpPr>
        <p:spPr bwMode="auto">
          <a:xfrm>
            <a:off x="467346" y="193204"/>
            <a:ext cx="8137102"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6. Conclusion</a:t>
            </a:r>
            <a:endParaRPr lang="en-GB" sz="12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76376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91482" y="2557859"/>
            <a:ext cx="5761037" cy="599282"/>
          </a:xfrm>
        </p:spPr>
        <p:txBody>
          <a:bodyPr>
            <a:normAutofit/>
          </a:bodyPr>
          <a:lstStyle/>
          <a:p>
            <a:pPr algn="ctr"/>
            <a:r>
              <a:rPr lang="en-US" sz="2800" dirty="0"/>
              <a:t>Thank you.</a:t>
            </a:r>
          </a:p>
        </p:txBody>
      </p:sp>
    </p:spTree>
    <p:extLst>
      <p:ext uri="{BB962C8B-B14F-4D97-AF65-F5344CB8AC3E}">
        <p14:creationId xmlns:p14="http://schemas.microsoft.com/office/powerpoint/2010/main" val="108509626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611560" y="913283"/>
            <a:ext cx="7920880" cy="4306945"/>
          </a:xfrm>
        </p:spPr>
        <p:txBody>
          <a:bodyPr>
            <a:noAutofit/>
          </a:bodyPr>
          <a:lstStyle/>
          <a:p>
            <a:pPr>
              <a:spcAft>
                <a:spcPts val="1200"/>
              </a:spcAft>
            </a:pPr>
            <a:r>
              <a:rPr lang="en-GB" sz="1600" dirty="0">
                <a:latin typeface="Times New Roman" panose="02020603050405020304" pitchFamily="18" charset="0"/>
                <a:cs typeface="Times New Roman" panose="02020603050405020304" pitchFamily="18" charset="0"/>
              </a:rPr>
              <a:t>Ongoing debate in the literature: </a:t>
            </a:r>
            <a:r>
              <a:rPr lang="en-GB" sz="1600" b="1" dirty="0">
                <a:latin typeface="Times New Roman" panose="02020603050405020304" pitchFamily="18" charset="0"/>
                <a:cs typeface="Times New Roman" panose="02020603050405020304" pitchFamily="18" charset="0"/>
              </a:rPr>
              <a:t>Does entrepreneurship pay?</a:t>
            </a:r>
          </a:p>
          <a:p>
            <a:pPr>
              <a:spcAft>
                <a:spcPts val="0"/>
              </a:spcAft>
            </a:pPr>
            <a:r>
              <a:rPr lang="en-GB" sz="1600" dirty="0">
                <a:latin typeface="Times New Roman" panose="02020603050405020304" pitchFamily="18" charset="0"/>
                <a:cs typeface="Times New Roman" panose="02020603050405020304" pitchFamily="18" charset="0"/>
              </a:rPr>
              <a:t>Traditionally, the literature has found that: </a:t>
            </a:r>
          </a:p>
          <a:p>
            <a:pPr marL="342900" indent="-342900">
              <a:spcAft>
                <a:spcPts val="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Entrepreneurship yields </a:t>
            </a:r>
            <a:r>
              <a:rPr lang="en-GB" sz="1600" b="1" dirty="0">
                <a:latin typeface="Times New Roman" panose="02020603050405020304" pitchFamily="18" charset="0"/>
                <a:cs typeface="Times New Roman" panose="02020603050405020304" pitchFamily="18" charset="0"/>
              </a:rPr>
              <a:t>lower and riskier </a:t>
            </a:r>
            <a:r>
              <a:rPr lang="en-GB" sz="1600" dirty="0">
                <a:latin typeface="Times New Roman" panose="02020603050405020304" pitchFamily="18" charset="0"/>
                <a:cs typeface="Times New Roman" panose="02020603050405020304" pitchFamily="18" charset="0"/>
              </a:rPr>
              <a:t>earnings than wage-employment, which means there must be non-pecuniary benefits compensating such difference in earnings </a:t>
            </a:r>
            <a:r>
              <a:rPr lang="en-GB" sz="1400" dirty="0">
                <a:solidFill>
                  <a:srgbClr val="4967AA"/>
                </a:solidFill>
                <a:latin typeface="Times New Roman" panose="02020603050405020304" pitchFamily="18" charset="0"/>
                <a:cs typeface="Times New Roman" panose="02020603050405020304" pitchFamily="18" charset="0"/>
              </a:rPr>
              <a:t>(Hamilton, 2000; Moskowitz &amp; </a:t>
            </a:r>
            <a:r>
              <a:rPr lang="en-GB" sz="1400" dirty="0" err="1">
                <a:solidFill>
                  <a:srgbClr val="4967AA"/>
                </a:solidFill>
                <a:latin typeface="Times New Roman" panose="02020603050405020304" pitchFamily="18" charset="0"/>
                <a:cs typeface="Times New Roman" panose="02020603050405020304" pitchFamily="18" charset="0"/>
              </a:rPr>
              <a:t>Vissing</a:t>
            </a:r>
            <a:r>
              <a:rPr lang="en-GB" sz="1400" dirty="0">
                <a:solidFill>
                  <a:srgbClr val="4967AA"/>
                </a:solidFill>
                <a:latin typeface="Times New Roman" panose="02020603050405020304" pitchFamily="18" charset="0"/>
                <a:cs typeface="Times New Roman" panose="02020603050405020304" pitchFamily="18" charset="0"/>
              </a:rPr>
              <a:t>-Jorgensen, 2002)</a:t>
            </a:r>
            <a:r>
              <a:rPr lang="en-GB" sz="1400" dirty="0">
                <a:latin typeface="Times New Roman" panose="02020603050405020304" pitchFamily="18" charset="0"/>
                <a:cs typeface="Times New Roman" panose="02020603050405020304" pitchFamily="18" charset="0"/>
              </a:rPr>
              <a:t>.</a:t>
            </a:r>
          </a:p>
          <a:p>
            <a:pPr marL="342900" indent="-342900">
              <a:spcAft>
                <a:spcPts val="12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Former entrepreneurs may be </a:t>
            </a:r>
            <a:r>
              <a:rPr lang="en-GB" sz="1600" b="1" dirty="0">
                <a:latin typeface="Times New Roman" panose="02020603050405020304" pitchFamily="18" charset="0"/>
                <a:cs typeface="Times New Roman" panose="02020603050405020304" pitchFamily="18" charset="0"/>
              </a:rPr>
              <a:t>penalized</a:t>
            </a:r>
            <a:r>
              <a:rPr lang="en-GB" sz="1600" dirty="0">
                <a:latin typeface="Times New Roman" panose="02020603050405020304" pitchFamily="18" charset="0"/>
                <a:cs typeface="Times New Roman" panose="02020603050405020304" pitchFamily="18" charset="0"/>
              </a:rPr>
              <a:t>: Returns to entrepreneurial experience are typically lower than to continued wage-employment experience </a:t>
            </a:r>
            <a:r>
              <a:rPr lang="en-GB" sz="1400" dirty="0">
                <a:solidFill>
                  <a:srgbClr val="4967AA"/>
                </a:solidFill>
                <a:latin typeface="Times New Roman" panose="02020603050405020304" pitchFamily="18" charset="0"/>
                <a:cs typeface="Times New Roman" panose="02020603050405020304" pitchFamily="18" charset="0"/>
              </a:rPr>
              <a:t>(Williams, 2000; Bruce &amp; </a:t>
            </a:r>
            <a:r>
              <a:rPr lang="en-GB" sz="1400" dirty="0" err="1">
                <a:solidFill>
                  <a:srgbClr val="4967AA"/>
                </a:solidFill>
                <a:latin typeface="Times New Roman" panose="02020603050405020304" pitchFamily="18" charset="0"/>
                <a:cs typeface="Times New Roman" panose="02020603050405020304" pitchFamily="18" charset="0"/>
              </a:rPr>
              <a:t>Schuetze</a:t>
            </a:r>
            <a:r>
              <a:rPr lang="en-GB" sz="1400" dirty="0">
                <a:solidFill>
                  <a:srgbClr val="4967AA"/>
                </a:solidFill>
                <a:latin typeface="Times New Roman" panose="02020603050405020304" pitchFamily="18" charset="0"/>
                <a:cs typeface="Times New Roman" panose="02020603050405020304" pitchFamily="18" charset="0"/>
              </a:rPr>
              <a:t>, 2004; </a:t>
            </a:r>
            <a:r>
              <a:rPr lang="en-GB" sz="1400" dirty="0" err="1">
                <a:solidFill>
                  <a:srgbClr val="4967AA"/>
                </a:solidFill>
                <a:latin typeface="Times New Roman" panose="02020603050405020304" pitchFamily="18" charset="0"/>
                <a:cs typeface="Times New Roman" panose="02020603050405020304" pitchFamily="18" charset="0"/>
              </a:rPr>
              <a:t>Hyytinen</a:t>
            </a:r>
            <a:r>
              <a:rPr lang="en-GB" sz="1400" dirty="0">
                <a:solidFill>
                  <a:srgbClr val="4967AA"/>
                </a:solidFill>
                <a:latin typeface="Times New Roman" panose="02020603050405020304" pitchFamily="18" charset="0"/>
                <a:cs typeface="Times New Roman" panose="02020603050405020304" pitchFamily="18" charset="0"/>
              </a:rPr>
              <a:t> &amp; </a:t>
            </a:r>
            <a:r>
              <a:rPr lang="en-GB" sz="1400" dirty="0" err="1">
                <a:solidFill>
                  <a:srgbClr val="4967AA"/>
                </a:solidFill>
                <a:latin typeface="Times New Roman" panose="02020603050405020304" pitchFamily="18" charset="0"/>
                <a:cs typeface="Times New Roman" panose="02020603050405020304" pitchFamily="18" charset="0"/>
              </a:rPr>
              <a:t>Rouvinen</a:t>
            </a:r>
            <a:r>
              <a:rPr lang="en-GB" sz="1400" dirty="0">
                <a:solidFill>
                  <a:srgbClr val="4967AA"/>
                </a:solidFill>
                <a:latin typeface="Times New Roman" panose="02020603050405020304" pitchFamily="18" charset="0"/>
                <a:cs typeface="Times New Roman" panose="02020603050405020304" pitchFamily="18" charset="0"/>
              </a:rPr>
              <a:t>, 2008)</a:t>
            </a:r>
            <a:r>
              <a:rPr lang="en-GB" sz="1600" dirty="0">
                <a:latin typeface="Times New Roman" panose="02020603050405020304" pitchFamily="18" charset="0"/>
                <a:cs typeface="Times New Roman" panose="02020603050405020304" pitchFamily="18" charset="0"/>
              </a:rPr>
              <a:t>.</a:t>
            </a:r>
          </a:p>
          <a:p>
            <a:pPr>
              <a:spcAft>
                <a:spcPts val="0"/>
              </a:spcAft>
            </a:pPr>
            <a:r>
              <a:rPr lang="en-GB" sz="1600" dirty="0">
                <a:latin typeface="Times New Roman" panose="02020603050405020304" pitchFamily="18" charset="0"/>
                <a:cs typeface="Times New Roman" panose="02020603050405020304" pitchFamily="18" charset="0"/>
              </a:rPr>
              <a:t>Then… </a:t>
            </a:r>
            <a:r>
              <a:rPr lang="en-GB" sz="1600" b="1" dirty="0">
                <a:latin typeface="Times New Roman" panose="02020603050405020304" pitchFamily="18" charset="0"/>
                <a:cs typeface="Times New Roman" panose="02020603050405020304" pitchFamily="18" charset="0"/>
              </a:rPr>
              <a:t>why</a:t>
            </a:r>
            <a:r>
              <a:rPr lang="en-GB" sz="1600" dirty="0">
                <a:latin typeface="Times New Roman" panose="02020603050405020304" pitchFamily="18" charset="0"/>
                <a:cs typeface="Times New Roman" panose="02020603050405020304" pitchFamily="18" charset="0"/>
              </a:rPr>
              <a:t> do some people move to and stay in entrepreneurship?</a:t>
            </a:r>
          </a:p>
          <a:p>
            <a:pPr marL="285750" indent="-285750">
              <a:spcAft>
                <a:spcPts val="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Nonpecuniary benefits </a:t>
            </a:r>
            <a:r>
              <a:rPr lang="en-GB" sz="1400" dirty="0">
                <a:solidFill>
                  <a:srgbClr val="4967AA"/>
                </a:solidFill>
                <a:latin typeface="Times New Roman" panose="02020603050405020304" pitchFamily="18" charset="0"/>
                <a:cs typeface="Times New Roman" panose="02020603050405020304" pitchFamily="18" charset="0"/>
              </a:rPr>
              <a:t>(Hamilton, 2000; Hurst &amp; Pugsley, 2011)</a:t>
            </a:r>
            <a:r>
              <a:rPr lang="en-GB" sz="1400" dirty="0">
                <a:latin typeface="Times New Roman" panose="02020603050405020304" pitchFamily="18" charset="0"/>
                <a:cs typeface="Times New Roman" panose="02020603050405020304" pitchFamily="18" charset="0"/>
              </a:rPr>
              <a:t>, </a:t>
            </a:r>
            <a:r>
              <a:rPr lang="en-GB" sz="1600" dirty="0">
                <a:latin typeface="Times New Roman" panose="02020603050405020304" pitchFamily="18" charset="0"/>
                <a:cs typeface="Times New Roman" panose="02020603050405020304" pitchFamily="18" charset="0"/>
              </a:rPr>
              <a:t>leading to higher levels of job satisfaction</a:t>
            </a:r>
            <a:r>
              <a:rPr lang="en-GB" sz="1400" dirty="0">
                <a:latin typeface="Times New Roman" panose="02020603050405020304" pitchFamily="18" charset="0"/>
                <a:cs typeface="Times New Roman" panose="02020603050405020304" pitchFamily="18" charset="0"/>
              </a:rPr>
              <a:t> </a:t>
            </a:r>
            <a:r>
              <a:rPr lang="en-GB" sz="1400" dirty="0">
                <a:solidFill>
                  <a:srgbClr val="4967AA"/>
                </a:solidFill>
                <a:latin typeface="Times New Roman" panose="02020603050405020304" pitchFamily="18" charset="0"/>
                <a:cs typeface="Times New Roman" panose="02020603050405020304" pitchFamily="18" charset="0"/>
              </a:rPr>
              <a:t>(</a:t>
            </a:r>
            <a:r>
              <a:rPr lang="en-GB" sz="1400" dirty="0" err="1">
                <a:solidFill>
                  <a:srgbClr val="4967AA"/>
                </a:solidFill>
                <a:latin typeface="Times New Roman" panose="02020603050405020304" pitchFamily="18" charset="0"/>
                <a:cs typeface="Times New Roman" panose="02020603050405020304" pitchFamily="18" charset="0"/>
              </a:rPr>
              <a:t>Blanchflower</a:t>
            </a:r>
            <a:r>
              <a:rPr lang="en-GB" sz="1400" dirty="0">
                <a:solidFill>
                  <a:srgbClr val="4967AA"/>
                </a:solidFill>
                <a:latin typeface="Times New Roman" panose="02020603050405020304" pitchFamily="18" charset="0"/>
                <a:cs typeface="Times New Roman" panose="02020603050405020304" pitchFamily="18" charset="0"/>
              </a:rPr>
              <a:t> &amp; Oswald, 1998; Benz &amp; Fray, 2008).</a:t>
            </a:r>
          </a:p>
          <a:p>
            <a:pPr marL="285750" indent="-285750">
              <a:spcAft>
                <a:spcPts val="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Genetic and/or environmental factors </a:t>
            </a:r>
            <a:r>
              <a:rPr lang="en-GB" sz="1400" dirty="0">
                <a:solidFill>
                  <a:srgbClr val="4967AA"/>
                </a:solidFill>
                <a:latin typeface="Times New Roman" panose="02020603050405020304" pitchFamily="18" charset="0"/>
                <a:cs typeface="Times New Roman" panose="02020603050405020304" pitchFamily="18" charset="0"/>
              </a:rPr>
              <a:t>(</a:t>
            </a:r>
            <a:r>
              <a:rPr lang="en-GB" sz="1400" dirty="0" err="1">
                <a:solidFill>
                  <a:srgbClr val="4967AA"/>
                </a:solidFill>
                <a:latin typeface="Times New Roman" panose="02020603050405020304" pitchFamily="18" charset="0"/>
                <a:cs typeface="Times New Roman" panose="02020603050405020304" pitchFamily="18" charset="0"/>
              </a:rPr>
              <a:t>Nicolau</a:t>
            </a:r>
            <a:r>
              <a:rPr lang="en-GB" sz="1400" dirty="0">
                <a:solidFill>
                  <a:srgbClr val="4967AA"/>
                </a:solidFill>
                <a:latin typeface="Times New Roman" panose="02020603050405020304" pitchFamily="18" charset="0"/>
                <a:cs typeface="Times New Roman" panose="02020603050405020304" pitchFamily="18" charset="0"/>
              </a:rPr>
              <a:t> et al., 2008; Lindquist et al., 2015).</a:t>
            </a:r>
          </a:p>
          <a:p>
            <a:pPr marL="285750" indent="-285750">
              <a:spcAft>
                <a:spcPts val="12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Less aversion to risk and losses </a:t>
            </a:r>
            <a:r>
              <a:rPr lang="en-GB" sz="1400" dirty="0">
                <a:solidFill>
                  <a:srgbClr val="4967AA"/>
                </a:solidFill>
                <a:latin typeface="Times New Roman" panose="02020603050405020304" pitchFamily="18" charset="0"/>
                <a:cs typeface="Times New Roman" panose="02020603050405020304" pitchFamily="18" charset="0"/>
              </a:rPr>
              <a:t>(Hvide &amp; </a:t>
            </a:r>
            <a:r>
              <a:rPr lang="en-GB" sz="1400" dirty="0" err="1">
                <a:solidFill>
                  <a:srgbClr val="4967AA"/>
                </a:solidFill>
                <a:latin typeface="Times New Roman" panose="02020603050405020304" pitchFamily="18" charset="0"/>
                <a:cs typeface="Times New Roman" panose="02020603050405020304" pitchFamily="18" charset="0"/>
              </a:rPr>
              <a:t>Panos</a:t>
            </a:r>
            <a:r>
              <a:rPr lang="en-GB" sz="1400" dirty="0">
                <a:solidFill>
                  <a:srgbClr val="4967AA"/>
                </a:solidFill>
                <a:latin typeface="Times New Roman" panose="02020603050405020304" pitchFamily="18" charset="0"/>
                <a:cs typeface="Times New Roman" panose="02020603050405020304" pitchFamily="18" charset="0"/>
              </a:rPr>
              <a:t>, 2014; </a:t>
            </a:r>
            <a:r>
              <a:rPr lang="en-GB" sz="1400" dirty="0" err="1">
                <a:solidFill>
                  <a:srgbClr val="4967AA"/>
                </a:solidFill>
                <a:latin typeface="Times New Roman" panose="02020603050405020304" pitchFamily="18" charset="0"/>
                <a:cs typeface="Times New Roman" panose="02020603050405020304" pitchFamily="18" charset="0"/>
              </a:rPr>
              <a:t>Koudstaal</a:t>
            </a:r>
            <a:r>
              <a:rPr lang="en-GB" sz="1400" dirty="0">
                <a:solidFill>
                  <a:srgbClr val="4967AA"/>
                </a:solidFill>
                <a:latin typeface="Times New Roman" panose="02020603050405020304" pitchFamily="18" charset="0"/>
                <a:cs typeface="Times New Roman" panose="02020603050405020304" pitchFamily="18" charset="0"/>
              </a:rPr>
              <a:t> et al., 2016)</a:t>
            </a:r>
            <a:r>
              <a:rPr lang="en-GB" sz="1600" dirty="0">
                <a:latin typeface="Times New Roman" panose="02020603050405020304" pitchFamily="18" charset="0"/>
                <a:cs typeface="Times New Roman" panose="02020603050405020304" pitchFamily="18" charset="0"/>
              </a:rPr>
              <a:t>, tolerance to uncertainty </a:t>
            </a:r>
            <a:r>
              <a:rPr lang="en-GB" sz="1400" dirty="0">
                <a:solidFill>
                  <a:srgbClr val="4967AA"/>
                </a:solidFill>
                <a:latin typeface="Times New Roman" panose="02020603050405020304" pitchFamily="18" charset="0"/>
                <a:cs typeface="Times New Roman" panose="02020603050405020304" pitchFamily="18" charset="0"/>
              </a:rPr>
              <a:t>(Holm et al., 2013)</a:t>
            </a:r>
            <a:r>
              <a:rPr lang="en-GB" sz="1600" dirty="0">
                <a:latin typeface="Times New Roman" panose="02020603050405020304" pitchFamily="18" charset="0"/>
                <a:cs typeface="Times New Roman" panose="02020603050405020304" pitchFamily="18" charset="0"/>
              </a:rPr>
              <a:t>, overconfidence </a:t>
            </a:r>
            <a:r>
              <a:rPr lang="en-GB" sz="1400" dirty="0">
                <a:solidFill>
                  <a:srgbClr val="4967AA"/>
                </a:solidFill>
                <a:latin typeface="Times New Roman" panose="02020603050405020304" pitchFamily="18" charset="0"/>
                <a:cs typeface="Times New Roman" panose="02020603050405020304" pitchFamily="18" charset="0"/>
              </a:rPr>
              <a:t>(Hayward et al., 2006)</a:t>
            </a:r>
            <a:r>
              <a:rPr lang="en-GB" sz="1600" dirty="0">
                <a:latin typeface="Times New Roman" panose="02020603050405020304" pitchFamily="18" charset="0"/>
                <a:cs typeface="Times New Roman" panose="02020603050405020304" pitchFamily="18" charset="0"/>
              </a:rPr>
              <a:t>, over-optimism </a:t>
            </a:r>
            <a:r>
              <a:rPr lang="en-GB" sz="1400" dirty="0">
                <a:solidFill>
                  <a:srgbClr val="4967AA"/>
                </a:solidFill>
                <a:latin typeface="Times New Roman" panose="02020603050405020304" pitchFamily="18" charset="0"/>
                <a:cs typeface="Times New Roman" panose="02020603050405020304" pitchFamily="18" charset="0"/>
              </a:rPr>
              <a:t>(Lowe and </a:t>
            </a:r>
            <a:r>
              <a:rPr lang="en-GB" sz="1400" dirty="0" err="1">
                <a:solidFill>
                  <a:srgbClr val="4967AA"/>
                </a:solidFill>
                <a:latin typeface="Times New Roman" panose="02020603050405020304" pitchFamily="18" charset="0"/>
                <a:cs typeface="Times New Roman" panose="02020603050405020304" pitchFamily="18" charset="0"/>
              </a:rPr>
              <a:t>Ziedonis</a:t>
            </a:r>
            <a:r>
              <a:rPr lang="en-GB" sz="1400" dirty="0">
                <a:solidFill>
                  <a:srgbClr val="4967AA"/>
                </a:solidFill>
                <a:latin typeface="Times New Roman" panose="02020603050405020304" pitchFamily="18" charset="0"/>
                <a:cs typeface="Times New Roman" panose="02020603050405020304" pitchFamily="18" charset="0"/>
              </a:rPr>
              <a:t>, 2006; </a:t>
            </a:r>
            <a:r>
              <a:rPr lang="en-GB" sz="1400" dirty="0" err="1">
                <a:solidFill>
                  <a:srgbClr val="4967AA"/>
                </a:solidFill>
                <a:latin typeface="Times New Roman" panose="02020603050405020304" pitchFamily="18" charset="0"/>
                <a:cs typeface="Times New Roman" panose="02020603050405020304" pitchFamily="18" charset="0"/>
              </a:rPr>
              <a:t>Dusnitsky</a:t>
            </a:r>
            <a:r>
              <a:rPr lang="en-GB" sz="1400" dirty="0">
                <a:solidFill>
                  <a:srgbClr val="4967AA"/>
                </a:solidFill>
                <a:latin typeface="Times New Roman" panose="02020603050405020304" pitchFamily="18" charset="0"/>
                <a:cs typeface="Times New Roman" panose="02020603050405020304" pitchFamily="18" charset="0"/>
              </a:rPr>
              <a:t>, 2010).</a:t>
            </a:r>
          </a:p>
          <a:p>
            <a:pPr marL="285750" indent="-285750">
              <a:spcAft>
                <a:spcPts val="1200"/>
              </a:spcAft>
              <a:buFont typeface="Arial" panose="020B0604020202020204" pitchFamily="34" charset="0"/>
              <a:buChar char="•"/>
            </a:pPr>
            <a:endParaRPr lang="en-GB" sz="1400" dirty="0">
              <a:latin typeface="Times New Roman" panose="02020603050405020304" pitchFamily="18" charset="0"/>
              <a:cs typeface="Times New Roman" panose="02020603050405020304" pitchFamily="18" charset="0"/>
            </a:endParaRPr>
          </a:p>
        </p:txBody>
      </p:sp>
      <p:sp>
        <p:nvSpPr>
          <p:cNvPr id="5" name="Text Placeholder 1"/>
          <p:cNvSpPr txBox="1">
            <a:spLocks/>
          </p:cNvSpPr>
          <p:nvPr/>
        </p:nvSpPr>
        <p:spPr bwMode="auto">
          <a:xfrm>
            <a:off x="467346" y="193204"/>
            <a:ext cx="2880518"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1. Motivation</a:t>
            </a:r>
            <a:endParaRPr lang="en-GB" sz="12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137606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611560" y="913283"/>
            <a:ext cx="7920880" cy="4306945"/>
          </a:xfrm>
        </p:spPr>
        <p:txBody>
          <a:bodyPr>
            <a:noAutofit/>
          </a:bodyPr>
          <a:lstStyle/>
          <a:p>
            <a:pPr>
              <a:spcAft>
                <a:spcPts val="1200"/>
              </a:spcAft>
            </a:pPr>
            <a:r>
              <a:rPr lang="en-GB" sz="1600" dirty="0">
                <a:latin typeface="Times New Roman" panose="02020603050405020304" pitchFamily="18" charset="0"/>
                <a:cs typeface="Times New Roman" panose="02020603050405020304" pitchFamily="18" charset="0"/>
              </a:rPr>
              <a:t>What if entrepreneurship does not really pay less? What if prior results are biased?</a:t>
            </a:r>
          </a:p>
          <a:p>
            <a:pPr marL="285750" indent="-285750">
              <a:spcAft>
                <a:spcPts val="1200"/>
              </a:spcAft>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Income underreporting </a:t>
            </a:r>
            <a:r>
              <a:rPr lang="en-GB" sz="1600" dirty="0">
                <a:latin typeface="Times New Roman" panose="02020603050405020304" pitchFamily="18" charset="0"/>
                <a:cs typeface="Times New Roman" panose="02020603050405020304" pitchFamily="18" charset="0"/>
              </a:rPr>
              <a:t>(about 25%) from the self-employed </a:t>
            </a:r>
            <a:r>
              <a:rPr lang="en-GB" sz="1400" dirty="0">
                <a:solidFill>
                  <a:srgbClr val="4967AA"/>
                </a:solidFill>
                <a:latin typeface="Times New Roman" panose="02020603050405020304" pitchFamily="18" charset="0"/>
                <a:cs typeface="Times New Roman" panose="02020603050405020304" pitchFamily="18" charset="0"/>
              </a:rPr>
              <a:t>(Hurst et al., 2013)</a:t>
            </a:r>
            <a:r>
              <a:rPr lang="en-GB" sz="1600" dirty="0">
                <a:latin typeface="Times New Roman" panose="02020603050405020304" pitchFamily="18" charset="0"/>
                <a:cs typeface="Times New Roman" panose="02020603050405020304" pitchFamily="18" charset="0"/>
              </a:rPr>
              <a:t>. Accounting for it shows that entrepreneurs earn more </a:t>
            </a:r>
            <a:r>
              <a:rPr lang="en-GB" sz="1400" dirty="0">
                <a:solidFill>
                  <a:srgbClr val="4967AA"/>
                </a:solidFill>
                <a:latin typeface="Times New Roman" panose="02020603050405020304" pitchFamily="18" charset="0"/>
                <a:cs typeface="Times New Roman" panose="02020603050405020304" pitchFamily="18" charset="0"/>
              </a:rPr>
              <a:t>(</a:t>
            </a:r>
            <a:r>
              <a:rPr lang="en-GB" sz="1400" dirty="0" err="1">
                <a:solidFill>
                  <a:srgbClr val="4967AA"/>
                </a:solidFill>
                <a:latin typeface="Times New Roman" panose="02020603050405020304" pitchFamily="18" charset="0"/>
                <a:cs typeface="Times New Roman" panose="02020603050405020304" pitchFamily="18" charset="0"/>
              </a:rPr>
              <a:t>Åstebro</a:t>
            </a:r>
            <a:r>
              <a:rPr lang="en-GB" sz="1400" dirty="0">
                <a:solidFill>
                  <a:srgbClr val="4967AA"/>
                </a:solidFill>
                <a:latin typeface="Times New Roman" panose="02020603050405020304" pitchFamily="18" charset="0"/>
                <a:cs typeface="Times New Roman" panose="02020603050405020304" pitchFamily="18" charset="0"/>
              </a:rPr>
              <a:t> &amp; Chen, 2014)</a:t>
            </a:r>
            <a:r>
              <a:rPr lang="en-GB" sz="1600" dirty="0">
                <a:latin typeface="Times New Roman" panose="02020603050405020304" pitchFamily="18" charset="0"/>
                <a:cs typeface="Times New Roman" panose="02020603050405020304" pitchFamily="18" charset="0"/>
              </a:rPr>
              <a:t>.</a:t>
            </a:r>
          </a:p>
          <a:p>
            <a:pPr marL="285750" indent="-285750">
              <a:spcAft>
                <a:spcPts val="12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Entrepreneurs are a </a:t>
            </a:r>
            <a:r>
              <a:rPr lang="en-GB" sz="1600" b="1" dirty="0">
                <a:latin typeface="Times New Roman" panose="02020603050405020304" pitchFamily="18" charset="0"/>
                <a:cs typeface="Times New Roman" panose="02020603050405020304" pitchFamily="18" charset="0"/>
              </a:rPr>
              <a:t>heterogeneous </a:t>
            </a:r>
            <a:r>
              <a:rPr lang="en-GB" sz="1600" dirty="0">
                <a:latin typeface="Times New Roman" panose="02020603050405020304" pitchFamily="18" charset="0"/>
                <a:cs typeface="Times New Roman" panose="02020603050405020304" pitchFamily="18" charset="0"/>
              </a:rPr>
              <a:t>group. </a:t>
            </a:r>
            <a:r>
              <a:rPr lang="en-GB" sz="1400" dirty="0">
                <a:solidFill>
                  <a:srgbClr val="4967AA"/>
                </a:solidFill>
                <a:latin typeface="Times New Roman" panose="02020603050405020304" pitchFamily="18" charset="0"/>
                <a:cs typeface="Times New Roman" panose="02020603050405020304" pitchFamily="18" charset="0"/>
              </a:rPr>
              <a:t>Levine &amp; Rubinstein (2017) </a:t>
            </a:r>
            <a:r>
              <a:rPr lang="en-GB" sz="1600" dirty="0">
                <a:latin typeface="Times New Roman" panose="02020603050405020304" pitchFamily="18" charset="0"/>
                <a:cs typeface="Times New Roman" panose="02020603050405020304" pitchFamily="18" charset="0"/>
              </a:rPr>
              <a:t>distinguish between </a:t>
            </a:r>
            <a:r>
              <a:rPr lang="en-GB" sz="1600" b="1" dirty="0">
                <a:latin typeface="Times New Roman" panose="02020603050405020304" pitchFamily="18" charset="0"/>
                <a:cs typeface="Times New Roman" panose="02020603050405020304" pitchFamily="18" charset="0"/>
              </a:rPr>
              <a:t>incorporated</a:t>
            </a:r>
            <a:r>
              <a:rPr lang="en-GB" sz="1600" dirty="0">
                <a:latin typeface="Times New Roman" panose="02020603050405020304" pitchFamily="18" charset="0"/>
                <a:cs typeface="Times New Roman" panose="02020603050405020304" pitchFamily="18" charset="0"/>
              </a:rPr>
              <a:t> and </a:t>
            </a:r>
            <a:r>
              <a:rPr lang="en-GB" sz="1600" b="1" dirty="0">
                <a:latin typeface="Times New Roman" panose="02020603050405020304" pitchFamily="18" charset="0"/>
                <a:cs typeface="Times New Roman" panose="02020603050405020304" pitchFamily="18" charset="0"/>
              </a:rPr>
              <a:t>unincorporated</a:t>
            </a:r>
            <a:r>
              <a:rPr lang="en-GB" sz="1600" dirty="0">
                <a:latin typeface="Times New Roman" panose="02020603050405020304" pitchFamily="18" charset="0"/>
                <a:cs typeface="Times New Roman" panose="02020603050405020304" pitchFamily="18" charset="0"/>
              </a:rPr>
              <a:t> entrepreneurs. Incorporated entrepreneurs are more able, more educated, and earn significantly more. </a:t>
            </a:r>
            <a:r>
              <a:rPr lang="en-GB" sz="1400" dirty="0" err="1">
                <a:solidFill>
                  <a:srgbClr val="4967AA"/>
                </a:solidFill>
                <a:latin typeface="Times New Roman" panose="02020603050405020304" pitchFamily="18" charset="0"/>
                <a:cs typeface="Times New Roman" panose="02020603050405020304" pitchFamily="18" charset="0"/>
              </a:rPr>
              <a:t>Sorgner</a:t>
            </a:r>
            <a:r>
              <a:rPr lang="en-GB" sz="1400" dirty="0">
                <a:solidFill>
                  <a:srgbClr val="4967AA"/>
                </a:solidFill>
                <a:latin typeface="Times New Roman" panose="02020603050405020304" pitchFamily="18" charset="0"/>
                <a:cs typeface="Times New Roman" panose="02020603050405020304" pitchFamily="18" charset="0"/>
              </a:rPr>
              <a:t> et al., (2017) </a:t>
            </a:r>
            <a:r>
              <a:rPr lang="en-GB" sz="1600" dirty="0">
                <a:latin typeface="Times New Roman" panose="02020603050405020304" pitchFamily="18" charset="0"/>
                <a:cs typeface="Times New Roman" panose="02020603050405020304" pitchFamily="18" charset="0"/>
              </a:rPr>
              <a:t>find that </a:t>
            </a:r>
            <a:r>
              <a:rPr lang="en-GB" sz="1600" b="1" dirty="0">
                <a:latin typeface="Times New Roman" panose="02020603050405020304" pitchFamily="18" charset="0"/>
                <a:cs typeface="Times New Roman" panose="02020603050405020304" pitchFamily="18" charset="0"/>
              </a:rPr>
              <a:t>employers</a:t>
            </a:r>
            <a:r>
              <a:rPr lang="en-GB" sz="1600" dirty="0">
                <a:latin typeface="Times New Roman" panose="02020603050405020304" pitchFamily="18" charset="0"/>
                <a:cs typeface="Times New Roman" panose="02020603050405020304" pitchFamily="18" charset="0"/>
              </a:rPr>
              <a:t> earn more than employees, while </a:t>
            </a:r>
            <a:r>
              <a:rPr lang="en-GB" sz="1600" b="1" dirty="0">
                <a:latin typeface="Times New Roman" panose="02020603050405020304" pitchFamily="18" charset="0"/>
                <a:cs typeface="Times New Roman" panose="02020603050405020304" pitchFamily="18" charset="0"/>
              </a:rPr>
              <a:t>solo</a:t>
            </a:r>
            <a:r>
              <a:rPr lang="en-GB" sz="1600" dirty="0">
                <a:latin typeface="Times New Roman" panose="02020603050405020304" pitchFamily="18" charset="0"/>
                <a:cs typeface="Times New Roman" panose="02020603050405020304" pitchFamily="18" charset="0"/>
              </a:rPr>
              <a:t> entrepreneurs earn less.</a:t>
            </a:r>
          </a:p>
          <a:p>
            <a:pPr marL="285750" indent="-285750">
              <a:spcAft>
                <a:spcPts val="1200"/>
              </a:spcAft>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Bias</a:t>
            </a:r>
            <a:r>
              <a:rPr lang="en-GB" sz="1600" dirty="0">
                <a:latin typeface="Times New Roman" panose="02020603050405020304" pitchFamily="18" charset="0"/>
                <a:cs typeface="Times New Roman" panose="02020603050405020304" pitchFamily="18" charset="0"/>
              </a:rPr>
              <a:t> in favour of W-E when making comparisons in a </a:t>
            </a:r>
            <a:r>
              <a:rPr lang="en-GB" sz="1600" b="1" dirty="0">
                <a:latin typeface="Times New Roman" panose="02020603050405020304" pitchFamily="18" charset="0"/>
                <a:cs typeface="Times New Roman" panose="02020603050405020304" pitchFamily="18" charset="0"/>
              </a:rPr>
              <a:t>cross-sectional </a:t>
            </a:r>
            <a:r>
              <a:rPr lang="en-GB" sz="1600" dirty="0">
                <a:latin typeface="Times New Roman" panose="02020603050405020304" pitchFamily="18" charset="0"/>
                <a:cs typeface="Times New Roman" panose="02020603050405020304" pitchFamily="18" charset="0"/>
              </a:rPr>
              <a:t>setting. </a:t>
            </a:r>
            <a:br>
              <a:rPr lang="en-GB" sz="1600" dirty="0">
                <a:latin typeface="Times New Roman" panose="02020603050405020304" pitchFamily="18" charset="0"/>
                <a:cs typeface="Times New Roman" panose="02020603050405020304" pitchFamily="18" charset="0"/>
              </a:rPr>
            </a:br>
            <a:r>
              <a:rPr lang="en-GB" sz="1600" dirty="0">
                <a:latin typeface="Times New Roman" panose="02020603050405020304" pitchFamily="18" charset="0"/>
                <a:cs typeface="Times New Roman" panose="02020603050405020304" pitchFamily="18" charset="0"/>
              </a:rPr>
              <a:t>Fail to account for the </a:t>
            </a:r>
            <a:r>
              <a:rPr lang="en-GB" sz="1600" b="1" dirty="0">
                <a:latin typeface="Times New Roman" panose="02020603050405020304" pitchFamily="18" charset="0"/>
                <a:cs typeface="Times New Roman" panose="02020603050405020304" pitchFamily="18" charset="0"/>
              </a:rPr>
              <a:t>option value of experimenting </a:t>
            </a:r>
            <a:r>
              <a:rPr lang="en-GB" sz="1600" dirty="0">
                <a:latin typeface="Times New Roman" panose="02020603050405020304" pitchFamily="18" charset="0"/>
                <a:cs typeface="Times New Roman" panose="02020603050405020304" pitchFamily="18" charset="0"/>
              </a:rPr>
              <a:t>in entrepreneurship </a:t>
            </a:r>
            <a:r>
              <a:rPr lang="en-GB" sz="1400" dirty="0">
                <a:solidFill>
                  <a:srgbClr val="4967AA"/>
                </a:solidFill>
                <a:latin typeface="Times New Roman" panose="02020603050405020304" pitchFamily="18" charset="0"/>
                <a:cs typeface="Times New Roman" panose="02020603050405020304" pitchFamily="18" charset="0"/>
              </a:rPr>
              <a:t>(</a:t>
            </a:r>
            <a:r>
              <a:rPr lang="en-GB" sz="1400" dirty="0" err="1">
                <a:solidFill>
                  <a:srgbClr val="4967AA"/>
                </a:solidFill>
                <a:latin typeface="Times New Roman" panose="02020603050405020304" pitchFamily="18" charset="0"/>
                <a:cs typeface="Times New Roman" panose="02020603050405020304" pitchFamily="18" charset="0"/>
              </a:rPr>
              <a:t>Manso</a:t>
            </a:r>
            <a:r>
              <a:rPr lang="en-GB" sz="1400" dirty="0">
                <a:solidFill>
                  <a:srgbClr val="4967AA"/>
                </a:solidFill>
                <a:latin typeface="Times New Roman" panose="02020603050405020304" pitchFamily="18" charset="0"/>
                <a:cs typeface="Times New Roman" panose="02020603050405020304" pitchFamily="18" charset="0"/>
              </a:rPr>
              <a:t>, 2016)</a:t>
            </a:r>
            <a:r>
              <a:rPr lang="en-GB" sz="1600" dirty="0">
                <a:latin typeface="Times New Roman" panose="02020603050405020304" pitchFamily="18" charset="0"/>
                <a:cs typeface="Times New Roman" panose="02020603050405020304" pitchFamily="18" charset="0"/>
              </a:rPr>
              <a:t>.</a:t>
            </a:r>
            <a:br>
              <a:rPr lang="en-GB" sz="1600" dirty="0">
                <a:latin typeface="Times New Roman" panose="02020603050405020304" pitchFamily="18" charset="0"/>
                <a:cs typeface="Times New Roman" panose="02020603050405020304" pitchFamily="18" charset="0"/>
              </a:rPr>
            </a:br>
            <a:r>
              <a:rPr lang="en-GB" sz="1600" b="1" dirty="0">
                <a:latin typeface="Times New Roman" panose="02020603050405020304" pitchFamily="18" charset="0"/>
                <a:cs typeface="Times New Roman" panose="02020603050405020304" pitchFamily="18" charset="0"/>
              </a:rPr>
              <a:t>Distribution</a:t>
            </a:r>
            <a:r>
              <a:rPr lang="en-GB"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of entrepreneurial earnings is </a:t>
            </a:r>
            <a:r>
              <a:rPr lang="en-US" sz="1600" b="1" dirty="0">
                <a:latin typeface="Times New Roman" panose="02020603050405020304" pitchFamily="18" charset="0"/>
                <a:cs typeface="Times New Roman" panose="02020603050405020304" pitchFamily="18" charset="0"/>
              </a:rPr>
              <a:t>biased</a:t>
            </a:r>
            <a:r>
              <a:rPr lang="en-US" sz="1600" dirty="0">
                <a:latin typeface="Times New Roman" panose="02020603050405020304" pitchFamily="18" charset="0"/>
                <a:cs typeface="Times New Roman" panose="02020603050405020304" pitchFamily="18" charset="0"/>
              </a:rPr>
              <a:t> downward at the median and upwards at the mean. </a:t>
            </a:r>
            <a:r>
              <a:rPr lang="en-US" sz="1400" dirty="0">
                <a:solidFill>
                  <a:srgbClr val="4967AA"/>
                </a:solidFill>
                <a:latin typeface="Times New Roman" panose="02020603050405020304" pitchFamily="18" charset="0"/>
                <a:cs typeface="Times New Roman" panose="02020603050405020304" pitchFamily="18" charset="0"/>
              </a:rPr>
              <a:t>(Dillon and Stanton, 2017)</a:t>
            </a:r>
            <a:r>
              <a:rPr lang="en-US" sz="1600" dirty="0">
                <a:latin typeface="Times New Roman" panose="02020603050405020304" pitchFamily="18" charset="0"/>
                <a:cs typeface="Times New Roman" panose="02020603050405020304" pitchFamily="18" charset="0"/>
              </a:rPr>
              <a:t>.</a:t>
            </a:r>
            <a:br>
              <a:rPr lang="en-US" sz="1600" dirty="0">
                <a:latin typeface="Times New Roman" panose="02020603050405020304" pitchFamily="18" charset="0"/>
                <a:cs typeface="Times New Roman" panose="02020603050405020304" pitchFamily="18" charset="0"/>
              </a:rPr>
            </a:br>
            <a:r>
              <a:rPr lang="en-GB" sz="1600" dirty="0">
                <a:latin typeface="Times New Roman" panose="02020603050405020304" pitchFamily="18" charset="0"/>
                <a:cs typeface="Times New Roman" panose="02020603050405020304" pitchFamily="18" charset="0"/>
              </a:rPr>
              <a:t>Individuals with entrepreneurial experience have </a:t>
            </a:r>
            <a:r>
              <a:rPr lang="en-GB" sz="1600" b="1" dirty="0">
                <a:latin typeface="Times New Roman" panose="02020603050405020304" pitchFamily="18" charset="0"/>
                <a:cs typeface="Times New Roman" panose="02020603050405020304" pitchFamily="18" charset="0"/>
              </a:rPr>
              <a:t>higher lifetime earnings </a:t>
            </a:r>
            <a:r>
              <a:rPr lang="en-GB" sz="1600" dirty="0">
                <a:latin typeface="Times New Roman" panose="02020603050405020304" pitchFamily="18" charset="0"/>
                <a:cs typeface="Times New Roman" panose="02020603050405020304" pitchFamily="18" charset="0"/>
              </a:rPr>
              <a:t>than those who never attempted S-E </a:t>
            </a:r>
            <a:r>
              <a:rPr lang="en-GB" sz="1400" dirty="0">
                <a:solidFill>
                  <a:srgbClr val="4967AA"/>
                </a:solidFill>
                <a:latin typeface="Times New Roman" panose="02020603050405020304" pitchFamily="18" charset="0"/>
                <a:cs typeface="Times New Roman" panose="02020603050405020304" pitchFamily="18" charset="0"/>
              </a:rPr>
              <a:t>(Daly, 2015; </a:t>
            </a:r>
            <a:r>
              <a:rPr lang="en-GB" sz="1400" dirty="0" err="1">
                <a:solidFill>
                  <a:srgbClr val="4967AA"/>
                </a:solidFill>
                <a:latin typeface="Times New Roman" panose="02020603050405020304" pitchFamily="18" charset="0"/>
                <a:cs typeface="Times New Roman" panose="02020603050405020304" pitchFamily="18" charset="0"/>
              </a:rPr>
              <a:t>Manso</a:t>
            </a:r>
            <a:r>
              <a:rPr lang="en-GB" sz="1400" dirty="0">
                <a:solidFill>
                  <a:srgbClr val="4967AA"/>
                </a:solidFill>
                <a:latin typeface="Times New Roman" panose="02020603050405020304" pitchFamily="18" charset="0"/>
                <a:cs typeface="Times New Roman" panose="02020603050405020304" pitchFamily="18" charset="0"/>
              </a:rPr>
              <a:t>, 2016; Dillon &amp; Stanton, 2017; </a:t>
            </a:r>
            <a:r>
              <a:rPr lang="en-GB" sz="1400" dirty="0" err="1">
                <a:solidFill>
                  <a:srgbClr val="4967AA"/>
                </a:solidFill>
                <a:latin typeface="Times New Roman" panose="02020603050405020304" pitchFamily="18" charset="0"/>
                <a:cs typeface="Times New Roman" panose="02020603050405020304" pitchFamily="18" charset="0"/>
              </a:rPr>
              <a:t>Humpries</a:t>
            </a:r>
            <a:r>
              <a:rPr lang="en-GB" sz="1400" dirty="0">
                <a:solidFill>
                  <a:srgbClr val="4967AA"/>
                </a:solidFill>
                <a:latin typeface="Times New Roman" panose="02020603050405020304" pitchFamily="18" charset="0"/>
                <a:cs typeface="Times New Roman" panose="02020603050405020304" pitchFamily="18" charset="0"/>
              </a:rPr>
              <a:t>, 2017)</a:t>
            </a:r>
            <a:r>
              <a:rPr lang="en-GB" sz="1600" dirty="0">
                <a:latin typeface="Times New Roman" panose="02020603050405020304" pitchFamily="18" charset="0"/>
                <a:cs typeface="Times New Roman" panose="02020603050405020304" pitchFamily="18" charset="0"/>
              </a:rPr>
              <a:t>.</a:t>
            </a:r>
          </a:p>
        </p:txBody>
      </p:sp>
      <p:sp>
        <p:nvSpPr>
          <p:cNvPr id="5" name="Text Placeholder 1"/>
          <p:cNvSpPr txBox="1">
            <a:spLocks/>
          </p:cNvSpPr>
          <p:nvPr/>
        </p:nvSpPr>
        <p:spPr bwMode="auto">
          <a:xfrm>
            <a:off x="467346" y="193204"/>
            <a:ext cx="2880518"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1. Motivation</a:t>
            </a:r>
            <a:endParaRPr lang="en-GB" sz="12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91250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611560" y="913283"/>
            <a:ext cx="7920880" cy="4306945"/>
          </a:xfrm>
        </p:spPr>
        <p:txBody>
          <a:bodyPr>
            <a:noAutofit/>
          </a:bodyPr>
          <a:lstStyle/>
          <a:p>
            <a:pPr>
              <a:spcAft>
                <a:spcPts val="600"/>
              </a:spcAft>
            </a:pPr>
            <a:r>
              <a:rPr lang="en-GB" sz="1600" dirty="0">
                <a:latin typeface="Times New Roman" panose="02020603050405020304" pitchFamily="18" charset="0"/>
                <a:cs typeface="Times New Roman" panose="02020603050405020304" pitchFamily="18" charset="0"/>
              </a:rPr>
              <a:t>We </a:t>
            </a:r>
            <a:r>
              <a:rPr lang="en-GB" sz="1600" b="1" dirty="0">
                <a:latin typeface="Times New Roman" panose="02020603050405020304" pitchFamily="18" charset="0"/>
                <a:cs typeface="Times New Roman" panose="02020603050405020304" pitchFamily="18" charset="0"/>
              </a:rPr>
              <a:t>contribute </a:t>
            </a:r>
            <a:r>
              <a:rPr lang="en-GB" sz="1600" dirty="0">
                <a:latin typeface="Times New Roman" panose="02020603050405020304" pitchFamily="18" charset="0"/>
                <a:cs typeface="Times New Roman" panose="02020603050405020304" pitchFamily="18" charset="0"/>
              </a:rPr>
              <a:t>to the current debate in three ways:</a:t>
            </a:r>
          </a:p>
          <a:p>
            <a:pPr marL="285750" indent="-285750">
              <a:spcAft>
                <a:spcPts val="12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We explore the role of the </a:t>
            </a:r>
            <a:r>
              <a:rPr lang="en-GB" sz="1600" b="1" dirty="0">
                <a:latin typeface="Times New Roman" panose="02020603050405020304" pitchFamily="18" charset="0"/>
                <a:cs typeface="Times New Roman" panose="02020603050405020304" pitchFamily="18" charset="0"/>
              </a:rPr>
              <a:t>timing</a:t>
            </a:r>
            <a:r>
              <a:rPr lang="en-GB" sz="1600" dirty="0">
                <a:latin typeface="Times New Roman" panose="02020603050405020304" pitchFamily="18" charset="0"/>
                <a:cs typeface="Times New Roman" panose="02020603050405020304" pitchFamily="18" charset="0"/>
              </a:rPr>
              <a:t> of entrepreneurship within a professional career. </a:t>
            </a:r>
            <a:r>
              <a:rPr lang="en-US" sz="1600" dirty="0">
                <a:latin typeface="Times New Roman" panose="02020603050405020304" pitchFamily="18" charset="0"/>
                <a:cs typeface="Times New Roman" panose="02020603050405020304" pitchFamily="18" charset="0"/>
              </a:rPr>
              <a:t>In particular, we investigate whether entrepreneurship influences lifetime earnings differently when it happens at the very beginning of the career rather than later</a:t>
            </a:r>
            <a:r>
              <a:rPr lang="en-GB" sz="1600" dirty="0">
                <a:latin typeface="Times New Roman" panose="02020603050405020304" pitchFamily="18" charset="0"/>
                <a:cs typeface="Times New Roman" panose="02020603050405020304" pitchFamily="18" charset="0"/>
              </a:rPr>
              <a:t>. </a:t>
            </a:r>
          </a:p>
          <a:p>
            <a:pPr marL="285750" indent="-285750">
              <a:spcAft>
                <a:spcPts val="1200"/>
              </a:spcAf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We add to the topic of the value of experimenting in entrepreneurship by considering the relationship between the </a:t>
            </a:r>
            <a:r>
              <a:rPr lang="en-US" sz="1600" b="1" dirty="0">
                <a:latin typeface="Times New Roman" panose="02020603050405020304" pitchFamily="18" charset="0"/>
                <a:cs typeface="Times New Roman" panose="02020603050405020304" pitchFamily="18" charset="0"/>
              </a:rPr>
              <a:t>duration </a:t>
            </a:r>
            <a:r>
              <a:rPr lang="en-US" sz="1600" dirty="0">
                <a:latin typeface="Times New Roman" panose="02020603050405020304" pitchFamily="18" charset="0"/>
                <a:cs typeface="Times New Roman" panose="02020603050405020304" pitchFamily="18" charset="0"/>
              </a:rPr>
              <a:t>of the entrepreneurial </a:t>
            </a:r>
            <a:r>
              <a:rPr lang="en-US" sz="1600" b="1" dirty="0">
                <a:latin typeface="Times New Roman" panose="02020603050405020304" pitchFamily="18" charset="0"/>
                <a:cs typeface="Times New Roman" panose="02020603050405020304" pitchFamily="18" charset="0"/>
              </a:rPr>
              <a:t>spell </a:t>
            </a:r>
            <a:r>
              <a:rPr lang="en-US" sz="1600" dirty="0">
                <a:latin typeface="Times New Roman" panose="02020603050405020304" pitchFamily="18" charset="0"/>
                <a:cs typeface="Times New Roman" panose="02020603050405020304" pitchFamily="18" charset="0"/>
              </a:rPr>
              <a:t>and lifetime earnings. </a:t>
            </a:r>
            <a:endParaRPr lang="en-GB" sz="1600" dirty="0">
              <a:latin typeface="Times New Roman" panose="02020603050405020304" pitchFamily="18" charset="0"/>
              <a:cs typeface="Times New Roman" panose="02020603050405020304" pitchFamily="18" charset="0"/>
            </a:endParaRPr>
          </a:p>
          <a:p>
            <a:pPr marL="285750" indent="-285750">
              <a:spcAft>
                <a:spcPts val="12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We focus exclusively on university </a:t>
            </a:r>
            <a:r>
              <a:rPr lang="en-GB" sz="1600" b="1" dirty="0">
                <a:latin typeface="Times New Roman" panose="02020603050405020304" pitchFamily="18" charset="0"/>
                <a:cs typeface="Times New Roman" panose="02020603050405020304" pitchFamily="18" charset="0"/>
              </a:rPr>
              <a:t>graduates</a:t>
            </a:r>
            <a:r>
              <a:rPr lang="en-GB" sz="1600" dirty="0">
                <a:latin typeface="Times New Roman" panose="02020603050405020304" pitchFamily="18" charset="0"/>
                <a:cs typeface="Times New Roman" panose="02020603050405020304" pitchFamily="18" charset="0"/>
              </a:rPr>
              <a:t>, which represent a part of the population with high entrepreneurial potential </a:t>
            </a:r>
            <a:r>
              <a:rPr lang="en-GB" sz="1400" dirty="0">
                <a:solidFill>
                  <a:srgbClr val="4967AA"/>
                </a:solidFill>
                <a:latin typeface="Times New Roman" panose="02020603050405020304" pitchFamily="18" charset="0"/>
                <a:cs typeface="Times New Roman" panose="02020603050405020304" pitchFamily="18" charset="0"/>
              </a:rPr>
              <a:t>(Levine and Rubinstein, 2017)</a:t>
            </a:r>
            <a:r>
              <a:rPr lang="en-GB" sz="1600" dirty="0">
                <a:latin typeface="Times New Roman" panose="02020603050405020304" pitchFamily="18" charset="0"/>
                <a:cs typeface="Times New Roman" panose="02020603050405020304" pitchFamily="18" charset="0"/>
              </a:rPr>
              <a:t>. Arguably, they are more likely to be driven by experimentation and have better outside options, so we are less likely to observe necessity-driven entrepreneurs. </a:t>
            </a:r>
          </a:p>
          <a:p>
            <a:pPr>
              <a:spcAft>
                <a:spcPts val="1200"/>
              </a:spcAft>
            </a:pPr>
            <a:r>
              <a:rPr lang="en-GB" sz="1600" dirty="0">
                <a:latin typeface="Times New Roman" panose="02020603050405020304" pitchFamily="18" charset="0"/>
                <a:cs typeface="Times New Roman" panose="02020603050405020304" pitchFamily="18" charset="0"/>
              </a:rPr>
              <a:t>We compare lifetime earnings of graduates becoming entrepreneurs right after graduation (</a:t>
            </a:r>
            <a:r>
              <a:rPr lang="en-GB" sz="1600" i="1" dirty="0">
                <a:latin typeface="Times New Roman" panose="02020603050405020304" pitchFamily="18" charset="0"/>
                <a:cs typeface="Times New Roman" panose="02020603050405020304" pitchFamily="18" charset="0"/>
              </a:rPr>
              <a:t>early entrepreneurs</a:t>
            </a:r>
            <a:r>
              <a:rPr lang="en-GB" sz="1600" dirty="0">
                <a:latin typeface="Times New Roman" panose="02020603050405020304" pitchFamily="18" charset="0"/>
                <a:cs typeface="Times New Roman" panose="02020603050405020304" pitchFamily="18" charset="0"/>
              </a:rPr>
              <a:t>), graduates who started as employees but became entrepreneurs later (</a:t>
            </a:r>
            <a:r>
              <a:rPr lang="en-GB" sz="1600" i="1" dirty="0">
                <a:latin typeface="Times New Roman" panose="02020603050405020304" pitchFamily="18" charset="0"/>
                <a:cs typeface="Times New Roman" panose="02020603050405020304" pitchFamily="18" charset="0"/>
              </a:rPr>
              <a:t>late entrepreneurs</a:t>
            </a:r>
            <a:r>
              <a:rPr lang="en-GB" sz="1600" dirty="0">
                <a:latin typeface="Times New Roman" panose="02020603050405020304" pitchFamily="18" charset="0"/>
                <a:cs typeface="Times New Roman" panose="02020603050405020304" pitchFamily="18" charset="0"/>
              </a:rPr>
              <a:t>), and graduates who never became entrepreneurs (</a:t>
            </a:r>
            <a:r>
              <a:rPr lang="en-GB" sz="1600" i="1" dirty="0">
                <a:latin typeface="Times New Roman" panose="02020603050405020304" pitchFamily="18" charset="0"/>
                <a:cs typeface="Times New Roman" panose="02020603050405020304" pitchFamily="18" charset="0"/>
              </a:rPr>
              <a:t>never entrepreneurs</a:t>
            </a:r>
            <a:r>
              <a:rPr lang="en-GB" sz="1600" dirty="0">
                <a:latin typeface="Times New Roman" panose="02020603050405020304" pitchFamily="18" charset="0"/>
                <a:cs typeface="Times New Roman" panose="02020603050405020304" pitchFamily="18" charset="0"/>
              </a:rPr>
              <a:t>).</a:t>
            </a:r>
          </a:p>
          <a:p>
            <a:pPr>
              <a:spcAft>
                <a:spcPts val="1200"/>
              </a:spcAft>
            </a:pPr>
            <a:r>
              <a:rPr lang="en-GB" sz="1600" dirty="0">
                <a:latin typeface="Times New Roman" panose="02020603050405020304" pitchFamily="18" charset="0"/>
                <a:cs typeface="Times New Roman" panose="02020603050405020304" pitchFamily="18" charset="0"/>
              </a:rPr>
              <a:t>Additionally, we also add to the debate of whether entrepreneurship should be </a:t>
            </a:r>
            <a:r>
              <a:rPr lang="en-GB" sz="1600" b="1" dirty="0">
                <a:latin typeface="Times New Roman" panose="02020603050405020304" pitchFamily="18" charset="0"/>
                <a:cs typeface="Times New Roman" panose="02020603050405020304" pitchFamily="18" charset="0"/>
              </a:rPr>
              <a:t>promoted</a:t>
            </a:r>
            <a:r>
              <a:rPr lang="en-GB" sz="1600" dirty="0">
                <a:latin typeface="Times New Roman" panose="02020603050405020304" pitchFamily="18" charset="0"/>
                <a:cs typeface="Times New Roman" panose="02020603050405020304" pitchFamily="18" charset="0"/>
              </a:rPr>
              <a:t> in schools and universities, which is an increasingly common policy </a:t>
            </a:r>
            <a:r>
              <a:rPr lang="en-GB" sz="1400" dirty="0">
                <a:solidFill>
                  <a:srgbClr val="4967AA"/>
                </a:solidFill>
                <a:latin typeface="Times New Roman" panose="02020603050405020304" pitchFamily="18" charset="0"/>
                <a:cs typeface="Times New Roman" panose="02020603050405020304" pitchFamily="18" charset="0"/>
              </a:rPr>
              <a:t>(</a:t>
            </a:r>
            <a:r>
              <a:rPr lang="en-GB" sz="1400" dirty="0" err="1">
                <a:solidFill>
                  <a:srgbClr val="4967AA"/>
                </a:solidFill>
                <a:latin typeface="Times New Roman" panose="02020603050405020304" pitchFamily="18" charset="0"/>
                <a:cs typeface="Times New Roman" panose="02020603050405020304" pitchFamily="18" charset="0"/>
              </a:rPr>
              <a:t>Elert</a:t>
            </a:r>
            <a:r>
              <a:rPr lang="en-GB" sz="1400" dirty="0">
                <a:solidFill>
                  <a:srgbClr val="4967AA"/>
                </a:solidFill>
                <a:latin typeface="Times New Roman" panose="02020603050405020304" pitchFamily="18" charset="0"/>
                <a:cs typeface="Times New Roman" panose="02020603050405020304" pitchFamily="18" charset="0"/>
              </a:rPr>
              <a:t> et al., 2015)</a:t>
            </a:r>
            <a:r>
              <a:rPr lang="en-GB" sz="1600" dirty="0">
                <a:latin typeface="Times New Roman" panose="02020603050405020304" pitchFamily="18" charset="0"/>
                <a:cs typeface="Times New Roman" panose="02020603050405020304" pitchFamily="18" charset="0"/>
              </a:rPr>
              <a:t>. </a:t>
            </a:r>
          </a:p>
        </p:txBody>
      </p:sp>
      <p:sp>
        <p:nvSpPr>
          <p:cNvPr id="4" name="Text Placeholder 1"/>
          <p:cNvSpPr txBox="1">
            <a:spLocks/>
          </p:cNvSpPr>
          <p:nvPr/>
        </p:nvSpPr>
        <p:spPr bwMode="auto">
          <a:xfrm>
            <a:off x="467346" y="193204"/>
            <a:ext cx="2880518"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1. Motivation</a:t>
            </a:r>
            <a:endParaRPr lang="en-GB" sz="12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2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611560" y="625251"/>
            <a:ext cx="7920880" cy="4968553"/>
          </a:xfrm>
        </p:spPr>
        <p:txBody>
          <a:bodyPr>
            <a:noAutofit/>
          </a:bodyPr>
          <a:lstStyle/>
          <a:p>
            <a:pPr algn="just">
              <a:spcAft>
                <a:spcPts val="1200"/>
              </a:spcAft>
            </a:pPr>
            <a:r>
              <a:rPr lang="en-US" sz="1500" b="1" dirty="0">
                <a:latin typeface="Times New Roman" panose="02020603050405020304" pitchFamily="18" charset="0"/>
                <a:cs typeface="Times New Roman" panose="02020603050405020304" pitchFamily="18" charset="0"/>
              </a:rPr>
              <a:t>Register data </a:t>
            </a:r>
            <a:r>
              <a:rPr lang="en-US" sz="1500" dirty="0">
                <a:latin typeface="Times New Roman" panose="02020603050405020304" pitchFamily="18" charset="0"/>
                <a:cs typeface="Times New Roman" panose="02020603050405020304" pitchFamily="18" charset="0"/>
              </a:rPr>
              <a:t>from the </a:t>
            </a:r>
            <a:r>
              <a:rPr lang="en-US" sz="1500" b="1" dirty="0">
                <a:latin typeface="Times New Roman" panose="02020603050405020304" pitchFamily="18" charset="0"/>
                <a:cs typeface="Times New Roman" panose="02020603050405020304" pitchFamily="18" charset="0"/>
              </a:rPr>
              <a:t>Danish </a:t>
            </a:r>
            <a:r>
              <a:rPr lang="en-US" sz="1500" dirty="0">
                <a:latin typeface="Times New Roman" panose="02020603050405020304" pitchFamily="18" charset="0"/>
                <a:cs typeface="Times New Roman" panose="02020603050405020304" pitchFamily="18" charset="0"/>
              </a:rPr>
              <a:t>population (IDA;1981-2012) + Income and Education Registers.</a:t>
            </a:r>
          </a:p>
          <a:p>
            <a:pPr algn="just">
              <a:spcAft>
                <a:spcPts val="1200"/>
              </a:spcAft>
            </a:pPr>
            <a:r>
              <a:rPr lang="en-US" sz="1500" b="1" dirty="0">
                <a:latin typeface="Times New Roman" panose="02020603050405020304" pitchFamily="18" charset="0"/>
                <a:cs typeface="Times New Roman" panose="02020603050405020304" pitchFamily="18" charset="0"/>
              </a:rPr>
              <a:t>Rich Information; Extensive Coverage; Reliable </a:t>
            </a:r>
            <a:r>
              <a:rPr lang="en-US" sz="1500" dirty="0">
                <a:latin typeface="Times New Roman" panose="02020603050405020304" pitchFamily="18" charset="0"/>
                <a:cs typeface="Times New Roman" panose="02020603050405020304" pitchFamily="18" charset="0"/>
              </a:rPr>
              <a:t>(maintained by official offices – DST).</a:t>
            </a:r>
          </a:p>
          <a:p>
            <a:pPr algn="just">
              <a:spcAft>
                <a:spcPts val="1200"/>
              </a:spcAft>
            </a:pPr>
            <a:r>
              <a:rPr lang="en-US" sz="1500" b="1" dirty="0">
                <a:latin typeface="Times New Roman" panose="02020603050405020304" pitchFamily="18" charset="0"/>
                <a:cs typeface="Times New Roman" panose="02020603050405020304" pitchFamily="18" charset="0"/>
              </a:rPr>
              <a:t>Focus: </a:t>
            </a:r>
            <a:r>
              <a:rPr lang="en-US" sz="1500" dirty="0">
                <a:latin typeface="Times New Roman" panose="02020603050405020304" pitchFamily="18" charset="0"/>
                <a:cs typeface="Times New Roman" panose="02020603050405020304" pitchFamily="18" charset="0"/>
              </a:rPr>
              <a:t>University students (cohorts </a:t>
            </a:r>
            <a:r>
              <a:rPr lang="en-US" sz="1500" b="1" dirty="0">
                <a:latin typeface="Times New Roman" panose="02020603050405020304" pitchFamily="18" charset="0"/>
                <a:cs typeface="Times New Roman" panose="02020603050405020304" pitchFamily="18" charset="0"/>
              </a:rPr>
              <a:t>1981</a:t>
            </a:r>
            <a:r>
              <a:rPr lang="en-US" sz="1500" dirty="0">
                <a:latin typeface="Times New Roman" panose="02020603050405020304" pitchFamily="18" charset="0"/>
                <a:cs typeface="Times New Roman" panose="02020603050405020304" pitchFamily="18" charset="0"/>
              </a:rPr>
              <a:t>-</a:t>
            </a:r>
            <a:r>
              <a:rPr lang="en-US" sz="1500" b="1" dirty="0">
                <a:latin typeface="Times New Roman" panose="02020603050405020304" pitchFamily="18" charset="0"/>
                <a:cs typeface="Times New Roman" panose="02020603050405020304" pitchFamily="18" charset="0"/>
              </a:rPr>
              <a:t>1998</a:t>
            </a:r>
            <a:r>
              <a:rPr lang="en-US" sz="1500" dirty="0">
                <a:latin typeface="Times New Roman" panose="02020603050405020304" pitchFamily="18" charset="0"/>
                <a:cs typeface="Times New Roman" panose="02020603050405020304" pitchFamily="18" charset="0"/>
              </a:rPr>
              <a:t>). Track their first 15 years in labor market.</a:t>
            </a:r>
          </a:p>
          <a:p>
            <a:pPr algn="just">
              <a:spcBef>
                <a:spcPts val="0"/>
              </a:spcBef>
              <a:spcAft>
                <a:spcPts val="0"/>
              </a:spcAft>
            </a:pPr>
            <a:r>
              <a:rPr lang="en-US" sz="1500" b="1" dirty="0">
                <a:latin typeface="Times New Roman" panose="02020603050405020304" pitchFamily="18" charset="0"/>
                <a:cs typeface="Times New Roman" panose="02020603050405020304" pitchFamily="18" charset="0"/>
              </a:rPr>
              <a:t>Definitions:</a:t>
            </a:r>
          </a:p>
          <a:p>
            <a:pPr marL="285750" indent="-285750" algn="just">
              <a:spcAft>
                <a:spcPts val="0"/>
              </a:spcAft>
              <a:buFont typeface="Arial" panose="020B0604020202020204" pitchFamily="34" charset="0"/>
              <a:buChar char="•"/>
            </a:pPr>
            <a:r>
              <a:rPr lang="en-US" sz="1500" i="1" dirty="0">
                <a:latin typeface="Times New Roman" panose="02020603050405020304" pitchFamily="18" charset="0"/>
                <a:cs typeface="Times New Roman" panose="02020603050405020304" pitchFamily="18" charset="0"/>
              </a:rPr>
              <a:t>Entrepreneur: </a:t>
            </a:r>
            <a:r>
              <a:rPr lang="en-US" sz="1500" dirty="0">
                <a:latin typeface="Times New Roman" panose="02020603050405020304" pitchFamily="18" charset="0"/>
                <a:cs typeface="Times New Roman" panose="02020603050405020304" pitchFamily="18" charset="0"/>
              </a:rPr>
              <a:t>the person is a self-employed or an employer.</a:t>
            </a:r>
          </a:p>
          <a:p>
            <a:pPr marL="285750" indent="-285750" algn="just">
              <a:spcAft>
                <a:spcPts val="0"/>
              </a:spcAft>
              <a:buFont typeface="Arial" panose="020B0604020202020204" pitchFamily="34" charset="0"/>
              <a:buChar char="•"/>
            </a:pPr>
            <a:r>
              <a:rPr lang="en-US" sz="1500" i="1" dirty="0">
                <a:latin typeface="Times New Roman" panose="02020603050405020304" pitchFamily="18" charset="0"/>
                <a:cs typeface="Times New Roman" panose="02020603050405020304" pitchFamily="18" charset="0"/>
              </a:rPr>
              <a:t>Early entrepreneur: </a:t>
            </a:r>
            <a:r>
              <a:rPr lang="en-US" sz="1500" dirty="0">
                <a:latin typeface="Times New Roman" panose="02020603050405020304" pitchFamily="18" charset="0"/>
                <a:cs typeface="Times New Roman" panose="02020603050405020304" pitchFamily="18" charset="0"/>
              </a:rPr>
              <a:t>starts as entrepreneur in the 1</a:t>
            </a:r>
            <a:r>
              <a:rPr lang="en-US" sz="1500" baseline="30000" dirty="0">
                <a:latin typeface="Times New Roman" panose="02020603050405020304" pitchFamily="18" charset="0"/>
                <a:cs typeface="Times New Roman" panose="02020603050405020304" pitchFamily="18" charset="0"/>
              </a:rPr>
              <a:t>st</a:t>
            </a:r>
            <a:r>
              <a:rPr lang="en-US" sz="1500" dirty="0">
                <a:latin typeface="Times New Roman" panose="02020603050405020304" pitchFamily="18" charset="0"/>
                <a:cs typeface="Times New Roman" panose="02020603050405020304" pitchFamily="18" charset="0"/>
              </a:rPr>
              <a:t> year in the labor market.</a:t>
            </a:r>
          </a:p>
          <a:p>
            <a:pPr marL="285750" indent="-285750" algn="just">
              <a:spcAft>
                <a:spcPts val="0"/>
              </a:spcAft>
              <a:buFont typeface="Arial" panose="020B0604020202020204" pitchFamily="34" charset="0"/>
              <a:buChar char="•"/>
            </a:pPr>
            <a:r>
              <a:rPr lang="en-US" sz="1500" i="1" dirty="0">
                <a:latin typeface="Times New Roman" panose="02020603050405020304" pitchFamily="18" charset="0"/>
                <a:cs typeface="Times New Roman" panose="02020603050405020304" pitchFamily="18" charset="0"/>
              </a:rPr>
              <a:t>Late entrepreneur: </a:t>
            </a:r>
            <a:r>
              <a:rPr lang="en-US" sz="1500" dirty="0">
                <a:latin typeface="Times New Roman" panose="02020603050405020304" pitchFamily="18" charset="0"/>
                <a:cs typeface="Times New Roman" panose="02020603050405020304" pitchFamily="18" charset="0"/>
              </a:rPr>
              <a:t>starts as employee and becomes entrepreneur from the 2</a:t>
            </a:r>
            <a:r>
              <a:rPr lang="en-US" sz="1500" baseline="30000" dirty="0">
                <a:latin typeface="Times New Roman" panose="02020603050405020304" pitchFamily="18" charset="0"/>
                <a:cs typeface="Times New Roman" panose="02020603050405020304" pitchFamily="18" charset="0"/>
              </a:rPr>
              <a:t>nd</a:t>
            </a:r>
            <a:r>
              <a:rPr lang="en-US" sz="1500" dirty="0">
                <a:latin typeface="Times New Roman" panose="02020603050405020304" pitchFamily="18" charset="0"/>
                <a:cs typeface="Times New Roman" panose="02020603050405020304" pitchFamily="18" charset="0"/>
              </a:rPr>
              <a:t> year onwards.</a:t>
            </a:r>
          </a:p>
          <a:p>
            <a:pPr marL="285750" indent="-285750" algn="just">
              <a:spcAft>
                <a:spcPts val="1200"/>
              </a:spcAft>
              <a:buFont typeface="Arial" panose="020B0604020202020204" pitchFamily="34" charset="0"/>
              <a:buChar char="•"/>
            </a:pPr>
            <a:r>
              <a:rPr lang="en-US" sz="1500" i="1" dirty="0">
                <a:latin typeface="Times New Roman" panose="02020603050405020304" pitchFamily="18" charset="0"/>
                <a:cs typeface="Times New Roman" panose="02020603050405020304" pitchFamily="18" charset="0"/>
              </a:rPr>
              <a:t>Never entrepreneur: </a:t>
            </a:r>
            <a:r>
              <a:rPr lang="en-US" sz="1500" dirty="0">
                <a:latin typeface="Times New Roman" panose="02020603050405020304" pitchFamily="18" charset="0"/>
                <a:cs typeface="Times New Roman" panose="02020603050405020304" pitchFamily="18" charset="0"/>
              </a:rPr>
              <a:t>starts as wage-employee and never becomes entrepreneur.</a:t>
            </a:r>
            <a:endParaRPr lang="en-US" sz="1500" i="1" dirty="0">
              <a:latin typeface="Times New Roman" panose="02020603050405020304" pitchFamily="18" charset="0"/>
              <a:cs typeface="Times New Roman" panose="02020603050405020304" pitchFamily="18" charset="0"/>
            </a:endParaRPr>
          </a:p>
          <a:p>
            <a:pPr algn="just">
              <a:spcBef>
                <a:spcPts val="0"/>
              </a:spcBef>
              <a:spcAft>
                <a:spcPts val="1200"/>
              </a:spcAft>
            </a:pPr>
            <a:r>
              <a:rPr lang="en-US" sz="1500" b="1" dirty="0">
                <a:latin typeface="Times New Roman" panose="02020603050405020304" pitchFamily="18" charset="0"/>
                <a:cs typeface="Times New Roman" panose="02020603050405020304" pitchFamily="18" charset="0"/>
              </a:rPr>
              <a:t>Main dependent variable: </a:t>
            </a:r>
            <a:r>
              <a:rPr lang="en-US" sz="1500" i="1" dirty="0">
                <a:latin typeface="Times New Roman" panose="02020603050405020304" pitchFamily="18" charset="0"/>
                <a:cs typeface="Times New Roman" panose="02020603050405020304" pitchFamily="18" charset="0"/>
              </a:rPr>
              <a:t>Lifetime earnings, </a:t>
            </a:r>
            <a:r>
              <a:rPr lang="en-US" sz="1500" dirty="0">
                <a:latin typeface="Times New Roman" panose="02020603050405020304" pitchFamily="18" charset="0"/>
                <a:cs typeface="Times New Roman" panose="02020603050405020304" pitchFamily="18" charset="0"/>
              </a:rPr>
              <a:t>computed as the average yearly income (corrected for inflation, DKK from 2000), at different time horizons after entering the market:</a:t>
            </a:r>
          </a:p>
          <a:p>
            <a:pPr algn="just">
              <a:spcBef>
                <a:spcPts val="0"/>
              </a:spcBef>
              <a:spcAft>
                <a:spcPts val="0"/>
              </a:spcAft>
            </a:pPr>
            <a:r>
              <a:rPr lang="en-US" sz="1500" b="1" dirty="0">
                <a:latin typeface="Times New Roman" panose="02020603050405020304" pitchFamily="18" charset="0"/>
                <a:cs typeface="Times New Roman" panose="02020603050405020304" pitchFamily="18" charset="0"/>
              </a:rPr>
              <a:t>Additional variables: </a:t>
            </a:r>
          </a:p>
          <a:p>
            <a:pPr marL="285750" indent="-285750" algn="just">
              <a:spcBef>
                <a:spcPts val="0"/>
              </a:spcBef>
              <a:spcAft>
                <a:spcPts val="0"/>
              </a:spcAft>
              <a:buFont typeface="Arial" panose="020B0604020202020204" pitchFamily="34" charset="0"/>
              <a:buChar char="•"/>
            </a:pPr>
            <a:r>
              <a:rPr lang="en-US" sz="1500" dirty="0">
                <a:latin typeface="Times New Roman" panose="02020603050405020304" pitchFamily="18" charset="0"/>
                <a:cs typeface="Times New Roman" panose="02020603050405020304" pitchFamily="18" charset="0"/>
              </a:rPr>
              <a:t>Demographics: </a:t>
            </a:r>
            <a:r>
              <a:rPr lang="en-US" sz="1400" i="1" dirty="0">
                <a:latin typeface="Times New Roman" panose="02020603050405020304" pitchFamily="18" charset="0"/>
                <a:cs typeface="Times New Roman" panose="02020603050405020304" pitchFamily="18" charset="0"/>
              </a:rPr>
              <a:t>gender</a:t>
            </a:r>
            <a:r>
              <a:rPr lang="en-US" sz="1400" dirty="0">
                <a:latin typeface="Times New Roman" panose="02020603050405020304" pitchFamily="18" charset="0"/>
                <a:cs typeface="Times New Roman" panose="02020603050405020304" pitchFamily="18" charset="0"/>
              </a:rPr>
              <a:t>, </a:t>
            </a:r>
            <a:r>
              <a:rPr lang="en-US" sz="1400" i="1" dirty="0">
                <a:latin typeface="Times New Roman" panose="02020603050405020304" pitchFamily="18" charset="0"/>
                <a:cs typeface="Times New Roman" panose="02020603050405020304" pitchFamily="18" charset="0"/>
              </a:rPr>
              <a:t>age of graduation</a:t>
            </a:r>
            <a:r>
              <a:rPr lang="en-US" sz="1400" dirty="0">
                <a:latin typeface="Times New Roman" panose="02020603050405020304" pitchFamily="18" charset="0"/>
                <a:cs typeface="Times New Roman" panose="02020603050405020304" pitchFamily="18" charset="0"/>
              </a:rPr>
              <a:t>, </a:t>
            </a:r>
            <a:r>
              <a:rPr lang="en-US" sz="1400" i="1" dirty="0">
                <a:latin typeface="Times New Roman" panose="02020603050405020304" pitchFamily="18" charset="0"/>
                <a:cs typeface="Times New Roman" panose="02020603050405020304" pitchFamily="18" charset="0"/>
              </a:rPr>
              <a:t>post-bachelor studies, field of study, experience upon graduation, Copenhagen area, marital status at entry, wealth, High-school GPA</a:t>
            </a:r>
            <a:r>
              <a:rPr lang="en-US" sz="1500" dirty="0">
                <a:latin typeface="Times New Roman" panose="02020603050405020304" pitchFamily="18" charset="0"/>
                <a:cs typeface="Times New Roman" panose="02020603050405020304" pitchFamily="18" charset="0"/>
              </a:rPr>
              <a:t>.</a:t>
            </a:r>
          </a:p>
          <a:p>
            <a:pPr marL="285750" indent="-285750" algn="just">
              <a:spcBef>
                <a:spcPts val="0"/>
              </a:spcBef>
              <a:spcAft>
                <a:spcPts val="0"/>
              </a:spcAft>
              <a:buFont typeface="Arial" panose="020B0604020202020204" pitchFamily="34" charset="0"/>
              <a:buChar char="•"/>
            </a:pPr>
            <a:r>
              <a:rPr lang="en-US" sz="1500" dirty="0">
                <a:latin typeface="Times New Roman" panose="02020603050405020304" pitchFamily="18" charset="0"/>
                <a:cs typeface="Times New Roman" panose="02020603050405020304" pitchFamily="18" charset="0"/>
              </a:rPr>
              <a:t>Parental information: </a:t>
            </a:r>
            <a:r>
              <a:rPr lang="en-US" sz="1400" i="1" dirty="0">
                <a:latin typeface="Times New Roman" panose="02020603050405020304" pitchFamily="18" charset="0"/>
                <a:cs typeface="Times New Roman" panose="02020603050405020304" pitchFamily="18" charset="0"/>
              </a:rPr>
              <a:t>income, education, and entrepreneurship</a:t>
            </a:r>
            <a:r>
              <a:rPr lang="en-US" sz="1500" dirty="0">
                <a:latin typeface="Times New Roman" panose="02020603050405020304" pitchFamily="18" charset="0"/>
                <a:cs typeface="Times New Roman" panose="02020603050405020304" pitchFamily="18" charset="0"/>
              </a:rPr>
              <a:t>.</a:t>
            </a:r>
          </a:p>
          <a:p>
            <a:pPr marL="285750" indent="-285750" algn="just">
              <a:spcBef>
                <a:spcPts val="0"/>
              </a:spcBef>
              <a:spcAft>
                <a:spcPts val="0"/>
              </a:spcAft>
              <a:buFont typeface="Arial" panose="020B0604020202020204" pitchFamily="34" charset="0"/>
              <a:buChar char="•"/>
            </a:pPr>
            <a:r>
              <a:rPr lang="en-US" sz="1500" dirty="0">
                <a:latin typeface="Times New Roman" panose="02020603050405020304" pitchFamily="18" charset="0"/>
                <a:cs typeface="Times New Roman" panose="02020603050405020304" pitchFamily="18" charset="0"/>
              </a:rPr>
              <a:t>Labor market dynamics: </a:t>
            </a:r>
            <a:r>
              <a:rPr lang="en-US" sz="1400" i="1" dirty="0">
                <a:latin typeface="Times New Roman" panose="02020603050405020304" pitchFamily="18" charset="0"/>
                <a:cs typeface="Times New Roman" panose="02020603050405020304" pitchFamily="18" charset="0"/>
              </a:rPr>
              <a:t>unemployment spells, inactivity spells, job changes, industry changes, additional jobs, additional salaries</a:t>
            </a:r>
            <a:r>
              <a:rPr lang="en-US" sz="1500" i="1" dirty="0">
                <a:latin typeface="Times New Roman" panose="02020603050405020304" pitchFamily="18" charset="0"/>
                <a:cs typeface="Times New Roman" panose="02020603050405020304" pitchFamily="18" charset="0"/>
              </a:rPr>
              <a:t>.</a:t>
            </a:r>
            <a:endParaRPr lang="en-US" sz="1500" dirty="0">
              <a:latin typeface="Times New Roman" panose="02020603050405020304" pitchFamily="18" charset="0"/>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en-US" sz="1500" dirty="0">
                <a:latin typeface="Times New Roman" panose="02020603050405020304" pitchFamily="18" charset="0"/>
                <a:cs typeface="Times New Roman" panose="02020603050405020304" pitchFamily="18" charset="0"/>
              </a:rPr>
              <a:t>Sector and cohort dummies.</a:t>
            </a:r>
            <a:endParaRPr lang="en-GB" sz="1500" dirty="0">
              <a:latin typeface="Times New Roman" panose="02020603050405020304" pitchFamily="18" charset="0"/>
              <a:cs typeface="Times New Roman" panose="02020603050405020304" pitchFamily="18" charset="0"/>
            </a:endParaRPr>
          </a:p>
        </p:txBody>
      </p:sp>
      <p:sp>
        <p:nvSpPr>
          <p:cNvPr id="6" name="Text Placeholder 1"/>
          <p:cNvSpPr txBox="1">
            <a:spLocks/>
          </p:cNvSpPr>
          <p:nvPr/>
        </p:nvSpPr>
        <p:spPr bwMode="auto">
          <a:xfrm>
            <a:off x="467346" y="193204"/>
            <a:ext cx="2880518"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2. Data</a:t>
            </a:r>
            <a:endParaRPr lang="en-GB" sz="12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11512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500"/>
                                        <p:tgtEl>
                                          <p:spTgt spid="3">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fade">
                                      <p:cBhvr>
                                        <p:cTn id="30" dur="500"/>
                                        <p:tgtEl>
                                          <p:spTgt spid="3">
                                            <p:txEl>
                                              <p:pRg st="10" end="1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Effect transition="in" filter="fade">
                                      <p:cBhvr>
                                        <p:cTn id="33" dur="500"/>
                                        <p:tgtEl>
                                          <p:spTgt spid="3">
                                            <p:txEl>
                                              <p:pRg st="11" end="11"/>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2" end="12"/>
                                            </p:txEl>
                                          </p:spTgt>
                                        </p:tgtEl>
                                        <p:attrNameLst>
                                          <p:attrName>style.visibility</p:attrName>
                                        </p:attrNameLst>
                                      </p:cBhvr>
                                      <p:to>
                                        <p:strVal val="visible"/>
                                      </p:to>
                                    </p:set>
                                    <p:animEffect transition="in" filter="fade">
                                      <p:cBhvr>
                                        <p:cTn id="36" dur="500"/>
                                        <p:tgtEl>
                                          <p:spTgt spid="3">
                                            <p:txEl>
                                              <p:pRg st="12" end="1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animEffect transition="in" filter="fade">
                                      <p:cBhvr>
                                        <p:cTn id="3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bwMode="auto">
          <a:xfrm>
            <a:off x="467346" y="193204"/>
            <a:ext cx="2880518"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2. Data</a:t>
            </a:r>
            <a:endParaRPr lang="en-GB" sz="1200" b="0" dirty="0">
              <a:latin typeface="Times New Roman" panose="02020603050405020304" pitchFamily="18" charset="0"/>
              <a:cs typeface="Times New Roman" panose="02020603050405020304" pitchFamily="18" charset="0"/>
            </a:endParaRPr>
          </a:p>
        </p:txBody>
      </p:sp>
      <p:graphicFrame>
        <p:nvGraphicFramePr>
          <p:cNvPr id="10" name="9 Objeto"/>
          <p:cNvGraphicFramePr>
            <a:graphicFrameLocks noChangeAspect="1"/>
          </p:cNvGraphicFramePr>
          <p:nvPr>
            <p:extLst>
              <p:ext uri="{D42A27DB-BD31-4B8C-83A1-F6EECF244321}">
                <p14:modId xmlns:p14="http://schemas.microsoft.com/office/powerpoint/2010/main" val="560140255"/>
              </p:ext>
            </p:extLst>
          </p:nvPr>
        </p:nvGraphicFramePr>
        <p:xfrm>
          <a:off x="439738" y="1193800"/>
          <a:ext cx="8848725" cy="3073400"/>
        </p:xfrm>
        <a:graphic>
          <a:graphicData uri="http://schemas.openxmlformats.org/presentationml/2006/ole">
            <mc:AlternateContent xmlns:mc="http://schemas.openxmlformats.org/markup-compatibility/2006">
              <mc:Choice xmlns:v="urn:schemas-microsoft-com:vml" Requires="v">
                <p:oleObj spid="_x0000_s38913" name="Document" r:id="rId4" imgW="8992145" imgH="3117193" progId="Word.Document.12">
                  <p:embed/>
                </p:oleObj>
              </mc:Choice>
              <mc:Fallback>
                <p:oleObj name="Document" r:id="rId4" imgW="8992145" imgH="3117193" progId="Word.Document.12">
                  <p:embed/>
                  <p:pic>
                    <p:nvPicPr>
                      <p:cNvPr id="0" name=""/>
                      <p:cNvPicPr/>
                      <p:nvPr/>
                    </p:nvPicPr>
                    <p:blipFill>
                      <a:blip r:embed="rId5"/>
                      <a:stretch>
                        <a:fillRect/>
                      </a:stretch>
                    </p:blipFill>
                    <p:spPr>
                      <a:xfrm>
                        <a:off x="439738" y="1193800"/>
                        <a:ext cx="8848725" cy="3073400"/>
                      </a:xfrm>
                      <a:prstGeom prst="rect">
                        <a:avLst/>
                      </a:prstGeom>
                    </p:spPr>
                  </p:pic>
                </p:oleObj>
              </mc:Fallback>
            </mc:AlternateContent>
          </a:graphicData>
        </a:graphic>
      </p:graphicFrame>
      <p:sp>
        <p:nvSpPr>
          <p:cNvPr id="2" name="Rectangle 1"/>
          <p:cNvSpPr/>
          <p:nvPr/>
        </p:nvSpPr>
        <p:spPr>
          <a:xfrm>
            <a:off x="467346" y="3991625"/>
            <a:ext cx="8209110" cy="1169551"/>
          </a:xfrm>
          <a:prstGeom prst="rect">
            <a:avLst/>
          </a:prstGeom>
        </p:spPr>
        <p:txBody>
          <a:bodyPr wrap="square">
            <a:spAutoFit/>
          </a:bodyPr>
          <a:lstStyle/>
          <a:p>
            <a:r>
              <a:rPr lang="en-US" sz="1400" dirty="0">
                <a:latin typeface="Times New Roman" panose="02020603050405020304" pitchFamily="18" charset="0"/>
                <a:cs typeface="Times New Roman" panose="02020603050405020304" pitchFamily="18" charset="0"/>
              </a:rPr>
              <a:t>Few students become entrepreneurs upon graduation, consistent with previous studies.</a:t>
            </a:r>
          </a:p>
          <a:p>
            <a:r>
              <a:rPr lang="en-US" sz="1400" dirty="0">
                <a:solidFill>
                  <a:srgbClr val="4967AA"/>
                </a:solidFill>
                <a:latin typeface="Times New Roman" panose="02020603050405020304" pitchFamily="18" charset="0"/>
                <a:cs typeface="Times New Roman" panose="02020603050405020304" pitchFamily="18" charset="0"/>
              </a:rPr>
              <a:t>Larsson et al. (2017): </a:t>
            </a:r>
            <a:r>
              <a:rPr lang="en-US" sz="1400" dirty="0">
                <a:latin typeface="Times New Roman" panose="02020603050405020304" pitchFamily="18" charset="0"/>
                <a:cs typeface="Times New Roman" panose="02020603050405020304" pitchFamily="18" charset="0"/>
              </a:rPr>
              <a:t>Swedish graduates entering entrepreneurship within 3 years after graduation is </a:t>
            </a:r>
            <a:r>
              <a:rPr lang="en-US" sz="1400" b="1" dirty="0">
                <a:latin typeface="Times New Roman" panose="02020603050405020304" pitchFamily="18" charset="0"/>
                <a:cs typeface="Times New Roman" panose="02020603050405020304" pitchFamily="18" charset="0"/>
              </a:rPr>
              <a:t>2.69%</a:t>
            </a:r>
            <a:r>
              <a:rPr lang="en-US" sz="1400" dirty="0">
                <a:latin typeface="Times New Roman" panose="02020603050405020304" pitchFamily="18" charset="0"/>
                <a:cs typeface="Times New Roman" panose="02020603050405020304" pitchFamily="18" charset="0"/>
              </a:rPr>
              <a:t>.</a:t>
            </a:r>
          </a:p>
          <a:p>
            <a:r>
              <a:rPr lang="en-US" sz="1400" dirty="0">
                <a:solidFill>
                  <a:srgbClr val="4967AA"/>
                </a:solidFill>
                <a:latin typeface="Times New Roman" panose="02020603050405020304" pitchFamily="18" charset="0"/>
                <a:cs typeface="Times New Roman" panose="02020603050405020304" pitchFamily="18" charset="0"/>
              </a:rPr>
              <a:t>Bergmann et al. (2016)</a:t>
            </a:r>
            <a:r>
              <a:rPr lang="en-US" sz="1400" dirty="0">
                <a:latin typeface="Times New Roman" panose="02020603050405020304" pitchFamily="18" charset="0"/>
                <a:cs typeface="Times New Roman" panose="02020603050405020304" pitchFamily="18" charset="0"/>
              </a:rPr>
              <a:t>: average of graduates from business and economics across Europe is around </a:t>
            </a:r>
            <a:r>
              <a:rPr lang="en-US" sz="1400" b="1" dirty="0">
                <a:latin typeface="Times New Roman" panose="02020603050405020304" pitchFamily="18" charset="0"/>
                <a:cs typeface="Times New Roman" panose="02020603050405020304" pitchFamily="18" charset="0"/>
              </a:rPr>
              <a:t>1.6%.</a:t>
            </a:r>
            <a:r>
              <a:rPr lang="en-US" sz="1400" dirty="0">
                <a:latin typeface="Times New Roman" panose="02020603050405020304" pitchFamily="18" charset="0"/>
                <a:cs typeface="Times New Roman" panose="02020603050405020304" pitchFamily="18" charset="0"/>
              </a:rPr>
              <a:t> </a:t>
            </a:r>
            <a:r>
              <a:rPr lang="en-US" sz="1400" dirty="0" err="1">
                <a:solidFill>
                  <a:srgbClr val="4967AA"/>
                </a:solidFill>
                <a:latin typeface="Times New Roman" panose="02020603050405020304" pitchFamily="18" charset="0"/>
                <a:cs typeface="Times New Roman" panose="02020603050405020304" pitchFamily="18" charset="0"/>
              </a:rPr>
              <a:t>Åstebro</a:t>
            </a:r>
            <a:r>
              <a:rPr lang="en-US" sz="1400" dirty="0">
                <a:solidFill>
                  <a:srgbClr val="4967AA"/>
                </a:solidFill>
                <a:latin typeface="Times New Roman" panose="02020603050405020304" pitchFamily="18" charset="0"/>
                <a:cs typeface="Times New Roman" panose="02020603050405020304" pitchFamily="18" charset="0"/>
              </a:rPr>
              <a:t> et al. (2012)</a:t>
            </a:r>
            <a:r>
              <a:rPr lang="en-US" sz="1400" dirty="0">
                <a:latin typeface="Times New Roman" panose="02020603050405020304" pitchFamily="18" charset="0"/>
                <a:cs typeface="Times New Roman" panose="02020603050405020304" pitchFamily="18" charset="0"/>
              </a:rPr>
              <a:t>: students becoming entrepreneurs within 3 years after graduation is below</a:t>
            </a:r>
            <a:r>
              <a:rPr lang="en-US" sz="1400" b="1" dirty="0">
                <a:latin typeface="Times New Roman" panose="02020603050405020304" pitchFamily="18" charset="0"/>
                <a:cs typeface="Times New Roman" panose="02020603050405020304" pitchFamily="18" charset="0"/>
              </a:rPr>
              <a:t> 6%</a:t>
            </a:r>
            <a:r>
              <a:rPr lang="en-US" sz="1400" dirty="0">
                <a:latin typeface="Times New Roman" panose="02020603050405020304" pitchFamily="18" charset="0"/>
                <a:cs typeface="Times New Roman" panose="02020603050405020304" pitchFamily="18" charset="0"/>
              </a:rPr>
              <a:t>.</a:t>
            </a:r>
          </a:p>
          <a:p>
            <a:r>
              <a:rPr lang="en-US" sz="1400" dirty="0">
                <a:solidFill>
                  <a:srgbClr val="4967AA"/>
                </a:solidFill>
                <a:latin typeface="Times New Roman" panose="02020603050405020304" pitchFamily="18" charset="0"/>
                <a:cs typeface="Times New Roman" panose="02020603050405020304" pitchFamily="18" charset="0"/>
              </a:rPr>
              <a:t>Lerner and </a:t>
            </a:r>
            <a:r>
              <a:rPr lang="en-US" sz="1400" dirty="0" err="1">
                <a:solidFill>
                  <a:srgbClr val="4967AA"/>
                </a:solidFill>
                <a:latin typeface="Times New Roman" panose="02020603050405020304" pitchFamily="18" charset="0"/>
                <a:cs typeface="Times New Roman" panose="02020603050405020304" pitchFamily="18" charset="0"/>
              </a:rPr>
              <a:t>Malmendier</a:t>
            </a:r>
            <a:r>
              <a:rPr lang="en-US" sz="1400" dirty="0">
                <a:solidFill>
                  <a:srgbClr val="4967AA"/>
                </a:solidFill>
                <a:latin typeface="Times New Roman" panose="02020603050405020304" pitchFamily="18" charset="0"/>
                <a:cs typeface="Times New Roman" panose="02020603050405020304" pitchFamily="18" charset="0"/>
              </a:rPr>
              <a:t> (2013)</a:t>
            </a:r>
            <a:r>
              <a:rPr lang="en-US" sz="1400" dirty="0">
                <a:latin typeface="Times New Roman" panose="02020603050405020304" pitchFamily="18" charset="0"/>
                <a:cs typeface="Times New Roman" panose="02020603050405020304" pitchFamily="18" charset="0"/>
              </a:rPr>
              <a:t>: Among MBA students in HBS, the rate is below </a:t>
            </a:r>
            <a:r>
              <a:rPr lang="en-US" sz="1400" b="1" dirty="0">
                <a:latin typeface="Times New Roman" panose="02020603050405020304" pitchFamily="18" charset="0"/>
                <a:cs typeface="Times New Roman" panose="02020603050405020304" pitchFamily="18" charset="0"/>
              </a:rPr>
              <a:t>4%</a:t>
            </a:r>
            <a:r>
              <a:rPr lang="en-US" sz="1400" dirty="0">
                <a:latin typeface="Times New Roman" panose="02020603050405020304" pitchFamily="18" charset="0"/>
                <a:cs typeface="Times New Roman" panose="02020603050405020304" pitchFamily="18" charset="0"/>
              </a:rPr>
              <a:t>.</a:t>
            </a:r>
          </a:p>
        </p:txBody>
      </p:sp>
      <p:sp>
        <p:nvSpPr>
          <p:cNvPr id="5" name="12 Rectángulo"/>
          <p:cNvSpPr/>
          <p:nvPr/>
        </p:nvSpPr>
        <p:spPr>
          <a:xfrm>
            <a:off x="467544" y="876932"/>
            <a:ext cx="7992888" cy="34009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Descriptive statistics. Average yearly earnings by time horizon and type of individuals.</a:t>
            </a:r>
            <a:endParaRPr lang="en-US" sz="1400" dirty="0">
              <a:effectLst/>
              <a:latin typeface="Calibri"/>
              <a:ea typeface="Calibri"/>
              <a:cs typeface="Times New Roman"/>
            </a:endParaRPr>
          </a:p>
        </p:txBody>
      </p:sp>
    </p:spTree>
    <p:extLst>
      <p:ext uri="{BB962C8B-B14F-4D97-AF65-F5344CB8AC3E}">
        <p14:creationId xmlns:p14="http://schemas.microsoft.com/office/powerpoint/2010/main" val="402262169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67545" y="1022830"/>
            <a:ext cx="8208912" cy="4282942"/>
          </a:xfrm>
        </p:spPr>
        <p:txBody>
          <a:bodyPr>
            <a:normAutofit/>
          </a:bodyPr>
          <a:lstStyle/>
          <a:p>
            <a:pPr algn="just">
              <a:spcAft>
                <a:spcPts val="1200"/>
              </a:spcAft>
            </a:pPr>
            <a:r>
              <a:rPr lang="en-GB" sz="1600" b="1" dirty="0">
                <a:latin typeface="Times New Roman" panose="02020603050405020304" pitchFamily="18" charset="0"/>
                <a:cs typeface="Times New Roman" panose="02020603050405020304" pitchFamily="18" charset="0"/>
              </a:rPr>
              <a:t>Objective: </a:t>
            </a:r>
            <a:r>
              <a:rPr lang="en-GB" sz="1600" dirty="0">
                <a:latin typeface="Times New Roman" panose="02020603050405020304" pitchFamily="18" charset="0"/>
                <a:cs typeface="Times New Roman" panose="02020603050405020304" pitchFamily="18" charset="0"/>
              </a:rPr>
              <a:t>To compare lifetime earnings of early, late, and never entrepreneurs.</a:t>
            </a:r>
          </a:p>
          <a:p>
            <a:pPr algn="just">
              <a:spcAft>
                <a:spcPts val="1200"/>
              </a:spcAft>
            </a:pPr>
            <a:r>
              <a:rPr lang="en-US" sz="1600" b="1" dirty="0">
                <a:latin typeface="Times New Roman" panose="02020603050405020304" pitchFamily="18" charset="0"/>
                <a:cs typeface="Times New Roman" panose="02020603050405020304" pitchFamily="18" charset="0"/>
              </a:rPr>
              <a:t>Selection bias: </a:t>
            </a:r>
            <a:r>
              <a:rPr lang="en-US" sz="1600" dirty="0">
                <a:latin typeface="Times New Roman" panose="02020603050405020304" pitchFamily="18" charset="0"/>
                <a:cs typeface="Times New Roman" panose="02020603050405020304" pitchFamily="18" charset="0"/>
              </a:rPr>
              <a:t>Groups are different, and not randomly assigned.</a:t>
            </a:r>
          </a:p>
          <a:p>
            <a:pPr algn="just">
              <a:spcBef>
                <a:spcPts val="0"/>
              </a:spcBef>
              <a:spcAft>
                <a:spcPts val="600"/>
              </a:spcAft>
            </a:pPr>
            <a:r>
              <a:rPr lang="en-GB" sz="1600" dirty="0">
                <a:latin typeface="Times New Roman" panose="02020603050405020304" pitchFamily="18" charset="0"/>
                <a:cs typeface="Times New Roman" panose="02020603050405020304" pitchFamily="18" charset="0"/>
              </a:rPr>
              <a:t>We obtain </a:t>
            </a:r>
            <a:r>
              <a:rPr lang="en-GB" sz="1600" b="1" dirty="0">
                <a:latin typeface="Times New Roman" panose="02020603050405020304" pitchFamily="18" charset="0"/>
                <a:cs typeface="Times New Roman" panose="02020603050405020304" pitchFamily="18" charset="0"/>
              </a:rPr>
              <a:t>matched samples </a:t>
            </a:r>
            <a:r>
              <a:rPr lang="en-GB" sz="1600" dirty="0">
                <a:latin typeface="Times New Roman" panose="02020603050405020304" pitchFamily="18" charset="0"/>
                <a:cs typeface="Times New Roman" panose="02020603050405020304" pitchFamily="18" charset="0"/>
              </a:rPr>
              <a:t>through the </a:t>
            </a:r>
            <a:r>
              <a:rPr lang="en-GB" sz="1600" i="1" dirty="0">
                <a:latin typeface="Times New Roman" panose="02020603050405020304" pitchFamily="18" charset="0"/>
                <a:cs typeface="Times New Roman" panose="02020603050405020304" pitchFamily="18" charset="0"/>
              </a:rPr>
              <a:t>entropy balancing (EB) </a:t>
            </a:r>
            <a:r>
              <a:rPr lang="en-GB" sz="1600" dirty="0">
                <a:latin typeface="Times New Roman" panose="02020603050405020304" pitchFamily="18" charset="0"/>
                <a:cs typeface="Times New Roman" panose="02020603050405020304" pitchFamily="18" charset="0"/>
              </a:rPr>
              <a:t>technique </a:t>
            </a:r>
            <a:r>
              <a:rPr lang="en-GB" sz="1400" dirty="0">
                <a:solidFill>
                  <a:srgbClr val="4967AA"/>
                </a:solidFill>
                <a:latin typeface="Times New Roman" panose="02020603050405020304" pitchFamily="18" charset="0"/>
                <a:cs typeface="Times New Roman" panose="02020603050405020304" pitchFamily="18" charset="0"/>
              </a:rPr>
              <a:t>(Hainmueller, 2011)</a:t>
            </a:r>
            <a:r>
              <a:rPr lang="en-GB" sz="1600" dirty="0">
                <a:solidFill>
                  <a:srgbClr val="4967AA"/>
                </a:solidFill>
                <a:latin typeface="Times New Roman" panose="02020603050405020304" pitchFamily="18" charset="0"/>
                <a:cs typeface="Times New Roman" panose="02020603050405020304" pitchFamily="18" charset="0"/>
              </a:rPr>
              <a:t>:</a:t>
            </a:r>
          </a:p>
          <a:p>
            <a:pPr marL="285750" indent="-285750" algn="just">
              <a:spcBef>
                <a:spcPts val="0"/>
              </a:spcBef>
              <a:spcAft>
                <a:spcPts val="600"/>
              </a:spcAf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Assigns weights to find balanced samples in terms of observable variables, subject to certain conditions imposed by the researcher with respect to the distribution moments of each variable.</a:t>
            </a:r>
            <a:endParaRPr lang="en-GB" sz="1600" dirty="0">
              <a:latin typeface="Times New Roman" panose="02020603050405020304" pitchFamily="18" charset="0"/>
              <a:cs typeface="Times New Roman" panose="02020603050405020304" pitchFamily="18" charset="0"/>
            </a:endParaRPr>
          </a:p>
          <a:p>
            <a:pPr marL="285750" indent="-285750" algn="just">
              <a:spcBef>
                <a:spcPts val="0"/>
              </a:spcBef>
              <a:spcAft>
                <a:spcPts val="6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Balance checking is not needed. </a:t>
            </a:r>
          </a:p>
          <a:p>
            <a:pPr marL="285750" indent="-285750" algn="just">
              <a:spcBef>
                <a:spcPts val="0"/>
              </a:spcBef>
              <a:spcAft>
                <a:spcPts val="6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Levels of covariate balance more satisfactory than with traditional matching algorithms. </a:t>
            </a:r>
          </a:p>
          <a:p>
            <a:pPr marL="285750" indent="-285750" algn="just">
              <a:spcAft>
                <a:spcPts val="12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Weights are continuous rather than dichotomous </a:t>
            </a:r>
            <a:r>
              <a:rPr lang="en-GB" sz="1600" dirty="0">
                <a:latin typeface="Times New Roman" panose="02020603050405020304" pitchFamily="18" charset="0"/>
                <a:cs typeface="Times New Roman" panose="02020603050405020304" pitchFamily="18" charset="0"/>
                <a:sym typeface="Wingdings" panose="05000000000000000000" pitchFamily="2" charset="2"/>
              </a:rPr>
              <a:t> we</a:t>
            </a:r>
            <a:r>
              <a:rPr lang="en-GB" sz="1600" dirty="0">
                <a:latin typeface="Times New Roman" panose="02020603050405020304" pitchFamily="18" charset="0"/>
                <a:cs typeface="Times New Roman" panose="02020603050405020304" pitchFamily="18" charset="0"/>
              </a:rPr>
              <a:t> lose less information and observations.</a:t>
            </a:r>
          </a:p>
          <a:p>
            <a:pPr algn="just">
              <a:spcAft>
                <a:spcPts val="1200"/>
              </a:spcAft>
            </a:pPr>
            <a:r>
              <a:rPr lang="en-GB" sz="1600" b="1" dirty="0">
                <a:latin typeface="Times New Roman" panose="02020603050405020304" pitchFamily="18" charset="0"/>
                <a:cs typeface="Times New Roman" panose="02020603050405020304" pitchFamily="18" charset="0"/>
              </a:rPr>
              <a:t>Unobserved ability: </a:t>
            </a:r>
            <a:r>
              <a:rPr lang="en-GB" sz="1600" dirty="0">
                <a:latin typeface="Times New Roman" panose="02020603050405020304" pitchFamily="18" charset="0"/>
                <a:cs typeface="Times New Roman" panose="02020603050405020304" pitchFamily="18" charset="0"/>
              </a:rPr>
              <a:t>alleviate its impact by matching also on High-school GPA.</a:t>
            </a:r>
          </a:p>
          <a:p>
            <a:pPr algn="just">
              <a:spcAft>
                <a:spcPts val="1200"/>
              </a:spcAft>
            </a:pPr>
            <a:r>
              <a:rPr lang="en-GB" sz="1600" dirty="0">
                <a:latin typeface="Times New Roman" panose="02020603050405020304" pitchFamily="18" charset="0"/>
                <a:cs typeface="Times New Roman" panose="02020603050405020304" pitchFamily="18" charset="0"/>
              </a:rPr>
              <a:t>Unable to control for other unobserved characteristics, but our approach follows the most recent literature</a:t>
            </a:r>
            <a:r>
              <a:rPr lang="en-GB" sz="1600" dirty="0">
                <a:solidFill>
                  <a:srgbClr val="4967AA"/>
                </a:solidFill>
                <a:latin typeface="Times New Roman" panose="02020603050405020304" pitchFamily="18" charset="0"/>
                <a:cs typeface="Times New Roman" panose="02020603050405020304" pitchFamily="18" charset="0"/>
              </a:rPr>
              <a:t> </a:t>
            </a:r>
            <a:r>
              <a:rPr lang="en-GB" sz="1400" dirty="0">
                <a:solidFill>
                  <a:srgbClr val="4967AA"/>
                </a:solidFill>
                <a:latin typeface="Times New Roman" panose="02020603050405020304" pitchFamily="18" charset="0"/>
                <a:cs typeface="Times New Roman" panose="02020603050405020304" pitchFamily="18" charset="0"/>
              </a:rPr>
              <a:t>(</a:t>
            </a:r>
            <a:r>
              <a:rPr lang="en-GB" sz="1400" dirty="0" err="1">
                <a:solidFill>
                  <a:srgbClr val="4967AA"/>
                </a:solidFill>
                <a:latin typeface="Times New Roman" panose="02020603050405020304" pitchFamily="18" charset="0"/>
                <a:cs typeface="Times New Roman" panose="02020603050405020304" pitchFamily="18" charset="0"/>
              </a:rPr>
              <a:t>Manso</a:t>
            </a:r>
            <a:r>
              <a:rPr lang="en-GB" sz="1400" dirty="0">
                <a:solidFill>
                  <a:srgbClr val="4967AA"/>
                </a:solidFill>
                <a:latin typeface="Times New Roman" panose="02020603050405020304" pitchFamily="18" charset="0"/>
                <a:cs typeface="Times New Roman" panose="02020603050405020304" pitchFamily="18" charset="0"/>
              </a:rPr>
              <a:t>, 2016; Daly, 2015…)</a:t>
            </a:r>
            <a:r>
              <a:rPr lang="en-GB" sz="1600" dirty="0">
                <a:solidFill>
                  <a:srgbClr val="4967AA"/>
                </a:solidFill>
                <a:latin typeface="Times New Roman" panose="02020603050405020304" pitchFamily="18" charset="0"/>
                <a:cs typeface="Times New Roman" panose="02020603050405020304" pitchFamily="18" charset="0"/>
              </a:rPr>
              <a:t>.</a:t>
            </a:r>
          </a:p>
          <a:p>
            <a:pPr algn="just">
              <a:spcAft>
                <a:spcPts val="1200"/>
              </a:spcAft>
            </a:pPr>
            <a:r>
              <a:rPr lang="en-GB" sz="1600" dirty="0">
                <a:latin typeface="Times New Roman" panose="02020603050405020304" pitchFamily="18" charset="0"/>
                <a:cs typeface="Times New Roman" panose="02020603050405020304" pitchFamily="18" charset="0"/>
              </a:rPr>
              <a:t>We use assigned weights from EB to run </a:t>
            </a:r>
            <a:r>
              <a:rPr lang="en-GB" sz="1600" b="1" dirty="0">
                <a:latin typeface="Times New Roman" panose="02020603050405020304" pitchFamily="18" charset="0"/>
                <a:cs typeface="Times New Roman" panose="02020603050405020304" pitchFamily="18" charset="0"/>
              </a:rPr>
              <a:t>OLS </a:t>
            </a:r>
            <a:r>
              <a:rPr lang="en-GB" sz="1600" dirty="0">
                <a:latin typeface="Times New Roman" panose="02020603050405020304" pitchFamily="18" charset="0"/>
                <a:cs typeface="Times New Roman" panose="02020603050405020304" pitchFamily="18" charset="0"/>
              </a:rPr>
              <a:t>and </a:t>
            </a:r>
            <a:r>
              <a:rPr lang="en-GB" sz="1600" b="1" dirty="0">
                <a:latin typeface="Times New Roman" panose="02020603050405020304" pitchFamily="18" charset="0"/>
                <a:cs typeface="Times New Roman" panose="02020603050405020304" pitchFamily="18" charset="0"/>
              </a:rPr>
              <a:t>quantile </a:t>
            </a:r>
            <a:r>
              <a:rPr lang="en-GB" sz="1600" dirty="0">
                <a:latin typeface="Times New Roman" panose="02020603050405020304" pitchFamily="18" charset="0"/>
                <a:cs typeface="Times New Roman" panose="02020603050405020304" pitchFamily="18" charset="0"/>
              </a:rPr>
              <a:t>regressions (p25, p50, p75).</a:t>
            </a:r>
          </a:p>
        </p:txBody>
      </p:sp>
      <p:sp>
        <p:nvSpPr>
          <p:cNvPr id="7" name="Text Placeholder 1"/>
          <p:cNvSpPr txBox="1">
            <a:spLocks/>
          </p:cNvSpPr>
          <p:nvPr/>
        </p:nvSpPr>
        <p:spPr bwMode="auto">
          <a:xfrm>
            <a:off x="467346" y="193204"/>
            <a:ext cx="2880518"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3. Methodology</a:t>
            </a:r>
            <a:endParaRPr lang="en-GB" sz="12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042660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568622191"/>
              </p:ext>
            </p:extLst>
          </p:nvPr>
        </p:nvGraphicFramePr>
        <p:xfrm>
          <a:off x="613415" y="275641"/>
          <a:ext cx="7917171" cy="5159375"/>
        </p:xfrm>
        <a:graphic>
          <a:graphicData uri="http://schemas.openxmlformats.org/drawingml/2006/table">
            <a:tbl>
              <a:tblPr firstRow="1" firstCol="1" bandRow="1"/>
              <a:tblGrid>
                <a:gridCol w="1758669">
                  <a:extLst>
                    <a:ext uri="{9D8B030D-6E8A-4147-A177-3AD203B41FA5}">
                      <a16:colId xmlns:a16="http://schemas.microsoft.com/office/drawing/2014/main" val="20000"/>
                    </a:ext>
                  </a:extLst>
                </a:gridCol>
                <a:gridCol w="684278">
                  <a:extLst>
                    <a:ext uri="{9D8B030D-6E8A-4147-A177-3AD203B41FA5}">
                      <a16:colId xmlns:a16="http://schemas.microsoft.com/office/drawing/2014/main" val="20001"/>
                    </a:ext>
                  </a:extLst>
                </a:gridCol>
                <a:gridCol w="684278">
                  <a:extLst>
                    <a:ext uri="{9D8B030D-6E8A-4147-A177-3AD203B41FA5}">
                      <a16:colId xmlns:a16="http://schemas.microsoft.com/office/drawing/2014/main" val="20002"/>
                    </a:ext>
                  </a:extLst>
                </a:gridCol>
                <a:gridCol w="684278">
                  <a:extLst>
                    <a:ext uri="{9D8B030D-6E8A-4147-A177-3AD203B41FA5}">
                      <a16:colId xmlns:a16="http://schemas.microsoft.com/office/drawing/2014/main" val="20003"/>
                    </a:ext>
                  </a:extLst>
                </a:gridCol>
                <a:gridCol w="684278">
                  <a:extLst>
                    <a:ext uri="{9D8B030D-6E8A-4147-A177-3AD203B41FA5}">
                      <a16:colId xmlns:a16="http://schemas.microsoft.com/office/drawing/2014/main" val="20004"/>
                    </a:ext>
                  </a:extLst>
                </a:gridCol>
                <a:gridCol w="684278">
                  <a:extLst>
                    <a:ext uri="{9D8B030D-6E8A-4147-A177-3AD203B41FA5}">
                      <a16:colId xmlns:a16="http://schemas.microsoft.com/office/drawing/2014/main" val="20005"/>
                    </a:ext>
                  </a:extLst>
                </a:gridCol>
                <a:gridCol w="684278">
                  <a:extLst>
                    <a:ext uri="{9D8B030D-6E8A-4147-A177-3AD203B41FA5}">
                      <a16:colId xmlns:a16="http://schemas.microsoft.com/office/drawing/2014/main" val="20006"/>
                    </a:ext>
                  </a:extLst>
                </a:gridCol>
                <a:gridCol w="684278">
                  <a:extLst>
                    <a:ext uri="{9D8B030D-6E8A-4147-A177-3AD203B41FA5}">
                      <a16:colId xmlns:a16="http://schemas.microsoft.com/office/drawing/2014/main" val="20007"/>
                    </a:ext>
                  </a:extLst>
                </a:gridCol>
                <a:gridCol w="684278">
                  <a:extLst>
                    <a:ext uri="{9D8B030D-6E8A-4147-A177-3AD203B41FA5}">
                      <a16:colId xmlns:a16="http://schemas.microsoft.com/office/drawing/2014/main" val="20008"/>
                    </a:ext>
                  </a:extLst>
                </a:gridCol>
                <a:gridCol w="684278">
                  <a:extLst>
                    <a:ext uri="{9D8B030D-6E8A-4147-A177-3AD203B41FA5}">
                      <a16:colId xmlns:a16="http://schemas.microsoft.com/office/drawing/2014/main" val="20009"/>
                    </a:ext>
                  </a:extLst>
                </a:gridCol>
              </a:tblGrid>
              <a:tr h="330935">
                <a:tc gridSpan="10">
                  <a:txBody>
                    <a:bodyPr/>
                    <a:lstStyle/>
                    <a:p>
                      <a:pPr algn="ctr">
                        <a:spcAft>
                          <a:spcPts val="0"/>
                        </a:spcAft>
                      </a:pPr>
                      <a:r>
                        <a:rPr lang="en-US" sz="1100" b="1" dirty="0">
                          <a:solidFill>
                            <a:srgbClr val="4967AA"/>
                          </a:solidFill>
                          <a:effectLst/>
                          <a:latin typeface="Times New Roman"/>
                        </a:rPr>
                        <a:t>Example:</a:t>
                      </a:r>
                      <a:r>
                        <a:rPr lang="en-US" sz="1100" b="1" baseline="0" dirty="0">
                          <a:effectLst/>
                          <a:latin typeface="Times New Roman"/>
                        </a:rPr>
                        <a:t> </a:t>
                      </a:r>
                      <a:r>
                        <a:rPr lang="en-US" sz="1100" b="1" dirty="0">
                          <a:effectLst/>
                          <a:latin typeface="Times New Roman"/>
                        </a:rPr>
                        <a:t>Balance of covariates: Early and Late entrepreneurs (year dummies omitted for simplicity).</a:t>
                      </a:r>
                      <a:endParaRPr lang="en-US" sz="1000" dirty="0">
                        <a:effectLst/>
                        <a:latin typeface="Calibri"/>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62595">
                <a:tc>
                  <a:txBody>
                    <a:bodyPr/>
                    <a:lstStyle/>
                    <a:p>
                      <a:pPr algn="l">
                        <a:spcAft>
                          <a:spcPts val="0"/>
                        </a:spcAft>
                      </a:pPr>
                      <a:r>
                        <a:rPr lang="en-US" sz="900">
                          <a:effectLst/>
                          <a:latin typeface="Times New Roman"/>
                        </a:rPr>
                        <a:t> </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a:spcAft>
                          <a:spcPts val="0"/>
                        </a:spcAft>
                      </a:pPr>
                      <a:r>
                        <a:rPr lang="en-US" sz="900" b="1">
                          <a:effectLst/>
                          <a:latin typeface="Times New Roman"/>
                        </a:rPr>
                        <a:t>Mean</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900" b="1">
                          <a:effectLst/>
                          <a:latin typeface="Times New Roman"/>
                        </a:rPr>
                        <a:t>Variance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900" b="1">
                          <a:effectLst/>
                          <a:latin typeface="Times New Roman"/>
                        </a:rPr>
                        <a:t>Skewness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162595">
                <a:tc>
                  <a:txBody>
                    <a:bodyPr/>
                    <a:lstStyle/>
                    <a:p>
                      <a:pPr algn="l">
                        <a:spcAft>
                          <a:spcPts val="0"/>
                        </a:spcAft>
                      </a:pPr>
                      <a:r>
                        <a:rPr lang="en-US" sz="900">
                          <a:effectLst/>
                          <a:latin typeface="Times New Roman"/>
                        </a:rPr>
                        <a:t> </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b="1">
                          <a:effectLst/>
                          <a:latin typeface="Times New Roman"/>
                        </a:rPr>
                        <a:t>Early SE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en-US" sz="900" b="1">
                          <a:effectLst/>
                          <a:latin typeface="Times New Roman"/>
                        </a:rPr>
                        <a:t>Late SE</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00" b="1">
                          <a:effectLst/>
                          <a:latin typeface="Times New Roman"/>
                        </a:rPr>
                        <a:t>Early SE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en-US" sz="900" b="1">
                          <a:effectLst/>
                          <a:latin typeface="Times New Roman"/>
                        </a:rPr>
                        <a:t>Late SE</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00" b="1">
                          <a:effectLst/>
                          <a:latin typeface="Times New Roman"/>
                        </a:rPr>
                        <a:t>Early SE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en-US" sz="900" b="1">
                          <a:effectLst/>
                          <a:latin typeface="Times New Roman"/>
                        </a:rPr>
                        <a:t>Late SE</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2"/>
                  </a:ext>
                </a:extLst>
              </a:tr>
              <a:tr h="275780">
                <a:tc>
                  <a:txBody>
                    <a:bodyPr/>
                    <a:lstStyle/>
                    <a:p>
                      <a:pPr algn="l">
                        <a:spcAft>
                          <a:spcPts val="0"/>
                        </a:spcAft>
                      </a:pPr>
                      <a:r>
                        <a:rPr lang="en-US" sz="900">
                          <a:effectLst/>
                          <a:latin typeface="Times New Roman"/>
                        </a:rPr>
                        <a:t> </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 </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Pre</a:t>
                      </a:r>
                      <a:endParaRPr lang="en-US" sz="1000">
                        <a:effectLst/>
                        <a:latin typeface="Calibri"/>
                      </a:endParaRPr>
                    </a:p>
                    <a:p>
                      <a:pPr algn="ctr">
                        <a:spcAft>
                          <a:spcPts val="0"/>
                        </a:spcAft>
                      </a:pPr>
                      <a:r>
                        <a:rPr lang="en-US" sz="900" b="1">
                          <a:effectLst/>
                          <a:latin typeface="Times New Roman"/>
                        </a:rPr>
                        <a:t>matching</a:t>
                      </a:r>
                      <a:endParaRPr lang="en-US" sz="1000">
                        <a:effectLst/>
                        <a:latin typeface="Calibri"/>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Post matching</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 </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Pre</a:t>
                      </a:r>
                      <a:endParaRPr lang="en-US" sz="1000">
                        <a:effectLst/>
                        <a:latin typeface="Calibri"/>
                      </a:endParaRPr>
                    </a:p>
                    <a:p>
                      <a:pPr algn="ctr">
                        <a:spcAft>
                          <a:spcPts val="0"/>
                        </a:spcAft>
                      </a:pPr>
                      <a:r>
                        <a:rPr lang="en-US" sz="900" b="1">
                          <a:effectLst/>
                          <a:latin typeface="Times New Roman"/>
                        </a:rPr>
                        <a:t>matching</a:t>
                      </a:r>
                      <a:endParaRPr lang="en-US" sz="1000">
                        <a:effectLst/>
                        <a:latin typeface="Calibri"/>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Post matching</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 </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Pre</a:t>
                      </a:r>
                      <a:endParaRPr lang="en-US" sz="1000">
                        <a:effectLst/>
                        <a:latin typeface="Calibri"/>
                      </a:endParaRPr>
                    </a:p>
                    <a:p>
                      <a:pPr algn="ctr">
                        <a:spcAft>
                          <a:spcPts val="0"/>
                        </a:spcAft>
                      </a:pPr>
                      <a:r>
                        <a:rPr lang="en-US" sz="900" b="1">
                          <a:effectLst/>
                          <a:latin typeface="Times New Roman"/>
                        </a:rPr>
                        <a:t>matching</a:t>
                      </a:r>
                      <a:endParaRPr lang="en-US" sz="1000">
                        <a:effectLst/>
                        <a:latin typeface="Calibri"/>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a:effectLst/>
                          <a:latin typeface="Times New Roman"/>
                        </a:rPr>
                        <a:t>Post matching</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62595">
                <a:tc>
                  <a:txBody>
                    <a:bodyPr/>
                    <a:lstStyle/>
                    <a:p>
                      <a:pPr algn="l">
                        <a:spcAft>
                          <a:spcPts val="0"/>
                        </a:spcAft>
                      </a:pPr>
                      <a:r>
                        <a:rPr lang="en-US" sz="900">
                          <a:effectLst/>
                          <a:latin typeface="Times New Roman"/>
                        </a:rPr>
                        <a:t>Age of graduation</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26.47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26.45</a:t>
                      </a:r>
                      <a:endParaRPr lang="en-US" sz="1000">
                        <a:effectLst/>
                        <a:latin typeface="Calibri"/>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26.46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5.614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5.295</a:t>
                      </a:r>
                      <a:endParaRPr lang="en-US" sz="1000">
                        <a:effectLst/>
                        <a:latin typeface="Calibri"/>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5.613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0.033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0.191</a:t>
                      </a:r>
                      <a:endParaRPr lang="en-US" sz="1000">
                        <a:effectLst/>
                        <a:latin typeface="Calibri"/>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a:effectLst/>
                          <a:latin typeface="Times New Roman"/>
                        </a:rPr>
                        <a:t>0.038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4"/>
                  </a:ext>
                </a:extLst>
              </a:tr>
              <a:tr h="162595">
                <a:tc>
                  <a:txBody>
                    <a:bodyPr/>
                    <a:lstStyle/>
                    <a:p>
                      <a:pPr algn="l">
                        <a:spcAft>
                          <a:spcPts val="0"/>
                        </a:spcAft>
                      </a:pPr>
                      <a:r>
                        <a:rPr lang="en-US" sz="900">
                          <a:effectLst/>
                          <a:latin typeface="Times New Roman"/>
                        </a:rPr>
                        <a:t>Female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0.302</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0.486</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dirty="0">
                          <a:effectLst/>
                          <a:latin typeface="Times New Roman"/>
                        </a:rPr>
                        <a:t>0.302</a:t>
                      </a:r>
                      <a:endParaRPr lang="en-US" sz="1000" dirty="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0.211</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0.250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0.211</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0.864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0.057</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0.863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162595">
                <a:tc>
                  <a:txBody>
                    <a:bodyPr/>
                    <a:lstStyle/>
                    <a:p>
                      <a:pPr algn="l">
                        <a:spcAft>
                          <a:spcPts val="0"/>
                        </a:spcAft>
                      </a:pPr>
                      <a:r>
                        <a:rPr lang="en-US" sz="900">
                          <a:effectLst/>
                          <a:latin typeface="Times New Roman"/>
                        </a:rPr>
                        <a:t>Post-bachelor degree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0.417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0.460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0.417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0.243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0.248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0.243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0.337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0.161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0.337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162595">
                <a:tc>
                  <a:txBody>
                    <a:bodyPr/>
                    <a:lstStyle/>
                    <a:p>
                      <a:pPr algn="l">
                        <a:spcAft>
                          <a:spcPts val="0"/>
                        </a:spcAft>
                      </a:pPr>
                      <a:r>
                        <a:rPr lang="en-US" sz="900">
                          <a:effectLst/>
                          <a:latin typeface="Times New Roman"/>
                        </a:rPr>
                        <a:t>Business/STEM vs other fields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0.614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0.483</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0.614</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0.237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0.250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0.237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–0.467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0.068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–0.466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7"/>
                  </a:ext>
                </a:extLst>
              </a:tr>
              <a:tr h="162595">
                <a:tc>
                  <a:txBody>
                    <a:bodyPr/>
                    <a:lstStyle/>
                    <a:p>
                      <a:pPr algn="l">
                        <a:spcAft>
                          <a:spcPts val="0"/>
                        </a:spcAft>
                      </a:pPr>
                      <a:r>
                        <a:rPr lang="en-US" sz="900">
                          <a:effectLst/>
                          <a:latin typeface="Times New Roman"/>
                        </a:rPr>
                        <a:t>Experience upon graduation</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2.856</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3.570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2.856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16.98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16.48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16.98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2.860</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2.819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2.863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8"/>
                  </a:ext>
                </a:extLst>
              </a:tr>
              <a:tr h="162595">
                <a:tc>
                  <a:txBody>
                    <a:bodyPr/>
                    <a:lstStyle/>
                    <a:p>
                      <a:pPr algn="l">
                        <a:spcAft>
                          <a:spcPts val="0"/>
                        </a:spcAft>
                      </a:pPr>
                      <a:r>
                        <a:rPr lang="en-US" sz="900">
                          <a:effectLst/>
                          <a:latin typeface="Times New Roman"/>
                        </a:rPr>
                        <a:t>Greater Copenhagen area</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0.587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0.524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0.587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0.243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0.249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0.243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–0.353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–0.095</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–0.353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9"/>
                  </a:ext>
                </a:extLst>
              </a:tr>
              <a:tr h="162595">
                <a:tc>
                  <a:txBody>
                    <a:bodyPr/>
                    <a:lstStyle/>
                    <a:p>
                      <a:pPr algn="l">
                        <a:spcAft>
                          <a:spcPts val="0"/>
                        </a:spcAft>
                      </a:pPr>
                      <a:r>
                        <a:rPr lang="en-US" sz="900">
                          <a:effectLst/>
                          <a:latin typeface="Times New Roman"/>
                        </a:rPr>
                        <a:t>Single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0.862</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0.853</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0.862</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0.119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0.125</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0.119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–2.100</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–1.155</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–2.099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0"/>
                  </a:ext>
                </a:extLst>
              </a:tr>
              <a:tr h="162595">
                <a:tc>
                  <a:txBody>
                    <a:bodyPr/>
                    <a:lstStyle/>
                    <a:p>
                      <a:pPr algn="l">
                        <a:spcAft>
                          <a:spcPts val="0"/>
                        </a:spcAft>
                      </a:pPr>
                      <a:r>
                        <a:rPr lang="en-US" sz="900">
                          <a:effectLst/>
                          <a:latin typeface="Times New Roman"/>
                        </a:rPr>
                        <a:t>High school GPA 2</a:t>
                      </a:r>
                      <a:r>
                        <a:rPr lang="en-US" sz="900" baseline="30000">
                          <a:effectLst/>
                          <a:latin typeface="Times New Roman"/>
                        </a:rPr>
                        <a:t>nd</a:t>
                      </a:r>
                      <a:r>
                        <a:rPr lang="en-US" sz="900">
                          <a:effectLst/>
                          <a:latin typeface="Times New Roman"/>
                        </a:rPr>
                        <a:t> quintile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0.197</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ctr">
                        <a:spcAft>
                          <a:spcPts val="0"/>
                        </a:spcAft>
                      </a:pPr>
                      <a:r>
                        <a:rPr lang="en-US" sz="900" dirty="0">
                          <a:effectLst/>
                          <a:latin typeface="Times New Roman"/>
                        </a:rPr>
                        <a:t>0.161</a:t>
                      </a:r>
                      <a:endParaRPr lang="en-US" sz="1000" dirty="0">
                        <a:effectLst/>
                        <a:latin typeface="Calibri"/>
                      </a:endParaRPr>
                    </a:p>
                  </a:txBody>
                  <a:tcPr marL="0" marR="0" marT="0" marB="0" anchor="ctr">
                    <a:lnL>
                      <a:noFill/>
                    </a:lnL>
                    <a:lnR>
                      <a:noFill/>
                    </a:lnR>
                    <a:lnT>
                      <a:noFill/>
                    </a:lnT>
                    <a:lnB>
                      <a:noFill/>
                    </a:lnB>
                    <a:solidFill>
                      <a:srgbClr val="FFFF00"/>
                    </a:solidFill>
                  </a:tcPr>
                </a:tc>
                <a:tc>
                  <a:txBody>
                    <a:bodyPr/>
                    <a:lstStyle/>
                    <a:p>
                      <a:pPr algn="ctr">
                        <a:spcAft>
                          <a:spcPts val="0"/>
                        </a:spcAft>
                      </a:pPr>
                      <a:r>
                        <a:rPr lang="en-US" sz="900" dirty="0">
                          <a:effectLst/>
                          <a:latin typeface="Times New Roman"/>
                        </a:rPr>
                        <a:t>0.197</a:t>
                      </a:r>
                      <a:endParaRPr lang="en-US" sz="1000" dirty="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a:spcAft>
                          <a:spcPts val="0"/>
                        </a:spcAft>
                      </a:pPr>
                      <a:r>
                        <a:rPr lang="en-US" sz="900">
                          <a:effectLst/>
                          <a:latin typeface="Times New Roman"/>
                        </a:rPr>
                        <a:t>0.158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0.135</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0.158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1.526</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1.845</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1.525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1"/>
                  </a:ext>
                </a:extLst>
              </a:tr>
              <a:tr h="162595">
                <a:tc>
                  <a:txBody>
                    <a:bodyPr/>
                    <a:lstStyle/>
                    <a:p>
                      <a:pPr algn="l">
                        <a:spcAft>
                          <a:spcPts val="0"/>
                        </a:spcAft>
                      </a:pPr>
                      <a:r>
                        <a:rPr lang="en-US" sz="900" dirty="0">
                          <a:effectLst/>
                          <a:latin typeface="Times New Roman"/>
                        </a:rPr>
                        <a:t>High school GPA 3</a:t>
                      </a:r>
                      <a:r>
                        <a:rPr lang="en-US" sz="900" baseline="30000" dirty="0">
                          <a:effectLst/>
                          <a:latin typeface="Times New Roman"/>
                        </a:rPr>
                        <a:t>rd</a:t>
                      </a:r>
                      <a:r>
                        <a:rPr lang="en-US" sz="900" dirty="0">
                          <a:effectLst/>
                          <a:latin typeface="Times New Roman"/>
                        </a:rPr>
                        <a:t> quintile</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0.225</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0.186</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0.225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0.175</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0.151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0.174</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1.318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1.616</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1.317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2"/>
                  </a:ext>
                </a:extLst>
              </a:tr>
              <a:tr h="162595">
                <a:tc>
                  <a:txBody>
                    <a:bodyPr/>
                    <a:lstStyle/>
                    <a:p>
                      <a:pPr algn="l">
                        <a:spcAft>
                          <a:spcPts val="0"/>
                        </a:spcAft>
                      </a:pPr>
                      <a:r>
                        <a:rPr lang="en-US" sz="900">
                          <a:effectLst/>
                          <a:latin typeface="Times New Roman"/>
                        </a:rPr>
                        <a:t>High school GPA 4</a:t>
                      </a:r>
                      <a:r>
                        <a:rPr lang="en-US" sz="900" baseline="30000">
                          <a:effectLst/>
                          <a:latin typeface="Times New Roman"/>
                        </a:rPr>
                        <a:t>th</a:t>
                      </a:r>
                      <a:r>
                        <a:rPr lang="en-US" sz="900">
                          <a:effectLst/>
                          <a:latin typeface="Times New Roman"/>
                        </a:rPr>
                        <a:t> quintile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0.216</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0.233</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0.216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0.169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0.179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0.169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1.384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1.266</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1.383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3"/>
                  </a:ext>
                </a:extLst>
              </a:tr>
              <a:tr h="162595">
                <a:tc>
                  <a:txBody>
                    <a:bodyPr/>
                    <a:lstStyle/>
                    <a:p>
                      <a:pPr algn="l">
                        <a:spcAft>
                          <a:spcPts val="0"/>
                        </a:spcAft>
                      </a:pPr>
                      <a:r>
                        <a:rPr lang="en-US" sz="900">
                          <a:effectLst/>
                          <a:latin typeface="Times New Roman"/>
                        </a:rPr>
                        <a:t>High school GPA 5</a:t>
                      </a:r>
                      <a:r>
                        <a:rPr lang="en-US" sz="900" baseline="30000">
                          <a:effectLst/>
                          <a:latin typeface="Times New Roman"/>
                        </a:rPr>
                        <a:t>th</a:t>
                      </a:r>
                      <a:r>
                        <a:rPr lang="en-US" sz="900">
                          <a:effectLst/>
                          <a:latin typeface="Times New Roman"/>
                        </a:rPr>
                        <a:t> quintile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0.205</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ctr">
                        <a:spcAft>
                          <a:spcPts val="0"/>
                        </a:spcAft>
                      </a:pPr>
                      <a:r>
                        <a:rPr lang="en-US" sz="900" dirty="0">
                          <a:effectLst/>
                          <a:latin typeface="Times New Roman"/>
                        </a:rPr>
                        <a:t>0.291</a:t>
                      </a:r>
                      <a:endParaRPr lang="en-US" sz="1000" dirty="0">
                        <a:effectLst/>
                        <a:latin typeface="Calibri"/>
                      </a:endParaRPr>
                    </a:p>
                  </a:txBody>
                  <a:tcPr marL="0" marR="0" marT="0" marB="0" anchor="ctr">
                    <a:lnL>
                      <a:noFill/>
                    </a:lnL>
                    <a:lnR>
                      <a:noFill/>
                    </a:lnR>
                    <a:lnT>
                      <a:noFill/>
                    </a:lnT>
                    <a:lnB>
                      <a:noFill/>
                    </a:lnB>
                    <a:solidFill>
                      <a:srgbClr val="FFFF00"/>
                    </a:solidFill>
                  </a:tcPr>
                </a:tc>
                <a:tc>
                  <a:txBody>
                    <a:bodyPr/>
                    <a:lstStyle/>
                    <a:p>
                      <a:pPr algn="ctr">
                        <a:spcAft>
                          <a:spcPts val="0"/>
                        </a:spcAft>
                      </a:pPr>
                      <a:r>
                        <a:rPr lang="en-US" sz="900" dirty="0">
                          <a:effectLst/>
                          <a:latin typeface="Times New Roman"/>
                        </a:rPr>
                        <a:t>0.205</a:t>
                      </a:r>
                      <a:endParaRPr lang="en-US" sz="1000" dirty="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a:spcAft>
                          <a:spcPts val="0"/>
                        </a:spcAft>
                      </a:pPr>
                      <a:r>
                        <a:rPr lang="en-US" sz="900">
                          <a:effectLst/>
                          <a:latin typeface="Times New Roman"/>
                        </a:rPr>
                        <a:t>0.163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0.206</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0.163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1.465</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0.923</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1.464</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4"/>
                  </a:ext>
                </a:extLst>
              </a:tr>
              <a:tr h="162595">
                <a:tc>
                  <a:txBody>
                    <a:bodyPr/>
                    <a:lstStyle/>
                    <a:p>
                      <a:pPr algn="l">
                        <a:spcAft>
                          <a:spcPts val="0"/>
                        </a:spcAft>
                      </a:pPr>
                      <a:r>
                        <a:rPr lang="en-US" sz="900">
                          <a:effectLst/>
                          <a:latin typeface="Times New Roman"/>
                        </a:rPr>
                        <a:t>Parental  income</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293.2</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284.8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293.1</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219,896</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180,581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220,195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13.00</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33.55</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13.05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5"/>
                  </a:ext>
                </a:extLst>
              </a:tr>
              <a:tr h="162595">
                <a:tc>
                  <a:txBody>
                    <a:bodyPr/>
                    <a:lstStyle/>
                    <a:p>
                      <a:pPr algn="l">
                        <a:spcAft>
                          <a:spcPts val="0"/>
                        </a:spcAft>
                      </a:pPr>
                      <a:r>
                        <a:rPr lang="en-US" sz="900">
                          <a:effectLst/>
                          <a:latin typeface="Times New Roman"/>
                        </a:rPr>
                        <a:t>Parental tertiary education</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0.514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0.518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0.514</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0.250</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0.250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–0.057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–0.072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–0.057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6"/>
                  </a:ext>
                </a:extLst>
              </a:tr>
              <a:tr h="162595">
                <a:tc>
                  <a:txBody>
                    <a:bodyPr/>
                    <a:lstStyle/>
                    <a:p>
                      <a:pPr algn="l">
                        <a:spcAft>
                          <a:spcPts val="0"/>
                        </a:spcAft>
                      </a:pPr>
                      <a:r>
                        <a:rPr lang="en-US" sz="900">
                          <a:effectLst/>
                          <a:latin typeface="Times New Roman"/>
                        </a:rPr>
                        <a:t>Parental entrepreneurship</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0.528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0.482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0.528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0.249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0.250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0.249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–0.113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0.072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–0.113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7"/>
                  </a:ext>
                </a:extLst>
              </a:tr>
              <a:tr h="162595">
                <a:tc>
                  <a:txBody>
                    <a:bodyPr/>
                    <a:lstStyle/>
                    <a:p>
                      <a:pPr algn="l">
                        <a:spcAft>
                          <a:spcPts val="0"/>
                        </a:spcAft>
                      </a:pPr>
                      <a:r>
                        <a:rPr lang="en-US" sz="900">
                          <a:effectLst/>
                          <a:latin typeface="Times New Roman"/>
                        </a:rPr>
                        <a:t>Manufacturing industry, at entry</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0.073</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0.108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0.073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0.068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0.097</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0.068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3.286</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2.519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3.285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8"/>
                  </a:ext>
                </a:extLst>
              </a:tr>
              <a:tr h="162595">
                <a:tc>
                  <a:txBody>
                    <a:bodyPr/>
                    <a:lstStyle/>
                    <a:p>
                      <a:pPr algn="l">
                        <a:spcAft>
                          <a:spcPts val="0"/>
                        </a:spcAft>
                      </a:pPr>
                      <a:r>
                        <a:rPr lang="en-US" sz="900">
                          <a:effectLst/>
                          <a:latin typeface="Times New Roman"/>
                        </a:rPr>
                        <a:t>Construction industry, at entry</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0.014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0.014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0.014</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0.014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0.014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0.014</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dirty="0">
                          <a:effectLst/>
                          <a:latin typeface="Times New Roman"/>
                        </a:rPr>
                        <a:t>8.240</a:t>
                      </a:r>
                      <a:endParaRPr lang="en-US" sz="1000" dirty="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8.320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8.239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9"/>
                  </a:ext>
                </a:extLst>
              </a:tr>
              <a:tr h="162595">
                <a:tc>
                  <a:txBody>
                    <a:bodyPr/>
                    <a:lstStyle/>
                    <a:p>
                      <a:pPr algn="l">
                        <a:spcAft>
                          <a:spcPts val="0"/>
                        </a:spcAft>
                      </a:pPr>
                      <a:r>
                        <a:rPr lang="en-US" sz="900">
                          <a:effectLst/>
                          <a:latin typeface="Times New Roman"/>
                        </a:rPr>
                        <a:t>Service industry, at entry</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0.198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0.138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0.198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0.159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0.119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0.159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1.514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2.096</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1.512</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0"/>
                  </a:ext>
                </a:extLst>
              </a:tr>
              <a:tr h="162595">
                <a:tc>
                  <a:txBody>
                    <a:bodyPr/>
                    <a:lstStyle/>
                    <a:p>
                      <a:pPr algn="l">
                        <a:spcAft>
                          <a:spcPts val="0"/>
                        </a:spcAft>
                      </a:pPr>
                      <a:r>
                        <a:rPr lang="en-US" sz="900">
                          <a:effectLst/>
                          <a:latin typeface="Times New Roman"/>
                        </a:rPr>
                        <a:t>Knowledge-based industry, at entry</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0.458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0.253</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0.458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0.248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0.189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0.248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0.170</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1.134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0.170</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1"/>
                  </a:ext>
                </a:extLst>
              </a:tr>
              <a:tr h="162595">
                <a:tc>
                  <a:txBody>
                    <a:bodyPr/>
                    <a:lstStyle/>
                    <a:p>
                      <a:pPr algn="l">
                        <a:spcAft>
                          <a:spcPts val="0"/>
                        </a:spcAft>
                      </a:pPr>
                      <a:r>
                        <a:rPr lang="en-US" sz="900">
                          <a:effectLst/>
                          <a:latin typeface="Times New Roman"/>
                        </a:rPr>
                        <a:t>Other industries, at entry</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0.110</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0.481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0.110</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0.098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0.250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0.098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2.498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0.077</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2.496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2"/>
                  </a:ext>
                </a:extLst>
              </a:tr>
              <a:tr h="162595">
                <a:tc>
                  <a:txBody>
                    <a:bodyPr/>
                    <a:lstStyle/>
                    <a:p>
                      <a:pPr algn="l">
                        <a:spcAft>
                          <a:spcPts val="0"/>
                        </a:spcAft>
                      </a:pPr>
                      <a:r>
                        <a:rPr lang="en-US" sz="900">
                          <a:effectLst/>
                          <a:latin typeface="Times New Roman"/>
                        </a:rPr>
                        <a:t>Wealth, year before entry</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14.11</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7.078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14.11</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8,051</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1,451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8,050</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18.94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25.12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18.95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3"/>
                  </a:ext>
                </a:extLst>
              </a:tr>
              <a:tr h="162595">
                <a:tc>
                  <a:txBody>
                    <a:bodyPr/>
                    <a:lstStyle/>
                    <a:p>
                      <a:pPr algn="l">
                        <a:spcAft>
                          <a:spcPts val="0"/>
                        </a:spcAft>
                      </a:pPr>
                      <a:r>
                        <a:rPr lang="en-US" sz="900">
                          <a:effectLst/>
                          <a:latin typeface="Times New Roman"/>
                        </a:rPr>
                        <a:t>Ever unemployed (first 15 years)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0.216</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0.258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0.216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0.170</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0.192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0.170</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1.378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1.104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1.377</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4"/>
                  </a:ext>
                </a:extLst>
              </a:tr>
              <a:tr h="162595">
                <a:tc>
                  <a:txBody>
                    <a:bodyPr/>
                    <a:lstStyle/>
                    <a:p>
                      <a:pPr algn="l">
                        <a:spcAft>
                          <a:spcPts val="0"/>
                        </a:spcAft>
                      </a:pPr>
                      <a:r>
                        <a:rPr lang="en-US" sz="900">
                          <a:effectLst/>
                          <a:latin typeface="Times New Roman"/>
                        </a:rPr>
                        <a:t>Ever inactive (first 15 years)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0.199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0.219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0.199</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0.160</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0.171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0.160</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1.507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1.362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1.506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5"/>
                  </a:ext>
                </a:extLst>
              </a:tr>
              <a:tr h="162595">
                <a:tc>
                  <a:txBody>
                    <a:bodyPr/>
                    <a:lstStyle/>
                    <a:p>
                      <a:pPr algn="l">
                        <a:spcAft>
                          <a:spcPts val="0"/>
                        </a:spcAft>
                      </a:pPr>
                      <a:r>
                        <a:rPr lang="en-US" sz="900">
                          <a:effectLst/>
                          <a:latin typeface="Times New Roman"/>
                        </a:rPr>
                        <a:t>Additional jobs (yes/no)</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0.322</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0.373</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0.322</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0.219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0.234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0.218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0.761</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0.524</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0.761</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6"/>
                  </a:ext>
                </a:extLst>
              </a:tr>
              <a:tr h="162595">
                <a:tc>
                  <a:txBody>
                    <a:bodyPr/>
                    <a:lstStyle/>
                    <a:p>
                      <a:pPr algn="l">
                        <a:spcAft>
                          <a:spcPts val="0"/>
                        </a:spcAft>
                      </a:pPr>
                      <a:r>
                        <a:rPr lang="en-US" sz="900">
                          <a:effectLst/>
                          <a:latin typeface="Times New Roman"/>
                        </a:rPr>
                        <a:t>Additional salaries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2.836</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3.459</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2.835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73.92</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77.91</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73.91</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6.537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7.312</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6.538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7"/>
                  </a:ext>
                </a:extLst>
              </a:tr>
              <a:tr h="162595">
                <a:tc>
                  <a:txBody>
                    <a:bodyPr/>
                    <a:lstStyle/>
                    <a:p>
                      <a:pPr algn="l">
                        <a:spcAft>
                          <a:spcPts val="0"/>
                        </a:spcAft>
                      </a:pPr>
                      <a:r>
                        <a:rPr lang="en-US" sz="900">
                          <a:effectLst/>
                          <a:latin typeface="Times New Roman"/>
                        </a:rPr>
                        <a:t># Job changes (first 15 years)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4.527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5.303</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4.526</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5.939</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dirty="0">
                          <a:effectLst/>
                          <a:latin typeface="Times New Roman"/>
                        </a:rPr>
                        <a:t>5.150</a:t>
                      </a:r>
                      <a:endParaRPr lang="en-US" sz="1000" dirty="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5.938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900">
                          <a:effectLst/>
                          <a:latin typeface="Times New Roman"/>
                        </a:rPr>
                        <a:t>0.207</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a:effectLst/>
                          <a:latin typeface="Times New Roman"/>
                        </a:rPr>
                        <a:t>0.328</a:t>
                      </a:r>
                      <a:endParaRPr lang="en-US" sz="1000">
                        <a:effectLst/>
                        <a:latin typeface="Calibri"/>
                      </a:endParaRPr>
                    </a:p>
                  </a:txBody>
                  <a:tcPr marL="0" marR="0" marT="0" marB="0" anchor="ctr">
                    <a:lnL>
                      <a:noFill/>
                    </a:lnL>
                    <a:lnR>
                      <a:noFill/>
                    </a:lnR>
                    <a:lnT>
                      <a:noFill/>
                    </a:lnT>
                    <a:lnB>
                      <a:noFill/>
                    </a:lnB>
                  </a:tcPr>
                </a:tc>
                <a:tc>
                  <a:txBody>
                    <a:bodyPr/>
                    <a:lstStyle/>
                    <a:p>
                      <a:pPr algn="ctr">
                        <a:spcAft>
                          <a:spcPts val="0"/>
                        </a:spcAft>
                      </a:pPr>
                      <a:r>
                        <a:rPr lang="en-US" sz="900">
                          <a:effectLst/>
                          <a:latin typeface="Times New Roman"/>
                        </a:rPr>
                        <a:t>0.208</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8"/>
                  </a:ext>
                </a:extLst>
              </a:tr>
              <a:tr h="162595">
                <a:tc>
                  <a:txBody>
                    <a:bodyPr/>
                    <a:lstStyle/>
                    <a:p>
                      <a:pPr algn="l">
                        <a:spcAft>
                          <a:spcPts val="0"/>
                        </a:spcAft>
                      </a:pPr>
                      <a:r>
                        <a:rPr lang="en-US" sz="900">
                          <a:effectLst/>
                          <a:latin typeface="Times New Roman"/>
                        </a:rPr>
                        <a:t># Industry changes (first 15 years)</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2.164</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1.967</a:t>
                      </a:r>
                      <a:endParaRPr lang="en-US" sz="1000">
                        <a:effectLst/>
                        <a:latin typeface="Calibri"/>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2.163</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3.075</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3.074</a:t>
                      </a:r>
                      <a:endParaRPr lang="en-US" sz="1000">
                        <a:effectLst/>
                        <a:latin typeface="Calibri"/>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3.075</a:t>
                      </a:r>
                      <a:endParaRPr lang="en-US" sz="100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0.888</a:t>
                      </a:r>
                      <a:endParaRPr lang="en-US" sz="1000">
                        <a:effectLst/>
                        <a:latin typeface="Calibri"/>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a:rPr>
                        <a:t>0.818</a:t>
                      </a:r>
                      <a:endParaRPr lang="en-US" sz="1000">
                        <a:effectLst/>
                        <a:latin typeface="Calibri"/>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dirty="0">
                          <a:effectLst/>
                          <a:latin typeface="Times New Roman"/>
                        </a:rPr>
                        <a:t>0.888</a:t>
                      </a:r>
                      <a:endParaRPr lang="en-US" sz="1000" dirty="0">
                        <a:effectLst/>
                        <a:latin typeface="Calibri"/>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bl>
          </a:graphicData>
        </a:graphic>
      </p:graphicFrame>
    </p:spTree>
    <p:extLst>
      <p:ext uri="{BB962C8B-B14F-4D97-AF65-F5344CB8AC3E}">
        <p14:creationId xmlns:p14="http://schemas.microsoft.com/office/powerpoint/2010/main" val="172012265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bwMode="auto">
          <a:xfrm>
            <a:off x="467346" y="193204"/>
            <a:ext cx="8137102" cy="43204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14258" rtl="0" eaLnBrk="1" fontAlgn="base" hangingPunct="1">
              <a:spcBef>
                <a:spcPct val="0"/>
              </a:spcBef>
              <a:spcAft>
                <a:spcPts val="300"/>
              </a:spcAft>
              <a:buFont typeface="Arial" charset="0"/>
              <a:defRPr lang="en-US" sz="3200" b="1" kern="1200">
                <a:solidFill>
                  <a:srgbClr val="4967AA"/>
                </a:solidFill>
                <a:latin typeface="+mn-lt"/>
                <a:ea typeface="+mn-ea"/>
                <a:cs typeface="+mn-cs"/>
              </a:defRPr>
            </a:lvl1pPr>
            <a:lvl2pPr marL="182281" indent="-182281"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2pPr>
            <a:lvl3pPr marL="357444" indent="-175162" algn="l" defTabSz="914258" rtl="0" eaLnBrk="1" fontAlgn="base" hangingPunct="1">
              <a:spcBef>
                <a:spcPct val="0"/>
              </a:spcBef>
              <a:spcAft>
                <a:spcPts val="300"/>
              </a:spcAft>
              <a:buFont typeface="Arial" charset="0"/>
              <a:buChar char="‒"/>
              <a:defRPr lang="en-US" sz="2000" kern="1200" dirty="0">
                <a:solidFill>
                  <a:schemeClr val="tx1"/>
                </a:solidFill>
                <a:latin typeface="+mn-lt"/>
                <a:ea typeface="+mj-ea"/>
                <a:cs typeface="+mj-cs"/>
              </a:defRPr>
            </a:lvl3pPr>
            <a:lvl4pPr marL="539725" indent="-182281" algn="l" defTabSz="914258" rtl="0" eaLnBrk="1" fontAlgn="base" hangingPunct="1">
              <a:spcBef>
                <a:spcPct val="0"/>
              </a:spcBef>
              <a:spcAft>
                <a:spcPts val="600"/>
              </a:spcAft>
              <a:buFont typeface="Arial" charset="0"/>
              <a:buChar char="•"/>
              <a:defRPr lang="en-US" kern="1200" dirty="0">
                <a:solidFill>
                  <a:schemeClr val="tx1"/>
                </a:solidFill>
                <a:latin typeface="+mn-lt"/>
                <a:ea typeface="+mj-ea"/>
                <a:cs typeface="+mj-cs"/>
              </a:defRPr>
            </a:lvl4pPr>
            <a:lvl5pPr marL="712039" indent="-172314" algn="l" defTabSz="914258" rtl="0" eaLnBrk="1" fontAlgn="base" hangingPunct="1">
              <a:spcBef>
                <a:spcPct val="0"/>
              </a:spcBef>
              <a:spcAft>
                <a:spcPts val="600"/>
              </a:spcAft>
              <a:buFont typeface="Arial" charset="0"/>
              <a:buChar char="‒"/>
              <a:defRPr lang="en-GB" kern="1200" dirty="0">
                <a:solidFill>
                  <a:schemeClr val="tx1"/>
                </a:solidFill>
                <a:latin typeface="+mn-lt"/>
                <a:ea typeface="+mj-ea"/>
                <a:cs typeface="+mj-cs"/>
              </a:defRPr>
            </a:lvl5pPr>
            <a:lvl6pPr marL="803179" indent="-163770" algn="l" defTabSz="820269" rtl="0" eaLnBrk="1" latinLnBrk="0" hangingPunct="1">
              <a:spcBef>
                <a:spcPts val="0"/>
              </a:spcBef>
              <a:spcAft>
                <a:spcPts val="269"/>
              </a:spcAft>
              <a:buFont typeface="Arial" pitchFamily="34" charset="0"/>
              <a:buChar char="•"/>
              <a:defRPr sz="1400" kern="1200" baseline="0">
                <a:solidFill>
                  <a:schemeClr val="accent1"/>
                </a:solidFill>
                <a:latin typeface="+mn-lt"/>
                <a:ea typeface="+mn-ea"/>
                <a:cs typeface="+mn-cs"/>
              </a:defRPr>
            </a:lvl6pPr>
            <a:lvl7pPr marL="968371" indent="-165192"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7pPr>
            <a:lvl8pPr marL="1123597" indent="-155225"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8pPr>
            <a:lvl9pPr marL="1287365" indent="-163770" algn="l" defTabSz="820269" rtl="0" eaLnBrk="1" latinLnBrk="0" hangingPunct="1">
              <a:spcBef>
                <a:spcPts val="0"/>
              </a:spcBef>
              <a:spcAft>
                <a:spcPts val="269"/>
              </a:spcAft>
              <a:buFont typeface="Arial" pitchFamily="34" charset="0"/>
              <a:buChar char="‒"/>
              <a:defRPr sz="1300" kern="1200">
                <a:solidFill>
                  <a:schemeClr val="accent1"/>
                </a:solidFill>
                <a:latin typeface="+mn-lt"/>
                <a:ea typeface="+mn-ea"/>
                <a:cs typeface="+mn-cs"/>
              </a:defRPr>
            </a:lvl9pPr>
          </a:lstStyle>
          <a:p>
            <a:pPr>
              <a:spcAft>
                <a:spcPts val="0"/>
              </a:spcAft>
            </a:pPr>
            <a:r>
              <a:rPr lang="en-GB" sz="2400" dirty="0">
                <a:latin typeface="Times New Roman" panose="02020603050405020304" pitchFamily="18" charset="0"/>
                <a:cs typeface="Times New Roman" panose="02020603050405020304" pitchFamily="18" charset="0"/>
              </a:rPr>
              <a:t>4. Results from matched samples</a:t>
            </a:r>
            <a:endParaRPr lang="en-GB" sz="1200" b="0" dirty="0">
              <a:latin typeface="Times New Roman" panose="02020603050405020304" pitchFamily="18" charset="0"/>
              <a:cs typeface="Times New Roman" panose="02020603050405020304" pitchFamily="18" charset="0"/>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1905302304"/>
              </p:ext>
            </p:extLst>
          </p:nvPr>
        </p:nvGraphicFramePr>
        <p:xfrm>
          <a:off x="1028700" y="1633364"/>
          <a:ext cx="8075414" cy="3080742"/>
        </p:xfrm>
        <a:graphic>
          <a:graphicData uri="http://schemas.openxmlformats.org/presentationml/2006/ole">
            <mc:AlternateContent xmlns:mc="http://schemas.openxmlformats.org/markup-compatibility/2006">
              <mc:Choice xmlns:v="urn:schemas-microsoft-com:vml" Requires="v">
                <p:oleObj spid="_x0000_s30874" name="Document" r:id="rId4" imgW="7086283" imgH="2702935" progId="Word.Document.12">
                  <p:embed/>
                </p:oleObj>
              </mc:Choice>
              <mc:Fallback>
                <p:oleObj name="Document" r:id="rId4" imgW="7086283" imgH="2702935" progId="Word.Document.12">
                  <p:embed/>
                  <p:pic>
                    <p:nvPicPr>
                      <p:cNvPr id="0" name=""/>
                      <p:cNvPicPr/>
                      <p:nvPr/>
                    </p:nvPicPr>
                    <p:blipFill>
                      <a:blip r:embed="rId5"/>
                      <a:stretch>
                        <a:fillRect/>
                      </a:stretch>
                    </p:blipFill>
                    <p:spPr>
                      <a:xfrm>
                        <a:off x="1028700" y="1633364"/>
                        <a:ext cx="8075414" cy="3080742"/>
                      </a:xfrm>
                      <a:prstGeom prst="rect">
                        <a:avLst/>
                      </a:prstGeom>
                    </p:spPr>
                  </p:pic>
                </p:oleObj>
              </mc:Fallback>
            </mc:AlternateContent>
          </a:graphicData>
        </a:graphic>
      </p:graphicFrame>
      <p:sp>
        <p:nvSpPr>
          <p:cNvPr id="18" name="Rectangle 17"/>
          <p:cNvSpPr/>
          <p:nvPr/>
        </p:nvSpPr>
        <p:spPr>
          <a:xfrm>
            <a:off x="467346" y="1057300"/>
            <a:ext cx="8137102" cy="587853"/>
          </a:xfrm>
          <a:prstGeom prst="rect">
            <a:avLst/>
          </a:prstGeom>
        </p:spPr>
        <p:txBody>
          <a:bodyPr wrap="square">
            <a:spAutoFit/>
          </a:bodyPr>
          <a:lstStyle/>
          <a:p>
            <a:pPr algn="ctr">
              <a:lnSpc>
                <a:spcPct val="115000"/>
              </a:lnSpc>
              <a:spcAft>
                <a:spcPts val="0"/>
              </a:spcAft>
            </a:pPr>
            <a:r>
              <a:rPr lang="en-US" sz="1400" b="1" dirty="0">
                <a:latin typeface="Times New Roman"/>
                <a:ea typeface="Calibri"/>
                <a:cs typeface="Times New Roman"/>
              </a:rPr>
              <a:t>Table 1</a:t>
            </a:r>
            <a:endParaRPr lang="en-US" sz="1400" dirty="0">
              <a:latin typeface="Calibri"/>
              <a:ea typeface="Calibri"/>
              <a:cs typeface="Times New Roman"/>
            </a:endParaRPr>
          </a:p>
          <a:p>
            <a:pPr algn="ctr">
              <a:lnSpc>
                <a:spcPct val="115000"/>
              </a:lnSpc>
              <a:spcAft>
                <a:spcPts val="0"/>
              </a:spcAft>
            </a:pPr>
            <a:r>
              <a:rPr lang="en-US" sz="1400" b="1" dirty="0">
                <a:latin typeface="Times New Roman"/>
                <a:ea typeface="Calibri"/>
                <a:cs typeface="Times New Roman"/>
              </a:rPr>
              <a:t>Differences in lifetime earnings between late and never entrepreneurs.</a:t>
            </a:r>
            <a:endParaRPr lang="en-US" sz="1400" dirty="0">
              <a:effectLst/>
              <a:latin typeface="Calibri"/>
              <a:ea typeface="Calibri"/>
              <a:cs typeface="Times New Roman"/>
            </a:endParaRPr>
          </a:p>
        </p:txBody>
      </p:sp>
    </p:spTree>
    <p:extLst>
      <p:ext uri="{BB962C8B-B14F-4D97-AF65-F5344CB8AC3E}">
        <p14:creationId xmlns:p14="http://schemas.microsoft.com/office/powerpoint/2010/main" val="2055463159"/>
      </p:ext>
    </p:extLst>
  </p:cSld>
  <p:clrMapOvr>
    <a:masterClrMapping/>
  </p:clrMapOvr>
  <p:transition/>
</p:sld>
</file>

<file path=ppt/theme/theme1.xml><?xml version="1.0" encoding="utf-8"?>
<a:theme xmlns:a="http://schemas.openxmlformats.org/drawingml/2006/main" name="CBS PowerPoint">
  <a:themeElements>
    <a:clrScheme name="Deloitte">
      <a:dk1>
        <a:srgbClr val="000000"/>
      </a:dk1>
      <a:lt1>
        <a:srgbClr val="FFFFFF"/>
      </a:lt1>
      <a:dk2>
        <a:srgbClr val="002776"/>
      </a:dk2>
      <a:lt2>
        <a:srgbClr val="FFFFFF"/>
      </a:lt2>
      <a:accent1>
        <a:srgbClr val="002776"/>
      </a:accent1>
      <a:accent2>
        <a:srgbClr val="92D400"/>
      </a:accent2>
      <a:accent3>
        <a:srgbClr val="00A1DE"/>
      </a:accent3>
      <a:accent4>
        <a:srgbClr val="3C8A2E"/>
      </a:accent4>
      <a:accent5>
        <a:srgbClr val="72C7E7"/>
      </a:accent5>
      <a:accent6>
        <a:srgbClr val="C9DD03"/>
      </a:accent6>
      <a:hlink>
        <a:srgbClr val="00A1DE"/>
      </a:hlink>
      <a:folHlink>
        <a:srgbClr val="72C7E7"/>
      </a:folHlink>
    </a:clrScheme>
    <a:fontScheme name="19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defRPr sz="2000" dirty="0" err="1" smtClean="0">
            <a:solidFill>
              <a:schemeClr val="tx2"/>
            </a:solidFill>
          </a:defRPr>
        </a:defPPr>
      </a:lstStyle>
    </a:txDef>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11710</TotalTime>
  <Words>3503</Words>
  <Application>Microsoft Office PowerPoint</Application>
  <PresentationFormat>On-screen Show (16:10)</PresentationFormat>
  <Paragraphs>449</Paragraphs>
  <Slides>19</Slides>
  <Notes>18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Arial</vt:lpstr>
      <vt:lpstr>Calibri</vt:lpstr>
      <vt:lpstr>Times New Roman</vt:lpstr>
      <vt:lpstr>Wingdings</vt:lpstr>
      <vt:lpstr>CBS PowerPoint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CBS EA</dc:creator>
  <cp:lastModifiedBy>Chloe Smith</cp:lastModifiedBy>
  <cp:revision>4431</cp:revision>
  <dcterms:created xsi:type="dcterms:W3CDTF">2012-04-20T06:34:53Z</dcterms:created>
  <dcterms:modified xsi:type="dcterms:W3CDTF">2017-08-31T14:23:39Z</dcterms:modified>
</cp:coreProperties>
</file>