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7" r:id="rId2"/>
    <p:sldId id="331" r:id="rId3"/>
    <p:sldId id="313" r:id="rId4"/>
    <p:sldId id="308" r:id="rId5"/>
    <p:sldId id="284" r:id="rId6"/>
    <p:sldId id="283" r:id="rId7"/>
    <p:sldId id="336" r:id="rId8"/>
    <p:sldId id="362" r:id="rId9"/>
    <p:sldId id="337" r:id="rId10"/>
    <p:sldId id="329" r:id="rId11"/>
    <p:sldId id="302" r:id="rId12"/>
    <p:sldId id="286" r:id="rId13"/>
    <p:sldId id="303" r:id="rId14"/>
    <p:sldId id="332" r:id="rId15"/>
    <p:sldId id="262" r:id="rId16"/>
    <p:sldId id="263" r:id="rId17"/>
    <p:sldId id="316" r:id="rId18"/>
    <p:sldId id="318" r:id="rId19"/>
    <p:sldId id="319" r:id="rId20"/>
    <p:sldId id="321" r:id="rId21"/>
    <p:sldId id="320" r:id="rId22"/>
    <p:sldId id="324" r:id="rId23"/>
    <p:sldId id="323" r:id="rId24"/>
    <p:sldId id="325" r:id="rId25"/>
    <p:sldId id="378" r:id="rId26"/>
    <p:sldId id="330" r:id="rId27"/>
    <p:sldId id="334" r:id="rId28"/>
    <p:sldId id="267" r:id="rId29"/>
    <p:sldId id="326" r:id="rId30"/>
    <p:sldId id="268" r:id="rId31"/>
    <p:sldId id="339" r:id="rId32"/>
    <p:sldId id="333" r:id="rId33"/>
    <p:sldId id="299" r:id="rId34"/>
    <p:sldId id="309" r:id="rId35"/>
    <p:sldId id="367" r:id="rId36"/>
    <p:sldId id="289" r:id="rId37"/>
    <p:sldId id="271" r:id="rId38"/>
    <p:sldId id="297" r:id="rId39"/>
    <p:sldId id="305" r:id="rId40"/>
    <p:sldId id="301" r:id="rId41"/>
    <p:sldId id="364" r:id="rId42"/>
    <p:sldId id="345" r:id="rId43"/>
    <p:sldId id="346" r:id="rId44"/>
    <p:sldId id="348" r:id="rId45"/>
    <p:sldId id="357" r:id="rId46"/>
    <p:sldId id="372" r:id="rId47"/>
    <p:sldId id="376" r:id="rId48"/>
    <p:sldId id="368" r:id="rId49"/>
    <p:sldId id="358" r:id="rId50"/>
    <p:sldId id="373" r:id="rId51"/>
    <p:sldId id="369" r:id="rId52"/>
    <p:sldId id="377" r:id="rId53"/>
    <p:sldId id="359" r:id="rId54"/>
    <p:sldId id="366" r:id="rId55"/>
    <p:sldId id="344" r:id="rId56"/>
    <p:sldId id="349" r:id="rId57"/>
    <p:sldId id="375" r:id="rId58"/>
    <p:sldId id="374" r:id="rId59"/>
    <p:sldId id="282" r:id="rId6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herine Eckel" initials="" lastIdx="6" clrIdx="0"/>
  <p:cmAuthor id="1" name="Haley Harwell" initials="HH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80" d="100"/>
          <a:sy n="80" d="100"/>
        </p:scale>
        <p:origin x="-127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therineeckel:Library:Caches:TemporaryItems:Outlook%20Temp:SE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KINGSTON:Working%20Solidarity%20Presentation:Full%20Data%20Anaylsis:Demo_Graph_Communit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therineeckel:Documents:Solidarity:Three%20Communities:Data%20Analysis%20June%2017%202013:untitled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therineeckel:Documents:Solidarity:Three%20Communities:Data%20Analysis%20June%2017%202013:untitled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/>
              <a:t>Amount </a:t>
            </a:r>
            <a:r>
              <a:rPr lang="en-US" sz="2400" dirty="0" smtClean="0"/>
              <a:t>Transferred </a:t>
            </a:r>
            <a:r>
              <a:rPr lang="en-US" sz="2400" dirty="0"/>
              <a:t>By </a:t>
            </a:r>
            <a:r>
              <a:rPr lang="en-US" sz="2400" dirty="0" smtClean="0"/>
              <a:t>Community</a:t>
            </a:r>
            <a:endParaRPr lang="en-US" sz="2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'Baseline Graph'!$B$2</c:f>
              <c:strCache>
                <c:ptCount val="1"/>
                <c:pt idx="0">
                  <c:v>One Loser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'Baseline Graph'!$B$17:$D$17</c:f>
                <c:numCache>
                  <c:formatCode>General</c:formatCode>
                  <c:ptCount val="3"/>
                  <c:pt idx="0">
                    <c:v>2.9061497701956398</c:v>
                  </c:pt>
                  <c:pt idx="1">
                    <c:v>2.22827217978785</c:v>
                  </c:pt>
                  <c:pt idx="2">
                    <c:v>1.6087897397183699</c:v>
                  </c:pt>
                </c:numCache>
              </c:numRef>
            </c:plus>
            <c:minus>
              <c:numRef>
                <c:f>'Baseline Graph'!$B$17:$D$17</c:f>
                <c:numCache>
                  <c:formatCode>General</c:formatCode>
                  <c:ptCount val="3"/>
                  <c:pt idx="0">
                    <c:v>2.9061497701956398</c:v>
                  </c:pt>
                  <c:pt idx="1">
                    <c:v>2.22827217978785</c:v>
                  </c:pt>
                  <c:pt idx="2">
                    <c:v>1.6087897397183699</c:v>
                  </c:pt>
                </c:numCache>
              </c:numRef>
            </c:minus>
          </c:errBars>
          <c:cat>
            <c:strRef>
              <c:f>'Baseline Graph'!$A$3:$A$5</c:f>
              <c:strCache>
                <c:ptCount val="3"/>
                <c:pt idx="0">
                  <c:v>Port Lavaca</c:v>
                </c:pt>
                <c:pt idx="1">
                  <c:v>Brownwood</c:v>
                </c:pt>
                <c:pt idx="2">
                  <c:v>South Dallas</c:v>
                </c:pt>
              </c:strCache>
            </c:strRef>
          </c:cat>
          <c:val>
            <c:numRef>
              <c:f>'Baseline Graph'!$B$3:$B$5</c:f>
              <c:numCache>
                <c:formatCode>General</c:formatCode>
                <c:ptCount val="3"/>
                <c:pt idx="0">
                  <c:v>17.633802816901412</c:v>
                </c:pt>
                <c:pt idx="1">
                  <c:v>16.5969387755102</c:v>
                </c:pt>
                <c:pt idx="2">
                  <c:v>18.67661691542289</c:v>
                </c:pt>
              </c:numCache>
            </c:numRef>
          </c:val>
        </c:ser>
        <c:ser>
          <c:idx val="1"/>
          <c:order val="1"/>
          <c:tx>
            <c:strRef>
              <c:f>'Baseline Graph'!$C$2</c:f>
              <c:strCache>
                <c:ptCount val="1"/>
                <c:pt idx="0">
                  <c:v>Two Loser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'Baseline Graph'!$B$18:$D$18</c:f>
                <c:numCache>
                  <c:formatCode>General</c:formatCode>
                  <c:ptCount val="3"/>
                  <c:pt idx="0">
                    <c:v>4.0258360938706099</c:v>
                  </c:pt>
                  <c:pt idx="1">
                    <c:v>3.5029860605212502</c:v>
                  </c:pt>
                  <c:pt idx="2">
                    <c:v>2.3762456260877252</c:v>
                  </c:pt>
                </c:numCache>
              </c:numRef>
            </c:plus>
            <c:minus>
              <c:numRef>
                <c:f>'Baseline Graph'!$B$18:$D$18</c:f>
                <c:numCache>
                  <c:formatCode>General</c:formatCode>
                  <c:ptCount val="3"/>
                  <c:pt idx="0">
                    <c:v>4.0258360938706099</c:v>
                  </c:pt>
                  <c:pt idx="1">
                    <c:v>3.5029860605212502</c:v>
                  </c:pt>
                  <c:pt idx="2">
                    <c:v>2.3762456260877252</c:v>
                  </c:pt>
                </c:numCache>
              </c:numRef>
            </c:minus>
          </c:errBars>
          <c:cat>
            <c:strRef>
              <c:f>'Baseline Graph'!$A$3:$A$5</c:f>
              <c:strCache>
                <c:ptCount val="3"/>
                <c:pt idx="0">
                  <c:v>Port Lavaca</c:v>
                </c:pt>
                <c:pt idx="1">
                  <c:v>Brownwood</c:v>
                </c:pt>
                <c:pt idx="2">
                  <c:v>South Dallas</c:v>
                </c:pt>
              </c:strCache>
            </c:strRef>
          </c:cat>
          <c:val>
            <c:numRef>
              <c:f>'Baseline Graph'!$C$3:$C$5</c:f>
              <c:numCache>
                <c:formatCode>General</c:formatCode>
                <c:ptCount val="3"/>
                <c:pt idx="0">
                  <c:v>22.830985915492949</c:v>
                </c:pt>
                <c:pt idx="1">
                  <c:v>22.551020408163261</c:v>
                </c:pt>
                <c:pt idx="2">
                  <c:v>28.106060606060609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802304"/>
        <c:axId val="34812672"/>
      </c:barChart>
      <c:catAx>
        <c:axId val="34802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Communities</a:t>
                </a:r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34812672"/>
        <c:crosses val="autoZero"/>
        <c:auto val="1"/>
        <c:lblAlgn val="ctr"/>
        <c:lblOffset val="100"/>
        <c:noMultiLvlLbl val="0"/>
      </c:catAx>
      <c:valAx>
        <c:axId val="3481267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Amount Sent out of ($75)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480230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Distribution</a:t>
            </a:r>
            <a:r>
              <a:rPr lang="en-US" baseline="0" dirty="0" smtClean="0"/>
              <a:t> of </a:t>
            </a:r>
            <a:r>
              <a:rPr lang="en-US" dirty="0" smtClean="0"/>
              <a:t>Types </a:t>
            </a:r>
            <a:r>
              <a:rPr lang="en-US" dirty="0"/>
              <a:t>by </a:t>
            </a:r>
            <a:r>
              <a:rPr lang="en-US" dirty="0" smtClean="0"/>
              <a:t>Community: </a:t>
            </a:r>
            <a:r>
              <a:rPr lang="en-US" dirty="0"/>
              <a:t>Baseline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Sheet2!$A$2</c:f>
              <c:strCache>
                <c:ptCount val="1"/>
                <c:pt idx="0">
                  <c:v>Egotistical</c:v>
                </c:pt>
              </c:strCache>
            </c:strRef>
          </c:tx>
          <c:invertIfNegative val="0"/>
          <c:cat>
            <c:strRef>
              <c:f>Sheet2!$B$1:$E$1</c:f>
              <c:strCache>
                <c:ptCount val="4"/>
                <c:pt idx="0">
                  <c:v>SO98</c:v>
                </c:pt>
                <c:pt idx="1">
                  <c:v>South Dallas</c:v>
                </c:pt>
                <c:pt idx="2">
                  <c:v>Brownwood</c:v>
                </c:pt>
                <c:pt idx="3">
                  <c:v>Port Lavaca </c:v>
                </c:pt>
              </c:strCache>
            </c:strRef>
          </c:cat>
          <c:val>
            <c:numRef>
              <c:f>Sheet2!$B$2:$E$2</c:f>
              <c:numCache>
                <c:formatCode>0.00%</c:formatCode>
                <c:ptCount val="4"/>
                <c:pt idx="0">
                  <c:v>0.21</c:v>
                </c:pt>
                <c:pt idx="1">
                  <c:v>6.5299999999999997E-2</c:v>
                </c:pt>
                <c:pt idx="2">
                  <c:v>0.15310000000000001</c:v>
                </c:pt>
                <c:pt idx="3">
                  <c:v>0.18310000000000001</c:v>
                </c:pt>
              </c:numCache>
            </c:numRef>
          </c:val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Fixed Sacrafice</c:v>
                </c:pt>
              </c:strCache>
            </c:strRef>
          </c:tx>
          <c:invertIfNegative val="0"/>
          <c:cat>
            <c:strRef>
              <c:f>Sheet2!$B$1:$E$1</c:f>
              <c:strCache>
                <c:ptCount val="4"/>
                <c:pt idx="0">
                  <c:v>SO98</c:v>
                </c:pt>
                <c:pt idx="1">
                  <c:v>South Dallas</c:v>
                </c:pt>
                <c:pt idx="2">
                  <c:v>Brownwood</c:v>
                </c:pt>
                <c:pt idx="3">
                  <c:v>Port Lavaca </c:v>
                </c:pt>
              </c:strCache>
            </c:strRef>
          </c:cat>
          <c:val>
            <c:numRef>
              <c:f>Sheet2!$B$3:$E$3</c:f>
              <c:numCache>
                <c:formatCode>0.00%</c:formatCode>
                <c:ptCount val="4"/>
                <c:pt idx="0">
                  <c:v>0.36</c:v>
                </c:pt>
                <c:pt idx="1">
                  <c:v>0.21110000000000001</c:v>
                </c:pt>
                <c:pt idx="2">
                  <c:v>0.13270000000000001</c:v>
                </c:pt>
                <c:pt idx="3">
                  <c:v>0.18310000000000001</c:v>
                </c:pt>
              </c:numCache>
            </c:numRef>
          </c:val>
        </c:ser>
        <c:ser>
          <c:idx val="2"/>
          <c:order val="2"/>
          <c:tx>
            <c:strRef>
              <c:f>Sheet2!$A$4</c:f>
              <c:strCache>
                <c:ptCount val="1"/>
                <c:pt idx="0">
                  <c:v>Fixed Gift </c:v>
                </c:pt>
              </c:strCache>
            </c:strRef>
          </c:tx>
          <c:invertIfNegative val="0"/>
          <c:cat>
            <c:strRef>
              <c:f>Sheet2!$B$1:$E$1</c:f>
              <c:strCache>
                <c:ptCount val="4"/>
                <c:pt idx="0">
                  <c:v>SO98</c:v>
                </c:pt>
                <c:pt idx="1">
                  <c:v>South Dallas</c:v>
                </c:pt>
                <c:pt idx="2">
                  <c:v>Brownwood</c:v>
                </c:pt>
                <c:pt idx="3">
                  <c:v>Port Lavaca </c:v>
                </c:pt>
              </c:strCache>
            </c:strRef>
          </c:cat>
          <c:val>
            <c:numRef>
              <c:f>Sheet2!$B$4:$E$4</c:f>
              <c:numCache>
                <c:formatCode>0.00%</c:formatCode>
                <c:ptCount val="4"/>
                <c:pt idx="0">
                  <c:v>0.16</c:v>
                </c:pt>
                <c:pt idx="1">
                  <c:v>0.42209999999999998</c:v>
                </c:pt>
                <c:pt idx="2">
                  <c:v>0.25509999999999999</c:v>
                </c:pt>
                <c:pt idx="3">
                  <c:v>0.14080000000000001</c:v>
                </c:pt>
              </c:numCache>
            </c:numRef>
          </c:val>
        </c:ser>
        <c:ser>
          <c:idx val="3"/>
          <c:order val="3"/>
          <c:tx>
            <c:strRef>
              <c:f>Sheet2!$A$5</c:f>
              <c:strCache>
                <c:ptCount val="1"/>
                <c:pt idx="0">
                  <c:v>Other</c:v>
                </c:pt>
              </c:strCache>
            </c:strRef>
          </c:tx>
          <c:invertIfNegative val="0"/>
          <c:cat>
            <c:strRef>
              <c:f>Sheet2!$B$1:$E$1</c:f>
              <c:strCache>
                <c:ptCount val="4"/>
                <c:pt idx="0">
                  <c:v>SO98</c:v>
                </c:pt>
                <c:pt idx="1">
                  <c:v>South Dallas</c:v>
                </c:pt>
                <c:pt idx="2">
                  <c:v>Brownwood</c:v>
                </c:pt>
                <c:pt idx="3">
                  <c:v>Port Lavaca </c:v>
                </c:pt>
              </c:strCache>
            </c:strRef>
          </c:cat>
          <c:val>
            <c:numRef>
              <c:f>Sheet2!$B$5:$E$5</c:f>
              <c:numCache>
                <c:formatCode>0.00%</c:formatCode>
                <c:ptCount val="4"/>
                <c:pt idx="0">
                  <c:v>0.27</c:v>
                </c:pt>
                <c:pt idx="1">
                  <c:v>0.30149999999999999</c:v>
                </c:pt>
                <c:pt idx="2">
                  <c:v>0.45910000000000001</c:v>
                </c:pt>
                <c:pt idx="3">
                  <c:v>0.49299999999999999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267264"/>
        <c:axId val="32273152"/>
      </c:barChart>
      <c:catAx>
        <c:axId val="32267264"/>
        <c:scaling>
          <c:orientation val="minMax"/>
        </c:scaling>
        <c:delete val="0"/>
        <c:axPos val="b"/>
        <c:majorTickMark val="out"/>
        <c:minorTickMark val="none"/>
        <c:tickLblPos val="nextTo"/>
        <c:crossAx val="32273152"/>
        <c:crosses val="autoZero"/>
        <c:auto val="1"/>
        <c:lblAlgn val="ctr"/>
        <c:lblOffset val="100"/>
        <c:noMultiLvlLbl val="0"/>
      </c:catAx>
      <c:valAx>
        <c:axId val="32273152"/>
        <c:scaling>
          <c:orientation val="minMax"/>
          <c:max val="1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322672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Risk Sharing: Insurance</a:t>
            </a:r>
          </a:p>
          <a:p>
            <a:pPr>
              <a:defRPr sz="2400"/>
            </a:pPr>
            <a:r>
              <a:rPr lang="en-US" sz="2400"/>
              <a:t>(2 losers) </a:t>
            </a:r>
          </a:p>
        </c:rich>
      </c:tx>
      <c:layout>
        <c:manualLayout>
          <c:xMode val="edge"/>
          <c:yMode val="edge"/>
          <c:x val="0.119408602150538"/>
          <c:y val="2.40963855421687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</c:f>
              <c:strCache>
                <c:ptCount val="1"/>
                <c:pt idx="0">
                  <c:v>Baseline</c:v>
                </c:pt>
              </c:strCache>
            </c:strRef>
          </c:tx>
          <c:invertIfNegative val="0"/>
          <c:dLbls>
            <c:numFmt formatCode="&quot;$&quot;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Sheet1!$A$6:$A$8</c:f>
              <c:strCache>
                <c:ptCount val="3"/>
                <c:pt idx="0">
                  <c:v>Port Lavaca </c:v>
                </c:pt>
                <c:pt idx="1">
                  <c:v>Brownwood</c:v>
                </c:pt>
                <c:pt idx="2">
                  <c:v>South Dallas </c:v>
                </c:pt>
              </c:strCache>
            </c:strRef>
          </c:cat>
          <c:val>
            <c:numRef>
              <c:f>Sheet1!$B$6:$B$8</c:f>
              <c:numCache>
                <c:formatCode>General</c:formatCode>
                <c:ptCount val="3"/>
                <c:pt idx="0">
                  <c:v>22.83</c:v>
                </c:pt>
                <c:pt idx="1">
                  <c:v>22.55</c:v>
                </c:pt>
                <c:pt idx="2">
                  <c:v>28.1</c:v>
                </c:pt>
              </c:numCache>
            </c:numRef>
          </c:val>
        </c:ser>
        <c:ser>
          <c:idx val="1"/>
          <c:order val="1"/>
          <c:tx>
            <c:strRef>
              <c:f>Sheet1!$C$5</c:f>
              <c:strCache>
                <c:ptCount val="1"/>
                <c:pt idx="0">
                  <c:v>Purchased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&quot;$&quot;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Sheet1!$A$6:$A$8</c:f>
              <c:strCache>
                <c:ptCount val="3"/>
                <c:pt idx="0">
                  <c:v>Port Lavaca </c:v>
                </c:pt>
                <c:pt idx="1">
                  <c:v>Brownwood</c:v>
                </c:pt>
                <c:pt idx="2">
                  <c:v>South Dallas </c:v>
                </c:pt>
              </c:strCache>
            </c:strRef>
          </c:cat>
          <c:val>
            <c:numRef>
              <c:f>Sheet1!$C$6:$C$8</c:f>
              <c:numCache>
                <c:formatCode>General</c:formatCode>
                <c:ptCount val="3"/>
                <c:pt idx="0">
                  <c:v>6.04</c:v>
                </c:pt>
                <c:pt idx="1">
                  <c:v>10</c:v>
                </c:pt>
                <c:pt idx="2">
                  <c:v>17.95</c:v>
                </c:pt>
              </c:numCache>
            </c:numRef>
          </c:val>
        </c:ser>
        <c:ser>
          <c:idx val="2"/>
          <c:order val="2"/>
          <c:tx>
            <c:strRef>
              <c:f>Sheet1!$D$5</c:f>
              <c:strCache>
                <c:ptCount val="1"/>
                <c:pt idx="0">
                  <c:v>Not Purchased</c:v>
                </c:pt>
              </c:strCache>
            </c:strRef>
          </c:tx>
          <c:invertIfNegative val="0"/>
          <c:dLbls>
            <c:numFmt formatCode="&quot;$&quot;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Sheet1!$A$6:$A$8</c:f>
              <c:strCache>
                <c:ptCount val="3"/>
                <c:pt idx="0">
                  <c:v>Port Lavaca </c:v>
                </c:pt>
                <c:pt idx="1">
                  <c:v>Brownwood</c:v>
                </c:pt>
                <c:pt idx="2">
                  <c:v>South Dallas </c:v>
                </c:pt>
              </c:strCache>
            </c:strRef>
          </c:cat>
          <c:val>
            <c:numRef>
              <c:f>Sheet1!$D$6:$D$8</c:f>
              <c:numCache>
                <c:formatCode>General</c:formatCode>
                <c:ptCount val="3"/>
                <c:pt idx="0">
                  <c:v>10</c:v>
                </c:pt>
                <c:pt idx="1">
                  <c:v>22</c:v>
                </c:pt>
                <c:pt idx="2">
                  <c:v>15.6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8945152"/>
        <c:axId val="38946688"/>
      </c:barChart>
      <c:catAx>
        <c:axId val="389451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8946688"/>
        <c:crosses val="autoZero"/>
        <c:auto val="1"/>
        <c:lblAlgn val="ctr"/>
        <c:lblOffset val="100"/>
        <c:noMultiLvlLbl val="0"/>
      </c:catAx>
      <c:valAx>
        <c:axId val="38946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89451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6.6116473344057805E-2"/>
          <c:y val="0.134939759036145"/>
          <c:w val="0.58102870205740398"/>
          <c:h val="5.4879043733991099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Amount Transfered by Community and Insurance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7.5670014831606999E-2"/>
          <c:y val="9.9781181619256004E-2"/>
          <c:w val="0.87486319952731795"/>
          <c:h val="0.772487809920915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'Insurance Graph'!$A$39</c:f>
              <c:strCache>
                <c:ptCount val="1"/>
                <c:pt idx="0">
                  <c:v>One Loser 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'Insurance Graph'!$B$19:$G$19</c:f>
                <c:numCache>
                  <c:formatCode>General</c:formatCode>
                  <c:ptCount val="6"/>
                  <c:pt idx="0">
                    <c:v>3.7782660936673351</c:v>
                  </c:pt>
                  <c:pt idx="1">
                    <c:v>2.66417946785216</c:v>
                  </c:pt>
                  <c:pt idx="2">
                    <c:v>2.5903152961238778</c:v>
                  </c:pt>
                  <c:pt idx="3">
                    <c:v>5.1948281572476764</c:v>
                  </c:pt>
                  <c:pt idx="4">
                    <c:v>6.7563778739283551</c:v>
                  </c:pt>
                  <c:pt idx="5">
                    <c:v>3.1960070634191791</c:v>
                  </c:pt>
                </c:numCache>
              </c:numRef>
            </c:plus>
            <c:minus>
              <c:numRef>
                <c:f>'Insurance Graph'!$B$19:$G$19</c:f>
                <c:numCache>
                  <c:formatCode>General</c:formatCode>
                  <c:ptCount val="6"/>
                  <c:pt idx="0">
                    <c:v>3.7782660936673351</c:v>
                  </c:pt>
                  <c:pt idx="1">
                    <c:v>2.66417946785216</c:v>
                  </c:pt>
                  <c:pt idx="2">
                    <c:v>2.5903152961238778</c:v>
                  </c:pt>
                  <c:pt idx="3">
                    <c:v>5.1948281572476764</c:v>
                  </c:pt>
                  <c:pt idx="4">
                    <c:v>6.7563778739283551</c:v>
                  </c:pt>
                  <c:pt idx="5">
                    <c:v>3.1960070634191791</c:v>
                  </c:pt>
                </c:numCache>
              </c:numRef>
            </c:minus>
          </c:errBars>
          <c:cat>
            <c:multiLvlStrRef>
              <c:f>'Insurance Graph'!$B$37:$G$38</c:f>
              <c:multiLvlStrCache>
                <c:ptCount val="6"/>
                <c:lvl>
                  <c:pt idx="0">
                    <c:v>Port Lavaca</c:v>
                  </c:pt>
                  <c:pt idx="1">
                    <c:v>Brownwood</c:v>
                  </c:pt>
                  <c:pt idx="2">
                    <c:v>South Dallas</c:v>
                  </c:pt>
                  <c:pt idx="3">
                    <c:v>Port Lavaca</c:v>
                  </c:pt>
                  <c:pt idx="4">
                    <c:v>Brownwood</c:v>
                  </c:pt>
                  <c:pt idx="5">
                    <c:v>South Dallas</c:v>
                  </c:pt>
                </c:lvl>
                <c:lvl>
                  <c:pt idx="0">
                    <c:v>Insurance </c:v>
                  </c:pt>
                  <c:pt idx="3">
                    <c:v>No Insurance</c:v>
                  </c:pt>
                </c:lvl>
              </c:multiLvlStrCache>
            </c:multiLvlStrRef>
          </c:cat>
          <c:val>
            <c:numRef>
              <c:f>'Insurance Graph'!$B$39:$G$39</c:f>
              <c:numCache>
                <c:formatCode>General</c:formatCode>
                <c:ptCount val="6"/>
                <c:pt idx="0">
                  <c:v>4.8461538461538458</c:v>
                </c:pt>
                <c:pt idx="1">
                  <c:v>5.3804347826086998</c:v>
                </c:pt>
                <c:pt idx="2">
                  <c:v>12.642857142857141</c:v>
                </c:pt>
                <c:pt idx="3">
                  <c:v>6.5624999999999956</c:v>
                </c:pt>
                <c:pt idx="4">
                  <c:v>17.5</c:v>
                </c:pt>
                <c:pt idx="5">
                  <c:v>10.133333333333329</c:v>
                </c:pt>
              </c:numCache>
            </c:numRef>
          </c:val>
        </c:ser>
        <c:ser>
          <c:idx val="1"/>
          <c:order val="1"/>
          <c:tx>
            <c:strRef>
              <c:f>'Insurance Graph'!$A$40</c:f>
              <c:strCache>
                <c:ptCount val="1"/>
                <c:pt idx="0">
                  <c:v>Two Losers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'Insurance Graph'!$B$20:$G$20</c:f>
                <c:numCache>
                  <c:formatCode>General</c:formatCode>
                  <c:ptCount val="6"/>
                  <c:pt idx="0">
                    <c:v>4.970928074028004</c:v>
                  </c:pt>
                  <c:pt idx="1">
                    <c:v>5.1244719299051988</c:v>
                  </c:pt>
                  <c:pt idx="2">
                    <c:v>3.930632433676712</c:v>
                  </c:pt>
                  <c:pt idx="3">
                    <c:v>6.7541838885242056</c:v>
                  </c:pt>
                  <c:pt idx="4">
                    <c:v>7.8822319330830126</c:v>
                  </c:pt>
                  <c:pt idx="5">
                    <c:v>5.4750407335911904</c:v>
                  </c:pt>
                </c:numCache>
              </c:numRef>
            </c:plus>
            <c:minus>
              <c:numRef>
                <c:f>'Insurance Graph'!$B$20:$G$20</c:f>
                <c:numCache>
                  <c:formatCode>General</c:formatCode>
                  <c:ptCount val="6"/>
                  <c:pt idx="0">
                    <c:v>4.970928074028004</c:v>
                  </c:pt>
                  <c:pt idx="1">
                    <c:v>5.1244719299051988</c:v>
                  </c:pt>
                  <c:pt idx="2">
                    <c:v>3.930632433676712</c:v>
                  </c:pt>
                  <c:pt idx="3">
                    <c:v>6.7541838885242056</c:v>
                  </c:pt>
                  <c:pt idx="4">
                    <c:v>7.8822319330830126</c:v>
                  </c:pt>
                  <c:pt idx="5">
                    <c:v>5.4750407335911904</c:v>
                  </c:pt>
                </c:numCache>
              </c:numRef>
            </c:minus>
          </c:errBars>
          <c:cat>
            <c:multiLvlStrRef>
              <c:f>'Insurance Graph'!$B$37:$G$38</c:f>
              <c:multiLvlStrCache>
                <c:ptCount val="6"/>
                <c:lvl>
                  <c:pt idx="0">
                    <c:v>Port Lavaca</c:v>
                  </c:pt>
                  <c:pt idx="1">
                    <c:v>Brownwood</c:v>
                  </c:pt>
                  <c:pt idx="2">
                    <c:v>South Dallas</c:v>
                  </c:pt>
                  <c:pt idx="3">
                    <c:v>Port Lavaca</c:v>
                  </c:pt>
                  <c:pt idx="4">
                    <c:v>Brownwood</c:v>
                  </c:pt>
                  <c:pt idx="5">
                    <c:v>South Dallas</c:v>
                  </c:pt>
                </c:lvl>
                <c:lvl>
                  <c:pt idx="0">
                    <c:v>Insurance </c:v>
                  </c:pt>
                  <c:pt idx="3">
                    <c:v>No Insurance</c:v>
                  </c:pt>
                </c:lvl>
              </c:multiLvlStrCache>
            </c:multiLvlStrRef>
          </c:cat>
          <c:val>
            <c:numRef>
              <c:f>'Insurance Graph'!$B$40:$G$40</c:f>
              <c:numCache>
                <c:formatCode>General</c:formatCode>
                <c:ptCount val="6"/>
                <c:pt idx="0">
                  <c:v>6.0384615384615383</c:v>
                </c:pt>
                <c:pt idx="1">
                  <c:v>10</c:v>
                </c:pt>
                <c:pt idx="2">
                  <c:v>17.95454545454545</c:v>
                </c:pt>
                <c:pt idx="3">
                  <c:v>10</c:v>
                </c:pt>
                <c:pt idx="4">
                  <c:v>22</c:v>
                </c:pt>
                <c:pt idx="5">
                  <c:v>15.6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994112"/>
        <c:axId val="39995648"/>
      </c:barChart>
      <c:catAx>
        <c:axId val="39994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9995648"/>
        <c:crosses val="autoZero"/>
        <c:auto val="1"/>
        <c:lblAlgn val="ctr"/>
        <c:lblOffset val="100"/>
        <c:noMultiLvlLbl val="0"/>
      </c:catAx>
      <c:valAx>
        <c:axId val="39995648"/>
        <c:scaling>
          <c:orientation val="minMax"/>
          <c:max val="3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Amount sent out of ($75)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99941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964500608939904"/>
          <c:y val="0.119731042919416"/>
          <c:w val="0.139819006161749"/>
          <c:h val="8.7890211754165296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Amount Transfered by Community and Investment</a:t>
            </a:r>
          </a:p>
        </c:rich>
      </c:tx>
      <c:layout>
        <c:manualLayout>
          <c:xMode val="edge"/>
          <c:yMode val="edge"/>
          <c:x val="0.22472418511788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3023420149404401E-2"/>
          <c:y val="0.109850787401575"/>
          <c:w val="0.85598526145770204"/>
          <c:h val="0.79094558702550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'Investment Graph'!$A$39</c:f>
              <c:strCache>
                <c:ptCount val="1"/>
                <c:pt idx="0">
                  <c:v>One Loser 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'Investment Graph'!$B$14:$G$14</c:f>
                <c:numCache>
                  <c:formatCode>General</c:formatCode>
                  <c:ptCount val="6"/>
                  <c:pt idx="0">
                    <c:v>7.021791477646965</c:v>
                  </c:pt>
                  <c:pt idx="1">
                    <c:v>3.514250109475459</c:v>
                  </c:pt>
                  <c:pt idx="2">
                    <c:v>3.46352403901748</c:v>
                  </c:pt>
                  <c:pt idx="3">
                    <c:v>2.5255275634378269</c:v>
                  </c:pt>
                  <c:pt idx="4">
                    <c:v>2.5831580118160922</c:v>
                  </c:pt>
                  <c:pt idx="5">
                    <c:v>1.152679013527985</c:v>
                  </c:pt>
                </c:numCache>
              </c:numRef>
            </c:plus>
            <c:minus>
              <c:numRef>
                <c:f>'Investment Graph'!$B$14:$G$14</c:f>
                <c:numCache>
                  <c:formatCode>General</c:formatCode>
                  <c:ptCount val="6"/>
                  <c:pt idx="0">
                    <c:v>7.021791477646965</c:v>
                  </c:pt>
                  <c:pt idx="1">
                    <c:v>3.514250109475459</c:v>
                  </c:pt>
                  <c:pt idx="2">
                    <c:v>3.46352403901748</c:v>
                  </c:pt>
                  <c:pt idx="3">
                    <c:v>2.5255275634378269</c:v>
                  </c:pt>
                  <c:pt idx="4">
                    <c:v>2.5831580118160922</c:v>
                  </c:pt>
                  <c:pt idx="5">
                    <c:v>1.152679013527985</c:v>
                  </c:pt>
                </c:numCache>
              </c:numRef>
            </c:minus>
          </c:errBars>
          <c:cat>
            <c:multiLvlStrRef>
              <c:f>'Investment Graph'!$B$37:$G$38</c:f>
              <c:multiLvlStrCache>
                <c:ptCount val="6"/>
                <c:lvl>
                  <c:pt idx="0">
                    <c:v>Port Lavaca</c:v>
                  </c:pt>
                  <c:pt idx="1">
                    <c:v>Brownwood</c:v>
                  </c:pt>
                  <c:pt idx="2">
                    <c:v>South Dallas</c:v>
                  </c:pt>
                  <c:pt idx="3">
                    <c:v>Port Lavaca</c:v>
                  </c:pt>
                  <c:pt idx="4">
                    <c:v>Brownwood</c:v>
                  </c:pt>
                  <c:pt idx="5">
                    <c:v>South Dallas</c:v>
                  </c:pt>
                </c:lvl>
                <c:lvl>
                  <c:pt idx="0">
                    <c:v>Investment ($125)</c:v>
                  </c:pt>
                  <c:pt idx="3">
                    <c:v>No Investmen ($75)t</c:v>
                  </c:pt>
                </c:lvl>
              </c:multiLvlStrCache>
            </c:multiLvlStrRef>
          </c:cat>
          <c:val>
            <c:numRef>
              <c:f>'Investment Graph'!$B$39:$G$39</c:f>
              <c:numCache>
                <c:formatCode>General</c:formatCode>
                <c:ptCount val="6"/>
                <c:pt idx="0">
                  <c:v>35</c:v>
                </c:pt>
                <c:pt idx="1">
                  <c:v>24.736842105263161</c:v>
                </c:pt>
                <c:pt idx="2">
                  <c:v>23.421052631578949</c:v>
                </c:pt>
                <c:pt idx="3">
                  <c:v>9.75</c:v>
                </c:pt>
                <c:pt idx="4">
                  <c:v>14.16666666666667</c:v>
                </c:pt>
                <c:pt idx="5">
                  <c:v>16.6875</c:v>
                </c:pt>
              </c:numCache>
            </c:numRef>
          </c:val>
        </c:ser>
        <c:ser>
          <c:idx val="1"/>
          <c:order val="1"/>
          <c:tx>
            <c:strRef>
              <c:f>'Investment Graph'!$A$40</c:f>
              <c:strCache>
                <c:ptCount val="1"/>
                <c:pt idx="0">
                  <c:v>Two Losers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'Investment Graph'!$B$20:$G$20</c:f>
                <c:numCache>
                  <c:formatCode>General</c:formatCode>
                  <c:ptCount val="6"/>
                  <c:pt idx="0">
                    <c:v>19.539412528919812</c:v>
                  </c:pt>
                  <c:pt idx="1">
                    <c:v>10.20052563839123</c:v>
                  </c:pt>
                  <c:pt idx="2">
                    <c:v>8.8789728470188418</c:v>
                  </c:pt>
                  <c:pt idx="3">
                    <c:v>6.1200980384304264</c:v>
                  </c:pt>
                  <c:pt idx="4">
                    <c:v>8.0594410086544261</c:v>
                  </c:pt>
                  <c:pt idx="5">
                    <c:v>3.673967159487848</c:v>
                  </c:pt>
                </c:numCache>
              </c:numRef>
            </c:plus>
            <c:minus>
              <c:numRef>
                <c:f>'Investment Graph'!$B$20:$G$20</c:f>
                <c:numCache>
                  <c:formatCode>General</c:formatCode>
                  <c:ptCount val="6"/>
                  <c:pt idx="0">
                    <c:v>19.539412528919812</c:v>
                  </c:pt>
                  <c:pt idx="1">
                    <c:v>10.20052563839123</c:v>
                  </c:pt>
                  <c:pt idx="2">
                    <c:v>8.8789728470188418</c:v>
                  </c:pt>
                  <c:pt idx="3">
                    <c:v>6.1200980384304264</c:v>
                  </c:pt>
                  <c:pt idx="4">
                    <c:v>8.0594410086544261</c:v>
                  </c:pt>
                  <c:pt idx="5">
                    <c:v>3.673967159487848</c:v>
                  </c:pt>
                </c:numCache>
              </c:numRef>
            </c:minus>
          </c:errBars>
          <c:cat>
            <c:multiLvlStrRef>
              <c:f>'Investment Graph'!$B$37:$G$38</c:f>
              <c:multiLvlStrCache>
                <c:ptCount val="6"/>
                <c:lvl>
                  <c:pt idx="0">
                    <c:v>Port Lavaca</c:v>
                  </c:pt>
                  <c:pt idx="1">
                    <c:v>Brownwood</c:v>
                  </c:pt>
                  <c:pt idx="2">
                    <c:v>South Dallas</c:v>
                  </c:pt>
                  <c:pt idx="3">
                    <c:v>Port Lavaca</c:v>
                  </c:pt>
                  <c:pt idx="4">
                    <c:v>Brownwood</c:v>
                  </c:pt>
                  <c:pt idx="5">
                    <c:v>South Dallas</c:v>
                  </c:pt>
                </c:lvl>
                <c:lvl>
                  <c:pt idx="0">
                    <c:v>Investment ($125)</c:v>
                  </c:pt>
                  <c:pt idx="3">
                    <c:v>No Investmen ($75)t</c:v>
                  </c:pt>
                </c:lvl>
              </c:multiLvlStrCache>
            </c:multiLvlStrRef>
          </c:cat>
          <c:val>
            <c:numRef>
              <c:f>'Investment Graph'!$B$40:$G$40</c:f>
              <c:numCache>
                <c:formatCode>General</c:formatCode>
                <c:ptCount val="6"/>
                <c:pt idx="0">
                  <c:v>42.222222222222221</c:v>
                </c:pt>
                <c:pt idx="1">
                  <c:v>34.210526315789473</c:v>
                </c:pt>
                <c:pt idx="2">
                  <c:v>32.368421052631511</c:v>
                </c:pt>
                <c:pt idx="3">
                  <c:v>11.5</c:v>
                </c:pt>
                <c:pt idx="4">
                  <c:v>20.833333333333279</c:v>
                </c:pt>
                <c:pt idx="5">
                  <c:v>26.217948717948719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244160"/>
        <c:axId val="39245696"/>
      </c:barChart>
      <c:catAx>
        <c:axId val="392441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9245696"/>
        <c:crosses val="autoZero"/>
        <c:auto val="1"/>
        <c:lblAlgn val="ctr"/>
        <c:lblOffset val="100"/>
        <c:noMultiLvlLbl val="0"/>
      </c:catAx>
      <c:valAx>
        <c:axId val="39245696"/>
        <c:scaling>
          <c:orientation val="minMax"/>
          <c:max val="5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Amount Sent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9244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714841734526802"/>
          <c:y val="0.121350709686235"/>
          <c:w val="0.13005955986270901"/>
          <c:h val="0.100414566929134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Risk Sharing: Investment</a:t>
            </a:r>
          </a:p>
          <a:p>
            <a:pPr>
              <a:defRPr sz="2400"/>
            </a:pPr>
            <a:r>
              <a:rPr lang="en-US" sz="2400"/>
              <a:t>(2 losers)</a:t>
            </a:r>
          </a:p>
        </c:rich>
      </c:tx>
      <c:layout>
        <c:manualLayout>
          <c:xMode val="edge"/>
          <c:yMode val="edge"/>
          <c:x val="6.03426226133498E-2"/>
          <c:y val="4.11522633744856E-3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Sheet1!$K$5</c:f>
              <c:strCache>
                <c:ptCount val="1"/>
                <c:pt idx="0">
                  <c:v>Baseline</c:v>
                </c:pt>
              </c:strCache>
            </c:strRef>
          </c:tx>
          <c:invertIfNegative val="0"/>
          <c:dLbls>
            <c:numFmt formatCode="&quot;$&quot;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Sheet1!$J$6:$J$8</c:f>
              <c:strCache>
                <c:ptCount val="3"/>
                <c:pt idx="0">
                  <c:v>Port Lavaca </c:v>
                </c:pt>
                <c:pt idx="1">
                  <c:v>Brownwood</c:v>
                </c:pt>
                <c:pt idx="2">
                  <c:v>South Dallas </c:v>
                </c:pt>
              </c:strCache>
            </c:strRef>
          </c:cat>
          <c:val>
            <c:numRef>
              <c:f>Sheet1!$K$6:$K$8</c:f>
              <c:numCache>
                <c:formatCode>General</c:formatCode>
                <c:ptCount val="3"/>
                <c:pt idx="0">
                  <c:v>22.83</c:v>
                </c:pt>
                <c:pt idx="1">
                  <c:v>22.55</c:v>
                </c:pt>
                <c:pt idx="2">
                  <c:v>28.1</c:v>
                </c:pt>
              </c:numCache>
            </c:numRef>
          </c:val>
        </c:ser>
        <c:ser>
          <c:idx val="1"/>
          <c:order val="1"/>
          <c:tx>
            <c:strRef>
              <c:f>Sheet1!$L$5</c:f>
              <c:strCache>
                <c:ptCount val="1"/>
                <c:pt idx="0">
                  <c:v>Invested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&quot;$&quot;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Sheet1!$J$6:$J$8</c:f>
              <c:strCache>
                <c:ptCount val="3"/>
                <c:pt idx="0">
                  <c:v>Port Lavaca </c:v>
                </c:pt>
                <c:pt idx="1">
                  <c:v>Brownwood</c:v>
                </c:pt>
                <c:pt idx="2">
                  <c:v>South Dallas </c:v>
                </c:pt>
              </c:strCache>
            </c:strRef>
          </c:cat>
          <c:val>
            <c:numRef>
              <c:f>Sheet1!$L$6:$L$8</c:f>
              <c:numCache>
                <c:formatCode>General</c:formatCode>
                <c:ptCount val="3"/>
                <c:pt idx="0">
                  <c:v>42.22</c:v>
                </c:pt>
                <c:pt idx="1">
                  <c:v>34.21</c:v>
                </c:pt>
                <c:pt idx="2">
                  <c:v>32.369999999999997</c:v>
                </c:pt>
              </c:numCache>
            </c:numRef>
          </c:val>
        </c:ser>
        <c:ser>
          <c:idx val="2"/>
          <c:order val="2"/>
          <c:tx>
            <c:strRef>
              <c:f>Sheet1!$M$5</c:f>
              <c:strCache>
                <c:ptCount val="1"/>
                <c:pt idx="0">
                  <c:v>Not invested</c:v>
                </c:pt>
              </c:strCache>
            </c:strRef>
          </c:tx>
          <c:invertIfNegative val="0"/>
          <c:dLbls>
            <c:numFmt formatCode="&quot;$&quot;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Sheet1!$J$6:$J$8</c:f>
              <c:strCache>
                <c:ptCount val="3"/>
                <c:pt idx="0">
                  <c:v>Port Lavaca </c:v>
                </c:pt>
                <c:pt idx="1">
                  <c:v>Brownwood</c:v>
                </c:pt>
                <c:pt idx="2">
                  <c:v>South Dallas </c:v>
                </c:pt>
              </c:strCache>
            </c:strRef>
          </c:cat>
          <c:val>
            <c:numRef>
              <c:f>Sheet1!$M$6:$M$8</c:f>
              <c:numCache>
                <c:formatCode>General</c:formatCode>
                <c:ptCount val="3"/>
                <c:pt idx="0">
                  <c:v>11.5</c:v>
                </c:pt>
                <c:pt idx="1">
                  <c:v>20.83</c:v>
                </c:pt>
                <c:pt idx="2">
                  <c:v>26.22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0102144"/>
        <c:axId val="35127296"/>
      </c:barChart>
      <c:catAx>
        <c:axId val="4010214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5127296"/>
        <c:crosses val="autoZero"/>
        <c:auto val="1"/>
        <c:lblAlgn val="ctr"/>
        <c:lblOffset val="100"/>
        <c:noMultiLvlLbl val="0"/>
      </c:catAx>
      <c:valAx>
        <c:axId val="351272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010214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6.9863491328289798E-2"/>
          <c:y val="0.15144032921810699"/>
          <c:w val="0.42236452061139401"/>
          <c:h val="5.12637309225236E-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74727-EF21-DC4C-813A-553980DBD603}" type="datetimeFigureOut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F73C8-ECC9-4641-9411-CFE1917C1E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92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9450A-F554-E24D-9152-898CDBFC5B57}" type="datetimeFigureOut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0011D-8D1C-BF4E-BE28-D3CE594175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8638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0011D-8D1C-BF4E-BE28-D3CE5941754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E5FF-92A4-714B-A72B-6A89B331A56A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F35-3D88-E145-BF94-177F0614328C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7683-139C-6E49-A95C-C21C2B0B0B1A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5B52-0371-9540-AA5E-2698253A8947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44083-BC9C-9140-8746-922FE0EEF0B6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FAF3-32F6-EB44-A296-B512975BD942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4FF6-34F5-6C49-9367-7F3C40ED4D4A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64B3-0C9B-2C49-8B55-113D872195E5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AC7F-69D8-A341-8AE7-3F96D59F813F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5EA8-E9BB-3144-B806-AC63D3B76E84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AD21-2DFC-0048-B238-A7D98DA2D015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FDB7F-0934-6943-B132-2C74D53F4033}" type="datetime1">
              <a:rPr lang="en-US" smtClean="0"/>
              <a:pPr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500DE-13C1-2848-A836-9026BFE71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paloduropresbytery.org/images/Brownwood.jpg&amp;imgrefurl=http://www.paloduropresbytery.org/Churches.htm&amp;usg=__x1nuxA1HHpP8wZhkucVsZFzD0TY=&amp;h=445&amp;w=765&amp;sz=74&amp;hl=en&amp;start=83&amp;um=1&amp;tbnid=zC2wcCPBHQtDlM:&amp;tbnh=83&amp;tbnw=142&amp;prev=/images?q=Brownwood+City,+TX&amp;start=72&amp;ndsp=18&amp;um=1&amp;hl=en&amp;sa=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Excel_Worksheet1.xlsx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Excel_Worksheet2.xls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1.emf"/><Relationship Id="rId4" Type="http://schemas.openxmlformats.org/officeDocument/2006/relationships/package" Target="../embeddings/Microsoft_Word_Document3.docx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Excel_Worksheet4.xlsx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emf"/><Relationship Id="rId4" Type="http://schemas.openxmlformats.org/officeDocument/2006/relationships/package" Target="../embeddings/Microsoft_Excel_Worksheet5.xlsx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67000"/>
            <a:ext cx="8001000" cy="190500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Catherine Eckel</a:t>
            </a:r>
          </a:p>
          <a:p>
            <a:r>
              <a:rPr lang="en-US" sz="2400" b="1" dirty="0" err="1" smtClean="0"/>
              <a:t>Poder</a:t>
            </a:r>
            <a:r>
              <a:rPr lang="en-US" sz="2400" b="1" dirty="0" smtClean="0"/>
              <a:t>, July 2014</a:t>
            </a:r>
          </a:p>
          <a:p>
            <a:endParaRPr lang="en-US" sz="2400" b="1" dirty="0" smtClean="0"/>
          </a:p>
          <a:p>
            <a:endParaRPr lang="en-US" sz="24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2133599"/>
          </a:xfrm>
        </p:spPr>
        <p:txBody>
          <a:bodyPr/>
          <a:lstStyle/>
          <a:p>
            <a:r>
              <a:rPr lang="en-US" dirty="0" smtClean="0"/>
              <a:t>Solidarity Among the Poor: </a:t>
            </a:r>
            <a:br>
              <a:rPr lang="en-US" dirty="0" smtClean="0"/>
            </a:br>
            <a:r>
              <a:rPr lang="en-US" sz="3600" dirty="0" smtClean="0"/>
              <a:t>Risk Sharing in </a:t>
            </a:r>
            <a:r>
              <a:rPr sz="3600" dirty="0" smtClean="0"/>
              <a:t>Three Texas Communities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24082" y="5257800"/>
            <a:ext cx="696271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talk is based on three papers with coauthors Rachel </a:t>
            </a:r>
            <a:r>
              <a:rPr lang="en-US" dirty="0" err="1" smtClean="0"/>
              <a:t>Croson</a:t>
            </a:r>
            <a:r>
              <a:rPr lang="en-US" dirty="0" smtClean="0"/>
              <a:t>, Angela de Oliveira and Haley Harwell.  Thanks also </a:t>
            </a:r>
            <a:r>
              <a:rPr lang="en-US" dirty="0"/>
              <a:t>to: Natalia </a:t>
            </a:r>
            <a:r>
              <a:rPr lang="en-US" dirty="0" err="1"/>
              <a:t>Candelo</a:t>
            </a:r>
            <a:r>
              <a:rPr lang="en-US" dirty="0" smtClean="0"/>
              <a:t>, </a:t>
            </a:r>
            <a:r>
              <a:rPr lang="en-US" dirty="0"/>
              <a:t>Tammy Leonard, Sherry (</a:t>
            </a:r>
            <a:r>
              <a:rPr lang="en-US" dirty="0" err="1"/>
              <a:t>Xin</a:t>
            </a:r>
            <a:r>
              <a:rPr lang="en-US" dirty="0"/>
              <a:t>) Li, James Murdoch, Rick Wilson. Funding was provided by </a:t>
            </a:r>
            <a:r>
              <a:rPr lang="en-US" dirty="0" smtClean="0"/>
              <a:t>the </a:t>
            </a:r>
            <a:r>
              <a:rPr lang="en-US" dirty="0"/>
              <a:t>National Science Foundation, Department of Homeland Security, and Russell Sage Foundation.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Abstract</a:t>
            </a:r>
            <a:r>
              <a:rPr lang="en-US" dirty="0" smtClean="0"/>
              <a:t> from factors related to selection into risk-sharing networks:</a:t>
            </a:r>
          </a:p>
          <a:p>
            <a:pPr lvl="1"/>
            <a:r>
              <a:rPr lang="en-US" dirty="0" smtClean="0"/>
              <a:t>Family relationships, proximity, neediness, strategic considerations</a:t>
            </a:r>
          </a:p>
          <a:p>
            <a:r>
              <a:rPr lang="en-US" u="sng" dirty="0" smtClean="0"/>
              <a:t>Control</a:t>
            </a:r>
            <a:r>
              <a:rPr lang="en-US" dirty="0" smtClean="0"/>
              <a:t> factors that might impact risk sharing or that are theoretically relevant</a:t>
            </a:r>
          </a:p>
          <a:p>
            <a:pPr lvl="1"/>
            <a:r>
              <a:rPr lang="en-US" dirty="0" smtClean="0"/>
              <a:t>Anonymity, probability and size of loss</a:t>
            </a:r>
          </a:p>
          <a:p>
            <a:r>
              <a:rPr lang="en-US" u="sng" dirty="0" smtClean="0"/>
              <a:t>Vary</a:t>
            </a:r>
            <a:r>
              <a:rPr lang="en-US" dirty="0" smtClean="0"/>
              <a:t> systematically factors related to risk sharing</a:t>
            </a:r>
          </a:p>
          <a:p>
            <a:pPr lvl="1"/>
            <a:r>
              <a:rPr lang="en-US" dirty="0" smtClean="0"/>
              <a:t>Introduce “market” alternative</a:t>
            </a:r>
          </a:p>
          <a:p>
            <a:pPr lvl="1"/>
            <a:r>
              <a:rPr lang="en-US" dirty="0" smtClean="0"/>
              <a:t>Allow “investment”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3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Previous Research: Survey-based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82000" cy="5486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Cox and Jimenez (</a:t>
            </a:r>
            <a:r>
              <a:rPr lang="en-US" sz="2400" dirty="0" err="1" smtClean="0"/>
              <a:t>Ec</a:t>
            </a:r>
            <a:r>
              <a:rPr lang="en-US" sz="2400" dirty="0" smtClean="0"/>
              <a:t> </a:t>
            </a:r>
            <a:r>
              <a:rPr lang="en-US" sz="2400" dirty="0" err="1" smtClean="0"/>
              <a:t>Dev</a:t>
            </a:r>
            <a:r>
              <a:rPr lang="en-US" sz="2400" dirty="0" smtClean="0"/>
              <a:t> &amp;Cult. </a:t>
            </a:r>
            <a:r>
              <a:rPr lang="en-US" sz="2400" dirty="0" err="1" smtClean="0"/>
              <a:t>Ch</a:t>
            </a:r>
            <a:r>
              <a:rPr lang="en-US" sz="2400" dirty="0" smtClean="0"/>
              <a:t>, 1998): risk sharing and private transfers in urban households in Cartagena, Columbia:</a:t>
            </a:r>
          </a:p>
          <a:p>
            <a:pPr lvl="1"/>
            <a:r>
              <a:rPr lang="en-US" sz="2000" dirty="0" smtClean="0"/>
              <a:t>Transfers within households act as an alternative form of insurance </a:t>
            </a:r>
          </a:p>
          <a:p>
            <a:r>
              <a:rPr lang="en-US" sz="2400" dirty="0" smtClean="0"/>
              <a:t>Fafchamps and Lund (JDE 2003) risk sharing in the rural Philippines </a:t>
            </a:r>
          </a:p>
          <a:p>
            <a:pPr lvl="1"/>
            <a:r>
              <a:rPr lang="en-US" sz="2000" dirty="0" smtClean="0"/>
              <a:t>Households receive help through friends and relatives (not village)</a:t>
            </a:r>
          </a:p>
          <a:p>
            <a:pPr lvl="1"/>
            <a:r>
              <a:rPr lang="en-US" sz="2000" dirty="0" smtClean="0"/>
              <a:t>Funerals or other rituals associated with certain shocks “trigger massive transfers of funds in the form of both gifts and loans.” </a:t>
            </a:r>
          </a:p>
          <a:p>
            <a:r>
              <a:rPr lang="en-US" sz="2400" dirty="0" smtClean="0"/>
              <a:t>Dekker (WP2004) risk sharing in Zimbabwe</a:t>
            </a:r>
          </a:p>
          <a:p>
            <a:pPr lvl="1"/>
            <a:r>
              <a:rPr lang="en-US" sz="2000" dirty="0" smtClean="0"/>
              <a:t>Determinants </a:t>
            </a:r>
            <a:r>
              <a:rPr lang="en-US" sz="2000" dirty="0"/>
              <a:t>of risk-sharing networks in 4 land reform </a:t>
            </a:r>
            <a:r>
              <a:rPr lang="en-US" sz="2000" dirty="0" smtClean="0"/>
              <a:t>villages</a:t>
            </a:r>
          </a:p>
          <a:p>
            <a:pPr lvl="1"/>
            <a:r>
              <a:rPr lang="en-US" sz="2000" dirty="0" smtClean="0"/>
              <a:t>Old ties determine (reciprocal) risk-sharing arrangements</a:t>
            </a:r>
            <a:endParaRPr lang="en-US" sz="2000" dirty="0"/>
          </a:p>
          <a:p>
            <a:r>
              <a:rPr lang="en-US" sz="2400" dirty="0" smtClean="0"/>
              <a:t>De Weert and Dercon (2006) insurance networks in Tanzania </a:t>
            </a:r>
          </a:p>
          <a:p>
            <a:pPr lvl="1"/>
            <a:r>
              <a:rPr lang="en-US" sz="2000" dirty="0" smtClean="0"/>
              <a:t>Village level for food; networks for other shocks</a:t>
            </a:r>
          </a:p>
          <a:p>
            <a:r>
              <a:rPr lang="en-US" sz="2400" dirty="0" err="1" smtClean="0"/>
              <a:t>Besley</a:t>
            </a:r>
            <a:r>
              <a:rPr lang="en-US" sz="2400" dirty="0" smtClean="0"/>
              <a:t> (JEP 1995) surveys institutions.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3600" dirty="0" smtClean="0"/>
          </a:p>
          <a:p>
            <a:pPr lvl="1"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Previous Literature: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55000" lnSpcReduction="20000"/>
          </a:bodyPr>
          <a:lstStyle/>
          <a:p>
            <a:r>
              <a:rPr lang="en-US" sz="3800" dirty="0" smtClean="0"/>
              <a:t>Selten and Ockenfels (1998) </a:t>
            </a:r>
          </a:p>
          <a:p>
            <a:pPr lvl="1"/>
            <a:r>
              <a:rPr lang="en-US" sz="3200" dirty="0" smtClean="0"/>
              <a:t>Develop laboratory game to elicit preference for risk-sharing</a:t>
            </a:r>
          </a:p>
          <a:p>
            <a:pPr lvl="1"/>
            <a:r>
              <a:rPr lang="en-US" sz="3200" dirty="0" smtClean="0"/>
              <a:t>Find considerable sharing, and individual heterogeneity (4 types)</a:t>
            </a:r>
          </a:p>
          <a:p>
            <a:r>
              <a:rPr lang="en-US" sz="3800" dirty="0" smtClean="0"/>
              <a:t>Charness and Genicot (2009) </a:t>
            </a:r>
          </a:p>
          <a:p>
            <a:pPr lvl="1"/>
            <a:r>
              <a:rPr lang="en-US" sz="3200" dirty="0" smtClean="0"/>
              <a:t>Risk sharing without commitment in groups of two</a:t>
            </a:r>
          </a:p>
          <a:p>
            <a:pPr lvl="1"/>
            <a:r>
              <a:rPr lang="en-US" sz="3200" dirty="0" smtClean="0"/>
              <a:t>Risk averse subjects try to smooth consumption over the periods </a:t>
            </a:r>
          </a:p>
          <a:p>
            <a:r>
              <a:rPr lang="en-US" sz="3800" dirty="0" smtClean="0"/>
              <a:t>Frank (2010) factors that affect the level of transfers in solidarity game. </a:t>
            </a:r>
          </a:p>
          <a:p>
            <a:pPr lvl="1"/>
            <a:r>
              <a:rPr lang="en-US" sz="3200" dirty="0" smtClean="0"/>
              <a:t>Reflection time increases (also decreases guess in beauty contest, increases 50/50 offers in UG)</a:t>
            </a:r>
          </a:p>
          <a:p>
            <a:r>
              <a:rPr lang="en-US" sz="3800" dirty="0" err="1" smtClean="0"/>
              <a:t>Bolle</a:t>
            </a:r>
            <a:r>
              <a:rPr lang="en-US" sz="3800" dirty="0"/>
              <a:t> </a:t>
            </a:r>
            <a:r>
              <a:rPr lang="en-US" sz="3800" dirty="0" smtClean="0"/>
              <a:t>et al. (2012) examines individual motives for donations </a:t>
            </a:r>
          </a:p>
          <a:p>
            <a:r>
              <a:rPr lang="en-US" sz="3800" dirty="0" err="1" smtClean="0"/>
              <a:t>Büchner</a:t>
            </a:r>
            <a:r>
              <a:rPr lang="en-US" sz="3800" dirty="0"/>
              <a:t> </a:t>
            </a:r>
            <a:r>
              <a:rPr lang="en-US" sz="3800" dirty="0" smtClean="0"/>
              <a:t>et al. (2007) check robustness of “fixed sacrifice” pattern of giving </a:t>
            </a:r>
          </a:p>
          <a:p>
            <a:r>
              <a:rPr lang="en-US" sz="3800" dirty="0"/>
              <a:t>Barr and </a:t>
            </a:r>
            <a:r>
              <a:rPr lang="en-US" sz="3800" dirty="0" err="1"/>
              <a:t>Genicot</a:t>
            </a:r>
            <a:r>
              <a:rPr lang="en-US" sz="3800" dirty="0"/>
              <a:t> (2008).  Endogenous risk-sharing groups, Zimbabwean villages</a:t>
            </a:r>
          </a:p>
          <a:p>
            <a:r>
              <a:rPr lang="en-US" sz="3800" dirty="0" err="1"/>
              <a:t>Attanasio</a:t>
            </a:r>
            <a:r>
              <a:rPr lang="en-US" sz="3800" dirty="0"/>
              <a:t> et al. (2012</a:t>
            </a:r>
            <a:r>
              <a:rPr lang="en-US" sz="3800" dirty="0" smtClean="0"/>
              <a:t>).  Individuals </a:t>
            </a:r>
            <a:r>
              <a:rPr lang="en-US" sz="3800" dirty="0" err="1" smtClean="0"/>
              <a:t>assortatively</a:t>
            </a:r>
            <a:r>
              <a:rPr lang="en-US" sz="3800" dirty="0" smtClean="0"/>
              <a:t> risk pool (by risk attitude). 70 Columbian villages.  </a:t>
            </a:r>
            <a:endParaRPr lang="en-US" sz="3800" dirty="0"/>
          </a:p>
          <a:p>
            <a:endParaRPr lang="en-US" dirty="0" smtClean="0"/>
          </a:p>
          <a:p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Study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Addresses gap in prior research:</a:t>
            </a:r>
          </a:p>
          <a:p>
            <a:pPr lvl="1"/>
            <a:r>
              <a:rPr lang="en-US" dirty="0" smtClean="0"/>
              <a:t>Almost no work in developed countries</a:t>
            </a:r>
          </a:p>
          <a:p>
            <a:pPr lvl="1"/>
            <a:r>
              <a:rPr lang="en-US" dirty="0" smtClean="0"/>
              <a:t>Experiments use students, LDCs or both. </a:t>
            </a:r>
          </a:p>
          <a:p>
            <a:r>
              <a:rPr lang="en-US" dirty="0" smtClean="0"/>
              <a:t>Conducts solidarity game in the field</a:t>
            </a:r>
          </a:p>
          <a:p>
            <a:pPr lvl="1"/>
            <a:r>
              <a:rPr lang="en-US" dirty="0" smtClean="0"/>
              <a:t>Baseline + </a:t>
            </a:r>
            <a:r>
              <a:rPr lang="en-US" dirty="0"/>
              <a:t>t</a:t>
            </a:r>
            <a:r>
              <a:rPr lang="en-US" dirty="0" smtClean="0"/>
              <a:t>wo variations: insurance/investment</a:t>
            </a:r>
          </a:p>
          <a:p>
            <a:r>
              <a:rPr lang="en-US" dirty="0" smtClean="0"/>
              <a:t>Exploits two separate field studies where the game was played</a:t>
            </a:r>
          </a:p>
          <a:p>
            <a:pPr lvl="2"/>
            <a:r>
              <a:rPr lang="en-US" dirty="0" smtClean="0"/>
              <a:t>Three distinct communities</a:t>
            </a:r>
          </a:p>
          <a:p>
            <a:pPr lvl="2"/>
            <a:r>
              <a:rPr lang="en-US" dirty="0" smtClean="0"/>
              <a:t>Geographic random samples of adult household members (using tax parcel files)</a:t>
            </a:r>
          </a:p>
          <a:p>
            <a:r>
              <a:rPr lang="en-US" dirty="0" smtClean="0"/>
              <a:t>Allows comparison across different communities</a:t>
            </a:r>
          </a:p>
          <a:p>
            <a:pPr lvl="2"/>
            <a:r>
              <a:rPr lang="en-US" dirty="0" smtClean="0"/>
              <a:t>Differ in income, education, employment</a:t>
            </a:r>
          </a:p>
          <a:p>
            <a:pPr lvl="2"/>
            <a:r>
              <a:rPr lang="en-US" dirty="0" smtClean="0"/>
              <a:t>Different exposure to natural disaster risk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040687" cy="1362075"/>
          </a:xfrm>
        </p:spPr>
        <p:txBody>
          <a:bodyPr/>
          <a:lstStyle/>
          <a:p>
            <a:r>
              <a:rPr lang="en-US" dirty="0" smtClean="0"/>
              <a:t>Data and field study protocols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15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from Two Larger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South Dallas/Fair Park Neighborhood Study</a:t>
            </a:r>
          </a:p>
          <a:p>
            <a:pPr lvl="1"/>
            <a:r>
              <a:rPr lang="en-US" dirty="0" smtClean="0"/>
              <a:t>Purpose: Impact analysis of large public investment in low income neighborhood</a:t>
            </a:r>
          </a:p>
          <a:p>
            <a:pPr lvl="2"/>
            <a:r>
              <a:rPr lang="en-US" dirty="0" smtClean="0"/>
              <a:t>November 2009 &amp; February 2010; N=181</a:t>
            </a:r>
          </a:p>
          <a:p>
            <a:pPr lvl="2"/>
            <a:r>
              <a:rPr lang="en-US" dirty="0" smtClean="0"/>
              <a:t>Solidarity game is one of 7 incentivized games</a:t>
            </a:r>
          </a:p>
          <a:p>
            <a:pPr lvl="2"/>
            <a:r>
              <a:rPr lang="en-US" dirty="0" smtClean="0"/>
              <a:t>3 risk games, time preference, dictator, trust, solidarity </a:t>
            </a:r>
          </a:p>
          <a:p>
            <a:r>
              <a:rPr lang="en-US" b="1" dirty="0" smtClean="0"/>
              <a:t>Disaster Preparedness in Two Texas Towns</a:t>
            </a:r>
          </a:p>
          <a:p>
            <a:pPr lvl="1"/>
            <a:r>
              <a:rPr lang="en-US" dirty="0" smtClean="0"/>
              <a:t>Brownwood (tornado/flooding); Port Lavaca (hurricane)</a:t>
            </a:r>
          </a:p>
          <a:p>
            <a:pPr lvl="2"/>
            <a:r>
              <a:rPr lang="en-US" dirty="0" smtClean="0"/>
              <a:t>3 Waves 2009, 2010, 2011; N=169, one per household</a:t>
            </a:r>
          </a:p>
          <a:p>
            <a:pPr lvl="1"/>
            <a:r>
              <a:rPr lang="en-US" dirty="0" smtClean="0"/>
              <a:t>Solidarity one of 4 experiments in 3rd wave: </a:t>
            </a:r>
          </a:p>
          <a:p>
            <a:pPr lvl="2"/>
            <a:r>
              <a:rPr lang="en-US" dirty="0" smtClean="0"/>
              <a:t>Risk, time preference, strategic ignorance, solidarity</a:t>
            </a:r>
          </a:p>
          <a:p>
            <a:r>
              <a:rPr lang="en-US" dirty="0" smtClean="0"/>
              <a:t>Experiments conducted in same order, one selected randomly for payment, earnings were approx. $70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550" y="609600"/>
            <a:ext cx="5930900" cy="5638800"/>
          </a:xfrm>
          <a:prstGeom prst="rect">
            <a:avLst/>
          </a:prstGeom>
        </p:spPr>
      </p:pic>
      <p:pic>
        <p:nvPicPr>
          <p:cNvPr id="5" name="Picture 30" descr="Brownwoo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7350" y="762000"/>
            <a:ext cx="2438400" cy="14255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25" descr="lavaca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4267200"/>
            <a:ext cx="1973263" cy="228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381000" y="3897868"/>
            <a:ext cx="1835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Port Lavaca, TX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626" y="240268"/>
            <a:ext cx="1809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Brownwood, TX</a:t>
            </a:r>
            <a:endParaRPr lang="en-US" dirty="0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4343400" y="2819400"/>
            <a:ext cx="381000" cy="304800"/>
          </a:xfrm>
          <a:prstGeom prst="star5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5638800" y="4648200"/>
            <a:ext cx="381000" cy="304800"/>
          </a:xfrm>
          <a:prstGeom prst="star5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2" name="Straight Connector 11"/>
          <p:cNvCxnSpPr>
            <a:stCxn id="6" idx="3"/>
          </p:cNvCxnSpPr>
          <p:nvPr/>
        </p:nvCxnSpPr>
        <p:spPr>
          <a:xfrm flipV="1">
            <a:off x="2354263" y="4800600"/>
            <a:ext cx="3436937" cy="6096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2216546" y="2187576"/>
            <a:ext cx="2355454" cy="784225"/>
          </a:xfrm>
          <a:prstGeom prst="line">
            <a:avLst/>
          </a:prstGeom>
          <a:ln w="38100" cmpd="sng">
            <a:solidFill>
              <a:schemeClr val="tx1"/>
            </a:solidFill>
          </a:ln>
          <a:effectLst>
            <a:outerShdw blurRad="38100" dist="25400" dir="5400000" algn="t" rotWithShape="0">
              <a:schemeClr val="tx1">
                <a:lumMod val="85000"/>
                <a:lumOff val="15000"/>
                <a:alpha val="5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5791200" y="2362200"/>
            <a:ext cx="381000" cy="304800"/>
          </a:xfrm>
          <a:prstGeom prst="star5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019800" y="1524000"/>
            <a:ext cx="1295400" cy="968376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537450" y="240268"/>
            <a:ext cx="1245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Dallas, TX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6615" y="609600"/>
            <a:ext cx="2286000" cy="15359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331 mingo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272291" y="4763394"/>
            <a:ext cx="2299781" cy="1546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90488"/>
            <a:ext cx="8229600" cy="812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1.  South Dallas/Fair Park Study </a:t>
            </a:r>
            <a:r>
              <a:rPr lang="en-US" sz="3600" dirty="0"/>
              <a:t>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2997200"/>
            <a:ext cx="5815013" cy="1212850"/>
          </a:xfrm>
        </p:spPr>
        <p:txBody>
          <a:bodyPr>
            <a:normAutofit fontScale="92500" lnSpcReduction="10000"/>
          </a:bodyPr>
          <a:lstStyle/>
          <a:p>
            <a:pPr marL="274320" lvl="1" indent="-274320" defTabSz="914400">
              <a:spcBef>
                <a:spcPts val="580"/>
              </a:spcBef>
              <a:buSzPct val="85000"/>
              <a:buFont typeface="Wingdings 2"/>
              <a:buChar char=""/>
              <a:defRPr/>
            </a:pPr>
            <a:r>
              <a:rPr lang="en-US" sz="2000" dirty="0" smtClean="0"/>
              <a:t>1960 </a:t>
            </a:r>
            <a:r>
              <a:rPr lang="en-US" sz="2000" dirty="0"/>
              <a:t>total population over </a:t>
            </a:r>
            <a:r>
              <a:rPr lang="en-US" sz="2000" dirty="0" smtClean="0"/>
              <a:t>40,000; 83</a:t>
            </a:r>
            <a:r>
              <a:rPr lang="en-US" sz="2000" dirty="0"/>
              <a:t>% African American</a:t>
            </a:r>
          </a:p>
          <a:p>
            <a:pPr marL="548640" lvl="1" indent="-228600" defTabSz="914400">
              <a:spcBef>
                <a:spcPts val="370"/>
              </a:spcBef>
              <a:buSzPct val="85000"/>
              <a:buFont typeface="Courier New"/>
              <a:buChar char="o"/>
              <a:defRPr/>
            </a:pPr>
            <a:r>
              <a:rPr lang="en-US" sz="2000" dirty="0"/>
              <a:t>Depopulation of the area </a:t>
            </a:r>
            <a:r>
              <a:rPr lang="en-US" sz="2000" dirty="0" smtClean="0"/>
              <a:t>due to </a:t>
            </a:r>
            <a:r>
              <a:rPr lang="en-US" sz="2000" dirty="0"/>
              <a:t>the rise of a mobile middle-class of African-Americans </a:t>
            </a:r>
          </a:p>
          <a:p>
            <a:pPr marL="548640" lvl="1" indent="-228600" defTabSz="914400">
              <a:spcBef>
                <a:spcPts val="370"/>
              </a:spcBef>
              <a:buClr>
                <a:schemeClr val="accent2"/>
              </a:buClr>
              <a:buSzPct val="85000"/>
              <a:buNone/>
              <a:defRPr/>
            </a:pPr>
            <a:endParaRPr lang="en-US" sz="2400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648" y="1142999"/>
            <a:ext cx="1827025" cy="162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048602" y="903775"/>
            <a:ext cx="552347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 indent="-274320" defTabSz="91440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Fair Park – South Dallas Neighborhood 9 census tracts, with approximately 26,000 residents</a:t>
            </a:r>
          </a:p>
          <a:p>
            <a:pPr marL="548640" lvl="1" indent="-228600" defTabSz="914400">
              <a:spcBef>
                <a:spcPts val="370"/>
              </a:spcBef>
              <a:buClr>
                <a:schemeClr val="accent1"/>
              </a:buClr>
              <a:buSzPct val="85000"/>
              <a:buFont typeface="Courier New"/>
              <a:buChar char="o"/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African American (70%*)</a:t>
            </a:r>
          </a:p>
          <a:p>
            <a:pPr marL="548640" lvl="1" indent="-228600" defTabSz="914400">
              <a:spcBef>
                <a:spcPts val="370"/>
              </a:spcBef>
              <a:buClr>
                <a:schemeClr val="accent1"/>
              </a:buClr>
              <a:buSzPct val="85000"/>
              <a:buFont typeface="Courier New"/>
              <a:buChar char="o"/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Hispanic (26%*) </a:t>
            </a:r>
          </a:p>
          <a:p>
            <a:pPr marL="548640" lvl="1" indent="-228600" defTabSz="914400">
              <a:spcBef>
                <a:spcPts val="370"/>
              </a:spcBef>
              <a:buClr>
                <a:schemeClr val="accent1"/>
              </a:buClr>
              <a:buSzPct val="85000"/>
              <a:buFont typeface="Courier New"/>
              <a:buChar char="o"/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Median household income is $19,939*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210690"/>
            <a:ext cx="5955174" cy="2010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0" indent="-274320" defTabSz="91440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000" dirty="0">
                <a:solidFill>
                  <a:schemeClr val="tx2"/>
                </a:solidFill>
              </a:rPr>
              <a:t>The 277 acre Fair Park is a National Historic Landmark</a:t>
            </a:r>
          </a:p>
          <a:p>
            <a:pPr marL="548640" lvl="1" indent="-228600" defTabSz="914400">
              <a:spcBef>
                <a:spcPts val="370"/>
              </a:spcBef>
              <a:buClr>
                <a:schemeClr val="accent1"/>
              </a:buClr>
              <a:buSzPct val="85000"/>
              <a:buFont typeface="Courier New"/>
              <a:buChar char="o"/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Built for 1936 </a:t>
            </a:r>
            <a:r>
              <a:rPr lang="en-US" sz="2000" dirty="0">
                <a:solidFill>
                  <a:schemeClr val="tx2"/>
                </a:solidFill>
              </a:rPr>
              <a:t>Texas Centennial Exposition</a:t>
            </a:r>
          </a:p>
          <a:p>
            <a:pPr marL="548640" lvl="1" indent="-228600" defTabSz="914400">
              <a:spcBef>
                <a:spcPts val="370"/>
              </a:spcBef>
              <a:buClr>
                <a:schemeClr val="accent1"/>
              </a:buClr>
              <a:buSzPct val="85000"/>
              <a:buFont typeface="Courier New"/>
              <a:buChar char="o"/>
              <a:defRPr/>
            </a:pPr>
            <a:r>
              <a:rPr lang="en-US" sz="2000" dirty="0">
                <a:solidFill>
                  <a:schemeClr val="tx2"/>
                </a:solidFill>
              </a:rPr>
              <a:t>One of the most important sites in the world for Art Deco </a:t>
            </a:r>
            <a:r>
              <a:rPr lang="en-US" sz="2000" dirty="0" smtClean="0">
                <a:solidFill>
                  <a:schemeClr val="tx2"/>
                </a:solidFill>
              </a:rPr>
              <a:t>architecture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199" y="6436852"/>
            <a:ext cx="4577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*ACS 2009, 5 </a:t>
            </a:r>
            <a:r>
              <a:rPr lang="en-US" sz="1400" dirty="0" err="1"/>
              <a:t>Yr</a:t>
            </a:r>
            <a:r>
              <a:rPr lang="en-US" sz="1400" dirty="0"/>
              <a:t> Estimates</a:t>
            </a:r>
          </a:p>
          <a:p>
            <a:endParaRPr lang="en-US" dirty="0"/>
          </a:p>
        </p:txBody>
      </p:sp>
      <p:pic>
        <p:nvPicPr>
          <p:cNvPr id="9" name="Picture 10" descr="am_fp_close_07- 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303830" y="3249221"/>
            <a:ext cx="2202872" cy="1468581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66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795" y="343923"/>
            <a:ext cx="8486096" cy="842326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Social Observatory:</a:t>
            </a:r>
            <a:br>
              <a:rPr lang="en-US" sz="3200" b="1" dirty="0" smtClean="0"/>
            </a:br>
            <a:r>
              <a:rPr lang="en-US" sz="3200" b="1" dirty="0" smtClean="0"/>
              <a:t>Multi-level data, Inter-related projects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90945" y="1186249"/>
            <a:ext cx="8492837" cy="532538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Data Components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Built Environment Survey—physical condition of parcels and phase blocks; 100% neighborhood sample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Commercial Survey—location of food sources, beer/liquor stores, financial services and pharmacies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Economic Experiments: Feasibility Study – classic experimental protocols, conducted at community center, survey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Brief Household Survey—geographically weighted sample; conducted door-to-door (Phases 1 and 3)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Detailed Household Survey—selected from participants in the brief survey; conducted at field research station (Phases 2 and 4)</a:t>
            </a:r>
          </a:p>
          <a:p>
            <a:r>
              <a:rPr lang="en-US" sz="4400" b="1" dirty="0" smtClean="0">
                <a:solidFill>
                  <a:schemeClr val="tx1"/>
                </a:solidFill>
              </a:rPr>
              <a:t>Economic Experiments—sample randomly selected from participants in the detailed survey; conducted at field research station (Phases 2 and 4)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Physical Activity Objective Measures—sample randomly selected form participants in the detailed survey (Phases 2 and 4)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Energy Usage Survey and Experiments—expanded sample focusing on homeowners</a:t>
            </a:r>
          </a:p>
          <a:p>
            <a:r>
              <a:rPr lang="en-US" dirty="0" smtClean="0"/>
              <a:t>Partner with Dallas Heart Study, Cooper Institute, UT Southwestern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16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342238" cy="49726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Stratified random sample:</a:t>
            </a:r>
          </a:p>
          <a:p>
            <a:pPr lvl="1"/>
            <a:r>
              <a:rPr lang="en-US" dirty="0" smtClean="0"/>
              <a:t>More intensive sample closer to light rail stations (tax parcels)</a:t>
            </a:r>
          </a:p>
          <a:p>
            <a:r>
              <a:rPr lang="en-US" dirty="0" smtClean="0"/>
              <a:t>Door hangers (at right) and post cards used to solicit participants—visit typically needed to enroll them. </a:t>
            </a:r>
          </a:p>
          <a:p>
            <a:r>
              <a:rPr lang="en-US" dirty="0" smtClean="0"/>
              <a:t>Reminder phone calls for scheduled sessions.</a:t>
            </a:r>
          </a:p>
          <a:p>
            <a:r>
              <a:rPr lang="en-US" dirty="0" smtClean="0"/>
              <a:t>Repeat participants re-recruited using home visits.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6938" y="1462210"/>
            <a:ext cx="2816062" cy="479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83317" y="319210"/>
            <a:ext cx="8067559" cy="76144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Recruitment and Data Collection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17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and motivation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19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Protocol and Design: Experiments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C04E-6B5C-4557-8A96-AD98DC3DAE2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495800" y="1527048"/>
            <a:ext cx="4309872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Experiments with several tasks in fixed order</a:t>
            </a:r>
          </a:p>
          <a:p>
            <a:r>
              <a:rPr lang="en-US" dirty="0" smtClean="0"/>
              <a:t>Brief survey</a:t>
            </a:r>
          </a:p>
          <a:p>
            <a:r>
              <a:rPr lang="en-US" dirty="0" smtClean="0"/>
              <a:t>Compensation: $20 show up fee plus one task selected at random for payment (~$70)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pic>
        <p:nvPicPr>
          <p:cNvPr id="6" name="Picture 4" descr="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600200"/>
            <a:ext cx="4038600" cy="28624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0458" y="4777727"/>
            <a:ext cx="5163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materials in booklets</a:t>
            </a:r>
          </a:p>
          <a:p>
            <a:r>
              <a:rPr lang="en-US" dirty="0" smtClean="0"/>
              <a:t>Concrete, intuitive 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2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95400"/>
            <a:ext cx="4038599" cy="1579418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en-US" sz="2000" dirty="0" smtClean="0"/>
              <a:t>The field research station was  located near the main intersection in the neighborhood.  </a:t>
            </a:r>
          </a:p>
          <a:p>
            <a:pPr algn="r">
              <a:buNone/>
            </a:pPr>
            <a:r>
              <a:rPr lang="en-US" sz="2000" dirty="0" smtClean="0"/>
              <a:t>Transportation was provided when requested.</a:t>
            </a:r>
          </a:p>
          <a:p>
            <a:pPr algn="r">
              <a:buNone/>
            </a:pPr>
            <a:endParaRPr lang="en-US" sz="3600" dirty="0" smtClean="0"/>
          </a:p>
          <a:p>
            <a:pPr algn="r">
              <a:buNone/>
            </a:pPr>
            <a:endParaRPr lang="en-US" sz="3600" dirty="0" smtClean="0"/>
          </a:p>
        </p:txBody>
      </p:sp>
      <p:pic>
        <p:nvPicPr>
          <p:cNvPr id="4" name="Picture 3" descr="FieldResearchSt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1454728"/>
            <a:ext cx="3663438" cy="2736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83317" y="319210"/>
            <a:ext cx="8067559" cy="671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800" dirty="0" smtClean="0"/>
              <a:t>Sessions conducted in neighborhood</a:t>
            </a:r>
            <a:endParaRPr lang="en-US" sz="38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5297269"/>
            <a:ext cx="3588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Instructions given via laminated poster and verbal script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 descr="Natalia conducting SD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283" y="3733800"/>
            <a:ext cx="4315052" cy="262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50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 Natural Disaster Preparation</a:t>
            </a:r>
            <a:br>
              <a:rPr lang="en-US" dirty="0" smtClean="0"/>
            </a:br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Question: Why are citizens unprepared for natural disasters? What will help them prepare?</a:t>
            </a:r>
          </a:p>
          <a:p>
            <a:r>
              <a:rPr lang="en-US" dirty="0" smtClean="0"/>
              <a:t>Premise: Effective public policy relies on a close knowledge of the preferences and responsiveness of citizens </a:t>
            </a:r>
          </a:p>
          <a:p>
            <a:r>
              <a:rPr lang="en-US" dirty="0" smtClean="0"/>
              <a:t>Geographic random sample of households (tax parcels)</a:t>
            </a:r>
          </a:p>
          <a:p>
            <a:r>
              <a:rPr lang="en-US" dirty="0" smtClean="0"/>
              <a:t>Household survey and experimental games</a:t>
            </a:r>
          </a:p>
          <a:p>
            <a:r>
              <a:rPr lang="en-US" dirty="0" smtClean="0"/>
              <a:t>Similar protocol to SD/FP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9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wrap="square">
            <a:normAutofit fontScale="90000"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en-US" dirty="0" smtClean="0"/>
              <a:t>Sessions conducted in local facilities</a:t>
            </a:r>
            <a:endParaRPr lang="en-US" dirty="0"/>
          </a:p>
        </p:txBody>
      </p:sp>
      <p:pic>
        <p:nvPicPr>
          <p:cNvPr id="9" name="Picture 8" descr="PL 6_201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164331"/>
            <a:ext cx="4267200" cy="3200400"/>
          </a:xfrm>
          <a:prstGeom prst="rect">
            <a:avLst/>
          </a:prstGeom>
        </p:spPr>
      </p:pic>
      <p:pic>
        <p:nvPicPr>
          <p:cNvPr id="8" name="Picture 7" descr="PL 6_201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434682"/>
            <a:ext cx="2692400" cy="2019300"/>
          </a:xfrm>
          <a:prstGeom prst="rect">
            <a:avLst/>
          </a:prstGeom>
        </p:spPr>
      </p:pic>
      <p:pic>
        <p:nvPicPr>
          <p:cNvPr id="7" name="Content Placeholder 3" descr="DSC00573_0.t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105400" y="3886200"/>
            <a:ext cx="3423709" cy="256778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31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Comparison of Towns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4038600" cy="4906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3200" b="1" dirty="0" smtClean="0"/>
              <a:t>Coastal City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i="1" dirty="0" smtClean="0">
                <a:solidFill>
                  <a:srgbClr val="A50021"/>
                </a:solidFill>
              </a:rPr>
              <a:t>Port Lavaca, TX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Population*: 12,035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/>
              <a:t>Hurricane Risk Area: 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Main Industries*: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    1. Manufacturing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    2. Education, Health and Social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        Services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Median Income*: 33,626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Median Age*: 32.1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err="1" smtClean="0"/>
              <a:t>Website:</a:t>
            </a:r>
            <a:r>
              <a:rPr lang="en-US" sz="1400" dirty="0" err="1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http</a:t>
            </a:r>
            <a:r>
              <a:rPr lang="en-US" sz="14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://</a:t>
            </a:r>
            <a:r>
              <a:rPr lang="en-US" sz="1400" dirty="0" err="1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www.portlavaca.org</a:t>
            </a:r>
            <a:r>
              <a:rPr lang="en-US" sz="14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/</a:t>
            </a:r>
            <a:r>
              <a:rPr lang="en-US" sz="1400" dirty="0" err="1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index.html</a:t>
            </a:r>
            <a:r>
              <a:rPr lang="en-US" sz="2000" dirty="0" smtClean="0"/>
              <a:t> 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en-US" sz="1600" dirty="0" smtClean="0"/>
          </a:p>
          <a:p>
            <a:pPr algn="r">
              <a:lnSpc>
                <a:spcPct val="90000"/>
              </a:lnSpc>
              <a:buFontTx/>
              <a:buNone/>
            </a:pPr>
            <a:r>
              <a:rPr lang="en-US" sz="1600" dirty="0" smtClean="0"/>
              <a:t>* US Census Bureau 2000 - </a:t>
            </a:r>
            <a:endParaRPr lang="en-US" sz="1600" dirty="0"/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17637"/>
            <a:ext cx="4038600" cy="4906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3200" b="1" dirty="0" smtClean="0"/>
              <a:t>Inland City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i="1" dirty="0" smtClean="0">
                <a:solidFill>
                  <a:srgbClr val="A50021"/>
                </a:solidFill>
              </a:rPr>
              <a:t>Brownwood City, TX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Population*: 18,813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/>
              <a:t>Hurricane Risk Area: Outside 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/>
              <a:t>Risk of floods, tornadoes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Main Industries*: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    1. </a:t>
            </a:r>
            <a:r>
              <a:rPr lang="en-US" sz="20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Agriculture, Forestry, Fishing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        and Hunting, and Mining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    2. Construction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Median Income*: 27,325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Median Age*: 33.4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Website: </a:t>
            </a:r>
            <a:r>
              <a:rPr lang="en-US" sz="16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http://www.ci.brownwood.tx.us/</a:t>
            </a:r>
            <a:r>
              <a:rPr lang="en-US" sz="2000" dirty="0" smtClean="0">
                <a:solidFill>
                  <a:srgbClr val="000000"/>
                </a:solidFill>
                <a:ea typeface="Times New Roman" pitchFamily="48" charset="0"/>
                <a:cs typeface="Times New Roman" pitchFamily="48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6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00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70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685800"/>
          </a:xfrm>
        </p:spPr>
        <p:txBody>
          <a:bodyPr>
            <a:noAutofit/>
          </a:bodyPr>
          <a:lstStyle/>
          <a:p>
            <a:r>
              <a:rPr lang="en-US" sz="3700" dirty="0"/>
              <a:t>Sample Information By Community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58483"/>
              </p:ext>
            </p:extLst>
          </p:nvPr>
        </p:nvGraphicFramePr>
        <p:xfrm>
          <a:off x="685800" y="685800"/>
          <a:ext cx="7619999" cy="60356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5065"/>
                <a:gridCol w="1784978"/>
                <a:gridCol w="1784978"/>
                <a:gridCol w="1784978"/>
              </a:tblGrid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Characteristic</a:t>
                      </a:r>
                      <a:endParaRPr lang="en-US" sz="18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South Dallas</a:t>
                      </a:r>
                      <a:endParaRPr lang="en-US" sz="18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Port Lavaca</a:t>
                      </a:r>
                      <a:endParaRPr lang="en-US" sz="18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Brownwood</a:t>
                      </a:r>
                      <a:endParaRPr lang="en-US" sz="18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# of Subjects 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201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71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98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52195" algn="l"/>
                        </a:tabLst>
                      </a:pPr>
                      <a:r>
                        <a:rPr lang="en-US" sz="1600" dirty="0"/>
                        <a:t>% Female 	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61%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71%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63%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% African-American 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96%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9.9%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7.1%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% Caucasian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1.8%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46.0%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79.6%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% Hispanic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2.2%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36.6%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9.2%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Mean Age 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43.5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49.1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48.9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% Marital Status 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     Married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17.9%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49.1%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50%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     Single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54.4%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18.3%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11.2%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     Divorced/Separated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14.4%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15.5%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16.3%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% Employment 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      Full-Time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10.4%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39.4%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50%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      Part-Time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10.9%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5.6%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5.1%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      Temporary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16.9%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7.0%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5.1%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% Highest </a:t>
                      </a:r>
                      <a:r>
                        <a:rPr lang="en-US" sz="1600" dirty="0" smtClean="0"/>
                        <a:t>Education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mbria"/>
                          <a:cs typeface="Times New Roman"/>
                        </a:rPr>
                        <a:t>                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smtClean="0">
                          <a:latin typeface="+mn-lt"/>
                          <a:ea typeface="Cambria"/>
                          <a:cs typeface="Times New Roman"/>
                        </a:rPr>
                        <a:t>       No HS </a:t>
                      </a:r>
                      <a:r>
                        <a:rPr lang="en-US" sz="1600" baseline="0" dirty="0" smtClean="0">
                          <a:latin typeface="+mn-lt"/>
                          <a:ea typeface="Cambria"/>
                          <a:cs typeface="Times New Roman"/>
                        </a:rPr>
                        <a:t>Degree </a:t>
                      </a:r>
                      <a:endParaRPr lang="en-US" sz="1600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+mn-lt"/>
                          <a:ea typeface="Cambria"/>
                          <a:cs typeface="Times New Roman"/>
                        </a:rPr>
                        <a:t>22.9%</a:t>
                      </a:r>
                      <a:endParaRPr lang="en-US" sz="1600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+mn-lt"/>
                          <a:ea typeface="Cambria"/>
                          <a:cs typeface="Times New Roman"/>
                        </a:rPr>
                        <a:t>22.5%</a:t>
                      </a:r>
                      <a:endParaRPr lang="en-US" sz="1600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+mn-lt"/>
                          <a:ea typeface="Cambria"/>
                          <a:cs typeface="Times New Roman"/>
                        </a:rPr>
                        <a:t>6.1%</a:t>
                      </a:r>
                      <a:endParaRPr lang="en-US" sz="1600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       HS Graduate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41.8%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39.4%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25.5%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       Some College 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26.5%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25.4%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40.8%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       College Graduate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8.8%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12.7%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27.6%</a:t>
                      </a:r>
                      <a:endParaRPr lang="en-US" sz="1600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Median Income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Less than 10K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20K-30K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30K-40K</a:t>
                      </a:r>
                      <a:endParaRPr lang="en-US" sz="1600" b="1" dirty="0">
                        <a:latin typeface="Times New Roman"/>
                        <a:ea typeface="Cambria"/>
                        <a:cs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3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and Experimental Design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4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Solidarity game with two variations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848600" cy="5105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Baseline game</a:t>
            </a:r>
          </a:p>
          <a:p>
            <a:pPr lvl="1"/>
            <a:r>
              <a:rPr lang="en-US" dirty="0" smtClean="0"/>
              <a:t>2/3 chance of $75; 1/3 chance of $0</a:t>
            </a:r>
          </a:p>
          <a:p>
            <a:r>
              <a:rPr lang="en-US" sz="2800" dirty="0" smtClean="0"/>
              <a:t>Insurance</a:t>
            </a:r>
          </a:p>
          <a:p>
            <a:pPr lvl="1"/>
            <a:r>
              <a:rPr lang="en-US" dirty="0" smtClean="0"/>
              <a:t>Pay fee of $20: Guarantee $75 (3/3)</a:t>
            </a:r>
          </a:p>
          <a:p>
            <a:pPr lvl="1"/>
            <a:r>
              <a:rPr lang="en-US" dirty="0" smtClean="0"/>
              <a:t>Don’t pay fee: Play baseline game</a:t>
            </a:r>
          </a:p>
          <a:p>
            <a:r>
              <a:rPr lang="en-US" sz="2800" dirty="0" smtClean="0"/>
              <a:t>Investment</a:t>
            </a:r>
          </a:p>
          <a:p>
            <a:pPr lvl="1"/>
            <a:r>
              <a:rPr lang="en-US" dirty="0" smtClean="0"/>
              <a:t>Pay fee of $20: Increase payoff to $125</a:t>
            </a:r>
          </a:p>
          <a:p>
            <a:pPr lvl="2"/>
            <a:r>
              <a:rPr lang="en-US" dirty="0" smtClean="0"/>
              <a:t>2/3 chance of $125; 1/3 chance of $0</a:t>
            </a:r>
          </a:p>
          <a:p>
            <a:pPr lvl="1"/>
            <a:r>
              <a:rPr lang="en-US" dirty="0" smtClean="0"/>
              <a:t>Don’t pay fee: Play baseline game</a:t>
            </a:r>
          </a:p>
          <a:p>
            <a:r>
              <a:rPr lang="en-US" dirty="0" err="1" smtClean="0"/>
              <a:t>Ss</a:t>
            </a:r>
            <a:r>
              <a:rPr lang="en-US" dirty="0" smtClean="0"/>
              <a:t> play baseline plus ONE variation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1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/>
          <a:lstStyle/>
          <a:p>
            <a:r>
              <a:rPr lang="en-US" dirty="0" smtClean="0"/>
              <a:t>Field Implementation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219200"/>
            <a:ext cx="77724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Simple, visual  </a:t>
            </a:r>
            <a:r>
              <a:rPr lang="en-US" dirty="0"/>
              <a:t>r</a:t>
            </a:r>
            <a:r>
              <a:rPr lang="en-US" dirty="0" smtClean="0"/>
              <a:t>epresentation </a:t>
            </a:r>
          </a:p>
          <a:p>
            <a:r>
              <a:rPr lang="en-US" dirty="0" smtClean="0"/>
              <a:t>High stakes: </a:t>
            </a:r>
          </a:p>
          <a:p>
            <a:pPr lvl="1"/>
            <a:r>
              <a:rPr lang="en-US" dirty="0" smtClean="0"/>
              <a:t>2/3 chance of $75; 1/3 chance of $0</a:t>
            </a:r>
          </a:p>
          <a:p>
            <a:r>
              <a:rPr lang="en-US" dirty="0" smtClean="0"/>
              <a:t>Concrete randomizing procedures:</a:t>
            </a:r>
          </a:p>
          <a:p>
            <a:pPr lvl="1"/>
            <a:r>
              <a:rPr lang="en-US" dirty="0" smtClean="0"/>
              <a:t>Pull chips from bag:</a:t>
            </a:r>
          </a:p>
          <a:p>
            <a:pPr lvl="2"/>
            <a:r>
              <a:rPr lang="en-US" dirty="0" smtClean="0"/>
              <a:t>2 winning chips, 1 losing chip</a:t>
            </a:r>
          </a:p>
          <a:p>
            <a:pPr lvl="1"/>
            <a:r>
              <a:rPr lang="en-US" dirty="0" smtClean="0"/>
              <a:t>Matching takes place at the end, if this game is chosen for payment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6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SD_Solidarity_1_EX[1]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24000" y="-762001"/>
            <a:ext cx="6096000" cy="9144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000" y="38724"/>
            <a:ext cx="899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Graphic interface:</a:t>
            </a:r>
            <a:endParaRPr lang="en-US" sz="4400" dirty="0"/>
          </a:p>
        </p:txBody>
      </p:sp>
      <p:sp>
        <p:nvSpPr>
          <p:cNvPr id="6" name="Rectangle 5"/>
          <p:cNvSpPr/>
          <p:nvPr/>
        </p:nvSpPr>
        <p:spPr>
          <a:xfrm>
            <a:off x="3200400" y="1066800"/>
            <a:ext cx="2819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6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Intro: Risk-sharing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Informal risk sharing institutions develop when:</a:t>
            </a:r>
          </a:p>
          <a:p>
            <a:pPr lvl="1"/>
            <a:r>
              <a:rPr lang="en-US" dirty="0" smtClean="0"/>
              <a:t>Market sources of credit and insurance are not available</a:t>
            </a:r>
          </a:p>
          <a:p>
            <a:pPr lvl="1"/>
            <a:r>
              <a:rPr lang="en-US" dirty="0" smtClean="0"/>
              <a:t>Income is subject to (uncorrelated) shocks</a:t>
            </a:r>
          </a:p>
          <a:p>
            <a:pPr lvl="1"/>
            <a:r>
              <a:rPr lang="en-US" dirty="0" smtClean="0"/>
              <a:t>Precautionary savings is limited (by family obligations)</a:t>
            </a:r>
          </a:p>
          <a:p>
            <a:r>
              <a:rPr lang="en-US" dirty="0" smtClean="0"/>
              <a:t>Typically studied in developing countries where market solutions are less well developed</a:t>
            </a:r>
          </a:p>
          <a:p>
            <a:r>
              <a:rPr lang="en-US" dirty="0" smtClean="0"/>
              <a:t>However, poor in </a:t>
            </a:r>
            <a:r>
              <a:rPr lang="en-US" u="sng" dirty="0" smtClean="0"/>
              <a:t>developed</a:t>
            </a:r>
            <a:r>
              <a:rPr lang="en-US" dirty="0" smtClean="0"/>
              <a:t> countries also lack access to formal banking sector</a:t>
            </a:r>
          </a:p>
          <a:p>
            <a:r>
              <a:rPr lang="en-US" dirty="0" smtClean="0"/>
              <a:t>Is risk-sharing likely among the poor within developed countries?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86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DP2 A8 Solidarity Decis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0"/>
            <a:ext cx="4572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95600" y="152400"/>
            <a:ext cx="2743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152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Activity Page</a:t>
            </a:r>
          </a:p>
        </p:txBody>
      </p:sp>
      <p:sp>
        <p:nvSpPr>
          <p:cNvPr id="7" name="Oval 6"/>
          <p:cNvSpPr/>
          <p:nvPr/>
        </p:nvSpPr>
        <p:spPr>
          <a:xfrm>
            <a:off x="2895600" y="2209800"/>
            <a:ext cx="12192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257800" y="5105400"/>
            <a:ext cx="12192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895600" y="5105400"/>
            <a:ext cx="12192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38862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1 Winner, 2 Losers: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You share with two losers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251466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 Winners, 1 Loser: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You and another player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share with one loser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olidarity treatmen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2600" y="88900"/>
            <a:ext cx="5359400" cy="6667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240268"/>
            <a:ext cx="3200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Activity Page: Treatments</a:t>
            </a:r>
          </a:p>
          <a:p>
            <a:endParaRPr lang="en-US" dirty="0"/>
          </a:p>
          <a:p>
            <a:r>
              <a:rPr lang="en-US" dirty="0" smtClean="0"/>
              <a:t>Subjects play ONE of the treatments</a:t>
            </a:r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029200" y="533400"/>
            <a:ext cx="12192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33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Baseline comparison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58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Baseline: Research Questions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individuals share risk?</a:t>
            </a:r>
          </a:p>
          <a:p>
            <a:r>
              <a:rPr lang="en-US" dirty="0"/>
              <a:t>How does risk</a:t>
            </a:r>
            <a:r>
              <a:rPr lang="en-US" dirty="0" smtClean="0"/>
              <a:t>-sharing vary </a:t>
            </a:r>
            <a:r>
              <a:rPr lang="en-US" dirty="0"/>
              <a:t>across communities?</a:t>
            </a:r>
          </a:p>
          <a:p>
            <a:pPr lvl="1"/>
            <a:r>
              <a:rPr lang="en-US" dirty="0" smtClean="0"/>
              <a:t>Low income vs. moderate income</a:t>
            </a:r>
            <a:endParaRPr lang="en-US" dirty="0"/>
          </a:p>
          <a:p>
            <a:pPr lvl="1"/>
            <a:r>
              <a:rPr lang="en-US" dirty="0" smtClean="0"/>
              <a:t>Different exposure </a:t>
            </a:r>
            <a:r>
              <a:rPr lang="en-US" dirty="0"/>
              <a:t>to community-level natural disaster risk </a:t>
            </a:r>
          </a:p>
          <a:p>
            <a:r>
              <a:rPr lang="en-US" dirty="0" smtClean="0"/>
              <a:t>Comparison to prior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Results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Risk-sharing is similar to previous lab results</a:t>
            </a:r>
          </a:p>
          <a:p>
            <a:pPr lvl="1"/>
            <a:r>
              <a:rPr lang="en-US" dirty="0" smtClean="0"/>
              <a:t>Except in the lowest-income community</a:t>
            </a:r>
          </a:p>
          <a:p>
            <a:r>
              <a:rPr lang="en-US" dirty="0"/>
              <a:t>Substantial variation across communities</a:t>
            </a:r>
          </a:p>
          <a:p>
            <a:r>
              <a:rPr lang="en-US" dirty="0" smtClean="0"/>
              <a:t>Individual characteristics have some explanatory power: </a:t>
            </a:r>
          </a:p>
          <a:p>
            <a:pPr lvl="1"/>
            <a:r>
              <a:rPr lang="en-US" dirty="0" smtClean="0"/>
              <a:t>Older persons, higher income transfer more</a:t>
            </a:r>
          </a:p>
          <a:p>
            <a:pPr lvl="1"/>
            <a:r>
              <a:rPr lang="en-US" dirty="0" smtClean="0"/>
              <a:t>Risk averse transfer more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097877"/>
              </p:ext>
            </p:extLst>
          </p:nvPr>
        </p:nvGraphicFramePr>
        <p:xfrm>
          <a:off x="539750" y="355600"/>
          <a:ext cx="8064500" cy="614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2965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Solidarity Transfers (from Individual)</a:t>
            </a:r>
            <a:endParaRPr lang="en-US" dirty="0"/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220170"/>
              </p:ext>
            </p:extLst>
          </p:nvPr>
        </p:nvGraphicFramePr>
        <p:xfrm>
          <a:off x="2209800" y="1219200"/>
          <a:ext cx="5322888" cy="288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4" name="Worksheet" r:id="rId4" imgW="4051300" imgH="2197100" progId="Excel.Sheet.12">
                  <p:embed/>
                </p:oleObj>
              </mc:Choice>
              <mc:Fallback>
                <p:oleObj name="Worksheet" r:id="rId4" imgW="4051300" imgH="2197100" progId="Excel.Sheet.12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219200"/>
                        <a:ext cx="5322888" cy="2884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81225" y="4640123"/>
            <a:ext cx="46863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Individuals in communities send positive transfers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All communities show solidarity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Risk-pooling occurs in poor neighborhoods in rich countries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dirty="0" smtClean="0"/>
              <a:t>Types of Decision Makers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 smtClean="0"/>
              <a:t>(X1= given to 1 loser; X2=given to each of two losers)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Egotistical: Contribution =  0 in all cases</a:t>
            </a:r>
          </a:p>
          <a:p>
            <a:pPr lvl="2"/>
            <a:r>
              <a:rPr lang="en-US" dirty="0" smtClean="0"/>
              <a:t> X1=X2=0</a:t>
            </a:r>
          </a:p>
          <a:p>
            <a:pPr lvl="2"/>
            <a:r>
              <a:rPr lang="en-US" dirty="0" smtClean="0"/>
              <a:t>(Gift factor undefined)</a:t>
            </a:r>
          </a:p>
          <a:p>
            <a:r>
              <a:rPr lang="en-US" dirty="0" smtClean="0"/>
              <a:t>Fixed Sacrifice: Fixed budget for giving, regardless of the number of losers</a:t>
            </a:r>
          </a:p>
          <a:p>
            <a:pPr lvl="2"/>
            <a:r>
              <a:rPr lang="en-US" dirty="0" smtClean="0"/>
              <a:t> X1=2X2&gt;0</a:t>
            </a:r>
          </a:p>
          <a:p>
            <a:pPr lvl="2"/>
            <a:r>
              <a:rPr lang="en-US" dirty="0" smtClean="0"/>
              <a:t>Gift Factor=4</a:t>
            </a:r>
          </a:p>
          <a:p>
            <a:r>
              <a:rPr lang="en-US" dirty="0" smtClean="0"/>
              <a:t>Fixed Gift: Fixed amount per recipient </a:t>
            </a:r>
          </a:p>
          <a:p>
            <a:pPr lvl="2"/>
            <a:r>
              <a:rPr lang="en-US" dirty="0" smtClean="0"/>
              <a:t>X1=X2&gt;0 </a:t>
            </a:r>
          </a:p>
          <a:p>
            <a:pPr lvl="2"/>
            <a:r>
              <a:rPr lang="en-US" dirty="0" smtClean="0"/>
              <a:t>Gift Factor=2</a:t>
            </a:r>
          </a:p>
          <a:p>
            <a:r>
              <a:rPr lang="en-US" dirty="0" smtClean="0"/>
              <a:t>Intermediate: Between fixed sacrifice and fixed gift.</a:t>
            </a:r>
          </a:p>
          <a:p>
            <a:pPr lvl="2"/>
            <a:r>
              <a:rPr lang="en-US" dirty="0" smtClean="0"/>
              <a:t>2X2&gt;X1&gt;X2&gt;0</a:t>
            </a:r>
          </a:p>
          <a:p>
            <a:pPr lvl="2"/>
            <a:r>
              <a:rPr lang="en-US" dirty="0" smtClean="0"/>
              <a:t>2 &lt; Gift Factor &lt; 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925121895"/>
              </p:ext>
            </p:extLst>
          </p:nvPr>
        </p:nvGraphicFramePr>
        <p:xfrm>
          <a:off x="152400" y="152400"/>
          <a:ext cx="8763000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4483100" y="1247775"/>
            <a:ext cx="2527300" cy="1600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 poorest community (SD): </a:t>
            </a:r>
          </a:p>
          <a:p>
            <a:pPr algn="ctr"/>
            <a:r>
              <a:rPr lang="en-US" sz="2400" dirty="0" smtClean="0"/>
              <a:t>Fewer Egotistical</a:t>
            </a:r>
          </a:p>
          <a:p>
            <a:pPr algn="ctr"/>
            <a:r>
              <a:rPr lang="en-US" sz="2400" dirty="0" smtClean="0"/>
              <a:t>More Fixed </a:t>
            </a:r>
            <a:r>
              <a:rPr lang="en-US" sz="2000" dirty="0" smtClean="0"/>
              <a:t>Gift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 Regression Analysis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DV = Amount Sent</a:t>
            </a:r>
          </a:p>
          <a:p>
            <a:pPr lvl="1"/>
            <a:r>
              <a:rPr lang="en-US" dirty="0" smtClean="0"/>
              <a:t>Dummy variable for Two Losers</a:t>
            </a:r>
          </a:p>
          <a:p>
            <a:pPr lvl="2"/>
            <a:r>
              <a:rPr lang="en-US" dirty="0" smtClean="0"/>
              <a:t>Two Losers=1 if amount sent was for 2 losers</a:t>
            </a:r>
          </a:p>
          <a:p>
            <a:r>
              <a:rPr lang="en-US" dirty="0" smtClean="0"/>
              <a:t>Model 1: communities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ummy variable for South Dallas &amp; Port Lavaca</a:t>
            </a:r>
          </a:p>
          <a:p>
            <a:r>
              <a:rPr lang="en-US" dirty="0"/>
              <a:t>Model </a:t>
            </a:r>
            <a:r>
              <a:rPr lang="en-US" dirty="0" smtClean="0"/>
              <a:t>2: communities &amp; demographics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ge, gender, income</a:t>
            </a:r>
          </a:p>
          <a:p>
            <a:r>
              <a:rPr lang="en-US" dirty="0"/>
              <a:t>Model </a:t>
            </a:r>
            <a:r>
              <a:rPr lang="en-US" dirty="0" smtClean="0"/>
              <a:t>3: communities, demographics &amp; preferences</a:t>
            </a:r>
          </a:p>
          <a:p>
            <a:pPr lvl="1"/>
            <a:r>
              <a:rPr lang="en-US" dirty="0" smtClean="0"/>
              <a:t>Dummy variables for risk averse, impatient</a:t>
            </a:r>
          </a:p>
          <a:p>
            <a:pPr lvl="5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631748"/>
              </p:ext>
            </p:extLst>
          </p:nvPr>
        </p:nvGraphicFramePr>
        <p:xfrm>
          <a:off x="1600200" y="240764"/>
          <a:ext cx="5943600" cy="6480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Worksheet" r:id="rId4" imgW="6210300" imgH="6769100" progId="Excel.Sheet.12">
                  <p:embed/>
                </p:oleObj>
              </mc:Choice>
              <mc:Fallback>
                <p:oleObj name="Worksheet" r:id="rId4" imgW="6210300" imgH="6769100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40764"/>
                        <a:ext cx="5943600" cy="64807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219200" y="3117850"/>
            <a:ext cx="67056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43000" y="1371600"/>
            <a:ext cx="6781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3575050"/>
            <a:ext cx="6705600" cy="1301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does risk-sharing differ across three distinct </a:t>
            </a:r>
            <a:r>
              <a:rPr lang="en-US" dirty="0" smtClean="0"/>
              <a:t>US communities </a:t>
            </a:r>
            <a:r>
              <a:rPr lang="en-US" dirty="0"/>
              <a:t>with different socioeconomic characteristics? </a:t>
            </a:r>
            <a:endParaRPr lang="en-US" dirty="0" smtClean="0"/>
          </a:p>
          <a:p>
            <a:pPr lvl="1"/>
            <a:r>
              <a:rPr lang="en-US" dirty="0" smtClean="0"/>
              <a:t>Are </a:t>
            </a:r>
            <a:r>
              <a:rPr lang="en-US" dirty="0"/>
              <a:t>differences due to individual characteristics?</a:t>
            </a:r>
          </a:p>
          <a:p>
            <a:pPr lvl="2"/>
            <a:r>
              <a:rPr lang="en-US" dirty="0"/>
              <a:t>Income, gender, age, risk aversion, </a:t>
            </a:r>
            <a:r>
              <a:rPr lang="en-US" dirty="0" smtClean="0"/>
              <a:t>patience</a:t>
            </a:r>
          </a:p>
          <a:p>
            <a:r>
              <a:rPr lang="en-US" dirty="0" smtClean="0"/>
              <a:t>How does risk-sharing respond to availability of a market alternative for insurance?</a:t>
            </a:r>
          </a:p>
          <a:p>
            <a:r>
              <a:rPr lang="en-US" dirty="0" smtClean="0"/>
              <a:t>When given an opportunity to invest, do those who share risk invest less?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Results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South Dallas participants share more</a:t>
            </a:r>
          </a:p>
          <a:p>
            <a:pPr lvl="1"/>
            <a:r>
              <a:rPr lang="en-US" dirty="0" smtClean="0"/>
              <a:t>Subjects send $3.70 more in SD </a:t>
            </a:r>
          </a:p>
          <a:p>
            <a:pPr lvl="1"/>
            <a:r>
              <a:rPr lang="en-US" dirty="0" smtClean="0"/>
              <a:t>Robust: controlling for demographics and preferences strengthen effect</a:t>
            </a:r>
          </a:p>
          <a:p>
            <a:r>
              <a:rPr lang="en-US" dirty="0" smtClean="0"/>
              <a:t>Demographics: </a:t>
            </a:r>
          </a:p>
          <a:p>
            <a:pPr lvl="1"/>
            <a:r>
              <a:rPr lang="en-US" dirty="0" smtClean="0"/>
              <a:t>Older persons transfer more</a:t>
            </a:r>
          </a:p>
          <a:p>
            <a:pPr lvl="1"/>
            <a:r>
              <a:rPr lang="en-US" dirty="0" smtClean="0"/>
              <a:t>Low income (&lt;10K) has negative relationship to giving, does not eliminate South Dallas difference </a:t>
            </a:r>
          </a:p>
          <a:p>
            <a:r>
              <a:rPr lang="en-US" dirty="0" smtClean="0"/>
              <a:t>Preferences:</a:t>
            </a:r>
          </a:p>
          <a:p>
            <a:pPr lvl="1"/>
            <a:r>
              <a:rPr lang="en-US" dirty="0" smtClean="0"/>
              <a:t>Risk averse transfer more; </a:t>
            </a:r>
            <a:endParaRPr lang="en-US" dirty="0"/>
          </a:p>
          <a:p>
            <a:pPr lvl="1"/>
            <a:r>
              <a:rPr lang="en-US" dirty="0" smtClean="0"/>
              <a:t>impatient transfer less (not sig.)</a:t>
            </a:r>
          </a:p>
          <a:p>
            <a:pPr lvl="1"/>
            <a:r>
              <a:rPr lang="en-US" dirty="0" smtClean="0"/>
              <a:t>Altruists transfer more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Treatments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64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insures/invests? </a:t>
            </a:r>
          </a:p>
          <a:p>
            <a:r>
              <a:rPr lang="en-US" dirty="0" smtClean="0"/>
              <a:t>How does insurance affect risk sharing?</a:t>
            </a:r>
          </a:p>
          <a:p>
            <a:r>
              <a:rPr lang="en-US" dirty="0" smtClean="0"/>
              <a:t>How does investment affect risk sharing?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45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152400"/>
            <a:ext cx="9010650" cy="65532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31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38199" y="228605"/>
          <a:ext cx="7696200" cy="6303304"/>
        </p:xfrm>
        <a:graphic>
          <a:graphicData uri="http://schemas.openxmlformats.org/drawingml/2006/table">
            <a:tbl>
              <a:tblPr/>
              <a:tblGrid>
                <a:gridCol w="2375370"/>
                <a:gridCol w="2375370"/>
                <a:gridCol w="2945460"/>
              </a:tblGrid>
              <a:tr h="32250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latin typeface="Verdana"/>
                        </a:rPr>
                        <a:t>Who Insures/Invest?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I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II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Insurance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Investment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South Dallas 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-0.083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latin typeface="Verdana"/>
                        </a:rPr>
                        <a:t>-0.225*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225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(0.10)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(0.09)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Port Lavaca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latin typeface="Verdana"/>
                        </a:rPr>
                        <a:t>-0.238*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-0.079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latin typeface="Verdana"/>
                        </a:rPr>
                        <a:t>(0.11)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(0.09)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Female 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0.055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-0.023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(0.07)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(0.07)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Age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0.001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-0.002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(0.00)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(0.00)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Income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0.02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latin typeface="Verdana"/>
                        </a:rPr>
                        <a:t>0.008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(0.02)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(0.02)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Risk Aversion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-0.027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-0.098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(0.08)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(0.11)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Never Save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0.017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-0.177**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6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(0.07)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(0.07)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6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Observations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184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168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χ2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8.188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19.87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Pseudo R2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0.0374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0.102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6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LnL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-105.5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latin typeface="Verdana"/>
                        </a:rPr>
                        <a:t>-87.69</a:t>
                      </a:r>
                    </a:p>
                  </a:txBody>
                  <a:tcPr marL="11645" marR="11645" marT="11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64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*** p&lt;0.001, ** p&lt;0.01, * p&lt;0.05, + p&lt;0.10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724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Notes: Marginal effects from a </a:t>
                      </a:r>
                      <a:r>
                        <a:rPr lang="en-US" sz="1400" b="0" i="0" u="none" strike="noStrike" dirty="0" err="1">
                          <a:latin typeface="Verdana"/>
                        </a:rPr>
                        <a:t>Probit</a:t>
                      </a:r>
                      <a:r>
                        <a:rPr lang="en-US" sz="1400" b="0" i="0" u="none" strike="noStrike" dirty="0">
                          <a:latin typeface="Verdana"/>
                        </a:rPr>
                        <a:t> Model. Standard errors in parentheses. The dependent variable equals 1 if the subject paid the fee in the treatment and 0 otherwise</a:t>
                      </a:r>
                    </a:p>
                  </a:txBody>
                  <a:tcPr marL="11645" marR="11645" marT="11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199" y="1066800"/>
            <a:ext cx="69342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199" y="1628775"/>
            <a:ext cx="69342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25499" y="3962400"/>
            <a:ext cx="69342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9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insures/invests results: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community with the highest level of risk-sharing (South Dallas) is less likely to invest</a:t>
            </a:r>
          </a:p>
          <a:p>
            <a:r>
              <a:rPr lang="en-US" dirty="0" smtClean="0"/>
              <a:t>The community with the highest level of disaster exposure (background risk) insures less.  </a:t>
            </a:r>
          </a:p>
          <a:p>
            <a:r>
              <a:rPr lang="en-US" dirty="0" smtClean="0"/>
              <a:t>Preferences:</a:t>
            </a:r>
          </a:p>
          <a:p>
            <a:pPr lvl="1"/>
            <a:r>
              <a:rPr lang="en-US" dirty="0" smtClean="0"/>
              <a:t>Impatient less likely to invest.  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81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insurance/investment affect risk sharing?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46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115612"/>
              </p:ext>
            </p:extLst>
          </p:nvPr>
        </p:nvGraphicFramePr>
        <p:xfrm>
          <a:off x="168275" y="2181225"/>
          <a:ext cx="8807450" cy="355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19" name="Document" r:id="rId4" imgW="5626100" imgH="2273300" progId="Word.Document.12">
                  <p:embed/>
                </p:oleObj>
              </mc:Choice>
              <mc:Fallback>
                <p:oleObj name="Document" r:id="rId4" imgW="5626100" imgH="2273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275" y="2181225"/>
                        <a:ext cx="8807450" cy="3559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284016"/>
              </p:ext>
            </p:extLst>
          </p:nvPr>
        </p:nvGraphicFramePr>
        <p:xfrm>
          <a:off x="3048001" y="5530849"/>
          <a:ext cx="2666999" cy="1190625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440489"/>
                <a:gridCol w="1113255"/>
                <a:gridCol w="1113255"/>
              </a:tblGrid>
              <a:tr h="2381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Number of subjects: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Insurance 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No Insurance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PL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26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16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BW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46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SD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70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32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274415"/>
              </p:ext>
            </p:extLst>
          </p:nvPr>
        </p:nvGraphicFramePr>
        <p:xfrm>
          <a:off x="6172199" y="5530849"/>
          <a:ext cx="2590801" cy="1190625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395207"/>
                <a:gridCol w="1097797"/>
                <a:gridCol w="1097797"/>
              </a:tblGrid>
              <a:tr h="2381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Number of </a:t>
                      </a:r>
                      <a:r>
                        <a:rPr lang="en-US" sz="1400" u="none" strike="noStrike" dirty="0" smtClean="0">
                          <a:effectLst/>
                        </a:rPr>
                        <a:t>Subjects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Investment 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No Investment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PL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BW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19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24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SD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19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80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743200" y="3733800"/>
            <a:ext cx="3200400" cy="1524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943599" y="3733800"/>
            <a:ext cx="3032125" cy="1524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1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47</a:t>
            </a:fld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578471"/>
              </p:ext>
            </p:extLst>
          </p:nvPr>
        </p:nvGraphicFramePr>
        <p:xfrm>
          <a:off x="914400" y="228600"/>
          <a:ext cx="70866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229251"/>
              </p:ext>
            </p:extLst>
          </p:nvPr>
        </p:nvGraphicFramePr>
        <p:xfrm>
          <a:off x="6537325" y="200660"/>
          <a:ext cx="2514600" cy="123190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415318"/>
                <a:gridCol w="1049641"/>
                <a:gridCol w="1049641"/>
              </a:tblGrid>
              <a:tr h="21336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Number of subjects</a:t>
                      </a:r>
                      <a:r>
                        <a:rPr lang="en-US" sz="1200" u="none" strike="noStrike" dirty="0" smtClean="0">
                          <a:effectLst/>
                        </a:rPr>
                        <a:t>: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Insurance </a:t>
                      </a:r>
                      <a:endParaRPr lang="en-US" sz="12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 Insurance</a:t>
                      </a:r>
                      <a:endParaRPr lang="en-US" sz="12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PL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26</a:t>
                      </a:r>
                      <a:endParaRPr lang="en-US" sz="12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</a:t>
                      </a:r>
                      <a:endParaRPr lang="en-US" sz="12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BW</a:t>
                      </a:r>
                      <a:endParaRPr lang="en-US" sz="12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46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</a:t>
                      </a:r>
                      <a:endParaRPr lang="en-US" sz="12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SD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70</a:t>
                      </a:r>
                      <a:endParaRPr lang="en-US" sz="12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32</a:t>
                      </a:r>
                      <a:endParaRPr lang="en-US" sz="12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1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48</a:t>
            </a:fld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263650"/>
              </p:ext>
            </p:extLst>
          </p:nvPr>
        </p:nvGraphicFramePr>
        <p:xfrm>
          <a:off x="425450" y="527050"/>
          <a:ext cx="8293100" cy="580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530845"/>
              </p:ext>
            </p:extLst>
          </p:nvPr>
        </p:nvGraphicFramePr>
        <p:xfrm>
          <a:off x="1371600" y="1371600"/>
          <a:ext cx="2514600" cy="117094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415318"/>
                <a:gridCol w="1049641"/>
                <a:gridCol w="1049641"/>
              </a:tblGrid>
              <a:tr h="21336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Number of subjects</a:t>
                      </a:r>
                      <a:r>
                        <a:rPr lang="en-US" sz="1000" u="none" strike="noStrike" dirty="0" smtClean="0">
                          <a:effectLst/>
                        </a:rPr>
                        <a:t>:</a:t>
                      </a:r>
                    </a:p>
                    <a:p>
                      <a:pPr algn="ctr" fontAlgn="b"/>
                      <a:endParaRPr lang="en-US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Insurance </a:t>
                      </a:r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No Insurance</a:t>
                      </a:r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PL</a:t>
                      </a:r>
                      <a:endParaRPr lang="en-US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26</a:t>
                      </a:r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16</a:t>
                      </a:r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BW</a:t>
                      </a:r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46</a:t>
                      </a:r>
                      <a:endParaRPr lang="en-US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</a:t>
                      </a:r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SD</a:t>
                      </a:r>
                      <a:endParaRPr lang="en-US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70</a:t>
                      </a:r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32</a:t>
                      </a:r>
                      <a:endParaRPr lang="en-US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075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Insurance results: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About 70 percent of subjects purchase insurance</a:t>
            </a:r>
          </a:p>
          <a:p>
            <a:r>
              <a:rPr lang="en-US" dirty="0" smtClean="0"/>
              <a:t>Availability of insurance sharply reduces transfers</a:t>
            </a:r>
          </a:p>
          <a:p>
            <a:r>
              <a:rPr lang="en-US" dirty="0" smtClean="0"/>
              <a:t>Community with most insurance experience:</a:t>
            </a:r>
          </a:p>
          <a:p>
            <a:pPr lvl="1"/>
            <a:r>
              <a:rPr lang="en-US" dirty="0" smtClean="0"/>
              <a:t>In PL, transfers fall by 2/3</a:t>
            </a:r>
            <a:r>
              <a:rPr lang="en-US" dirty="0"/>
              <a:t> </a:t>
            </a:r>
            <a:r>
              <a:rPr lang="en-US" dirty="0" smtClean="0"/>
              <a:t>for insured and uninsured</a:t>
            </a:r>
          </a:p>
          <a:p>
            <a:r>
              <a:rPr lang="en-US" dirty="0" smtClean="0"/>
              <a:t>Richest community: </a:t>
            </a:r>
          </a:p>
          <a:p>
            <a:pPr lvl="1"/>
            <a:r>
              <a:rPr lang="en-US" dirty="0" smtClean="0"/>
              <a:t>In BW, transfers fall by about 60% for insured; uninsured unchanged from baseline</a:t>
            </a:r>
          </a:p>
          <a:p>
            <a:r>
              <a:rPr lang="en-US" dirty="0" smtClean="0"/>
              <a:t>Poorest community:</a:t>
            </a:r>
          </a:p>
          <a:p>
            <a:pPr lvl="1"/>
            <a:r>
              <a:rPr lang="en-US" dirty="0" smtClean="0"/>
              <a:t>In SD, transfers fall by only 1/3 for insured and uninsured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1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Risk-Sharing Institutions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Grameen</a:t>
            </a:r>
            <a:r>
              <a:rPr lang="en-US" dirty="0" smtClean="0"/>
              <a:t> Bank: </a:t>
            </a:r>
          </a:p>
          <a:p>
            <a:pPr lvl="1"/>
            <a:r>
              <a:rPr lang="en-US" dirty="0" smtClean="0"/>
              <a:t>joint liability is a kind of risk-sharing</a:t>
            </a:r>
          </a:p>
          <a:p>
            <a:r>
              <a:rPr lang="en-US" dirty="0" smtClean="0"/>
              <a:t>Rotating Savings and Credit Associations: </a:t>
            </a:r>
          </a:p>
          <a:p>
            <a:pPr lvl="1"/>
            <a:r>
              <a:rPr lang="en-US" dirty="0" smtClean="0"/>
              <a:t>depending on allocation mechanism, may provide risk sharing (health emergency, etc.)</a:t>
            </a:r>
          </a:p>
          <a:p>
            <a:pPr lvl="1"/>
            <a:r>
              <a:rPr lang="en-US" dirty="0" smtClean="0"/>
              <a:t>These are not just in developing countries (80% of adult </a:t>
            </a:r>
            <a:r>
              <a:rPr lang="en-US" dirty="0" err="1" smtClean="0"/>
              <a:t>Tiawanese</a:t>
            </a:r>
            <a:r>
              <a:rPr lang="en-US" dirty="0" smtClean="0"/>
              <a:t> are members)</a:t>
            </a:r>
          </a:p>
          <a:p>
            <a:r>
              <a:rPr lang="en-US" dirty="0" smtClean="0"/>
              <a:t>Micro insurance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251274"/>
              </p:ext>
            </p:extLst>
          </p:nvPr>
        </p:nvGraphicFramePr>
        <p:xfrm>
          <a:off x="1219200" y="39879"/>
          <a:ext cx="6934200" cy="6713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37" name="Worksheet" r:id="rId4" imgW="8966200" imgH="8674100" progId="Excel.Sheet.12">
                  <p:embed/>
                </p:oleObj>
              </mc:Choice>
              <mc:Fallback>
                <p:oleObj name="Worksheet" r:id="rId4" imgW="8966200" imgH="8674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19200" y="39879"/>
                        <a:ext cx="6934200" cy="67131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219200" y="1828800"/>
            <a:ext cx="69342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19400" y="3067050"/>
            <a:ext cx="3352800" cy="142875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South Dallas shares significantly more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684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51</a:t>
            </a:fld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224023"/>
              </p:ext>
            </p:extLst>
          </p:nvPr>
        </p:nvGraphicFramePr>
        <p:xfrm>
          <a:off x="114300" y="501650"/>
          <a:ext cx="8915400" cy="585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858443"/>
              </p:ext>
            </p:extLst>
          </p:nvPr>
        </p:nvGraphicFramePr>
        <p:xfrm>
          <a:off x="4572000" y="1295400"/>
          <a:ext cx="2590801" cy="121920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395207"/>
                <a:gridCol w="1097797"/>
                <a:gridCol w="1097797"/>
              </a:tblGrid>
              <a:tr h="2438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Number of </a:t>
                      </a:r>
                      <a:r>
                        <a:rPr lang="en-US" sz="1100" u="none" strike="noStrike" dirty="0" smtClean="0">
                          <a:effectLst/>
                        </a:rPr>
                        <a:t>Subjects</a:t>
                      </a:r>
                      <a:endParaRPr lang="en-US" sz="11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Investment </a:t>
                      </a:r>
                      <a:endParaRPr lang="en-US" sz="11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 Investment</a:t>
                      </a:r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PL</a:t>
                      </a:r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BW</a:t>
                      </a:r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24</a:t>
                      </a:r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SD</a:t>
                      </a:r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80</a:t>
                      </a:r>
                      <a:endParaRPr lang="en-US" sz="11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745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52</a:t>
            </a:fld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2831242"/>
              </p:ext>
            </p:extLst>
          </p:nvPr>
        </p:nvGraphicFramePr>
        <p:xfrm>
          <a:off x="685800" y="381000"/>
          <a:ext cx="77724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652576"/>
              </p:ext>
            </p:extLst>
          </p:nvPr>
        </p:nvGraphicFramePr>
        <p:xfrm>
          <a:off x="5892799" y="438150"/>
          <a:ext cx="2590801" cy="121920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395207"/>
                <a:gridCol w="1097797"/>
                <a:gridCol w="1097797"/>
              </a:tblGrid>
              <a:tr h="2438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Number of </a:t>
                      </a:r>
                      <a:r>
                        <a:rPr lang="en-US" sz="1400" u="none" strike="noStrike" dirty="0" smtClean="0">
                          <a:effectLst/>
                        </a:rPr>
                        <a:t>Subjects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Investment 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No Investment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PL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BW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19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24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SD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19</a:t>
                      </a:r>
                      <a:endParaRPr lang="en-US" sz="14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80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24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Investment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 27% invest </a:t>
            </a:r>
          </a:p>
          <a:p>
            <a:r>
              <a:rPr lang="en-US" dirty="0" smtClean="0"/>
              <a:t>Poorest community with most risk-sharing is least likely to invest (20%)</a:t>
            </a:r>
          </a:p>
          <a:p>
            <a:r>
              <a:rPr lang="en-US" dirty="0" smtClean="0"/>
              <a:t>Those who invest give more than those who don’t: </a:t>
            </a:r>
          </a:p>
          <a:p>
            <a:pPr lvl="1"/>
            <a:r>
              <a:rPr lang="en-US" dirty="0" smtClean="0"/>
              <a:t>4 x in PL; 1.6 x in B; 1.2 x in SD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ifference insignificant for poorest community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6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9650809"/>
              </p:ext>
            </p:extLst>
          </p:nvPr>
        </p:nvGraphicFramePr>
        <p:xfrm>
          <a:off x="1143000" y="75462"/>
          <a:ext cx="6857999" cy="670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3" name="Worksheet" r:id="rId4" imgW="8216900" imgH="8039100" progId="Excel.Sheet.12">
                  <p:embed/>
                </p:oleObj>
              </mc:Choice>
              <mc:Fallback>
                <p:oleObj name="Worksheet" r:id="rId4" imgW="8216900" imgH="8039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0" y="75462"/>
                        <a:ext cx="6857999" cy="67086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914400" y="838200"/>
            <a:ext cx="69342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19400" y="3067050"/>
            <a:ext cx="3352800" cy="142875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Investors share significantly more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944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Lowest-income community exhibits highest level of risk-sharing</a:t>
            </a:r>
          </a:p>
          <a:p>
            <a:pPr lvl="1"/>
            <a:r>
              <a:rPr lang="en-US" dirty="0" smtClean="0"/>
              <a:t>Consistent with development literature</a:t>
            </a:r>
          </a:p>
          <a:p>
            <a:r>
              <a:rPr lang="en-US" dirty="0" smtClean="0"/>
              <a:t>Higher income positively affects risk sharing</a:t>
            </a:r>
          </a:p>
          <a:p>
            <a:pPr lvl="1"/>
            <a:r>
              <a:rPr lang="en-US" dirty="0" smtClean="0"/>
              <a:t>But: Individual differences in income do not explain the variation across neighborhoods </a:t>
            </a:r>
          </a:p>
          <a:p>
            <a:pPr lvl="1"/>
            <a:r>
              <a:rPr lang="en-US" dirty="0" smtClean="0"/>
              <a:t>Risk-sharing is more likely </a:t>
            </a:r>
            <a:r>
              <a:rPr lang="en-US" u="sng" dirty="0" smtClean="0"/>
              <a:t>among</a:t>
            </a:r>
            <a:r>
              <a:rPr lang="en-US" dirty="0" smtClean="0"/>
              <a:t> low-income individuals, rather than </a:t>
            </a:r>
            <a:r>
              <a:rPr lang="en-US" u="sng" dirty="0" smtClean="0"/>
              <a:t>between</a:t>
            </a:r>
            <a:r>
              <a:rPr lang="en-US" dirty="0" smtClean="0"/>
              <a:t> higher and lower income groups </a:t>
            </a:r>
          </a:p>
          <a:p>
            <a:r>
              <a:rPr lang="en-US" dirty="0"/>
              <a:t>P</a:t>
            </a:r>
            <a:r>
              <a:rPr lang="en-US" dirty="0" smtClean="0"/>
              <a:t>roblem of lack of access to formal financial instruments for credit and insurance is not confined to less-developed countries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38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Conclusion, cont’d.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Insurance:</a:t>
            </a:r>
          </a:p>
          <a:p>
            <a:pPr lvl="1"/>
            <a:r>
              <a:rPr lang="en-US" dirty="0" smtClean="0"/>
              <a:t>74.2% percent </a:t>
            </a:r>
            <a:r>
              <a:rPr lang="en-US" b="1" dirty="0" smtClean="0"/>
              <a:t>insure</a:t>
            </a:r>
            <a:r>
              <a:rPr lang="en-US" dirty="0" smtClean="0"/>
              <a:t>; availability of insurance </a:t>
            </a:r>
            <a:r>
              <a:rPr lang="en-US" b="1" dirty="0" smtClean="0"/>
              <a:t>reduces</a:t>
            </a:r>
            <a:r>
              <a:rPr lang="en-US" dirty="0" smtClean="0"/>
              <a:t> average giving $9-$12.</a:t>
            </a:r>
          </a:p>
          <a:p>
            <a:pPr lvl="1"/>
            <a:r>
              <a:rPr lang="en-US" dirty="0" smtClean="0"/>
              <a:t>Implication: availability of insurance crowds out informal risk sharing </a:t>
            </a:r>
          </a:p>
          <a:p>
            <a:pPr lvl="1"/>
            <a:r>
              <a:rPr lang="en-US" dirty="0" smtClean="0"/>
              <a:t>Crowding out is lowest in the community with the strongest sharing norms</a:t>
            </a:r>
          </a:p>
          <a:p>
            <a:r>
              <a:rPr lang="en-US" dirty="0" smtClean="0"/>
              <a:t>Investment:</a:t>
            </a:r>
          </a:p>
          <a:p>
            <a:pPr lvl="1"/>
            <a:r>
              <a:rPr lang="en-US" dirty="0" smtClean="0"/>
              <a:t>27% percent </a:t>
            </a:r>
            <a:r>
              <a:rPr lang="en-US" b="1" dirty="0" smtClean="0"/>
              <a:t>invest</a:t>
            </a:r>
            <a:r>
              <a:rPr lang="en-US" dirty="0" smtClean="0"/>
              <a:t>; those who invest </a:t>
            </a:r>
            <a:r>
              <a:rPr lang="en-US" b="1" dirty="0" smtClean="0"/>
              <a:t>increase</a:t>
            </a:r>
            <a:r>
              <a:rPr lang="en-US" dirty="0" smtClean="0"/>
              <a:t> average giving by $8-$10.  </a:t>
            </a:r>
          </a:p>
          <a:p>
            <a:pPr lvl="1"/>
            <a:r>
              <a:rPr lang="en-US" dirty="0" smtClean="0"/>
              <a:t>Investment is lowest in the community with the strongest sharing norms</a:t>
            </a:r>
          </a:p>
          <a:p>
            <a:pPr lvl="1"/>
            <a:r>
              <a:rPr lang="en-US" dirty="0" smtClean="0"/>
              <a:t>Implication: risk sharing norms affect decisions to invest (human capital, entrepreneurship, etc.)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0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experiments in the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Lab or field? False dichotomy</a:t>
            </a:r>
          </a:p>
          <a:p>
            <a:r>
              <a:rPr lang="en-US" dirty="0" smtClean="0"/>
              <a:t>Lab experiments complement field </a:t>
            </a:r>
            <a:r>
              <a:rPr lang="en-US" dirty="0" err="1" smtClean="0"/>
              <a:t>exps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Lab experiments in the field (extra-lab) for measurement, etc.</a:t>
            </a:r>
          </a:p>
          <a:p>
            <a:pPr lvl="1"/>
            <a:r>
              <a:rPr lang="en-US" dirty="0" smtClean="0"/>
              <a:t>Lab experiments back home to settle methodological issues that arise in the field</a:t>
            </a:r>
          </a:p>
          <a:p>
            <a:r>
              <a:rPr lang="en-US" dirty="0" smtClean="0"/>
              <a:t>How use the lab?</a:t>
            </a:r>
          </a:p>
          <a:p>
            <a:pPr lvl="1"/>
            <a:r>
              <a:rPr lang="en-US" dirty="0" smtClean="0"/>
              <a:t>Measure preferences in incentivized games</a:t>
            </a:r>
          </a:p>
          <a:p>
            <a:pPr lvl="1"/>
            <a:r>
              <a:rPr lang="en-US" dirty="0" smtClean="0"/>
              <a:t>Design tasks that mimic situations in the field </a:t>
            </a:r>
          </a:p>
          <a:p>
            <a:pPr lvl="1"/>
            <a:r>
              <a:rPr lang="en-US" dirty="0" smtClean="0"/>
              <a:t>“Wind-tunnel” tests of policy interventions</a:t>
            </a:r>
            <a:endParaRPr lang="en-US" dirty="0"/>
          </a:p>
          <a:p>
            <a:r>
              <a:rPr lang="en-US" dirty="0" smtClean="0"/>
              <a:t>Issues:  </a:t>
            </a:r>
          </a:p>
          <a:p>
            <a:pPr lvl="1"/>
            <a:r>
              <a:rPr lang="en-US" dirty="0" smtClean="0"/>
              <a:t>External validity (perpetually)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8DE9-C8B8-4E6D-9AF1-381C825D19BD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0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validity (nuggets)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Game and field behavior (natural disaster sample):</a:t>
            </a:r>
          </a:p>
          <a:p>
            <a:pPr lvl="1"/>
            <a:r>
              <a:rPr lang="en-US" dirty="0"/>
              <a:t>People who send gifts were significantly more likely to self-report donating money to Joplin tornado victims.</a:t>
            </a:r>
          </a:p>
          <a:p>
            <a:pPr lvl="1"/>
            <a:r>
              <a:rPr lang="en-US" dirty="0"/>
              <a:t>People who insure indicate higher willingness to pay for comprehensive disaster insurance</a:t>
            </a:r>
          </a:p>
          <a:p>
            <a:pPr lvl="1"/>
            <a:r>
              <a:rPr lang="en-US" dirty="0"/>
              <a:t>People who invest are more patient in time preference game.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59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study risk sharing?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Observational data: </a:t>
            </a:r>
          </a:p>
          <a:p>
            <a:pPr lvl="1"/>
            <a:r>
              <a:rPr lang="en-US" dirty="0" smtClean="0"/>
              <a:t>Risk sharing is difficult to study with observational data 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ost such transactions take place off the record,</a:t>
            </a:r>
          </a:p>
          <a:p>
            <a:pPr lvl="2"/>
            <a:r>
              <a:rPr lang="en-US" dirty="0" smtClean="0"/>
              <a:t> through family, social or community connections </a:t>
            </a:r>
          </a:p>
          <a:p>
            <a:pPr lvl="2"/>
            <a:r>
              <a:rPr lang="en-US" dirty="0" smtClean="0"/>
              <a:t> difficult to collect or obtain such data </a:t>
            </a:r>
          </a:p>
          <a:p>
            <a:r>
              <a:rPr lang="en-US" dirty="0" smtClean="0"/>
              <a:t>Games provide a behavioral measure of risk-sharing to assess norms within a community</a:t>
            </a:r>
          </a:p>
          <a:p>
            <a:pPr lvl="1"/>
            <a:r>
              <a:rPr lang="en-US" dirty="0" smtClean="0"/>
              <a:t>Solidarity Game (Selton and Ockenfels, JEBO 1998)	</a:t>
            </a:r>
          </a:p>
          <a:p>
            <a:pPr lvl="2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Solidarity Game (SO 98)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8229600" cy="5440362"/>
          </a:xfrm>
        </p:spPr>
        <p:txBody>
          <a:bodyPr>
            <a:normAutofit fontScale="55000" lnSpcReduction="20000"/>
          </a:bodyPr>
          <a:lstStyle/>
          <a:p>
            <a:r>
              <a:rPr lang="en-US" sz="4600" dirty="0" smtClean="0"/>
              <a:t>One-shot three-person-game:</a:t>
            </a:r>
          </a:p>
          <a:p>
            <a:pPr lvl="1"/>
            <a:r>
              <a:rPr lang="en-US" sz="4600" dirty="0" smtClean="0"/>
              <a:t> </a:t>
            </a:r>
            <a:r>
              <a:rPr lang="en-US" sz="3800" dirty="0" smtClean="0"/>
              <a:t>DM 10,00 with probability 2/3 or zero with probability 1/3</a:t>
            </a:r>
          </a:p>
          <a:p>
            <a:r>
              <a:rPr lang="en-US" sz="4600" dirty="0" smtClean="0"/>
              <a:t>Winners commit to transfer resources to losers in group</a:t>
            </a:r>
          </a:p>
          <a:p>
            <a:r>
              <a:rPr lang="en-US" sz="4545" dirty="0" smtClean="0"/>
              <a:t>Instructions spell out four possible outcomes:</a:t>
            </a:r>
          </a:p>
          <a:p>
            <a:pPr lvl="1"/>
            <a:r>
              <a:rPr lang="en-US" sz="3818" dirty="0" smtClean="0"/>
              <a:t>All Win </a:t>
            </a:r>
          </a:p>
          <a:p>
            <a:pPr lvl="1"/>
            <a:r>
              <a:rPr lang="en-US" sz="3818" dirty="0" smtClean="0"/>
              <a:t>All Lose</a:t>
            </a:r>
          </a:p>
          <a:p>
            <a:pPr lvl="1"/>
            <a:r>
              <a:rPr lang="en-US" sz="3818" b="1" dirty="0" smtClean="0"/>
              <a:t>1 winner (2 losers)</a:t>
            </a:r>
          </a:p>
          <a:p>
            <a:pPr lvl="1"/>
            <a:r>
              <a:rPr lang="en-US" sz="3818" b="1" dirty="0" smtClean="0"/>
              <a:t>2 winners (1 loser)</a:t>
            </a:r>
          </a:p>
          <a:p>
            <a:r>
              <a:rPr lang="en-US" sz="4600" i="1" dirty="0" smtClean="0"/>
              <a:t>Ex ante </a:t>
            </a:r>
            <a:r>
              <a:rPr lang="en-US" sz="4600" dirty="0" smtClean="0"/>
              <a:t>everyone is in same position</a:t>
            </a:r>
          </a:p>
          <a:p>
            <a:r>
              <a:rPr lang="en-US" sz="4600" i="1" dirty="0" smtClean="0"/>
              <a:t>Ex post </a:t>
            </a:r>
            <a:r>
              <a:rPr lang="en-US" sz="4600" dirty="0" smtClean="0"/>
              <a:t>payoffs differ for each player</a:t>
            </a:r>
          </a:p>
          <a:p>
            <a:pPr lvl="1"/>
            <a:r>
              <a:rPr lang="en-US" sz="3800" dirty="0" smtClean="0"/>
              <a:t>Depends on chance and the conditional gifts </a:t>
            </a:r>
          </a:p>
          <a:p>
            <a:r>
              <a:rPr lang="en-US" sz="4600" dirty="0" smtClean="0"/>
              <a:t>Strategy method to elicit conditional transfers</a:t>
            </a:r>
          </a:p>
          <a:p>
            <a:pPr lvl="1"/>
            <a:r>
              <a:rPr lang="en-US" sz="3800" dirty="0" smtClean="0"/>
              <a:t>In the case of one </a:t>
            </a:r>
            <a:r>
              <a:rPr lang="en-US" sz="3800" dirty="0"/>
              <a:t>l</a:t>
            </a:r>
            <a:r>
              <a:rPr lang="en-US" sz="3800" dirty="0" smtClean="0"/>
              <a:t>oser</a:t>
            </a:r>
          </a:p>
          <a:p>
            <a:pPr lvl="1"/>
            <a:r>
              <a:rPr lang="en-US" sz="3800" dirty="0" smtClean="0"/>
              <a:t>In the case of two </a:t>
            </a:r>
            <a:r>
              <a:rPr lang="en-US" sz="3800" dirty="0"/>
              <a:t>l</a:t>
            </a:r>
            <a:r>
              <a:rPr lang="en-US" sz="3800" dirty="0" smtClean="0"/>
              <a:t>osers</a:t>
            </a:r>
          </a:p>
          <a:p>
            <a:pPr lvl="1"/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735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transfers measure?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 propensity to share</a:t>
            </a:r>
          </a:p>
          <a:p>
            <a:r>
              <a:rPr lang="en-US" dirty="0" smtClean="0"/>
              <a:t>Norms in the community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13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Solidarity transfers as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593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Norm = mutual expectation of support</a:t>
            </a:r>
          </a:p>
          <a:p>
            <a:pPr lvl="1"/>
            <a:r>
              <a:rPr lang="en-US" dirty="0" smtClean="0"/>
              <a:t>Commitment to helping </a:t>
            </a:r>
            <a:r>
              <a:rPr lang="en-US" dirty="0"/>
              <a:t>disadvantaged group member</a:t>
            </a:r>
          </a:p>
          <a:p>
            <a:pPr lvl="1"/>
            <a:r>
              <a:rPr lang="en-US" dirty="0" smtClean="0"/>
              <a:t>Expectation of help if roles are reversed</a:t>
            </a:r>
          </a:p>
          <a:p>
            <a:r>
              <a:rPr lang="en-US" sz="3200" dirty="0" smtClean="0"/>
              <a:t>Norms differ across communities</a:t>
            </a:r>
          </a:p>
          <a:p>
            <a:pPr lvl="1"/>
            <a:r>
              <a:rPr lang="en-US" dirty="0"/>
              <a:t>Communities vary in implicit obligation to help others</a:t>
            </a:r>
          </a:p>
          <a:p>
            <a:pPr lvl="1"/>
            <a:r>
              <a:rPr lang="en-US" dirty="0" smtClean="0"/>
              <a:t>Related to availability of alternatives:</a:t>
            </a:r>
          </a:p>
          <a:p>
            <a:pPr lvl="2"/>
            <a:r>
              <a:rPr lang="en-US" dirty="0" smtClean="0"/>
              <a:t>Compensate for lack of market solutions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500DE-13C1-2848-A836-9026BFE71AA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4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6281</TotalTime>
  <Words>3012</Words>
  <Application>Microsoft Office PowerPoint</Application>
  <PresentationFormat>On-screen Show (4:3)</PresentationFormat>
  <Paragraphs>623</Paragraphs>
  <Slides>59</Slides>
  <Notes>1</Notes>
  <HiddenSlides>8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62" baseType="lpstr">
      <vt:lpstr>Office Theme</vt:lpstr>
      <vt:lpstr>Worksheet</vt:lpstr>
      <vt:lpstr>Document</vt:lpstr>
      <vt:lpstr>Solidarity Among the Poor:  Risk Sharing in Three Texas Communities</vt:lpstr>
      <vt:lpstr>Background and motivation</vt:lpstr>
      <vt:lpstr>Intro: Risk-sharing</vt:lpstr>
      <vt:lpstr>Research Questions</vt:lpstr>
      <vt:lpstr>Examples of Risk-Sharing Institutions</vt:lpstr>
      <vt:lpstr>How to study risk sharing?</vt:lpstr>
      <vt:lpstr>The Solidarity Game (SO 98)</vt:lpstr>
      <vt:lpstr>What do transfers measure?</vt:lpstr>
      <vt:lpstr>Solidarity transfers as norms</vt:lpstr>
      <vt:lpstr>Advantages of experiments</vt:lpstr>
      <vt:lpstr>Previous Research: Survey-based </vt:lpstr>
      <vt:lpstr>Previous Literature: Experiments</vt:lpstr>
      <vt:lpstr>Our Study </vt:lpstr>
      <vt:lpstr>Data and field study protocols</vt:lpstr>
      <vt:lpstr>Data from Two Larger Projects</vt:lpstr>
      <vt:lpstr>PowerPoint Presentation</vt:lpstr>
      <vt:lpstr>1.  South Dallas/Fair Park Study Area</vt:lpstr>
      <vt:lpstr>Social Observatory: Multi-level data, Inter-related projects</vt:lpstr>
      <vt:lpstr>PowerPoint Presentation</vt:lpstr>
      <vt:lpstr>Protocol and Design: Experiments</vt:lpstr>
      <vt:lpstr>PowerPoint Presentation</vt:lpstr>
      <vt:lpstr>2.  Natural Disaster Preparation Project Overview</vt:lpstr>
      <vt:lpstr>Sessions conducted in local facilities</vt:lpstr>
      <vt:lpstr>Comparison of Towns</vt:lpstr>
      <vt:lpstr>Sample Information By Community</vt:lpstr>
      <vt:lpstr>Game and Experimental Design</vt:lpstr>
      <vt:lpstr>Solidarity game with two variations  </vt:lpstr>
      <vt:lpstr>Field Implementation</vt:lpstr>
      <vt:lpstr>PowerPoint Presentation</vt:lpstr>
      <vt:lpstr>PowerPoint Presentation</vt:lpstr>
      <vt:lpstr>PowerPoint Presentation</vt:lpstr>
      <vt:lpstr>Results: Baseline comparison</vt:lpstr>
      <vt:lpstr>Baseline: Research Questions  </vt:lpstr>
      <vt:lpstr>Overview of Results </vt:lpstr>
      <vt:lpstr>PowerPoint Presentation</vt:lpstr>
      <vt:lpstr>Solidarity Transfers (from Individual)</vt:lpstr>
      <vt:lpstr>Types of Decision Makers (X1= given to 1 loser; X2=given to each of two losers) </vt:lpstr>
      <vt:lpstr>Panel  Regression Analysis </vt:lpstr>
      <vt:lpstr>PowerPoint Presentation</vt:lpstr>
      <vt:lpstr>Regression Results  </vt:lpstr>
      <vt:lpstr>Results: Treatments</vt:lpstr>
      <vt:lpstr>Treatments:</vt:lpstr>
      <vt:lpstr>PowerPoint Presentation</vt:lpstr>
      <vt:lpstr>PowerPoint Presentation</vt:lpstr>
      <vt:lpstr>Who insures/invests results:</vt:lpstr>
      <vt:lpstr>How does insurance/investment affect risk sharing?</vt:lpstr>
      <vt:lpstr>PowerPoint Presentation</vt:lpstr>
      <vt:lpstr>PowerPoint Presentation</vt:lpstr>
      <vt:lpstr>Insurance results:</vt:lpstr>
      <vt:lpstr>PowerPoint Presentation</vt:lpstr>
      <vt:lpstr>PowerPoint Presentation</vt:lpstr>
      <vt:lpstr>PowerPoint Presentation</vt:lpstr>
      <vt:lpstr>Investment results</vt:lpstr>
      <vt:lpstr>PowerPoint Presentation</vt:lpstr>
      <vt:lpstr>Conclusion</vt:lpstr>
      <vt:lpstr>Conclusion, cont’d.</vt:lpstr>
      <vt:lpstr>Lab experiments in the field</vt:lpstr>
      <vt:lpstr>External validity (nuggets)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Solidarity in Three Texas Communities</dc:title>
  <dc:creator>Haley Harwell</dc:creator>
  <cp:lastModifiedBy>Nadine Clarke</cp:lastModifiedBy>
  <cp:revision>148</cp:revision>
  <cp:lastPrinted>2013-11-18T19:42:13Z</cp:lastPrinted>
  <dcterms:created xsi:type="dcterms:W3CDTF">2013-06-17T04:27:45Z</dcterms:created>
  <dcterms:modified xsi:type="dcterms:W3CDTF">2014-08-01T16:27:47Z</dcterms:modified>
</cp:coreProperties>
</file>