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2.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2" r:id="rId3"/>
  </p:sldMasterIdLst>
  <p:notesMasterIdLst>
    <p:notesMasterId r:id="rId52"/>
  </p:notesMasterIdLst>
  <p:sldIdLst>
    <p:sldId id="635" r:id="rId4"/>
    <p:sldId id="648" r:id="rId5"/>
    <p:sldId id="649" r:id="rId6"/>
    <p:sldId id="661" r:id="rId7"/>
    <p:sldId id="501" r:id="rId8"/>
    <p:sldId id="660" r:id="rId9"/>
    <p:sldId id="533" r:id="rId10"/>
    <p:sldId id="399" r:id="rId11"/>
    <p:sldId id="342" r:id="rId12"/>
    <p:sldId id="628" r:id="rId13"/>
    <p:sldId id="344" r:id="rId14"/>
    <p:sldId id="345" r:id="rId15"/>
    <p:sldId id="629" r:id="rId16"/>
    <p:sldId id="630" r:id="rId17"/>
    <p:sldId id="349" r:id="rId18"/>
    <p:sldId id="663" r:id="rId19"/>
    <p:sldId id="504" r:id="rId20"/>
    <p:sldId id="505" r:id="rId21"/>
    <p:sldId id="623" r:id="rId22"/>
    <p:sldId id="416" r:id="rId23"/>
    <p:sldId id="417" r:id="rId24"/>
    <p:sldId id="520" r:id="rId25"/>
    <p:sldId id="432" r:id="rId26"/>
    <p:sldId id="487" r:id="rId27"/>
    <p:sldId id="489" r:id="rId28"/>
    <p:sldId id="434" r:id="rId29"/>
    <p:sldId id="664" r:id="rId30"/>
    <p:sldId id="460" r:id="rId31"/>
    <p:sldId id="521" r:id="rId32"/>
    <p:sldId id="634" r:id="rId33"/>
    <p:sldId id="459" r:id="rId34"/>
    <p:sldId id="656" r:id="rId35"/>
    <p:sldId id="624" r:id="rId36"/>
    <p:sldId id="625" r:id="rId37"/>
    <p:sldId id="668" r:id="rId38"/>
    <p:sldId id="671" r:id="rId39"/>
    <p:sldId id="670" r:id="rId40"/>
    <p:sldId id="672" r:id="rId41"/>
    <p:sldId id="665" r:id="rId42"/>
    <p:sldId id="452" r:id="rId43"/>
    <p:sldId id="518" r:id="rId44"/>
    <p:sldId id="673" r:id="rId45"/>
    <p:sldId id="674" r:id="rId46"/>
    <p:sldId id="675" r:id="rId47"/>
    <p:sldId id="676" r:id="rId48"/>
    <p:sldId id="677" r:id="rId49"/>
    <p:sldId id="678" r:id="rId50"/>
    <p:sldId id="679" r:id="rId5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77798" autoAdjust="0"/>
  </p:normalViewPr>
  <p:slideViewPr>
    <p:cSldViewPr>
      <p:cViewPr varScale="1">
        <p:scale>
          <a:sx n="70" d="100"/>
          <a:sy n="70" d="100"/>
        </p:scale>
        <p:origin x="1980"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oleObject" Target="file:///C:\hegde\ent\nls\clean2\analysis\Presentation%20Tabl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hegde\ent\nls\clean2\analysis\Presentation%20Table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hegde\ent\nls\clean2\analysis\Presentation%20Table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hegde\ent\nls\clean2\analysis\Presentation%20Table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hegde\ent\nls\clean2\analysis\Presentation%20Table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hegde\ent\nls\clean2\analysis\Presentation%20Tabl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'P1 Ent Educ Ability'!$B$15</c:f>
              <c:strCache>
                <c:ptCount val="1"/>
                <c:pt idx="0">
                  <c:v>Wage employees (% of Sample)</c:v>
                </c:pt>
              </c:strCache>
            </c:strRef>
          </c:tx>
          <c:spPr>
            <a:solidFill>
              <a:schemeClr val="tx2">
                <a:alpha val="50000"/>
              </a:schemeClr>
            </a:solidFill>
          </c:spPr>
          <c:invertIfNegative val="0"/>
          <c:cat>
            <c:strRef>
              <c:f>'P1 Ent Educ Ability'!$A$16:$A$21</c:f>
              <c:strCache>
                <c:ptCount val="6"/>
                <c:pt idx="0">
                  <c:v>High school diploma </c:v>
                </c:pt>
                <c:pt idx="1">
                  <c:v>Associate/Junior College </c:v>
                </c:pt>
                <c:pt idx="2">
                  <c:v>Bachelor of Arts </c:v>
                </c:pt>
                <c:pt idx="3">
                  <c:v>Bachelor of Science </c:v>
                </c:pt>
                <c:pt idx="4">
                  <c:v>Master's Degree </c:v>
                </c:pt>
                <c:pt idx="5">
                  <c:v>PhD, MD, LLD, DDS</c:v>
                </c:pt>
              </c:strCache>
            </c:strRef>
          </c:cat>
          <c:val>
            <c:numRef>
              <c:f>'P1 Ent Educ Ability'!$B$16:$B$21</c:f>
              <c:numCache>
                <c:formatCode>0.0%</c:formatCode>
                <c:ptCount val="6"/>
                <c:pt idx="0">
                  <c:v>0.67189999999999994</c:v>
                </c:pt>
                <c:pt idx="1">
                  <c:v>9.4600000000000004E-2</c:v>
                </c:pt>
                <c:pt idx="2">
                  <c:v>6.8900000000000003E-2</c:v>
                </c:pt>
                <c:pt idx="3">
                  <c:v>0.1114</c:v>
                </c:pt>
                <c:pt idx="4">
                  <c:v>4.1500000000000002E-2</c:v>
                </c:pt>
                <c:pt idx="5">
                  <c:v>1.18E-2</c:v>
                </c:pt>
              </c:numCache>
            </c:numRef>
          </c:val>
          <c:extLst>
            <c:ext xmlns:c16="http://schemas.microsoft.com/office/drawing/2014/chart" uri="{C3380CC4-5D6E-409C-BE32-E72D297353CC}">
              <c16:uniqueId val="{00000000-02D2-43F3-BD7F-2D267467F4A5}"/>
            </c:ext>
          </c:extLst>
        </c:ser>
        <c:ser>
          <c:idx val="1"/>
          <c:order val="1"/>
          <c:tx>
            <c:strRef>
              <c:f>'P1 Ent Educ Ability'!$C$15</c:f>
              <c:strCache>
                <c:ptCount val="1"/>
                <c:pt idx="0">
                  <c:v>Self-employed (% of Sample)</c:v>
                </c:pt>
              </c:strCache>
            </c:strRef>
          </c:tx>
          <c:spPr>
            <a:solidFill>
              <a:srgbClr val="C0504D">
                <a:alpha val="49000"/>
              </a:srgbClr>
            </a:solidFill>
          </c:spPr>
          <c:invertIfNegative val="0"/>
          <c:cat>
            <c:strRef>
              <c:f>'P1 Ent Educ Ability'!$A$16:$A$21</c:f>
              <c:strCache>
                <c:ptCount val="6"/>
                <c:pt idx="0">
                  <c:v>High school diploma </c:v>
                </c:pt>
                <c:pt idx="1">
                  <c:v>Associate/Junior College </c:v>
                </c:pt>
                <c:pt idx="2">
                  <c:v>Bachelor of Arts </c:v>
                </c:pt>
                <c:pt idx="3">
                  <c:v>Bachelor of Science </c:v>
                </c:pt>
                <c:pt idx="4">
                  <c:v>Master's Degree </c:v>
                </c:pt>
                <c:pt idx="5">
                  <c:v>PhD, MD, LLD, DDS</c:v>
                </c:pt>
              </c:strCache>
            </c:strRef>
          </c:cat>
          <c:val>
            <c:numRef>
              <c:f>'P1 Ent Educ Ability'!$C$16:$C$21</c:f>
              <c:numCache>
                <c:formatCode>0.0%</c:formatCode>
                <c:ptCount val="6"/>
                <c:pt idx="0">
                  <c:v>0.66610000000000003</c:v>
                </c:pt>
                <c:pt idx="1">
                  <c:v>9.3299999999999994E-2</c:v>
                </c:pt>
                <c:pt idx="2">
                  <c:v>7.5300000000000006E-2</c:v>
                </c:pt>
                <c:pt idx="3">
                  <c:v>0.10800000000000001</c:v>
                </c:pt>
                <c:pt idx="4">
                  <c:v>3.1099999999999999E-2</c:v>
                </c:pt>
                <c:pt idx="5">
                  <c:v>2.6200000000000001E-2</c:v>
                </c:pt>
              </c:numCache>
            </c:numRef>
          </c:val>
          <c:extLst>
            <c:ext xmlns:c16="http://schemas.microsoft.com/office/drawing/2014/chart" uri="{C3380CC4-5D6E-409C-BE32-E72D297353CC}">
              <c16:uniqueId val="{00000001-02D2-43F3-BD7F-2D267467F4A5}"/>
            </c:ext>
          </c:extLst>
        </c:ser>
        <c:dLbls>
          <c:showLegendKey val="0"/>
          <c:showVal val="0"/>
          <c:showCatName val="0"/>
          <c:showSerName val="0"/>
          <c:showPercent val="0"/>
          <c:showBubbleSize val="0"/>
        </c:dLbls>
        <c:gapWidth val="150"/>
        <c:axId val="77141120"/>
        <c:axId val="77143424"/>
      </c:barChart>
      <c:lineChart>
        <c:grouping val="standard"/>
        <c:varyColors val="0"/>
        <c:ser>
          <c:idx val="2"/>
          <c:order val="2"/>
          <c:tx>
            <c:strRef>
              <c:f>'P1 Ent Educ Ability'!$D$15</c:f>
              <c:strCache>
                <c:ptCount val="1"/>
                <c:pt idx="0">
                  <c:v>Wage employees (Mean AFQT Score)</c:v>
                </c:pt>
              </c:strCache>
            </c:strRef>
          </c:tx>
          <c:spPr>
            <a:ln w="50800">
              <a:solidFill>
                <a:schemeClr val="accent2"/>
              </a:solidFill>
            </a:ln>
          </c:spPr>
          <c:marker>
            <c:symbol val="circle"/>
            <c:size val="8"/>
            <c:spPr>
              <a:solidFill>
                <a:schemeClr val="accent2"/>
              </a:solidFill>
              <a:ln>
                <a:solidFill>
                  <a:schemeClr val="accent2"/>
                </a:solidFill>
              </a:ln>
            </c:spPr>
          </c:marker>
          <c:cat>
            <c:strRef>
              <c:f>'P1 Ent Educ Ability'!$A$16:$A$21</c:f>
              <c:strCache>
                <c:ptCount val="6"/>
                <c:pt idx="0">
                  <c:v>High school diploma </c:v>
                </c:pt>
                <c:pt idx="1">
                  <c:v>Associate/Junior College </c:v>
                </c:pt>
                <c:pt idx="2">
                  <c:v>Bachelor of Arts </c:v>
                </c:pt>
                <c:pt idx="3">
                  <c:v>Bachelor of Science </c:v>
                </c:pt>
                <c:pt idx="4">
                  <c:v>Master's Degree </c:v>
                </c:pt>
                <c:pt idx="5">
                  <c:v>PhD, MD, LLD, DDS</c:v>
                </c:pt>
              </c:strCache>
            </c:strRef>
          </c:cat>
          <c:val>
            <c:numRef>
              <c:f>'P1 Ent Educ Ability'!$D$16:$D$21</c:f>
              <c:numCache>
                <c:formatCode>General</c:formatCode>
                <c:ptCount val="6"/>
                <c:pt idx="0">
                  <c:v>38.299999999999997</c:v>
                </c:pt>
                <c:pt idx="1">
                  <c:v>49.7</c:v>
                </c:pt>
                <c:pt idx="2">
                  <c:v>67</c:v>
                </c:pt>
                <c:pt idx="3">
                  <c:v>67.900000000000006</c:v>
                </c:pt>
                <c:pt idx="4">
                  <c:v>75.599999999999994</c:v>
                </c:pt>
                <c:pt idx="5">
                  <c:v>86.4</c:v>
                </c:pt>
              </c:numCache>
            </c:numRef>
          </c:val>
          <c:smooth val="1"/>
          <c:extLst>
            <c:ext xmlns:c16="http://schemas.microsoft.com/office/drawing/2014/chart" uri="{C3380CC4-5D6E-409C-BE32-E72D297353CC}">
              <c16:uniqueId val="{00000002-02D2-43F3-BD7F-2D267467F4A5}"/>
            </c:ext>
          </c:extLst>
        </c:ser>
        <c:ser>
          <c:idx val="3"/>
          <c:order val="3"/>
          <c:tx>
            <c:strRef>
              <c:f>'P1 Ent Educ Ability'!$E$15</c:f>
              <c:strCache>
                <c:ptCount val="1"/>
                <c:pt idx="0">
                  <c:v>Self-employed (Mean AFQT Score)</c:v>
                </c:pt>
              </c:strCache>
            </c:strRef>
          </c:tx>
          <c:spPr>
            <a:ln w="50800">
              <a:solidFill>
                <a:schemeClr val="tx2"/>
              </a:solidFill>
              <a:prstDash val="sysDash"/>
            </a:ln>
          </c:spPr>
          <c:marker>
            <c:symbol val="circle"/>
            <c:size val="8"/>
            <c:spPr>
              <a:solidFill>
                <a:schemeClr val="tx2"/>
              </a:solidFill>
              <a:ln>
                <a:solidFill>
                  <a:schemeClr val="tx2"/>
                </a:solidFill>
              </a:ln>
            </c:spPr>
          </c:marker>
          <c:cat>
            <c:strRef>
              <c:f>'P1 Ent Educ Ability'!$A$16:$A$21</c:f>
              <c:strCache>
                <c:ptCount val="6"/>
                <c:pt idx="0">
                  <c:v>High school diploma </c:v>
                </c:pt>
                <c:pt idx="1">
                  <c:v>Associate/Junior College </c:v>
                </c:pt>
                <c:pt idx="2">
                  <c:v>Bachelor of Arts </c:v>
                </c:pt>
                <c:pt idx="3">
                  <c:v>Bachelor of Science </c:v>
                </c:pt>
                <c:pt idx="4">
                  <c:v>Master's Degree </c:v>
                </c:pt>
                <c:pt idx="5">
                  <c:v>PhD, MD, LLD, DDS</c:v>
                </c:pt>
              </c:strCache>
            </c:strRef>
          </c:cat>
          <c:val>
            <c:numRef>
              <c:f>'P1 Ent Educ Ability'!$E$16:$E$21</c:f>
              <c:numCache>
                <c:formatCode>General</c:formatCode>
                <c:ptCount val="6"/>
                <c:pt idx="0">
                  <c:v>44.1</c:v>
                </c:pt>
                <c:pt idx="1">
                  <c:v>59.6</c:v>
                </c:pt>
                <c:pt idx="2">
                  <c:v>73</c:v>
                </c:pt>
                <c:pt idx="3">
                  <c:v>74.2</c:v>
                </c:pt>
                <c:pt idx="4">
                  <c:v>81.099999999999994</c:v>
                </c:pt>
                <c:pt idx="5">
                  <c:v>90.9</c:v>
                </c:pt>
              </c:numCache>
            </c:numRef>
          </c:val>
          <c:smooth val="1"/>
          <c:extLst>
            <c:ext xmlns:c16="http://schemas.microsoft.com/office/drawing/2014/chart" uri="{C3380CC4-5D6E-409C-BE32-E72D297353CC}">
              <c16:uniqueId val="{00000003-02D2-43F3-BD7F-2D267467F4A5}"/>
            </c:ext>
          </c:extLst>
        </c:ser>
        <c:dLbls>
          <c:showLegendKey val="0"/>
          <c:showVal val="0"/>
          <c:showCatName val="0"/>
          <c:showSerName val="0"/>
          <c:showPercent val="0"/>
          <c:showBubbleSize val="0"/>
        </c:dLbls>
        <c:marker val="1"/>
        <c:smooth val="0"/>
        <c:axId val="77146752"/>
        <c:axId val="77145216"/>
      </c:lineChart>
      <c:catAx>
        <c:axId val="77141120"/>
        <c:scaling>
          <c:orientation val="minMax"/>
        </c:scaling>
        <c:delete val="0"/>
        <c:axPos val="b"/>
        <c:title>
          <c:tx>
            <c:rich>
              <a:bodyPr/>
              <a:lstStyle/>
              <a:p>
                <a:pPr>
                  <a:defRPr/>
                </a:pPr>
                <a:r>
                  <a:rPr lang="en-US"/>
                  <a:t>Highest Degree in 1994 Sample (N = 7,247)</a:t>
                </a:r>
              </a:p>
            </c:rich>
          </c:tx>
          <c:overlay val="0"/>
        </c:title>
        <c:numFmt formatCode="General" sourceLinked="0"/>
        <c:majorTickMark val="cross"/>
        <c:minorTickMark val="none"/>
        <c:tickLblPos val="nextTo"/>
        <c:spPr>
          <a:ln>
            <a:solidFill>
              <a:schemeClr val="tx1"/>
            </a:solidFill>
          </a:ln>
        </c:spPr>
        <c:crossAx val="77143424"/>
        <c:crosses val="autoZero"/>
        <c:auto val="1"/>
        <c:lblAlgn val="ctr"/>
        <c:lblOffset val="100"/>
        <c:noMultiLvlLbl val="0"/>
      </c:catAx>
      <c:valAx>
        <c:axId val="77143424"/>
        <c:scaling>
          <c:orientation val="minMax"/>
          <c:max val="0.70000000000000007"/>
        </c:scaling>
        <c:delete val="0"/>
        <c:axPos val="l"/>
        <c:numFmt formatCode="0%" sourceLinked="0"/>
        <c:majorTickMark val="cross"/>
        <c:minorTickMark val="none"/>
        <c:tickLblPos val="nextTo"/>
        <c:spPr>
          <a:ln>
            <a:solidFill>
              <a:schemeClr val="tx1"/>
            </a:solidFill>
          </a:ln>
        </c:spPr>
        <c:crossAx val="77141120"/>
        <c:crosses val="autoZero"/>
        <c:crossBetween val="between"/>
      </c:valAx>
      <c:valAx>
        <c:axId val="77145216"/>
        <c:scaling>
          <c:orientation val="minMax"/>
          <c:min val="30"/>
        </c:scaling>
        <c:delete val="0"/>
        <c:axPos val="r"/>
        <c:numFmt formatCode="General" sourceLinked="1"/>
        <c:majorTickMark val="cross"/>
        <c:minorTickMark val="none"/>
        <c:tickLblPos val="nextTo"/>
        <c:spPr>
          <a:ln>
            <a:solidFill>
              <a:schemeClr val="tx1"/>
            </a:solidFill>
          </a:ln>
        </c:spPr>
        <c:crossAx val="77146752"/>
        <c:crosses val="max"/>
        <c:crossBetween val="between"/>
      </c:valAx>
      <c:catAx>
        <c:axId val="77146752"/>
        <c:scaling>
          <c:orientation val="minMax"/>
        </c:scaling>
        <c:delete val="1"/>
        <c:axPos val="b"/>
        <c:numFmt formatCode="General" sourceLinked="1"/>
        <c:majorTickMark val="out"/>
        <c:minorTickMark val="none"/>
        <c:tickLblPos val="nextTo"/>
        <c:crossAx val="77145216"/>
        <c:crosses val="autoZero"/>
        <c:auto val="1"/>
        <c:lblAlgn val="ctr"/>
        <c:lblOffset val="100"/>
        <c:noMultiLvlLbl val="0"/>
      </c:catAx>
    </c:plotArea>
    <c:legend>
      <c:legendPos val="t"/>
      <c:layout>
        <c:manualLayout>
          <c:xMode val="edge"/>
          <c:yMode val="edge"/>
          <c:x val="0.18619575169382896"/>
          <c:y val="3.1898883402286582E-2"/>
          <c:w val="0.44460782518464259"/>
          <c:h val="0.20396414431246943"/>
        </c:manualLayout>
      </c:layout>
      <c:overlay val="1"/>
    </c:legend>
    <c:plotVisOnly val="1"/>
    <c:dispBlanksAs val="gap"/>
    <c:showDLblsOverMax val="0"/>
  </c:chart>
  <c:spPr>
    <a:ln>
      <a:noFill/>
    </a:ln>
  </c:spPr>
  <c:txPr>
    <a:bodyPr/>
    <a:lstStyle/>
    <a:p>
      <a:pPr>
        <a:defRPr sz="1000">
          <a:latin typeface="Candara" panose="020E0502030303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'P1 Ent Educ Ability'!$B$36</c:f>
              <c:strCache>
                <c:ptCount val="1"/>
                <c:pt idx="0">
                  <c:v>Wage employees (% of Sample)</c:v>
                </c:pt>
              </c:strCache>
            </c:strRef>
          </c:tx>
          <c:spPr>
            <a:solidFill>
              <a:schemeClr val="tx2">
                <a:alpha val="50000"/>
              </a:schemeClr>
            </a:solidFill>
          </c:spPr>
          <c:invertIfNegative val="0"/>
          <c:cat>
            <c:strRef>
              <c:f>'P1 Ent Educ Ability'!$A$40:$A$54</c:f>
              <c:strCache>
                <c:ptCount val="15"/>
                <c:pt idx="0">
                  <c:v>6TH GRADE</c:v>
                </c:pt>
                <c:pt idx="1">
                  <c:v>7TH GRADE</c:v>
                </c:pt>
                <c:pt idx="2">
                  <c:v>8TH GRADE</c:v>
                </c:pt>
                <c:pt idx="3">
                  <c:v>9TH GRADE</c:v>
                </c:pt>
                <c:pt idx="4">
                  <c:v>10TH GRADE</c:v>
                </c:pt>
                <c:pt idx="5">
                  <c:v>11TH GRADE</c:v>
                </c:pt>
                <c:pt idx="6">
                  <c:v>12TH GRADE</c:v>
                </c:pt>
                <c:pt idx="7">
                  <c:v>1ST YEAR COL.</c:v>
                </c:pt>
                <c:pt idx="8">
                  <c:v>2ND YEAR COL.</c:v>
                </c:pt>
                <c:pt idx="9">
                  <c:v>3RD YEAR COL.</c:v>
                </c:pt>
                <c:pt idx="10">
                  <c:v>4TH YEAR COL.</c:v>
                </c:pt>
                <c:pt idx="11">
                  <c:v>5TH YEAR COL.</c:v>
                </c:pt>
                <c:pt idx="12">
                  <c:v>6TH YEAR COL.</c:v>
                </c:pt>
                <c:pt idx="13">
                  <c:v>7TH YEAR COL.</c:v>
                </c:pt>
                <c:pt idx="14">
                  <c:v>8TH YEAR COL.</c:v>
                </c:pt>
              </c:strCache>
            </c:strRef>
          </c:cat>
          <c:val>
            <c:numRef>
              <c:f>'P1 Ent Educ Ability'!$B$40:$B$54</c:f>
              <c:numCache>
                <c:formatCode>0.0%</c:formatCode>
                <c:ptCount val="15"/>
                <c:pt idx="0">
                  <c:v>2.5000000000000001E-3</c:v>
                </c:pt>
                <c:pt idx="1">
                  <c:v>3.0999999999999999E-3</c:v>
                </c:pt>
                <c:pt idx="2">
                  <c:v>1.4800000000000001E-2</c:v>
                </c:pt>
                <c:pt idx="3">
                  <c:v>2.4399999999999998E-2</c:v>
                </c:pt>
                <c:pt idx="4">
                  <c:v>2.7099999999999999E-2</c:v>
                </c:pt>
                <c:pt idx="5">
                  <c:v>3.4200000000000001E-2</c:v>
                </c:pt>
                <c:pt idx="6">
                  <c:v>0.4365</c:v>
                </c:pt>
                <c:pt idx="7">
                  <c:v>9.3200000000000005E-2</c:v>
                </c:pt>
                <c:pt idx="8">
                  <c:v>9.9299999999999999E-2</c:v>
                </c:pt>
                <c:pt idx="9">
                  <c:v>5.0599999999999999E-2</c:v>
                </c:pt>
                <c:pt idx="10">
                  <c:v>0.1283</c:v>
                </c:pt>
                <c:pt idx="11">
                  <c:v>3.1300000000000001E-2</c:v>
                </c:pt>
                <c:pt idx="12">
                  <c:v>2.9600000000000001E-2</c:v>
                </c:pt>
                <c:pt idx="13">
                  <c:v>1.29E-2</c:v>
                </c:pt>
                <c:pt idx="14">
                  <c:v>1.0700000000000001E-2</c:v>
                </c:pt>
              </c:numCache>
            </c:numRef>
          </c:val>
          <c:extLst>
            <c:ext xmlns:c16="http://schemas.microsoft.com/office/drawing/2014/chart" uri="{C3380CC4-5D6E-409C-BE32-E72D297353CC}">
              <c16:uniqueId val="{00000000-CC1A-4140-B1EA-B4BACB99FDE2}"/>
            </c:ext>
          </c:extLst>
        </c:ser>
        <c:ser>
          <c:idx val="1"/>
          <c:order val="1"/>
          <c:tx>
            <c:strRef>
              <c:f>'P1 Ent Educ Ability'!$C$36</c:f>
              <c:strCache>
                <c:ptCount val="1"/>
                <c:pt idx="0">
                  <c:v>Self-employed (% of Sample)</c:v>
                </c:pt>
              </c:strCache>
            </c:strRef>
          </c:tx>
          <c:spPr>
            <a:solidFill>
              <a:schemeClr val="accent2">
                <a:alpha val="50000"/>
              </a:schemeClr>
            </a:solidFill>
          </c:spPr>
          <c:invertIfNegative val="0"/>
          <c:cat>
            <c:strRef>
              <c:f>'P1 Ent Educ Ability'!$A$40:$A$54</c:f>
              <c:strCache>
                <c:ptCount val="15"/>
                <c:pt idx="0">
                  <c:v>6TH GRADE</c:v>
                </c:pt>
                <c:pt idx="1">
                  <c:v>7TH GRADE</c:v>
                </c:pt>
                <c:pt idx="2">
                  <c:v>8TH GRADE</c:v>
                </c:pt>
                <c:pt idx="3">
                  <c:v>9TH GRADE</c:v>
                </c:pt>
                <c:pt idx="4">
                  <c:v>10TH GRADE</c:v>
                </c:pt>
                <c:pt idx="5">
                  <c:v>11TH GRADE</c:v>
                </c:pt>
                <c:pt idx="6">
                  <c:v>12TH GRADE</c:v>
                </c:pt>
                <c:pt idx="7">
                  <c:v>1ST YEAR COL.</c:v>
                </c:pt>
                <c:pt idx="8">
                  <c:v>2ND YEAR COL.</c:v>
                </c:pt>
                <c:pt idx="9">
                  <c:v>3RD YEAR COL.</c:v>
                </c:pt>
                <c:pt idx="10">
                  <c:v>4TH YEAR COL.</c:v>
                </c:pt>
                <c:pt idx="11">
                  <c:v>5TH YEAR COL.</c:v>
                </c:pt>
                <c:pt idx="12">
                  <c:v>6TH YEAR COL.</c:v>
                </c:pt>
                <c:pt idx="13">
                  <c:v>7TH YEAR COL.</c:v>
                </c:pt>
                <c:pt idx="14">
                  <c:v>8TH YEAR COL.</c:v>
                </c:pt>
              </c:strCache>
            </c:strRef>
          </c:cat>
          <c:val>
            <c:numRef>
              <c:f>'P1 Ent Educ Ability'!$C$40:$C$54</c:f>
              <c:numCache>
                <c:formatCode>0.0%</c:formatCode>
                <c:ptCount val="15"/>
                <c:pt idx="0">
                  <c:v>3.9000000000000003E-3</c:v>
                </c:pt>
                <c:pt idx="1">
                  <c:v>6.5000000000000006E-3</c:v>
                </c:pt>
                <c:pt idx="2">
                  <c:v>1.95E-2</c:v>
                </c:pt>
                <c:pt idx="3">
                  <c:v>2.3300000000000001E-2</c:v>
                </c:pt>
                <c:pt idx="4">
                  <c:v>4.0199999999999993E-2</c:v>
                </c:pt>
                <c:pt idx="5">
                  <c:v>3.6299999999999999E-2</c:v>
                </c:pt>
                <c:pt idx="6">
                  <c:v>0.41119999999999995</c:v>
                </c:pt>
                <c:pt idx="7">
                  <c:v>9.7299999999999998E-2</c:v>
                </c:pt>
                <c:pt idx="8">
                  <c:v>0.10249999999999999</c:v>
                </c:pt>
                <c:pt idx="9">
                  <c:v>4.5400000000000003E-2</c:v>
                </c:pt>
                <c:pt idx="10">
                  <c:v>0.1258</c:v>
                </c:pt>
                <c:pt idx="11">
                  <c:v>2.0799999999999999E-2</c:v>
                </c:pt>
                <c:pt idx="12">
                  <c:v>2.5899999999999999E-2</c:v>
                </c:pt>
                <c:pt idx="13">
                  <c:v>1.5600000000000001E-2</c:v>
                </c:pt>
                <c:pt idx="14">
                  <c:v>2.0799999999999999E-2</c:v>
                </c:pt>
              </c:numCache>
            </c:numRef>
          </c:val>
          <c:extLst>
            <c:ext xmlns:c16="http://schemas.microsoft.com/office/drawing/2014/chart" uri="{C3380CC4-5D6E-409C-BE32-E72D297353CC}">
              <c16:uniqueId val="{00000001-CC1A-4140-B1EA-B4BACB99FDE2}"/>
            </c:ext>
          </c:extLst>
        </c:ser>
        <c:dLbls>
          <c:showLegendKey val="0"/>
          <c:showVal val="0"/>
          <c:showCatName val="0"/>
          <c:showSerName val="0"/>
          <c:showPercent val="0"/>
          <c:showBubbleSize val="0"/>
        </c:dLbls>
        <c:gapWidth val="150"/>
        <c:axId val="77218560"/>
        <c:axId val="77220864"/>
      </c:barChart>
      <c:lineChart>
        <c:grouping val="standard"/>
        <c:varyColors val="0"/>
        <c:ser>
          <c:idx val="2"/>
          <c:order val="2"/>
          <c:tx>
            <c:strRef>
              <c:f>'P1 Ent Educ Ability'!$D$36</c:f>
              <c:strCache>
                <c:ptCount val="1"/>
                <c:pt idx="0">
                  <c:v>Wage employees (Mean AFQT Score)</c:v>
                </c:pt>
              </c:strCache>
            </c:strRef>
          </c:tx>
          <c:spPr>
            <a:ln w="50800">
              <a:solidFill>
                <a:schemeClr val="accent2"/>
              </a:solidFill>
              <a:prstDash val="solid"/>
            </a:ln>
          </c:spPr>
          <c:marker>
            <c:symbol val="circle"/>
            <c:size val="8"/>
            <c:spPr>
              <a:solidFill>
                <a:schemeClr val="accent2"/>
              </a:solidFill>
              <a:ln>
                <a:solidFill>
                  <a:schemeClr val="accent2"/>
                </a:solidFill>
              </a:ln>
            </c:spPr>
          </c:marker>
          <c:cat>
            <c:strRef>
              <c:f>'P1 Ent Educ Ability'!$A$40:$A$54</c:f>
              <c:strCache>
                <c:ptCount val="15"/>
                <c:pt idx="0">
                  <c:v>6TH GRADE</c:v>
                </c:pt>
                <c:pt idx="1">
                  <c:v>7TH GRADE</c:v>
                </c:pt>
                <c:pt idx="2">
                  <c:v>8TH GRADE</c:v>
                </c:pt>
                <c:pt idx="3">
                  <c:v>9TH GRADE</c:v>
                </c:pt>
                <c:pt idx="4">
                  <c:v>10TH GRADE</c:v>
                </c:pt>
                <c:pt idx="5">
                  <c:v>11TH GRADE</c:v>
                </c:pt>
                <c:pt idx="6">
                  <c:v>12TH GRADE</c:v>
                </c:pt>
                <c:pt idx="7">
                  <c:v>1ST YEAR COL.</c:v>
                </c:pt>
                <c:pt idx="8">
                  <c:v>2ND YEAR COL.</c:v>
                </c:pt>
                <c:pt idx="9">
                  <c:v>3RD YEAR COL.</c:v>
                </c:pt>
                <c:pt idx="10">
                  <c:v>4TH YEAR COL.</c:v>
                </c:pt>
                <c:pt idx="11">
                  <c:v>5TH YEAR COL.</c:v>
                </c:pt>
                <c:pt idx="12">
                  <c:v>6TH YEAR COL.</c:v>
                </c:pt>
                <c:pt idx="13">
                  <c:v>7TH YEAR COL.</c:v>
                </c:pt>
                <c:pt idx="14">
                  <c:v>8TH YEAR COL.</c:v>
                </c:pt>
              </c:strCache>
            </c:strRef>
          </c:cat>
          <c:val>
            <c:numRef>
              <c:f>'P1 Ent Educ Ability'!$D$40:$D$54</c:f>
              <c:numCache>
                <c:formatCode>General</c:formatCode>
                <c:ptCount val="15"/>
                <c:pt idx="0">
                  <c:v>6.7</c:v>
                </c:pt>
                <c:pt idx="1">
                  <c:v>12.6</c:v>
                </c:pt>
                <c:pt idx="2">
                  <c:v>9.6999999999999993</c:v>
                </c:pt>
                <c:pt idx="3">
                  <c:v>13.9</c:v>
                </c:pt>
                <c:pt idx="4">
                  <c:v>17.399999999999999</c:v>
                </c:pt>
                <c:pt idx="5">
                  <c:v>17.600000000000001</c:v>
                </c:pt>
                <c:pt idx="6">
                  <c:v>34.6</c:v>
                </c:pt>
                <c:pt idx="7">
                  <c:v>42.4</c:v>
                </c:pt>
                <c:pt idx="8">
                  <c:v>49.9</c:v>
                </c:pt>
                <c:pt idx="9">
                  <c:v>49.8</c:v>
                </c:pt>
                <c:pt idx="10">
                  <c:v>66.3</c:v>
                </c:pt>
                <c:pt idx="11">
                  <c:v>68.099999999999994</c:v>
                </c:pt>
                <c:pt idx="12">
                  <c:v>75.3</c:v>
                </c:pt>
                <c:pt idx="13">
                  <c:v>79.8</c:v>
                </c:pt>
                <c:pt idx="14">
                  <c:v>79.8</c:v>
                </c:pt>
              </c:numCache>
            </c:numRef>
          </c:val>
          <c:smooth val="1"/>
          <c:extLst>
            <c:ext xmlns:c16="http://schemas.microsoft.com/office/drawing/2014/chart" uri="{C3380CC4-5D6E-409C-BE32-E72D297353CC}">
              <c16:uniqueId val="{00000002-CC1A-4140-B1EA-B4BACB99FDE2}"/>
            </c:ext>
          </c:extLst>
        </c:ser>
        <c:ser>
          <c:idx val="3"/>
          <c:order val="3"/>
          <c:tx>
            <c:strRef>
              <c:f>'P1 Ent Educ Ability'!$E$36</c:f>
              <c:strCache>
                <c:ptCount val="1"/>
                <c:pt idx="0">
                  <c:v>Self-employed (Mean AFQT Score)</c:v>
                </c:pt>
              </c:strCache>
            </c:strRef>
          </c:tx>
          <c:spPr>
            <a:ln w="50800">
              <a:solidFill>
                <a:schemeClr val="tx2"/>
              </a:solidFill>
              <a:prstDash val="sysDash"/>
            </a:ln>
          </c:spPr>
          <c:marker>
            <c:symbol val="circle"/>
            <c:size val="7"/>
            <c:spPr>
              <a:solidFill>
                <a:schemeClr val="tx2"/>
              </a:solidFill>
              <a:ln>
                <a:solidFill>
                  <a:schemeClr val="tx2"/>
                </a:solidFill>
              </a:ln>
            </c:spPr>
          </c:marker>
          <c:cat>
            <c:strRef>
              <c:f>'P1 Ent Educ Ability'!$A$40:$A$54</c:f>
              <c:strCache>
                <c:ptCount val="15"/>
                <c:pt idx="0">
                  <c:v>6TH GRADE</c:v>
                </c:pt>
                <c:pt idx="1">
                  <c:v>7TH GRADE</c:v>
                </c:pt>
                <c:pt idx="2">
                  <c:v>8TH GRADE</c:v>
                </c:pt>
                <c:pt idx="3">
                  <c:v>9TH GRADE</c:v>
                </c:pt>
                <c:pt idx="4">
                  <c:v>10TH GRADE</c:v>
                </c:pt>
                <c:pt idx="5">
                  <c:v>11TH GRADE</c:v>
                </c:pt>
                <c:pt idx="6">
                  <c:v>12TH GRADE</c:v>
                </c:pt>
                <c:pt idx="7">
                  <c:v>1ST YEAR COL.</c:v>
                </c:pt>
                <c:pt idx="8">
                  <c:v>2ND YEAR COL.</c:v>
                </c:pt>
                <c:pt idx="9">
                  <c:v>3RD YEAR COL.</c:v>
                </c:pt>
                <c:pt idx="10">
                  <c:v>4TH YEAR COL.</c:v>
                </c:pt>
                <c:pt idx="11">
                  <c:v>5TH YEAR COL.</c:v>
                </c:pt>
                <c:pt idx="12">
                  <c:v>6TH YEAR COL.</c:v>
                </c:pt>
                <c:pt idx="13">
                  <c:v>7TH YEAR COL.</c:v>
                </c:pt>
                <c:pt idx="14">
                  <c:v>8TH YEAR COL.</c:v>
                </c:pt>
              </c:strCache>
            </c:strRef>
          </c:cat>
          <c:val>
            <c:numRef>
              <c:f>'P1 Ent Educ Ability'!$E$40:$E$54</c:f>
              <c:numCache>
                <c:formatCode>General</c:formatCode>
                <c:ptCount val="15"/>
                <c:pt idx="0">
                  <c:v>3.5</c:v>
                </c:pt>
                <c:pt idx="1">
                  <c:v>16.5</c:v>
                </c:pt>
                <c:pt idx="2">
                  <c:v>11.1</c:v>
                </c:pt>
                <c:pt idx="3">
                  <c:v>14.3</c:v>
                </c:pt>
                <c:pt idx="4">
                  <c:v>24</c:v>
                </c:pt>
                <c:pt idx="5">
                  <c:v>22</c:v>
                </c:pt>
                <c:pt idx="6">
                  <c:v>38.4</c:v>
                </c:pt>
                <c:pt idx="7">
                  <c:v>48</c:v>
                </c:pt>
                <c:pt idx="8">
                  <c:v>57.1</c:v>
                </c:pt>
                <c:pt idx="9">
                  <c:v>62.5</c:v>
                </c:pt>
                <c:pt idx="10">
                  <c:v>73.900000000000006</c:v>
                </c:pt>
                <c:pt idx="11">
                  <c:v>73.3</c:v>
                </c:pt>
                <c:pt idx="12">
                  <c:v>73.400000000000006</c:v>
                </c:pt>
                <c:pt idx="13">
                  <c:v>86.2</c:v>
                </c:pt>
                <c:pt idx="14">
                  <c:v>87.5</c:v>
                </c:pt>
              </c:numCache>
            </c:numRef>
          </c:val>
          <c:smooth val="1"/>
          <c:extLst>
            <c:ext xmlns:c16="http://schemas.microsoft.com/office/drawing/2014/chart" uri="{C3380CC4-5D6E-409C-BE32-E72D297353CC}">
              <c16:uniqueId val="{00000003-CC1A-4140-B1EA-B4BACB99FDE2}"/>
            </c:ext>
          </c:extLst>
        </c:ser>
        <c:dLbls>
          <c:showLegendKey val="0"/>
          <c:showVal val="0"/>
          <c:showCatName val="0"/>
          <c:showSerName val="0"/>
          <c:showPercent val="0"/>
          <c:showBubbleSize val="0"/>
        </c:dLbls>
        <c:marker val="1"/>
        <c:smooth val="0"/>
        <c:axId val="77232384"/>
        <c:axId val="77230848"/>
      </c:lineChart>
      <c:catAx>
        <c:axId val="77218560"/>
        <c:scaling>
          <c:orientation val="minMax"/>
        </c:scaling>
        <c:delete val="0"/>
        <c:axPos val="b"/>
        <c:title>
          <c:tx>
            <c:rich>
              <a:bodyPr/>
              <a:lstStyle/>
              <a:p>
                <a:pPr>
                  <a:defRPr/>
                </a:pPr>
                <a:r>
                  <a:rPr lang="en-US"/>
                  <a:t>Highest Degree in 1994 Sample (N = 7,247)</a:t>
                </a:r>
              </a:p>
            </c:rich>
          </c:tx>
          <c:overlay val="0"/>
        </c:title>
        <c:numFmt formatCode="General" sourceLinked="0"/>
        <c:majorTickMark val="cross"/>
        <c:minorTickMark val="none"/>
        <c:tickLblPos val="nextTo"/>
        <c:spPr>
          <a:ln>
            <a:solidFill>
              <a:schemeClr val="tx1"/>
            </a:solidFill>
          </a:ln>
        </c:spPr>
        <c:crossAx val="77220864"/>
        <c:crosses val="autoZero"/>
        <c:auto val="1"/>
        <c:lblAlgn val="ctr"/>
        <c:lblOffset val="100"/>
        <c:noMultiLvlLbl val="0"/>
      </c:catAx>
      <c:valAx>
        <c:axId val="77220864"/>
        <c:scaling>
          <c:orientation val="minMax"/>
          <c:max val="0.45"/>
        </c:scaling>
        <c:delete val="0"/>
        <c:axPos val="l"/>
        <c:numFmt formatCode="0%" sourceLinked="0"/>
        <c:majorTickMark val="cross"/>
        <c:minorTickMark val="none"/>
        <c:tickLblPos val="nextTo"/>
        <c:spPr>
          <a:ln>
            <a:solidFill>
              <a:schemeClr val="tx1"/>
            </a:solidFill>
          </a:ln>
        </c:spPr>
        <c:crossAx val="77218560"/>
        <c:crosses val="autoZero"/>
        <c:crossBetween val="between"/>
      </c:valAx>
      <c:valAx>
        <c:axId val="77230848"/>
        <c:scaling>
          <c:orientation val="minMax"/>
        </c:scaling>
        <c:delete val="0"/>
        <c:axPos val="r"/>
        <c:numFmt formatCode="General" sourceLinked="1"/>
        <c:majorTickMark val="cross"/>
        <c:minorTickMark val="none"/>
        <c:tickLblPos val="nextTo"/>
        <c:spPr>
          <a:ln>
            <a:solidFill>
              <a:schemeClr val="tx1"/>
            </a:solidFill>
          </a:ln>
        </c:spPr>
        <c:crossAx val="77232384"/>
        <c:crosses val="max"/>
        <c:crossBetween val="between"/>
      </c:valAx>
      <c:catAx>
        <c:axId val="77232384"/>
        <c:scaling>
          <c:orientation val="minMax"/>
        </c:scaling>
        <c:delete val="1"/>
        <c:axPos val="b"/>
        <c:numFmt formatCode="General" sourceLinked="1"/>
        <c:majorTickMark val="out"/>
        <c:minorTickMark val="none"/>
        <c:tickLblPos val="nextTo"/>
        <c:crossAx val="77230848"/>
        <c:crosses val="autoZero"/>
        <c:auto val="1"/>
        <c:lblAlgn val="ctr"/>
        <c:lblOffset val="100"/>
        <c:noMultiLvlLbl val="0"/>
      </c:catAx>
    </c:plotArea>
    <c:legend>
      <c:legendPos val="t"/>
      <c:layout>
        <c:manualLayout>
          <c:xMode val="edge"/>
          <c:yMode val="edge"/>
          <c:x val="1.1118590014957805E-2"/>
          <c:y val="3.432781707371324E-2"/>
          <c:w val="0.42473830958046133"/>
          <c:h val="0.22052396676221928"/>
        </c:manualLayout>
      </c:layout>
      <c:overlay val="1"/>
    </c:legend>
    <c:plotVisOnly val="1"/>
    <c:dispBlanksAs val="gap"/>
    <c:showDLblsOverMax val="0"/>
  </c:chart>
  <c:spPr>
    <a:ln>
      <a:noFill/>
    </a:ln>
  </c:spPr>
  <c:txPr>
    <a:bodyPr/>
    <a:lstStyle/>
    <a:p>
      <a:pPr>
        <a:defRPr sz="1000">
          <a:latin typeface="Candara" panose="020E0502030303020204"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'P1 Ent Educ Ability'!$B$82</c:f>
              <c:strCache>
                <c:ptCount val="1"/>
                <c:pt idx="0">
                  <c:v>Wage employees (% of Sample)</c:v>
                </c:pt>
              </c:strCache>
            </c:strRef>
          </c:tx>
          <c:spPr>
            <a:solidFill>
              <a:schemeClr val="tx2">
                <a:alpha val="49000"/>
              </a:schemeClr>
            </a:solidFill>
          </c:spPr>
          <c:invertIfNegative val="0"/>
          <c:cat>
            <c:strRef>
              <c:f>'P1 Ent Educ Ability'!$A$83:$A$86</c:f>
              <c:strCache>
                <c:ptCount val="4"/>
                <c:pt idx="0">
                  <c:v>1 (Top 50)</c:v>
                </c:pt>
                <c:pt idx="1">
                  <c:v>2 (Top 50-200)</c:v>
                </c:pt>
                <c:pt idx="2">
                  <c:v>3 (&gt;200)</c:v>
                </c:pt>
                <c:pt idx="3">
                  <c:v>4 (No info)</c:v>
                </c:pt>
              </c:strCache>
            </c:strRef>
          </c:cat>
          <c:val>
            <c:numRef>
              <c:f>'P1 Ent Educ Ability'!$B$83:$B$86</c:f>
              <c:numCache>
                <c:formatCode>0.0%</c:formatCode>
                <c:ptCount val="4"/>
                <c:pt idx="0">
                  <c:v>1.4499999999999999E-2</c:v>
                </c:pt>
                <c:pt idx="1">
                  <c:v>3.6699999999999997E-2</c:v>
                </c:pt>
                <c:pt idx="2">
                  <c:v>0.83069999999999988</c:v>
                </c:pt>
                <c:pt idx="3">
                  <c:v>0.11810000000000001</c:v>
                </c:pt>
              </c:numCache>
            </c:numRef>
          </c:val>
          <c:extLst>
            <c:ext xmlns:c16="http://schemas.microsoft.com/office/drawing/2014/chart" uri="{C3380CC4-5D6E-409C-BE32-E72D297353CC}">
              <c16:uniqueId val="{00000000-810D-498F-BFF7-2AB76E94AE2A}"/>
            </c:ext>
          </c:extLst>
        </c:ser>
        <c:ser>
          <c:idx val="1"/>
          <c:order val="1"/>
          <c:tx>
            <c:strRef>
              <c:f>'P1 Ent Educ Ability'!$C$82</c:f>
              <c:strCache>
                <c:ptCount val="1"/>
                <c:pt idx="0">
                  <c:v>Self-employed (% of Sample)</c:v>
                </c:pt>
              </c:strCache>
            </c:strRef>
          </c:tx>
          <c:spPr>
            <a:solidFill>
              <a:schemeClr val="accent2">
                <a:alpha val="49000"/>
              </a:schemeClr>
            </a:solidFill>
          </c:spPr>
          <c:invertIfNegative val="0"/>
          <c:cat>
            <c:strRef>
              <c:f>'P1 Ent Educ Ability'!$A$83:$A$86</c:f>
              <c:strCache>
                <c:ptCount val="4"/>
                <c:pt idx="0">
                  <c:v>1 (Top 50)</c:v>
                </c:pt>
                <c:pt idx="1">
                  <c:v>2 (Top 50-200)</c:v>
                </c:pt>
                <c:pt idx="2">
                  <c:v>3 (&gt;200)</c:v>
                </c:pt>
                <c:pt idx="3">
                  <c:v>4 (No info)</c:v>
                </c:pt>
              </c:strCache>
            </c:strRef>
          </c:cat>
          <c:val>
            <c:numRef>
              <c:f>'P1 Ent Educ Ability'!$C$83:$C$86</c:f>
              <c:numCache>
                <c:formatCode>0.0%</c:formatCode>
                <c:ptCount val="4"/>
                <c:pt idx="0">
                  <c:v>4.7999999999999996E-3</c:v>
                </c:pt>
                <c:pt idx="1">
                  <c:v>3.85E-2</c:v>
                </c:pt>
                <c:pt idx="2">
                  <c:v>0.86299999999999999</c:v>
                </c:pt>
                <c:pt idx="3">
                  <c:v>9.3800000000000008E-2</c:v>
                </c:pt>
              </c:numCache>
            </c:numRef>
          </c:val>
          <c:extLst>
            <c:ext xmlns:c16="http://schemas.microsoft.com/office/drawing/2014/chart" uri="{C3380CC4-5D6E-409C-BE32-E72D297353CC}">
              <c16:uniqueId val="{00000001-810D-498F-BFF7-2AB76E94AE2A}"/>
            </c:ext>
          </c:extLst>
        </c:ser>
        <c:dLbls>
          <c:showLegendKey val="0"/>
          <c:showVal val="0"/>
          <c:showCatName val="0"/>
          <c:showSerName val="0"/>
          <c:showPercent val="0"/>
          <c:showBubbleSize val="0"/>
        </c:dLbls>
        <c:gapWidth val="150"/>
        <c:axId val="77283712"/>
        <c:axId val="77286016"/>
      </c:barChart>
      <c:lineChart>
        <c:grouping val="standard"/>
        <c:varyColors val="0"/>
        <c:ser>
          <c:idx val="2"/>
          <c:order val="2"/>
          <c:tx>
            <c:strRef>
              <c:f>'P1 Ent Educ Ability'!$D$82</c:f>
              <c:strCache>
                <c:ptCount val="1"/>
                <c:pt idx="0">
                  <c:v>Wage employees (Mean AFQT Score)</c:v>
                </c:pt>
              </c:strCache>
            </c:strRef>
          </c:tx>
          <c:spPr>
            <a:ln w="50800">
              <a:solidFill>
                <a:schemeClr val="accent2"/>
              </a:solidFill>
            </a:ln>
          </c:spPr>
          <c:marker>
            <c:symbol val="circle"/>
            <c:size val="8"/>
            <c:spPr>
              <a:solidFill>
                <a:schemeClr val="accent2"/>
              </a:solidFill>
              <a:ln>
                <a:solidFill>
                  <a:schemeClr val="accent2"/>
                </a:solidFill>
              </a:ln>
            </c:spPr>
          </c:marker>
          <c:cat>
            <c:strRef>
              <c:f>'P1 Ent Educ Ability'!$A$83:$A$86</c:f>
              <c:strCache>
                <c:ptCount val="4"/>
                <c:pt idx="0">
                  <c:v>1 (Top 50)</c:v>
                </c:pt>
                <c:pt idx="1">
                  <c:v>2 (Top 50-200)</c:v>
                </c:pt>
                <c:pt idx="2">
                  <c:v>3 (&gt;200)</c:v>
                </c:pt>
                <c:pt idx="3">
                  <c:v>4 (No info)</c:v>
                </c:pt>
              </c:strCache>
            </c:strRef>
          </c:cat>
          <c:val>
            <c:numRef>
              <c:f>'P1 Ent Educ Ability'!$D$83:$D$86</c:f>
              <c:numCache>
                <c:formatCode>General</c:formatCode>
                <c:ptCount val="4"/>
                <c:pt idx="0">
                  <c:v>76.400000000000006</c:v>
                </c:pt>
                <c:pt idx="1">
                  <c:v>63.3</c:v>
                </c:pt>
                <c:pt idx="2">
                  <c:v>54.9</c:v>
                </c:pt>
                <c:pt idx="3">
                  <c:v>47.7</c:v>
                </c:pt>
              </c:numCache>
            </c:numRef>
          </c:val>
          <c:smooth val="1"/>
          <c:extLst>
            <c:ext xmlns:c16="http://schemas.microsoft.com/office/drawing/2014/chart" uri="{C3380CC4-5D6E-409C-BE32-E72D297353CC}">
              <c16:uniqueId val="{00000002-810D-498F-BFF7-2AB76E94AE2A}"/>
            </c:ext>
          </c:extLst>
        </c:ser>
        <c:ser>
          <c:idx val="3"/>
          <c:order val="3"/>
          <c:tx>
            <c:strRef>
              <c:f>'P1 Ent Educ Ability'!$E$82</c:f>
              <c:strCache>
                <c:ptCount val="1"/>
                <c:pt idx="0">
                  <c:v>Self-employed (Mean AFQT Score)</c:v>
                </c:pt>
              </c:strCache>
            </c:strRef>
          </c:tx>
          <c:spPr>
            <a:ln w="50800">
              <a:solidFill>
                <a:schemeClr val="tx2"/>
              </a:solidFill>
              <a:prstDash val="sysDash"/>
            </a:ln>
          </c:spPr>
          <c:marker>
            <c:symbol val="circle"/>
            <c:size val="8"/>
            <c:spPr>
              <a:solidFill>
                <a:schemeClr val="tx2"/>
              </a:solidFill>
              <a:ln>
                <a:solidFill>
                  <a:schemeClr val="tx2"/>
                </a:solidFill>
              </a:ln>
            </c:spPr>
          </c:marker>
          <c:cat>
            <c:strRef>
              <c:f>'P1 Ent Educ Ability'!$A$83:$A$86</c:f>
              <c:strCache>
                <c:ptCount val="4"/>
                <c:pt idx="0">
                  <c:v>1 (Top 50)</c:v>
                </c:pt>
                <c:pt idx="1">
                  <c:v>2 (Top 50-200)</c:v>
                </c:pt>
                <c:pt idx="2">
                  <c:v>3 (&gt;200)</c:v>
                </c:pt>
                <c:pt idx="3">
                  <c:v>4 (No info)</c:v>
                </c:pt>
              </c:strCache>
            </c:strRef>
          </c:cat>
          <c:val>
            <c:numRef>
              <c:f>'P1 Ent Educ Ability'!$E$83:$E$86</c:f>
              <c:numCache>
                <c:formatCode>General</c:formatCode>
                <c:ptCount val="4"/>
                <c:pt idx="0">
                  <c:v>90</c:v>
                </c:pt>
                <c:pt idx="1">
                  <c:v>66.599999999999994</c:v>
                </c:pt>
                <c:pt idx="2">
                  <c:v>62.6</c:v>
                </c:pt>
                <c:pt idx="3">
                  <c:v>52.5</c:v>
                </c:pt>
              </c:numCache>
            </c:numRef>
          </c:val>
          <c:smooth val="1"/>
          <c:extLst>
            <c:ext xmlns:c16="http://schemas.microsoft.com/office/drawing/2014/chart" uri="{C3380CC4-5D6E-409C-BE32-E72D297353CC}">
              <c16:uniqueId val="{00000003-810D-498F-BFF7-2AB76E94AE2A}"/>
            </c:ext>
          </c:extLst>
        </c:ser>
        <c:dLbls>
          <c:showLegendKey val="0"/>
          <c:showVal val="0"/>
          <c:showCatName val="0"/>
          <c:showSerName val="0"/>
          <c:showPercent val="0"/>
          <c:showBubbleSize val="0"/>
        </c:dLbls>
        <c:marker val="1"/>
        <c:smooth val="0"/>
        <c:axId val="77297536"/>
        <c:axId val="77296000"/>
      </c:lineChart>
      <c:catAx>
        <c:axId val="77283712"/>
        <c:scaling>
          <c:orientation val="minMax"/>
        </c:scaling>
        <c:delete val="0"/>
        <c:axPos val="b"/>
        <c:title>
          <c:tx>
            <c:rich>
              <a:bodyPr/>
              <a:lstStyle/>
              <a:p>
                <a:pPr>
                  <a:defRPr/>
                </a:pPr>
                <a:r>
                  <a:rPr lang="en-US"/>
                  <a:t>College Tier in 1994 Sample (N = 7,247)</a:t>
                </a:r>
              </a:p>
            </c:rich>
          </c:tx>
          <c:overlay val="0"/>
        </c:title>
        <c:numFmt formatCode="General" sourceLinked="0"/>
        <c:majorTickMark val="cross"/>
        <c:minorTickMark val="none"/>
        <c:tickLblPos val="nextTo"/>
        <c:spPr>
          <a:ln>
            <a:solidFill>
              <a:schemeClr val="tx1"/>
            </a:solidFill>
          </a:ln>
        </c:spPr>
        <c:crossAx val="77286016"/>
        <c:crosses val="autoZero"/>
        <c:auto val="1"/>
        <c:lblAlgn val="ctr"/>
        <c:lblOffset val="100"/>
        <c:noMultiLvlLbl val="0"/>
      </c:catAx>
      <c:valAx>
        <c:axId val="77286016"/>
        <c:scaling>
          <c:orientation val="minMax"/>
          <c:max val="0.9"/>
        </c:scaling>
        <c:delete val="0"/>
        <c:axPos val="l"/>
        <c:numFmt formatCode="0%" sourceLinked="0"/>
        <c:majorTickMark val="cross"/>
        <c:minorTickMark val="none"/>
        <c:tickLblPos val="nextTo"/>
        <c:spPr>
          <a:ln>
            <a:solidFill>
              <a:schemeClr val="tx1"/>
            </a:solidFill>
          </a:ln>
        </c:spPr>
        <c:crossAx val="77283712"/>
        <c:crosses val="autoZero"/>
        <c:crossBetween val="between"/>
      </c:valAx>
      <c:valAx>
        <c:axId val="77296000"/>
        <c:scaling>
          <c:orientation val="minMax"/>
          <c:min val="40"/>
        </c:scaling>
        <c:delete val="0"/>
        <c:axPos val="r"/>
        <c:numFmt formatCode="General" sourceLinked="1"/>
        <c:majorTickMark val="cross"/>
        <c:minorTickMark val="none"/>
        <c:tickLblPos val="nextTo"/>
        <c:spPr>
          <a:ln>
            <a:solidFill>
              <a:schemeClr val="tx1"/>
            </a:solidFill>
          </a:ln>
        </c:spPr>
        <c:crossAx val="77297536"/>
        <c:crosses val="max"/>
        <c:crossBetween val="between"/>
      </c:valAx>
      <c:catAx>
        <c:axId val="77297536"/>
        <c:scaling>
          <c:orientation val="minMax"/>
        </c:scaling>
        <c:delete val="1"/>
        <c:axPos val="b"/>
        <c:numFmt formatCode="General" sourceLinked="1"/>
        <c:majorTickMark val="out"/>
        <c:minorTickMark val="none"/>
        <c:tickLblPos val="nextTo"/>
        <c:crossAx val="77296000"/>
        <c:crosses val="autoZero"/>
        <c:auto val="1"/>
        <c:lblAlgn val="ctr"/>
        <c:lblOffset val="100"/>
        <c:noMultiLvlLbl val="0"/>
      </c:catAx>
    </c:plotArea>
    <c:legend>
      <c:legendPos val="t"/>
      <c:layout>
        <c:manualLayout>
          <c:xMode val="edge"/>
          <c:yMode val="edge"/>
          <c:x val="6.3053066642531755E-2"/>
          <c:y val="1.4956104624852928E-2"/>
          <c:w val="0.90054846592451809"/>
          <c:h val="8.8186939994569655E-2"/>
        </c:manualLayout>
      </c:layout>
      <c:overlay val="1"/>
    </c:legend>
    <c:plotVisOnly val="1"/>
    <c:dispBlanksAs val="gap"/>
    <c:showDLblsOverMax val="0"/>
  </c:chart>
  <c:spPr>
    <a:ln>
      <a:noFill/>
    </a:ln>
  </c:spPr>
  <c:txPr>
    <a:bodyPr/>
    <a:lstStyle/>
    <a:p>
      <a:pPr>
        <a:defRPr sz="1100">
          <a:latin typeface="Candara" panose="020E0502030303020204" pitchFamily="34"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'P2 Educ'!$B$4</c:f>
              <c:strCache>
                <c:ptCount val="1"/>
                <c:pt idx="0">
                  <c:v>Wage employees </c:v>
                </c:pt>
              </c:strCache>
            </c:strRef>
          </c:tx>
          <c:spPr>
            <a:ln w="50800">
              <a:solidFill>
                <a:schemeClr val="accent2"/>
              </a:solidFill>
            </a:ln>
          </c:spPr>
          <c:marker>
            <c:symbol val="circle"/>
            <c:size val="7"/>
            <c:spPr>
              <a:solidFill>
                <a:schemeClr val="accent2"/>
              </a:solidFill>
              <a:ln>
                <a:solidFill>
                  <a:schemeClr val="accent2"/>
                </a:solidFill>
              </a:ln>
            </c:spPr>
          </c:marker>
          <c:val>
            <c:numRef>
              <c:f>'P2 Educ'!$B$5:$B$14</c:f>
              <c:numCache>
                <c:formatCode>General</c:formatCode>
                <c:ptCount val="10"/>
                <c:pt idx="0">
                  <c:v>10.84</c:v>
                </c:pt>
                <c:pt idx="1">
                  <c:v>11.66</c:v>
                </c:pt>
                <c:pt idx="2">
                  <c:v>12.47</c:v>
                </c:pt>
                <c:pt idx="3">
                  <c:v>12.79</c:v>
                </c:pt>
                <c:pt idx="4">
                  <c:v>13.11</c:v>
                </c:pt>
                <c:pt idx="5">
                  <c:v>13.43</c:v>
                </c:pt>
                <c:pt idx="6">
                  <c:v>13.71</c:v>
                </c:pt>
                <c:pt idx="7">
                  <c:v>14.17</c:v>
                </c:pt>
                <c:pt idx="8">
                  <c:v>14.65</c:v>
                </c:pt>
                <c:pt idx="9">
                  <c:v>15.93</c:v>
                </c:pt>
              </c:numCache>
            </c:numRef>
          </c:val>
          <c:smooth val="1"/>
          <c:extLst>
            <c:ext xmlns:c16="http://schemas.microsoft.com/office/drawing/2014/chart" uri="{C3380CC4-5D6E-409C-BE32-E72D297353CC}">
              <c16:uniqueId val="{00000000-2082-41F5-BC0F-063AF9483CBE}"/>
            </c:ext>
          </c:extLst>
        </c:ser>
        <c:ser>
          <c:idx val="1"/>
          <c:order val="1"/>
          <c:tx>
            <c:strRef>
              <c:f>'P2 Educ'!$C$4</c:f>
              <c:strCache>
                <c:ptCount val="1"/>
                <c:pt idx="0">
                  <c:v>Self-employed</c:v>
                </c:pt>
              </c:strCache>
            </c:strRef>
          </c:tx>
          <c:spPr>
            <a:ln w="50800">
              <a:solidFill>
                <a:schemeClr val="tx2"/>
              </a:solidFill>
              <a:prstDash val="sysDash"/>
            </a:ln>
          </c:spPr>
          <c:marker>
            <c:symbol val="circle"/>
            <c:size val="7"/>
            <c:spPr>
              <a:solidFill>
                <a:schemeClr val="tx2"/>
              </a:solidFill>
              <a:ln>
                <a:solidFill>
                  <a:schemeClr val="tx2"/>
                </a:solidFill>
              </a:ln>
            </c:spPr>
          </c:marker>
          <c:val>
            <c:numRef>
              <c:f>'P2 Educ'!$C$5:$C$14</c:f>
              <c:numCache>
                <c:formatCode>General</c:formatCode>
                <c:ptCount val="10"/>
                <c:pt idx="0">
                  <c:v>10.18</c:v>
                </c:pt>
                <c:pt idx="1">
                  <c:v>11.46</c:v>
                </c:pt>
                <c:pt idx="2">
                  <c:v>11.7</c:v>
                </c:pt>
                <c:pt idx="3">
                  <c:v>12.5</c:v>
                </c:pt>
                <c:pt idx="4">
                  <c:v>12.68</c:v>
                </c:pt>
                <c:pt idx="5">
                  <c:v>12.9</c:v>
                </c:pt>
                <c:pt idx="6">
                  <c:v>13.29</c:v>
                </c:pt>
                <c:pt idx="7">
                  <c:v>14.28</c:v>
                </c:pt>
                <c:pt idx="8">
                  <c:v>15.07</c:v>
                </c:pt>
                <c:pt idx="9">
                  <c:v>15.68</c:v>
                </c:pt>
              </c:numCache>
            </c:numRef>
          </c:val>
          <c:smooth val="1"/>
          <c:extLst>
            <c:ext xmlns:c16="http://schemas.microsoft.com/office/drawing/2014/chart" uri="{C3380CC4-5D6E-409C-BE32-E72D297353CC}">
              <c16:uniqueId val="{00000001-2082-41F5-BC0F-063AF9483CBE}"/>
            </c:ext>
          </c:extLst>
        </c:ser>
        <c:dLbls>
          <c:showLegendKey val="0"/>
          <c:showVal val="0"/>
          <c:showCatName val="0"/>
          <c:showSerName val="0"/>
          <c:showPercent val="0"/>
          <c:showBubbleSize val="0"/>
        </c:dLbls>
        <c:marker val="1"/>
        <c:smooth val="0"/>
        <c:axId val="77333632"/>
        <c:axId val="77335936"/>
      </c:lineChart>
      <c:catAx>
        <c:axId val="77333632"/>
        <c:scaling>
          <c:orientation val="minMax"/>
        </c:scaling>
        <c:delete val="0"/>
        <c:axPos val="b"/>
        <c:title>
          <c:tx>
            <c:rich>
              <a:bodyPr/>
              <a:lstStyle/>
              <a:p>
                <a:pPr>
                  <a:defRPr/>
                </a:pPr>
                <a:r>
                  <a:rPr lang="en-US"/>
                  <a:t>AFQT (Ability) Decile</a:t>
                </a:r>
              </a:p>
            </c:rich>
          </c:tx>
          <c:overlay val="0"/>
        </c:title>
        <c:majorTickMark val="cross"/>
        <c:minorTickMark val="none"/>
        <c:tickLblPos val="nextTo"/>
        <c:spPr>
          <a:ln>
            <a:solidFill>
              <a:schemeClr val="tx1"/>
            </a:solidFill>
          </a:ln>
        </c:spPr>
        <c:crossAx val="77335936"/>
        <c:crosses val="autoZero"/>
        <c:auto val="1"/>
        <c:lblAlgn val="ctr"/>
        <c:lblOffset val="100"/>
        <c:noMultiLvlLbl val="0"/>
      </c:catAx>
      <c:valAx>
        <c:axId val="77335936"/>
        <c:scaling>
          <c:orientation val="minMax"/>
          <c:max val="16"/>
          <c:min val="10"/>
        </c:scaling>
        <c:delete val="0"/>
        <c:axPos val="l"/>
        <c:title>
          <c:tx>
            <c:rich>
              <a:bodyPr rot="-5400000" vert="horz"/>
              <a:lstStyle/>
              <a:p>
                <a:pPr>
                  <a:defRPr/>
                </a:pPr>
                <a:r>
                  <a:rPr lang="en-US"/>
                  <a:t>Mean Years of Education in 1994</a:t>
                </a:r>
              </a:p>
            </c:rich>
          </c:tx>
          <c:overlay val="0"/>
        </c:title>
        <c:numFmt formatCode="General" sourceLinked="1"/>
        <c:majorTickMark val="cross"/>
        <c:minorTickMark val="none"/>
        <c:tickLblPos val="nextTo"/>
        <c:spPr>
          <a:ln>
            <a:solidFill>
              <a:schemeClr val="tx1"/>
            </a:solidFill>
          </a:ln>
        </c:spPr>
        <c:crossAx val="77333632"/>
        <c:crosses val="autoZero"/>
        <c:crossBetween val="between"/>
      </c:valAx>
    </c:plotArea>
    <c:legend>
      <c:legendPos val="t"/>
      <c:overlay val="1"/>
    </c:legend>
    <c:plotVisOnly val="1"/>
    <c:dispBlanksAs val="gap"/>
    <c:showDLblsOverMax val="0"/>
  </c:chart>
  <c:spPr>
    <a:ln>
      <a:noFill/>
    </a:ln>
  </c:spPr>
  <c:txPr>
    <a:bodyPr/>
    <a:lstStyle/>
    <a:p>
      <a:pPr>
        <a:defRPr sz="1100">
          <a:latin typeface="Candara" panose="020E0502030303020204" pitchFamily="34" charset="0"/>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'P3 Income'!$B$26</c:f>
              <c:strCache>
                <c:ptCount val="1"/>
                <c:pt idx="0">
                  <c:v>Wage employees</c:v>
                </c:pt>
              </c:strCache>
            </c:strRef>
          </c:tx>
          <c:spPr>
            <a:ln w="63500">
              <a:solidFill>
                <a:schemeClr val="accent2"/>
              </a:solidFill>
            </a:ln>
          </c:spPr>
          <c:marker>
            <c:symbol val="circle"/>
            <c:size val="8"/>
            <c:spPr>
              <a:solidFill>
                <a:schemeClr val="accent2"/>
              </a:solidFill>
              <a:ln>
                <a:solidFill>
                  <a:schemeClr val="accent2"/>
                </a:solidFill>
              </a:ln>
            </c:spPr>
          </c:marker>
          <c:cat>
            <c:strRef>
              <c:f>'P3 Income'!$A$30:$A$44</c:f>
              <c:strCache>
                <c:ptCount val="15"/>
                <c:pt idx="0">
                  <c:v>6TH GRADE</c:v>
                </c:pt>
                <c:pt idx="1">
                  <c:v>7TH GRADE</c:v>
                </c:pt>
                <c:pt idx="2">
                  <c:v>8TH GRADE</c:v>
                </c:pt>
                <c:pt idx="3">
                  <c:v>9TH GRADE</c:v>
                </c:pt>
                <c:pt idx="4">
                  <c:v>10TH GRADE</c:v>
                </c:pt>
                <c:pt idx="5">
                  <c:v>11TH GRADE</c:v>
                </c:pt>
                <c:pt idx="6">
                  <c:v>12TH GRADE</c:v>
                </c:pt>
                <c:pt idx="7">
                  <c:v>1ST YEAR COL.</c:v>
                </c:pt>
                <c:pt idx="8">
                  <c:v>2ND YEAR COL.</c:v>
                </c:pt>
                <c:pt idx="9">
                  <c:v>3RD YEAR COL.</c:v>
                </c:pt>
                <c:pt idx="10">
                  <c:v>4TH YEAR COL.</c:v>
                </c:pt>
                <c:pt idx="11">
                  <c:v>5TH YEAR COL.</c:v>
                </c:pt>
                <c:pt idx="12">
                  <c:v>6TH YEAR COL.</c:v>
                </c:pt>
                <c:pt idx="13">
                  <c:v>7TH YEAR COL.</c:v>
                </c:pt>
                <c:pt idx="14">
                  <c:v>8TH YEAR COL.</c:v>
                </c:pt>
              </c:strCache>
            </c:strRef>
          </c:cat>
          <c:val>
            <c:numRef>
              <c:f>'P3 Income'!$B$30:$B$44</c:f>
              <c:numCache>
                <c:formatCode>#,##0.0</c:formatCode>
                <c:ptCount val="15"/>
                <c:pt idx="0">
                  <c:v>22.352169999999997</c:v>
                </c:pt>
                <c:pt idx="1">
                  <c:v>21.224599999999999</c:v>
                </c:pt>
                <c:pt idx="2">
                  <c:v>23.158349999999999</c:v>
                </c:pt>
                <c:pt idx="3">
                  <c:v>23.221640000000001</c:v>
                </c:pt>
                <c:pt idx="4">
                  <c:v>23.51868</c:v>
                </c:pt>
                <c:pt idx="5">
                  <c:v>23.64425</c:v>
                </c:pt>
                <c:pt idx="6">
                  <c:v>30.42193</c:v>
                </c:pt>
                <c:pt idx="7">
                  <c:v>34.667629999999996</c:v>
                </c:pt>
                <c:pt idx="8">
                  <c:v>37.244630000000001</c:v>
                </c:pt>
                <c:pt idx="9">
                  <c:v>36.983940000000004</c:v>
                </c:pt>
                <c:pt idx="10">
                  <c:v>52.929010000000005</c:v>
                </c:pt>
                <c:pt idx="11">
                  <c:v>47.88138</c:v>
                </c:pt>
                <c:pt idx="12">
                  <c:v>60.847610000000003</c:v>
                </c:pt>
                <c:pt idx="13">
                  <c:v>70.267750000000007</c:v>
                </c:pt>
                <c:pt idx="14">
                  <c:v>71.165259999999989</c:v>
                </c:pt>
              </c:numCache>
            </c:numRef>
          </c:val>
          <c:smooth val="1"/>
          <c:extLst>
            <c:ext xmlns:c16="http://schemas.microsoft.com/office/drawing/2014/chart" uri="{C3380CC4-5D6E-409C-BE32-E72D297353CC}">
              <c16:uniqueId val="{00000000-23A2-4AE6-AC98-69E8DB39B0E1}"/>
            </c:ext>
          </c:extLst>
        </c:ser>
        <c:ser>
          <c:idx val="1"/>
          <c:order val="1"/>
          <c:tx>
            <c:strRef>
              <c:f>'P3 Income'!$C$26</c:f>
              <c:strCache>
                <c:ptCount val="1"/>
                <c:pt idx="0">
                  <c:v>Self-employed</c:v>
                </c:pt>
              </c:strCache>
            </c:strRef>
          </c:tx>
          <c:spPr>
            <a:ln w="63500">
              <a:solidFill>
                <a:schemeClr val="tx2"/>
              </a:solidFill>
              <a:prstDash val="sysDash"/>
            </a:ln>
          </c:spPr>
          <c:marker>
            <c:symbol val="circle"/>
            <c:size val="8"/>
            <c:spPr>
              <a:solidFill>
                <a:schemeClr val="tx2"/>
              </a:solidFill>
              <a:ln>
                <a:solidFill>
                  <a:schemeClr val="tx2"/>
                </a:solidFill>
              </a:ln>
            </c:spPr>
          </c:marker>
          <c:cat>
            <c:strRef>
              <c:f>'P3 Income'!$A$30:$A$44</c:f>
              <c:strCache>
                <c:ptCount val="15"/>
                <c:pt idx="0">
                  <c:v>6TH GRADE</c:v>
                </c:pt>
                <c:pt idx="1">
                  <c:v>7TH GRADE</c:v>
                </c:pt>
                <c:pt idx="2">
                  <c:v>8TH GRADE</c:v>
                </c:pt>
                <c:pt idx="3">
                  <c:v>9TH GRADE</c:v>
                </c:pt>
                <c:pt idx="4">
                  <c:v>10TH GRADE</c:v>
                </c:pt>
                <c:pt idx="5">
                  <c:v>11TH GRADE</c:v>
                </c:pt>
                <c:pt idx="6">
                  <c:v>12TH GRADE</c:v>
                </c:pt>
                <c:pt idx="7">
                  <c:v>1ST YEAR COL.</c:v>
                </c:pt>
                <c:pt idx="8">
                  <c:v>2ND YEAR COL.</c:v>
                </c:pt>
                <c:pt idx="9">
                  <c:v>3RD YEAR COL.</c:v>
                </c:pt>
                <c:pt idx="10">
                  <c:v>4TH YEAR COL.</c:v>
                </c:pt>
                <c:pt idx="11">
                  <c:v>5TH YEAR COL.</c:v>
                </c:pt>
                <c:pt idx="12">
                  <c:v>6TH YEAR COL.</c:v>
                </c:pt>
                <c:pt idx="13">
                  <c:v>7TH YEAR COL.</c:v>
                </c:pt>
                <c:pt idx="14">
                  <c:v>8TH YEAR COL.</c:v>
                </c:pt>
              </c:strCache>
            </c:strRef>
          </c:cat>
          <c:val>
            <c:numRef>
              <c:f>'P3 Income'!$C$30:$C$44</c:f>
              <c:numCache>
                <c:formatCode>#,##0.0</c:formatCode>
                <c:ptCount val="15"/>
                <c:pt idx="0">
                  <c:v>30.87</c:v>
                </c:pt>
                <c:pt idx="1">
                  <c:v>22.05</c:v>
                </c:pt>
                <c:pt idx="2">
                  <c:v>60.447989999999997</c:v>
                </c:pt>
                <c:pt idx="3">
                  <c:v>20.627140000000001</c:v>
                </c:pt>
                <c:pt idx="4">
                  <c:v>24.884889999999999</c:v>
                </c:pt>
                <c:pt idx="5">
                  <c:v>31.528560000000002</c:v>
                </c:pt>
                <c:pt idx="6">
                  <c:v>41.965309999999995</c:v>
                </c:pt>
                <c:pt idx="7">
                  <c:v>46.478439999999999</c:v>
                </c:pt>
                <c:pt idx="8">
                  <c:v>37.433759999999999</c:v>
                </c:pt>
                <c:pt idx="9">
                  <c:v>61.670059999999999</c:v>
                </c:pt>
                <c:pt idx="10">
                  <c:v>60.396889999999999</c:v>
                </c:pt>
                <c:pt idx="11">
                  <c:v>68.938100000000006</c:v>
                </c:pt>
                <c:pt idx="12">
                  <c:v>57.312519999999999</c:v>
                </c:pt>
                <c:pt idx="13">
                  <c:v>37.241109999999999</c:v>
                </c:pt>
                <c:pt idx="14">
                  <c:v>91.103880000000004</c:v>
                </c:pt>
              </c:numCache>
            </c:numRef>
          </c:val>
          <c:smooth val="1"/>
          <c:extLst>
            <c:ext xmlns:c16="http://schemas.microsoft.com/office/drawing/2014/chart" uri="{C3380CC4-5D6E-409C-BE32-E72D297353CC}">
              <c16:uniqueId val="{00000001-23A2-4AE6-AC98-69E8DB39B0E1}"/>
            </c:ext>
          </c:extLst>
        </c:ser>
        <c:dLbls>
          <c:showLegendKey val="0"/>
          <c:showVal val="0"/>
          <c:showCatName val="0"/>
          <c:showSerName val="0"/>
          <c:showPercent val="0"/>
          <c:showBubbleSize val="0"/>
        </c:dLbls>
        <c:marker val="1"/>
        <c:smooth val="0"/>
        <c:axId val="77368320"/>
        <c:axId val="77403648"/>
      </c:lineChart>
      <c:catAx>
        <c:axId val="77368320"/>
        <c:scaling>
          <c:orientation val="minMax"/>
        </c:scaling>
        <c:delete val="0"/>
        <c:axPos val="b"/>
        <c:title>
          <c:tx>
            <c:rich>
              <a:bodyPr/>
              <a:lstStyle/>
              <a:p>
                <a:pPr>
                  <a:defRPr/>
                </a:pPr>
                <a:r>
                  <a:rPr lang="en-US"/>
                  <a:t>Years of Education in 1994</a:t>
                </a:r>
              </a:p>
            </c:rich>
          </c:tx>
          <c:overlay val="0"/>
        </c:title>
        <c:numFmt formatCode="General" sourceLinked="0"/>
        <c:majorTickMark val="cross"/>
        <c:minorTickMark val="none"/>
        <c:tickLblPos val="nextTo"/>
        <c:spPr>
          <a:ln>
            <a:solidFill>
              <a:schemeClr val="tx1"/>
            </a:solidFill>
          </a:ln>
        </c:spPr>
        <c:crossAx val="77403648"/>
        <c:crosses val="autoZero"/>
        <c:auto val="1"/>
        <c:lblAlgn val="ctr"/>
        <c:lblOffset val="100"/>
        <c:noMultiLvlLbl val="0"/>
      </c:catAx>
      <c:valAx>
        <c:axId val="77403648"/>
        <c:scaling>
          <c:orientation val="minMax"/>
        </c:scaling>
        <c:delete val="0"/>
        <c:axPos val="l"/>
        <c:title>
          <c:tx>
            <c:rich>
              <a:bodyPr rot="-5400000" vert="horz"/>
              <a:lstStyle/>
              <a:p>
                <a:pPr>
                  <a:defRPr/>
                </a:pPr>
                <a:r>
                  <a:rPr lang="en-US"/>
                  <a:t>Annual Income in $1000s </a:t>
                </a:r>
              </a:p>
            </c:rich>
          </c:tx>
          <c:overlay val="0"/>
        </c:title>
        <c:numFmt formatCode="#,##0" sourceLinked="0"/>
        <c:majorTickMark val="cross"/>
        <c:minorTickMark val="none"/>
        <c:tickLblPos val="nextTo"/>
        <c:spPr>
          <a:ln>
            <a:solidFill>
              <a:schemeClr val="tx1"/>
            </a:solidFill>
          </a:ln>
        </c:spPr>
        <c:crossAx val="77368320"/>
        <c:crosses val="autoZero"/>
        <c:crossBetween val="between"/>
      </c:valAx>
    </c:plotArea>
    <c:legend>
      <c:legendPos val="t"/>
      <c:overlay val="1"/>
    </c:legend>
    <c:plotVisOnly val="1"/>
    <c:dispBlanksAs val="gap"/>
    <c:showDLblsOverMax val="0"/>
  </c:chart>
  <c:spPr>
    <a:ln>
      <a:noFill/>
    </a:ln>
  </c:spPr>
  <c:txPr>
    <a:bodyPr/>
    <a:lstStyle/>
    <a:p>
      <a:pPr>
        <a:defRPr sz="1000">
          <a:latin typeface="Candara" panose="020E0502030303020204" pitchFamily="34" charset="0"/>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'P3 Income'!$B$294</c:f>
              <c:strCache>
                <c:ptCount val="1"/>
                <c:pt idx="0">
                  <c:v>Wage employed</c:v>
                </c:pt>
              </c:strCache>
            </c:strRef>
          </c:tx>
          <c:spPr>
            <a:ln w="50800">
              <a:solidFill>
                <a:schemeClr val="accent2"/>
              </a:solidFill>
            </a:ln>
          </c:spPr>
          <c:marker>
            <c:symbol val="circle"/>
            <c:size val="8"/>
            <c:spPr>
              <a:solidFill>
                <a:schemeClr val="accent2"/>
              </a:solidFill>
              <a:ln>
                <a:solidFill>
                  <a:schemeClr val="accent2"/>
                </a:solidFill>
              </a:ln>
            </c:spPr>
          </c:marker>
          <c:cat>
            <c:strRef>
              <c:f>'P3 Income'!$A$295:$A$309</c:f>
              <c:strCache>
                <c:ptCount val="15"/>
                <c:pt idx="0">
                  <c:v>6TH GRADE</c:v>
                </c:pt>
                <c:pt idx="1">
                  <c:v>7TH GRADE</c:v>
                </c:pt>
                <c:pt idx="2">
                  <c:v>8TH GRADE</c:v>
                </c:pt>
                <c:pt idx="3">
                  <c:v>9TH GRADE</c:v>
                </c:pt>
                <c:pt idx="4">
                  <c:v>10TH GRADE</c:v>
                </c:pt>
                <c:pt idx="5">
                  <c:v>11TH GRADE</c:v>
                </c:pt>
                <c:pt idx="6">
                  <c:v>12TH GRADE</c:v>
                </c:pt>
                <c:pt idx="7">
                  <c:v>1ST YEAR COL.</c:v>
                </c:pt>
                <c:pt idx="8">
                  <c:v>2ND YEAR COL.</c:v>
                </c:pt>
                <c:pt idx="9">
                  <c:v>3RD YEAR COL.</c:v>
                </c:pt>
                <c:pt idx="10">
                  <c:v>4TH YEAR COL.</c:v>
                </c:pt>
                <c:pt idx="11">
                  <c:v>5TH YEAR COL.</c:v>
                </c:pt>
                <c:pt idx="12">
                  <c:v>6TH YEAR COL.</c:v>
                </c:pt>
                <c:pt idx="13">
                  <c:v>7TH YEAR COL.</c:v>
                </c:pt>
                <c:pt idx="14">
                  <c:v>8TH YEAR COL.</c:v>
                </c:pt>
              </c:strCache>
            </c:strRef>
          </c:cat>
          <c:val>
            <c:numRef>
              <c:f>'P3 Income'!$H$295:$H$309</c:f>
              <c:numCache>
                <c:formatCode>0.0</c:formatCode>
                <c:ptCount val="15"/>
                <c:pt idx="0">
                  <c:v>44.514269999999996</c:v>
                </c:pt>
                <c:pt idx="1">
                  <c:v>23.138369999999998</c:v>
                </c:pt>
                <c:pt idx="2">
                  <c:v>24.5108</c:v>
                </c:pt>
                <c:pt idx="3">
                  <c:v>29.500970000000002</c:v>
                </c:pt>
                <c:pt idx="4">
                  <c:v>45.615230000000004</c:v>
                </c:pt>
                <c:pt idx="5">
                  <c:v>34.261660000000006</c:v>
                </c:pt>
                <c:pt idx="6">
                  <c:v>64.673929999999999</c:v>
                </c:pt>
                <c:pt idx="7">
                  <c:v>86.968519999999998</c:v>
                </c:pt>
                <c:pt idx="8">
                  <c:v>99.888089999999991</c:v>
                </c:pt>
                <c:pt idx="9">
                  <c:v>128.36000000000001</c:v>
                </c:pt>
                <c:pt idx="10">
                  <c:v>146.4803</c:v>
                </c:pt>
                <c:pt idx="11">
                  <c:v>118.3248</c:v>
                </c:pt>
                <c:pt idx="12">
                  <c:v>203.27870000000001</c:v>
                </c:pt>
                <c:pt idx="13">
                  <c:v>260.0009</c:v>
                </c:pt>
                <c:pt idx="14">
                  <c:v>214.5651</c:v>
                </c:pt>
              </c:numCache>
            </c:numRef>
          </c:val>
          <c:smooth val="1"/>
          <c:extLst>
            <c:ext xmlns:c16="http://schemas.microsoft.com/office/drawing/2014/chart" uri="{C3380CC4-5D6E-409C-BE32-E72D297353CC}">
              <c16:uniqueId val="{00000000-1022-470F-9FDE-3A68A19A1586}"/>
            </c:ext>
          </c:extLst>
        </c:ser>
        <c:ser>
          <c:idx val="1"/>
          <c:order val="1"/>
          <c:tx>
            <c:strRef>
              <c:f>'P3 Income'!$C$294</c:f>
              <c:strCache>
                <c:ptCount val="1"/>
                <c:pt idx="0">
                  <c:v>Self-employed</c:v>
                </c:pt>
              </c:strCache>
            </c:strRef>
          </c:tx>
          <c:spPr>
            <a:ln w="63500">
              <a:solidFill>
                <a:schemeClr val="tx2"/>
              </a:solidFill>
              <a:prstDash val="sysDash"/>
            </a:ln>
          </c:spPr>
          <c:marker>
            <c:symbol val="circle"/>
            <c:size val="8"/>
            <c:spPr>
              <a:solidFill>
                <a:schemeClr val="tx2"/>
              </a:solidFill>
              <a:ln>
                <a:solidFill>
                  <a:schemeClr val="tx2"/>
                </a:solidFill>
              </a:ln>
            </c:spPr>
          </c:marker>
          <c:cat>
            <c:strRef>
              <c:f>'P3 Income'!$A$295:$A$309</c:f>
              <c:strCache>
                <c:ptCount val="15"/>
                <c:pt idx="0">
                  <c:v>6TH GRADE</c:v>
                </c:pt>
                <c:pt idx="1">
                  <c:v>7TH GRADE</c:v>
                </c:pt>
                <c:pt idx="2">
                  <c:v>8TH GRADE</c:v>
                </c:pt>
                <c:pt idx="3">
                  <c:v>9TH GRADE</c:v>
                </c:pt>
                <c:pt idx="4">
                  <c:v>10TH GRADE</c:v>
                </c:pt>
                <c:pt idx="5">
                  <c:v>11TH GRADE</c:v>
                </c:pt>
                <c:pt idx="6">
                  <c:v>12TH GRADE</c:v>
                </c:pt>
                <c:pt idx="7">
                  <c:v>1ST YEAR COL.</c:v>
                </c:pt>
                <c:pt idx="8">
                  <c:v>2ND YEAR COL.</c:v>
                </c:pt>
                <c:pt idx="9">
                  <c:v>3RD YEAR COL.</c:v>
                </c:pt>
                <c:pt idx="10">
                  <c:v>4TH YEAR COL.</c:v>
                </c:pt>
                <c:pt idx="11">
                  <c:v>5TH YEAR COL.</c:v>
                </c:pt>
                <c:pt idx="12">
                  <c:v>6TH YEAR COL.</c:v>
                </c:pt>
                <c:pt idx="13">
                  <c:v>7TH YEAR COL.</c:v>
                </c:pt>
                <c:pt idx="14">
                  <c:v>8TH YEAR COL.</c:v>
                </c:pt>
              </c:strCache>
            </c:strRef>
          </c:cat>
          <c:val>
            <c:numRef>
              <c:f>'P3 Income'!$I$295:$I$309</c:f>
              <c:numCache>
                <c:formatCode>0.0</c:formatCode>
                <c:ptCount val="15"/>
                <c:pt idx="0">
                  <c:v>65.650199999999998</c:v>
                </c:pt>
                <c:pt idx="1">
                  <c:v>4.41</c:v>
                </c:pt>
                <c:pt idx="2">
                  <c:v>58.784849999999999</c:v>
                </c:pt>
                <c:pt idx="3">
                  <c:v>47.745290000000004</c:v>
                </c:pt>
                <c:pt idx="4">
                  <c:v>37.626629999999999</c:v>
                </c:pt>
                <c:pt idx="5">
                  <c:v>84.144880000000001</c:v>
                </c:pt>
                <c:pt idx="6">
                  <c:v>172.84479999999999</c:v>
                </c:pt>
                <c:pt idx="7">
                  <c:v>148.89160000000001</c:v>
                </c:pt>
                <c:pt idx="8">
                  <c:v>205.9205</c:v>
                </c:pt>
                <c:pt idx="9">
                  <c:v>340.92099999999999</c:v>
                </c:pt>
                <c:pt idx="10">
                  <c:v>262.43349999999998</c:v>
                </c:pt>
                <c:pt idx="11">
                  <c:v>206.35849999999999</c:v>
                </c:pt>
                <c:pt idx="12">
                  <c:v>354.09679999999997</c:v>
                </c:pt>
                <c:pt idx="13">
                  <c:v>287.48590000000002</c:v>
                </c:pt>
                <c:pt idx="14">
                  <c:v>499.4769</c:v>
                </c:pt>
              </c:numCache>
            </c:numRef>
          </c:val>
          <c:smooth val="1"/>
          <c:extLst>
            <c:ext xmlns:c16="http://schemas.microsoft.com/office/drawing/2014/chart" uri="{C3380CC4-5D6E-409C-BE32-E72D297353CC}">
              <c16:uniqueId val="{00000001-1022-470F-9FDE-3A68A19A1586}"/>
            </c:ext>
          </c:extLst>
        </c:ser>
        <c:dLbls>
          <c:showLegendKey val="0"/>
          <c:showVal val="0"/>
          <c:showCatName val="0"/>
          <c:showSerName val="0"/>
          <c:showPercent val="0"/>
          <c:showBubbleSize val="0"/>
        </c:dLbls>
        <c:marker val="1"/>
        <c:smooth val="0"/>
        <c:axId val="77452416"/>
        <c:axId val="77454720"/>
      </c:lineChart>
      <c:catAx>
        <c:axId val="77452416"/>
        <c:scaling>
          <c:orientation val="minMax"/>
        </c:scaling>
        <c:delete val="0"/>
        <c:axPos val="b"/>
        <c:title>
          <c:tx>
            <c:rich>
              <a:bodyPr/>
              <a:lstStyle/>
              <a:p>
                <a:pPr>
                  <a:defRPr/>
                </a:pPr>
                <a:r>
                  <a:rPr lang="en-US"/>
                  <a:t>Years of Education in 1994</a:t>
                </a:r>
              </a:p>
            </c:rich>
          </c:tx>
          <c:overlay val="0"/>
        </c:title>
        <c:numFmt formatCode="General" sourceLinked="0"/>
        <c:majorTickMark val="cross"/>
        <c:minorTickMark val="none"/>
        <c:tickLblPos val="nextTo"/>
        <c:spPr>
          <a:ln>
            <a:solidFill>
              <a:schemeClr val="tx1"/>
            </a:solidFill>
          </a:ln>
        </c:spPr>
        <c:crossAx val="77454720"/>
        <c:crosses val="autoZero"/>
        <c:auto val="1"/>
        <c:lblAlgn val="ctr"/>
        <c:lblOffset val="100"/>
        <c:noMultiLvlLbl val="0"/>
      </c:catAx>
      <c:valAx>
        <c:axId val="77454720"/>
        <c:scaling>
          <c:orientation val="minMax"/>
          <c:max val="500"/>
        </c:scaling>
        <c:delete val="0"/>
        <c:axPos val="l"/>
        <c:title>
          <c:tx>
            <c:rich>
              <a:bodyPr rot="-5400000" vert="horz"/>
              <a:lstStyle/>
              <a:p>
                <a:pPr>
                  <a:defRPr/>
                </a:pPr>
                <a:r>
                  <a:rPr lang="en-US"/>
                  <a:t>Net Worth in 1000$</a:t>
                </a:r>
              </a:p>
            </c:rich>
          </c:tx>
          <c:overlay val="0"/>
        </c:title>
        <c:numFmt formatCode="0" sourceLinked="0"/>
        <c:majorTickMark val="cross"/>
        <c:minorTickMark val="none"/>
        <c:tickLblPos val="nextTo"/>
        <c:spPr>
          <a:ln>
            <a:solidFill>
              <a:schemeClr val="tx1"/>
            </a:solidFill>
          </a:ln>
        </c:spPr>
        <c:crossAx val="77452416"/>
        <c:crosses val="autoZero"/>
        <c:crossBetween val="between"/>
      </c:valAx>
    </c:plotArea>
    <c:legend>
      <c:legendPos val="t"/>
      <c:overlay val="1"/>
    </c:legend>
    <c:plotVisOnly val="1"/>
    <c:dispBlanksAs val="gap"/>
    <c:showDLblsOverMax val="0"/>
  </c:chart>
  <c:spPr>
    <a:ln>
      <a:noFill/>
    </a:ln>
  </c:spPr>
  <c:txPr>
    <a:bodyPr/>
    <a:lstStyle/>
    <a:p>
      <a:pPr>
        <a:defRPr>
          <a:latin typeface="Candara" panose="020E0502030303020204" pitchFamily="34" charset="0"/>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3794AA03-9F16-4AB1-9B23-2561AD42CA40}" type="datetimeFigureOut">
              <a:rPr lang="en-US" smtClean="0"/>
              <a:pPr/>
              <a:t>9/5/2017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C6270DA4-C731-4729-8E05-1A03BFE0C3B5}" type="slidenum">
              <a:rPr lang="en-US" smtClean="0"/>
              <a:pPr/>
              <a:t>‹#›</a:t>
            </a:fld>
            <a:endParaRPr lang="en-US"/>
          </a:p>
        </p:txBody>
      </p:sp>
    </p:spTree>
    <p:extLst>
      <p:ext uri="{BB962C8B-B14F-4D97-AF65-F5344CB8AC3E}">
        <p14:creationId xmlns:p14="http://schemas.microsoft.com/office/powerpoint/2010/main" val="298857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TIME 0</a:t>
            </a:r>
            <a:r>
              <a:rPr lang="en-US" baseline="0" dirty="0">
                <a:sym typeface="Wingdings" panose="05000000000000000000" pitchFamily="2" charset="2"/>
              </a:rPr>
              <a:t>:00</a:t>
            </a:r>
          </a:p>
          <a:p>
            <a:endParaRPr lang="en-US" baseline="0"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1</a:t>
            </a:fld>
            <a:endParaRPr lang="en-US"/>
          </a:p>
        </p:txBody>
      </p:sp>
    </p:spTree>
    <p:extLst>
      <p:ext uri="{BB962C8B-B14F-4D97-AF65-F5344CB8AC3E}">
        <p14:creationId xmlns:p14="http://schemas.microsoft.com/office/powerpoint/2010/main" val="24967445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Entrepreneurs</a:t>
            </a:r>
            <a:r>
              <a:rPr lang="en-US" baseline="0" dirty="0"/>
              <a:t> = ability-pedigree pairs above the wage line</a:t>
            </a:r>
          </a:p>
          <a:p>
            <a:pPr defTabSz="966612">
              <a:defRPr/>
            </a:pPr>
            <a:r>
              <a:rPr lang="en-US" baseline="0" dirty="0"/>
              <a:t>Employees = ability-pedigree pairs below the wage line</a:t>
            </a:r>
          </a:p>
          <a:p>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012549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11</a:t>
            </a:fld>
            <a:endParaRPr lang="en-US"/>
          </a:p>
        </p:txBody>
      </p:sp>
    </p:spTree>
    <p:extLst>
      <p:ext uri="{BB962C8B-B14F-4D97-AF65-F5344CB8AC3E}">
        <p14:creationId xmlns:p14="http://schemas.microsoft.com/office/powerpoint/2010/main" val="5108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&lt;SLIDE&gt;</a:t>
            </a:r>
          </a:p>
        </p:txBody>
      </p:sp>
      <p:sp>
        <p:nvSpPr>
          <p:cNvPr id="4" name="Slide Number Placeholder 3"/>
          <p:cNvSpPr>
            <a:spLocks noGrp="1"/>
          </p:cNvSpPr>
          <p:nvPr>
            <p:ph type="sldNum" sz="quarter" idx="10"/>
          </p:nvPr>
        </p:nvSpPr>
        <p:spPr/>
        <p:txBody>
          <a:bodyPr/>
          <a:lstStyle/>
          <a:p>
            <a:fld id="{C6270DA4-C731-4729-8E05-1A03BFE0C3B5}" type="slidenum">
              <a:rPr lang="en-US" smtClean="0"/>
              <a:pPr/>
              <a:t>12</a:t>
            </a:fld>
            <a:endParaRPr lang="en-US"/>
          </a:p>
        </p:txBody>
      </p:sp>
    </p:spTree>
    <p:extLst>
      <p:ext uri="{BB962C8B-B14F-4D97-AF65-F5344CB8AC3E}">
        <p14:creationId xmlns:p14="http://schemas.microsoft.com/office/powerpoint/2010/main" val="5108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Now since wage is increasing,</a:t>
            </a:r>
            <a:r>
              <a:rPr lang="en-US" baseline="0" dirty="0"/>
              <a:t> we can invert this graph</a:t>
            </a:r>
            <a:endParaRPr lang="en-US" dirty="0"/>
          </a:p>
          <a:p>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574632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Pedigree is on the vertical</a:t>
            </a:r>
            <a:r>
              <a:rPr lang="en-US" baseline="0" dirty="0"/>
              <a:t> axis, ability on the horizontal</a:t>
            </a:r>
          </a:p>
          <a:p>
            <a:r>
              <a:rPr lang="en-US" baseline="0" dirty="0"/>
              <a:t>Think of the inverse wage schedule as the minimum pedigree a person of a specific ability would have to have to accept a job:</a:t>
            </a:r>
          </a:p>
          <a:p>
            <a:r>
              <a:rPr lang="en-US" baseline="0" dirty="0"/>
              <a:t>For example, I am not very clever, so I am willing to accept the job offered to a high school graduate…</a:t>
            </a:r>
          </a:p>
          <a:p>
            <a:r>
              <a:rPr lang="en-US" baseline="0" dirty="0"/>
              <a:t>But if that is true, certainly I would also accept the job offer to an MIT PhD, if I could.</a:t>
            </a:r>
          </a:p>
          <a:p>
            <a:r>
              <a:rPr lang="en-US" baseline="0" dirty="0"/>
              <a:t>Everyone then has some hypothetical reservation pedigree if you will</a:t>
            </a:r>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545614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 that for each specific ability level,</a:t>
            </a:r>
          </a:p>
          <a:p>
            <a:r>
              <a:rPr lang="en-US" dirty="0"/>
              <a:t>Employees</a:t>
            </a:r>
            <a:r>
              <a:rPr lang="en-US" baseline="0" dirty="0"/>
              <a:t> all have better pedigrees than entrepreneurs.</a:t>
            </a:r>
          </a:p>
          <a:p>
            <a:r>
              <a:rPr lang="en-US" u="sng" baseline="0" dirty="0"/>
              <a:t>Conditional on being the same ability</a:t>
            </a:r>
            <a:r>
              <a:rPr lang="en-US" baseline="0" dirty="0"/>
              <a:t>, the entrepreneur is more likely to be a high school dropout than MIT </a:t>
            </a:r>
            <a:r>
              <a:rPr lang="en-US" baseline="0" dirty="0" err="1"/>
              <a:t>phd</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15</a:t>
            </a:fld>
            <a:endParaRPr lang="en-US"/>
          </a:p>
        </p:txBody>
      </p:sp>
    </p:spTree>
    <p:extLst>
      <p:ext uri="{BB962C8B-B14F-4D97-AF65-F5344CB8AC3E}">
        <p14:creationId xmlns:p14="http://schemas.microsoft.com/office/powerpoint/2010/main" val="5108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 that for each specific ability level,</a:t>
            </a:r>
          </a:p>
          <a:p>
            <a:r>
              <a:rPr lang="en-US" dirty="0"/>
              <a:t>Employees</a:t>
            </a:r>
            <a:r>
              <a:rPr lang="en-US" baseline="0" dirty="0"/>
              <a:t> all have better pedigrees than entrepreneurs.</a:t>
            </a:r>
          </a:p>
          <a:p>
            <a:r>
              <a:rPr lang="en-US" u="sng" baseline="0" dirty="0"/>
              <a:t>Conditional on being the same ability</a:t>
            </a:r>
            <a:r>
              <a:rPr lang="en-US" baseline="0" dirty="0"/>
              <a:t>, the entrepreneur is more likely to be a high school dropout than MIT </a:t>
            </a:r>
            <a:r>
              <a:rPr lang="en-US" baseline="0" dirty="0" err="1"/>
              <a:t>phd</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16</a:t>
            </a:fld>
            <a:endParaRPr lang="en-US"/>
          </a:p>
        </p:txBody>
      </p:sp>
    </p:spTree>
    <p:extLst>
      <p:ext uri="{BB962C8B-B14F-4D97-AF65-F5344CB8AC3E}">
        <p14:creationId xmlns:p14="http://schemas.microsoft.com/office/powerpoint/2010/main" val="5108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17</a:t>
            </a:fld>
            <a:endParaRPr lang="en-US"/>
          </a:p>
        </p:txBody>
      </p:sp>
    </p:spTree>
    <p:extLst>
      <p:ext uri="{BB962C8B-B14F-4D97-AF65-F5344CB8AC3E}">
        <p14:creationId xmlns:p14="http://schemas.microsoft.com/office/powerpoint/2010/main" val="40431926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 that for</a:t>
            </a:r>
            <a:r>
              <a:rPr lang="en-US" baseline="0" dirty="0"/>
              <a:t> that specific pedigree</a:t>
            </a:r>
          </a:p>
          <a:p>
            <a:r>
              <a:rPr lang="en-US" baseline="0" dirty="0"/>
              <a:t>Entrepreneurs are smarter than employees</a:t>
            </a:r>
          </a:p>
          <a:p>
            <a:r>
              <a:rPr lang="en-US" baseline="0" dirty="0"/>
              <a:t>--------------------------------------------------------</a:t>
            </a:r>
          </a:p>
          <a:p>
            <a:r>
              <a:rPr lang="en-US" baseline="0" dirty="0"/>
              <a:t>All 3 Propositions hold in a model of ENDOGENEOUS pedigree acquisition</a:t>
            </a:r>
          </a:p>
          <a:p>
            <a:r>
              <a:rPr lang="en-US" baseline="0" dirty="0"/>
              <a:t>To Empirical results…</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18</a:t>
            </a:fld>
            <a:endParaRPr lang="en-US"/>
          </a:p>
        </p:txBody>
      </p:sp>
    </p:spTree>
    <p:extLst>
      <p:ext uri="{BB962C8B-B14F-4D97-AF65-F5344CB8AC3E}">
        <p14:creationId xmlns:p14="http://schemas.microsoft.com/office/powerpoint/2010/main" val="1416738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&lt;Slide&gt;</a:t>
            </a:r>
          </a:p>
          <a:p>
            <a:r>
              <a:rPr lang="en-US" dirty="0"/>
              <a:t>Paper includes an</a:t>
            </a:r>
            <a:r>
              <a:rPr lang="en-US" baseline="0" dirty="0"/>
              <a:t> extension where individuals invest in signals similar the Spence model of Education which results in more able individuals getting better signals on average, but there remains some noisiness in the assignment of the signal.</a:t>
            </a:r>
          </a:p>
          <a:p>
            <a:r>
              <a:rPr lang="en-US" baseline="0" dirty="0"/>
              <a:t>All the results go through.</a:t>
            </a:r>
          </a:p>
          <a:p>
            <a:r>
              <a:rPr lang="en-US" baseline="0" dirty="0"/>
              <a:t>The intuition is simply that employers don’t care where the signals come from, just that they statistically relate to ability according to the MLRP</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19</a:t>
            </a:fld>
            <a:endParaRPr lang="en-US"/>
          </a:p>
        </p:txBody>
      </p:sp>
    </p:spTree>
    <p:extLst>
      <p:ext uri="{BB962C8B-B14F-4D97-AF65-F5344CB8AC3E}">
        <p14:creationId xmlns:p14="http://schemas.microsoft.com/office/powerpoint/2010/main" val="1700008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Hewlett-Packard apparently denied Steve Jobs’ petition for employment in 1977, because he lacked a degree—Jobs had dropped out of Reed College in 1972</a:t>
            </a:r>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3412958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aseline="0" dirty="0"/>
              <a:t>Time: 20min</a:t>
            </a:r>
          </a:p>
        </p:txBody>
      </p:sp>
      <p:sp>
        <p:nvSpPr>
          <p:cNvPr id="4" name="Slide Number Placeholder 3"/>
          <p:cNvSpPr>
            <a:spLocks noGrp="1"/>
          </p:cNvSpPr>
          <p:nvPr>
            <p:ph type="sldNum" sz="quarter" idx="10"/>
          </p:nvPr>
        </p:nvSpPr>
        <p:spPr/>
        <p:txBody>
          <a:bodyPr/>
          <a:lstStyle/>
          <a:p>
            <a:fld id="{C6270DA4-C731-4729-8E05-1A03BFE0C3B5}" type="slidenum">
              <a:rPr lang="en-US" smtClean="0"/>
              <a:pPr/>
              <a:t>20</a:t>
            </a:fld>
            <a:endParaRPr lang="en-US"/>
          </a:p>
        </p:txBody>
      </p:sp>
    </p:spTree>
    <p:extLst>
      <p:ext uri="{BB962C8B-B14F-4D97-AF65-F5344CB8AC3E}">
        <p14:creationId xmlns:p14="http://schemas.microsoft.com/office/powerpoint/2010/main" val="11546793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TIME: 27min</a:t>
            </a:r>
          </a:p>
          <a:p>
            <a:r>
              <a:rPr lang="en-US" sz="1300" dirty="0"/>
              <a:t>In particular, that the wage-employee ability density crosses the self-employed</a:t>
            </a:r>
          </a:p>
          <a:p>
            <a:r>
              <a:rPr lang="en-US" sz="1300" dirty="0"/>
              <a:t>ability density just once from above, indicates that the ability distribution of the</a:t>
            </a:r>
          </a:p>
          <a:p>
            <a:r>
              <a:rPr lang="en-US" sz="1300" dirty="0"/>
              <a:t>self-employed first order stochastically dominates the ability distribution of wage employees.</a:t>
            </a:r>
          </a:p>
          <a:p>
            <a:r>
              <a:rPr lang="en-US" sz="1300" dirty="0"/>
              <a:t>In other words, for any arbitrary level of innate ability x, the proportion of self-employed</a:t>
            </a:r>
          </a:p>
          <a:p>
            <a:r>
              <a:rPr lang="en-US" sz="1300" dirty="0"/>
              <a:t>individuals with ability greater than x exceeds the proportion of wage employees above that</a:t>
            </a:r>
          </a:p>
          <a:p>
            <a:r>
              <a:rPr lang="en-US" sz="1300" dirty="0"/>
              <a:t>same threshold. This finding is not consistent with the view advanced by some previous</a:t>
            </a:r>
          </a:p>
          <a:p>
            <a:r>
              <a:rPr lang="en-US" sz="1300" dirty="0"/>
              <a:t>scholars that entrepreneurs are outliers: that is are systematically more likely to be found</a:t>
            </a:r>
          </a:p>
          <a:p>
            <a:r>
              <a:rPr lang="en-US" sz="1300" dirty="0"/>
              <a:t>in both tails of the ability distribution. F</a:t>
            </a:r>
            <a:endParaRPr lang="en-US" dirty="0"/>
          </a:p>
          <a:p>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22</a:t>
            </a:fld>
            <a:endParaRPr lang="en-US"/>
          </a:p>
        </p:txBody>
      </p:sp>
    </p:spTree>
    <p:extLst>
      <p:ext uri="{BB962C8B-B14F-4D97-AF65-F5344CB8AC3E}">
        <p14:creationId xmlns:p14="http://schemas.microsoft.com/office/powerpoint/2010/main" val="4069824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STATE DV</a:t>
            </a:r>
            <a:r>
              <a:rPr lang="en-US" baseline="0" dirty="0"/>
              <a:t> = SELF_EMPLOYED</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208238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Time: 48min</a:t>
            </a:r>
          </a:p>
          <a:p>
            <a:r>
              <a:rPr lang="en-US" baseline="0" dirty="0"/>
              <a:t>&lt;SLIDE Part b&gt;</a:t>
            </a:r>
          </a:p>
          <a:p>
            <a:r>
              <a:rPr lang="en-US" baseline="0" dirty="0"/>
              <a:t>NOTE: Firm and Entrepreneurial Productivity increase in SAME ability</a:t>
            </a:r>
          </a:p>
          <a:p>
            <a:r>
              <a:rPr lang="en-US" baseline="0" dirty="0"/>
              <a:t>  =&gt;Not a matching model (a’ la </a:t>
            </a:r>
            <a:r>
              <a:rPr lang="en-US" baseline="0" dirty="0" err="1"/>
              <a:t>Jovanovic</a:t>
            </a:r>
            <a:r>
              <a:rPr lang="en-US" baseline="0" dirty="0"/>
              <a:t> 1979)</a:t>
            </a:r>
          </a:p>
          <a:p>
            <a:r>
              <a:rPr lang="en-US" baseline="0" dirty="0"/>
              <a:t>Entrepreneurship </a:t>
            </a:r>
            <a:r>
              <a:rPr lang="en-US" baseline="0" dirty="0">
                <a:sym typeface="Wingdings" pitchFamily="2" charset="2"/>
              </a:rPr>
              <a:t> earn more as entrepreneur as an employee</a:t>
            </a:r>
            <a:endParaRPr lang="en-US" baseline="0" dirty="0"/>
          </a:p>
          <a:p>
            <a:r>
              <a:rPr lang="en-US" dirty="0"/>
              <a:t>Simple</a:t>
            </a:r>
            <a:r>
              <a:rPr lang="en-US" baseline="0" dirty="0"/>
              <a:t> graphical analysis…</a:t>
            </a:r>
          </a:p>
          <a:p>
            <a:r>
              <a:rPr lang="en-US" baseline="0" dirty="0"/>
              <a:t>In fact, we assume that least able individuals are more productive inside the firm</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19840882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&lt;SLIDE Part b&gt;</a:t>
            </a:r>
          </a:p>
          <a:p>
            <a:r>
              <a:rPr lang="en-US" baseline="0" dirty="0"/>
              <a:t>NOTE: Firm and Entrepreneurial Productivity increase in SAME ability</a:t>
            </a:r>
          </a:p>
          <a:p>
            <a:r>
              <a:rPr lang="en-US" baseline="0" dirty="0"/>
              <a:t>  =&gt;Not a matching model (a’ la </a:t>
            </a:r>
            <a:r>
              <a:rPr lang="en-US" baseline="0" dirty="0" err="1"/>
              <a:t>Jovanovic</a:t>
            </a:r>
            <a:r>
              <a:rPr lang="en-US" baseline="0" dirty="0"/>
              <a:t> 1979)</a:t>
            </a:r>
          </a:p>
          <a:p>
            <a:r>
              <a:rPr lang="en-US" baseline="0" dirty="0"/>
              <a:t>Entrepreneurship </a:t>
            </a:r>
            <a:r>
              <a:rPr lang="en-US" baseline="0" dirty="0">
                <a:sym typeface="Wingdings" pitchFamily="2" charset="2"/>
              </a:rPr>
              <a:t> earn more as entrepreneur as an employee</a:t>
            </a:r>
            <a:endParaRPr lang="en-US" baseline="0" dirty="0"/>
          </a:p>
          <a:p>
            <a:r>
              <a:rPr lang="en-US" dirty="0"/>
              <a:t>Simple</a:t>
            </a:r>
            <a:r>
              <a:rPr lang="en-US" baseline="0" dirty="0"/>
              <a:t> graphical analysis…</a:t>
            </a:r>
          </a:p>
          <a:p>
            <a:r>
              <a:rPr lang="en-US" baseline="0" dirty="0"/>
              <a:t>In fact, we assume that least able individuals are more productive inside the firm</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12603310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35</a:t>
            </a:fld>
            <a:endParaRPr lang="en-US"/>
          </a:p>
        </p:txBody>
      </p:sp>
    </p:spTree>
    <p:extLst>
      <p:ext uri="{BB962C8B-B14F-4D97-AF65-F5344CB8AC3E}">
        <p14:creationId xmlns:p14="http://schemas.microsoft.com/office/powerpoint/2010/main" val="35901883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36</a:t>
            </a:fld>
            <a:endParaRPr lang="en-US"/>
          </a:p>
        </p:txBody>
      </p:sp>
    </p:spTree>
    <p:extLst>
      <p:ext uri="{BB962C8B-B14F-4D97-AF65-F5344CB8AC3E}">
        <p14:creationId xmlns:p14="http://schemas.microsoft.com/office/powerpoint/2010/main" val="35901883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37</a:t>
            </a:fld>
            <a:endParaRPr lang="en-US"/>
          </a:p>
        </p:txBody>
      </p:sp>
    </p:spTree>
    <p:extLst>
      <p:ext uri="{BB962C8B-B14F-4D97-AF65-F5344CB8AC3E}">
        <p14:creationId xmlns:p14="http://schemas.microsoft.com/office/powerpoint/2010/main" val="35901883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STATE DV</a:t>
            </a:r>
            <a:r>
              <a:rPr lang="en-US" baseline="0" dirty="0"/>
              <a:t> = SELF_EMPLOYED</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32512089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57min</a:t>
            </a:r>
          </a:p>
        </p:txBody>
      </p:sp>
      <p:sp>
        <p:nvSpPr>
          <p:cNvPr id="4" name="Slide Number Placeholder 3"/>
          <p:cNvSpPr>
            <a:spLocks noGrp="1"/>
          </p:cNvSpPr>
          <p:nvPr>
            <p:ph type="sldNum" sz="quarter" idx="10"/>
          </p:nvPr>
        </p:nvSpPr>
        <p:spPr/>
        <p:txBody>
          <a:bodyPr/>
          <a:lstStyle/>
          <a:p>
            <a:fld id="{C6270DA4-C731-4729-8E05-1A03BFE0C3B5}" type="slidenum">
              <a:rPr lang="en-US" smtClean="0"/>
              <a:pPr/>
              <a:t>39</a:t>
            </a:fld>
            <a:endParaRPr lang="en-US"/>
          </a:p>
        </p:txBody>
      </p:sp>
    </p:spTree>
    <p:extLst>
      <p:ext uri="{BB962C8B-B14F-4D97-AF65-F5344CB8AC3E}">
        <p14:creationId xmlns:p14="http://schemas.microsoft.com/office/powerpoint/2010/main" val="2778897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Founded 2009</a:t>
            </a:r>
            <a:r>
              <a:rPr lang="en-US" baseline="0" dirty="0"/>
              <a:t> after year of Frisbee in SA</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36226059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40</a:t>
            </a:fld>
            <a:endParaRPr lang="en-US"/>
          </a:p>
        </p:txBody>
      </p:sp>
    </p:spTree>
    <p:extLst>
      <p:ext uri="{BB962C8B-B14F-4D97-AF65-F5344CB8AC3E}">
        <p14:creationId xmlns:p14="http://schemas.microsoft.com/office/powerpoint/2010/main" val="27788973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41</a:t>
            </a:fld>
            <a:endParaRPr lang="en-US"/>
          </a:p>
        </p:txBody>
      </p:sp>
    </p:spTree>
    <p:extLst>
      <p:ext uri="{BB962C8B-B14F-4D97-AF65-F5344CB8AC3E}">
        <p14:creationId xmlns:p14="http://schemas.microsoft.com/office/powerpoint/2010/main" val="26397340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17704743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36min</a:t>
            </a:r>
          </a:p>
        </p:txBody>
      </p:sp>
      <p:sp>
        <p:nvSpPr>
          <p:cNvPr id="4" name="Slide Number Placeholder 3"/>
          <p:cNvSpPr>
            <a:spLocks noGrp="1"/>
          </p:cNvSpPr>
          <p:nvPr>
            <p:ph type="sldNum" sz="quarter" idx="10"/>
          </p:nvPr>
        </p:nvSpPr>
        <p:spPr/>
        <p:txBody>
          <a:bodyPr/>
          <a:lstStyle/>
          <a:p>
            <a:fld id="{C6270DA4-C731-4729-8E05-1A03BFE0C3B5}" type="slidenum">
              <a:rPr lang="en-US" smtClean="0"/>
              <a:pPr/>
              <a:t>47</a:t>
            </a:fld>
            <a:endParaRPr lang="en-US"/>
          </a:p>
        </p:txBody>
      </p:sp>
    </p:spTree>
    <p:extLst>
      <p:ext uri="{BB962C8B-B14F-4D97-AF65-F5344CB8AC3E}">
        <p14:creationId xmlns:p14="http://schemas.microsoft.com/office/powerpoint/2010/main" val="3480083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famous, but </a:t>
            </a:r>
            <a:r>
              <a:rPr lang="en-US" baseline="0" dirty="0"/>
              <a:t>a more common story of first generation immigrants</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3290410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Jobs, </a:t>
            </a:r>
            <a:r>
              <a:rPr lang="en-US" baseline="0" dirty="0" err="1"/>
              <a:t>Koum</a:t>
            </a:r>
            <a:r>
              <a:rPr lang="en-US" baseline="0" dirty="0"/>
              <a:t> and Patel all became entrepreneurs apparently after potential employers did not recognize their potential.  </a:t>
            </a:r>
          </a:p>
          <a:p>
            <a:r>
              <a:rPr lang="en-US" baseline="0" dirty="0"/>
              <a:t>Here, we ask whether the experiences of Jobs, </a:t>
            </a:r>
            <a:r>
              <a:rPr lang="en-US" baseline="0" dirty="0" err="1"/>
              <a:t>Koum</a:t>
            </a:r>
            <a:r>
              <a:rPr lang="en-US" baseline="0" dirty="0"/>
              <a:t> and Patel generalize to other entrepreneurs?   </a:t>
            </a:r>
          </a:p>
          <a:p>
            <a:r>
              <a:rPr lang="en-US" baseline="0" dirty="0"/>
              <a:t>Particularly, we ask whether asymmetric information about ability drives entrepreneurship.</a:t>
            </a:r>
          </a:p>
          <a:p>
            <a:r>
              <a:rPr lang="en-US" baseline="0" dirty="0"/>
              <a:t>We propose a model that builds on </a:t>
            </a:r>
            <a:r>
              <a:rPr lang="en-US" baseline="0" dirty="0" err="1"/>
              <a:t>Akerlof</a:t>
            </a:r>
            <a:r>
              <a:rPr lang="en-US" baseline="0" dirty="0"/>
              <a:t> (1970) and Spence (1973) </a:t>
            </a:r>
          </a:p>
        </p:txBody>
      </p:sp>
      <p:sp>
        <p:nvSpPr>
          <p:cNvPr id="4" name="Slide Number Placeholder 3"/>
          <p:cNvSpPr>
            <a:spLocks noGrp="1"/>
          </p:cNvSpPr>
          <p:nvPr>
            <p:ph type="sldNum" sz="quarter" idx="10"/>
          </p:nvPr>
        </p:nvSpPr>
        <p:spPr/>
        <p:txBody>
          <a:bodyPr/>
          <a:lstStyle/>
          <a:p>
            <a:fld id="{C6270DA4-C731-4729-8E05-1A03BFE0C3B5}" type="slidenum">
              <a:rPr lang="en-US" smtClean="0"/>
              <a:pPr/>
              <a:t>5</a:t>
            </a:fld>
            <a:endParaRPr lang="en-US"/>
          </a:p>
        </p:txBody>
      </p:sp>
    </p:spTree>
    <p:extLst>
      <p:ext uri="{BB962C8B-B14F-4D97-AF65-F5344CB8AC3E}">
        <p14:creationId xmlns:p14="http://schemas.microsoft.com/office/powerpoint/2010/main" val="3849596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fundamental questions: (1) Who? (2) Success?</a:t>
            </a:r>
          </a:p>
          <a:p>
            <a:r>
              <a:rPr lang="en-US" dirty="0"/>
              <a:t>&lt;SLIDE&gt;</a:t>
            </a:r>
          </a:p>
          <a:p>
            <a:r>
              <a:rPr lang="en-US" dirty="0"/>
              <a:t>We do not claim</a:t>
            </a:r>
            <a:r>
              <a:rPr lang="en-US" baseline="0" dirty="0"/>
              <a:t> that all these factors are irrelevant, we control for these other factors</a:t>
            </a:r>
          </a:p>
          <a:p>
            <a:r>
              <a:rPr lang="en-US" baseline="0" dirty="0"/>
              <a:t>M&amp;V Less; P&amp;W Underreport in UK; Hurst Underreport 25% w/ US expenditure. </a:t>
            </a:r>
            <a:r>
              <a:rPr lang="en-US" baseline="0" dirty="0" err="1"/>
              <a:t>Sarada</a:t>
            </a:r>
            <a:r>
              <a:rPr lang="en-US" baseline="0" dirty="0"/>
              <a:t> report lower earnings; higher consumption</a:t>
            </a:r>
          </a:p>
          <a:p>
            <a:r>
              <a:rPr lang="en-US" baseline="0" dirty="0"/>
              <a:t>We do not aim to settle the debate on whether entrepreneurs in general earn more or less, instead, we try to ask whether those who became entrepreneurs because their signals could not convey their ability earn more than </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485501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7</a:t>
            </a:fld>
            <a:endParaRPr lang="en-US"/>
          </a:p>
        </p:txBody>
      </p:sp>
    </p:spTree>
    <p:extLst>
      <p:ext uri="{BB962C8B-B14F-4D97-AF65-F5344CB8AC3E}">
        <p14:creationId xmlns:p14="http://schemas.microsoft.com/office/powerpoint/2010/main" val="3335780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5 min</a:t>
            </a:r>
          </a:p>
        </p:txBody>
      </p:sp>
      <p:sp>
        <p:nvSpPr>
          <p:cNvPr id="4" name="Slide Number Placeholder 3"/>
          <p:cNvSpPr>
            <a:spLocks noGrp="1"/>
          </p:cNvSpPr>
          <p:nvPr>
            <p:ph type="sldNum" sz="quarter" idx="10"/>
          </p:nvPr>
        </p:nvSpPr>
        <p:spPr/>
        <p:txBody>
          <a:bodyPr/>
          <a:lstStyle/>
          <a:p>
            <a:fld id="{C6270DA4-C731-4729-8E05-1A03BFE0C3B5}" type="slidenum">
              <a:rPr lang="en-US" smtClean="0"/>
              <a:pPr/>
              <a:t>8</a:t>
            </a:fld>
            <a:endParaRPr lang="en-US" dirty="0"/>
          </a:p>
        </p:txBody>
      </p:sp>
    </p:spTree>
    <p:extLst>
      <p:ext uri="{BB962C8B-B14F-4D97-AF65-F5344CB8AC3E}">
        <p14:creationId xmlns:p14="http://schemas.microsoft.com/office/powerpoint/2010/main" val="14042712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Everyone with ability (or outside option) higher than wage chooses</a:t>
            </a:r>
            <a:r>
              <a:rPr lang="en-US" baseline="0" dirty="0"/>
              <a:t> entrepreneurship</a:t>
            </a:r>
          </a:p>
          <a:p>
            <a:r>
              <a:rPr lang="en-US" baseline="0" dirty="0"/>
              <a:t>Everyone with ability less accepts the wage offer and traditional employment</a:t>
            </a:r>
            <a:endParaRPr lang="en-US" dirty="0"/>
          </a:p>
        </p:txBody>
      </p:sp>
      <p:sp>
        <p:nvSpPr>
          <p:cNvPr id="4" name="Slide Number Placeholder 3"/>
          <p:cNvSpPr>
            <a:spLocks noGrp="1"/>
          </p:cNvSpPr>
          <p:nvPr>
            <p:ph type="sldNum" sz="quarter" idx="10"/>
          </p:nvPr>
        </p:nvSpPr>
        <p:spPr/>
        <p:txBody>
          <a:bodyPr/>
          <a:lstStyle/>
          <a:p>
            <a:fld id="{C6270DA4-C731-4729-8E05-1A03BFE0C3B5}" type="slidenum">
              <a:rPr lang="en-US" smtClean="0"/>
              <a:pPr/>
              <a:t>9</a:t>
            </a:fld>
            <a:endParaRPr lang="en-US"/>
          </a:p>
        </p:txBody>
      </p:sp>
    </p:spTree>
    <p:extLst>
      <p:ext uri="{BB962C8B-B14F-4D97-AF65-F5344CB8AC3E}">
        <p14:creationId xmlns:p14="http://schemas.microsoft.com/office/powerpoint/2010/main" val="5108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C8998C0-327B-4361-8264-8A8CCCBD54CA}" type="datetime1">
              <a:rPr lang="en-US" smtClean="0"/>
              <a:t>9/5/2017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F213E-B210-495C-B781-BDC9970E89FD}" type="slidenum">
              <a:rPr lang="en-US" smtClean="0"/>
              <a:pPr/>
              <a:t>‹#›</a:t>
            </a:fld>
            <a:endParaRPr lang="en-US"/>
          </a:p>
        </p:txBody>
      </p:sp>
    </p:spTree>
    <p:extLst>
      <p:ext uri="{BB962C8B-B14F-4D97-AF65-F5344CB8AC3E}">
        <p14:creationId xmlns:p14="http://schemas.microsoft.com/office/powerpoint/2010/main" val="3383290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57A57B2-99FB-4B0D-9FB8-3DC4C2B9A363}" type="datetime1">
              <a:rPr lang="en-US" smtClean="0"/>
              <a:t>9/5/2017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F213E-B210-495C-B781-BDC9970E89FD}" type="slidenum">
              <a:rPr lang="en-US" smtClean="0"/>
              <a:pPr/>
              <a:t>‹#›</a:t>
            </a:fld>
            <a:endParaRPr lang="en-US"/>
          </a:p>
        </p:txBody>
      </p:sp>
    </p:spTree>
    <p:extLst>
      <p:ext uri="{BB962C8B-B14F-4D97-AF65-F5344CB8AC3E}">
        <p14:creationId xmlns:p14="http://schemas.microsoft.com/office/powerpoint/2010/main" val="1797397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DAFCF22-60B0-4EA6-A0C9-20D68D624DD8}" type="datetime1">
              <a:rPr lang="en-US" smtClean="0"/>
              <a:t>9/5/2017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F213E-B210-495C-B781-BDC9970E89FD}" type="slidenum">
              <a:rPr lang="en-US" smtClean="0"/>
              <a:pPr/>
              <a:t>‹#›</a:t>
            </a:fld>
            <a:endParaRPr lang="en-US"/>
          </a:p>
        </p:txBody>
      </p:sp>
    </p:spTree>
    <p:extLst>
      <p:ext uri="{BB962C8B-B14F-4D97-AF65-F5344CB8AC3E}">
        <p14:creationId xmlns:p14="http://schemas.microsoft.com/office/powerpoint/2010/main" val="10448371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D52298F-C743-4A53-BF8C-6C046DD57971}" type="datetime1">
              <a:rPr lang="en-US" smtClean="0">
                <a:solidFill>
                  <a:prstClr val="black">
                    <a:tint val="75000"/>
                  </a:prstClr>
                </a:solidFill>
              </a:rPr>
              <a:t>9/5/2017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74095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sz="2000"/>
            </a:lvl1pPr>
            <a:lvl2pPr>
              <a:defRPr sz="1800">
                <a:solidFill>
                  <a:schemeClr val="tx1">
                    <a:lumMod val="65000"/>
                    <a:lumOff val="3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1169B86-8AAF-4934-B014-3C6A4F9C9736}" type="datetime1">
              <a:rPr lang="en-US" smtClean="0">
                <a:solidFill>
                  <a:prstClr val="black">
                    <a:tint val="75000"/>
                  </a:prstClr>
                </a:solidFill>
              </a:rPr>
              <a:t>9/5/2017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42437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7B8D55-076E-4C58-A95A-368925A2BCB5}" type="datetime1">
              <a:rPr lang="en-US" smtClean="0">
                <a:solidFill>
                  <a:prstClr val="black">
                    <a:tint val="75000"/>
                  </a:prstClr>
                </a:solidFill>
              </a:rPr>
              <a:t>9/5/2017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62023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22ADB02-9DC1-493B-9EAE-38CD5432CB05}" type="datetime1">
              <a:rPr lang="en-US" smtClean="0">
                <a:solidFill>
                  <a:prstClr val="black">
                    <a:tint val="75000"/>
                  </a:prstClr>
                </a:solidFill>
              </a:rPr>
              <a:t>9/5/2017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8177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320576F-9BA4-4CD2-A14A-6B43FE29E86F}" type="datetime1">
              <a:rPr lang="en-US" smtClean="0">
                <a:solidFill>
                  <a:prstClr val="black">
                    <a:tint val="75000"/>
                  </a:prstClr>
                </a:solidFill>
              </a:rPr>
              <a:t>9/5/2017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57271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AB9BA75-C638-4600-9EA1-E732ABB5AB3E}" type="datetime1">
              <a:rPr lang="en-US" smtClean="0">
                <a:solidFill>
                  <a:prstClr val="black">
                    <a:tint val="75000"/>
                  </a:prstClr>
                </a:solidFill>
              </a:rPr>
              <a:t>9/5/2017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518329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3D1C8D-88CE-4443-BD8E-532DA49035EE}" type="datetime1">
              <a:rPr lang="en-US" smtClean="0">
                <a:solidFill>
                  <a:prstClr val="black">
                    <a:tint val="75000"/>
                  </a:prstClr>
                </a:solidFill>
              </a:rPr>
              <a:t>9/5/2017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0801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E310E9E-FB82-4155-AB32-1E182A9A6F93}" type="datetime1">
              <a:rPr lang="en-US" smtClean="0">
                <a:solidFill>
                  <a:prstClr val="black">
                    <a:tint val="75000"/>
                  </a:prstClr>
                </a:solidFill>
              </a:rPr>
              <a:t>9/5/2017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97821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dirty="0"/>
              <a:t>Click to edit Master title style</a:t>
            </a:r>
          </a:p>
        </p:txBody>
      </p:sp>
      <p:sp>
        <p:nvSpPr>
          <p:cNvPr id="3" name="Content Placeholder 2"/>
          <p:cNvSpPr>
            <a:spLocks noGrp="1"/>
          </p:cNvSpPr>
          <p:nvPr>
            <p:ph idx="1"/>
          </p:nvPr>
        </p:nvSpPr>
        <p:spPr/>
        <p:txBody>
          <a:bodyPr/>
          <a:lstStyle>
            <a:lvl1pPr>
              <a:defRPr sz="2000"/>
            </a:lvl1pPr>
            <a:lvl2pPr>
              <a:defRPr sz="1800">
                <a:solidFill>
                  <a:schemeClr val="tx1">
                    <a:lumMod val="65000"/>
                    <a:lumOff val="3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A95B807-2A1C-4351-9C05-7B3BAA4D309B}" type="datetime1">
              <a:rPr lang="en-US" smtClean="0"/>
              <a:t>9/5/2017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F213E-B210-495C-B781-BDC9970E89FD}" type="slidenum">
              <a:rPr lang="en-US" smtClean="0"/>
              <a:pPr/>
              <a:t>‹#›</a:t>
            </a:fld>
            <a:endParaRPr lang="en-US"/>
          </a:p>
        </p:txBody>
      </p:sp>
    </p:spTree>
    <p:extLst>
      <p:ext uri="{BB962C8B-B14F-4D97-AF65-F5344CB8AC3E}">
        <p14:creationId xmlns:p14="http://schemas.microsoft.com/office/powerpoint/2010/main" val="23540558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BBDF8F2-7651-4011-A00D-DB1ABF64A291}" type="datetime1">
              <a:rPr lang="en-US" smtClean="0">
                <a:solidFill>
                  <a:prstClr val="black">
                    <a:tint val="75000"/>
                  </a:prstClr>
                </a:solidFill>
              </a:rPr>
              <a:t>9/5/2017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18260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0AACAC-40DC-484E-8536-45769A530735}" type="datetime1">
              <a:rPr lang="en-US" smtClean="0">
                <a:solidFill>
                  <a:prstClr val="black">
                    <a:tint val="75000"/>
                  </a:prstClr>
                </a:solidFill>
              </a:rPr>
              <a:t>9/5/2017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645284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A24E81-A8A7-4439-8538-46AC6F226C9C}" type="datetime1">
              <a:rPr lang="en-US" smtClean="0">
                <a:solidFill>
                  <a:prstClr val="black">
                    <a:tint val="75000"/>
                  </a:prstClr>
                </a:solidFill>
              </a:rPr>
              <a:t>9/5/2017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81174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71754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dirty="0"/>
              <a:t>Click to edit Master title style</a:t>
            </a:r>
          </a:p>
        </p:txBody>
      </p:sp>
      <p:sp>
        <p:nvSpPr>
          <p:cNvPr id="3" name="Content Placeholder 2"/>
          <p:cNvSpPr>
            <a:spLocks noGrp="1"/>
          </p:cNvSpPr>
          <p:nvPr>
            <p:ph idx="1"/>
          </p:nvPr>
        </p:nvSpPr>
        <p:spPr/>
        <p:txBody>
          <a:bodyPr/>
          <a:lstStyle>
            <a:lvl1pPr>
              <a:defRPr sz="2000"/>
            </a:lvl1pPr>
            <a:lvl2pPr>
              <a:defRPr sz="1800">
                <a:solidFill>
                  <a:schemeClr val="tx1">
                    <a:lumMod val="65000"/>
                    <a:lumOff val="3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99803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863362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62083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635707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610655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64923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6AB3AE-815B-4D39-810D-BD6FBAA85AD8}" type="datetime1">
              <a:rPr lang="en-US" smtClean="0"/>
              <a:t>9/5/2017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F213E-B210-495C-B781-BDC9970E89FD}" type="slidenum">
              <a:rPr lang="en-US" smtClean="0"/>
              <a:pPr/>
              <a:t>‹#›</a:t>
            </a:fld>
            <a:endParaRPr lang="en-US"/>
          </a:p>
        </p:txBody>
      </p:sp>
    </p:spTree>
    <p:extLst>
      <p:ext uri="{BB962C8B-B14F-4D97-AF65-F5344CB8AC3E}">
        <p14:creationId xmlns:p14="http://schemas.microsoft.com/office/powerpoint/2010/main" val="24410844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48242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319717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029663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50289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CBFD00F-6805-44A3-A671-079804E56125}" type="datetime1">
              <a:rPr lang="en-US" smtClean="0"/>
              <a:t>9/5/2017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F213E-B210-495C-B781-BDC9970E89FD}" type="slidenum">
              <a:rPr lang="en-US" smtClean="0"/>
              <a:pPr/>
              <a:t>‹#›</a:t>
            </a:fld>
            <a:endParaRPr lang="en-US"/>
          </a:p>
        </p:txBody>
      </p:sp>
    </p:spTree>
    <p:extLst>
      <p:ext uri="{BB962C8B-B14F-4D97-AF65-F5344CB8AC3E}">
        <p14:creationId xmlns:p14="http://schemas.microsoft.com/office/powerpoint/2010/main" val="3939882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060AABD-5F5A-4DB7-9BFB-0A7FF754547E}" type="datetime1">
              <a:rPr lang="en-US" smtClean="0"/>
              <a:t>9/5/2017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5F213E-B210-495C-B781-BDC9970E89FD}" type="slidenum">
              <a:rPr lang="en-US" smtClean="0"/>
              <a:pPr/>
              <a:t>‹#›</a:t>
            </a:fld>
            <a:endParaRPr lang="en-US"/>
          </a:p>
        </p:txBody>
      </p:sp>
    </p:spTree>
    <p:extLst>
      <p:ext uri="{BB962C8B-B14F-4D97-AF65-F5344CB8AC3E}">
        <p14:creationId xmlns:p14="http://schemas.microsoft.com/office/powerpoint/2010/main" val="2377956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06ACE33-9A2C-4712-843E-6784643E8840}" type="datetime1">
              <a:rPr lang="en-US" smtClean="0"/>
              <a:t>9/5/2017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5F213E-B210-495C-B781-BDC9970E89FD}" type="slidenum">
              <a:rPr lang="en-US" smtClean="0"/>
              <a:pPr/>
              <a:t>‹#›</a:t>
            </a:fld>
            <a:endParaRPr lang="en-US"/>
          </a:p>
        </p:txBody>
      </p:sp>
    </p:spTree>
    <p:extLst>
      <p:ext uri="{BB962C8B-B14F-4D97-AF65-F5344CB8AC3E}">
        <p14:creationId xmlns:p14="http://schemas.microsoft.com/office/powerpoint/2010/main" val="3353200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5EB895-2306-40E0-ABAD-873D23A1FBF8}" type="datetime1">
              <a:rPr lang="en-US" smtClean="0"/>
              <a:t>9/5/2017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5F213E-B210-495C-B781-BDC9970E89FD}" type="slidenum">
              <a:rPr lang="en-US" smtClean="0"/>
              <a:pPr/>
              <a:t>‹#›</a:t>
            </a:fld>
            <a:endParaRPr lang="en-US"/>
          </a:p>
        </p:txBody>
      </p:sp>
    </p:spTree>
    <p:extLst>
      <p:ext uri="{BB962C8B-B14F-4D97-AF65-F5344CB8AC3E}">
        <p14:creationId xmlns:p14="http://schemas.microsoft.com/office/powerpoint/2010/main" val="3909653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F73735B-CBE3-44FD-B761-E3AF34DA3C7E}" type="datetime1">
              <a:rPr lang="en-US" smtClean="0"/>
              <a:t>9/5/2017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F213E-B210-495C-B781-BDC9970E89FD}" type="slidenum">
              <a:rPr lang="en-US" smtClean="0"/>
              <a:pPr/>
              <a:t>‹#›</a:t>
            </a:fld>
            <a:endParaRPr lang="en-US"/>
          </a:p>
        </p:txBody>
      </p:sp>
    </p:spTree>
    <p:extLst>
      <p:ext uri="{BB962C8B-B14F-4D97-AF65-F5344CB8AC3E}">
        <p14:creationId xmlns:p14="http://schemas.microsoft.com/office/powerpoint/2010/main" val="1864324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A59929-85D2-4810-A866-CB49D8CADA43}" type="datetime1">
              <a:rPr lang="en-US" smtClean="0"/>
              <a:t>9/5/2017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F213E-B210-495C-B781-BDC9970E89FD}" type="slidenum">
              <a:rPr lang="en-US" smtClean="0"/>
              <a:pPr/>
              <a:t>‹#›</a:t>
            </a:fld>
            <a:endParaRPr lang="en-US"/>
          </a:p>
        </p:txBody>
      </p:sp>
    </p:spTree>
    <p:extLst>
      <p:ext uri="{BB962C8B-B14F-4D97-AF65-F5344CB8AC3E}">
        <p14:creationId xmlns:p14="http://schemas.microsoft.com/office/powerpoint/2010/main" val="3907640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274638"/>
            <a:ext cx="73152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914400" y="1600200"/>
            <a:ext cx="73152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DFA531-67F7-433F-BA36-EA34A3557B9F}" type="datetime1">
              <a:rPr lang="en-US" smtClean="0"/>
              <a:t>9/5/2017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5F213E-B210-495C-B781-BDC9970E89FD}" type="slidenum">
              <a:rPr lang="en-US" smtClean="0"/>
              <a:pPr/>
              <a:t>‹#›</a:t>
            </a:fld>
            <a:endParaRPr lang="en-US"/>
          </a:p>
        </p:txBody>
      </p:sp>
    </p:spTree>
    <p:extLst>
      <p:ext uri="{BB962C8B-B14F-4D97-AF65-F5344CB8AC3E}">
        <p14:creationId xmlns:p14="http://schemas.microsoft.com/office/powerpoint/2010/main" val="22968596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2600" kern="1200">
          <a:solidFill>
            <a:schemeClr val="tx1"/>
          </a:solidFill>
          <a:latin typeface="Candara" panose="020E050203030302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Candara" panose="020E0502030303020204" pitchFamily="34" charset="0"/>
          <a:ea typeface="+mn-ea"/>
          <a:cs typeface="+mn-cs"/>
        </a:defRPr>
      </a:lvl1pPr>
      <a:lvl2pPr marL="742950" indent="-285750" algn="l" defTabSz="914400" rtl="0" eaLnBrk="1" latinLnBrk="0" hangingPunct="1">
        <a:spcBef>
          <a:spcPct val="20000"/>
        </a:spcBef>
        <a:buFont typeface="Arial" pitchFamily="34" charset="0"/>
        <a:buChar char="–"/>
        <a:defRPr sz="2200" kern="1200">
          <a:solidFill>
            <a:schemeClr val="tx1"/>
          </a:solidFill>
          <a:latin typeface="Candara" panose="020E0502030303020204" pitchFamily="34"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Candara" panose="020E050203030302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ndara" panose="020E050203030302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ndara" panose="020E0502030303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274638"/>
            <a:ext cx="73152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914400" y="1600200"/>
            <a:ext cx="73152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530463-B3D6-4825-9DC5-B9179E6F5284}" type="datetime1">
              <a:rPr lang="en-US" smtClean="0">
                <a:solidFill>
                  <a:prstClr val="black">
                    <a:tint val="75000"/>
                  </a:prstClr>
                </a:solidFill>
              </a:rPr>
              <a:t>9/5/2017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744683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2600" kern="1200">
          <a:solidFill>
            <a:schemeClr val="tx1"/>
          </a:solidFill>
          <a:latin typeface="Candara" panose="020E050203030302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Candara" panose="020E0502030303020204" pitchFamily="34" charset="0"/>
          <a:ea typeface="+mn-ea"/>
          <a:cs typeface="+mn-cs"/>
        </a:defRPr>
      </a:lvl1pPr>
      <a:lvl2pPr marL="742950" indent="-285750" algn="l" defTabSz="914400" rtl="0" eaLnBrk="1" latinLnBrk="0" hangingPunct="1">
        <a:spcBef>
          <a:spcPct val="20000"/>
        </a:spcBef>
        <a:buFont typeface="Arial" pitchFamily="34" charset="0"/>
        <a:buChar char="–"/>
        <a:defRPr sz="2200" kern="1200">
          <a:solidFill>
            <a:schemeClr val="tx1"/>
          </a:solidFill>
          <a:latin typeface="Candara" panose="020E0502030303020204" pitchFamily="34"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Candara" panose="020E050203030302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ndara" panose="020E050203030302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ndara" panose="020E0502030303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274638"/>
            <a:ext cx="73152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914400" y="1600200"/>
            <a:ext cx="73152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92FA83-C0FD-4247-923A-0067277D1CF6}" type="datetimeFigureOut">
              <a:rPr lang="en-US" smtClean="0">
                <a:solidFill>
                  <a:prstClr val="black">
                    <a:tint val="75000"/>
                  </a:prstClr>
                </a:solidFill>
              </a:rPr>
              <a:pPr/>
              <a:t>9/5/2017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5F213E-B210-495C-B781-BDC9970E89F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559756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2600" kern="1200">
          <a:solidFill>
            <a:schemeClr val="tx1"/>
          </a:solidFill>
          <a:latin typeface="Candara" panose="020E050203030302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Candara" panose="020E0502030303020204" pitchFamily="34" charset="0"/>
          <a:ea typeface="+mn-ea"/>
          <a:cs typeface="+mn-cs"/>
        </a:defRPr>
      </a:lvl1pPr>
      <a:lvl2pPr marL="742950" indent="-285750" algn="l" defTabSz="914400" rtl="0" eaLnBrk="1" latinLnBrk="0" hangingPunct="1">
        <a:spcBef>
          <a:spcPct val="20000"/>
        </a:spcBef>
        <a:buFont typeface="Arial" pitchFamily="34" charset="0"/>
        <a:buChar char="–"/>
        <a:defRPr sz="2200" kern="1200">
          <a:solidFill>
            <a:schemeClr val="tx1"/>
          </a:solidFill>
          <a:latin typeface="Candara" panose="020E0502030303020204" pitchFamily="34"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Candara" panose="020E050203030302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ndara" panose="020E050203030302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ndara" panose="020E0502030303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image" Target="../media/image90.png"/><Relationship Id="rId5" Type="http://schemas.openxmlformats.org/officeDocument/2006/relationships/image" Target="../media/image80.png"/><Relationship Id="rId4" Type="http://schemas.openxmlformats.org/officeDocument/2006/relationships/image" Target="../media/image70.png"/></Relationships>
</file>

<file path=ppt/slides/_rels/slide3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image" Target="../media/image80.png"/><Relationship Id="rId5" Type="http://schemas.openxmlformats.org/officeDocument/2006/relationships/image" Target="../media/image13.png"/><Relationship Id="rId4" Type="http://schemas.openxmlformats.org/officeDocument/2006/relationships/image" Target="../media/image1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0.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1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4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8477" y="2895600"/>
            <a:ext cx="7315200" cy="914400"/>
          </a:xfrm>
        </p:spPr>
        <p:txBody>
          <a:bodyPr>
            <a:noAutofit/>
          </a:bodyPr>
          <a:lstStyle/>
          <a:p>
            <a:r>
              <a:rPr lang="en-US" sz="2800" b="1" dirty="0"/>
              <a:t>Asymmetric Information </a:t>
            </a:r>
            <a:r>
              <a:rPr lang="en-US" sz="2800" b="1" dirty="0">
                <a:latin typeface="Candara" panose="020E0502030303020204" pitchFamily="34" charset="0"/>
              </a:rPr>
              <a:t>and Entrepreneurship</a:t>
            </a:r>
            <a:br>
              <a:rPr lang="en-US" sz="2800" b="1" dirty="0">
                <a:latin typeface="Candara" panose="020E0502030303020204" pitchFamily="34" charset="0"/>
              </a:rPr>
            </a:br>
            <a:endParaRPr lang="en-US" sz="2800" b="1" dirty="0">
              <a:latin typeface="Candara" panose="020E0502030303020204" pitchFamily="34" charset="0"/>
            </a:endParaRPr>
          </a:p>
        </p:txBody>
      </p:sp>
      <p:sp>
        <p:nvSpPr>
          <p:cNvPr id="3" name="TextBox 2"/>
          <p:cNvSpPr txBox="1"/>
          <p:nvPr/>
        </p:nvSpPr>
        <p:spPr>
          <a:xfrm>
            <a:off x="897340" y="3869829"/>
            <a:ext cx="7162800" cy="923330"/>
          </a:xfrm>
          <a:prstGeom prst="rect">
            <a:avLst/>
          </a:prstGeom>
          <a:noFill/>
        </p:spPr>
        <p:txBody>
          <a:bodyPr wrap="square" rtlCol="0">
            <a:spAutoFit/>
          </a:bodyPr>
          <a:lstStyle/>
          <a:p>
            <a:pPr algn="ctr" fontAlgn="t">
              <a:lnSpc>
                <a:spcPct val="150000"/>
              </a:lnSpc>
            </a:pPr>
            <a:r>
              <a:rPr lang="en-US" dirty="0">
                <a:latin typeface="Candara" panose="020E0502030303020204" pitchFamily="34" charset="0"/>
              </a:rPr>
              <a:t>Deepak Hegde (New York University)</a:t>
            </a:r>
          </a:p>
          <a:p>
            <a:pPr algn="ctr" fontAlgn="t">
              <a:lnSpc>
                <a:spcPct val="150000"/>
              </a:lnSpc>
            </a:pPr>
            <a:r>
              <a:rPr lang="en-US" dirty="0">
                <a:latin typeface="Candara" panose="020E0502030303020204" pitchFamily="34" charset="0"/>
              </a:rPr>
              <a:t>Justin Tumlinson (Loughborough University-London)</a:t>
            </a:r>
            <a:endParaRPr lang="en-US" dirty="0"/>
          </a:p>
        </p:txBody>
      </p:sp>
      <p:sp>
        <p:nvSpPr>
          <p:cNvPr id="5" name="TextBox 4"/>
          <p:cNvSpPr txBox="1"/>
          <p:nvPr/>
        </p:nvSpPr>
        <p:spPr>
          <a:xfrm>
            <a:off x="3581400" y="1143000"/>
            <a:ext cx="4612792" cy="769441"/>
          </a:xfrm>
          <a:prstGeom prst="rect">
            <a:avLst/>
          </a:prstGeom>
          <a:noFill/>
        </p:spPr>
        <p:txBody>
          <a:bodyPr wrap="square" rtlCol="0">
            <a:spAutoFit/>
          </a:bodyPr>
          <a:lstStyle/>
          <a:p>
            <a:pPr algn="r"/>
            <a:r>
              <a:rPr lang="en-US" sz="1400" dirty="0">
                <a:latin typeface="Candara" panose="020E0502030303020204" pitchFamily="34" charset="0"/>
              </a:rPr>
              <a:t>CEPR Economics of Entrepreneurship</a:t>
            </a:r>
          </a:p>
          <a:p>
            <a:pPr algn="r"/>
            <a:r>
              <a:rPr lang="en-US" sz="1400" dirty="0">
                <a:latin typeface="Candara" panose="020E0502030303020204" pitchFamily="34" charset="0"/>
              </a:rPr>
              <a:t> Sep 2017</a:t>
            </a:r>
          </a:p>
          <a:p>
            <a:endParaRPr lang="en-US" sz="1600" dirty="0">
              <a:latin typeface="Candara" pitchFamily="34" charset="0"/>
            </a:endParaRPr>
          </a:p>
        </p:txBody>
      </p:sp>
    </p:spTree>
    <p:extLst>
      <p:ext uri="{BB962C8B-B14F-4D97-AF65-F5344CB8AC3E}">
        <p14:creationId xmlns:p14="http://schemas.microsoft.com/office/powerpoint/2010/main" val="2563646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9924" y="1087293"/>
            <a:ext cx="5097439" cy="42467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ndara" panose="020E0502030303020204" pitchFamily="34" charset="0"/>
            </a:endParaRPr>
          </a:p>
        </p:txBody>
      </p:sp>
      <p:sp>
        <p:nvSpPr>
          <p:cNvPr id="3" name="TextBox 2"/>
          <p:cNvSpPr txBox="1"/>
          <p:nvPr/>
        </p:nvSpPr>
        <p:spPr>
          <a:xfrm>
            <a:off x="1144300" y="1100259"/>
            <a:ext cx="1154568" cy="923330"/>
          </a:xfrm>
          <a:prstGeom prst="rect">
            <a:avLst/>
          </a:prstGeom>
          <a:noFill/>
        </p:spPr>
        <p:txBody>
          <a:bodyPr wrap="square" rtlCol="0">
            <a:spAutoFit/>
          </a:bodyPr>
          <a:lstStyle/>
          <a:p>
            <a:pPr algn="ctr"/>
            <a:r>
              <a:rPr lang="en-GB" dirty="0">
                <a:solidFill>
                  <a:prstClr val="black"/>
                </a:solidFill>
                <a:latin typeface="Candara" panose="020E0502030303020204" pitchFamily="34" charset="0"/>
              </a:rPr>
              <a:t>Ability</a:t>
            </a:r>
          </a:p>
          <a:p>
            <a:pPr algn="ctr"/>
            <a:r>
              <a:rPr lang="en-GB" dirty="0">
                <a:solidFill>
                  <a:prstClr val="black"/>
                </a:solidFill>
                <a:latin typeface="Candara" panose="020E0502030303020204" pitchFamily="34" charset="0"/>
              </a:rPr>
              <a:t>(</a:t>
            </a:r>
            <a:r>
              <a:rPr lang="en-GB" i="1" dirty="0">
                <a:solidFill>
                  <a:prstClr val="black"/>
                </a:solidFill>
                <a:latin typeface="Candara" panose="020E0502030303020204" pitchFamily="34" charset="0"/>
              </a:rPr>
              <a:t>Outside</a:t>
            </a:r>
          </a:p>
          <a:p>
            <a:pPr algn="ctr"/>
            <a:r>
              <a:rPr lang="en-GB" i="1" dirty="0">
                <a:solidFill>
                  <a:prstClr val="black"/>
                </a:solidFill>
                <a:latin typeface="Candara" panose="020E0502030303020204" pitchFamily="34" charset="0"/>
              </a:rPr>
              <a:t>Option)</a:t>
            </a:r>
            <a:endParaRPr lang="en-US" dirty="0">
              <a:solidFill>
                <a:prstClr val="black"/>
              </a:solidFill>
              <a:latin typeface="Candara" panose="020E0502030303020204" pitchFamily="34" charset="0"/>
            </a:endParaRPr>
          </a:p>
        </p:txBody>
      </p:sp>
      <p:cxnSp>
        <p:nvCxnSpPr>
          <p:cNvPr id="4" name="Straight Arrow Connector 3"/>
          <p:cNvCxnSpPr/>
          <p:nvPr/>
        </p:nvCxnSpPr>
        <p:spPr>
          <a:xfrm flipV="1">
            <a:off x="2138324" y="1091792"/>
            <a:ext cx="0" cy="3693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5853672" y="5405877"/>
            <a:ext cx="769763" cy="369332"/>
          </a:xfrm>
          <a:prstGeom prst="rect">
            <a:avLst/>
          </a:prstGeom>
          <a:noFill/>
        </p:spPr>
        <p:txBody>
          <a:bodyPr wrap="none" rtlCol="0">
            <a:spAutoFit/>
          </a:bodyPr>
          <a:lstStyle/>
          <a:p>
            <a:r>
              <a:rPr lang="en-US" dirty="0">
                <a:solidFill>
                  <a:prstClr val="black"/>
                </a:solidFill>
                <a:latin typeface="Candara" panose="020E0502030303020204" pitchFamily="34" charset="0"/>
              </a:rPr>
              <a:t>Signal</a:t>
            </a:r>
          </a:p>
        </p:txBody>
      </p:sp>
      <p:cxnSp>
        <p:nvCxnSpPr>
          <p:cNvPr id="6" name="Straight Arrow Connector 5"/>
          <p:cNvCxnSpPr/>
          <p:nvPr/>
        </p:nvCxnSpPr>
        <p:spPr>
          <a:xfrm>
            <a:off x="6905563" y="5590543"/>
            <a:ext cx="431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4798662" y="3519679"/>
                <a:ext cx="195566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1" smtClean="0">
                          <a:solidFill>
                            <a:prstClr val="black"/>
                          </a:solidFill>
                          <a:latin typeface="Cambria Math"/>
                          <a:ea typeface="Cambria Math"/>
                        </a:rPr>
                        <m:t>𝐖𝐚𝐠𝐞</m:t>
                      </m:r>
                      <m:d>
                        <m:dPr>
                          <m:ctrlPr>
                            <a:rPr lang="en-US" sz="2000" b="1" i="1" smtClean="0">
                              <a:solidFill>
                                <a:prstClr val="black"/>
                              </a:solidFill>
                              <a:latin typeface="Cambria Math" panose="02040503050406030204" pitchFamily="18" charset="0"/>
                              <a:ea typeface="Cambria Math"/>
                            </a:rPr>
                          </m:ctrlPr>
                        </m:dPr>
                        <m:e>
                          <m:r>
                            <a:rPr lang="en-US" sz="2000" b="1" i="1" smtClean="0">
                              <a:solidFill>
                                <a:prstClr val="black"/>
                              </a:solidFill>
                              <a:latin typeface="Cambria Math" panose="02040503050406030204" pitchFamily="18" charset="0"/>
                              <a:ea typeface="Cambria Math"/>
                            </a:rPr>
                            <m:t>𝑺𝒊𝒈𝒏𝒂𝒍</m:t>
                          </m:r>
                        </m:e>
                      </m:d>
                    </m:oMath>
                  </m:oMathPara>
                </a14:m>
                <a:endParaRPr lang="en-US" sz="2000" b="1" dirty="0">
                  <a:solidFill>
                    <a:prstClr val="black"/>
                  </a:solidFill>
                  <a:latin typeface="Candara" panose="020E0502030303020204"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798662" y="3519679"/>
                <a:ext cx="1955664" cy="400110"/>
              </a:xfrm>
              <a:prstGeom prst="rect">
                <a:avLst/>
              </a:prstGeom>
              <a:blipFill rotWithShape="0">
                <a:blip r:embed="rId3"/>
                <a:stretch>
                  <a:fillRect b="-15152"/>
                </a:stretch>
              </a:blipFill>
            </p:spPr>
            <p:txBody>
              <a:bodyPr/>
              <a:lstStyle/>
              <a:p>
                <a:r>
                  <a:rPr lang="en-US">
                    <a:noFill/>
                  </a:rPr>
                  <a:t> </a:t>
                </a:r>
              </a:p>
            </p:txBody>
          </p:sp>
        </mc:Fallback>
      </mc:AlternateContent>
      <p:sp>
        <p:nvSpPr>
          <p:cNvPr id="11" name="Freeform 10"/>
          <p:cNvSpPr/>
          <p:nvPr/>
        </p:nvSpPr>
        <p:spPr>
          <a:xfrm>
            <a:off x="2222938" y="1686910"/>
            <a:ext cx="5108028" cy="3468414"/>
          </a:xfrm>
          <a:custGeom>
            <a:avLst/>
            <a:gdLst>
              <a:gd name="connsiteX0" fmla="*/ 0 w 5108028"/>
              <a:gd name="connsiteY0" fmla="*/ 3468414 h 3468414"/>
              <a:gd name="connsiteX1" fmla="*/ 930165 w 5108028"/>
              <a:gd name="connsiteY1" fmla="*/ 2270235 h 3468414"/>
              <a:gd name="connsiteX2" fmla="*/ 3342290 w 5108028"/>
              <a:gd name="connsiteY2" fmla="*/ 1513490 h 3468414"/>
              <a:gd name="connsiteX3" fmla="*/ 5108028 w 5108028"/>
              <a:gd name="connsiteY3" fmla="*/ 0 h 3468414"/>
            </a:gdLst>
            <a:ahLst/>
            <a:cxnLst>
              <a:cxn ang="0">
                <a:pos x="connsiteX0" y="connsiteY0"/>
              </a:cxn>
              <a:cxn ang="0">
                <a:pos x="connsiteX1" y="connsiteY1"/>
              </a:cxn>
              <a:cxn ang="0">
                <a:pos x="connsiteX2" y="connsiteY2"/>
              </a:cxn>
              <a:cxn ang="0">
                <a:pos x="connsiteX3" y="connsiteY3"/>
              </a:cxn>
            </a:cxnLst>
            <a:rect l="l" t="t" r="r" b="b"/>
            <a:pathLst>
              <a:path w="5108028" h="3468414">
                <a:moveTo>
                  <a:pt x="0" y="3468414"/>
                </a:moveTo>
                <a:cubicBezTo>
                  <a:pt x="186558" y="3032235"/>
                  <a:pt x="373117" y="2596056"/>
                  <a:pt x="930165" y="2270235"/>
                </a:cubicBezTo>
                <a:cubicBezTo>
                  <a:pt x="1487213" y="1944414"/>
                  <a:pt x="2645980" y="1891862"/>
                  <a:pt x="3342290" y="1513490"/>
                </a:cubicBezTo>
                <a:cubicBezTo>
                  <a:pt x="4038600" y="1135118"/>
                  <a:pt x="4573314" y="567559"/>
                  <a:pt x="5108028"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ndara" panose="020E0502030303020204" pitchFamily="34" charset="0"/>
            </a:endParaRPr>
          </a:p>
        </p:txBody>
      </p:sp>
      <p:sp>
        <p:nvSpPr>
          <p:cNvPr id="9" name="TextBox 8"/>
          <p:cNvSpPr txBox="1"/>
          <p:nvPr/>
        </p:nvSpPr>
        <p:spPr>
          <a:xfrm>
            <a:off x="4528424" y="1792756"/>
            <a:ext cx="2093843" cy="461665"/>
          </a:xfrm>
          <a:prstGeom prst="rect">
            <a:avLst/>
          </a:prstGeom>
          <a:noFill/>
        </p:spPr>
        <p:txBody>
          <a:bodyPr wrap="none" rtlCol="0">
            <a:spAutoFit/>
          </a:bodyPr>
          <a:lstStyle/>
          <a:p>
            <a:r>
              <a:rPr lang="en-US" sz="2400" b="1" dirty="0">
                <a:solidFill>
                  <a:srgbClr val="00B050"/>
                </a:solidFill>
                <a:latin typeface="Candara" panose="020E0502030303020204" pitchFamily="34" charset="0"/>
              </a:rPr>
              <a:t>Entrepreneurs</a:t>
            </a:r>
          </a:p>
        </p:txBody>
      </p:sp>
      <p:sp>
        <p:nvSpPr>
          <p:cNvPr id="10" name="TextBox 9"/>
          <p:cNvSpPr txBox="1"/>
          <p:nvPr/>
        </p:nvSpPr>
        <p:spPr>
          <a:xfrm>
            <a:off x="4827223" y="4527716"/>
            <a:ext cx="1620957" cy="461665"/>
          </a:xfrm>
          <a:prstGeom prst="rect">
            <a:avLst/>
          </a:prstGeom>
          <a:noFill/>
        </p:spPr>
        <p:txBody>
          <a:bodyPr wrap="none" rtlCol="0">
            <a:spAutoFit/>
          </a:bodyPr>
          <a:lstStyle/>
          <a:p>
            <a:r>
              <a:rPr lang="en-US" sz="2400" b="1" dirty="0">
                <a:solidFill>
                  <a:srgbClr val="0070C0"/>
                </a:solidFill>
                <a:latin typeface="Candara" panose="020E0502030303020204" pitchFamily="34" charset="0"/>
              </a:rPr>
              <a:t>Employees</a:t>
            </a:r>
          </a:p>
        </p:txBody>
      </p:sp>
      <p:cxnSp>
        <p:nvCxnSpPr>
          <p:cNvPr id="21" name="Straight Connector 20"/>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23" name="TextBox 22"/>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24"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10</a:t>
            </a:fld>
            <a:endParaRPr lang="en-US" dirty="0">
              <a:solidFill>
                <a:prstClr val="black">
                  <a:lumMod val="50000"/>
                  <a:lumOff val="50000"/>
                </a:prstClr>
              </a:solidFill>
              <a:latin typeface="Candara" pitchFamily="34" charset="0"/>
            </a:endParaRPr>
          </a:p>
        </p:txBody>
      </p:sp>
      <p:cxnSp>
        <p:nvCxnSpPr>
          <p:cNvPr id="25" name="Straight Connector 24"/>
          <p:cNvCxnSpPr/>
          <p:nvPr/>
        </p:nvCxnSpPr>
        <p:spPr>
          <a:xfrm>
            <a:off x="914400" y="533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14400" y="150902"/>
            <a:ext cx="7315200" cy="276999"/>
          </a:xfrm>
          <a:prstGeom prst="rect">
            <a:avLst/>
          </a:prstGeom>
          <a:noFill/>
        </p:spPr>
        <p:txBody>
          <a:bodyPr wrap="square" rtlCol="0">
            <a:spAutoFit/>
          </a:bodyPr>
          <a:lstStyle/>
          <a:p>
            <a:r>
              <a:rPr lang="en-US" sz="1200" dirty="0">
                <a:solidFill>
                  <a:prstClr val="white">
                    <a:lumMod val="75000"/>
                  </a:prstClr>
                </a:solidFill>
                <a:latin typeface="Candara" pitchFamily="34" charset="0"/>
                <a:cs typeface="Arial" pitchFamily="34" charset="0"/>
              </a:rPr>
              <a:t>I. Introduction          </a:t>
            </a:r>
            <a:r>
              <a:rPr lang="en-US" sz="1200" b="1" dirty="0">
                <a:solidFill>
                  <a:prstClr val="black"/>
                </a:solidFill>
                <a:latin typeface="Candara" pitchFamily="34" charset="0"/>
                <a:cs typeface="Arial" pitchFamily="34" charset="0"/>
              </a:rPr>
              <a:t>II. Theory              </a:t>
            </a:r>
            <a:r>
              <a:rPr lang="en-US" sz="1200" dirty="0">
                <a:solidFill>
                  <a:prstClr val="white">
                    <a:lumMod val="65000"/>
                  </a:prstClr>
                </a:solidFill>
                <a:latin typeface="Candara" pitchFamily="34" charset="0"/>
                <a:cs typeface="Arial" pitchFamily="34" charset="0"/>
              </a:rPr>
              <a:t>III. Empirical Analysis             IV. Alternative Explanation            V. Conclusion</a:t>
            </a:r>
          </a:p>
        </p:txBody>
      </p:sp>
    </p:spTree>
    <p:extLst>
      <p:ext uri="{BB962C8B-B14F-4D97-AF65-F5344CB8AC3E}">
        <p14:creationId xmlns:p14="http://schemas.microsoft.com/office/powerpoint/2010/main" val="2272848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9924" y="1087293"/>
            <a:ext cx="5097439" cy="42467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3" name="TextBox 2"/>
          <p:cNvSpPr txBox="1"/>
          <p:nvPr/>
        </p:nvSpPr>
        <p:spPr>
          <a:xfrm>
            <a:off x="1144300" y="1100259"/>
            <a:ext cx="1154568" cy="923330"/>
          </a:xfrm>
          <a:prstGeom prst="rect">
            <a:avLst/>
          </a:prstGeom>
          <a:noFill/>
        </p:spPr>
        <p:txBody>
          <a:bodyPr wrap="square" rtlCol="0">
            <a:spAutoFit/>
          </a:bodyPr>
          <a:lstStyle/>
          <a:p>
            <a:pPr algn="ctr"/>
            <a:r>
              <a:rPr lang="en-GB" dirty="0">
                <a:latin typeface="Candara" panose="020E0502030303020204" pitchFamily="34" charset="0"/>
              </a:rPr>
              <a:t>Ability</a:t>
            </a:r>
          </a:p>
          <a:p>
            <a:pPr algn="ctr"/>
            <a:r>
              <a:rPr lang="en-GB" dirty="0">
                <a:latin typeface="Candara" panose="020E0502030303020204" pitchFamily="34" charset="0"/>
              </a:rPr>
              <a:t>(</a:t>
            </a:r>
            <a:r>
              <a:rPr lang="en-GB" i="1" dirty="0">
                <a:latin typeface="Candara" panose="020E0502030303020204" pitchFamily="34" charset="0"/>
              </a:rPr>
              <a:t>Outside</a:t>
            </a:r>
          </a:p>
          <a:p>
            <a:pPr algn="ctr"/>
            <a:r>
              <a:rPr lang="en-GB" i="1" dirty="0">
                <a:latin typeface="Candara" panose="020E0502030303020204" pitchFamily="34" charset="0"/>
              </a:rPr>
              <a:t>Option)</a:t>
            </a:r>
            <a:endParaRPr lang="en-US" dirty="0">
              <a:latin typeface="Candara" panose="020E0502030303020204" pitchFamily="34" charset="0"/>
            </a:endParaRPr>
          </a:p>
        </p:txBody>
      </p:sp>
      <p:cxnSp>
        <p:nvCxnSpPr>
          <p:cNvPr id="4" name="Straight Arrow Connector 3"/>
          <p:cNvCxnSpPr/>
          <p:nvPr/>
        </p:nvCxnSpPr>
        <p:spPr>
          <a:xfrm flipV="1">
            <a:off x="2138324" y="1091792"/>
            <a:ext cx="0" cy="3693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5853672" y="5405877"/>
            <a:ext cx="769763" cy="369332"/>
          </a:xfrm>
          <a:prstGeom prst="rect">
            <a:avLst/>
          </a:prstGeom>
          <a:noFill/>
        </p:spPr>
        <p:txBody>
          <a:bodyPr wrap="none" rtlCol="0">
            <a:spAutoFit/>
          </a:bodyPr>
          <a:lstStyle/>
          <a:p>
            <a:r>
              <a:rPr lang="en-US" dirty="0">
                <a:latin typeface="Candara" panose="020E0502030303020204" pitchFamily="34" charset="0"/>
              </a:rPr>
              <a:t>Signal</a:t>
            </a:r>
          </a:p>
        </p:txBody>
      </p:sp>
      <p:cxnSp>
        <p:nvCxnSpPr>
          <p:cNvPr id="6" name="Straight Arrow Connector 5"/>
          <p:cNvCxnSpPr/>
          <p:nvPr/>
        </p:nvCxnSpPr>
        <p:spPr>
          <a:xfrm>
            <a:off x="6905563" y="5590543"/>
            <a:ext cx="431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4798662" y="3519679"/>
                <a:ext cx="195566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1" i="0" smtClean="0">
                          <a:latin typeface="Cambria Math"/>
                          <a:ea typeface="Cambria Math"/>
                        </a:rPr>
                        <m:t>𝐖𝐚𝐠𝐞</m:t>
                      </m:r>
                      <m:d>
                        <m:dPr>
                          <m:ctrlPr>
                            <a:rPr lang="en-US" sz="2000" b="1" i="1" smtClean="0">
                              <a:latin typeface="Cambria Math" panose="02040503050406030204" pitchFamily="18" charset="0"/>
                              <a:ea typeface="Cambria Math"/>
                            </a:rPr>
                          </m:ctrlPr>
                        </m:dPr>
                        <m:e>
                          <m:r>
                            <a:rPr lang="en-US" sz="2000" b="1" i="1" smtClean="0">
                              <a:latin typeface="Cambria Math" panose="02040503050406030204" pitchFamily="18" charset="0"/>
                              <a:ea typeface="Cambria Math"/>
                            </a:rPr>
                            <m:t>𝑺𝒊𝒈𝒏𝒂𝒍</m:t>
                          </m:r>
                        </m:e>
                      </m:d>
                    </m:oMath>
                  </m:oMathPara>
                </a14:m>
                <a:endParaRPr lang="en-US" sz="2000" b="1" dirty="0">
                  <a:latin typeface="Candara" panose="020E0502030303020204"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798662" y="3519679"/>
                <a:ext cx="1955664" cy="400110"/>
              </a:xfrm>
              <a:prstGeom prst="rect">
                <a:avLst/>
              </a:prstGeom>
              <a:blipFill rotWithShape="0">
                <a:blip r:embed="rId3"/>
                <a:stretch>
                  <a:fillRect b="-15152"/>
                </a:stretch>
              </a:blipFill>
            </p:spPr>
            <p:txBody>
              <a:bodyPr/>
              <a:lstStyle/>
              <a:p>
                <a:r>
                  <a:rPr lang="en-US">
                    <a:noFill/>
                  </a:rPr>
                  <a:t> </a:t>
                </a:r>
              </a:p>
            </p:txBody>
          </p:sp>
        </mc:Fallback>
      </mc:AlternateContent>
      <p:sp>
        <p:nvSpPr>
          <p:cNvPr id="11" name="Freeform 10"/>
          <p:cNvSpPr/>
          <p:nvPr/>
        </p:nvSpPr>
        <p:spPr>
          <a:xfrm>
            <a:off x="2222938" y="1686910"/>
            <a:ext cx="5108028" cy="3468414"/>
          </a:xfrm>
          <a:custGeom>
            <a:avLst/>
            <a:gdLst>
              <a:gd name="connsiteX0" fmla="*/ 0 w 5108028"/>
              <a:gd name="connsiteY0" fmla="*/ 3468414 h 3468414"/>
              <a:gd name="connsiteX1" fmla="*/ 930165 w 5108028"/>
              <a:gd name="connsiteY1" fmla="*/ 2270235 h 3468414"/>
              <a:gd name="connsiteX2" fmla="*/ 3342290 w 5108028"/>
              <a:gd name="connsiteY2" fmla="*/ 1513490 h 3468414"/>
              <a:gd name="connsiteX3" fmla="*/ 5108028 w 5108028"/>
              <a:gd name="connsiteY3" fmla="*/ 0 h 3468414"/>
            </a:gdLst>
            <a:ahLst/>
            <a:cxnLst>
              <a:cxn ang="0">
                <a:pos x="connsiteX0" y="connsiteY0"/>
              </a:cxn>
              <a:cxn ang="0">
                <a:pos x="connsiteX1" y="connsiteY1"/>
              </a:cxn>
              <a:cxn ang="0">
                <a:pos x="connsiteX2" y="connsiteY2"/>
              </a:cxn>
              <a:cxn ang="0">
                <a:pos x="connsiteX3" y="connsiteY3"/>
              </a:cxn>
            </a:cxnLst>
            <a:rect l="l" t="t" r="r" b="b"/>
            <a:pathLst>
              <a:path w="5108028" h="3468414">
                <a:moveTo>
                  <a:pt x="0" y="3468414"/>
                </a:moveTo>
                <a:cubicBezTo>
                  <a:pt x="186558" y="3032235"/>
                  <a:pt x="373117" y="2596056"/>
                  <a:pt x="930165" y="2270235"/>
                </a:cubicBezTo>
                <a:cubicBezTo>
                  <a:pt x="1487213" y="1944414"/>
                  <a:pt x="2645980" y="1891862"/>
                  <a:pt x="3342290" y="1513490"/>
                </a:cubicBezTo>
                <a:cubicBezTo>
                  <a:pt x="4038600" y="1135118"/>
                  <a:pt x="4573314" y="567559"/>
                  <a:pt x="5108028"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9" name="TextBox 8"/>
          <p:cNvSpPr txBox="1"/>
          <p:nvPr/>
        </p:nvSpPr>
        <p:spPr>
          <a:xfrm>
            <a:off x="4528424" y="1792756"/>
            <a:ext cx="2093843" cy="461665"/>
          </a:xfrm>
          <a:prstGeom prst="rect">
            <a:avLst/>
          </a:prstGeom>
          <a:noFill/>
        </p:spPr>
        <p:txBody>
          <a:bodyPr wrap="none" rtlCol="0">
            <a:spAutoFit/>
          </a:bodyPr>
          <a:lstStyle/>
          <a:p>
            <a:r>
              <a:rPr lang="en-US" sz="2400" b="1" dirty="0">
                <a:solidFill>
                  <a:srgbClr val="00B050"/>
                </a:solidFill>
                <a:latin typeface="Candara" panose="020E0502030303020204" pitchFamily="34" charset="0"/>
              </a:rPr>
              <a:t>Entrepreneurs</a:t>
            </a:r>
          </a:p>
        </p:txBody>
      </p:sp>
      <p:sp>
        <p:nvSpPr>
          <p:cNvPr id="10" name="TextBox 9"/>
          <p:cNvSpPr txBox="1"/>
          <p:nvPr/>
        </p:nvSpPr>
        <p:spPr>
          <a:xfrm>
            <a:off x="4827223" y="4527716"/>
            <a:ext cx="1620957" cy="461665"/>
          </a:xfrm>
          <a:prstGeom prst="rect">
            <a:avLst/>
          </a:prstGeom>
          <a:noFill/>
        </p:spPr>
        <p:txBody>
          <a:bodyPr wrap="none" rtlCol="0">
            <a:spAutoFit/>
          </a:bodyPr>
          <a:lstStyle/>
          <a:p>
            <a:r>
              <a:rPr lang="en-US" sz="2400" b="1" dirty="0">
                <a:solidFill>
                  <a:srgbClr val="0070C0"/>
                </a:solidFill>
                <a:latin typeface="Candara" panose="020E0502030303020204" pitchFamily="34" charset="0"/>
              </a:rPr>
              <a:t>Employees</a:t>
            </a:r>
          </a:p>
        </p:txBody>
      </p:sp>
      <p:cxnSp>
        <p:nvCxnSpPr>
          <p:cNvPr id="12" name="Straight Connector 11"/>
          <p:cNvCxnSpPr/>
          <p:nvPr/>
        </p:nvCxnSpPr>
        <p:spPr>
          <a:xfrm flipV="1">
            <a:off x="3153103" y="5331331"/>
            <a:ext cx="0" cy="383669"/>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858576" y="5722493"/>
            <a:ext cx="2509876" cy="369332"/>
          </a:xfrm>
          <a:prstGeom prst="rect">
            <a:avLst/>
          </a:prstGeom>
          <a:noFill/>
        </p:spPr>
        <p:txBody>
          <a:bodyPr wrap="square" rtlCol="0">
            <a:spAutoFit/>
          </a:bodyPr>
          <a:lstStyle/>
          <a:p>
            <a:pPr algn="ctr"/>
            <a:r>
              <a:rPr lang="en-GB" b="0" dirty="0">
                <a:latin typeface="Candara" panose="020E0502030303020204" pitchFamily="34" charset="0"/>
              </a:rPr>
              <a:t>Arbitrary Signal</a:t>
            </a:r>
          </a:p>
        </p:txBody>
      </p:sp>
      <p:cxnSp>
        <p:nvCxnSpPr>
          <p:cNvPr id="14" name="Straight Arrow Connector 13"/>
          <p:cNvCxnSpPr>
            <a:endCxn id="11" idx="1"/>
          </p:cNvCxnSpPr>
          <p:nvPr/>
        </p:nvCxnSpPr>
        <p:spPr>
          <a:xfrm>
            <a:off x="3153103" y="1100259"/>
            <a:ext cx="0" cy="2856886"/>
          </a:xfrm>
          <a:prstGeom prst="straightConnector1">
            <a:avLst/>
          </a:prstGeom>
          <a:ln w="635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153103" y="2205536"/>
            <a:ext cx="1875835" cy="646331"/>
          </a:xfrm>
          <a:prstGeom prst="rect">
            <a:avLst/>
          </a:prstGeom>
          <a:noFill/>
        </p:spPr>
        <p:txBody>
          <a:bodyPr wrap="none" rtlCol="0">
            <a:spAutoFit/>
          </a:bodyPr>
          <a:lstStyle/>
          <a:p>
            <a:r>
              <a:rPr lang="en-US" dirty="0">
                <a:latin typeface="Candara" panose="020E0502030303020204" pitchFamily="34" charset="0"/>
              </a:rPr>
              <a:t>Ability Range </a:t>
            </a:r>
          </a:p>
          <a:p>
            <a:r>
              <a:rPr lang="en-US" dirty="0">
                <a:latin typeface="Candara" panose="020E0502030303020204" pitchFamily="34" charset="0"/>
              </a:rPr>
              <a:t>of Entrepreneurs</a:t>
            </a:r>
          </a:p>
        </p:txBody>
      </p:sp>
      <p:sp>
        <p:nvSpPr>
          <p:cNvPr id="16" name="TextBox 15"/>
          <p:cNvSpPr txBox="1"/>
          <p:nvPr/>
        </p:nvSpPr>
        <p:spPr>
          <a:xfrm>
            <a:off x="3153103" y="4296883"/>
            <a:ext cx="1623849" cy="646331"/>
          </a:xfrm>
          <a:prstGeom prst="rect">
            <a:avLst/>
          </a:prstGeom>
          <a:noFill/>
        </p:spPr>
        <p:txBody>
          <a:bodyPr wrap="square" rtlCol="0">
            <a:spAutoFit/>
          </a:bodyPr>
          <a:lstStyle/>
          <a:p>
            <a:r>
              <a:rPr lang="en-US" dirty="0">
                <a:latin typeface="Candara" panose="020E0502030303020204" pitchFamily="34" charset="0"/>
              </a:rPr>
              <a:t>Ability Range of Employees</a:t>
            </a:r>
          </a:p>
        </p:txBody>
      </p:sp>
      <p:cxnSp>
        <p:nvCxnSpPr>
          <p:cNvPr id="17" name="Straight Arrow Connector 16"/>
          <p:cNvCxnSpPr>
            <a:stCxn id="11" idx="1"/>
          </p:cNvCxnSpPr>
          <p:nvPr/>
        </p:nvCxnSpPr>
        <p:spPr>
          <a:xfrm>
            <a:off x="3153103" y="3957145"/>
            <a:ext cx="0" cy="1376856"/>
          </a:xfrm>
          <a:prstGeom prst="straightConnector1">
            <a:avLst/>
          </a:prstGeom>
          <a:ln w="635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23" name="TextBox 22"/>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24"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11</a:t>
            </a:fld>
            <a:endParaRPr lang="en-US" dirty="0">
              <a:solidFill>
                <a:schemeClr val="tx1">
                  <a:lumMod val="50000"/>
                  <a:lumOff val="50000"/>
                </a:schemeClr>
              </a:solidFill>
              <a:latin typeface="Candara" pitchFamily="34" charset="0"/>
            </a:endParaRPr>
          </a:p>
        </p:txBody>
      </p:sp>
      <p:cxnSp>
        <p:nvCxnSpPr>
          <p:cNvPr id="25" name="Straight Connector 24"/>
          <p:cNvCxnSpPr/>
          <p:nvPr/>
        </p:nvCxnSpPr>
        <p:spPr>
          <a:xfrm>
            <a:off x="914400" y="533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b="1" dirty="0">
                <a:latin typeface="Candara" pitchFamily="34" charset="0"/>
                <a:cs typeface="Arial" pitchFamily="34" charset="0"/>
              </a:rPr>
              <a:t>II. Theory              </a:t>
            </a:r>
            <a:r>
              <a:rPr lang="en-US" sz="1200" dirty="0">
                <a:solidFill>
                  <a:schemeClr val="bg1">
                    <a:lumMod val="65000"/>
                  </a:schemeClr>
                </a:solidFill>
                <a:latin typeface="Candara" pitchFamily="34" charset="0"/>
                <a:cs typeface="Arial" pitchFamily="34" charset="0"/>
              </a:rPr>
              <a:t>III. Empirical Analysis             IV. Alternative Explanation            V. Conclusion</a:t>
            </a:r>
          </a:p>
        </p:txBody>
      </p:sp>
    </p:spTree>
    <p:extLst>
      <p:ext uri="{BB962C8B-B14F-4D97-AF65-F5344CB8AC3E}">
        <p14:creationId xmlns:p14="http://schemas.microsoft.com/office/powerpoint/2010/main" val="952663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9924" y="1087293"/>
            <a:ext cx="5097439" cy="42988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3" name="TextBox 2"/>
          <p:cNvSpPr txBox="1"/>
          <p:nvPr/>
        </p:nvSpPr>
        <p:spPr>
          <a:xfrm>
            <a:off x="1144300" y="1100259"/>
            <a:ext cx="1154568" cy="923330"/>
          </a:xfrm>
          <a:prstGeom prst="rect">
            <a:avLst/>
          </a:prstGeom>
          <a:noFill/>
        </p:spPr>
        <p:txBody>
          <a:bodyPr wrap="square" rtlCol="0">
            <a:spAutoFit/>
          </a:bodyPr>
          <a:lstStyle/>
          <a:p>
            <a:pPr algn="ctr"/>
            <a:r>
              <a:rPr lang="en-GB" dirty="0">
                <a:latin typeface="Candara" panose="020E0502030303020204" pitchFamily="34" charset="0"/>
              </a:rPr>
              <a:t>Ability</a:t>
            </a:r>
          </a:p>
          <a:p>
            <a:pPr algn="ctr"/>
            <a:r>
              <a:rPr lang="en-GB" dirty="0">
                <a:latin typeface="Candara" panose="020E0502030303020204" pitchFamily="34" charset="0"/>
              </a:rPr>
              <a:t>(</a:t>
            </a:r>
            <a:r>
              <a:rPr lang="en-GB" i="1" dirty="0">
                <a:latin typeface="Candara" panose="020E0502030303020204" pitchFamily="34" charset="0"/>
              </a:rPr>
              <a:t>Outside</a:t>
            </a:r>
          </a:p>
          <a:p>
            <a:pPr algn="ctr"/>
            <a:r>
              <a:rPr lang="en-GB" i="1" dirty="0">
                <a:latin typeface="Candara" panose="020E0502030303020204" pitchFamily="34" charset="0"/>
              </a:rPr>
              <a:t>Option)</a:t>
            </a:r>
            <a:endParaRPr lang="en-US" dirty="0">
              <a:latin typeface="Candara" panose="020E0502030303020204" pitchFamily="34" charset="0"/>
            </a:endParaRPr>
          </a:p>
        </p:txBody>
      </p:sp>
      <p:cxnSp>
        <p:nvCxnSpPr>
          <p:cNvPr id="4" name="Straight Arrow Connector 3"/>
          <p:cNvCxnSpPr/>
          <p:nvPr/>
        </p:nvCxnSpPr>
        <p:spPr>
          <a:xfrm flipV="1">
            <a:off x="2138324" y="1091792"/>
            <a:ext cx="0" cy="3693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5893708" y="5460702"/>
            <a:ext cx="769763" cy="369332"/>
          </a:xfrm>
          <a:prstGeom prst="rect">
            <a:avLst/>
          </a:prstGeom>
          <a:noFill/>
        </p:spPr>
        <p:txBody>
          <a:bodyPr wrap="none" rtlCol="0">
            <a:spAutoFit/>
          </a:bodyPr>
          <a:lstStyle/>
          <a:p>
            <a:r>
              <a:rPr lang="en-US" dirty="0">
                <a:latin typeface="Candara" panose="020E0502030303020204" pitchFamily="34" charset="0"/>
              </a:rPr>
              <a:t>Signal</a:t>
            </a:r>
          </a:p>
        </p:txBody>
      </p:sp>
      <p:cxnSp>
        <p:nvCxnSpPr>
          <p:cNvPr id="6" name="Straight Arrow Connector 5"/>
          <p:cNvCxnSpPr/>
          <p:nvPr/>
        </p:nvCxnSpPr>
        <p:spPr>
          <a:xfrm>
            <a:off x="6905563" y="5645368"/>
            <a:ext cx="431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4798662" y="3519679"/>
                <a:ext cx="2293898"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1" i="0" smtClean="0">
                          <a:latin typeface="Cambria Math"/>
                          <a:ea typeface="Cambria Math"/>
                        </a:rPr>
                        <m:t>𝐖𝐚𝐠𝐞</m:t>
                      </m:r>
                      <m:d>
                        <m:dPr>
                          <m:ctrlPr>
                            <a:rPr lang="en-US" sz="2000" b="1" i="1" smtClean="0">
                              <a:latin typeface="Cambria Math" panose="02040503050406030204" pitchFamily="18" charset="0"/>
                              <a:ea typeface="Cambria Math"/>
                            </a:rPr>
                          </m:ctrlPr>
                        </m:dPr>
                        <m:e>
                          <m:r>
                            <a:rPr lang="en-GB" sz="2000" b="1" i="1" smtClean="0">
                              <a:latin typeface="Cambria Math"/>
                              <a:ea typeface="Cambria Math"/>
                            </a:rPr>
                            <m:t>𝑷𝒆𝒅𝒊𝒈𝒓𝒆𝒆</m:t>
                          </m:r>
                        </m:e>
                      </m:d>
                    </m:oMath>
                  </m:oMathPara>
                </a14:m>
                <a:endParaRPr lang="en-US" sz="2000" b="1" dirty="0">
                  <a:latin typeface="Candara" panose="020E0502030303020204"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798662" y="3519679"/>
                <a:ext cx="2293898" cy="400110"/>
              </a:xfrm>
              <a:prstGeom prst="rect">
                <a:avLst/>
              </a:prstGeom>
              <a:blipFill rotWithShape="1">
                <a:blip r:embed="rId3"/>
                <a:stretch>
                  <a:fillRect b="-13636"/>
                </a:stretch>
              </a:blipFill>
            </p:spPr>
            <p:txBody>
              <a:bodyPr/>
              <a:lstStyle/>
              <a:p>
                <a:r>
                  <a:rPr lang="en-US">
                    <a:noFill/>
                  </a:rPr>
                  <a:t> </a:t>
                </a:r>
              </a:p>
            </p:txBody>
          </p:sp>
        </mc:Fallback>
      </mc:AlternateContent>
      <p:sp>
        <p:nvSpPr>
          <p:cNvPr id="11" name="Freeform 10"/>
          <p:cNvSpPr/>
          <p:nvPr/>
        </p:nvSpPr>
        <p:spPr>
          <a:xfrm>
            <a:off x="2222938" y="1686910"/>
            <a:ext cx="5108028" cy="3468414"/>
          </a:xfrm>
          <a:custGeom>
            <a:avLst/>
            <a:gdLst>
              <a:gd name="connsiteX0" fmla="*/ 0 w 5108028"/>
              <a:gd name="connsiteY0" fmla="*/ 3468414 h 3468414"/>
              <a:gd name="connsiteX1" fmla="*/ 930165 w 5108028"/>
              <a:gd name="connsiteY1" fmla="*/ 2270235 h 3468414"/>
              <a:gd name="connsiteX2" fmla="*/ 3342290 w 5108028"/>
              <a:gd name="connsiteY2" fmla="*/ 1513490 h 3468414"/>
              <a:gd name="connsiteX3" fmla="*/ 5108028 w 5108028"/>
              <a:gd name="connsiteY3" fmla="*/ 0 h 3468414"/>
            </a:gdLst>
            <a:ahLst/>
            <a:cxnLst>
              <a:cxn ang="0">
                <a:pos x="connsiteX0" y="connsiteY0"/>
              </a:cxn>
              <a:cxn ang="0">
                <a:pos x="connsiteX1" y="connsiteY1"/>
              </a:cxn>
              <a:cxn ang="0">
                <a:pos x="connsiteX2" y="connsiteY2"/>
              </a:cxn>
              <a:cxn ang="0">
                <a:pos x="connsiteX3" y="connsiteY3"/>
              </a:cxn>
            </a:cxnLst>
            <a:rect l="l" t="t" r="r" b="b"/>
            <a:pathLst>
              <a:path w="5108028" h="3468414">
                <a:moveTo>
                  <a:pt x="0" y="3468414"/>
                </a:moveTo>
                <a:cubicBezTo>
                  <a:pt x="186558" y="3032235"/>
                  <a:pt x="373117" y="2596056"/>
                  <a:pt x="930165" y="2270235"/>
                </a:cubicBezTo>
                <a:cubicBezTo>
                  <a:pt x="1487213" y="1944414"/>
                  <a:pt x="2645980" y="1891862"/>
                  <a:pt x="3342290" y="1513490"/>
                </a:cubicBezTo>
                <a:cubicBezTo>
                  <a:pt x="4038600" y="1135118"/>
                  <a:pt x="4573314" y="567559"/>
                  <a:pt x="5108028"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9" name="TextBox 8"/>
          <p:cNvSpPr txBox="1"/>
          <p:nvPr/>
        </p:nvSpPr>
        <p:spPr>
          <a:xfrm>
            <a:off x="4528425" y="1474954"/>
            <a:ext cx="2093843" cy="461665"/>
          </a:xfrm>
          <a:prstGeom prst="rect">
            <a:avLst/>
          </a:prstGeom>
          <a:noFill/>
        </p:spPr>
        <p:txBody>
          <a:bodyPr wrap="none" rtlCol="0">
            <a:spAutoFit/>
          </a:bodyPr>
          <a:lstStyle/>
          <a:p>
            <a:r>
              <a:rPr lang="en-US" sz="2400" b="1" dirty="0">
                <a:solidFill>
                  <a:srgbClr val="00B050"/>
                </a:solidFill>
                <a:latin typeface="Candara" panose="020E0502030303020204" pitchFamily="34" charset="0"/>
              </a:rPr>
              <a:t>Entrepreneurs</a:t>
            </a:r>
          </a:p>
        </p:txBody>
      </p:sp>
      <p:sp>
        <p:nvSpPr>
          <p:cNvPr id="10" name="TextBox 9"/>
          <p:cNvSpPr txBox="1"/>
          <p:nvPr/>
        </p:nvSpPr>
        <p:spPr>
          <a:xfrm>
            <a:off x="5067563" y="4924491"/>
            <a:ext cx="1620957" cy="461665"/>
          </a:xfrm>
          <a:prstGeom prst="rect">
            <a:avLst/>
          </a:prstGeom>
          <a:noFill/>
        </p:spPr>
        <p:txBody>
          <a:bodyPr wrap="none" rtlCol="0">
            <a:spAutoFit/>
          </a:bodyPr>
          <a:lstStyle/>
          <a:p>
            <a:r>
              <a:rPr lang="en-US" sz="2400" b="1" dirty="0">
                <a:solidFill>
                  <a:srgbClr val="0070C0"/>
                </a:solidFill>
                <a:latin typeface="Candara" panose="020E0502030303020204" pitchFamily="34" charset="0"/>
              </a:rPr>
              <a:t>Employees</a:t>
            </a:r>
          </a:p>
        </p:txBody>
      </p:sp>
      <p:cxnSp>
        <p:nvCxnSpPr>
          <p:cNvPr id="12" name="Straight Connector 11"/>
          <p:cNvCxnSpPr/>
          <p:nvPr/>
        </p:nvCxnSpPr>
        <p:spPr>
          <a:xfrm flipV="1">
            <a:off x="3153103" y="5386156"/>
            <a:ext cx="0" cy="259212"/>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222938" y="5645368"/>
            <a:ext cx="2196662" cy="369332"/>
          </a:xfrm>
          <a:prstGeom prst="rect">
            <a:avLst/>
          </a:prstGeom>
          <a:noFill/>
        </p:spPr>
        <p:txBody>
          <a:bodyPr wrap="square" rtlCol="0">
            <a:spAutoFit/>
          </a:bodyPr>
          <a:lstStyle/>
          <a:p>
            <a:pPr algn="ctr"/>
            <a:r>
              <a:rPr lang="en-GB" b="0" dirty="0">
                <a:latin typeface="Candara" panose="020E0502030303020204" pitchFamily="34" charset="0"/>
              </a:rPr>
              <a:t>Arbitrary Signal</a:t>
            </a:r>
          </a:p>
        </p:txBody>
      </p:sp>
      <p:cxnSp>
        <p:nvCxnSpPr>
          <p:cNvPr id="14" name="Straight Arrow Connector 13"/>
          <p:cNvCxnSpPr>
            <a:endCxn id="11" idx="1"/>
          </p:cNvCxnSpPr>
          <p:nvPr/>
        </p:nvCxnSpPr>
        <p:spPr>
          <a:xfrm>
            <a:off x="3153103" y="1100259"/>
            <a:ext cx="0" cy="2856886"/>
          </a:xfrm>
          <a:prstGeom prst="straightConnector1">
            <a:avLst/>
          </a:prstGeom>
          <a:ln w="635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124201" y="2058078"/>
            <a:ext cx="1587294" cy="923330"/>
          </a:xfrm>
          <a:prstGeom prst="rect">
            <a:avLst/>
          </a:prstGeom>
          <a:noFill/>
        </p:spPr>
        <p:txBody>
          <a:bodyPr wrap="none" rtlCol="0">
            <a:spAutoFit/>
          </a:bodyPr>
          <a:lstStyle/>
          <a:p>
            <a:r>
              <a:rPr lang="en-US" dirty="0">
                <a:latin typeface="Candara" panose="020E0502030303020204" pitchFamily="34" charset="0"/>
              </a:rPr>
              <a:t>Ability</a:t>
            </a:r>
          </a:p>
          <a:p>
            <a:r>
              <a:rPr lang="en-US" dirty="0">
                <a:latin typeface="Candara" panose="020E0502030303020204" pitchFamily="34" charset="0"/>
              </a:rPr>
              <a:t>Range of</a:t>
            </a:r>
          </a:p>
          <a:p>
            <a:r>
              <a:rPr lang="en-US" dirty="0">
                <a:latin typeface="Candara" panose="020E0502030303020204" pitchFamily="34" charset="0"/>
              </a:rPr>
              <a:t>Entrepreneurs</a:t>
            </a:r>
          </a:p>
        </p:txBody>
      </p:sp>
      <p:sp>
        <p:nvSpPr>
          <p:cNvPr id="16" name="TextBox 15"/>
          <p:cNvSpPr txBox="1"/>
          <p:nvPr/>
        </p:nvSpPr>
        <p:spPr>
          <a:xfrm>
            <a:off x="3160972" y="4240661"/>
            <a:ext cx="1244251" cy="923330"/>
          </a:xfrm>
          <a:prstGeom prst="rect">
            <a:avLst/>
          </a:prstGeom>
          <a:noFill/>
        </p:spPr>
        <p:txBody>
          <a:bodyPr wrap="none" rtlCol="0">
            <a:spAutoFit/>
          </a:bodyPr>
          <a:lstStyle/>
          <a:p>
            <a:r>
              <a:rPr lang="en-US" dirty="0">
                <a:latin typeface="Candara" panose="020E0502030303020204" pitchFamily="34" charset="0"/>
              </a:rPr>
              <a:t>Ability</a:t>
            </a:r>
          </a:p>
          <a:p>
            <a:r>
              <a:rPr lang="en-US" dirty="0">
                <a:latin typeface="Candara" panose="020E0502030303020204" pitchFamily="34" charset="0"/>
              </a:rPr>
              <a:t>Range of</a:t>
            </a:r>
          </a:p>
          <a:p>
            <a:r>
              <a:rPr lang="en-US" dirty="0">
                <a:latin typeface="Candara" panose="020E0502030303020204" pitchFamily="34" charset="0"/>
              </a:rPr>
              <a:t>Employees</a:t>
            </a:r>
          </a:p>
        </p:txBody>
      </p:sp>
      <p:cxnSp>
        <p:nvCxnSpPr>
          <p:cNvPr id="17" name="Straight Arrow Connector 16"/>
          <p:cNvCxnSpPr>
            <a:stCxn id="11" idx="1"/>
          </p:cNvCxnSpPr>
          <p:nvPr/>
        </p:nvCxnSpPr>
        <p:spPr>
          <a:xfrm>
            <a:off x="3153103" y="3957145"/>
            <a:ext cx="0" cy="1429011"/>
          </a:xfrm>
          <a:prstGeom prst="straightConnector1">
            <a:avLst/>
          </a:prstGeom>
          <a:ln w="635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0" y="-1"/>
            <a:ext cx="9067800" cy="6049503"/>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19" name="Rectangle 18"/>
          <p:cNvSpPr/>
          <p:nvPr/>
        </p:nvSpPr>
        <p:spPr>
          <a:xfrm>
            <a:off x="1676401" y="2420912"/>
            <a:ext cx="6356850" cy="1385203"/>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b="1" dirty="0">
                <a:solidFill>
                  <a:schemeClr val="tx1"/>
                </a:solidFill>
                <a:latin typeface="Candara" panose="020E0502030303020204" pitchFamily="34" charset="0"/>
              </a:rPr>
              <a:t>Proposition 1: </a:t>
            </a:r>
            <a:r>
              <a:rPr lang="en-US" sz="2600" i="1" dirty="0">
                <a:solidFill>
                  <a:schemeClr val="tx1"/>
                </a:solidFill>
                <a:latin typeface="Candara" panose="020E0502030303020204" pitchFamily="34" charset="0"/>
              </a:rPr>
              <a:t>Entrepreneurs are more able than employees </a:t>
            </a:r>
            <a:r>
              <a:rPr lang="en-US" sz="2600" i="1" u="sng" dirty="0">
                <a:solidFill>
                  <a:schemeClr val="tx1"/>
                </a:solidFill>
                <a:latin typeface="Candara" panose="020E0502030303020204" pitchFamily="34" charset="0"/>
              </a:rPr>
              <a:t>with the same signals</a:t>
            </a:r>
          </a:p>
        </p:txBody>
      </p:sp>
      <p:cxnSp>
        <p:nvCxnSpPr>
          <p:cNvPr id="26" name="Straight Connector 25"/>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28" name="TextBox 2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2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12</a:t>
            </a:fld>
            <a:endParaRPr lang="en-US" dirty="0">
              <a:solidFill>
                <a:schemeClr val="tx1">
                  <a:lumMod val="50000"/>
                  <a:lumOff val="50000"/>
                </a:schemeClr>
              </a:solidFill>
              <a:latin typeface="Candara" pitchFamily="34" charset="0"/>
            </a:endParaRPr>
          </a:p>
        </p:txBody>
      </p:sp>
      <p:cxnSp>
        <p:nvCxnSpPr>
          <p:cNvPr id="30" name="Straight Connector 29"/>
          <p:cNvCxnSpPr/>
          <p:nvPr/>
        </p:nvCxnSpPr>
        <p:spPr>
          <a:xfrm>
            <a:off x="914400" y="533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b="1" dirty="0">
                <a:latin typeface="Candara" pitchFamily="34" charset="0"/>
                <a:cs typeface="Arial" pitchFamily="34" charset="0"/>
              </a:rPr>
              <a:t>II. Theory              </a:t>
            </a:r>
            <a:r>
              <a:rPr lang="en-US" sz="1200" dirty="0">
                <a:solidFill>
                  <a:schemeClr val="bg1">
                    <a:lumMod val="65000"/>
                  </a:schemeClr>
                </a:solidFill>
                <a:latin typeface="Candara" pitchFamily="34" charset="0"/>
                <a:cs typeface="Arial" pitchFamily="34" charset="0"/>
              </a:rPr>
              <a:t>III. Empirical Analysis             IV. Alternative Explanation            V. Conclusion</a:t>
            </a:r>
          </a:p>
        </p:txBody>
      </p:sp>
    </p:spTree>
    <p:extLst>
      <p:ext uri="{BB962C8B-B14F-4D97-AF65-F5344CB8AC3E}">
        <p14:creationId xmlns:p14="http://schemas.microsoft.com/office/powerpoint/2010/main" val="3049329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9924" y="1087293"/>
            <a:ext cx="5097439" cy="44753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ndara" panose="020E0502030303020204" pitchFamily="34" charset="0"/>
            </a:endParaRPr>
          </a:p>
        </p:txBody>
      </p:sp>
      <p:sp>
        <p:nvSpPr>
          <p:cNvPr id="3" name="TextBox 2"/>
          <p:cNvSpPr txBox="1"/>
          <p:nvPr/>
        </p:nvSpPr>
        <p:spPr>
          <a:xfrm>
            <a:off x="1144300" y="1100259"/>
            <a:ext cx="1154568" cy="923330"/>
          </a:xfrm>
          <a:prstGeom prst="rect">
            <a:avLst/>
          </a:prstGeom>
          <a:noFill/>
        </p:spPr>
        <p:txBody>
          <a:bodyPr wrap="square" rtlCol="0">
            <a:spAutoFit/>
          </a:bodyPr>
          <a:lstStyle/>
          <a:p>
            <a:pPr algn="ctr"/>
            <a:r>
              <a:rPr lang="en-GB" dirty="0">
                <a:solidFill>
                  <a:prstClr val="black"/>
                </a:solidFill>
                <a:latin typeface="Candara" panose="020E0502030303020204" pitchFamily="34" charset="0"/>
              </a:rPr>
              <a:t>Ability</a:t>
            </a:r>
          </a:p>
          <a:p>
            <a:pPr algn="ctr"/>
            <a:r>
              <a:rPr lang="en-GB" dirty="0">
                <a:solidFill>
                  <a:prstClr val="black"/>
                </a:solidFill>
                <a:latin typeface="Candara" panose="020E0502030303020204" pitchFamily="34" charset="0"/>
              </a:rPr>
              <a:t>(</a:t>
            </a:r>
            <a:r>
              <a:rPr lang="en-GB" i="1" dirty="0">
                <a:solidFill>
                  <a:prstClr val="black"/>
                </a:solidFill>
                <a:latin typeface="Candara" panose="020E0502030303020204" pitchFamily="34" charset="0"/>
              </a:rPr>
              <a:t>Outside</a:t>
            </a:r>
          </a:p>
          <a:p>
            <a:pPr algn="ctr"/>
            <a:r>
              <a:rPr lang="en-GB" i="1" dirty="0">
                <a:solidFill>
                  <a:prstClr val="black"/>
                </a:solidFill>
                <a:latin typeface="Candara" panose="020E0502030303020204" pitchFamily="34" charset="0"/>
              </a:rPr>
              <a:t>Option)</a:t>
            </a:r>
            <a:endParaRPr lang="en-US" dirty="0">
              <a:solidFill>
                <a:prstClr val="black"/>
              </a:solidFill>
              <a:latin typeface="Candara" panose="020E0502030303020204" pitchFamily="34" charset="0"/>
            </a:endParaRPr>
          </a:p>
        </p:txBody>
      </p:sp>
      <p:cxnSp>
        <p:nvCxnSpPr>
          <p:cNvPr id="4" name="Straight Arrow Connector 3"/>
          <p:cNvCxnSpPr/>
          <p:nvPr/>
        </p:nvCxnSpPr>
        <p:spPr>
          <a:xfrm flipV="1">
            <a:off x="2138324" y="1091792"/>
            <a:ext cx="0" cy="3693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5791200" y="5562601"/>
            <a:ext cx="769763" cy="369332"/>
          </a:xfrm>
          <a:prstGeom prst="rect">
            <a:avLst/>
          </a:prstGeom>
          <a:noFill/>
        </p:spPr>
        <p:txBody>
          <a:bodyPr wrap="none" rtlCol="0">
            <a:spAutoFit/>
          </a:bodyPr>
          <a:lstStyle/>
          <a:p>
            <a:r>
              <a:rPr lang="en-US" dirty="0">
                <a:solidFill>
                  <a:prstClr val="black"/>
                </a:solidFill>
                <a:latin typeface="Candara" panose="020E0502030303020204" pitchFamily="34" charset="0"/>
              </a:rPr>
              <a:t>Signal</a:t>
            </a:r>
          </a:p>
        </p:txBody>
      </p:sp>
      <p:cxnSp>
        <p:nvCxnSpPr>
          <p:cNvPr id="6" name="Straight Arrow Connector 5"/>
          <p:cNvCxnSpPr/>
          <p:nvPr/>
        </p:nvCxnSpPr>
        <p:spPr>
          <a:xfrm>
            <a:off x="6905563" y="5747267"/>
            <a:ext cx="431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4798662" y="3519679"/>
                <a:ext cx="195566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1" smtClean="0">
                          <a:solidFill>
                            <a:prstClr val="black"/>
                          </a:solidFill>
                          <a:latin typeface="Cambria Math"/>
                          <a:ea typeface="Cambria Math"/>
                        </a:rPr>
                        <m:t>𝐖𝐚𝐠𝐞</m:t>
                      </m:r>
                      <m:d>
                        <m:dPr>
                          <m:ctrlPr>
                            <a:rPr lang="en-US" sz="2000" b="1" i="1" smtClean="0">
                              <a:solidFill>
                                <a:prstClr val="black"/>
                              </a:solidFill>
                              <a:latin typeface="Cambria Math" panose="02040503050406030204" pitchFamily="18" charset="0"/>
                              <a:ea typeface="Cambria Math"/>
                            </a:rPr>
                          </m:ctrlPr>
                        </m:dPr>
                        <m:e>
                          <m:r>
                            <a:rPr lang="en-US" sz="2000" b="1" i="1" smtClean="0">
                              <a:solidFill>
                                <a:prstClr val="black"/>
                              </a:solidFill>
                              <a:latin typeface="Cambria Math" panose="02040503050406030204" pitchFamily="18" charset="0"/>
                              <a:ea typeface="Cambria Math"/>
                            </a:rPr>
                            <m:t>𝑺𝒊𝒈𝒏𝒂𝒍</m:t>
                          </m:r>
                        </m:e>
                      </m:d>
                    </m:oMath>
                  </m:oMathPara>
                </a14:m>
                <a:endParaRPr lang="en-US" sz="2000" b="1" dirty="0">
                  <a:solidFill>
                    <a:prstClr val="black"/>
                  </a:solidFill>
                  <a:latin typeface="Candara" panose="020E0502030303020204"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798662" y="3519679"/>
                <a:ext cx="1955664" cy="400110"/>
              </a:xfrm>
              <a:prstGeom prst="rect">
                <a:avLst/>
              </a:prstGeom>
              <a:blipFill rotWithShape="0">
                <a:blip r:embed="rId3"/>
                <a:stretch>
                  <a:fillRect b="-15152"/>
                </a:stretch>
              </a:blipFill>
            </p:spPr>
            <p:txBody>
              <a:bodyPr/>
              <a:lstStyle/>
              <a:p>
                <a:r>
                  <a:rPr lang="en-US">
                    <a:noFill/>
                  </a:rPr>
                  <a:t> </a:t>
                </a:r>
              </a:p>
            </p:txBody>
          </p:sp>
        </mc:Fallback>
      </mc:AlternateContent>
      <p:sp>
        <p:nvSpPr>
          <p:cNvPr id="11" name="Freeform 10"/>
          <p:cNvSpPr/>
          <p:nvPr/>
        </p:nvSpPr>
        <p:spPr>
          <a:xfrm>
            <a:off x="2222938" y="1686910"/>
            <a:ext cx="5108028" cy="3468414"/>
          </a:xfrm>
          <a:custGeom>
            <a:avLst/>
            <a:gdLst>
              <a:gd name="connsiteX0" fmla="*/ 0 w 5108028"/>
              <a:gd name="connsiteY0" fmla="*/ 3468414 h 3468414"/>
              <a:gd name="connsiteX1" fmla="*/ 930165 w 5108028"/>
              <a:gd name="connsiteY1" fmla="*/ 2270235 h 3468414"/>
              <a:gd name="connsiteX2" fmla="*/ 3342290 w 5108028"/>
              <a:gd name="connsiteY2" fmla="*/ 1513490 h 3468414"/>
              <a:gd name="connsiteX3" fmla="*/ 5108028 w 5108028"/>
              <a:gd name="connsiteY3" fmla="*/ 0 h 3468414"/>
            </a:gdLst>
            <a:ahLst/>
            <a:cxnLst>
              <a:cxn ang="0">
                <a:pos x="connsiteX0" y="connsiteY0"/>
              </a:cxn>
              <a:cxn ang="0">
                <a:pos x="connsiteX1" y="connsiteY1"/>
              </a:cxn>
              <a:cxn ang="0">
                <a:pos x="connsiteX2" y="connsiteY2"/>
              </a:cxn>
              <a:cxn ang="0">
                <a:pos x="connsiteX3" y="connsiteY3"/>
              </a:cxn>
            </a:cxnLst>
            <a:rect l="l" t="t" r="r" b="b"/>
            <a:pathLst>
              <a:path w="5108028" h="3468414">
                <a:moveTo>
                  <a:pt x="0" y="3468414"/>
                </a:moveTo>
                <a:cubicBezTo>
                  <a:pt x="186558" y="3032235"/>
                  <a:pt x="373117" y="2596056"/>
                  <a:pt x="930165" y="2270235"/>
                </a:cubicBezTo>
                <a:cubicBezTo>
                  <a:pt x="1487213" y="1944414"/>
                  <a:pt x="2645980" y="1891862"/>
                  <a:pt x="3342290" y="1513490"/>
                </a:cubicBezTo>
                <a:cubicBezTo>
                  <a:pt x="4038600" y="1135118"/>
                  <a:pt x="4573314" y="567559"/>
                  <a:pt x="5108028"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ndara" panose="020E0502030303020204" pitchFamily="34" charset="0"/>
            </a:endParaRPr>
          </a:p>
        </p:txBody>
      </p:sp>
      <p:sp>
        <p:nvSpPr>
          <p:cNvPr id="9" name="TextBox 8"/>
          <p:cNvSpPr txBox="1"/>
          <p:nvPr/>
        </p:nvSpPr>
        <p:spPr>
          <a:xfrm>
            <a:off x="3717485" y="1686747"/>
            <a:ext cx="2093843" cy="461665"/>
          </a:xfrm>
          <a:prstGeom prst="rect">
            <a:avLst/>
          </a:prstGeom>
          <a:noFill/>
        </p:spPr>
        <p:txBody>
          <a:bodyPr wrap="none" rtlCol="0">
            <a:spAutoFit/>
          </a:bodyPr>
          <a:lstStyle/>
          <a:p>
            <a:r>
              <a:rPr lang="en-US" sz="2400" b="1" dirty="0">
                <a:solidFill>
                  <a:srgbClr val="00B050"/>
                </a:solidFill>
                <a:latin typeface="Candara" panose="020E0502030303020204" pitchFamily="34" charset="0"/>
              </a:rPr>
              <a:t>Entrepreneurs</a:t>
            </a:r>
          </a:p>
        </p:txBody>
      </p:sp>
      <p:sp>
        <p:nvSpPr>
          <p:cNvPr id="10" name="TextBox 9"/>
          <p:cNvSpPr txBox="1"/>
          <p:nvPr/>
        </p:nvSpPr>
        <p:spPr>
          <a:xfrm>
            <a:off x="4054286" y="4571999"/>
            <a:ext cx="1620957" cy="461665"/>
          </a:xfrm>
          <a:prstGeom prst="rect">
            <a:avLst/>
          </a:prstGeom>
          <a:noFill/>
        </p:spPr>
        <p:txBody>
          <a:bodyPr wrap="none" rtlCol="0">
            <a:spAutoFit/>
          </a:bodyPr>
          <a:lstStyle/>
          <a:p>
            <a:r>
              <a:rPr lang="en-US" sz="2400" b="1" dirty="0">
                <a:solidFill>
                  <a:srgbClr val="0070C0"/>
                </a:solidFill>
                <a:latin typeface="Candara" panose="020E0502030303020204" pitchFamily="34" charset="0"/>
              </a:rPr>
              <a:t>Employees</a:t>
            </a:r>
          </a:p>
        </p:txBody>
      </p:sp>
      <p:cxnSp>
        <p:nvCxnSpPr>
          <p:cNvPr id="14" name="Straight Connector 13"/>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16" name="TextBox 15"/>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17"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13</a:t>
            </a:fld>
            <a:endParaRPr lang="en-US" dirty="0">
              <a:solidFill>
                <a:prstClr val="black">
                  <a:lumMod val="50000"/>
                  <a:lumOff val="50000"/>
                </a:prstClr>
              </a:solidFill>
              <a:latin typeface="Candara" pitchFamily="34" charset="0"/>
            </a:endParaRPr>
          </a:p>
        </p:txBody>
      </p:sp>
      <p:cxnSp>
        <p:nvCxnSpPr>
          <p:cNvPr id="18" name="Straight Connector 17"/>
          <p:cNvCxnSpPr/>
          <p:nvPr/>
        </p:nvCxnSpPr>
        <p:spPr>
          <a:xfrm>
            <a:off x="914400" y="533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14400" y="150902"/>
            <a:ext cx="7315200" cy="276999"/>
          </a:xfrm>
          <a:prstGeom prst="rect">
            <a:avLst/>
          </a:prstGeom>
          <a:noFill/>
        </p:spPr>
        <p:txBody>
          <a:bodyPr wrap="square" rtlCol="0">
            <a:spAutoFit/>
          </a:bodyPr>
          <a:lstStyle/>
          <a:p>
            <a:r>
              <a:rPr lang="en-US" sz="1200" dirty="0">
                <a:solidFill>
                  <a:prstClr val="white">
                    <a:lumMod val="75000"/>
                  </a:prstClr>
                </a:solidFill>
                <a:latin typeface="Candara" pitchFamily="34" charset="0"/>
                <a:cs typeface="Arial" pitchFamily="34" charset="0"/>
              </a:rPr>
              <a:t>I. Introduction          </a:t>
            </a:r>
            <a:r>
              <a:rPr lang="en-US" sz="1200" b="1" dirty="0">
                <a:solidFill>
                  <a:prstClr val="black"/>
                </a:solidFill>
                <a:latin typeface="Candara" pitchFamily="34" charset="0"/>
                <a:cs typeface="Arial" pitchFamily="34" charset="0"/>
              </a:rPr>
              <a:t>II. Theory              </a:t>
            </a:r>
            <a:r>
              <a:rPr lang="en-US" sz="1200" dirty="0">
                <a:solidFill>
                  <a:prstClr val="white">
                    <a:lumMod val="65000"/>
                  </a:prstClr>
                </a:solidFill>
                <a:latin typeface="Candara" pitchFamily="34" charset="0"/>
                <a:cs typeface="Arial" pitchFamily="34" charset="0"/>
              </a:rPr>
              <a:t>III. Empirical Analysis             IV. Alternative Explanation            V. Conclusion</a:t>
            </a:r>
          </a:p>
        </p:txBody>
      </p:sp>
    </p:spTree>
    <p:extLst>
      <p:ext uri="{BB962C8B-B14F-4D97-AF65-F5344CB8AC3E}">
        <p14:creationId xmlns:p14="http://schemas.microsoft.com/office/powerpoint/2010/main" val="717743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23453" y="5741214"/>
            <a:ext cx="1359087" cy="369332"/>
          </a:xfrm>
          <a:prstGeom prst="rect">
            <a:avLst/>
          </a:prstGeom>
          <a:noFill/>
        </p:spPr>
        <p:txBody>
          <a:bodyPr wrap="square" rtlCol="0">
            <a:spAutoFit/>
          </a:bodyPr>
          <a:lstStyle/>
          <a:p>
            <a:pPr algn="ctr"/>
            <a:r>
              <a:rPr lang="en-GB" dirty="0">
                <a:solidFill>
                  <a:prstClr val="black"/>
                </a:solidFill>
                <a:latin typeface="Candara" panose="020E0502030303020204" pitchFamily="34" charset="0"/>
              </a:rPr>
              <a:t>Ability</a:t>
            </a:r>
          </a:p>
        </p:txBody>
      </p:sp>
      <p:cxnSp>
        <p:nvCxnSpPr>
          <p:cNvPr id="4" name="Straight Arrow Connector 3"/>
          <p:cNvCxnSpPr/>
          <p:nvPr/>
        </p:nvCxnSpPr>
        <p:spPr>
          <a:xfrm flipV="1">
            <a:off x="2093921" y="995634"/>
            <a:ext cx="0" cy="3693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305961" y="1015318"/>
            <a:ext cx="769763" cy="369332"/>
          </a:xfrm>
          <a:prstGeom prst="rect">
            <a:avLst/>
          </a:prstGeom>
          <a:noFill/>
        </p:spPr>
        <p:txBody>
          <a:bodyPr wrap="none" rtlCol="0">
            <a:spAutoFit/>
          </a:bodyPr>
          <a:lstStyle/>
          <a:p>
            <a:r>
              <a:rPr lang="en-US" dirty="0">
                <a:solidFill>
                  <a:prstClr val="black"/>
                </a:solidFill>
                <a:latin typeface="Candara" panose="020E0502030303020204" pitchFamily="34" charset="0"/>
              </a:rPr>
              <a:t>Signal</a:t>
            </a:r>
          </a:p>
        </p:txBody>
      </p:sp>
      <p:cxnSp>
        <p:nvCxnSpPr>
          <p:cNvPr id="6" name="Straight Arrow Connector 5"/>
          <p:cNvCxnSpPr/>
          <p:nvPr/>
        </p:nvCxnSpPr>
        <p:spPr>
          <a:xfrm>
            <a:off x="7100963" y="5951144"/>
            <a:ext cx="431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2553314" y="700686"/>
            <a:ext cx="4763549" cy="5389388"/>
            <a:chOff x="2222938" y="1087292"/>
            <a:chExt cx="5114425" cy="4864775"/>
          </a:xfrm>
          <a:scene3d>
            <a:camera prst="orthographicFront">
              <a:rot lat="10800000" lon="0" rev="5400000"/>
            </a:camera>
            <a:lightRig rig="threePt" dir="t"/>
          </a:scene3d>
        </p:grpSpPr>
        <p:sp>
          <p:nvSpPr>
            <p:cNvPr id="2" name="Rectangle 1"/>
            <p:cNvSpPr/>
            <p:nvPr/>
          </p:nvSpPr>
          <p:spPr>
            <a:xfrm>
              <a:off x="2239924" y="1087292"/>
              <a:ext cx="5097439" cy="48647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ndara" panose="020E0502030303020204" pitchFamily="34" charset="0"/>
              </a:endParaRPr>
            </a:p>
          </p:txBody>
        </p:sp>
        <p:sp>
          <p:nvSpPr>
            <p:cNvPr id="11" name="Freeform 10"/>
            <p:cNvSpPr/>
            <p:nvPr/>
          </p:nvSpPr>
          <p:spPr>
            <a:xfrm>
              <a:off x="2222938" y="1686910"/>
              <a:ext cx="5108028" cy="3468414"/>
            </a:xfrm>
            <a:custGeom>
              <a:avLst/>
              <a:gdLst>
                <a:gd name="connsiteX0" fmla="*/ 0 w 5108028"/>
                <a:gd name="connsiteY0" fmla="*/ 3468414 h 3468414"/>
                <a:gd name="connsiteX1" fmla="*/ 930165 w 5108028"/>
                <a:gd name="connsiteY1" fmla="*/ 2270235 h 3468414"/>
                <a:gd name="connsiteX2" fmla="*/ 3342290 w 5108028"/>
                <a:gd name="connsiteY2" fmla="*/ 1513490 h 3468414"/>
                <a:gd name="connsiteX3" fmla="*/ 5108028 w 5108028"/>
                <a:gd name="connsiteY3" fmla="*/ 0 h 3468414"/>
              </a:gdLst>
              <a:ahLst/>
              <a:cxnLst>
                <a:cxn ang="0">
                  <a:pos x="connsiteX0" y="connsiteY0"/>
                </a:cxn>
                <a:cxn ang="0">
                  <a:pos x="connsiteX1" y="connsiteY1"/>
                </a:cxn>
                <a:cxn ang="0">
                  <a:pos x="connsiteX2" y="connsiteY2"/>
                </a:cxn>
                <a:cxn ang="0">
                  <a:pos x="connsiteX3" y="connsiteY3"/>
                </a:cxn>
              </a:cxnLst>
              <a:rect l="l" t="t" r="r" b="b"/>
              <a:pathLst>
                <a:path w="5108028" h="3468414">
                  <a:moveTo>
                    <a:pt x="0" y="3468414"/>
                  </a:moveTo>
                  <a:cubicBezTo>
                    <a:pt x="186558" y="3032235"/>
                    <a:pt x="373117" y="2596056"/>
                    <a:pt x="930165" y="2270235"/>
                  </a:cubicBezTo>
                  <a:cubicBezTo>
                    <a:pt x="1487213" y="1944414"/>
                    <a:pt x="2645980" y="1891862"/>
                    <a:pt x="3342290" y="1513490"/>
                  </a:cubicBezTo>
                  <a:cubicBezTo>
                    <a:pt x="4038600" y="1135118"/>
                    <a:pt x="4573314" y="567559"/>
                    <a:pt x="5108028"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ndara" panose="020E0502030303020204" pitchFamily="34" charset="0"/>
              </a:endParaRPr>
            </a:p>
          </p:txBody>
        </p:sp>
      </p:grpSp>
      <p:sp>
        <p:nvSpPr>
          <p:cNvPr id="9" name="TextBox 8"/>
          <p:cNvSpPr txBox="1"/>
          <p:nvPr/>
        </p:nvSpPr>
        <p:spPr>
          <a:xfrm>
            <a:off x="4904897" y="4203492"/>
            <a:ext cx="2093843" cy="461665"/>
          </a:xfrm>
          <a:prstGeom prst="rect">
            <a:avLst/>
          </a:prstGeom>
          <a:noFill/>
        </p:spPr>
        <p:txBody>
          <a:bodyPr wrap="none" rtlCol="0">
            <a:spAutoFit/>
          </a:bodyPr>
          <a:lstStyle/>
          <a:p>
            <a:r>
              <a:rPr lang="en-US" sz="2400" b="1" dirty="0">
                <a:solidFill>
                  <a:srgbClr val="00B050"/>
                </a:solidFill>
                <a:latin typeface="Candara" panose="020E0502030303020204" pitchFamily="34" charset="0"/>
              </a:rPr>
              <a:t>Entrepreneurs</a:t>
            </a:r>
          </a:p>
        </p:txBody>
      </p:sp>
      <p:sp>
        <p:nvSpPr>
          <p:cNvPr id="10" name="TextBox 9"/>
          <p:cNvSpPr txBox="1"/>
          <p:nvPr/>
        </p:nvSpPr>
        <p:spPr>
          <a:xfrm>
            <a:off x="2895600" y="1363744"/>
            <a:ext cx="1620957" cy="461665"/>
          </a:xfrm>
          <a:prstGeom prst="rect">
            <a:avLst/>
          </a:prstGeom>
          <a:noFill/>
        </p:spPr>
        <p:txBody>
          <a:bodyPr wrap="none" rtlCol="0">
            <a:spAutoFit/>
          </a:bodyPr>
          <a:lstStyle/>
          <a:p>
            <a:r>
              <a:rPr lang="en-US" sz="2400" b="1" dirty="0">
                <a:solidFill>
                  <a:srgbClr val="0070C0"/>
                </a:solidFill>
                <a:latin typeface="Candara" panose="020E0502030303020204" pitchFamily="34" charset="0"/>
              </a:rPr>
              <a:t>Employees</a:t>
            </a:r>
          </a:p>
        </p:txBody>
      </p:sp>
      <mc:AlternateContent xmlns:mc="http://schemas.openxmlformats.org/markup-compatibility/2006" xmlns:a14="http://schemas.microsoft.com/office/drawing/2010/main">
        <mc:Choice Requires="a14">
          <p:sp>
            <p:nvSpPr>
              <p:cNvPr id="12" name="TextBox 11"/>
              <p:cNvSpPr txBox="1"/>
              <p:nvPr/>
            </p:nvSpPr>
            <p:spPr>
              <a:xfrm>
                <a:off x="2840477" y="3505200"/>
                <a:ext cx="2094612" cy="375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b="1" i="1" smtClean="0">
                              <a:solidFill>
                                <a:prstClr val="black"/>
                              </a:solidFill>
                              <a:latin typeface="Cambria Math" panose="02040503050406030204" pitchFamily="18" charset="0"/>
                              <a:ea typeface="Cambria Math"/>
                            </a:rPr>
                          </m:ctrlPr>
                        </m:sSupPr>
                        <m:e>
                          <m:r>
                            <a:rPr lang="en-GB" b="1" i="1" smtClean="0">
                              <a:solidFill>
                                <a:prstClr val="black"/>
                              </a:solidFill>
                              <a:latin typeface="Cambria Math"/>
                              <a:ea typeface="Cambria Math"/>
                            </a:rPr>
                            <m:t>𝑾𝒂𝒈𝒆</m:t>
                          </m:r>
                        </m:e>
                        <m:sup>
                          <m:r>
                            <a:rPr lang="en-GB" b="1" i="1" smtClean="0">
                              <a:solidFill>
                                <a:prstClr val="black"/>
                              </a:solidFill>
                              <a:latin typeface="Cambria Math"/>
                              <a:ea typeface="Cambria Math"/>
                            </a:rPr>
                            <m:t>−</m:t>
                          </m:r>
                          <m:r>
                            <a:rPr lang="en-GB" b="1" i="1" smtClean="0">
                              <a:solidFill>
                                <a:prstClr val="black"/>
                              </a:solidFill>
                              <a:latin typeface="Cambria Math"/>
                              <a:ea typeface="Cambria Math"/>
                            </a:rPr>
                            <m:t>𝟏</m:t>
                          </m:r>
                        </m:sup>
                      </m:sSup>
                      <m:d>
                        <m:dPr>
                          <m:ctrlPr>
                            <a:rPr lang="en-US" b="1" i="1" smtClean="0">
                              <a:solidFill>
                                <a:prstClr val="black"/>
                              </a:solidFill>
                              <a:latin typeface="Cambria Math" panose="02040503050406030204" pitchFamily="18" charset="0"/>
                              <a:ea typeface="Cambria Math"/>
                            </a:rPr>
                          </m:ctrlPr>
                        </m:dPr>
                        <m:e>
                          <m:r>
                            <a:rPr lang="en-GB" b="1" i="1" smtClean="0">
                              <a:solidFill>
                                <a:prstClr val="black"/>
                              </a:solidFill>
                              <a:latin typeface="Cambria Math"/>
                              <a:ea typeface="Cambria Math"/>
                            </a:rPr>
                            <m:t>𝑨𝒃𝒊𝒍𝒊𝒕𝒚</m:t>
                          </m:r>
                        </m:e>
                      </m:d>
                    </m:oMath>
                  </m:oMathPara>
                </a14:m>
                <a:endParaRPr lang="en-US" b="1" dirty="0">
                  <a:solidFill>
                    <a:prstClr val="black"/>
                  </a:solidFill>
                  <a:latin typeface="Candara" panose="020E050203030302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2840477" y="3505200"/>
                <a:ext cx="2094612" cy="375552"/>
              </a:xfrm>
              <a:prstGeom prst="rect">
                <a:avLst/>
              </a:prstGeom>
              <a:blipFill rotWithShape="0">
                <a:blip r:embed="rId3"/>
                <a:stretch>
                  <a:fillRect b="-12903"/>
                </a:stretch>
              </a:blipFill>
            </p:spPr>
            <p:txBody>
              <a:bodyPr/>
              <a:lstStyle/>
              <a:p>
                <a:r>
                  <a:rPr lang="en-US">
                    <a:noFill/>
                  </a:rPr>
                  <a:t> </a:t>
                </a:r>
              </a:p>
            </p:txBody>
          </p:sp>
        </mc:Fallback>
      </mc:AlternateContent>
      <p:cxnSp>
        <p:nvCxnSpPr>
          <p:cNvPr id="15" name="Straight Connector 1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17" name="TextBox 16"/>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18"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14</a:t>
            </a:fld>
            <a:endParaRPr lang="en-US" dirty="0">
              <a:solidFill>
                <a:prstClr val="black">
                  <a:lumMod val="50000"/>
                  <a:lumOff val="50000"/>
                </a:prstClr>
              </a:solidFill>
              <a:latin typeface="Candara" pitchFamily="34" charset="0"/>
            </a:endParaRPr>
          </a:p>
        </p:txBody>
      </p:sp>
      <p:cxnSp>
        <p:nvCxnSpPr>
          <p:cNvPr id="19" name="Straight Connector 18"/>
          <p:cNvCxnSpPr/>
          <p:nvPr/>
        </p:nvCxnSpPr>
        <p:spPr>
          <a:xfrm>
            <a:off x="914400" y="533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914400" y="150902"/>
            <a:ext cx="7315200" cy="276999"/>
          </a:xfrm>
          <a:prstGeom prst="rect">
            <a:avLst/>
          </a:prstGeom>
          <a:noFill/>
        </p:spPr>
        <p:txBody>
          <a:bodyPr wrap="square" rtlCol="0">
            <a:spAutoFit/>
          </a:bodyPr>
          <a:lstStyle/>
          <a:p>
            <a:r>
              <a:rPr lang="en-US" sz="1200" dirty="0">
                <a:solidFill>
                  <a:prstClr val="white">
                    <a:lumMod val="75000"/>
                  </a:prstClr>
                </a:solidFill>
                <a:latin typeface="Candara" pitchFamily="34" charset="0"/>
                <a:cs typeface="Arial" pitchFamily="34" charset="0"/>
              </a:rPr>
              <a:t>I. Introduction          </a:t>
            </a:r>
            <a:r>
              <a:rPr lang="en-US" sz="1200" b="1" dirty="0">
                <a:solidFill>
                  <a:prstClr val="black"/>
                </a:solidFill>
                <a:latin typeface="Candara" pitchFamily="34" charset="0"/>
                <a:cs typeface="Arial" pitchFamily="34" charset="0"/>
              </a:rPr>
              <a:t>II. Theory              </a:t>
            </a:r>
            <a:r>
              <a:rPr lang="en-US" sz="1200" dirty="0">
                <a:solidFill>
                  <a:prstClr val="white">
                    <a:lumMod val="65000"/>
                  </a:prstClr>
                </a:solidFill>
                <a:latin typeface="Candara" pitchFamily="34" charset="0"/>
                <a:cs typeface="Arial" pitchFamily="34" charset="0"/>
              </a:rPr>
              <a:t>III. Empirical Analysis             IV. Alternative Explanation            V. Conclusion</a:t>
            </a:r>
          </a:p>
        </p:txBody>
      </p:sp>
    </p:spTree>
    <p:extLst>
      <p:ext uri="{BB962C8B-B14F-4D97-AF65-F5344CB8AC3E}">
        <p14:creationId xmlns:p14="http://schemas.microsoft.com/office/powerpoint/2010/main" val="190311149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884731" y="4396372"/>
            <a:ext cx="2093843" cy="461665"/>
          </a:xfrm>
          <a:prstGeom prst="rect">
            <a:avLst/>
          </a:prstGeom>
          <a:noFill/>
        </p:spPr>
        <p:txBody>
          <a:bodyPr wrap="none" rtlCol="0">
            <a:spAutoFit/>
          </a:bodyPr>
          <a:lstStyle/>
          <a:p>
            <a:r>
              <a:rPr lang="en-US" sz="2400" b="1" dirty="0">
                <a:solidFill>
                  <a:srgbClr val="00B050"/>
                </a:solidFill>
                <a:latin typeface="Candara" panose="020E0502030303020204" pitchFamily="34" charset="0"/>
              </a:rPr>
              <a:t>Entrepreneurs</a:t>
            </a:r>
          </a:p>
        </p:txBody>
      </p:sp>
      <p:sp>
        <p:nvSpPr>
          <p:cNvPr id="10" name="TextBox 9"/>
          <p:cNvSpPr txBox="1"/>
          <p:nvPr/>
        </p:nvSpPr>
        <p:spPr>
          <a:xfrm>
            <a:off x="2965553" y="1363744"/>
            <a:ext cx="1620957" cy="461665"/>
          </a:xfrm>
          <a:prstGeom prst="rect">
            <a:avLst/>
          </a:prstGeom>
          <a:noFill/>
        </p:spPr>
        <p:txBody>
          <a:bodyPr wrap="none" rtlCol="0">
            <a:spAutoFit/>
          </a:bodyPr>
          <a:lstStyle/>
          <a:p>
            <a:r>
              <a:rPr lang="en-US" sz="2400" b="1" dirty="0">
                <a:solidFill>
                  <a:srgbClr val="0070C0"/>
                </a:solidFill>
                <a:latin typeface="Candara" panose="020E0502030303020204" pitchFamily="34" charset="0"/>
              </a:rPr>
              <a:t>Employees</a:t>
            </a:r>
          </a:p>
        </p:txBody>
      </p:sp>
      <mc:AlternateContent xmlns:mc="http://schemas.openxmlformats.org/markup-compatibility/2006" xmlns:a14="http://schemas.microsoft.com/office/drawing/2010/main">
        <mc:Choice Requires="a14">
          <p:sp>
            <p:nvSpPr>
              <p:cNvPr id="12" name="TextBox 11"/>
              <p:cNvSpPr txBox="1"/>
              <p:nvPr/>
            </p:nvSpPr>
            <p:spPr>
              <a:xfrm>
                <a:off x="2416937" y="3689028"/>
                <a:ext cx="2094612" cy="375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b="1" i="1" smtClean="0">
                              <a:latin typeface="Cambria Math" panose="02040503050406030204" pitchFamily="18" charset="0"/>
                              <a:ea typeface="Cambria Math"/>
                            </a:rPr>
                          </m:ctrlPr>
                        </m:sSupPr>
                        <m:e>
                          <m:r>
                            <a:rPr lang="en-GB" b="1" i="1" smtClean="0">
                              <a:latin typeface="Cambria Math"/>
                              <a:ea typeface="Cambria Math"/>
                            </a:rPr>
                            <m:t>𝑾𝒂𝒈𝒆</m:t>
                          </m:r>
                        </m:e>
                        <m:sup>
                          <m:r>
                            <a:rPr lang="en-GB" b="1" i="1" smtClean="0">
                              <a:latin typeface="Cambria Math"/>
                              <a:ea typeface="Cambria Math"/>
                            </a:rPr>
                            <m:t>−</m:t>
                          </m:r>
                          <m:r>
                            <a:rPr lang="en-GB" b="1" i="1" smtClean="0">
                              <a:latin typeface="Cambria Math"/>
                              <a:ea typeface="Cambria Math"/>
                            </a:rPr>
                            <m:t>𝟏</m:t>
                          </m:r>
                        </m:sup>
                      </m:sSup>
                      <m:d>
                        <m:dPr>
                          <m:ctrlPr>
                            <a:rPr lang="en-US" b="1" i="1" smtClean="0">
                              <a:latin typeface="Cambria Math" panose="02040503050406030204" pitchFamily="18" charset="0"/>
                              <a:ea typeface="Cambria Math"/>
                            </a:rPr>
                          </m:ctrlPr>
                        </m:dPr>
                        <m:e>
                          <m:r>
                            <a:rPr lang="en-GB" b="1" i="1" smtClean="0">
                              <a:latin typeface="Cambria Math"/>
                              <a:ea typeface="Cambria Math"/>
                            </a:rPr>
                            <m:t>𝑨𝒃𝒊𝒍𝒊𝒕𝒚</m:t>
                          </m:r>
                        </m:e>
                      </m:d>
                    </m:oMath>
                  </m:oMathPara>
                </a14:m>
                <a:endParaRPr lang="en-US" b="1" dirty="0">
                  <a:latin typeface="Candara" panose="020E050203030302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2416937" y="3689028"/>
                <a:ext cx="2094612" cy="375552"/>
              </a:xfrm>
              <a:prstGeom prst="rect">
                <a:avLst/>
              </a:prstGeom>
              <a:blipFill rotWithShape="0">
                <a:blip r:embed="rId3"/>
                <a:stretch>
                  <a:fillRect b="-12903"/>
                </a:stretch>
              </a:blipFill>
            </p:spPr>
            <p:txBody>
              <a:bodyPr/>
              <a:lstStyle/>
              <a:p>
                <a:r>
                  <a:rPr lang="en-US">
                    <a:noFill/>
                  </a:rPr>
                  <a:t> </a:t>
                </a:r>
              </a:p>
            </p:txBody>
          </p:sp>
        </mc:Fallback>
      </mc:AlternateContent>
      <p:sp>
        <p:nvSpPr>
          <p:cNvPr id="13" name="TextBox 12"/>
          <p:cNvSpPr txBox="1"/>
          <p:nvPr/>
        </p:nvSpPr>
        <p:spPr>
          <a:xfrm>
            <a:off x="3842983" y="5823450"/>
            <a:ext cx="1901911" cy="369332"/>
          </a:xfrm>
          <a:prstGeom prst="rect">
            <a:avLst/>
          </a:prstGeom>
          <a:noFill/>
        </p:spPr>
        <p:txBody>
          <a:bodyPr wrap="square" rtlCol="0">
            <a:spAutoFit/>
          </a:bodyPr>
          <a:lstStyle/>
          <a:p>
            <a:pPr algn="ctr"/>
            <a:r>
              <a:rPr lang="en-GB" b="0" dirty="0">
                <a:latin typeface="Candara" panose="020E0502030303020204" pitchFamily="34" charset="0"/>
              </a:rPr>
              <a:t>Arbitrary Ability</a:t>
            </a:r>
          </a:p>
        </p:txBody>
      </p:sp>
      <p:cxnSp>
        <p:nvCxnSpPr>
          <p:cNvPr id="14" name="Straight Connector 13"/>
          <p:cNvCxnSpPr/>
          <p:nvPr/>
        </p:nvCxnSpPr>
        <p:spPr>
          <a:xfrm flipV="1">
            <a:off x="4841814" y="5563842"/>
            <a:ext cx="0" cy="241812"/>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4806932" y="1135879"/>
            <a:ext cx="25349" cy="2810004"/>
          </a:xfrm>
          <a:prstGeom prst="straightConnector1">
            <a:avLst/>
          </a:prstGeom>
          <a:ln w="635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919599" y="3675965"/>
            <a:ext cx="2007940" cy="646331"/>
          </a:xfrm>
          <a:prstGeom prst="rect">
            <a:avLst/>
          </a:prstGeom>
          <a:noFill/>
        </p:spPr>
        <p:txBody>
          <a:bodyPr wrap="square" rtlCol="0">
            <a:spAutoFit/>
          </a:bodyPr>
          <a:lstStyle/>
          <a:p>
            <a:r>
              <a:rPr lang="en-US" dirty="0">
                <a:latin typeface="Candara" panose="020E0502030303020204" pitchFamily="34" charset="0"/>
              </a:rPr>
              <a:t>Signal Range </a:t>
            </a:r>
          </a:p>
          <a:p>
            <a:r>
              <a:rPr lang="en-US" dirty="0">
                <a:latin typeface="Candara" panose="020E0502030303020204" pitchFamily="34" charset="0"/>
              </a:rPr>
              <a:t>Of Entrepreneurs</a:t>
            </a:r>
          </a:p>
        </p:txBody>
      </p:sp>
      <p:sp>
        <p:nvSpPr>
          <p:cNvPr id="17" name="TextBox 16"/>
          <p:cNvSpPr txBox="1"/>
          <p:nvPr/>
        </p:nvSpPr>
        <p:spPr>
          <a:xfrm>
            <a:off x="2590800" y="1943100"/>
            <a:ext cx="2203139" cy="646331"/>
          </a:xfrm>
          <a:prstGeom prst="rect">
            <a:avLst/>
          </a:prstGeom>
          <a:noFill/>
        </p:spPr>
        <p:txBody>
          <a:bodyPr wrap="square" rtlCol="0">
            <a:spAutoFit/>
          </a:bodyPr>
          <a:lstStyle/>
          <a:p>
            <a:pPr algn="r"/>
            <a:r>
              <a:rPr lang="en-US" dirty="0">
                <a:latin typeface="Candara" panose="020E0502030303020204" pitchFamily="34" charset="0"/>
              </a:rPr>
              <a:t>Signal Range </a:t>
            </a:r>
          </a:p>
          <a:p>
            <a:pPr algn="r"/>
            <a:r>
              <a:rPr lang="en-US" dirty="0">
                <a:latin typeface="Candara" panose="020E0502030303020204" pitchFamily="34" charset="0"/>
              </a:rPr>
              <a:t>of Employees</a:t>
            </a:r>
          </a:p>
        </p:txBody>
      </p:sp>
      <p:cxnSp>
        <p:nvCxnSpPr>
          <p:cNvPr id="18" name="Straight Arrow Connector 17"/>
          <p:cNvCxnSpPr/>
          <p:nvPr/>
        </p:nvCxnSpPr>
        <p:spPr>
          <a:xfrm>
            <a:off x="4819287" y="3876804"/>
            <a:ext cx="10394" cy="1685796"/>
          </a:xfrm>
          <a:prstGeom prst="straightConnector1">
            <a:avLst/>
          </a:prstGeom>
          <a:ln w="635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48" name="TextBox 4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4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15</a:t>
            </a:fld>
            <a:endParaRPr lang="en-US" dirty="0">
              <a:solidFill>
                <a:schemeClr val="tx1">
                  <a:lumMod val="50000"/>
                  <a:lumOff val="50000"/>
                </a:schemeClr>
              </a:solidFill>
              <a:latin typeface="Candara" pitchFamily="34" charset="0"/>
            </a:endParaRPr>
          </a:p>
        </p:txBody>
      </p:sp>
      <p:cxnSp>
        <p:nvCxnSpPr>
          <p:cNvPr id="50" name="Straight Connector 49"/>
          <p:cNvCxnSpPr/>
          <p:nvPr/>
        </p:nvCxnSpPr>
        <p:spPr>
          <a:xfrm>
            <a:off x="914400" y="533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b="1" dirty="0">
                <a:latin typeface="Candara" pitchFamily="34" charset="0"/>
                <a:cs typeface="Arial" pitchFamily="34" charset="0"/>
              </a:rPr>
              <a:t>II. Theory              </a:t>
            </a:r>
            <a:r>
              <a:rPr lang="en-US" sz="1200" dirty="0">
                <a:solidFill>
                  <a:schemeClr val="bg1">
                    <a:lumMod val="65000"/>
                  </a:schemeClr>
                </a:solidFill>
                <a:latin typeface="Candara" pitchFamily="34" charset="0"/>
                <a:cs typeface="Arial" pitchFamily="34" charset="0"/>
              </a:rPr>
              <a:t>III. Empirical Analysis             IV. Alternative Explanation            V. Conclusion</a:t>
            </a:r>
          </a:p>
        </p:txBody>
      </p:sp>
      <p:grpSp>
        <p:nvGrpSpPr>
          <p:cNvPr id="25" name="Group 24"/>
          <p:cNvGrpSpPr/>
          <p:nvPr/>
        </p:nvGrpSpPr>
        <p:grpSpPr>
          <a:xfrm>
            <a:off x="2553314" y="700686"/>
            <a:ext cx="4763549" cy="5389388"/>
            <a:chOff x="2222938" y="1087292"/>
            <a:chExt cx="5114425" cy="4864775"/>
          </a:xfrm>
          <a:scene3d>
            <a:camera prst="orthographicFront">
              <a:rot lat="10800000" lon="0" rev="5400000"/>
            </a:camera>
            <a:lightRig rig="threePt" dir="t"/>
          </a:scene3d>
        </p:grpSpPr>
        <p:sp>
          <p:nvSpPr>
            <p:cNvPr id="26" name="Rectangle 25"/>
            <p:cNvSpPr/>
            <p:nvPr/>
          </p:nvSpPr>
          <p:spPr>
            <a:xfrm>
              <a:off x="2239924" y="1087292"/>
              <a:ext cx="5097439" cy="48647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ndara" panose="020E0502030303020204" pitchFamily="34" charset="0"/>
              </a:endParaRPr>
            </a:p>
          </p:txBody>
        </p:sp>
        <p:sp>
          <p:nvSpPr>
            <p:cNvPr id="27" name="Freeform 26"/>
            <p:cNvSpPr/>
            <p:nvPr/>
          </p:nvSpPr>
          <p:spPr>
            <a:xfrm>
              <a:off x="2222938" y="1686910"/>
              <a:ext cx="5108028" cy="3468414"/>
            </a:xfrm>
            <a:custGeom>
              <a:avLst/>
              <a:gdLst>
                <a:gd name="connsiteX0" fmla="*/ 0 w 5108028"/>
                <a:gd name="connsiteY0" fmla="*/ 3468414 h 3468414"/>
                <a:gd name="connsiteX1" fmla="*/ 930165 w 5108028"/>
                <a:gd name="connsiteY1" fmla="*/ 2270235 h 3468414"/>
                <a:gd name="connsiteX2" fmla="*/ 3342290 w 5108028"/>
                <a:gd name="connsiteY2" fmla="*/ 1513490 h 3468414"/>
                <a:gd name="connsiteX3" fmla="*/ 5108028 w 5108028"/>
                <a:gd name="connsiteY3" fmla="*/ 0 h 3468414"/>
              </a:gdLst>
              <a:ahLst/>
              <a:cxnLst>
                <a:cxn ang="0">
                  <a:pos x="connsiteX0" y="connsiteY0"/>
                </a:cxn>
                <a:cxn ang="0">
                  <a:pos x="connsiteX1" y="connsiteY1"/>
                </a:cxn>
                <a:cxn ang="0">
                  <a:pos x="connsiteX2" y="connsiteY2"/>
                </a:cxn>
                <a:cxn ang="0">
                  <a:pos x="connsiteX3" y="connsiteY3"/>
                </a:cxn>
              </a:cxnLst>
              <a:rect l="l" t="t" r="r" b="b"/>
              <a:pathLst>
                <a:path w="5108028" h="3468414">
                  <a:moveTo>
                    <a:pt x="0" y="3468414"/>
                  </a:moveTo>
                  <a:cubicBezTo>
                    <a:pt x="186558" y="3032235"/>
                    <a:pt x="373117" y="2596056"/>
                    <a:pt x="930165" y="2270235"/>
                  </a:cubicBezTo>
                  <a:cubicBezTo>
                    <a:pt x="1487213" y="1944414"/>
                    <a:pt x="2645980" y="1891862"/>
                    <a:pt x="3342290" y="1513490"/>
                  </a:cubicBezTo>
                  <a:cubicBezTo>
                    <a:pt x="4038600" y="1135118"/>
                    <a:pt x="4573314" y="567559"/>
                    <a:pt x="5108028"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ndara" panose="020E0502030303020204" pitchFamily="34" charset="0"/>
              </a:endParaRPr>
            </a:p>
          </p:txBody>
        </p:sp>
      </p:grpSp>
      <p:sp>
        <p:nvSpPr>
          <p:cNvPr id="30" name="TextBox 29"/>
          <p:cNvSpPr txBox="1"/>
          <p:nvPr/>
        </p:nvSpPr>
        <p:spPr>
          <a:xfrm>
            <a:off x="6023453" y="5741214"/>
            <a:ext cx="1359087" cy="369332"/>
          </a:xfrm>
          <a:prstGeom prst="rect">
            <a:avLst/>
          </a:prstGeom>
          <a:noFill/>
        </p:spPr>
        <p:txBody>
          <a:bodyPr wrap="square" rtlCol="0">
            <a:spAutoFit/>
          </a:bodyPr>
          <a:lstStyle/>
          <a:p>
            <a:pPr algn="ctr"/>
            <a:r>
              <a:rPr lang="en-GB" dirty="0">
                <a:solidFill>
                  <a:prstClr val="black"/>
                </a:solidFill>
                <a:latin typeface="Candara" panose="020E0502030303020204" pitchFamily="34" charset="0"/>
              </a:rPr>
              <a:t>Ability</a:t>
            </a:r>
          </a:p>
        </p:txBody>
      </p:sp>
      <p:cxnSp>
        <p:nvCxnSpPr>
          <p:cNvPr id="31" name="Straight Arrow Connector 30"/>
          <p:cNvCxnSpPr/>
          <p:nvPr/>
        </p:nvCxnSpPr>
        <p:spPr>
          <a:xfrm flipV="1">
            <a:off x="2093921" y="995634"/>
            <a:ext cx="0" cy="3693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305961" y="1015318"/>
            <a:ext cx="769763" cy="369332"/>
          </a:xfrm>
          <a:prstGeom prst="rect">
            <a:avLst/>
          </a:prstGeom>
          <a:noFill/>
        </p:spPr>
        <p:txBody>
          <a:bodyPr wrap="none" rtlCol="0">
            <a:spAutoFit/>
          </a:bodyPr>
          <a:lstStyle/>
          <a:p>
            <a:r>
              <a:rPr lang="en-US" dirty="0">
                <a:solidFill>
                  <a:prstClr val="black"/>
                </a:solidFill>
                <a:latin typeface="Candara" panose="020E0502030303020204" pitchFamily="34" charset="0"/>
              </a:rPr>
              <a:t>Signal</a:t>
            </a:r>
          </a:p>
        </p:txBody>
      </p:sp>
      <p:cxnSp>
        <p:nvCxnSpPr>
          <p:cNvPr id="33" name="Straight Arrow Connector 32"/>
          <p:cNvCxnSpPr/>
          <p:nvPr/>
        </p:nvCxnSpPr>
        <p:spPr>
          <a:xfrm>
            <a:off x="7100963" y="5951144"/>
            <a:ext cx="431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7890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884731" y="4396372"/>
            <a:ext cx="2093843" cy="461665"/>
          </a:xfrm>
          <a:prstGeom prst="rect">
            <a:avLst/>
          </a:prstGeom>
          <a:noFill/>
        </p:spPr>
        <p:txBody>
          <a:bodyPr wrap="none" rtlCol="0">
            <a:spAutoFit/>
          </a:bodyPr>
          <a:lstStyle/>
          <a:p>
            <a:r>
              <a:rPr lang="en-US" sz="2400" b="1" dirty="0">
                <a:solidFill>
                  <a:srgbClr val="00B050"/>
                </a:solidFill>
                <a:latin typeface="Candara" panose="020E0502030303020204" pitchFamily="34" charset="0"/>
              </a:rPr>
              <a:t>Entrepreneurs</a:t>
            </a:r>
          </a:p>
        </p:txBody>
      </p:sp>
      <p:sp>
        <p:nvSpPr>
          <p:cNvPr id="10" name="TextBox 9"/>
          <p:cNvSpPr txBox="1"/>
          <p:nvPr/>
        </p:nvSpPr>
        <p:spPr>
          <a:xfrm>
            <a:off x="2965553" y="1363744"/>
            <a:ext cx="1620957" cy="461665"/>
          </a:xfrm>
          <a:prstGeom prst="rect">
            <a:avLst/>
          </a:prstGeom>
          <a:noFill/>
        </p:spPr>
        <p:txBody>
          <a:bodyPr wrap="none" rtlCol="0">
            <a:spAutoFit/>
          </a:bodyPr>
          <a:lstStyle/>
          <a:p>
            <a:r>
              <a:rPr lang="en-US" sz="2400" b="1" dirty="0">
                <a:solidFill>
                  <a:srgbClr val="0070C0"/>
                </a:solidFill>
                <a:latin typeface="Candara" panose="020E0502030303020204" pitchFamily="34" charset="0"/>
              </a:rPr>
              <a:t>Employees</a:t>
            </a:r>
          </a:p>
        </p:txBody>
      </p:sp>
      <mc:AlternateContent xmlns:mc="http://schemas.openxmlformats.org/markup-compatibility/2006" xmlns:a14="http://schemas.microsoft.com/office/drawing/2010/main">
        <mc:Choice Requires="a14">
          <p:sp>
            <p:nvSpPr>
              <p:cNvPr id="12" name="TextBox 11"/>
              <p:cNvSpPr txBox="1"/>
              <p:nvPr/>
            </p:nvSpPr>
            <p:spPr>
              <a:xfrm>
                <a:off x="2416937" y="3689028"/>
                <a:ext cx="2094612" cy="375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b="1" i="1" smtClean="0">
                              <a:latin typeface="Cambria Math" panose="02040503050406030204" pitchFamily="18" charset="0"/>
                              <a:ea typeface="Cambria Math"/>
                            </a:rPr>
                          </m:ctrlPr>
                        </m:sSupPr>
                        <m:e>
                          <m:r>
                            <a:rPr lang="en-GB" b="1" i="1" smtClean="0">
                              <a:latin typeface="Cambria Math"/>
                              <a:ea typeface="Cambria Math"/>
                            </a:rPr>
                            <m:t>𝑾𝒂𝒈𝒆</m:t>
                          </m:r>
                        </m:e>
                        <m:sup>
                          <m:r>
                            <a:rPr lang="en-GB" b="1" i="1" smtClean="0">
                              <a:latin typeface="Cambria Math"/>
                              <a:ea typeface="Cambria Math"/>
                            </a:rPr>
                            <m:t>−</m:t>
                          </m:r>
                          <m:r>
                            <a:rPr lang="en-GB" b="1" i="1" smtClean="0">
                              <a:latin typeface="Cambria Math"/>
                              <a:ea typeface="Cambria Math"/>
                            </a:rPr>
                            <m:t>𝟏</m:t>
                          </m:r>
                        </m:sup>
                      </m:sSup>
                      <m:d>
                        <m:dPr>
                          <m:ctrlPr>
                            <a:rPr lang="en-US" b="1" i="1" smtClean="0">
                              <a:latin typeface="Cambria Math" panose="02040503050406030204" pitchFamily="18" charset="0"/>
                              <a:ea typeface="Cambria Math"/>
                            </a:rPr>
                          </m:ctrlPr>
                        </m:dPr>
                        <m:e>
                          <m:r>
                            <a:rPr lang="en-GB" b="1" i="1" smtClean="0">
                              <a:latin typeface="Cambria Math"/>
                              <a:ea typeface="Cambria Math"/>
                            </a:rPr>
                            <m:t>𝑨𝒃𝒊𝒍𝒊𝒕𝒚</m:t>
                          </m:r>
                        </m:e>
                      </m:d>
                    </m:oMath>
                  </m:oMathPara>
                </a14:m>
                <a:endParaRPr lang="en-US" b="1" dirty="0">
                  <a:latin typeface="Candara" panose="020E050203030302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2416937" y="3689028"/>
                <a:ext cx="2094612" cy="375552"/>
              </a:xfrm>
              <a:prstGeom prst="rect">
                <a:avLst/>
              </a:prstGeom>
              <a:blipFill rotWithShape="0">
                <a:blip r:embed="rId3"/>
                <a:stretch>
                  <a:fillRect b="-12903"/>
                </a:stretch>
              </a:blipFill>
            </p:spPr>
            <p:txBody>
              <a:bodyPr/>
              <a:lstStyle/>
              <a:p>
                <a:r>
                  <a:rPr lang="en-US">
                    <a:noFill/>
                  </a:rPr>
                  <a:t> </a:t>
                </a:r>
              </a:p>
            </p:txBody>
          </p:sp>
        </mc:Fallback>
      </mc:AlternateContent>
      <p:sp>
        <p:nvSpPr>
          <p:cNvPr id="13" name="TextBox 12"/>
          <p:cNvSpPr txBox="1"/>
          <p:nvPr/>
        </p:nvSpPr>
        <p:spPr>
          <a:xfrm>
            <a:off x="3842983" y="5823450"/>
            <a:ext cx="1901911" cy="369332"/>
          </a:xfrm>
          <a:prstGeom prst="rect">
            <a:avLst/>
          </a:prstGeom>
          <a:noFill/>
        </p:spPr>
        <p:txBody>
          <a:bodyPr wrap="square" rtlCol="0">
            <a:spAutoFit/>
          </a:bodyPr>
          <a:lstStyle/>
          <a:p>
            <a:pPr algn="ctr"/>
            <a:r>
              <a:rPr lang="en-GB" b="0" dirty="0">
                <a:latin typeface="Candara" panose="020E0502030303020204" pitchFamily="34" charset="0"/>
              </a:rPr>
              <a:t>Arbitrary Ability</a:t>
            </a:r>
          </a:p>
        </p:txBody>
      </p:sp>
      <p:cxnSp>
        <p:nvCxnSpPr>
          <p:cNvPr id="14" name="Straight Connector 13"/>
          <p:cNvCxnSpPr/>
          <p:nvPr/>
        </p:nvCxnSpPr>
        <p:spPr>
          <a:xfrm flipV="1">
            <a:off x="4841814" y="5563842"/>
            <a:ext cx="0" cy="241812"/>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4806932" y="1135879"/>
            <a:ext cx="25349" cy="2810004"/>
          </a:xfrm>
          <a:prstGeom prst="straightConnector1">
            <a:avLst/>
          </a:prstGeom>
          <a:ln w="635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919599" y="3675965"/>
            <a:ext cx="2007940" cy="646331"/>
          </a:xfrm>
          <a:prstGeom prst="rect">
            <a:avLst/>
          </a:prstGeom>
          <a:noFill/>
        </p:spPr>
        <p:txBody>
          <a:bodyPr wrap="square" rtlCol="0">
            <a:spAutoFit/>
          </a:bodyPr>
          <a:lstStyle/>
          <a:p>
            <a:r>
              <a:rPr lang="en-US" dirty="0">
                <a:latin typeface="Candara" panose="020E0502030303020204" pitchFamily="34" charset="0"/>
              </a:rPr>
              <a:t>Signal Range </a:t>
            </a:r>
          </a:p>
          <a:p>
            <a:r>
              <a:rPr lang="en-US" dirty="0">
                <a:latin typeface="Candara" panose="020E0502030303020204" pitchFamily="34" charset="0"/>
              </a:rPr>
              <a:t>Of Entrepreneurs</a:t>
            </a:r>
          </a:p>
        </p:txBody>
      </p:sp>
      <p:sp>
        <p:nvSpPr>
          <p:cNvPr id="17" name="TextBox 16"/>
          <p:cNvSpPr txBox="1"/>
          <p:nvPr/>
        </p:nvSpPr>
        <p:spPr>
          <a:xfrm>
            <a:off x="2590800" y="1943100"/>
            <a:ext cx="2203139" cy="646331"/>
          </a:xfrm>
          <a:prstGeom prst="rect">
            <a:avLst/>
          </a:prstGeom>
          <a:noFill/>
        </p:spPr>
        <p:txBody>
          <a:bodyPr wrap="square" rtlCol="0">
            <a:spAutoFit/>
          </a:bodyPr>
          <a:lstStyle/>
          <a:p>
            <a:pPr algn="r"/>
            <a:r>
              <a:rPr lang="en-US" dirty="0">
                <a:latin typeface="Candara" panose="020E0502030303020204" pitchFamily="34" charset="0"/>
              </a:rPr>
              <a:t>Signal Range </a:t>
            </a:r>
          </a:p>
          <a:p>
            <a:pPr algn="r"/>
            <a:r>
              <a:rPr lang="en-US" dirty="0">
                <a:latin typeface="Candara" panose="020E0502030303020204" pitchFamily="34" charset="0"/>
              </a:rPr>
              <a:t>of Employees</a:t>
            </a:r>
          </a:p>
        </p:txBody>
      </p:sp>
      <p:cxnSp>
        <p:nvCxnSpPr>
          <p:cNvPr id="18" name="Straight Arrow Connector 17"/>
          <p:cNvCxnSpPr/>
          <p:nvPr/>
        </p:nvCxnSpPr>
        <p:spPr>
          <a:xfrm>
            <a:off x="4819287" y="3876804"/>
            <a:ext cx="10394" cy="1685796"/>
          </a:xfrm>
          <a:prstGeom prst="straightConnector1">
            <a:avLst/>
          </a:prstGeom>
          <a:ln w="635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48" name="TextBox 4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4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16</a:t>
            </a:fld>
            <a:endParaRPr lang="en-US" dirty="0">
              <a:solidFill>
                <a:schemeClr val="tx1">
                  <a:lumMod val="50000"/>
                  <a:lumOff val="50000"/>
                </a:schemeClr>
              </a:solidFill>
              <a:latin typeface="Candara" pitchFamily="34" charset="0"/>
            </a:endParaRPr>
          </a:p>
        </p:txBody>
      </p:sp>
      <p:cxnSp>
        <p:nvCxnSpPr>
          <p:cNvPr id="50" name="Straight Connector 49"/>
          <p:cNvCxnSpPr/>
          <p:nvPr/>
        </p:nvCxnSpPr>
        <p:spPr>
          <a:xfrm>
            <a:off x="914400" y="533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b="1" dirty="0">
                <a:latin typeface="Candara" pitchFamily="34" charset="0"/>
                <a:cs typeface="Arial" pitchFamily="34" charset="0"/>
              </a:rPr>
              <a:t>II. Theory              </a:t>
            </a:r>
            <a:r>
              <a:rPr lang="en-US" sz="1200" dirty="0">
                <a:solidFill>
                  <a:schemeClr val="bg1">
                    <a:lumMod val="65000"/>
                  </a:schemeClr>
                </a:solidFill>
                <a:latin typeface="Candara" pitchFamily="34" charset="0"/>
                <a:cs typeface="Arial" pitchFamily="34" charset="0"/>
              </a:rPr>
              <a:t>III. Empirical Analysis             IV. Alternative Explanation            V. Conclusion</a:t>
            </a:r>
          </a:p>
        </p:txBody>
      </p:sp>
      <p:grpSp>
        <p:nvGrpSpPr>
          <p:cNvPr id="25" name="Group 24"/>
          <p:cNvGrpSpPr/>
          <p:nvPr/>
        </p:nvGrpSpPr>
        <p:grpSpPr>
          <a:xfrm>
            <a:off x="2553314" y="700686"/>
            <a:ext cx="4763549" cy="5389388"/>
            <a:chOff x="2222938" y="1087292"/>
            <a:chExt cx="5114425" cy="4864775"/>
          </a:xfrm>
          <a:scene3d>
            <a:camera prst="orthographicFront">
              <a:rot lat="10800000" lon="0" rev="5400000"/>
            </a:camera>
            <a:lightRig rig="threePt" dir="t"/>
          </a:scene3d>
        </p:grpSpPr>
        <p:sp>
          <p:nvSpPr>
            <p:cNvPr id="26" name="Rectangle 25"/>
            <p:cNvSpPr/>
            <p:nvPr/>
          </p:nvSpPr>
          <p:spPr>
            <a:xfrm>
              <a:off x="2239924" y="1087292"/>
              <a:ext cx="5097439" cy="48647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ndara" panose="020E0502030303020204" pitchFamily="34" charset="0"/>
              </a:endParaRPr>
            </a:p>
          </p:txBody>
        </p:sp>
        <p:sp>
          <p:nvSpPr>
            <p:cNvPr id="27" name="Freeform 26"/>
            <p:cNvSpPr/>
            <p:nvPr/>
          </p:nvSpPr>
          <p:spPr>
            <a:xfrm>
              <a:off x="2222938" y="1686910"/>
              <a:ext cx="5108028" cy="3468414"/>
            </a:xfrm>
            <a:custGeom>
              <a:avLst/>
              <a:gdLst>
                <a:gd name="connsiteX0" fmla="*/ 0 w 5108028"/>
                <a:gd name="connsiteY0" fmla="*/ 3468414 h 3468414"/>
                <a:gd name="connsiteX1" fmla="*/ 930165 w 5108028"/>
                <a:gd name="connsiteY1" fmla="*/ 2270235 h 3468414"/>
                <a:gd name="connsiteX2" fmla="*/ 3342290 w 5108028"/>
                <a:gd name="connsiteY2" fmla="*/ 1513490 h 3468414"/>
                <a:gd name="connsiteX3" fmla="*/ 5108028 w 5108028"/>
                <a:gd name="connsiteY3" fmla="*/ 0 h 3468414"/>
              </a:gdLst>
              <a:ahLst/>
              <a:cxnLst>
                <a:cxn ang="0">
                  <a:pos x="connsiteX0" y="connsiteY0"/>
                </a:cxn>
                <a:cxn ang="0">
                  <a:pos x="connsiteX1" y="connsiteY1"/>
                </a:cxn>
                <a:cxn ang="0">
                  <a:pos x="connsiteX2" y="connsiteY2"/>
                </a:cxn>
                <a:cxn ang="0">
                  <a:pos x="connsiteX3" y="connsiteY3"/>
                </a:cxn>
              </a:cxnLst>
              <a:rect l="l" t="t" r="r" b="b"/>
              <a:pathLst>
                <a:path w="5108028" h="3468414">
                  <a:moveTo>
                    <a:pt x="0" y="3468414"/>
                  </a:moveTo>
                  <a:cubicBezTo>
                    <a:pt x="186558" y="3032235"/>
                    <a:pt x="373117" y="2596056"/>
                    <a:pt x="930165" y="2270235"/>
                  </a:cubicBezTo>
                  <a:cubicBezTo>
                    <a:pt x="1487213" y="1944414"/>
                    <a:pt x="2645980" y="1891862"/>
                    <a:pt x="3342290" y="1513490"/>
                  </a:cubicBezTo>
                  <a:cubicBezTo>
                    <a:pt x="4038600" y="1135118"/>
                    <a:pt x="4573314" y="567559"/>
                    <a:pt x="5108028"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ndara" panose="020E0502030303020204" pitchFamily="34" charset="0"/>
              </a:endParaRPr>
            </a:p>
          </p:txBody>
        </p:sp>
      </p:grpSp>
      <p:sp>
        <p:nvSpPr>
          <p:cNvPr id="30" name="TextBox 29"/>
          <p:cNvSpPr txBox="1"/>
          <p:nvPr/>
        </p:nvSpPr>
        <p:spPr>
          <a:xfrm>
            <a:off x="6023453" y="5741214"/>
            <a:ext cx="1359087" cy="369332"/>
          </a:xfrm>
          <a:prstGeom prst="rect">
            <a:avLst/>
          </a:prstGeom>
          <a:noFill/>
        </p:spPr>
        <p:txBody>
          <a:bodyPr wrap="square" rtlCol="0">
            <a:spAutoFit/>
          </a:bodyPr>
          <a:lstStyle/>
          <a:p>
            <a:pPr algn="ctr"/>
            <a:r>
              <a:rPr lang="en-GB" dirty="0">
                <a:solidFill>
                  <a:prstClr val="black"/>
                </a:solidFill>
                <a:latin typeface="Candara" panose="020E0502030303020204" pitchFamily="34" charset="0"/>
              </a:rPr>
              <a:t>Ability</a:t>
            </a:r>
          </a:p>
        </p:txBody>
      </p:sp>
      <p:cxnSp>
        <p:nvCxnSpPr>
          <p:cNvPr id="31" name="Straight Arrow Connector 30"/>
          <p:cNvCxnSpPr/>
          <p:nvPr/>
        </p:nvCxnSpPr>
        <p:spPr>
          <a:xfrm flipV="1">
            <a:off x="2093921" y="995634"/>
            <a:ext cx="0" cy="3693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305961" y="1015318"/>
            <a:ext cx="769763" cy="369332"/>
          </a:xfrm>
          <a:prstGeom prst="rect">
            <a:avLst/>
          </a:prstGeom>
          <a:noFill/>
        </p:spPr>
        <p:txBody>
          <a:bodyPr wrap="none" rtlCol="0">
            <a:spAutoFit/>
          </a:bodyPr>
          <a:lstStyle/>
          <a:p>
            <a:r>
              <a:rPr lang="en-US" dirty="0">
                <a:solidFill>
                  <a:prstClr val="black"/>
                </a:solidFill>
                <a:latin typeface="Candara" panose="020E0502030303020204" pitchFamily="34" charset="0"/>
              </a:rPr>
              <a:t>Signal</a:t>
            </a:r>
          </a:p>
        </p:txBody>
      </p:sp>
      <p:cxnSp>
        <p:nvCxnSpPr>
          <p:cNvPr id="33" name="Straight Arrow Connector 32"/>
          <p:cNvCxnSpPr/>
          <p:nvPr/>
        </p:nvCxnSpPr>
        <p:spPr>
          <a:xfrm>
            <a:off x="7100963" y="5951144"/>
            <a:ext cx="431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52401" y="638900"/>
            <a:ext cx="8839199" cy="5489725"/>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29" name="Rectangle 28"/>
          <p:cNvSpPr/>
          <p:nvPr/>
        </p:nvSpPr>
        <p:spPr>
          <a:xfrm>
            <a:off x="914400" y="2420912"/>
            <a:ext cx="7315200" cy="1385203"/>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b="1" dirty="0">
                <a:solidFill>
                  <a:schemeClr val="tx1"/>
                </a:solidFill>
                <a:latin typeface="Candara" panose="020E0502030303020204" pitchFamily="34" charset="0"/>
              </a:rPr>
              <a:t>Proposition 2: </a:t>
            </a:r>
            <a:r>
              <a:rPr lang="en-US" sz="2600" i="1" dirty="0">
                <a:solidFill>
                  <a:schemeClr val="tx1"/>
                </a:solidFill>
                <a:latin typeface="Candara" panose="020E0502030303020204" pitchFamily="34" charset="0"/>
              </a:rPr>
              <a:t>Entrepreneurs have weaker signals than employees of</a:t>
            </a:r>
            <a:r>
              <a:rPr lang="en-US" sz="2600" i="1" u="sng" dirty="0">
                <a:solidFill>
                  <a:schemeClr val="tx1"/>
                </a:solidFill>
                <a:latin typeface="Candara" panose="020E0502030303020204" pitchFamily="34" charset="0"/>
              </a:rPr>
              <a:t> same ability</a:t>
            </a:r>
          </a:p>
        </p:txBody>
      </p:sp>
    </p:spTree>
    <p:extLst>
      <p:ext uri="{BB962C8B-B14F-4D97-AF65-F5344CB8AC3E}">
        <p14:creationId xmlns:p14="http://schemas.microsoft.com/office/powerpoint/2010/main" val="41853391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9925" y="905606"/>
            <a:ext cx="4852636" cy="46277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3" name="TextBox 2"/>
          <p:cNvSpPr txBox="1"/>
          <p:nvPr/>
        </p:nvSpPr>
        <p:spPr>
          <a:xfrm>
            <a:off x="1144300" y="918572"/>
            <a:ext cx="1154568" cy="923330"/>
          </a:xfrm>
          <a:prstGeom prst="rect">
            <a:avLst/>
          </a:prstGeom>
          <a:noFill/>
        </p:spPr>
        <p:txBody>
          <a:bodyPr wrap="square" rtlCol="0">
            <a:spAutoFit/>
          </a:bodyPr>
          <a:lstStyle/>
          <a:p>
            <a:pPr algn="ctr"/>
            <a:r>
              <a:rPr lang="en-GB" dirty="0">
                <a:latin typeface="Candara" panose="020E0502030303020204" pitchFamily="34" charset="0"/>
              </a:rPr>
              <a:t>Ability</a:t>
            </a:r>
          </a:p>
          <a:p>
            <a:pPr algn="ctr"/>
            <a:r>
              <a:rPr lang="en-GB" dirty="0">
                <a:latin typeface="Candara" panose="020E0502030303020204" pitchFamily="34" charset="0"/>
              </a:rPr>
              <a:t>(</a:t>
            </a:r>
            <a:r>
              <a:rPr lang="en-GB" i="1" dirty="0">
                <a:latin typeface="Candara" panose="020E0502030303020204" pitchFamily="34" charset="0"/>
              </a:rPr>
              <a:t>Outside</a:t>
            </a:r>
          </a:p>
          <a:p>
            <a:pPr algn="ctr"/>
            <a:r>
              <a:rPr lang="en-GB" i="1" dirty="0">
                <a:latin typeface="Candara" panose="020E0502030303020204" pitchFamily="34" charset="0"/>
              </a:rPr>
              <a:t>Option)</a:t>
            </a:r>
            <a:endParaRPr lang="en-US" dirty="0">
              <a:latin typeface="Candara" panose="020E0502030303020204" pitchFamily="34" charset="0"/>
            </a:endParaRPr>
          </a:p>
        </p:txBody>
      </p:sp>
      <p:cxnSp>
        <p:nvCxnSpPr>
          <p:cNvPr id="4" name="Straight Arrow Connector 3"/>
          <p:cNvCxnSpPr/>
          <p:nvPr/>
        </p:nvCxnSpPr>
        <p:spPr>
          <a:xfrm flipV="1">
            <a:off x="2138324" y="910105"/>
            <a:ext cx="0" cy="3693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029224" y="5706987"/>
            <a:ext cx="769763" cy="369332"/>
          </a:xfrm>
          <a:prstGeom prst="rect">
            <a:avLst/>
          </a:prstGeom>
          <a:noFill/>
        </p:spPr>
        <p:txBody>
          <a:bodyPr wrap="none" rtlCol="0">
            <a:spAutoFit/>
          </a:bodyPr>
          <a:lstStyle/>
          <a:p>
            <a:r>
              <a:rPr lang="en-US" dirty="0">
                <a:latin typeface="Candara" panose="020E0502030303020204" pitchFamily="34" charset="0"/>
              </a:rPr>
              <a:t>Signal</a:t>
            </a:r>
          </a:p>
        </p:txBody>
      </p:sp>
      <p:cxnSp>
        <p:nvCxnSpPr>
          <p:cNvPr id="6" name="Straight Arrow Connector 5"/>
          <p:cNvCxnSpPr/>
          <p:nvPr/>
        </p:nvCxnSpPr>
        <p:spPr>
          <a:xfrm>
            <a:off x="6686399" y="5685713"/>
            <a:ext cx="431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4798662" y="3337992"/>
                <a:ext cx="195566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1" i="0" smtClean="0">
                          <a:latin typeface="Cambria Math"/>
                          <a:ea typeface="Cambria Math"/>
                        </a:rPr>
                        <m:t>𝐖𝐚𝐠𝐞</m:t>
                      </m:r>
                      <m:d>
                        <m:dPr>
                          <m:ctrlPr>
                            <a:rPr lang="en-US" sz="2000" b="1" i="1" smtClean="0">
                              <a:latin typeface="Cambria Math" panose="02040503050406030204" pitchFamily="18" charset="0"/>
                              <a:ea typeface="Cambria Math"/>
                            </a:rPr>
                          </m:ctrlPr>
                        </m:dPr>
                        <m:e>
                          <m:r>
                            <a:rPr lang="en-US" sz="2000" b="1" i="1" smtClean="0">
                              <a:latin typeface="Cambria Math" panose="02040503050406030204" pitchFamily="18" charset="0"/>
                              <a:ea typeface="Cambria Math"/>
                            </a:rPr>
                            <m:t>𝑺𝒊𝒈𝒏𝒂𝒍</m:t>
                          </m:r>
                        </m:e>
                      </m:d>
                    </m:oMath>
                  </m:oMathPara>
                </a14:m>
                <a:endParaRPr lang="en-US" sz="2000" b="1" dirty="0">
                  <a:latin typeface="Candara" panose="020E0502030303020204"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798662" y="3337992"/>
                <a:ext cx="1955664" cy="400110"/>
              </a:xfrm>
              <a:prstGeom prst="rect">
                <a:avLst/>
              </a:prstGeom>
              <a:blipFill rotWithShape="0">
                <a:blip r:embed="rId3"/>
                <a:stretch>
                  <a:fillRect b="-15385"/>
                </a:stretch>
              </a:blipFill>
            </p:spPr>
            <p:txBody>
              <a:bodyPr/>
              <a:lstStyle/>
              <a:p>
                <a:r>
                  <a:rPr lang="en-US">
                    <a:noFill/>
                  </a:rPr>
                  <a:t> </a:t>
                </a:r>
              </a:p>
            </p:txBody>
          </p:sp>
        </mc:Fallback>
      </mc:AlternateContent>
      <p:sp>
        <p:nvSpPr>
          <p:cNvPr id="11" name="Freeform 10"/>
          <p:cNvSpPr/>
          <p:nvPr/>
        </p:nvSpPr>
        <p:spPr>
          <a:xfrm>
            <a:off x="2222938" y="1505223"/>
            <a:ext cx="4858177" cy="3468414"/>
          </a:xfrm>
          <a:custGeom>
            <a:avLst/>
            <a:gdLst>
              <a:gd name="connsiteX0" fmla="*/ 0 w 5108028"/>
              <a:gd name="connsiteY0" fmla="*/ 3468414 h 3468414"/>
              <a:gd name="connsiteX1" fmla="*/ 930165 w 5108028"/>
              <a:gd name="connsiteY1" fmla="*/ 2270235 h 3468414"/>
              <a:gd name="connsiteX2" fmla="*/ 3342290 w 5108028"/>
              <a:gd name="connsiteY2" fmla="*/ 1513490 h 3468414"/>
              <a:gd name="connsiteX3" fmla="*/ 5108028 w 5108028"/>
              <a:gd name="connsiteY3" fmla="*/ 0 h 3468414"/>
            </a:gdLst>
            <a:ahLst/>
            <a:cxnLst>
              <a:cxn ang="0">
                <a:pos x="connsiteX0" y="connsiteY0"/>
              </a:cxn>
              <a:cxn ang="0">
                <a:pos x="connsiteX1" y="connsiteY1"/>
              </a:cxn>
              <a:cxn ang="0">
                <a:pos x="connsiteX2" y="connsiteY2"/>
              </a:cxn>
              <a:cxn ang="0">
                <a:pos x="connsiteX3" y="connsiteY3"/>
              </a:cxn>
            </a:cxnLst>
            <a:rect l="l" t="t" r="r" b="b"/>
            <a:pathLst>
              <a:path w="5108028" h="3468414">
                <a:moveTo>
                  <a:pt x="0" y="3468414"/>
                </a:moveTo>
                <a:cubicBezTo>
                  <a:pt x="186558" y="3032235"/>
                  <a:pt x="373117" y="2596056"/>
                  <a:pt x="930165" y="2270235"/>
                </a:cubicBezTo>
                <a:cubicBezTo>
                  <a:pt x="1487213" y="1944414"/>
                  <a:pt x="2645980" y="1891862"/>
                  <a:pt x="3342290" y="1513490"/>
                </a:cubicBezTo>
                <a:cubicBezTo>
                  <a:pt x="4038600" y="1135118"/>
                  <a:pt x="4573314" y="567559"/>
                  <a:pt x="5108028"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9" name="TextBox 8"/>
          <p:cNvSpPr txBox="1"/>
          <p:nvPr/>
        </p:nvSpPr>
        <p:spPr>
          <a:xfrm>
            <a:off x="4528425" y="1293267"/>
            <a:ext cx="2093843" cy="461665"/>
          </a:xfrm>
          <a:prstGeom prst="rect">
            <a:avLst/>
          </a:prstGeom>
          <a:noFill/>
        </p:spPr>
        <p:txBody>
          <a:bodyPr wrap="none" rtlCol="0">
            <a:spAutoFit/>
          </a:bodyPr>
          <a:lstStyle/>
          <a:p>
            <a:r>
              <a:rPr lang="en-US" sz="2400" b="1" dirty="0">
                <a:solidFill>
                  <a:srgbClr val="00B050"/>
                </a:solidFill>
                <a:latin typeface="Candara" panose="020E0502030303020204" pitchFamily="34" charset="0"/>
              </a:rPr>
              <a:t>Entrepreneurs</a:t>
            </a:r>
          </a:p>
        </p:txBody>
      </p:sp>
      <p:sp>
        <p:nvSpPr>
          <p:cNvPr id="10" name="TextBox 9"/>
          <p:cNvSpPr txBox="1"/>
          <p:nvPr/>
        </p:nvSpPr>
        <p:spPr>
          <a:xfrm>
            <a:off x="5067563" y="4742804"/>
            <a:ext cx="1620957" cy="461665"/>
          </a:xfrm>
          <a:prstGeom prst="rect">
            <a:avLst/>
          </a:prstGeom>
          <a:noFill/>
        </p:spPr>
        <p:txBody>
          <a:bodyPr wrap="none" rtlCol="0">
            <a:spAutoFit/>
          </a:bodyPr>
          <a:lstStyle/>
          <a:p>
            <a:r>
              <a:rPr lang="en-US" sz="2400" b="1" dirty="0">
                <a:solidFill>
                  <a:srgbClr val="0070C0"/>
                </a:solidFill>
                <a:latin typeface="Candara" panose="020E0502030303020204" pitchFamily="34" charset="0"/>
              </a:rPr>
              <a:t>Employees</a:t>
            </a:r>
          </a:p>
        </p:txBody>
      </p:sp>
      <p:cxnSp>
        <p:nvCxnSpPr>
          <p:cNvPr id="12" name="Straight Connector 11"/>
          <p:cNvCxnSpPr/>
          <p:nvPr/>
        </p:nvCxnSpPr>
        <p:spPr>
          <a:xfrm flipV="1">
            <a:off x="3150376" y="5380913"/>
            <a:ext cx="0" cy="326074"/>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009040" y="5678524"/>
            <a:ext cx="2273132" cy="369332"/>
          </a:xfrm>
          <a:prstGeom prst="rect">
            <a:avLst/>
          </a:prstGeom>
          <a:noFill/>
        </p:spPr>
        <p:txBody>
          <a:bodyPr wrap="square" rtlCol="0">
            <a:spAutoFit/>
          </a:bodyPr>
          <a:lstStyle/>
          <a:p>
            <a:pPr algn="ctr"/>
            <a:r>
              <a:rPr lang="en-GB" b="0" dirty="0">
                <a:latin typeface="Candara" panose="020E0502030303020204" pitchFamily="34" charset="0"/>
              </a:rPr>
              <a:t>Arbitrary Signal</a:t>
            </a:r>
          </a:p>
        </p:txBody>
      </p:sp>
      <p:cxnSp>
        <p:nvCxnSpPr>
          <p:cNvPr id="14" name="Straight Arrow Connector 13"/>
          <p:cNvCxnSpPr>
            <a:endCxn id="11" idx="1"/>
          </p:cNvCxnSpPr>
          <p:nvPr/>
        </p:nvCxnSpPr>
        <p:spPr>
          <a:xfrm>
            <a:off x="3107605" y="910105"/>
            <a:ext cx="0" cy="2865353"/>
          </a:xfrm>
          <a:prstGeom prst="straightConnector1">
            <a:avLst/>
          </a:prstGeom>
          <a:ln w="635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523031" y="1846191"/>
            <a:ext cx="1587294" cy="923330"/>
          </a:xfrm>
          <a:prstGeom prst="rect">
            <a:avLst/>
          </a:prstGeom>
          <a:noFill/>
        </p:spPr>
        <p:txBody>
          <a:bodyPr wrap="none" rtlCol="0">
            <a:spAutoFit/>
          </a:bodyPr>
          <a:lstStyle/>
          <a:p>
            <a:r>
              <a:rPr lang="en-US" dirty="0">
                <a:latin typeface="Candara" panose="020E0502030303020204" pitchFamily="34" charset="0"/>
              </a:rPr>
              <a:t>Income</a:t>
            </a:r>
          </a:p>
          <a:p>
            <a:r>
              <a:rPr lang="en-US" dirty="0">
                <a:latin typeface="Candara" panose="020E0502030303020204" pitchFamily="34" charset="0"/>
              </a:rPr>
              <a:t>Range of</a:t>
            </a:r>
          </a:p>
          <a:p>
            <a:r>
              <a:rPr lang="en-US" dirty="0">
                <a:latin typeface="Candara" panose="020E0502030303020204" pitchFamily="34" charset="0"/>
              </a:rPr>
              <a:t>Entrepreneurs</a:t>
            </a:r>
          </a:p>
        </p:txBody>
      </p:sp>
      <p:sp>
        <p:nvSpPr>
          <p:cNvPr id="16" name="TextBox 15"/>
          <p:cNvSpPr txBox="1"/>
          <p:nvPr/>
        </p:nvSpPr>
        <p:spPr>
          <a:xfrm>
            <a:off x="3257990" y="4096473"/>
            <a:ext cx="1404224" cy="646331"/>
          </a:xfrm>
          <a:prstGeom prst="rect">
            <a:avLst/>
          </a:prstGeom>
          <a:noFill/>
        </p:spPr>
        <p:txBody>
          <a:bodyPr wrap="square" rtlCol="0">
            <a:spAutoFit/>
          </a:bodyPr>
          <a:lstStyle/>
          <a:p>
            <a:r>
              <a:rPr lang="en-US" dirty="0">
                <a:latin typeface="Candara" panose="020E0502030303020204" pitchFamily="34" charset="0"/>
              </a:rPr>
              <a:t>Income  of Employees</a:t>
            </a:r>
          </a:p>
        </p:txBody>
      </p:sp>
      <p:sp>
        <p:nvSpPr>
          <p:cNvPr id="7" name="Oval 6"/>
          <p:cNvSpPr/>
          <p:nvPr/>
        </p:nvSpPr>
        <p:spPr>
          <a:xfrm>
            <a:off x="2992866" y="3646924"/>
            <a:ext cx="229478" cy="2637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18" name="Right Brace 17"/>
          <p:cNvSpPr/>
          <p:nvPr/>
        </p:nvSpPr>
        <p:spPr>
          <a:xfrm>
            <a:off x="3277040" y="918572"/>
            <a:ext cx="245991" cy="272503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ndara" panose="020E0502030303020204" pitchFamily="34" charset="0"/>
            </a:endParaRPr>
          </a:p>
        </p:txBody>
      </p:sp>
      <p:cxnSp>
        <p:nvCxnSpPr>
          <p:cNvPr id="20" name="Straight Arrow Connector 19"/>
          <p:cNvCxnSpPr>
            <a:endCxn id="7" idx="5"/>
          </p:cNvCxnSpPr>
          <p:nvPr/>
        </p:nvCxnSpPr>
        <p:spPr>
          <a:xfrm flipH="1" flipV="1">
            <a:off x="3188738" y="3872014"/>
            <a:ext cx="410112" cy="2896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35" name="TextBox 34"/>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36"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17</a:t>
            </a:fld>
            <a:endParaRPr lang="en-US" dirty="0">
              <a:solidFill>
                <a:schemeClr val="tx1">
                  <a:lumMod val="50000"/>
                  <a:lumOff val="50000"/>
                </a:schemeClr>
              </a:solidFill>
              <a:latin typeface="Candara" pitchFamily="34" charset="0"/>
            </a:endParaRPr>
          </a:p>
        </p:txBody>
      </p:sp>
      <p:cxnSp>
        <p:nvCxnSpPr>
          <p:cNvPr id="37" name="Straight Connector 36"/>
          <p:cNvCxnSpPr/>
          <p:nvPr/>
        </p:nvCxnSpPr>
        <p:spPr>
          <a:xfrm>
            <a:off x="914400" y="533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b="1" dirty="0">
                <a:latin typeface="Candara" pitchFamily="34" charset="0"/>
                <a:cs typeface="Arial" pitchFamily="34" charset="0"/>
              </a:rPr>
              <a:t>II. Theory              </a:t>
            </a:r>
            <a:r>
              <a:rPr lang="en-US" sz="1200" dirty="0">
                <a:solidFill>
                  <a:schemeClr val="bg1">
                    <a:lumMod val="65000"/>
                  </a:schemeClr>
                </a:solidFill>
                <a:latin typeface="Candara" pitchFamily="34" charset="0"/>
                <a:cs typeface="Arial" pitchFamily="34" charset="0"/>
              </a:rPr>
              <a:t>III. Empirical Analysis             IV. Alternative Explanation            V. Conclusion</a:t>
            </a:r>
          </a:p>
        </p:txBody>
      </p:sp>
    </p:spTree>
    <p:extLst>
      <p:ext uri="{BB962C8B-B14F-4D97-AF65-F5344CB8AC3E}">
        <p14:creationId xmlns:p14="http://schemas.microsoft.com/office/powerpoint/2010/main" val="13926856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9924" y="1087292"/>
            <a:ext cx="5097439" cy="450325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3" name="TextBox 2"/>
          <p:cNvSpPr txBox="1"/>
          <p:nvPr/>
        </p:nvSpPr>
        <p:spPr>
          <a:xfrm>
            <a:off x="1144300" y="1100259"/>
            <a:ext cx="1154568" cy="923330"/>
          </a:xfrm>
          <a:prstGeom prst="rect">
            <a:avLst/>
          </a:prstGeom>
          <a:noFill/>
        </p:spPr>
        <p:txBody>
          <a:bodyPr wrap="square" rtlCol="0">
            <a:spAutoFit/>
          </a:bodyPr>
          <a:lstStyle/>
          <a:p>
            <a:pPr algn="ctr"/>
            <a:r>
              <a:rPr lang="en-GB" dirty="0">
                <a:latin typeface="Candara" panose="020E0502030303020204" pitchFamily="34" charset="0"/>
              </a:rPr>
              <a:t>Ability</a:t>
            </a:r>
          </a:p>
          <a:p>
            <a:pPr algn="ctr"/>
            <a:r>
              <a:rPr lang="en-GB" dirty="0">
                <a:latin typeface="Candara" panose="020E0502030303020204" pitchFamily="34" charset="0"/>
              </a:rPr>
              <a:t>(</a:t>
            </a:r>
            <a:r>
              <a:rPr lang="en-GB" i="1" dirty="0">
                <a:latin typeface="Candara" panose="020E0502030303020204" pitchFamily="34" charset="0"/>
              </a:rPr>
              <a:t>Outside</a:t>
            </a:r>
          </a:p>
          <a:p>
            <a:pPr algn="ctr"/>
            <a:r>
              <a:rPr lang="en-GB" i="1" dirty="0">
                <a:latin typeface="Candara" panose="020E0502030303020204" pitchFamily="34" charset="0"/>
              </a:rPr>
              <a:t>Option)</a:t>
            </a:r>
            <a:endParaRPr lang="en-US" dirty="0">
              <a:latin typeface="Candara" panose="020E0502030303020204" pitchFamily="34" charset="0"/>
            </a:endParaRPr>
          </a:p>
        </p:txBody>
      </p:sp>
      <p:cxnSp>
        <p:nvCxnSpPr>
          <p:cNvPr id="4" name="Straight Arrow Connector 3"/>
          <p:cNvCxnSpPr/>
          <p:nvPr/>
        </p:nvCxnSpPr>
        <p:spPr>
          <a:xfrm flipV="1">
            <a:off x="2138324" y="1091792"/>
            <a:ext cx="0" cy="3693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5945611" y="5715000"/>
            <a:ext cx="769763" cy="369332"/>
          </a:xfrm>
          <a:prstGeom prst="rect">
            <a:avLst/>
          </a:prstGeom>
          <a:noFill/>
        </p:spPr>
        <p:txBody>
          <a:bodyPr wrap="none" rtlCol="0">
            <a:spAutoFit/>
          </a:bodyPr>
          <a:lstStyle/>
          <a:p>
            <a:r>
              <a:rPr lang="en-US" dirty="0">
                <a:latin typeface="Candara" panose="020E0502030303020204" pitchFamily="34" charset="0"/>
              </a:rPr>
              <a:t>Signal</a:t>
            </a:r>
          </a:p>
        </p:txBody>
      </p:sp>
      <p:cxnSp>
        <p:nvCxnSpPr>
          <p:cNvPr id="6" name="Straight Arrow Connector 5"/>
          <p:cNvCxnSpPr/>
          <p:nvPr/>
        </p:nvCxnSpPr>
        <p:spPr>
          <a:xfrm>
            <a:off x="6951666" y="5788657"/>
            <a:ext cx="431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4798662" y="3519679"/>
                <a:ext cx="2293898"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1" i="0" smtClean="0">
                          <a:latin typeface="Cambria Math"/>
                          <a:ea typeface="Cambria Math"/>
                        </a:rPr>
                        <m:t>𝐖𝐚𝐠𝐞</m:t>
                      </m:r>
                      <m:d>
                        <m:dPr>
                          <m:ctrlPr>
                            <a:rPr lang="en-US" sz="2000" b="1" i="1" smtClean="0">
                              <a:latin typeface="Cambria Math" panose="02040503050406030204" pitchFamily="18" charset="0"/>
                              <a:ea typeface="Cambria Math"/>
                            </a:rPr>
                          </m:ctrlPr>
                        </m:dPr>
                        <m:e>
                          <m:r>
                            <a:rPr lang="en-GB" sz="2000" b="1" i="1" smtClean="0">
                              <a:latin typeface="Cambria Math"/>
                              <a:ea typeface="Cambria Math"/>
                            </a:rPr>
                            <m:t>𝑷𝒆𝒅𝒊𝒈𝒓𝒆𝒆</m:t>
                          </m:r>
                        </m:e>
                      </m:d>
                    </m:oMath>
                  </m:oMathPara>
                </a14:m>
                <a:endParaRPr lang="en-US" sz="2000" b="1" dirty="0">
                  <a:latin typeface="Candara" panose="020E0502030303020204"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798662" y="3519679"/>
                <a:ext cx="2293898" cy="400110"/>
              </a:xfrm>
              <a:prstGeom prst="rect">
                <a:avLst/>
              </a:prstGeom>
              <a:blipFill rotWithShape="1">
                <a:blip r:embed="rId3"/>
                <a:stretch>
                  <a:fillRect b="-13636"/>
                </a:stretch>
              </a:blipFill>
            </p:spPr>
            <p:txBody>
              <a:bodyPr/>
              <a:lstStyle/>
              <a:p>
                <a:r>
                  <a:rPr lang="en-US">
                    <a:noFill/>
                  </a:rPr>
                  <a:t> </a:t>
                </a:r>
              </a:p>
            </p:txBody>
          </p:sp>
        </mc:Fallback>
      </mc:AlternateContent>
      <p:sp>
        <p:nvSpPr>
          <p:cNvPr id="11" name="Freeform 10"/>
          <p:cNvSpPr/>
          <p:nvPr/>
        </p:nvSpPr>
        <p:spPr>
          <a:xfrm>
            <a:off x="2222938" y="1686910"/>
            <a:ext cx="5108028" cy="3468414"/>
          </a:xfrm>
          <a:custGeom>
            <a:avLst/>
            <a:gdLst>
              <a:gd name="connsiteX0" fmla="*/ 0 w 5108028"/>
              <a:gd name="connsiteY0" fmla="*/ 3468414 h 3468414"/>
              <a:gd name="connsiteX1" fmla="*/ 930165 w 5108028"/>
              <a:gd name="connsiteY1" fmla="*/ 2270235 h 3468414"/>
              <a:gd name="connsiteX2" fmla="*/ 3342290 w 5108028"/>
              <a:gd name="connsiteY2" fmla="*/ 1513490 h 3468414"/>
              <a:gd name="connsiteX3" fmla="*/ 5108028 w 5108028"/>
              <a:gd name="connsiteY3" fmla="*/ 0 h 3468414"/>
            </a:gdLst>
            <a:ahLst/>
            <a:cxnLst>
              <a:cxn ang="0">
                <a:pos x="connsiteX0" y="connsiteY0"/>
              </a:cxn>
              <a:cxn ang="0">
                <a:pos x="connsiteX1" y="connsiteY1"/>
              </a:cxn>
              <a:cxn ang="0">
                <a:pos x="connsiteX2" y="connsiteY2"/>
              </a:cxn>
              <a:cxn ang="0">
                <a:pos x="connsiteX3" y="connsiteY3"/>
              </a:cxn>
            </a:cxnLst>
            <a:rect l="l" t="t" r="r" b="b"/>
            <a:pathLst>
              <a:path w="5108028" h="3468414">
                <a:moveTo>
                  <a:pt x="0" y="3468414"/>
                </a:moveTo>
                <a:cubicBezTo>
                  <a:pt x="186558" y="3032235"/>
                  <a:pt x="373117" y="2596056"/>
                  <a:pt x="930165" y="2270235"/>
                </a:cubicBezTo>
                <a:cubicBezTo>
                  <a:pt x="1487213" y="1944414"/>
                  <a:pt x="2645980" y="1891862"/>
                  <a:pt x="3342290" y="1513490"/>
                </a:cubicBezTo>
                <a:cubicBezTo>
                  <a:pt x="4038600" y="1135118"/>
                  <a:pt x="4573314" y="567559"/>
                  <a:pt x="5108028"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9" name="TextBox 8"/>
          <p:cNvSpPr txBox="1"/>
          <p:nvPr/>
        </p:nvSpPr>
        <p:spPr>
          <a:xfrm>
            <a:off x="4528425" y="1474954"/>
            <a:ext cx="2093843" cy="461665"/>
          </a:xfrm>
          <a:prstGeom prst="rect">
            <a:avLst/>
          </a:prstGeom>
          <a:noFill/>
        </p:spPr>
        <p:txBody>
          <a:bodyPr wrap="none" rtlCol="0">
            <a:spAutoFit/>
          </a:bodyPr>
          <a:lstStyle/>
          <a:p>
            <a:r>
              <a:rPr lang="en-US" sz="2400" b="1" dirty="0">
                <a:solidFill>
                  <a:srgbClr val="00B050"/>
                </a:solidFill>
                <a:latin typeface="Candara" panose="020E0502030303020204" pitchFamily="34" charset="0"/>
              </a:rPr>
              <a:t>Entrepreneurs</a:t>
            </a:r>
          </a:p>
        </p:txBody>
      </p:sp>
      <p:sp>
        <p:nvSpPr>
          <p:cNvPr id="10" name="TextBox 9"/>
          <p:cNvSpPr txBox="1"/>
          <p:nvPr/>
        </p:nvSpPr>
        <p:spPr>
          <a:xfrm>
            <a:off x="5067563" y="4924491"/>
            <a:ext cx="1620957" cy="461665"/>
          </a:xfrm>
          <a:prstGeom prst="rect">
            <a:avLst/>
          </a:prstGeom>
          <a:noFill/>
        </p:spPr>
        <p:txBody>
          <a:bodyPr wrap="none" rtlCol="0">
            <a:spAutoFit/>
          </a:bodyPr>
          <a:lstStyle/>
          <a:p>
            <a:r>
              <a:rPr lang="en-US" sz="2400" b="1" dirty="0">
                <a:solidFill>
                  <a:srgbClr val="0070C0"/>
                </a:solidFill>
                <a:latin typeface="Candara" panose="020E0502030303020204" pitchFamily="34" charset="0"/>
              </a:rPr>
              <a:t>Employees</a:t>
            </a:r>
          </a:p>
        </p:txBody>
      </p:sp>
      <p:cxnSp>
        <p:nvCxnSpPr>
          <p:cNvPr id="12" name="Straight Connector 11"/>
          <p:cNvCxnSpPr/>
          <p:nvPr/>
        </p:nvCxnSpPr>
        <p:spPr>
          <a:xfrm flipV="1">
            <a:off x="3162301" y="5263365"/>
            <a:ext cx="0" cy="518424"/>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967251" y="5795818"/>
            <a:ext cx="2390100" cy="369332"/>
          </a:xfrm>
          <a:prstGeom prst="rect">
            <a:avLst/>
          </a:prstGeom>
          <a:noFill/>
        </p:spPr>
        <p:txBody>
          <a:bodyPr wrap="square" rtlCol="0">
            <a:spAutoFit/>
          </a:bodyPr>
          <a:lstStyle/>
          <a:p>
            <a:pPr algn="ctr"/>
            <a:r>
              <a:rPr lang="en-GB" b="0" dirty="0">
                <a:latin typeface="Candara" panose="020E0502030303020204" pitchFamily="34" charset="0"/>
              </a:rPr>
              <a:t>Arbitrary Signal</a:t>
            </a:r>
          </a:p>
        </p:txBody>
      </p:sp>
      <p:cxnSp>
        <p:nvCxnSpPr>
          <p:cNvPr id="14" name="Straight Arrow Connector 13"/>
          <p:cNvCxnSpPr>
            <a:endCxn id="11" idx="1"/>
          </p:cNvCxnSpPr>
          <p:nvPr/>
        </p:nvCxnSpPr>
        <p:spPr>
          <a:xfrm>
            <a:off x="3153103" y="1100259"/>
            <a:ext cx="0" cy="2856886"/>
          </a:xfrm>
          <a:prstGeom prst="straightConnector1">
            <a:avLst/>
          </a:prstGeom>
          <a:ln w="635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523031" y="2027878"/>
            <a:ext cx="1587294" cy="923330"/>
          </a:xfrm>
          <a:prstGeom prst="rect">
            <a:avLst/>
          </a:prstGeom>
          <a:noFill/>
        </p:spPr>
        <p:txBody>
          <a:bodyPr wrap="none" rtlCol="0">
            <a:spAutoFit/>
          </a:bodyPr>
          <a:lstStyle/>
          <a:p>
            <a:r>
              <a:rPr lang="en-US" dirty="0">
                <a:latin typeface="Candara" panose="020E0502030303020204" pitchFamily="34" charset="0"/>
              </a:rPr>
              <a:t>Income</a:t>
            </a:r>
          </a:p>
          <a:p>
            <a:r>
              <a:rPr lang="en-US" dirty="0">
                <a:latin typeface="Candara" panose="020E0502030303020204" pitchFamily="34" charset="0"/>
              </a:rPr>
              <a:t>Range of</a:t>
            </a:r>
          </a:p>
          <a:p>
            <a:r>
              <a:rPr lang="en-US" dirty="0">
                <a:latin typeface="Candara" panose="020E0502030303020204" pitchFamily="34" charset="0"/>
              </a:rPr>
              <a:t>Entrepreneurs</a:t>
            </a:r>
          </a:p>
        </p:txBody>
      </p:sp>
      <p:sp>
        <p:nvSpPr>
          <p:cNvPr id="16" name="TextBox 15"/>
          <p:cNvSpPr txBox="1"/>
          <p:nvPr/>
        </p:nvSpPr>
        <p:spPr>
          <a:xfrm>
            <a:off x="3257990" y="4278160"/>
            <a:ext cx="1404224" cy="646331"/>
          </a:xfrm>
          <a:prstGeom prst="rect">
            <a:avLst/>
          </a:prstGeom>
          <a:noFill/>
        </p:spPr>
        <p:txBody>
          <a:bodyPr wrap="square" rtlCol="0">
            <a:spAutoFit/>
          </a:bodyPr>
          <a:lstStyle/>
          <a:p>
            <a:r>
              <a:rPr lang="en-US" dirty="0">
                <a:latin typeface="Candara" panose="020E0502030303020204" pitchFamily="34" charset="0"/>
              </a:rPr>
              <a:t>Income  of Employees</a:t>
            </a:r>
          </a:p>
        </p:txBody>
      </p:sp>
      <p:sp>
        <p:nvSpPr>
          <p:cNvPr id="7" name="Oval 6"/>
          <p:cNvSpPr/>
          <p:nvPr/>
        </p:nvSpPr>
        <p:spPr>
          <a:xfrm>
            <a:off x="3047562" y="3825290"/>
            <a:ext cx="229478" cy="2637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18" name="Right Brace 17"/>
          <p:cNvSpPr/>
          <p:nvPr/>
        </p:nvSpPr>
        <p:spPr>
          <a:xfrm>
            <a:off x="3277040" y="1100259"/>
            <a:ext cx="245991" cy="272503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ndara" panose="020E0502030303020204" pitchFamily="34" charset="0"/>
            </a:endParaRPr>
          </a:p>
        </p:txBody>
      </p:sp>
      <p:cxnSp>
        <p:nvCxnSpPr>
          <p:cNvPr id="20" name="Straight Arrow Connector 19"/>
          <p:cNvCxnSpPr>
            <a:endCxn id="7" idx="5"/>
          </p:cNvCxnSpPr>
          <p:nvPr/>
        </p:nvCxnSpPr>
        <p:spPr>
          <a:xfrm flipH="1" flipV="1">
            <a:off x="3243434" y="4050380"/>
            <a:ext cx="410111" cy="2277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43575" y="-36884"/>
            <a:ext cx="9144000" cy="6209084"/>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19" name="Rectangle 18"/>
          <p:cNvSpPr/>
          <p:nvPr/>
        </p:nvSpPr>
        <p:spPr>
          <a:xfrm>
            <a:off x="685800" y="2434638"/>
            <a:ext cx="7924800" cy="1629468"/>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b="1" dirty="0">
                <a:solidFill>
                  <a:schemeClr val="tx1"/>
                </a:solidFill>
                <a:latin typeface="Candara" panose="020E0502030303020204" pitchFamily="34" charset="0"/>
              </a:rPr>
              <a:t>Proposition 3: </a:t>
            </a:r>
            <a:r>
              <a:rPr lang="en-US" sz="2400" i="1" dirty="0">
                <a:solidFill>
                  <a:schemeClr val="tx1"/>
                </a:solidFill>
                <a:latin typeface="Candara" panose="020E0502030303020204" pitchFamily="34" charset="0"/>
              </a:rPr>
              <a:t>Entrepreneurs have higher income and higher income variance than employees </a:t>
            </a:r>
            <a:r>
              <a:rPr lang="en-US" sz="2400" i="1" u="sng" dirty="0">
                <a:solidFill>
                  <a:schemeClr val="tx1"/>
                </a:solidFill>
                <a:latin typeface="Candara" panose="020E0502030303020204" pitchFamily="34" charset="0"/>
              </a:rPr>
              <a:t>with the same signals</a:t>
            </a:r>
            <a:endParaRPr lang="en-US" sz="2600" i="1" u="sng" dirty="0">
              <a:solidFill>
                <a:schemeClr val="tx1"/>
              </a:solidFill>
              <a:latin typeface="Candara" panose="020E0502030303020204" pitchFamily="34" charset="0"/>
            </a:endParaRPr>
          </a:p>
        </p:txBody>
      </p:sp>
      <p:cxnSp>
        <p:nvCxnSpPr>
          <p:cNvPr id="34" name="Straight Connector 33"/>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36" name="TextBox 35"/>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37"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18</a:t>
            </a:fld>
            <a:endParaRPr lang="en-US" dirty="0">
              <a:solidFill>
                <a:schemeClr val="tx1">
                  <a:lumMod val="50000"/>
                  <a:lumOff val="50000"/>
                </a:schemeClr>
              </a:solidFill>
              <a:latin typeface="Candara" pitchFamily="34" charset="0"/>
            </a:endParaRPr>
          </a:p>
        </p:txBody>
      </p:sp>
      <p:cxnSp>
        <p:nvCxnSpPr>
          <p:cNvPr id="38" name="Straight Connector 37"/>
          <p:cNvCxnSpPr/>
          <p:nvPr/>
        </p:nvCxnSpPr>
        <p:spPr>
          <a:xfrm>
            <a:off x="914400" y="533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b="1" dirty="0">
                <a:latin typeface="Candara" pitchFamily="34" charset="0"/>
                <a:cs typeface="Arial" pitchFamily="34" charset="0"/>
              </a:rPr>
              <a:t>II. Theory              </a:t>
            </a:r>
            <a:r>
              <a:rPr lang="en-US" sz="1200" dirty="0">
                <a:solidFill>
                  <a:schemeClr val="bg1">
                    <a:lumMod val="65000"/>
                  </a:schemeClr>
                </a:solidFill>
                <a:latin typeface="Candara" pitchFamily="34" charset="0"/>
                <a:cs typeface="Arial" pitchFamily="34" charset="0"/>
              </a:rPr>
              <a:t>III. Empirical Analysis             IV. Alternative Explanation            V. Conclusion</a:t>
            </a:r>
          </a:p>
        </p:txBody>
      </p:sp>
    </p:spTree>
    <p:extLst>
      <p:ext uri="{BB962C8B-B14F-4D97-AF65-F5344CB8AC3E}">
        <p14:creationId xmlns:p14="http://schemas.microsoft.com/office/powerpoint/2010/main" val="346537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676400"/>
            <a:ext cx="7315200" cy="4191000"/>
          </a:xfrm>
        </p:spPr>
        <p:txBody>
          <a:bodyPr>
            <a:normAutofit lnSpcReduction="10000"/>
          </a:bodyPr>
          <a:lstStyle/>
          <a:p>
            <a:pPr marL="0" lvl="1" indent="0">
              <a:buNone/>
            </a:pPr>
            <a:r>
              <a:rPr lang="en-US" sz="2000" dirty="0">
                <a:solidFill>
                  <a:schemeClr val="tx1"/>
                </a:solidFill>
              </a:rPr>
              <a:t>Three Empirical Predictions:</a:t>
            </a:r>
          </a:p>
          <a:p>
            <a:pPr marL="0" lvl="1" indent="0">
              <a:buNone/>
            </a:pPr>
            <a:endParaRPr lang="en-US" sz="2000" dirty="0">
              <a:solidFill>
                <a:schemeClr val="tx1"/>
              </a:solidFill>
            </a:endParaRPr>
          </a:p>
          <a:p>
            <a:pPr marL="514350" lvl="1" indent="-514350">
              <a:buFont typeface="+mj-lt"/>
              <a:buAutoNum type="arabicPeriod"/>
            </a:pPr>
            <a:r>
              <a:rPr lang="en-US" sz="2000" dirty="0">
                <a:solidFill>
                  <a:schemeClr val="tx1"/>
                </a:solidFill>
              </a:rPr>
              <a:t>Entrepreneurs </a:t>
            </a:r>
            <a:r>
              <a:rPr lang="en-US" sz="2000" i="1" u="sng" dirty="0">
                <a:solidFill>
                  <a:schemeClr val="tx1"/>
                </a:solidFill>
              </a:rPr>
              <a:t>more able </a:t>
            </a:r>
            <a:r>
              <a:rPr lang="en-US" sz="2000" dirty="0">
                <a:solidFill>
                  <a:schemeClr val="tx1"/>
                </a:solidFill>
              </a:rPr>
              <a:t>than employees with same signals </a:t>
            </a:r>
          </a:p>
          <a:p>
            <a:pPr marL="514350" lvl="1" indent="-514350">
              <a:buFont typeface="+mj-lt"/>
              <a:buAutoNum type="arabicPeriod"/>
            </a:pPr>
            <a:endParaRPr lang="en-US" sz="2000" dirty="0">
              <a:solidFill>
                <a:schemeClr val="tx1"/>
              </a:solidFill>
            </a:endParaRPr>
          </a:p>
          <a:p>
            <a:pPr marL="514350" lvl="1" indent="-514350">
              <a:buFont typeface="+mj-lt"/>
              <a:buAutoNum type="arabicPeriod"/>
            </a:pPr>
            <a:r>
              <a:rPr lang="en-US" sz="2000" dirty="0">
                <a:solidFill>
                  <a:schemeClr val="tx1"/>
                </a:solidFill>
              </a:rPr>
              <a:t>Entrepreneurs’ </a:t>
            </a:r>
            <a:r>
              <a:rPr lang="en-US" sz="2000" i="1" u="sng" dirty="0">
                <a:solidFill>
                  <a:schemeClr val="tx1"/>
                </a:solidFill>
              </a:rPr>
              <a:t>signals weaker </a:t>
            </a:r>
            <a:r>
              <a:rPr lang="en-US" sz="2000" dirty="0">
                <a:solidFill>
                  <a:schemeClr val="tx1"/>
                </a:solidFill>
              </a:rPr>
              <a:t>than employees of same ability </a:t>
            </a:r>
          </a:p>
          <a:p>
            <a:pPr marL="514350" lvl="1" indent="-514350">
              <a:buFont typeface="+mj-lt"/>
              <a:buAutoNum type="arabicPeriod"/>
            </a:pPr>
            <a:endParaRPr lang="en-US" sz="2000" dirty="0">
              <a:solidFill>
                <a:schemeClr val="tx1"/>
              </a:solidFill>
            </a:endParaRPr>
          </a:p>
          <a:p>
            <a:pPr marL="514350" lvl="1" indent="-514350">
              <a:buFont typeface="+mj-lt"/>
              <a:buAutoNum type="arabicPeriod"/>
            </a:pPr>
            <a:r>
              <a:rPr lang="en-US" sz="2000" dirty="0">
                <a:solidFill>
                  <a:schemeClr val="tx1"/>
                </a:solidFill>
              </a:rPr>
              <a:t>Entrepreneurs </a:t>
            </a:r>
            <a:r>
              <a:rPr lang="en-US" sz="2000" i="1" u="sng" dirty="0">
                <a:solidFill>
                  <a:schemeClr val="tx1"/>
                </a:solidFill>
              </a:rPr>
              <a:t>earn more</a:t>
            </a:r>
            <a:r>
              <a:rPr lang="en-US" sz="2000" dirty="0">
                <a:solidFill>
                  <a:schemeClr val="tx1"/>
                </a:solidFill>
              </a:rPr>
              <a:t> conditional on signals and their </a:t>
            </a:r>
            <a:r>
              <a:rPr lang="en-US" sz="2000" i="1" dirty="0">
                <a:solidFill>
                  <a:schemeClr val="tx1"/>
                </a:solidFill>
              </a:rPr>
              <a:t>wages exhibit greater variance</a:t>
            </a:r>
          </a:p>
          <a:p>
            <a:pPr marL="514350" lvl="1" indent="-514350">
              <a:buFont typeface="+mj-lt"/>
              <a:buAutoNum type="arabicPeriod"/>
            </a:pPr>
            <a:endParaRPr lang="en-US" sz="2000" i="1" dirty="0"/>
          </a:p>
          <a:p>
            <a:pPr marL="0" lvl="1" indent="0">
              <a:buNone/>
            </a:pPr>
            <a:r>
              <a:rPr lang="en-US" sz="2200" b="1" dirty="0">
                <a:solidFill>
                  <a:schemeClr val="tx1"/>
                </a:solidFill>
              </a:rPr>
              <a:t>Predictions hold….</a:t>
            </a:r>
          </a:p>
          <a:p>
            <a:pPr marL="0" lvl="1" indent="0">
              <a:buNone/>
            </a:pPr>
            <a:r>
              <a:rPr lang="en-US" sz="2200" b="1" dirty="0">
                <a:solidFill>
                  <a:schemeClr val="tx1"/>
                </a:solidFill>
              </a:rPr>
              <a:t>     (</a:t>
            </a:r>
            <a:r>
              <a:rPr lang="en-US" sz="2200" b="1" dirty="0" err="1">
                <a:solidFill>
                  <a:schemeClr val="tx1"/>
                </a:solidFill>
              </a:rPr>
              <a:t>i</a:t>
            </a:r>
            <a:r>
              <a:rPr lang="en-US" sz="2200" b="1" dirty="0">
                <a:solidFill>
                  <a:schemeClr val="tx1"/>
                </a:solidFill>
              </a:rPr>
              <a:t>) with endogenous investment in signals, and/or</a:t>
            </a:r>
          </a:p>
          <a:p>
            <a:pPr marL="0" lvl="1" indent="0">
              <a:buNone/>
            </a:pPr>
            <a:r>
              <a:rPr lang="en-US" sz="2200" b="1" dirty="0">
                <a:solidFill>
                  <a:schemeClr val="tx1"/>
                </a:solidFill>
              </a:rPr>
              <a:t>     (ii) if signal is productive in its own right</a:t>
            </a:r>
          </a:p>
          <a:p>
            <a:pPr marL="0" lvl="1" indent="0">
              <a:buNone/>
            </a:pPr>
            <a:endParaRPr lang="en-US" sz="2200" b="1" dirty="0">
              <a:solidFill>
                <a:schemeClr val="tx1"/>
              </a:solidFill>
            </a:endParaRPr>
          </a:p>
        </p:txBody>
      </p:sp>
      <p:sp>
        <p:nvSpPr>
          <p:cNvPr id="5" name="Title 1"/>
          <p:cNvSpPr>
            <a:spLocks noGrp="1"/>
          </p:cNvSpPr>
          <p:nvPr>
            <p:ph type="title"/>
          </p:nvPr>
        </p:nvSpPr>
        <p:spPr>
          <a:xfrm>
            <a:off x="457200" y="274638"/>
            <a:ext cx="8229600" cy="1143000"/>
          </a:xfrm>
        </p:spPr>
        <p:txBody>
          <a:bodyPr>
            <a:normAutofit/>
          </a:bodyPr>
          <a:lstStyle/>
          <a:p>
            <a:r>
              <a:rPr lang="en-US" dirty="0"/>
              <a:t>Unobserved ability and entrepreneurship</a:t>
            </a:r>
          </a:p>
        </p:txBody>
      </p:sp>
      <p:cxnSp>
        <p:nvCxnSpPr>
          <p:cNvPr id="7" name="Straight Connector 6"/>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9" name="TextBox 8"/>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10"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19</a:t>
            </a:fld>
            <a:endParaRPr lang="en-US" dirty="0">
              <a:solidFill>
                <a:schemeClr val="tx1">
                  <a:lumMod val="50000"/>
                  <a:lumOff val="50000"/>
                </a:schemeClr>
              </a:solidFill>
              <a:latin typeface="Candara" pitchFamily="34" charset="0"/>
            </a:endParaRPr>
          </a:p>
        </p:txBody>
      </p:sp>
      <p:cxnSp>
        <p:nvCxnSpPr>
          <p:cNvPr id="11" name="Straight Connector 10"/>
          <p:cNvCxnSpPr/>
          <p:nvPr/>
        </p:nvCxnSpPr>
        <p:spPr>
          <a:xfrm>
            <a:off x="863441" y="1295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b="1" dirty="0">
                <a:latin typeface="Candara" pitchFamily="34" charset="0"/>
                <a:cs typeface="Arial" pitchFamily="34" charset="0"/>
              </a:rPr>
              <a:t>II. Theory              </a:t>
            </a:r>
            <a:r>
              <a:rPr lang="en-US" sz="1200" dirty="0">
                <a:solidFill>
                  <a:schemeClr val="bg1">
                    <a:lumMod val="65000"/>
                  </a:schemeClr>
                </a:solidFill>
                <a:latin typeface="Candara" pitchFamily="34" charset="0"/>
                <a:cs typeface="Arial" pitchFamily="34" charset="0"/>
              </a:rPr>
              <a:t>III. Empirical Analysis             IV. Alternative Explanation            V. Conclusion</a:t>
            </a:r>
          </a:p>
        </p:txBody>
      </p:sp>
    </p:spTree>
    <p:extLst>
      <p:ext uri="{BB962C8B-B14F-4D97-AF65-F5344CB8AC3E}">
        <p14:creationId xmlns:p14="http://schemas.microsoft.com/office/powerpoint/2010/main" val="147577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467600" cy="1143000"/>
          </a:xfrm>
        </p:spPr>
        <p:txBody>
          <a:bodyPr>
            <a:normAutofit/>
          </a:bodyPr>
          <a:lstStyle/>
          <a:p>
            <a:r>
              <a:rPr lang="en-US" dirty="0"/>
              <a:t>Steve Jobs refused a job at Hewlett-Packard</a:t>
            </a:r>
          </a:p>
        </p:txBody>
      </p:sp>
      <p:sp>
        <p:nvSpPr>
          <p:cNvPr id="3" name="Content Placeholder 2"/>
          <p:cNvSpPr>
            <a:spLocks noGrp="1"/>
          </p:cNvSpPr>
          <p:nvPr>
            <p:ph idx="1"/>
          </p:nvPr>
        </p:nvSpPr>
        <p:spPr>
          <a:xfrm>
            <a:off x="1066800" y="4698297"/>
            <a:ext cx="7162800" cy="1295399"/>
          </a:xfrm>
        </p:spPr>
        <p:txBody>
          <a:bodyPr>
            <a:normAutofit/>
          </a:bodyPr>
          <a:lstStyle/>
          <a:p>
            <a:pPr marL="0" indent="0" algn="just">
              <a:buNone/>
            </a:pPr>
            <a:r>
              <a:rPr lang="en-US" sz="1800" dirty="0"/>
              <a:t>We went to Atari and said, ‘Pay our salary, we’ll come work for you. ‘And they said, ‘No’. So then we went to Hewlett-Packard, and they said, ‘</a:t>
            </a:r>
            <a:r>
              <a:rPr lang="en-US" sz="1800" u="sng" dirty="0"/>
              <a:t>Hey, we don’t need you. You haven’t got through college yet</a:t>
            </a:r>
            <a:r>
              <a:rPr lang="en-US" sz="1800" dirty="0"/>
              <a:t>’</a:t>
            </a:r>
            <a:endParaRPr lang="en-US" dirty="0">
              <a:solidFill>
                <a:schemeClr val="tx1">
                  <a:lumMod val="65000"/>
                  <a:lumOff val="35000"/>
                </a:schemeClr>
              </a:solidFill>
            </a:endParaRPr>
          </a:p>
          <a:p>
            <a:pPr marL="514350" indent="-457200"/>
            <a:endParaRPr lang="en-US" dirty="0">
              <a:solidFill>
                <a:schemeClr val="tx1">
                  <a:lumMod val="65000"/>
                  <a:lumOff val="35000"/>
                </a:schemeClr>
              </a:solidFill>
            </a:endParaRPr>
          </a:p>
          <a:p>
            <a:pPr marL="914400" lvl="1" indent="-457200"/>
            <a:endParaRPr lang="en-US" sz="1100" dirty="0"/>
          </a:p>
          <a:p>
            <a:pPr lvl="1"/>
            <a:endParaRPr lang="en-US" sz="1800" dirty="0"/>
          </a:p>
        </p:txBody>
      </p:sp>
      <p:cxnSp>
        <p:nvCxnSpPr>
          <p:cNvPr id="5" name="Straight Connector 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7" name="TextBox 6"/>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8"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2</a:t>
            </a:fld>
            <a:endParaRPr lang="en-US" dirty="0">
              <a:solidFill>
                <a:prstClr val="black">
                  <a:lumMod val="50000"/>
                  <a:lumOff val="50000"/>
                </a:prstClr>
              </a:solidFill>
              <a:latin typeface="Candara" pitchFamily="34" charset="0"/>
            </a:endParaRPr>
          </a:p>
        </p:txBody>
      </p:sp>
      <p:cxnSp>
        <p:nvCxnSpPr>
          <p:cNvPr id="9" name="Straight Connector 8"/>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26" name="Picture 2" descr="http://i.telegraph.co.uk/multimedia/archive/02019/jobs-and-wozniak_2019574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421649"/>
            <a:ext cx="4861344" cy="304362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914400" y="150902"/>
            <a:ext cx="7315200" cy="276999"/>
          </a:xfrm>
          <a:prstGeom prst="rect">
            <a:avLst/>
          </a:prstGeom>
          <a:noFill/>
        </p:spPr>
        <p:txBody>
          <a:bodyPr wrap="square" rtlCol="0">
            <a:spAutoFit/>
          </a:bodyPr>
          <a:lstStyle/>
          <a:p>
            <a:r>
              <a:rPr lang="en-US" sz="1200" b="1" dirty="0">
                <a:latin typeface="Candara" pitchFamily="34" charset="0"/>
                <a:cs typeface="Arial" pitchFamily="34" charset="0"/>
              </a:rPr>
              <a:t>I. Introduction </a:t>
            </a:r>
            <a:r>
              <a:rPr lang="en-US" sz="1200" b="1" dirty="0">
                <a:solidFill>
                  <a:srgbClr val="000099"/>
                </a:solidFill>
                <a:latin typeface="Candara" pitchFamily="34" charset="0"/>
                <a:cs typeface="Arial" pitchFamily="34" charset="0"/>
              </a:rPr>
              <a:t>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II. Theory              III. Empirical Analysis             IV. Alternative Explanation            V. Conclusion</a:t>
            </a:r>
          </a:p>
        </p:txBody>
      </p:sp>
      <p:sp>
        <p:nvSpPr>
          <p:cNvPr id="4" name="Rectangle 3"/>
          <p:cNvSpPr/>
          <p:nvPr/>
        </p:nvSpPr>
        <p:spPr>
          <a:xfrm>
            <a:off x="6865765" y="5562600"/>
            <a:ext cx="1363835" cy="369332"/>
          </a:xfrm>
          <a:prstGeom prst="rect">
            <a:avLst/>
          </a:prstGeom>
        </p:spPr>
        <p:txBody>
          <a:bodyPr wrap="none">
            <a:spAutoFit/>
          </a:bodyPr>
          <a:lstStyle/>
          <a:p>
            <a:pPr algn="r"/>
            <a:r>
              <a:rPr lang="en-US" dirty="0"/>
              <a:t>—Steve Jobs</a:t>
            </a:r>
            <a:endParaRPr lang="en-US" dirty="0">
              <a:solidFill>
                <a:schemeClr val="tx1">
                  <a:lumMod val="65000"/>
                  <a:lumOff val="35000"/>
                </a:schemeClr>
              </a:solidFill>
            </a:endParaRPr>
          </a:p>
        </p:txBody>
      </p:sp>
    </p:spTree>
    <p:extLst>
      <p:ext uri="{BB962C8B-B14F-4D97-AF65-F5344CB8AC3E}">
        <p14:creationId xmlns:p14="http://schemas.microsoft.com/office/powerpoint/2010/main" val="17371926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150902"/>
            <a:ext cx="7543800" cy="1143000"/>
          </a:xfrm>
        </p:spPr>
        <p:txBody>
          <a:bodyPr>
            <a:normAutofit/>
          </a:bodyPr>
          <a:lstStyle/>
          <a:p>
            <a:r>
              <a:rPr lang="en-US" sz="2400" dirty="0"/>
              <a:t>Sample: National Longitudinal Study of Youth (NLSY)</a:t>
            </a:r>
          </a:p>
        </p:txBody>
      </p:sp>
      <p:sp>
        <p:nvSpPr>
          <p:cNvPr id="3" name="Content Placeholder 2"/>
          <p:cNvSpPr>
            <a:spLocks noGrp="1"/>
          </p:cNvSpPr>
          <p:nvPr>
            <p:ph idx="1"/>
          </p:nvPr>
        </p:nvSpPr>
        <p:spPr>
          <a:xfrm>
            <a:off x="779060" y="1600200"/>
            <a:ext cx="7467600" cy="4144503"/>
          </a:xfrm>
        </p:spPr>
        <p:txBody>
          <a:bodyPr>
            <a:noAutofit/>
          </a:bodyPr>
          <a:lstStyle/>
          <a:p>
            <a:pPr>
              <a:spcBef>
                <a:spcPts val="0"/>
              </a:spcBef>
            </a:pPr>
            <a:r>
              <a:rPr lang="en-US" dirty="0"/>
              <a:t>Longitudinal study of 12,686 US residents born 1957-64</a:t>
            </a:r>
          </a:p>
          <a:p>
            <a:pPr lvl="1">
              <a:spcBef>
                <a:spcPts val="0"/>
              </a:spcBef>
            </a:pPr>
            <a:r>
              <a:rPr lang="en-US" sz="1500" dirty="0"/>
              <a:t>6,111 members representative of civilian youth aged 14 to 21 resident in US in 1979 </a:t>
            </a:r>
          </a:p>
          <a:p>
            <a:pPr lvl="1">
              <a:spcBef>
                <a:spcPts val="0"/>
              </a:spcBef>
            </a:pPr>
            <a:r>
              <a:rPr lang="en-US" sz="1500" dirty="0"/>
              <a:t>5,295 additional members belonged to disadvantaged groups </a:t>
            </a:r>
            <a:br>
              <a:rPr lang="en-US" sz="1500" dirty="0"/>
            </a:br>
            <a:r>
              <a:rPr lang="en-US" sz="1500" dirty="0"/>
              <a:t>(after 1990, 1,643 members of this sample were dropped)  </a:t>
            </a:r>
            <a:endParaRPr lang="en-US" sz="1500" b="1" dirty="0"/>
          </a:p>
          <a:p>
            <a:pPr lvl="1">
              <a:spcBef>
                <a:spcPts val="0"/>
              </a:spcBef>
            </a:pPr>
            <a:r>
              <a:rPr lang="en-US" sz="1500" dirty="0"/>
              <a:t>1,280 members worked for military (1,079 dropped after 1984)</a:t>
            </a:r>
          </a:p>
          <a:p>
            <a:pPr lvl="1">
              <a:spcBef>
                <a:spcPts val="0"/>
              </a:spcBef>
            </a:pPr>
            <a:endParaRPr lang="en-US" sz="1500" dirty="0"/>
          </a:p>
          <a:p>
            <a:pPr>
              <a:spcBef>
                <a:spcPts val="0"/>
              </a:spcBef>
            </a:pPr>
            <a:r>
              <a:rPr lang="en-US" dirty="0"/>
              <a:t>Data collected annually 1979-1994, biennially since 1994</a:t>
            </a:r>
          </a:p>
          <a:p>
            <a:pPr lvl="1">
              <a:spcBef>
                <a:spcPts val="0"/>
              </a:spcBef>
            </a:pPr>
            <a:r>
              <a:rPr lang="en-US" sz="1500" dirty="0"/>
              <a:t>Coordination with Current Population Survey &amp; Employer Supplement Surveys (sponsored by US Census Bureau &amp; US Bureau of Labor Statistics respectively)</a:t>
            </a:r>
          </a:p>
          <a:p>
            <a:pPr lvl="1">
              <a:spcBef>
                <a:spcPts val="0"/>
              </a:spcBef>
            </a:pPr>
            <a:r>
              <a:rPr lang="en-US" sz="1500" dirty="0"/>
              <a:t>Track individuals from 1979 to 2010 (when respondents were 46-53 years old)</a:t>
            </a:r>
          </a:p>
          <a:p>
            <a:pPr lvl="1">
              <a:spcBef>
                <a:spcPts val="0"/>
              </a:spcBef>
            </a:pPr>
            <a:endParaRPr lang="en-US" sz="1500" dirty="0"/>
          </a:p>
          <a:p>
            <a:r>
              <a:rPr lang="en-US" dirty="0"/>
              <a:t>Estimation sample: 11,476 individuals in full-time employment during at least one year between 1979-2010</a:t>
            </a:r>
          </a:p>
          <a:p>
            <a:pPr lvl="1"/>
            <a:r>
              <a:rPr lang="en-US" sz="1500" dirty="0"/>
              <a:t>176,379 person-year observations </a:t>
            </a:r>
          </a:p>
        </p:txBody>
      </p:sp>
      <p:cxnSp>
        <p:nvCxnSpPr>
          <p:cNvPr id="5" name="Straight Connector 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7" name="TextBox 6"/>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8"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20</a:t>
            </a:fld>
            <a:endParaRPr lang="en-US" dirty="0">
              <a:solidFill>
                <a:schemeClr val="tx1">
                  <a:lumMod val="50000"/>
                  <a:lumOff val="50000"/>
                </a:schemeClr>
              </a:solidFill>
              <a:latin typeface="Candara" pitchFamily="34" charset="0"/>
            </a:endParaRPr>
          </a:p>
        </p:txBody>
      </p:sp>
      <p:cxnSp>
        <p:nvCxnSpPr>
          <p:cNvPr id="9" name="Straight Connector 8"/>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spTree>
    <p:extLst>
      <p:ext uri="{BB962C8B-B14F-4D97-AF65-F5344CB8AC3E}">
        <p14:creationId xmlns:p14="http://schemas.microsoft.com/office/powerpoint/2010/main" val="2931439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8700" y="1676400"/>
            <a:ext cx="7086600" cy="3962400"/>
          </a:xfrm>
        </p:spPr>
        <p:txBody>
          <a:bodyPr>
            <a:noAutofit/>
          </a:bodyPr>
          <a:lstStyle/>
          <a:p>
            <a:pPr>
              <a:spcBef>
                <a:spcPts val="0"/>
              </a:spcBef>
            </a:pPr>
            <a:r>
              <a:rPr lang="en-US" dirty="0"/>
              <a:t>Ability is measured by AFQT Score</a:t>
            </a:r>
          </a:p>
          <a:p>
            <a:pPr lvl="1">
              <a:spcBef>
                <a:spcPts val="0"/>
              </a:spcBef>
            </a:pPr>
            <a:r>
              <a:rPr lang="en-US" sz="1600" dirty="0"/>
              <a:t>Administered in 1980 to all NLS respondents (age 16-23)</a:t>
            </a:r>
          </a:p>
          <a:p>
            <a:pPr lvl="1">
              <a:spcBef>
                <a:spcPts val="0"/>
              </a:spcBef>
            </a:pPr>
            <a:r>
              <a:rPr lang="en-US" sz="1600" dirty="0"/>
              <a:t>Percentile scores derived from arithmetic reasoning, word knowledge, paragraph comprehension,  &amp; numerical operations sections </a:t>
            </a:r>
            <a:br>
              <a:rPr lang="en-US" sz="1600" dirty="0"/>
            </a:br>
            <a:r>
              <a:rPr lang="en-US" sz="1600" dirty="0"/>
              <a:t>(age-adjusted according to </a:t>
            </a:r>
            <a:r>
              <a:rPr lang="en-US" sz="1600" dirty="0" err="1"/>
              <a:t>Altonji</a:t>
            </a:r>
            <a:r>
              <a:rPr lang="en-US" sz="1600" dirty="0"/>
              <a:t>)</a:t>
            </a:r>
          </a:p>
          <a:p>
            <a:pPr lvl="1">
              <a:spcBef>
                <a:spcPts val="0"/>
              </a:spcBef>
            </a:pPr>
            <a:r>
              <a:rPr lang="en-US" sz="1600" dirty="0"/>
              <a:t>Widely used as indicator of general intelligence (Angrist and Krueger 2001, Heckman 2006, Levin and Rubinstein 2015)</a:t>
            </a:r>
          </a:p>
          <a:p>
            <a:pPr lvl="1">
              <a:spcBef>
                <a:spcPts val="0"/>
              </a:spcBef>
            </a:pPr>
            <a:endParaRPr lang="en-US" sz="1600" dirty="0"/>
          </a:p>
          <a:p>
            <a:pPr>
              <a:spcBef>
                <a:spcPts val="0"/>
              </a:spcBef>
            </a:pPr>
            <a:r>
              <a:rPr lang="en-US" dirty="0"/>
              <a:t>Signals are measured by educational credentials</a:t>
            </a:r>
          </a:p>
          <a:p>
            <a:pPr lvl="1">
              <a:spcBef>
                <a:spcPts val="0"/>
              </a:spcBef>
            </a:pPr>
            <a:r>
              <a:rPr lang="en-US" sz="1600" dirty="0"/>
              <a:t>Years of education</a:t>
            </a:r>
          </a:p>
          <a:p>
            <a:pPr lvl="1">
              <a:spcBef>
                <a:spcPts val="0"/>
              </a:spcBef>
            </a:pPr>
            <a:r>
              <a:rPr lang="en-US" sz="1600" dirty="0"/>
              <a:t>Highest degree earned</a:t>
            </a:r>
          </a:p>
          <a:p>
            <a:pPr lvl="1">
              <a:spcBef>
                <a:spcPts val="0"/>
              </a:spcBef>
            </a:pPr>
            <a:r>
              <a:rPr lang="en-US" sz="1600" dirty="0"/>
              <a:t>College/University rankings (NLSY Geocode data)</a:t>
            </a:r>
          </a:p>
          <a:p>
            <a:pPr lvl="1">
              <a:spcBef>
                <a:spcPts val="0"/>
              </a:spcBef>
            </a:pPr>
            <a:endParaRPr lang="en-US" sz="1600" dirty="0"/>
          </a:p>
          <a:p>
            <a:pPr>
              <a:spcBef>
                <a:spcPts val="0"/>
              </a:spcBef>
            </a:pPr>
            <a:r>
              <a:rPr lang="en-US" dirty="0"/>
              <a:t>Earnings and wealth</a:t>
            </a:r>
          </a:p>
          <a:p>
            <a:pPr lvl="1">
              <a:spcBef>
                <a:spcPts val="0"/>
              </a:spcBef>
            </a:pPr>
            <a:r>
              <a:rPr lang="en-US" sz="1600" dirty="0"/>
              <a:t>Annual net income and Net worth</a:t>
            </a:r>
          </a:p>
        </p:txBody>
      </p:sp>
      <p:sp>
        <p:nvSpPr>
          <p:cNvPr id="5" name="Title 1"/>
          <p:cNvSpPr txBox="1">
            <a:spLocks/>
          </p:cNvSpPr>
          <p:nvPr/>
        </p:nvSpPr>
        <p:spPr>
          <a:xfrm>
            <a:off x="1066800" y="431382"/>
            <a:ext cx="7315200" cy="9445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600" kern="1200">
                <a:solidFill>
                  <a:schemeClr val="tx1"/>
                </a:solidFill>
                <a:latin typeface="Candara" panose="020E0502030303020204" pitchFamily="34" charset="0"/>
                <a:ea typeface="+mj-ea"/>
                <a:cs typeface="+mj-cs"/>
              </a:defRPr>
            </a:lvl1pPr>
          </a:lstStyle>
          <a:p>
            <a:r>
              <a:rPr lang="en-US" sz="2400" dirty="0"/>
              <a:t>The NLSY Sample: Variables &amp; Measures</a:t>
            </a:r>
          </a:p>
        </p:txBody>
      </p:sp>
      <p:cxnSp>
        <p:nvCxnSpPr>
          <p:cNvPr id="8" name="Straight Connector 7"/>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10" name="TextBox 9"/>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11"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21</a:t>
            </a:fld>
            <a:endParaRPr lang="en-US" dirty="0">
              <a:solidFill>
                <a:schemeClr val="tx1">
                  <a:lumMod val="50000"/>
                  <a:lumOff val="50000"/>
                </a:schemeClr>
              </a:solidFill>
              <a:latin typeface="Candara" pitchFamily="34" charset="0"/>
            </a:endParaRPr>
          </a:p>
        </p:txBody>
      </p:sp>
      <p:cxnSp>
        <p:nvCxnSpPr>
          <p:cNvPr id="12" name="Straight Connector 11"/>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P1: Entrepreneurs have higher ability, </a:t>
            </a:r>
            <a:br>
              <a:rPr lang="en-US" dirty="0"/>
            </a:br>
            <a:r>
              <a:rPr lang="en-US" i="1" strike="sngStrike" dirty="0"/>
              <a:t>conditional</a:t>
            </a:r>
            <a:r>
              <a:rPr lang="en-US" strike="sngStrike" dirty="0"/>
              <a:t> on signals</a:t>
            </a:r>
          </a:p>
        </p:txBody>
      </p:sp>
      <p:pic>
        <p:nvPicPr>
          <p:cNvPr id="1843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9336" y="1274492"/>
            <a:ext cx="6608459" cy="4836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7" name="TextBox 6"/>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8"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22</a:t>
            </a:fld>
            <a:endParaRPr lang="en-US" dirty="0">
              <a:solidFill>
                <a:schemeClr val="tx1">
                  <a:lumMod val="50000"/>
                  <a:lumOff val="50000"/>
                </a:schemeClr>
              </a:solidFill>
              <a:latin typeface="Candara" pitchFamily="34" charset="0"/>
            </a:endParaRPr>
          </a:p>
        </p:txBody>
      </p:sp>
      <p:cxnSp>
        <p:nvCxnSpPr>
          <p:cNvPr id="9" name="Straight Connector 8"/>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spTree>
    <p:extLst>
      <p:ext uri="{BB962C8B-B14F-4D97-AF65-F5344CB8AC3E}">
        <p14:creationId xmlns:p14="http://schemas.microsoft.com/office/powerpoint/2010/main" val="31340150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P1: Entrepreneurs have higher ability, </a:t>
            </a:r>
            <a:br>
              <a:rPr lang="en-US" dirty="0"/>
            </a:br>
            <a:r>
              <a:rPr lang="en-US" i="1" dirty="0"/>
              <a:t>conditional</a:t>
            </a:r>
            <a:r>
              <a:rPr lang="en-US" dirty="0"/>
              <a:t> on signals</a:t>
            </a:r>
          </a:p>
        </p:txBody>
      </p:sp>
      <p:graphicFrame>
        <p:nvGraphicFramePr>
          <p:cNvPr id="5" name="Chart 4"/>
          <p:cNvGraphicFramePr>
            <a:graphicFrameLocks/>
          </p:cNvGraphicFramePr>
          <p:nvPr>
            <p:extLst>
              <p:ext uri="{D42A27DB-BD31-4B8C-83A1-F6EECF244321}">
                <p14:modId xmlns:p14="http://schemas.microsoft.com/office/powerpoint/2010/main" val="769900556"/>
              </p:ext>
            </p:extLst>
          </p:nvPr>
        </p:nvGraphicFramePr>
        <p:xfrm>
          <a:off x="1371600" y="1524000"/>
          <a:ext cx="6553200" cy="449580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8" name="TextBox 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23</a:t>
            </a:fld>
            <a:endParaRPr lang="en-US" dirty="0">
              <a:solidFill>
                <a:schemeClr val="tx1">
                  <a:lumMod val="50000"/>
                  <a:lumOff val="50000"/>
                </a:schemeClr>
              </a:solidFill>
              <a:latin typeface="Candara" pitchFamily="34" charset="0"/>
            </a:endParaRPr>
          </a:p>
        </p:txBody>
      </p:sp>
      <p:cxnSp>
        <p:nvCxnSpPr>
          <p:cNvPr id="10" name="Straight Connector 9"/>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P1: Entrepreneurs have higher ability, </a:t>
            </a:r>
            <a:br>
              <a:rPr lang="en-US" dirty="0"/>
            </a:br>
            <a:r>
              <a:rPr lang="en-US" i="1" dirty="0"/>
              <a:t>conditional</a:t>
            </a:r>
            <a:r>
              <a:rPr lang="en-US" dirty="0"/>
              <a:t> on signals</a:t>
            </a:r>
          </a:p>
        </p:txBody>
      </p:sp>
      <p:graphicFrame>
        <p:nvGraphicFramePr>
          <p:cNvPr id="4" name="Chart 3"/>
          <p:cNvGraphicFramePr>
            <a:graphicFrameLocks/>
          </p:cNvGraphicFramePr>
          <p:nvPr>
            <p:extLst>
              <p:ext uri="{D42A27DB-BD31-4B8C-83A1-F6EECF244321}">
                <p14:modId xmlns:p14="http://schemas.microsoft.com/office/powerpoint/2010/main" val="3378092051"/>
              </p:ext>
            </p:extLst>
          </p:nvPr>
        </p:nvGraphicFramePr>
        <p:xfrm>
          <a:off x="914400" y="1600200"/>
          <a:ext cx="7086600" cy="449580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8" name="TextBox 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24</a:t>
            </a:fld>
            <a:endParaRPr lang="en-US" dirty="0">
              <a:solidFill>
                <a:schemeClr val="tx1">
                  <a:lumMod val="50000"/>
                  <a:lumOff val="50000"/>
                </a:schemeClr>
              </a:solidFill>
              <a:latin typeface="Candara" pitchFamily="34" charset="0"/>
            </a:endParaRPr>
          </a:p>
        </p:txBody>
      </p:sp>
      <p:cxnSp>
        <p:nvCxnSpPr>
          <p:cNvPr id="10" name="Straight Connector 9"/>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spTree>
    <p:extLst>
      <p:ext uri="{BB962C8B-B14F-4D97-AF65-F5344CB8AC3E}">
        <p14:creationId xmlns:p14="http://schemas.microsoft.com/office/powerpoint/2010/main" val="5137149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P1: Entrepreneurs have higher ability, </a:t>
            </a:r>
            <a:br>
              <a:rPr lang="en-US" dirty="0"/>
            </a:br>
            <a:r>
              <a:rPr lang="en-US" i="1" dirty="0"/>
              <a:t>conditional</a:t>
            </a:r>
            <a:r>
              <a:rPr lang="en-US" dirty="0"/>
              <a:t> on signals</a:t>
            </a:r>
          </a:p>
        </p:txBody>
      </p:sp>
      <p:graphicFrame>
        <p:nvGraphicFramePr>
          <p:cNvPr id="4" name="Chart 3"/>
          <p:cNvGraphicFramePr>
            <a:graphicFrameLocks/>
          </p:cNvGraphicFramePr>
          <p:nvPr>
            <p:extLst>
              <p:ext uri="{D42A27DB-BD31-4B8C-83A1-F6EECF244321}">
                <p14:modId xmlns:p14="http://schemas.microsoft.com/office/powerpoint/2010/main" val="1943709121"/>
              </p:ext>
            </p:extLst>
          </p:nvPr>
        </p:nvGraphicFramePr>
        <p:xfrm>
          <a:off x="1295400" y="1600200"/>
          <a:ext cx="6629400" cy="441960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8" name="TextBox 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25</a:t>
            </a:fld>
            <a:endParaRPr lang="en-US" dirty="0">
              <a:solidFill>
                <a:schemeClr val="tx1">
                  <a:lumMod val="50000"/>
                  <a:lumOff val="50000"/>
                </a:schemeClr>
              </a:solidFill>
              <a:latin typeface="Candara" pitchFamily="34" charset="0"/>
            </a:endParaRPr>
          </a:p>
        </p:txBody>
      </p:sp>
      <p:cxnSp>
        <p:nvCxnSpPr>
          <p:cNvPr id="10" name="Straight Connector 9"/>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spTree>
    <p:extLst>
      <p:ext uri="{BB962C8B-B14F-4D97-AF65-F5344CB8AC3E}">
        <p14:creationId xmlns:p14="http://schemas.microsoft.com/office/powerpoint/2010/main" val="2390046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P2: Entrepreneurs have lower pedigree,</a:t>
            </a:r>
            <a:br>
              <a:rPr lang="en-US" dirty="0"/>
            </a:br>
            <a:r>
              <a:rPr lang="en-US" i="1" dirty="0"/>
              <a:t>conditional</a:t>
            </a:r>
            <a:r>
              <a:rPr lang="en-US" dirty="0"/>
              <a:t> on signals</a:t>
            </a:r>
          </a:p>
        </p:txBody>
      </p:sp>
      <p:graphicFrame>
        <p:nvGraphicFramePr>
          <p:cNvPr id="6" name="Chart 5"/>
          <p:cNvGraphicFramePr>
            <a:graphicFrameLocks/>
          </p:cNvGraphicFramePr>
          <p:nvPr>
            <p:extLst>
              <p:ext uri="{D42A27DB-BD31-4B8C-83A1-F6EECF244321}">
                <p14:modId xmlns:p14="http://schemas.microsoft.com/office/powerpoint/2010/main" val="260489282"/>
              </p:ext>
            </p:extLst>
          </p:nvPr>
        </p:nvGraphicFramePr>
        <p:xfrm>
          <a:off x="1143000" y="1676400"/>
          <a:ext cx="6705600" cy="426720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8" name="TextBox 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26</a:t>
            </a:fld>
            <a:endParaRPr lang="en-US" dirty="0">
              <a:solidFill>
                <a:schemeClr val="tx1">
                  <a:lumMod val="50000"/>
                  <a:lumOff val="50000"/>
                </a:schemeClr>
              </a:solidFill>
              <a:latin typeface="Candara" pitchFamily="34" charset="0"/>
            </a:endParaRPr>
          </a:p>
        </p:txBody>
      </p:sp>
      <p:cxnSp>
        <p:nvCxnSpPr>
          <p:cNvPr id="14" name="Straight Connector 13"/>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391400" cy="1143000"/>
          </a:xfrm>
        </p:spPr>
        <p:txBody>
          <a:bodyPr>
            <a:noAutofit/>
          </a:bodyPr>
          <a:lstStyle/>
          <a:p>
            <a:r>
              <a:rPr lang="en-US" sz="2400" dirty="0"/>
              <a:t>Entrepreneurs have higher ability and lower signals (conditional on each other)</a:t>
            </a:r>
          </a:p>
        </p:txBody>
      </p:sp>
      <p:sp>
        <p:nvSpPr>
          <p:cNvPr id="6" name="TextBox 5"/>
          <p:cNvSpPr txBox="1"/>
          <p:nvPr/>
        </p:nvSpPr>
        <p:spPr>
          <a:xfrm>
            <a:off x="1066800" y="5374409"/>
            <a:ext cx="7086600" cy="461665"/>
          </a:xfrm>
          <a:prstGeom prst="rect">
            <a:avLst/>
          </a:prstGeom>
          <a:noFill/>
        </p:spPr>
        <p:txBody>
          <a:bodyPr wrap="square" rtlCol="0">
            <a:spAutoFit/>
          </a:bodyPr>
          <a:lstStyle/>
          <a:p>
            <a:r>
              <a:rPr lang="en-US" sz="1200" dirty="0" err="1">
                <a:solidFill>
                  <a:prstClr val="black"/>
                </a:solidFill>
                <a:latin typeface="Candara" panose="020E0502030303020204" pitchFamily="34" charset="0"/>
              </a:rPr>
              <a:t>Probit</a:t>
            </a:r>
            <a:r>
              <a:rPr lang="en-US" sz="1200" dirty="0">
                <a:solidFill>
                  <a:prstClr val="black"/>
                </a:solidFill>
                <a:latin typeface="Candara" panose="020E0502030303020204" pitchFamily="34" charset="0"/>
              </a:rPr>
              <a:t> Marginal Effects estimates; Individual-level clustered standard errors in brackets; ** p&lt;0.01, * p&lt;0.05, + p&lt;0.1</a:t>
            </a:r>
            <a:r>
              <a:rPr lang="en-US" sz="1200" dirty="0">
                <a:solidFill>
                  <a:prstClr val="black"/>
                </a:solidFill>
              </a:rPr>
              <a:t> </a:t>
            </a:r>
          </a:p>
        </p:txBody>
      </p:sp>
      <p:cxnSp>
        <p:nvCxnSpPr>
          <p:cNvPr id="8" name="Straight Connector 7"/>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10" name="TextBox 9"/>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11"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27</a:t>
            </a:fld>
            <a:endParaRPr lang="en-US" dirty="0">
              <a:solidFill>
                <a:prstClr val="black">
                  <a:lumMod val="50000"/>
                  <a:lumOff val="50000"/>
                </a:prstClr>
              </a:solidFill>
              <a:latin typeface="Candara" pitchFamily="34" charset="0"/>
            </a:endParaRPr>
          </a:p>
        </p:txBody>
      </p:sp>
      <p:cxnSp>
        <p:nvCxnSpPr>
          <p:cNvPr id="12" name="Straight Connector 11"/>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914400" y="150902"/>
            <a:ext cx="7315200" cy="276999"/>
          </a:xfrm>
          <a:prstGeom prst="rect">
            <a:avLst/>
          </a:prstGeom>
          <a:noFill/>
        </p:spPr>
        <p:txBody>
          <a:bodyPr wrap="square" rtlCol="0">
            <a:spAutoFit/>
          </a:bodyPr>
          <a:lstStyle/>
          <a:p>
            <a:r>
              <a:rPr lang="en-US" sz="1200" dirty="0">
                <a:solidFill>
                  <a:prstClr val="white">
                    <a:lumMod val="75000"/>
                  </a:prstClr>
                </a:solidFill>
                <a:latin typeface="Candara" pitchFamily="34" charset="0"/>
                <a:cs typeface="Arial" pitchFamily="34" charset="0"/>
              </a:rPr>
              <a:t>I. Introduction        </a:t>
            </a:r>
            <a:r>
              <a:rPr lang="en-US" sz="1200" dirty="0">
                <a:solidFill>
                  <a:prstClr val="white">
                    <a:lumMod val="65000"/>
                  </a:prstClr>
                </a:solidFill>
                <a:latin typeface="Candara" pitchFamily="34" charset="0"/>
                <a:cs typeface="Arial" pitchFamily="34" charset="0"/>
              </a:rPr>
              <a:t>  II. Theory        </a:t>
            </a:r>
            <a:r>
              <a:rPr lang="en-US" sz="1200" dirty="0">
                <a:solidFill>
                  <a:prstClr val="black"/>
                </a:solidFill>
                <a:latin typeface="Candara" pitchFamily="34" charset="0"/>
                <a:cs typeface="Arial" pitchFamily="34" charset="0"/>
              </a:rPr>
              <a:t>      </a:t>
            </a:r>
            <a:r>
              <a:rPr lang="en-US" sz="1200" b="1" dirty="0">
                <a:solidFill>
                  <a:prstClr val="black"/>
                </a:solidFill>
                <a:latin typeface="Candara" pitchFamily="34" charset="0"/>
                <a:cs typeface="Arial" pitchFamily="34" charset="0"/>
              </a:rPr>
              <a:t>III. Empirical Analysis </a:t>
            </a:r>
            <a:r>
              <a:rPr lang="en-US" sz="1200" b="1" dirty="0">
                <a:solidFill>
                  <a:prstClr val="white">
                    <a:lumMod val="65000"/>
                  </a:prstClr>
                </a:solidFill>
                <a:latin typeface="Candara" pitchFamily="34" charset="0"/>
                <a:cs typeface="Arial" pitchFamily="34" charset="0"/>
              </a:rPr>
              <a:t>            </a:t>
            </a:r>
            <a:r>
              <a:rPr lang="en-US" sz="1200" dirty="0">
                <a:solidFill>
                  <a:prstClr val="white">
                    <a:lumMod val="65000"/>
                  </a:prstClr>
                </a:solidFill>
                <a:latin typeface="Candara" pitchFamily="34" charset="0"/>
                <a:cs typeface="Arial" pitchFamily="34" charset="0"/>
              </a:rPr>
              <a:t>IV. Alternative Explanation            V. Conclusion</a:t>
            </a:r>
          </a:p>
        </p:txBody>
      </p:sp>
      <p:graphicFrame>
        <p:nvGraphicFramePr>
          <p:cNvPr id="4" name="Table 3"/>
          <p:cNvGraphicFramePr>
            <a:graphicFrameLocks noGrp="1"/>
          </p:cNvGraphicFramePr>
          <p:nvPr>
            <p:extLst>
              <p:ext uri="{D42A27DB-BD31-4B8C-83A1-F6EECF244321}">
                <p14:modId xmlns:p14="http://schemas.microsoft.com/office/powerpoint/2010/main" val="2355766932"/>
              </p:ext>
            </p:extLst>
          </p:nvPr>
        </p:nvGraphicFramePr>
        <p:xfrm>
          <a:off x="1027157" y="1659850"/>
          <a:ext cx="7213600" cy="3522613"/>
        </p:xfrm>
        <a:graphic>
          <a:graphicData uri="http://schemas.openxmlformats.org/drawingml/2006/table">
            <a:tbl>
              <a:tblPr/>
              <a:tblGrid>
                <a:gridCol w="2399244">
                  <a:extLst>
                    <a:ext uri="{9D8B030D-6E8A-4147-A177-3AD203B41FA5}">
                      <a16:colId xmlns:a16="http://schemas.microsoft.com/office/drawing/2014/main" val="20000"/>
                    </a:ext>
                  </a:extLst>
                </a:gridCol>
                <a:gridCol w="1053636">
                  <a:extLst>
                    <a:ext uri="{9D8B030D-6E8A-4147-A177-3AD203B41FA5}">
                      <a16:colId xmlns:a16="http://schemas.microsoft.com/office/drawing/2014/main" val="20001"/>
                    </a:ext>
                  </a:extLst>
                </a:gridCol>
                <a:gridCol w="875914">
                  <a:extLst>
                    <a:ext uri="{9D8B030D-6E8A-4147-A177-3AD203B41FA5}">
                      <a16:colId xmlns:a16="http://schemas.microsoft.com/office/drawing/2014/main" val="20002"/>
                    </a:ext>
                  </a:extLst>
                </a:gridCol>
                <a:gridCol w="1523330">
                  <a:extLst>
                    <a:ext uri="{9D8B030D-6E8A-4147-A177-3AD203B41FA5}">
                      <a16:colId xmlns:a16="http://schemas.microsoft.com/office/drawing/2014/main" val="20003"/>
                    </a:ext>
                  </a:extLst>
                </a:gridCol>
                <a:gridCol w="1361476">
                  <a:extLst>
                    <a:ext uri="{9D8B030D-6E8A-4147-A177-3AD203B41FA5}">
                      <a16:colId xmlns:a16="http://schemas.microsoft.com/office/drawing/2014/main" val="20004"/>
                    </a:ext>
                  </a:extLst>
                </a:gridCol>
              </a:tblGrid>
              <a:tr h="646063">
                <a:tc>
                  <a:txBody>
                    <a:bodyPr/>
                    <a:lstStyle/>
                    <a:p>
                      <a:pPr algn="l" fontAlgn="ctr"/>
                      <a:r>
                        <a:rPr lang="en-US" sz="1400" b="0" i="0" u="none" strike="noStrike" dirty="0">
                          <a:solidFill>
                            <a:srgbClr val="000000"/>
                          </a:solidFill>
                          <a:effectLst/>
                          <a:latin typeface="Candara" panose="020E0502030303020204" pitchFamily="34" charset="0"/>
                        </a:rPr>
                        <a:t>D.V.</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chemeClr val="tx1"/>
                          </a:solidFill>
                          <a:effectLst/>
                          <a:latin typeface="Candara" panose="020E0502030303020204" pitchFamily="34" charset="0"/>
                        </a:rPr>
                        <a:t>Self-employed</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chemeClr val="tx1"/>
                          </a:solidFill>
                          <a:effectLst/>
                          <a:latin typeface="Candara" panose="020E0502030303020204" pitchFamily="34" charset="0"/>
                        </a:rPr>
                        <a:t>Self-employed</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Self-employed (Unincorporated)</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Self-employed (Incorporated)</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47650">
                <a:tc>
                  <a:txBody>
                    <a:bodyPr/>
                    <a:lstStyle/>
                    <a:p>
                      <a:pPr algn="l" fontAlgn="ctr"/>
                      <a:r>
                        <a:rPr lang="en-US" sz="1400" b="0" i="0" u="none" strike="noStrike">
                          <a:solidFill>
                            <a:srgbClr val="000000"/>
                          </a:solidFill>
                          <a:effectLst/>
                          <a:latin typeface="Candara" panose="020E0502030303020204"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chemeClr val="tx1"/>
                          </a:solidFill>
                          <a:effectLst/>
                          <a:latin typeface="Candara" panose="020E0502030303020204" pitchFamily="34" charset="0"/>
                        </a:rPr>
                        <a:t>[1]</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chemeClr val="tx1"/>
                          </a:solidFill>
                          <a:effectLst/>
                          <a:latin typeface="Candara" panose="020E0502030303020204" pitchFamily="34" charset="0"/>
                        </a:rPr>
                        <a:t>[2]</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[3]</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[4]</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8125">
                <a:tc>
                  <a:txBody>
                    <a:bodyPr/>
                    <a:lstStyle/>
                    <a:p>
                      <a:pPr algn="l" fontAlgn="b"/>
                      <a:r>
                        <a:rPr lang="en-US" sz="1400" b="0" i="0" u="none" strike="noStrike">
                          <a:solidFill>
                            <a:srgbClr val="000000"/>
                          </a:solidFill>
                          <a:effectLst/>
                          <a:latin typeface="Candara" panose="020E0502030303020204" pitchFamily="34" charset="0"/>
                        </a:rPr>
                        <a:t>Log AFQT Score</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chemeClr val="tx1"/>
                          </a:solidFill>
                          <a:effectLst/>
                          <a:latin typeface="Candara" panose="020E0502030303020204" pitchFamily="34" charset="0"/>
                        </a:rPr>
                        <a:t>0.004**</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chemeClr val="tx1"/>
                          </a:solidFill>
                          <a:effectLst/>
                          <a:latin typeface="Candara" panose="020E0502030303020204" pitchFamily="34" charset="0"/>
                        </a:rPr>
                        <a:t>0.004**</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ndara" panose="020E0502030303020204" pitchFamily="34" charset="0"/>
                        </a:rPr>
                        <a:t>0.003**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ndara" panose="020E0502030303020204" pitchFamily="34" charset="0"/>
                        </a:rPr>
                        <a:t>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238125">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r>
                        <a:rPr lang="en-US" sz="1400" b="0" i="0" u="none" strike="noStrike">
                          <a:solidFill>
                            <a:schemeClr val="tx1"/>
                          </a:solidFill>
                          <a:effectLst/>
                          <a:latin typeface="Candara" panose="020E0502030303020204" pitchFamily="34" charset="0"/>
                        </a:rPr>
                        <a:t>[0.002]</a:t>
                      </a:r>
                    </a:p>
                  </a:txBody>
                  <a:tcPr marL="9525" marR="9525" marT="9525" marB="0" anchor="ctr">
                    <a:lnL>
                      <a:noFill/>
                    </a:lnL>
                    <a:lnR>
                      <a:noFill/>
                    </a:lnR>
                    <a:lnT>
                      <a:noFill/>
                    </a:lnT>
                    <a:lnB>
                      <a:noFill/>
                    </a:lnB>
                  </a:tcPr>
                </a:tc>
                <a:tc>
                  <a:txBody>
                    <a:bodyPr/>
                    <a:lstStyle/>
                    <a:p>
                      <a:pPr algn="ctr" fontAlgn="ctr"/>
                      <a:r>
                        <a:rPr lang="en-US" sz="1400" b="0" i="0" u="none" strike="noStrike" dirty="0">
                          <a:solidFill>
                            <a:schemeClr val="tx1"/>
                          </a:solidFill>
                          <a:effectLst/>
                          <a:latin typeface="Candara" panose="020E0502030303020204" pitchFamily="34" charset="0"/>
                        </a:rPr>
                        <a:t>[0.002]</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[0.002]</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[0.000]</a:t>
                      </a:r>
                    </a:p>
                  </a:txBody>
                  <a:tcPr marL="9525" marR="9525" marT="9525" marB="0" anchor="ctr">
                    <a:lnL>
                      <a:noFill/>
                    </a:lnL>
                    <a:lnR>
                      <a:noFill/>
                    </a:lnR>
                    <a:lnT>
                      <a:noFill/>
                    </a:lnT>
                    <a:lnB>
                      <a:noFill/>
                    </a:lnB>
                  </a:tcPr>
                </a:tc>
                <a:extLst>
                  <a:ext uri="{0D108BD9-81ED-4DB2-BD59-A6C34878D82A}">
                    <a16:rowId xmlns:a16="http://schemas.microsoft.com/office/drawing/2014/main" val="10003"/>
                  </a:ext>
                </a:extLst>
              </a:tr>
              <a:tr h="238125">
                <a:tc>
                  <a:txBody>
                    <a:bodyPr/>
                    <a:lstStyle/>
                    <a:p>
                      <a:pPr algn="l" fontAlgn="b"/>
                      <a:r>
                        <a:rPr lang="en-US" sz="1400" b="0" i="0" u="none" strike="noStrike">
                          <a:solidFill>
                            <a:srgbClr val="000000"/>
                          </a:solidFill>
                          <a:effectLst/>
                          <a:latin typeface="Candara" panose="020E0502030303020204" pitchFamily="34" charset="0"/>
                        </a:rPr>
                        <a:t>Log Years of Education</a:t>
                      </a:r>
                    </a:p>
                  </a:txBody>
                  <a:tcPr marL="9525" marR="9525" marT="9525" marB="0" anchor="b">
                    <a:lnL>
                      <a:noFill/>
                    </a:lnL>
                    <a:lnR>
                      <a:noFill/>
                    </a:lnR>
                    <a:lnT>
                      <a:noFill/>
                    </a:lnT>
                    <a:lnB>
                      <a:noFill/>
                    </a:lnB>
                  </a:tcPr>
                </a:tc>
                <a:tc>
                  <a:txBody>
                    <a:bodyPr/>
                    <a:lstStyle/>
                    <a:p>
                      <a:pPr algn="ctr" fontAlgn="ctr"/>
                      <a:r>
                        <a:rPr lang="en-US" sz="1400" b="0" i="0" u="none" strike="noStrike">
                          <a:solidFill>
                            <a:schemeClr val="tx1"/>
                          </a:solidFill>
                          <a:effectLst/>
                          <a:latin typeface="Candara" panose="020E0502030303020204" pitchFamily="34" charset="0"/>
                        </a:rPr>
                        <a:t>-0.006</a:t>
                      </a:r>
                    </a:p>
                  </a:txBody>
                  <a:tcPr marL="9525" marR="9525" marT="9525" marB="0" anchor="ctr">
                    <a:lnL>
                      <a:noFill/>
                    </a:lnL>
                    <a:lnR>
                      <a:noFill/>
                    </a:lnR>
                    <a:lnT>
                      <a:noFill/>
                    </a:lnT>
                    <a:lnB>
                      <a:noFill/>
                    </a:lnB>
                  </a:tcPr>
                </a:tc>
                <a:tc>
                  <a:txBody>
                    <a:bodyPr/>
                    <a:lstStyle/>
                    <a:p>
                      <a:pPr algn="ctr" fontAlgn="ctr"/>
                      <a:r>
                        <a:rPr lang="en-US" sz="1400" b="0" i="0" u="none" strike="noStrike" dirty="0">
                          <a:solidFill>
                            <a:schemeClr val="tx1"/>
                          </a:solidFill>
                          <a:effectLst/>
                          <a:latin typeface="Candara" panose="020E0502030303020204" pitchFamily="34" charset="0"/>
                        </a:rPr>
                        <a:t>-0.038***</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-0.041***</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0.004*</a:t>
                      </a:r>
                    </a:p>
                  </a:txBody>
                  <a:tcPr marL="9525" marR="9525" marT="9525" marB="0" anchor="ctr">
                    <a:lnL>
                      <a:noFill/>
                    </a:lnL>
                    <a:lnR>
                      <a:noFill/>
                    </a:lnR>
                    <a:lnT>
                      <a:noFill/>
                    </a:lnT>
                    <a:lnB>
                      <a:noFill/>
                    </a:lnB>
                  </a:tcPr>
                </a:tc>
                <a:extLst>
                  <a:ext uri="{0D108BD9-81ED-4DB2-BD59-A6C34878D82A}">
                    <a16:rowId xmlns:a16="http://schemas.microsoft.com/office/drawing/2014/main" val="10004"/>
                  </a:ext>
                </a:extLst>
              </a:tr>
              <a:tr h="238125">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r>
                        <a:rPr lang="en-US" sz="1400" b="0" i="0" u="none" strike="noStrike">
                          <a:solidFill>
                            <a:schemeClr val="tx1"/>
                          </a:solidFill>
                          <a:effectLst/>
                          <a:latin typeface="Candara" panose="020E0502030303020204" pitchFamily="34" charset="0"/>
                        </a:rPr>
                        <a:t>[0.010]</a:t>
                      </a:r>
                    </a:p>
                  </a:txBody>
                  <a:tcPr marL="9525" marR="9525" marT="9525" marB="0" anchor="ctr">
                    <a:lnL>
                      <a:noFill/>
                    </a:lnL>
                    <a:lnR>
                      <a:noFill/>
                    </a:lnR>
                    <a:lnT>
                      <a:noFill/>
                    </a:lnT>
                    <a:lnB>
                      <a:noFill/>
                    </a:lnB>
                  </a:tcPr>
                </a:tc>
                <a:tc>
                  <a:txBody>
                    <a:bodyPr/>
                    <a:lstStyle/>
                    <a:p>
                      <a:pPr algn="ctr" fontAlgn="ctr"/>
                      <a:r>
                        <a:rPr lang="en-US" sz="1400" b="0" i="0" u="none" strike="noStrike" dirty="0">
                          <a:solidFill>
                            <a:schemeClr val="tx1"/>
                          </a:solidFill>
                          <a:effectLst/>
                          <a:latin typeface="Candara" panose="020E0502030303020204" pitchFamily="34" charset="0"/>
                        </a:rPr>
                        <a:t>[0.009]</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[0.008]</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[0.002]</a:t>
                      </a:r>
                    </a:p>
                  </a:txBody>
                  <a:tcPr marL="9525" marR="9525" marT="9525" marB="0" anchor="ctr">
                    <a:lnL>
                      <a:noFill/>
                    </a:lnL>
                    <a:lnR>
                      <a:noFill/>
                    </a:lnR>
                    <a:lnT>
                      <a:noFill/>
                    </a:lnT>
                    <a:lnB>
                      <a:noFill/>
                    </a:lnB>
                  </a:tcPr>
                </a:tc>
                <a:extLst>
                  <a:ext uri="{0D108BD9-81ED-4DB2-BD59-A6C34878D82A}">
                    <a16:rowId xmlns:a16="http://schemas.microsoft.com/office/drawing/2014/main" val="10005"/>
                  </a:ext>
                </a:extLst>
              </a:tr>
              <a:tr h="238125">
                <a:tc>
                  <a:txBody>
                    <a:bodyPr/>
                    <a:lstStyle/>
                    <a:p>
                      <a:pPr algn="l" fontAlgn="b"/>
                      <a:r>
                        <a:rPr lang="en-US" sz="1400" b="0" i="0" u="none" strike="noStrike">
                          <a:solidFill>
                            <a:srgbClr val="000000"/>
                          </a:solidFill>
                          <a:effectLst/>
                          <a:latin typeface="Candara" panose="020E0502030303020204" pitchFamily="34" charset="0"/>
                        </a:rPr>
                        <a:t>Demographic variables</a:t>
                      </a:r>
                    </a:p>
                  </a:txBody>
                  <a:tcPr marL="9525" marR="9525" marT="9525" marB="0" anchor="b">
                    <a:lnL>
                      <a:noFill/>
                    </a:lnL>
                    <a:lnR>
                      <a:noFill/>
                    </a:lnR>
                    <a:lnT>
                      <a:noFill/>
                    </a:lnT>
                    <a:lnB>
                      <a:noFill/>
                    </a:lnB>
                  </a:tcPr>
                </a:tc>
                <a:tc>
                  <a:txBody>
                    <a:bodyPr/>
                    <a:lstStyle/>
                    <a:p>
                      <a:pPr algn="ctr" fontAlgn="ctr"/>
                      <a:endParaRPr lang="en-US" sz="1400" b="0" i="0" u="none" strike="noStrike">
                        <a:solidFill>
                          <a:schemeClr val="tx1"/>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chemeClr val="tx1"/>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06"/>
                  </a:ext>
                </a:extLst>
              </a:tr>
              <a:tr h="238125">
                <a:tc>
                  <a:txBody>
                    <a:bodyPr/>
                    <a:lstStyle/>
                    <a:p>
                      <a:pPr algn="l" fontAlgn="b"/>
                      <a:r>
                        <a:rPr lang="en-US" sz="1400" b="0" i="0" u="none" strike="noStrike">
                          <a:solidFill>
                            <a:srgbClr val="000000"/>
                          </a:solidFill>
                          <a:effectLst/>
                          <a:latin typeface="Candara" panose="020E0502030303020204" pitchFamily="34" charset="0"/>
                        </a:rPr>
                        <a:t>Non-cognitive traits</a:t>
                      </a:r>
                    </a:p>
                  </a:txBody>
                  <a:tcPr marL="9525" marR="9525" marT="9525" marB="0" anchor="b">
                    <a:lnL>
                      <a:noFill/>
                    </a:lnL>
                    <a:lnR>
                      <a:noFill/>
                    </a:lnR>
                    <a:lnT>
                      <a:noFill/>
                    </a:lnT>
                    <a:lnB>
                      <a:noFill/>
                    </a:lnB>
                  </a:tcPr>
                </a:tc>
                <a:tc>
                  <a:txBody>
                    <a:bodyPr/>
                    <a:lstStyle/>
                    <a:p>
                      <a:pPr algn="ctr" fontAlgn="ctr"/>
                      <a:endParaRPr lang="en-US" sz="1400" b="0" i="0" u="none" strike="noStrike">
                        <a:solidFill>
                          <a:schemeClr val="tx1"/>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chemeClr val="tx1"/>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07"/>
                  </a:ext>
                </a:extLst>
              </a:tr>
              <a:tr h="238125">
                <a:tc>
                  <a:txBody>
                    <a:bodyPr/>
                    <a:lstStyle/>
                    <a:p>
                      <a:pPr algn="l" fontAlgn="b"/>
                      <a:r>
                        <a:rPr lang="en-US" sz="1400" b="0" i="0" u="none" strike="noStrike">
                          <a:solidFill>
                            <a:srgbClr val="000000"/>
                          </a:solidFill>
                          <a:effectLst/>
                          <a:latin typeface="Candara" panose="020E0502030303020204" pitchFamily="34" charset="0"/>
                        </a:rPr>
                        <a:t>Family background &amp; wealth</a:t>
                      </a:r>
                    </a:p>
                  </a:txBody>
                  <a:tcPr marL="9525" marR="9525" marT="9525" marB="0" anchor="b">
                    <a:lnL>
                      <a:noFill/>
                    </a:lnL>
                    <a:lnR>
                      <a:noFill/>
                    </a:lnR>
                    <a:lnT>
                      <a:noFill/>
                    </a:lnT>
                    <a:lnB>
                      <a:noFill/>
                    </a:lnB>
                  </a:tcPr>
                </a:tc>
                <a:tc>
                  <a:txBody>
                    <a:bodyPr/>
                    <a:lstStyle/>
                    <a:p>
                      <a:pPr algn="ctr" fontAlgn="ctr"/>
                      <a:endParaRPr lang="en-US" sz="1400" b="0" i="0" u="none" strike="noStrike">
                        <a:solidFill>
                          <a:schemeClr val="tx1"/>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chemeClr val="tx1"/>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08"/>
                  </a:ext>
                </a:extLst>
              </a:tr>
              <a:tr h="238125">
                <a:tc>
                  <a:txBody>
                    <a:bodyPr/>
                    <a:lstStyle/>
                    <a:p>
                      <a:pPr algn="l" fontAlgn="ctr"/>
                      <a:r>
                        <a:rPr lang="en-US" sz="1400" b="0" i="0" u="none" strike="noStrike">
                          <a:solidFill>
                            <a:srgbClr val="000000"/>
                          </a:solidFill>
                          <a:effectLst/>
                          <a:latin typeface="Candara" panose="020E0502030303020204" pitchFamily="34" charset="0"/>
                        </a:rPr>
                        <a:t>Year Dummies</a:t>
                      </a:r>
                    </a:p>
                  </a:txBody>
                  <a:tcPr marL="9525" marR="9525" marT="9525" marB="0" anchor="ctr">
                    <a:lnL>
                      <a:noFill/>
                    </a:lnL>
                    <a:lnR>
                      <a:noFill/>
                    </a:lnR>
                    <a:lnT>
                      <a:noFill/>
                    </a:lnT>
                    <a:lnB>
                      <a:noFill/>
                    </a:lnB>
                  </a:tcPr>
                </a:tc>
                <a:tc>
                  <a:txBody>
                    <a:bodyPr/>
                    <a:lstStyle/>
                    <a:p>
                      <a:pPr algn="ctr" fontAlgn="ctr"/>
                      <a:endParaRPr lang="en-US" sz="1400" b="0" i="0" u="none" strike="noStrike">
                        <a:solidFill>
                          <a:schemeClr val="tx1"/>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chemeClr val="tx1"/>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09"/>
                  </a:ext>
                </a:extLst>
              </a:tr>
              <a:tr h="238125">
                <a:tc>
                  <a:txBody>
                    <a:bodyPr/>
                    <a:lstStyle/>
                    <a:p>
                      <a:pPr algn="l" fontAlgn="b"/>
                      <a:r>
                        <a:rPr lang="en-US" sz="1400" b="0" i="0" u="none" strike="noStrike">
                          <a:solidFill>
                            <a:srgbClr val="000000"/>
                          </a:solidFill>
                          <a:effectLst/>
                          <a:latin typeface="Candara" panose="020E0502030303020204" pitchFamily="34" charset="0"/>
                        </a:rPr>
                        <a:t>Industry Dummies</a:t>
                      </a:r>
                    </a:p>
                  </a:txBody>
                  <a:tcPr marL="9525" marR="9525" marT="9525" marB="0" anchor="b">
                    <a:lnL>
                      <a:noFill/>
                    </a:lnL>
                    <a:lnR>
                      <a:noFill/>
                    </a:lnR>
                    <a:lnT>
                      <a:noFill/>
                    </a:lnT>
                    <a:lnB>
                      <a:noFill/>
                    </a:lnB>
                  </a:tcPr>
                </a:tc>
                <a:tc>
                  <a:txBody>
                    <a:bodyPr/>
                    <a:lstStyle/>
                    <a:p>
                      <a:pPr algn="ctr" fontAlgn="ctr"/>
                      <a:endParaRPr lang="en-US" sz="1400" b="0" i="0" u="none" strike="noStrike">
                        <a:solidFill>
                          <a:schemeClr val="tx1"/>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chemeClr val="tx1"/>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0"/>
                  </a:ext>
                </a:extLst>
              </a:tr>
              <a:tr h="238125">
                <a:tc>
                  <a:txBody>
                    <a:bodyPr/>
                    <a:lstStyle/>
                    <a:p>
                      <a:pPr algn="l" fontAlgn="ctr"/>
                      <a:r>
                        <a:rPr lang="en-US" sz="1400" b="0" i="0" u="none" strike="noStrike">
                          <a:solidFill>
                            <a:srgbClr val="000000"/>
                          </a:solidFill>
                          <a:effectLst/>
                          <a:latin typeface="Candara" panose="020E0502030303020204" pitchFamily="34" charset="0"/>
                        </a:rPr>
                        <a:t>Log-likelihood</a:t>
                      </a:r>
                    </a:p>
                  </a:txBody>
                  <a:tcPr marL="9525" marR="9525" marT="9525" marB="0" anchor="ctr">
                    <a:lnL>
                      <a:noFill/>
                    </a:lnL>
                    <a:lnR>
                      <a:noFill/>
                    </a:lnR>
                    <a:lnT>
                      <a:noFill/>
                    </a:lnT>
                    <a:lnB>
                      <a:noFill/>
                    </a:lnB>
                  </a:tcPr>
                </a:tc>
                <a:tc>
                  <a:txBody>
                    <a:bodyPr/>
                    <a:lstStyle/>
                    <a:p>
                      <a:pPr algn="ctr" fontAlgn="ctr"/>
                      <a:r>
                        <a:rPr lang="en-US" sz="1400" b="0" i="0" u="none" strike="noStrike">
                          <a:solidFill>
                            <a:schemeClr val="tx1"/>
                          </a:solidFill>
                          <a:effectLst/>
                          <a:latin typeface="Candara" panose="020E0502030303020204" pitchFamily="34" charset="0"/>
                        </a:rPr>
                        <a:t>-44600.82</a:t>
                      </a:r>
                    </a:p>
                  </a:txBody>
                  <a:tcPr marL="9525" marR="9525" marT="9525" marB="0" anchor="ctr">
                    <a:lnL>
                      <a:noFill/>
                    </a:lnL>
                    <a:lnR>
                      <a:noFill/>
                    </a:lnR>
                    <a:lnT>
                      <a:noFill/>
                    </a:lnT>
                    <a:lnB>
                      <a:noFill/>
                    </a:lnB>
                  </a:tcPr>
                </a:tc>
                <a:tc>
                  <a:txBody>
                    <a:bodyPr/>
                    <a:lstStyle/>
                    <a:p>
                      <a:pPr algn="ctr" fontAlgn="ctr"/>
                      <a:r>
                        <a:rPr lang="en-US" sz="1400" b="0" i="0" u="none" strike="noStrike" dirty="0">
                          <a:solidFill>
                            <a:schemeClr val="tx1"/>
                          </a:solidFill>
                          <a:effectLst/>
                          <a:latin typeface="Candara" panose="020E0502030303020204" pitchFamily="34" charset="0"/>
                        </a:rPr>
                        <a:t>-24845.22</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-22615.13</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-4552.33</a:t>
                      </a:r>
                    </a:p>
                  </a:txBody>
                  <a:tcPr marL="9525" marR="9525" marT="9525" marB="0" anchor="ctr">
                    <a:lnL>
                      <a:noFill/>
                    </a:lnL>
                    <a:lnR>
                      <a:noFill/>
                    </a:lnR>
                    <a:lnT>
                      <a:noFill/>
                    </a:lnT>
                    <a:lnB>
                      <a:noFill/>
                    </a:lnB>
                  </a:tcPr>
                </a:tc>
                <a:extLst>
                  <a:ext uri="{0D108BD9-81ED-4DB2-BD59-A6C34878D82A}">
                    <a16:rowId xmlns:a16="http://schemas.microsoft.com/office/drawing/2014/main" val="10011"/>
                  </a:ext>
                </a:extLst>
              </a:tr>
              <a:tr h="247650">
                <a:tc>
                  <a:txBody>
                    <a:bodyPr/>
                    <a:lstStyle/>
                    <a:p>
                      <a:pPr algn="l" fontAlgn="b"/>
                      <a:r>
                        <a:rPr lang="en-US" sz="1400" b="0" i="0" u="none" strike="noStrike">
                          <a:solidFill>
                            <a:srgbClr val="000000"/>
                          </a:solidFill>
                          <a:effectLst/>
                          <a:latin typeface="Candara" panose="020E0502030303020204" pitchFamily="34" charset="0"/>
                        </a:rPr>
                        <a:t>Observations</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chemeClr val="tx1"/>
                          </a:solidFill>
                          <a:effectLst/>
                          <a:latin typeface="Candara" panose="020E0502030303020204" pitchFamily="34" charset="0"/>
                        </a:rPr>
                        <a:t>176,379</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chemeClr val="tx1"/>
                          </a:solidFill>
                          <a:effectLst/>
                          <a:latin typeface="Candara" panose="020E0502030303020204" pitchFamily="34" charset="0"/>
                        </a:rPr>
                        <a:t>117,204</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116,261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ndara" panose="020E0502030303020204" pitchFamily="34" charset="0"/>
                        </a:rPr>
                        <a:t>92,362</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14" name="Rectangle 13"/>
          <p:cNvSpPr/>
          <p:nvPr/>
        </p:nvSpPr>
        <p:spPr>
          <a:xfrm>
            <a:off x="3429000" y="1676401"/>
            <a:ext cx="1989162" cy="35052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15" name="Rectangle 14"/>
          <p:cNvSpPr/>
          <p:nvPr/>
        </p:nvSpPr>
        <p:spPr>
          <a:xfrm>
            <a:off x="5418162" y="1676401"/>
            <a:ext cx="2963838" cy="350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Tree>
    <p:extLst>
      <p:ext uri="{BB962C8B-B14F-4D97-AF65-F5344CB8AC3E}">
        <p14:creationId xmlns:p14="http://schemas.microsoft.com/office/powerpoint/2010/main" val="139697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391400" cy="1143000"/>
          </a:xfrm>
        </p:spPr>
        <p:txBody>
          <a:bodyPr>
            <a:normAutofit/>
          </a:bodyPr>
          <a:lstStyle/>
          <a:p>
            <a:r>
              <a:rPr lang="en-US" dirty="0"/>
              <a:t>P3: Entrepreneurs earn more, </a:t>
            </a:r>
            <a:br>
              <a:rPr lang="en-US" dirty="0"/>
            </a:br>
            <a:r>
              <a:rPr lang="en-US" i="1" dirty="0"/>
              <a:t>conditional </a:t>
            </a:r>
            <a:r>
              <a:rPr lang="en-US" dirty="0"/>
              <a:t>on signals</a:t>
            </a:r>
          </a:p>
        </p:txBody>
      </p:sp>
      <p:graphicFrame>
        <p:nvGraphicFramePr>
          <p:cNvPr id="5" name="Chart 4"/>
          <p:cNvGraphicFramePr>
            <a:graphicFrameLocks/>
          </p:cNvGraphicFramePr>
          <p:nvPr>
            <p:extLst>
              <p:ext uri="{D42A27DB-BD31-4B8C-83A1-F6EECF244321}">
                <p14:modId xmlns:p14="http://schemas.microsoft.com/office/powerpoint/2010/main" val="1395770712"/>
              </p:ext>
            </p:extLst>
          </p:nvPr>
        </p:nvGraphicFramePr>
        <p:xfrm>
          <a:off x="1219200" y="1371600"/>
          <a:ext cx="6629400" cy="464820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8" name="TextBox 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28</a:t>
            </a:fld>
            <a:endParaRPr lang="en-US" dirty="0">
              <a:solidFill>
                <a:schemeClr val="tx1">
                  <a:lumMod val="50000"/>
                  <a:lumOff val="50000"/>
                </a:schemeClr>
              </a:solidFill>
              <a:latin typeface="Candara" pitchFamily="34" charset="0"/>
            </a:endParaRPr>
          </a:p>
        </p:txBody>
      </p:sp>
      <p:cxnSp>
        <p:nvCxnSpPr>
          <p:cNvPr id="10" name="Straight Connector 9"/>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391400" cy="1143000"/>
          </a:xfrm>
        </p:spPr>
        <p:txBody>
          <a:bodyPr>
            <a:normAutofit/>
          </a:bodyPr>
          <a:lstStyle/>
          <a:p>
            <a:r>
              <a:rPr lang="en-US" dirty="0"/>
              <a:t>P3: Entrepreneurs earn more, </a:t>
            </a:r>
            <a:br>
              <a:rPr lang="en-US" dirty="0"/>
            </a:br>
            <a:r>
              <a:rPr lang="en-US" i="1" dirty="0"/>
              <a:t>conditional </a:t>
            </a:r>
            <a:r>
              <a:rPr lang="en-US" dirty="0"/>
              <a:t>on signals</a:t>
            </a:r>
          </a:p>
        </p:txBody>
      </p:sp>
      <p:graphicFrame>
        <p:nvGraphicFramePr>
          <p:cNvPr id="4" name="Chart 3"/>
          <p:cNvGraphicFramePr>
            <a:graphicFrameLocks/>
          </p:cNvGraphicFramePr>
          <p:nvPr>
            <p:extLst>
              <p:ext uri="{D42A27DB-BD31-4B8C-83A1-F6EECF244321}">
                <p14:modId xmlns:p14="http://schemas.microsoft.com/office/powerpoint/2010/main" val="2714988493"/>
              </p:ext>
            </p:extLst>
          </p:nvPr>
        </p:nvGraphicFramePr>
        <p:xfrm>
          <a:off x="1219200" y="1524000"/>
          <a:ext cx="6705600" cy="457200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9" name="TextBox 8"/>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10"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29</a:t>
            </a:fld>
            <a:endParaRPr lang="en-US" dirty="0">
              <a:solidFill>
                <a:schemeClr val="tx1">
                  <a:lumMod val="50000"/>
                  <a:lumOff val="50000"/>
                </a:schemeClr>
              </a:solidFill>
              <a:latin typeface="Candara" pitchFamily="34" charset="0"/>
            </a:endParaRPr>
          </a:p>
        </p:txBody>
      </p:sp>
      <p:cxnSp>
        <p:nvCxnSpPr>
          <p:cNvPr id="11" name="Straight Connector 10"/>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spTree>
    <p:extLst>
      <p:ext uri="{BB962C8B-B14F-4D97-AF65-F5344CB8AC3E}">
        <p14:creationId xmlns:p14="http://schemas.microsoft.com/office/powerpoint/2010/main" val="2536206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467600" cy="1143000"/>
          </a:xfrm>
        </p:spPr>
        <p:txBody>
          <a:bodyPr>
            <a:normAutofit/>
          </a:bodyPr>
          <a:lstStyle/>
          <a:p>
            <a:r>
              <a:rPr lang="en-US" dirty="0"/>
              <a:t>Jan </a:t>
            </a:r>
            <a:r>
              <a:rPr lang="en-US" dirty="0" err="1"/>
              <a:t>Koum’s</a:t>
            </a:r>
            <a:r>
              <a:rPr lang="en-US" dirty="0"/>
              <a:t> job application rejected by Facebook</a:t>
            </a:r>
          </a:p>
        </p:txBody>
      </p:sp>
      <p:sp>
        <p:nvSpPr>
          <p:cNvPr id="3" name="Content Placeholder 2"/>
          <p:cNvSpPr>
            <a:spLocks noGrp="1"/>
          </p:cNvSpPr>
          <p:nvPr>
            <p:ph idx="1"/>
          </p:nvPr>
        </p:nvSpPr>
        <p:spPr>
          <a:xfrm>
            <a:off x="914400" y="5253742"/>
            <a:ext cx="7288161" cy="835526"/>
          </a:xfrm>
        </p:spPr>
        <p:txBody>
          <a:bodyPr>
            <a:normAutofit/>
          </a:bodyPr>
          <a:lstStyle/>
          <a:p>
            <a:pPr marL="0" indent="0" algn="ctr">
              <a:buNone/>
            </a:pPr>
            <a:r>
              <a:rPr lang="en-US" sz="1800" dirty="0"/>
              <a:t>San Jose State University dropout Jan </a:t>
            </a:r>
            <a:r>
              <a:rPr lang="en-US" sz="1800" dirty="0" err="1"/>
              <a:t>Koum</a:t>
            </a:r>
            <a:r>
              <a:rPr lang="en-US" sz="1800" dirty="0"/>
              <a:t> founded WhatsApp! in 2009 </a:t>
            </a:r>
          </a:p>
          <a:p>
            <a:pPr marL="0" indent="0" algn="ctr">
              <a:buNone/>
            </a:pPr>
            <a:r>
              <a:rPr lang="en-US" sz="1800" dirty="0"/>
              <a:t>Sold it to Facebook in 2014 for $22 Billion</a:t>
            </a:r>
          </a:p>
        </p:txBody>
      </p:sp>
      <p:cxnSp>
        <p:nvCxnSpPr>
          <p:cNvPr id="5" name="Straight Connector 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7" name="TextBox 6"/>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8"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3</a:t>
            </a:fld>
            <a:endParaRPr lang="en-US" dirty="0">
              <a:solidFill>
                <a:prstClr val="black">
                  <a:lumMod val="50000"/>
                  <a:lumOff val="50000"/>
                </a:prstClr>
              </a:solidFill>
              <a:latin typeface="Candara" pitchFamily="34" charset="0"/>
            </a:endParaRPr>
          </a:p>
        </p:txBody>
      </p:sp>
      <p:cxnSp>
        <p:nvCxnSpPr>
          <p:cNvPr id="9" name="Straight Connector 8"/>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3"/>
          <a:stretch>
            <a:fillRect/>
          </a:stretch>
        </p:blipFill>
        <p:spPr>
          <a:xfrm>
            <a:off x="1677753" y="1355596"/>
            <a:ext cx="5599347" cy="3735684"/>
          </a:xfrm>
          <a:prstGeom prst="rect">
            <a:avLst/>
          </a:prstGeom>
        </p:spPr>
      </p:pic>
      <p:sp>
        <p:nvSpPr>
          <p:cNvPr id="12" name="TextBox 11"/>
          <p:cNvSpPr txBox="1"/>
          <p:nvPr/>
        </p:nvSpPr>
        <p:spPr>
          <a:xfrm>
            <a:off x="914400" y="150902"/>
            <a:ext cx="7315200" cy="276999"/>
          </a:xfrm>
          <a:prstGeom prst="rect">
            <a:avLst/>
          </a:prstGeom>
          <a:noFill/>
        </p:spPr>
        <p:txBody>
          <a:bodyPr wrap="square" rtlCol="0">
            <a:spAutoFit/>
          </a:bodyPr>
          <a:lstStyle/>
          <a:p>
            <a:r>
              <a:rPr lang="en-US" sz="1200" b="1" dirty="0">
                <a:latin typeface="Candara" pitchFamily="34" charset="0"/>
                <a:cs typeface="Arial" pitchFamily="34" charset="0"/>
              </a:rPr>
              <a:t>I. Introduction </a:t>
            </a:r>
            <a:r>
              <a:rPr lang="en-US" sz="1200" b="1" dirty="0">
                <a:solidFill>
                  <a:srgbClr val="000099"/>
                </a:solidFill>
                <a:latin typeface="Candara" pitchFamily="34" charset="0"/>
                <a:cs typeface="Arial" pitchFamily="34" charset="0"/>
              </a:rPr>
              <a:t>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II. Theory              III. Empirical Analysis             IV. Alternative Explanation            V. Conclusion</a:t>
            </a:r>
          </a:p>
        </p:txBody>
      </p:sp>
    </p:spTree>
    <p:extLst>
      <p:ext uri="{BB962C8B-B14F-4D97-AF65-F5344CB8AC3E}">
        <p14:creationId xmlns:p14="http://schemas.microsoft.com/office/powerpoint/2010/main" val="20052890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391400" cy="1143000"/>
          </a:xfrm>
        </p:spPr>
        <p:txBody>
          <a:bodyPr>
            <a:normAutofit/>
          </a:bodyPr>
          <a:lstStyle/>
          <a:p>
            <a:r>
              <a:rPr lang="en-US" dirty="0"/>
              <a:t>P3: Entrepreneurial earnings show higher variance, conditional on signals</a:t>
            </a:r>
          </a:p>
        </p:txBody>
      </p:sp>
      <p:cxnSp>
        <p:nvCxnSpPr>
          <p:cNvPr id="7" name="Straight Connector 6"/>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9" name="TextBox 8"/>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10"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30</a:t>
            </a:fld>
            <a:endParaRPr lang="en-US" dirty="0">
              <a:solidFill>
                <a:prstClr val="black">
                  <a:lumMod val="50000"/>
                  <a:lumOff val="50000"/>
                </a:prstClr>
              </a:solidFill>
              <a:latin typeface="Candara" pitchFamily="34" charset="0"/>
            </a:endParaRPr>
          </a:p>
        </p:txBody>
      </p:sp>
      <p:cxnSp>
        <p:nvCxnSpPr>
          <p:cNvPr id="11" name="Straight Connector 10"/>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dirty="0">
                <a:solidFill>
                  <a:prstClr val="white">
                    <a:lumMod val="75000"/>
                  </a:prstClr>
                </a:solidFill>
                <a:latin typeface="Candara" pitchFamily="34" charset="0"/>
                <a:cs typeface="Arial" pitchFamily="34" charset="0"/>
              </a:rPr>
              <a:t>I. Introduction        </a:t>
            </a:r>
            <a:r>
              <a:rPr lang="en-US" sz="1200" dirty="0">
                <a:solidFill>
                  <a:prstClr val="white">
                    <a:lumMod val="65000"/>
                  </a:prstClr>
                </a:solidFill>
                <a:latin typeface="Candara" pitchFamily="34" charset="0"/>
                <a:cs typeface="Arial" pitchFamily="34" charset="0"/>
              </a:rPr>
              <a:t>  II. Theory        </a:t>
            </a:r>
            <a:r>
              <a:rPr lang="en-US" sz="1200" dirty="0">
                <a:solidFill>
                  <a:prstClr val="black"/>
                </a:solidFill>
                <a:latin typeface="Candara" pitchFamily="34" charset="0"/>
                <a:cs typeface="Arial" pitchFamily="34" charset="0"/>
              </a:rPr>
              <a:t>      </a:t>
            </a:r>
            <a:r>
              <a:rPr lang="en-US" sz="1200" b="1" dirty="0">
                <a:solidFill>
                  <a:prstClr val="black"/>
                </a:solidFill>
                <a:latin typeface="Candara" pitchFamily="34" charset="0"/>
                <a:cs typeface="Arial" pitchFamily="34" charset="0"/>
              </a:rPr>
              <a:t>III. Empirical Analysis </a:t>
            </a:r>
            <a:r>
              <a:rPr lang="en-US" sz="1200" b="1" dirty="0">
                <a:solidFill>
                  <a:prstClr val="white">
                    <a:lumMod val="65000"/>
                  </a:prstClr>
                </a:solidFill>
                <a:latin typeface="Candara" pitchFamily="34" charset="0"/>
                <a:cs typeface="Arial" pitchFamily="34" charset="0"/>
              </a:rPr>
              <a:t>            </a:t>
            </a:r>
            <a:r>
              <a:rPr lang="en-US" sz="1200" dirty="0">
                <a:solidFill>
                  <a:prstClr val="white">
                    <a:lumMod val="65000"/>
                  </a:prstClr>
                </a:solidFill>
                <a:latin typeface="Candara" pitchFamily="34" charset="0"/>
                <a:cs typeface="Arial" pitchFamily="34" charset="0"/>
              </a:rPr>
              <a:t>IV. Alternative Explanation            V. Conclusion</a:t>
            </a:r>
          </a:p>
        </p:txBody>
      </p:sp>
      <p:pic>
        <p:nvPicPr>
          <p:cNvPr id="13" name="Picture 1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6259" y="1507353"/>
            <a:ext cx="6671481" cy="4419600"/>
          </a:xfrm>
          <a:prstGeom prst="rect">
            <a:avLst/>
          </a:prstGeom>
          <a:noFill/>
          <a:ln>
            <a:noFill/>
          </a:ln>
        </p:spPr>
      </p:pic>
    </p:spTree>
    <p:extLst>
      <p:ext uri="{BB962C8B-B14F-4D97-AF65-F5344CB8AC3E}">
        <p14:creationId xmlns:p14="http://schemas.microsoft.com/office/powerpoint/2010/main" val="30423683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P3: Entrepreneurs earn more, </a:t>
            </a:r>
            <a:br>
              <a:rPr lang="en-US" dirty="0"/>
            </a:br>
            <a:r>
              <a:rPr lang="en-US" dirty="0"/>
              <a:t>conditional on signals</a:t>
            </a:r>
          </a:p>
        </p:txBody>
      </p:sp>
      <p:cxnSp>
        <p:nvCxnSpPr>
          <p:cNvPr id="9" name="Straight Connector 8"/>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11" name="TextBox 10"/>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12"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31</a:t>
            </a:fld>
            <a:endParaRPr lang="en-US" dirty="0">
              <a:solidFill>
                <a:schemeClr val="tx1">
                  <a:lumMod val="50000"/>
                  <a:lumOff val="50000"/>
                </a:schemeClr>
              </a:solidFill>
              <a:latin typeface="Candara" pitchFamily="34" charset="0"/>
            </a:endParaRPr>
          </a:p>
        </p:txBody>
      </p:sp>
      <p:cxnSp>
        <p:nvCxnSpPr>
          <p:cNvPr id="13" name="Straight Connector 12"/>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graphicFrame>
        <p:nvGraphicFramePr>
          <p:cNvPr id="4" name="Table 3"/>
          <p:cNvGraphicFramePr>
            <a:graphicFrameLocks noGrp="1"/>
          </p:cNvGraphicFramePr>
          <p:nvPr>
            <p:extLst>
              <p:ext uri="{D42A27DB-BD31-4B8C-83A1-F6EECF244321}">
                <p14:modId xmlns:p14="http://schemas.microsoft.com/office/powerpoint/2010/main" val="2785459858"/>
              </p:ext>
            </p:extLst>
          </p:nvPr>
        </p:nvGraphicFramePr>
        <p:xfrm>
          <a:off x="1413141" y="1540335"/>
          <a:ext cx="6134100" cy="4242435"/>
        </p:xfrm>
        <a:graphic>
          <a:graphicData uri="http://schemas.openxmlformats.org/drawingml/2006/table">
            <a:tbl>
              <a:tblPr/>
              <a:tblGrid>
                <a:gridCol w="2399058">
                  <a:extLst>
                    <a:ext uri="{9D8B030D-6E8A-4147-A177-3AD203B41FA5}">
                      <a16:colId xmlns:a16="http://schemas.microsoft.com/office/drawing/2014/main" val="20000"/>
                    </a:ext>
                  </a:extLst>
                </a:gridCol>
                <a:gridCol w="1053555">
                  <a:extLst>
                    <a:ext uri="{9D8B030D-6E8A-4147-A177-3AD203B41FA5}">
                      <a16:colId xmlns:a16="http://schemas.microsoft.com/office/drawing/2014/main" val="20001"/>
                    </a:ext>
                  </a:extLst>
                </a:gridCol>
                <a:gridCol w="875847">
                  <a:extLst>
                    <a:ext uri="{9D8B030D-6E8A-4147-A177-3AD203B41FA5}">
                      <a16:colId xmlns:a16="http://schemas.microsoft.com/office/drawing/2014/main" val="20002"/>
                    </a:ext>
                  </a:extLst>
                </a:gridCol>
                <a:gridCol w="828246">
                  <a:extLst>
                    <a:ext uri="{9D8B030D-6E8A-4147-A177-3AD203B41FA5}">
                      <a16:colId xmlns:a16="http://schemas.microsoft.com/office/drawing/2014/main" val="20003"/>
                    </a:ext>
                  </a:extLst>
                </a:gridCol>
                <a:gridCol w="977394">
                  <a:extLst>
                    <a:ext uri="{9D8B030D-6E8A-4147-A177-3AD203B41FA5}">
                      <a16:colId xmlns:a16="http://schemas.microsoft.com/office/drawing/2014/main" val="20004"/>
                    </a:ext>
                  </a:extLst>
                </a:gridCol>
              </a:tblGrid>
              <a:tr h="228600">
                <a:tc>
                  <a:txBody>
                    <a:bodyPr/>
                    <a:lstStyle/>
                    <a:p>
                      <a:pPr algn="l" fontAlgn="ctr"/>
                      <a:r>
                        <a:rPr lang="en-US" sz="1400" b="0" i="0" u="none" strike="noStrike" dirty="0">
                          <a:solidFill>
                            <a:srgbClr val="000000"/>
                          </a:solidFill>
                          <a:effectLst/>
                          <a:latin typeface="Candara" panose="020E0502030303020204" pitchFamily="34" charset="0"/>
                        </a:rPr>
                        <a:t>Dependent Variable</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gridSpan="4">
                  <a:txBody>
                    <a:bodyPr/>
                    <a:lstStyle/>
                    <a:p>
                      <a:pPr algn="ctr" fontAlgn="ctr"/>
                      <a:r>
                        <a:rPr lang="en-US" sz="1400" b="0" i="0" u="none" strike="noStrike">
                          <a:solidFill>
                            <a:srgbClr val="000000"/>
                          </a:solidFill>
                          <a:effectLst/>
                          <a:latin typeface="Candara" panose="020E0502030303020204" pitchFamily="34" charset="0"/>
                        </a:rPr>
                        <a:t>Log Annual Income </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28600">
                <a:tc>
                  <a:txBody>
                    <a:bodyPr/>
                    <a:lstStyle/>
                    <a:p>
                      <a:pPr algn="l" fontAlgn="ctr"/>
                      <a:r>
                        <a:rPr lang="en-US" sz="1400" b="0" i="0" u="none" strike="noStrike" dirty="0">
                          <a:solidFill>
                            <a:srgbClr val="000000"/>
                          </a:solidFill>
                          <a:effectLst/>
                          <a:latin typeface="Candara" panose="020E0502030303020204"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[1]</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[2]</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[3]</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[4]</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19075">
                <a:tc>
                  <a:txBody>
                    <a:bodyPr/>
                    <a:lstStyle/>
                    <a:p>
                      <a:pPr algn="l" fontAlgn="b"/>
                      <a:r>
                        <a:rPr lang="en-US" sz="1400" b="0" i="0" u="none" strike="noStrike" dirty="0">
                          <a:solidFill>
                            <a:srgbClr val="000000"/>
                          </a:solidFill>
                          <a:effectLst/>
                          <a:latin typeface="Candara" panose="020E0502030303020204" pitchFamily="34" charset="0"/>
                        </a:rPr>
                        <a:t>Self-employed (all)</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ndara" panose="020E0502030303020204" pitchFamily="34" charset="0"/>
                        </a:rPr>
                        <a:t>0.156***</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ndara" panose="020E0502030303020204" pitchFamily="34" charset="0"/>
                        </a:rPr>
                        <a:t>0.067***</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219075">
                <a:tc>
                  <a:txBody>
                    <a:bodyPr/>
                    <a:lstStyle/>
                    <a:p>
                      <a:pPr algn="l" fontAlgn="b"/>
                      <a:endParaRPr lang="en-US" sz="1400" b="0" i="0" u="none" strike="noStrike" dirty="0">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[0.010]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[0.010]</a:t>
                      </a: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3"/>
                  </a:ext>
                </a:extLst>
              </a:tr>
              <a:tr h="219075">
                <a:tc>
                  <a:txBody>
                    <a:bodyPr/>
                    <a:lstStyle/>
                    <a:p>
                      <a:pPr algn="l" fontAlgn="b"/>
                      <a:r>
                        <a:rPr lang="en-US" sz="1400" b="0" i="0" u="none" strike="noStrike">
                          <a:solidFill>
                            <a:srgbClr val="000000"/>
                          </a:solidFill>
                          <a:effectLst/>
                          <a:latin typeface="Candara" panose="020E0502030303020204" pitchFamily="34" charset="0"/>
                        </a:rPr>
                        <a:t>Self-employed (unincorporated)</a:t>
                      </a: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dirty="0">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0.039***</a:t>
                      </a: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4"/>
                  </a:ext>
                </a:extLst>
              </a:tr>
              <a:tr h="219075">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[0.011]</a:t>
                      </a: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5"/>
                  </a:ext>
                </a:extLst>
              </a:tr>
              <a:tr h="219075">
                <a:tc>
                  <a:txBody>
                    <a:bodyPr/>
                    <a:lstStyle/>
                    <a:p>
                      <a:pPr algn="l" fontAlgn="b"/>
                      <a:r>
                        <a:rPr lang="en-US" sz="1400" b="0" i="0" u="none" strike="noStrike">
                          <a:solidFill>
                            <a:srgbClr val="000000"/>
                          </a:solidFill>
                          <a:effectLst/>
                          <a:latin typeface="Candara" panose="020E0502030303020204" pitchFamily="34" charset="0"/>
                        </a:rPr>
                        <a:t>Self-employed (incorporated)</a:t>
                      </a: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dirty="0">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0.249***</a:t>
                      </a:r>
                    </a:p>
                  </a:txBody>
                  <a:tcPr marL="9525" marR="9525" marT="9525" marB="0" anchor="ctr">
                    <a:lnL>
                      <a:noFill/>
                    </a:lnL>
                    <a:lnR>
                      <a:noFill/>
                    </a:lnR>
                    <a:lnT>
                      <a:noFill/>
                    </a:lnT>
                    <a:lnB>
                      <a:noFill/>
                    </a:lnB>
                  </a:tcPr>
                </a:tc>
                <a:extLst>
                  <a:ext uri="{0D108BD9-81ED-4DB2-BD59-A6C34878D82A}">
                    <a16:rowId xmlns:a16="http://schemas.microsoft.com/office/drawing/2014/main" val="10006"/>
                  </a:ext>
                </a:extLst>
              </a:tr>
              <a:tr h="219075">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dirty="0">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[0.028]</a:t>
                      </a:r>
                    </a:p>
                  </a:txBody>
                  <a:tcPr marL="9525" marR="9525" marT="9525" marB="0" anchor="ctr">
                    <a:lnL>
                      <a:noFill/>
                    </a:lnL>
                    <a:lnR>
                      <a:noFill/>
                    </a:lnR>
                    <a:lnT>
                      <a:noFill/>
                    </a:lnT>
                    <a:lnB>
                      <a:noFill/>
                    </a:lnB>
                  </a:tcPr>
                </a:tc>
                <a:extLst>
                  <a:ext uri="{0D108BD9-81ED-4DB2-BD59-A6C34878D82A}">
                    <a16:rowId xmlns:a16="http://schemas.microsoft.com/office/drawing/2014/main" val="10007"/>
                  </a:ext>
                </a:extLst>
              </a:tr>
              <a:tr h="219075">
                <a:tc>
                  <a:txBody>
                    <a:bodyPr/>
                    <a:lstStyle/>
                    <a:p>
                      <a:pPr algn="l" fontAlgn="b"/>
                      <a:r>
                        <a:rPr lang="en-US" sz="1400" b="0" i="0" u="none" strike="noStrike">
                          <a:solidFill>
                            <a:srgbClr val="000000"/>
                          </a:solidFill>
                          <a:effectLst/>
                          <a:latin typeface="Candara" panose="020E0502030303020204" pitchFamily="34" charset="0"/>
                        </a:rPr>
                        <a:t>Log Years of Education</a:t>
                      </a: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0.804***</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0.796***</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0.789***</a:t>
                      </a:r>
                    </a:p>
                  </a:txBody>
                  <a:tcPr marL="9525" marR="9525" marT="9525" marB="0" anchor="ctr">
                    <a:lnL>
                      <a:noFill/>
                    </a:lnL>
                    <a:lnR>
                      <a:noFill/>
                    </a:lnR>
                    <a:lnT>
                      <a:noFill/>
                    </a:lnT>
                    <a:lnB>
                      <a:noFill/>
                    </a:lnB>
                  </a:tcPr>
                </a:tc>
                <a:extLst>
                  <a:ext uri="{0D108BD9-81ED-4DB2-BD59-A6C34878D82A}">
                    <a16:rowId xmlns:a16="http://schemas.microsoft.com/office/drawing/2014/main" val="10008"/>
                  </a:ext>
                </a:extLst>
              </a:tr>
              <a:tr h="219075">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[0.017]</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[0.017]</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[0.017]</a:t>
                      </a:r>
                    </a:p>
                  </a:txBody>
                  <a:tcPr marL="9525" marR="9525" marT="9525" marB="0" anchor="ctr">
                    <a:lnL>
                      <a:noFill/>
                    </a:lnL>
                    <a:lnR>
                      <a:noFill/>
                    </a:lnR>
                    <a:lnT>
                      <a:noFill/>
                    </a:lnT>
                    <a:lnB>
                      <a:noFill/>
                    </a:lnB>
                  </a:tcPr>
                </a:tc>
                <a:extLst>
                  <a:ext uri="{0D108BD9-81ED-4DB2-BD59-A6C34878D82A}">
                    <a16:rowId xmlns:a16="http://schemas.microsoft.com/office/drawing/2014/main" val="10009"/>
                  </a:ext>
                </a:extLst>
              </a:tr>
              <a:tr h="219075">
                <a:tc>
                  <a:txBody>
                    <a:bodyPr/>
                    <a:lstStyle/>
                    <a:p>
                      <a:pPr algn="l" fontAlgn="b"/>
                      <a:r>
                        <a:rPr lang="en-US" sz="1400" b="0" i="0" u="none" strike="noStrike">
                          <a:solidFill>
                            <a:srgbClr val="000000"/>
                          </a:solidFill>
                          <a:effectLst/>
                          <a:latin typeface="Candara" panose="020E0502030303020204" pitchFamily="34" charset="0"/>
                        </a:rPr>
                        <a:t>Demographic variables</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N</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0"/>
                  </a:ext>
                </a:extLst>
              </a:tr>
              <a:tr h="219075">
                <a:tc>
                  <a:txBody>
                    <a:bodyPr/>
                    <a:lstStyle/>
                    <a:p>
                      <a:pPr algn="l" fontAlgn="b"/>
                      <a:r>
                        <a:rPr lang="en-US" sz="1400" b="0" i="0" u="none" strike="noStrike">
                          <a:solidFill>
                            <a:srgbClr val="000000"/>
                          </a:solidFill>
                          <a:effectLst/>
                          <a:latin typeface="Candara" panose="020E0502030303020204" pitchFamily="34" charset="0"/>
                        </a:rPr>
                        <a:t>Non-cognitive traits</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N</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1"/>
                  </a:ext>
                </a:extLst>
              </a:tr>
              <a:tr h="219075">
                <a:tc>
                  <a:txBody>
                    <a:bodyPr/>
                    <a:lstStyle/>
                    <a:p>
                      <a:pPr algn="l" fontAlgn="b"/>
                      <a:r>
                        <a:rPr lang="en-US" sz="1400" b="0" i="0" u="none" strike="noStrike">
                          <a:solidFill>
                            <a:srgbClr val="000000"/>
                          </a:solidFill>
                          <a:effectLst/>
                          <a:latin typeface="Candara" panose="020E0502030303020204" pitchFamily="34" charset="0"/>
                        </a:rPr>
                        <a:t>Family background &amp; wealth</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N</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2"/>
                  </a:ext>
                </a:extLst>
              </a:tr>
              <a:tr h="219075">
                <a:tc>
                  <a:txBody>
                    <a:bodyPr/>
                    <a:lstStyle/>
                    <a:p>
                      <a:pPr algn="l" fontAlgn="ctr"/>
                      <a:r>
                        <a:rPr lang="en-US" sz="1400" b="0" i="0" u="none" strike="noStrike">
                          <a:solidFill>
                            <a:srgbClr val="000000"/>
                          </a:solidFill>
                          <a:effectLst/>
                          <a:latin typeface="Candara" panose="020E0502030303020204" pitchFamily="34" charset="0"/>
                        </a:rPr>
                        <a:t>Year Dummies</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N</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3"/>
                  </a:ext>
                </a:extLst>
              </a:tr>
              <a:tr h="219075">
                <a:tc>
                  <a:txBody>
                    <a:bodyPr/>
                    <a:lstStyle/>
                    <a:p>
                      <a:pPr algn="l" fontAlgn="b"/>
                      <a:r>
                        <a:rPr lang="en-US" sz="1400" b="0" i="0" u="none" strike="noStrike">
                          <a:solidFill>
                            <a:srgbClr val="000000"/>
                          </a:solidFill>
                          <a:effectLst/>
                          <a:latin typeface="Candara" panose="020E0502030303020204" pitchFamily="34" charset="0"/>
                        </a:rPr>
                        <a:t>Industry Dummies</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N</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4"/>
                  </a:ext>
                </a:extLst>
              </a:tr>
              <a:tr h="219075">
                <a:tc>
                  <a:txBody>
                    <a:bodyPr/>
                    <a:lstStyle/>
                    <a:p>
                      <a:pPr algn="l" fontAlgn="b"/>
                      <a:r>
                        <a:rPr lang="en-US" sz="1400" b="0" i="0" u="none" strike="noStrike">
                          <a:solidFill>
                            <a:srgbClr val="000000"/>
                          </a:solidFill>
                          <a:effectLst/>
                          <a:latin typeface="Candara" panose="020E0502030303020204" pitchFamily="34" charset="0"/>
                        </a:rPr>
                        <a:t>Constant</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10.781</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6.779</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6.811</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6.721</a:t>
                      </a:r>
                    </a:p>
                  </a:txBody>
                  <a:tcPr marL="9525" marR="9525" marT="9525" marB="0" anchor="ctr">
                    <a:lnL>
                      <a:noFill/>
                    </a:lnL>
                    <a:lnR>
                      <a:noFill/>
                    </a:lnR>
                    <a:lnT>
                      <a:noFill/>
                    </a:lnT>
                    <a:lnB>
                      <a:noFill/>
                    </a:lnB>
                  </a:tcPr>
                </a:tc>
                <a:extLst>
                  <a:ext uri="{0D108BD9-81ED-4DB2-BD59-A6C34878D82A}">
                    <a16:rowId xmlns:a16="http://schemas.microsoft.com/office/drawing/2014/main" val="10015"/>
                  </a:ext>
                </a:extLst>
              </a:tr>
              <a:tr h="219075">
                <a:tc>
                  <a:txBody>
                    <a:bodyPr/>
                    <a:lstStyle/>
                    <a:p>
                      <a:pPr algn="l" fontAlgn="b"/>
                      <a:r>
                        <a:rPr lang="en-US" sz="1400" b="0" i="0" u="none" strike="noStrike">
                          <a:solidFill>
                            <a:srgbClr val="000000"/>
                          </a:solidFill>
                          <a:effectLst/>
                          <a:latin typeface="Candara" panose="020E0502030303020204" pitchFamily="34" charset="0"/>
                        </a:rPr>
                        <a:t>Pseudo-R2</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0.001</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0.136</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0.135</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0.138</a:t>
                      </a:r>
                    </a:p>
                  </a:txBody>
                  <a:tcPr marL="9525" marR="9525" marT="9525" marB="0" anchor="ctr">
                    <a:lnL>
                      <a:noFill/>
                    </a:lnL>
                    <a:lnR>
                      <a:noFill/>
                    </a:lnR>
                    <a:lnT>
                      <a:noFill/>
                    </a:lnT>
                    <a:lnB>
                      <a:noFill/>
                    </a:lnB>
                  </a:tcPr>
                </a:tc>
                <a:extLst>
                  <a:ext uri="{0D108BD9-81ED-4DB2-BD59-A6C34878D82A}">
                    <a16:rowId xmlns:a16="http://schemas.microsoft.com/office/drawing/2014/main" val="10016"/>
                  </a:ext>
                </a:extLst>
              </a:tr>
              <a:tr h="228600">
                <a:tc>
                  <a:txBody>
                    <a:bodyPr/>
                    <a:lstStyle/>
                    <a:p>
                      <a:pPr algn="l" fontAlgn="b"/>
                      <a:r>
                        <a:rPr lang="en-US" sz="1400" b="0" i="0" u="none" strike="noStrike">
                          <a:solidFill>
                            <a:srgbClr val="000000"/>
                          </a:solidFill>
                          <a:effectLst/>
                          <a:latin typeface="Candara" panose="020E0502030303020204" pitchFamily="34" charset="0"/>
                        </a:rPr>
                        <a:t>Observations</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152,940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103,212</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102,378</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ndara" panose="020E0502030303020204" pitchFamily="34" charset="0"/>
                        </a:rPr>
                        <a:t>97,026</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P3: Entrepreneurs earn more, </a:t>
            </a:r>
            <a:br>
              <a:rPr lang="en-US" dirty="0"/>
            </a:br>
            <a:r>
              <a:rPr lang="en-US" dirty="0"/>
              <a:t>conditional on signals</a:t>
            </a:r>
          </a:p>
        </p:txBody>
      </p:sp>
      <p:cxnSp>
        <p:nvCxnSpPr>
          <p:cNvPr id="9" name="Straight Connector 8"/>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11" name="TextBox 10"/>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12"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32</a:t>
            </a:fld>
            <a:endParaRPr lang="en-US" dirty="0">
              <a:solidFill>
                <a:prstClr val="black">
                  <a:lumMod val="50000"/>
                  <a:lumOff val="50000"/>
                </a:prstClr>
              </a:solidFill>
              <a:latin typeface="Candara" pitchFamily="34" charset="0"/>
            </a:endParaRPr>
          </a:p>
        </p:txBody>
      </p:sp>
      <p:cxnSp>
        <p:nvCxnSpPr>
          <p:cNvPr id="13" name="Straight Connector 12"/>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14400" y="150902"/>
            <a:ext cx="7315200" cy="276999"/>
          </a:xfrm>
          <a:prstGeom prst="rect">
            <a:avLst/>
          </a:prstGeom>
          <a:noFill/>
        </p:spPr>
        <p:txBody>
          <a:bodyPr wrap="square" rtlCol="0">
            <a:spAutoFit/>
          </a:bodyPr>
          <a:lstStyle/>
          <a:p>
            <a:r>
              <a:rPr lang="en-US" sz="1200" dirty="0">
                <a:solidFill>
                  <a:prstClr val="white">
                    <a:lumMod val="75000"/>
                  </a:prstClr>
                </a:solidFill>
                <a:latin typeface="Candara" pitchFamily="34" charset="0"/>
                <a:cs typeface="Arial" pitchFamily="34" charset="0"/>
              </a:rPr>
              <a:t>I. Introduction        </a:t>
            </a:r>
            <a:r>
              <a:rPr lang="en-US" sz="1200" dirty="0">
                <a:solidFill>
                  <a:prstClr val="white">
                    <a:lumMod val="65000"/>
                  </a:prstClr>
                </a:solidFill>
                <a:latin typeface="Candara" pitchFamily="34" charset="0"/>
                <a:cs typeface="Arial" pitchFamily="34" charset="0"/>
              </a:rPr>
              <a:t>  II. Theory        </a:t>
            </a:r>
            <a:r>
              <a:rPr lang="en-US" sz="1200" dirty="0">
                <a:solidFill>
                  <a:prstClr val="black"/>
                </a:solidFill>
                <a:latin typeface="Candara" pitchFamily="34" charset="0"/>
                <a:cs typeface="Arial" pitchFamily="34" charset="0"/>
              </a:rPr>
              <a:t>      </a:t>
            </a:r>
            <a:r>
              <a:rPr lang="en-US" sz="1200" b="1" dirty="0">
                <a:solidFill>
                  <a:prstClr val="black"/>
                </a:solidFill>
                <a:latin typeface="Candara" pitchFamily="34" charset="0"/>
                <a:cs typeface="Arial" pitchFamily="34" charset="0"/>
              </a:rPr>
              <a:t>III. Empirical Analysis </a:t>
            </a:r>
            <a:r>
              <a:rPr lang="en-US" sz="1200" b="1" dirty="0">
                <a:solidFill>
                  <a:prstClr val="white">
                    <a:lumMod val="65000"/>
                  </a:prstClr>
                </a:solidFill>
                <a:latin typeface="Candara" pitchFamily="34" charset="0"/>
                <a:cs typeface="Arial" pitchFamily="34" charset="0"/>
              </a:rPr>
              <a:t>            </a:t>
            </a:r>
            <a:r>
              <a:rPr lang="en-US" sz="1200" dirty="0">
                <a:solidFill>
                  <a:prstClr val="white">
                    <a:lumMod val="65000"/>
                  </a:prstClr>
                </a:solidFill>
                <a:latin typeface="Candara" pitchFamily="34" charset="0"/>
                <a:cs typeface="Arial" pitchFamily="34" charset="0"/>
              </a:rPr>
              <a:t>IV. Alternative Explanation            V. Conclusion</a:t>
            </a:r>
          </a:p>
        </p:txBody>
      </p:sp>
      <p:graphicFrame>
        <p:nvGraphicFramePr>
          <p:cNvPr id="5" name="Table 4"/>
          <p:cNvGraphicFramePr>
            <a:graphicFrameLocks noGrp="1"/>
          </p:cNvGraphicFramePr>
          <p:nvPr>
            <p:extLst>
              <p:ext uri="{D42A27DB-BD31-4B8C-83A1-F6EECF244321}">
                <p14:modId xmlns:p14="http://schemas.microsoft.com/office/powerpoint/2010/main" val="1867247094"/>
              </p:ext>
            </p:extLst>
          </p:nvPr>
        </p:nvGraphicFramePr>
        <p:xfrm>
          <a:off x="860000" y="1306710"/>
          <a:ext cx="7522001" cy="4865493"/>
        </p:xfrm>
        <a:graphic>
          <a:graphicData uri="http://schemas.openxmlformats.org/drawingml/2006/table">
            <a:tbl>
              <a:tblPr/>
              <a:tblGrid>
                <a:gridCol w="2697645">
                  <a:extLst>
                    <a:ext uri="{9D8B030D-6E8A-4147-A177-3AD203B41FA5}">
                      <a16:colId xmlns:a16="http://schemas.microsoft.com/office/drawing/2014/main" val="20000"/>
                    </a:ext>
                  </a:extLst>
                </a:gridCol>
                <a:gridCol w="1256045">
                  <a:extLst>
                    <a:ext uri="{9D8B030D-6E8A-4147-A177-3AD203B41FA5}">
                      <a16:colId xmlns:a16="http://schemas.microsoft.com/office/drawing/2014/main" val="20001"/>
                    </a:ext>
                  </a:extLst>
                </a:gridCol>
                <a:gridCol w="1227499">
                  <a:extLst>
                    <a:ext uri="{9D8B030D-6E8A-4147-A177-3AD203B41FA5}">
                      <a16:colId xmlns:a16="http://schemas.microsoft.com/office/drawing/2014/main" val="20002"/>
                    </a:ext>
                  </a:extLst>
                </a:gridCol>
                <a:gridCol w="1127586">
                  <a:extLst>
                    <a:ext uri="{9D8B030D-6E8A-4147-A177-3AD203B41FA5}">
                      <a16:colId xmlns:a16="http://schemas.microsoft.com/office/drawing/2014/main" val="20003"/>
                    </a:ext>
                  </a:extLst>
                </a:gridCol>
                <a:gridCol w="1213226">
                  <a:extLst>
                    <a:ext uri="{9D8B030D-6E8A-4147-A177-3AD203B41FA5}">
                      <a16:colId xmlns:a16="http://schemas.microsoft.com/office/drawing/2014/main" val="20004"/>
                    </a:ext>
                  </a:extLst>
                </a:gridCol>
              </a:tblGrid>
              <a:tr h="241929">
                <a:tc>
                  <a:txBody>
                    <a:bodyPr/>
                    <a:lstStyle/>
                    <a:p>
                      <a:pPr algn="l" fontAlgn="ctr"/>
                      <a:r>
                        <a:rPr lang="en-US" sz="1400" b="0" i="0" u="none" strike="noStrike" dirty="0">
                          <a:solidFill>
                            <a:srgbClr val="000000"/>
                          </a:solidFill>
                          <a:effectLst/>
                          <a:latin typeface="Candara" panose="020E0502030303020204" pitchFamily="34" charset="0"/>
                        </a:rPr>
                        <a:t>Dependent Variable</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gridSpan="4">
                  <a:txBody>
                    <a:bodyPr/>
                    <a:lstStyle/>
                    <a:p>
                      <a:pPr algn="ctr" fontAlgn="ctr"/>
                      <a:r>
                        <a:rPr lang="en-US" sz="1400" b="0" i="0" u="none" strike="noStrike">
                          <a:solidFill>
                            <a:srgbClr val="000000"/>
                          </a:solidFill>
                          <a:effectLst/>
                          <a:latin typeface="Candara" panose="020E0502030303020204" pitchFamily="34" charset="0"/>
                        </a:rPr>
                        <a:t>Net-worth</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41929">
                <a:tc>
                  <a:txBody>
                    <a:bodyPr/>
                    <a:lstStyle/>
                    <a:p>
                      <a:pPr algn="l" fontAlgn="ctr"/>
                      <a:r>
                        <a:rPr lang="en-US" sz="1400" b="0" i="0" u="none" strike="noStrike" dirty="0">
                          <a:solidFill>
                            <a:srgbClr val="000000"/>
                          </a:solidFill>
                          <a:effectLst/>
                          <a:latin typeface="Candara" panose="020E0502030303020204"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[5]</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[6]</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[7]</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[8]</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1849">
                <a:tc>
                  <a:txBody>
                    <a:bodyPr/>
                    <a:lstStyle/>
                    <a:p>
                      <a:pPr algn="l" fontAlgn="b"/>
                      <a:r>
                        <a:rPr lang="en-US" sz="1400" b="0" i="0" u="none" strike="noStrike" dirty="0">
                          <a:solidFill>
                            <a:srgbClr val="000000"/>
                          </a:solidFill>
                          <a:effectLst/>
                          <a:latin typeface="Candara" panose="020E0502030303020204" pitchFamily="34" charset="0"/>
                        </a:rPr>
                        <a:t>Self-employed (all)</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38,608***</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23,897***</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231849">
                <a:tc>
                  <a:txBody>
                    <a:bodyPr/>
                    <a:lstStyle/>
                    <a:p>
                      <a:pPr algn="l" fontAlgn="b"/>
                      <a:endParaRPr lang="en-US" sz="1400" b="0" i="0" u="none" strike="noStrike" dirty="0">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[689]</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[1,220]</a:t>
                      </a:r>
                    </a:p>
                  </a:txBody>
                  <a:tcPr marL="9525" marR="9525" marT="9525" marB="0" anchor="ctr">
                    <a:lnL>
                      <a:noFill/>
                    </a:lnL>
                    <a:lnR>
                      <a:noFill/>
                    </a:lnR>
                    <a:lnT>
                      <a:noFill/>
                    </a:lnT>
                    <a:lnB>
                      <a:noFill/>
                    </a:lnB>
                  </a:tcPr>
                </a:tc>
                <a:tc>
                  <a:txBody>
                    <a:bodyPr/>
                    <a:lstStyle/>
                    <a:p>
                      <a:pPr algn="ctr" fontAlgn="ctr"/>
                      <a:endParaRPr lang="en-US" sz="1400" b="0" i="0" u="none" strike="noStrike" dirty="0">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3"/>
                  </a:ext>
                </a:extLst>
              </a:tr>
              <a:tr h="452506">
                <a:tc>
                  <a:txBody>
                    <a:bodyPr/>
                    <a:lstStyle/>
                    <a:p>
                      <a:pPr algn="l" fontAlgn="b"/>
                      <a:r>
                        <a:rPr lang="en-US" sz="1400" b="0" i="0" u="none" strike="noStrike">
                          <a:solidFill>
                            <a:srgbClr val="000000"/>
                          </a:solidFill>
                          <a:effectLst/>
                          <a:latin typeface="Candara" panose="020E0502030303020204" pitchFamily="34" charset="0"/>
                        </a:rPr>
                        <a:t>Self-employed (unincorporated)</a:t>
                      </a: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dirty="0">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18,786***</a:t>
                      </a:r>
                    </a:p>
                  </a:txBody>
                  <a:tcPr marL="9525" marR="9525" marT="9525" marB="0" anchor="ctr">
                    <a:lnL>
                      <a:noFill/>
                    </a:lnL>
                    <a:lnR>
                      <a:noFill/>
                    </a:lnR>
                    <a:lnT>
                      <a:noFill/>
                    </a:lnT>
                    <a:lnB>
                      <a:noFill/>
                    </a:lnB>
                  </a:tcPr>
                </a:tc>
                <a:tc>
                  <a:txBody>
                    <a:bodyPr/>
                    <a:lstStyle/>
                    <a:p>
                      <a:pPr algn="ctr" fontAlgn="ctr"/>
                      <a:endParaRPr lang="en-US" sz="1400" b="0" i="0" u="none" strike="noStrike" dirty="0">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4"/>
                  </a:ext>
                </a:extLst>
              </a:tr>
              <a:tr h="231849">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dirty="0">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[1,268]</a:t>
                      </a:r>
                    </a:p>
                  </a:txBody>
                  <a:tcPr marL="9525" marR="9525" marT="9525" marB="0" anchor="ctr">
                    <a:lnL>
                      <a:noFill/>
                    </a:lnL>
                    <a:lnR>
                      <a:noFill/>
                    </a:lnR>
                    <a:lnT>
                      <a:noFill/>
                    </a:lnT>
                    <a:lnB>
                      <a:noFill/>
                    </a:lnB>
                  </a:tcPr>
                </a:tc>
                <a:tc>
                  <a:txBody>
                    <a:bodyPr/>
                    <a:lstStyle/>
                    <a:p>
                      <a:pPr algn="ctr" fontAlgn="ctr"/>
                      <a:endParaRPr lang="en-US" sz="1400" b="0" i="0" u="none" strike="noStrike" dirty="0">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5"/>
                  </a:ext>
                </a:extLst>
              </a:tr>
              <a:tr h="452506">
                <a:tc>
                  <a:txBody>
                    <a:bodyPr/>
                    <a:lstStyle/>
                    <a:p>
                      <a:pPr algn="l" fontAlgn="b"/>
                      <a:r>
                        <a:rPr lang="en-US" sz="1400" b="0" i="0" u="none" strike="noStrike">
                          <a:solidFill>
                            <a:srgbClr val="000000"/>
                          </a:solidFill>
                          <a:effectLst/>
                          <a:latin typeface="Candara" panose="020E0502030303020204" pitchFamily="34" charset="0"/>
                        </a:rPr>
                        <a:t>Self-employed (incorporated)</a:t>
                      </a: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dirty="0">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124,545***</a:t>
                      </a:r>
                    </a:p>
                  </a:txBody>
                  <a:tcPr marL="9525" marR="9525" marT="9525" marB="0" anchor="ctr">
                    <a:lnL>
                      <a:noFill/>
                    </a:lnL>
                    <a:lnR>
                      <a:noFill/>
                    </a:lnR>
                    <a:lnT>
                      <a:noFill/>
                    </a:lnT>
                    <a:lnB>
                      <a:noFill/>
                    </a:lnB>
                  </a:tcPr>
                </a:tc>
                <a:extLst>
                  <a:ext uri="{0D108BD9-81ED-4DB2-BD59-A6C34878D82A}">
                    <a16:rowId xmlns:a16="http://schemas.microsoft.com/office/drawing/2014/main" val="10006"/>
                  </a:ext>
                </a:extLst>
              </a:tr>
              <a:tr h="231849">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dirty="0">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[3,039]</a:t>
                      </a:r>
                    </a:p>
                  </a:txBody>
                  <a:tcPr marL="9525" marR="9525" marT="9525" marB="0" anchor="ctr">
                    <a:lnL>
                      <a:noFill/>
                    </a:lnL>
                    <a:lnR>
                      <a:noFill/>
                    </a:lnR>
                    <a:lnT>
                      <a:noFill/>
                    </a:lnT>
                    <a:lnB>
                      <a:noFill/>
                    </a:lnB>
                  </a:tcPr>
                </a:tc>
                <a:extLst>
                  <a:ext uri="{0D108BD9-81ED-4DB2-BD59-A6C34878D82A}">
                    <a16:rowId xmlns:a16="http://schemas.microsoft.com/office/drawing/2014/main" val="10007"/>
                  </a:ext>
                </a:extLst>
              </a:tr>
              <a:tr h="452506">
                <a:tc>
                  <a:txBody>
                    <a:bodyPr/>
                    <a:lstStyle/>
                    <a:p>
                      <a:pPr algn="l" fontAlgn="b"/>
                      <a:r>
                        <a:rPr lang="en-US" sz="1400" b="0" i="0" u="none" strike="noStrike">
                          <a:solidFill>
                            <a:srgbClr val="000000"/>
                          </a:solidFill>
                          <a:effectLst/>
                          <a:latin typeface="Candara" panose="020E0502030303020204" pitchFamily="34" charset="0"/>
                        </a:rPr>
                        <a:t>Log Years of Education</a:t>
                      </a: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30,059***</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28,935***</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26,912***</a:t>
                      </a:r>
                    </a:p>
                  </a:txBody>
                  <a:tcPr marL="9525" marR="9525" marT="9525" marB="0" anchor="ctr">
                    <a:lnL>
                      <a:noFill/>
                    </a:lnL>
                    <a:lnR>
                      <a:noFill/>
                    </a:lnR>
                    <a:lnT>
                      <a:noFill/>
                    </a:lnT>
                    <a:lnB>
                      <a:noFill/>
                    </a:lnB>
                  </a:tcPr>
                </a:tc>
                <a:extLst>
                  <a:ext uri="{0D108BD9-81ED-4DB2-BD59-A6C34878D82A}">
                    <a16:rowId xmlns:a16="http://schemas.microsoft.com/office/drawing/2014/main" val="10008"/>
                  </a:ext>
                </a:extLst>
              </a:tr>
              <a:tr h="231849">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[1,959]</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[1,927]</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[1,893]</a:t>
                      </a:r>
                    </a:p>
                  </a:txBody>
                  <a:tcPr marL="9525" marR="9525" marT="9525" marB="0" anchor="ctr">
                    <a:lnL>
                      <a:noFill/>
                    </a:lnL>
                    <a:lnR>
                      <a:noFill/>
                    </a:lnR>
                    <a:lnT>
                      <a:noFill/>
                    </a:lnT>
                    <a:lnB>
                      <a:noFill/>
                    </a:lnB>
                  </a:tcPr>
                </a:tc>
                <a:extLst>
                  <a:ext uri="{0D108BD9-81ED-4DB2-BD59-A6C34878D82A}">
                    <a16:rowId xmlns:a16="http://schemas.microsoft.com/office/drawing/2014/main" val="10009"/>
                  </a:ext>
                </a:extLst>
              </a:tr>
              <a:tr h="231849">
                <a:tc>
                  <a:txBody>
                    <a:bodyPr/>
                    <a:lstStyle/>
                    <a:p>
                      <a:pPr algn="l" fontAlgn="b"/>
                      <a:r>
                        <a:rPr lang="en-US" sz="1400" b="0" i="0" u="none" strike="noStrike">
                          <a:solidFill>
                            <a:srgbClr val="000000"/>
                          </a:solidFill>
                          <a:effectLst/>
                          <a:latin typeface="Candara" panose="020E0502030303020204" pitchFamily="34" charset="0"/>
                        </a:rPr>
                        <a:t>Demographic variables</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N</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0"/>
                  </a:ext>
                </a:extLst>
              </a:tr>
              <a:tr h="231849">
                <a:tc>
                  <a:txBody>
                    <a:bodyPr/>
                    <a:lstStyle/>
                    <a:p>
                      <a:pPr algn="l" fontAlgn="b"/>
                      <a:r>
                        <a:rPr lang="en-US" sz="1400" b="0" i="0" u="none" strike="noStrike">
                          <a:solidFill>
                            <a:srgbClr val="000000"/>
                          </a:solidFill>
                          <a:effectLst/>
                          <a:latin typeface="Candara" panose="020E0502030303020204" pitchFamily="34" charset="0"/>
                        </a:rPr>
                        <a:t>Non-cognitive traits</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N</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1"/>
                  </a:ext>
                </a:extLst>
              </a:tr>
              <a:tr h="231849">
                <a:tc>
                  <a:txBody>
                    <a:bodyPr/>
                    <a:lstStyle/>
                    <a:p>
                      <a:pPr algn="l" fontAlgn="b"/>
                      <a:r>
                        <a:rPr lang="en-US" sz="1400" b="0" i="0" u="none" strike="noStrike">
                          <a:solidFill>
                            <a:srgbClr val="000000"/>
                          </a:solidFill>
                          <a:effectLst/>
                          <a:latin typeface="Candara" panose="020E0502030303020204" pitchFamily="34" charset="0"/>
                        </a:rPr>
                        <a:t>Family background &amp; wealth</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N</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2"/>
                  </a:ext>
                </a:extLst>
              </a:tr>
              <a:tr h="231849">
                <a:tc>
                  <a:txBody>
                    <a:bodyPr/>
                    <a:lstStyle/>
                    <a:p>
                      <a:pPr algn="l" fontAlgn="ctr"/>
                      <a:r>
                        <a:rPr lang="en-US" sz="1400" b="0" i="0" u="none" strike="noStrike">
                          <a:solidFill>
                            <a:srgbClr val="000000"/>
                          </a:solidFill>
                          <a:effectLst/>
                          <a:latin typeface="Candara" panose="020E0502030303020204" pitchFamily="34" charset="0"/>
                        </a:rPr>
                        <a:t>Year Dummies</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N</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3"/>
                  </a:ext>
                </a:extLst>
              </a:tr>
              <a:tr h="231849">
                <a:tc>
                  <a:txBody>
                    <a:bodyPr/>
                    <a:lstStyle/>
                    <a:p>
                      <a:pPr algn="l" fontAlgn="b"/>
                      <a:r>
                        <a:rPr lang="en-US" sz="1400" b="0" i="0" u="none" strike="noStrike">
                          <a:solidFill>
                            <a:srgbClr val="000000"/>
                          </a:solidFill>
                          <a:effectLst/>
                          <a:latin typeface="Candara" panose="020E0502030303020204" pitchFamily="34" charset="0"/>
                        </a:rPr>
                        <a:t>Industry Dummies</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N</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4"/>
                  </a:ext>
                </a:extLst>
              </a:tr>
              <a:tr h="231849">
                <a:tc>
                  <a:txBody>
                    <a:bodyPr/>
                    <a:lstStyle/>
                    <a:p>
                      <a:pPr algn="l" fontAlgn="b"/>
                      <a:r>
                        <a:rPr lang="en-US" sz="1400" b="0" i="0" u="none" strike="noStrike">
                          <a:solidFill>
                            <a:srgbClr val="000000"/>
                          </a:solidFill>
                          <a:effectLst/>
                          <a:latin typeface="Candara" panose="020E0502030303020204" pitchFamily="34" charset="0"/>
                        </a:rPr>
                        <a:t>Constant</a:t>
                      </a:r>
                    </a:p>
                  </a:txBody>
                  <a:tcPr marL="9525" marR="9525" marT="9525" marB="0" anchor="b">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15,128</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-237,033</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-229,578</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-215,039</a:t>
                      </a:r>
                    </a:p>
                  </a:txBody>
                  <a:tcPr marL="9525" marR="9525" marT="9525" marB="0" anchor="ctr">
                    <a:lnL>
                      <a:noFill/>
                    </a:lnL>
                    <a:lnR>
                      <a:noFill/>
                    </a:lnR>
                    <a:lnT>
                      <a:noFill/>
                    </a:lnT>
                    <a:lnB>
                      <a:noFill/>
                    </a:lnB>
                  </a:tcPr>
                </a:tc>
                <a:extLst>
                  <a:ext uri="{0D108BD9-81ED-4DB2-BD59-A6C34878D82A}">
                    <a16:rowId xmlns:a16="http://schemas.microsoft.com/office/drawing/2014/main" val="10015"/>
                  </a:ext>
                </a:extLst>
              </a:tr>
              <a:tr h="231849">
                <a:tc>
                  <a:txBody>
                    <a:bodyPr/>
                    <a:lstStyle/>
                    <a:p>
                      <a:pPr algn="l" fontAlgn="b"/>
                      <a:r>
                        <a:rPr lang="en-US" sz="1400" b="0" i="0" u="none" strike="noStrike" dirty="0">
                          <a:solidFill>
                            <a:srgbClr val="000000"/>
                          </a:solidFill>
                          <a:effectLst/>
                          <a:latin typeface="Candara" panose="020E0502030303020204" pitchFamily="34" charset="0"/>
                        </a:rPr>
                        <a:t>Pseudo-R2</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0.005</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0.082</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0.083</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0.085</a:t>
                      </a:r>
                    </a:p>
                  </a:txBody>
                  <a:tcPr marL="9525" marR="9525" marT="9525" marB="0" anchor="ctr">
                    <a:lnL>
                      <a:noFill/>
                    </a:lnL>
                    <a:lnR>
                      <a:noFill/>
                    </a:lnR>
                    <a:lnT>
                      <a:noFill/>
                    </a:lnT>
                    <a:lnB>
                      <a:noFill/>
                    </a:lnB>
                  </a:tcPr>
                </a:tc>
                <a:extLst>
                  <a:ext uri="{0D108BD9-81ED-4DB2-BD59-A6C34878D82A}">
                    <a16:rowId xmlns:a16="http://schemas.microsoft.com/office/drawing/2014/main" val="10016"/>
                  </a:ext>
                </a:extLst>
              </a:tr>
              <a:tr h="241929">
                <a:tc>
                  <a:txBody>
                    <a:bodyPr/>
                    <a:lstStyle/>
                    <a:p>
                      <a:pPr algn="l" fontAlgn="b"/>
                      <a:r>
                        <a:rPr lang="en-US" sz="1400" b="0" i="0" u="none" strike="noStrike" dirty="0">
                          <a:solidFill>
                            <a:srgbClr val="000000"/>
                          </a:solidFill>
                          <a:effectLst/>
                          <a:latin typeface="Candara" panose="020E0502030303020204" pitchFamily="34" charset="0"/>
                        </a:rPr>
                        <a:t>Observations</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107,570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72,815</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72,154</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ndara" panose="020E0502030303020204" pitchFamily="34" charset="0"/>
                        </a:rPr>
                        <a:t>68,104</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42096985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noAutofit/>
          </a:bodyPr>
          <a:lstStyle/>
          <a:p>
            <a:r>
              <a:rPr lang="en-US" sz="2400" dirty="0"/>
              <a:t>Matching on multidimensional ability delivers </a:t>
            </a:r>
            <a:br>
              <a:rPr lang="en-US" sz="2400" dirty="0"/>
            </a:br>
            <a:r>
              <a:rPr lang="en-US" sz="2400" dirty="0"/>
              <a:t>similar predictions </a:t>
            </a:r>
          </a:p>
        </p:txBody>
      </p:sp>
      <p:sp>
        <p:nvSpPr>
          <p:cNvPr id="3" name="Content Placeholder 2"/>
          <p:cNvSpPr>
            <a:spLocks noGrp="1"/>
          </p:cNvSpPr>
          <p:nvPr>
            <p:ph idx="1"/>
          </p:nvPr>
        </p:nvSpPr>
        <p:spPr>
          <a:xfrm>
            <a:off x="1066800" y="1524001"/>
            <a:ext cx="7010400" cy="761999"/>
          </a:xfrm>
        </p:spPr>
        <p:txBody>
          <a:bodyPr>
            <a:normAutofit/>
          </a:bodyPr>
          <a:lstStyle/>
          <a:p>
            <a:pPr marL="0" indent="0" algn="ctr">
              <a:buNone/>
            </a:pPr>
            <a:r>
              <a:rPr lang="en-US" sz="1800" dirty="0"/>
              <a:t>Suppose perfect information, but </a:t>
            </a:r>
            <a:r>
              <a:rPr lang="en-US" sz="1800" b="1" u="sng" dirty="0"/>
              <a:t>2-D</a:t>
            </a:r>
            <a:r>
              <a:rPr lang="en-US" sz="1800" dirty="0"/>
              <a:t> ability (stochastically assigned in both dimensions) &amp; CRS Cobb-Douglas productivity: </a:t>
            </a:r>
          </a:p>
        </p:txBody>
      </p:sp>
      <p:cxnSp>
        <p:nvCxnSpPr>
          <p:cNvPr id="7" name="Straight Connector 6"/>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9" name="TextBox 8"/>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10"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33</a:t>
            </a:fld>
            <a:endParaRPr lang="en-US" dirty="0">
              <a:solidFill>
                <a:prstClr val="black">
                  <a:lumMod val="50000"/>
                  <a:lumOff val="50000"/>
                </a:prstClr>
              </a:solidFill>
              <a:latin typeface="Candara" pitchFamily="34" charset="0"/>
            </a:endParaRPr>
          </a:p>
        </p:txBody>
      </p:sp>
      <p:cxnSp>
        <p:nvCxnSpPr>
          <p:cNvPr id="11" name="Straight Connector 10"/>
          <p:cNvCxnSpPr/>
          <p:nvPr/>
        </p:nvCxnSpPr>
        <p:spPr>
          <a:xfrm>
            <a:off x="914400" y="1299713"/>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dirty="0">
                <a:solidFill>
                  <a:prstClr val="white">
                    <a:lumMod val="75000"/>
                  </a:prstClr>
                </a:solidFill>
                <a:latin typeface="Candara" pitchFamily="34" charset="0"/>
                <a:cs typeface="Arial" pitchFamily="34" charset="0"/>
              </a:rPr>
              <a:t>I. Introduction          </a:t>
            </a:r>
            <a:r>
              <a:rPr lang="en-US" sz="1200" dirty="0">
                <a:solidFill>
                  <a:prstClr val="white">
                    <a:lumMod val="65000"/>
                  </a:prstClr>
                </a:solidFill>
                <a:latin typeface="Candara" pitchFamily="34" charset="0"/>
                <a:cs typeface="Arial" pitchFamily="34" charset="0"/>
              </a:rPr>
              <a:t>II. Theory              III. Empirical Analysis             </a:t>
            </a:r>
            <a:r>
              <a:rPr lang="en-US" sz="1200" b="1" dirty="0">
                <a:solidFill>
                  <a:prstClr val="black"/>
                </a:solidFill>
                <a:latin typeface="Candara" pitchFamily="34" charset="0"/>
                <a:cs typeface="Arial" pitchFamily="34" charset="0"/>
              </a:rPr>
              <a:t>IV. Alternative Explanation            </a:t>
            </a:r>
            <a:r>
              <a:rPr lang="en-US" sz="1200" dirty="0">
                <a:solidFill>
                  <a:prstClr val="white">
                    <a:lumMod val="65000"/>
                  </a:prstClr>
                </a:solidFill>
                <a:latin typeface="Candara" pitchFamily="34" charset="0"/>
                <a:cs typeface="Arial" pitchFamily="34" charset="0"/>
              </a:rPr>
              <a:t>V. Conclusion</a:t>
            </a:r>
          </a:p>
        </p:txBody>
      </p:sp>
      <mc:AlternateContent xmlns:mc="http://schemas.openxmlformats.org/markup-compatibility/2006" xmlns:a14="http://schemas.microsoft.com/office/drawing/2010/main">
        <mc:Choice Requires="a14">
          <p:sp>
            <p:nvSpPr>
              <p:cNvPr id="13" name="Content Placeholder 2"/>
              <p:cNvSpPr txBox="1">
                <a:spLocks/>
              </p:cNvSpPr>
              <p:nvPr/>
            </p:nvSpPr>
            <p:spPr>
              <a:xfrm>
                <a:off x="883920" y="2151550"/>
                <a:ext cx="2438400" cy="67838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1800" b="1" dirty="0">
                    <a:solidFill>
                      <a:prstClr val="black"/>
                    </a:solidFill>
                  </a:rPr>
                  <a:t>Entrepreneurial</a:t>
                </a:r>
              </a:p>
              <a:p>
                <a:pPr marL="0" indent="0" algn="ctr">
                  <a:buFont typeface="Arial"/>
                  <a:buNone/>
                </a:pPr>
                <a14:m>
                  <m:oMathPara xmlns:m="http://schemas.openxmlformats.org/officeDocument/2006/math">
                    <m:oMathParaPr>
                      <m:jc m:val="centerGroup"/>
                    </m:oMathParaPr>
                    <m:oMath xmlns:m="http://schemas.openxmlformats.org/officeDocument/2006/math">
                      <m:r>
                        <a:rPr lang="en-US" sz="1800" i="1" smtClean="0">
                          <a:solidFill>
                            <a:prstClr val="black"/>
                          </a:solidFill>
                          <a:latin typeface="Cambria Math"/>
                        </a:rPr>
                        <m:t>𝑆</m:t>
                      </m:r>
                      <m:d>
                        <m:dPr>
                          <m:ctrlPr>
                            <a:rPr lang="en-US" sz="1800" i="1" smtClean="0">
                              <a:solidFill>
                                <a:prstClr val="black"/>
                              </a:solidFill>
                              <a:latin typeface="Cambria Math" panose="02040503050406030204" pitchFamily="18" charset="0"/>
                            </a:rPr>
                          </m:ctrlPr>
                        </m:dPr>
                        <m:e>
                          <m:r>
                            <a:rPr lang="en-US" sz="1800" i="1" smtClean="0">
                              <a:solidFill>
                                <a:prstClr val="black"/>
                              </a:solidFill>
                              <a:latin typeface="Cambria Math"/>
                              <a:ea typeface="Cambria Math"/>
                            </a:rPr>
                            <m:t>𝜃</m:t>
                          </m:r>
                          <m:r>
                            <a:rPr lang="en-US" sz="1800" i="1" smtClean="0">
                              <a:solidFill>
                                <a:prstClr val="black"/>
                              </a:solidFill>
                              <a:latin typeface="Cambria Math"/>
                              <a:ea typeface="Cambria Math"/>
                            </a:rPr>
                            <m:t>,</m:t>
                          </m:r>
                          <m:r>
                            <a:rPr lang="en-US" sz="1800" i="1" smtClean="0">
                              <a:solidFill>
                                <a:prstClr val="black"/>
                              </a:solidFill>
                              <a:latin typeface="Cambria Math"/>
                              <a:ea typeface="Cambria Math"/>
                            </a:rPr>
                            <m:t>𝑃</m:t>
                          </m:r>
                        </m:e>
                      </m:d>
                      <m:r>
                        <a:rPr lang="en-US" sz="1800" i="1" smtClean="0">
                          <a:solidFill>
                            <a:prstClr val="black"/>
                          </a:solidFill>
                          <a:latin typeface="Cambria Math"/>
                        </a:rPr>
                        <m:t>=</m:t>
                      </m:r>
                      <m:sSub>
                        <m:sSubPr>
                          <m:ctrlPr>
                            <a:rPr lang="en-US" sz="1800" i="1" smtClean="0">
                              <a:solidFill>
                                <a:prstClr val="black"/>
                              </a:solidFill>
                              <a:latin typeface="Cambria Math" panose="02040503050406030204" pitchFamily="18" charset="0"/>
                            </a:rPr>
                          </m:ctrlPr>
                        </m:sSubPr>
                        <m:e>
                          <m:r>
                            <a:rPr lang="en-US" sz="1800" i="1" smtClean="0">
                              <a:solidFill>
                                <a:prstClr val="black"/>
                              </a:solidFill>
                              <a:latin typeface="Cambria Math"/>
                            </a:rPr>
                            <m:t>𝑘</m:t>
                          </m:r>
                        </m:e>
                        <m:sub>
                          <m:r>
                            <a:rPr lang="en-US" sz="1800" i="1" smtClean="0">
                              <a:solidFill>
                                <a:prstClr val="black"/>
                              </a:solidFill>
                              <a:latin typeface="Cambria Math"/>
                            </a:rPr>
                            <m:t>𝑠</m:t>
                          </m:r>
                        </m:sub>
                      </m:sSub>
                      <m:sSup>
                        <m:sSupPr>
                          <m:ctrlPr>
                            <a:rPr lang="en-US" sz="1800" i="1" smtClean="0">
                              <a:solidFill>
                                <a:prstClr val="black"/>
                              </a:solidFill>
                              <a:latin typeface="Cambria Math" panose="02040503050406030204" pitchFamily="18" charset="0"/>
                            </a:rPr>
                          </m:ctrlPr>
                        </m:sSupPr>
                        <m:e>
                          <m:r>
                            <a:rPr lang="en-US" sz="1800" i="1">
                              <a:solidFill>
                                <a:prstClr val="black"/>
                              </a:solidFill>
                              <a:latin typeface="Cambria Math"/>
                              <a:ea typeface="Cambria Math"/>
                            </a:rPr>
                            <m:t>𝜃</m:t>
                          </m:r>
                        </m:e>
                        <m:sup>
                          <m:r>
                            <a:rPr lang="en-US" sz="1800" i="1" smtClean="0">
                              <a:solidFill>
                                <a:prstClr val="black"/>
                              </a:solidFill>
                              <a:latin typeface="Cambria Math"/>
                              <a:ea typeface="Cambria Math"/>
                            </a:rPr>
                            <m:t>𝛼</m:t>
                          </m:r>
                        </m:sup>
                      </m:sSup>
                      <m:sSup>
                        <m:sSupPr>
                          <m:ctrlPr>
                            <a:rPr lang="en-US" sz="1800" i="1" smtClean="0">
                              <a:solidFill>
                                <a:prstClr val="black"/>
                              </a:solidFill>
                              <a:latin typeface="Cambria Math" panose="02040503050406030204" pitchFamily="18" charset="0"/>
                            </a:rPr>
                          </m:ctrlPr>
                        </m:sSupPr>
                        <m:e>
                          <m:r>
                            <a:rPr lang="en-US" sz="1800" i="1" smtClean="0">
                              <a:solidFill>
                                <a:prstClr val="black"/>
                              </a:solidFill>
                              <a:latin typeface="Cambria Math"/>
                            </a:rPr>
                            <m:t>𝑃</m:t>
                          </m:r>
                        </m:e>
                        <m:sup>
                          <m:r>
                            <a:rPr lang="en-US" sz="1800" i="1" smtClean="0">
                              <a:solidFill>
                                <a:prstClr val="black"/>
                              </a:solidFill>
                              <a:latin typeface="Cambria Math"/>
                            </a:rPr>
                            <m:t>1−</m:t>
                          </m:r>
                          <m:r>
                            <a:rPr lang="en-US" sz="1800" i="1" smtClean="0">
                              <a:solidFill>
                                <a:prstClr val="black"/>
                              </a:solidFill>
                              <a:latin typeface="Cambria Math"/>
                              <a:ea typeface="Cambria Math"/>
                            </a:rPr>
                            <m:t>𝛼</m:t>
                          </m:r>
                        </m:sup>
                      </m:sSup>
                    </m:oMath>
                  </m:oMathPara>
                </a14:m>
                <a:endParaRPr lang="en-US" sz="1800" dirty="0">
                  <a:solidFill>
                    <a:prstClr val="black"/>
                  </a:solidFill>
                </a:endParaRPr>
              </a:p>
            </p:txBody>
          </p:sp>
        </mc:Choice>
        <mc:Fallback xmlns="">
          <p:sp>
            <p:nvSpPr>
              <p:cNvPr id="13" name="Content Placeholder 2"/>
              <p:cNvSpPr txBox="1">
                <a:spLocks noRot="1" noChangeAspect="1" noMove="1" noResize="1" noEditPoints="1" noAdjustHandles="1" noChangeArrowheads="1" noChangeShapeType="1" noTextEdit="1"/>
              </p:cNvSpPr>
              <p:nvPr/>
            </p:nvSpPr>
            <p:spPr>
              <a:xfrm>
                <a:off x="883920" y="2151550"/>
                <a:ext cx="2438400" cy="678380"/>
              </a:xfrm>
              <a:prstGeom prst="rect">
                <a:avLst/>
              </a:prstGeom>
              <a:blipFill rotWithShape="0">
                <a:blip r:embed="rId3"/>
                <a:stretch>
                  <a:fillRect t="-54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Content Placeholder 2"/>
              <p:cNvSpPr txBox="1">
                <a:spLocks/>
              </p:cNvSpPr>
              <p:nvPr/>
            </p:nvSpPr>
            <p:spPr>
              <a:xfrm>
                <a:off x="5622266" y="2151550"/>
                <a:ext cx="2514600" cy="67838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1800" b="1" dirty="0">
                    <a:solidFill>
                      <a:prstClr val="black"/>
                    </a:solidFill>
                  </a:rPr>
                  <a:t>Traditional</a:t>
                </a:r>
              </a:p>
              <a:p>
                <a:pPr marL="0" indent="0" algn="ctr">
                  <a:buFont typeface="Arial"/>
                  <a:buNone/>
                </a:pPr>
                <a14:m>
                  <m:oMathPara xmlns:m="http://schemas.openxmlformats.org/officeDocument/2006/math">
                    <m:oMathParaPr>
                      <m:jc m:val="centerGroup"/>
                    </m:oMathParaPr>
                    <m:oMath xmlns:m="http://schemas.openxmlformats.org/officeDocument/2006/math">
                      <m:r>
                        <a:rPr lang="en-US" sz="1800" i="1" smtClean="0">
                          <a:solidFill>
                            <a:prstClr val="black"/>
                          </a:solidFill>
                          <a:latin typeface="Cambria Math"/>
                          <a:ea typeface="Cambria Math"/>
                        </a:rPr>
                        <m:t>𝜋</m:t>
                      </m:r>
                      <m:d>
                        <m:dPr>
                          <m:ctrlPr>
                            <a:rPr lang="en-US" sz="1800" i="1">
                              <a:solidFill>
                                <a:prstClr val="black"/>
                              </a:solidFill>
                              <a:latin typeface="Cambria Math" panose="02040503050406030204" pitchFamily="18" charset="0"/>
                            </a:rPr>
                          </m:ctrlPr>
                        </m:dPr>
                        <m:e>
                          <m:r>
                            <a:rPr lang="en-US" sz="1800" i="1">
                              <a:solidFill>
                                <a:prstClr val="black"/>
                              </a:solidFill>
                              <a:latin typeface="Cambria Math"/>
                              <a:ea typeface="Cambria Math"/>
                            </a:rPr>
                            <m:t>𝜃</m:t>
                          </m:r>
                          <m:r>
                            <a:rPr lang="en-US" sz="1800" i="1">
                              <a:solidFill>
                                <a:prstClr val="black"/>
                              </a:solidFill>
                              <a:latin typeface="Cambria Math"/>
                              <a:ea typeface="Cambria Math"/>
                            </a:rPr>
                            <m:t>,</m:t>
                          </m:r>
                          <m:r>
                            <a:rPr lang="en-US" sz="1800" i="1">
                              <a:solidFill>
                                <a:prstClr val="black"/>
                              </a:solidFill>
                              <a:latin typeface="Cambria Math"/>
                              <a:ea typeface="Cambria Math"/>
                            </a:rPr>
                            <m:t>𝑃</m:t>
                          </m:r>
                        </m:e>
                      </m:d>
                      <m:r>
                        <a:rPr lang="en-US" sz="1800" i="1">
                          <a:solidFill>
                            <a:prstClr val="black"/>
                          </a:solidFill>
                          <a:latin typeface="Cambria Math"/>
                        </a:rPr>
                        <m:t>=</m:t>
                      </m:r>
                      <m:sSub>
                        <m:sSubPr>
                          <m:ctrlPr>
                            <a:rPr lang="en-US" sz="1800" i="1">
                              <a:solidFill>
                                <a:prstClr val="black"/>
                              </a:solidFill>
                              <a:latin typeface="Cambria Math" panose="02040503050406030204" pitchFamily="18" charset="0"/>
                            </a:rPr>
                          </m:ctrlPr>
                        </m:sSubPr>
                        <m:e>
                          <m:r>
                            <a:rPr lang="en-US" sz="1800" i="1">
                              <a:solidFill>
                                <a:prstClr val="black"/>
                              </a:solidFill>
                              <a:latin typeface="Cambria Math"/>
                            </a:rPr>
                            <m:t>𝑘</m:t>
                          </m:r>
                        </m:e>
                        <m:sub>
                          <m:r>
                            <a:rPr lang="en-US" sz="1800" i="1" smtClean="0">
                              <a:solidFill>
                                <a:prstClr val="black"/>
                              </a:solidFill>
                              <a:latin typeface="Cambria Math"/>
                              <a:ea typeface="Cambria Math"/>
                            </a:rPr>
                            <m:t>𝜋</m:t>
                          </m:r>
                        </m:sub>
                      </m:sSub>
                      <m:sSup>
                        <m:sSupPr>
                          <m:ctrlPr>
                            <a:rPr lang="en-US" sz="1800" i="1">
                              <a:solidFill>
                                <a:prstClr val="black"/>
                              </a:solidFill>
                              <a:latin typeface="Cambria Math" panose="02040503050406030204" pitchFamily="18" charset="0"/>
                            </a:rPr>
                          </m:ctrlPr>
                        </m:sSupPr>
                        <m:e>
                          <m:r>
                            <a:rPr lang="en-US" sz="1800" i="1">
                              <a:solidFill>
                                <a:prstClr val="black"/>
                              </a:solidFill>
                              <a:latin typeface="Cambria Math"/>
                              <a:ea typeface="Cambria Math"/>
                            </a:rPr>
                            <m:t>𝜃</m:t>
                          </m:r>
                        </m:e>
                        <m:sup>
                          <m:r>
                            <a:rPr lang="en-US" sz="1800" i="1" smtClean="0">
                              <a:solidFill>
                                <a:prstClr val="black"/>
                              </a:solidFill>
                              <a:latin typeface="Cambria Math"/>
                              <a:ea typeface="Cambria Math"/>
                            </a:rPr>
                            <m:t>𝛽</m:t>
                          </m:r>
                        </m:sup>
                      </m:sSup>
                      <m:sSup>
                        <m:sSupPr>
                          <m:ctrlPr>
                            <a:rPr lang="en-US" sz="1800" i="1">
                              <a:solidFill>
                                <a:prstClr val="black"/>
                              </a:solidFill>
                              <a:latin typeface="Cambria Math" panose="02040503050406030204" pitchFamily="18" charset="0"/>
                            </a:rPr>
                          </m:ctrlPr>
                        </m:sSupPr>
                        <m:e>
                          <m:r>
                            <a:rPr lang="en-US" sz="1800" i="1">
                              <a:solidFill>
                                <a:prstClr val="black"/>
                              </a:solidFill>
                              <a:latin typeface="Cambria Math"/>
                            </a:rPr>
                            <m:t>𝑃</m:t>
                          </m:r>
                        </m:e>
                        <m:sup>
                          <m:r>
                            <a:rPr lang="en-US" sz="1800" i="1">
                              <a:solidFill>
                                <a:prstClr val="black"/>
                              </a:solidFill>
                              <a:latin typeface="Cambria Math"/>
                            </a:rPr>
                            <m:t>1−</m:t>
                          </m:r>
                          <m:r>
                            <a:rPr lang="en-US" sz="1800" i="1" smtClean="0">
                              <a:solidFill>
                                <a:prstClr val="black"/>
                              </a:solidFill>
                              <a:latin typeface="Cambria Math"/>
                              <a:ea typeface="Cambria Math"/>
                            </a:rPr>
                            <m:t>𝛽</m:t>
                          </m:r>
                        </m:sup>
                      </m:sSup>
                    </m:oMath>
                  </m:oMathPara>
                </a14:m>
                <a:endParaRPr lang="en-US" sz="1800" dirty="0">
                  <a:solidFill>
                    <a:prstClr val="black"/>
                  </a:solidFill>
                </a:endParaRPr>
              </a:p>
            </p:txBody>
          </p:sp>
        </mc:Choice>
        <mc:Fallback xmlns="">
          <p:sp>
            <p:nvSpPr>
              <p:cNvPr id="14" name="Content Placeholder 2"/>
              <p:cNvSpPr txBox="1">
                <a:spLocks noRot="1" noChangeAspect="1" noMove="1" noResize="1" noEditPoints="1" noAdjustHandles="1" noChangeArrowheads="1" noChangeShapeType="1" noTextEdit="1"/>
              </p:cNvSpPr>
              <p:nvPr/>
            </p:nvSpPr>
            <p:spPr>
              <a:xfrm>
                <a:off x="5622266" y="2151550"/>
                <a:ext cx="2514600" cy="678380"/>
              </a:xfrm>
              <a:prstGeom prst="rect">
                <a:avLst/>
              </a:prstGeom>
              <a:blipFill rotWithShape="0">
                <a:blip r:embed="rId4"/>
                <a:stretch>
                  <a:fillRect t="-54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1982280" y="2960859"/>
                <a:ext cx="5148960" cy="659283"/>
              </a:xfrm>
              <a:prstGeom prst="rect">
                <a:avLst/>
              </a:prstGeom>
            </p:spPr>
            <p:txBody>
              <a:bodyPr wrap="square">
                <a:spAutoFit/>
              </a:bodyPr>
              <a:lstStyle/>
              <a:p>
                <a:pPr algn="ctr"/>
                <a:r>
                  <a:rPr lang="en-US" dirty="0">
                    <a:solidFill>
                      <a:prstClr val="black"/>
                    </a:solidFill>
                  </a:rPr>
                  <a:t>Individual chooses entrepreneurship if and only if</a:t>
                </a:r>
              </a:p>
              <a:p>
                <a:pPr algn="ctr"/>
                <a14:m>
                  <m:oMath xmlns:m="http://schemas.openxmlformats.org/officeDocument/2006/math">
                    <m:r>
                      <a:rPr lang="en-US" i="1">
                        <a:solidFill>
                          <a:prstClr val="black"/>
                        </a:solidFill>
                        <a:latin typeface="Cambria Math"/>
                      </a:rPr>
                      <m:t>𝑆</m:t>
                    </m:r>
                    <m:d>
                      <m:dPr>
                        <m:ctrlPr>
                          <a:rPr lang="en-US" i="1">
                            <a:solidFill>
                              <a:prstClr val="black"/>
                            </a:solidFill>
                            <a:latin typeface="Cambria Math" panose="02040503050406030204" pitchFamily="18" charset="0"/>
                          </a:rPr>
                        </m:ctrlPr>
                      </m:dPr>
                      <m:e>
                        <m:r>
                          <a:rPr lang="en-US" i="1">
                            <a:solidFill>
                              <a:prstClr val="black"/>
                            </a:solidFill>
                            <a:latin typeface="Cambria Math"/>
                            <a:ea typeface="Cambria Math"/>
                          </a:rPr>
                          <m:t>𝜃</m:t>
                        </m:r>
                        <m:r>
                          <a:rPr lang="en-US" i="1">
                            <a:solidFill>
                              <a:prstClr val="black"/>
                            </a:solidFill>
                            <a:latin typeface="Cambria Math"/>
                            <a:ea typeface="Cambria Math"/>
                          </a:rPr>
                          <m:t>,</m:t>
                        </m:r>
                        <m:r>
                          <a:rPr lang="en-US" i="1">
                            <a:solidFill>
                              <a:prstClr val="black"/>
                            </a:solidFill>
                            <a:latin typeface="Cambria Math"/>
                            <a:ea typeface="Cambria Math"/>
                          </a:rPr>
                          <m:t>𝑃</m:t>
                        </m:r>
                      </m:e>
                    </m:d>
                    <m:r>
                      <a:rPr lang="en-US" i="1">
                        <a:solidFill>
                          <a:prstClr val="black"/>
                        </a:solidFill>
                        <a:latin typeface="Cambria Math"/>
                      </a:rPr>
                      <m:t>=</m:t>
                    </m:r>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rPr>
                          <m:t>𝑠</m:t>
                        </m:r>
                      </m:sub>
                    </m:sSub>
                    <m:sSup>
                      <m:sSupPr>
                        <m:ctrlPr>
                          <a:rPr lang="en-US" i="1">
                            <a:solidFill>
                              <a:prstClr val="black"/>
                            </a:solidFill>
                            <a:latin typeface="Cambria Math" panose="02040503050406030204" pitchFamily="18" charset="0"/>
                          </a:rPr>
                        </m:ctrlPr>
                      </m:sSupPr>
                      <m:e>
                        <m:r>
                          <a:rPr lang="en-US" i="1">
                            <a:solidFill>
                              <a:prstClr val="black"/>
                            </a:solidFill>
                            <a:latin typeface="Cambria Math"/>
                            <a:ea typeface="Cambria Math"/>
                          </a:rPr>
                          <m:t>𝜃</m:t>
                        </m:r>
                      </m:e>
                      <m:sup>
                        <m:r>
                          <a:rPr lang="en-US" i="1">
                            <a:solidFill>
                              <a:prstClr val="black"/>
                            </a:solidFill>
                            <a:latin typeface="Cambria Math"/>
                            <a:ea typeface="Cambria Math"/>
                          </a:rPr>
                          <m:t>𝛼</m:t>
                        </m:r>
                      </m:sup>
                    </m:sSup>
                    <m:sSup>
                      <m:sSupPr>
                        <m:ctrlPr>
                          <a:rPr lang="en-US" i="1">
                            <a:solidFill>
                              <a:prstClr val="black"/>
                            </a:solidFill>
                            <a:latin typeface="Cambria Math" panose="02040503050406030204" pitchFamily="18" charset="0"/>
                          </a:rPr>
                        </m:ctrlPr>
                      </m:sSupPr>
                      <m:e>
                        <m:r>
                          <a:rPr lang="en-US" i="1">
                            <a:solidFill>
                              <a:prstClr val="black"/>
                            </a:solidFill>
                            <a:latin typeface="Cambria Math"/>
                          </a:rPr>
                          <m:t>𝑃</m:t>
                        </m:r>
                      </m:e>
                      <m:sup>
                        <m:r>
                          <a:rPr lang="en-US" i="1">
                            <a:solidFill>
                              <a:prstClr val="black"/>
                            </a:solidFill>
                            <a:latin typeface="Cambria Math"/>
                          </a:rPr>
                          <m:t>1−</m:t>
                        </m:r>
                        <m:r>
                          <a:rPr lang="en-US" i="1">
                            <a:solidFill>
                              <a:prstClr val="black"/>
                            </a:solidFill>
                            <a:latin typeface="Cambria Math"/>
                            <a:ea typeface="Cambria Math"/>
                          </a:rPr>
                          <m:t>𝛼</m:t>
                        </m:r>
                      </m:sup>
                    </m:sSup>
                    <m:r>
                      <a:rPr lang="en-US" i="1">
                        <a:solidFill>
                          <a:prstClr val="black"/>
                        </a:solidFill>
                        <a:latin typeface="Cambria Math"/>
                        <a:ea typeface="Cambria Math"/>
                      </a:rPr>
                      <m:t>&gt;</m:t>
                    </m:r>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ea typeface="Cambria Math"/>
                          </a:rPr>
                          <m:t>𝜋</m:t>
                        </m:r>
                      </m:sub>
                    </m:sSub>
                    <m:sSup>
                      <m:sSupPr>
                        <m:ctrlPr>
                          <a:rPr lang="en-US" i="1">
                            <a:solidFill>
                              <a:prstClr val="black"/>
                            </a:solidFill>
                            <a:latin typeface="Cambria Math" panose="02040503050406030204" pitchFamily="18" charset="0"/>
                          </a:rPr>
                        </m:ctrlPr>
                      </m:sSupPr>
                      <m:e>
                        <m:r>
                          <a:rPr lang="en-US" i="1">
                            <a:solidFill>
                              <a:prstClr val="black"/>
                            </a:solidFill>
                            <a:latin typeface="Cambria Math"/>
                            <a:ea typeface="Cambria Math"/>
                          </a:rPr>
                          <m:t>𝜃</m:t>
                        </m:r>
                      </m:e>
                      <m:sup>
                        <m:r>
                          <a:rPr lang="en-US" i="1">
                            <a:solidFill>
                              <a:prstClr val="black"/>
                            </a:solidFill>
                            <a:latin typeface="Cambria Math"/>
                            <a:ea typeface="Cambria Math"/>
                          </a:rPr>
                          <m:t>𝛽</m:t>
                        </m:r>
                      </m:sup>
                    </m:sSup>
                    <m:sSup>
                      <m:sSupPr>
                        <m:ctrlPr>
                          <a:rPr lang="en-US" i="1">
                            <a:solidFill>
                              <a:prstClr val="black"/>
                            </a:solidFill>
                            <a:latin typeface="Cambria Math" panose="02040503050406030204" pitchFamily="18" charset="0"/>
                          </a:rPr>
                        </m:ctrlPr>
                      </m:sSupPr>
                      <m:e>
                        <m:r>
                          <a:rPr lang="en-US" i="1">
                            <a:solidFill>
                              <a:prstClr val="black"/>
                            </a:solidFill>
                            <a:latin typeface="Cambria Math"/>
                          </a:rPr>
                          <m:t>𝑃</m:t>
                        </m:r>
                      </m:e>
                      <m:sup>
                        <m:r>
                          <a:rPr lang="en-US" i="1">
                            <a:solidFill>
                              <a:prstClr val="black"/>
                            </a:solidFill>
                            <a:latin typeface="Cambria Math"/>
                          </a:rPr>
                          <m:t>1−</m:t>
                        </m:r>
                        <m:r>
                          <a:rPr lang="en-US" i="1">
                            <a:solidFill>
                              <a:prstClr val="black"/>
                            </a:solidFill>
                            <a:latin typeface="Cambria Math"/>
                            <a:ea typeface="Cambria Math"/>
                          </a:rPr>
                          <m:t>𝛽</m:t>
                        </m:r>
                      </m:sup>
                    </m:sSup>
                    <m:r>
                      <a:rPr lang="en-US" i="1">
                        <a:solidFill>
                          <a:prstClr val="black"/>
                        </a:solidFill>
                        <a:latin typeface="Cambria Math"/>
                        <a:ea typeface="Cambria Math"/>
                      </a:rPr>
                      <m:t>=</m:t>
                    </m:r>
                  </m:oMath>
                </a14:m>
                <a:r>
                  <a:rPr lang="en-US" dirty="0">
                    <a:solidFill>
                      <a:prstClr val="black"/>
                    </a:solidFill>
                  </a:rPr>
                  <a:t> </a:t>
                </a:r>
                <a14:m>
                  <m:oMath xmlns:m="http://schemas.openxmlformats.org/officeDocument/2006/math">
                    <m:r>
                      <a:rPr lang="en-US" i="1">
                        <a:solidFill>
                          <a:prstClr val="black"/>
                        </a:solidFill>
                        <a:latin typeface="Cambria Math"/>
                        <a:ea typeface="Cambria Math"/>
                      </a:rPr>
                      <m:t>𝜋</m:t>
                    </m:r>
                    <m:d>
                      <m:dPr>
                        <m:ctrlPr>
                          <a:rPr lang="en-US" i="1">
                            <a:solidFill>
                              <a:prstClr val="black"/>
                            </a:solidFill>
                            <a:latin typeface="Cambria Math" panose="02040503050406030204" pitchFamily="18" charset="0"/>
                          </a:rPr>
                        </m:ctrlPr>
                      </m:dPr>
                      <m:e>
                        <m:r>
                          <a:rPr lang="en-US" i="1">
                            <a:solidFill>
                              <a:prstClr val="black"/>
                            </a:solidFill>
                            <a:latin typeface="Cambria Math"/>
                            <a:ea typeface="Cambria Math"/>
                          </a:rPr>
                          <m:t>𝜃</m:t>
                        </m:r>
                        <m:r>
                          <a:rPr lang="en-US" i="1">
                            <a:solidFill>
                              <a:prstClr val="black"/>
                            </a:solidFill>
                            <a:latin typeface="Cambria Math"/>
                            <a:ea typeface="Cambria Math"/>
                          </a:rPr>
                          <m:t>,</m:t>
                        </m:r>
                        <m:r>
                          <a:rPr lang="en-US" i="1">
                            <a:solidFill>
                              <a:prstClr val="black"/>
                            </a:solidFill>
                            <a:latin typeface="Cambria Math"/>
                            <a:ea typeface="Cambria Math"/>
                          </a:rPr>
                          <m:t>𝑃</m:t>
                        </m:r>
                      </m:e>
                    </m:d>
                  </m:oMath>
                </a14:m>
                <a:endParaRPr lang="en-US" dirty="0">
                  <a:solidFill>
                    <a:prstClr val="black"/>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1982280" y="2960859"/>
                <a:ext cx="5148960" cy="659283"/>
              </a:xfrm>
              <a:prstGeom prst="rect">
                <a:avLst/>
              </a:prstGeom>
              <a:blipFill rotWithShape="0">
                <a:blip r:embed="rId5"/>
                <a:stretch>
                  <a:fillRect t="-55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280160" y="3602348"/>
                <a:ext cx="6553200" cy="1017458"/>
              </a:xfrm>
              <a:prstGeom prst="rect">
                <a:avLst/>
              </a:prstGeom>
            </p:spPr>
            <p:txBody>
              <a:bodyPr wrap="square">
                <a:spAutoFit/>
              </a:bodyPr>
              <a:lstStyle/>
              <a:p>
                <a:pPr algn="ctr"/>
                <a:r>
                  <a:rPr lang="en-US" dirty="0">
                    <a:solidFill>
                      <a:prstClr val="black"/>
                    </a:solidFill>
                  </a:rPr>
                  <a:t>or equivalently</a:t>
                </a:r>
              </a:p>
              <a:p>
                <a:pPr algn="ctr"/>
                <a14:m>
                  <m:oMath xmlns:m="http://schemas.openxmlformats.org/officeDocument/2006/math">
                    <m:d>
                      <m:dPr>
                        <m:ctrlPr>
                          <a:rPr lang="en-US" i="1">
                            <a:solidFill>
                              <a:prstClr val="black"/>
                            </a:solidFill>
                            <a:latin typeface="Cambria Math" panose="02040503050406030204" pitchFamily="18" charset="0"/>
                            <a:ea typeface="Cambria Math"/>
                          </a:rPr>
                        </m:ctrlPr>
                      </m:dPr>
                      <m:e>
                        <m:r>
                          <a:rPr lang="en-US" i="1">
                            <a:solidFill>
                              <a:prstClr val="black"/>
                            </a:solidFill>
                            <a:latin typeface="Cambria Math"/>
                            <a:ea typeface="Cambria Math"/>
                          </a:rPr>
                          <m:t>𝜃</m:t>
                        </m:r>
                        <m:r>
                          <a:rPr lang="en-US" i="1">
                            <a:solidFill>
                              <a:prstClr val="black"/>
                            </a:solidFill>
                            <a:latin typeface="Cambria Math"/>
                          </a:rPr>
                          <m:t>&gt;</m:t>
                        </m:r>
                        <m:r>
                          <a:rPr lang="en-US" i="1">
                            <a:solidFill>
                              <a:prstClr val="black"/>
                            </a:solidFill>
                            <a:latin typeface="Cambria Math"/>
                          </a:rPr>
                          <m:t>𝑃</m:t>
                        </m:r>
                        <m:sSup>
                          <m:sSupPr>
                            <m:ctrlPr>
                              <a:rPr lang="en-US" i="1">
                                <a:solidFill>
                                  <a:prstClr val="black"/>
                                </a:solidFill>
                                <a:latin typeface="Cambria Math" panose="02040503050406030204" pitchFamily="18" charset="0"/>
                              </a:rPr>
                            </m:ctrlPr>
                          </m:sSupPr>
                          <m:e>
                            <m:d>
                              <m:dPr>
                                <m:ctrlPr>
                                  <a:rPr lang="en-US" i="1">
                                    <a:solidFill>
                                      <a:prstClr val="black"/>
                                    </a:solidFill>
                                    <a:latin typeface="Cambria Math" panose="02040503050406030204" pitchFamily="18" charset="0"/>
                                  </a:rPr>
                                </m:ctrlPr>
                              </m:dPr>
                              <m:e>
                                <m:f>
                                  <m:fPr>
                                    <m:ctrlPr>
                                      <a:rPr lang="en-US" i="1">
                                        <a:solidFill>
                                          <a:prstClr val="black"/>
                                        </a:solidFill>
                                        <a:latin typeface="Cambria Math" panose="02040503050406030204" pitchFamily="18" charset="0"/>
                                      </a:rPr>
                                    </m:ctrlPr>
                                  </m:fPr>
                                  <m:num>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rPr>
                                          <m:t>𝑠</m:t>
                                        </m:r>
                                      </m:sub>
                                    </m:sSub>
                                  </m:num>
                                  <m:den>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ea typeface="Cambria Math"/>
                                          </a:rPr>
                                          <m:t>𝜋</m:t>
                                        </m:r>
                                      </m:sub>
                                    </m:sSub>
                                  </m:den>
                                </m:f>
                              </m:e>
                            </m:d>
                          </m:e>
                          <m:sup>
                            <m:f>
                              <m:fPr>
                                <m:ctrlPr>
                                  <a:rPr lang="en-US" i="1">
                                    <a:solidFill>
                                      <a:prstClr val="black"/>
                                    </a:solidFill>
                                    <a:latin typeface="Cambria Math" panose="02040503050406030204" pitchFamily="18" charset="0"/>
                                  </a:rPr>
                                </m:ctrlPr>
                              </m:fPr>
                              <m:num>
                                <m:r>
                                  <a:rPr lang="en-US" i="1">
                                    <a:solidFill>
                                      <a:prstClr val="black"/>
                                    </a:solidFill>
                                    <a:latin typeface="Cambria Math"/>
                                  </a:rPr>
                                  <m:t>1</m:t>
                                </m:r>
                              </m:num>
                              <m:den>
                                <m:r>
                                  <a:rPr lang="en-US" i="1">
                                    <a:solidFill>
                                      <a:prstClr val="black"/>
                                    </a:solidFill>
                                    <a:latin typeface="Cambria Math"/>
                                    <a:ea typeface="Cambria Math"/>
                                  </a:rPr>
                                  <m:t>𝛼</m:t>
                                </m:r>
                                <m:r>
                                  <a:rPr lang="en-US" i="1">
                                    <a:solidFill>
                                      <a:prstClr val="black"/>
                                    </a:solidFill>
                                    <a:latin typeface="Cambria Math"/>
                                    <a:ea typeface="Cambria Math"/>
                                  </a:rPr>
                                  <m:t>−</m:t>
                                </m:r>
                                <m:r>
                                  <a:rPr lang="en-US" i="1">
                                    <a:solidFill>
                                      <a:prstClr val="black"/>
                                    </a:solidFill>
                                    <a:latin typeface="Cambria Math"/>
                                    <a:ea typeface="Cambria Math"/>
                                  </a:rPr>
                                  <m:t>𝛽</m:t>
                                </m:r>
                              </m:den>
                            </m:f>
                          </m:sup>
                        </m:sSup>
                      </m:e>
                    </m:d>
                    <m:r>
                      <a:rPr lang="en-US" i="1">
                        <a:solidFill>
                          <a:prstClr val="black"/>
                        </a:solidFill>
                        <a:latin typeface="Cambria Math"/>
                        <a:ea typeface="Cambria Math"/>
                      </a:rPr>
                      <m:t>∧</m:t>
                    </m:r>
                    <m:d>
                      <m:dPr>
                        <m:ctrlPr>
                          <a:rPr lang="en-US" i="1">
                            <a:solidFill>
                              <a:prstClr val="black"/>
                            </a:solidFill>
                            <a:latin typeface="Cambria Math" panose="02040503050406030204" pitchFamily="18" charset="0"/>
                            <a:ea typeface="Cambria Math"/>
                          </a:rPr>
                        </m:ctrlPr>
                      </m:dPr>
                      <m:e>
                        <m:r>
                          <a:rPr lang="en-US" i="1">
                            <a:solidFill>
                              <a:prstClr val="black"/>
                            </a:solidFill>
                            <a:latin typeface="Cambria Math"/>
                            <a:ea typeface="Cambria Math"/>
                          </a:rPr>
                          <m:t>𝛼</m:t>
                        </m:r>
                        <m:r>
                          <a:rPr lang="en-US" i="1">
                            <a:solidFill>
                              <a:prstClr val="black"/>
                            </a:solidFill>
                            <a:latin typeface="Cambria Math"/>
                            <a:ea typeface="Cambria Math"/>
                          </a:rPr>
                          <m:t>&gt;</m:t>
                        </m:r>
                        <m:r>
                          <a:rPr lang="en-US" i="1">
                            <a:solidFill>
                              <a:prstClr val="black"/>
                            </a:solidFill>
                            <a:latin typeface="Cambria Math"/>
                            <a:ea typeface="Cambria Math"/>
                          </a:rPr>
                          <m:t>𝛽</m:t>
                        </m:r>
                      </m:e>
                    </m:d>
                  </m:oMath>
                </a14:m>
                <a:r>
                  <a:rPr lang="en-US" dirty="0">
                    <a:solidFill>
                      <a:prstClr val="black"/>
                    </a:solidFill>
                  </a:rPr>
                  <a:t> OR </a:t>
                </a:r>
                <a14:m>
                  <m:oMath xmlns:m="http://schemas.openxmlformats.org/officeDocument/2006/math">
                    <m:d>
                      <m:dPr>
                        <m:ctrlPr>
                          <a:rPr lang="en-US" i="1">
                            <a:solidFill>
                              <a:prstClr val="black"/>
                            </a:solidFill>
                            <a:latin typeface="Cambria Math" panose="02040503050406030204" pitchFamily="18" charset="0"/>
                            <a:ea typeface="Cambria Math"/>
                          </a:rPr>
                        </m:ctrlPr>
                      </m:dPr>
                      <m:e>
                        <m:r>
                          <a:rPr lang="en-US" i="1">
                            <a:solidFill>
                              <a:prstClr val="black"/>
                            </a:solidFill>
                            <a:latin typeface="Cambria Math"/>
                            <a:ea typeface="Cambria Math"/>
                          </a:rPr>
                          <m:t>𝜃</m:t>
                        </m:r>
                        <m:r>
                          <a:rPr lang="en-US" i="1">
                            <a:solidFill>
                              <a:prstClr val="black"/>
                            </a:solidFill>
                            <a:latin typeface="Cambria Math"/>
                            <a:ea typeface="Cambria Math"/>
                          </a:rPr>
                          <m:t>&lt;</m:t>
                        </m:r>
                        <m:r>
                          <a:rPr lang="en-US" i="1">
                            <a:solidFill>
                              <a:prstClr val="black"/>
                            </a:solidFill>
                            <a:latin typeface="Cambria Math"/>
                          </a:rPr>
                          <m:t>𝑃</m:t>
                        </m:r>
                        <m:sSup>
                          <m:sSupPr>
                            <m:ctrlPr>
                              <a:rPr lang="en-US" i="1">
                                <a:solidFill>
                                  <a:prstClr val="black"/>
                                </a:solidFill>
                                <a:latin typeface="Cambria Math" panose="02040503050406030204" pitchFamily="18" charset="0"/>
                              </a:rPr>
                            </m:ctrlPr>
                          </m:sSupPr>
                          <m:e>
                            <m:d>
                              <m:dPr>
                                <m:ctrlPr>
                                  <a:rPr lang="en-US" i="1">
                                    <a:solidFill>
                                      <a:prstClr val="black"/>
                                    </a:solidFill>
                                    <a:latin typeface="Cambria Math" panose="02040503050406030204" pitchFamily="18" charset="0"/>
                                  </a:rPr>
                                </m:ctrlPr>
                              </m:dPr>
                              <m:e>
                                <m:f>
                                  <m:fPr>
                                    <m:ctrlPr>
                                      <a:rPr lang="en-US" i="1">
                                        <a:solidFill>
                                          <a:prstClr val="black"/>
                                        </a:solidFill>
                                        <a:latin typeface="Cambria Math" panose="02040503050406030204" pitchFamily="18" charset="0"/>
                                      </a:rPr>
                                    </m:ctrlPr>
                                  </m:fPr>
                                  <m:num>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rPr>
                                          <m:t>𝑠</m:t>
                                        </m:r>
                                      </m:sub>
                                    </m:sSub>
                                  </m:num>
                                  <m:den>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ea typeface="Cambria Math"/>
                                          </a:rPr>
                                          <m:t>𝜋</m:t>
                                        </m:r>
                                      </m:sub>
                                    </m:sSub>
                                  </m:den>
                                </m:f>
                              </m:e>
                            </m:d>
                          </m:e>
                          <m:sup>
                            <m:f>
                              <m:fPr>
                                <m:ctrlPr>
                                  <a:rPr lang="en-US" i="1">
                                    <a:solidFill>
                                      <a:prstClr val="black"/>
                                    </a:solidFill>
                                    <a:latin typeface="Cambria Math" panose="02040503050406030204" pitchFamily="18" charset="0"/>
                                  </a:rPr>
                                </m:ctrlPr>
                              </m:fPr>
                              <m:num>
                                <m:r>
                                  <a:rPr lang="en-US" i="1">
                                    <a:solidFill>
                                      <a:prstClr val="black"/>
                                    </a:solidFill>
                                    <a:latin typeface="Cambria Math"/>
                                  </a:rPr>
                                  <m:t>1</m:t>
                                </m:r>
                              </m:num>
                              <m:den>
                                <m:r>
                                  <a:rPr lang="en-US" i="1">
                                    <a:solidFill>
                                      <a:prstClr val="black"/>
                                    </a:solidFill>
                                    <a:latin typeface="Cambria Math"/>
                                    <a:ea typeface="Cambria Math"/>
                                  </a:rPr>
                                  <m:t>𝛼</m:t>
                                </m:r>
                                <m:r>
                                  <a:rPr lang="en-US" i="1">
                                    <a:solidFill>
                                      <a:prstClr val="black"/>
                                    </a:solidFill>
                                    <a:latin typeface="Cambria Math"/>
                                    <a:ea typeface="Cambria Math"/>
                                  </a:rPr>
                                  <m:t>−</m:t>
                                </m:r>
                                <m:r>
                                  <a:rPr lang="en-US" i="1">
                                    <a:solidFill>
                                      <a:prstClr val="black"/>
                                    </a:solidFill>
                                    <a:latin typeface="Cambria Math"/>
                                    <a:ea typeface="Cambria Math"/>
                                  </a:rPr>
                                  <m:t>𝛽</m:t>
                                </m:r>
                              </m:den>
                            </m:f>
                          </m:sup>
                        </m:sSup>
                      </m:e>
                    </m:d>
                    <m:r>
                      <a:rPr lang="en-US" i="1">
                        <a:solidFill>
                          <a:prstClr val="black"/>
                        </a:solidFill>
                        <a:latin typeface="Cambria Math"/>
                        <a:ea typeface="Cambria Math"/>
                      </a:rPr>
                      <m:t>∧</m:t>
                    </m:r>
                    <m:d>
                      <m:dPr>
                        <m:ctrlPr>
                          <a:rPr lang="en-US" i="1">
                            <a:solidFill>
                              <a:prstClr val="black"/>
                            </a:solidFill>
                            <a:latin typeface="Cambria Math" panose="02040503050406030204" pitchFamily="18" charset="0"/>
                            <a:ea typeface="Cambria Math"/>
                          </a:rPr>
                        </m:ctrlPr>
                      </m:dPr>
                      <m:e>
                        <m:r>
                          <a:rPr lang="en-US" i="1">
                            <a:solidFill>
                              <a:prstClr val="black"/>
                            </a:solidFill>
                            <a:latin typeface="Cambria Math"/>
                            <a:ea typeface="Cambria Math"/>
                          </a:rPr>
                          <m:t>𝛼</m:t>
                        </m:r>
                        <m:r>
                          <a:rPr lang="en-US" i="1">
                            <a:solidFill>
                              <a:prstClr val="black"/>
                            </a:solidFill>
                            <a:latin typeface="Cambria Math"/>
                            <a:ea typeface="Cambria Math"/>
                          </a:rPr>
                          <m:t>&lt;</m:t>
                        </m:r>
                        <m:r>
                          <a:rPr lang="en-US" i="1">
                            <a:solidFill>
                              <a:prstClr val="black"/>
                            </a:solidFill>
                            <a:latin typeface="Cambria Math"/>
                            <a:ea typeface="Cambria Math"/>
                          </a:rPr>
                          <m:t>𝛽</m:t>
                        </m:r>
                      </m:e>
                    </m:d>
                  </m:oMath>
                </a14:m>
                <a:endParaRPr lang="en-US" dirty="0">
                  <a:solidFill>
                    <a:prstClr val="black"/>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1280160" y="3602348"/>
                <a:ext cx="6553200" cy="1017458"/>
              </a:xfrm>
              <a:prstGeom prst="rect">
                <a:avLst/>
              </a:prstGeom>
              <a:blipFill rotWithShape="0">
                <a:blip r:embed="rId6"/>
                <a:stretch>
                  <a:fillRect t="-3593"/>
                </a:stretch>
              </a:blipFill>
            </p:spPr>
            <p:txBody>
              <a:bodyPr/>
              <a:lstStyle/>
              <a:p>
                <a:r>
                  <a:rPr lang="en-US">
                    <a:noFill/>
                  </a:rPr>
                  <a:t> </a:t>
                </a:r>
              </a:p>
            </p:txBody>
          </p:sp>
        </mc:Fallback>
      </mc:AlternateContent>
      <p:sp>
        <p:nvSpPr>
          <p:cNvPr id="15" name="Left Brace 14"/>
          <p:cNvSpPr/>
          <p:nvPr/>
        </p:nvSpPr>
        <p:spPr>
          <a:xfrm rot="16200000">
            <a:off x="2784458" y="3435622"/>
            <a:ext cx="498764" cy="2619120"/>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endParaRPr>
          </a:p>
        </p:txBody>
      </p:sp>
      <p:sp>
        <p:nvSpPr>
          <p:cNvPr id="16" name="Left Brace 15"/>
          <p:cNvSpPr/>
          <p:nvPr/>
        </p:nvSpPr>
        <p:spPr>
          <a:xfrm rot="16200000">
            <a:off x="5845538" y="3467487"/>
            <a:ext cx="498764" cy="2619120"/>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endParaRPr>
          </a:p>
        </p:txBody>
      </p:sp>
      <p:sp>
        <p:nvSpPr>
          <p:cNvPr id="18" name="Content Placeholder 2"/>
          <p:cNvSpPr txBox="1">
            <a:spLocks/>
          </p:cNvSpPr>
          <p:nvPr/>
        </p:nvSpPr>
        <p:spPr>
          <a:xfrm>
            <a:off x="381000" y="4989024"/>
            <a:ext cx="4212566" cy="64977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1800" dirty="0">
                <a:solidFill>
                  <a:prstClr val="black"/>
                </a:solidFill>
              </a:rPr>
              <a:t>Innate ability matters relatively more than acquired ability in entrepreneurship </a:t>
            </a:r>
          </a:p>
        </p:txBody>
      </p:sp>
      <p:sp>
        <p:nvSpPr>
          <p:cNvPr id="19" name="Content Placeholder 2"/>
          <p:cNvSpPr txBox="1">
            <a:spLocks/>
          </p:cNvSpPr>
          <p:nvPr/>
        </p:nvSpPr>
        <p:spPr>
          <a:xfrm>
            <a:off x="4723320" y="4989024"/>
            <a:ext cx="4114800" cy="64977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1800" dirty="0">
                <a:solidFill>
                  <a:prstClr val="black"/>
                </a:solidFill>
              </a:rPr>
              <a:t>Innate ability matters relatively less than acquired ability in traditional employment </a:t>
            </a:r>
          </a:p>
        </p:txBody>
      </p:sp>
    </p:spTree>
    <p:extLst>
      <p:ext uri="{BB962C8B-B14F-4D97-AF65-F5344CB8AC3E}">
        <p14:creationId xmlns:p14="http://schemas.microsoft.com/office/powerpoint/2010/main" val="2987655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5" grpId="0" animBg="1"/>
      <p:bldP spid="16" grpId="0" animBg="1"/>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eft Brace 14"/>
          <p:cNvSpPr/>
          <p:nvPr/>
        </p:nvSpPr>
        <p:spPr>
          <a:xfrm rot="16200000">
            <a:off x="2784458" y="3435622"/>
            <a:ext cx="498764" cy="2619120"/>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endParaRPr>
          </a:p>
        </p:txBody>
      </p:sp>
      <p:sp>
        <p:nvSpPr>
          <p:cNvPr id="16" name="Left Brace 15"/>
          <p:cNvSpPr/>
          <p:nvPr/>
        </p:nvSpPr>
        <p:spPr>
          <a:xfrm rot="16200000">
            <a:off x="5845538" y="3467487"/>
            <a:ext cx="498764" cy="2619120"/>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endParaRPr>
          </a:p>
        </p:txBody>
      </p:sp>
      <p:sp>
        <p:nvSpPr>
          <p:cNvPr id="19" name="Content Placeholder 2"/>
          <p:cNvSpPr txBox="1">
            <a:spLocks/>
          </p:cNvSpPr>
          <p:nvPr/>
        </p:nvSpPr>
        <p:spPr>
          <a:xfrm>
            <a:off x="4723320" y="4989024"/>
            <a:ext cx="4114800" cy="64977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1800" dirty="0">
                <a:solidFill>
                  <a:prstClr val="black"/>
                </a:solidFill>
              </a:rPr>
              <a:t>Innate ability matters relatively less than acquired ability in traditional employment </a:t>
            </a:r>
          </a:p>
        </p:txBody>
      </p:sp>
      <p:sp>
        <p:nvSpPr>
          <p:cNvPr id="18" name="Content Placeholder 2"/>
          <p:cNvSpPr txBox="1">
            <a:spLocks/>
          </p:cNvSpPr>
          <p:nvPr/>
        </p:nvSpPr>
        <p:spPr>
          <a:xfrm>
            <a:off x="381000" y="4989024"/>
            <a:ext cx="4212566" cy="64977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1800" dirty="0">
                <a:solidFill>
                  <a:prstClr val="black"/>
                </a:solidFill>
              </a:rPr>
              <a:t>Innate ability matters relatively more than acquired ability in entrepreneurship </a:t>
            </a:r>
          </a:p>
        </p:txBody>
      </p:sp>
      <mc:AlternateContent xmlns:mc="http://schemas.openxmlformats.org/markup-compatibility/2006" xmlns:a14="http://schemas.microsoft.com/office/drawing/2010/main">
        <mc:Choice Requires="a14">
          <p:sp>
            <p:nvSpPr>
              <p:cNvPr id="6" name="Rectangle 5"/>
              <p:cNvSpPr/>
              <p:nvPr/>
            </p:nvSpPr>
            <p:spPr>
              <a:xfrm>
                <a:off x="1280160" y="3602348"/>
                <a:ext cx="6553200" cy="1017458"/>
              </a:xfrm>
              <a:prstGeom prst="rect">
                <a:avLst/>
              </a:prstGeom>
            </p:spPr>
            <p:txBody>
              <a:bodyPr wrap="square">
                <a:spAutoFit/>
              </a:bodyPr>
              <a:lstStyle/>
              <a:p>
                <a:pPr algn="ctr"/>
                <a:r>
                  <a:rPr lang="en-US" dirty="0">
                    <a:solidFill>
                      <a:prstClr val="black"/>
                    </a:solidFill>
                  </a:rPr>
                  <a:t>or equivalently</a:t>
                </a:r>
              </a:p>
              <a:p>
                <a:pPr algn="ctr"/>
                <a14:m>
                  <m:oMath xmlns:m="http://schemas.openxmlformats.org/officeDocument/2006/math">
                    <m:d>
                      <m:dPr>
                        <m:ctrlPr>
                          <a:rPr lang="en-US" i="1">
                            <a:solidFill>
                              <a:prstClr val="black"/>
                            </a:solidFill>
                            <a:latin typeface="Cambria Math" panose="02040503050406030204" pitchFamily="18" charset="0"/>
                            <a:ea typeface="Cambria Math"/>
                          </a:rPr>
                        </m:ctrlPr>
                      </m:dPr>
                      <m:e>
                        <m:r>
                          <a:rPr lang="en-US" i="1">
                            <a:solidFill>
                              <a:prstClr val="black"/>
                            </a:solidFill>
                            <a:latin typeface="Cambria Math"/>
                            <a:ea typeface="Cambria Math"/>
                          </a:rPr>
                          <m:t>𝜃</m:t>
                        </m:r>
                        <m:r>
                          <a:rPr lang="en-US" i="1">
                            <a:solidFill>
                              <a:prstClr val="black"/>
                            </a:solidFill>
                            <a:latin typeface="Cambria Math"/>
                          </a:rPr>
                          <m:t>&gt;</m:t>
                        </m:r>
                        <m:r>
                          <a:rPr lang="en-US" i="1">
                            <a:solidFill>
                              <a:prstClr val="black"/>
                            </a:solidFill>
                            <a:latin typeface="Cambria Math"/>
                          </a:rPr>
                          <m:t>𝑃</m:t>
                        </m:r>
                        <m:sSup>
                          <m:sSupPr>
                            <m:ctrlPr>
                              <a:rPr lang="en-US" i="1">
                                <a:solidFill>
                                  <a:prstClr val="black"/>
                                </a:solidFill>
                                <a:latin typeface="Cambria Math" panose="02040503050406030204" pitchFamily="18" charset="0"/>
                              </a:rPr>
                            </m:ctrlPr>
                          </m:sSupPr>
                          <m:e>
                            <m:d>
                              <m:dPr>
                                <m:ctrlPr>
                                  <a:rPr lang="en-US" i="1">
                                    <a:solidFill>
                                      <a:prstClr val="black"/>
                                    </a:solidFill>
                                    <a:latin typeface="Cambria Math" panose="02040503050406030204" pitchFamily="18" charset="0"/>
                                  </a:rPr>
                                </m:ctrlPr>
                              </m:dPr>
                              <m:e>
                                <m:f>
                                  <m:fPr>
                                    <m:ctrlPr>
                                      <a:rPr lang="en-US" i="1">
                                        <a:solidFill>
                                          <a:prstClr val="black"/>
                                        </a:solidFill>
                                        <a:latin typeface="Cambria Math" panose="02040503050406030204" pitchFamily="18" charset="0"/>
                                      </a:rPr>
                                    </m:ctrlPr>
                                  </m:fPr>
                                  <m:num>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rPr>
                                          <m:t>𝑠</m:t>
                                        </m:r>
                                      </m:sub>
                                    </m:sSub>
                                  </m:num>
                                  <m:den>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ea typeface="Cambria Math"/>
                                          </a:rPr>
                                          <m:t>𝜋</m:t>
                                        </m:r>
                                      </m:sub>
                                    </m:sSub>
                                  </m:den>
                                </m:f>
                              </m:e>
                            </m:d>
                          </m:e>
                          <m:sup>
                            <m:f>
                              <m:fPr>
                                <m:ctrlPr>
                                  <a:rPr lang="en-US" i="1">
                                    <a:solidFill>
                                      <a:prstClr val="black"/>
                                    </a:solidFill>
                                    <a:latin typeface="Cambria Math" panose="02040503050406030204" pitchFamily="18" charset="0"/>
                                  </a:rPr>
                                </m:ctrlPr>
                              </m:fPr>
                              <m:num>
                                <m:r>
                                  <a:rPr lang="en-US" i="1">
                                    <a:solidFill>
                                      <a:prstClr val="black"/>
                                    </a:solidFill>
                                    <a:latin typeface="Cambria Math"/>
                                  </a:rPr>
                                  <m:t>1</m:t>
                                </m:r>
                              </m:num>
                              <m:den>
                                <m:r>
                                  <a:rPr lang="en-US" i="1">
                                    <a:solidFill>
                                      <a:prstClr val="black"/>
                                    </a:solidFill>
                                    <a:latin typeface="Cambria Math"/>
                                    <a:ea typeface="Cambria Math"/>
                                  </a:rPr>
                                  <m:t>𝛼</m:t>
                                </m:r>
                                <m:r>
                                  <a:rPr lang="en-US" i="1">
                                    <a:solidFill>
                                      <a:prstClr val="black"/>
                                    </a:solidFill>
                                    <a:latin typeface="Cambria Math"/>
                                    <a:ea typeface="Cambria Math"/>
                                  </a:rPr>
                                  <m:t>−</m:t>
                                </m:r>
                                <m:r>
                                  <a:rPr lang="en-US" i="1">
                                    <a:solidFill>
                                      <a:prstClr val="black"/>
                                    </a:solidFill>
                                    <a:latin typeface="Cambria Math"/>
                                    <a:ea typeface="Cambria Math"/>
                                  </a:rPr>
                                  <m:t>𝛽</m:t>
                                </m:r>
                              </m:den>
                            </m:f>
                          </m:sup>
                        </m:sSup>
                      </m:e>
                    </m:d>
                    <m:r>
                      <a:rPr lang="en-US" i="1">
                        <a:solidFill>
                          <a:prstClr val="black"/>
                        </a:solidFill>
                        <a:latin typeface="Cambria Math"/>
                        <a:ea typeface="Cambria Math"/>
                      </a:rPr>
                      <m:t>∧</m:t>
                    </m:r>
                    <m:d>
                      <m:dPr>
                        <m:ctrlPr>
                          <a:rPr lang="en-US" i="1">
                            <a:solidFill>
                              <a:prstClr val="black"/>
                            </a:solidFill>
                            <a:latin typeface="Cambria Math" panose="02040503050406030204" pitchFamily="18" charset="0"/>
                            <a:ea typeface="Cambria Math"/>
                          </a:rPr>
                        </m:ctrlPr>
                      </m:dPr>
                      <m:e>
                        <m:r>
                          <a:rPr lang="en-US" i="1">
                            <a:solidFill>
                              <a:prstClr val="black"/>
                            </a:solidFill>
                            <a:latin typeface="Cambria Math"/>
                            <a:ea typeface="Cambria Math"/>
                          </a:rPr>
                          <m:t>𝛼</m:t>
                        </m:r>
                        <m:r>
                          <a:rPr lang="en-US" i="1">
                            <a:solidFill>
                              <a:prstClr val="black"/>
                            </a:solidFill>
                            <a:latin typeface="Cambria Math"/>
                            <a:ea typeface="Cambria Math"/>
                          </a:rPr>
                          <m:t>&gt;</m:t>
                        </m:r>
                        <m:r>
                          <a:rPr lang="en-US" i="1">
                            <a:solidFill>
                              <a:prstClr val="black"/>
                            </a:solidFill>
                            <a:latin typeface="Cambria Math"/>
                            <a:ea typeface="Cambria Math"/>
                          </a:rPr>
                          <m:t>𝛽</m:t>
                        </m:r>
                      </m:e>
                    </m:d>
                  </m:oMath>
                </a14:m>
                <a:r>
                  <a:rPr lang="en-US" dirty="0">
                    <a:solidFill>
                      <a:prstClr val="black"/>
                    </a:solidFill>
                  </a:rPr>
                  <a:t> OR </a:t>
                </a:r>
                <a14:m>
                  <m:oMath xmlns:m="http://schemas.openxmlformats.org/officeDocument/2006/math">
                    <m:d>
                      <m:dPr>
                        <m:ctrlPr>
                          <a:rPr lang="en-US" i="1">
                            <a:solidFill>
                              <a:prstClr val="black"/>
                            </a:solidFill>
                            <a:latin typeface="Cambria Math" panose="02040503050406030204" pitchFamily="18" charset="0"/>
                            <a:ea typeface="Cambria Math"/>
                          </a:rPr>
                        </m:ctrlPr>
                      </m:dPr>
                      <m:e>
                        <m:r>
                          <a:rPr lang="en-US" i="1">
                            <a:solidFill>
                              <a:prstClr val="black"/>
                            </a:solidFill>
                            <a:latin typeface="Cambria Math"/>
                            <a:ea typeface="Cambria Math"/>
                          </a:rPr>
                          <m:t>𝜃</m:t>
                        </m:r>
                        <m:r>
                          <a:rPr lang="en-US" i="1">
                            <a:solidFill>
                              <a:prstClr val="black"/>
                            </a:solidFill>
                            <a:latin typeface="Cambria Math"/>
                            <a:ea typeface="Cambria Math"/>
                          </a:rPr>
                          <m:t>&lt;</m:t>
                        </m:r>
                        <m:r>
                          <a:rPr lang="en-US" i="1">
                            <a:solidFill>
                              <a:prstClr val="black"/>
                            </a:solidFill>
                            <a:latin typeface="Cambria Math"/>
                          </a:rPr>
                          <m:t>𝑃</m:t>
                        </m:r>
                        <m:sSup>
                          <m:sSupPr>
                            <m:ctrlPr>
                              <a:rPr lang="en-US" i="1">
                                <a:solidFill>
                                  <a:prstClr val="black"/>
                                </a:solidFill>
                                <a:latin typeface="Cambria Math" panose="02040503050406030204" pitchFamily="18" charset="0"/>
                              </a:rPr>
                            </m:ctrlPr>
                          </m:sSupPr>
                          <m:e>
                            <m:d>
                              <m:dPr>
                                <m:ctrlPr>
                                  <a:rPr lang="en-US" i="1">
                                    <a:solidFill>
                                      <a:prstClr val="black"/>
                                    </a:solidFill>
                                    <a:latin typeface="Cambria Math" panose="02040503050406030204" pitchFamily="18" charset="0"/>
                                  </a:rPr>
                                </m:ctrlPr>
                              </m:dPr>
                              <m:e>
                                <m:f>
                                  <m:fPr>
                                    <m:ctrlPr>
                                      <a:rPr lang="en-US" i="1">
                                        <a:solidFill>
                                          <a:prstClr val="black"/>
                                        </a:solidFill>
                                        <a:latin typeface="Cambria Math" panose="02040503050406030204" pitchFamily="18" charset="0"/>
                                      </a:rPr>
                                    </m:ctrlPr>
                                  </m:fPr>
                                  <m:num>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rPr>
                                          <m:t>𝑠</m:t>
                                        </m:r>
                                      </m:sub>
                                    </m:sSub>
                                  </m:num>
                                  <m:den>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ea typeface="Cambria Math"/>
                                          </a:rPr>
                                          <m:t>𝜋</m:t>
                                        </m:r>
                                      </m:sub>
                                    </m:sSub>
                                  </m:den>
                                </m:f>
                              </m:e>
                            </m:d>
                          </m:e>
                          <m:sup>
                            <m:f>
                              <m:fPr>
                                <m:ctrlPr>
                                  <a:rPr lang="en-US" i="1">
                                    <a:solidFill>
                                      <a:prstClr val="black"/>
                                    </a:solidFill>
                                    <a:latin typeface="Cambria Math" panose="02040503050406030204" pitchFamily="18" charset="0"/>
                                  </a:rPr>
                                </m:ctrlPr>
                              </m:fPr>
                              <m:num>
                                <m:r>
                                  <a:rPr lang="en-US" i="1">
                                    <a:solidFill>
                                      <a:prstClr val="black"/>
                                    </a:solidFill>
                                    <a:latin typeface="Cambria Math"/>
                                  </a:rPr>
                                  <m:t>1</m:t>
                                </m:r>
                              </m:num>
                              <m:den>
                                <m:r>
                                  <a:rPr lang="en-US" i="1">
                                    <a:solidFill>
                                      <a:prstClr val="black"/>
                                    </a:solidFill>
                                    <a:latin typeface="Cambria Math"/>
                                    <a:ea typeface="Cambria Math"/>
                                  </a:rPr>
                                  <m:t>𝛼</m:t>
                                </m:r>
                                <m:r>
                                  <a:rPr lang="en-US" i="1">
                                    <a:solidFill>
                                      <a:prstClr val="black"/>
                                    </a:solidFill>
                                    <a:latin typeface="Cambria Math"/>
                                    <a:ea typeface="Cambria Math"/>
                                  </a:rPr>
                                  <m:t>−</m:t>
                                </m:r>
                                <m:r>
                                  <a:rPr lang="en-US" i="1">
                                    <a:solidFill>
                                      <a:prstClr val="black"/>
                                    </a:solidFill>
                                    <a:latin typeface="Cambria Math"/>
                                    <a:ea typeface="Cambria Math"/>
                                  </a:rPr>
                                  <m:t>𝛽</m:t>
                                </m:r>
                              </m:den>
                            </m:f>
                          </m:sup>
                        </m:sSup>
                      </m:e>
                    </m:d>
                    <m:r>
                      <a:rPr lang="en-US" i="1">
                        <a:solidFill>
                          <a:prstClr val="black"/>
                        </a:solidFill>
                        <a:latin typeface="Cambria Math"/>
                        <a:ea typeface="Cambria Math"/>
                      </a:rPr>
                      <m:t>∧</m:t>
                    </m:r>
                    <m:d>
                      <m:dPr>
                        <m:ctrlPr>
                          <a:rPr lang="en-US" i="1">
                            <a:solidFill>
                              <a:prstClr val="black"/>
                            </a:solidFill>
                            <a:latin typeface="Cambria Math" panose="02040503050406030204" pitchFamily="18" charset="0"/>
                            <a:ea typeface="Cambria Math"/>
                          </a:rPr>
                        </m:ctrlPr>
                      </m:dPr>
                      <m:e>
                        <m:r>
                          <a:rPr lang="en-US" i="1">
                            <a:solidFill>
                              <a:prstClr val="black"/>
                            </a:solidFill>
                            <a:latin typeface="Cambria Math"/>
                            <a:ea typeface="Cambria Math"/>
                          </a:rPr>
                          <m:t>𝛼</m:t>
                        </m:r>
                        <m:r>
                          <a:rPr lang="en-US" i="1">
                            <a:solidFill>
                              <a:prstClr val="black"/>
                            </a:solidFill>
                            <a:latin typeface="Cambria Math"/>
                            <a:ea typeface="Cambria Math"/>
                          </a:rPr>
                          <m:t>&lt;</m:t>
                        </m:r>
                        <m:r>
                          <a:rPr lang="en-US" i="1">
                            <a:solidFill>
                              <a:prstClr val="black"/>
                            </a:solidFill>
                            <a:latin typeface="Cambria Math"/>
                            <a:ea typeface="Cambria Math"/>
                          </a:rPr>
                          <m:t>𝛽</m:t>
                        </m:r>
                      </m:e>
                    </m:d>
                  </m:oMath>
                </a14:m>
                <a:endParaRPr lang="en-US" dirty="0">
                  <a:solidFill>
                    <a:prstClr val="black"/>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1280160" y="3602348"/>
                <a:ext cx="6553200" cy="1017458"/>
              </a:xfrm>
              <a:prstGeom prst="rect">
                <a:avLst/>
              </a:prstGeom>
              <a:blipFill rotWithShape="0">
                <a:blip r:embed="rId3"/>
                <a:stretch>
                  <a:fillRect t="-359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Content Placeholder 2"/>
              <p:cNvSpPr txBox="1">
                <a:spLocks/>
              </p:cNvSpPr>
              <p:nvPr/>
            </p:nvSpPr>
            <p:spPr>
              <a:xfrm>
                <a:off x="5622266" y="2151550"/>
                <a:ext cx="2514600" cy="67838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1800" b="1" dirty="0">
                    <a:solidFill>
                      <a:prstClr val="black"/>
                    </a:solidFill>
                  </a:rPr>
                  <a:t>Traditional</a:t>
                </a:r>
              </a:p>
              <a:p>
                <a:pPr marL="0" indent="0" algn="ctr">
                  <a:buFont typeface="Arial"/>
                  <a:buNone/>
                </a:pPr>
                <a14:m>
                  <m:oMathPara xmlns:m="http://schemas.openxmlformats.org/officeDocument/2006/math">
                    <m:oMathParaPr>
                      <m:jc m:val="centerGroup"/>
                    </m:oMathParaPr>
                    <m:oMath xmlns:m="http://schemas.openxmlformats.org/officeDocument/2006/math">
                      <m:r>
                        <a:rPr lang="en-US" sz="1800" i="1" smtClean="0">
                          <a:solidFill>
                            <a:prstClr val="black"/>
                          </a:solidFill>
                          <a:latin typeface="Cambria Math"/>
                          <a:ea typeface="Cambria Math"/>
                        </a:rPr>
                        <m:t>𝜋</m:t>
                      </m:r>
                      <m:d>
                        <m:dPr>
                          <m:ctrlPr>
                            <a:rPr lang="en-US" sz="1800" i="1">
                              <a:solidFill>
                                <a:prstClr val="black"/>
                              </a:solidFill>
                              <a:latin typeface="Cambria Math" panose="02040503050406030204" pitchFamily="18" charset="0"/>
                            </a:rPr>
                          </m:ctrlPr>
                        </m:dPr>
                        <m:e>
                          <m:r>
                            <a:rPr lang="en-US" sz="1800" i="1">
                              <a:solidFill>
                                <a:prstClr val="black"/>
                              </a:solidFill>
                              <a:latin typeface="Cambria Math"/>
                              <a:ea typeface="Cambria Math"/>
                            </a:rPr>
                            <m:t>𝜃</m:t>
                          </m:r>
                          <m:r>
                            <a:rPr lang="en-US" sz="1800" i="1">
                              <a:solidFill>
                                <a:prstClr val="black"/>
                              </a:solidFill>
                              <a:latin typeface="Cambria Math"/>
                              <a:ea typeface="Cambria Math"/>
                            </a:rPr>
                            <m:t>,</m:t>
                          </m:r>
                          <m:r>
                            <a:rPr lang="en-US" sz="1800" i="1">
                              <a:solidFill>
                                <a:prstClr val="black"/>
                              </a:solidFill>
                              <a:latin typeface="Cambria Math"/>
                              <a:ea typeface="Cambria Math"/>
                            </a:rPr>
                            <m:t>𝑃</m:t>
                          </m:r>
                        </m:e>
                      </m:d>
                      <m:r>
                        <a:rPr lang="en-US" sz="1800" i="1">
                          <a:solidFill>
                            <a:prstClr val="black"/>
                          </a:solidFill>
                          <a:latin typeface="Cambria Math"/>
                        </a:rPr>
                        <m:t>=</m:t>
                      </m:r>
                      <m:sSub>
                        <m:sSubPr>
                          <m:ctrlPr>
                            <a:rPr lang="en-US" sz="1800" i="1">
                              <a:solidFill>
                                <a:prstClr val="black"/>
                              </a:solidFill>
                              <a:latin typeface="Cambria Math" panose="02040503050406030204" pitchFamily="18" charset="0"/>
                            </a:rPr>
                          </m:ctrlPr>
                        </m:sSubPr>
                        <m:e>
                          <m:r>
                            <a:rPr lang="en-US" sz="1800" i="1">
                              <a:solidFill>
                                <a:prstClr val="black"/>
                              </a:solidFill>
                              <a:latin typeface="Cambria Math"/>
                            </a:rPr>
                            <m:t>𝑘</m:t>
                          </m:r>
                        </m:e>
                        <m:sub>
                          <m:r>
                            <a:rPr lang="en-US" sz="1800" i="1" smtClean="0">
                              <a:solidFill>
                                <a:prstClr val="black"/>
                              </a:solidFill>
                              <a:latin typeface="Cambria Math"/>
                              <a:ea typeface="Cambria Math"/>
                            </a:rPr>
                            <m:t>𝜋</m:t>
                          </m:r>
                        </m:sub>
                      </m:sSub>
                      <m:sSup>
                        <m:sSupPr>
                          <m:ctrlPr>
                            <a:rPr lang="en-US" sz="1800" i="1">
                              <a:solidFill>
                                <a:prstClr val="black"/>
                              </a:solidFill>
                              <a:latin typeface="Cambria Math" panose="02040503050406030204" pitchFamily="18" charset="0"/>
                            </a:rPr>
                          </m:ctrlPr>
                        </m:sSupPr>
                        <m:e>
                          <m:r>
                            <a:rPr lang="en-US" sz="1800" i="1">
                              <a:solidFill>
                                <a:prstClr val="black"/>
                              </a:solidFill>
                              <a:latin typeface="Cambria Math"/>
                              <a:ea typeface="Cambria Math"/>
                            </a:rPr>
                            <m:t>𝜃</m:t>
                          </m:r>
                        </m:e>
                        <m:sup>
                          <m:r>
                            <a:rPr lang="en-US" sz="1800" i="1" smtClean="0">
                              <a:solidFill>
                                <a:prstClr val="black"/>
                              </a:solidFill>
                              <a:latin typeface="Cambria Math"/>
                              <a:ea typeface="Cambria Math"/>
                            </a:rPr>
                            <m:t>𝛽</m:t>
                          </m:r>
                        </m:sup>
                      </m:sSup>
                      <m:sSup>
                        <m:sSupPr>
                          <m:ctrlPr>
                            <a:rPr lang="en-US" sz="1800" i="1">
                              <a:solidFill>
                                <a:prstClr val="black"/>
                              </a:solidFill>
                              <a:latin typeface="Cambria Math" panose="02040503050406030204" pitchFamily="18" charset="0"/>
                            </a:rPr>
                          </m:ctrlPr>
                        </m:sSupPr>
                        <m:e>
                          <m:r>
                            <a:rPr lang="en-US" sz="1800" i="1">
                              <a:solidFill>
                                <a:prstClr val="black"/>
                              </a:solidFill>
                              <a:latin typeface="Cambria Math"/>
                            </a:rPr>
                            <m:t>𝑃</m:t>
                          </m:r>
                        </m:e>
                        <m:sup>
                          <m:r>
                            <a:rPr lang="en-US" sz="1800" i="1">
                              <a:solidFill>
                                <a:prstClr val="black"/>
                              </a:solidFill>
                              <a:latin typeface="Cambria Math"/>
                            </a:rPr>
                            <m:t>1−</m:t>
                          </m:r>
                          <m:r>
                            <a:rPr lang="en-US" sz="1800" i="1" smtClean="0">
                              <a:solidFill>
                                <a:prstClr val="black"/>
                              </a:solidFill>
                              <a:latin typeface="Cambria Math"/>
                              <a:ea typeface="Cambria Math"/>
                            </a:rPr>
                            <m:t>𝛽</m:t>
                          </m:r>
                        </m:sup>
                      </m:sSup>
                    </m:oMath>
                  </m:oMathPara>
                </a14:m>
                <a:endParaRPr lang="en-US" sz="1800" dirty="0">
                  <a:solidFill>
                    <a:prstClr val="black"/>
                  </a:solidFill>
                </a:endParaRPr>
              </a:p>
            </p:txBody>
          </p:sp>
        </mc:Choice>
        <mc:Fallback xmlns="">
          <p:sp>
            <p:nvSpPr>
              <p:cNvPr id="14" name="Content Placeholder 2"/>
              <p:cNvSpPr txBox="1">
                <a:spLocks noRot="1" noChangeAspect="1" noMove="1" noResize="1" noEditPoints="1" noAdjustHandles="1" noChangeArrowheads="1" noChangeShapeType="1" noTextEdit="1"/>
              </p:cNvSpPr>
              <p:nvPr/>
            </p:nvSpPr>
            <p:spPr>
              <a:xfrm>
                <a:off x="5622266" y="2151550"/>
                <a:ext cx="2514600" cy="678380"/>
              </a:xfrm>
              <a:prstGeom prst="rect">
                <a:avLst/>
              </a:prstGeom>
              <a:blipFill rotWithShape="0">
                <a:blip r:embed="rId4"/>
                <a:stretch>
                  <a:fillRect t="-54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Content Placeholder 2"/>
              <p:cNvSpPr txBox="1">
                <a:spLocks/>
              </p:cNvSpPr>
              <p:nvPr/>
            </p:nvSpPr>
            <p:spPr>
              <a:xfrm>
                <a:off x="883920" y="2151550"/>
                <a:ext cx="2438400" cy="67838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1800" b="1" dirty="0">
                    <a:solidFill>
                      <a:prstClr val="black"/>
                    </a:solidFill>
                  </a:rPr>
                  <a:t>Entrepreneurial</a:t>
                </a:r>
              </a:p>
              <a:p>
                <a:pPr marL="0" indent="0" algn="ctr">
                  <a:buFont typeface="Arial"/>
                  <a:buNone/>
                </a:pPr>
                <a14:m>
                  <m:oMathPara xmlns:m="http://schemas.openxmlformats.org/officeDocument/2006/math">
                    <m:oMathParaPr>
                      <m:jc m:val="centerGroup"/>
                    </m:oMathParaPr>
                    <m:oMath xmlns:m="http://schemas.openxmlformats.org/officeDocument/2006/math">
                      <m:r>
                        <a:rPr lang="en-US" sz="1800" i="1" smtClean="0">
                          <a:solidFill>
                            <a:prstClr val="black"/>
                          </a:solidFill>
                          <a:latin typeface="Cambria Math"/>
                        </a:rPr>
                        <m:t>𝑆</m:t>
                      </m:r>
                      <m:d>
                        <m:dPr>
                          <m:ctrlPr>
                            <a:rPr lang="en-US" sz="1800" i="1" smtClean="0">
                              <a:solidFill>
                                <a:prstClr val="black"/>
                              </a:solidFill>
                              <a:latin typeface="Cambria Math" panose="02040503050406030204" pitchFamily="18" charset="0"/>
                            </a:rPr>
                          </m:ctrlPr>
                        </m:dPr>
                        <m:e>
                          <m:r>
                            <a:rPr lang="en-US" sz="1800" i="1" smtClean="0">
                              <a:solidFill>
                                <a:prstClr val="black"/>
                              </a:solidFill>
                              <a:latin typeface="Cambria Math"/>
                              <a:ea typeface="Cambria Math"/>
                            </a:rPr>
                            <m:t>𝜃</m:t>
                          </m:r>
                          <m:r>
                            <a:rPr lang="en-US" sz="1800" i="1" smtClean="0">
                              <a:solidFill>
                                <a:prstClr val="black"/>
                              </a:solidFill>
                              <a:latin typeface="Cambria Math"/>
                              <a:ea typeface="Cambria Math"/>
                            </a:rPr>
                            <m:t>,</m:t>
                          </m:r>
                          <m:r>
                            <a:rPr lang="en-US" sz="1800" i="1" smtClean="0">
                              <a:solidFill>
                                <a:prstClr val="black"/>
                              </a:solidFill>
                              <a:latin typeface="Cambria Math"/>
                              <a:ea typeface="Cambria Math"/>
                            </a:rPr>
                            <m:t>𝑃</m:t>
                          </m:r>
                        </m:e>
                      </m:d>
                      <m:r>
                        <a:rPr lang="en-US" sz="1800" i="1" smtClean="0">
                          <a:solidFill>
                            <a:prstClr val="black"/>
                          </a:solidFill>
                          <a:latin typeface="Cambria Math"/>
                        </a:rPr>
                        <m:t>=</m:t>
                      </m:r>
                      <m:sSub>
                        <m:sSubPr>
                          <m:ctrlPr>
                            <a:rPr lang="en-US" sz="1800" i="1" smtClean="0">
                              <a:solidFill>
                                <a:prstClr val="black"/>
                              </a:solidFill>
                              <a:latin typeface="Cambria Math" panose="02040503050406030204" pitchFamily="18" charset="0"/>
                            </a:rPr>
                          </m:ctrlPr>
                        </m:sSubPr>
                        <m:e>
                          <m:r>
                            <a:rPr lang="en-US" sz="1800" i="1" smtClean="0">
                              <a:solidFill>
                                <a:prstClr val="black"/>
                              </a:solidFill>
                              <a:latin typeface="Cambria Math"/>
                            </a:rPr>
                            <m:t>𝑘</m:t>
                          </m:r>
                        </m:e>
                        <m:sub>
                          <m:r>
                            <a:rPr lang="en-US" sz="1800" i="1" smtClean="0">
                              <a:solidFill>
                                <a:prstClr val="black"/>
                              </a:solidFill>
                              <a:latin typeface="Cambria Math"/>
                            </a:rPr>
                            <m:t>𝑠</m:t>
                          </m:r>
                        </m:sub>
                      </m:sSub>
                      <m:sSup>
                        <m:sSupPr>
                          <m:ctrlPr>
                            <a:rPr lang="en-US" sz="1800" i="1" smtClean="0">
                              <a:solidFill>
                                <a:prstClr val="black"/>
                              </a:solidFill>
                              <a:latin typeface="Cambria Math" panose="02040503050406030204" pitchFamily="18" charset="0"/>
                            </a:rPr>
                          </m:ctrlPr>
                        </m:sSupPr>
                        <m:e>
                          <m:r>
                            <a:rPr lang="en-US" sz="1800" i="1">
                              <a:solidFill>
                                <a:prstClr val="black"/>
                              </a:solidFill>
                              <a:latin typeface="Cambria Math"/>
                              <a:ea typeface="Cambria Math"/>
                            </a:rPr>
                            <m:t>𝜃</m:t>
                          </m:r>
                        </m:e>
                        <m:sup>
                          <m:r>
                            <a:rPr lang="en-US" sz="1800" i="1" smtClean="0">
                              <a:solidFill>
                                <a:prstClr val="black"/>
                              </a:solidFill>
                              <a:latin typeface="Cambria Math"/>
                              <a:ea typeface="Cambria Math"/>
                            </a:rPr>
                            <m:t>𝛼</m:t>
                          </m:r>
                        </m:sup>
                      </m:sSup>
                      <m:sSup>
                        <m:sSupPr>
                          <m:ctrlPr>
                            <a:rPr lang="en-US" sz="1800" i="1" smtClean="0">
                              <a:solidFill>
                                <a:prstClr val="black"/>
                              </a:solidFill>
                              <a:latin typeface="Cambria Math" panose="02040503050406030204" pitchFamily="18" charset="0"/>
                            </a:rPr>
                          </m:ctrlPr>
                        </m:sSupPr>
                        <m:e>
                          <m:r>
                            <a:rPr lang="en-US" sz="1800" i="1" smtClean="0">
                              <a:solidFill>
                                <a:prstClr val="black"/>
                              </a:solidFill>
                              <a:latin typeface="Cambria Math"/>
                            </a:rPr>
                            <m:t>𝑃</m:t>
                          </m:r>
                        </m:e>
                        <m:sup>
                          <m:r>
                            <a:rPr lang="en-US" sz="1800" i="1" smtClean="0">
                              <a:solidFill>
                                <a:prstClr val="black"/>
                              </a:solidFill>
                              <a:latin typeface="Cambria Math"/>
                            </a:rPr>
                            <m:t>1−</m:t>
                          </m:r>
                          <m:r>
                            <a:rPr lang="en-US" sz="1800" i="1" smtClean="0">
                              <a:solidFill>
                                <a:prstClr val="black"/>
                              </a:solidFill>
                              <a:latin typeface="Cambria Math"/>
                              <a:ea typeface="Cambria Math"/>
                            </a:rPr>
                            <m:t>𝛼</m:t>
                          </m:r>
                        </m:sup>
                      </m:sSup>
                    </m:oMath>
                  </m:oMathPara>
                </a14:m>
                <a:endParaRPr lang="en-US" sz="1800" dirty="0">
                  <a:solidFill>
                    <a:prstClr val="black"/>
                  </a:solidFill>
                </a:endParaRPr>
              </a:p>
            </p:txBody>
          </p:sp>
        </mc:Choice>
        <mc:Fallback xmlns="">
          <p:sp>
            <p:nvSpPr>
              <p:cNvPr id="13" name="Content Placeholder 2"/>
              <p:cNvSpPr txBox="1">
                <a:spLocks noRot="1" noChangeAspect="1" noMove="1" noResize="1" noEditPoints="1" noAdjustHandles="1" noChangeArrowheads="1" noChangeShapeType="1" noTextEdit="1"/>
              </p:cNvSpPr>
              <p:nvPr/>
            </p:nvSpPr>
            <p:spPr>
              <a:xfrm>
                <a:off x="883920" y="2151550"/>
                <a:ext cx="2438400" cy="678380"/>
              </a:xfrm>
              <a:prstGeom prst="rect">
                <a:avLst/>
              </a:prstGeom>
              <a:blipFill rotWithShape="0">
                <a:blip r:embed="rId5"/>
                <a:stretch>
                  <a:fillRect t="-5405"/>
                </a:stretch>
              </a:blipFill>
            </p:spPr>
            <p:txBody>
              <a:bodyPr/>
              <a:lstStyle/>
              <a:p>
                <a:r>
                  <a:rPr lang="en-US">
                    <a:noFill/>
                  </a:rPr>
                  <a:t> </a:t>
                </a:r>
              </a:p>
            </p:txBody>
          </p:sp>
        </mc:Fallback>
      </mc:AlternateContent>
      <p:sp>
        <p:nvSpPr>
          <p:cNvPr id="3" name="Content Placeholder 2"/>
          <p:cNvSpPr>
            <a:spLocks noGrp="1"/>
          </p:cNvSpPr>
          <p:nvPr>
            <p:ph idx="1"/>
          </p:nvPr>
        </p:nvSpPr>
        <p:spPr>
          <a:xfrm>
            <a:off x="1066800" y="1524000"/>
            <a:ext cx="7010400" cy="1752599"/>
          </a:xfrm>
        </p:spPr>
        <p:txBody>
          <a:bodyPr>
            <a:normAutofit/>
          </a:bodyPr>
          <a:lstStyle/>
          <a:p>
            <a:pPr marL="0" indent="0" algn="ctr">
              <a:buNone/>
            </a:pPr>
            <a:r>
              <a:rPr lang="en-US" sz="1800" dirty="0"/>
              <a:t>Suppose perfect information, but </a:t>
            </a:r>
            <a:r>
              <a:rPr lang="en-US" sz="1800" b="1" u="sng" dirty="0"/>
              <a:t>2-D</a:t>
            </a:r>
            <a:r>
              <a:rPr lang="en-US" sz="1800" dirty="0"/>
              <a:t> ability (stochastically assigned in both dimensions) &amp; CRS Cobb-Douglas productivity: </a:t>
            </a:r>
          </a:p>
        </p:txBody>
      </p:sp>
      <p:sp>
        <p:nvSpPr>
          <p:cNvPr id="21" name="Rectangle 20"/>
          <p:cNvSpPr/>
          <p:nvPr/>
        </p:nvSpPr>
        <p:spPr>
          <a:xfrm>
            <a:off x="343440" y="1376555"/>
            <a:ext cx="8457120" cy="448717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ln>
            <a:noFill/>
          </a:ln>
        </p:spPr>
        <p:txBody>
          <a:bodyPr>
            <a:noAutofit/>
          </a:bodyPr>
          <a:lstStyle/>
          <a:p>
            <a:r>
              <a:rPr lang="en-US" sz="2400" dirty="0"/>
              <a:t>Matching on multidimensional ability delivers </a:t>
            </a:r>
            <a:br>
              <a:rPr lang="en-US" sz="2400" dirty="0"/>
            </a:br>
            <a:r>
              <a:rPr lang="en-US" sz="2400" dirty="0"/>
              <a:t>similar predictions </a:t>
            </a:r>
          </a:p>
        </p:txBody>
      </p:sp>
      <p:cxnSp>
        <p:nvCxnSpPr>
          <p:cNvPr id="7" name="Straight Connector 6"/>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9" name="TextBox 8"/>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10"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34</a:t>
            </a:fld>
            <a:endParaRPr lang="en-US" dirty="0">
              <a:solidFill>
                <a:prstClr val="black">
                  <a:lumMod val="50000"/>
                  <a:lumOff val="50000"/>
                </a:prstClr>
              </a:solidFill>
              <a:latin typeface="Candara" pitchFamily="34" charset="0"/>
            </a:endParaRPr>
          </a:p>
        </p:txBody>
      </p:sp>
      <p:cxnSp>
        <p:nvCxnSpPr>
          <p:cNvPr id="11" name="Straight Connector 10"/>
          <p:cNvCxnSpPr/>
          <p:nvPr/>
        </p:nvCxnSpPr>
        <p:spPr>
          <a:xfrm>
            <a:off x="914400" y="1299713"/>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dirty="0">
                <a:solidFill>
                  <a:prstClr val="white">
                    <a:lumMod val="75000"/>
                  </a:prstClr>
                </a:solidFill>
                <a:latin typeface="Candara" pitchFamily="34" charset="0"/>
                <a:cs typeface="Arial" pitchFamily="34" charset="0"/>
              </a:rPr>
              <a:t>I. Introduction          </a:t>
            </a:r>
            <a:r>
              <a:rPr lang="en-US" sz="1200" dirty="0">
                <a:solidFill>
                  <a:prstClr val="white">
                    <a:lumMod val="65000"/>
                  </a:prstClr>
                </a:solidFill>
                <a:latin typeface="Candara" pitchFamily="34" charset="0"/>
                <a:cs typeface="Arial" pitchFamily="34" charset="0"/>
              </a:rPr>
              <a:t>II. Theory              III. Empirical Analysis             </a:t>
            </a:r>
            <a:r>
              <a:rPr lang="en-US" sz="1200" b="1" dirty="0">
                <a:solidFill>
                  <a:prstClr val="black"/>
                </a:solidFill>
                <a:latin typeface="Candara" pitchFamily="34" charset="0"/>
                <a:cs typeface="Arial" pitchFamily="34" charset="0"/>
              </a:rPr>
              <a:t>IV. Alternative Explanation            </a:t>
            </a:r>
            <a:r>
              <a:rPr lang="en-US" sz="1200" dirty="0">
                <a:solidFill>
                  <a:prstClr val="white">
                    <a:lumMod val="65000"/>
                  </a:prstClr>
                </a:solidFill>
                <a:latin typeface="Candara" pitchFamily="34" charset="0"/>
                <a:cs typeface="Arial" pitchFamily="34" charset="0"/>
              </a:rPr>
              <a:t>V. Conclusion</a:t>
            </a:r>
          </a:p>
        </p:txBody>
      </p:sp>
      <mc:AlternateContent xmlns:mc="http://schemas.openxmlformats.org/markup-compatibility/2006" xmlns:a14="http://schemas.microsoft.com/office/drawing/2010/main">
        <mc:Choice Requires="a14">
          <p:sp>
            <p:nvSpPr>
              <p:cNvPr id="5" name="Rectangle 4"/>
              <p:cNvSpPr/>
              <p:nvPr/>
            </p:nvSpPr>
            <p:spPr>
              <a:xfrm>
                <a:off x="1982280" y="2960859"/>
                <a:ext cx="5148960" cy="659283"/>
              </a:xfrm>
              <a:prstGeom prst="rect">
                <a:avLst/>
              </a:prstGeom>
            </p:spPr>
            <p:txBody>
              <a:bodyPr wrap="square">
                <a:spAutoFit/>
              </a:bodyPr>
              <a:lstStyle/>
              <a:p>
                <a:pPr algn="ctr"/>
                <a:r>
                  <a:rPr lang="en-US" dirty="0">
                    <a:solidFill>
                      <a:prstClr val="black"/>
                    </a:solidFill>
                  </a:rPr>
                  <a:t>Individual chooses entrepreneurship if and only if</a:t>
                </a:r>
              </a:p>
              <a:p>
                <a:pPr algn="ctr"/>
                <a14:m>
                  <m:oMath xmlns:m="http://schemas.openxmlformats.org/officeDocument/2006/math">
                    <m:r>
                      <a:rPr lang="en-US" i="1">
                        <a:solidFill>
                          <a:prstClr val="black"/>
                        </a:solidFill>
                        <a:latin typeface="Cambria Math"/>
                      </a:rPr>
                      <m:t>𝑆</m:t>
                    </m:r>
                    <m:d>
                      <m:dPr>
                        <m:ctrlPr>
                          <a:rPr lang="en-US" i="1">
                            <a:solidFill>
                              <a:prstClr val="black"/>
                            </a:solidFill>
                            <a:latin typeface="Cambria Math" panose="02040503050406030204" pitchFamily="18" charset="0"/>
                          </a:rPr>
                        </m:ctrlPr>
                      </m:dPr>
                      <m:e>
                        <m:r>
                          <a:rPr lang="en-US" i="1">
                            <a:solidFill>
                              <a:prstClr val="black"/>
                            </a:solidFill>
                            <a:latin typeface="Cambria Math"/>
                            <a:ea typeface="Cambria Math"/>
                          </a:rPr>
                          <m:t>𝜃</m:t>
                        </m:r>
                        <m:r>
                          <a:rPr lang="en-US" i="1">
                            <a:solidFill>
                              <a:prstClr val="black"/>
                            </a:solidFill>
                            <a:latin typeface="Cambria Math"/>
                            <a:ea typeface="Cambria Math"/>
                          </a:rPr>
                          <m:t>,</m:t>
                        </m:r>
                        <m:r>
                          <a:rPr lang="en-US" i="1">
                            <a:solidFill>
                              <a:prstClr val="black"/>
                            </a:solidFill>
                            <a:latin typeface="Cambria Math"/>
                            <a:ea typeface="Cambria Math"/>
                          </a:rPr>
                          <m:t>𝑃</m:t>
                        </m:r>
                      </m:e>
                    </m:d>
                    <m:r>
                      <a:rPr lang="en-US" i="1">
                        <a:solidFill>
                          <a:prstClr val="black"/>
                        </a:solidFill>
                        <a:latin typeface="Cambria Math"/>
                      </a:rPr>
                      <m:t>=</m:t>
                    </m:r>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rPr>
                          <m:t>𝑠</m:t>
                        </m:r>
                      </m:sub>
                    </m:sSub>
                    <m:sSup>
                      <m:sSupPr>
                        <m:ctrlPr>
                          <a:rPr lang="en-US" i="1">
                            <a:solidFill>
                              <a:prstClr val="black"/>
                            </a:solidFill>
                            <a:latin typeface="Cambria Math" panose="02040503050406030204" pitchFamily="18" charset="0"/>
                          </a:rPr>
                        </m:ctrlPr>
                      </m:sSupPr>
                      <m:e>
                        <m:r>
                          <a:rPr lang="en-US" i="1">
                            <a:solidFill>
                              <a:prstClr val="black"/>
                            </a:solidFill>
                            <a:latin typeface="Cambria Math"/>
                            <a:ea typeface="Cambria Math"/>
                          </a:rPr>
                          <m:t>𝜃</m:t>
                        </m:r>
                      </m:e>
                      <m:sup>
                        <m:r>
                          <a:rPr lang="en-US" i="1">
                            <a:solidFill>
                              <a:prstClr val="black"/>
                            </a:solidFill>
                            <a:latin typeface="Cambria Math"/>
                            <a:ea typeface="Cambria Math"/>
                          </a:rPr>
                          <m:t>𝛼</m:t>
                        </m:r>
                      </m:sup>
                    </m:sSup>
                    <m:sSup>
                      <m:sSupPr>
                        <m:ctrlPr>
                          <a:rPr lang="en-US" i="1">
                            <a:solidFill>
                              <a:prstClr val="black"/>
                            </a:solidFill>
                            <a:latin typeface="Cambria Math" panose="02040503050406030204" pitchFamily="18" charset="0"/>
                          </a:rPr>
                        </m:ctrlPr>
                      </m:sSupPr>
                      <m:e>
                        <m:r>
                          <a:rPr lang="en-US" i="1">
                            <a:solidFill>
                              <a:prstClr val="black"/>
                            </a:solidFill>
                            <a:latin typeface="Cambria Math"/>
                          </a:rPr>
                          <m:t>𝑃</m:t>
                        </m:r>
                      </m:e>
                      <m:sup>
                        <m:r>
                          <a:rPr lang="en-US" i="1">
                            <a:solidFill>
                              <a:prstClr val="black"/>
                            </a:solidFill>
                            <a:latin typeface="Cambria Math"/>
                          </a:rPr>
                          <m:t>1−</m:t>
                        </m:r>
                        <m:r>
                          <a:rPr lang="en-US" i="1">
                            <a:solidFill>
                              <a:prstClr val="black"/>
                            </a:solidFill>
                            <a:latin typeface="Cambria Math"/>
                            <a:ea typeface="Cambria Math"/>
                          </a:rPr>
                          <m:t>𝛼</m:t>
                        </m:r>
                      </m:sup>
                    </m:sSup>
                    <m:r>
                      <a:rPr lang="en-US" i="1">
                        <a:solidFill>
                          <a:prstClr val="black"/>
                        </a:solidFill>
                        <a:latin typeface="Cambria Math"/>
                        <a:ea typeface="Cambria Math"/>
                      </a:rPr>
                      <m:t>&gt;</m:t>
                    </m:r>
                    <m:sSub>
                      <m:sSubPr>
                        <m:ctrlPr>
                          <a:rPr lang="en-US" i="1">
                            <a:solidFill>
                              <a:prstClr val="black"/>
                            </a:solidFill>
                            <a:latin typeface="Cambria Math" panose="02040503050406030204" pitchFamily="18" charset="0"/>
                          </a:rPr>
                        </m:ctrlPr>
                      </m:sSubPr>
                      <m:e>
                        <m:r>
                          <a:rPr lang="en-US" i="1">
                            <a:solidFill>
                              <a:prstClr val="black"/>
                            </a:solidFill>
                            <a:latin typeface="Cambria Math"/>
                          </a:rPr>
                          <m:t>𝑘</m:t>
                        </m:r>
                      </m:e>
                      <m:sub>
                        <m:r>
                          <a:rPr lang="en-US" i="1">
                            <a:solidFill>
                              <a:prstClr val="black"/>
                            </a:solidFill>
                            <a:latin typeface="Cambria Math"/>
                            <a:ea typeface="Cambria Math"/>
                          </a:rPr>
                          <m:t>𝜋</m:t>
                        </m:r>
                      </m:sub>
                    </m:sSub>
                    <m:sSup>
                      <m:sSupPr>
                        <m:ctrlPr>
                          <a:rPr lang="en-US" i="1">
                            <a:solidFill>
                              <a:prstClr val="black"/>
                            </a:solidFill>
                            <a:latin typeface="Cambria Math" panose="02040503050406030204" pitchFamily="18" charset="0"/>
                          </a:rPr>
                        </m:ctrlPr>
                      </m:sSupPr>
                      <m:e>
                        <m:r>
                          <a:rPr lang="en-US" i="1">
                            <a:solidFill>
                              <a:prstClr val="black"/>
                            </a:solidFill>
                            <a:latin typeface="Cambria Math"/>
                            <a:ea typeface="Cambria Math"/>
                          </a:rPr>
                          <m:t>𝜃</m:t>
                        </m:r>
                      </m:e>
                      <m:sup>
                        <m:r>
                          <a:rPr lang="en-US" i="1">
                            <a:solidFill>
                              <a:prstClr val="black"/>
                            </a:solidFill>
                            <a:latin typeface="Cambria Math"/>
                            <a:ea typeface="Cambria Math"/>
                          </a:rPr>
                          <m:t>𝛽</m:t>
                        </m:r>
                      </m:sup>
                    </m:sSup>
                    <m:sSup>
                      <m:sSupPr>
                        <m:ctrlPr>
                          <a:rPr lang="en-US" i="1">
                            <a:solidFill>
                              <a:prstClr val="black"/>
                            </a:solidFill>
                            <a:latin typeface="Cambria Math" panose="02040503050406030204" pitchFamily="18" charset="0"/>
                          </a:rPr>
                        </m:ctrlPr>
                      </m:sSupPr>
                      <m:e>
                        <m:r>
                          <a:rPr lang="en-US" i="1">
                            <a:solidFill>
                              <a:prstClr val="black"/>
                            </a:solidFill>
                            <a:latin typeface="Cambria Math"/>
                          </a:rPr>
                          <m:t>𝑃</m:t>
                        </m:r>
                      </m:e>
                      <m:sup>
                        <m:r>
                          <a:rPr lang="en-US" i="1">
                            <a:solidFill>
                              <a:prstClr val="black"/>
                            </a:solidFill>
                            <a:latin typeface="Cambria Math"/>
                          </a:rPr>
                          <m:t>1−</m:t>
                        </m:r>
                        <m:r>
                          <a:rPr lang="en-US" i="1">
                            <a:solidFill>
                              <a:prstClr val="black"/>
                            </a:solidFill>
                            <a:latin typeface="Cambria Math"/>
                            <a:ea typeface="Cambria Math"/>
                          </a:rPr>
                          <m:t>𝛽</m:t>
                        </m:r>
                      </m:sup>
                    </m:sSup>
                    <m:r>
                      <a:rPr lang="en-US" i="1">
                        <a:solidFill>
                          <a:prstClr val="black"/>
                        </a:solidFill>
                        <a:latin typeface="Cambria Math"/>
                        <a:ea typeface="Cambria Math"/>
                      </a:rPr>
                      <m:t>=</m:t>
                    </m:r>
                  </m:oMath>
                </a14:m>
                <a:r>
                  <a:rPr lang="en-US" dirty="0">
                    <a:solidFill>
                      <a:prstClr val="black"/>
                    </a:solidFill>
                  </a:rPr>
                  <a:t> </a:t>
                </a:r>
                <a14:m>
                  <m:oMath xmlns:m="http://schemas.openxmlformats.org/officeDocument/2006/math">
                    <m:r>
                      <a:rPr lang="en-US" i="1">
                        <a:solidFill>
                          <a:prstClr val="black"/>
                        </a:solidFill>
                        <a:latin typeface="Cambria Math"/>
                        <a:ea typeface="Cambria Math"/>
                      </a:rPr>
                      <m:t>𝜋</m:t>
                    </m:r>
                    <m:d>
                      <m:dPr>
                        <m:ctrlPr>
                          <a:rPr lang="en-US" i="1">
                            <a:solidFill>
                              <a:prstClr val="black"/>
                            </a:solidFill>
                            <a:latin typeface="Cambria Math" panose="02040503050406030204" pitchFamily="18" charset="0"/>
                          </a:rPr>
                        </m:ctrlPr>
                      </m:dPr>
                      <m:e>
                        <m:r>
                          <a:rPr lang="en-US" i="1">
                            <a:solidFill>
                              <a:prstClr val="black"/>
                            </a:solidFill>
                            <a:latin typeface="Cambria Math"/>
                            <a:ea typeface="Cambria Math"/>
                          </a:rPr>
                          <m:t>𝜃</m:t>
                        </m:r>
                        <m:r>
                          <a:rPr lang="en-US" i="1">
                            <a:solidFill>
                              <a:prstClr val="black"/>
                            </a:solidFill>
                            <a:latin typeface="Cambria Math"/>
                            <a:ea typeface="Cambria Math"/>
                          </a:rPr>
                          <m:t>,</m:t>
                        </m:r>
                        <m:r>
                          <a:rPr lang="en-US" i="1">
                            <a:solidFill>
                              <a:prstClr val="black"/>
                            </a:solidFill>
                            <a:latin typeface="Cambria Math"/>
                            <a:ea typeface="Cambria Math"/>
                          </a:rPr>
                          <m:t>𝑃</m:t>
                        </m:r>
                      </m:e>
                    </m:d>
                  </m:oMath>
                </a14:m>
                <a:endParaRPr lang="en-US" dirty="0">
                  <a:solidFill>
                    <a:prstClr val="black"/>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1982280" y="2960859"/>
                <a:ext cx="5148960" cy="659283"/>
              </a:xfrm>
              <a:prstGeom prst="rect">
                <a:avLst/>
              </a:prstGeom>
              <a:blipFill rotWithShape="0">
                <a:blip r:embed="rId6"/>
                <a:stretch>
                  <a:fillRect t="-5556"/>
                </a:stretch>
              </a:blipFill>
            </p:spPr>
            <p:txBody>
              <a:bodyPr/>
              <a:lstStyle/>
              <a:p>
                <a:r>
                  <a:rPr lang="en-US">
                    <a:noFill/>
                  </a:rPr>
                  <a:t> </a:t>
                </a:r>
              </a:p>
            </p:txBody>
          </p:sp>
        </mc:Fallback>
      </mc:AlternateContent>
      <p:sp>
        <p:nvSpPr>
          <p:cNvPr id="4" name="Rectangle 3"/>
          <p:cNvSpPr/>
          <p:nvPr/>
        </p:nvSpPr>
        <p:spPr>
          <a:xfrm>
            <a:off x="950495" y="2529169"/>
            <a:ext cx="7315200" cy="128547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black"/>
                </a:solidFill>
              </a:rPr>
              <a:t>If </a:t>
            </a:r>
            <a:r>
              <a:rPr lang="en-US" b="1" dirty="0">
                <a:solidFill>
                  <a:prstClr val="black"/>
                </a:solidFill>
              </a:rPr>
              <a:t>innate ability is relatively more productive in entrepreneurship </a:t>
            </a:r>
            <a:r>
              <a:rPr lang="en-US" dirty="0">
                <a:solidFill>
                  <a:prstClr val="black"/>
                </a:solidFill>
              </a:rPr>
              <a:t>and </a:t>
            </a:r>
          </a:p>
          <a:p>
            <a:pPr algn="ctr"/>
            <a:r>
              <a:rPr lang="en-US" b="1" dirty="0">
                <a:solidFill>
                  <a:prstClr val="black"/>
                </a:solidFill>
              </a:rPr>
              <a:t>education is relatively more productive in traditional employment</a:t>
            </a:r>
            <a:r>
              <a:rPr lang="en-US" dirty="0">
                <a:solidFill>
                  <a:prstClr val="black"/>
                </a:solidFill>
              </a:rPr>
              <a:t>,</a:t>
            </a:r>
          </a:p>
          <a:p>
            <a:pPr algn="ctr"/>
            <a:r>
              <a:rPr lang="en-US" dirty="0">
                <a:solidFill>
                  <a:prstClr val="black"/>
                </a:solidFill>
              </a:rPr>
              <a:t> then matching delivers</a:t>
            </a:r>
          </a:p>
          <a:p>
            <a:pPr algn="ctr"/>
            <a:r>
              <a:rPr lang="en-US" dirty="0">
                <a:solidFill>
                  <a:prstClr val="black"/>
                </a:solidFill>
              </a:rPr>
              <a:t>Prop1, Prop 2 and part of Prop 3 (but not income variance)</a:t>
            </a:r>
          </a:p>
        </p:txBody>
      </p:sp>
      <p:sp>
        <p:nvSpPr>
          <p:cNvPr id="17" name="Rectangle 16"/>
          <p:cNvSpPr/>
          <p:nvPr/>
        </p:nvSpPr>
        <p:spPr>
          <a:xfrm rot="20873318">
            <a:off x="1787562" y="4437934"/>
            <a:ext cx="5999647" cy="83099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No evidence of required comparative advantage, but counter evidence not robust</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594153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7900"/>
            <a:ext cx="8229600" cy="1019899"/>
          </a:xfrm>
        </p:spPr>
        <p:txBody>
          <a:bodyPr>
            <a:normAutofit/>
          </a:bodyPr>
          <a:lstStyle/>
          <a:p>
            <a:r>
              <a:rPr lang="en-US" sz="2200" dirty="0"/>
              <a:t>Matching with </a:t>
            </a:r>
            <a:r>
              <a:rPr lang="en-US" sz="2200" i="1" dirty="0"/>
              <a:t>Perfect Information </a:t>
            </a:r>
            <a:r>
              <a:rPr lang="en-US" sz="2200" dirty="0"/>
              <a:t>Predicts Stable Returns to Ability </a:t>
            </a:r>
          </a:p>
        </p:txBody>
      </p:sp>
      <p:cxnSp>
        <p:nvCxnSpPr>
          <p:cNvPr id="6" name="Straight Connector 5"/>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8" name="TextBox 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35</a:t>
            </a:fld>
            <a:endParaRPr lang="en-US" dirty="0">
              <a:solidFill>
                <a:schemeClr val="tx1">
                  <a:lumMod val="50000"/>
                  <a:lumOff val="50000"/>
                </a:schemeClr>
              </a:solidFill>
              <a:latin typeface="Candara" pitchFamily="34" charset="0"/>
            </a:endParaRPr>
          </a:p>
        </p:txBody>
      </p:sp>
      <p:cxnSp>
        <p:nvCxnSpPr>
          <p:cNvPr id="10" name="Straight Connector 9"/>
          <p:cNvCxnSpPr/>
          <p:nvPr/>
        </p:nvCxnSpPr>
        <p:spPr>
          <a:xfrm>
            <a:off x="935966" y="1295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III. Empirical Analysis</a:t>
            </a:r>
            <a:r>
              <a:rPr lang="en-US" sz="1200"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            </a:t>
            </a:r>
            <a:r>
              <a:rPr lang="en-US" sz="1200" b="1" dirty="0">
                <a:latin typeface="Candara" pitchFamily="34" charset="0"/>
                <a:cs typeface="Arial" pitchFamily="34" charset="0"/>
              </a:rPr>
              <a:t>IV. Alternative Explanation</a:t>
            </a:r>
            <a:r>
              <a:rPr lang="en-US" sz="1200" dirty="0">
                <a:latin typeface="Candara" pitchFamily="34" charset="0"/>
                <a:cs typeface="Arial" pitchFamily="34" charset="0"/>
              </a:rPr>
              <a:t>         </a:t>
            </a:r>
            <a:r>
              <a:rPr lang="en-US" sz="1200" b="1"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V. Conclusion</a:t>
            </a:r>
          </a:p>
        </p:txBody>
      </p:sp>
      <p:sp>
        <p:nvSpPr>
          <p:cNvPr id="13" name="TextBox 12"/>
          <p:cNvSpPr txBox="1"/>
          <p:nvPr/>
        </p:nvSpPr>
        <p:spPr>
          <a:xfrm>
            <a:off x="1066800" y="5909606"/>
            <a:ext cx="6450805" cy="276999"/>
          </a:xfrm>
          <a:prstGeom prst="rect">
            <a:avLst/>
          </a:prstGeom>
          <a:noFill/>
        </p:spPr>
        <p:txBody>
          <a:bodyPr wrap="none" rtlCol="0">
            <a:spAutoFit/>
          </a:bodyPr>
          <a:lstStyle/>
          <a:p>
            <a:r>
              <a:rPr lang="en-US" sz="1200" dirty="0">
                <a:latin typeface="Candara" panose="020E0502030303020204" pitchFamily="34" charset="0"/>
              </a:rPr>
              <a:t>OLS estimates; Individual-level clustered standard errors in brackets; ** p&lt;0.01, * p&lt;0.05, + p&lt;0.1</a:t>
            </a:r>
            <a:r>
              <a:rPr lang="en-US" sz="1200" dirty="0"/>
              <a:t> </a:t>
            </a:r>
          </a:p>
        </p:txBody>
      </p:sp>
      <p:graphicFrame>
        <p:nvGraphicFramePr>
          <p:cNvPr id="14" name="Table 13"/>
          <p:cNvGraphicFramePr>
            <a:graphicFrameLocks noGrp="1"/>
          </p:cNvGraphicFramePr>
          <p:nvPr>
            <p:extLst>
              <p:ext uri="{D42A27DB-BD31-4B8C-83A1-F6EECF244321}">
                <p14:modId xmlns:p14="http://schemas.microsoft.com/office/powerpoint/2010/main" val="1544398423"/>
              </p:ext>
            </p:extLst>
          </p:nvPr>
        </p:nvGraphicFramePr>
        <p:xfrm>
          <a:off x="2038350" y="1295400"/>
          <a:ext cx="4610100" cy="4503420"/>
        </p:xfrm>
        <a:graphic>
          <a:graphicData uri="http://schemas.openxmlformats.org/drawingml/2006/table">
            <a:tbl>
              <a:tblPr/>
              <a:tblGrid>
                <a:gridCol w="2405270">
                  <a:extLst>
                    <a:ext uri="{9D8B030D-6E8A-4147-A177-3AD203B41FA5}">
                      <a16:colId xmlns:a16="http://schemas.microsoft.com/office/drawing/2014/main" val="20000"/>
                    </a:ext>
                  </a:extLst>
                </a:gridCol>
                <a:gridCol w="1116732">
                  <a:extLst>
                    <a:ext uri="{9D8B030D-6E8A-4147-A177-3AD203B41FA5}">
                      <a16:colId xmlns:a16="http://schemas.microsoft.com/office/drawing/2014/main" val="20001"/>
                    </a:ext>
                  </a:extLst>
                </a:gridCol>
                <a:gridCol w="1088098">
                  <a:extLst>
                    <a:ext uri="{9D8B030D-6E8A-4147-A177-3AD203B41FA5}">
                      <a16:colId xmlns:a16="http://schemas.microsoft.com/office/drawing/2014/main" val="20002"/>
                    </a:ext>
                  </a:extLst>
                </a:gridCol>
              </a:tblGrid>
              <a:tr h="247650">
                <a:tc>
                  <a:txBody>
                    <a:bodyPr/>
                    <a:lstStyle/>
                    <a:p>
                      <a:pPr algn="l" fontAlgn="b"/>
                      <a:r>
                        <a:rPr lang="en-US" sz="1400" b="0" i="0" u="none" strike="noStrike" dirty="0">
                          <a:solidFill>
                            <a:srgbClr val="000000"/>
                          </a:solidFill>
                          <a:effectLst/>
                          <a:latin typeface="Candara" panose="020E0502030303020204" pitchFamily="34" charset="0"/>
                        </a:rPr>
                        <a:t>D.V.</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ctr" fontAlgn="ctr"/>
                      <a:r>
                        <a:rPr lang="en-US" sz="1400" b="0" i="0" u="none" strike="noStrike">
                          <a:solidFill>
                            <a:srgbClr val="000000"/>
                          </a:solidFill>
                          <a:effectLst/>
                          <a:latin typeface="Candara" panose="020E0502030303020204" pitchFamily="34" charset="0"/>
                        </a:rPr>
                        <a:t>Log Annual Income</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247650">
                <a:tc>
                  <a:txBody>
                    <a:bodyPr/>
                    <a:lstStyle/>
                    <a:p>
                      <a:pPr algn="l" fontAlgn="b"/>
                      <a:r>
                        <a:rPr lang="en-US" sz="1400" b="0" i="0" u="none" strike="noStrike">
                          <a:solidFill>
                            <a:srgbClr val="000000"/>
                          </a:solidFill>
                          <a:effectLst/>
                          <a:latin typeface="Candara" panose="020E0502030303020204" pitchFamily="34" charset="0"/>
                        </a:rPr>
                        <a:t>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ndara" panose="020E0502030303020204" pitchFamily="34" charset="0"/>
                        </a:rPr>
                        <a:t>Persistently salaried</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ndara" panose="020E0502030303020204" pitchFamily="34" charset="0"/>
                        </a:rPr>
                        <a:t>Persistently self-employed</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8125">
                <a:tc>
                  <a:txBody>
                    <a:bodyPr/>
                    <a:lstStyle/>
                    <a:p>
                      <a:pPr algn="l" fontAlgn="b"/>
                      <a:r>
                        <a:rPr lang="en-US" sz="1400" b="0" i="0" u="none" strike="noStrike">
                          <a:solidFill>
                            <a:srgbClr val="000000"/>
                          </a:solidFill>
                          <a:effectLst/>
                          <a:latin typeface="Candara" panose="020E0502030303020204" pitchFamily="34" charset="0"/>
                        </a:rPr>
                        <a:t>Log AFQT X Log Age</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ndara" panose="020E0502030303020204" pitchFamily="34" charset="0"/>
                        </a:rPr>
                        <a:t>0.219***</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ndara" panose="020E0502030303020204" pitchFamily="34" charset="0"/>
                        </a:rPr>
                        <a:t>-0.064</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238125">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[0.031]</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[0.336]</a:t>
                      </a:r>
                    </a:p>
                  </a:txBody>
                  <a:tcPr marL="9525" marR="9525" marT="9525" marB="0" anchor="ctr">
                    <a:lnL>
                      <a:noFill/>
                    </a:lnL>
                    <a:lnR>
                      <a:noFill/>
                    </a:lnR>
                    <a:lnT>
                      <a:noFill/>
                    </a:lnT>
                    <a:lnB>
                      <a:noFill/>
                    </a:lnB>
                  </a:tcPr>
                </a:tc>
                <a:extLst>
                  <a:ext uri="{0D108BD9-81ED-4DB2-BD59-A6C34878D82A}">
                    <a16:rowId xmlns:a16="http://schemas.microsoft.com/office/drawing/2014/main" val="10003"/>
                  </a:ext>
                </a:extLst>
              </a:tr>
              <a:tr h="238125">
                <a:tc>
                  <a:txBody>
                    <a:bodyPr/>
                    <a:lstStyle/>
                    <a:p>
                      <a:pPr algn="l" fontAlgn="b"/>
                      <a:r>
                        <a:rPr lang="en-US" sz="1400" b="0" i="0" u="none" strike="noStrike">
                          <a:solidFill>
                            <a:srgbClr val="000000"/>
                          </a:solidFill>
                          <a:effectLst/>
                          <a:latin typeface="Candara" panose="020E0502030303020204" pitchFamily="34" charset="0"/>
                        </a:rPr>
                        <a:t>Log AFQT Score</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-0.661***</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0.376</a:t>
                      </a:r>
                    </a:p>
                  </a:txBody>
                  <a:tcPr marL="9525" marR="9525" marT="9525" marB="0" anchor="ctr">
                    <a:lnL>
                      <a:noFill/>
                    </a:lnL>
                    <a:lnR>
                      <a:noFill/>
                    </a:lnR>
                    <a:lnT>
                      <a:noFill/>
                    </a:lnT>
                    <a:lnB>
                      <a:noFill/>
                    </a:lnB>
                  </a:tcPr>
                </a:tc>
                <a:extLst>
                  <a:ext uri="{0D108BD9-81ED-4DB2-BD59-A6C34878D82A}">
                    <a16:rowId xmlns:a16="http://schemas.microsoft.com/office/drawing/2014/main" val="10004"/>
                  </a:ext>
                </a:extLst>
              </a:tr>
              <a:tr h="238125">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[0.115]</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[1.253]</a:t>
                      </a:r>
                    </a:p>
                  </a:txBody>
                  <a:tcPr marL="9525" marR="9525" marT="9525" marB="0" anchor="ctr">
                    <a:lnL>
                      <a:noFill/>
                    </a:lnL>
                    <a:lnR>
                      <a:noFill/>
                    </a:lnR>
                    <a:lnT>
                      <a:noFill/>
                    </a:lnT>
                    <a:lnB>
                      <a:noFill/>
                    </a:lnB>
                  </a:tcPr>
                </a:tc>
                <a:extLst>
                  <a:ext uri="{0D108BD9-81ED-4DB2-BD59-A6C34878D82A}">
                    <a16:rowId xmlns:a16="http://schemas.microsoft.com/office/drawing/2014/main" val="10005"/>
                  </a:ext>
                </a:extLst>
              </a:tr>
              <a:tr h="238125">
                <a:tc>
                  <a:txBody>
                    <a:bodyPr/>
                    <a:lstStyle/>
                    <a:p>
                      <a:pPr algn="l" fontAlgn="b"/>
                      <a:r>
                        <a:rPr lang="en-US" sz="1400" b="0" i="0" u="none" strike="noStrike">
                          <a:solidFill>
                            <a:srgbClr val="000000"/>
                          </a:solidFill>
                          <a:effectLst/>
                          <a:latin typeface="Candara" panose="020E0502030303020204" pitchFamily="34" charset="0"/>
                        </a:rPr>
                        <a:t>Log Years of Education</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1.041***</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1.717***</a:t>
                      </a:r>
                    </a:p>
                  </a:txBody>
                  <a:tcPr marL="9525" marR="9525" marT="9525" marB="0" anchor="ctr">
                    <a:lnL>
                      <a:noFill/>
                    </a:lnL>
                    <a:lnR>
                      <a:noFill/>
                    </a:lnR>
                    <a:lnT>
                      <a:noFill/>
                    </a:lnT>
                    <a:lnB>
                      <a:noFill/>
                    </a:lnB>
                  </a:tcPr>
                </a:tc>
                <a:extLst>
                  <a:ext uri="{0D108BD9-81ED-4DB2-BD59-A6C34878D82A}">
                    <a16:rowId xmlns:a16="http://schemas.microsoft.com/office/drawing/2014/main" val="10006"/>
                  </a:ext>
                </a:extLst>
              </a:tr>
              <a:tr h="238125">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[0.031]</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[0.325]</a:t>
                      </a:r>
                    </a:p>
                  </a:txBody>
                  <a:tcPr marL="9525" marR="9525" marT="9525" marB="0" anchor="ctr">
                    <a:lnL>
                      <a:noFill/>
                    </a:lnL>
                    <a:lnR>
                      <a:noFill/>
                    </a:lnR>
                    <a:lnT>
                      <a:noFill/>
                    </a:lnT>
                    <a:lnB>
                      <a:noFill/>
                    </a:lnB>
                  </a:tcPr>
                </a:tc>
                <a:extLst>
                  <a:ext uri="{0D108BD9-81ED-4DB2-BD59-A6C34878D82A}">
                    <a16:rowId xmlns:a16="http://schemas.microsoft.com/office/drawing/2014/main" val="10007"/>
                  </a:ext>
                </a:extLst>
              </a:tr>
              <a:tr h="238125">
                <a:tc>
                  <a:txBody>
                    <a:bodyPr/>
                    <a:lstStyle/>
                    <a:p>
                      <a:pPr algn="l" fontAlgn="b"/>
                      <a:r>
                        <a:rPr lang="en-US" sz="1400" b="0" i="0" u="none" strike="noStrike">
                          <a:solidFill>
                            <a:srgbClr val="000000"/>
                          </a:solidFill>
                          <a:effectLst/>
                          <a:latin typeface="Candara" panose="020E0502030303020204" pitchFamily="34" charset="0"/>
                        </a:rPr>
                        <a:t>Log Age</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-0.248**</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0.184</a:t>
                      </a:r>
                    </a:p>
                  </a:txBody>
                  <a:tcPr marL="9525" marR="9525" marT="9525" marB="0" anchor="ctr">
                    <a:lnL>
                      <a:noFill/>
                    </a:lnL>
                    <a:lnR>
                      <a:noFill/>
                    </a:lnR>
                    <a:lnT>
                      <a:noFill/>
                    </a:lnT>
                    <a:lnB>
                      <a:noFill/>
                    </a:lnB>
                  </a:tcPr>
                </a:tc>
                <a:extLst>
                  <a:ext uri="{0D108BD9-81ED-4DB2-BD59-A6C34878D82A}">
                    <a16:rowId xmlns:a16="http://schemas.microsoft.com/office/drawing/2014/main" val="10008"/>
                  </a:ext>
                </a:extLst>
              </a:tr>
              <a:tr h="238125">
                <a:tc>
                  <a:txBody>
                    <a:bodyPr/>
                    <a:lstStyle/>
                    <a:p>
                      <a:pPr algn="l" fontAlgn="b"/>
                      <a:endParaRPr lang="en-US" sz="1400" b="0" i="0" u="none" strike="noStrike">
                        <a:solidFill>
                          <a:srgbClr val="000000"/>
                        </a:solidFill>
                        <a:effectLst/>
                        <a:latin typeface="Candara" panose="020E0502030303020204" pitchFamily="34" charset="0"/>
                      </a:endParaRP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[0.113]</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[1.283]</a:t>
                      </a:r>
                    </a:p>
                  </a:txBody>
                  <a:tcPr marL="9525" marR="9525" marT="9525" marB="0" anchor="ctr">
                    <a:lnL>
                      <a:noFill/>
                    </a:lnL>
                    <a:lnR>
                      <a:noFill/>
                    </a:lnR>
                    <a:lnT>
                      <a:noFill/>
                    </a:lnT>
                    <a:lnB>
                      <a:noFill/>
                    </a:lnB>
                  </a:tcPr>
                </a:tc>
                <a:extLst>
                  <a:ext uri="{0D108BD9-81ED-4DB2-BD59-A6C34878D82A}">
                    <a16:rowId xmlns:a16="http://schemas.microsoft.com/office/drawing/2014/main" val="10009"/>
                  </a:ext>
                </a:extLst>
              </a:tr>
              <a:tr h="238125">
                <a:tc>
                  <a:txBody>
                    <a:bodyPr/>
                    <a:lstStyle/>
                    <a:p>
                      <a:pPr algn="l" fontAlgn="b"/>
                      <a:r>
                        <a:rPr lang="en-US" sz="1400" b="0" i="0" u="none" strike="noStrike">
                          <a:solidFill>
                            <a:srgbClr val="000000"/>
                          </a:solidFill>
                          <a:effectLst/>
                          <a:latin typeface="Candara" panose="020E0502030303020204" pitchFamily="34" charset="0"/>
                        </a:rPr>
                        <a:t>Constant</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6.76</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3.332</a:t>
                      </a:r>
                    </a:p>
                  </a:txBody>
                  <a:tcPr marL="9525" marR="9525" marT="9525" marB="0" anchor="ctr">
                    <a:lnL>
                      <a:noFill/>
                    </a:lnL>
                    <a:lnR>
                      <a:noFill/>
                    </a:lnR>
                    <a:lnT>
                      <a:noFill/>
                    </a:lnT>
                    <a:lnB>
                      <a:noFill/>
                    </a:lnB>
                  </a:tcPr>
                </a:tc>
                <a:extLst>
                  <a:ext uri="{0D108BD9-81ED-4DB2-BD59-A6C34878D82A}">
                    <a16:rowId xmlns:a16="http://schemas.microsoft.com/office/drawing/2014/main" val="10010"/>
                  </a:ext>
                </a:extLst>
              </a:tr>
              <a:tr h="238125">
                <a:tc>
                  <a:txBody>
                    <a:bodyPr/>
                    <a:lstStyle/>
                    <a:p>
                      <a:pPr algn="l" fontAlgn="ctr"/>
                      <a:r>
                        <a:rPr lang="en-US" sz="1400" b="0" i="0" u="none" strike="noStrike">
                          <a:solidFill>
                            <a:srgbClr val="000000"/>
                          </a:solidFill>
                          <a:effectLst/>
                          <a:latin typeface="Candara" panose="020E0502030303020204" pitchFamily="34" charset="0"/>
                        </a:rPr>
                        <a:t>Demographic variables</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1"/>
                  </a:ext>
                </a:extLst>
              </a:tr>
              <a:tr h="238125">
                <a:tc>
                  <a:txBody>
                    <a:bodyPr/>
                    <a:lstStyle/>
                    <a:p>
                      <a:pPr algn="l" fontAlgn="ctr"/>
                      <a:r>
                        <a:rPr lang="en-US" sz="1400" b="0" i="0" u="none" strike="noStrike">
                          <a:solidFill>
                            <a:srgbClr val="000000"/>
                          </a:solidFill>
                          <a:effectLst/>
                          <a:latin typeface="Candara" panose="020E0502030303020204" pitchFamily="34" charset="0"/>
                        </a:rPr>
                        <a:t>Non-cognitive traits</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2"/>
                  </a:ext>
                </a:extLst>
              </a:tr>
              <a:tr h="238125">
                <a:tc>
                  <a:txBody>
                    <a:bodyPr/>
                    <a:lstStyle/>
                    <a:p>
                      <a:pPr algn="l" fontAlgn="b"/>
                      <a:r>
                        <a:rPr lang="en-US" sz="1400" b="0" i="0" u="none" strike="noStrike">
                          <a:solidFill>
                            <a:srgbClr val="000000"/>
                          </a:solidFill>
                          <a:effectLst/>
                          <a:latin typeface="Candara" panose="020E0502030303020204" pitchFamily="34" charset="0"/>
                        </a:rPr>
                        <a:t>Family background &amp; wealth</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extLst>
                  <a:ext uri="{0D108BD9-81ED-4DB2-BD59-A6C34878D82A}">
                    <a16:rowId xmlns:a16="http://schemas.microsoft.com/office/drawing/2014/main" val="10013"/>
                  </a:ext>
                </a:extLst>
              </a:tr>
              <a:tr h="238125">
                <a:tc>
                  <a:txBody>
                    <a:bodyPr/>
                    <a:lstStyle/>
                    <a:p>
                      <a:pPr algn="l" fontAlgn="b"/>
                      <a:r>
                        <a:rPr lang="en-US" sz="1400" b="0" i="0" u="none" strike="noStrike">
                          <a:solidFill>
                            <a:srgbClr val="000000"/>
                          </a:solidFill>
                          <a:effectLst/>
                          <a:latin typeface="Candara" panose="020E0502030303020204" pitchFamily="34" charset="0"/>
                        </a:rPr>
                        <a:t>Year Dummies</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extLst>
                  <a:ext uri="{0D108BD9-81ED-4DB2-BD59-A6C34878D82A}">
                    <a16:rowId xmlns:a16="http://schemas.microsoft.com/office/drawing/2014/main" val="10014"/>
                  </a:ext>
                </a:extLst>
              </a:tr>
              <a:tr h="238125">
                <a:tc>
                  <a:txBody>
                    <a:bodyPr/>
                    <a:lstStyle/>
                    <a:p>
                      <a:pPr algn="l" fontAlgn="b"/>
                      <a:r>
                        <a:rPr lang="en-US" sz="1400" b="0" i="0" u="none" strike="noStrike">
                          <a:solidFill>
                            <a:srgbClr val="000000"/>
                          </a:solidFill>
                          <a:effectLst/>
                          <a:latin typeface="Candara" panose="020E0502030303020204" pitchFamily="34" charset="0"/>
                        </a:rPr>
                        <a:t>Industry Dummies</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extLst>
                  <a:ext uri="{0D108BD9-81ED-4DB2-BD59-A6C34878D82A}">
                    <a16:rowId xmlns:a16="http://schemas.microsoft.com/office/drawing/2014/main" val="10015"/>
                  </a:ext>
                </a:extLst>
              </a:tr>
              <a:tr h="238125">
                <a:tc>
                  <a:txBody>
                    <a:bodyPr/>
                    <a:lstStyle/>
                    <a:p>
                      <a:pPr algn="l" fontAlgn="b"/>
                      <a:r>
                        <a:rPr lang="en-US" sz="1400" b="0" i="0" u="none" strike="noStrike">
                          <a:solidFill>
                            <a:srgbClr val="000000"/>
                          </a:solidFill>
                          <a:effectLst/>
                          <a:latin typeface="Candara" panose="020E0502030303020204" pitchFamily="34" charset="0"/>
                        </a:rPr>
                        <a:t>Pseudo-R2</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0.1634</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0.1635</a:t>
                      </a:r>
                    </a:p>
                  </a:txBody>
                  <a:tcPr marL="9525" marR="9525" marT="9525" marB="0" anchor="ctr">
                    <a:lnL>
                      <a:noFill/>
                    </a:lnL>
                    <a:lnR>
                      <a:noFill/>
                    </a:lnR>
                    <a:lnT>
                      <a:noFill/>
                    </a:lnT>
                    <a:lnB>
                      <a:noFill/>
                    </a:lnB>
                  </a:tcPr>
                </a:tc>
                <a:extLst>
                  <a:ext uri="{0D108BD9-81ED-4DB2-BD59-A6C34878D82A}">
                    <a16:rowId xmlns:a16="http://schemas.microsoft.com/office/drawing/2014/main" val="10016"/>
                  </a:ext>
                </a:extLst>
              </a:tr>
              <a:tr h="247650">
                <a:tc>
                  <a:txBody>
                    <a:bodyPr/>
                    <a:lstStyle/>
                    <a:p>
                      <a:pPr algn="l" fontAlgn="b"/>
                      <a:r>
                        <a:rPr lang="en-US" sz="1400" b="0" i="0" u="none" strike="noStrike" dirty="0">
                          <a:solidFill>
                            <a:srgbClr val="000000"/>
                          </a:solidFill>
                          <a:effectLst/>
                          <a:latin typeface="Candara" panose="020E0502030303020204" pitchFamily="34" charset="0"/>
                        </a:rPr>
                        <a:t>Observations</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ndara" panose="020E0502030303020204" pitchFamily="34" charset="0"/>
                        </a:rPr>
                        <a:t>29,259</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ndara" panose="020E0502030303020204" pitchFamily="34" charset="0"/>
                        </a:rPr>
                        <a:t>886</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bl>
          </a:graphicData>
        </a:graphic>
      </p:graphicFrame>
      <p:sp>
        <p:nvSpPr>
          <p:cNvPr id="3" name="Rectangle 2"/>
          <p:cNvSpPr/>
          <p:nvPr/>
        </p:nvSpPr>
        <p:spPr>
          <a:xfrm>
            <a:off x="1905000" y="1981200"/>
            <a:ext cx="4876800" cy="533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ular Callout 10"/>
          <p:cNvSpPr/>
          <p:nvPr/>
        </p:nvSpPr>
        <p:spPr>
          <a:xfrm>
            <a:off x="1524000" y="3048000"/>
            <a:ext cx="5927657" cy="1028700"/>
          </a:xfrm>
          <a:prstGeom prst="wedgeRectCallout">
            <a:avLst>
              <a:gd name="adj1" fmla="val 7158"/>
              <a:gd name="adj2" fmla="val -119728"/>
            </a:avLst>
          </a:prstGeom>
          <a:solidFill>
            <a:schemeClr val="accent2">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Not consistent with matching, but consistent with resolution of asymmetric information by employers over time </a:t>
            </a:r>
          </a:p>
        </p:txBody>
      </p:sp>
    </p:spTree>
    <p:extLst>
      <p:ext uri="{BB962C8B-B14F-4D97-AF65-F5344CB8AC3E}">
        <p14:creationId xmlns:p14="http://schemas.microsoft.com/office/powerpoint/2010/main" val="1641547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7900"/>
            <a:ext cx="8229600" cy="1019899"/>
          </a:xfrm>
        </p:spPr>
        <p:txBody>
          <a:bodyPr>
            <a:normAutofit/>
          </a:bodyPr>
          <a:lstStyle/>
          <a:p>
            <a:r>
              <a:rPr lang="en-US" sz="2200" dirty="0"/>
              <a:t>Matching with </a:t>
            </a:r>
            <a:r>
              <a:rPr lang="en-US" sz="2200" i="1" dirty="0"/>
              <a:t>Symmetric Imperfect Information</a:t>
            </a:r>
            <a:endParaRPr lang="en-US" sz="2200" dirty="0"/>
          </a:p>
        </p:txBody>
      </p:sp>
      <p:sp>
        <p:nvSpPr>
          <p:cNvPr id="7" name="TextBox 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8" name="TextBox 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36</a:t>
            </a:fld>
            <a:endParaRPr lang="en-US" dirty="0">
              <a:solidFill>
                <a:schemeClr val="tx1">
                  <a:lumMod val="50000"/>
                  <a:lumOff val="50000"/>
                </a:schemeClr>
              </a:solidFill>
              <a:latin typeface="Candara" pitchFamily="34" charset="0"/>
            </a:endParaRPr>
          </a:p>
        </p:txBody>
      </p:sp>
      <p:cxnSp>
        <p:nvCxnSpPr>
          <p:cNvPr id="10" name="Straight Connector 9"/>
          <p:cNvCxnSpPr/>
          <p:nvPr/>
        </p:nvCxnSpPr>
        <p:spPr>
          <a:xfrm>
            <a:off x="935966" y="1295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III. Empirical Analysis</a:t>
            </a:r>
            <a:r>
              <a:rPr lang="en-US" sz="1200"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            </a:t>
            </a:r>
            <a:r>
              <a:rPr lang="en-US" sz="1200" b="1" dirty="0">
                <a:latin typeface="Candara" pitchFamily="34" charset="0"/>
                <a:cs typeface="Arial" pitchFamily="34" charset="0"/>
              </a:rPr>
              <a:t>IV. Alternative Explanation</a:t>
            </a:r>
            <a:r>
              <a:rPr lang="en-US" sz="1200" dirty="0">
                <a:latin typeface="Candara" pitchFamily="34" charset="0"/>
                <a:cs typeface="Arial" pitchFamily="34" charset="0"/>
              </a:rPr>
              <a:t>         </a:t>
            </a:r>
            <a:r>
              <a:rPr lang="en-US" sz="1200" b="1"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V. Conclusion</a:t>
            </a:r>
          </a:p>
        </p:txBody>
      </p:sp>
      <p:sp>
        <p:nvSpPr>
          <p:cNvPr id="29" name="Content Placeholder 2"/>
          <p:cNvSpPr>
            <a:spLocks noGrp="1"/>
          </p:cNvSpPr>
          <p:nvPr>
            <p:ph idx="1"/>
          </p:nvPr>
        </p:nvSpPr>
        <p:spPr>
          <a:xfrm>
            <a:off x="685800" y="1524001"/>
            <a:ext cx="7848600" cy="3962399"/>
          </a:xfrm>
        </p:spPr>
        <p:txBody>
          <a:bodyPr>
            <a:normAutofit fontScale="92500"/>
          </a:bodyPr>
          <a:lstStyle/>
          <a:p>
            <a:pPr marL="0" indent="0">
              <a:buNone/>
            </a:pPr>
            <a:r>
              <a:rPr lang="en-US" sz="2200" dirty="0"/>
              <a:t>Suppose… </a:t>
            </a:r>
          </a:p>
          <a:p>
            <a:pPr>
              <a:buFont typeface="+mj-lt"/>
              <a:buAutoNum type="arabicPeriod"/>
            </a:pPr>
            <a:r>
              <a:rPr lang="en-US" sz="2200" dirty="0"/>
              <a:t>Population with given level of education fresh out of school (year 0)</a:t>
            </a:r>
          </a:p>
          <a:p>
            <a:pPr lvl="1"/>
            <a:r>
              <a:rPr lang="en-US" sz="1900" dirty="0"/>
              <a:t>Their </a:t>
            </a:r>
            <a:r>
              <a:rPr lang="en-US" sz="1900" b="1" u="sng" dirty="0"/>
              <a:t>average</a:t>
            </a:r>
            <a:r>
              <a:rPr lang="en-US" sz="1900" dirty="0"/>
              <a:t> comparative advantage is in wage work,</a:t>
            </a:r>
          </a:p>
          <a:p>
            <a:pPr lvl="1"/>
            <a:r>
              <a:rPr lang="en-US" sz="1900" dirty="0"/>
              <a:t>But some (i.e. the most able) in </a:t>
            </a:r>
            <a:r>
              <a:rPr lang="en-US" sz="1900" b="1" u="sng" dirty="0"/>
              <a:t>wrong</a:t>
            </a:r>
            <a:r>
              <a:rPr lang="en-US" sz="1900" dirty="0"/>
              <a:t> occupation</a:t>
            </a:r>
          </a:p>
          <a:p>
            <a:pPr lvl="1"/>
            <a:endParaRPr lang="en-US" sz="1900" dirty="0"/>
          </a:p>
          <a:p>
            <a:pPr marL="344488" indent="-344488">
              <a:buFont typeface="+mj-lt"/>
              <a:buAutoNum type="arabicPeriod"/>
            </a:pPr>
            <a:r>
              <a:rPr lang="en-US" sz="2200" dirty="0"/>
              <a:t>Each year they get additional signal of ability: H or L</a:t>
            </a:r>
          </a:p>
          <a:p>
            <a:pPr marL="857250" lvl="1" indent="-457200"/>
            <a:r>
              <a:rPr lang="en-US" sz="1900" dirty="0"/>
              <a:t>Signal visible to all</a:t>
            </a:r>
          </a:p>
          <a:p>
            <a:pPr marL="857250" lvl="1" indent="-457200"/>
            <a:r>
              <a:rPr lang="en-US" sz="1900" dirty="0"/>
              <a:t>More able more likely to get H</a:t>
            </a:r>
          </a:p>
          <a:p>
            <a:pPr marL="857250" lvl="1" indent="-457200"/>
            <a:r>
              <a:rPr lang="en-US" sz="1900" dirty="0"/>
              <a:t>Less able more likely to L</a:t>
            </a:r>
          </a:p>
          <a:p>
            <a:pPr marL="857250" lvl="1" indent="-457200"/>
            <a:endParaRPr lang="en-US" sz="1900" dirty="0"/>
          </a:p>
          <a:p>
            <a:pPr marL="344488" indent="-344488">
              <a:buFont typeface="+mj-lt"/>
              <a:buAutoNum type="arabicPeriod"/>
            </a:pPr>
            <a:r>
              <a:rPr lang="en-US" sz="2200" dirty="0"/>
              <a:t>Each year choose occupation with </a:t>
            </a:r>
            <a:r>
              <a:rPr lang="en-US" sz="2200" i="1" u="sng" dirty="0"/>
              <a:t>expected</a:t>
            </a:r>
            <a:r>
              <a:rPr lang="en-US" sz="2200" dirty="0"/>
              <a:t> comparative advantage</a:t>
            </a:r>
          </a:p>
          <a:p>
            <a:pPr marL="457200" indent="-457200">
              <a:buFont typeface="+mj-lt"/>
              <a:buAutoNum type="arabicPeriod"/>
            </a:pPr>
            <a:endParaRPr lang="en-US" dirty="0"/>
          </a:p>
        </p:txBody>
      </p:sp>
    </p:spTree>
    <p:extLst>
      <p:ext uri="{BB962C8B-B14F-4D97-AF65-F5344CB8AC3E}">
        <p14:creationId xmlns:p14="http://schemas.microsoft.com/office/powerpoint/2010/main" val="244577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7900"/>
            <a:ext cx="8229600" cy="1019899"/>
          </a:xfrm>
        </p:spPr>
        <p:txBody>
          <a:bodyPr>
            <a:normAutofit/>
          </a:bodyPr>
          <a:lstStyle/>
          <a:p>
            <a:r>
              <a:rPr lang="en-US" sz="2200" dirty="0"/>
              <a:t>Matching with </a:t>
            </a:r>
            <a:r>
              <a:rPr lang="en-US" sz="2200" i="1" dirty="0"/>
              <a:t>Symmetric Imperfect Information </a:t>
            </a:r>
            <a:br>
              <a:rPr lang="en-US" sz="2200" i="1" dirty="0"/>
            </a:br>
            <a:r>
              <a:rPr lang="en-US" sz="2200" dirty="0"/>
              <a:t>Predicts Results </a:t>
            </a:r>
            <a:r>
              <a:rPr lang="en-US" sz="2200" b="1" u="sng" dirty="0"/>
              <a:t>Strengthen over Career</a:t>
            </a:r>
          </a:p>
        </p:txBody>
      </p:sp>
      <p:sp>
        <p:nvSpPr>
          <p:cNvPr id="7" name="TextBox 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8" name="TextBox 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37</a:t>
            </a:fld>
            <a:endParaRPr lang="en-US" dirty="0">
              <a:solidFill>
                <a:schemeClr val="tx1">
                  <a:lumMod val="50000"/>
                  <a:lumOff val="50000"/>
                </a:schemeClr>
              </a:solidFill>
              <a:latin typeface="Candara" pitchFamily="34" charset="0"/>
            </a:endParaRPr>
          </a:p>
        </p:txBody>
      </p:sp>
      <p:cxnSp>
        <p:nvCxnSpPr>
          <p:cNvPr id="10" name="Straight Connector 9"/>
          <p:cNvCxnSpPr/>
          <p:nvPr/>
        </p:nvCxnSpPr>
        <p:spPr>
          <a:xfrm>
            <a:off x="935966" y="1295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III. Empirical Analysis</a:t>
            </a:r>
            <a:r>
              <a:rPr lang="en-US" sz="1200"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            </a:t>
            </a:r>
            <a:r>
              <a:rPr lang="en-US" sz="1200" b="1" dirty="0">
                <a:latin typeface="Candara" pitchFamily="34" charset="0"/>
                <a:cs typeface="Arial" pitchFamily="34" charset="0"/>
              </a:rPr>
              <a:t>IV. Alternative Explanation</a:t>
            </a:r>
            <a:r>
              <a:rPr lang="en-US" sz="1200" dirty="0">
                <a:latin typeface="Candara" pitchFamily="34" charset="0"/>
                <a:cs typeface="Arial" pitchFamily="34" charset="0"/>
              </a:rPr>
              <a:t>         </a:t>
            </a:r>
            <a:r>
              <a:rPr lang="en-US" sz="1200" b="1"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V. Conclusion</a:t>
            </a:r>
          </a:p>
        </p:txBody>
      </p:sp>
      <p:sp>
        <p:nvSpPr>
          <p:cNvPr id="4" name="TextBox 3"/>
          <p:cNvSpPr txBox="1"/>
          <p:nvPr/>
        </p:nvSpPr>
        <p:spPr>
          <a:xfrm>
            <a:off x="291871" y="1573619"/>
            <a:ext cx="818942" cy="369332"/>
          </a:xfrm>
          <a:prstGeom prst="rect">
            <a:avLst/>
          </a:prstGeom>
          <a:noFill/>
        </p:spPr>
        <p:txBody>
          <a:bodyPr wrap="none" rtlCol="0">
            <a:spAutoFit/>
          </a:bodyPr>
          <a:lstStyle/>
          <a:p>
            <a:r>
              <a:rPr lang="en-US" dirty="0"/>
              <a:t>Year 0:</a:t>
            </a:r>
          </a:p>
        </p:txBody>
      </p:sp>
      <p:sp>
        <p:nvSpPr>
          <p:cNvPr id="23" name="TextBox 22"/>
          <p:cNvSpPr txBox="1"/>
          <p:nvPr/>
        </p:nvSpPr>
        <p:spPr>
          <a:xfrm>
            <a:off x="4166387" y="5845018"/>
            <a:ext cx="779381" cy="369332"/>
          </a:xfrm>
          <a:prstGeom prst="rect">
            <a:avLst/>
          </a:prstGeom>
          <a:noFill/>
        </p:spPr>
        <p:txBody>
          <a:bodyPr wrap="none" rtlCol="0">
            <a:spAutoFit/>
          </a:bodyPr>
          <a:lstStyle/>
          <a:p>
            <a:r>
              <a:rPr lang="en-US" dirty="0"/>
              <a:t>Ability</a:t>
            </a:r>
          </a:p>
        </p:txBody>
      </p:sp>
      <p:sp>
        <p:nvSpPr>
          <p:cNvPr id="24" name="TextBox 23"/>
          <p:cNvSpPr txBox="1"/>
          <p:nvPr/>
        </p:nvSpPr>
        <p:spPr>
          <a:xfrm>
            <a:off x="4945768" y="5875796"/>
            <a:ext cx="3671903" cy="338554"/>
          </a:xfrm>
          <a:prstGeom prst="rect">
            <a:avLst/>
          </a:prstGeom>
          <a:noFill/>
        </p:spPr>
        <p:txBody>
          <a:bodyPr wrap="none" rtlCol="0">
            <a:spAutoFit/>
          </a:bodyPr>
          <a:lstStyle/>
          <a:p>
            <a:r>
              <a:rPr lang="en-US" sz="1600" dirty="0">
                <a:solidFill>
                  <a:srgbClr val="00B050"/>
                </a:solidFill>
              </a:rPr>
              <a:t>Comparative Advantage Entrepreneurship</a:t>
            </a:r>
          </a:p>
        </p:txBody>
      </p:sp>
      <p:sp>
        <p:nvSpPr>
          <p:cNvPr id="25" name="TextBox 24"/>
          <p:cNvSpPr txBox="1"/>
          <p:nvPr/>
        </p:nvSpPr>
        <p:spPr>
          <a:xfrm>
            <a:off x="915413" y="5845018"/>
            <a:ext cx="3182794" cy="338554"/>
          </a:xfrm>
          <a:prstGeom prst="rect">
            <a:avLst/>
          </a:prstGeom>
          <a:noFill/>
        </p:spPr>
        <p:txBody>
          <a:bodyPr wrap="none" rtlCol="0">
            <a:spAutoFit/>
          </a:bodyPr>
          <a:lstStyle/>
          <a:p>
            <a:r>
              <a:rPr lang="en-US" sz="1600" dirty="0">
                <a:solidFill>
                  <a:srgbClr val="C00000"/>
                </a:solidFill>
              </a:rPr>
              <a:t>Comparative Advantage Wage Work</a:t>
            </a:r>
          </a:p>
        </p:txBody>
      </p:sp>
      <p:grpSp>
        <p:nvGrpSpPr>
          <p:cNvPr id="1044" name="Group 1043"/>
          <p:cNvGrpSpPr/>
          <p:nvPr/>
        </p:nvGrpSpPr>
        <p:grpSpPr>
          <a:xfrm>
            <a:off x="291871" y="2117741"/>
            <a:ext cx="8894913" cy="705145"/>
            <a:chOff x="291871" y="2117741"/>
            <a:chExt cx="8894913" cy="705145"/>
          </a:xfrm>
        </p:grpSpPr>
        <p:sp>
          <p:nvSpPr>
            <p:cNvPr id="38" name="TextBox 37"/>
            <p:cNvSpPr txBox="1"/>
            <p:nvPr/>
          </p:nvSpPr>
          <p:spPr>
            <a:xfrm>
              <a:off x="291871" y="2284511"/>
              <a:ext cx="818942" cy="369332"/>
            </a:xfrm>
            <a:prstGeom prst="rect">
              <a:avLst/>
            </a:prstGeom>
            <a:noFill/>
          </p:spPr>
          <p:txBody>
            <a:bodyPr wrap="none" rtlCol="0">
              <a:spAutoFit/>
            </a:bodyPr>
            <a:lstStyle/>
            <a:p>
              <a:r>
                <a:rPr lang="en-US" dirty="0"/>
                <a:t>Year 1:</a:t>
              </a:r>
            </a:p>
          </p:txBody>
        </p:sp>
        <p:pic>
          <p:nvPicPr>
            <p:cNvPr id="103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5126" y="2117741"/>
              <a:ext cx="6907939" cy="705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49" name="TextBox 48"/>
                <p:cNvSpPr txBox="1"/>
                <p:nvPr/>
              </p:nvSpPr>
              <p:spPr>
                <a:xfrm>
                  <a:off x="8013065" y="2290982"/>
                  <a:ext cx="117371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a:ea typeface="Cambria Math"/>
                          </a:rPr>
                          <m:t>∆</m:t>
                        </m:r>
                        <m:r>
                          <a:rPr lang="en-US" b="0" i="1" smtClean="0">
                            <a:latin typeface="Cambria Math"/>
                            <a:ea typeface="Cambria Math"/>
                          </a:rPr>
                          <m:t>=0.333</m:t>
                        </m:r>
                      </m:oMath>
                    </m:oMathPara>
                  </a14:m>
                  <a:endParaRPr lang="en-US" dirty="0"/>
                </a:p>
              </p:txBody>
            </p:sp>
          </mc:Choice>
          <mc:Fallback xmlns="">
            <p:sp>
              <p:nvSpPr>
                <p:cNvPr id="49" name="TextBox 48"/>
                <p:cNvSpPr txBox="1">
                  <a:spLocks noRot="1" noChangeAspect="1" noMove="1" noResize="1" noEditPoints="1" noAdjustHandles="1" noChangeArrowheads="1" noChangeShapeType="1" noTextEdit="1"/>
                </p:cNvSpPr>
                <p:nvPr/>
              </p:nvSpPr>
              <p:spPr>
                <a:xfrm>
                  <a:off x="8013065" y="2290982"/>
                  <a:ext cx="1173719" cy="369332"/>
                </a:xfrm>
                <a:prstGeom prst="rect">
                  <a:avLst/>
                </a:prstGeom>
                <a:blipFill rotWithShape="1">
                  <a:blip r:embed="rId4"/>
                  <a:stretch>
                    <a:fillRect/>
                  </a:stretch>
                </a:blipFill>
              </p:spPr>
              <p:txBody>
                <a:bodyPr/>
                <a:lstStyle/>
                <a:p>
                  <a:r>
                    <a:rPr lang="en-US">
                      <a:noFill/>
                    </a:rPr>
                    <a:t> </a:t>
                  </a:r>
                </a:p>
              </p:txBody>
            </p:sp>
          </mc:Fallback>
        </mc:AlternateContent>
      </p:grpSp>
      <p:grpSp>
        <p:nvGrpSpPr>
          <p:cNvPr id="1047" name="Group 1046"/>
          <p:cNvGrpSpPr/>
          <p:nvPr/>
        </p:nvGrpSpPr>
        <p:grpSpPr>
          <a:xfrm>
            <a:off x="243090" y="4373911"/>
            <a:ext cx="8957696" cy="689965"/>
            <a:chOff x="243090" y="4373911"/>
            <a:chExt cx="8957696" cy="689965"/>
          </a:xfrm>
        </p:grpSpPr>
        <p:pic>
          <p:nvPicPr>
            <p:cNvPr id="1038"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5126" y="4373911"/>
              <a:ext cx="6926490" cy="689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Box 50"/>
            <p:cNvSpPr txBox="1"/>
            <p:nvPr/>
          </p:nvSpPr>
          <p:spPr>
            <a:xfrm>
              <a:off x="243090" y="4534227"/>
              <a:ext cx="935962" cy="369332"/>
            </a:xfrm>
            <a:prstGeom prst="rect">
              <a:avLst/>
            </a:prstGeom>
            <a:noFill/>
          </p:spPr>
          <p:txBody>
            <a:bodyPr wrap="none" rtlCol="0">
              <a:spAutoFit/>
            </a:bodyPr>
            <a:lstStyle/>
            <a:p>
              <a:r>
                <a:rPr lang="en-US" dirty="0"/>
                <a:t>Year 20:</a:t>
              </a:r>
            </a:p>
          </p:txBody>
        </p:sp>
        <mc:AlternateContent xmlns:mc="http://schemas.openxmlformats.org/markup-compatibility/2006" xmlns:a14="http://schemas.microsoft.com/office/drawing/2010/main">
          <mc:Choice Requires="a14">
            <p:sp>
              <p:nvSpPr>
                <p:cNvPr id="52" name="TextBox 51"/>
                <p:cNvSpPr txBox="1"/>
                <p:nvPr/>
              </p:nvSpPr>
              <p:spPr>
                <a:xfrm>
                  <a:off x="8027067" y="4534227"/>
                  <a:ext cx="117371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a:ea typeface="Cambria Math"/>
                          </a:rPr>
                          <m:t>∆</m:t>
                        </m:r>
                        <m:r>
                          <a:rPr lang="en-US" b="0" i="1" smtClean="0">
                            <a:latin typeface="Cambria Math"/>
                            <a:ea typeface="Cambria Math"/>
                          </a:rPr>
                          <m:t>=0.477</m:t>
                        </m:r>
                      </m:oMath>
                    </m:oMathPara>
                  </a14:m>
                  <a:endParaRPr lang="en-US" dirty="0"/>
                </a:p>
              </p:txBody>
            </p:sp>
          </mc:Choice>
          <mc:Fallback xmlns="">
            <p:sp>
              <p:nvSpPr>
                <p:cNvPr id="52" name="TextBox 51"/>
                <p:cNvSpPr txBox="1">
                  <a:spLocks noRot="1" noChangeAspect="1" noMove="1" noResize="1" noEditPoints="1" noAdjustHandles="1" noChangeArrowheads="1" noChangeShapeType="1" noTextEdit="1"/>
                </p:cNvSpPr>
                <p:nvPr/>
              </p:nvSpPr>
              <p:spPr>
                <a:xfrm>
                  <a:off x="8027067" y="4534227"/>
                  <a:ext cx="1173719" cy="369332"/>
                </a:xfrm>
                <a:prstGeom prst="rect">
                  <a:avLst/>
                </a:prstGeom>
                <a:blipFill rotWithShape="1">
                  <a:blip r:embed="rId6"/>
                  <a:stretch>
                    <a:fillRect/>
                  </a:stretch>
                </a:blipFill>
              </p:spPr>
              <p:txBody>
                <a:bodyPr/>
                <a:lstStyle/>
                <a:p>
                  <a:r>
                    <a:rPr lang="en-US">
                      <a:noFill/>
                    </a:rPr>
                    <a:t> </a:t>
                  </a:r>
                </a:p>
              </p:txBody>
            </p:sp>
          </mc:Fallback>
        </mc:AlternateContent>
      </p:grpSp>
      <p:grpSp>
        <p:nvGrpSpPr>
          <p:cNvPr id="1045" name="Group 1044"/>
          <p:cNvGrpSpPr/>
          <p:nvPr/>
        </p:nvGrpSpPr>
        <p:grpSpPr>
          <a:xfrm>
            <a:off x="305040" y="2856333"/>
            <a:ext cx="8807292" cy="705146"/>
            <a:chOff x="305040" y="2856333"/>
            <a:chExt cx="8807292" cy="705146"/>
          </a:xfrm>
        </p:grpSpPr>
        <p:pic>
          <p:nvPicPr>
            <p:cNvPr id="103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89651" y="2856333"/>
              <a:ext cx="6907939" cy="705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TextBox 46"/>
            <p:cNvSpPr txBox="1"/>
            <p:nvPr/>
          </p:nvSpPr>
          <p:spPr>
            <a:xfrm>
              <a:off x="305040" y="3024240"/>
              <a:ext cx="818942" cy="369332"/>
            </a:xfrm>
            <a:prstGeom prst="rect">
              <a:avLst/>
            </a:prstGeom>
            <a:noFill/>
          </p:spPr>
          <p:txBody>
            <a:bodyPr wrap="none" rtlCol="0">
              <a:spAutoFit/>
            </a:bodyPr>
            <a:lstStyle/>
            <a:p>
              <a:r>
                <a:rPr lang="en-US" dirty="0"/>
                <a:t>Year 2:</a:t>
              </a:r>
            </a:p>
          </p:txBody>
        </p:sp>
        <mc:AlternateContent xmlns:mc="http://schemas.openxmlformats.org/markup-compatibility/2006" xmlns:a14="http://schemas.microsoft.com/office/drawing/2010/main">
          <mc:Choice Requires="a14">
            <p:sp>
              <p:nvSpPr>
                <p:cNvPr id="53" name="TextBox 52"/>
                <p:cNvSpPr txBox="1"/>
                <p:nvPr/>
              </p:nvSpPr>
              <p:spPr>
                <a:xfrm>
                  <a:off x="8025175" y="3024240"/>
                  <a:ext cx="1087157" cy="369332"/>
                </a:xfrm>
                <a:prstGeom prst="rect">
                  <a:avLst/>
                </a:prstGeom>
                <a:noFill/>
              </p:spPr>
              <p:txBody>
                <a:bodyPr wrap="none" rtlCol="0">
                  <a:spAutoFit/>
                </a:bodyPr>
                <a:lstStyle/>
                <a:p>
                  <a14:m>
                    <m:oMath xmlns:m="http://schemas.openxmlformats.org/officeDocument/2006/math">
                      <m:r>
                        <a:rPr lang="en-US" i="1" smtClean="0">
                          <a:latin typeface="Cambria Math"/>
                          <a:ea typeface="Cambria Math"/>
                        </a:rPr>
                        <m:t>∆</m:t>
                      </m:r>
                      <m:r>
                        <a:rPr lang="en-US" b="0" i="1" smtClean="0">
                          <a:latin typeface="Cambria Math"/>
                          <a:ea typeface="Cambria Math"/>
                        </a:rPr>
                        <m:t>=0.</m:t>
                      </m:r>
                    </m:oMath>
                  </a14:m>
                  <a:r>
                    <a:rPr lang="en-US" dirty="0"/>
                    <a:t>375</a:t>
                  </a:r>
                </a:p>
              </p:txBody>
            </p:sp>
          </mc:Choice>
          <mc:Fallback xmlns="">
            <p:sp>
              <p:nvSpPr>
                <p:cNvPr id="53" name="TextBox 52"/>
                <p:cNvSpPr txBox="1">
                  <a:spLocks noRot="1" noChangeAspect="1" noMove="1" noResize="1" noEditPoints="1" noAdjustHandles="1" noChangeArrowheads="1" noChangeShapeType="1" noTextEdit="1"/>
                </p:cNvSpPr>
                <p:nvPr/>
              </p:nvSpPr>
              <p:spPr>
                <a:xfrm>
                  <a:off x="8025175" y="3024240"/>
                  <a:ext cx="1087157" cy="369332"/>
                </a:xfrm>
                <a:prstGeom prst="rect">
                  <a:avLst/>
                </a:prstGeom>
                <a:blipFill rotWithShape="1">
                  <a:blip r:embed="rId8"/>
                  <a:stretch>
                    <a:fillRect t="-8197" r="-3911" b="-24590"/>
                  </a:stretch>
                </a:blipFill>
              </p:spPr>
              <p:txBody>
                <a:bodyPr/>
                <a:lstStyle/>
                <a:p>
                  <a:r>
                    <a:rPr lang="en-US">
                      <a:noFill/>
                    </a:rPr>
                    <a:t> </a:t>
                  </a:r>
                </a:p>
              </p:txBody>
            </p:sp>
          </mc:Fallback>
        </mc:AlternateContent>
      </p:grpSp>
      <p:grpSp>
        <p:nvGrpSpPr>
          <p:cNvPr id="1046" name="Group 1045"/>
          <p:cNvGrpSpPr/>
          <p:nvPr/>
        </p:nvGrpSpPr>
        <p:grpSpPr>
          <a:xfrm>
            <a:off x="301600" y="3625334"/>
            <a:ext cx="8812623" cy="705146"/>
            <a:chOff x="301600" y="3625334"/>
            <a:chExt cx="8812623" cy="705146"/>
          </a:xfrm>
        </p:grpSpPr>
        <p:pic>
          <p:nvPicPr>
            <p:cNvPr id="1037"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89645" y="3625334"/>
              <a:ext cx="6907945" cy="705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TextBox 47"/>
            <p:cNvSpPr txBox="1"/>
            <p:nvPr/>
          </p:nvSpPr>
          <p:spPr>
            <a:xfrm>
              <a:off x="301600" y="3793241"/>
              <a:ext cx="818942" cy="369332"/>
            </a:xfrm>
            <a:prstGeom prst="rect">
              <a:avLst/>
            </a:prstGeom>
            <a:noFill/>
          </p:spPr>
          <p:txBody>
            <a:bodyPr wrap="none" rtlCol="0">
              <a:spAutoFit/>
            </a:bodyPr>
            <a:lstStyle/>
            <a:p>
              <a:r>
                <a:rPr lang="en-US" dirty="0"/>
                <a:t>Year 5:</a:t>
              </a:r>
            </a:p>
          </p:txBody>
        </p:sp>
        <mc:AlternateContent xmlns:mc="http://schemas.openxmlformats.org/markup-compatibility/2006" xmlns:a14="http://schemas.microsoft.com/office/drawing/2010/main">
          <mc:Choice Requires="a14">
            <p:sp>
              <p:nvSpPr>
                <p:cNvPr id="54" name="TextBox 53"/>
                <p:cNvSpPr txBox="1"/>
                <p:nvPr/>
              </p:nvSpPr>
              <p:spPr>
                <a:xfrm>
                  <a:off x="8027066" y="3794516"/>
                  <a:ext cx="1087157" cy="369332"/>
                </a:xfrm>
                <a:prstGeom prst="rect">
                  <a:avLst/>
                </a:prstGeom>
                <a:noFill/>
              </p:spPr>
              <p:txBody>
                <a:bodyPr wrap="none" rtlCol="0">
                  <a:spAutoFit/>
                </a:bodyPr>
                <a:lstStyle/>
                <a:p>
                  <a14:m>
                    <m:oMath xmlns:m="http://schemas.openxmlformats.org/officeDocument/2006/math">
                      <m:r>
                        <a:rPr lang="en-US" i="1" smtClean="0">
                          <a:latin typeface="Cambria Math"/>
                          <a:ea typeface="Cambria Math"/>
                        </a:rPr>
                        <m:t>∆</m:t>
                      </m:r>
                      <m:r>
                        <a:rPr lang="en-US" b="0" i="1" smtClean="0">
                          <a:latin typeface="Cambria Math"/>
                          <a:ea typeface="Cambria Math"/>
                        </a:rPr>
                        <m:t>=0.</m:t>
                      </m:r>
                    </m:oMath>
                  </a14:m>
                  <a:r>
                    <a:rPr lang="en-US" dirty="0"/>
                    <a:t>429</a:t>
                  </a:r>
                </a:p>
              </p:txBody>
            </p:sp>
          </mc:Choice>
          <mc:Fallback xmlns="">
            <p:sp>
              <p:nvSpPr>
                <p:cNvPr id="54" name="TextBox 53"/>
                <p:cNvSpPr txBox="1">
                  <a:spLocks noRot="1" noChangeAspect="1" noMove="1" noResize="1" noEditPoints="1" noAdjustHandles="1" noChangeArrowheads="1" noChangeShapeType="1" noTextEdit="1"/>
                </p:cNvSpPr>
                <p:nvPr/>
              </p:nvSpPr>
              <p:spPr>
                <a:xfrm>
                  <a:off x="8027066" y="3794516"/>
                  <a:ext cx="1087157" cy="369332"/>
                </a:xfrm>
                <a:prstGeom prst="rect">
                  <a:avLst/>
                </a:prstGeom>
                <a:blipFill rotWithShape="1">
                  <a:blip r:embed="rId10"/>
                  <a:stretch>
                    <a:fillRect t="-8197" r="-3933" b="-24590"/>
                  </a:stretch>
                </a:blipFill>
              </p:spPr>
              <p:txBody>
                <a:bodyPr/>
                <a:lstStyle/>
                <a:p>
                  <a:r>
                    <a:rPr lang="en-US">
                      <a:noFill/>
                    </a:rPr>
                    <a:t> </a:t>
                  </a:r>
                </a:p>
              </p:txBody>
            </p:sp>
          </mc:Fallback>
        </mc:AlternateContent>
      </p:grpSp>
      <p:cxnSp>
        <p:nvCxnSpPr>
          <p:cNvPr id="17" name="Straight Arrow Connector 16"/>
          <p:cNvCxnSpPr/>
          <p:nvPr/>
        </p:nvCxnSpPr>
        <p:spPr>
          <a:xfrm>
            <a:off x="4593566" y="5848432"/>
            <a:ext cx="3772512" cy="0"/>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920044" y="5848432"/>
            <a:ext cx="3657600"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1050" name="Group 1049"/>
          <p:cNvGrpSpPr/>
          <p:nvPr/>
        </p:nvGrpSpPr>
        <p:grpSpPr>
          <a:xfrm>
            <a:off x="233361" y="5089200"/>
            <a:ext cx="8971169" cy="706726"/>
            <a:chOff x="233361" y="5089200"/>
            <a:chExt cx="8971169" cy="706726"/>
          </a:xfrm>
        </p:grpSpPr>
        <p:sp>
          <p:nvSpPr>
            <p:cNvPr id="55" name="TextBox 54"/>
            <p:cNvSpPr txBox="1"/>
            <p:nvPr/>
          </p:nvSpPr>
          <p:spPr>
            <a:xfrm>
              <a:off x="233361" y="5330248"/>
              <a:ext cx="935962" cy="369332"/>
            </a:xfrm>
            <a:prstGeom prst="rect">
              <a:avLst/>
            </a:prstGeom>
            <a:noFill/>
          </p:spPr>
          <p:txBody>
            <a:bodyPr wrap="none" rtlCol="0">
              <a:spAutoFit/>
            </a:bodyPr>
            <a:lstStyle/>
            <a:p>
              <a:r>
                <a:rPr lang="en-US" dirty="0"/>
                <a:t>Year 40:</a:t>
              </a:r>
            </a:p>
          </p:txBody>
        </p:sp>
        <mc:AlternateContent xmlns:mc="http://schemas.openxmlformats.org/markup-compatibility/2006" xmlns:a14="http://schemas.microsoft.com/office/drawing/2010/main">
          <mc:Choice Requires="a14">
            <p:sp>
              <p:nvSpPr>
                <p:cNvPr id="56" name="TextBox 55"/>
                <p:cNvSpPr txBox="1"/>
                <p:nvPr/>
              </p:nvSpPr>
              <p:spPr>
                <a:xfrm>
                  <a:off x="8030811" y="5330248"/>
                  <a:ext cx="117371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a:ea typeface="Cambria Math"/>
                          </a:rPr>
                          <m:t>∆</m:t>
                        </m:r>
                        <m:r>
                          <a:rPr lang="en-US" b="0" i="1" smtClean="0">
                            <a:latin typeface="Cambria Math"/>
                            <a:ea typeface="Cambria Math"/>
                          </a:rPr>
                          <m:t>=0.4</m:t>
                        </m:r>
                        <m:r>
                          <a:rPr lang="en-US" i="1">
                            <a:latin typeface="Cambria Math"/>
                            <a:ea typeface="Cambria Math"/>
                          </a:rPr>
                          <m:t>88</m:t>
                        </m:r>
                      </m:oMath>
                    </m:oMathPara>
                  </a14:m>
                  <a:endParaRPr lang="en-US" dirty="0"/>
                </a:p>
              </p:txBody>
            </p:sp>
          </mc:Choice>
          <mc:Fallback xmlns="">
            <p:sp>
              <p:nvSpPr>
                <p:cNvPr id="56" name="TextBox 55"/>
                <p:cNvSpPr txBox="1">
                  <a:spLocks noRot="1" noChangeAspect="1" noMove="1" noResize="1" noEditPoints="1" noAdjustHandles="1" noChangeArrowheads="1" noChangeShapeType="1" noTextEdit="1"/>
                </p:cNvSpPr>
                <p:nvPr/>
              </p:nvSpPr>
              <p:spPr>
                <a:xfrm>
                  <a:off x="8030811" y="5330248"/>
                  <a:ext cx="1173719" cy="369332"/>
                </a:xfrm>
                <a:prstGeom prst="rect">
                  <a:avLst/>
                </a:prstGeom>
                <a:blipFill rotWithShape="1">
                  <a:blip r:embed="rId11"/>
                  <a:stretch>
                    <a:fillRect/>
                  </a:stretch>
                </a:blipFill>
              </p:spPr>
              <p:txBody>
                <a:bodyPr/>
                <a:lstStyle/>
                <a:p>
                  <a:r>
                    <a:rPr lang="en-US">
                      <a:noFill/>
                    </a:rPr>
                    <a:t> </a:t>
                  </a:r>
                </a:p>
              </p:txBody>
            </p:sp>
          </mc:Fallback>
        </mc:AlternateContent>
        <p:pic>
          <p:nvPicPr>
            <p:cNvPr id="1039"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08105" y="5089200"/>
              <a:ext cx="6923420" cy="706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043"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00231" y="1429292"/>
            <a:ext cx="6886777" cy="657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Straight Connector 14"/>
          <p:cNvCxnSpPr/>
          <p:nvPr/>
        </p:nvCxnSpPr>
        <p:spPr>
          <a:xfrm>
            <a:off x="4572000" y="1295400"/>
            <a:ext cx="0" cy="4718895"/>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67" name="Rectangular Callout 66"/>
          <p:cNvSpPr/>
          <p:nvPr/>
        </p:nvSpPr>
        <p:spPr>
          <a:xfrm>
            <a:off x="1295400" y="2469177"/>
            <a:ext cx="3069566" cy="1028700"/>
          </a:xfrm>
          <a:prstGeom prst="wedgeRectCallout">
            <a:avLst>
              <a:gd name="adj1" fmla="val 7158"/>
              <a:gd name="adj2" fmla="val -119728"/>
            </a:avLst>
          </a:prstGeom>
          <a:solidFill>
            <a:schemeClr val="accent2">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Everyone (of this particular education) starts as employee</a:t>
            </a:r>
          </a:p>
        </p:txBody>
      </p:sp>
      <p:grpSp>
        <p:nvGrpSpPr>
          <p:cNvPr id="1049" name="Group 1048"/>
          <p:cNvGrpSpPr/>
          <p:nvPr/>
        </p:nvGrpSpPr>
        <p:grpSpPr>
          <a:xfrm>
            <a:off x="654898" y="3110364"/>
            <a:ext cx="6958285" cy="1029320"/>
            <a:chOff x="654898" y="3110364"/>
            <a:chExt cx="6958285" cy="1029320"/>
          </a:xfrm>
        </p:grpSpPr>
        <p:sp>
          <p:nvSpPr>
            <p:cNvPr id="68" name="Rectangular Callout 67"/>
            <p:cNvSpPr/>
            <p:nvPr/>
          </p:nvSpPr>
          <p:spPr>
            <a:xfrm>
              <a:off x="654898" y="3110364"/>
              <a:ext cx="3069566" cy="1028700"/>
            </a:xfrm>
            <a:prstGeom prst="wedgeRectCallout">
              <a:avLst>
                <a:gd name="adj1" fmla="val 7158"/>
                <a:gd name="adj2" fmla="val -119728"/>
              </a:avLst>
            </a:prstGeom>
            <a:solidFill>
              <a:schemeClr val="accent2">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Those receiving L signal stay employees</a:t>
              </a:r>
            </a:p>
          </p:txBody>
        </p:sp>
        <p:sp>
          <p:nvSpPr>
            <p:cNvPr id="69" name="Rectangular Callout 68"/>
            <p:cNvSpPr/>
            <p:nvPr/>
          </p:nvSpPr>
          <p:spPr>
            <a:xfrm>
              <a:off x="4543617" y="3110984"/>
              <a:ext cx="3069566" cy="1028700"/>
            </a:xfrm>
            <a:prstGeom prst="wedgeRectCallout">
              <a:avLst>
                <a:gd name="adj1" fmla="val 7158"/>
                <a:gd name="adj2" fmla="val -119728"/>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Those receiving H signal become entrepreneurs</a:t>
              </a:r>
            </a:p>
          </p:txBody>
        </p:sp>
      </p:grpSp>
    </p:spTree>
    <p:extLst>
      <p:ext uri="{BB962C8B-B14F-4D97-AF65-F5344CB8AC3E}">
        <p14:creationId xmlns:p14="http://schemas.microsoft.com/office/powerpoint/2010/main" val="1725542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7"/>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04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4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1049"/>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4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4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4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7"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391400" cy="1143000"/>
          </a:xfrm>
        </p:spPr>
        <p:txBody>
          <a:bodyPr>
            <a:noAutofit/>
          </a:bodyPr>
          <a:lstStyle/>
          <a:p>
            <a:r>
              <a:rPr lang="en-US" sz="2400" dirty="0"/>
              <a:t>Lower ability, higher signal individuals switch to wage-employment</a:t>
            </a:r>
          </a:p>
        </p:txBody>
      </p:sp>
      <p:sp>
        <p:nvSpPr>
          <p:cNvPr id="6" name="TextBox 5"/>
          <p:cNvSpPr txBox="1"/>
          <p:nvPr/>
        </p:nvSpPr>
        <p:spPr>
          <a:xfrm>
            <a:off x="1232719" y="5798169"/>
            <a:ext cx="6449961" cy="276999"/>
          </a:xfrm>
          <a:prstGeom prst="rect">
            <a:avLst/>
          </a:prstGeom>
          <a:noFill/>
        </p:spPr>
        <p:txBody>
          <a:bodyPr wrap="square" rtlCol="0">
            <a:spAutoFit/>
          </a:bodyPr>
          <a:lstStyle/>
          <a:p>
            <a:r>
              <a:rPr lang="en-US" sz="1200" dirty="0" err="1">
                <a:solidFill>
                  <a:prstClr val="black"/>
                </a:solidFill>
                <a:latin typeface="Candara" panose="020E0502030303020204" pitchFamily="34" charset="0"/>
              </a:rPr>
              <a:t>Probit</a:t>
            </a:r>
            <a:r>
              <a:rPr lang="en-US" sz="1200" dirty="0">
                <a:solidFill>
                  <a:prstClr val="black"/>
                </a:solidFill>
                <a:latin typeface="Candara" panose="020E0502030303020204" pitchFamily="34" charset="0"/>
              </a:rPr>
              <a:t> estimates; Robust standard errors in brackets; ** p&lt;0.01, * p&lt;0.05, + p&lt;0.1</a:t>
            </a:r>
            <a:r>
              <a:rPr lang="en-US" sz="1200" dirty="0">
                <a:solidFill>
                  <a:prstClr val="black"/>
                </a:solidFill>
              </a:rPr>
              <a:t> </a:t>
            </a:r>
          </a:p>
        </p:txBody>
      </p:sp>
      <p:cxnSp>
        <p:nvCxnSpPr>
          <p:cNvPr id="8" name="Straight Connector 7"/>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10" name="TextBox 9"/>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11"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38</a:t>
            </a:fld>
            <a:endParaRPr lang="en-US" dirty="0">
              <a:solidFill>
                <a:prstClr val="black">
                  <a:lumMod val="50000"/>
                  <a:lumOff val="50000"/>
                </a:prstClr>
              </a:solidFill>
              <a:latin typeface="Candara" pitchFamily="34" charset="0"/>
            </a:endParaRPr>
          </a:p>
        </p:txBody>
      </p:sp>
      <p:cxnSp>
        <p:nvCxnSpPr>
          <p:cNvPr id="12" name="Straight Connector 11"/>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914400" y="150902"/>
            <a:ext cx="7315200" cy="276999"/>
          </a:xfrm>
          <a:prstGeom prst="rect">
            <a:avLst/>
          </a:prstGeom>
          <a:noFill/>
        </p:spPr>
        <p:txBody>
          <a:bodyPr wrap="square" rtlCol="0">
            <a:spAutoFit/>
          </a:bodyPr>
          <a:lstStyle/>
          <a:p>
            <a:r>
              <a:rPr lang="en-US" sz="1200" dirty="0">
                <a:solidFill>
                  <a:prstClr val="white">
                    <a:lumMod val="75000"/>
                  </a:prstClr>
                </a:solidFill>
                <a:latin typeface="Candara" pitchFamily="34" charset="0"/>
                <a:cs typeface="Arial" pitchFamily="34" charset="0"/>
              </a:rPr>
              <a:t>I. Introduction        </a:t>
            </a:r>
            <a:r>
              <a:rPr lang="en-US" sz="1200" dirty="0">
                <a:solidFill>
                  <a:prstClr val="white">
                    <a:lumMod val="65000"/>
                  </a:prstClr>
                </a:solidFill>
                <a:latin typeface="Candara" pitchFamily="34" charset="0"/>
                <a:cs typeface="Arial" pitchFamily="34" charset="0"/>
              </a:rPr>
              <a:t>  II. Theory        </a:t>
            </a:r>
            <a:r>
              <a:rPr lang="en-US" sz="1200" dirty="0">
                <a:solidFill>
                  <a:prstClr val="black"/>
                </a:solidFill>
                <a:latin typeface="Candara" pitchFamily="34" charset="0"/>
                <a:cs typeface="Arial" pitchFamily="34" charset="0"/>
              </a:rPr>
              <a:t>      </a:t>
            </a:r>
            <a:r>
              <a:rPr lang="en-US" sz="1200" b="1" dirty="0">
                <a:solidFill>
                  <a:prstClr val="black"/>
                </a:solidFill>
                <a:latin typeface="Candara" pitchFamily="34" charset="0"/>
                <a:cs typeface="Arial" pitchFamily="34" charset="0"/>
              </a:rPr>
              <a:t>III. Empirical Analysis </a:t>
            </a:r>
            <a:r>
              <a:rPr lang="en-US" sz="1200" b="1" dirty="0">
                <a:solidFill>
                  <a:prstClr val="white">
                    <a:lumMod val="65000"/>
                  </a:prstClr>
                </a:solidFill>
                <a:latin typeface="Candara" pitchFamily="34" charset="0"/>
                <a:cs typeface="Arial" pitchFamily="34" charset="0"/>
              </a:rPr>
              <a:t>            </a:t>
            </a:r>
            <a:r>
              <a:rPr lang="en-US" sz="1200" dirty="0">
                <a:solidFill>
                  <a:prstClr val="white">
                    <a:lumMod val="65000"/>
                  </a:prstClr>
                </a:solidFill>
                <a:latin typeface="Candara" pitchFamily="34" charset="0"/>
                <a:cs typeface="Arial" pitchFamily="34" charset="0"/>
              </a:rPr>
              <a:t>IV. Alternative Explanation            V. Conclusion</a:t>
            </a:r>
          </a:p>
        </p:txBody>
      </p:sp>
      <p:graphicFrame>
        <p:nvGraphicFramePr>
          <p:cNvPr id="4" name="Table 3"/>
          <p:cNvGraphicFramePr>
            <a:graphicFrameLocks noGrp="1"/>
          </p:cNvGraphicFramePr>
          <p:nvPr>
            <p:extLst>
              <p:ext uri="{D42A27DB-BD31-4B8C-83A1-F6EECF244321}">
                <p14:modId xmlns:p14="http://schemas.microsoft.com/office/powerpoint/2010/main" val="4008495601"/>
              </p:ext>
            </p:extLst>
          </p:nvPr>
        </p:nvGraphicFramePr>
        <p:xfrm>
          <a:off x="1217479" y="1381663"/>
          <a:ext cx="6502400" cy="4391025"/>
        </p:xfrm>
        <a:graphic>
          <a:graphicData uri="http://schemas.openxmlformats.org/drawingml/2006/table">
            <a:tbl>
              <a:tblPr/>
              <a:tblGrid>
                <a:gridCol w="2400300">
                  <a:extLst>
                    <a:ext uri="{9D8B030D-6E8A-4147-A177-3AD203B41FA5}">
                      <a16:colId xmlns:a16="http://schemas.microsoft.com/office/drawing/2014/main" val="20000"/>
                    </a:ext>
                  </a:extLst>
                </a:gridCol>
                <a:gridCol w="1117600">
                  <a:extLst>
                    <a:ext uri="{9D8B030D-6E8A-4147-A177-3AD203B41FA5}">
                      <a16:colId xmlns:a16="http://schemas.microsoft.com/office/drawing/2014/main" val="20001"/>
                    </a:ext>
                  </a:extLst>
                </a:gridCol>
                <a:gridCol w="1473200">
                  <a:extLst>
                    <a:ext uri="{9D8B030D-6E8A-4147-A177-3AD203B41FA5}">
                      <a16:colId xmlns:a16="http://schemas.microsoft.com/office/drawing/2014/main" val="20002"/>
                    </a:ext>
                  </a:extLst>
                </a:gridCol>
                <a:gridCol w="1511300">
                  <a:extLst>
                    <a:ext uri="{9D8B030D-6E8A-4147-A177-3AD203B41FA5}">
                      <a16:colId xmlns:a16="http://schemas.microsoft.com/office/drawing/2014/main" val="20003"/>
                    </a:ext>
                  </a:extLst>
                </a:gridCol>
              </a:tblGrid>
              <a:tr h="561975">
                <a:tc>
                  <a:txBody>
                    <a:bodyPr/>
                    <a:lstStyle/>
                    <a:p>
                      <a:pPr algn="l" fontAlgn="ctr"/>
                      <a:r>
                        <a:rPr lang="en-US" sz="1400" b="0" i="0" u="none" strike="noStrike" dirty="0">
                          <a:solidFill>
                            <a:srgbClr val="000000"/>
                          </a:solidFill>
                          <a:effectLst/>
                          <a:latin typeface="Candara" panose="020E0502030303020204" pitchFamily="34" charset="0"/>
                        </a:rPr>
                        <a:t>D.V.</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ndara" panose="020E0502030303020204" pitchFamily="34" charset="0"/>
                        </a:rPr>
                        <a:t>Self-employed</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ndara" panose="020E0502030303020204" pitchFamily="34" charset="0"/>
                        </a:rPr>
                        <a:t>Switched-in to self-employment</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Switched-out of self-employment</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47650">
                <a:tc>
                  <a:txBody>
                    <a:bodyPr/>
                    <a:lstStyle/>
                    <a:p>
                      <a:pPr algn="l" fontAlgn="ctr"/>
                      <a:r>
                        <a:rPr lang="en-US" sz="1400" b="0" i="0" u="none" strike="noStrike">
                          <a:solidFill>
                            <a:srgbClr val="000000"/>
                          </a:solidFill>
                          <a:effectLst/>
                          <a:latin typeface="Candara" panose="020E0502030303020204"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[1]</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[2]</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[3]</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8125">
                <a:tc>
                  <a:txBody>
                    <a:bodyPr/>
                    <a:lstStyle/>
                    <a:p>
                      <a:pPr algn="l" fontAlgn="ctr"/>
                      <a:r>
                        <a:rPr lang="en-US" sz="1400" b="0" i="0" u="none" strike="noStrike">
                          <a:solidFill>
                            <a:srgbClr val="000000"/>
                          </a:solidFill>
                          <a:effectLst/>
                          <a:latin typeface="Candara" panose="020E0502030303020204" pitchFamily="34" charset="0"/>
                        </a:rPr>
                        <a:t>Log AFQT Score</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ndara" panose="020E0502030303020204" pitchFamily="34" charset="0"/>
                        </a:rPr>
                        <a:t>0.102**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ndara" panose="020E0502030303020204" pitchFamily="34" charset="0"/>
                        </a:rPr>
                        <a:t>-0.001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ndara" panose="020E0502030303020204" pitchFamily="34" charset="0"/>
                        </a:rPr>
                        <a:t>-0.026**</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238125">
                <a:tc>
                  <a:txBody>
                    <a:bodyPr/>
                    <a:lstStyle/>
                    <a:p>
                      <a:pPr algn="l"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[0.043]</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[0.001]</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[0.012]</a:t>
                      </a:r>
                    </a:p>
                  </a:txBody>
                  <a:tcPr marL="9525" marR="9525" marT="9525" marB="0" anchor="ctr">
                    <a:lnL>
                      <a:noFill/>
                    </a:lnL>
                    <a:lnR>
                      <a:noFill/>
                    </a:lnR>
                    <a:lnT>
                      <a:noFill/>
                    </a:lnT>
                    <a:lnB>
                      <a:noFill/>
                    </a:lnB>
                  </a:tcPr>
                </a:tc>
                <a:extLst>
                  <a:ext uri="{0D108BD9-81ED-4DB2-BD59-A6C34878D82A}">
                    <a16:rowId xmlns:a16="http://schemas.microsoft.com/office/drawing/2014/main" val="10003"/>
                  </a:ext>
                </a:extLst>
              </a:tr>
              <a:tr h="238125">
                <a:tc>
                  <a:txBody>
                    <a:bodyPr/>
                    <a:lstStyle/>
                    <a:p>
                      <a:pPr algn="l" fontAlgn="ctr"/>
                      <a:r>
                        <a:rPr lang="en-US" sz="1400" b="0" i="0" u="none" strike="noStrike">
                          <a:solidFill>
                            <a:srgbClr val="000000"/>
                          </a:solidFill>
                          <a:effectLst/>
                          <a:latin typeface="Candara" panose="020E0502030303020204" pitchFamily="34" charset="0"/>
                        </a:rPr>
                        <a:t>Log Years of Education</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-0.058***</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-0.003</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0.209***</a:t>
                      </a:r>
                    </a:p>
                  </a:txBody>
                  <a:tcPr marL="9525" marR="9525" marT="9525" marB="0" anchor="ctr">
                    <a:lnL>
                      <a:noFill/>
                    </a:lnL>
                    <a:lnR>
                      <a:noFill/>
                    </a:lnR>
                    <a:lnT>
                      <a:noFill/>
                    </a:lnT>
                    <a:lnB>
                      <a:noFill/>
                    </a:lnB>
                  </a:tcPr>
                </a:tc>
                <a:extLst>
                  <a:ext uri="{0D108BD9-81ED-4DB2-BD59-A6C34878D82A}">
                    <a16:rowId xmlns:a16="http://schemas.microsoft.com/office/drawing/2014/main" val="10004"/>
                  </a:ext>
                </a:extLst>
              </a:tr>
              <a:tr h="238125">
                <a:tc>
                  <a:txBody>
                    <a:bodyPr/>
                    <a:lstStyle/>
                    <a:p>
                      <a:pPr algn="l"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[0.017]</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[0.005]</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[0.065]</a:t>
                      </a:r>
                    </a:p>
                  </a:txBody>
                  <a:tcPr marL="9525" marR="9525" marT="9525" marB="0" anchor="ctr">
                    <a:lnL>
                      <a:noFill/>
                    </a:lnL>
                    <a:lnR>
                      <a:noFill/>
                    </a:lnR>
                    <a:lnT>
                      <a:noFill/>
                    </a:lnT>
                    <a:lnB>
                      <a:noFill/>
                    </a:lnB>
                  </a:tcPr>
                </a:tc>
                <a:extLst>
                  <a:ext uri="{0D108BD9-81ED-4DB2-BD59-A6C34878D82A}">
                    <a16:rowId xmlns:a16="http://schemas.microsoft.com/office/drawing/2014/main" val="10005"/>
                  </a:ext>
                </a:extLst>
              </a:tr>
              <a:tr h="238125">
                <a:tc>
                  <a:txBody>
                    <a:bodyPr/>
                    <a:lstStyle/>
                    <a:p>
                      <a:pPr algn="l" fontAlgn="ctr"/>
                      <a:r>
                        <a:rPr lang="en-US" sz="1400" b="0" i="0" u="none" strike="noStrike">
                          <a:solidFill>
                            <a:srgbClr val="000000"/>
                          </a:solidFill>
                          <a:effectLst/>
                          <a:latin typeface="Candara" panose="020E0502030303020204" pitchFamily="34" charset="0"/>
                        </a:rPr>
                        <a:t>Log AFQT X Log Age</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-0.026**</a:t>
                      </a: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6"/>
                  </a:ext>
                </a:extLst>
              </a:tr>
              <a:tr h="238125">
                <a:tc>
                  <a:txBody>
                    <a:bodyPr/>
                    <a:lstStyle/>
                    <a:p>
                      <a:pPr algn="l"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[0.012]</a:t>
                      </a: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7"/>
                  </a:ext>
                </a:extLst>
              </a:tr>
              <a:tr h="238125">
                <a:tc>
                  <a:txBody>
                    <a:bodyPr/>
                    <a:lstStyle/>
                    <a:p>
                      <a:pPr algn="l" fontAlgn="ctr"/>
                      <a:r>
                        <a:rPr lang="en-US" sz="1400" b="0" i="0" u="none" strike="noStrike">
                          <a:solidFill>
                            <a:srgbClr val="000000"/>
                          </a:solidFill>
                          <a:effectLst/>
                          <a:latin typeface="Candara" panose="020E0502030303020204" pitchFamily="34" charset="0"/>
                        </a:rPr>
                        <a:t>Log Age</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0.120**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0.024*</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-0.242</a:t>
                      </a:r>
                    </a:p>
                  </a:txBody>
                  <a:tcPr marL="9525" marR="9525" marT="9525" marB="0" anchor="ctr">
                    <a:lnL>
                      <a:noFill/>
                    </a:lnL>
                    <a:lnR>
                      <a:noFill/>
                    </a:lnR>
                    <a:lnT>
                      <a:noFill/>
                    </a:lnT>
                    <a:lnB>
                      <a:noFill/>
                    </a:lnB>
                  </a:tcPr>
                </a:tc>
                <a:extLst>
                  <a:ext uri="{0D108BD9-81ED-4DB2-BD59-A6C34878D82A}">
                    <a16:rowId xmlns:a16="http://schemas.microsoft.com/office/drawing/2014/main" val="10008"/>
                  </a:ext>
                </a:extLst>
              </a:tr>
              <a:tr h="238125">
                <a:tc>
                  <a:txBody>
                    <a:bodyPr/>
                    <a:lstStyle/>
                    <a:p>
                      <a:pPr algn="l" fontAlgn="ctr"/>
                      <a:endParaRPr lang="en-US" sz="1400" b="0" i="0" u="none" strike="noStrike">
                        <a:solidFill>
                          <a:srgbClr val="000000"/>
                        </a:solidFill>
                        <a:effectLst/>
                        <a:latin typeface="Candara" panose="020E0502030303020204" pitchFamily="34" charset="0"/>
                      </a:endParaRP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[0.060]</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[0.013]</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[0.153]</a:t>
                      </a:r>
                    </a:p>
                  </a:txBody>
                  <a:tcPr marL="9525" marR="9525" marT="9525" marB="0" anchor="ctr">
                    <a:lnL>
                      <a:noFill/>
                    </a:lnL>
                    <a:lnR>
                      <a:noFill/>
                    </a:lnR>
                    <a:lnT>
                      <a:noFill/>
                    </a:lnT>
                    <a:lnB>
                      <a:noFill/>
                    </a:lnB>
                  </a:tcPr>
                </a:tc>
                <a:extLst>
                  <a:ext uri="{0D108BD9-81ED-4DB2-BD59-A6C34878D82A}">
                    <a16:rowId xmlns:a16="http://schemas.microsoft.com/office/drawing/2014/main" val="10009"/>
                  </a:ext>
                </a:extLst>
              </a:tr>
              <a:tr h="238125">
                <a:tc>
                  <a:txBody>
                    <a:bodyPr/>
                    <a:lstStyle/>
                    <a:p>
                      <a:pPr algn="l" fontAlgn="ctr"/>
                      <a:r>
                        <a:rPr lang="en-US" sz="1400" b="0" i="0" u="none" strike="noStrike">
                          <a:solidFill>
                            <a:srgbClr val="000000"/>
                          </a:solidFill>
                          <a:effectLst/>
                          <a:latin typeface="Candara" panose="020E0502030303020204" pitchFamily="34" charset="0"/>
                        </a:rPr>
                        <a:t>Demographic variables</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0"/>
                  </a:ext>
                </a:extLst>
              </a:tr>
              <a:tr h="238125">
                <a:tc>
                  <a:txBody>
                    <a:bodyPr/>
                    <a:lstStyle/>
                    <a:p>
                      <a:pPr algn="l" fontAlgn="ctr"/>
                      <a:r>
                        <a:rPr lang="en-US" sz="1400" b="0" i="0" u="none" strike="noStrike">
                          <a:solidFill>
                            <a:srgbClr val="000000"/>
                          </a:solidFill>
                          <a:effectLst/>
                          <a:latin typeface="Candara" panose="020E0502030303020204" pitchFamily="34" charset="0"/>
                        </a:rPr>
                        <a:t>Non-cognitive traits</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Y</a:t>
                      </a:r>
                    </a:p>
                  </a:txBody>
                  <a:tcPr marL="9525" marR="9525" marT="9525" marB="0" anchor="ctr">
                    <a:lnL>
                      <a:noFill/>
                    </a:lnL>
                    <a:lnR>
                      <a:noFill/>
                    </a:lnR>
                    <a:lnT>
                      <a:noFill/>
                    </a:lnT>
                    <a:lnB>
                      <a:noFill/>
                    </a:lnB>
                  </a:tcPr>
                </a:tc>
                <a:extLst>
                  <a:ext uri="{0D108BD9-81ED-4DB2-BD59-A6C34878D82A}">
                    <a16:rowId xmlns:a16="http://schemas.microsoft.com/office/drawing/2014/main" val="10011"/>
                  </a:ext>
                </a:extLst>
              </a:tr>
              <a:tr h="238125">
                <a:tc>
                  <a:txBody>
                    <a:bodyPr/>
                    <a:lstStyle/>
                    <a:p>
                      <a:pPr algn="l" fontAlgn="b"/>
                      <a:r>
                        <a:rPr lang="en-US" sz="1400" b="0" i="0" u="none" strike="noStrike">
                          <a:solidFill>
                            <a:srgbClr val="000000"/>
                          </a:solidFill>
                          <a:effectLst/>
                          <a:latin typeface="Candara" panose="020E0502030303020204" pitchFamily="34" charset="0"/>
                        </a:rPr>
                        <a:t>Family background &amp; wealth</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extLst>
                  <a:ext uri="{0D108BD9-81ED-4DB2-BD59-A6C34878D82A}">
                    <a16:rowId xmlns:a16="http://schemas.microsoft.com/office/drawing/2014/main" val="10012"/>
                  </a:ext>
                </a:extLst>
              </a:tr>
              <a:tr h="238125">
                <a:tc>
                  <a:txBody>
                    <a:bodyPr/>
                    <a:lstStyle/>
                    <a:p>
                      <a:pPr algn="l" fontAlgn="b"/>
                      <a:r>
                        <a:rPr lang="en-US" sz="1400" b="0" i="0" u="none" strike="noStrike">
                          <a:solidFill>
                            <a:srgbClr val="000000"/>
                          </a:solidFill>
                          <a:effectLst/>
                          <a:latin typeface="Candara" panose="020E0502030303020204" pitchFamily="34" charset="0"/>
                        </a:rPr>
                        <a:t>Year Dummies</a:t>
                      </a:r>
                    </a:p>
                  </a:txBody>
                  <a:tcPr marL="9525" marR="9525" marT="9525" marB="0" anchor="b">
                    <a:lnL>
                      <a:noFill/>
                    </a:lnL>
                    <a:lnR>
                      <a:noFill/>
                    </a:lnR>
                    <a:lnT>
                      <a:noFill/>
                    </a:lnT>
                    <a:lnB>
                      <a:noFill/>
                    </a:lnB>
                  </a:tcPr>
                </a:tc>
                <a:tc>
                  <a:txBody>
                    <a:bodyPr/>
                    <a:lstStyle/>
                    <a:p>
                      <a:pPr algn="ctr" fontAlgn="b"/>
                      <a:r>
                        <a:rPr lang="en-US" sz="1400" b="0" i="0" u="none" strike="noStrike" dirty="0">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extLst>
                  <a:ext uri="{0D108BD9-81ED-4DB2-BD59-A6C34878D82A}">
                    <a16:rowId xmlns:a16="http://schemas.microsoft.com/office/drawing/2014/main" val="10013"/>
                  </a:ext>
                </a:extLst>
              </a:tr>
              <a:tr h="238125">
                <a:tc>
                  <a:txBody>
                    <a:bodyPr/>
                    <a:lstStyle/>
                    <a:p>
                      <a:pPr algn="l" fontAlgn="b"/>
                      <a:r>
                        <a:rPr lang="en-US" sz="1400" b="0" i="0" u="none" strike="noStrike">
                          <a:solidFill>
                            <a:srgbClr val="000000"/>
                          </a:solidFill>
                          <a:effectLst/>
                          <a:latin typeface="Candara" panose="020E0502030303020204" pitchFamily="34" charset="0"/>
                        </a:rPr>
                        <a:t>Industry Dummies</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Y</a:t>
                      </a:r>
                    </a:p>
                  </a:txBody>
                  <a:tcPr marL="9525" marR="9525" marT="9525" marB="0" anchor="b">
                    <a:lnL>
                      <a:noFill/>
                    </a:lnL>
                    <a:lnR>
                      <a:noFill/>
                    </a:lnR>
                    <a:lnT>
                      <a:noFill/>
                    </a:lnT>
                    <a:lnB>
                      <a:noFill/>
                    </a:lnB>
                  </a:tcPr>
                </a:tc>
                <a:extLst>
                  <a:ext uri="{0D108BD9-81ED-4DB2-BD59-A6C34878D82A}">
                    <a16:rowId xmlns:a16="http://schemas.microsoft.com/office/drawing/2014/main" val="10014"/>
                  </a:ext>
                </a:extLst>
              </a:tr>
              <a:tr h="238125">
                <a:tc>
                  <a:txBody>
                    <a:bodyPr/>
                    <a:lstStyle/>
                    <a:p>
                      <a:pPr algn="l" fontAlgn="b"/>
                      <a:r>
                        <a:rPr lang="en-US" sz="1400" b="0" i="0" u="none" strike="noStrike">
                          <a:solidFill>
                            <a:srgbClr val="000000"/>
                          </a:solidFill>
                          <a:effectLst/>
                          <a:latin typeface="Candara" panose="020E0502030303020204" pitchFamily="34" charset="0"/>
                        </a:rPr>
                        <a:t>Log-likelihood</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-24844.54</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-2936.51</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Candara" panose="020E0502030303020204" pitchFamily="34" charset="0"/>
                        </a:rPr>
                        <a:t>-1583.75</a:t>
                      </a:r>
                    </a:p>
                  </a:txBody>
                  <a:tcPr marL="9525" marR="9525" marT="9525" marB="0" anchor="b">
                    <a:lnL>
                      <a:noFill/>
                    </a:lnL>
                    <a:lnR>
                      <a:noFill/>
                    </a:lnR>
                    <a:lnT>
                      <a:noFill/>
                    </a:lnT>
                    <a:lnB>
                      <a:noFill/>
                    </a:lnB>
                  </a:tcPr>
                </a:tc>
                <a:extLst>
                  <a:ext uri="{0D108BD9-81ED-4DB2-BD59-A6C34878D82A}">
                    <a16:rowId xmlns:a16="http://schemas.microsoft.com/office/drawing/2014/main" val="10015"/>
                  </a:ext>
                </a:extLst>
              </a:tr>
              <a:tr h="247650">
                <a:tc>
                  <a:txBody>
                    <a:bodyPr/>
                    <a:lstStyle/>
                    <a:p>
                      <a:pPr algn="l" fontAlgn="b"/>
                      <a:r>
                        <a:rPr lang="en-US" sz="1400" b="0" i="0" u="none" strike="noStrike" dirty="0">
                          <a:solidFill>
                            <a:srgbClr val="000000"/>
                          </a:solidFill>
                          <a:effectLst/>
                          <a:latin typeface="Candara" panose="020E0502030303020204" pitchFamily="34" charset="0"/>
                        </a:rPr>
                        <a:t>Observations</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Candara" panose="020E0502030303020204" pitchFamily="34" charset="0"/>
                        </a:rPr>
                        <a:t>45,081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ndara" panose="020E0502030303020204" pitchFamily="34" charset="0"/>
                        </a:rPr>
                        <a:t>32,749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ndara" panose="020E0502030303020204" pitchFamily="34" charset="0"/>
                        </a:rPr>
                        <a:t>3,297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bl>
          </a:graphicData>
        </a:graphic>
      </p:graphicFrame>
      <p:sp>
        <p:nvSpPr>
          <p:cNvPr id="14" name="Rectangle 13"/>
          <p:cNvSpPr/>
          <p:nvPr/>
        </p:nvSpPr>
        <p:spPr>
          <a:xfrm>
            <a:off x="914400" y="3124200"/>
            <a:ext cx="4038600" cy="533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14400" y="2209800"/>
            <a:ext cx="4038600" cy="90302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328644" y="2197290"/>
            <a:ext cx="1354036" cy="90302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ular Callout 16"/>
          <p:cNvSpPr/>
          <p:nvPr/>
        </p:nvSpPr>
        <p:spPr>
          <a:xfrm>
            <a:off x="432831" y="4419600"/>
            <a:ext cx="5927657" cy="1028700"/>
          </a:xfrm>
          <a:prstGeom prst="wedgeRectCallout">
            <a:avLst>
              <a:gd name="adj1" fmla="val 7158"/>
              <a:gd name="adj2" fmla="val -119728"/>
            </a:avLst>
          </a:prstGeom>
          <a:solidFill>
            <a:schemeClr val="accent2">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Not consistent with matching, but consistent with resolution of asymmetric information by employers over time </a:t>
            </a:r>
          </a:p>
        </p:txBody>
      </p:sp>
      <p:sp>
        <p:nvSpPr>
          <p:cNvPr id="18" name="Rectangular Callout 17"/>
          <p:cNvSpPr/>
          <p:nvPr/>
        </p:nvSpPr>
        <p:spPr>
          <a:xfrm>
            <a:off x="5562600" y="3905250"/>
            <a:ext cx="2868738" cy="1028700"/>
          </a:xfrm>
          <a:prstGeom prst="wedgeRectCallout">
            <a:avLst>
              <a:gd name="adj1" fmla="val 1499"/>
              <a:gd name="adj2" fmla="val -125035"/>
            </a:avLst>
          </a:prstGeom>
          <a:solidFill>
            <a:schemeClr val="accent2">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Indicates Workers Also Learning Ability </a:t>
            </a:r>
          </a:p>
        </p:txBody>
      </p:sp>
    </p:spTree>
    <p:extLst>
      <p:ext uri="{BB962C8B-B14F-4D97-AF65-F5344CB8AC3E}">
        <p14:creationId xmlns:p14="http://schemas.microsoft.com/office/powerpoint/2010/main" val="268371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14"/>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7"/>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7" grpId="0" animBg="1"/>
      <p:bldP spid="17" grpId="1" animBg="1"/>
      <p:bldP spid="1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467600" cy="1143000"/>
          </a:xfrm>
        </p:spPr>
        <p:txBody>
          <a:bodyPr>
            <a:normAutofit/>
          </a:bodyPr>
          <a:lstStyle/>
          <a:p>
            <a:r>
              <a:rPr lang="en-US" dirty="0"/>
              <a:t>Entrepreneurs are </a:t>
            </a:r>
            <a:r>
              <a:rPr lang="en-US" i="1" u="sng" dirty="0"/>
              <a:t>undervalued individuals</a:t>
            </a:r>
          </a:p>
        </p:txBody>
      </p:sp>
      <p:sp>
        <p:nvSpPr>
          <p:cNvPr id="3" name="Content Placeholder 2"/>
          <p:cNvSpPr>
            <a:spLocks noGrp="1"/>
          </p:cNvSpPr>
          <p:nvPr>
            <p:ph idx="1"/>
          </p:nvPr>
        </p:nvSpPr>
        <p:spPr>
          <a:xfrm>
            <a:off x="707366" y="1600200"/>
            <a:ext cx="7772400" cy="4038600"/>
          </a:xfrm>
        </p:spPr>
        <p:txBody>
          <a:bodyPr>
            <a:normAutofit/>
          </a:bodyPr>
          <a:lstStyle/>
          <a:p>
            <a:pPr marL="0" indent="0">
              <a:buNone/>
            </a:pPr>
            <a:r>
              <a:rPr lang="en-US" sz="2200" dirty="0"/>
              <a:t>New theory of entrepreneurship driven by unobserved ability</a:t>
            </a:r>
          </a:p>
          <a:p>
            <a:pPr marL="514350" indent="-274320">
              <a:buFont typeface="+mj-lt"/>
              <a:buAutoNum type="arabicPeriod"/>
            </a:pPr>
            <a:r>
              <a:rPr lang="en-US" sz="1800" dirty="0">
                <a:solidFill>
                  <a:schemeClr val="tx1">
                    <a:lumMod val="65000"/>
                    <a:lumOff val="35000"/>
                  </a:schemeClr>
                </a:solidFill>
              </a:rPr>
              <a:t>Entrepreneurs have </a:t>
            </a:r>
            <a:r>
              <a:rPr lang="en-US" sz="1800" b="1" dirty="0">
                <a:solidFill>
                  <a:schemeClr val="tx1">
                    <a:lumMod val="65000"/>
                    <a:lumOff val="35000"/>
                  </a:schemeClr>
                </a:solidFill>
              </a:rPr>
              <a:t>higher ability </a:t>
            </a:r>
            <a:r>
              <a:rPr lang="en-US" sz="1800" dirty="0">
                <a:solidFill>
                  <a:schemeClr val="tx1">
                    <a:lumMod val="65000"/>
                    <a:lumOff val="35000"/>
                  </a:schemeClr>
                </a:solidFill>
              </a:rPr>
              <a:t>than employees </a:t>
            </a:r>
            <a:r>
              <a:rPr lang="en-US" sz="1800" b="1" i="1" dirty="0">
                <a:solidFill>
                  <a:schemeClr val="tx1">
                    <a:lumMod val="65000"/>
                    <a:lumOff val="35000"/>
                  </a:schemeClr>
                </a:solidFill>
              </a:rPr>
              <a:t>with same pedigree</a:t>
            </a:r>
          </a:p>
          <a:p>
            <a:pPr marL="514350" indent="-274320">
              <a:buFont typeface="+mj-lt"/>
              <a:buAutoNum type="arabicPeriod"/>
            </a:pPr>
            <a:r>
              <a:rPr lang="en-US" sz="1800" dirty="0">
                <a:solidFill>
                  <a:schemeClr val="tx1">
                    <a:lumMod val="65000"/>
                    <a:lumOff val="35000"/>
                  </a:schemeClr>
                </a:solidFill>
              </a:rPr>
              <a:t>Entrepreneurs have </a:t>
            </a:r>
            <a:r>
              <a:rPr lang="en-US" sz="1800" b="1" dirty="0">
                <a:solidFill>
                  <a:schemeClr val="tx1">
                    <a:lumMod val="65000"/>
                    <a:lumOff val="35000"/>
                  </a:schemeClr>
                </a:solidFill>
              </a:rPr>
              <a:t>lower pedigree </a:t>
            </a:r>
            <a:r>
              <a:rPr lang="en-US" sz="1800" dirty="0">
                <a:solidFill>
                  <a:schemeClr val="tx1">
                    <a:lumMod val="65000"/>
                    <a:lumOff val="35000"/>
                  </a:schemeClr>
                </a:solidFill>
              </a:rPr>
              <a:t>than employees </a:t>
            </a:r>
            <a:r>
              <a:rPr lang="en-US" sz="1800" b="1" i="1" dirty="0">
                <a:solidFill>
                  <a:schemeClr val="tx1">
                    <a:lumMod val="65000"/>
                    <a:lumOff val="35000"/>
                  </a:schemeClr>
                </a:solidFill>
              </a:rPr>
              <a:t>with same ability</a:t>
            </a:r>
          </a:p>
          <a:p>
            <a:pPr marL="514350" indent="-274320">
              <a:buFont typeface="+mj-lt"/>
              <a:buAutoNum type="arabicPeriod"/>
            </a:pPr>
            <a:r>
              <a:rPr lang="en-US" sz="1800" dirty="0">
                <a:solidFill>
                  <a:schemeClr val="tx1">
                    <a:lumMod val="65000"/>
                    <a:lumOff val="35000"/>
                  </a:schemeClr>
                </a:solidFill>
              </a:rPr>
              <a:t>Entrepreneurs’ </a:t>
            </a:r>
            <a:r>
              <a:rPr lang="en-US" sz="1800" b="1" dirty="0">
                <a:solidFill>
                  <a:schemeClr val="tx1">
                    <a:lumMod val="65000"/>
                    <a:lumOff val="35000"/>
                  </a:schemeClr>
                </a:solidFill>
              </a:rPr>
              <a:t>earnings higher &amp; more dispersed</a:t>
            </a:r>
            <a:r>
              <a:rPr lang="en-US" sz="1800" dirty="0">
                <a:solidFill>
                  <a:schemeClr val="tx1">
                    <a:lumMod val="65000"/>
                    <a:lumOff val="35000"/>
                  </a:schemeClr>
                </a:solidFill>
              </a:rPr>
              <a:t>, </a:t>
            </a:r>
            <a:r>
              <a:rPr lang="en-US" sz="1800" b="1" i="1" dirty="0">
                <a:solidFill>
                  <a:schemeClr val="tx1">
                    <a:lumMod val="65000"/>
                    <a:lumOff val="35000"/>
                  </a:schemeClr>
                </a:solidFill>
              </a:rPr>
              <a:t>conditional on pedigree</a:t>
            </a:r>
          </a:p>
          <a:p>
            <a:pPr marL="514350" indent="-457200"/>
            <a:endParaRPr lang="en-US" sz="1100" dirty="0"/>
          </a:p>
          <a:p>
            <a:pPr marL="57150" indent="0">
              <a:buNone/>
            </a:pPr>
            <a:r>
              <a:rPr lang="en-US" dirty="0"/>
              <a:t>Find empirical support for all three propositions</a:t>
            </a:r>
          </a:p>
          <a:p>
            <a:pPr marL="514350" indent="-274320"/>
            <a:r>
              <a:rPr lang="en-US" sz="1800" dirty="0" err="1">
                <a:solidFill>
                  <a:schemeClr val="tx1">
                    <a:lumMod val="65000"/>
                    <a:lumOff val="35000"/>
                  </a:schemeClr>
                </a:solidFill>
              </a:rPr>
              <a:t>NLSY</a:t>
            </a:r>
            <a:r>
              <a:rPr lang="en-US" sz="1800" dirty="0">
                <a:solidFill>
                  <a:schemeClr val="tx1">
                    <a:lumMod val="65000"/>
                    <a:lumOff val="35000"/>
                  </a:schemeClr>
                </a:solidFill>
              </a:rPr>
              <a:t> sample of youth born between 1957 and 1964 in US</a:t>
            </a:r>
          </a:p>
          <a:p>
            <a:pPr marL="514350" indent="-274320"/>
            <a:r>
              <a:rPr lang="en-US" sz="1800" dirty="0" err="1">
                <a:solidFill>
                  <a:schemeClr val="tx1">
                    <a:lumMod val="65000"/>
                    <a:lumOff val="35000"/>
                  </a:schemeClr>
                </a:solidFill>
              </a:rPr>
              <a:t>NCDS</a:t>
            </a:r>
            <a:r>
              <a:rPr lang="en-US" sz="1800" dirty="0">
                <a:solidFill>
                  <a:schemeClr val="tx1">
                    <a:lumMod val="65000"/>
                    <a:lumOff val="35000"/>
                  </a:schemeClr>
                </a:solidFill>
              </a:rPr>
              <a:t> sample of all children born in 1 week in 1958 in UK</a:t>
            </a:r>
          </a:p>
          <a:p>
            <a:pPr marL="514350" indent="-274320"/>
            <a:endParaRPr lang="en-US" dirty="0">
              <a:solidFill>
                <a:schemeClr val="tx1">
                  <a:lumMod val="65000"/>
                  <a:lumOff val="35000"/>
                </a:schemeClr>
              </a:solidFill>
            </a:endParaRPr>
          </a:p>
          <a:p>
            <a:pPr marL="514350" indent="-274320"/>
            <a:endParaRPr lang="en-US" dirty="0">
              <a:solidFill>
                <a:schemeClr val="tx1">
                  <a:lumMod val="65000"/>
                  <a:lumOff val="35000"/>
                </a:schemeClr>
              </a:solidFill>
            </a:endParaRPr>
          </a:p>
          <a:p>
            <a:pPr marL="240030" indent="0">
              <a:buNone/>
            </a:pPr>
            <a:endParaRPr lang="en-US" dirty="0">
              <a:solidFill>
                <a:schemeClr val="tx1">
                  <a:lumMod val="65000"/>
                  <a:lumOff val="35000"/>
                </a:schemeClr>
              </a:solidFill>
            </a:endParaRPr>
          </a:p>
          <a:p>
            <a:pPr marL="514350" indent="-457200"/>
            <a:endParaRPr lang="en-US" dirty="0">
              <a:solidFill>
                <a:schemeClr val="tx1">
                  <a:lumMod val="65000"/>
                  <a:lumOff val="35000"/>
                </a:schemeClr>
              </a:solidFill>
            </a:endParaRPr>
          </a:p>
          <a:p>
            <a:pPr marL="914400" lvl="1" indent="-457200"/>
            <a:endParaRPr lang="en-US" sz="1100" dirty="0"/>
          </a:p>
          <a:p>
            <a:pPr lvl="1"/>
            <a:endParaRPr lang="en-US" sz="1800" dirty="0"/>
          </a:p>
        </p:txBody>
      </p:sp>
      <p:cxnSp>
        <p:nvCxnSpPr>
          <p:cNvPr id="5" name="Straight Connector 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7" name="TextBox 6"/>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8"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39</a:t>
            </a:fld>
            <a:endParaRPr lang="en-US" dirty="0">
              <a:solidFill>
                <a:schemeClr val="tx1">
                  <a:lumMod val="50000"/>
                  <a:lumOff val="50000"/>
                </a:schemeClr>
              </a:solidFill>
              <a:latin typeface="Candara" pitchFamily="34" charset="0"/>
            </a:endParaRPr>
          </a:p>
        </p:txBody>
      </p:sp>
      <p:cxnSp>
        <p:nvCxnSpPr>
          <p:cNvPr id="9" name="Straight Connector 8"/>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III. Empirical Analysis</a:t>
            </a:r>
            <a:r>
              <a:rPr lang="en-US" sz="1200"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            IV. Alternative Explanation        </a:t>
            </a:r>
            <a:r>
              <a:rPr lang="en-US" sz="1200" dirty="0">
                <a:latin typeface="Candara" pitchFamily="34" charset="0"/>
                <a:cs typeface="Arial" pitchFamily="34" charset="0"/>
              </a:rPr>
              <a:t> </a:t>
            </a:r>
            <a:r>
              <a:rPr lang="en-US" sz="1200" b="1" dirty="0">
                <a:latin typeface="Candara" pitchFamily="34" charset="0"/>
                <a:cs typeface="Arial" pitchFamily="34" charset="0"/>
              </a:rPr>
              <a:t>V. Conclusion</a:t>
            </a:r>
          </a:p>
        </p:txBody>
      </p:sp>
    </p:spTree>
    <p:extLst>
      <p:ext uri="{BB962C8B-B14F-4D97-AF65-F5344CB8AC3E}">
        <p14:creationId xmlns:p14="http://schemas.microsoft.com/office/powerpoint/2010/main" val="1687034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1056" y="246588"/>
            <a:ext cx="7772400" cy="1143000"/>
          </a:xfrm>
        </p:spPr>
        <p:txBody>
          <a:bodyPr>
            <a:normAutofit/>
          </a:bodyPr>
          <a:lstStyle/>
          <a:p>
            <a:r>
              <a:rPr lang="en-US" dirty="0"/>
              <a:t>DJ Patel could not find geology employment in US</a:t>
            </a:r>
          </a:p>
        </p:txBody>
      </p:sp>
      <p:sp>
        <p:nvSpPr>
          <p:cNvPr id="3" name="Content Placeholder 2"/>
          <p:cNvSpPr>
            <a:spLocks noGrp="1"/>
          </p:cNvSpPr>
          <p:nvPr>
            <p:ph idx="1"/>
          </p:nvPr>
        </p:nvSpPr>
        <p:spPr>
          <a:xfrm>
            <a:off x="914400" y="5532437"/>
            <a:ext cx="7539596" cy="639763"/>
          </a:xfrm>
        </p:spPr>
        <p:txBody>
          <a:bodyPr>
            <a:normAutofit fontScale="92500" lnSpcReduction="10000"/>
          </a:bodyPr>
          <a:lstStyle/>
          <a:p>
            <a:pPr marL="0" indent="0" algn="ctr">
              <a:buNone/>
            </a:pPr>
            <a:r>
              <a:rPr lang="en-US" sz="1800" dirty="0"/>
              <a:t>Patel’s Indian geology degree unrecognized in US. Entered fast food industry</a:t>
            </a:r>
          </a:p>
          <a:p>
            <a:pPr marL="0" indent="0" algn="ctr">
              <a:buNone/>
            </a:pPr>
            <a:r>
              <a:rPr lang="en-US" sz="1800" dirty="0"/>
              <a:t>Now owns more than a dozen pizza franchises in Atlanta, USA</a:t>
            </a:r>
          </a:p>
        </p:txBody>
      </p:sp>
      <p:cxnSp>
        <p:nvCxnSpPr>
          <p:cNvPr id="5" name="Straight Connector 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7" name="TextBox 6"/>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8"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4</a:t>
            </a:fld>
            <a:endParaRPr lang="en-US" dirty="0">
              <a:solidFill>
                <a:prstClr val="black">
                  <a:lumMod val="50000"/>
                  <a:lumOff val="50000"/>
                </a:prstClr>
              </a:solidFill>
              <a:latin typeface="Candara" pitchFamily="34" charset="0"/>
            </a:endParaRPr>
          </a:p>
        </p:txBody>
      </p:sp>
      <p:cxnSp>
        <p:nvCxnSpPr>
          <p:cNvPr id="9" name="Straight Connector 8"/>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b="1" dirty="0">
                <a:latin typeface="Candara" pitchFamily="34" charset="0"/>
                <a:cs typeface="Arial" pitchFamily="34" charset="0"/>
              </a:rPr>
              <a:t>I. Introduction </a:t>
            </a:r>
            <a:r>
              <a:rPr lang="en-US" sz="1200" b="1" dirty="0">
                <a:solidFill>
                  <a:srgbClr val="000099"/>
                </a:solidFill>
                <a:latin typeface="Candara" pitchFamily="34" charset="0"/>
                <a:cs typeface="Arial" pitchFamily="34" charset="0"/>
              </a:rPr>
              <a:t>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II. Theory              III. Empirical Analysis             IV. Alternative Explanation            V. Conclusion</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2414" y="1368287"/>
            <a:ext cx="6207672"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47382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467600" cy="1143000"/>
          </a:xfrm>
        </p:spPr>
        <p:txBody>
          <a:bodyPr>
            <a:normAutofit/>
          </a:bodyPr>
          <a:lstStyle/>
          <a:p>
            <a:r>
              <a:rPr lang="en-US" dirty="0"/>
              <a:t>Asymmetric information driven entrepreneurship has peculiar implications</a:t>
            </a:r>
            <a:endParaRPr lang="en-US" i="1" u="sng"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62000" y="1600200"/>
                <a:ext cx="7645021" cy="4267200"/>
              </a:xfrm>
            </p:spPr>
            <p:txBody>
              <a:bodyPr>
                <a:normAutofit lnSpcReduction="10000"/>
              </a:bodyPr>
              <a:lstStyle/>
              <a:p>
                <a:pPr marL="0" indent="0">
                  <a:buNone/>
                </a:pPr>
                <a:r>
                  <a:rPr lang="en-US" sz="2200" dirty="0"/>
                  <a:t>Explains broad range of entrepreneurial choices</a:t>
                </a:r>
              </a:p>
              <a:p>
                <a:pPr marL="685800" lvl="1"/>
                <a:r>
                  <a:rPr lang="en-US" dirty="0"/>
                  <a:t>Dropout billionaire entrepreneurs to immigrant ‘mom &amp; pop’ stores</a:t>
                </a:r>
              </a:p>
              <a:p>
                <a:pPr marL="685800" lvl="1"/>
                <a:endParaRPr lang="en-US" sz="1000" dirty="0"/>
              </a:p>
              <a:p>
                <a:pPr marL="0" indent="0">
                  <a:buNone/>
                </a:pPr>
                <a:r>
                  <a:rPr lang="en-US" sz="2200" dirty="0"/>
                  <a:t>Entrepreneurs are “cherries” not “lemons”… </a:t>
                </a:r>
              </a:p>
              <a:p>
                <a:pPr marL="682625" lvl="1" indent="-225425"/>
                <a:r>
                  <a:rPr lang="en-US" dirty="0"/>
                  <a:t>who cannot find, cannot hold or cannot stand real jobs</a:t>
                </a:r>
              </a:p>
              <a:p>
                <a:pPr marL="0" indent="0">
                  <a:buNone/>
                </a:pPr>
                <a:endParaRPr lang="en-US" sz="1000" dirty="0"/>
              </a:p>
              <a:p>
                <a:pPr marL="0" indent="0">
                  <a:buNone/>
                </a:pPr>
                <a:r>
                  <a:rPr lang="en-US" dirty="0"/>
                  <a:t>Entrepreneurial </a:t>
                </a:r>
                <a:r>
                  <a:rPr lang="en-US" sz="2200" dirty="0"/>
                  <a:t>income linked to </a:t>
                </a:r>
                <a:r>
                  <a:rPr lang="en-US" sz="2200" i="1" u="sng" dirty="0"/>
                  <a:t>why</a:t>
                </a:r>
                <a:r>
                  <a:rPr lang="en-US" sz="2200" dirty="0"/>
                  <a:t> set up own firm</a:t>
                </a:r>
              </a:p>
              <a:p>
                <a:pPr marL="685800" lvl="1"/>
                <a:r>
                  <a:rPr lang="en-US" dirty="0"/>
                  <a:t>Lifestyle preferences </a:t>
                </a:r>
                <a14:m>
                  <m:oMath xmlns:m="http://schemas.openxmlformats.org/officeDocument/2006/math">
                    <m:r>
                      <a:rPr lang="en-US" i="1" smtClean="0">
                        <a:latin typeface="Cambria Math"/>
                        <a:ea typeface="Cambria Math"/>
                      </a:rPr>
                      <m:t>⇒</m:t>
                    </m:r>
                  </m:oMath>
                </a14:m>
                <a:r>
                  <a:rPr lang="en-US" dirty="0"/>
                  <a:t> lower  income</a:t>
                </a:r>
              </a:p>
              <a:p>
                <a:pPr marL="685800" lvl="1"/>
                <a:r>
                  <a:rPr lang="en-US" dirty="0"/>
                  <a:t>Asymmetric information </a:t>
                </a:r>
                <a14:m>
                  <m:oMath xmlns:m="http://schemas.openxmlformats.org/officeDocument/2006/math">
                    <m:r>
                      <a:rPr lang="en-US" i="1">
                        <a:latin typeface="Cambria Math"/>
                        <a:ea typeface="Cambria Math"/>
                      </a:rPr>
                      <m:t>⇒</m:t>
                    </m:r>
                  </m:oMath>
                </a14:m>
                <a:r>
                  <a:rPr lang="en-US" dirty="0"/>
                  <a:t> lower  income</a:t>
                </a:r>
              </a:p>
              <a:p>
                <a:pPr marL="685800" lvl="1"/>
                <a:endParaRPr lang="en-US" sz="1000" dirty="0"/>
              </a:p>
              <a:p>
                <a:pPr marL="0" indent="0">
                  <a:buNone/>
                </a:pPr>
                <a:r>
                  <a:rPr lang="en-US" dirty="0"/>
                  <a:t>Entrepreneurial “success” subtle</a:t>
                </a:r>
              </a:p>
              <a:p>
                <a:pPr marL="633413" lvl="1"/>
                <a:r>
                  <a:rPr lang="en-US" dirty="0"/>
                  <a:t>Earn more but selection still adverse (more productive as employees?)</a:t>
                </a:r>
              </a:p>
              <a:p>
                <a:pPr marL="633413" lvl="1"/>
                <a:r>
                  <a:rPr lang="en-US" dirty="0"/>
                  <a:t>Increasing entrepreneurship </a:t>
                </a:r>
                <a14:m>
                  <m:oMath xmlns:m="http://schemas.openxmlformats.org/officeDocument/2006/math">
                    <m:r>
                      <a:rPr lang="en-US" i="1" smtClean="0">
                        <a:latin typeface="Cambria Math"/>
                        <a:ea typeface="Cambria Math"/>
                      </a:rPr>
                      <m:t>≠</m:t>
                    </m:r>
                  </m:oMath>
                </a14:m>
                <a:r>
                  <a:rPr lang="en-US" dirty="0"/>
                  <a:t> increasing growth</a:t>
                </a:r>
              </a:p>
              <a:p>
                <a:pPr marL="633413" lvl="1"/>
                <a:r>
                  <a:rPr lang="en-US" dirty="0"/>
                  <a:t>Policies must induce/enable productivity based sorting</a:t>
                </a:r>
              </a:p>
              <a:p>
                <a:pPr marL="400050" lvl="1" indent="0">
                  <a:buNone/>
                </a:pPr>
                <a:endParaRPr lang="en-US" dirty="0"/>
              </a:p>
              <a:p>
                <a:pPr marL="400050" lvl="1"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62000" y="1600200"/>
                <a:ext cx="7645021" cy="4267200"/>
              </a:xfrm>
              <a:blipFill rotWithShape="1">
                <a:blip r:embed="rId3"/>
                <a:stretch>
                  <a:fillRect l="-957" t="-1714"/>
                </a:stretch>
              </a:blipFill>
            </p:spPr>
            <p:txBody>
              <a:bodyPr/>
              <a:lstStyle/>
              <a:p>
                <a:r>
                  <a:rPr lang="en-US">
                    <a:noFill/>
                  </a:rPr>
                  <a:t> </a:t>
                </a:r>
              </a:p>
            </p:txBody>
          </p:sp>
        </mc:Fallback>
      </mc:AlternateContent>
      <p:cxnSp>
        <p:nvCxnSpPr>
          <p:cNvPr id="5" name="Straight Connector 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7" name="TextBox 6"/>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8"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40</a:t>
            </a:fld>
            <a:endParaRPr lang="en-US" dirty="0">
              <a:solidFill>
                <a:schemeClr val="tx1">
                  <a:lumMod val="50000"/>
                  <a:lumOff val="50000"/>
                </a:schemeClr>
              </a:solidFill>
              <a:latin typeface="Candara" pitchFamily="34" charset="0"/>
            </a:endParaRPr>
          </a:p>
        </p:txBody>
      </p:sp>
      <p:cxnSp>
        <p:nvCxnSpPr>
          <p:cNvPr id="9" name="Straight Connector 8"/>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III. Empirical Analysis</a:t>
            </a:r>
            <a:r>
              <a:rPr lang="en-US" sz="1200"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            IV. Alternative Explanation        </a:t>
            </a:r>
            <a:r>
              <a:rPr lang="en-US" sz="1200" dirty="0">
                <a:latin typeface="Candara" pitchFamily="34" charset="0"/>
                <a:cs typeface="Arial" pitchFamily="34" charset="0"/>
              </a:rPr>
              <a:t> </a:t>
            </a:r>
            <a:r>
              <a:rPr lang="en-US" sz="1200" b="1" dirty="0">
                <a:latin typeface="Candara" pitchFamily="34" charset="0"/>
                <a:cs typeface="Arial" pitchFamily="34" charset="0"/>
              </a:rPr>
              <a:t>V. Conclusion</a:t>
            </a:r>
          </a:p>
        </p:txBody>
      </p:sp>
    </p:spTree>
    <p:extLst>
      <p:ext uri="{BB962C8B-B14F-4D97-AF65-F5344CB8AC3E}">
        <p14:creationId xmlns:p14="http://schemas.microsoft.com/office/powerpoint/2010/main" val="2877476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3898" y="2971800"/>
            <a:ext cx="6019800" cy="1066800"/>
          </a:xfrm>
        </p:spPr>
        <p:txBody>
          <a:bodyPr>
            <a:normAutofit/>
          </a:bodyPr>
          <a:lstStyle/>
          <a:p>
            <a:pPr marL="0" indent="0" algn="ctr">
              <a:buNone/>
            </a:pPr>
            <a:r>
              <a:rPr lang="en-US" sz="3200" dirty="0"/>
              <a:t>Thank you</a:t>
            </a:r>
          </a:p>
        </p:txBody>
      </p:sp>
      <p:cxnSp>
        <p:nvCxnSpPr>
          <p:cNvPr id="4" name="Straight Connector 3"/>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6" name="TextBox 5"/>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7"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41</a:t>
            </a:fld>
            <a:endParaRPr lang="en-US" dirty="0">
              <a:solidFill>
                <a:schemeClr val="tx1">
                  <a:lumMod val="50000"/>
                  <a:lumOff val="50000"/>
                </a:schemeClr>
              </a:solidFill>
              <a:latin typeface="Candara" pitchFamily="34" charset="0"/>
            </a:endParaRPr>
          </a:p>
        </p:txBody>
      </p:sp>
      <p:cxnSp>
        <p:nvCxnSpPr>
          <p:cNvPr id="9" name="Straight Connector 8"/>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045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2906" y="381000"/>
            <a:ext cx="7162800" cy="1143000"/>
          </a:xfrm>
        </p:spPr>
        <p:txBody>
          <a:bodyPr>
            <a:normAutofit/>
          </a:bodyPr>
          <a:lstStyle/>
          <a:p>
            <a:r>
              <a:rPr lang="en-US" sz="2600" dirty="0">
                <a:solidFill>
                  <a:prstClr val="black"/>
                </a:solidFill>
                <a:latin typeface="Candara" panose="020E0502030303020204" pitchFamily="34" charset="0"/>
              </a:rPr>
              <a:t>The NLSY Sample: Variables &amp; Measures</a:t>
            </a:r>
            <a:endParaRPr lang="en-US" sz="3600" i="1" dirty="0">
              <a:latin typeface="Candara" panose="020E0502030303020204" pitchFamily="34" charset="0"/>
            </a:endParaRPr>
          </a:p>
        </p:txBody>
      </p:sp>
      <p:cxnSp>
        <p:nvCxnSpPr>
          <p:cNvPr id="8" name="Straight Connector 7"/>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10" name="TextBox 9"/>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11"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42</a:t>
            </a:fld>
            <a:endParaRPr lang="en-US" dirty="0">
              <a:solidFill>
                <a:prstClr val="black">
                  <a:lumMod val="50000"/>
                  <a:lumOff val="50000"/>
                </a:prstClr>
              </a:solidFill>
              <a:latin typeface="Candara" pitchFamily="34" charset="0"/>
            </a:endParaRPr>
          </a:p>
        </p:txBody>
      </p:sp>
      <p:cxnSp>
        <p:nvCxnSpPr>
          <p:cNvPr id="12" name="Straight Connector 11"/>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914400" y="150902"/>
            <a:ext cx="7315200" cy="276999"/>
          </a:xfrm>
          <a:prstGeom prst="rect">
            <a:avLst/>
          </a:prstGeom>
          <a:noFill/>
        </p:spPr>
        <p:txBody>
          <a:bodyPr wrap="square" rtlCol="0">
            <a:spAutoFit/>
          </a:bodyPr>
          <a:lstStyle/>
          <a:p>
            <a:r>
              <a:rPr lang="en-US" sz="1200" dirty="0">
                <a:solidFill>
                  <a:prstClr val="white">
                    <a:lumMod val="75000"/>
                  </a:prstClr>
                </a:solidFill>
                <a:latin typeface="Candara" pitchFamily="34" charset="0"/>
                <a:cs typeface="Arial" pitchFamily="34" charset="0"/>
              </a:rPr>
              <a:t>I. Introduction        </a:t>
            </a:r>
            <a:r>
              <a:rPr lang="en-US" sz="1200" dirty="0">
                <a:solidFill>
                  <a:prstClr val="white">
                    <a:lumMod val="65000"/>
                  </a:prstClr>
                </a:solidFill>
                <a:latin typeface="Candara" pitchFamily="34" charset="0"/>
                <a:cs typeface="Arial" pitchFamily="34" charset="0"/>
              </a:rPr>
              <a:t>  II. Theory        </a:t>
            </a:r>
            <a:r>
              <a:rPr lang="en-US" sz="1200" dirty="0">
                <a:solidFill>
                  <a:prstClr val="black"/>
                </a:solidFill>
                <a:latin typeface="Candara" pitchFamily="34" charset="0"/>
                <a:cs typeface="Arial" pitchFamily="34" charset="0"/>
              </a:rPr>
              <a:t>      </a:t>
            </a:r>
            <a:r>
              <a:rPr lang="en-US" sz="1200" b="1" dirty="0">
                <a:solidFill>
                  <a:prstClr val="black"/>
                </a:solidFill>
                <a:latin typeface="Candara" pitchFamily="34" charset="0"/>
                <a:cs typeface="Arial" pitchFamily="34" charset="0"/>
              </a:rPr>
              <a:t>III. Empirical Analysis </a:t>
            </a:r>
            <a:r>
              <a:rPr lang="en-US" sz="1200" b="1" dirty="0">
                <a:solidFill>
                  <a:prstClr val="white">
                    <a:lumMod val="65000"/>
                  </a:prstClr>
                </a:solidFill>
                <a:latin typeface="Candara" pitchFamily="34" charset="0"/>
                <a:cs typeface="Arial" pitchFamily="34" charset="0"/>
              </a:rPr>
              <a:t>            </a:t>
            </a:r>
            <a:r>
              <a:rPr lang="en-US" sz="1200" dirty="0">
                <a:solidFill>
                  <a:prstClr val="white">
                    <a:lumMod val="65000"/>
                  </a:prstClr>
                </a:solidFill>
                <a:latin typeface="Candara" pitchFamily="34" charset="0"/>
                <a:cs typeface="Arial" pitchFamily="34" charset="0"/>
              </a:rPr>
              <a:t>IV. Alternative Explanation            V. Conclusion</a:t>
            </a:r>
          </a:p>
        </p:txBody>
      </p:sp>
      <p:graphicFrame>
        <p:nvGraphicFramePr>
          <p:cNvPr id="6" name="Table 5"/>
          <p:cNvGraphicFramePr>
            <a:graphicFrameLocks noGrp="1"/>
          </p:cNvGraphicFramePr>
          <p:nvPr>
            <p:extLst/>
          </p:nvPr>
        </p:nvGraphicFramePr>
        <p:xfrm>
          <a:off x="1237706" y="1775901"/>
          <a:ext cx="6553199" cy="3739710"/>
        </p:xfrm>
        <a:graphic>
          <a:graphicData uri="http://schemas.openxmlformats.org/drawingml/2006/table">
            <a:tbl>
              <a:tblPr/>
              <a:tblGrid>
                <a:gridCol w="2009530">
                  <a:extLst>
                    <a:ext uri="{9D8B030D-6E8A-4147-A177-3AD203B41FA5}">
                      <a16:colId xmlns:a16="http://schemas.microsoft.com/office/drawing/2014/main" val="20000"/>
                    </a:ext>
                  </a:extLst>
                </a:gridCol>
                <a:gridCol w="853605">
                  <a:extLst>
                    <a:ext uri="{9D8B030D-6E8A-4147-A177-3AD203B41FA5}">
                      <a16:colId xmlns:a16="http://schemas.microsoft.com/office/drawing/2014/main" val="20001"/>
                    </a:ext>
                  </a:extLst>
                </a:gridCol>
                <a:gridCol w="1262625">
                  <a:extLst>
                    <a:ext uri="{9D8B030D-6E8A-4147-A177-3AD203B41FA5}">
                      <a16:colId xmlns:a16="http://schemas.microsoft.com/office/drawing/2014/main" val="20002"/>
                    </a:ext>
                  </a:extLst>
                </a:gridCol>
                <a:gridCol w="1320421">
                  <a:extLst>
                    <a:ext uri="{9D8B030D-6E8A-4147-A177-3AD203B41FA5}">
                      <a16:colId xmlns:a16="http://schemas.microsoft.com/office/drawing/2014/main" val="20003"/>
                    </a:ext>
                  </a:extLst>
                </a:gridCol>
                <a:gridCol w="1107018">
                  <a:extLst>
                    <a:ext uri="{9D8B030D-6E8A-4147-A177-3AD203B41FA5}">
                      <a16:colId xmlns:a16="http://schemas.microsoft.com/office/drawing/2014/main" val="20004"/>
                    </a:ext>
                  </a:extLst>
                </a:gridCol>
              </a:tblGrid>
              <a:tr h="306190">
                <a:tc gridSpan="5">
                  <a:txBody>
                    <a:bodyPr/>
                    <a:lstStyle/>
                    <a:p>
                      <a:pPr algn="ctr" fontAlgn="ctr"/>
                      <a:r>
                        <a:rPr lang="en-US" sz="1600" b="1" i="0" u="none" strike="noStrike" dirty="0">
                          <a:solidFill>
                            <a:srgbClr val="000000"/>
                          </a:solidFill>
                          <a:effectLst/>
                          <a:latin typeface="Candara" panose="020E0502030303020204" pitchFamily="34" charset="0"/>
                        </a:rPr>
                        <a:t>Current-year drop-outs</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98190">
                <a:tc>
                  <a:txBody>
                    <a:bodyPr/>
                    <a:lstStyle/>
                    <a:p>
                      <a:pPr algn="l" fontAlgn="ctr"/>
                      <a:r>
                        <a:rPr lang="en-US" sz="1600" b="0" i="0" u="none" strike="noStrike" dirty="0">
                          <a:solidFill>
                            <a:srgbClr val="000000"/>
                          </a:solidFill>
                          <a:effectLst/>
                          <a:latin typeface="Candara" panose="020E0502030303020204" pitchFamily="34" charset="0"/>
                        </a:rPr>
                        <a:t>Past year employment status</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AFQT Score</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Education</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Annual Income</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Drop-out Rate</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6190">
                <a:tc>
                  <a:txBody>
                    <a:bodyPr/>
                    <a:lstStyle/>
                    <a:p>
                      <a:pPr algn="l" fontAlgn="ctr"/>
                      <a:r>
                        <a:rPr lang="en-US" sz="1600" b="0" i="0" u="none" strike="noStrike">
                          <a:solidFill>
                            <a:srgbClr val="000000"/>
                          </a:solidFill>
                          <a:effectLst/>
                          <a:latin typeface="Candara" panose="020E0502030303020204" pitchFamily="34" charset="0"/>
                        </a:rPr>
                        <a:t>Salaried</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37.4</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12.2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52,042.0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solidFill>
                            <a:srgbClr val="000000"/>
                          </a:solidFill>
                          <a:effectLst/>
                          <a:latin typeface="Candara" panose="020E0502030303020204" pitchFamily="34" charset="0"/>
                        </a:rPr>
                        <a:t>10.7</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306190">
                <a:tc>
                  <a:txBody>
                    <a:bodyPr/>
                    <a:lstStyle/>
                    <a:p>
                      <a:pPr algn="l" fontAlgn="ctr"/>
                      <a:r>
                        <a:rPr lang="en-US" sz="1600" b="0" i="0" u="none" strike="noStrike">
                          <a:solidFill>
                            <a:srgbClr val="000000"/>
                          </a:solidFill>
                          <a:effectLst/>
                          <a:latin typeface="Candara" panose="020E0502030303020204" pitchFamily="34" charset="0"/>
                        </a:rPr>
                        <a:t>Self-employed</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39.8</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12.3</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75,254.8</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12.9</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06190">
                <a:tc gridSpan="5">
                  <a:txBody>
                    <a:bodyPr/>
                    <a:lstStyle/>
                    <a:p>
                      <a:pPr algn="ctr" fontAlgn="ctr"/>
                      <a:endParaRPr lang="en-US" sz="1600" b="1" i="0" u="none" strike="noStrike" dirty="0">
                        <a:solidFill>
                          <a:srgbClr val="000000"/>
                        </a:solidFill>
                        <a:effectLst/>
                        <a:latin typeface="Candara" panose="020E050203030302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r h="306190">
                <a:tc gridSpan="5">
                  <a:txBody>
                    <a:bodyPr/>
                    <a:lstStyle/>
                    <a:p>
                      <a:pPr algn="ctr" fontAlgn="ctr"/>
                      <a:r>
                        <a:rPr lang="en-US" sz="1600" b="1" i="0" u="none" strike="noStrike" dirty="0">
                          <a:solidFill>
                            <a:srgbClr val="000000"/>
                          </a:solidFill>
                          <a:effectLst/>
                          <a:latin typeface="Candara" panose="020E0502030303020204" pitchFamily="34" charset="0"/>
                        </a:rPr>
                        <a:t>Current-year survivors</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5"/>
                  </a:ext>
                </a:extLst>
              </a:tr>
              <a:tr h="798190">
                <a:tc>
                  <a:txBody>
                    <a:bodyPr/>
                    <a:lstStyle/>
                    <a:p>
                      <a:pPr algn="l" fontAlgn="ctr"/>
                      <a:r>
                        <a:rPr lang="en-US" sz="1600" b="0" i="0" u="none" strike="noStrike">
                          <a:solidFill>
                            <a:srgbClr val="000000"/>
                          </a:solidFill>
                          <a:effectLst/>
                          <a:latin typeface="Candara" panose="020E0502030303020204" pitchFamily="34" charset="0"/>
                        </a:rPr>
                        <a:t>Past year employment status</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AFQT Score</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Education</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Annual Income</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Survival-rate</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06190">
                <a:tc>
                  <a:txBody>
                    <a:bodyPr/>
                    <a:lstStyle/>
                    <a:p>
                      <a:pPr algn="l" fontAlgn="ctr"/>
                      <a:r>
                        <a:rPr lang="en-US" sz="1600" b="0" i="0" u="none" strike="noStrike">
                          <a:solidFill>
                            <a:srgbClr val="000000"/>
                          </a:solidFill>
                          <a:effectLst/>
                          <a:latin typeface="Candara" panose="020E0502030303020204" pitchFamily="34" charset="0"/>
                        </a:rPr>
                        <a:t>Salaried</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solidFill>
                            <a:srgbClr val="000000"/>
                          </a:solidFill>
                          <a:effectLst/>
                          <a:latin typeface="Candara" panose="020E0502030303020204" pitchFamily="34" charset="0"/>
                        </a:rPr>
                        <a:t>44.1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13.0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48,754.1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89.3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7"/>
                  </a:ext>
                </a:extLst>
              </a:tr>
              <a:tr h="306190">
                <a:tc>
                  <a:txBody>
                    <a:bodyPr/>
                    <a:lstStyle/>
                    <a:p>
                      <a:pPr algn="l" fontAlgn="ctr"/>
                      <a:r>
                        <a:rPr lang="en-US" sz="1600" b="0" i="0" u="none" strike="noStrike">
                          <a:solidFill>
                            <a:srgbClr val="000000"/>
                          </a:solidFill>
                          <a:effectLst/>
                          <a:latin typeface="Candara" panose="020E0502030303020204" pitchFamily="34" charset="0"/>
                        </a:rPr>
                        <a:t>Self-employed</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ndara" panose="020E0502030303020204" pitchFamily="34" charset="0"/>
                        </a:rPr>
                        <a:t>46.3</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ndara" panose="020E0502030303020204" pitchFamily="34" charset="0"/>
                        </a:rPr>
                        <a:t>13.0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57,737.5</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87.1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4257358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NLSY Sample: Variables &amp; Measures</a:t>
            </a:r>
          </a:p>
        </p:txBody>
      </p:sp>
      <p:cxnSp>
        <p:nvCxnSpPr>
          <p:cNvPr id="6" name="Straight Connector 5"/>
          <p:cNvCxnSpPr/>
          <p:nvPr/>
        </p:nvCxnSpPr>
        <p:spPr>
          <a:xfrm>
            <a:off x="941696" y="6199495"/>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8" name="TextBox 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43</a:t>
            </a:fld>
            <a:endParaRPr lang="en-US" dirty="0">
              <a:solidFill>
                <a:schemeClr val="tx1">
                  <a:lumMod val="50000"/>
                  <a:lumOff val="50000"/>
                </a:schemeClr>
              </a:solidFill>
              <a:latin typeface="Candara" pitchFamily="34" charset="0"/>
            </a:endParaRPr>
          </a:p>
        </p:txBody>
      </p:sp>
      <p:cxnSp>
        <p:nvCxnSpPr>
          <p:cNvPr id="10" name="Straight Connector 9"/>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graphicFrame>
        <p:nvGraphicFramePr>
          <p:cNvPr id="12" name="Table 11"/>
          <p:cNvGraphicFramePr>
            <a:graphicFrameLocks noGrp="1"/>
          </p:cNvGraphicFramePr>
          <p:nvPr>
            <p:extLst/>
          </p:nvPr>
        </p:nvGraphicFramePr>
        <p:xfrm>
          <a:off x="1964655" y="1219200"/>
          <a:ext cx="5257822" cy="4970335"/>
        </p:xfrm>
        <a:graphic>
          <a:graphicData uri="http://schemas.openxmlformats.org/drawingml/2006/table">
            <a:tbl>
              <a:tblPr/>
              <a:tblGrid>
                <a:gridCol w="1959221">
                  <a:extLst>
                    <a:ext uri="{9D8B030D-6E8A-4147-A177-3AD203B41FA5}">
                      <a16:colId xmlns:a16="http://schemas.microsoft.com/office/drawing/2014/main" val="20000"/>
                    </a:ext>
                  </a:extLst>
                </a:gridCol>
                <a:gridCol w="832236">
                  <a:extLst>
                    <a:ext uri="{9D8B030D-6E8A-4147-A177-3AD203B41FA5}">
                      <a16:colId xmlns:a16="http://schemas.microsoft.com/office/drawing/2014/main" val="20001"/>
                    </a:ext>
                  </a:extLst>
                </a:gridCol>
                <a:gridCol w="1231015">
                  <a:extLst>
                    <a:ext uri="{9D8B030D-6E8A-4147-A177-3AD203B41FA5}">
                      <a16:colId xmlns:a16="http://schemas.microsoft.com/office/drawing/2014/main" val="20002"/>
                    </a:ext>
                  </a:extLst>
                </a:gridCol>
                <a:gridCol w="1235350">
                  <a:extLst>
                    <a:ext uri="{9D8B030D-6E8A-4147-A177-3AD203B41FA5}">
                      <a16:colId xmlns:a16="http://schemas.microsoft.com/office/drawing/2014/main" val="20003"/>
                    </a:ext>
                  </a:extLst>
                </a:gridCol>
              </a:tblGrid>
              <a:tr h="490857">
                <a:tc>
                  <a:txBody>
                    <a:bodyPr/>
                    <a:lstStyle/>
                    <a:p>
                      <a:pPr algn="ctr" fontAlgn="ctr"/>
                      <a:r>
                        <a:rPr lang="en-US" sz="1600" b="0" i="0" u="none" strike="noStrike" dirty="0" err="1">
                          <a:solidFill>
                            <a:srgbClr val="000000"/>
                          </a:solidFill>
                          <a:effectLst/>
                          <a:latin typeface="Candara" panose="020E0502030303020204" pitchFamily="34" charset="0"/>
                        </a:rPr>
                        <a:t>NLSY</a:t>
                      </a:r>
                      <a:r>
                        <a:rPr lang="en-US" sz="1600" b="0" i="0" u="none" strike="noStrike" dirty="0">
                          <a:solidFill>
                            <a:srgbClr val="000000"/>
                          </a:solidFill>
                          <a:effectLst/>
                          <a:latin typeface="Candara" panose="020E0502030303020204" pitchFamily="34" charset="0"/>
                        </a:rPr>
                        <a:t> Survey Round</a:t>
                      </a:r>
                    </a:p>
                  </a:txBody>
                  <a:tcPr marL="8435" marR="8435" marT="843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Salaried </a:t>
                      </a:r>
                    </a:p>
                  </a:txBody>
                  <a:tcPr marL="8435" marR="8435" marT="843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Self-employed</a:t>
                      </a:r>
                    </a:p>
                  </a:txBody>
                  <a:tcPr marL="8435" marR="8435" marT="843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Full-time employed </a:t>
                      </a:r>
                    </a:p>
                  </a:txBody>
                  <a:tcPr marL="8435" marR="8435" marT="843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49601">
                <a:tc>
                  <a:txBody>
                    <a:bodyPr/>
                    <a:lstStyle/>
                    <a:p>
                      <a:pPr algn="ctr" fontAlgn="ctr"/>
                      <a:r>
                        <a:rPr lang="en-US" sz="1600" b="0" i="0" u="none" strike="noStrike" dirty="0">
                          <a:solidFill>
                            <a:srgbClr val="000000"/>
                          </a:solidFill>
                          <a:effectLst/>
                          <a:latin typeface="Candara" panose="020E0502030303020204" pitchFamily="34" charset="0"/>
                        </a:rPr>
                        <a:t>1979</a:t>
                      </a:r>
                    </a:p>
                  </a:txBody>
                  <a:tcPr marL="8435" marR="8435" marT="843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96.5%</a:t>
                      </a:r>
                    </a:p>
                  </a:txBody>
                  <a:tcPr marL="8435" marR="8435" marT="843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3.5%</a:t>
                      </a:r>
                    </a:p>
                  </a:txBody>
                  <a:tcPr marL="8435" marR="8435" marT="843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5,108</a:t>
                      </a:r>
                    </a:p>
                  </a:txBody>
                  <a:tcPr marL="8435" marR="8435" marT="8435"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249601">
                <a:tc>
                  <a:txBody>
                    <a:bodyPr/>
                    <a:lstStyle/>
                    <a:p>
                      <a:pPr algn="ctr" fontAlgn="ctr"/>
                      <a:r>
                        <a:rPr lang="en-US" sz="1600" b="0" i="0" u="none" strike="noStrike">
                          <a:solidFill>
                            <a:srgbClr val="000000"/>
                          </a:solidFill>
                          <a:effectLst/>
                          <a:latin typeface="Candara" panose="020E0502030303020204" pitchFamily="34" charset="0"/>
                        </a:rPr>
                        <a:t>1980</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97.4%</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2.6%</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5,704</a:t>
                      </a:r>
                    </a:p>
                  </a:txBody>
                  <a:tcPr marL="8435" marR="8435" marT="8435" marB="0" anchor="ctr">
                    <a:lnL>
                      <a:noFill/>
                    </a:lnL>
                    <a:lnR>
                      <a:noFill/>
                    </a:lnR>
                    <a:lnT>
                      <a:noFill/>
                    </a:lnT>
                    <a:lnB>
                      <a:noFill/>
                    </a:lnB>
                  </a:tcPr>
                </a:tc>
                <a:extLst>
                  <a:ext uri="{0D108BD9-81ED-4DB2-BD59-A6C34878D82A}">
                    <a16:rowId xmlns:a16="http://schemas.microsoft.com/office/drawing/2014/main" val="10002"/>
                  </a:ext>
                </a:extLst>
              </a:tr>
              <a:tr h="249601">
                <a:tc>
                  <a:txBody>
                    <a:bodyPr/>
                    <a:lstStyle/>
                    <a:p>
                      <a:pPr algn="ctr" fontAlgn="ctr"/>
                      <a:r>
                        <a:rPr lang="en-US" sz="1600" b="0" i="0" u="none" strike="noStrike">
                          <a:solidFill>
                            <a:srgbClr val="000000"/>
                          </a:solidFill>
                          <a:effectLst/>
                          <a:latin typeface="Candara" panose="020E0502030303020204" pitchFamily="34" charset="0"/>
                        </a:rPr>
                        <a:t>1981</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97.5%</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2.6%</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6,305</a:t>
                      </a:r>
                    </a:p>
                  </a:txBody>
                  <a:tcPr marL="8435" marR="8435" marT="8435" marB="0" anchor="ctr">
                    <a:lnL>
                      <a:noFill/>
                    </a:lnL>
                    <a:lnR>
                      <a:noFill/>
                    </a:lnR>
                    <a:lnT>
                      <a:noFill/>
                    </a:lnT>
                    <a:lnB>
                      <a:noFill/>
                    </a:lnB>
                  </a:tcPr>
                </a:tc>
                <a:extLst>
                  <a:ext uri="{0D108BD9-81ED-4DB2-BD59-A6C34878D82A}">
                    <a16:rowId xmlns:a16="http://schemas.microsoft.com/office/drawing/2014/main" val="10003"/>
                  </a:ext>
                </a:extLst>
              </a:tr>
              <a:tr h="249601">
                <a:tc>
                  <a:txBody>
                    <a:bodyPr/>
                    <a:lstStyle/>
                    <a:p>
                      <a:pPr algn="ctr" fontAlgn="ctr"/>
                      <a:r>
                        <a:rPr lang="en-US" sz="1600" b="0" i="0" u="none" strike="noStrike">
                          <a:solidFill>
                            <a:srgbClr val="000000"/>
                          </a:solidFill>
                          <a:effectLst/>
                          <a:latin typeface="Candara" panose="020E0502030303020204" pitchFamily="34" charset="0"/>
                        </a:rPr>
                        <a:t>1982</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97.2%</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2.8%</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9,241</a:t>
                      </a:r>
                    </a:p>
                  </a:txBody>
                  <a:tcPr marL="8435" marR="8435" marT="8435" marB="0" anchor="ctr">
                    <a:lnL>
                      <a:noFill/>
                    </a:lnL>
                    <a:lnR>
                      <a:noFill/>
                    </a:lnR>
                    <a:lnT>
                      <a:noFill/>
                    </a:lnT>
                    <a:lnB>
                      <a:noFill/>
                    </a:lnB>
                  </a:tcPr>
                </a:tc>
                <a:extLst>
                  <a:ext uri="{0D108BD9-81ED-4DB2-BD59-A6C34878D82A}">
                    <a16:rowId xmlns:a16="http://schemas.microsoft.com/office/drawing/2014/main" val="10004"/>
                  </a:ext>
                </a:extLst>
              </a:tr>
              <a:tr h="249601">
                <a:tc>
                  <a:txBody>
                    <a:bodyPr/>
                    <a:lstStyle/>
                    <a:p>
                      <a:pPr algn="ctr" fontAlgn="ctr"/>
                      <a:r>
                        <a:rPr lang="en-US" sz="1600" b="0" i="0" u="none" strike="noStrike">
                          <a:solidFill>
                            <a:srgbClr val="000000"/>
                          </a:solidFill>
                          <a:effectLst/>
                          <a:latin typeface="Candara" panose="020E0502030303020204" pitchFamily="34" charset="0"/>
                        </a:rPr>
                        <a:t>1983</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96.8%</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3.2%</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9,387</a:t>
                      </a:r>
                    </a:p>
                  </a:txBody>
                  <a:tcPr marL="8435" marR="8435" marT="8435" marB="0" anchor="ctr">
                    <a:lnL>
                      <a:noFill/>
                    </a:lnL>
                    <a:lnR>
                      <a:noFill/>
                    </a:lnR>
                    <a:lnT>
                      <a:noFill/>
                    </a:lnT>
                    <a:lnB>
                      <a:noFill/>
                    </a:lnB>
                  </a:tcPr>
                </a:tc>
                <a:extLst>
                  <a:ext uri="{0D108BD9-81ED-4DB2-BD59-A6C34878D82A}">
                    <a16:rowId xmlns:a16="http://schemas.microsoft.com/office/drawing/2014/main" val="10005"/>
                  </a:ext>
                </a:extLst>
              </a:tr>
              <a:tr h="249601">
                <a:tc>
                  <a:txBody>
                    <a:bodyPr/>
                    <a:lstStyle/>
                    <a:p>
                      <a:pPr algn="ctr" fontAlgn="ctr"/>
                      <a:r>
                        <a:rPr lang="en-US" sz="1600" b="0" i="0" u="none" strike="noStrike" dirty="0">
                          <a:solidFill>
                            <a:srgbClr val="000000"/>
                          </a:solidFill>
                          <a:effectLst/>
                          <a:latin typeface="Candara" panose="020E0502030303020204" pitchFamily="34" charset="0"/>
                        </a:rPr>
                        <a:t>….</a:t>
                      </a:r>
                    </a:p>
                  </a:txBody>
                  <a:tcPr marL="8435" marR="8435" marT="8435" marB="0" anchor="ctr">
                    <a:lnL>
                      <a:noFill/>
                    </a:lnL>
                    <a:lnR>
                      <a:noFill/>
                    </a:lnR>
                    <a:lnT>
                      <a:noFill/>
                    </a:lnT>
                    <a:lnB>
                      <a:noFill/>
                    </a:lnB>
                  </a:tcPr>
                </a:tc>
                <a:tc>
                  <a:txBody>
                    <a:bodyPr/>
                    <a:lstStyle/>
                    <a:p>
                      <a:pPr algn="ctr" fontAlgn="ctr"/>
                      <a:endParaRPr lang="en-US" sz="1600" b="0" i="0" u="none" strike="noStrike" dirty="0">
                        <a:solidFill>
                          <a:srgbClr val="000000"/>
                        </a:solidFill>
                        <a:effectLst/>
                        <a:latin typeface="Candara" panose="020E0502030303020204" pitchFamily="34" charset="0"/>
                      </a:endParaRPr>
                    </a:p>
                  </a:txBody>
                  <a:tcPr marL="8435" marR="8435" marT="8435" marB="0" anchor="ctr">
                    <a:lnL>
                      <a:noFill/>
                    </a:lnL>
                    <a:lnR>
                      <a:noFill/>
                    </a:lnR>
                    <a:lnT>
                      <a:noFill/>
                    </a:lnT>
                    <a:lnB>
                      <a:noFill/>
                    </a:lnB>
                  </a:tcPr>
                </a:tc>
                <a:tc>
                  <a:txBody>
                    <a:bodyPr/>
                    <a:lstStyle/>
                    <a:p>
                      <a:pPr algn="ctr" fontAlgn="ctr"/>
                      <a:endParaRPr lang="en-US" sz="1600" b="0" i="0" u="none" strike="noStrike" dirty="0">
                        <a:solidFill>
                          <a:srgbClr val="000000"/>
                        </a:solidFill>
                        <a:effectLst/>
                        <a:latin typeface="Candara" panose="020E0502030303020204" pitchFamily="34" charset="0"/>
                      </a:endParaRPr>
                    </a:p>
                  </a:txBody>
                  <a:tcPr marL="8435" marR="8435" marT="8435" marB="0" anchor="ctr">
                    <a:lnL>
                      <a:noFill/>
                    </a:lnL>
                    <a:lnR>
                      <a:noFill/>
                    </a:lnR>
                    <a:lnT>
                      <a:noFill/>
                    </a:lnT>
                    <a:lnB>
                      <a:noFill/>
                    </a:lnB>
                  </a:tcPr>
                </a:tc>
                <a:tc>
                  <a:txBody>
                    <a:bodyPr/>
                    <a:lstStyle/>
                    <a:p>
                      <a:pPr algn="ctr" fontAlgn="ctr"/>
                      <a:endParaRPr lang="en-US" sz="1600" b="0" i="0" u="none" strike="noStrike" dirty="0">
                        <a:solidFill>
                          <a:srgbClr val="000000"/>
                        </a:solidFill>
                        <a:effectLst/>
                        <a:latin typeface="Candara" panose="020E0502030303020204" pitchFamily="34" charset="0"/>
                      </a:endParaRPr>
                    </a:p>
                  </a:txBody>
                  <a:tcPr marL="8435" marR="8435" marT="8435" marB="0" anchor="ctr">
                    <a:lnL>
                      <a:noFill/>
                    </a:lnL>
                    <a:lnR>
                      <a:noFill/>
                    </a:lnR>
                    <a:lnT>
                      <a:noFill/>
                    </a:lnT>
                    <a:lnB>
                      <a:noFill/>
                    </a:lnB>
                  </a:tcPr>
                </a:tc>
                <a:extLst>
                  <a:ext uri="{0D108BD9-81ED-4DB2-BD59-A6C34878D82A}">
                    <a16:rowId xmlns:a16="http://schemas.microsoft.com/office/drawing/2014/main" val="10006"/>
                  </a:ext>
                </a:extLst>
              </a:tr>
              <a:tr h="249601">
                <a:tc>
                  <a:txBody>
                    <a:bodyPr/>
                    <a:lstStyle/>
                    <a:p>
                      <a:pPr algn="ctr" fontAlgn="ctr"/>
                      <a:r>
                        <a:rPr lang="en-US" sz="1600" b="0" i="0" u="none" strike="noStrike" dirty="0">
                          <a:solidFill>
                            <a:srgbClr val="000000"/>
                          </a:solidFill>
                          <a:effectLst/>
                          <a:latin typeface="Candara" panose="020E0502030303020204" pitchFamily="34" charset="0"/>
                        </a:rPr>
                        <a:t>1989</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93.0%</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7.0%</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9,035</a:t>
                      </a:r>
                    </a:p>
                  </a:txBody>
                  <a:tcPr marL="8435" marR="8435" marT="8435" marB="0" anchor="ctr">
                    <a:lnL>
                      <a:noFill/>
                    </a:lnL>
                    <a:lnR>
                      <a:noFill/>
                    </a:lnR>
                    <a:lnT>
                      <a:noFill/>
                    </a:lnT>
                    <a:lnB>
                      <a:noFill/>
                    </a:lnB>
                  </a:tcPr>
                </a:tc>
                <a:extLst>
                  <a:ext uri="{0D108BD9-81ED-4DB2-BD59-A6C34878D82A}">
                    <a16:rowId xmlns:a16="http://schemas.microsoft.com/office/drawing/2014/main" val="10007"/>
                  </a:ext>
                </a:extLst>
              </a:tr>
              <a:tr h="249601">
                <a:tc>
                  <a:txBody>
                    <a:bodyPr/>
                    <a:lstStyle/>
                    <a:p>
                      <a:pPr algn="ctr" fontAlgn="ctr"/>
                      <a:r>
                        <a:rPr lang="en-US" sz="1600" b="0" i="0" u="none" strike="noStrike">
                          <a:solidFill>
                            <a:srgbClr val="000000"/>
                          </a:solidFill>
                          <a:effectLst/>
                          <a:latin typeface="Candara" panose="020E0502030303020204" pitchFamily="34" charset="0"/>
                        </a:rPr>
                        <a:t>1990</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92.9%</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7.1%</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8,951</a:t>
                      </a:r>
                    </a:p>
                  </a:txBody>
                  <a:tcPr marL="8435" marR="8435" marT="8435" marB="0" anchor="ctr">
                    <a:lnL>
                      <a:noFill/>
                    </a:lnL>
                    <a:lnR>
                      <a:noFill/>
                    </a:lnR>
                    <a:lnT>
                      <a:noFill/>
                    </a:lnT>
                    <a:lnB>
                      <a:noFill/>
                    </a:lnB>
                  </a:tcPr>
                </a:tc>
                <a:extLst>
                  <a:ext uri="{0D108BD9-81ED-4DB2-BD59-A6C34878D82A}">
                    <a16:rowId xmlns:a16="http://schemas.microsoft.com/office/drawing/2014/main" val="10008"/>
                  </a:ext>
                </a:extLst>
              </a:tr>
              <a:tr h="249601">
                <a:tc>
                  <a:txBody>
                    <a:bodyPr/>
                    <a:lstStyle/>
                    <a:p>
                      <a:pPr algn="ctr" fontAlgn="ctr"/>
                      <a:r>
                        <a:rPr lang="en-US" sz="1600" b="0" i="0" u="none" strike="noStrike">
                          <a:solidFill>
                            <a:srgbClr val="000000"/>
                          </a:solidFill>
                          <a:effectLst/>
                          <a:latin typeface="Candara" panose="020E0502030303020204" pitchFamily="34" charset="0"/>
                        </a:rPr>
                        <a:t>1991</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92.2%</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7.8%</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7,627</a:t>
                      </a:r>
                    </a:p>
                  </a:txBody>
                  <a:tcPr marL="8435" marR="8435" marT="8435" marB="0" anchor="ctr">
                    <a:lnL>
                      <a:noFill/>
                    </a:lnL>
                    <a:lnR>
                      <a:noFill/>
                    </a:lnR>
                    <a:lnT>
                      <a:noFill/>
                    </a:lnT>
                    <a:lnB>
                      <a:noFill/>
                    </a:lnB>
                  </a:tcPr>
                </a:tc>
                <a:extLst>
                  <a:ext uri="{0D108BD9-81ED-4DB2-BD59-A6C34878D82A}">
                    <a16:rowId xmlns:a16="http://schemas.microsoft.com/office/drawing/2014/main" val="10009"/>
                  </a:ext>
                </a:extLst>
              </a:tr>
              <a:tr h="249601">
                <a:tc>
                  <a:txBody>
                    <a:bodyPr/>
                    <a:lstStyle/>
                    <a:p>
                      <a:pPr algn="ctr" fontAlgn="ctr"/>
                      <a:r>
                        <a:rPr lang="en-US" sz="1600" b="0" i="0" u="none" strike="noStrike">
                          <a:solidFill>
                            <a:srgbClr val="000000"/>
                          </a:solidFill>
                          <a:effectLst/>
                          <a:latin typeface="Candara" panose="020E0502030303020204" pitchFamily="34" charset="0"/>
                        </a:rPr>
                        <a:t>1992</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91.9%</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8.1%</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7,644</a:t>
                      </a:r>
                    </a:p>
                  </a:txBody>
                  <a:tcPr marL="8435" marR="8435" marT="8435" marB="0" anchor="ctr">
                    <a:lnL>
                      <a:noFill/>
                    </a:lnL>
                    <a:lnR>
                      <a:noFill/>
                    </a:lnR>
                    <a:lnT>
                      <a:noFill/>
                    </a:lnT>
                    <a:lnB>
                      <a:noFill/>
                    </a:lnB>
                  </a:tcPr>
                </a:tc>
                <a:extLst>
                  <a:ext uri="{0D108BD9-81ED-4DB2-BD59-A6C34878D82A}">
                    <a16:rowId xmlns:a16="http://schemas.microsoft.com/office/drawing/2014/main" val="10010"/>
                  </a:ext>
                </a:extLst>
              </a:tr>
              <a:tr h="249601">
                <a:tc>
                  <a:txBody>
                    <a:bodyPr/>
                    <a:lstStyle/>
                    <a:p>
                      <a:pPr algn="ctr" fontAlgn="ctr"/>
                      <a:r>
                        <a:rPr lang="en-US" sz="1600" b="0" i="0" u="none" strike="noStrike">
                          <a:solidFill>
                            <a:srgbClr val="000000"/>
                          </a:solidFill>
                          <a:effectLst/>
                          <a:latin typeface="Candara" panose="020E0502030303020204" pitchFamily="34" charset="0"/>
                        </a:rPr>
                        <a:t>1993</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91.6%</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8.4%</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7,534</a:t>
                      </a:r>
                    </a:p>
                  </a:txBody>
                  <a:tcPr marL="8435" marR="8435" marT="8435" marB="0" anchor="ctr">
                    <a:lnL>
                      <a:noFill/>
                    </a:lnL>
                    <a:lnR>
                      <a:noFill/>
                    </a:lnR>
                    <a:lnT>
                      <a:noFill/>
                    </a:lnT>
                    <a:lnB>
                      <a:noFill/>
                    </a:lnB>
                  </a:tcPr>
                </a:tc>
                <a:extLst>
                  <a:ext uri="{0D108BD9-81ED-4DB2-BD59-A6C34878D82A}">
                    <a16:rowId xmlns:a16="http://schemas.microsoft.com/office/drawing/2014/main" val="10011"/>
                  </a:ext>
                </a:extLst>
              </a:tr>
              <a:tr h="249601">
                <a:tc>
                  <a:txBody>
                    <a:bodyPr/>
                    <a:lstStyle/>
                    <a:p>
                      <a:pPr algn="ctr" fontAlgn="ctr"/>
                      <a:r>
                        <a:rPr lang="en-US" sz="1600" b="0" i="0" u="none" strike="noStrike" dirty="0">
                          <a:solidFill>
                            <a:srgbClr val="000000"/>
                          </a:solidFill>
                          <a:effectLst/>
                          <a:latin typeface="Candara" panose="020E0502030303020204" pitchFamily="34" charset="0"/>
                        </a:rPr>
                        <a:t>…</a:t>
                      </a:r>
                    </a:p>
                  </a:txBody>
                  <a:tcPr marL="8435" marR="8435" marT="8435" marB="0" anchor="ctr">
                    <a:lnL>
                      <a:noFill/>
                    </a:lnL>
                    <a:lnR>
                      <a:noFill/>
                    </a:lnR>
                    <a:lnT>
                      <a:noFill/>
                    </a:lnT>
                    <a:lnB>
                      <a:noFill/>
                    </a:lnB>
                  </a:tcPr>
                </a:tc>
                <a:tc>
                  <a:txBody>
                    <a:bodyPr/>
                    <a:lstStyle/>
                    <a:p>
                      <a:pPr algn="ctr" fontAlgn="ctr"/>
                      <a:endParaRPr lang="en-US" sz="1600" b="0" i="0" u="none" strike="noStrike">
                        <a:solidFill>
                          <a:srgbClr val="000000"/>
                        </a:solidFill>
                        <a:effectLst/>
                        <a:latin typeface="Candara" panose="020E0502030303020204" pitchFamily="34" charset="0"/>
                      </a:endParaRPr>
                    </a:p>
                  </a:txBody>
                  <a:tcPr marL="8435" marR="8435" marT="8435" marB="0" anchor="ctr">
                    <a:lnL>
                      <a:noFill/>
                    </a:lnL>
                    <a:lnR>
                      <a:noFill/>
                    </a:lnR>
                    <a:lnT>
                      <a:noFill/>
                    </a:lnT>
                    <a:lnB>
                      <a:noFill/>
                    </a:lnB>
                  </a:tcPr>
                </a:tc>
                <a:tc>
                  <a:txBody>
                    <a:bodyPr/>
                    <a:lstStyle/>
                    <a:p>
                      <a:pPr algn="ctr" fontAlgn="ctr"/>
                      <a:endParaRPr lang="en-US" sz="1600" b="0" i="0" u="none" strike="noStrike">
                        <a:solidFill>
                          <a:srgbClr val="000000"/>
                        </a:solidFill>
                        <a:effectLst/>
                        <a:latin typeface="Candara" panose="020E0502030303020204" pitchFamily="34" charset="0"/>
                      </a:endParaRPr>
                    </a:p>
                  </a:txBody>
                  <a:tcPr marL="8435" marR="8435" marT="8435" marB="0" anchor="ctr">
                    <a:lnL>
                      <a:noFill/>
                    </a:lnL>
                    <a:lnR>
                      <a:noFill/>
                    </a:lnR>
                    <a:lnT>
                      <a:noFill/>
                    </a:lnT>
                    <a:lnB>
                      <a:noFill/>
                    </a:lnB>
                  </a:tcPr>
                </a:tc>
                <a:tc>
                  <a:txBody>
                    <a:bodyPr/>
                    <a:lstStyle/>
                    <a:p>
                      <a:pPr algn="ctr" fontAlgn="ctr"/>
                      <a:endParaRPr lang="en-US" sz="1600" b="0" i="0" u="none" strike="noStrike" dirty="0">
                        <a:solidFill>
                          <a:srgbClr val="000000"/>
                        </a:solidFill>
                        <a:effectLst/>
                        <a:latin typeface="Candara" panose="020E0502030303020204" pitchFamily="34" charset="0"/>
                      </a:endParaRPr>
                    </a:p>
                  </a:txBody>
                  <a:tcPr marL="8435" marR="8435" marT="8435" marB="0" anchor="ctr">
                    <a:lnL>
                      <a:noFill/>
                    </a:lnL>
                    <a:lnR>
                      <a:noFill/>
                    </a:lnR>
                    <a:lnT>
                      <a:noFill/>
                    </a:lnT>
                    <a:lnB>
                      <a:noFill/>
                    </a:lnB>
                  </a:tcPr>
                </a:tc>
                <a:extLst>
                  <a:ext uri="{0D108BD9-81ED-4DB2-BD59-A6C34878D82A}">
                    <a16:rowId xmlns:a16="http://schemas.microsoft.com/office/drawing/2014/main" val="10012"/>
                  </a:ext>
                </a:extLst>
              </a:tr>
              <a:tr h="249601">
                <a:tc>
                  <a:txBody>
                    <a:bodyPr/>
                    <a:lstStyle/>
                    <a:p>
                      <a:pPr algn="ctr" fontAlgn="ctr"/>
                      <a:r>
                        <a:rPr lang="en-US" sz="1600" b="0" i="0" u="none" strike="noStrike">
                          <a:solidFill>
                            <a:srgbClr val="000000"/>
                          </a:solidFill>
                          <a:effectLst/>
                          <a:latin typeface="Candara" panose="020E0502030303020204" pitchFamily="34" charset="0"/>
                        </a:rPr>
                        <a:t>2004</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88.3%</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11.7%</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6,604</a:t>
                      </a:r>
                    </a:p>
                  </a:txBody>
                  <a:tcPr marL="8435" marR="8435" marT="8435" marB="0" anchor="ctr">
                    <a:lnL>
                      <a:noFill/>
                    </a:lnL>
                    <a:lnR>
                      <a:noFill/>
                    </a:lnR>
                    <a:lnT>
                      <a:noFill/>
                    </a:lnT>
                    <a:lnB>
                      <a:noFill/>
                    </a:lnB>
                  </a:tcPr>
                </a:tc>
                <a:extLst>
                  <a:ext uri="{0D108BD9-81ED-4DB2-BD59-A6C34878D82A}">
                    <a16:rowId xmlns:a16="http://schemas.microsoft.com/office/drawing/2014/main" val="10013"/>
                  </a:ext>
                </a:extLst>
              </a:tr>
              <a:tr h="249601">
                <a:tc>
                  <a:txBody>
                    <a:bodyPr/>
                    <a:lstStyle/>
                    <a:p>
                      <a:pPr algn="ctr" fontAlgn="ctr"/>
                      <a:r>
                        <a:rPr lang="en-US" sz="1600" b="0" i="0" u="none" strike="noStrike">
                          <a:solidFill>
                            <a:srgbClr val="000000"/>
                          </a:solidFill>
                          <a:effectLst/>
                          <a:latin typeface="Candara" panose="020E0502030303020204" pitchFamily="34" charset="0"/>
                        </a:rPr>
                        <a:t>2006</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87.5%</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12.6%</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6,572</a:t>
                      </a:r>
                    </a:p>
                  </a:txBody>
                  <a:tcPr marL="8435" marR="8435" marT="8435" marB="0" anchor="ctr">
                    <a:lnL>
                      <a:noFill/>
                    </a:lnL>
                    <a:lnR>
                      <a:noFill/>
                    </a:lnR>
                    <a:lnT>
                      <a:noFill/>
                    </a:lnT>
                    <a:lnB>
                      <a:noFill/>
                    </a:lnB>
                  </a:tcPr>
                </a:tc>
                <a:extLst>
                  <a:ext uri="{0D108BD9-81ED-4DB2-BD59-A6C34878D82A}">
                    <a16:rowId xmlns:a16="http://schemas.microsoft.com/office/drawing/2014/main" val="10014"/>
                  </a:ext>
                </a:extLst>
              </a:tr>
              <a:tr h="249601">
                <a:tc>
                  <a:txBody>
                    <a:bodyPr/>
                    <a:lstStyle/>
                    <a:p>
                      <a:pPr algn="ctr" fontAlgn="ctr"/>
                      <a:r>
                        <a:rPr lang="en-US" sz="1600" b="0" i="0" u="none" strike="noStrike">
                          <a:solidFill>
                            <a:srgbClr val="000000"/>
                          </a:solidFill>
                          <a:effectLst/>
                          <a:latin typeface="Candara" panose="020E0502030303020204" pitchFamily="34" charset="0"/>
                        </a:rPr>
                        <a:t>2008</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87.3%</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12.7%</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6,619</a:t>
                      </a:r>
                    </a:p>
                  </a:txBody>
                  <a:tcPr marL="8435" marR="8435" marT="8435" marB="0" anchor="ctr">
                    <a:lnL>
                      <a:noFill/>
                    </a:lnL>
                    <a:lnR>
                      <a:noFill/>
                    </a:lnR>
                    <a:lnT>
                      <a:noFill/>
                    </a:lnT>
                    <a:lnB>
                      <a:noFill/>
                    </a:lnB>
                  </a:tcPr>
                </a:tc>
                <a:extLst>
                  <a:ext uri="{0D108BD9-81ED-4DB2-BD59-A6C34878D82A}">
                    <a16:rowId xmlns:a16="http://schemas.microsoft.com/office/drawing/2014/main" val="10015"/>
                  </a:ext>
                </a:extLst>
              </a:tr>
              <a:tr h="249601">
                <a:tc>
                  <a:txBody>
                    <a:bodyPr/>
                    <a:lstStyle/>
                    <a:p>
                      <a:pPr algn="ctr" fontAlgn="ctr"/>
                      <a:r>
                        <a:rPr lang="en-US" sz="1600" b="0" i="0" u="none" strike="noStrike">
                          <a:solidFill>
                            <a:srgbClr val="000000"/>
                          </a:solidFill>
                          <a:effectLst/>
                          <a:latin typeface="Candara" panose="020E0502030303020204" pitchFamily="34" charset="0"/>
                        </a:rPr>
                        <a:t>2010</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87.4%</a:t>
                      </a:r>
                    </a:p>
                  </a:txBody>
                  <a:tcPr marL="8435" marR="8435" marT="8435"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12.6%</a:t>
                      </a:r>
                    </a:p>
                  </a:txBody>
                  <a:tcPr marL="8435" marR="8435" marT="8435"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6,252</a:t>
                      </a:r>
                    </a:p>
                  </a:txBody>
                  <a:tcPr marL="8435" marR="8435" marT="8435" marB="0" anchor="ctr">
                    <a:lnL>
                      <a:noFill/>
                    </a:lnL>
                    <a:lnR>
                      <a:noFill/>
                    </a:lnR>
                    <a:lnT>
                      <a:noFill/>
                    </a:lnT>
                    <a:lnB>
                      <a:noFill/>
                    </a:lnB>
                  </a:tcPr>
                </a:tc>
                <a:extLst>
                  <a:ext uri="{0D108BD9-81ED-4DB2-BD59-A6C34878D82A}">
                    <a16:rowId xmlns:a16="http://schemas.microsoft.com/office/drawing/2014/main" val="10016"/>
                  </a:ext>
                </a:extLst>
              </a:tr>
              <a:tr h="437820">
                <a:tc>
                  <a:txBody>
                    <a:bodyPr/>
                    <a:lstStyle/>
                    <a:p>
                      <a:pPr algn="ctr" fontAlgn="ctr"/>
                      <a:r>
                        <a:rPr lang="en-US" sz="1600" b="0" i="0" u="none" strike="noStrike">
                          <a:solidFill>
                            <a:srgbClr val="000000"/>
                          </a:solidFill>
                          <a:effectLst/>
                          <a:latin typeface="Candara" panose="020E0502030303020204" pitchFamily="34" charset="0"/>
                        </a:rPr>
                        <a:t>Total Observations</a:t>
                      </a:r>
                    </a:p>
                  </a:txBody>
                  <a:tcPr marL="8435" marR="8435" marT="843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ndara" panose="020E0502030303020204" pitchFamily="34" charset="0"/>
                        </a:rPr>
                        <a:t>92.9%</a:t>
                      </a:r>
                    </a:p>
                  </a:txBody>
                  <a:tcPr marL="8435" marR="8435" marT="843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7.1%</a:t>
                      </a:r>
                    </a:p>
                  </a:txBody>
                  <a:tcPr marL="8435" marR="8435" marT="843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176,379</a:t>
                      </a:r>
                    </a:p>
                  </a:txBody>
                  <a:tcPr marL="8435" marR="8435" marT="843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19534489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066800" y="431382"/>
            <a:ext cx="7315200" cy="9445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600" kern="1200">
                <a:solidFill>
                  <a:schemeClr val="tx1"/>
                </a:solidFill>
                <a:latin typeface="Candara" panose="020E0502030303020204" pitchFamily="34" charset="0"/>
                <a:ea typeface="+mj-ea"/>
                <a:cs typeface="+mj-cs"/>
              </a:defRPr>
            </a:lvl1pPr>
          </a:lstStyle>
          <a:p>
            <a:r>
              <a:rPr lang="en-US" sz="2400" dirty="0">
                <a:solidFill>
                  <a:prstClr val="black"/>
                </a:solidFill>
              </a:rPr>
              <a:t>The NLSY Sample: Variables &amp; Measures</a:t>
            </a:r>
          </a:p>
        </p:txBody>
      </p:sp>
      <p:cxnSp>
        <p:nvCxnSpPr>
          <p:cNvPr id="8" name="Straight Connector 7"/>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10" name="TextBox 9"/>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11"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44</a:t>
            </a:fld>
            <a:endParaRPr lang="en-US" dirty="0">
              <a:solidFill>
                <a:prstClr val="black">
                  <a:lumMod val="50000"/>
                  <a:lumOff val="50000"/>
                </a:prstClr>
              </a:solidFill>
              <a:latin typeface="Candara" pitchFamily="34" charset="0"/>
            </a:endParaRPr>
          </a:p>
        </p:txBody>
      </p:sp>
      <p:cxnSp>
        <p:nvCxnSpPr>
          <p:cNvPr id="12" name="Straight Connector 11"/>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914400" y="150902"/>
            <a:ext cx="7315200" cy="276999"/>
          </a:xfrm>
          <a:prstGeom prst="rect">
            <a:avLst/>
          </a:prstGeom>
          <a:noFill/>
        </p:spPr>
        <p:txBody>
          <a:bodyPr wrap="square" rtlCol="0">
            <a:spAutoFit/>
          </a:bodyPr>
          <a:lstStyle/>
          <a:p>
            <a:r>
              <a:rPr lang="en-US" sz="1200" dirty="0">
                <a:solidFill>
                  <a:prstClr val="white">
                    <a:lumMod val="75000"/>
                  </a:prstClr>
                </a:solidFill>
                <a:latin typeface="Candara" pitchFamily="34" charset="0"/>
                <a:cs typeface="Arial" pitchFamily="34" charset="0"/>
              </a:rPr>
              <a:t>I. Introduction        </a:t>
            </a:r>
            <a:r>
              <a:rPr lang="en-US" sz="1200" dirty="0">
                <a:solidFill>
                  <a:prstClr val="white">
                    <a:lumMod val="65000"/>
                  </a:prstClr>
                </a:solidFill>
                <a:latin typeface="Candara" pitchFamily="34" charset="0"/>
                <a:cs typeface="Arial" pitchFamily="34" charset="0"/>
              </a:rPr>
              <a:t>  II. Theory        </a:t>
            </a:r>
            <a:r>
              <a:rPr lang="en-US" sz="1200" dirty="0">
                <a:solidFill>
                  <a:prstClr val="black"/>
                </a:solidFill>
                <a:latin typeface="Candara" pitchFamily="34" charset="0"/>
                <a:cs typeface="Arial" pitchFamily="34" charset="0"/>
              </a:rPr>
              <a:t>      </a:t>
            </a:r>
            <a:r>
              <a:rPr lang="en-US" sz="1200" b="1" dirty="0">
                <a:solidFill>
                  <a:prstClr val="black"/>
                </a:solidFill>
                <a:latin typeface="Candara" pitchFamily="34" charset="0"/>
                <a:cs typeface="Arial" pitchFamily="34" charset="0"/>
              </a:rPr>
              <a:t>III. Empirical Analysis </a:t>
            </a:r>
            <a:r>
              <a:rPr lang="en-US" sz="1200" b="1" dirty="0">
                <a:solidFill>
                  <a:prstClr val="white">
                    <a:lumMod val="65000"/>
                  </a:prstClr>
                </a:solidFill>
                <a:latin typeface="Candara" pitchFamily="34" charset="0"/>
                <a:cs typeface="Arial" pitchFamily="34" charset="0"/>
              </a:rPr>
              <a:t>            </a:t>
            </a:r>
            <a:r>
              <a:rPr lang="en-US" sz="1200" dirty="0">
                <a:solidFill>
                  <a:prstClr val="white">
                    <a:lumMod val="65000"/>
                  </a:prstClr>
                </a:solidFill>
                <a:latin typeface="Candara" pitchFamily="34" charset="0"/>
                <a:cs typeface="Arial" pitchFamily="34" charset="0"/>
              </a:rPr>
              <a:t>IV. Alternative Explanation            V. Conclusion</a:t>
            </a:r>
          </a:p>
        </p:txBody>
      </p:sp>
      <p:graphicFrame>
        <p:nvGraphicFramePr>
          <p:cNvPr id="15" name="Table 14"/>
          <p:cNvGraphicFramePr>
            <a:graphicFrameLocks noGrp="1"/>
          </p:cNvGraphicFramePr>
          <p:nvPr>
            <p:extLst/>
          </p:nvPr>
        </p:nvGraphicFramePr>
        <p:xfrm>
          <a:off x="685800" y="1498641"/>
          <a:ext cx="7886700" cy="4284651"/>
        </p:xfrm>
        <a:graphic>
          <a:graphicData uri="http://schemas.openxmlformats.org/drawingml/2006/table">
            <a:tbl>
              <a:tblPr/>
              <a:tblGrid>
                <a:gridCol w="2568707">
                  <a:extLst>
                    <a:ext uri="{9D8B030D-6E8A-4147-A177-3AD203B41FA5}">
                      <a16:colId xmlns:a16="http://schemas.microsoft.com/office/drawing/2014/main" val="20000"/>
                    </a:ext>
                  </a:extLst>
                </a:gridCol>
                <a:gridCol w="885264">
                  <a:extLst>
                    <a:ext uri="{9D8B030D-6E8A-4147-A177-3AD203B41FA5}">
                      <a16:colId xmlns:a16="http://schemas.microsoft.com/office/drawing/2014/main" val="20001"/>
                    </a:ext>
                  </a:extLst>
                </a:gridCol>
                <a:gridCol w="1411289">
                  <a:extLst>
                    <a:ext uri="{9D8B030D-6E8A-4147-A177-3AD203B41FA5}">
                      <a16:colId xmlns:a16="http://schemas.microsoft.com/office/drawing/2014/main" val="20002"/>
                    </a:ext>
                  </a:extLst>
                </a:gridCol>
                <a:gridCol w="1568455">
                  <a:extLst>
                    <a:ext uri="{9D8B030D-6E8A-4147-A177-3AD203B41FA5}">
                      <a16:colId xmlns:a16="http://schemas.microsoft.com/office/drawing/2014/main" val="20003"/>
                    </a:ext>
                  </a:extLst>
                </a:gridCol>
                <a:gridCol w="1452985">
                  <a:extLst>
                    <a:ext uri="{9D8B030D-6E8A-4147-A177-3AD203B41FA5}">
                      <a16:colId xmlns:a16="http://schemas.microsoft.com/office/drawing/2014/main" val="20004"/>
                    </a:ext>
                  </a:extLst>
                </a:gridCol>
              </a:tblGrid>
              <a:tr h="688491">
                <a:tc>
                  <a:txBody>
                    <a:bodyPr/>
                    <a:lstStyle/>
                    <a:p>
                      <a:pPr algn="l" fontAlgn="ctr"/>
                      <a:r>
                        <a:rPr lang="en-US" sz="1600" b="0" i="0" u="none" strike="noStrike" dirty="0">
                          <a:solidFill>
                            <a:srgbClr val="000000"/>
                          </a:solidFill>
                          <a:effectLst/>
                          <a:latin typeface="Candara" panose="020E0502030303020204" pitchFamily="34" charset="0"/>
                        </a:rPr>
                        <a:t> </a:t>
                      </a:r>
                    </a:p>
                  </a:txBody>
                  <a:tcPr marL="8640" marR="8640" marT="864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Salaried</a:t>
                      </a:r>
                    </a:p>
                  </a:txBody>
                  <a:tcPr marL="8640" marR="8640" marT="864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Self-employed (all)</a:t>
                      </a:r>
                    </a:p>
                  </a:txBody>
                  <a:tcPr marL="8640" marR="8640" marT="864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Self-employed (Unincorporated)</a:t>
                      </a:r>
                    </a:p>
                  </a:txBody>
                  <a:tcPr marL="8640" marR="8640" marT="864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Self-employed (Incorporated)</a:t>
                      </a:r>
                    </a:p>
                  </a:txBody>
                  <a:tcPr marL="8640" marR="8640" marT="864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45303">
                <a:tc>
                  <a:txBody>
                    <a:bodyPr/>
                    <a:lstStyle/>
                    <a:p>
                      <a:pPr algn="l" fontAlgn="b"/>
                      <a:r>
                        <a:rPr lang="en-US" sz="1600" b="1" i="1" u="none" strike="noStrike">
                          <a:solidFill>
                            <a:srgbClr val="000000"/>
                          </a:solidFill>
                          <a:effectLst/>
                          <a:latin typeface="Candara" panose="020E0502030303020204" pitchFamily="34" charset="0"/>
                        </a:rPr>
                        <a:t>Ability, Education, Earnings</a:t>
                      </a:r>
                    </a:p>
                  </a:txBody>
                  <a:tcPr marL="8640" marR="8640" marT="864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600" b="0" i="0" u="none" strike="noStrike">
                        <a:solidFill>
                          <a:srgbClr val="000000"/>
                        </a:solidFill>
                        <a:effectLst/>
                        <a:latin typeface="Candara" panose="020E0502030303020204" pitchFamily="34" charset="0"/>
                      </a:endParaRPr>
                    </a:p>
                  </a:txBody>
                  <a:tcPr marL="8640" marR="8640" marT="864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600" b="0" i="0" u="none" strike="noStrike" dirty="0">
                        <a:solidFill>
                          <a:srgbClr val="000000"/>
                        </a:solidFill>
                        <a:effectLst/>
                        <a:latin typeface="Candara" panose="020E0502030303020204" pitchFamily="34" charset="0"/>
                      </a:endParaRPr>
                    </a:p>
                  </a:txBody>
                  <a:tcPr marL="8640" marR="8640" marT="864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600" b="0" i="0" u="none" strike="noStrike" dirty="0">
                        <a:solidFill>
                          <a:srgbClr val="000000"/>
                        </a:solidFill>
                        <a:effectLst/>
                        <a:latin typeface="Candara" panose="020E0502030303020204" pitchFamily="34" charset="0"/>
                      </a:endParaRPr>
                    </a:p>
                  </a:txBody>
                  <a:tcPr marL="8640" marR="8640" marT="864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600" b="0" i="0" u="none" strike="noStrike" dirty="0">
                        <a:solidFill>
                          <a:srgbClr val="000000"/>
                        </a:solidFill>
                        <a:effectLst/>
                        <a:latin typeface="Candara" panose="020E0502030303020204" pitchFamily="34" charset="0"/>
                      </a:endParaRPr>
                    </a:p>
                  </a:txBody>
                  <a:tcPr marL="8640" marR="8640" marT="864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245303">
                <a:tc>
                  <a:txBody>
                    <a:bodyPr/>
                    <a:lstStyle/>
                    <a:p>
                      <a:pPr algn="l" fontAlgn="ctr"/>
                      <a:r>
                        <a:rPr lang="en-US" sz="1600" b="0" i="0" u="none" strike="noStrike">
                          <a:solidFill>
                            <a:srgbClr val="000000"/>
                          </a:solidFill>
                          <a:effectLst/>
                          <a:latin typeface="Candara" panose="020E0502030303020204" pitchFamily="34" charset="0"/>
                        </a:rPr>
                        <a:t>Mean AFQT Score</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43.4</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45.4</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44.7</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50.5</a:t>
                      </a:r>
                    </a:p>
                  </a:txBody>
                  <a:tcPr marL="8640" marR="8640" marT="8640" marB="0" anchor="ctr">
                    <a:lnL>
                      <a:noFill/>
                    </a:lnL>
                    <a:lnR>
                      <a:noFill/>
                    </a:lnR>
                    <a:lnT>
                      <a:noFill/>
                    </a:lnT>
                    <a:lnB>
                      <a:noFill/>
                    </a:lnB>
                  </a:tcPr>
                </a:tc>
                <a:extLst>
                  <a:ext uri="{0D108BD9-81ED-4DB2-BD59-A6C34878D82A}">
                    <a16:rowId xmlns:a16="http://schemas.microsoft.com/office/drawing/2014/main" val="10002"/>
                  </a:ext>
                </a:extLst>
              </a:tr>
              <a:tr h="245303">
                <a:tc>
                  <a:txBody>
                    <a:bodyPr/>
                    <a:lstStyle/>
                    <a:p>
                      <a:pPr algn="l" fontAlgn="ctr"/>
                      <a:r>
                        <a:rPr lang="en-US" sz="1600" b="0" i="0" u="none" strike="noStrike">
                          <a:solidFill>
                            <a:srgbClr val="000000"/>
                          </a:solidFill>
                          <a:effectLst/>
                          <a:latin typeface="Candara" panose="020E0502030303020204" pitchFamily="34" charset="0"/>
                        </a:rPr>
                        <a:t>Median AFQT Score</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40.0</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44.0</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43.0</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53.0</a:t>
                      </a:r>
                    </a:p>
                  </a:txBody>
                  <a:tcPr marL="8640" marR="8640" marT="8640" marB="0" anchor="ctr">
                    <a:lnL>
                      <a:noFill/>
                    </a:lnL>
                    <a:lnR>
                      <a:noFill/>
                    </a:lnR>
                    <a:lnT>
                      <a:noFill/>
                    </a:lnT>
                    <a:lnB>
                      <a:noFill/>
                    </a:lnB>
                  </a:tcPr>
                </a:tc>
                <a:extLst>
                  <a:ext uri="{0D108BD9-81ED-4DB2-BD59-A6C34878D82A}">
                    <a16:rowId xmlns:a16="http://schemas.microsoft.com/office/drawing/2014/main" val="10003"/>
                  </a:ext>
                </a:extLst>
              </a:tr>
              <a:tr h="245303">
                <a:tc>
                  <a:txBody>
                    <a:bodyPr/>
                    <a:lstStyle/>
                    <a:p>
                      <a:pPr algn="l" fontAlgn="b"/>
                      <a:r>
                        <a:rPr lang="en-US" sz="1600" b="0" i="0" u="none" strike="noStrike">
                          <a:solidFill>
                            <a:srgbClr val="000000"/>
                          </a:solidFill>
                          <a:effectLst/>
                          <a:latin typeface="Candara" panose="020E0502030303020204" pitchFamily="34" charset="0"/>
                        </a:rPr>
                        <a:t>Mean Years of Education</a:t>
                      </a:r>
                    </a:p>
                  </a:txBody>
                  <a:tcPr marL="8640" marR="8640" marT="8640" marB="0" anchor="b">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12.8</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12.9</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12.8</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13.6</a:t>
                      </a:r>
                    </a:p>
                  </a:txBody>
                  <a:tcPr marL="8640" marR="8640" marT="8640" marB="0" anchor="ctr">
                    <a:lnL>
                      <a:noFill/>
                    </a:lnL>
                    <a:lnR>
                      <a:noFill/>
                    </a:lnR>
                    <a:lnT>
                      <a:noFill/>
                    </a:lnT>
                    <a:lnB>
                      <a:noFill/>
                    </a:lnB>
                  </a:tcPr>
                </a:tc>
                <a:extLst>
                  <a:ext uri="{0D108BD9-81ED-4DB2-BD59-A6C34878D82A}">
                    <a16:rowId xmlns:a16="http://schemas.microsoft.com/office/drawing/2014/main" val="10004"/>
                  </a:ext>
                </a:extLst>
              </a:tr>
              <a:tr h="245303">
                <a:tc>
                  <a:txBody>
                    <a:bodyPr/>
                    <a:lstStyle/>
                    <a:p>
                      <a:pPr algn="l" fontAlgn="b"/>
                      <a:r>
                        <a:rPr lang="en-US" sz="1600" b="0" i="0" u="none" strike="noStrike">
                          <a:solidFill>
                            <a:srgbClr val="000000"/>
                          </a:solidFill>
                          <a:effectLst/>
                          <a:latin typeface="Candara" panose="020E0502030303020204" pitchFamily="34" charset="0"/>
                        </a:rPr>
                        <a:t>Median Years of Education</a:t>
                      </a:r>
                    </a:p>
                  </a:txBody>
                  <a:tcPr marL="8640" marR="8640" marT="8640" marB="0" anchor="b">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12.0</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12.0</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12.0</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13.0</a:t>
                      </a:r>
                    </a:p>
                  </a:txBody>
                  <a:tcPr marL="8640" marR="8640" marT="8640" marB="0" anchor="ctr">
                    <a:lnL>
                      <a:noFill/>
                    </a:lnL>
                    <a:lnR>
                      <a:noFill/>
                    </a:lnR>
                    <a:lnT>
                      <a:noFill/>
                    </a:lnT>
                    <a:lnB>
                      <a:noFill/>
                    </a:lnB>
                  </a:tcPr>
                </a:tc>
                <a:extLst>
                  <a:ext uri="{0D108BD9-81ED-4DB2-BD59-A6C34878D82A}">
                    <a16:rowId xmlns:a16="http://schemas.microsoft.com/office/drawing/2014/main" val="10005"/>
                  </a:ext>
                </a:extLst>
              </a:tr>
              <a:tr h="245303">
                <a:tc>
                  <a:txBody>
                    <a:bodyPr/>
                    <a:lstStyle/>
                    <a:p>
                      <a:pPr algn="l" fontAlgn="b"/>
                      <a:r>
                        <a:rPr lang="en-US" sz="1600" b="0" i="0" u="none" strike="noStrike">
                          <a:solidFill>
                            <a:srgbClr val="000000"/>
                          </a:solidFill>
                          <a:effectLst/>
                          <a:latin typeface="Candara" panose="020E0502030303020204" pitchFamily="34" charset="0"/>
                        </a:rPr>
                        <a:t>Mean Highest Degree Earned</a:t>
                      </a:r>
                    </a:p>
                  </a:txBody>
                  <a:tcPr marL="8640" marR="8640" marT="8640" marB="0" anchor="b">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1.5</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1.5</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1.4</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1.9</a:t>
                      </a:r>
                    </a:p>
                  </a:txBody>
                  <a:tcPr marL="8640" marR="8640" marT="8640" marB="0" anchor="ctr">
                    <a:lnL>
                      <a:noFill/>
                    </a:lnL>
                    <a:lnR>
                      <a:noFill/>
                    </a:lnR>
                    <a:lnT>
                      <a:noFill/>
                    </a:lnT>
                    <a:lnB>
                      <a:noFill/>
                    </a:lnB>
                  </a:tcPr>
                </a:tc>
                <a:extLst>
                  <a:ext uri="{0D108BD9-81ED-4DB2-BD59-A6C34878D82A}">
                    <a16:rowId xmlns:a16="http://schemas.microsoft.com/office/drawing/2014/main" val="10006"/>
                  </a:ext>
                </a:extLst>
              </a:tr>
              <a:tr h="313920">
                <a:tc>
                  <a:txBody>
                    <a:bodyPr/>
                    <a:lstStyle/>
                    <a:p>
                      <a:pPr algn="l" fontAlgn="b"/>
                      <a:r>
                        <a:rPr lang="en-US" sz="1600" b="0" i="0" u="none" strike="noStrike" dirty="0">
                          <a:solidFill>
                            <a:srgbClr val="000000"/>
                          </a:solidFill>
                          <a:effectLst/>
                          <a:latin typeface="Candara" panose="020E0502030303020204" pitchFamily="34" charset="0"/>
                        </a:rPr>
                        <a:t>Med Highest Degree Earned</a:t>
                      </a:r>
                    </a:p>
                  </a:txBody>
                  <a:tcPr marL="8640" marR="8640" marT="8640" marB="0" anchor="b">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1.0</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1.0</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1.0</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1.0</a:t>
                      </a:r>
                    </a:p>
                  </a:txBody>
                  <a:tcPr marL="8640" marR="8640" marT="8640" marB="0" anchor="ctr">
                    <a:lnL>
                      <a:noFill/>
                    </a:lnL>
                    <a:lnR>
                      <a:noFill/>
                    </a:lnR>
                    <a:lnT>
                      <a:noFill/>
                    </a:lnT>
                    <a:lnB>
                      <a:noFill/>
                    </a:lnB>
                  </a:tcPr>
                </a:tc>
                <a:extLst>
                  <a:ext uri="{0D108BD9-81ED-4DB2-BD59-A6C34878D82A}">
                    <a16:rowId xmlns:a16="http://schemas.microsoft.com/office/drawing/2014/main" val="10007"/>
                  </a:ext>
                </a:extLst>
              </a:tr>
              <a:tr h="245303">
                <a:tc>
                  <a:txBody>
                    <a:bodyPr/>
                    <a:lstStyle/>
                    <a:p>
                      <a:pPr algn="l" fontAlgn="b"/>
                      <a:r>
                        <a:rPr lang="en-US" sz="1600" b="0" i="0" u="none" strike="noStrike">
                          <a:solidFill>
                            <a:srgbClr val="000000"/>
                          </a:solidFill>
                          <a:effectLst/>
                          <a:latin typeface="Candara" panose="020E0502030303020204" pitchFamily="34" charset="0"/>
                        </a:rPr>
                        <a:t>Mean Annual Income</a:t>
                      </a:r>
                    </a:p>
                  </a:txBody>
                  <a:tcPr marL="8640" marR="8640" marT="8640" marB="0" anchor="b">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61,954.1</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90,985.2</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83,844.5</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146,951.0</a:t>
                      </a:r>
                    </a:p>
                  </a:txBody>
                  <a:tcPr marL="8640" marR="8640" marT="8640" marB="0" anchor="ctr">
                    <a:lnL>
                      <a:noFill/>
                    </a:lnL>
                    <a:lnR>
                      <a:noFill/>
                    </a:lnR>
                    <a:lnT>
                      <a:noFill/>
                    </a:lnT>
                    <a:lnB>
                      <a:noFill/>
                    </a:lnB>
                  </a:tcPr>
                </a:tc>
                <a:extLst>
                  <a:ext uri="{0D108BD9-81ED-4DB2-BD59-A6C34878D82A}">
                    <a16:rowId xmlns:a16="http://schemas.microsoft.com/office/drawing/2014/main" val="10008"/>
                  </a:ext>
                </a:extLst>
              </a:tr>
              <a:tr h="245303">
                <a:tc>
                  <a:txBody>
                    <a:bodyPr/>
                    <a:lstStyle/>
                    <a:p>
                      <a:pPr algn="l" fontAlgn="b"/>
                      <a:r>
                        <a:rPr lang="en-US" sz="1600" b="0" i="0" u="none" strike="noStrike">
                          <a:solidFill>
                            <a:srgbClr val="000000"/>
                          </a:solidFill>
                          <a:effectLst/>
                          <a:latin typeface="Candara" panose="020E0502030303020204" pitchFamily="34" charset="0"/>
                        </a:rPr>
                        <a:t>Median Annual Income</a:t>
                      </a:r>
                    </a:p>
                  </a:txBody>
                  <a:tcPr marL="8640" marR="8640" marT="8640" marB="0" anchor="b">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48,094.5</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56,220.5</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53,682.0</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76,682.6</a:t>
                      </a:r>
                    </a:p>
                  </a:txBody>
                  <a:tcPr marL="8640" marR="8640" marT="8640" marB="0" anchor="ctr">
                    <a:lnL>
                      <a:noFill/>
                    </a:lnL>
                    <a:lnR>
                      <a:noFill/>
                    </a:lnR>
                    <a:lnT>
                      <a:noFill/>
                    </a:lnT>
                    <a:lnB>
                      <a:noFill/>
                    </a:lnB>
                  </a:tcPr>
                </a:tc>
                <a:extLst>
                  <a:ext uri="{0D108BD9-81ED-4DB2-BD59-A6C34878D82A}">
                    <a16:rowId xmlns:a16="http://schemas.microsoft.com/office/drawing/2014/main" val="10009"/>
                  </a:ext>
                </a:extLst>
              </a:tr>
              <a:tr h="245303">
                <a:tc>
                  <a:txBody>
                    <a:bodyPr/>
                    <a:lstStyle/>
                    <a:p>
                      <a:pPr algn="l" fontAlgn="b"/>
                      <a:r>
                        <a:rPr lang="en-US" sz="1600" b="0" i="0" u="none" strike="noStrike">
                          <a:solidFill>
                            <a:srgbClr val="000000"/>
                          </a:solidFill>
                          <a:effectLst/>
                          <a:latin typeface="Candara" panose="020E0502030303020204" pitchFamily="34" charset="0"/>
                        </a:rPr>
                        <a:t>Mean Net-Worth</a:t>
                      </a:r>
                    </a:p>
                  </a:txBody>
                  <a:tcPr marL="8640" marR="8640" marT="8640" marB="0" anchor="b">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96,597.9</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260,374.1</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233,195.2</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461,063.8</a:t>
                      </a:r>
                    </a:p>
                  </a:txBody>
                  <a:tcPr marL="8640" marR="8640" marT="8640" marB="0" anchor="ctr">
                    <a:lnL>
                      <a:noFill/>
                    </a:lnL>
                    <a:lnR>
                      <a:noFill/>
                    </a:lnR>
                    <a:lnT>
                      <a:noFill/>
                    </a:lnT>
                    <a:lnB>
                      <a:noFill/>
                    </a:lnB>
                  </a:tcPr>
                </a:tc>
                <a:extLst>
                  <a:ext uri="{0D108BD9-81ED-4DB2-BD59-A6C34878D82A}">
                    <a16:rowId xmlns:a16="http://schemas.microsoft.com/office/drawing/2014/main" val="10010"/>
                  </a:ext>
                </a:extLst>
              </a:tr>
              <a:tr h="245303">
                <a:tc>
                  <a:txBody>
                    <a:bodyPr/>
                    <a:lstStyle/>
                    <a:p>
                      <a:pPr algn="l" fontAlgn="b"/>
                      <a:r>
                        <a:rPr lang="en-US" sz="1600" b="0" i="0" u="none" strike="noStrike">
                          <a:solidFill>
                            <a:srgbClr val="000000"/>
                          </a:solidFill>
                          <a:effectLst/>
                          <a:latin typeface="Candara" panose="020E0502030303020204" pitchFamily="34" charset="0"/>
                        </a:rPr>
                        <a:t>Median Net-Worth</a:t>
                      </a:r>
                    </a:p>
                  </a:txBody>
                  <a:tcPr marL="8640" marR="8640" marT="8640" marB="0" anchor="b">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22,184.5</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66,899.0</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59,152.8</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168,356.7</a:t>
                      </a:r>
                    </a:p>
                  </a:txBody>
                  <a:tcPr marL="8640" marR="8640" marT="8640" marB="0" anchor="ctr">
                    <a:lnL>
                      <a:noFill/>
                    </a:lnL>
                    <a:lnR>
                      <a:noFill/>
                    </a:lnR>
                    <a:lnT>
                      <a:noFill/>
                    </a:lnT>
                    <a:lnB>
                      <a:noFill/>
                    </a:lnB>
                  </a:tcPr>
                </a:tc>
                <a:extLst>
                  <a:ext uri="{0D108BD9-81ED-4DB2-BD59-A6C34878D82A}">
                    <a16:rowId xmlns:a16="http://schemas.microsoft.com/office/drawing/2014/main" val="10011"/>
                  </a:ext>
                </a:extLst>
              </a:tr>
              <a:tr h="245303">
                <a:tc>
                  <a:txBody>
                    <a:bodyPr/>
                    <a:lstStyle/>
                    <a:p>
                      <a:pPr algn="l" fontAlgn="b"/>
                      <a:endParaRPr lang="en-US" sz="1600" b="0" i="0" u="none" strike="noStrike">
                        <a:solidFill>
                          <a:srgbClr val="000000"/>
                        </a:solidFill>
                        <a:effectLst/>
                        <a:latin typeface="Candara" panose="020E0502030303020204" pitchFamily="34" charset="0"/>
                      </a:endParaRPr>
                    </a:p>
                  </a:txBody>
                  <a:tcPr marL="8640" marR="8640" marT="8640" marB="0" anchor="b">
                    <a:lnL>
                      <a:noFill/>
                    </a:lnL>
                    <a:lnR>
                      <a:noFill/>
                    </a:lnR>
                    <a:lnT>
                      <a:noFill/>
                    </a:lnT>
                    <a:lnB>
                      <a:noFill/>
                    </a:lnB>
                  </a:tcPr>
                </a:tc>
                <a:tc>
                  <a:txBody>
                    <a:bodyPr/>
                    <a:lstStyle/>
                    <a:p>
                      <a:pPr algn="ctr" fontAlgn="ctr"/>
                      <a:endParaRPr lang="en-US" sz="1600" b="0" i="0" u="none" strike="noStrike">
                        <a:solidFill>
                          <a:srgbClr val="000000"/>
                        </a:solidFill>
                        <a:effectLst/>
                        <a:latin typeface="Candara" panose="020E0502030303020204" pitchFamily="34" charset="0"/>
                      </a:endParaRPr>
                    </a:p>
                  </a:txBody>
                  <a:tcPr marL="8640" marR="8640" marT="8640" marB="0" anchor="ctr">
                    <a:lnL>
                      <a:noFill/>
                    </a:lnL>
                    <a:lnR>
                      <a:noFill/>
                    </a:lnR>
                    <a:lnT>
                      <a:noFill/>
                    </a:lnT>
                    <a:lnB>
                      <a:noFill/>
                    </a:lnB>
                  </a:tcPr>
                </a:tc>
                <a:tc>
                  <a:txBody>
                    <a:bodyPr/>
                    <a:lstStyle/>
                    <a:p>
                      <a:pPr algn="ctr" fontAlgn="ctr"/>
                      <a:endParaRPr lang="en-US" sz="1600" b="0" i="0" u="none" strike="noStrike">
                        <a:solidFill>
                          <a:srgbClr val="000000"/>
                        </a:solidFill>
                        <a:effectLst/>
                        <a:latin typeface="Candara" panose="020E0502030303020204" pitchFamily="34" charset="0"/>
                      </a:endParaRPr>
                    </a:p>
                  </a:txBody>
                  <a:tcPr marL="8640" marR="8640" marT="8640" marB="0" anchor="ctr">
                    <a:lnL>
                      <a:noFill/>
                    </a:lnL>
                    <a:lnR>
                      <a:noFill/>
                    </a:lnR>
                    <a:lnT>
                      <a:noFill/>
                    </a:lnT>
                    <a:lnB>
                      <a:noFill/>
                    </a:lnB>
                  </a:tcPr>
                </a:tc>
                <a:tc>
                  <a:txBody>
                    <a:bodyPr/>
                    <a:lstStyle/>
                    <a:p>
                      <a:pPr algn="ctr" fontAlgn="ctr"/>
                      <a:endParaRPr lang="en-US" sz="1600" b="0" i="0" u="none" strike="noStrike">
                        <a:solidFill>
                          <a:srgbClr val="000000"/>
                        </a:solidFill>
                        <a:effectLst/>
                        <a:latin typeface="Candara" panose="020E0502030303020204" pitchFamily="34" charset="0"/>
                      </a:endParaRPr>
                    </a:p>
                  </a:txBody>
                  <a:tcPr marL="8640" marR="8640" marT="8640" marB="0" anchor="ctr">
                    <a:lnL>
                      <a:noFill/>
                    </a:lnL>
                    <a:lnR>
                      <a:noFill/>
                    </a:lnR>
                    <a:lnT>
                      <a:noFill/>
                    </a:lnT>
                    <a:lnB>
                      <a:noFill/>
                    </a:lnB>
                  </a:tcPr>
                </a:tc>
                <a:tc>
                  <a:txBody>
                    <a:bodyPr/>
                    <a:lstStyle/>
                    <a:p>
                      <a:pPr algn="ctr" fontAlgn="ctr"/>
                      <a:endParaRPr lang="en-US" sz="1600" b="0" i="0" u="none" strike="noStrike" dirty="0">
                        <a:solidFill>
                          <a:srgbClr val="000000"/>
                        </a:solidFill>
                        <a:effectLst/>
                        <a:latin typeface="Candara" panose="020E0502030303020204" pitchFamily="34" charset="0"/>
                      </a:endParaRPr>
                    </a:p>
                  </a:txBody>
                  <a:tcPr marL="8640" marR="8640" marT="8640" marB="0" anchor="ctr">
                    <a:lnL>
                      <a:noFill/>
                    </a:lnL>
                    <a:lnR>
                      <a:noFill/>
                    </a:lnR>
                    <a:lnT>
                      <a:noFill/>
                    </a:lnT>
                    <a:lnB>
                      <a:noFill/>
                    </a:lnB>
                  </a:tcPr>
                </a:tc>
                <a:extLst>
                  <a:ext uri="{0D108BD9-81ED-4DB2-BD59-A6C34878D82A}">
                    <a16:rowId xmlns:a16="http://schemas.microsoft.com/office/drawing/2014/main" val="10012"/>
                  </a:ext>
                </a:extLst>
              </a:tr>
              <a:tr h="245303">
                <a:tc>
                  <a:txBody>
                    <a:bodyPr/>
                    <a:lstStyle/>
                    <a:p>
                      <a:pPr algn="l" fontAlgn="b"/>
                      <a:r>
                        <a:rPr lang="en-US" sz="1600" b="0" i="0" u="none" strike="noStrike">
                          <a:solidFill>
                            <a:srgbClr val="000000"/>
                          </a:solidFill>
                          <a:effectLst/>
                          <a:latin typeface="Candara" panose="020E0502030303020204" pitchFamily="34" charset="0"/>
                        </a:rPr>
                        <a:t>Observations</a:t>
                      </a:r>
                    </a:p>
                  </a:txBody>
                  <a:tcPr marL="8640" marR="8640" marT="8640" marB="0" anchor="b">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171,204</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13,035</a:t>
                      </a:r>
                    </a:p>
                  </a:txBody>
                  <a:tcPr marL="8640" marR="8640" marT="8640" marB="0" anchor="ctr">
                    <a:lnL>
                      <a:noFill/>
                    </a:lnL>
                    <a:lnR>
                      <a:noFill/>
                    </a:lnR>
                    <a:lnT>
                      <a:noFill/>
                    </a:lnT>
                    <a:lnB>
                      <a:noFill/>
                    </a:lnB>
                  </a:tcPr>
                </a:tc>
                <a:tc>
                  <a:txBody>
                    <a:bodyPr/>
                    <a:lstStyle/>
                    <a:p>
                      <a:pPr algn="ctr" fontAlgn="ctr"/>
                      <a:r>
                        <a:rPr lang="en-US" sz="1600" b="0" i="0" u="none" strike="noStrike">
                          <a:solidFill>
                            <a:srgbClr val="000000"/>
                          </a:solidFill>
                          <a:effectLst/>
                          <a:latin typeface="Candara" panose="020E0502030303020204" pitchFamily="34" charset="0"/>
                        </a:rPr>
                        <a:t>11,565</a:t>
                      </a:r>
                    </a:p>
                  </a:txBody>
                  <a:tcPr marL="8640" marR="8640" marT="8640" marB="0" anchor="ctr">
                    <a:lnL>
                      <a:noFill/>
                    </a:lnL>
                    <a:lnR>
                      <a:noFill/>
                    </a:lnR>
                    <a:lnT>
                      <a:noFill/>
                    </a:lnT>
                    <a:lnB>
                      <a:noFill/>
                    </a:lnB>
                  </a:tcPr>
                </a:tc>
                <a:tc>
                  <a:txBody>
                    <a:bodyPr/>
                    <a:lstStyle/>
                    <a:p>
                      <a:pPr algn="ctr" fontAlgn="ctr"/>
                      <a:r>
                        <a:rPr lang="en-US" sz="1600" b="0" i="0" u="none" strike="noStrike" dirty="0">
                          <a:solidFill>
                            <a:srgbClr val="000000"/>
                          </a:solidFill>
                          <a:effectLst/>
                          <a:latin typeface="Candara" panose="020E0502030303020204" pitchFamily="34" charset="0"/>
                        </a:rPr>
                        <a:t>1,470</a:t>
                      </a:r>
                    </a:p>
                  </a:txBody>
                  <a:tcPr marL="8640" marR="8640" marT="8640" marB="0" anchor="ctr">
                    <a:lnL>
                      <a:noFill/>
                    </a:lnL>
                    <a:lnR>
                      <a:noFill/>
                    </a:lnR>
                    <a:lnT>
                      <a:noFill/>
                    </a:lnT>
                    <a:lnB>
                      <a:noFill/>
                    </a:lnB>
                  </a:tcPr>
                </a:tc>
                <a:extLst>
                  <a:ext uri="{0D108BD9-81ED-4DB2-BD59-A6C34878D82A}">
                    <a16:rowId xmlns:a16="http://schemas.microsoft.com/office/drawing/2014/main" val="10013"/>
                  </a:ext>
                </a:extLst>
              </a:tr>
              <a:tr h="245303">
                <a:tc>
                  <a:txBody>
                    <a:bodyPr/>
                    <a:lstStyle/>
                    <a:p>
                      <a:pPr algn="l" fontAlgn="b"/>
                      <a:r>
                        <a:rPr lang="en-US" sz="1600" b="0" i="0" u="none" strike="noStrike">
                          <a:solidFill>
                            <a:srgbClr val="000000"/>
                          </a:solidFill>
                          <a:effectLst/>
                          <a:latin typeface="Candara" panose="020E0502030303020204" pitchFamily="34" charset="0"/>
                        </a:rPr>
                        <a:t> </a:t>
                      </a:r>
                    </a:p>
                  </a:txBody>
                  <a:tcPr marL="8640" marR="8640" marT="864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ndara" panose="020E0502030303020204" pitchFamily="34" charset="0"/>
                        </a:rPr>
                        <a:t>[92.9%]</a:t>
                      </a:r>
                    </a:p>
                  </a:txBody>
                  <a:tcPr marL="8640" marR="8640" marT="864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ndara" panose="020E0502030303020204" pitchFamily="34" charset="0"/>
                        </a:rPr>
                        <a:t>[7.1%]</a:t>
                      </a:r>
                    </a:p>
                  </a:txBody>
                  <a:tcPr marL="8640" marR="8640" marT="864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ndara" panose="020E0502030303020204" pitchFamily="34" charset="0"/>
                        </a:rPr>
                        <a:t>[6.3%]</a:t>
                      </a:r>
                    </a:p>
                  </a:txBody>
                  <a:tcPr marL="8640" marR="8640" marT="864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ndara" panose="020E0502030303020204" pitchFamily="34" charset="0"/>
                        </a:rPr>
                        <a:t>[0.8%]</a:t>
                      </a:r>
                    </a:p>
                  </a:txBody>
                  <a:tcPr marL="8640" marR="8640" marT="864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12017842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NLSY Sample: Control Variables</a:t>
            </a:r>
          </a:p>
        </p:txBody>
      </p:sp>
      <p:cxnSp>
        <p:nvCxnSpPr>
          <p:cNvPr id="6" name="Straight Connector 5"/>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8" name="TextBox 7"/>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9"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45</a:t>
            </a:fld>
            <a:endParaRPr lang="en-US" dirty="0">
              <a:solidFill>
                <a:schemeClr val="tx1">
                  <a:lumMod val="50000"/>
                  <a:lumOff val="50000"/>
                </a:schemeClr>
              </a:solidFill>
              <a:latin typeface="Candara" pitchFamily="34" charset="0"/>
            </a:endParaRPr>
          </a:p>
        </p:txBody>
      </p:sp>
      <p:cxnSp>
        <p:nvCxnSpPr>
          <p:cNvPr id="10" name="Straight Connector 9"/>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graphicFrame>
        <p:nvGraphicFramePr>
          <p:cNvPr id="12" name="Table 11"/>
          <p:cNvGraphicFramePr>
            <a:graphicFrameLocks noGrp="1"/>
          </p:cNvGraphicFramePr>
          <p:nvPr>
            <p:extLst/>
          </p:nvPr>
        </p:nvGraphicFramePr>
        <p:xfrm>
          <a:off x="1218444" y="1381663"/>
          <a:ext cx="6641217" cy="4436653"/>
        </p:xfrm>
        <a:graphic>
          <a:graphicData uri="http://schemas.openxmlformats.org/drawingml/2006/table">
            <a:tbl>
              <a:tblPr/>
              <a:tblGrid>
                <a:gridCol w="2309534">
                  <a:extLst>
                    <a:ext uri="{9D8B030D-6E8A-4147-A177-3AD203B41FA5}">
                      <a16:colId xmlns:a16="http://schemas.microsoft.com/office/drawing/2014/main" val="20000"/>
                    </a:ext>
                  </a:extLst>
                </a:gridCol>
                <a:gridCol w="721077">
                  <a:extLst>
                    <a:ext uri="{9D8B030D-6E8A-4147-A177-3AD203B41FA5}">
                      <a16:colId xmlns:a16="http://schemas.microsoft.com/office/drawing/2014/main" val="20001"/>
                    </a:ext>
                  </a:extLst>
                </a:gridCol>
                <a:gridCol w="1149542">
                  <a:extLst>
                    <a:ext uri="{9D8B030D-6E8A-4147-A177-3AD203B41FA5}">
                      <a16:colId xmlns:a16="http://schemas.microsoft.com/office/drawing/2014/main" val="20002"/>
                    </a:ext>
                  </a:extLst>
                </a:gridCol>
                <a:gridCol w="1277559">
                  <a:extLst>
                    <a:ext uri="{9D8B030D-6E8A-4147-A177-3AD203B41FA5}">
                      <a16:colId xmlns:a16="http://schemas.microsoft.com/office/drawing/2014/main" val="20003"/>
                    </a:ext>
                  </a:extLst>
                </a:gridCol>
                <a:gridCol w="1183505">
                  <a:extLst>
                    <a:ext uri="{9D8B030D-6E8A-4147-A177-3AD203B41FA5}">
                      <a16:colId xmlns:a16="http://schemas.microsoft.com/office/drawing/2014/main" val="20004"/>
                    </a:ext>
                  </a:extLst>
                </a:gridCol>
              </a:tblGrid>
              <a:tr h="523337">
                <a:tc>
                  <a:txBody>
                    <a:bodyPr/>
                    <a:lstStyle/>
                    <a:p>
                      <a:pPr algn="l" fontAlgn="ctr"/>
                      <a:r>
                        <a:rPr lang="en-US" sz="1300" b="0" i="0" u="none" strike="noStrike" dirty="0">
                          <a:solidFill>
                            <a:srgbClr val="000000"/>
                          </a:solidFill>
                          <a:effectLst/>
                          <a:latin typeface="Candara" panose="020E0502030303020204" pitchFamily="34" charset="0"/>
                        </a:rPr>
                        <a:t> </a:t>
                      </a:r>
                    </a:p>
                  </a:txBody>
                  <a:tcPr marL="7844" marR="7844" marT="784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Candara" panose="020E0502030303020204" pitchFamily="34" charset="0"/>
                        </a:rPr>
                        <a:t>Salaried</a:t>
                      </a:r>
                    </a:p>
                  </a:txBody>
                  <a:tcPr marL="7844" marR="7844" marT="784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000000"/>
                          </a:solidFill>
                          <a:effectLst/>
                          <a:latin typeface="Candara" panose="020E0502030303020204" pitchFamily="34" charset="0"/>
                        </a:rPr>
                        <a:t>Self-employed (all)</a:t>
                      </a:r>
                    </a:p>
                  </a:txBody>
                  <a:tcPr marL="7844" marR="7844" marT="784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000000"/>
                          </a:solidFill>
                          <a:effectLst/>
                          <a:latin typeface="Candara" panose="020E0502030303020204" pitchFamily="34" charset="0"/>
                        </a:rPr>
                        <a:t>Self-employed (Unincorporated)</a:t>
                      </a:r>
                    </a:p>
                  </a:txBody>
                  <a:tcPr marL="7844" marR="7844" marT="784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Candara" panose="020E0502030303020204" pitchFamily="34" charset="0"/>
                        </a:rPr>
                        <a:t>Self-employed (Incorporated)</a:t>
                      </a:r>
                    </a:p>
                  </a:txBody>
                  <a:tcPr marL="7844" marR="7844" marT="784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6099">
                <a:tc>
                  <a:txBody>
                    <a:bodyPr/>
                    <a:lstStyle/>
                    <a:p>
                      <a:pPr algn="l" fontAlgn="b"/>
                      <a:r>
                        <a:rPr lang="en-US" sz="1300" b="1" i="1" u="none" strike="noStrike">
                          <a:solidFill>
                            <a:srgbClr val="000000"/>
                          </a:solidFill>
                          <a:effectLst/>
                          <a:latin typeface="Candara" panose="020E0502030303020204" pitchFamily="34" charset="0"/>
                        </a:rPr>
                        <a:t>Control Variables</a:t>
                      </a:r>
                    </a:p>
                  </a:txBody>
                  <a:tcPr marL="7844" marR="7844" marT="7844"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300" b="0" i="0" u="none" strike="noStrike">
                        <a:solidFill>
                          <a:srgbClr val="000000"/>
                        </a:solidFill>
                        <a:effectLst/>
                        <a:latin typeface="Candara" panose="020E0502030303020204" pitchFamily="34" charset="0"/>
                      </a:endParaRPr>
                    </a:p>
                  </a:txBody>
                  <a:tcPr marL="7844" marR="7844" marT="7844"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300" b="0" i="0" u="none" strike="noStrike">
                        <a:solidFill>
                          <a:srgbClr val="000000"/>
                        </a:solidFill>
                        <a:effectLst/>
                        <a:latin typeface="Candara" panose="020E0502030303020204" pitchFamily="34" charset="0"/>
                      </a:endParaRPr>
                    </a:p>
                  </a:txBody>
                  <a:tcPr marL="7844" marR="7844" marT="7844"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300" b="0" i="0" u="none" strike="noStrike" dirty="0">
                        <a:solidFill>
                          <a:srgbClr val="000000"/>
                        </a:solidFill>
                        <a:effectLst/>
                        <a:latin typeface="Candara" panose="020E0502030303020204" pitchFamily="34" charset="0"/>
                      </a:endParaRPr>
                    </a:p>
                  </a:txBody>
                  <a:tcPr marL="7844" marR="7844" marT="7844"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n-US" sz="1300" b="0" i="0" u="none" strike="noStrike">
                        <a:solidFill>
                          <a:srgbClr val="000000"/>
                        </a:solidFill>
                        <a:effectLst/>
                        <a:latin typeface="Candara" panose="020E0502030303020204" pitchFamily="34" charset="0"/>
                      </a:endParaRPr>
                    </a:p>
                  </a:txBody>
                  <a:tcPr marL="7844" marR="7844" marT="7844"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196099">
                <a:tc>
                  <a:txBody>
                    <a:bodyPr/>
                    <a:lstStyle/>
                    <a:p>
                      <a:pPr algn="l" fontAlgn="b"/>
                      <a:r>
                        <a:rPr lang="en-US" sz="1300" b="0" i="0" u="none" strike="noStrike">
                          <a:solidFill>
                            <a:srgbClr val="000000"/>
                          </a:solidFill>
                          <a:effectLst/>
                          <a:latin typeface="Candara" panose="020E0502030303020204" pitchFamily="34" charset="0"/>
                        </a:rPr>
                        <a:t>Male</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0.51</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0.61</a:t>
                      </a:r>
                    </a:p>
                  </a:txBody>
                  <a:tcPr marL="7844" marR="7844" marT="7844" marB="0" anchor="ctr">
                    <a:lnL>
                      <a:noFill/>
                    </a:lnL>
                    <a:lnR>
                      <a:noFill/>
                    </a:lnR>
                    <a:lnT>
                      <a:noFill/>
                    </a:lnT>
                    <a:lnB>
                      <a:noFill/>
                    </a:lnB>
                  </a:tcPr>
                </a:tc>
                <a:tc>
                  <a:txBody>
                    <a:bodyPr/>
                    <a:lstStyle/>
                    <a:p>
                      <a:pPr algn="ctr" fontAlgn="ctr"/>
                      <a:r>
                        <a:rPr lang="en-US" sz="1300" b="0" i="0" u="none" strike="noStrike" dirty="0">
                          <a:solidFill>
                            <a:srgbClr val="000000"/>
                          </a:solidFill>
                          <a:effectLst/>
                          <a:latin typeface="Candara" panose="020E0502030303020204" pitchFamily="34" charset="0"/>
                        </a:rPr>
                        <a:t>0.60</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0.66</a:t>
                      </a:r>
                    </a:p>
                  </a:txBody>
                  <a:tcPr marL="7844" marR="7844" marT="7844" marB="0" anchor="ctr">
                    <a:lnL>
                      <a:noFill/>
                    </a:lnL>
                    <a:lnR>
                      <a:noFill/>
                    </a:lnR>
                    <a:lnT>
                      <a:noFill/>
                    </a:lnT>
                    <a:lnB>
                      <a:noFill/>
                    </a:lnB>
                  </a:tcPr>
                </a:tc>
                <a:extLst>
                  <a:ext uri="{0D108BD9-81ED-4DB2-BD59-A6C34878D82A}">
                    <a16:rowId xmlns:a16="http://schemas.microsoft.com/office/drawing/2014/main" val="10002"/>
                  </a:ext>
                </a:extLst>
              </a:tr>
              <a:tr h="196099">
                <a:tc>
                  <a:txBody>
                    <a:bodyPr/>
                    <a:lstStyle/>
                    <a:p>
                      <a:pPr algn="l" fontAlgn="b"/>
                      <a:r>
                        <a:rPr lang="en-US" sz="1300" b="0" i="0" u="none" strike="noStrike">
                          <a:solidFill>
                            <a:srgbClr val="000000"/>
                          </a:solidFill>
                          <a:effectLst/>
                          <a:latin typeface="Candara" panose="020E0502030303020204" pitchFamily="34" charset="0"/>
                        </a:rPr>
                        <a:t>White</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0.56</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0.66</a:t>
                      </a:r>
                    </a:p>
                  </a:txBody>
                  <a:tcPr marL="7844" marR="7844" marT="7844" marB="0" anchor="ctr">
                    <a:lnL>
                      <a:noFill/>
                    </a:lnL>
                    <a:lnR>
                      <a:noFill/>
                    </a:lnR>
                    <a:lnT>
                      <a:noFill/>
                    </a:lnT>
                    <a:lnB>
                      <a:noFill/>
                    </a:lnB>
                  </a:tcPr>
                </a:tc>
                <a:tc>
                  <a:txBody>
                    <a:bodyPr/>
                    <a:lstStyle/>
                    <a:p>
                      <a:pPr algn="ctr" fontAlgn="ctr"/>
                      <a:r>
                        <a:rPr lang="en-US" sz="1300" b="0" i="0" u="none" strike="noStrike" dirty="0">
                          <a:solidFill>
                            <a:srgbClr val="000000"/>
                          </a:solidFill>
                          <a:effectLst/>
                          <a:latin typeface="Candara" panose="020E0502030303020204" pitchFamily="34" charset="0"/>
                        </a:rPr>
                        <a:t>0.65</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0.73</a:t>
                      </a:r>
                    </a:p>
                  </a:txBody>
                  <a:tcPr marL="7844" marR="7844" marT="7844" marB="0" anchor="ctr">
                    <a:lnL>
                      <a:noFill/>
                    </a:lnL>
                    <a:lnR>
                      <a:noFill/>
                    </a:lnR>
                    <a:lnT>
                      <a:noFill/>
                    </a:lnT>
                    <a:lnB>
                      <a:noFill/>
                    </a:lnB>
                  </a:tcPr>
                </a:tc>
                <a:extLst>
                  <a:ext uri="{0D108BD9-81ED-4DB2-BD59-A6C34878D82A}">
                    <a16:rowId xmlns:a16="http://schemas.microsoft.com/office/drawing/2014/main" val="10003"/>
                  </a:ext>
                </a:extLst>
              </a:tr>
              <a:tr h="196099">
                <a:tc>
                  <a:txBody>
                    <a:bodyPr/>
                    <a:lstStyle/>
                    <a:p>
                      <a:pPr algn="l" fontAlgn="b"/>
                      <a:r>
                        <a:rPr lang="en-US" sz="1300" b="0" i="0" u="none" strike="noStrike">
                          <a:solidFill>
                            <a:srgbClr val="000000"/>
                          </a:solidFill>
                          <a:effectLst/>
                          <a:latin typeface="Candara" panose="020E0502030303020204" pitchFamily="34" charset="0"/>
                        </a:rPr>
                        <a:t>Born Abroad</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0.07</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0.08</a:t>
                      </a:r>
                    </a:p>
                  </a:txBody>
                  <a:tcPr marL="7844" marR="7844" marT="7844" marB="0" anchor="ctr">
                    <a:lnL>
                      <a:noFill/>
                    </a:lnL>
                    <a:lnR>
                      <a:noFill/>
                    </a:lnR>
                    <a:lnT>
                      <a:noFill/>
                    </a:lnT>
                    <a:lnB>
                      <a:noFill/>
                    </a:lnB>
                  </a:tcPr>
                </a:tc>
                <a:tc>
                  <a:txBody>
                    <a:bodyPr/>
                    <a:lstStyle/>
                    <a:p>
                      <a:pPr algn="ctr" fontAlgn="ctr"/>
                      <a:r>
                        <a:rPr lang="en-US" sz="1300" b="0" i="0" u="none" strike="noStrike" dirty="0">
                          <a:solidFill>
                            <a:srgbClr val="000000"/>
                          </a:solidFill>
                          <a:effectLst/>
                          <a:latin typeface="Candara" panose="020E0502030303020204" pitchFamily="34" charset="0"/>
                        </a:rPr>
                        <a:t>0.07</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0.10</a:t>
                      </a:r>
                    </a:p>
                  </a:txBody>
                  <a:tcPr marL="7844" marR="7844" marT="7844" marB="0" anchor="ctr">
                    <a:lnL>
                      <a:noFill/>
                    </a:lnL>
                    <a:lnR>
                      <a:noFill/>
                    </a:lnR>
                    <a:lnT>
                      <a:noFill/>
                    </a:lnT>
                    <a:lnB>
                      <a:noFill/>
                    </a:lnB>
                  </a:tcPr>
                </a:tc>
                <a:extLst>
                  <a:ext uri="{0D108BD9-81ED-4DB2-BD59-A6C34878D82A}">
                    <a16:rowId xmlns:a16="http://schemas.microsoft.com/office/drawing/2014/main" val="10004"/>
                  </a:ext>
                </a:extLst>
              </a:tr>
              <a:tr h="196099">
                <a:tc>
                  <a:txBody>
                    <a:bodyPr/>
                    <a:lstStyle/>
                    <a:p>
                      <a:pPr algn="l" fontAlgn="b"/>
                      <a:r>
                        <a:rPr lang="en-US" sz="1300" b="0" i="0" u="none" strike="noStrike">
                          <a:solidFill>
                            <a:srgbClr val="000000"/>
                          </a:solidFill>
                          <a:effectLst/>
                          <a:latin typeface="Candara" panose="020E0502030303020204" pitchFamily="34" charset="0"/>
                        </a:rPr>
                        <a:t>Age</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30.69</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34.86</a:t>
                      </a:r>
                    </a:p>
                  </a:txBody>
                  <a:tcPr marL="7844" marR="7844" marT="7844" marB="0" anchor="ctr">
                    <a:lnL>
                      <a:noFill/>
                    </a:lnL>
                    <a:lnR>
                      <a:noFill/>
                    </a:lnR>
                    <a:lnT>
                      <a:noFill/>
                    </a:lnT>
                    <a:lnB>
                      <a:noFill/>
                    </a:lnB>
                  </a:tcPr>
                </a:tc>
                <a:tc>
                  <a:txBody>
                    <a:bodyPr/>
                    <a:lstStyle/>
                    <a:p>
                      <a:pPr algn="ctr" fontAlgn="ctr"/>
                      <a:r>
                        <a:rPr lang="en-US" sz="1300" b="0" i="0" u="none" strike="noStrike" dirty="0">
                          <a:solidFill>
                            <a:srgbClr val="000000"/>
                          </a:solidFill>
                          <a:effectLst/>
                          <a:latin typeface="Candara" panose="020E0502030303020204" pitchFamily="34" charset="0"/>
                        </a:rPr>
                        <a:t>34.98</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33.95</a:t>
                      </a:r>
                    </a:p>
                  </a:txBody>
                  <a:tcPr marL="7844" marR="7844" marT="7844" marB="0" anchor="ctr">
                    <a:lnL>
                      <a:noFill/>
                    </a:lnL>
                    <a:lnR>
                      <a:noFill/>
                    </a:lnR>
                    <a:lnT>
                      <a:noFill/>
                    </a:lnT>
                    <a:lnB>
                      <a:noFill/>
                    </a:lnB>
                  </a:tcPr>
                </a:tc>
                <a:extLst>
                  <a:ext uri="{0D108BD9-81ED-4DB2-BD59-A6C34878D82A}">
                    <a16:rowId xmlns:a16="http://schemas.microsoft.com/office/drawing/2014/main" val="10005"/>
                  </a:ext>
                </a:extLst>
              </a:tr>
              <a:tr h="196099">
                <a:tc>
                  <a:txBody>
                    <a:bodyPr/>
                    <a:lstStyle/>
                    <a:p>
                      <a:pPr algn="l" fontAlgn="b"/>
                      <a:r>
                        <a:rPr lang="en-US" sz="1300" b="0" i="0" u="none" strike="noStrike">
                          <a:solidFill>
                            <a:srgbClr val="000000"/>
                          </a:solidFill>
                          <a:effectLst/>
                          <a:latin typeface="Candara" panose="020E0502030303020204" pitchFamily="34" charset="0"/>
                        </a:rPr>
                        <a:t>Risk-loving</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2.38</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2.94</a:t>
                      </a:r>
                    </a:p>
                  </a:txBody>
                  <a:tcPr marL="7844" marR="7844" marT="7844" marB="0" anchor="ctr">
                    <a:lnL>
                      <a:noFill/>
                    </a:lnL>
                    <a:lnR>
                      <a:noFill/>
                    </a:lnR>
                    <a:lnT>
                      <a:noFill/>
                    </a:lnT>
                    <a:lnB>
                      <a:noFill/>
                    </a:lnB>
                  </a:tcPr>
                </a:tc>
                <a:tc>
                  <a:txBody>
                    <a:bodyPr/>
                    <a:lstStyle/>
                    <a:p>
                      <a:pPr algn="ctr" fontAlgn="ctr"/>
                      <a:r>
                        <a:rPr lang="en-US" sz="1300" b="0" i="0" u="none" strike="noStrike" dirty="0">
                          <a:solidFill>
                            <a:srgbClr val="000000"/>
                          </a:solidFill>
                          <a:effectLst/>
                          <a:latin typeface="Candara" panose="020E0502030303020204" pitchFamily="34" charset="0"/>
                        </a:rPr>
                        <a:t>2.97</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2.75</a:t>
                      </a:r>
                    </a:p>
                  </a:txBody>
                  <a:tcPr marL="7844" marR="7844" marT="7844" marB="0" anchor="ctr">
                    <a:lnL>
                      <a:noFill/>
                    </a:lnL>
                    <a:lnR>
                      <a:noFill/>
                    </a:lnR>
                    <a:lnT>
                      <a:noFill/>
                    </a:lnT>
                    <a:lnB>
                      <a:noFill/>
                    </a:lnB>
                  </a:tcPr>
                </a:tc>
                <a:extLst>
                  <a:ext uri="{0D108BD9-81ED-4DB2-BD59-A6C34878D82A}">
                    <a16:rowId xmlns:a16="http://schemas.microsoft.com/office/drawing/2014/main" val="10006"/>
                  </a:ext>
                </a:extLst>
              </a:tr>
              <a:tr h="196099">
                <a:tc>
                  <a:txBody>
                    <a:bodyPr/>
                    <a:lstStyle/>
                    <a:p>
                      <a:pPr algn="l" fontAlgn="b"/>
                      <a:r>
                        <a:rPr lang="en-US" sz="1300" b="0" i="0" u="none" strike="noStrike">
                          <a:solidFill>
                            <a:srgbClr val="000000"/>
                          </a:solidFill>
                          <a:effectLst/>
                          <a:latin typeface="Candara" panose="020E0502030303020204" pitchFamily="34" charset="0"/>
                        </a:rPr>
                        <a:t>Sociability</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2.55</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2.63</a:t>
                      </a:r>
                    </a:p>
                  </a:txBody>
                  <a:tcPr marL="7844" marR="7844" marT="7844" marB="0" anchor="ctr">
                    <a:lnL>
                      <a:noFill/>
                    </a:lnL>
                    <a:lnR>
                      <a:noFill/>
                    </a:lnR>
                    <a:lnT>
                      <a:noFill/>
                    </a:lnT>
                    <a:lnB>
                      <a:noFill/>
                    </a:lnB>
                  </a:tcPr>
                </a:tc>
                <a:tc>
                  <a:txBody>
                    <a:bodyPr/>
                    <a:lstStyle/>
                    <a:p>
                      <a:pPr algn="ctr" fontAlgn="ctr"/>
                      <a:r>
                        <a:rPr lang="en-US" sz="1300" b="0" i="0" u="none" strike="noStrike" dirty="0">
                          <a:solidFill>
                            <a:srgbClr val="000000"/>
                          </a:solidFill>
                          <a:effectLst/>
                          <a:latin typeface="Candara" panose="020E0502030303020204" pitchFamily="34" charset="0"/>
                        </a:rPr>
                        <a:t>2.62</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2.72</a:t>
                      </a:r>
                    </a:p>
                  </a:txBody>
                  <a:tcPr marL="7844" marR="7844" marT="7844" marB="0" anchor="ctr">
                    <a:lnL>
                      <a:noFill/>
                    </a:lnL>
                    <a:lnR>
                      <a:noFill/>
                    </a:lnR>
                    <a:lnT>
                      <a:noFill/>
                    </a:lnT>
                    <a:lnB>
                      <a:noFill/>
                    </a:lnB>
                  </a:tcPr>
                </a:tc>
                <a:extLst>
                  <a:ext uri="{0D108BD9-81ED-4DB2-BD59-A6C34878D82A}">
                    <a16:rowId xmlns:a16="http://schemas.microsoft.com/office/drawing/2014/main" val="10007"/>
                  </a:ext>
                </a:extLst>
              </a:tr>
              <a:tr h="196099">
                <a:tc>
                  <a:txBody>
                    <a:bodyPr/>
                    <a:lstStyle/>
                    <a:p>
                      <a:pPr algn="l" fontAlgn="b"/>
                      <a:r>
                        <a:rPr lang="en-US" sz="1300" b="0" i="0" u="none" strike="noStrike">
                          <a:solidFill>
                            <a:srgbClr val="000000"/>
                          </a:solidFill>
                          <a:effectLst/>
                          <a:latin typeface="Candara" panose="020E0502030303020204" pitchFamily="34" charset="0"/>
                        </a:rPr>
                        <a:t>Trusting</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1.19</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1.24</a:t>
                      </a:r>
                    </a:p>
                  </a:txBody>
                  <a:tcPr marL="7844" marR="7844" marT="7844" marB="0" anchor="ctr">
                    <a:lnL>
                      <a:noFill/>
                    </a:lnL>
                    <a:lnR>
                      <a:noFill/>
                    </a:lnR>
                    <a:lnT>
                      <a:noFill/>
                    </a:lnT>
                    <a:lnB>
                      <a:noFill/>
                    </a:lnB>
                  </a:tcPr>
                </a:tc>
                <a:tc>
                  <a:txBody>
                    <a:bodyPr/>
                    <a:lstStyle/>
                    <a:p>
                      <a:pPr algn="ctr" fontAlgn="ctr"/>
                      <a:r>
                        <a:rPr lang="en-US" sz="1300" b="0" i="0" u="none" strike="noStrike" dirty="0">
                          <a:solidFill>
                            <a:srgbClr val="000000"/>
                          </a:solidFill>
                          <a:effectLst/>
                          <a:latin typeface="Candara" panose="020E0502030303020204" pitchFamily="34" charset="0"/>
                        </a:rPr>
                        <a:t>1.29</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0.86</a:t>
                      </a:r>
                    </a:p>
                  </a:txBody>
                  <a:tcPr marL="7844" marR="7844" marT="7844" marB="0" anchor="ctr">
                    <a:lnL>
                      <a:noFill/>
                    </a:lnL>
                    <a:lnR>
                      <a:noFill/>
                    </a:lnR>
                    <a:lnT>
                      <a:noFill/>
                    </a:lnT>
                    <a:lnB>
                      <a:noFill/>
                    </a:lnB>
                  </a:tcPr>
                </a:tc>
                <a:extLst>
                  <a:ext uri="{0D108BD9-81ED-4DB2-BD59-A6C34878D82A}">
                    <a16:rowId xmlns:a16="http://schemas.microsoft.com/office/drawing/2014/main" val="10008"/>
                  </a:ext>
                </a:extLst>
              </a:tr>
              <a:tr h="196099">
                <a:tc>
                  <a:txBody>
                    <a:bodyPr/>
                    <a:lstStyle/>
                    <a:p>
                      <a:pPr algn="l" fontAlgn="b"/>
                      <a:r>
                        <a:rPr lang="en-US" sz="1300" b="0" i="0" u="none" strike="noStrike">
                          <a:solidFill>
                            <a:srgbClr val="000000"/>
                          </a:solidFill>
                          <a:effectLst/>
                          <a:latin typeface="Candara" panose="020E0502030303020204" pitchFamily="34" charset="0"/>
                        </a:rPr>
                        <a:t>Self-esteem</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21.48</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21.56</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21.46</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22.35</a:t>
                      </a:r>
                    </a:p>
                  </a:txBody>
                  <a:tcPr marL="7844" marR="7844" marT="7844" marB="0" anchor="ctr">
                    <a:lnL>
                      <a:noFill/>
                    </a:lnL>
                    <a:lnR>
                      <a:noFill/>
                    </a:lnR>
                    <a:lnT>
                      <a:noFill/>
                    </a:lnT>
                    <a:lnB>
                      <a:noFill/>
                    </a:lnB>
                  </a:tcPr>
                </a:tc>
                <a:extLst>
                  <a:ext uri="{0D108BD9-81ED-4DB2-BD59-A6C34878D82A}">
                    <a16:rowId xmlns:a16="http://schemas.microsoft.com/office/drawing/2014/main" val="10009"/>
                  </a:ext>
                </a:extLst>
              </a:tr>
              <a:tr h="196099">
                <a:tc>
                  <a:txBody>
                    <a:bodyPr/>
                    <a:lstStyle/>
                    <a:p>
                      <a:pPr algn="l" fontAlgn="b"/>
                      <a:r>
                        <a:rPr lang="en-US" sz="1300" b="0" i="0" u="none" strike="noStrike">
                          <a:solidFill>
                            <a:srgbClr val="000000"/>
                          </a:solidFill>
                          <a:effectLst/>
                          <a:latin typeface="Candara" panose="020E0502030303020204" pitchFamily="34" charset="0"/>
                        </a:rPr>
                        <a:t>Pearlin Mastery</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18.55</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19.08</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19.05</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19.30</a:t>
                      </a:r>
                    </a:p>
                  </a:txBody>
                  <a:tcPr marL="7844" marR="7844" marT="7844" marB="0" anchor="ctr">
                    <a:lnL>
                      <a:noFill/>
                    </a:lnL>
                    <a:lnR>
                      <a:noFill/>
                    </a:lnR>
                    <a:lnT>
                      <a:noFill/>
                    </a:lnT>
                    <a:lnB>
                      <a:noFill/>
                    </a:lnB>
                  </a:tcPr>
                </a:tc>
                <a:extLst>
                  <a:ext uri="{0D108BD9-81ED-4DB2-BD59-A6C34878D82A}">
                    <a16:rowId xmlns:a16="http://schemas.microsoft.com/office/drawing/2014/main" val="10010"/>
                  </a:ext>
                </a:extLst>
              </a:tr>
              <a:tr h="196099">
                <a:tc>
                  <a:txBody>
                    <a:bodyPr/>
                    <a:lstStyle/>
                    <a:p>
                      <a:pPr algn="l" fontAlgn="b"/>
                      <a:r>
                        <a:rPr lang="en-US" sz="1300" b="0" i="0" u="none" strike="noStrike">
                          <a:solidFill>
                            <a:srgbClr val="000000"/>
                          </a:solidFill>
                          <a:effectLst/>
                          <a:latin typeface="Candara" panose="020E0502030303020204" pitchFamily="34" charset="0"/>
                        </a:rPr>
                        <a:t>Father Entrepreneur</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0.09</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0.12</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0.11</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0.20</a:t>
                      </a:r>
                    </a:p>
                  </a:txBody>
                  <a:tcPr marL="7844" marR="7844" marT="7844" marB="0" anchor="ctr">
                    <a:lnL>
                      <a:noFill/>
                    </a:lnL>
                    <a:lnR>
                      <a:noFill/>
                    </a:lnR>
                    <a:lnT>
                      <a:noFill/>
                    </a:lnT>
                    <a:lnB>
                      <a:noFill/>
                    </a:lnB>
                  </a:tcPr>
                </a:tc>
                <a:extLst>
                  <a:ext uri="{0D108BD9-81ED-4DB2-BD59-A6C34878D82A}">
                    <a16:rowId xmlns:a16="http://schemas.microsoft.com/office/drawing/2014/main" val="10011"/>
                  </a:ext>
                </a:extLst>
              </a:tr>
              <a:tr h="196099">
                <a:tc>
                  <a:txBody>
                    <a:bodyPr/>
                    <a:lstStyle/>
                    <a:p>
                      <a:pPr algn="l" fontAlgn="b"/>
                      <a:r>
                        <a:rPr lang="en-US" sz="1300" b="0" i="0" u="none" strike="noStrike">
                          <a:solidFill>
                            <a:srgbClr val="000000"/>
                          </a:solidFill>
                          <a:effectLst/>
                          <a:latin typeface="Candara" panose="020E0502030303020204" pitchFamily="34" charset="0"/>
                        </a:rPr>
                        <a:t>Mother Entrepreneur</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0.02</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0.03</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0.03</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0.04</a:t>
                      </a:r>
                    </a:p>
                  </a:txBody>
                  <a:tcPr marL="7844" marR="7844" marT="7844" marB="0" anchor="ctr">
                    <a:lnL>
                      <a:noFill/>
                    </a:lnL>
                    <a:lnR>
                      <a:noFill/>
                    </a:lnR>
                    <a:lnT>
                      <a:noFill/>
                    </a:lnT>
                    <a:lnB>
                      <a:noFill/>
                    </a:lnB>
                  </a:tcPr>
                </a:tc>
                <a:extLst>
                  <a:ext uri="{0D108BD9-81ED-4DB2-BD59-A6C34878D82A}">
                    <a16:rowId xmlns:a16="http://schemas.microsoft.com/office/drawing/2014/main" val="10012"/>
                  </a:ext>
                </a:extLst>
              </a:tr>
              <a:tr h="196099">
                <a:tc>
                  <a:txBody>
                    <a:bodyPr/>
                    <a:lstStyle/>
                    <a:p>
                      <a:pPr algn="l" fontAlgn="b"/>
                      <a:r>
                        <a:rPr lang="en-US" sz="1300" b="0" i="0" u="none" strike="noStrike">
                          <a:solidFill>
                            <a:srgbClr val="000000"/>
                          </a:solidFill>
                          <a:effectLst/>
                          <a:latin typeface="Candara" panose="020E0502030303020204" pitchFamily="34" charset="0"/>
                        </a:rPr>
                        <a:t>Father Years of Education</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9.22</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9.74</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9.63</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10.63</a:t>
                      </a:r>
                    </a:p>
                  </a:txBody>
                  <a:tcPr marL="7844" marR="7844" marT="7844" marB="0" anchor="ctr">
                    <a:lnL>
                      <a:noFill/>
                    </a:lnL>
                    <a:lnR>
                      <a:noFill/>
                    </a:lnR>
                    <a:lnT>
                      <a:noFill/>
                    </a:lnT>
                    <a:lnB>
                      <a:noFill/>
                    </a:lnB>
                  </a:tcPr>
                </a:tc>
                <a:extLst>
                  <a:ext uri="{0D108BD9-81ED-4DB2-BD59-A6C34878D82A}">
                    <a16:rowId xmlns:a16="http://schemas.microsoft.com/office/drawing/2014/main" val="10013"/>
                  </a:ext>
                </a:extLst>
              </a:tr>
              <a:tr h="196099">
                <a:tc>
                  <a:txBody>
                    <a:bodyPr/>
                    <a:lstStyle/>
                    <a:p>
                      <a:pPr algn="l" fontAlgn="b"/>
                      <a:r>
                        <a:rPr lang="en-US" sz="1300" b="0" i="0" u="none" strike="noStrike">
                          <a:solidFill>
                            <a:srgbClr val="000000"/>
                          </a:solidFill>
                          <a:effectLst/>
                          <a:latin typeface="Candara" panose="020E0502030303020204" pitchFamily="34" charset="0"/>
                        </a:rPr>
                        <a:t>Mother Years of Education</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10.15</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10.48</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10.40</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11.09</a:t>
                      </a:r>
                    </a:p>
                  </a:txBody>
                  <a:tcPr marL="7844" marR="7844" marT="7844" marB="0" anchor="ctr">
                    <a:lnL>
                      <a:noFill/>
                    </a:lnL>
                    <a:lnR>
                      <a:noFill/>
                    </a:lnR>
                    <a:lnT>
                      <a:noFill/>
                    </a:lnT>
                    <a:lnB>
                      <a:noFill/>
                    </a:lnB>
                  </a:tcPr>
                </a:tc>
                <a:extLst>
                  <a:ext uri="{0D108BD9-81ED-4DB2-BD59-A6C34878D82A}">
                    <a16:rowId xmlns:a16="http://schemas.microsoft.com/office/drawing/2014/main" val="10014"/>
                  </a:ext>
                </a:extLst>
              </a:tr>
              <a:tr h="196099">
                <a:tc>
                  <a:txBody>
                    <a:bodyPr/>
                    <a:lstStyle/>
                    <a:p>
                      <a:pPr algn="l" fontAlgn="b"/>
                      <a:r>
                        <a:rPr lang="en-US" sz="1300" b="0" i="0" u="none" strike="noStrike">
                          <a:solidFill>
                            <a:srgbClr val="000000"/>
                          </a:solidFill>
                          <a:effectLst/>
                          <a:latin typeface="Candara" panose="020E0502030303020204" pitchFamily="34" charset="0"/>
                        </a:rPr>
                        <a:t>Family Income in 1979</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49,651.18</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55,420.67</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53,931.69</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67,016.66</a:t>
                      </a:r>
                    </a:p>
                  </a:txBody>
                  <a:tcPr marL="7844" marR="7844" marT="7844" marB="0" anchor="ctr">
                    <a:lnL>
                      <a:noFill/>
                    </a:lnL>
                    <a:lnR>
                      <a:noFill/>
                    </a:lnR>
                    <a:lnT>
                      <a:noFill/>
                    </a:lnT>
                    <a:lnB>
                      <a:noFill/>
                    </a:lnB>
                  </a:tcPr>
                </a:tc>
                <a:extLst>
                  <a:ext uri="{0D108BD9-81ED-4DB2-BD59-A6C34878D82A}">
                    <a16:rowId xmlns:a16="http://schemas.microsoft.com/office/drawing/2014/main" val="10015"/>
                  </a:ext>
                </a:extLst>
              </a:tr>
              <a:tr h="196099">
                <a:tc>
                  <a:txBody>
                    <a:bodyPr/>
                    <a:lstStyle/>
                    <a:p>
                      <a:pPr algn="l" fontAlgn="b"/>
                      <a:r>
                        <a:rPr lang="en-US" sz="1300" b="0" i="0" u="none" strike="noStrike">
                          <a:solidFill>
                            <a:srgbClr val="000000"/>
                          </a:solidFill>
                          <a:effectLst/>
                          <a:latin typeface="Candara" panose="020E0502030303020204" pitchFamily="34" charset="0"/>
                        </a:rPr>
                        <a:t>Family Net-worth in 1985</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23,149.59</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52,001.13</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45,472.66</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103,629.20</a:t>
                      </a:r>
                    </a:p>
                  </a:txBody>
                  <a:tcPr marL="7844" marR="7844" marT="7844" marB="0" anchor="ctr">
                    <a:lnL>
                      <a:noFill/>
                    </a:lnL>
                    <a:lnR>
                      <a:noFill/>
                    </a:lnR>
                    <a:lnT>
                      <a:noFill/>
                    </a:lnT>
                    <a:lnB>
                      <a:noFill/>
                    </a:lnB>
                  </a:tcPr>
                </a:tc>
                <a:extLst>
                  <a:ext uri="{0D108BD9-81ED-4DB2-BD59-A6C34878D82A}">
                    <a16:rowId xmlns:a16="http://schemas.microsoft.com/office/drawing/2014/main" val="10016"/>
                  </a:ext>
                </a:extLst>
              </a:tr>
              <a:tr h="196099">
                <a:tc>
                  <a:txBody>
                    <a:bodyPr/>
                    <a:lstStyle/>
                    <a:p>
                      <a:pPr algn="l" fontAlgn="b"/>
                      <a:endParaRPr lang="en-US" sz="1300" b="0" i="0" u="none" strike="noStrike">
                        <a:solidFill>
                          <a:srgbClr val="000000"/>
                        </a:solidFill>
                        <a:effectLst/>
                        <a:latin typeface="Candara" panose="020E0502030303020204" pitchFamily="34" charset="0"/>
                      </a:endParaRPr>
                    </a:p>
                  </a:txBody>
                  <a:tcPr marL="7844" marR="7844" marT="7844" marB="0" anchor="b">
                    <a:lnL>
                      <a:noFill/>
                    </a:lnL>
                    <a:lnR>
                      <a:noFill/>
                    </a:lnR>
                    <a:lnT>
                      <a:noFill/>
                    </a:lnT>
                    <a:lnB>
                      <a:noFill/>
                    </a:lnB>
                  </a:tcPr>
                </a:tc>
                <a:tc>
                  <a:txBody>
                    <a:bodyPr/>
                    <a:lstStyle/>
                    <a:p>
                      <a:pPr algn="ctr" fontAlgn="ctr"/>
                      <a:endParaRPr lang="en-US" sz="1300" b="0" i="0" u="none" strike="noStrike">
                        <a:solidFill>
                          <a:srgbClr val="000000"/>
                        </a:solidFill>
                        <a:effectLst/>
                        <a:latin typeface="Candara" panose="020E0502030303020204" pitchFamily="34" charset="0"/>
                      </a:endParaRPr>
                    </a:p>
                  </a:txBody>
                  <a:tcPr marL="7844" marR="7844" marT="7844" marB="0" anchor="ctr">
                    <a:lnL>
                      <a:noFill/>
                    </a:lnL>
                    <a:lnR>
                      <a:noFill/>
                    </a:lnR>
                    <a:lnT>
                      <a:noFill/>
                    </a:lnT>
                    <a:lnB>
                      <a:noFill/>
                    </a:lnB>
                  </a:tcPr>
                </a:tc>
                <a:tc>
                  <a:txBody>
                    <a:bodyPr/>
                    <a:lstStyle/>
                    <a:p>
                      <a:pPr algn="ctr" fontAlgn="ctr"/>
                      <a:endParaRPr lang="en-US" sz="1300" b="0" i="0" u="none" strike="noStrike">
                        <a:solidFill>
                          <a:srgbClr val="000000"/>
                        </a:solidFill>
                        <a:effectLst/>
                        <a:latin typeface="Candara" panose="020E0502030303020204" pitchFamily="34" charset="0"/>
                      </a:endParaRPr>
                    </a:p>
                  </a:txBody>
                  <a:tcPr marL="7844" marR="7844" marT="7844" marB="0" anchor="ctr">
                    <a:lnL>
                      <a:noFill/>
                    </a:lnL>
                    <a:lnR>
                      <a:noFill/>
                    </a:lnR>
                    <a:lnT>
                      <a:noFill/>
                    </a:lnT>
                    <a:lnB>
                      <a:noFill/>
                    </a:lnB>
                  </a:tcPr>
                </a:tc>
                <a:tc>
                  <a:txBody>
                    <a:bodyPr/>
                    <a:lstStyle/>
                    <a:p>
                      <a:pPr algn="ctr" fontAlgn="ctr"/>
                      <a:endParaRPr lang="en-US" sz="1300" b="0" i="0" u="none" strike="noStrike">
                        <a:solidFill>
                          <a:srgbClr val="000000"/>
                        </a:solidFill>
                        <a:effectLst/>
                        <a:latin typeface="Candara" panose="020E0502030303020204" pitchFamily="34" charset="0"/>
                      </a:endParaRPr>
                    </a:p>
                  </a:txBody>
                  <a:tcPr marL="7844" marR="7844" marT="7844" marB="0" anchor="ctr">
                    <a:lnL>
                      <a:noFill/>
                    </a:lnL>
                    <a:lnR>
                      <a:noFill/>
                    </a:lnR>
                    <a:lnT>
                      <a:noFill/>
                    </a:lnT>
                    <a:lnB>
                      <a:noFill/>
                    </a:lnB>
                  </a:tcPr>
                </a:tc>
                <a:tc>
                  <a:txBody>
                    <a:bodyPr/>
                    <a:lstStyle/>
                    <a:p>
                      <a:pPr algn="ctr" fontAlgn="ctr"/>
                      <a:endParaRPr lang="en-US" sz="1300" b="0" i="0" u="none" strike="noStrike">
                        <a:solidFill>
                          <a:srgbClr val="000000"/>
                        </a:solidFill>
                        <a:effectLst/>
                        <a:latin typeface="Candara" panose="020E0502030303020204" pitchFamily="34" charset="0"/>
                      </a:endParaRPr>
                    </a:p>
                  </a:txBody>
                  <a:tcPr marL="7844" marR="7844" marT="7844" marB="0" anchor="ctr">
                    <a:lnL>
                      <a:noFill/>
                    </a:lnL>
                    <a:lnR>
                      <a:noFill/>
                    </a:lnR>
                    <a:lnT>
                      <a:noFill/>
                    </a:lnT>
                    <a:lnB>
                      <a:noFill/>
                    </a:lnB>
                  </a:tcPr>
                </a:tc>
                <a:extLst>
                  <a:ext uri="{0D108BD9-81ED-4DB2-BD59-A6C34878D82A}">
                    <a16:rowId xmlns:a16="http://schemas.microsoft.com/office/drawing/2014/main" val="10017"/>
                  </a:ext>
                </a:extLst>
              </a:tr>
              <a:tr h="196099">
                <a:tc>
                  <a:txBody>
                    <a:bodyPr/>
                    <a:lstStyle/>
                    <a:p>
                      <a:pPr algn="l" fontAlgn="b"/>
                      <a:r>
                        <a:rPr lang="en-US" sz="1300" b="0" i="0" u="none" strike="noStrike">
                          <a:solidFill>
                            <a:srgbClr val="000000"/>
                          </a:solidFill>
                          <a:effectLst/>
                          <a:latin typeface="Candara" panose="020E0502030303020204" pitchFamily="34" charset="0"/>
                        </a:rPr>
                        <a:t>Observations</a:t>
                      </a:r>
                    </a:p>
                  </a:txBody>
                  <a:tcPr marL="7844" marR="7844" marT="7844" marB="0" anchor="b">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171,204</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13,035</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11,565</a:t>
                      </a:r>
                    </a:p>
                  </a:txBody>
                  <a:tcPr marL="7844" marR="7844" marT="7844" marB="0" anchor="ctr">
                    <a:lnL>
                      <a:noFill/>
                    </a:lnL>
                    <a:lnR>
                      <a:noFill/>
                    </a:lnR>
                    <a:lnT>
                      <a:noFill/>
                    </a:lnT>
                    <a:lnB>
                      <a:noFill/>
                    </a:lnB>
                  </a:tcPr>
                </a:tc>
                <a:tc>
                  <a:txBody>
                    <a:bodyPr/>
                    <a:lstStyle/>
                    <a:p>
                      <a:pPr algn="ctr" fontAlgn="ctr"/>
                      <a:r>
                        <a:rPr lang="en-US" sz="1300" b="0" i="0" u="none" strike="noStrike">
                          <a:solidFill>
                            <a:srgbClr val="000000"/>
                          </a:solidFill>
                          <a:effectLst/>
                          <a:latin typeface="Candara" panose="020E0502030303020204" pitchFamily="34" charset="0"/>
                        </a:rPr>
                        <a:t>1,470</a:t>
                      </a:r>
                    </a:p>
                  </a:txBody>
                  <a:tcPr marL="7844" marR="7844" marT="7844" marB="0" anchor="ctr">
                    <a:lnL>
                      <a:noFill/>
                    </a:lnL>
                    <a:lnR>
                      <a:noFill/>
                    </a:lnR>
                    <a:lnT>
                      <a:noFill/>
                    </a:lnT>
                    <a:lnB>
                      <a:noFill/>
                    </a:lnB>
                  </a:tcPr>
                </a:tc>
                <a:extLst>
                  <a:ext uri="{0D108BD9-81ED-4DB2-BD59-A6C34878D82A}">
                    <a16:rowId xmlns:a16="http://schemas.microsoft.com/office/drawing/2014/main" val="10018"/>
                  </a:ext>
                </a:extLst>
              </a:tr>
              <a:tr h="203943">
                <a:tc>
                  <a:txBody>
                    <a:bodyPr/>
                    <a:lstStyle/>
                    <a:p>
                      <a:pPr algn="l" fontAlgn="b"/>
                      <a:r>
                        <a:rPr lang="en-US" sz="1300" b="0" i="0" u="none" strike="noStrike">
                          <a:solidFill>
                            <a:srgbClr val="000000"/>
                          </a:solidFill>
                          <a:effectLst/>
                          <a:latin typeface="Candara" panose="020E0502030303020204" pitchFamily="34" charset="0"/>
                        </a:rPr>
                        <a:t> </a:t>
                      </a:r>
                    </a:p>
                  </a:txBody>
                  <a:tcPr marL="7844" marR="7844" marT="784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Candara" panose="020E0502030303020204" pitchFamily="34" charset="0"/>
                        </a:rPr>
                        <a:t>[92.9%]</a:t>
                      </a:r>
                    </a:p>
                  </a:txBody>
                  <a:tcPr marL="7844" marR="7844" marT="784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Candara" panose="020E0502030303020204" pitchFamily="34" charset="0"/>
                        </a:rPr>
                        <a:t>[7.1%]</a:t>
                      </a:r>
                    </a:p>
                  </a:txBody>
                  <a:tcPr marL="7844" marR="7844" marT="784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Candara" panose="020E0502030303020204" pitchFamily="34" charset="0"/>
                        </a:rPr>
                        <a:t>[6.3%]</a:t>
                      </a:r>
                    </a:p>
                  </a:txBody>
                  <a:tcPr marL="7844" marR="7844" marT="784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000000"/>
                          </a:solidFill>
                          <a:effectLst/>
                          <a:latin typeface="Candara" panose="020E0502030303020204" pitchFamily="34" charset="0"/>
                        </a:rPr>
                        <a:t>[0.8%]</a:t>
                      </a:r>
                    </a:p>
                  </a:txBody>
                  <a:tcPr marL="7844" marR="7844" marT="7844"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bl>
          </a:graphicData>
        </a:graphic>
      </p:graphicFrame>
      <p:sp>
        <p:nvSpPr>
          <p:cNvPr id="3" name="TextBox 2"/>
          <p:cNvSpPr txBox="1"/>
          <p:nvPr/>
        </p:nvSpPr>
        <p:spPr>
          <a:xfrm>
            <a:off x="1110160" y="5877268"/>
            <a:ext cx="6068961" cy="307777"/>
          </a:xfrm>
          <a:prstGeom prst="rect">
            <a:avLst/>
          </a:prstGeom>
          <a:noFill/>
        </p:spPr>
        <p:txBody>
          <a:bodyPr wrap="square" rtlCol="0">
            <a:spAutoFit/>
          </a:bodyPr>
          <a:lstStyle/>
          <a:p>
            <a:r>
              <a:rPr lang="en-US" sz="1400" dirty="0">
                <a:latin typeface="Candara" panose="020E0502030303020204" pitchFamily="34" charset="0"/>
              </a:rPr>
              <a:t>Industry dummies (20 CPS classes) included, but not reported </a:t>
            </a:r>
          </a:p>
        </p:txBody>
      </p:sp>
    </p:spTree>
    <p:extLst>
      <p:ext uri="{BB962C8B-B14F-4D97-AF65-F5344CB8AC3E}">
        <p14:creationId xmlns:p14="http://schemas.microsoft.com/office/powerpoint/2010/main" val="1554072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315200" cy="1036638"/>
          </a:xfrm>
        </p:spPr>
        <p:txBody>
          <a:bodyPr>
            <a:normAutofit/>
          </a:bodyPr>
          <a:lstStyle/>
          <a:p>
            <a:r>
              <a:rPr lang="en-US" dirty="0"/>
              <a:t>Entrepreneurs have higher scores, on average,  </a:t>
            </a:r>
            <a:br>
              <a:rPr lang="en-US" dirty="0"/>
            </a:br>
            <a:r>
              <a:rPr lang="en-US" dirty="0"/>
              <a:t>on different ability measures</a:t>
            </a:r>
          </a:p>
        </p:txBody>
      </p:sp>
      <p:graphicFrame>
        <p:nvGraphicFramePr>
          <p:cNvPr id="5" name="Table 4"/>
          <p:cNvGraphicFramePr>
            <a:graphicFrameLocks noGrp="1"/>
          </p:cNvGraphicFramePr>
          <p:nvPr>
            <p:extLst/>
          </p:nvPr>
        </p:nvGraphicFramePr>
        <p:xfrm>
          <a:off x="2164499" y="2057400"/>
          <a:ext cx="4815002" cy="3047996"/>
        </p:xfrm>
        <a:graphic>
          <a:graphicData uri="http://schemas.openxmlformats.org/drawingml/2006/table">
            <a:tbl>
              <a:tblPr/>
              <a:tblGrid>
                <a:gridCol w="1998246">
                  <a:extLst>
                    <a:ext uri="{9D8B030D-6E8A-4147-A177-3AD203B41FA5}">
                      <a16:colId xmlns:a16="http://schemas.microsoft.com/office/drawing/2014/main" val="20000"/>
                    </a:ext>
                  </a:extLst>
                </a:gridCol>
                <a:gridCol w="876153">
                  <a:extLst>
                    <a:ext uri="{9D8B030D-6E8A-4147-A177-3AD203B41FA5}">
                      <a16:colId xmlns:a16="http://schemas.microsoft.com/office/drawing/2014/main" val="20001"/>
                    </a:ext>
                  </a:extLst>
                </a:gridCol>
                <a:gridCol w="1002965">
                  <a:extLst>
                    <a:ext uri="{9D8B030D-6E8A-4147-A177-3AD203B41FA5}">
                      <a16:colId xmlns:a16="http://schemas.microsoft.com/office/drawing/2014/main" val="20002"/>
                    </a:ext>
                  </a:extLst>
                </a:gridCol>
                <a:gridCol w="937638">
                  <a:extLst>
                    <a:ext uri="{9D8B030D-6E8A-4147-A177-3AD203B41FA5}">
                      <a16:colId xmlns:a16="http://schemas.microsoft.com/office/drawing/2014/main" val="20003"/>
                    </a:ext>
                  </a:extLst>
                </a:gridCol>
              </a:tblGrid>
              <a:tr h="290007">
                <a:tc>
                  <a:txBody>
                    <a:bodyPr/>
                    <a:lstStyle/>
                    <a:p>
                      <a:pPr algn="l" fontAlgn="b"/>
                      <a:r>
                        <a:rPr lang="en-US" sz="1400" b="0" i="0" u="none" strike="noStrike" dirty="0">
                          <a:solidFill>
                            <a:srgbClr val="000000"/>
                          </a:solidFill>
                          <a:effectLst/>
                          <a:latin typeface="Candara" panose="020E050203030302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n-US" sz="1400" b="0" i="0" u="none" strike="noStrike" dirty="0">
                          <a:solidFill>
                            <a:srgbClr val="000000"/>
                          </a:solidFill>
                          <a:effectLst/>
                          <a:latin typeface="Candara" panose="020E0502030303020204" pitchFamily="34" charset="0"/>
                        </a:rPr>
                        <a:t>NLSY 1994 Sample</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13440">
                <a:tc>
                  <a:txBody>
                    <a:bodyPr/>
                    <a:lstStyle/>
                    <a:p>
                      <a:pPr algn="l" fontAlgn="ctr"/>
                      <a:r>
                        <a:rPr lang="en-US" sz="1400" b="0" i="0" u="none" strike="noStrike" dirty="0">
                          <a:solidFill>
                            <a:srgbClr val="000000"/>
                          </a:solidFill>
                          <a:effectLst/>
                          <a:latin typeface="Candara" panose="020E0502030303020204" pitchFamily="34" charset="0"/>
                        </a:rPr>
                        <a:t>Ability-Test Scores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ndara" panose="020E0502030303020204" pitchFamily="34" charset="0"/>
                        </a:rPr>
                        <a:t>Wage employees</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ndara" panose="020E0502030303020204" pitchFamily="34" charset="0"/>
                        </a:rPr>
                        <a:t>Self-employed</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Candara" panose="020E0502030303020204" pitchFamily="34" charset="0"/>
                        </a:rPr>
                        <a:t>Difference</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90007">
                <a:tc>
                  <a:txBody>
                    <a:bodyPr/>
                    <a:lstStyle/>
                    <a:p>
                      <a:pPr algn="l" fontAlgn="b"/>
                      <a:r>
                        <a:rPr lang="en-US" sz="1400" b="0" i="0" u="none" strike="noStrike">
                          <a:solidFill>
                            <a:srgbClr val="000000"/>
                          </a:solidFill>
                          <a:effectLst/>
                          <a:latin typeface="Candara" panose="020E0502030303020204" pitchFamily="34" charset="0"/>
                        </a:rPr>
                        <a:t>AFQT</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43.2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47.8</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1" i="0" u="none" strike="noStrike" dirty="0">
                          <a:solidFill>
                            <a:srgbClr val="000000"/>
                          </a:solidFill>
                          <a:effectLst/>
                          <a:latin typeface="Candara" panose="020E0502030303020204" pitchFamily="34" charset="0"/>
                        </a:rPr>
                        <a:t>4.6**</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290007">
                <a:tc>
                  <a:txBody>
                    <a:bodyPr/>
                    <a:lstStyle/>
                    <a:p>
                      <a:pPr algn="l" fontAlgn="b"/>
                      <a:r>
                        <a:rPr lang="en-US" sz="1400" b="0" i="0" u="none" strike="noStrike">
                          <a:solidFill>
                            <a:srgbClr val="000000"/>
                          </a:solidFill>
                          <a:effectLst/>
                          <a:latin typeface="Candara" panose="020E0502030303020204" pitchFamily="34" charset="0"/>
                        </a:rPr>
                        <a:t>PSAT MATH</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44.1</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46.5</a:t>
                      </a:r>
                    </a:p>
                  </a:txBody>
                  <a:tcPr marL="9525" marR="9525" marT="9525" marB="0" anchor="ctr">
                    <a:lnL>
                      <a:noFill/>
                    </a:lnL>
                    <a:lnR>
                      <a:noFill/>
                    </a:lnR>
                    <a:lnT>
                      <a:noFill/>
                    </a:lnT>
                    <a:lnB>
                      <a:noFill/>
                    </a:lnB>
                  </a:tcPr>
                </a:tc>
                <a:tc>
                  <a:txBody>
                    <a:bodyPr/>
                    <a:lstStyle/>
                    <a:p>
                      <a:pPr algn="ctr" fontAlgn="ctr"/>
                      <a:r>
                        <a:rPr lang="en-US" sz="1400" b="1" i="0" u="none" strike="noStrike" dirty="0">
                          <a:solidFill>
                            <a:srgbClr val="000000"/>
                          </a:solidFill>
                          <a:effectLst/>
                          <a:latin typeface="Candara" panose="020E0502030303020204" pitchFamily="34" charset="0"/>
                        </a:rPr>
                        <a:t>2.4**</a:t>
                      </a:r>
                    </a:p>
                  </a:txBody>
                  <a:tcPr marL="9525" marR="9525" marT="9525" marB="0" anchor="ctr">
                    <a:lnL>
                      <a:noFill/>
                    </a:lnL>
                    <a:lnR>
                      <a:noFill/>
                    </a:lnR>
                    <a:lnT>
                      <a:noFill/>
                    </a:lnT>
                    <a:lnB>
                      <a:noFill/>
                    </a:lnB>
                  </a:tcPr>
                </a:tc>
                <a:extLst>
                  <a:ext uri="{0D108BD9-81ED-4DB2-BD59-A6C34878D82A}">
                    <a16:rowId xmlns:a16="http://schemas.microsoft.com/office/drawing/2014/main" val="10003"/>
                  </a:ext>
                </a:extLst>
              </a:tr>
              <a:tr h="290007">
                <a:tc>
                  <a:txBody>
                    <a:bodyPr/>
                    <a:lstStyle/>
                    <a:p>
                      <a:pPr algn="l" fontAlgn="b"/>
                      <a:r>
                        <a:rPr lang="en-US" sz="1400" b="0" i="0" u="none" strike="noStrike">
                          <a:solidFill>
                            <a:srgbClr val="000000"/>
                          </a:solidFill>
                          <a:effectLst/>
                          <a:latin typeface="Candara" panose="020E0502030303020204" pitchFamily="34" charset="0"/>
                        </a:rPr>
                        <a:t>PSAT VERBAL</a:t>
                      </a:r>
                    </a:p>
                  </a:txBody>
                  <a:tcPr marL="9525" marR="9525" marT="9525" marB="0" anchor="b">
                    <a:lnL>
                      <a:noFill/>
                    </a:lnL>
                    <a:lnR>
                      <a:noFill/>
                    </a:lnR>
                    <a:lnT>
                      <a:noFill/>
                    </a:lnT>
                    <a:lnB>
                      <a:noFill/>
                    </a:lnB>
                  </a:tcPr>
                </a:tc>
                <a:tc>
                  <a:txBody>
                    <a:bodyPr/>
                    <a:lstStyle/>
                    <a:p>
                      <a:pPr algn="ctr" fontAlgn="ctr"/>
                      <a:r>
                        <a:rPr lang="en-US" sz="1400" b="0" i="0" u="none" strike="noStrike">
                          <a:solidFill>
                            <a:srgbClr val="000000"/>
                          </a:solidFill>
                          <a:effectLst/>
                          <a:latin typeface="Candara" panose="020E0502030303020204" pitchFamily="34" charset="0"/>
                        </a:rPr>
                        <a:t>40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41.5</a:t>
                      </a:r>
                    </a:p>
                  </a:txBody>
                  <a:tcPr marL="9525" marR="9525" marT="9525" marB="0" anchor="ctr">
                    <a:lnL>
                      <a:noFill/>
                    </a:lnL>
                    <a:lnR>
                      <a:noFill/>
                    </a:lnR>
                    <a:lnT>
                      <a:noFill/>
                    </a:lnT>
                    <a:lnB>
                      <a:noFill/>
                    </a:lnB>
                  </a:tcPr>
                </a:tc>
                <a:tc>
                  <a:txBody>
                    <a:bodyPr/>
                    <a:lstStyle/>
                    <a:p>
                      <a:pPr algn="ctr" fontAlgn="ctr"/>
                      <a:r>
                        <a:rPr lang="en-US" sz="1400" b="1" i="0" u="none" strike="noStrike" dirty="0">
                          <a:solidFill>
                            <a:srgbClr val="000000"/>
                          </a:solidFill>
                          <a:effectLst/>
                          <a:latin typeface="Candara" panose="020E0502030303020204" pitchFamily="34" charset="0"/>
                        </a:rPr>
                        <a:t>1.5*</a:t>
                      </a:r>
                    </a:p>
                  </a:txBody>
                  <a:tcPr marL="9525" marR="9525" marT="9525" marB="0" anchor="ctr">
                    <a:lnL>
                      <a:noFill/>
                    </a:lnL>
                    <a:lnR>
                      <a:noFill/>
                    </a:lnR>
                    <a:lnT>
                      <a:noFill/>
                    </a:lnT>
                    <a:lnB>
                      <a:noFill/>
                    </a:lnB>
                  </a:tcPr>
                </a:tc>
                <a:extLst>
                  <a:ext uri="{0D108BD9-81ED-4DB2-BD59-A6C34878D82A}">
                    <a16:rowId xmlns:a16="http://schemas.microsoft.com/office/drawing/2014/main" val="10004"/>
                  </a:ext>
                </a:extLst>
              </a:tr>
              <a:tr h="290007">
                <a:tc>
                  <a:txBody>
                    <a:bodyPr/>
                    <a:lstStyle/>
                    <a:p>
                      <a:pPr algn="l" fontAlgn="b"/>
                      <a:r>
                        <a:rPr lang="en-US" sz="1400" b="0" i="0" u="none" strike="noStrike" dirty="0">
                          <a:solidFill>
                            <a:srgbClr val="000000"/>
                          </a:solidFill>
                          <a:effectLst/>
                          <a:latin typeface="Candara" panose="020E0502030303020204" pitchFamily="34" charset="0"/>
                        </a:rPr>
                        <a:t>ACT MATH</a:t>
                      </a:r>
                    </a:p>
                  </a:txBody>
                  <a:tcPr marL="9525" marR="9525" marT="9525" marB="0" anchor="b">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16.6</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18.9</a:t>
                      </a:r>
                    </a:p>
                  </a:txBody>
                  <a:tcPr marL="9525" marR="9525" marT="9525" marB="0" anchor="ctr">
                    <a:lnL>
                      <a:noFill/>
                    </a:lnL>
                    <a:lnR>
                      <a:noFill/>
                    </a:lnR>
                    <a:lnT>
                      <a:noFill/>
                    </a:lnT>
                    <a:lnB>
                      <a:noFill/>
                    </a:lnB>
                  </a:tcPr>
                </a:tc>
                <a:tc>
                  <a:txBody>
                    <a:bodyPr/>
                    <a:lstStyle/>
                    <a:p>
                      <a:pPr algn="ctr" fontAlgn="ctr"/>
                      <a:r>
                        <a:rPr lang="en-US" sz="1400" b="1" i="0" u="none" strike="noStrike" dirty="0">
                          <a:solidFill>
                            <a:srgbClr val="000000"/>
                          </a:solidFill>
                          <a:effectLst/>
                          <a:latin typeface="Candara" panose="020E0502030303020204" pitchFamily="34" charset="0"/>
                        </a:rPr>
                        <a:t>2.3**</a:t>
                      </a:r>
                    </a:p>
                  </a:txBody>
                  <a:tcPr marL="9525" marR="9525" marT="9525" marB="0" anchor="ctr">
                    <a:lnL>
                      <a:noFill/>
                    </a:lnL>
                    <a:lnR>
                      <a:noFill/>
                    </a:lnR>
                    <a:lnT>
                      <a:noFill/>
                    </a:lnT>
                    <a:lnB>
                      <a:noFill/>
                    </a:lnB>
                  </a:tcPr>
                </a:tc>
                <a:extLst>
                  <a:ext uri="{0D108BD9-81ED-4DB2-BD59-A6C34878D82A}">
                    <a16:rowId xmlns:a16="http://schemas.microsoft.com/office/drawing/2014/main" val="10005"/>
                  </a:ext>
                </a:extLst>
              </a:tr>
              <a:tr h="290007">
                <a:tc>
                  <a:txBody>
                    <a:bodyPr/>
                    <a:lstStyle/>
                    <a:p>
                      <a:pPr algn="l" fontAlgn="b"/>
                      <a:r>
                        <a:rPr lang="en-US" sz="1400" b="0" i="0" u="none" strike="noStrike" dirty="0">
                          <a:solidFill>
                            <a:srgbClr val="000000"/>
                          </a:solidFill>
                          <a:effectLst/>
                          <a:latin typeface="Candara" panose="020E0502030303020204" pitchFamily="34" charset="0"/>
                        </a:rPr>
                        <a:t>ACT VERBAL</a:t>
                      </a:r>
                    </a:p>
                  </a:txBody>
                  <a:tcPr marL="9525" marR="9525" marT="9525" marB="0" anchor="b">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17.1</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18</a:t>
                      </a:r>
                    </a:p>
                  </a:txBody>
                  <a:tcPr marL="9525" marR="9525" marT="9525" marB="0" anchor="ctr">
                    <a:lnL>
                      <a:noFill/>
                    </a:lnL>
                    <a:lnR>
                      <a:noFill/>
                    </a:lnR>
                    <a:lnT>
                      <a:noFill/>
                    </a:lnT>
                    <a:lnB>
                      <a:noFill/>
                    </a:lnB>
                  </a:tcPr>
                </a:tc>
                <a:tc>
                  <a:txBody>
                    <a:bodyPr/>
                    <a:lstStyle/>
                    <a:p>
                      <a:pPr algn="ctr" fontAlgn="ctr"/>
                      <a:r>
                        <a:rPr lang="en-US" sz="1400" b="1" i="0" u="none" strike="noStrike" dirty="0">
                          <a:solidFill>
                            <a:srgbClr val="000000"/>
                          </a:solidFill>
                          <a:effectLst/>
                          <a:latin typeface="Candara" panose="020E0502030303020204" pitchFamily="34" charset="0"/>
                        </a:rPr>
                        <a:t>0.9*</a:t>
                      </a:r>
                    </a:p>
                  </a:txBody>
                  <a:tcPr marL="9525" marR="9525" marT="9525" marB="0" anchor="ctr">
                    <a:lnL>
                      <a:noFill/>
                    </a:lnL>
                    <a:lnR>
                      <a:noFill/>
                    </a:lnR>
                    <a:lnT>
                      <a:noFill/>
                    </a:lnT>
                    <a:lnB>
                      <a:noFill/>
                    </a:lnB>
                  </a:tcPr>
                </a:tc>
                <a:extLst>
                  <a:ext uri="{0D108BD9-81ED-4DB2-BD59-A6C34878D82A}">
                    <a16:rowId xmlns:a16="http://schemas.microsoft.com/office/drawing/2014/main" val="10006"/>
                  </a:ext>
                </a:extLst>
              </a:tr>
              <a:tr h="290007">
                <a:tc>
                  <a:txBody>
                    <a:bodyPr/>
                    <a:lstStyle/>
                    <a:p>
                      <a:pPr algn="l" fontAlgn="b"/>
                      <a:r>
                        <a:rPr lang="en-US" sz="1400" b="0" i="0" u="none" strike="noStrike" dirty="0">
                          <a:solidFill>
                            <a:srgbClr val="000000"/>
                          </a:solidFill>
                          <a:effectLst/>
                          <a:latin typeface="Candara" panose="020E0502030303020204" pitchFamily="34" charset="0"/>
                        </a:rPr>
                        <a:t>SAT MATH</a:t>
                      </a:r>
                    </a:p>
                  </a:txBody>
                  <a:tcPr marL="9525" marR="9525" marT="9525" marB="0" anchor="b">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443.5</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ndara" panose="020E0502030303020204" pitchFamily="34" charset="0"/>
                        </a:rPr>
                        <a:t>444.9</a:t>
                      </a:r>
                    </a:p>
                  </a:txBody>
                  <a:tcPr marL="9525" marR="9525" marT="9525" marB="0" anchor="ctr">
                    <a:lnL>
                      <a:noFill/>
                    </a:lnL>
                    <a:lnR>
                      <a:noFill/>
                    </a:lnR>
                    <a:lnT>
                      <a:noFill/>
                    </a:lnT>
                    <a:lnB>
                      <a:noFill/>
                    </a:lnB>
                  </a:tcPr>
                </a:tc>
                <a:tc>
                  <a:txBody>
                    <a:bodyPr/>
                    <a:lstStyle/>
                    <a:p>
                      <a:pPr algn="ctr" fontAlgn="ctr"/>
                      <a:r>
                        <a:rPr lang="en-US" sz="1400" b="1" i="0" u="none" strike="noStrike" dirty="0">
                          <a:solidFill>
                            <a:srgbClr val="000000"/>
                          </a:solidFill>
                          <a:effectLst/>
                          <a:latin typeface="Candara" panose="020E0502030303020204" pitchFamily="34" charset="0"/>
                        </a:rPr>
                        <a:t>1.4*</a:t>
                      </a:r>
                    </a:p>
                  </a:txBody>
                  <a:tcPr marL="9525" marR="9525" marT="9525" marB="0" anchor="ctr">
                    <a:lnL>
                      <a:noFill/>
                    </a:lnL>
                    <a:lnR>
                      <a:noFill/>
                    </a:lnR>
                    <a:lnT>
                      <a:noFill/>
                    </a:lnT>
                    <a:lnB>
                      <a:noFill/>
                    </a:lnB>
                  </a:tcPr>
                </a:tc>
                <a:extLst>
                  <a:ext uri="{0D108BD9-81ED-4DB2-BD59-A6C34878D82A}">
                    <a16:rowId xmlns:a16="http://schemas.microsoft.com/office/drawing/2014/main" val="10007"/>
                  </a:ext>
                </a:extLst>
              </a:tr>
              <a:tr h="304507">
                <a:tc>
                  <a:txBody>
                    <a:bodyPr/>
                    <a:lstStyle/>
                    <a:p>
                      <a:pPr algn="l" fontAlgn="b"/>
                      <a:r>
                        <a:rPr lang="en-US" sz="1400" b="0" i="0" u="none" strike="noStrike" dirty="0">
                          <a:solidFill>
                            <a:srgbClr val="000000"/>
                          </a:solidFill>
                          <a:effectLst/>
                          <a:latin typeface="Candara" panose="020E0502030303020204" pitchFamily="34" charset="0"/>
                        </a:rPr>
                        <a:t>SAT VERBAL</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ndara" panose="020E0502030303020204" pitchFamily="34" charset="0"/>
                        </a:rPr>
                        <a:t>403.6</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ndara" panose="020E0502030303020204" pitchFamily="34" charset="0"/>
                        </a:rPr>
                        <a:t>412.5</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Candara" panose="020E0502030303020204" pitchFamily="34" charset="0"/>
                        </a:rPr>
                        <a:t>8.9**</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cxnSp>
        <p:nvCxnSpPr>
          <p:cNvPr id="7" name="Straight Connector 6"/>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9" name="TextBox 8"/>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10"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46</a:t>
            </a:fld>
            <a:endParaRPr lang="en-US" dirty="0">
              <a:solidFill>
                <a:schemeClr val="tx1">
                  <a:lumMod val="50000"/>
                  <a:lumOff val="50000"/>
                </a:schemeClr>
              </a:solidFill>
              <a:latin typeface="Candara" pitchFamily="34" charset="0"/>
            </a:endParaRPr>
          </a:p>
        </p:txBody>
      </p:sp>
      <p:cxnSp>
        <p:nvCxnSpPr>
          <p:cNvPr id="11" name="Straight Connector 10"/>
          <p:cNvCxnSpPr/>
          <p:nvPr/>
        </p:nvCxnSpPr>
        <p:spPr>
          <a:xfrm>
            <a:off x="914400" y="1408929"/>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a:t>
            </a:r>
            <a:r>
              <a:rPr lang="en-US" sz="1200" dirty="0">
                <a:latin typeface="Candara" pitchFamily="34" charset="0"/>
                <a:cs typeface="Arial" pitchFamily="34" charset="0"/>
              </a:rPr>
              <a:t>         </a:t>
            </a:r>
            <a:r>
              <a:rPr lang="en-US" sz="1200" b="1" dirty="0">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V. Conclusion</a:t>
            </a:r>
          </a:p>
        </p:txBody>
      </p:sp>
      <p:sp>
        <p:nvSpPr>
          <p:cNvPr id="3" name="TextBox 2"/>
          <p:cNvSpPr txBox="1"/>
          <p:nvPr/>
        </p:nvSpPr>
        <p:spPr>
          <a:xfrm>
            <a:off x="3352800" y="5182463"/>
            <a:ext cx="2156809" cy="276999"/>
          </a:xfrm>
          <a:prstGeom prst="rect">
            <a:avLst/>
          </a:prstGeom>
          <a:noFill/>
        </p:spPr>
        <p:txBody>
          <a:bodyPr wrap="none" rtlCol="0">
            <a:spAutoFit/>
          </a:bodyPr>
          <a:lstStyle/>
          <a:p>
            <a:r>
              <a:rPr lang="en-US" sz="1200" dirty="0"/>
              <a:t>** indicates p&lt;0.01; * p &lt; 0.05  </a:t>
            </a:r>
          </a:p>
        </p:txBody>
      </p:sp>
    </p:spTree>
    <p:extLst>
      <p:ext uri="{BB962C8B-B14F-4D97-AF65-F5344CB8AC3E}">
        <p14:creationId xmlns:p14="http://schemas.microsoft.com/office/powerpoint/2010/main" val="42644317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P3: Entrepreneurs earn more </a:t>
            </a:r>
            <a:r>
              <a:rPr lang="en-US" strike="sngStrike" dirty="0"/>
              <a:t>(conditional on signals), </a:t>
            </a:r>
            <a:r>
              <a:rPr lang="en-US" dirty="0"/>
              <a:t>with greater variance in earnings</a:t>
            </a:r>
          </a:p>
        </p:txBody>
      </p:sp>
      <p:cxnSp>
        <p:nvCxnSpPr>
          <p:cNvPr id="5" name="Straight Connector 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7" name="TextBox 6"/>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8"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47</a:t>
            </a:fld>
            <a:endParaRPr lang="en-US" dirty="0">
              <a:solidFill>
                <a:schemeClr val="tx1">
                  <a:lumMod val="50000"/>
                  <a:lumOff val="50000"/>
                </a:schemeClr>
              </a:solidFill>
              <a:latin typeface="Candara" pitchFamily="34" charset="0"/>
            </a:endParaRPr>
          </a:p>
        </p:txBody>
      </p:sp>
      <p:cxnSp>
        <p:nvCxnSpPr>
          <p:cNvPr id="9" name="Straight Connector 8"/>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pic>
        <p:nvPicPr>
          <p:cNvPr id="11" name="Picture 1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4880" y="1311418"/>
            <a:ext cx="6571881" cy="4607340"/>
          </a:xfrm>
          <a:prstGeom prst="rect">
            <a:avLst/>
          </a:prstGeom>
          <a:noFill/>
          <a:ln>
            <a:noFill/>
          </a:ln>
        </p:spPr>
      </p:pic>
      <p:pic>
        <p:nvPicPr>
          <p:cNvPr id="3" name="Picture 2"/>
          <p:cNvPicPr>
            <a:picLocks noChangeAspect="1"/>
          </p:cNvPicPr>
          <p:nvPr/>
        </p:nvPicPr>
        <p:blipFill>
          <a:blip r:embed="rId4"/>
          <a:stretch>
            <a:fillRect/>
          </a:stretch>
        </p:blipFill>
        <p:spPr>
          <a:xfrm>
            <a:off x="2743200" y="5644361"/>
            <a:ext cx="3647130" cy="457737"/>
          </a:xfrm>
          <a:prstGeom prst="rect">
            <a:avLst/>
          </a:prstGeom>
        </p:spPr>
      </p:pic>
    </p:spTree>
    <p:extLst>
      <p:ext uri="{BB962C8B-B14F-4D97-AF65-F5344CB8AC3E}">
        <p14:creationId xmlns:p14="http://schemas.microsoft.com/office/powerpoint/2010/main" val="41676774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P3: Entrepreneurs earn more </a:t>
            </a:r>
            <a:r>
              <a:rPr lang="en-US" strike="sngStrike" dirty="0"/>
              <a:t>(conditional on signals), </a:t>
            </a:r>
            <a:r>
              <a:rPr lang="en-US" dirty="0"/>
              <a:t>with greater variance in earnings</a:t>
            </a:r>
          </a:p>
        </p:txBody>
      </p:sp>
      <p:cxnSp>
        <p:nvCxnSpPr>
          <p:cNvPr id="7" name="Straight Connector 6"/>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9" name="TextBox 8"/>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10"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48</a:t>
            </a:fld>
            <a:endParaRPr lang="en-US" dirty="0">
              <a:solidFill>
                <a:schemeClr val="tx1">
                  <a:lumMod val="50000"/>
                  <a:lumOff val="50000"/>
                </a:schemeClr>
              </a:solidFill>
              <a:latin typeface="Candara" pitchFamily="34" charset="0"/>
            </a:endParaRPr>
          </a:p>
        </p:txBody>
      </p:sp>
      <p:cxnSp>
        <p:nvCxnSpPr>
          <p:cNvPr id="11" name="Straight Connector 10"/>
          <p:cNvCxnSpPr/>
          <p:nvPr/>
        </p:nvCxnSpPr>
        <p:spPr>
          <a:xfrm>
            <a:off x="914400" y="1219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dirty="0">
                <a:solidFill>
                  <a:schemeClr val="bg1">
                    <a:lumMod val="65000"/>
                  </a:schemeClr>
                </a:solidFill>
                <a:latin typeface="Candara" pitchFamily="34" charset="0"/>
                <a:cs typeface="Arial" pitchFamily="34" charset="0"/>
              </a:rPr>
              <a:t>  II. Theory        </a:t>
            </a:r>
            <a:r>
              <a:rPr lang="en-US" sz="1200" dirty="0">
                <a:latin typeface="Candara" pitchFamily="34" charset="0"/>
                <a:cs typeface="Arial" pitchFamily="34" charset="0"/>
              </a:rPr>
              <a:t>      </a:t>
            </a:r>
            <a:r>
              <a:rPr lang="en-US" sz="1200" b="1" dirty="0">
                <a:latin typeface="Candara" pitchFamily="34" charset="0"/>
                <a:cs typeface="Arial" pitchFamily="34" charset="0"/>
              </a:rPr>
              <a:t>III. Empirical Analysis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IV. Alternative Explanation            V. Conclusion</a:t>
            </a:r>
          </a:p>
        </p:txBody>
      </p:sp>
      <p:pic>
        <p:nvPicPr>
          <p:cNvPr id="13" name="Picture 1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1371599"/>
            <a:ext cx="6248400" cy="4677903"/>
          </a:xfrm>
          <a:prstGeom prst="rect">
            <a:avLst/>
          </a:prstGeom>
          <a:noFill/>
          <a:ln>
            <a:noFill/>
          </a:ln>
        </p:spPr>
      </p:pic>
    </p:spTree>
    <p:extLst>
      <p:ext uri="{BB962C8B-B14F-4D97-AF65-F5344CB8AC3E}">
        <p14:creationId xmlns:p14="http://schemas.microsoft.com/office/powerpoint/2010/main" val="2768584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Does unobserved ability drive entrepreneurship?</a:t>
            </a:r>
          </a:p>
        </p:txBody>
      </p:sp>
      <p:sp>
        <p:nvSpPr>
          <p:cNvPr id="5" name="Content Placeholder 2"/>
          <p:cNvSpPr>
            <a:spLocks noGrp="1"/>
          </p:cNvSpPr>
          <p:nvPr>
            <p:ph idx="1"/>
          </p:nvPr>
        </p:nvSpPr>
        <p:spPr>
          <a:xfrm>
            <a:off x="800100" y="1953458"/>
            <a:ext cx="7543799" cy="4056280"/>
          </a:xfrm>
        </p:spPr>
        <p:txBody>
          <a:bodyPr>
            <a:noAutofit/>
          </a:bodyPr>
          <a:lstStyle/>
          <a:p>
            <a:pPr marL="514350" lvl="1" indent="-274320">
              <a:buFont typeface="+mj-lt"/>
              <a:buAutoNum type="arabicPeriod"/>
            </a:pPr>
            <a:r>
              <a:rPr lang="en-US" sz="2000" dirty="0">
                <a:solidFill>
                  <a:schemeClr val="tx1"/>
                </a:solidFill>
              </a:rPr>
              <a:t>Wages depend on </a:t>
            </a:r>
            <a:r>
              <a:rPr lang="en-US" sz="2000" i="1" u="sng" dirty="0">
                <a:solidFill>
                  <a:schemeClr val="tx1"/>
                </a:solidFill>
              </a:rPr>
              <a:t>observable signals</a:t>
            </a:r>
            <a:r>
              <a:rPr lang="en-US" sz="2000" dirty="0">
                <a:solidFill>
                  <a:schemeClr val="tx1"/>
                </a:solidFill>
              </a:rPr>
              <a:t> </a:t>
            </a:r>
            <a:br>
              <a:rPr lang="en-US" sz="2000" dirty="0">
                <a:solidFill>
                  <a:schemeClr val="tx1"/>
                </a:solidFill>
              </a:rPr>
            </a:br>
            <a:r>
              <a:rPr lang="en-US" sz="2000" dirty="0">
                <a:solidFill>
                  <a:schemeClr val="tx1"/>
                </a:solidFill>
              </a:rPr>
              <a:t>(</a:t>
            </a:r>
            <a:r>
              <a:rPr lang="en-US" sz="2000" i="1" dirty="0">
                <a:solidFill>
                  <a:schemeClr val="tx1"/>
                </a:solidFill>
              </a:rPr>
              <a:t>e.g.</a:t>
            </a:r>
            <a:r>
              <a:rPr lang="en-US" sz="2000" dirty="0">
                <a:solidFill>
                  <a:schemeClr val="tx1"/>
                </a:solidFill>
              </a:rPr>
              <a:t> educational qualifications)</a:t>
            </a:r>
          </a:p>
          <a:p>
            <a:pPr marL="914400" lvl="2" indent="-274320"/>
            <a:r>
              <a:rPr lang="en-US" sz="1800" dirty="0">
                <a:solidFill>
                  <a:schemeClr val="tx1">
                    <a:lumMod val="65000"/>
                    <a:lumOff val="35000"/>
                  </a:schemeClr>
                </a:solidFill>
              </a:rPr>
              <a:t>Employers cannot see ability/productivity directly</a:t>
            </a:r>
            <a:br>
              <a:rPr lang="en-US" sz="1800" dirty="0">
                <a:solidFill>
                  <a:schemeClr val="tx1">
                    <a:lumMod val="65000"/>
                    <a:lumOff val="35000"/>
                  </a:schemeClr>
                </a:solidFill>
              </a:rPr>
            </a:br>
            <a:r>
              <a:rPr lang="en-US" sz="1800" dirty="0">
                <a:solidFill>
                  <a:schemeClr val="tx1">
                    <a:lumMod val="65000"/>
                    <a:lumOff val="35000"/>
                  </a:schemeClr>
                </a:solidFill>
              </a:rPr>
              <a:t>—wage offers </a:t>
            </a:r>
            <a:r>
              <a:rPr lang="en-US" sz="1800" i="1" dirty="0">
                <a:solidFill>
                  <a:schemeClr val="tx1">
                    <a:lumMod val="65000"/>
                    <a:lumOff val="35000"/>
                  </a:schemeClr>
                </a:solidFill>
              </a:rPr>
              <a:t>ex ante</a:t>
            </a:r>
            <a:r>
              <a:rPr lang="en-US" sz="1800" dirty="0">
                <a:solidFill>
                  <a:schemeClr val="tx1">
                    <a:lumMod val="65000"/>
                    <a:lumOff val="35000"/>
                  </a:schemeClr>
                </a:solidFill>
              </a:rPr>
              <a:t>, then team production</a:t>
            </a:r>
            <a:endParaRPr lang="en-US" sz="1800" i="1" dirty="0">
              <a:solidFill>
                <a:schemeClr val="tx1">
                  <a:lumMod val="65000"/>
                  <a:lumOff val="35000"/>
                </a:schemeClr>
              </a:solidFill>
            </a:endParaRPr>
          </a:p>
          <a:p>
            <a:pPr marL="914400" lvl="2" indent="-274320"/>
            <a:endParaRPr lang="en-US" sz="1800" i="1" dirty="0">
              <a:solidFill>
                <a:schemeClr val="tx1">
                  <a:lumMod val="65000"/>
                  <a:lumOff val="35000"/>
                </a:schemeClr>
              </a:solidFill>
            </a:endParaRPr>
          </a:p>
          <a:p>
            <a:pPr marL="514350" lvl="1" indent="-274320">
              <a:buFont typeface="+mj-lt"/>
              <a:buAutoNum type="arabicPeriod"/>
            </a:pPr>
            <a:r>
              <a:rPr lang="en-US" sz="2000" dirty="0">
                <a:solidFill>
                  <a:schemeClr val="tx1"/>
                </a:solidFill>
              </a:rPr>
              <a:t>Signals </a:t>
            </a:r>
            <a:r>
              <a:rPr lang="en-US" sz="2000" i="1" u="sng" dirty="0">
                <a:solidFill>
                  <a:schemeClr val="tx1"/>
                </a:solidFill>
              </a:rPr>
              <a:t>correlate</a:t>
            </a:r>
            <a:r>
              <a:rPr lang="en-US" sz="2000" dirty="0">
                <a:solidFill>
                  <a:schemeClr val="tx1"/>
                </a:solidFill>
              </a:rPr>
              <a:t> to ability but </a:t>
            </a:r>
            <a:r>
              <a:rPr lang="en-US" sz="2000" i="1" u="sng" dirty="0">
                <a:solidFill>
                  <a:schemeClr val="tx1"/>
                </a:solidFill>
              </a:rPr>
              <a:t>imperfectly</a:t>
            </a:r>
          </a:p>
          <a:p>
            <a:pPr marL="914400" lvl="2" indent="-274320"/>
            <a:r>
              <a:rPr lang="en-US" sz="1800" dirty="0">
                <a:solidFill>
                  <a:schemeClr val="tx1">
                    <a:lumMod val="65000"/>
                    <a:lumOff val="35000"/>
                  </a:schemeClr>
                </a:solidFill>
              </a:rPr>
              <a:t>Individuals know their own ability better than anyone</a:t>
            </a:r>
          </a:p>
          <a:p>
            <a:pPr marL="914400" lvl="2" indent="-274320"/>
            <a:endParaRPr lang="en-US" sz="1800" dirty="0">
              <a:solidFill>
                <a:schemeClr val="tx1">
                  <a:lumMod val="65000"/>
                  <a:lumOff val="35000"/>
                </a:schemeClr>
              </a:solidFill>
            </a:endParaRPr>
          </a:p>
          <a:p>
            <a:pPr marL="514350" lvl="1" indent="-274320">
              <a:buFont typeface="+mj-lt"/>
              <a:buAutoNum type="arabicPeriod"/>
            </a:pPr>
            <a:r>
              <a:rPr lang="en-US" sz="2000" dirty="0">
                <a:solidFill>
                  <a:schemeClr val="tx1"/>
                </a:solidFill>
              </a:rPr>
              <a:t>Productivity depends on </a:t>
            </a:r>
            <a:r>
              <a:rPr lang="en-US" sz="2000" i="1" u="sng" dirty="0">
                <a:solidFill>
                  <a:schemeClr val="tx1"/>
                </a:solidFill>
              </a:rPr>
              <a:t>ability</a:t>
            </a:r>
          </a:p>
          <a:p>
            <a:pPr marL="914400" lvl="2" indent="-274320"/>
            <a:r>
              <a:rPr lang="en-US" sz="1800" dirty="0">
                <a:solidFill>
                  <a:schemeClr val="tx1">
                    <a:lumMod val="65000"/>
                    <a:lumOff val="35000"/>
                  </a:schemeClr>
                </a:solidFill>
              </a:rPr>
              <a:t>Employers keep synergistic productivity minus wage</a:t>
            </a:r>
          </a:p>
          <a:p>
            <a:pPr marL="914400" lvl="2" indent="-274320"/>
            <a:r>
              <a:rPr lang="en-US" sz="1800" dirty="0">
                <a:solidFill>
                  <a:schemeClr val="tx1">
                    <a:lumMod val="65000"/>
                    <a:lumOff val="35000"/>
                  </a:schemeClr>
                </a:solidFill>
              </a:rPr>
              <a:t>Entrepreneurs keep own productivity</a:t>
            </a:r>
          </a:p>
          <a:p>
            <a:pPr marL="0" indent="0">
              <a:buNone/>
            </a:pPr>
            <a:endParaRPr lang="en-US" dirty="0"/>
          </a:p>
        </p:txBody>
      </p:sp>
      <p:sp>
        <p:nvSpPr>
          <p:cNvPr id="4" name="TextBox 3"/>
          <p:cNvSpPr txBox="1"/>
          <p:nvPr/>
        </p:nvSpPr>
        <p:spPr>
          <a:xfrm>
            <a:off x="902111" y="5618534"/>
            <a:ext cx="7316492" cy="400110"/>
          </a:xfrm>
          <a:prstGeom prst="rect">
            <a:avLst/>
          </a:prstGeom>
          <a:noFill/>
        </p:spPr>
        <p:txBody>
          <a:bodyPr wrap="square" rtlCol="0">
            <a:spAutoFit/>
          </a:bodyPr>
          <a:lstStyle/>
          <a:p>
            <a:pPr algn="ctr"/>
            <a:r>
              <a:rPr lang="en-US" sz="2000" i="1" u="sng" dirty="0">
                <a:latin typeface="Candara" panose="020E0502030303020204" pitchFamily="34" charset="0"/>
              </a:rPr>
              <a:t>Most able relative to signals</a:t>
            </a:r>
            <a:r>
              <a:rPr lang="en-US" sz="2000" dirty="0">
                <a:latin typeface="Candara" panose="020E0502030303020204" pitchFamily="34" charset="0"/>
              </a:rPr>
              <a:t> become entrepreneurs</a:t>
            </a:r>
          </a:p>
        </p:txBody>
      </p:sp>
      <p:cxnSp>
        <p:nvCxnSpPr>
          <p:cNvPr id="7" name="Straight Connector 6"/>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9" name="TextBox 8"/>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10"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5</a:t>
            </a:fld>
            <a:endParaRPr lang="en-US" dirty="0">
              <a:solidFill>
                <a:schemeClr val="tx1">
                  <a:lumMod val="50000"/>
                  <a:lumOff val="50000"/>
                </a:schemeClr>
              </a:solidFill>
              <a:latin typeface="Candara" pitchFamily="34" charset="0"/>
            </a:endParaRPr>
          </a:p>
        </p:txBody>
      </p:sp>
      <p:cxnSp>
        <p:nvCxnSpPr>
          <p:cNvPr id="11" name="Straight Connector 10"/>
          <p:cNvCxnSpPr/>
          <p:nvPr/>
        </p:nvCxnSpPr>
        <p:spPr>
          <a:xfrm>
            <a:off x="914400" y="1299713"/>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b="1" dirty="0">
                <a:latin typeface="Candara" pitchFamily="34" charset="0"/>
                <a:cs typeface="Arial" pitchFamily="34" charset="0"/>
              </a:rPr>
              <a:t>I. Introduction </a:t>
            </a:r>
            <a:r>
              <a:rPr lang="en-US" sz="1200" b="1" dirty="0">
                <a:solidFill>
                  <a:srgbClr val="000099"/>
                </a:solidFill>
                <a:latin typeface="Candara" pitchFamily="34" charset="0"/>
                <a:cs typeface="Arial" pitchFamily="34" charset="0"/>
              </a:rPr>
              <a:t>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II. Theory              III. Empirical Analysis             IV. Alternative Explanation            V. Conclusion</a:t>
            </a:r>
          </a:p>
        </p:txBody>
      </p:sp>
      <p:sp>
        <p:nvSpPr>
          <p:cNvPr id="3" name="TextBox 2"/>
          <p:cNvSpPr txBox="1"/>
          <p:nvPr/>
        </p:nvSpPr>
        <p:spPr>
          <a:xfrm>
            <a:off x="1606338" y="1430570"/>
            <a:ext cx="6110006" cy="369332"/>
          </a:xfrm>
          <a:prstGeom prst="rect">
            <a:avLst/>
          </a:prstGeom>
          <a:noFill/>
        </p:spPr>
        <p:txBody>
          <a:bodyPr wrap="none" rtlCol="0">
            <a:spAutoFit/>
          </a:bodyPr>
          <a:lstStyle/>
          <a:p>
            <a:r>
              <a:rPr lang="en-US" b="1" dirty="0"/>
              <a:t>ASYMMETRIC INFORMATION THEORY OF ENTREPRENEURSHIP</a:t>
            </a:r>
          </a:p>
        </p:txBody>
      </p:sp>
    </p:spTree>
    <p:extLst>
      <p:ext uri="{BB962C8B-B14F-4D97-AF65-F5344CB8AC3E}">
        <p14:creationId xmlns:p14="http://schemas.microsoft.com/office/powerpoint/2010/main" val="1630006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Candara" panose="020E0502030303020204" pitchFamily="34" charset="0"/>
              </a:rPr>
              <a:t>Related Literature</a:t>
            </a:r>
          </a:p>
        </p:txBody>
      </p:sp>
      <p:sp>
        <p:nvSpPr>
          <p:cNvPr id="3" name="Content Placeholder 2"/>
          <p:cNvSpPr>
            <a:spLocks noGrp="1"/>
          </p:cNvSpPr>
          <p:nvPr>
            <p:ph idx="1"/>
          </p:nvPr>
        </p:nvSpPr>
        <p:spPr>
          <a:xfrm>
            <a:off x="838200" y="1464520"/>
            <a:ext cx="7467600" cy="4689971"/>
          </a:xfrm>
        </p:spPr>
        <p:txBody>
          <a:bodyPr>
            <a:noAutofit/>
          </a:bodyPr>
          <a:lstStyle/>
          <a:p>
            <a:pPr marL="0" indent="0">
              <a:spcBef>
                <a:spcPts val="0"/>
              </a:spcBef>
              <a:buNone/>
            </a:pPr>
            <a:r>
              <a:rPr lang="en-US" b="1" dirty="0"/>
              <a:t>I.   Who becomes an entrepreneur?</a:t>
            </a:r>
          </a:p>
          <a:p>
            <a:pPr marL="231775" indent="-231775">
              <a:spcBef>
                <a:spcPts val="0"/>
              </a:spcBef>
              <a:spcAft>
                <a:spcPts val="600"/>
              </a:spcAft>
              <a:buNone/>
            </a:pPr>
            <a:r>
              <a:rPr lang="en-US" sz="1800" u="sng" dirty="0"/>
              <a:t>Psychology:</a:t>
            </a:r>
            <a:r>
              <a:rPr lang="en-US" sz="1800" dirty="0"/>
              <a:t> internal locus of control (McClelland 1964), overconfidence (Camerer &amp; Lovallo 1999)</a:t>
            </a:r>
            <a:endParaRPr lang="en-US" sz="1800" b="1" dirty="0"/>
          </a:p>
          <a:p>
            <a:pPr marL="231775" indent="-231775">
              <a:spcBef>
                <a:spcPts val="0"/>
              </a:spcBef>
              <a:spcAft>
                <a:spcPts val="600"/>
              </a:spcAft>
              <a:buNone/>
            </a:pPr>
            <a:r>
              <a:rPr lang="en-US" sz="1800" u="sng" dirty="0"/>
              <a:t>Economics</a:t>
            </a:r>
            <a:r>
              <a:rPr lang="en-US" sz="1800" dirty="0"/>
              <a:t>: Heterogeneous skills (</a:t>
            </a:r>
            <a:r>
              <a:rPr lang="en-US" sz="1800" dirty="0" err="1"/>
              <a:t>Jovanovic</a:t>
            </a:r>
            <a:r>
              <a:rPr lang="en-US" sz="1800" dirty="0"/>
              <a:t> 1994), jack of all trades (Lazear 2005), own boss desire (Hamilton 2000), from ability distribution tails (Åstebro, Chen &amp; Thompson 2011), less educated job-hoppers (Evans &amp; Leighton 1989), smart &amp; illicit (Levine &amp; Rubinstein 2015), </a:t>
            </a:r>
            <a:br>
              <a:rPr lang="en-US" sz="1800" dirty="0"/>
            </a:br>
            <a:r>
              <a:rPr lang="en-US" sz="1800" dirty="0"/>
              <a:t>Capital constraints (</a:t>
            </a:r>
            <a:r>
              <a:rPr lang="en-US" sz="1800" dirty="0" err="1"/>
              <a:t>Blanchflower</a:t>
            </a:r>
            <a:r>
              <a:rPr lang="en-US" sz="1800" dirty="0"/>
              <a:t> &amp; Oswald 2008), Peer effects (Lerner &amp; </a:t>
            </a:r>
            <a:r>
              <a:rPr lang="en-US" sz="1800" dirty="0" err="1"/>
              <a:t>Malmendier</a:t>
            </a:r>
            <a:r>
              <a:rPr lang="en-US" sz="1800" dirty="0"/>
              <a:t> 2011) , Risk-return tradeoff (Knight 1971) </a:t>
            </a:r>
          </a:p>
          <a:p>
            <a:pPr marL="231775" indent="-231775">
              <a:spcBef>
                <a:spcPts val="0"/>
              </a:spcBef>
              <a:spcAft>
                <a:spcPts val="600"/>
              </a:spcAft>
              <a:buNone/>
            </a:pPr>
            <a:r>
              <a:rPr lang="en-US" sz="1800" u="sng" dirty="0"/>
              <a:t>Sociology</a:t>
            </a:r>
            <a:r>
              <a:rPr lang="en-US" sz="1800" dirty="0"/>
              <a:t>: Social misfits (Min 1984) </a:t>
            </a:r>
          </a:p>
          <a:p>
            <a:pPr marL="231775" indent="-231775">
              <a:spcBef>
                <a:spcPts val="0"/>
              </a:spcBef>
              <a:buNone/>
            </a:pPr>
            <a:endParaRPr lang="en-US" sz="1800" dirty="0"/>
          </a:p>
          <a:p>
            <a:pPr marL="231775" indent="-231775">
              <a:spcBef>
                <a:spcPts val="0"/>
              </a:spcBef>
              <a:buNone/>
            </a:pPr>
            <a:r>
              <a:rPr lang="en-US" b="1" dirty="0"/>
              <a:t>II.   Who succeeds as an entrepreneur?</a:t>
            </a:r>
          </a:p>
          <a:p>
            <a:pPr marL="231775" indent="-231775">
              <a:spcBef>
                <a:spcPts val="0"/>
              </a:spcBef>
              <a:buNone/>
            </a:pPr>
            <a:r>
              <a:rPr lang="en-US" sz="1800" u="sng" dirty="0"/>
              <a:t>Earnings</a:t>
            </a:r>
            <a:r>
              <a:rPr lang="en-US" sz="1800" dirty="0"/>
              <a:t>: Hamilton (2000), Moskowitz &amp; </a:t>
            </a:r>
            <a:r>
              <a:rPr lang="en-US" sz="1800" dirty="0" err="1"/>
              <a:t>Vissing-Jørgensen</a:t>
            </a:r>
            <a:r>
              <a:rPr lang="en-US" sz="1800" dirty="0"/>
              <a:t> (2002), </a:t>
            </a:r>
            <a:r>
              <a:rPr lang="en-US" sz="1800" dirty="0" err="1"/>
              <a:t>Pissardes</a:t>
            </a:r>
            <a:r>
              <a:rPr lang="en-US" sz="1800" dirty="0"/>
              <a:t> &amp; Weber (1989), Hurst et al. (2014),   </a:t>
            </a:r>
            <a:r>
              <a:rPr lang="en-US" sz="1800" dirty="0" err="1"/>
              <a:t>Sarada</a:t>
            </a:r>
            <a:r>
              <a:rPr lang="en-US" sz="1800" dirty="0"/>
              <a:t> (2016)</a:t>
            </a:r>
          </a:p>
        </p:txBody>
      </p:sp>
      <p:sp>
        <p:nvSpPr>
          <p:cNvPr id="4" name="TextBox 3"/>
          <p:cNvSpPr txBox="1"/>
          <p:nvPr/>
        </p:nvSpPr>
        <p:spPr>
          <a:xfrm>
            <a:off x="914400" y="150902"/>
            <a:ext cx="7315200" cy="276999"/>
          </a:xfrm>
          <a:prstGeom prst="rect">
            <a:avLst/>
          </a:prstGeom>
          <a:noFill/>
        </p:spPr>
        <p:txBody>
          <a:bodyPr wrap="square" rtlCol="0">
            <a:spAutoFit/>
          </a:bodyPr>
          <a:lstStyle/>
          <a:p>
            <a:r>
              <a:rPr lang="en-US" sz="1200" b="1" dirty="0">
                <a:solidFill>
                  <a:prstClr val="black"/>
                </a:solidFill>
                <a:latin typeface="Candara" pitchFamily="34" charset="0"/>
                <a:cs typeface="Arial" pitchFamily="34" charset="0"/>
              </a:rPr>
              <a:t>I. Introduction </a:t>
            </a:r>
            <a:r>
              <a:rPr lang="en-US" sz="1200" b="1" dirty="0">
                <a:solidFill>
                  <a:srgbClr val="000099"/>
                </a:solidFill>
                <a:latin typeface="Candara" pitchFamily="34" charset="0"/>
                <a:cs typeface="Arial" pitchFamily="34" charset="0"/>
              </a:rPr>
              <a:t>  </a:t>
            </a:r>
            <a:r>
              <a:rPr lang="en-US" sz="1200" b="1" dirty="0">
                <a:solidFill>
                  <a:prstClr val="white">
                    <a:lumMod val="65000"/>
                  </a:prstClr>
                </a:solidFill>
                <a:latin typeface="Candara" pitchFamily="34" charset="0"/>
                <a:cs typeface="Arial" pitchFamily="34" charset="0"/>
              </a:rPr>
              <a:t>       </a:t>
            </a:r>
            <a:r>
              <a:rPr lang="en-US" sz="1200" dirty="0">
                <a:solidFill>
                  <a:prstClr val="white">
                    <a:lumMod val="65000"/>
                  </a:prstClr>
                </a:solidFill>
                <a:latin typeface="Candara" pitchFamily="34" charset="0"/>
                <a:cs typeface="Arial" pitchFamily="34" charset="0"/>
              </a:rPr>
              <a:t>II. Theory              III. Empirical Analysis             IV. Alternative Explanation            V. Conclusion</a:t>
            </a:r>
          </a:p>
        </p:txBody>
      </p:sp>
      <p:cxnSp>
        <p:nvCxnSpPr>
          <p:cNvPr id="5" name="Straight Connector 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14400" y="6324600"/>
            <a:ext cx="1589281"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Hegde and Tumlinson</a:t>
            </a:r>
          </a:p>
        </p:txBody>
      </p:sp>
      <p:sp>
        <p:nvSpPr>
          <p:cNvPr id="7" name="TextBox 6"/>
          <p:cNvSpPr txBox="1"/>
          <p:nvPr/>
        </p:nvSpPr>
        <p:spPr>
          <a:xfrm>
            <a:off x="3934571" y="6334663"/>
            <a:ext cx="1317990" cy="276999"/>
          </a:xfrm>
          <a:prstGeom prst="rect">
            <a:avLst/>
          </a:prstGeom>
          <a:noFill/>
        </p:spPr>
        <p:txBody>
          <a:bodyPr wrap="none" rtlCol="0">
            <a:spAutoFit/>
          </a:bodyPr>
          <a:lstStyle/>
          <a:p>
            <a:r>
              <a:rPr lang="en-US" sz="1200" dirty="0">
                <a:solidFill>
                  <a:prstClr val="black">
                    <a:lumMod val="50000"/>
                    <a:lumOff val="50000"/>
                  </a:prstClr>
                </a:solidFill>
                <a:latin typeface="Candara" pitchFamily="34" charset="0"/>
                <a:cs typeface="Arial" pitchFamily="34" charset="0"/>
              </a:rPr>
              <a:t>Entrepreneurship</a:t>
            </a:r>
          </a:p>
        </p:txBody>
      </p:sp>
      <p:sp>
        <p:nvSpPr>
          <p:cNvPr id="8"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prstClr val="black">
                    <a:lumMod val="50000"/>
                    <a:lumOff val="50000"/>
                  </a:prstClr>
                </a:solidFill>
                <a:latin typeface="Candara" pitchFamily="34" charset="0"/>
              </a:rPr>
              <a:pPr/>
              <a:t>6</a:t>
            </a:fld>
            <a:endParaRPr lang="en-US" dirty="0">
              <a:solidFill>
                <a:prstClr val="black">
                  <a:lumMod val="50000"/>
                  <a:lumOff val="50000"/>
                </a:prstClr>
              </a:solidFill>
              <a:latin typeface="Candara" pitchFamily="34" charset="0"/>
            </a:endParaRPr>
          </a:p>
        </p:txBody>
      </p:sp>
      <p:cxnSp>
        <p:nvCxnSpPr>
          <p:cNvPr id="9" name="Straight Connector 8"/>
          <p:cNvCxnSpPr/>
          <p:nvPr/>
        </p:nvCxnSpPr>
        <p:spPr>
          <a:xfrm>
            <a:off x="914400" y="1299713"/>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1" y="1828800"/>
            <a:ext cx="9100425" cy="2895600"/>
            <a:chOff x="-1" y="1828800"/>
            <a:chExt cx="9100425" cy="2895600"/>
          </a:xfrm>
        </p:grpSpPr>
        <p:sp>
          <p:nvSpPr>
            <p:cNvPr id="15" name="Rectangle 14"/>
            <p:cNvSpPr/>
            <p:nvPr/>
          </p:nvSpPr>
          <p:spPr>
            <a:xfrm>
              <a:off x="-1" y="1828800"/>
              <a:ext cx="9100425" cy="289560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14" name="Rectangle 13"/>
            <p:cNvSpPr/>
            <p:nvPr/>
          </p:nvSpPr>
          <p:spPr>
            <a:xfrm>
              <a:off x="1066800" y="2830324"/>
              <a:ext cx="7010400" cy="89255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600" b="1" cap="none" spc="50" dirty="0">
                  <a:ln w="11430"/>
                  <a:solidFill>
                    <a:srgbClr val="FF0000"/>
                  </a:solidFill>
                  <a:latin typeface="Candara" panose="020E0502030303020204" pitchFamily="34" charset="0"/>
                </a:rPr>
                <a:t>Prevailing view: </a:t>
              </a:r>
              <a:r>
                <a:rPr lang="en-US" sz="2600" b="1" i="1" cap="none" spc="50" dirty="0">
                  <a:ln w="11430"/>
                  <a:solidFill>
                    <a:srgbClr val="FF0000"/>
                  </a:solidFill>
                  <a:latin typeface="Candara" panose="020E0502030303020204" pitchFamily="34" charset="0"/>
                </a:rPr>
                <a:t>entrepreneurs differ in abilities, preferences, environment</a:t>
              </a:r>
            </a:p>
          </p:txBody>
        </p:sp>
      </p:grpSp>
    </p:spTree>
    <p:extLst>
      <p:ext uri="{BB962C8B-B14F-4D97-AF65-F5344CB8AC3E}">
        <p14:creationId xmlns:p14="http://schemas.microsoft.com/office/powerpoint/2010/main" val="415558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Who is an entrepreneur? </a:t>
            </a:r>
          </a:p>
        </p:txBody>
      </p:sp>
      <p:sp>
        <p:nvSpPr>
          <p:cNvPr id="3" name="Content Placeholder 2"/>
          <p:cNvSpPr>
            <a:spLocks noGrp="1"/>
          </p:cNvSpPr>
          <p:nvPr>
            <p:ph idx="1"/>
          </p:nvPr>
        </p:nvSpPr>
        <p:spPr>
          <a:xfrm>
            <a:off x="1104900" y="1828800"/>
            <a:ext cx="6934200" cy="3810000"/>
          </a:xfrm>
        </p:spPr>
        <p:txBody>
          <a:bodyPr>
            <a:noAutofit/>
          </a:bodyPr>
          <a:lstStyle/>
          <a:p>
            <a:r>
              <a:rPr lang="en-US" dirty="0"/>
              <a:t>In our theory, entrepreneurs are residual claimants</a:t>
            </a:r>
          </a:p>
          <a:p>
            <a:pPr lvl="1"/>
            <a:endParaRPr lang="en-US" sz="2000" dirty="0"/>
          </a:p>
          <a:p>
            <a:r>
              <a:rPr lang="en-US" dirty="0"/>
              <a:t>In our empirics, entrepreneurs are “self-employed”</a:t>
            </a:r>
          </a:p>
          <a:p>
            <a:pPr lvl="1"/>
            <a:r>
              <a:rPr lang="en-US" dirty="0"/>
              <a:t>Owned at least 50 percent of a business</a:t>
            </a:r>
          </a:p>
          <a:p>
            <a:pPr lvl="1"/>
            <a:r>
              <a:rPr lang="en-US" dirty="0"/>
              <a:t>Principal managing partner of a business</a:t>
            </a:r>
          </a:p>
          <a:p>
            <a:pPr lvl="1"/>
            <a:r>
              <a:rPr lang="en-US" dirty="0"/>
              <a:t>Filed a form SE for federal income taxes  </a:t>
            </a:r>
          </a:p>
          <a:p>
            <a:pPr lvl="1"/>
            <a:endParaRPr lang="en-US" sz="2000" dirty="0"/>
          </a:p>
          <a:p>
            <a:r>
              <a:rPr lang="en-US" dirty="0"/>
              <a:t>Includes contractors, freelancers &amp; small-business owners</a:t>
            </a:r>
          </a:p>
          <a:p>
            <a:pPr lvl="1"/>
            <a:r>
              <a:rPr lang="en-US" dirty="0"/>
              <a:t>Alternative measure: incorporated businesses owners</a:t>
            </a:r>
          </a:p>
        </p:txBody>
      </p:sp>
      <p:cxnSp>
        <p:nvCxnSpPr>
          <p:cNvPr id="5" name="Straight Connector 4"/>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7" name="TextBox 6"/>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8"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7</a:t>
            </a:fld>
            <a:endParaRPr lang="en-US" dirty="0">
              <a:solidFill>
                <a:schemeClr val="tx1">
                  <a:lumMod val="50000"/>
                  <a:lumOff val="50000"/>
                </a:schemeClr>
              </a:solidFill>
              <a:latin typeface="Candara" pitchFamily="34" charset="0"/>
            </a:endParaRPr>
          </a:p>
        </p:txBody>
      </p:sp>
      <p:cxnSp>
        <p:nvCxnSpPr>
          <p:cNvPr id="9" name="Straight Connector 8"/>
          <p:cNvCxnSpPr/>
          <p:nvPr/>
        </p:nvCxnSpPr>
        <p:spPr>
          <a:xfrm>
            <a:off x="914400" y="1299713"/>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14400" y="150902"/>
            <a:ext cx="7315200" cy="276999"/>
          </a:xfrm>
          <a:prstGeom prst="rect">
            <a:avLst/>
          </a:prstGeom>
          <a:noFill/>
        </p:spPr>
        <p:txBody>
          <a:bodyPr wrap="square" rtlCol="0">
            <a:spAutoFit/>
          </a:bodyPr>
          <a:lstStyle/>
          <a:p>
            <a:r>
              <a:rPr lang="en-US" sz="1200" b="1" dirty="0">
                <a:latin typeface="Candara" pitchFamily="34" charset="0"/>
                <a:cs typeface="Arial" pitchFamily="34" charset="0"/>
              </a:rPr>
              <a:t>I. Introduction </a:t>
            </a:r>
            <a:r>
              <a:rPr lang="en-US" sz="1200" b="1" dirty="0">
                <a:solidFill>
                  <a:srgbClr val="000099"/>
                </a:solidFill>
                <a:latin typeface="Candara" pitchFamily="34" charset="0"/>
                <a:cs typeface="Arial" pitchFamily="34" charset="0"/>
              </a:rPr>
              <a:t>  </a:t>
            </a:r>
            <a:r>
              <a:rPr lang="en-US" sz="1200" b="1" dirty="0">
                <a:solidFill>
                  <a:schemeClr val="bg1">
                    <a:lumMod val="65000"/>
                  </a:schemeClr>
                </a:solidFill>
                <a:latin typeface="Candara" pitchFamily="34" charset="0"/>
                <a:cs typeface="Arial" pitchFamily="34" charset="0"/>
              </a:rPr>
              <a:t>       </a:t>
            </a:r>
            <a:r>
              <a:rPr lang="en-US" sz="1200" dirty="0">
                <a:solidFill>
                  <a:schemeClr val="bg1">
                    <a:lumMod val="65000"/>
                  </a:schemeClr>
                </a:solidFill>
                <a:latin typeface="Candara" pitchFamily="34" charset="0"/>
                <a:cs typeface="Arial" pitchFamily="34" charset="0"/>
              </a:rPr>
              <a:t>II. Theory              III. Empirical Analysis             IV. Alternative Explanation            V. Conclusion</a:t>
            </a:r>
          </a:p>
        </p:txBody>
      </p:sp>
    </p:spTree>
    <p:extLst>
      <p:ext uri="{BB962C8B-B14F-4D97-AF65-F5344CB8AC3E}">
        <p14:creationId xmlns:p14="http://schemas.microsoft.com/office/powerpoint/2010/main" val="66768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noAutofit/>
          </a:bodyPr>
          <a:lstStyle/>
          <a:p>
            <a:r>
              <a:rPr lang="en-US" dirty="0"/>
              <a:t>Model of entrepreneurial choice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66800" y="1600201"/>
                <a:ext cx="7010400" cy="1981199"/>
              </a:xfrm>
            </p:spPr>
            <p:txBody>
              <a:bodyPr>
                <a:normAutofit/>
              </a:bodyPr>
              <a:lstStyle/>
              <a:p>
                <a:pPr marL="0" indent="0">
                  <a:buNone/>
                </a:pPr>
                <a:r>
                  <a:rPr lang="en-US" dirty="0"/>
                  <a:t>Individuals have</a:t>
                </a:r>
              </a:p>
              <a:p>
                <a:pPr marL="514350" indent="-274320">
                  <a:buFont typeface="+mj-lt"/>
                  <a:buAutoNum type="arabicPeriod"/>
                </a:pPr>
                <a:r>
                  <a:rPr lang="en-US" dirty="0"/>
                  <a:t>Privately known </a:t>
                </a:r>
                <a:r>
                  <a:rPr lang="en-US" b="1" dirty="0"/>
                  <a:t>Ability</a:t>
                </a:r>
                <a:r>
                  <a:rPr lang="en-US" dirty="0"/>
                  <a:t> </a:t>
                </a:r>
                <a14:m>
                  <m:oMath xmlns:m="http://schemas.openxmlformats.org/officeDocument/2006/math">
                    <m:r>
                      <a:rPr lang="en-US" i="1" smtClean="0">
                        <a:latin typeface="Cambria Math"/>
                        <a:ea typeface="Cambria Math"/>
                      </a:rPr>
                      <m:t>𝜃</m:t>
                    </m:r>
                  </m:oMath>
                </a14:m>
                <a:endParaRPr lang="en-US" dirty="0"/>
              </a:p>
              <a:p>
                <a:pPr marL="514350" indent="-274320">
                  <a:buFont typeface="+mj-lt"/>
                  <a:buAutoNum type="arabicPeriod"/>
                </a:pPr>
                <a:r>
                  <a:rPr lang="en-US" dirty="0"/>
                  <a:t>Publicly observable </a:t>
                </a:r>
                <a:r>
                  <a:rPr lang="en-US" b="1" dirty="0"/>
                  <a:t>Signal</a:t>
                </a:r>
                <a:r>
                  <a:rPr lang="en-US" dirty="0"/>
                  <a:t> </a:t>
                </a:r>
                <a14:m>
                  <m:oMath xmlns:m="http://schemas.openxmlformats.org/officeDocument/2006/math">
                    <m:r>
                      <a:rPr lang="en-US" b="0" i="1" smtClean="0">
                        <a:latin typeface="Cambria Math" panose="02040503050406030204" pitchFamily="18" charset="0"/>
                      </a:rPr>
                      <m:t>𝑆</m:t>
                    </m:r>
                  </m:oMath>
                </a14:m>
                <a:endParaRPr lang="en-US" dirty="0"/>
              </a:p>
              <a:p>
                <a:pPr marL="514350" indent="-274320">
                  <a:buFont typeface="+mj-lt"/>
                  <a:buAutoNum type="arabicPeriod"/>
                </a:pPr>
                <a:r>
                  <a:rPr lang="en-US" dirty="0"/>
                  <a:t>Posterior distribution of ability: F</a:t>
                </a:r>
                <a14:m>
                  <m:oMath xmlns:m="http://schemas.openxmlformats.org/officeDocument/2006/math">
                    <m:d>
                      <m:dPr>
                        <m:ctrlPr>
                          <a:rPr lang="en-GB" b="0" i="1" smtClean="0">
                            <a:latin typeface="Cambria Math" panose="02040503050406030204" pitchFamily="18" charset="0"/>
                          </a:rPr>
                        </m:ctrlPr>
                      </m:dPr>
                      <m:e>
                        <m:d>
                          <m:dPr>
                            <m:begChr m:val=""/>
                            <m:endChr m:val="|"/>
                            <m:ctrlPr>
                              <a:rPr lang="en-GB" b="0" i="1" smtClean="0">
                                <a:latin typeface="Cambria Math" panose="02040503050406030204" pitchFamily="18" charset="0"/>
                              </a:rPr>
                            </m:ctrlPr>
                          </m:dPr>
                          <m:e>
                            <m:r>
                              <a:rPr lang="en-GB" i="1">
                                <a:latin typeface="Cambria Math"/>
                                <a:ea typeface="Cambria Math"/>
                              </a:rPr>
                              <m:t>𝜃</m:t>
                            </m:r>
                          </m:e>
                        </m:d>
                        <m:r>
                          <a:rPr lang="en-US" b="0" i="1" smtClean="0">
                            <a:latin typeface="Cambria Math" panose="02040503050406030204" pitchFamily="18" charset="0"/>
                            <a:ea typeface="Cambria Math"/>
                          </a:rPr>
                          <m:t>𝑆</m:t>
                        </m:r>
                      </m:e>
                    </m:d>
                  </m:oMath>
                </a14:m>
                <a:endParaRPr lang="en-US" dirty="0"/>
              </a:p>
              <a:p>
                <a:pPr marL="914400" lvl="1" indent="-274320"/>
                <a:r>
                  <a:rPr lang="en-US" dirty="0"/>
                  <a:t>MLRP implies equilibrium wage increases in signal strength</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66800" y="1600201"/>
                <a:ext cx="7010400" cy="1981199"/>
              </a:xfrm>
              <a:blipFill rotWithShape="0">
                <a:blip r:embed="rId3"/>
                <a:stretch>
                  <a:fillRect l="-870" t="-1846" b="-123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Content Placeholder 2"/>
              <p:cNvSpPr txBox="1">
                <a:spLocks/>
              </p:cNvSpPr>
              <p:nvPr/>
            </p:nvSpPr>
            <p:spPr>
              <a:xfrm>
                <a:off x="1066800" y="3581400"/>
                <a:ext cx="7086600" cy="2438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dirty="0">
                    <a:latin typeface="Candara" panose="020E0502030303020204" pitchFamily="34" charset="0"/>
                  </a:rPr>
                  <a:t>Individuals earn either</a:t>
                </a:r>
              </a:p>
              <a:p>
                <a:pPr marL="514350" indent="-274320">
                  <a:buFont typeface="+mj-lt"/>
                  <a:buAutoNum type="arabicPeriod"/>
                </a:pPr>
                <a:r>
                  <a:rPr lang="en-US" sz="2000" dirty="0">
                    <a:latin typeface="Candara" panose="020E0502030303020204" pitchFamily="34" charset="0"/>
                  </a:rPr>
                  <a:t>Ability </a:t>
                </a:r>
                <a14:m>
                  <m:oMath xmlns:m="http://schemas.openxmlformats.org/officeDocument/2006/math">
                    <m:r>
                      <a:rPr lang="en-US" sz="2000" i="1" smtClean="0">
                        <a:latin typeface="Cambria Math"/>
                        <a:ea typeface="Cambria Math"/>
                      </a:rPr>
                      <m:t>𝜃</m:t>
                    </m:r>
                  </m:oMath>
                </a14:m>
                <a:r>
                  <a:rPr lang="en-US" sz="2000" dirty="0">
                    <a:latin typeface="Candara" panose="020E0502030303020204" pitchFamily="34" charset="0"/>
                  </a:rPr>
                  <a:t>, as an </a:t>
                </a:r>
                <a:r>
                  <a:rPr lang="en-US" sz="2000" b="1" dirty="0">
                    <a:latin typeface="Candara" panose="020E0502030303020204" pitchFamily="34" charset="0"/>
                  </a:rPr>
                  <a:t>Entrepreneur</a:t>
                </a:r>
                <a:r>
                  <a:rPr lang="en-US" sz="2000" dirty="0">
                    <a:latin typeface="Candara" panose="020E0502030303020204" pitchFamily="34" charset="0"/>
                  </a:rPr>
                  <a:t> or</a:t>
                </a:r>
              </a:p>
              <a:p>
                <a:pPr marL="514350" indent="-274320">
                  <a:buFont typeface="+mj-lt"/>
                  <a:buAutoNum type="arabicPeriod"/>
                </a:pPr>
                <a:r>
                  <a:rPr lang="en-US" sz="2000" dirty="0">
                    <a:latin typeface="Candara" panose="020E0502030303020204" pitchFamily="34" charset="0"/>
                  </a:rPr>
                  <a:t>Wage </a:t>
                </a:r>
                <a14:m>
                  <m:oMath xmlns:m="http://schemas.openxmlformats.org/officeDocument/2006/math">
                    <m:r>
                      <a:rPr lang="en-GB" sz="2000" i="1" smtClean="0">
                        <a:latin typeface="Cambria Math"/>
                      </a:rPr>
                      <m:t>𝑤</m:t>
                    </m:r>
                    <m:d>
                      <m:dPr>
                        <m:ctrlPr>
                          <a:rPr lang="en-GB" sz="2000" i="1" smtClean="0">
                            <a:latin typeface="Cambria Math" panose="02040503050406030204" pitchFamily="18" charset="0"/>
                          </a:rPr>
                        </m:ctrlPr>
                      </m:dPr>
                      <m:e>
                        <m:r>
                          <a:rPr lang="en-US" sz="2000" b="0" i="1" smtClean="0">
                            <a:latin typeface="Cambria Math" panose="02040503050406030204" pitchFamily="18" charset="0"/>
                          </a:rPr>
                          <m:t>𝑆</m:t>
                        </m:r>
                      </m:e>
                    </m:d>
                  </m:oMath>
                </a14:m>
                <a:r>
                  <a:rPr lang="en-US" sz="2000" dirty="0">
                    <a:latin typeface="Candara" panose="020E0502030303020204" pitchFamily="34" charset="0"/>
                  </a:rPr>
                  <a:t>, as an </a:t>
                </a:r>
                <a:r>
                  <a:rPr lang="en-US" sz="2000" b="1" dirty="0">
                    <a:latin typeface="Candara" panose="020E0502030303020204" pitchFamily="34" charset="0"/>
                  </a:rPr>
                  <a:t>Employee</a:t>
                </a:r>
              </a:p>
              <a:p>
                <a:pPr marL="857250" lvl="1" indent="-274320"/>
                <a:r>
                  <a:rPr lang="en-GB" sz="1800" dirty="0">
                    <a:solidFill>
                      <a:schemeClr val="tx1">
                        <a:lumMod val="65000"/>
                        <a:lumOff val="35000"/>
                      </a:schemeClr>
                    </a:solidFill>
                    <a:latin typeface="Candara" panose="020E0502030303020204" pitchFamily="34" charset="0"/>
                    <a:ea typeface="Cambria Math"/>
                  </a:rPr>
                  <a:t>Generate productivity </a:t>
                </a:r>
                <a14:m>
                  <m:oMath xmlns:m="http://schemas.openxmlformats.org/officeDocument/2006/math">
                    <m:r>
                      <a:rPr lang="en-GB" sz="1800" i="1" smtClean="0">
                        <a:solidFill>
                          <a:schemeClr val="tx1">
                            <a:lumMod val="65000"/>
                            <a:lumOff val="35000"/>
                          </a:schemeClr>
                        </a:solidFill>
                        <a:latin typeface="Cambria Math"/>
                        <a:ea typeface="Cambria Math"/>
                      </a:rPr>
                      <m:t>𝜋</m:t>
                    </m:r>
                    <m:d>
                      <m:dPr>
                        <m:ctrlPr>
                          <a:rPr lang="en-GB" sz="1800" i="1" smtClean="0">
                            <a:solidFill>
                              <a:schemeClr val="tx1">
                                <a:lumMod val="65000"/>
                                <a:lumOff val="35000"/>
                              </a:schemeClr>
                            </a:solidFill>
                            <a:latin typeface="Cambria Math" panose="02040503050406030204" pitchFamily="18" charset="0"/>
                            <a:ea typeface="Cambria Math"/>
                          </a:rPr>
                        </m:ctrlPr>
                      </m:dPr>
                      <m:e>
                        <m:r>
                          <a:rPr lang="en-GB" sz="1800" i="1" smtClean="0">
                            <a:solidFill>
                              <a:schemeClr val="tx1">
                                <a:lumMod val="65000"/>
                                <a:lumOff val="35000"/>
                              </a:schemeClr>
                            </a:solidFill>
                            <a:latin typeface="Cambria Math"/>
                            <a:ea typeface="Cambria Math"/>
                          </a:rPr>
                          <m:t>𝜃</m:t>
                        </m:r>
                      </m:e>
                    </m:d>
                  </m:oMath>
                </a14:m>
                <a:r>
                  <a:rPr lang="en-GB" sz="1800" i="1" dirty="0">
                    <a:solidFill>
                      <a:schemeClr val="tx1">
                        <a:lumMod val="65000"/>
                        <a:lumOff val="35000"/>
                      </a:schemeClr>
                    </a:solidFill>
                    <a:latin typeface="Candara" panose="020E0502030303020204" pitchFamily="34" charset="0"/>
                  </a:rPr>
                  <a:t> </a:t>
                </a:r>
                <a:r>
                  <a:rPr lang="en-GB" sz="1800" dirty="0">
                    <a:solidFill>
                      <a:schemeClr val="tx1">
                        <a:lumMod val="65000"/>
                        <a:lumOff val="35000"/>
                      </a:schemeClr>
                    </a:solidFill>
                    <a:latin typeface="Candara" panose="020E0502030303020204" pitchFamily="34" charset="0"/>
                  </a:rPr>
                  <a:t>in traditional employment</a:t>
                </a:r>
              </a:p>
              <a:p>
                <a:pPr marL="857250" lvl="1" indent="-274320"/>
                <a14:m>
                  <m:oMath xmlns:m="http://schemas.openxmlformats.org/officeDocument/2006/math">
                    <m:r>
                      <a:rPr lang="en-GB" sz="1800" i="1">
                        <a:solidFill>
                          <a:schemeClr val="tx1">
                            <a:lumMod val="65000"/>
                            <a:lumOff val="35000"/>
                          </a:schemeClr>
                        </a:solidFill>
                        <a:latin typeface="Cambria Math"/>
                        <a:ea typeface="Cambria Math"/>
                      </a:rPr>
                      <m:t>𝜋</m:t>
                    </m:r>
                    <m:d>
                      <m:dPr>
                        <m:ctrlPr>
                          <a:rPr lang="en-GB" sz="1800" i="1">
                            <a:solidFill>
                              <a:schemeClr val="tx1">
                                <a:lumMod val="65000"/>
                                <a:lumOff val="35000"/>
                              </a:schemeClr>
                            </a:solidFill>
                            <a:latin typeface="Cambria Math" panose="02040503050406030204" pitchFamily="18" charset="0"/>
                            <a:ea typeface="Cambria Math"/>
                          </a:rPr>
                        </m:ctrlPr>
                      </m:dPr>
                      <m:e>
                        <m:r>
                          <a:rPr lang="en-GB" sz="1800" i="1">
                            <a:solidFill>
                              <a:schemeClr val="tx1">
                                <a:lumMod val="65000"/>
                                <a:lumOff val="35000"/>
                              </a:schemeClr>
                            </a:solidFill>
                            <a:latin typeface="Cambria Math"/>
                            <a:ea typeface="Cambria Math"/>
                          </a:rPr>
                          <m:t>𝜃</m:t>
                        </m:r>
                      </m:e>
                    </m:d>
                    <m:r>
                      <a:rPr lang="en-US" sz="1800" b="0" i="0" smtClean="0">
                        <a:solidFill>
                          <a:schemeClr val="tx1">
                            <a:lumMod val="65000"/>
                            <a:lumOff val="35000"/>
                          </a:schemeClr>
                        </a:solidFill>
                        <a:latin typeface="Cambria Math"/>
                        <a:ea typeface="Cambria Math"/>
                      </a:rPr>
                      <m:t>&gt;</m:t>
                    </m:r>
                    <m:r>
                      <a:rPr lang="en-GB" sz="1800" i="1">
                        <a:solidFill>
                          <a:schemeClr val="tx1">
                            <a:lumMod val="65000"/>
                            <a:lumOff val="35000"/>
                          </a:schemeClr>
                        </a:solidFill>
                        <a:latin typeface="Cambria Math"/>
                        <a:ea typeface="Cambria Math"/>
                      </a:rPr>
                      <m:t>𝜃</m:t>
                    </m:r>
                  </m:oMath>
                </a14:m>
                <a:r>
                  <a:rPr lang="en-GB" sz="1800" dirty="0">
                    <a:solidFill>
                      <a:schemeClr val="tx1">
                        <a:lumMod val="65000"/>
                        <a:lumOff val="35000"/>
                      </a:schemeClr>
                    </a:solidFill>
                    <a:latin typeface="Candara" panose="020E0502030303020204" pitchFamily="34" charset="0"/>
                  </a:rPr>
                  <a:t> over some </a:t>
                </a:r>
                <a14:m>
                  <m:oMath xmlns:m="http://schemas.openxmlformats.org/officeDocument/2006/math">
                    <m:r>
                      <a:rPr lang="en-GB" sz="1800" i="1">
                        <a:solidFill>
                          <a:schemeClr val="tx1">
                            <a:lumMod val="65000"/>
                            <a:lumOff val="35000"/>
                          </a:schemeClr>
                        </a:solidFill>
                        <a:latin typeface="Cambria Math"/>
                        <a:ea typeface="Cambria Math"/>
                      </a:rPr>
                      <m:t>𝜃</m:t>
                    </m:r>
                  </m:oMath>
                </a14:m>
                <a:r>
                  <a:rPr lang="en-GB" sz="1800" dirty="0">
                    <a:solidFill>
                      <a:schemeClr val="tx1">
                        <a:lumMod val="65000"/>
                        <a:lumOff val="35000"/>
                      </a:schemeClr>
                    </a:solidFill>
                    <a:latin typeface="Candara" panose="020E0502030303020204" pitchFamily="34" charset="0"/>
                  </a:rPr>
                  <a:t> prevents unravelling</a:t>
                </a:r>
              </a:p>
              <a:p>
                <a:pPr marL="400050" lvl="1" indent="-274320">
                  <a:buNone/>
                </a:pPr>
                <a:endParaRPr lang="en-US" sz="1000" dirty="0">
                  <a:latin typeface="Candara" panose="020E0502030303020204" pitchFamily="34" charset="0"/>
                </a:endParaRPr>
              </a:p>
              <a:p>
                <a:pPr marL="0" indent="0">
                  <a:buFont typeface="Arial" pitchFamily="34" charset="0"/>
                  <a:buNone/>
                </a:pPr>
                <a:r>
                  <a:rPr lang="en-US" sz="2000" dirty="0">
                    <a:latin typeface="Candara" panose="020E0502030303020204" pitchFamily="34" charset="0"/>
                  </a:rPr>
                  <a:t>Individuals choose </a:t>
                </a:r>
                <a:r>
                  <a:rPr lang="en-US" sz="2000" i="1" dirty="0">
                    <a:latin typeface="Candara" panose="020E0502030303020204" pitchFamily="34" charset="0"/>
                  </a:rPr>
                  <a:t>entrepreneurship </a:t>
                </a:r>
                <a:r>
                  <a:rPr lang="en-US" sz="2000" dirty="0">
                    <a:latin typeface="Candara" panose="020E0502030303020204" pitchFamily="34" charset="0"/>
                  </a:rPr>
                  <a:t>if and only if </a:t>
                </a:r>
                <a14:m>
                  <m:oMath xmlns:m="http://schemas.openxmlformats.org/officeDocument/2006/math">
                    <m:r>
                      <a:rPr lang="en-US" sz="2000" i="1" smtClean="0">
                        <a:latin typeface="Cambria Math"/>
                        <a:ea typeface="Cambria Math"/>
                      </a:rPr>
                      <m:t>𝜃</m:t>
                    </m:r>
                    <m:r>
                      <a:rPr lang="en-GB" sz="2000" i="1" smtClean="0">
                        <a:latin typeface="Cambria Math"/>
                        <a:ea typeface="Cambria Math"/>
                      </a:rPr>
                      <m:t>&gt;</m:t>
                    </m:r>
                    <m:r>
                      <a:rPr lang="en-GB" sz="2000" i="1" smtClean="0">
                        <a:latin typeface="Cambria Math"/>
                        <a:ea typeface="Cambria Math"/>
                      </a:rPr>
                      <m:t>𝑤</m:t>
                    </m:r>
                    <m:d>
                      <m:dPr>
                        <m:ctrlPr>
                          <a:rPr lang="en-GB" sz="2000" i="1" smtClean="0">
                            <a:latin typeface="Cambria Math" panose="02040503050406030204" pitchFamily="18" charset="0"/>
                            <a:ea typeface="Cambria Math"/>
                          </a:rPr>
                        </m:ctrlPr>
                      </m:dPr>
                      <m:e>
                        <m:r>
                          <a:rPr lang="en-US" sz="2000" b="0" i="1" smtClean="0">
                            <a:latin typeface="Cambria Math" panose="02040503050406030204" pitchFamily="18" charset="0"/>
                            <a:ea typeface="Cambria Math"/>
                          </a:rPr>
                          <m:t>𝑆</m:t>
                        </m:r>
                      </m:e>
                    </m:d>
                  </m:oMath>
                </a14:m>
                <a:endParaRPr lang="en-US" sz="2000" dirty="0">
                  <a:latin typeface="Candara" panose="020E0502030303020204" pitchFamily="34" charset="0"/>
                </a:endParaRPr>
              </a:p>
            </p:txBody>
          </p:sp>
        </mc:Choice>
        <mc:Fallback xmlns="">
          <p:sp>
            <p:nvSpPr>
              <p:cNvPr id="4" name="Content Placeholder 2"/>
              <p:cNvSpPr txBox="1">
                <a:spLocks noRot="1" noChangeAspect="1" noMove="1" noResize="1" noEditPoints="1" noAdjustHandles="1" noChangeArrowheads="1" noChangeShapeType="1" noTextEdit="1"/>
              </p:cNvSpPr>
              <p:nvPr/>
            </p:nvSpPr>
            <p:spPr>
              <a:xfrm>
                <a:off x="1066800" y="3581400"/>
                <a:ext cx="7086600" cy="2438400"/>
              </a:xfrm>
              <a:prstGeom prst="rect">
                <a:avLst/>
              </a:prstGeom>
              <a:blipFill rotWithShape="0">
                <a:blip r:embed="rId4"/>
                <a:stretch>
                  <a:fillRect l="-860" t="-1500"/>
                </a:stretch>
              </a:blipFill>
            </p:spPr>
            <p:txBody>
              <a:bodyPr/>
              <a:lstStyle/>
              <a:p>
                <a:r>
                  <a:rPr lang="en-US">
                    <a:noFill/>
                  </a:rPr>
                  <a:t> </a:t>
                </a:r>
              </a:p>
            </p:txBody>
          </p:sp>
        </mc:Fallback>
      </mc:AlternateContent>
      <p:cxnSp>
        <p:nvCxnSpPr>
          <p:cNvPr id="7" name="Straight Connector 6"/>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9" name="TextBox 8"/>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10"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8</a:t>
            </a:fld>
            <a:endParaRPr lang="en-US" dirty="0">
              <a:solidFill>
                <a:schemeClr val="tx1">
                  <a:lumMod val="50000"/>
                  <a:lumOff val="50000"/>
                </a:schemeClr>
              </a:solidFill>
              <a:latin typeface="Candara" pitchFamily="34" charset="0"/>
            </a:endParaRPr>
          </a:p>
        </p:txBody>
      </p:sp>
      <p:cxnSp>
        <p:nvCxnSpPr>
          <p:cNvPr id="11" name="Straight Connector 10"/>
          <p:cNvCxnSpPr/>
          <p:nvPr/>
        </p:nvCxnSpPr>
        <p:spPr>
          <a:xfrm>
            <a:off x="914400" y="1299713"/>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b="1" dirty="0">
                <a:latin typeface="Candara" pitchFamily="34" charset="0"/>
                <a:cs typeface="Arial" pitchFamily="34" charset="0"/>
              </a:rPr>
              <a:t>II. Theory              </a:t>
            </a:r>
            <a:r>
              <a:rPr lang="en-US" sz="1200" dirty="0">
                <a:solidFill>
                  <a:schemeClr val="bg1">
                    <a:lumMod val="65000"/>
                  </a:schemeClr>
                </a:solidFill>
                <a:latin typeface="Candara" pitchFamily="34" charset="0"/>
                <a:cs typeface="Arial" pitchFamily="34" charset="0"/>
              </a:rPr>
              <a:t>III. Empirical Analysis             IV. Alternative Explanation            V. Conclusion</a:t>
            </a:r>
          </a:p>
        </p:txBody>
      </p:sp>
    </p:spTree>
    <p:extLst>
      <p:ext uri="{BB962C8B-B14F-4D97-AF65-F5344CB8AC3E}">
        <p14:creationId xmlns:p14="http://schemas.microsoft.com/office/powerpoint/2010/main" val="3429866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9924" y="1087293"/>
            <a:ext cx="5097439" cy="42467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3" name="TextBox 2"/>
          <p:cNvSpPr txBox="1"/>
          <p:nvPr/>
        </p:nvSpPr>
        <p:spPr>
          <a:xfrm>
            <a:off x="1144300" y="1100259"/>
            <a:ext cx="1154568" cy="923330"/>
          </a:xfrm>
          <a:prstGeom prst="rect">
            <a:avLst/>
          </a:prstGeom>
          <a:noFill/>
        </p:spPr>
        <p:txBody>
          <a:bodyPr wrap="square" rtlCol="0">
            <a:spAutoFit/>
          </a:bodyPr>
          <a:lstStyle/>
          <a:p>
            <a:pPr algn="ctr"/>
            <a:r>
              <a:rPr lang="en-GB" dirty="0">
                <a:latin typeface="Candara" panose="020E0502030303020204" pitchFamily="34" charset="0"/>
              </a:rPr>
              <a:t>Ability</a:t>
            </a:r>
          </a:p>
          <a:p>
            <a:pPr algn="ctr"/>
            <a:r>
              <a:rPr lang="en-GB" dirty="0">
                <a:latin typeface="Candara" panose="020E0502030303020204" pitchFamily="34" charset="0"/>
              </a:rPr>
              <a:t>(</a:t>
            </a:r>
            <a:r>
              <a:rPr lang="en-GB" i="1" dirty="0">
                <a:latin typeface="Candara" panose="020E0502030303020204" pitchFamily="34" charset="0"/>
              </a:rPr>
              <a:t>Outside</a:t>
            </a:r>
          </a:p>
          <a:p>
            <a:pPr algn="ctr"/>
            <a:r>
              <a:rPr lang="en-GB" i="1" dirty="0">
                <a:latin typeface="Candara" panose="020E0502030303020204" pitchFamily="34" charset="0"/>
              </a:rPr>
              <a:t>Option)</a:t>
            </a:r>
            <a:endParaRPr lang="en-US" dirty="0">
              <a:latin typeface="Candara" panose="020E0502030303020204" pitchFamily="34" charset="0"/>
            </a:endParaRPr>
          </a:p>
        </p:txBody>
      </p:sp>
      <p:cxnSp>
        <p:nvCxnSpPr>
          <p:cNvPr id="4" name="Straight Arrow Connector 3"/>
          <p:cNvCxnSpPr/>
          <p:nvPr/>
        </p:nvCxnSpPr>
        <p:spPr>
          <a:xfrm flipV="1">
            <a:off x="2138324" y="1091792"/>
            <a:ext cx="0" cy="3693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5810250" y="5396986"/>
            <a:ext cx="769763" cy="369332"/>
          </a:xfrm>
          <a:prstGeom prst="rect">
            <a:avLst/>
          </a:prstGeom>
          <a:noFill/>
        </p:spPr>
        <p:txBody>
          <a:bodyPr wrap="none" rtlCol="0">
            <a:spAutoFit/>
          </a:bodyPr>
          <a:lstStyle/>
          <a:p>
            <a:r>
              <a:rPr lang="en-US" dirty="0">
                <a:latin typeface="Candara" panose="020E0502030303020204" pitchFamily="34" charset="0"/>
              </a:rPr>
              <a:t>Signal</a:t>
            </a:r>
          </a:p>
        </p:txBody>
      </p:sp>
      <p:cxnSp>
        <p:nvCxnSpPr>
          <p:cNvPr id="6" name="Straight Arrow Connector 5"/>
          <p:cNvCxnSpPr/>
          <p:nvPr/>
        </p:nvCxnSpPr>
        <p:spPr>
          <a:xfrm>
            <a:off x="6924613" y="5581652"/>
            <a:ext cx="431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4798662" y="3519679"/>
                <a:ext cx="195566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1" i="0" smtClean="0">
                          <a:latin typeface="Cambria Math"/>
                          <a:ea typeface="Cambria Math"/>
                        </a:rPr>
                        <m:t>𝐖𝐚𝐠𝐞</m:t>
                      </m:r>
                      <m:d>
                        <m:dPr>
                          <m:ctrlPr>
                            <a:rPr lang="en-US" sz="2000" b="1" i="1" smtClean="0">
                              <a:latin typeface="Cambria Math" panose="02040503050406030204" pitchFamily="18" charset="0"/>
                              <a:ea typeface="Cambria Math"/>
                            </a:rPr>
                          </m:ctrlPr>
                        </m:dPr>
                        <m:e>
                          <m:r>
                            <a:rPr lang="en-US" sz="2000" b="1" i="1" smtClean="0">
                              <a:latin typeface="Cambria Math" panose="02040503050406030204" pitchFamily="18" charset="0"/>
                              <a:ea typeface="Cambria Math"/>
                            </a:rPr>
                            <m:t>𝑺𝒊𝒈𝒏𝒂𝒍</m:t>
                          </m:r>
                        </m:e>
                      </m:d>
                    </m:oMath>
                  </m:oMathPara>
                </a14:m>
                <a:endParaRPr lang="en-US" sz="2000" b="1" dirty="0">
                  <a:latin typeface="Candara" panose="020E0502030303020204"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798662" y="3519679"/>
                <a:ext cx="1955664" cy="400110"/>
              </a:xfrm>
              <a:prstGeom prst="rect">
                <a:avLst/>
              </a:prstGeom>
              <a:blipFill rotWithShape="0">
                <a:blip r:embed="rId3"/>
                <a:stretch>
                  <a:fillRect b="-15152"/>
                </a:stretch>
              </a:blipFill>
            </p:spPr>
            <p:txBody>
              <a:bodyPr/>
              <a:lstStyle/>
              <a:p>
                <a:r>
                  <a:rPr lang="en-US">
                    <a:noFill/>
                  </a:rPr>
                  <a:t> </a:t>
                </a:r>
              </a:p>
            </p:txBody>
          </p:sp>
        </mc:Fallback>
      </mc:AlternateContent>
      <p:sp>
        <p:nvSpPr>
          <p:cNvPr id="11" name="Freeform 10"/>
          <p:cNvSpPr/>
          <p:nvPr/>
        </p:nvSpPr>
        <p:spPr>
          <a:xfrm>
            <a:off x="2222938" y="1686910"/>
            <a:ext cx="5108028" cy="3468414"/>
          </a:xfrm>
          <a:custGeom>
            <a:avLst/>
            <a:gdLst>
              <a:gd name="connsiteX0" fmla="*/ 0 w 5108028"/>
              <a:gd name="connsiteY0" fmla="*/ 3468414 h 3468414"/>
              <a:gd name="connsiteX1" fmla="*/ 930165 w 5108028"/>
              <a:gd name="connsiteY1" fmla="*/ 2270235 h 3468414"/>
              <a:gd name="connsiteX2" fmla="*/ 3342290 w 5108028"/>
              <a:gd name="connsiteY2" fmla="*/ 1513490 h 3468414"/>
              <a:gd name="connsiteX3" fmla="*/ 5108028 w 5108028"/>
              <a:gd name="connsiteY3" fmla="*/ 0 h 3468414"/>
            </a:gdLst>
            <a:ahLst/>
            <a:cxnLst>
              <a:cxn ang="0">
                <a:pos x="connsiteX0" y="connsiteY0"/>
              </a:cxn>
              <a:cxn ang="0">
                <a:pos x="connsiteX1" y="connsiteY1"/>
              </a:cxn>
              <a:cxn ang="0">
                <a:pos x="connsiteX2" y="connsiteY2"/>
              </a:cxn>
              <a:cxn ang="0">
                <a:pos x="connsiteX3" y="connsiteY3"/>
              </a:cxn>
            </a:cxnLst>
            <a:rect l="l" t="t" r="r" b="b"/>
            <a:pathLst>
              <a:path w="5108028" h="3468414">
                <a:moveTo>
                  <a:pt x="0" y="3468414"/>
                </a:moveTo>
                <a:cubicBezTo>
                  <a:pt x="186558" y="3032235"/>
                  <a:pt x="373117" y="2596056"/>
                  <a:pt x="930165" y="2270235"/>
                </a:cubicBezTo>
                <a:cubicBezTo>
                  <a:pt x="1487213" y="1944414"/>
                  <a:pt x="2645980" y="1891862"/>
                  <a:pt x="3342290" y="1513490"/>
                </a:cubicBezTo>
                <a:cubicBezTo>
                  <a:pt x="4038600" y="1135118"/>
                  <a:pt x="4573314" y="567559"/>
                  <a:pt x="5108028" y="0"/>
                </a:cubicBezTo>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cxnSp>
        <p:nvCxnSpPr>
          <p:cNvPr id="14" name="Straight Connector 13"/>
          <p:cNvCxnSpPr/>
          <p:nvPr/>
        </p:nvCxnSpPr>
        <p:spPr>
          <a:xfrm>
            <a:off x="914400" y="61722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14400" y="6324600"/>
            <a:ext cx="1589281"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Hegde and Tumlinson</a:t>
            </a:r>
          </a:p>
        </p:txBody>
      </p:sp>
      <p:sp>
        <p:nvSpPr>
          <p:cNvPr id="16" name="TextBox 15"/>
          <p:cNvSpPr txBox="1"/>
          <p:nvPr/>
        </p:nvSpPr>
        <p:spPr>
          <a:xfrm>
            <a:off x="3934571" y="6334663"/>
            <a:ext cx="1317990" cy="276999"/>
          </a:xfrm>
          <a:prstGeom prst="rect">
            <a:avLst/>
          </a:prstGeom>
          <a:noFill/>
        </p:spPr>
        <p:txBody>
          <a:bodyPr wrap="none" rtlCol="0">
            <a:spAutoFit/>
          </a:bodyPr>
          <a:lstStyle/>
          <a:p>
            <a:r>
              <a:rPr lang="en-US" sz="1200" dirty="0">
                <a:solidFill>
                  <a:schemeClr val="tx1">
                    <a:lumMod val="50000"/>
                    <a:lumOff val="50000"/>
                  </a:schemeClr>
                </a:solidFill>
                <a:latin typeface="Candara" pitchFamily="34" charset="0"/>
                <a:cs typeface="Arial" pitchFamily="34" charset="0"/>
              </a:rPr>
              <a:t>Entrepreneurship</a:t>
            </a:r>
          </a:p>
        </p:txBody>
      </p:sp>
      <p:sp>
        <p:nvSpPr>
          <p:cNvPr id="17" name="Slide Number Placeholder 9"/>
          <p:cNvSpPr>
            <a:spLocks noGrp="1"/>
          </p:cNvSpPr>
          <p:nvPr>
            <p:ph type="sldNum" sz="quarter" idx="12"/>
          </p:nvPr>
        </p:nvSpPr>
        <p:spPr>
          <a:xfrm>
            <a:off x="7516761" y="6294898"/>
            <a:ext cx="685800" cy="365125"/>
          </a:xfrm>
        </p:spPr>
        <p:txBody>
          <a:bodyPr/>
          <a:lstStyle/>
          <a:p>
            <a:fld id="{F2F4392B-B3E5-4828-85AA-7D774748DD75}" type="slidenum">
              <a:rPr lang="en-US" smtClean="0">
                <a:solidFill>
                  <a:schemeClr val="tx1">
                    <a:lumMod val="50000"/>
                    <a:lumOff val="50000"/>
                  </a:schemeClr>
                </a:solidFill>
                <a:latin typeface="Candara" pitchFamily="34" charset="0"/>
              </a:rPr>
              <a:t>9</a:t>
            </a:fld>
            <a:endParaRPr lang="en-US" dirty="0">
              <a:solidFill>
                <a:schemeClr val="tx1">
                  <a:lumMod val="50000"/>
                  <a:lumOff val="50000"/>
                </a:schemeClr>
              </a:solidFill>
              <a:latin typeface="Candara" pitchFamily="34" charset="0"/>
            </a:endParaRPr>
          </a:p>
        </p:txBody>
      </p:sp>
      <p:cxnSp>
        <p:nvCxnSpPr>
          <p:cNvPr id="18" name="Straight Connector 17"/>
          <p:cNvCxnSpPr/>
          <p:nvPr/>
        </p:nvCxnSpPr>
        <p:spPr>
          <a:xfrm>
            <a:off x="914400" y="533400"/>
            <a:ext cx="73152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14400" y="150902"/>
            <a:ext cx="7315200" cy="276999"/>
          </a:xfrm>
          <a:prstGeom prst="rect">
            <a:avLst/>
          </a:prstGeom>
          <a:noFill/>
        </p:spPr>
        <p:txBody>
          <a:bodyPr wrap="square" rtlCol="0">
            <a:spAutoFit/>
          </a:bodyPr>
          <a:lstStyle/>
          <a:p>
            <a:r>
              <a:rPr lang="en-US" sz="1200" dirty="0">
                <a:solidFill>
                  <a:schemeClr val="bg1">
                    <a:lumMod val="75000"/>
                  </a:schemeClr>
                </a:solidFill>
                <a:latin typeface="Candara" pitchFamily="34" charset="0"/>
                <a:cs typeface="Arial" pitchFamily="34" charset="0"/>
              </a:rPr>
              <a:t>I. Introduction          </a:t>
            </a:r>
            <a:r>
              <a:rPr lang="en-US" sz="1200" b="1" dirty="0">
                <a:latin typeface="Candara" pitchFamily="34" charset="0"/>
                <a:cs typeface="Arial" pitchFamily="34" charset="0"/>
              </a:rPr>
              <a:t>II. Theory              </a:t>
            </a:r>
            <a:r>
              <a:rPr lang="en-US" sz="1200" dirty="0">
                <a:solidFill>
                  <a:schemeClr val="bg1">
                    <a:lumMod val="65000"/>
                  </a:schemeClr>
                </a:solidFill>
                <a:latin typeface="Candara" pitchFamily="34" charset="0"/>
                <a:cs typeface="Arial" pitchFamily="34" charset="0"/>
              </a:rPr>
              <a:t>III. Empirical Analysis             IV. Alternative Explanation            V. Conclusion</a:t>
            </a:r>
          </a:p>
        </p:txBody>
      </p:sp>
    </p:spTree>
    <p:extLst>
      <p:ext uri="{BB962C8B-B14F-4D97-AF65-F5344CB8AC3E}">
        <p14:creationId xmlns:p14="http://schemas.microsoft.com/office/powerpoint/2010/main" val="1745728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57583</TotalTime>
  <Words>4697</Words>
  <Application>Microsoft Office PowerPoint</Application>
  <PresentationFormat>On-screen Show (4:3)</PresentationFormat>
  <Paragraphs>1190</Paragraphs>
  <Slides>48</Slides>
  <Notes>33</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48</vt:i4>
      </vt:variant>
    </vt:vector>
  </HeadingPairs>
  <TitlesOfParts>
    <vt:vector size="56" baseType="lpstr">
      <vt:lpstr>Arial</vt:lpstr>
      <vt:lpstr>Calibri</vt:lpstr>
      <vt:lpstr>Cambria Math</vt:lpstr>
      <vt:lpstr>Candara</vt:lpstr>
      <vt:lpstr>Wingdings</vt:lpstr>
      <vt:lpstr>Office Theme</vt:lpstr>
      <vt:lpstr>1_Office Theme</vt:lpstr>
      <vt:lpstr>2_Office Theme</vt:lpstr>
      <vt:lpstr>Asymmetric Information and Entrepreneurship </vt:lpstr>
      <vt:lpstr>Steve Jobs refused a job at Hewlett-Packard</vt:lpstr>
      <vt:lpstr>Jan Koum’s job application rejected by Facebook</vt:lpstr>
      <vt:lpstr>DJ Patel could not find geology employment in US</vt:lpstr>
      <vt:lpstr>Does unobserved ability drive entrepreneurship?</vt:lpstr>
      <vt:lpstr>Related Literature</vt:lpstr>
      <vt:lpstr>Who is an entrepreneur? </vt:lpstr>
      <vt:lpstr>Model of entrepreneurial choice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Unobserved ability and entrepreneurship</vt:lpstr>
      <vt:lpstr>Sample: National Longitudinal Study of Youth (NLSY)</vt:lpstr>
      <vt:lpstr>PowerPoint Presentation</vt:lpstr>
      <vt:lpstr>P1: Entrepreneurs have higher ability,  conditional on signals</vt:lpstr>
      <vt:lpstr>P1: Entrepreneurs have higher ability,  conditional on signals</vt:lpstr>
      <vt:lpstr>P1: Entrepreneurs have higher ability,  conditional on signals</vt:lpstr>
      <vt:lpstr>P1: Entrepreneurs have higher ability,  conditional on signals</vt:lpstr>
      <vt:lpstr>P2: Entrepreneurs have lower pedigree, conditional on signals</vt:lpstr>
      <vt:lpstr>Entrepreneurs have higher ability and lower signals (conditional on each other)</vt:lpstr>
      <vt:lpstr>P3: Entrepreneurs earn more,  conditional on signals</vt:lpstr>
      <vt:lpstr>P3: Entrepreneurs earn more,  conditional on signals</vt:lpstr>
      <vt:lpstr>P3: Entrepreneurial earnings show higher variance, conditional on signals</vt:lpstr>
      <vt:lpstr>P3: Entrepreneurs earn more,  conditional on signals</vt:lpstr>
      <vt:lpstr>P3: Entrepreneurs earn more,  conditional on signals</vt:lpstr>
      <vt:lpstr>Matching on multidimensional ability delivers  similar predictions </vt:lpstr>
      <vt:lpstr>Matching on multidimensional ability delivers  similar predictions </vt:lpstr>
      <vt:lpstr>Matching with Perfect Information Predicts Stable Returns to Ability </vt:lpstr>
      <vt:lpstr>Matching with Symmetric Imperfect Information</vt:lpstr>
      <vt:lpstr>Matching with Symmetric Imperfect Information  Predicts Results Strengthen over Career</vt:lpstr>
      <vt:lpstr>Lower ability, higher signal individuals switch to wage-employment</vt:lpstr>
      <vt:lpstr>Entrepreneurs are undervalued individuals</vt:lpstr>
      <vt:lpstr>Asymmetric information driven entrepreneurship has peculiar implications</vt:lpstr>
      <vt:lpstr>PowerPoint Presentation</vt:lpstr>
      <vt:lpstr>The NLSY Sample: Variables &amp; Measures</vt:lpstr>
      <vt:lpstr>The NLSY Sample: Variables &amp; Measures</vt:lpstr>
      <vt:lpstr>PowerPoint Presentation</vt:lpstr>
      <vt:lpstr>The NLSY Sample: Control Variables</vt:lpstr>
      <vt:lpstr>Entrepreneurs have higher scores, on average,   on different ability measures</vt:lpstr>
      <vt:lpstr>P3: Entrepreneurs earn more (conditional on signals), with greater variance in earnings</vt:lpstr>
      <vt:lpstr>P3: Entrepreneurs earn more (conditional on signals), with greater variance in earnings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Undervalued Employees Make Better Entrepreneurs? Theory and Evidence</dc:title>
  <dc:creator>Tumlinson, Justin</dc:creator>
  <cp:lastModifiedBy>Chloe Smith</cp:lastModifiedBy>
  <cp:revision>1374</cp:revision>
  <cp:lastPrinted>2016-12-14T16:55:34Z</cp:lastPrinted>
  <dcterms:created xsi:type="dcterms:W3CDTF">2013-07-24T15:42:48Z</dcterms:created>
  <dcterms:modified xsi:type="dcterms:W3CDTF">2017-09-05T16:02:26Z</dcterms:modified>
</cp:coreProperties>
</file>