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7" r:id="rId2"/>
    <p:sldId id="335" r:id="rId3"/>
    <p:sldId id="336" r:id="rId4"/>
    <p:sldId id="313" r:id="rId5"/>
    <p:sldId id="324" r:id="rId6"/>
    <p:sldId id="329" r:id="rId7"/>
    <p:sldId id="325" r:id="rId8"/>
    <p:sldId id="314" r:id="rId9"/>
    <p:sldId id="316" r:id="rId10"/>
    <p:sldId id="331" r:id="rId11"/>
    <p:sldId id="317" r:id="rId12"/>
    <p:sldId id="318" r:id="rId13"/>
    <p:sldId id="332" r:id="rId14"/>
    <p:sldId id="334" r:id="rId15"/>
    <p:sldId id="340" r:id="rId16"/>
    <p:sldId id="333" r:id="rId17"/>
    <p:sldId id="341" r:id="rId18"/>
    <p:sldId id="342" r:id="rId19"/>
    <p:sldId id="337" r:id="rId20"/>
    <p:sldId id="319" r:id="rId21"/>
    <p:sldId id="275" r:id="rId22"/>
    <p:sldId id="276" r:id="rId23"/>
    <p:sldId id="280" r:id="rId24"/>
    <p:sldId id="281" r:id="rId25"/>
    <p:sldId id="283" r:id="rId26"/>
    <p:sldId id="284" r:id="rId27"/>
    <p:sldId id="286" r:id="rId28"/>
    <p:sldId id="287" r:id="rId29"/>
    <p:sldId id="330" r:id="rId30"/>
    <p:sldId id="288" r:id="rId31"/>
    <p:sldId id="289" r:id="rId32"/>
    <p:sldId id="307" r:id="rId33"/>
    <p:sldId id="321" r:id="rId34"/>
    <p:sldId id="323" r:id="rId35"/>
    <p:sldId id="343" r:id="rId36"/>
    <p:sldId id="344" r:id="rId37"/>
    <p:sldId id="345" r:id="rId38"/>
    <p:sldId id="338" r:id="rId39"/>
    <p:sldId id="326" r:id="rId40"/>
    <p:sldId id="327" r:id="rId41"/>
    <p:sldId id="328" r:id="rId42"/>
    <p:sldId id="339"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5" d="100"/>
          <a:sy n="85" d="100"/>
        </p:scale>
        <p:origin x="1554"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740BAA-984D-435A-A56F-694B8B2A9060}" type="datetimeFigureOut">
              <a:rPr lang="en-US" smtClean="0"/>
              <a:t>9/8/2017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A5713C-88A3-41E3-9161-655312C6283E}" type="slidenum">
              <a:rPr lang="en-US" smtClean="0"/>
              <a:t>‹#›</a:t>
            </a:fld>
            <a:endParaRPr lang="en-US"/>
          </a:p>
        </p:txBody>
      </p:sp>
    </p:spTree>
    <p:extLst>
      <p:ext uri="{BB962C8B-B14F-4D97-AF65-F5344CB8AC3E}">
        <p14:creationId xmlns:p14="http://schemas.microsoft.com/office/powerpoint/2010/main" val="17706146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A5713C-88A3-41E3-9161-655312C6283E}" type="slidenum">
              <a:rPr lang="en-US" smtClean="0"/>
              <a:t>29</a:t>
            </a:fld>
            <a:endParaRPr lang="en-US"/>
          </a:p>
        </p:txBody>
      </p:sp>
    </p:spTree>
    <p:extLst>
      <p:ext uri="{BB962C8B-B14F-4D97-AF65-F5344CB8AC3E}">
        <p14:creationId xmlns:p14="http://schemas.microsoft.com/office/powerpoint/2010/main" val="17269493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C82C57A-03ED-404D-A0C5-521B769A8EBA}" type="datetime1">
              <a:rPr lang="en-US" smtClean="0"/>
              <a:t>9/8/2017</a:t>
            </a:fld>
            <a:endParaRPr lang="en-US"/>
          </a:p>
        </p:txBody>
      </p:sp>
      <p:sp>
        <p:nvSpPr>
          <p:cNvPr id="5" name="Footer Placeholder 4"/>
          <p:cNvSpPr>
            <a:spLocks noGrp="1"/>
          </p:cNvSpPr>
          <p:nvPr>
            <p:ph type="ftr" sz="quarter" idx="11"/>
          </p:nvPr>
        </p:nvSpPr>
        <p:spPr/>
        <p:txBody>
          <a:bodyPr/>
          <a:lstStyle/>
          <a:p>
            <a:r>
              <a:rPr lang="en-US"/>
              <a:t>© Zingales</a:t>
            </a:r>
          </a:p>
        </p:txBody>
      </p:sp>
      <p:sp>
        <p:nvSpPr>
          <p:cNvPr id="6" name="Slide Number Placeholder 5"/>
          <p:cNvSpPr>
            <a:spLocks noGrp="1"/>
          </p:cNvSpPr>
          <p:nvPr>
            <p:ph type="sldNum" sz="quarter" idx="12"/>
          </p:nvPr>
        </p:nvSpPr>
        <p:spPr/>
        <p:txBody>
          <a:bodyPr/>
          <a:lstStyle/>
          <a:p>
            <a:fld id="{435FC029-F5DA-400D-98AB-04935438F798}" type="slidenum">
              <a:rPr lang="en-US" smtClean="0"/>
              <a:t>‹#›</a:t>
            </a:fld>
            <a:endParaRPr lang="en-US"/>
          </a:p>
        </p:txBody>
      </p:sp>
    </p:spTree>
    <p:extLst>
      <p:ext uri="{BB962C8B-B14F-4D97-AF65-F5344CB8AC3E}">
        <p14:creationId xmlns:p14="http://schemas.microsoft.com/office/powerpoint/2010/main" val="15566504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A045AC5-724E-412F-9509-FC35DE2C5074}" type="datetime1">
              <a:rPr lang="en-US" smtClean="0"/>
              <a:t>9/8/2017</a:t>
            </a:fld>
            <a:endParaRPr lang="en-US"/>
          </a:p>
        </p:txBody>
      </p:sp>
      <p:sp>
        <p:nvSpPr>
          <p:cNvPr id="5" name="Footer Placeholder 4"/>
          <p:cNvSpPr>
            <a:spLocks noGrp="1"/>
          </p:cNvSpPr>
          <p:nvPr>
            <p:ph type="ftr" sz="quarter" idx="11"/>
          </p:nvPr>
        </p:nvSpPr>
        <p:spPr/>
        <p:txBody>
          <a:bodyPr/>
          <a:lstStyle/>
          <a:p>
            <a:r>
              <a:rPr lang="en-US"/>
              <a:t>© Zingales</a:t>
            </a:r>
          </a:p>
        </p:txBody>
      </p:sp>
      <p:sp>
        <p:nvSpPr>
          <p:cNvPr id="6" name="Slide Number Placeholder 5"/>
          <p:cNvSpPr>
            <a:spLocks noGrp="1"/>
          </p:cNvSpPr>
          <p:nvPr>
            <p:ph type="sldNum" sz="quarter" idx="12"/>
          </p:nvPr>
        </p:nvSpPr>
        <p:spPr/>
        <p:txBody>
          <a:bodyPr/>
          <a:lstStyle/>
          <a:p>
            <a:fld id="{435FC029-F5DA-400D-98AB-04935438F798}" type="slidenum">
              <a:rPr lang="en-US" smtClean="0"/>
              <a:t>‹#›</a:t>
            </a:fld>
            <a:endParaRPr lang="en-US"/>
          </a:p>
        </p:txBody>
      </p:sp>
    </p:spTree>
    <p:extLst>
      <p:ext uri="{BB962C8B-B14F-4D97-AF65-F5344CB8AC3E}">
        <p14:creationId xmlns:p14="http://schemas.microsoft.com/office/powerpoint/2010/main" val="2600909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2E980F-482E-4403-A8D3-C5094E8B900C}" type="datetime1">
              <a:rPr lang="en-US" smtClean="0"/>
              <a:t>9/8/2017</a:t>
            </a:fld>
            <a:endParaRPr lang="en-US"/>
          </a:p>
        </p:txBody>
      </p:sp>
      <p:sp>
        <p:nvSpPr>
          <p:cNvPr id="5" name="Footer Placeholder 4"/>
          <p:cNvSpPr>
            <a:spLocks noGrp="1"/>
          </p:cNvSpPr>
          <p:nvPr>
            <p:ph type="ftr" sz="quarter" idx="11"/>
          </p:nvPr>
        </p:nvSpPr>
        <p:spPr/>
        <p:txBody>
          <a:bodyPr/>
          <a:lstStyle/>
          <a:p>
            <a:r>
              <a:rPr lang="en-US"/>
              <a:t>© Zingales</a:t>
            </a:r>
          </a:p>
        </p:txBody>
      </p:sp>
      <p:sp>
        <p:nvSpPr>
          <p:cNvPr id="6" name="Slide Number Placeholder 5"/>
          <p:cNvSpPr>
            <a:spLocks noGrp="1"/>
          </p:cNvSpPr>
          <p:nvPr>
            <p:ph type="sldNum" sz="quarter" idx="12"/>
          </p:nvPr>
        </p:nvSpPr>
        <p:spPr/>
        <p:txBody>
          <a:bodyPr/>
          <a:lstStyle/>
          <a:p>
            <a:fld id="{435FC029-F5DA-400D-98AB-04935438F798}" type="slidenum">
              <a:rPr lang="en-US" smtClean="0"/>
              <a:t>‹#›</a:t>
            </a:fld>
            <a:endParaRPr lang="en-US"/>
          </a:p>
        </p:txBody>
      </p:sp>
    </p:spTree>
    <p:extLst>
      <p:ext uri="{BB962C8B-B14F-4D97-AF65-F5344CB8AC3E}">
        <p14:creationId xmlns:p14="http://schemas.microsoft.com/office/powerpoint/2010/main" val="14580939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DA84E40-4C20-492B-BD2A-CB4358240C00}" type="datetime1">
              <a:rPr lang="en-US" smtClean="0"/>
              <a:t>9/8/2017</a:t>
            </a:fld>
            <a:endParaRPr lang="en-US"/>
          </a:p>
        </p:txBody>
      </p:sp>
      <p:sp>
        <p:nvSpPr>
          <p:cNvPr id="5" name="Footer Placeholder 4"/>
          <p:cNvSpPr>
            <a:spLocks noGrp="1"/>
          </p:cNvSpPr>
          <p:nvPr>
            <p:ph type="ftr" sz="quarter" idx="11"/>
          </p:nvPr>
        </p:nvSpPr>
        <p:spPr/>
        <p:txBody>
          <a:bodyPr/>
          <a:lstStyle/>
          <a:p>
            <a:r>
              <a:rPr lang="en-US"/>
              <a:t>© Zingales</a:t>
            </a:r>
          </a:p>
        </p:txBody>
      </p:sp>
      <p:sp>
        <p:nvSpPr>
          <p:cNvPr id="6" name="Slide Number Placeholder 5"/>
          <p:cNvSpPr>
            <a:spLocks noGrp="1"/>
          </p:cNvSpPr>
          <p:nvPr>
            <p:ph type="sldNum" sz="quarter" idx="12"/>
          </p:nvPr>
        </p:nvSpPr>
        <p:spPr/>
        <p:txBody>
          <a:bodyPr/>
          <a:lstStyle/>
          <a:p>
            <a:fld id="{435FC029-F5DA-400D-98AB-04935438F798}" type="slidenum">
              <a:rPr lang="en-US" smtClean="0"/>
              <a:t>‹#›</a:t>
            </a:fld>
            <a:endParaRPr lang="en-US"/>
          </a:p>
        </p:txBody>
      </p:sp>
    </p:spTree>
    <p:extLst>
      <p:ext uri="{BB962C8B-B14F-4D97-AF65-F5344CB8AC3E}">
        <p14:creationId xmlns:p14="http://schemas.microsoft.com/office/powerpoint/2010/main" val="17815946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0668963-54C3-4909-9CEC-CC474B818017}" type="datetime1">
              <a:rPr lang="en-US" smtClean="0"/>
              <a:t>9/8/2017</a:t>
            </a:fld>
            <a:endParaRPr lang="en-US"/>
          </a:p>
        </p:txBody>
      </p:sp>
      <p:sp>
        <p:nvSpPr>
          <p:cNvPr id="5" name="Footer Placeholder 4"/>
          <p:cNvSpPr>
            <a:spLocks noGrp="1"/>
          </p:cNvSpPr>
          <p:nvPr>
            <p:ph type="ftr" sz="quarter" idx="11"/>
          </p:nvPr>
        </p:nvSpPr>
        <p:spPr/>
        <p:txBody>
          <a:bodyPr/>
          <a:lstStyle/>
          <a:p>
            <a:r>
              <a:rPr lang="en-US"/>
              <a:t>© Zingales</a:t>
            </a:r>
          </a:p>
        </p:txBody>
      </p:sp>
      <p:sp>
        <p:nvSpPr>
          <p:cNvPr id="6" name="Slide Number Placeholder 5"/>
          <p:cNvSpPr>
            <a:spLocks noGrp="1"/>
          </p:cNvSpPr>
          <p:nvPr>
            <p:ph type="sldNum" sz="quarter" idx="12"/>
          </p:nvPr>
        </p:nvSpPr>
        <p:spPr/>
        <p:txBody>
          <a:bodyPr/>
          <a:lstStyle/>
          <a:p>
            <a:fld id="{435FC029-F5DA-400D-98AB-04935438F798}" type="slidenum">
              <a:rPr lang="en-US" smtClean="0"/>
              <a:t>‹#›</a:t>
            </a:fld>
            <a:endParaRPr lang="en-US"/>
          </a:p>
        </p:txBody>
      </p:sp>
    </p:spTree>
    <p:extLst>
      <p:ext uri="{BB962C8B-B14F-4D97-AF65-F5344CB8AC3E}">
        <p14:creationId xmlns:p14="http://schemas.microsoft.com/office/powerpoint/2010/main" val="9971985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63E7A65-3D9A-4C9D-8211-B1132A65FF19}" type="datetime1">
              <a:rPr lang="en-US" smtClean="0"/>
              <a:t>9/8/2017</a:t>
            </a:fld>
            <a:endParaRPr lang="en-US"/>
          </a:p>
        </p:txBody>
      </p:sp>
      <p:sp>
        <p:nvSpPr>
          <p:cNvPr id="6" name="Footer Placeholder 5"/>
          <p:cNvSpPr>
            <a:spLocks noGrp="1"/>
          </p:cNvSpPr>
          <p:nvPr>
            <p:ph type="ftr" sz="quarter" idx="11"/>
          </p:nvPr>
        </p:nvSpPr>
        <p:spPr/>
        <p:txBody>
          <a:bodyPr/>
          <a:lstStyle/>
          <a:p>
            <a:r>
              <a:rPr lang="en-US"/>
              <a:t>© Zingales</a:t>
            </a:r>
          </a:p>
        </p:txBody>
      </p:sp>
      <p:sp>
        <p:nvSpPr>
          <p:cNvPr id="7" name="Slide Number Placeholder 6"/>
          <p:cNvSpPr>
            <a:spLocks noGrp="1"/>
          </p:cNvSpPr>
          <p:nvPr>
            <p:ph type="sldNum" sz="quarter" idx="12"/>
          </p:nvPr>
        </p:nvSpPr>
        <p:spPr/>
        <p:txBody>
          <a:bodyPr/>
          <a:lstStyle/>
          <a:p>
            <a:fld id="{435FC029-F5DA-400D-98AB-04935438F798}" type="slidenum">
              <a:rPr lang="en-US" smtClean="0"/>
              <a:t>‹#›</a:t>
            </a:fld>
            <a:endParaRPr lang="en-US"/>
          </a:p>
        </p:txBody>
      </p:sp>
    </p:spTree>
    <p:extLst>
      <p:ext uri="{BB962C8B-B14F-4D97-AF65-F5344CB8AC3E}">
        <p14:creationId xmlns:p14="http://schemas.microsoft.com/office/powerpoint/2010/main" val="12462956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3E19426-6496-48C4-9513-0478BFD4B846}" type="datetime1">
              <a:rPr lang="en-US" smtClean="0"/>
              <a:t>9/8/2017</a:t>
            </a:fld>
            <a:endParaRPr lang="en-US"/>
          </a:p>
        </p:txBody>
      </p:sp>
      <p:sp>
        <p:nvSpPr>
          <p:cNvPr id="8" name="Footer Placeholder 7"/>
          <p:cNvSpPr>
            <a:spLocks noGrp="1"/>
          </p:cNvSpPr>
          <p:nvPr>
            <p:ph type="ftr" sz="quarter" idx="11"/>
          </p:nvPr>
        </p:nvSpPr>
        <p:spPr/>
        <p:txBody>
          <a:bodyPr/>
          <a:lstStyle/>
          <a:p>
            <a:r>
              <a:rPr lang="en-US"/>
              <a:t>© Zingales</a:t>
            </a:r>
          </a:p>
        </p:txBody>
      </p:sp>
      <p:sp>
        <p:nvSpPr>
          <p:cNvPr id="9" name="Slide Number Placeholder 8"/>
          <p:cNvSpPr>
            <a:spLocks noGrp="1"/>
          </p:cNvSpPr>
          <p:nvPr>
            <p:ph type="sldNum" sz="quarter" idx="12"/>
          </p:nvPr>
        </p:nvSpPr>
        <p:spPr/>
        <p:txBody>
          <a:bodyPr/>
          <a:lstStyle/>
          <a:p>
            <a:fld id="{435FC029-F5DA-400D-98AB-04935438F798}" type="slidenum">
              <a:rPr lang="en-US" smtClean="0"/>
              <a:t>‹#›</a:t>
            </a:fld>
            <a:endParaRPr lang="en-US"/>
          </a:p>
        </p:txBody>
      </p:sp>
    </p:spTree>
    <p:extLst>
      <p:ext uri="{BB962C8B-B14F-4D97-AF65-F5344CB8AC3E}">
        <p14:creationId xmlns:p14="http://schemas.microsoft.com/office/powerpoint/2010/main" val="881931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069453A-A402-47A2-BD28-3A4FA02323E7}" type="datetime1">
              <a:rPr lang="en-US" smtClean="0"/>
              <a:t>9/8/2017</a:t>
            </a:fld>
            <a:endParaRPr lang="en-US"/>
          </a:p>
        </p:txBody>
      </p:sp>
      <p:sp>
        <p:nvSpPr>
          <p:cNvPr id="4" name="Footer Placeholder 3"/>
          <p:cNvSpPr>
            <a:spLocks noGrp="1"/>
          </p:cNvSpPr>
          <p:nvPr>
            <p:ph type="ftr" sz="quarter" idx="11"/>
          </p:nvPr>
        </p:nvSpPr>
        <p:spPr/>
        <p:txBody>
          <a:bodyPr/>
          <a:lstStyle/>
          <a:p>
            <a:r>
              <a:rPr lang="en-US"/>
              <a:t>© Zingales</a:t>
            </a:r>
          </a:p>
        </p:txBody>
      </p:sp>
      <p:sp>
        <p:nvSpPr>
          <p:cNvPr id="5" name="Slide Number Placeholder 4"/>
          <p:cNvSpPr>
            <a:spLocks noGrp="1"/>
          </p:cNvSpPr>
          <p:nvPr>
            <p:ph type="sldNum" sz="quarter" idx="12"/>
          </p:nvPr>
        </p:nvSpPr>
        <p:spPr/>
        <p:txBody>
          <a:bodyPr/>
          <a:lstStyle/>
          <a:p>
            <a:fld id="{435FC029-F5DA-400D-98AB-04935438F798}" type="slidenum">
              <a:rPr lang="en-US" smtClean="0"/>
              <a:t>‹#›</a:t>
            </a:fld>
            <a:endParaRPr lang="en-US"/>
          </a:p>
        </p:txBody>
      </p:sp>
    </p:spTree>
    <p:extLst>
      <p:ext uri="{BB962C8B-B14F-4D97-AF65-F5344CB8AC3E}">
        <p14:creationId xmlns:p14="http://schemas.microsoft.com/office/powerpoint/2010/main" val="4526657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8C3D8F-3DDE-411F-B2A3-14449EE52D9E}" type="datetime1">
              <a:rPr lang="en-US" smtClean="0"/>
              <a:t>9/8/2017</a:t>
            </a:fld>
            <a:endParaRPr lang="en-US"/>
          </a:p>
        </p:txBody>
      </p:sp>
      <p:sp>
        <p:nvSpPr>
          <p:cNvPr id="3" name="Footer Placeholder 2"/>
          <p:cNvSpPr>
            <a:spLocks noGrp="1"/>
          </p:cNvSpPr>
          <p:nvPr>
            <p:ph type="ftr" sz="quarter" idx="11"/>
          </p:nvPr>
        </p:nvSpPr>
        <p:spPr/>
        <p:txBody>
          <a:bodyPr/>
          <a:lstStyle/>
          <a:p>
            <a:r>
              <a:rPr lang="en-US"/>
              <a:t>© Zingales</a:t>
            </a:r>
          </a:p>
        </p:txBody>
      </p:sp>
      <p:sp>
        <p:nvSpPr>
          <p:cNvPr id="4" name="Slide Number Placeholder 3"/>
          <p:cNvSpPr>
            <a:spLocks noGrp="1"/>
          </p:cNvSpPr>
          <p:nvPr>
            <p:ph type="sldNum" sz="quarter" idx="12"/>
          </p:nvPr>
        </p:nvSpPr>
        <p:spPr/>
        <p:txBody>
          <a:bodyPr/>
          <a:lstStyle/>
          <a:p>
            <a:fld id="{435FC029-F5DA-400D-98AB-04935438F798}" type="slidenum">
              <a:rPr lang="en-US" smtClean="0"/>
              <a:t>‹#›</a:t>
            </a:fld>
            <a:endParaRPr lang="en-US"/>
          </a:p>
        </p:txBody>
      </p:sp>
    </p:spTree>
    <p:extLst>
      <p:ext uri="{BB962C8B-B14F-4D97-AF65-F5344CB8AC3E}">
        <p14:creationId xmlns:p14="http://schemas.microsoft.com/office/powerpoint/2010/main" val="1228703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6292178-6131-4593-8082-99CFE9DF3481}" type="datetime1">
              <a:rPr lang="en-US" smtClean="0"/>
              <a:t>9/8/2017</a:t>
            </a:fld>
            <a:endParaRPr lang="en-US"/>
          </a:p>
        </p:txBody>
      </p:sp>
      <p:sp>
        <p:nvSpPr>
          <p:cNvPr id="6" name="Footer Placeholder 5"/>
          <p:cNvSpPr>
            <a:spLocks noGrp="1"/>
          </p:cNvSpPr>
          <p:nvPr>
            <p:ph type="ftr" sz="quarter" idx="11"/>
          </p:nvPr>
        </p:nvSpPr>
        <p:spPr/>
        <p:txBody>
          <a:bodyPr/>
          <a:lstStyle/>
          <a:p>
            <a:r>
              <a:rPr lang="en-US"/>
              <a:t>© Zingales</a:t>
            </a:r>
          </a:p>
        </p:txBody>
      </p:sp>
      <p:sp>
        <p:nvSpPr>
          <p:cNvPr id="7" name="Slide Number Placeholder 6"/>
          <p:cNvSpPr>
            <a:spLocks noGrp="1"/>
          </p:cNvSpPr>
          <p:nvPr>
            <p:ph type="sldNum" sz="quarter" idx="12"/>
          </p:nvPr>
        </p:nvSpPr>
        <p:spPr/>
        <p:txBody>
          <a:bodyPr/>
          <a:lstStyle/>
          <a:p>
            <a:fld id="{435FC029-F5DA-400D-98AB-04935438F798}" type="slidenum">
              <a:rPr lang="en-US" smtClean="0"/>
              <a:t>‹#›</a:t>
            </a:fld>
            <a:endParaRPr lang="en-US"/>
          </a:p>
        </p:txBody>
      </p:sp>
    </p:spTree>
    <p:extLst>
      <p:ext uri="{BB962C8B-B14F-4D97-AF65-F5344CB8AC3E}">
        <p14:creationId xmlns:p14="http://schemas.microsoft.com/office/powerpoint/2010/main" val="1767838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973F603-BFFA-4FE5-BD11-8E3952D56FF2}" type="datetime1">
              <a:rPr lang="en-US" smtClean="0"/>
              <a:t>9/8/2017</a:t>
            </a:fld>
            <a:endParaRPr lang="en-US"/>
          </a:p>
        </p:txBody>
      </p:sp>
      <p:sp>
        <p:nvSpPr>
          <p:cNvPr id="6" name="Footer Placeholder 5"/>
          <p:cNvSpPr>
            <a:spLocks noGrp="1"/>
          </p:cNvSpPr>
          <p:nvPr>
            <p:ph type="ftr" sz="quarter" idx="11"/>
          </p:nvPr>
        </p:nvSpPr>
        <p:spPr/>
        <p:txBody>
          <a:bodyPr/>
          <a:lstStyle/>
          <a:p>
            <a:r>
              <a:rPr lang="en-US"/>
              <a:t>© Zingales</a:t>
            </a:r>
          </a:p>
        </p:txBody>
      </p:sp>
      <p:sp>
        <p:nvSpPr>
          <p:cNvPr id="7" name="Slide Number Placeholder 6"/>
          <p:cNvSpPr>
            <a:spLocks noGrp="1"/>
          </p:cNvSpPr>
          <p:nvPr>
            <p:ph type="sldNum" sz="quarter" idx="12"/>
          </p:nvPr>
        </p:nvSpPr>
        <p:spPr/>
        <p:txBody>
          <a:bodyPr/>
          <a:lstStyle/>
          <a:p>
            <a:fld id="{435FC029-F5DA-400D-98AB-04935438F798}" type="slidenum">
              <a:rPr lang="en-US" smtClean="0"/>
              <a:t>‹#›</a:t>
            </a:fld>
            <a:endParaRPr lang="en-US"/>
          </a:p>
        </p:txBody>
      </p:sp>
    </p:spTree>
    <p:extLst>
      <p:ext uri="{BB962C8B-B14F-4D97-AF65-F5344CB8AC3E}">
        <p14:creationId xmlns:p14="http://schemas.microsoft.com/office/powerpoint/2010/main" val="6454867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0DF768-E467-4323-BDAB-6E24F98C74B8}" type="datetime1">
              <a:rPr lang="en-US" smtClean="0"/>
              <a:t>9/8/2017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Zingales</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5FC029-F5DA-400D-98AB-04935438F798}" type="slidenum">
              <a:rPr lang="en-US" smtClean="0"/>
              <a:t>‹#›</a:t>
            </a:fld>
            <a:endParaRPr lang="en-US"/>
          </a:p>
        </p:txBody>
      </p:sp>
    </p:spTree>
    <p:extLst>
      <p:ext uri="{BB962C8B-B14F-4D97-AF65-F5344CB8AC3E}">
        <p14:creationId xmlns:p14="http://schemas.microsoft.com/office/powerpoint/2010/main" val="40215610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wmf"/><Relationship Id="rId5" Type="http://schemas.openxmlformats.org/officeDocument/2006/relationships/oleObject" Target="../embeddings/oleObject2.bin"/><Relationship Id="rId4" Type="http://schemas.openxmlformats.org/officeDocument/2006/relationships/image" Target="../media/image5.wmf"/></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ctrTitle"/>
          </p:nvPr>
        </p:nvSpPr>
        <p:spPr/>
        <p:txBody>
          <a:bodyPr/>
          <a:lstStyle/>
          <a:p>
            <a:r>
              <a:rPr lang="en-US" b="1" dirty="0"/>
              <a:t>Towards a Political Theory of the Firm </a:t>
            </a:r>
            <a:endParaRPr lang="en-US" dirty="0">
              <a:effectLst/>
            </a:endParaRPr>
          </a:p>
        </p:txBody>
      </p:sp>
      <p:sp>
        <p:nvSpPr>
          <p:cNvPr id="2051" name="Subtitle 2"/>
          <p:cNvSpPr>
            <a:spLocks noGrp="1"/>
          </p:cNvSpPr>
          <p:nvPr>
            <p:ph type="subTitle" idx="1"/>
          </p:nvPr>
        </p:nvSpPr>
        <p:spPr>
          <a:xfrm>
            <a:off x="1447800" y="3886200"/>
            <a:ext cx="6400800" cy="1752600"/>
          </a:xfrm>
        </p:spPr>
        <p:txBody>
          <a:bodyPr rtlCol="0">
            <a:normAutofit/>
          </a:bodyPr>
          <a:lstStyle/>
          <a:p>
            <a:pPr eaLnBrk="1" fontAlgn="auto" hangingPunct="1">
              <a:spcAft>
                <a:spcPts val="0"/>
              </a:spcAft>
              <a:defRPr/>
            </a:pPr>
            <a:r>
              <a:rPr lang="it-IT" altLang="en-US" dirty="0"/>
              <a:t>Luigi Zingales </a:t>
            </a:r>
          </a:p>
          <a:p>
            <a:pPr eaLnBrk="1" fontAlgn="auto" hangingPunct="1">
              <a:spcAft>
                <a:spcPts val="0"/>
              </a:spcAft>
              <a:defRPr/>
            </a:pPr>
            <a:r>
              <a:rPr lang="it-IT" altLang="en-US" dirty="0" err="1"/>
              <a:t>University</a:t>
            </a:r>
            <a:r>
              <a:rPr lang="it-IT" altLang="en-US" dirty="0"/>
              <a:t> of Chicago </a:t>
            </a:r>
          </a:p>
        </p:txBody>
      </p:sp>
      <p:sp>
        <p:nvSpPr>
          <p:cNvPr id="2" name="Footer Placeholder 1"/>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3454730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How Such a Change? </a:t>
            </a:r>
          </a:p>
        </p:txBody>
      </p:sp>
      <p:sp>
        <p:nvSpPr>
          <p:cNvPr id="3" name="Content Placeholder 2"/>
          <p:cNvSpPr>
            <a:spLocks noGrp="1"/>
          </p:cNvSpPr>
          <p:nvPr>
            <p:ph idx="1"/>
          </p:nvPr>
        </p:nvSpPr>
        <p:spPr>
          <a:xfrm>
            <a:off x="457200" y="1295400"/>
            <a:ext cx="8229600" cy="4830763"/>
          </a:xfrm>
        </p:spPr>
        <p:txBody>
          <a:bodyPr>
            <a:normAutofit lnSpcReduction="10000"/>
          </a:bodyPr>
          <a:lstStyle/>
          <a:p>
            <a:pPr marL="0" indent="0">
              <a:buNone/>
            </a:pPr>
            <a:r>
              <a:rPr lang="en-US" b="1" u="sng" dirty="0"/>
              <a:t>In theory: </a:t>
            </a:r>
          </a:p>
          <a:p>
            <a:r>
              <a:rPr lang="en-US" dirty="0"/>
              <a:t>Manne (1965): takeover pressure  </a:t>
            </a:r>
          </a:p>
          <a:p>
            <a:r>
              <a:rPr lang="en-US" dirty="0"/>
              <a:t>Stigler (1958) : product market pressure </a:t>
            </a:r>
          </a:p>
          <a:p>
            <a:pPr marL="0" indent="0">
              <a:buNone/>
            </a:pPr>
            <a:r>
              <a:rPr lang="en-US" dirty="0"/>
              <a:t>eliminate any rent and thus any discretionary power </a:t>
            </a:r>
          </a:p>
          <a:p>
            <a:pPr marL="0" indent="0">
              <a:buNone/>
            </a:pPr>
            <a:r>
              <a:rPr lang="en-US" b="1" u="sng" dirty="0"/>
              <a:t>In practice: </a:t>
            </a:r>
          </a:p>
          <a:p>
            <a:r>
              <a:rPr lang="en-US" dirty="0"/>
              <a:t>Progressive Era + New Deal legislation </a:t>
            </a:r>
          </a:p>
          <a:p>
            <a:r>
              <a:rPr lang="en-US" dirty="0"/>
              <a:t>Super strong antitrust enforcement</a:t>
            </a:r>
          </a:p>
          <a:p>
            <a:pPr lvl="1"/>
            <a:r>
              <a:rPr lang="en-US" dirty="0"/>
              <a:t>Philadelphia National Bank decision </a:t>
            </a:r>
          </a:p>
          <a:p>
            <a:pPr marL="0" indent="0">
              <a:buNone/>
            </a:pPr>
            <a:endParaRPr lang="en-US" dirty="0"/>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1617981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Power Strikes Back</a:t>
            </a:r>
          </a:p>
        </p:txBody>
      </p:sp>
      <p:sp>
        <p:nvSpPr>
          <p:cNvPr id="3" name="Content Placeholder 2"/>
          <p:cNvSpPr>
            <a:spLocks noGrp="1"/>
          </p:cNvSpPr>
          <p:nvPr>
            <p:ph idx="1"/>
          </p:nvPr>
        </p:nvSpPr>
        <p:spPr>
          <a:xfrm>
            <a:off x="457200" y="1447800"/>
            <a:ext cx="8458200" cy="4678363"/>
          </a:xfrm>
        </p:spPr>
        <p:txBody>
          <a:bodyPr/>
          <a:lstStyle/>
          <a:p>
            <a:r>
              <a:rPr lang="en-US" dirty="0"/>
              <a:t>Incomplete contract theory brings back power</a:t>
            </a:r>
          </a:p>
          <a:p>
            <a:r>
              <a:rPr lang="en-US" dirty="0"/>
              <a:t>Clever distinction between markets that are ex-ante competitive, but ex-post not, because of specific investments </a:t>
            </a:r>
          </a:p>
          <a:p>
            <a:r>
              <a:rPr lang="en-US" dirty="0"/>
              <a:t>All the theory developed for specific investments applies a fortiori in the presence of traditional market power </a:t>
            </a:r>
          </a:p>
          <a:p>
            <a:r>
              <a:rPr lang="en-US" dirty="0"/>
              <a:t>Not applied to political economy  </a:t>
            </a:r>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3912770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Interaction Effects</a:t>
            </a:r>
          </a:p>
        </p:txBody>
      </p:sp>
      <p:sp>
        <p:nvSpPr>
          <p:cNvPr id="3" name="Content Placeholder 2"/>
          <p:cNvSpPr>
            <a:spLocks noGrp="1"/>
          </p:cNvSpPr>
          <p:nvPr>
            <p:ph idx="1"/>
          </p:nvPr>
        </p:nvSpPr>
        <p:spPr/>
        <p:txBody>
          <a:bodyPr>
            <a:normAutofit lnSpcReduction="10000"/>
          </a:bodyPr>
          <a:lstStyle/>
          <a:p>
            <a:pPr marL="514350" indent="-514350">
              <a:buAutoNum type="arabicPeriod"/>
            </a:pPr>
            <a:r>
              <a:rPr lang="en-US" dirty="0"/>
              <a:t>The </a:t>
            </a:r>
            <a:r>
              <a:rPr lang="en-US" b="1" i="1" dirty="0"/>
              <a:t>ability </a:t>
            </a:r>
            <a:r>
              <a:rPr lang="en-US" dirty="0"/>
              <a:t>to influence the political power increases with economic power</a:t>
            </a:r>
          </a:p>
          <a:p>
            <a:r>
              <a:rPr lang="en-US" dirty="0"/>
              <a:t>In a world where cash bribes are relatively rare, firms need other means to pressure the political system. Ex: future career opportunities. </a:t>
            </a:r>
          </a:p>
          <a:p>
            <a:r>
              <a:rPr lang="en-US" dirty="0"/>
              <a:t>The credibility (and thus the effectiveness) of such promises strongly depends upon the current and future economic power of a firm</a:t>
            </a:r>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18470198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Interaction Effects -2 </a:t>
            </a:r>
            <a:endParaRPr lang="en-US" dirty="0"/>
          </a:p>
        </p:txBody>
      </p:sp>
      <p:sp>
        <p:nvSpPr>
          <p:cNvPr id="3" name="Content Placeholder 2"/>
          <p:cNvSpPr>
            <a:spLocks noGrp="1"/>
          </p:cNvSpPr>
          <p:nvPr>
            <p:ph idx="1"/>
          </p:nvPr>
        </p:nvSpPr>
        <p:spPr>
          <a:xfrm>
            <a:off x="457200" y="1295400"/>
            <a:ext cx="8229600" cy="4830763"/>
          </a:xfrm>
        </p:spPr>
        <p:txBody>
          <a:bodyPr>
            <a:normAutofit/>
          </a:bodyPr>
          <a:lstStyle/>
          <a:p>
            <a:pPr marL="0" indent="0">
              <a:buNone/>
            </a:pPr>
            <a:r>
              <a:rPr lang="en-US" dirty="0"/>
              <a:t>2. The </a:t>
            </a:r>
            <a:r>
              <a:rPr lang="en-US" b="1" i="1" dirty="0"/>
              <a:t>need </a:t>
            </a:r>
            <a:r>
              <a:rPr lang="en-US" dirty="0"/>
              <a:t>to influence the political power increases with market power</a:t>
            </a:r>
          </a:p>
          <a:p>
            <a:r>
              <a:rPr lang="en-US" dirty="0"/>
              <a:t>The higher the rent, the larger the potential number of entrants, the higher the need to erect barriers to entry </a:t>
            </a:r>
          </a:p>
          <a:p>
            <a:r>
              <a:rPr lang="en-US" dirty="0"/>
              <a:t>The higher the rent, the higher the risk of political expropriation  </a:t>
            </a:r>
          </a:p>
          <a:p>
            <a:r>
              <a:rPr lang="en-US" dirty="0"/>
              <a:t>Even more so in In a winner-take-all economies</a:t>
            </a:r>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16368175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The Medici Vicious Circle</a:t>
            </a:r>
          </a:p>
        </p:txBody>
      </p:sp>
      <p:sp>
        <p:nvSpPr>
          <p:cNvPr id="3" name="Content Placeholder 2"/>
          <p:cNvSpPr>
            <a:spLocks noGrp="1"/>
          </p:cNvSpPr>
          <p:nvPr>
            <p:ph idx="1"/>
          </p:nvPr>
        </p:nvSpPr>
        <p:spPr>
          <a:xfrm>
            <a:off x="457200" y="1371600"/>
            <a:ext cx="8229600" cy="4754563"/>
          </a:xfrm>
        </p:spPr>
        <p:txBody>
          <a:bodyPr>
            <a:normAutofit lnSpcReduction="10000"/>
          </a:bodyPr>
          <a:lstStyle/>
          <a:p>
            <a:r>
              <a:rPr lang="en-US" i="1" dirty="0"/>
              <a:t>“Money to get power. Power to protect money”</a:t>
            </a:r>
          </a:p>
          <a:p>
            <a:r>
              <a:rPr lang="en-US" dirty="0"/>
              <a:t>The Medici made their fortune as bankers </a:t>
            </a:r>
          </a:p>
          <a:p>
            <a:r>
              <a:rPr lang="en-US" dirty="0"/>
              <a:t>Through their money the gained dominance of the city of Florence </a:t>
            </a:r>
          </a:p>
          <a:p>
            <a:r>
              <a:rPr lang="en-US" dirty="0"/>
              <a:t>Through their control of the city were able to enrich themselves for 3 centuries </a:t>
            </a:r>
          </a:p>
          <a:p>
            <a:r>
              <a:rPr lang="en-US" i="1" dirty="0"/>
              <a:t>Money to get power. Power to get more  money</a:t>
            </a:r>
            <a:endParaRPr lang="en-US" dirty="0"/>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3645675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The Goldilocks Equilibrium </a:t>
            </a:r>
          </a:p>
        </p:txBody>
      </p:sp>
      <p:sp>
        <p:nvSpPr>
          <p:cNvPr id="3" name="Content Placeholder 2"/>
          <p:cNvSpPr>
            <a:spLocks noGrp="1"/>
          </p:cNvSpPr>
          <p:nvPr>
            <p:ph idx="1"/>
          </p:nvPr>
        </p:nvSpPr>
        <p:spPr/>
        <p:txBody>
          <a:bodyPr/>
          <a:lstStyle/>
          <a:p>
            <a:r>
              <a:rPr lang="en-US" dirty="0"/>
              <a:t>A state too weak is unable to enforce property rights or enforce them selectively  </a:t>
            </a:r>
          </a:p>
          <a:p>
            <a:r>
              <a:rPr lang="en-US" dirty="0"/>
              <a:t>A state too strong, rather than enforcing property rights, will expropriate firms</a:t>
            </a:r>
          </a:p>
          <a:p>
            <a:r>
              <a:rPr lang="en-US" dirty="0"/>
              <a:t> The feasibility of a “goldilocks” equilibrium depends upon a mixture of institutional and economic characteristics. </a:t>
            </a:r>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34728321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a:bodyPr>
          <a:lstStyle/>
          <a:p>
            <a:r>
              <a:rPr lang="en-US" b="1" dirty="0"/>
              <a:t>A Taxonomy   </a:t>
            </a:r>
          </a:p>
        </p:txBody>
      </p:sp>
      <p:sp>
        <p:nvSpPr>
          <p:cNvPr id="3" name="Content Placeholder 2"/>
          <p:cNvSpPr>
            <a:spLocks noGrp="1"/>
          </p:cNvSpPr>
          <p:nvPr>
            <p:ph idx="1"/>
          </p:nvPr>
        </p:nvSpPr>
        <p:spPr>
          <a:xfrm>
            <a:off x="457200" y="1371600"/>
            <a:ext cx="8382000" cy="4800600"/>
          </a:xfrm>
        </p:spPr>
        <p:txBody>
          <a:bodyPr>
            <a:normAutofit/>
          </a:bodyPr>
          <a:lstStyle/>
          <a:p>
            <a:r>
              <a:rPr lang="en-US" dirty="0"/>
              <a:t>One extreme: communist dictatorship, political power has captured all important sources of economic power</a:t>
            </a:r>
          </a:p>
          <a:p>
            <a:r>
              <a:rPr lang="en-US" dirty="0"/>
              <a:t>Other extreme: plutocratic regimes, like the East India Company protectorate of India or the King Leopold II ownership of Congo</a:t>
            </a:r>
          </a:p>
          <a:p>
            <a:r>
              <a:rPr lang="en-US" dirty="0"/>
              <a:t>In between: </a:t>
            </a:r>
          </a:p>
          <a:p>
            <a:pPr lvl="1"/>
            <a:r>
              <a:rPr lang="en-US" dirty="0"/>
              <a:t>Political patronages</a:t>
            </a:r>
          </a:p>
          <a:p>
            <a:pPr lvl="1"/>
            <a:r>
              <a:rPr lang="en-US" dirty="0"/>
              <a:t>Vertically  politically integrated regimes  </a:t>
            </a:r>
          </a:p>
          <a:p>
            <a:pPr lvl="1"/>
            <a:endParaRPr lang="en-US" dirty="0"/>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38711063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Institutional Characteristics </a:t>
            </a:r>
          </a:p>
        </p:txBody>
      </p:sp>
      <p:sp>
        <p:nvSpPr>
          <p:cNvPr id="3" name="Content Placeholder 2"/>
          <p:cNvSpPr>
            <a:spLocks noGrp="1"/>
          </p:cNvSpPr>
          <p:nvPr>
            <p:ph idx="1"/>
          </p:nvPr>
        </p:nvSpPr>
        <p:spPr/>
        <p:txBody>
          <a:bodyPr/>
          <a:lstStyle/>
          <a:p>
            <a:pPr marL="514350" indent="-514350">
              <a:buAutoNum type="arabicPeriod"/>
            </a:pPr>
            <a:r>
              <a:rPr lang="en-US" dirty="0"/>
              <a:t>The world of the media</a:t>
            </a:r>
          </a:p>
          <a:p>
            <a:pPr marL="914400" lvl="1" indent="-514350"/>
            <a:r>
              <a:rPr lang="en-US" dirty="0"/>
              <a:t>Influenced both by economic and political power</a:t>
            </a:r>
          </a:p>
          <a:p>
            <a:pPr marL="514350" indent="-514350">
              <a:buFont typeface="+mj-lt"/>
              <a:buAutoNum type="arabicPeriod"/>
            </a:pPr>
            <a:r>
              <a:rPr lang="en-US" dirty="0"/>
              <a:t>Formation of political consensus </a:t>
            </a:r>
          </a:p>
          <a:p>
            <a:pPr marL="914400" lvl="1" indent="-514350"/>
            <a:r>
              <a:rPr lang="en-US" dirty="0"/>
              <a:t>electoral law and rules for campaign financing</a:t>
            </a:r>
          </a:p>
          <a:p>
            <a:pPr marL="514350" indent="-514350">
              <a:buFont typeface="+mj-lt"/>
              <a:buAutoNum type="arabicPeriod"/>
            </a:pPr>
            <a:r>
              <a:rPr lang="en-US" dirty="0"/>
              <a:t>Ideology </a:t>
            </a:r>
          </a:p>
          <a:p>
            <a:pPr marL="914400" lvl="1" indent="-514350"/>
            <a:r>
              <a:rPr lang="en-US" dirty="0"/>
              <a:t>perceptions of benefits of being dominated by economic interests.</a:t>
            </a:r>
          </a:p>
          <a:p>
            <a:pPr marL="514350" indent="-514350">
              <a:buFont typeface="+mj-lt"/>
              <a:buAutoNum type="arabicPeriod"/>
            </a:pPr>
            <a:r>
              <a:rPr lang="en-US" dirty="0"/>
              <a:t>Prosecutorial and judiciary power</a:t>
            </a:r>
          </a:p>
          <a:p>
            <a:pPr lvl="1"/>
            <a:endParaRPr lang="en-US" dirty="0"/>
          </a:p>
          <a:p>
            <a:pPr marL="514350" indent="-514350">
              <a:buFont typeface="+mj-lt"/>
              <a:buAutoNum type="arabicPeriod"/>
            </a:pPr>
            <a:endParaRPr lang="en-US" dirty="0"/>
          </a:p>
          <a:p>
            <a:pPr marL="914400" lvl="1" indent="-514350">
              <a:buAutoNum type="arabicPeriod"/>
            </a:pPr>
            <a:endParaRPr lang="en-US" dirty="0"/>
          </a:p>
          <a:p>
            <a:pPr marL="514350" indent="-514350">
              <a:buAutoNum type="arabicPeriod"/>
            </a:pPr>
            <a:endParaRPr lang="en-US" dirty="0"/>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34903955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b="1" dirty="0"/>
              <a:t>Economic Characteristics</a:t>
            </a:r>
          </a:p>
        </p:txBody>
      </p:sp>
      <p:sp>
        <p:nvSpPr>
          <p:cNvPr id="3" name="Content Placeholder 2"/>
          <p:cNvSpPr>
            <a:spLocks noGrp="1"/>
          </p:cNvSpPr>
          <p:nvPr>
            <p:ph idx="1"/>
          </p:nvPr>
        </p:nvSpPr>
        <p:spPr>
          <a:xfrm>
            <a:off x="457200" y="1295400"/>
            <a:ext cx="8229600" cy="4830763"/>
          </a:xfrm>
        </p:spPr>
        <p:txBody>
          <a:bodyPr>
            <a:normAutofit fontScale="77500" lnSpcReduction="20000"/>
          </a:bodyPr>
          <a:lstStyle/>
          <a:p>
            <a:pPr marL="514350" indent="-514350">
              <a:buAutoNum type="arabicPeriod"/>
            </a:pPr>
            <a:r>
              <a:rPr lang="en-US" dirty="0"/>
              <a:t>Firms’ ability to make credible long-term promises, which is highly dependent upon a company’s long-term survival probability</a:t>
            </a:r>
          </a:p>
          <a:p>
            <a:pPr marL="514350" indent="-514350">
              <a:buAutoNum type="arabicPeriod"/>
            </a:pPr>
            <a:r>
              <a:rPr lang="en-US" dirty="0"/>
              <a:t>The grip a company has on the market for specific human capital</a:t>
            </a:r>
          </a:p>
          <a:p>
            <a:pPr marL="514350" indent="-514350">
              <a:buAutoNum type="arabicPeriod"/>
            </a:pPr>
            <a:r>
              <a:rPr lang="en-US" dirty="0"/>
              <a:t>A company’s ability to wrap its self-interest in a bigger, noble, idea </a:t>
            </a:r>
          </a:p>
          <a:p>
            <a:pPr marL="514350" indent="-514350">
              <a:buAutoNum type="arabicPeriod"/>
            </a:pPr>
            <a:r>
              <a:rPr lang="en-US" dirty="0"/>
              <a:t>The control that a company has of its image through </a:t>
            </a:r>
          </a:p>
          <a:p>
            <a:pPr marL="914400" lvl="1" indent="-514350"/>
            <a:r>
              <a:rPr lang="en-US" dirty="0"/>
              <a:t>employment, </a:t>
            </a:r>
          </a:p>
          <a:p>
            <a:pPr marL="914400" lvl="1" indent="-514350"/>
            <a:r>
              <a:rPr lang="en-US" dirty="0"/>
              <a:t>data ownership, </a:t>
            </a:r>
          </a:p>
          <a:p>
            <a:pPr marL="914400" lvl="1" indent="-514350"/>
            <a:r>
              <a:rPr lang="en-US" dirty="0"/>
              <a:t>media ownership, </a:t>
            </a:r>
          </a:p>
          <a:p>
            <a:pPr marL="914400" lvl="1" indent="-514350"/>
            <a:r>
              <a:rPr lang="en-US" dirty="0"/>
              <a:t>advertising, </a:t>
            </a:r>
          </a:p>
          <a:p>
            <a:pPr marL="914400" lvl="1" indent="-514350"/>
            <a:r>
              <a:rPr lang="en-US" dirty="0"/>
              <a:t>research funding, </a:t>
            </a:r>
          </a:p>
          <a:p>
            <a:pPr marL="914400" lvl="1" indent="-514350"/>
            <a:r>
              <a:rPr lang="en-US" dirty="0"/>
              <a:t>and other methods.   </a:t>
            </a:r>
          </a:p>
          <a:p>
            <a:endParaRPr lang="en-US" dirty="0"/>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30136747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sp>
        <p:nvSpPr>
          <p:cNvPr id="3" name="Content Placeholder 2"/>
          <p:cNvSpPr>
            <a:spLocks noGrp="1"/>
          </p:cNvSpPr>
          <p:nvPr>
            <p:ph idx="1"/>
          </p:nvPr>
        </p:nvSpPr>
        <p:spPr/>
        <p:txBody>
          <a:bodyPr>
            <a:normAutofit/>
          </a:bodyPr>
          <a:lstStyle/>
          <a:p>
            <a:pPr marL="0" indent="0" algn="ctr">
              <a:buNone/>
            </a:pPr>
            <a:r>
              <a:rPr lang="en-US" sz="4800" b="1" dirty="0"/>
              <a:t>2</a:t>
            </a:r>
          </a:p>
          <a:p>
            <a:pPr marL="0" indent="0" algn="ctr">
              <a:buNone/>
            </a:pPr>
            <a:r>
              <a:rPr lang="en-US" sz="4800" b="1" dirty="0"/>
              <a:t>Why this is important now in the United States </a:t>
            </a:r>
          </a:p>
          <a:p>
            <a:pPr marL="0" indent="0" algn="ctr">
              <a:buNone/>
            </a:pPr>
            <a:endParaRPr lang="en-US" sz="4800" b="1" dirty="0"/>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2530038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Outline</a:t>
            </a:r>
          </a:p>
        </p:txBody>
      </p:sp>
      <p:sp>
        <p:nvSpPr>
          <p:cNvPr id="3" name="Content Placeholder 2"/>
          <p:cNvSpPr>
            <a:spLocks noGrp="1"/>
          </p:cNvSpPr>
          <p:nvPr>
            <p:ph idx="1"/>
          </p:nvPr>
        </p:nvSpPr>
        <p:spPr/>
        <p:txBody>
          <a:bodyPr>
            <a:normAutofit fontScale="92500"/>
          </a:bodyPr>
          <a:lstStyle/>
          <a:p>
            <a:pPr marL="514350" indent="-514350">
              <a:lnSpc>
                <a:spcPct val="200000"/>
              </a:lnSpc>
              <a:buAutoNum type="arabicPeriod"/>
            </a:pPr>
            <a:r>
              <a:rPr lang="en-US" dirty="0"/>
              <a:t>A brief history of the role of power in the theory of the firm </a:t>
            </a:r>
          </a:p>
          <a:p>
            <a:pPr marL="514350" indent="-514350">
              <a:lnSpc>
                <a:spcPct val="200000"/>
              </a:lnSpc>
              <a:buAutoNum type="arabicPeriod"/>
            </a:pPr>
            <a:r>
              <a:rPr lang="en-US" dirty="0"/>
              <a:t>Why this is important now in the United States </a:t>
            </a:r>
          </a:p>
          <a:p>
            <a:pPr marL="514350" indent="-514350">
              <a:lnSpc>
                <a:spcPct val="200000"/>
              </a:lnSpc>
              <a:buAutoNum type="arabicPeriod"/>
            </a:pPr>
            <a:r>
              <a:rPr lang="en-US" dirty="0"/>
              <a:t>Possible solutions </a:t>
            </a:r>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2718662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Increase in Size </a:t>
            </a:r>
          </a:p>
        </p:txBody>
      </p:sp>
      <p:sp>
        <p:nvSpPr>
          <p:cNvPr id="3" name="Content Placeholder 2"/>
          <p:cNvSpPr>
            <a:spLocks noGrp="1"/>
          </p:cNvSpPr>
          <p:nvPr>
            <p:ph idx="1"/>
          </p:nvPr>
        </p:nvSpPr>
        <p:spPr>
          <a:xfrm>
            <a:off x="457200" y="1447800"/>
            <a:ext cx="8229600" cy="4678363"/>
          </a:xfrm>
        </p:spPr>
        <p:txBody>
          <a:bodyPr>
            <a:normAutofit/>
          </a:bodyPr>
          <a:lstStyle/>
          <a:p>
            <a:r>
              <a:rPr lang="en-US" dirty="0"/>
              <a:t>10 companies appear in the largest 30 entities in the world: </a:t>
            </a:r>
          </a:p>
          <a:p>
            <a:pPr lvl="1"/>
            <a:r>
              <a:rPr lang="en-US" dirty="0"/>
              <a:t>Walmart (#9), State Grid Corporation of China (#15), China National Petroleum (#15), Sinopec Group (#16), Royal Dutch Shell (#18), Exxon Mobil (#21), Volkswagen (#22), Toyota Motor (#23), Apple (#25), and BP (#27) </a:t>
            </a:r>
          </a:p>
          <a:p>
            <a:r>
              <a:rPr lang="en-US" dirty="0"/>
              <a:t>69 of the largest 100 entities ranked by revenues were corporations</a:t>
            </a:r>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6225348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9938" y="365126"/>
            <a:ext cx="8185412" cy="1325563"/>
          </a:xfrm>
        </p:spPr>
        <p:txBody>
          <a:bodyPr/>
          <a:lstStyle/>
          <a:p>
            <a:r>
              <a:rPr lang="en-US" b="1" dirty="0"/>
              <a:t>Increase in C4</a:t>
            </a:r>
            <a:endParaRPr lang="en-US" dirty="0"/>
          </a:p>
        </p:txBody>
      </p:sp>
      <p:sp>
        <p:nvSpPr>
          <p:cNvPr id="9" name="Rectangle 8"/>
          <p:cNvSpPr/>
          <p:nvPr/>
        </p:nvSpPr>
        <p:spPr>
          <a:xfrm>
            <a:off x="3429000" y="6388101"/>
            <a:ext cx="5086350" cy="461665"/>
          </a:xfrm>
          <a:prstGeom prst="rect">
            <a:avLst/>
          </a:prstGeom>
        </p:spPr>
        <p:txBody>
          <a:bodyPr wrap="square">
            <a:spAutoFit/>
          </a:bodyPr>
          <a:lstStyle/>
          <a:p>
            <a:r>
              <a:rPr lang="en-US" sz="1200" dirty="0">
                <a:latin typeface="ArialMT" charset="0"/>
              </a:rPr>
              <a:t>Source: </a:t>
            </a:r>
            <a:r>
              <a:rPr lang="it-IT" sz="1200" dirty="0" err="1"/>
              <a:t>Grullon</a:t>
            </a:r>
            <a:r>
              <a:rPr lang="it-IT" sz="1200" dirty="0"/>
              <a:t>, </a:t>
            </a:r>
            <a:r>
              <a:rPr lang="it-IT" sz="1200" dirty="0" err="1"/>
              <a:t>Larkin</a:t>
            </a:r>
            <a:r>
              <a:rPr lang="it-IT" sz="1200" dirty="0"/>
              <a:t> and </a:t>
            </a:r>
            <a:r>
              <a:rPr lang="it-IT" sz="1200" dirty="0" err="1"/>
              <a:t>Michaely</a:t>
            </a:r>
            <a:r>
              <a:rPr lang="it-IT" sz="1200" dirty="0"/>
              <a:t> (2017) </a:t>
            </a:r>
            <a:endParaRPr lang="en-US" sz="1200" dirty="0"/>
          </a:p>
          <a:p>
            <a:endParaRPr lang="en-US" sz="12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5291" y="1598290"/>
            <a:ext cx="7516060" cy="46822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Footer Placeholder 2"/>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4301657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9937" y="365126"/>
            <a:ext cx="8455843" cy="1325563"/>
          </a:xfrm>
        </p:spPr>
        <p:txBody>
          <a:bodyPr>
            <a:normAutofit fontScale="90000"/>
          </a:bodyPr>
          <a:lstStyle/>
          <a:p>
            <a:r>
              <a:rPr lang="en-US" b="1" dirty="0"/>
              <a:t>Increase in Concentration - HHI Index  </a:t>
            </a:r>
            <a:endParaRPr lang="en-US" dirty="0"/>
          </a:p>
        </p:txBody>
      </p:sp>
      <p:sp>
        <p:nvSpPr>
          <p:cNvPr id="9" name="Rectangle 8"/>
          <p:cNvSpPr/>
          <p:nvPr/>
        </p:nvSpPr>
        <p:spPr>
          <a:xfrm>
            <a:off x="3429000" y="6388101"/>
            <a:ext cx="5086350" cy="461665"/>
          </a:xfrm>
          <a:prstGeom prst="rect">
            <a:avLst/>
          </a:prstGeom>
        </p:spPr>
        <p:txBody>
          <a:bodyPr wrap="square">
            <a:spAutoFit/>
          </a:bodyPr>
          <a:lstStyle/>
          <a:p>
            <a:r>
              <a:rPr lang="en-US" sz="1200" dirty="0">
                <a:latin typeface="ArialMT" charset="0"/>
              </a:rPr>
              <a:t>Source: </a:t>
            </a:r>
            <a:r>
              <a:rPr lang="it-IT" sz="1200" dirty="0" err="1"/>
              <a:t>Grullon</a:t>
            </a:r>
            <a:r>
              <a:rPr lang="it-IT" sz="1200" dirty="0"/>
              <a:t>, </a:t>
            </a:r>
            <a:r>
              <a:rPr lang="it-IT" sz="1200" dirty="0" err="1"/>
              <a:t>Larkin</a:t>
            </a:r>
            <a:r>
              <a:rPr lang="it-IT" sz="1200" dirty="0"/>
              <a:t> and </a:t>
            </a:r>
            <a:r>
              <a:rPr lang="it-IT" sz="1200" dirty="0" err="1"/>
              <a:t>Michaely</a:t>
            </a:r>
            <a:r>
              <a:rPr lang="it-IT" sz="1200" dirty="0"/>
              <a:t> (2017) </a:t>
            </a:r>
            <a:endParaRPr lang="en-US" sz="1200" dirty="0"/>
          </a:p>
          <a:p>
            <a:endParaRPr lang="en-US" sz="12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169" y="1391207"/>
            <a:ext cx="8345619" cy="47762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Footer Placeholder 2"/>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22543257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US" altLang="en-US" b="1" dirty="0"/>
              <a:t>Declining Labor Share of Income</a:t>
            </a:r>
            <a:endParaRPr lang="en-US" altLang="en-US" dirty="0"/>
          </a:p>
        </p:txBody>
      </p:sp>
      <p:pic>
        <p:nvPicPr>
          <p:cNvPr id="16387"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73175" y="2071688"/>
            <a:ext cx="6597650" cy="42719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6388" name="Rectangle 4"/>
          <p:cNvSpPr>
            <a:spLocks noChangeArrowheads="1"/>
          </p:cNvSpPr>
          <p:nvPr/>
        </p:nvSpPr>
        <p:spPr bwMode="auto">
          <a:xfrm>
            <a:off x="4664075" y="6448425"/>
            <a:ext cx="32289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400">
                <a:solidFill>
                  <a:schemeClr val="tx2"/>
                </a:solidFill>
                <a:latin typeface="Arial" pitchFamily="34" charset="0"/>
              </a:defRPr>
            </a:lvl1pPr>
            <a:lvl2pPr marL="742950" indent="-285750" eaLnBrk="0" hangingPunct="0">
              <a:defRPr sz="4400">
                <a:solidFill>
                  <a:schemeClr val="tx2"/>
                </a:solidFill>
                <a:latin typeface="Arial" pitchFamily="34" charset="0"/>
              </a:defRPr>
            </a:lvl2pPr>
            <a:lvl3pPr marL="1143000" indent="-228600" eaLnBrk="0" hangingPunct="0">
              <a:defRPr sz="4400">
                <a:solidFill>
                  <a:schemeClr val="tx2"/>
                </a:solidFill>
                <a:latin typeface="Arial" pitchFamily="34" charset="0"/>
              </a:defRPr>
            </a:lvl3pPr>
            <a:lvl4pPr marL="1600200" indent="-228600" eaLnBrk="0" hangingPunct="0">
              <a:defRPr sz="4400">
                <a:solidFill>
                  <a:schemeClr val="tx2"/>
                </a:solidFill>
                <a:latin typeface="Arial" pitchFamily="34" charset="0"/>
              </a:defRPr>
            </a:lvl4pPr>
            <a:lvl5pPr marL="2057400" indent="-228600" eaLnBrk="0" hangingPunct="0">
              <a:defRPr sz="4400">
                <a:solidFill>
                  <a:schemeClr val="tx2"/>
                </a:solidFill>
                <a:latin typeface="Arial" pitchFamily="34" charset="0"/>
              </a:defRPr>
            </a:lvl5pPr>
            <a:lvl6pPr marL="2514600" indent="-228600" eaLnBrk="0" fontAlgn="base" hangingPunct="0">
              <a:spcBef>
                <a:spcPct val="0"/>
              </a:spcBef>
              <a:spcAft>
                <a:spcPct val="0"/>
              </a:spcAft>
              <a:defRPr sz="4400">
                <a:solidFill>
                  <a:schemeClr val="tx2"/>
                </a:solidFill>
                <a:latin typeface="Arial" pitchFamily="34" charset="0"/>
              </a:defRPr>
            </a:lvl6pPr>
            <a:lvl7pPr marL="2971800" indent="-228600" eaLnBrk="0" fontAlgn="base" hangingPunct="0">
              <a:spcBef>
                <a:spcPct val="0"/>
              </a:spcBef>
              <a:spcAft>
                <a:spcPct val="0"/>
              </a:spcAft>
              <a:defRPr sz="4400">
                <a:solidFill>
                  <a:schemeClr val="tx2"/>
                </a:solidFill>
                <a:latin typeface="Arial" pitchFamily="34" charset="0"/>
              </a:defRPr>
            </a:lvl7pPr>
            <a:lvl8pPr marL="3429000" indent="-228600" eaLnBrk="0" fontAlgn="base" hangingPunct="0">
              <a:spcBef>
                <a:spcPct val="0"/>
              </a:spcBef>
              <a:spcAft>
                <a:spcPct val="0"/>
              </a:spcAft>
              <a:defRPr sz="4400">
                <a:solidFill>
                  <a:schemeClr val="tx2"/>
                </a:solidFill>
                <a:latin typeface="Arial" pitchFamily="34" charset="0"/>
              </a:defRPr>
            </a:lvl8pPr>
            <a:lvl9pPr marL="3886200" indent="-228600" eaLnBrk="0" fontAlgn="base" hangingPunct="0">
              <a:spcBef>
                <a:spcPct val="0"/>
              </a:spcBef>
              <a:spcAft>
                <a:spcPct val="0"/>
              </a:spcAft>
              <a:defRPr sz="4400">
                <a:solidFill>
                  <a:schemeClr val="tx2"/>
                </a:solidFill>
                <a:latin typeface="Arial" pitchFamily="34" charset="0"/>
              </a:defRPr>
            </a:lvl9pPr>
          </a:lstStyle>
          <a:p>
            <a:pPr algn="r" eaLnBrk="1" hangingPunct="1"/>
            <a:r>
              <a:rPr lang="en-US" altLang="en-US" sz="1200" dirty="0"/>
              <a:t>Source: Barkai (2017)</a:t>
            </a:r>
          </a:p>
        </p:txBody>
      </p:sp>
      <p:sp>
        <p:nvSpPr>
          <p:cNvPr id="2" name="Footer Placeholder 1"/>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36736911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Why?</a:t>
            </a:r>
          </a:p>
        </p:txBody>
      </p:sp>
      <p:sp>
        <p:nvSpPr>
          <p:cNvPr id="3" name="Content Placeholder 2"/>
          <p:cNvSpPr>
            <a:spLocks noGrp="1"/>
          </p:cNvSpPr>
          <p:nvPr>
            <p:ph idx="1"/>
          </p:nvPr>
        </p:nvSpPr>
        <p:spPr>
          <a:xfrm>
            <a:off x="457200" y="1447800"/>
            <a:ext cx="8229600" cy="4678363"/>
          </a:xfrm>
        </p:spPr>
        <p:txBody>
          <a:bodyPr/>
          <a:lstStyle/>
          <a:p>
            <a:r>
              <a:rPr lang="en-US" dirty="0"/>
              <a:t>Most people look at this decline and conclude that capital is getting an increased share of the profits</a:t>
            </a:r>
          </a:p>
          <a:p>
            <a:r>
              <a:rPr lang="en-US" dirty="0"/>
              <a:t>But Barkai (2016) reminds people that this is true only if profits are zero   </a:t>
            </a:r>
          </a:p>
          <a:p>
            <a:endParaRPr lang="en-US" dirty="0"/>
          </a:p>
          <a:p>
            <a:r>
              <a:rPr lang="en-US" dirty="0"/>
              <a:t>What if we measure capital share? </a:t>
            </a:r>
          </a:p>
          <a:p>
            <a:r>
              <a:rPr lang="en-US" dirty="0"/>
              <a:t>How do we do it? </a:t>
            </a:r>
          </a:p>
          <a:p>
            <a:pPr marL="0" indent="0">
              <a:buNone/>
            </a:pP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3201709693"/>
              </p:ext>
            </p:extLst>
          </p:nvPr>
        </p:nvGraphicFramePr>
        <p:xfrm>
          <a:off x="3048000" y="4191000"/>
          <a:ext cx="3102429" cy="482600"/>
        </p:xfrm>
        <a:graphic>
          <a:graphicData uri="http://schemas.openxmlformats.org/presentationml/2006/ole">
            <mc:AlternateContent xmlns:mc="http://schemas.openxmlformats.org/markup-compatibility/2006">
              <mc:Choice xmlns:v="urn:schemas-microsoft-com:vml" Requires="v">
                <p:oleObj spid="_x0000_s1126" name="Equation" r:id="rId3" imgW="1143000" imgH="177480" progId="Equation.DSMT4">
                  <p:embed/>
                </p:oleObj>
              </mc:Choice>
              <mc:Fallback>
                <p:oleObj name="Equation" r:id="rId3" imgW="1143000" imgH="177480" progId="Equation.DSMT4">
                  <p:embed/>
                  <p:pic>
                    <p:nvPicPr>
                      <p:cNvPr id="0" name=""/>
                      <p:cNvPicPr/>
                      <p:nvPr/>
                    </p:nvPicPr>
                    <p:blipFill>
                      <a:blip r:embed="rId4"/>
                      <a:stretch>
                        <a:fillRect/>
                      </a:stretch>
                    </p:blipFill>
                    <p:spPr>
                      <a:xfrm>
                        <a:off x="3048000" y="4191000"/>
                        <a:ext cx="3102429" cy="48260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833326042"/>
              </p:ext>
            </p:extLst>
          </p:nvPr>
        </p:nvGraphicFramePr>
        <p:xfrm>
          <a:off x="3505200" y="5943600"/>
          <a:ext cx="2132013" cy="431800"/>
        </p:xfrm>
        <a:graphic>
          <a:graphicData uri="http://schemas.openxmlformats.org/presentationml/2006/ole">
            <mc:AlternateContent xmlns:mc="http://schemas.openxmlformats.org/markup-compatibility/2006">
              <mc:Choice xmlns:v="urn:schemas-microsoft-com:vml" Requires="v">
                <p:oleObj spid="_x0000_s1127" name="Equation" r:id="rId5" imgW="1002960" imgH="203040" progId="Equation.DSMT4">
                  <p:embed/>
                </p:oleObj>
              </mc:Choice>
              <mc:Fallback>
                <p:oleObj name="Equation" r:id="rId5" imgW="1002960" imgH="203040" progId="Equation.DSMT4">
                  <p:embed/>
                  <p:pic>
                    <p:nvPicPr>
                      <p:cNvPr id="0" name=""/>
                      <p:cNvPicPr/>
                      <p:nvPr/>
                    </p:nvPicPr>
                    <p:blipFill>
                      <a:blip r:embed="rId6"/>
                      <a:stretch>
                        <a:fillRect/>
                      </a:stretch>
                    </p:blipFill>
                    <p:spPr>
                      <a:xfrm>
                        <a:off x="3505200" y="5943600"/>
                        <a:ext cx="2132013" cy="431800"/>
                      </a:xfrm>
                      <a:prstGeom prst="rect">
                        <a:avLst/>
                      </a:prstGeom>
                    </p:spPr>
                  </p:pic>
                </p:oleObj>
              </mc:Fallback>
            </mc:AlternateContent>
          </a:graphicData>
        </a:graphic>
      </p:graphicFrame>
      <p:sp>
        <p:nvSpPr>
          <p:cNvPr id="6" name="Footer Placeholder 5"/>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36337716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sp>
        <p:nvSpPr>
          <p:cNvPr id="3" name="Content Placeholder 2"/>
          <p:cNvSpPr>
            <a:spLocks noGrp="1"/>
          </p:cNvSpPr>
          <p:nvPr>
            <p:ph idx="1"/>
          </p:nvPr>
        </p:nvSpPr>
        <p:spPr/>
        <p:txBody>
          <a:bodyPr/>
          <a:lstStyle/>
          <a:p>
            <a:pPr marL="0" indent="0">
              <a:buNone/>
            </a:pPr>
            <a:r>
              <a:rPr lang="en-US" dirty="0"/>
              <a:t> </a:t>
            </a: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5780" y="381000"/>
            <a:ext cx="8032420" cy="59048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flipH="1">
            <a:off x="7886700" y="5824188"/>
            <a:ext cx="1143000" cy="923330"/>
          </a:xfrm>
          <a:prstGeom prst="rect">
            <a:avLst/>
          </a:prstGeom>
        </p:spPr>
        <p:txBody>
          <a:bodyPr wrap="square">
            <a:spAutoFit/>
          </a:bodyPr>
          <a:lstStyle/>
          <a:p>
            <a:r>
              <a:rPr lang="en-US" altLang="en-US" dirty="0"/>
              <a:t>Source: Barkai (2017</a:t>
            </a:r>
            <a:endParaRPr lang="en-US" dirty="0"/>
          </a:p>
        </p:txBody>
      </p:sp>
      <p:sp>
        <p:nvSpPr>
          <p:cNvPr id="5" name="Footer Placeholder 4"/>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29936355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sp>
        <p:nvSpPr>
          <p:cNvPr id="3" name="Content Placeholder 2"/>
          <p:cNvSpPr>
            <a:spLocks noGrp="1"/>
          </p:cNvSpPr>
          <p:nvPr>
            <p:ph idx="1"/>
          </p:nvPr>
        </p:nvSpPr>
        <p:spPr/>
        <p:txBody>
          <a:bodyPr/>
          <a:lstStyle/>
          <a:p>
            <a:pPr marL="0" indent="0">
              <a:buNone/>
            </a:pPr>
            <a:r>
              <a:rPr lang="en-US" dirty="0"/>
              <a:t>  </a:t>
            </a:r>
          </a:p>
        </p:txBody>
      </p:sp>
      <p:pic>
        <p:nvPicPr>
          <p:cNvPr id="133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482313"/>
            <a:ext cx="7848600" cy="58367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6294119" y="6319018"/>
            <a:ext cx="2807857" cy="369332"/>
          </a:xfrm>
          <a:prstGeom prst="rect">
            <a:avLst/>
          </a:prstGeom>
        </p:spPr>
        <p:txBody>
          <a:bodyPr wrap="square">
            <a:spAutoFit/>
          </a:bodyPr>
          <a:lstStyle/>
          <a:p>
            <a:r>
              <a:rPr lang="en-US" altLang="en-US" dirty="0"/>
              <a:t>Source: Barkai (2017</a:t>
            </a:r>
            <a:endParaRPr lang="en-US" dirty="0"/>
          </a:p>
        </p:txBody>
      </p:sp>
      <p:sp>
        <p:nvSpPr>
          <p:cNvPr id="5" name="Footer Placeholder 4"/>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30984634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28600"/>
            <a:ext cx="8610600" cy="5897563"/>
          </a:xfrm>
        </p:spPr>
        <p:txBody>
          <a:bodyPr>
            <a:normAutofit lnSpcReduction="10000"/>
          </a:bodyPr>
          <a:lstStyle/>
          <a:p>
            <a:r>
              <a:rPr lang="en-US" dirty="0"/>
              <a:t>If markups (Revenues - CGS) are fixed, any change in relative prices or in technology that causes a </a:t>
            </a:r>
            <a:r>
              <a:rPr lang="en-US" u="sng" dirty="0"/>
              <a:t>decline</a:t>
            </a:r>
            <a:r>
              <a:rPr lang="en-US" dirty="0"/>
              <a:t> in labor share </a:t>
            </a:r>
            <a:r>
              <a:rPr lang="en-US" i="1" u="sng" dirty="0"/>
              <a:t>must</a:t>
            </a:r>
            <a:r>
              <a:rPr lang="en-US" dirty="0"/>
              <a:t> cause an equal </a:t>
            </a:r>
            <a:r>
              <a:rPr lang="en-US" u="sng" dirty="0"/>
              <a:t>increase</a:t>
            </a:r>
            <a:r>
              <a:rPr lang="en-US" dirty="0"/>
              <a:t> in the capital share. </a:t>
            </a:r>
          </a:p>
          <a:p>
            <a:r>
              <a:rPr lang="en-US" dirty="0"/>
              <a:t>Thus, if both labor and capital share dropped, we cannot blame a decline in the price of labor </a:t>
            </a:r>
          </a:p>
          <a:p>
            <a:r>
              <a:rPr lang="en-US" dirty="0"/>
              <a:t>It must be a change in markups, i.e. ability of firms to charge more than their cost </a:t>
            </a:r>
          </a:p>
          <a:p>
            <a:r>
              <a:rPr lang="en-US" dirty="0"/>
              <a:t>Strong cross-sectional correlation between the increase in concentration of an industrial sector between 1997 and 2012 and the corresponding decline in the labor share in that sector.</a:t>
            </a:r>
          </a:p>
        </p:txBody>
      </p:sp>
      <p:sp>
        <p:nvSpPr>
          <p:cNvPr id="2" name="Footer Placeholder 1"/>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14759469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Labor Share and Industry Concentration</a:t>
            </a:r>
          </a:p>
        </p:txBody>
      </p:sp>
      <p:sp>
        <p:nvSpPr>
          <p:cNvPr id="3" name="Content Placeholder 2"/>
          <p:cNvSpPr>
            <a:spLocks noGrp="1"/>
          </p:cNvSpPr>
          <p:nvPr>
            <p:ph idx="1"/>
          </p:nvPr>
        </p:nvSpPr>
        <p:spPr/>
        <p:txBody>
          <a:bodyPr/>
          <a:lstStyle/>
          <a:p>
            <a:pPr marL="0" indent="0">
              <a:buNone/>
            </a:pPr>
            <a:r>
              <a:rPr lang="en-US" dirty="0"/>
              <a:t> </a:t>
            </a: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1400175"/>
            <a:ext cx="5948363" cy="5457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7033486" y="6324600"/>
            <a:ext cx="2181046" cy="369332"/>
          </a:xfrm>
          <a:prstGeom prst="rect">
            <a:avLst/>
          </a:prstGeom>
        </p:spPr>
        <p:txBody>
          <a:bodyPr wrap="none">
            <a:spAutoFit/>
          </a:bodyPr>
          <a:lstStyle/>
          <a:p>
            <a:r>
              <a:rPr lang="en-US" altLang="en-US" dirty="0"/>
              <a:t>Source: Barkai (2016)</a:t>
            </a:r>
            <a:endParaRPr lang="en-US" dirty="0"/>
          </a:p>
        </p:txBody>
      </p:sp>
      <p:sp>
        <p:nvSpPr>
          <p:cNvPr id="5" name="Footer Placeholder 4"/>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41841489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Evolution of Mark-Up</a:t>
            </a:r>
          </a:p>
        </p:txBody>
      </p: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85800" y="1447800"/>
            <a:ext cx="7681489" cy="41623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867400" y="6019800"/>
            <a:ext cx="2952668" cy="369332"/>
          </a:xfrm>
          <a:prstGeom prst="rect">
            <a:avLst/>
          </a:prstGeom>
        </p:spPr>
        <p:txBody>
          <a:bodyPr wrap="none">
            <a:spAutoFit/>
          </a:bodyPr>
          <a:lstStyle/>
          <a:p>
            <a:r>
              <a:rPr lang="en-US" dirty="0" err="1"/>
              <a:t>Loecker</a:t>
            </a:r>
            <a:r>
              <a:rPr lang="en-US" dirty="0"/>
              <a:t> and </a:t>
            </a:r>
            <a:r>
              <a:rPr lang="en-US" dirty="0" err="1"/>
              <a:t>Eeckhout</a:t>
            </a:r>
            <a:r>
              <a:rPr lang="en-US" dirty="0"/>
              <a:t>  (2017)</a:t>
            </a:r>
          </a:p>
        </p:txBody>
      </p:sp>
      <p:sp>
        <p:nvSpPr>
          <p:cNvPr id="5" name="Footer Placeholder 4"/>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1438658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sp>
        <p:nvSpPr>
          <p:cNvPr id="3" name="Content Placeholder 2"/>
          <p:cNvSpPr>
            <a:spLocks noGrp="1"/>
          </p:cNvSpPr>
          <p:nvPr>
            <p:ph idx="1"/>
          </p:nvPr>
        </p:nvSpPr>
        <p:spPr/>
        <p:txBody>
          <a:bodyPr>
            <a:normAutofit/>
          </a:bodyPr>
          <a:lstStyle/>
          <a:p>
            <a:pPr marL="0" indent="0" algn="ctr">
              <a:buNone/>
            </a:pPr>
            <a:r>
              <a:rPr lang="en-US" sz="4800" b="1" dirty="0"/>
              <a:t>1</a:t>
            </a:r>
          </a:p>
          <a:p>
            <a:pPr marL="0" indent="0" algn="ctr">
              <a:buNone/>
            </a:pPr>
            <a:r>
              <a:rPr lang="en-US" sz="4800" b="1" dirty="0"/>
              <a:t>A brief history of the role of power in the theory of the firm </a:t>
            </a:r>
          </a:p>
          <a:p>
            <a:pPr marL="0" indent="0" algn="ctr">
              <a:buNone/>
            </a:pPr>
            <a:endParaRPr lang="en-US" sz="4800" b="1" dirty="0"/>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16715536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Effects of Mergers on Market Power</a:t>
            </a:r>
          </a:p>
        </p:txBody>
      </p:sp>
      <p:pic>
        <p:nvPicPr>
          <p:cNvPr id="1638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764669"/>
            <a:ext cx="8229600" cy="41970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6096000" y="6248400"/>
            <a:ext cx="2702471" cy="369332"/>
          </a:xfrm>
          <a:prstGeom prst="rect">
            <a:avLst/>
          </a:prstGeom>
        </p:spPr>
        <p:txBody>
          <a:bodyPr wrap="none">
            <a:spAutoFit/>
          </a:bodyPr>
          <a:lstStyle/>
          <a:p>
            <a:r>
              <a:rPr lang="en-US" dirty="0" err="1"/>
              <a:t>Blonigen</a:t>
            </a:r>
            <a:r>
              <a:rPr lang="en-US" dirty="0"/>
              <a:t> and Pierce (2016)</a:t>
            </a:r>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8294443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sp>
        <p:nvSpPr>
          <p:cNvPr id="3" name="Content Placeholder 2"/>
          <p:cNvSpPr>
            <a:spLocks noGrp="1"/>
          </p:cNvSpPr>
          <p:nvPr>
            <p:ph idx="1"/>
          </p:nvPr>
        </p:nvSpPr>
        <p:spPr/>
        <p:txBody>
          <a:bodyPr/>
          <a:lstStyle/>
          <a:p>
            <a:pPr marL="0" indent="0">
              <a:buNone/>
            </a:pPr>
            <a:r>
              <a:rPr lang="en-US" dirty="0"/>
              <a:t> </a:t>
            </a: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290" y="838200"/>
            <a:ext cx="8689722" cy="510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6180021" y="6096000"/>
            <a:ext cx="2702471" cy="369332"/>
          </a:xfrm>
          <a:prstGeom prst="rect">
            <a:avLst/>
          </a:prstGeom>
        </p:spPr>
        <p:txBody>
          <a:bodyPr wrap="none">
            <a:spAutoFit/>
          </a:bodyPr>
          <a:lstStyle/>
          <a:p>
            <a:r>
              <a:rPr lang="en-US" dirty="0" err="1"/>
              <a:t>Blonigen</a:t>
            </a:r>
            <a:r>
              <a:rPr lang="en-US" dirty="0"/>
              <a:t> and Pierce (2016)</a:t>
            </a:r>
          </a:p>
        </p:txBody>
      </p:sp>
      <p:sp>
        <p:nvSpPr>
          <p:cNvPr id="5" name="Footer Placeholder 4"/>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11108800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Telecom Concentration in the U.S.</a:t>
            </a:r>
          </a:p>
        </p:txBody>
      </p:sp>
      <p:pic>
        <p:nvPicPr>
          <p:cNvPr id="4" name="Picture 3"/>
          <p:cNvPicPr>
            <a:picLocks noChangeAspect="1"/>
          </p:cNvPicPr>
          <p:nvPr/>
        </p:nvPicPr>
        <p:blipFill>
          <a:blip r:embed="rId2"/>
          <a:stretch>
            <a:fillRect/>
          </a:stretch>
        </p:blipFill>
        <p:spPr>
          <a:xfrm>
            <a:off x="1229497" y="1690689"/>
            <a:ext cx="6685005" cy="4884774"/>
          </a:xfrm>
          <a:prstGeom prst="rect">
            <a:avLst/>
          </a:prstGeom>
          <a:ln>
            <a:solidFill>
              <a:schemeClr val="tx1"/>
            </a:solidFill>
          </a:ln>
        </p:spPr>
      </p:pic>
      <p:sp>
        <p:nvSpPr>
          <p:cNvPr id="3" name="Rectangle 2"/>
          <p:cNvSpPr/>
          <p:nvPr/>
        </p:nvSpPr>
        <p:spPr>
          <a:xfrm>
            <a:off x="6448326" y="6390797"/>
            <a:ext cx="2695674" cy="369332"/>
          </a:xfrm>
          <a:prstGeom prst="rect">
            <a:avLst/>
          </a:prstGeom>
        </p:spPr>
        <p:txBody>
          <a:bodyPr wrap="none">
            <a:spAutoFit/>
          </a:bodyPr>
          <a:lstStyle/>
          <a:p>
            <a:r>
              <a:rPr lang="en-US" dirty="0"/>
              <a:t>Faccio and Zingales (2017) </a:t>
            </a:r>
          </a:p>
        </p:txBody>
      </p:sp>
      <p:sp>
        <p:nvSpPr>
          <p:cNvPr id="5" name="Footer Placeholder 4"/>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8302728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Google Case </a:t>
            </a:r>
          </a:p>
        </p:txBody>
      </p:sp>
      <p:sp>
        <p:nvSpPr>
          <p:cNvPr id="3" name="Content Placeholder 2"/>
          <p:cNvSpPr>
            <a:spLocks noGrp="1"/>
          </p:cNvSpPr>
          <p:nvPr>
            <p:ph idx="1"/>
          </p:nvPr>
        </p:nvSpPr>
        <p:spPr>
          <a:xfrm>
            <a:off x="457200" y="1371600"/>
            <a:ext cx="8229600" cy="4754563"/>
          </a:xfrm>
        </p:spPr>
        <p:txBody>
          <a:bodyPr>
            <a:normAutofit fontScale="77500" lnSpcReduction="20000"/>
          </a:bodyPr>
          <a:lstStyle/>
          <a:p>
            <a:r>
              <a:rPr lang="en-US" dirty="0"/>
              <a:t>Alphabet’s CEO Eric Schmidt deployed some of the corporate resources of a company he personally controlled to help the election and re-election campaign of President Obama. </a:t>
            </a:r>
          </a:p>
          <a:p>
            <a:r>
              <a:rPr lang="en-US" dirty="0"/>
              <a:t>As a consequence, between Obama’s first inauguration and the end of October 2015, employees of Google and associated entities visited the White House 427 times, including 21 small, intimate meetings with President Obama. </a:t>
            </a:r>
          </a:p>
          <a:p>
            <a:r>
              <a:rPr lang="en-US" dirty="0"/>
              <a:t>These meetings are particularly worrisome since during that period Google was under investigation by the FTC and emails show that the White House’s internet advisor, R. David Edelman, was in contact with Google lobbyist, Johanna Shelton. </a:t>
            </a:r>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25133748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b="1" dirty="0" err="1"/>
              <a:t>Vestager</a:t>
            </a:r>
            <a:r>
              <a:rPr lang="en-US" b="1" dirty="0"/>
              <a:t> </a:t>
            </a:r>
          </a:p>
        </p:txBody>
      </p:sp>
      <p:sp>
        <p:nvSpPr>
          <p:cNvPr id="3" name="Content Placeholder 2"/>
          <p:cNvSpPr>
            <a:spLocks noGrp="1"/>
          </p:cNvSpPr>
          <p:nvPr>
            <p:ph idx="1"/>
          </p:nvPr>
        </p:nvSpPr>
        <p:spPr>
          <a:xfrm>
            <a:off x="457200" y="1143000"/>
            <a:ext cx="8534400" cy="5257800"/>
          </a:xfrm>
        </p:spPr>
        <p:txBody>
          <a:bodyPr>
            <a:normAutofit fontScale="92500" lnSpcReduction="20000"/>
          </a:bodyPr>
          <a:lstStyle/>
          <a:p>
            <a:r>
              <a:rPr lang="en-US" dirty="0"/>
              <a:t>“Europe is very exposed to their lobbyists. I do not meet them, but I see from our records the great amount of money and the number of meetings Google is generating. It exploded. Google's lobbying efforts in Brussels have grown at an unprecedented speed, they have been deploying a lot of money. "</a:t>
            </a:r>
          </a:p>
          <a:p>
            <a:r>
              <a:rPr lang="en-US" dirty="0"/>
              <a:t>“It does not disturb what we know. It is the hidden lobbying activity that worries me: money donated to universities that should remain independent, people who realize they can not talk openly any more. If lobbyists work in transparency, at least you know. The important thing is that the sender of a message is always clear. "</a:t>
            </a:r>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339045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Comparison to Political Power </a:t>
            </a:r>
          </a:p>
        </p:txBody>
      </p:sp>
      <p:sp>
        <p:nvSpPr>
          <p:cNvPr id="3" name="Content Placeholder 2"/>
          <p:cNvSpPr>
            <a:spLocks noGrp="1"/>
          </p:cNvSpPr>
          <p:nvPr>
            <p:ph idx="1"/>
          </p:nvPr>
        </p:nvSpPr>
        <p:spPr>
          <a:xfrm>
            <a:off x="457200" y="1371600"/>
            <a:ext cx="8229600" cy="4754563"/>
          </a:xfrm>
        </p:spPr>
        <p:txBody>
          <a:bodyPr>
            <a:normAutofit fontScale="92500" lnSpcReduction="20000"/>
          </a:bodyPr>
          <a:lstStyle/>
          <a:p>
            <a:r>
              <a:rPr lang="en-US" dirty="0"/>
              <a:t>When President Trump attacks the media there is a general uprising</a:t>
            </a:r>
          </a:p>
          <a:p>
            <a:r>
              <a:rPr lang="en-US" dirty="0"/>
              <a:t>Similar behavior by corporate CEOs gets barely noticed. </a:t>
            </a:r>
          </a:p>
          <a:p>
            <a:pPr lvl="1"/>
            <a:r>
              <a:rPr lang="en-US" dirty="0"/>
              <a:t>Unfriendly journalists are punished with exclusion from interviews. </a:t>
            </a:r>
          </a:p>
          <a:p>
            <a:pPr lvl="1"/>
            <a:r>
              <a:rPr lang="en-US" dirty="0"/>
              <a:t>When libelous suites are not used to silence dissent, newspapers that publish unfriendly pieces are punished by cancelling vital advertising. </a:t>
            </a:r>
          </a:p>
          <a:p>
            <a:r>
              <a:rPr lang="en-US" dirty="0"/>
              <a:t>Even in university web sites it is easier to criticize the President of the United States than the CEO of a large corporation. </a:t>
            </a:r>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1759067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Comparison to Political Power -2</a:t>
            </a:r>
            <a:endParaRPr lang="en-US" dirty="0"/>
          </a:p>
        </p:txBody>
      </p:sp>
      <p:sp>
        <p:nvSpPr>
          <p:cNvPr id="3" name="Content Placeholder 2"/>
          <p:cNvSpPr>
            <a:spLocks noGrp="1"/>
          </p:cNvSpPr>
          <p:nvPr>
            <p:ph idx="1"/>
          </p:nvPr>
        </p:nvSpPr>
        <p:spPr/>
        <p:txBody>
          <a:bodyPr>
            <a:normAutofit fontScale="92500"/>
          </a:bodyPr>
          <a:lstStyle/>
          <a:p>
            <a:r>
              <a:rPr lang="en-US" dirty="0"/>
              <a:t>President Trump is under investigation because he would have fired FBI director </a:t>
            </a:r>
            <a:r>
              <a:rPr lang="en-US" dirty="0" err="1"/>
              <a:t>Comey</a:t>
            </a:r>
            <a:r>
              <a:rPr lang="en-US" dirty="0"/>
              <a:t> to protect himself from indictment. </a:t>
            </a:r>
          </a:p>
          <a:p>
            <a:r>
              <a:rPr lang="en-US" dirty="0"/>
              <a:t>During the financial crisis several employees were fired because they were exposing wrongdoings in their firms, </a:t>
            </a:r>
          </a:p>
          <a:p>
            <a:r>
              <a:rPr lang="en-US" dirty="0"/>
              <a:t>but all CEOs settled the allegations paying with shareholders’ money (i.e., our retirement money) and suffering no personal consequences.      </a:t>
            </a:r>
          </a:p>
          <a:p>
            <a:endParaRPr lang="en-US" dirty="0"/>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3761343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Comparison to Political Power -3</a:t>
            </a:r>
            <a:endParaRPr lang="en-US" dirty="0"/>
          </a:p>
        </p:txBody>
      </p:sp>
      <p:sp>
        <p:nvSpPr>
          <p:cNvPr id="3" name="Content Placeholder 2"/>
          <p:cNvSpPr>
            <a:spLocks noGrp="1"/>
          </p:cNvSpPr>
          <p:nvPr>
            <p:ph idx="1"/>
          </p:nvPr>
        </p:nvSpPr>
        <p:spPr/>
        <p:txBody>
          <a:bodyPr>
            <a:normAutofit fontScale="85000" lnSpcReduction="20000"/>
          </a:bodyPr>
          <a:lstStyle/>
          <a:p>
            <a:r>
              <a:rPr lang="en-US" dirty="0"/>
              <a:t>President Trump is dependent on Congress, as he is finding out at his own cost. </a:t>
            </a:r>
          </a:p>
          <a:p>
            <a:r>
              <a:rPr lang="en-US" dirty="0"/>
              <a:t>By contrast, CEOs face boards of yes-men (they are indeed mostly men), too afraid of not being renewed to express any dissent. </a:t>
            </a:r>
          </a:p>
          <a:p>
            <a:r>
              <a:rPr lang="en-US" dirty="0"/>
              <a:t>In three years President Trump will have to face a general election, and in seven he will be term-limited. </a:t>
            </a:r>
          </a:p>
          <a:p>
            <a:r>
              <a:rPr lang="en-US" dirty="0"/>
              <a:t>Corporate CEOs face shareholders meeting every year, but the major institutional investors – too keen to acquire the favor of powerful people – inevitably vote to support the incumbent CEOs. </a:t>
            </a:r>
          </a:p>
          <a:p>
            <a:r>
              <a:rPr lang="en-US" dirty="0"/>
              <a:t>CEOs generally do not face any term limits.    </a:t>
            </a:r>
          </a:p>
          <a:p>
            <a:endParaRPr lang="en-US" dirty="0"/>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625960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sp>
        <p:nvSpPr>
          <p:cNvPr id="3" name="Content Placeholder 2"/>
          <p:cNvSpPr>
            <a:spLocks noGrp="1"/>
          </p:cNvSpPr>
          <p:nvPr>
            <p:ph idx="1"/>
          </p:nvPr>
        </p:nvSpPr>
        <p:spPr/>
        <p:txBody>
          <a:bodyPr>
            <a:normAutofit/>
          </a:bodyPr>
          <a:lstStyle/>
          <a:p>
            <a:pPr marL="0" indent="0" algn="ctr">
              <a:buNone/>
            </a:pPr>
            <a:r>
              <a:rPr lang="en-US" sz="4800" b="1" dirty="0"/>
              <a:t>3</a:t>
            </a:r>
          </a:p>
          <a:p>
            <a:pPr marL="0" indent="0" algn="ctr">
              <a:buNone/>
            </a:pPr>
            <a:r>
              <a:rPr lang="en-US" sz="4800" b="1" dirty="0"/>
              <a:t>Possible Solutions </a:t>
            </a:r>
          </a:p>
          <a:p>
            <a:pPr marL="0" indent="0" algn="ctr">
              <a:buNone/>
            </a:pPr>
            <a:endParaRPr lang="en-US" sz="4800" b="1" dirty="0"/>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32305645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The Case against Big Business </a:t>
            </a:r>
          </a:p>
        </p:txBody>
      </p:sp>
      <p:sp>
        <p:nvSpPr>
          <p:cNvPr id="3" name="Content Placeholder 2"/>
          <p:cNvSpPr>
            <a:spLocks noGrp="1"/>
          </p:cNvSpPr>
          <p:nvPr>
            <p:ph idx="1"/>
          </p:nvPr>
        </p:nvSpPr>
        <p:spPr>
          <a:xfrm>
            <a:off x="457200" y="1447800"/>
            <a:ext cx="8382000" cy="4876800"/>
          </a:xfrm>
        </p:spPr>
        <p:txBody>
          <a:bodyPr>
            <a:normAutofit/>
          </a:bodyPr>
          <a:lstStyle/>
          <a:p>
            <a:pPr marL="514350" indent="-514350">
              <a:buFont typeface="+mj-lt"/>
              <a:buAutoNum type="arabicPeriod"/>
            </a:pPr>
            <a:r>
              <a:rPr lang="en-US" dirty="0"/>
              <a:t>“Big business often possesses and use monopoly power </a:t>
            </a:r>
          </a:p>
          <a:p>
            <a:pPr marL="514350" indent="-514350">
              <a:buFont typeface="+mj-lt"/>
              <a:buAutoNum type="arabicPeriod"/>
            </a:pPr>
            <a:r>
              <a:rPr lang="en-US" dirty="0"/>
              <a:t>Big business weaken the political support for a private-enterprise system</a:t>
            </a:r>
          </a:p>
          <a:p>
            <a:pPr marL="514350" indent="-514350">
              <a:buFont typeface="+mj-lt"/>
              <a:buAutoNum type="arabicPeriod"/>
            </a:pPr>
            <a:r>
              <a:rPr lang="en-US" dirty="0"/>
              <a:t>Big businesses are not appreciably more efficient or enterprising than medium-size businesses</a:t>
            </a:r>
          </a:p>
          <a:p>
            <a:pPr marL="0" indent="0">
              <a:buNone/>
            </a:pPr>
            <a:r>
              <a:rPr lang="en-US" dirty="0"/>
              <a:t>Few </a:t>
            </a:r>
            <a:r>
              <a:rPr lang="en-US" i="1" dirty="0"/>
              <a:t>disinterested </a:t>
            </a:r>
            <a:r>
              <a:rPr lang="en-US" dirty="0"/>
              <a:t>people deny these facts”</a:t>
            </a:r>
          </a:p>
          <a:p>
            <a:pPr marL="0" indent="0">
              <a:buNone/>
            </a:pPr>
            <a:r>
              <a:rPr lang="en-US" dirty="0"/>
              <a:t>        </a:t>
            </a:r>
            <a:r>
              <a:rPr lang="en-US" sz="2200" dirty="0"/>
              <a:t>George Stigler “the Case Against Big Business”, Fortune May 1952   </a:t>
            </a:r>
          </a:p>
          <a:p>
            <a:pPr marL="514350" indent="-514350">
              <a:buFont typeface="+mj-lt"/>
              <a:buAutoNum type="arabicPeriod"/>
            </a:pPr>
            <a:endParaRPr lang="en-US" dirty="0"/>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2507537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At the Beginning …</a:t>
            </a:r>
          </a:p>
        </p:txBody>
      </p:sp>
      <p:sp>
        <p:nvSpPr>
          <p:cNvPr id="3" name="Content Placeholder 2"/>
          <p:cNvSpPr>
            <a:spLocks noGrp="1"/>
          </p:cNvSpPr>
          <p:nvPr>
            <p:ph idx="1"/>
          </p:nvPr>
        </p:nvSpPr>
        <p:spPr>
          <a:xfrm>
            <a:off x="457200" y="1295400"/>
            <a:ext cx="8382000" cy="4830763"/>
          </a:xfrm>
        </p:spPr>
        <p:txBody>
          <a:bodyPr>
            <a:normAutofit fontScale="92500" lnSpcReduction="10000"/>
          </a:bodyPr>
          <a:lstStyle/>
          <a:p>
            <a:r>
              <a:rPr lang="en-US" dirty="0"/>
              <a:t>Adam Smith had very critical view of corporations</a:t>
            </a:r>
          </a:p>
          <a:p>
            <a:pPr marL="457200" lvl="1" indent="0">
              <a:buNone/>
            </a:pPr>
            <a:r>
              <a:rPr lang="en-US" dirty="0"/>
              <a:t>“Negligence and profusion, therefore, must always prevail, more or less, in the management of the affairs of such a company. … They have, accordingly, very seldom succeeded without an exclusive privilege, and frequently have not succeeded with one”</a:t>
            </a:r>
          </a:p>
          <a:p>
            <a:r>
              <a:rPr lang="en-US" dirty="0"/>
              <a:t>Bad example: East India Company </a:t>
            </a:r>
          </a:p>
          <a:p>
            <a:pPr lvl="1"/>
            <a:r>
              <a:rPr lang="en-US" dirty="0"/>
              <a:t>Founded in 1600 with a monopoly for 15 years</a:t>
            </a:r>
          </a:p>
          <a:p>
            <a:pPr lvl="1"/>
            <a:r>
              <a:rPr lang="en-US" dirty="0"/>
              <a:t>Monopoly lasted until 1813 for most goods and until 1833 for tea </a:t>
            </a:r>
          </a:p>
          <a:p>
            <a:pPr lvl="1"/>
            <a:r>
              <a:rPr lang="en-US" dirty="0"/>
              <a:t>It caused wars, famines, and revolutions  </a:t>
            </a:r>
          </a:p>
          <a:p>
            <a:pPr lvl="1"/>
            <a:endParaRPr lang="en-US" dirty="0"/>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14442362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Stigler Solution</a:t>
            </a:r>
          </a:p>
        </p:txBody>
      </p:sp>
      <p:sp>
        <p:nvSpPr>
          <p:cNvPr id="3" name="Content Placeholder 2"/>
          <p:cNvSpPr>
            <a:spLocks noGrp="1"/>
          </p:cNvSpPr>
          <p:nvPr>
            <p:ph idx="1"/>
          </p:nvPr>
        </p:nvSpPr>
        <p:spPr>
          <a:xfrm>
            <a:off x="457200" y="1371600"/>
            <a:ext cx="8382000" cy="4754563"/>
          </a:xfrm>
        </p:spPr>
        <p:txBody>
          <a:bodyPr>
            <a:normAutofit fontScale="92500"/>
          </a:bodyPr>
          <a:lstStyle/>
          <a:p>
            <a:pPr marL="0" indent="0">
              <a:buNone/>
            </a:pPr>
            <a:r>
              <a:rPr lang="en-US" dirty="0"/>
              <a:t>“The obvious and economical solution is </a:t>
            </a:r>
          </a:p>
          <a:p>
            <a:pPr marL="0" indent="0">
              <a:buNone/>
            </a:pPr>
            <a:r>
              <a:rPr lang="en-US" dirty="0"/>
              <a:t>to break up the giant companies.  </a:t>
            </a:r>
          </a:p>
          <a:p>
            <a:pPr marL="0" indent="0">
              <a:buNone/>
            </a:pPr>
            <a:r>
              <a:rPr lang="en-US" dirty="0"/>
              <a:t>This, I would emphasize, is the minimum program, and it is essentially a conservative program”</a:t>
            </a:r>
          </a:p>
          <a:p>
            <a:pPr marL="0" indent="0">
              <a:buNone/>
            </a:pPr>
            <a:r>
              <a:rPr lang="en-US" dirty="0"/>
              <a:t>Dissolution of big business is a one-for-all measure in each industry (if the recent anti-merger amendment to the Clayton Act is adequately enforced), and no continuing interference in the private operation of business is required or desired.”   </a:t>
            </a:r>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1667373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My Solution </a:t>
            </a:r>
          </a:p>
        </p:txBody>
      </p:sp>
      <p:sp>
        <p:nvSpPr>
          <p:cNvPr id="3" name="Content Placeholder 2"/>
          <p:cNvSpPr>
            <a:spLocks noGrp="1"/>
          </p:cNvSpPr>
          <p:nvPr>
            <p:ph idx="1"/>
          </p:nvPr>
        </p:nvSpPr>
        <p:spPr>
          <a:xfrm>
            <a:off x="457200" y="1371600"/>
            <a:ext cx="8229600" cy="4754563"/>
          </a:xfrm>
        </p:spPr>
        <p:txBody>
          <a:bodyPr>
            <a:normAutofit lnSpcReduction="10000"/>
          </a:bodyPr>
          <a:lstStyle/>
          <a:p>
            <a:r>
              <a:rPr lang="en-US" dirty="0"/>
              <a:t>Crafting of </a:t>
            </a:r>
          </a:p>
          <a:p>
            <a:pPr lvl="1"/>
            <a:r>
              <a:rPr lang="en-US" dirty="0"/>
              <a:t>intellectual property rights </a:t>
            </a:r>
          </a:p>
          <a:p>
            <a:pPr lvl="1"/>
            <a:r>
              <a:rPr lang="en-US" dirty="0"/>
              <a:t>data ownership </a:t>
            </a:r>
          </a:p>
          <a:p>
            <a:pPr marL="0" indent="0">
              <a:buNone/>
            </a:pPr>
            <a:r>
              <a:rPr lang="en-US" dirty="0"/>
              <a:t>to promote competition </a:t>
            </a:r>
          </a:p>
          <a:p>
            <a:pPr marL="0" indent="0">
              <a:buNone/>
            </a:pPr>
            <a:r>
              <a:rPr lang="en-US" dirty="0"/>
              <a:t>Ex 1: Mobile number portability</a:t>
            </a:r>
          </a:p>
          <a:p>
            <a:pPr marL="0" indent="0">
              <a:buNone/>
            </a:pPr>
            <a:r>
              <a:rPr lang="en-US" dirty="0"/>
              <a:t>Ex 2: Bank account number portability </a:t>
            </a:r>
          </a:p>
          <a:p>
            <a:pPr marL="0" indent="0">
              <a:buNone/>
            </a:pPr>
            <a:r>
              <a:rPr lang="en-US" dirty="0"/>
              <a:t>Ex 3: Transaction history portability as per EU directive </a:t>
            </a:r>
          </a:p>
          <a:p>
            <a:pPr marL="0" indent="0">
              <a:buNone/>
            </a:pPr>
            <a:r>
              <a:rPr lang="en-US" dirty="0"/>
              <a:t>Ex 4:  Social graph portability </a:t>
            </a:r>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4020383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Why It is Superior</a:t>
            </a:r>
          </a:p>
        </p:txBody>
      </p:sp>
      <p:sp>
        <p:nvSpPr>
          <p:cNvPr id="3" name="Content Placeholder 2"/>
          <p:cNvSpPr>
            <a:spLocks noGrp="1"/>
          </p:cNvSpPr>
          <p:nvPr>
            <p:ph idx="1"/>
          </p:nvPr>
        </p:nvSpPr>
        <p:spPr/>
        <p:txBody>
          <a:bodyPr/>
          <a:lstStyle/>
          <a:p>
            <a:r>
              <a:rPr lang="en-US" dirty="0"/>
              <a:t>Political process works well only when there is great public scrutiny </a:t>
            </a:r>
          </a:p>
          <a:p>
            <a:r>
              <a:rPr lang="en-US" dirty="0"/>
              <a:t>Difficult to have for every merger </a:t>
            </a:r>
          </a:p>
          <a:p>
            <a:r>
              <a:rPr lang="en-US" dirty="0"/>
              <a:t>Easier to have it for a big discussion of principles </a:t>
            </a:r>
          </a:p>
          <a:p>
            <a:r>
              <a:rPr lang="en-US" dirty="0"/>
              <a:t>Creation of a competition </a:t>
            </a:r>
            <a:r>
              <a:rPr lang="en-US" dirty="0" err="1"/>
              <a:t>authortity</a:t>
            </a:r>
            <a:r>
              <a:rPr lang="en-US"/>
              <a:t> </a:t>
            </a:r>
          </a:p>
          <a:p>
            <a:pPr lvl="1"/>
            <a:endParaRPr lang="en-US" dirty="0"/>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15908940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Gilded Age</a:t>
            </a:r>
          </a:p>
        </p:txBody>
      </p:sp>
      <p:sp>
        <p:nvSpPr>
          <p:cNvPr id="3" name="Content Placeholder 2"/>
          <p:cNvSpPr>
            <a:spLocks noGrp="1"/>
          </p:cNvSpPr>
          <p:nvPr>
            <p:ph idx="1"/>
          </p:nvPr>
        </p:nvSpPr>
        <p:spPr>
          <a:xfrm>
            <a:off x="457200" y="1447800"/>
            <a:ext cx="8305800" cy="4953000"/>
          </a:xfrm>
        </p:spPr>
        <p:txBody>
          <a:bodyPr>
            <a:normAutofit fontScale="92500" lnSpcReduction="20000"/>
          </a:bodyPr>
          <a:lstStyle/>
          <a:p>
            <a:r>
              <a:rPr lang="en-US" dirty="0"/>
              <a:t>Freedom of incorporation eliminates the privilege aspect</a:t>
            </a:r>
          </a:p>
          <a:p>
            <a:r>
              <a:rPr lang="en-US" dirty="0"/>
              <a:t>At the end of the 19</a:t>
            </a:r>
            <a:r>
              <a:rPr lang="en-US" baseline="30000" dirty="0"/>
              <a:t>th</a:t>
            </a:r>
            <a:r>
              <a:rPr lang="en-US" dirty="0"/>
              <a:t> century, economies of scale reintroduce a market power component  during what Chandler (1977) labels the Second Industrial Revolution</a:t>
            </a:r>
          </a:p>
          <a:p>
            <a:r>
              <a:rPr lang="en-US" dirty="0"/>
              <a:t>Great technical achievements were brought about by aggressive entrepreneurs, whom </a:t>
            </a:r>
            <a:r>
              <a:rPr lang="en-US" dirty="0" err="1"/>
              <a:t>Chernov</a:t>
            </a:r>
            <a:r>
              <a:rPr lang="en-US" dirty="0"/>
              <a:t> (1998) calls “titans” and Josephson (1934) calls “robber barons.”</a:t>
            </a:r>
          </a:p>
          <a:p>
            <a:r>
              <a:rPr lang="en-US" dirty="0" err="1"/>
              <a:t>Chernov’s</a:t>
            </a:r>
            <a:r>
              <a:rPr lang="en-US" dirty="0"/>
              <a:t> industrial titans were at the same time the greatest corruptors. </a:t>
            </a:r>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1491835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Collis Huntington (California’s railway baron): “If you have to pay money [to a politician] to have the right thing done, it is only just and fair to do it.... If a [politician] has the power to do great evil and won't do right unless he is bribed to do it, I think... it is a man's duty to go up and bribe” </a:t>
            </a:r>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28862356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sp>
        <p:nvSpPr>
          <p:cNvPr id="3" name="Content Placeholder 2"/>
          <p:cNvSpPr>
            <a:spLocks noGrp="1"/>
          </p:cNvSpPr>
          <p:nvPr>
            <p:ph idx="1"/>
          </p:nvPr>
        </p:nvSpPr>
        <p:spPr/>
        <p:txBody>
          <a:bodyPr/>
          <a:lstStyle/>
          <a:p>
            <a:pPr marL="0" indent="0">
              <a:buNone/>
            </a:pPr>
            <a:r>
              <a:rPr lang="en-US" dirty="0"/>
              <a:t> </a:t>
            </a:r>
          </a:p>
        </p:txBody>
      </p:sp>
      <p:sp>
        <p:nvSpPr>
          <p:cNvPr id="4" name="Footer Placeholder 3"/>
          <p:cNvSpPr>
            <a:spLocks noGrp="1"/>
          </p:cNvSpPr>
          <p:nvPr>
            <p:ph type="ftr" sz="quarter" idx="11"/>
          </p:nvPr>
        </p:nvSpPr>
        <p:spPr/>
        <p:txBody>
          <a:bodyPr/>
          <a:lstStyle/>
          <a:p>
            <a:r>
              <a:rPr lang="en-US"/>
              <a:t>© Zingales</a:t>
            </a:r>
          </a:p>
        </p:txBody>
      </p:sp>
      <p:pic>
        <p:nvPicPr>
          <p:cNvPr id="2050" name="Picture 2" descr="Image result for Puck in 1889, the Senate was defined “of the Monopolists by the Monopolists and for the Monopolis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068" y="457200"/>
            <a:ext cx="8312901" cy="541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00601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Berle</a:t>
            </a:r>
            <a:r>
              <a:rPr lang="en-US" b="1" dirty="0"/>
              <a:t> and Means (1932) </a:t>
            </a:r>
          </a:p>
        </p:txBody>
      </p:sp>
      <p:sp>
        <p:nvSpPr>
          <p:cNvPr id="3" name="Content Placeholder 2"/>
          <p:cNvSpPr>
            <a:spLocks noGrp="1"/>
          </p:cNvSpPr>
          <p:nvPr>
            <p:ph idx="1"/>
          </p:nvPr>
        </p:nvSpPr>
        <p:spPr>
          <a:xfrm>
            <a:off x="533400" y="1371600"/>
            <a:ext cx="8458200" cy="5029200"/>
          </a:xfrm>
        </p:spPr>
        <p:txBody>
          <a:bodyPr>
            <a:normAutofit fontScale="92500" lnSpcReduction="20000"/>
          </a:bodyPr>
          <a:lstStyle/>
          <a:p>
            <a:r>
              <a:rPr lang="en-US" i="1" dirty="0"/>
              <a:t>“The rise of the modern corporation has brought a concentration of economic power which can compete on equal terms with the modern state - </a:t>
            </a:r>
            <a:r>
              <a:rPr lang="en-US" b="1" i="1" dirty="0"/>
              <a:t>economic power versus political power, each strong in its own field</a:t>
            </a:r>
            <a:r>
              <a:rPr lang="en-US" i="1" dirty="0"/>
              <a:t>. The state seeks in some aspects to regulate the corporation, while the corporation, steadily becoming more powerful, makes every effort to avoid such regulation... The future may see the economic organism, now typified by the corporation, not only on an equal plane with the state, but </a:t>
            </a:r>
            <a:r>
              <a:rPr lang="en-US" b="1" i="1" dirty="0"/>
              <a:t>possibly even superseding it as the dominant form of social organization</a:t>
            </a:r>
            <a:r>
              <a:rPr lang="en-US" i="1" dirty="0"/>
              <a:t>”</a:t>
            </a:r>
            <a:endParaRPr lang="en-US" dirty="0"/>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4835409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Alchian</a:t>
            </a:r>
            <a:r>
              <a:rPr lang="en-US" b="1" dirty="0"/>
              <a:t> and </a:t>
            </a:r>
            <a:r>
              <a:rPr lang="en-US" b="1" dirty="0" err="1"/>
              <a:t>Demsetz</a:t>
            </a:r>
            <a:r>
              <a:rPr lang="en-US" b="1" dirty="0"/>
              <a:t> (1972)</a:t>
            </a:r>
          </a:p>
        </p:txBody>
      </p:sp>
      <p:sp>
        <p:nvSpPr>
          <p:cNvPr id="3" name="Content Placeholder 2"/>
          <p:cNvSpPr>
            <a:spLocks noGrp="1"/>
          </p:cNvSpPr>
          <p:nvPr>
            <p:ph idx="1"/>
          </p:nvPr>
        </p:nvSpPr>
        <p:spPr/>
        <p:txBody>
          <a:bodyPr>
            <a:normAutofit fontScale="92500"/>
          </a:bodyPr>
          <a:lstStyle/>
          <a:p>
            <a:r>
              <a:rPr lang="en-US" dirty="0"/>
              <a:t>“The firm has no power of fiat, no authority, no disciplinary action any different in the slightest degree from ordinary market contracting between two people.” </a:t>
            </a:r>
          </a:p>
          <a:p>
            <a:r>
              <a:rPr lang="en-US" dirty="0"/>
              <a:t>The firm is a simple “nexus of contracts” (Jensen and </a:t>
            </a:r>
            <a:r>
              <a:rPr lang="en-US" dirty="0" err="1"/>
              <a:t>Meckling</a:t>
            </a:r>
            <a:r>
              <a:rPr lang="en-US" dirty="0"/>
              <a:t> 1976), with no objectives or life separate from those of its contracting parties, a veil or – better-- a handy tool for individuals to achieve their personal goals</a:t>
            </a:r>
          </a:p>
          <a:p>
            <a:endParaRPr lang="en-US" dirty="0"/>
          </a:p>
        </p:txBody>
      </p:sp>
      <p:sp>
        <p:nvSpPr>
          <p:cNvPr id="4" name="Footer Placeholder 3"/>
          <p:cNvSpPr>
            <a:spLocks noGrp="1"/>
          </p:cNvSpPr>
          <p:nvPr>
            <p:ph type="ftr" sz="quarter" idx="11"/>
          </p:nvPr>
        </p:nvSpPr>
        <p:spPr/>
        <p:txBody>
          <a:bodyPr/>
          <a:lstStyle/>
          <a:p>
            <a:r>
              <a:rPr lang="en-US"/>
              <a:t>© Zingales</a:t>
            </a:r>
          </a:p>
        </p:txBody>
      </p:sp>
    </p:spTree>
    <p:extLst>
      <p:ext uri="{BB962C8B-B14F-4D97-AF65-F5344CB8AC3E}">
        <p14:creationId xmlns:p14="http://schemas.microsoft.com/office/powerpoint/2010/main" val="5335948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916</TotalTime>
  <Words>1982</Words>
  <Application>Microsoft Office PowerPoint</Application>
  <PresentationFormat>On-screen Show (4:3)</PresentationFormat>
  <Paragraphs>225</Paragraphs>
  <Slides>42</Slides>
  <Notes>1</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42</vt:i4>
      </vt:variant>
    </vt:vector>
  </HeadingPairs>
  <TitlesOfParts>
    <vt:vector size="47" baseType="lpstr">
      <vt:lpstr>Arial</vt:lpstr>
      <vt:lpstr>ArialMT</vt:lpstr>
      <vt:lpstr>Calibri</vt:lpstr>
      <vt:lpstr>Office Theme</vt:lpstr>
      <vt:lpstr>Equation</vt:lpstr>
      <vt:lpstr>Towards a Political Theory of the Firm </vt:lpstr>
      <vt:lpstr>Outline</vt:lpstr>
      <vt:lpstr> </vt:lpstr>
      <vt:lpstr>At the Beginning …</vt:lpstr>
      <vt:lpstr>Gilded Age</vt:lpstr>
      <vt:lpstr>PowerPoint Presentation</vt:lpstr>
      <vt:lpstr> </vt:lpstr>
      <vt:lpstr>Berle and Means (1932) </vt:lpstr>
      <vt:lpstr>Alchian and Demsetz (1972)</vt:lpstr>
      <vt:lpstr>How Such a Change? </vt:lpstr>
      <vt:lpstr>Power Strikes Back</vt:lpstr>
      <vt:lpstr>Interaction Effects</vt:lpstr>
      <vt:lpstr>Interaction Effects -2 </vt:lpstr>
      <vt:lpstr>The Medici Vicious Circle</vt:lpstr>
      <vt:lpstr>The Goldilocks Equilibrium </vt:lpstr>
      <vt:lpstr>A Taxonomy   </vt:lpstr>
      <vt:lpstr>Institutional Characteristics </vt:lpstr>
      <vt:lpstr>Economic Characteristics</vt:lpstr>
      <vt:lpstr> </vt:lpstr>
      <vt:lpstr>Increase in Size </vt:lpstr>
      <vt:lpstr>Increase in C4</vt:lpstr>
      <vt:lpstr>Increase in Concentration - HHI Index  </vt:lpstr>
      <vt:lpstr>Declining Labor Share of Income</vt:lpstr>
      <vt:lpstr>Why?</vt:lpstr>
      <vt:lpstr> </vt:lpstr>
      <vt:lpstr> </vt:lpstr>
      <vt:lpstr>PowerPoint Presentation</vt:lpstr>
      <vt:lpstr>Labor Share and Industry Concentration</vt:lpstr>
      <vt:lpstr>Evolution of Mark-Up</vt:lpstr>
      <vt:lpstr>Effects of Mergers on Market Power</vt:lpstr>
      <vt:lpstr> </vt:lpstr>
      <vt:lpstr>Telecom Concentration in the U.S.</vt:lpstr>
      <vt:lpstr>Google Case </vt:lpstr>
      <vt:lpstr>Vestager </vt:lpstr>
      <vt:lpstr>Comparison to Political Power </vt:lpstr>
      <vt:lpstr>Comparison to Political Power -2</vt:lpstr>
      <vt:lpstr>Comparison to Political Power -3</vt:lpstr>
      <vt:lpstr> </vt:lpstr>
      <vt:lpstr>The Case against Big Business </vt:lpstr>
      <vt:lpstr>Stigler Solution</vt:lpstr>
      <vt:lpstr>My Solution </vt:lpstr>
      <vt:lpstr>Why It is Superior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Wrong With the U.S. Economy?</dc:title>
  <dc:creator>Zingales, Luigi</dc:creator>
  <cp:lastModifiedBy>Chloe Smith</cp:lastModifiedBy>
  <cp:revision>55</cp:revision>
  <dcterms:created xsi:type="dcterms:W3CDTF">2017-08-24T13:00:31Z</dcterms:created>
  <dcterms:modified xsi:type="dcterms:W3CDTF">2017-09-08T08:19:21Z</dcterms:modified>
</cp:coreProperties>
</file>