
<file path=[Content_Types].xml><?xml version="1.0" encoding="utf-8"?>
<Types xmlns="http://schemas.openxmlformats.org/package/2006/content-types">
  <Default Extension="emf" ContentType="image/x-emf"/>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3.xml" ContentType="application/vnd.openxmlformats-officedocument.theme+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4.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theme/theme5.xml" ContentType="application/vnd.openxmlformats-officedocument.theme+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theme/theme6.xml" ContentType="application/vnd.openxmlformats-officedocument.theme+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theme/theme7.xml" ContentType="application/vnd.openxmlformats-officedocument.theme+xml"/>
  <Override PartName="/ppt/theme/theme8.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18.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19.xml" ContentType="application/vnd.openxmlformats-officedocument.presentationml.notesSlide+xml"/>
  <Override PartName="/ppt/charts/chart4.xml" ContentType="application/vnd.openxmlformats-officedocument.drawingml.chart+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charts/chartEx1.xml" ContentType="application/vnd.ms-office.chartex+xml"/>
  <Override PartName="/ppt/charts/style4.xml" ContentType="application/vnd.ms-office.chartstyle+xml"/>
  <Override PartName="/ppt/charts/colors4.xml" ContentType="application/vnd.ms-office.chartcolorstyl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charts/chart5.xml" ContentType="application/vnd.openxmlformats-officedocument.drawingml.chart+xml"/>
  <Override PartName="/ppt/notesSlides/notesSlide25.xml" ContentType="application/vnd.openxmlformats-officedocument.presentationml.notesSlide+xml"/>
  <Override PartName="/ppt/charts/chart6.xml" ContentType="application/vnd.openxmlformats-officedocument.drawingml.chart+xml"/>
  <Override PartName="/ppt/drawings/drawing1.xml" ContentType="application/vnd.openxmlformats-officedocument.drawingml.chartshapes+xml"/>
  <Override PartName="/ppt/notesSlides/notesSlide26.xml" ContentType="application/vnd.openxmlformats-officedocument.presentationml.notesSlide+xml"/>
  <Override PartName="/ppt/charts/chart7.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charts/chart8.xml" ContentType="application/vnd.openxmlformats-officedocument.drawingml.chart+xml"/>
  <Override PartName="/ppt/charts/style6.xml" ContentType="application/vnd.ms-office.chartstyle+xml"/>
  <Override PartName="/ppt/charts/colors6.xml" ContentType="application/vnd.ms-office.chartcolorstyle+xml"/>
  <Override PartName="/ppt/notesSlides/notesSlide34.xml" ContentType="application/vnd.openxmlformats-officedocument.presentationml.notesSlide+xml"/>
  <Override PartName="/ppt/charts/chart9.xml" ContentType="application/vnd.openxmlformats-officedocument.drawingml.chart+xml"/>
  <Override PartName="/ppt/charts/style7.xml" ContentType="application/vnd.ms-office.chartstyle+xml"/>
  <Override PartName="/ppt/charts/colors7.xml" ContentType="application/vnd.ms-office.chartcolorstyle+xml"/>
  <Override PartName="/ppt/charts/chart10.xml" ContentType="application/vnd.openxmlformats-officedocument.drawingml.chart+xml"/>
  <Override PartName="/ppt/charts/style8.xml" ContentType="application/vnd.ms-office.chartstyle+xml"/>
  <Override PartName="/ppt/charts/colors8.xml" ContentType="application/vnd.ms-office.chartcolorstyle+xml"/>
  <Override PartName="/ppt/notesSlides/notesSlide35.xml" ContentType="application/vnd.openxmlformats-officedocument.presentationml.notesSlide+xml"/>
  <Override PartName="/ppt/charts/chart11.xml" ContentType="application/vnd.openxmlformats-officedocument.drawingml.chart+xml"/>
  <Override PartName="/ppt/charts/style9.xml" ContentType="application/vnd.ms-office.chartstyle+xml"/>
  <Override PartName="/ppt/charts/colors9.xml" ContentType="application/vnd.ms-office.chartcolorstyl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4"/>
    <p:sldMasterId id="2147483686" r:id="rId5"/>
    <p:sldMasterId id="2147483676" r:id="rId6"/>
    <p:sldMasterId id="2147483690" r:id="rId7"/>
    <p:sldMasterId id="2147483695" r:id="rId8"/>
    <p:sldMasterId id="2147483718" r:id="rId9"/>
    <p:sldMasterId id="2147483722" r:id="rId10"/>
  </p:sldMasterIdLst>
  <p:notesMasterIdLst>
    <p:notesMasterId r:id="rId57"/>
  </p:notesMasterIdLst>
  <p:sldIdLst>
    <p:sldId id="1155" r:id="rId11"/>
    <p:sldId id="1142" r:id="rId12"/>
    <p:sldId id="260" r:id="rId13"/>
    <p:sldId id="1139" r:id="rId14"/>
    <p:sldId id="1148" r:id="rId15"/>
    <p:sldId id="1156" r:id="rId16"/>
    <p:sldId id="1157" r:id="rId17"/>
    <p:sldId id="1158" r:id="rId18"/>
    <p:sldId id="1159" r:id="rId19"/>
    <p:sldId id="1160" r:id="rId20"/>
    <p:sldId id="267" r:id="rId21"/>
    <p:sldId id="1161" r:id="rId22"/>
    <p:sldId id="269" r:id="rId23"/>
    <p:sldId id="1162" r:id="rId24"/>
    <p:sldId id="1163" r:id="rId25"/>
    <p:sldId id="1164" r:id="rId26"/>
    <p:sldId id="1165" r:id="rId27"/>
    <p:sldId id="1168" r:id="rId28"/>
    <p:sldId id="274" r:id="rId29"/>
    <p:sldId id="1143" r:id="rId30"/>
    <p:sldId id="1140" r:id="rId31"/>
    <p:sldId id="1141" r:id="rId32"/>
    <p:sldId id="275" r:id="rId33"/>
    <p:sldId id="1135" r:id="rId34"/>
    <p:sldId id="306" r:id="rId35"/>
    <p:sldId id="1150" r:id="rId36"/>
    <p:sldId id="1128" r:id="rId37"/>
    <p:sldId id="1131" r:id="rId38"/>
    <p:sldId id="1132" r:id="rId39"/>
    <p:sldId id="1133" r:id="rId40"/>
    <p:sldId id="1171" r:id="rId41"/>
    <p:sldId id="1144" r:id="rId42"/>
    <p:sldId id="1151" r:id="rId43"/>
    <p:sldId id="278" r:id="rId44"/>
    <p:sldId id="1170" r:id="rId45"/>
    <p:sldId id="1173" r:id="rId46"/>
    <p:sldId id="1167" r:id="rId47"/>
    <p:sldId id="1166" r:id="rId48"/>
    <p:sldId id="1147" r:id="rId49"/>
    <p:sldId id="1169" r:id="rId50"/>
    <p:sldId id="1121" r:id="rId51"/>
    <p:sldId id="1125" r:id="rId52"/>
    <p:sldId id="1152" r:id="rId53"/>
    <p:sldId id="1153" r:id="rId54"/>
    <p:sldId id="1127" r:id="rId55"/>
    <p:sldId id="1154" r:id="rId56"/>
  </p:sldIdLst>
  <p:sldSz cx="9144000" cy="5143500" type="screen16x9"/>
  <p:notesSz cx="9144000" cy="5143500"/>
  <p:embeddedFontLst>
    <p:embeddedFont>
      <p:font typeface="Andes ExtraLight" panose="02000000000000000000" pitchFamily="50" charset="0"/>
      <p:regular r:id="rId58"/>
    </p:embeddedFont>
    <p:embeddedFont>
      <p:font typeface="Calibri" panose="020F0502020204030204" pitchFamily="34" charset="0"/>
      <p:regular r:id="rId59"/>
      <p:bold r:id="rId60"/>
      <p:italic r:id="rId61"/>
      <p:boldItalic r:id="rId62"/>
    </p:embeddedFont>
    <p:embeddedFont>
      <p:font typeface="Calibri Light" panose="020F0302020204030204" pitchFamily="34" charset="0"/>
      <p:regular r:id="rId63"/>
      <p:italic r:id="rId64"/>
    </p:embeddedFont>
    <p:embeddedFont>
      <p:font typeface="Franklin Gothic Book" panose="020B0503020102020204" pitchFamily="34" charset="0"/>
      <p:regular r:id="rId65"/>
      <p:italic r:id="rId66"/>
    </p:embeddedFont>
    <p:embeddedFont>
      <p:font typeface="Futura PT" panose="020B0604020202020204" charset="0"/>
      <p:regular r:id="rId67"/>
      <p:bold r:id="rId68"/>
      <p:italic r:id="rId69"/>
      <p:boldItalic r:id="rId70"/>
    </p:embeddedFont>
    <p:embeddedFont>
      <p:font typeface="Futura PT Bold" panose="020B0604020202020204" charset="0"/>
      <p:bold r:id="rId71"/>
      <p:italic r:id="rId72"/>
      <p:boldItalic r:id="rId73"/>
    </p:embeddedFont>
    <p:embeddedFont>
      <p:font typeface="Futura PT Demi" panose="020B0604020202020204" charset="0"/>
      <p:regular r:id="rId74"/>
      <p:bold r:id="rId75"/>
      <p:italic r:id="rId76"/>
      <p:boldItalic r:id="rId77"/>
    </p:embeddedFont>
    <p:embeddedFont>
      <p:font typeface="Futura PT Heavy" panose="020B0604020202020204" charset="0"/>
      <p:bold r:id="rId78"/>
      <p:boldItalic r:id="rId79"/>
    </p:embeddedFont>
    <p:embeddedFont>
      <p:font typeface="FuturaPT-Book" panose="020B0502020204020303" charset="0"/>
      <p:regular r:id="rId80"/>
      <p:italic r:id="rId81"/>
    </p:embeddedFont>
    <p:embeddedFont>
      <p:font typeface="FuturaPT-Demi" panose="020B0702020204020303" charset="0"/>
      <p:regular r:id="rId82"/>
      <p:bold r:id="rId83"/>
      <p:italic r:id="rId84"/>
      <p:boldItalic r:id="rId85"/>
    </p:embeddedFont>
    <p:embeddedFont>
      <p:font typeface="FuturaPT-Light" panose="020B0402020204020303" charset="0"/>
      <p:regular r:id="rId86"/>
    </p:embeddedFont>
    <p:embeddedFont>
      <p:font typeface="FuturaPT-Medium" panose="020B0602020204020303" charset="0"/>
      <p:regular r:id="rId87"/>
      <p:italic r:id="rId88"/>
    </p:embeddedFont>
    <p:embeddedFont>
      <p:font typeface="FuturaStd-Book" panose="020B0502020204020303" charset="0"/>
      <p:regular r:id="rId89"/>
    </p:embeddedFont>
    <p:embeddedFont>
      <p:font typeface="FuturaStd-Heavy" panose="020B0702020204020203" charset="0"/>
      <p:regular r:id="rId90"/>
      <p:bold r:id="rId91"/>
    </p:embeddedFont>
    <p:embeddedFont>
      <p:font typeface="FuturaStd-Light" panose="020B0402020204020303" charset="0"/>
      <p:regular r:id="rId92"/>
    </p:embeddedFont>
    <p:embeddedFont>
      <p:font typeface="FuturaStd-Medium" panose="020B0502020204020303" charset="0"/>
      <p:regular r:id="rId93"/>
    </p:embeddedFont>
    <p:embeddedFont>
      <p:font typeface="Garamond" panose="02020404030301010803" pitchFamily="18" charset="0"/>
      <p:regular r:id="rId94"/>
      <p:bold r:id="rId95"/>
      <p:italic r:id="rId96"/>
    </p:embeddedFont>
    <p:embeddedFont>
      <p:font typeface="Open Sans" panose="020B0606030504020204" pitchFamily="34" charset="0"/>
      <p:regular r:id="rId97"/>
      <p:bold r:id="rId98"/>
      <p:italic r:id="rId99"/>
      <p:boldItalic r:id="rId100"/>
    </p:embeddedFont>
    <p:embeddedFont>
      <p:font typeface="Open Sans Extrabold" panose="020B0906030804020204" pitchFamily="34" charset="0"/>
      <p:bold r:id="rId101"/>
      <p:italic r:id="rId102"/>
      <p:boldItalic r:id="rId103"/>
    </p:embeddedFont>
    <p:embeddedFont>
      <p:font typeface="Open Sans Light" panose="020B0306030504020204" pitchFamily="34" charset="0"/>
      <p:regular r:id="rId104"/>
      <p:italic r:id="rId105"/>
    </p:embeddedFont>
    <p:embeddedFont>
      <p:font typeface="Tisa Pro" panose="020B0604020202020204" charset="0"/>
      <p:regular r:id="rId106"/>
      <p:bold r:id="rId107"/>
    </p:embeddedFont>
    <p:embeddedFont>
      <p:font typeface="Trebuchet MS" panose="020B0603020202020204" pitchFamily="34" charset="0"/>
      <p:regular r:id="rId108"/>
      <p:bold r:id="rId109"/>
      <p:italic r:id="rId110"/>
      <p:boldItalic r:id="rId111"/>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880">
          <p15:clr>
            <a:srgbClr val="A4A3A4"/>
          </p15:clr>
        </p15:guide>
        <p15:guide id="2" pos="216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Daria Taglioni" initials="DT" lastIdx="14" clrIdx="0">
    <p:extLst>
      <p:ext uri="{19B8F6BF-5375-455C-9EA6-DF929625EA0E}">
        <p15:presenceInfo xmlns:p15="http://schemas.microsoft.com/office/powerpoint/2012/main" userId="S::dtaglioni@worldbank.org::24113991-331d-4a0c-ad4d-5c3529f8bb35"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1E0E6"/>
    <a:srgbClr val="56AF44"/>
    <a:srgbClr val="FBF3F7"/>
    <a:srgbClr val="F5D7E5"/>
    <a:srgbClr val="F4DDE8"/>
    <a:srgbClr val="953B70"/>
    <a:srgbClr val="EDB9D0"/>
    <a:srgbClr val="8991C6"/>
    <a:srgbClr val="F57D1F"/>
    <a:srgbClr val="8D3B70"/>
  </p:clrMru>
  <p:extLst>
    <p:ext uri="{E76CE94A-603C-4142-B9EB-6D1370010A27}">
      <p14:discardImageEditData xmlns:p14="http://schemas.microsoft.com/office/powerpoint/2010/main" val="0"/>
    </p:ext>
    <p:ext uri="{D31A062A-798A-4329-ABDD-BBA856620510}">
      <p14:defaultImageDpi xmlns:p14="http://schemas.microsoft.com/office/powerpoint/2010/main" val="96"/>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9498"/>
    <p:restoredTop sz="94360" autoAdjust="0"/>
  </p:normalViewPr>
  <p:slideViewPr>
    <p:cSldViewPr>
      <p:cViewPr varScale="1">
        <p:scale>
          <a:sx n="107" d="100"/>
          <a:sy n="107" d="100"/>
        </p:scale>
        <p:origin x="86" y="86"/>
      </p:cViewPr>
      <p:guideLst>
        <p:guide orient="horz" pos="2880"/>
        <p:guide pos="2160"/>
      </p:guideLst>
    </p:cSldViewPr>
  </p:slideViewPr>
  <p:notesTextViewPr>
    <p:cViewPr>
      <p:scale>
        <a:sx n="3" d="2"/>
        <a:sy n="3" d="2"/>
      </p:scale>
      <p:origin x="0" y="0"/>
    </p:cViewPr>
  </p:notesTextViewPr>
  <p:sorterViewPr>
    <p:cViewPr varScale="1">
      <p:scale>
        <a:sx n="100" d="100"/>
        <a:sy n="100" d="100"/>
      </p:scale>
      <p:origin x="0" y="-18744"/>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16.xml"/><Relationship Id="rId117" Type="http://schemas.microsoft.com/office/2016/11/relationships/changesInfo" Target="changesInfos/changesInfo1.xml"/><Relationship Id="rId21" Type="http://schemas.openxmlformats.org/officeDocument/2006/relationships/slide" Target="slides/slide11.xml"/><Relationship Id="rId42" Type="http://schemas.openxmlformats.org/officeDocument/2006/relationships/slide" Target="slides/slide32.xml"/><Relationship Id="rId47" Type="http://schemas.openxmlformats.org/officeDocument/2006/relationships/slide" Target="slides/slide37.xml"/><Relationship Id="rId63" Type="http://schemas.openxmlformats.org/officeDocument/2006/relationships/font" Target="fonts/font6.fntdata"/><Relationship Id="rId68" Type="http://schemas.openxmlformats.org/officeDocument/2006/relationships/font" Target="fonts/font11.fntdata"/><Relationship Id="rId84" Type="http://schemas.openxmlformats.org/officeDocument/2006/relationships/font" Target="fonts/font27.fntdata"/><Relationship Id="rId89" Type="http://schemas.openxmlformats.org/officeDocument/2006/relationships/font" Target="fonts/font32.fntdata"/><Relationship Id="rId112" Type="http://schemas.openxmlformats.org/officeDocument/2006/relationships/commentAuthors" Target="commentAuthors.xml"/><Relationship Id="rId16" Type="http://schemas.openxmlformats.org/officeDocument/2006/relationships/slide" Target="slides/slide6.xml"/><Relationship Id="rId107" Type="http://schemas.openxmlformats.org/officeDocument/2006/relationships/font" Target="fonts/font50.fntdata"/><Relationship Id="rId11" Type="http://schemas.openxmlformats.org/officeDocument/2006/relationships/slide" Target="slides/slide1.xml"/><Relationship Id="rId32" Type="http://schemas.openxmlformats.org/officeDocument/2006/relationships/slide" Target="slides/slide22.xml"/><Relationship Id="rId37" Type="http://schemas.openxmlformats.org/officeDocument/2006/relationships/slide" Target="slides/slide27.xml"/><Relationship Id="rId53" Type="http://schemas.openxmlformats.org/officeDocument/2006/relationships/slide" Target="slides/slide43.xml"/><Relationship Id="rId58" Type="http://schemas.openxmlformats.org/officeDocument/2006/relationships/font" Target="fonts/font1.fntdata"/><Relationship Id="rId74" Type="http://schemas.openxmlformats.org/officeDocument/2006/relationships/font" Target="fonts/font17.fntdata"/><Relationship Id="rId79" Type="http://schemas.openxmlformats.org/officeDocument/2006/relationships/font" Target="fonts/font22.fntdata"/><Relationship Id="rId102" Type="http://schemas.openxmlformats.org/officeDocument/2006/relationships/font" Target="fonts/font45.fntdata"/><Relationship Id="rId5" Type="http://schemas.openxmlformats.org/officeDocument/2006/relationships/slideMaster" Target="slideMasters/slideMaster2.xml"/><Relationship Id="rId90" Type="http://schemas.openxmlformats.org/officeDocument/2006/relationships/font" Target="fonts/font33.fntdata"/><Relationship Id="rId95" Type="http://schemas.openxmlformats.org/officeDocument/2006/relationships/font" Target="fonts/font38.fntdata"/><Relationship Id="rId22" Type="http://schemas.openxmlformats.org/officeDocument/2006/relationships/slide" Target="slides/slide12.xml"/><Relationship Id="rId27" Type="http://schemas.openxmlformats.org/officeDocument/2006/relationships/slide" Target="slides/slide17.xml"/><Relationship Id="rId43" Type="http://schemas.openxmlformats.org/officeDocument/2006/relationships/slide" Target="slides/slide33.xml"/><Relationship Id="rId48" Type="http://schemas.openxmlformats.org/officeDocument/2006/relationships/slide" Target="slides/slide38.xml"/><Relationship Id="rId64" Type="http://schemas.openxmlformats.org/officeDocument/2006/relationships/font" Target="fonts/font7.fntdata"/><Relationship Id="rId69" Type="http://schemas.openxmlformats.org/officeDocument/2006/relationships/font" Target="fonts/font12.fntdata"/><Relationship Id="rId113" Type="http://schemas.openxmlformats.org/officeDocument/2006/relationships/presProps" Target="presProps.xml"/><Relationship Id="rId80" Type="http://schemas.openxmlformats.org/officeDocument/2006/relationships/font" Target="fonts/font23.fntdata"/><Relationship Id="rId85" Type="http://schemas.openxmlformats.org/officeDocument/2006/relationships/font" Target="fonts/font28.fntdata"/><Relationship Id="rId12" Type="http://schemas.openxmlformats.org/officeDocument/2006/relationships/slide" Target="slides/slide2.xml"/><Relationship Id="rId17" Type="http://schemas.openxmlformats.org/officeDocument/2006/relationships/slide" Target="slides/slide7.xml"/><Relationship Id="rId33" Type="http://schemas.openxmlformats.org/officeDocument/2006/relationships/slide" Target="slides/slide23.xml"/><Relationship Id="rId38" Type="http://schemas.openxmlformats.org/officeDocument/2006/relationships/slide" Target="slides/slide28.xml"/><Relationship Id="rId59" Type="http://schemas.openxmlformats.org/officeDocument/2006/relationships/font" Target="fonts/font2.fntdata"/><Relationship Id="rId103" Type="http://schemas.openxmlformats.org/officeDocument/2006/relationships/font" Target="fonts/font46.fntdata"/><Relationship Id="rId108" Type="http://schemas.openxmlformats.org/officeDocument/2006/relationships/font" Target="fonts/font51.fntdata"/><Relationship Id="rId54" Type="http://schemas.openxmlformats.org/officeDocument/2006/relationships/slide" Target="slides/slide44.xml"/><Relationship Id="rId70" Type="http://schemas.openxmlformats.org/officeDocument/2006/relationships/font" Target="fonts/font13.fntdata"/><Relationship Id="rId75" Type="http://schemas.openxmlformats.org/officeDocument/2006/relationships/font" Target="fonts/font18.fntdata"/><Relationship Id="rId91" Type="http://schemas.openxmlformats.org/officeDocument/2006/relationships/font" Target="fonts/font34.fntdata"/><Relationship Id="rId96" Type="http://schemas.openxmlformats.org/officeDocument/2006/relationships/font" Target="fonts/font39.fntdata"/><Relationship Id="rId1" Type="http://schemas.openxmlformats.org/officeDocument/2006/relationships/customXml" Target="../customXml/item1.xml"/><Relationship Id="rId6" Type="http://schemas.openxmlformats.org/officeDocument/2006/relationships/slideMaster" Target="slideMasters/slideMaster3.xml"/><Relationship Id="rId23" Type="http://schemas.openxmlformats.org/officeDocument/2006/relationships/slide" Target="slides/slide13.xml"/><Relationship Id="rId28" Type="http://schemas.openxmlformats.org/officeDocument/2006/relationships/slide" Target="slides/slide18.xml"/><Relationship Id="rId49" Type="http://schemas.openxmlformats.org/officeDocument/2006/relationships/slide" Target="slides/slide39.xml"/><Relationship Id="rId114" Type="http://schemas.openxmlformats.org/officeDocument/2006/relationships/viewProps" Target="viewProps.xml"/><Relationship Id="rId10" Type="http://schemas.openxmlformats.org/officeDocument/2006/relationships/slideMaster" Target="slideMasters/slideMaster7.xml"/><Relationship Id="rId31" Type="http://schemas.openxmlformats.org/officeDocument/2006/relationships/slide" Target="slides/slide21.xml"/><Relationship Id="rId44" Type="http://schemas.openxmlformats.org/officeDocument/2006/relationships/slide" Target="slides/slide34.xml"/><Relationship Id="rId52" Type="http://schemas.openxmlformats.org/officeDocument/2006/relationships/slide" Target="slides/slide42.xml"/><Relationship Id="rId60" Type="http://schemas.openxmlformats.org/officeDocument/2006/relationships/font" Target="fonts/font3.fntdata"/><Relationship Id="rId65" Type="http://schemas.openxmlformats.org/officeDocument/2006/relationships/font" Target="fonts/font8.fntdata"/><Relationship Id="rId73" Type="http://schemas.openxmlformats.org/officeDocument/2006/relationships/font" Target="fonts/font16.fntdata"/><Relationship Id="rId78" Type="http://schemas.openxmlformats.org/officeDocument/2006/relationships/font" Target="fonts/font21.fntdata"/><Relationship Id="rId81" Type="http://schemas.openxmlformats.org/officeDocument/2006/relationships/font" Target="fonts/font24.fntdata"/><Relationship Id="rId86" Type="http://schemas.openxmlformats.org/officeDocument/2006/relationships/font" Target="fonts/font29.fntdata"/><Relationship Id="rId94" Type="http://schemas.openxmlformats.org/officeDocument/2006/relationships/font" Target="fonts/font37.fntdata"/><Relationship Id="rId99" Type="http://schemas.openxmlformats.org/officeDocument/2006/relationships/font" Target="fonts/font42.fntdata"/><Relationship Id="rId101" Type="http://schemas.openxmlformats.org/officeDocument/2006/relationships/font" Target="fonts/font44.fntdata"/><Relationship Id="rId4" Type="http://schemas.openxmlformats.org/officeDocument/2006/relationships/slideMaster" Target="slideMasters/slideMaster1.xml"/><Relationship Id="rId9" Type="http://schemas.openxmlformats.org/officeDocument/2006/relationships/slideMaster" Target="slideMasters/slideMaster6.xml"/><Relationship Id="rId13" Type="http://schemas.openxmlformats.org/officeDocument/2006/relationships/slide" Target="slides/slide3.xml"/><Relationship Id="rId18" Type="http://schemas.openxmlformats.org/officeDocument/2006/relationships/slide" Target="slides/slide8.xml"/><Relationship Id="rId39" Type="http://schemas.openxmlformats.org/officeDocument/2006/relationships/slide" Target="slides/slide29.xml"/><Relationship Id="rId109" Type="http://schemas.openxmlformats.org/officeDocument/2006/relationships/font" Target="fonts/font52.fntdata"/><Relationship Id="rId34" Type="http://schemas.openxmlformats.org/officeDocument/2006/relationships/slide" Target="slides/slide24.xml"/><Relationship Id="rId50" Type="http://schemas.openxmlformats.org/officeDocument/2006/relationships/slide" Target="slides/slide40.xml"/><Relationship Id="rId55" Type="http://schemas.openxmlformats.org/officeDocument/2006/relationships/slide" Target="slides/slide45.xml"/><Relationship Id="rId76" Type="http://schemas.openxmlformats.org/officeDocument/2006/relationships/font" Target="fonts/font19.fntdata"/><Relationship Id="rId97" Type="http://schemas.openxmlformats.org/officeDocument/2006/relationships/font" Target="fonts/font40.fntdata"/><Relationship Id="rId104" Type="http://schemas.openxmlformats.org/officeDocument/2006/relationships/font" Target="fonts/font47.fntdata"/><Relationship Id="rId7" Type="http://schemas.openxmlformats.org/officeDocument/2006/relationships/slideMaster" Target="slideMasters/slideMaster4.xml"/><Relationship Id="rId71" Type="http://schemas.openxmlformats.org/officeDocument/2006/relationships/font" Target="fonts/font14.fntdata"/><Relationship Id="rId92" Type="http://schemas.openxmlformats.org/officeDocument/2006/relationships/font" Target="fonts/font35.fntdata"/><Relationship Id="rId2" Type="http://schemas.openxmlformats.org/officeDocument/2006/relationships/customXml" Target="../customXml/item2.xml"/><Relationship Id="rId29" Type="http://schemas.openxmlformats.org/officeDocument/2006/relationships/slide" Target="slides/slide19.xml"/><Relationship Id="rId24" Type="http://schemas.openxmlformats.org/officeDocument/2006/relationships/slide" Target="slides/slide14.xml"/><Relationship Id="rId40" Type="http://schemas.openxmlformats.org/officeDocument/2006/relationships/slide" Target="slides/slide30.xml"/><Relationship Id="rId45" Type="http://schemas.openxmlformats.org/officeDocument/2006/relationships/slide" Target="slides/slide35.xml"/><Relationship Id="rId66" Type="http://schemas.openxmlformats.org/officeDocument/2006/relationships/font" Target="fonts/font9.fntdata"/><Relationship Id="rId87" Type="http://schemas.openxmlformats.org/officeDocument/2006/relationships/font" Target="fonts/font30.fntdata"/><Relationship Id="rId110" Type="http://schemas.openxmlformats.org/officeDocument/2006/relationships/font" Target="fonts/font53.fntdata"/><Relationship Id="rId115" Type="http://schemas.openxmlformats.org/officeDocument/2006/relationships/theme" Target="theme/theme1.xml"/><Relationship Id="rId61" Type="http://schemas.openxmlformats.org/officeDocument/2006/relationships/font" Target="fonts/font4.fntdata"/><Relationship Id="rId82" Type="http://schemas.openxmlformats.org/officeDocument/2006/relationships/font" Target="fonts/font25.fntdata"/><Relationship Id="rId19" Type="http://schemas.openxmlformats.org/officeDocument/2006/relationships/slide" Target="slides/slide9.xml"/><Relationship Id="rId14" Type="http://schemas.openxmlformats.org/officeDocument/2006/relationships/slide" Target="slides/slide4.xml"/><Relationship Id="rId30" Type="http://schemas.openxmlformats.org/officeDocument/2006/relationships/slide" Target="slides/slide20.xml"/><Relationship Id="rId35" Type="http://schemas.openxmlformats.org/officeDocument/2006/relationships/slide" Target="slides/slide25.xml"/><Relationship Id="rId56" Type="http://schemas.openxmlformats.org/officeDocument/2006/relationships/slide" Target="slides/slide46.xml"/><Relationship Id="rId77" Type="http://schemas.openxmlformats.org/officeDocument/2006/relationships/font" Target="fonts/font20.fntdata"/><Relationship Id="rId100" Type="http://schemas.openxmlformats.org/officeDocument/2006/relationships/font" Target="fonts/font43.fntdata"/><Relationship Id="rId105" Type="http://schemas.openxmlformats.org/officeDocument/2006/relationships/font" Target="fonts/font48.fntdata"/><Relationship Id="rId8" Type="http://schemas.openxmlformats.org/officeDocument/2006/relationships/slideMaster" Target="slideMasters/slideMaster5.xml"/><Relationship Id="rId51" Type="http://schemas.openxmlformats.org/officeDocument/2006/relationships/slide" Target="slides/slide41.xml"/><Relationship Id="rId72" Type="http://schemas.openxmlformats.org/officeDocument/2006/relationships/font" Target="fonts/font15.fntdata"/><Relationship Id="rId93" Type="http://schemas.openxmlformats.org/officeDocument/2006/relationships/font" Target="fonts/font36.fntdata"/><Relationship Id="rId98" Type="http://schemas.openxmlformats.org/officeDocument/2006/relationships/font" Target="fonts/font41.fntdata"/><Relationship Id="rId3" Type="http://schemas.openxmlformats.org/officeDocument/2006/relationships/customXml" Target="../customXml/item3.xml"/><Relationship Id="rId25" Type="http://schemas.openxmlformats.org/officeDocument/2006/relationships/slide" Target="slides/slide15.xml"/><Relationship Id="rId46" Type="http://schemas.openxmlformats.org/officeDocument/2006/relationships/slide" Target="slides/slide36.xml"/><Relationship Id="rId67" Type="http://schemas.openxmlformats.org/officeDocument/2006/relationships/font" Target="fonts/font10.fntdata"/><Relationship Id="rId116" Type="http://schemas.openxmlformats.org/officeDocument/2006/relationships/tableStyles" Target="tableStyles.xml"/><Relationship Id="rId20" Type="http://schemas.openxmlformats.org/officeDocument/2006/relationships/slide" Target="slides/slide10.xml"/><Relationship Id="rId41" Type="http://schemas.openxmlformats.org/officeDocument/2006/relationships/slide" Target="slides/slide31.xml"/><Relationship Id="rId62" Type="http://schemas.openxmlformats.org/officeDocument/2006/relationships/font" Target="fonts/font5.fntdata"/><Relationship Id="rId83" Type="http://schemas.openxmlformats.org/officeDocument/2006/relationships/font" Target="fonts/font26.fntdata"/><Relationship Id="rId88" Type="http://schemas.openxmlformats.org/officeDocument/2006/relationships/font" Target="fonts/font31.fntdata"/><Relationship Id="rId111" Type="http://schemas.openxmlformats.org/officeDocument/2006/relationships/font" Target="fonts/font54.fntdata"/><Relationship Id="rId15" Type="http://schemas.openxmlformats.org/officeDocument/2006/relationships/slide" Target="slides/slide5.xml"/><Relationship Id="rId36" Type="http://schemas.openxmlformats.org/officeDocument/2006/relationships/slide" Target="slides/slide26.xml"/><Relationship Id="rId57" Type="http://schemas.openxmlformats.org/officeDocument/2006/relationships/notesMaster" Target="notesMasters/notesMaster1.xml"/><Relationship Id="rId106" Type="http://schemas.openxmlformats.org/officeDocument/2006/relationships/font" Target="fonts/font49.fntdata"/></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aria Taglioni" userId="24113991-331d-4a0c-ad4d-5c3529f8bb35" providerId="ADAL" clId="{0248BE8A-2D6B-4F9A-9FCA-22356AE82C2E}"/>
    <pc:docChg chg="modSld">
      <pc:chgData name="Daria Taglioni" userId="24113991-331d-4a0c-ad4d-5c3529f8bb35" providerId="ADAL" clId="{0248BE8A-2D6B-4F9A-9FCA-22356AE82C2E}" dt="2020-10-29T13:50:52.740" v="50"/>
      <pc:docMkLst>
        <pc:docMk/>
      </pc:docMkLst>
      <pc:sldChg chg="addSp modSp">
        <pc:chgData name="Daria Taglioni" userId="24113991-331d-4a0c-ad4d-5c3529f8bb35" providerId="ADAL" clId="{0248BE8A-2D6B-4F9A-9FCA-22356AE82C2E}" dt="2020-10-29T13:46:26.015" v="45" actId="20577"/>
        <pc:sldMkLst>
          <pc:docMk/>
          <pc:sldMk cId="4158732271" sldId="1168"/>
        </pc:sldMkLst>
        <pc:spChg chg="add mod">
          <ac:chgData name="Daria Taglioni" userId="24113991-331d-4a0c-ad4d-5c3529f8bb35" providerId="ADAL" clId="{0248BE8A-2D6B-4F9A-9FCA-22356AE82C2E}" dt="2020-10-29T13:46:26.015" v="45" actId="20577"/>
          <ac:spMkLst>
            <pc:docMk/>
            <pc:sldMk cId="4158732271" sldId="1168"/>
            <ac:spMk id="2" creationId="{4A01DB43-50A0-4D3C-A131-7084E783B7C8}"/>
          </ac:spMkLst>
        </pc:spChg>
      </pc:sldChg>
      <pc:sldChg chg="modSp modAnim">
        <pc:chgData name="Daria Taglioni" userId="24113991-331d-4a0c-ad4d-5c3529f8bb35" providerId="ADAL" clId="{0248BE8A-2D6B-4F9A-9FCA-22356AE82C2E}" dt="2020-10-29T13:50:52.740" v="50"/>
        <pc:sldMkLst>
          <pc:docMk/>
          <pc:sldMk cId="2446188926" sldId="1170"/>
        </pc:sldMkLst>
        <pc:spChg chg="mod">
          <ac:chgData name="Daria Taglioni" userId="24113991-331d-4a0c-ad4d-5c3529f8bb35" providerId="ADAL" clId="{0248BE8A-2D6B-4F9A-9FCA-22356AE82C2E}" dt="2020-10-29T13:48:57.379" v="47" actId="2085"/>
          <ac:spMkLst>
            <pc:docMk/>
            <pc:sldMk cId="2446188926" sldId="1170"/>
            <ac:spMk id="7" creationId="{3AA51BE7-DD7C-43D5-8F9B-7D35A06AA4B6}"/>
          </ac:spMkLst>
        </pc:spChg>
      </pc:sldChg>
    </pc:docChg>
  </pc:docChgLst>
</pc:chgInfo>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8.xml"/><Relationship Id="rId1" Type="http://schemas.microsoft.com/office/2011/relationships/chartStyle" Target="style8.xml"/></Relationships>
</file>

<file path=ppt/charts/_rels/chart11.xml.rels><?xml version="1.0" encoding="UTF-8" standalone="yes"?>
<Relationships xmlns="http://schemas.openxmlformats.org/package/2006/relationships"><Relationship Id="rId3" Type="http://schemas.openxmlformats.org/officeDocument/2006/relationships/oleObject" Target="https://worldbankgroup-my.sharepoint.com/personal/ctan_worldbank_org/Documents/_WDR2020/05_Production/WDR2020%20Data%20files/Chapter%202/WDR2020_chapter2_data.xlsx" TargetMode="External"/><Relationship Id="rId2" Type="http://schemas.microsoft.com/office/2011/relationships/chartColorStyle" Target="colors9.xml"/><Relationship Id="rId1" Type="http://schemas.microsoft.com/office/2011/relationships/chartStyle" Target="style9.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oleObject" Target="file:///C:\Users\wb384671\WBG\Consuelo%20Jurado%20Tan%20-%20_WDR2020\05_Production\WDR2020%20Data%20files\Chapter%209\WDR2020_chapter9_data.xlsx" TargetMode="External"/><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1" Type="http://schemas.openxmlformats.org/officeDocument/2006/relationships/oleObject" Target="https://worldbankgroup-my.sharepoint.com/personal/ctan_worldbank_org/Documents/_WDR2020/05_Production/WDR2020%20Data%20files/Chapter%205/WDR2020_chapter5_data.xlsx" TargetMode="External"/></Relationships>
</file>

<file path=ppt/charts/_rels/chart5.xml.rels><?xml version="1.0" encoding="UTF-8" standalone="yes"?>
<Relationships xmlns="http://schemas.openxmlformats.org/package/2006/relationships"><Relationship Id="rId1" Type="http://schemas.openxmlformats.org/officeDocument/2006/relationships/oleObject" Target="https://worldbankgroup-my.sharepoint.com/personal/ctan_worldbank_org/Documents/_WDR2020/05_Production/WDR2020%20Data%20files/Chapter%207/WDR2020_chapter7_data.xlsx" TargetMode="External"/></Relationships>
</file>

<file path=ppt/charts/_rels/chart6.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oleObject" Target="https://worldbankgroup-my.sharepoint.com/personal/ctan_worldbank_org/Documents/_WDR2020/05_Production/WDR2020%20Data%20files/Chapter%207/WDR2020_chapter7_data.xlsx" TargetMode="External"/></Relationships>
</file>

<file path=ppt/charts/_rels/chart7.xml.rels><?xml version="1.0" encoding="UTF-8" standalone="yes"?>
<Relationships xmlns="http://schemas.openxmlformats.org/package/2006/relationships"><Relationship Id="rId3" Type="http://schemas.openxmlformats.org/officeDocument/2006/relationships/oleObject" Target="https://worldbankgroup-my.sharepoint.com/personal/ctan_worldbank_org/Documents/_WDR2020/05_Production/WDR2020%20Data%20files/Chapter%202/WDR2020_chapter2_data.xlsx" TargetMode="External"/><Relationship Id="rId2" Type="http://schemas.microsoft.com/office/2011/relationships/chartColorStyle" Target="colors5.xml"/><Relationship Id="rId1" Type="http://schemas.microsoft.com/office/2011/relationships/chartStyle" Target="style5.xml"/></Relationships>
</file>

<file path=ppt/charts/_rels/chart8.xml.rels><?xml version="1.0" encoding="UTF-8" standalone="yes"?>
<Relationships xmlns="http://schemas.openxmlformats.org/package/2006/relationships"><Relationship Id="rId3" Type="http://schemas.openxmlformats.org/officeDocument/2006/relationships/oleObject" Target="https://worldbankgroup-my.sharepoint.com/personal/ctan_worldbank_org/Documents/_WDR2020/05_Production/WDR2020%20Data%20files/Chapter%202/WDR2020_chapter2_data.xlsx" TargetMode="External"/><Relationship Id="rId2" Type="http://schemas.microsoft.com/office/2011/relationships/chartColorStyle" Target="colors6.xml"/><Relationship Id="rId1" Type="http://schemas.microsoft.com/office/2011/relationships/chartStyle" Target="style6.xml"/></Relationships>
</file>

<file path=ppt/charts/_rels/chart9.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7.xml"/><Relationship Id="rId1" Type="http://schemas.microsoft.com/office/2011/relationships/chartStyle" Target="style7.xml"/></Relationships>
</file>

<file path=ppt/charts/_rels/chartEx1.xml.rels><?xml version="1.0" encoding="UTF-8" standalone="yes"?>
<Relationships xmlns="http://schemas.openxmlformats.org/package/2006/relationships"><Relationship Id="rId3" Type="http://schemas.microsoft.com/office/2011/relationships/chartColorStyle" Target="colors4.xml"/><Relationship Id="rId2" Type="http://schemas.microsoft.com/office/2011/relationships/chartStyle" Target="style4.xml"/><Relationship Id="rId1" Type="http://schemas.openxmlformats.org/officeDocument/2006/relationships/oleObject" Target="file:///C:\Users\wb384671\WBG\Consuelo%20Jurado%20Tan%20-%20_WDR2020\05_Production\WDR2020%20Data%20files\Chapter%205\WDR2020_chapter5_data.xlsx" TargetMode="Externa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layout>
        <c:manualLayout>
          <c:xMode val="edge"/>
          <c:yMode val="edge"/>
          <c:x val="2.1929563545735546E-2"/>
          <c:y val="2.0813126800833946E-2"/>
        </c:manualLayout>
      </c:layout>
      <c:overlay val="0"/>
      <c:spPr>
        <a:noFill/>
        <a:ln>
          <a:noFill/>
        </a:ln>
        <a:effectLst/>
      </c:spPr>
      <c:txPr>
        <a:bodyPr rot="0" spcFirstLastPara="1" vertOverflow="ellipsis" vert="horz" wrap="square" anchor="ctr" anchorCtr="1"/>
        <a:lstStyle/>
        <a:p>
          <a:pPr algn="l">
            <a:defRPr sz="1100" b="0" i="0" u="none" strike="noStrike" kern="1200" spc="0" baseline="0">
              <a:solidFill>
                <a:schemeClr val="tx1"/>
              </a:solidFill>
              <a:latin typeface="FuturaStd-Book" panose="020B0502020204020303" charset="0"/>
              <a:ea typeface="+mn-ea"/>
              <a:cs typeface="+mn-cs"/>
            </a:defRPr>
          </a:pPr>
          <a:endParaRPr lang="en-US"/>
        </a:p>
      </c:txPr>
    </c:title>
    <c:autoTitleDeleted val="0"/>
    <c:plotArea>
      <c:layout/>
      <c:barChart>
        <c:barDir val="col"/>
        <c:grouping val="clustered"/>
        <c:varyColors val="0"/>
        <c:ser>
          <c:idx val="0"/>
          <c:order val="0"/>
          <c:tx>
            <c:strRef>
              <c:f>Sheet1!$B$1</c:f>
              <c:strCache>
                <c:ptCount val="1"/>
                <c:pt idx="0">
                  <c:v>US$, billions</c:v>
                </c:pt>
              </c:strCache>
            </c:strRef>
          </c:tx>
          <c:spPr>
            <a:solidFill>
              <a:srgbClr val="8D3B70"/>
            </a:solidFill>
            <a:ln>
              <a:noFill/>
            </a:ln>
            <a:effectLst/>
          </c:spPr>
          <c:invertIfNegative val="0"/>
          <c:dPt>
            <c:idx val="1"/>
            <c:invertIfNegative val="0"/>
            <c:bubble3D val="0"/>
            <c:spPr>
              <a:solidFill>
                <a:srgbClr val="8991C6"/>
              </a:solidFill>
              <a:ln>
                <a:noFill/>
              </a:ln>
              <a:effectLst/>
            </c:spPr>
            <c:extLst>
              <c:ext xmlns:c16="http://schemas.microsoft.com/office/drawing/2014/chart" uri="{C3380CC4-5D6E-409C-BE32-E72D297353CC}">
                <c16:uniqueId val="{00000005-8E76-402D-8B26-51AC2D55433C}"/>
              </c:ext>
            </c:extLst>
          </c:dPt>
          <c:dLbls>
            <c:spPr>
              <a:noFill/>
              <a:ln>
                <a:noFill/>
              </a:ln>
              <a:effectLst/>
            </c:spPr>
            <c:txPr>
              <a:bodyPr rot="0" spcFirstLastPara="1" vertOverflow="ellipsis" vert="horz" wrap="square" lIns="38100" tIns="19050" rIns="38100" bIns="19050" anchor="ctr" anchorCtr="1">
                <a:spAutoFit/>
              </a:bodyPr>
              <a:lstStyle/>
              <a:p>
                <a:pPr>
                  <a:defRPr sz="800" b="0" i="0" u="none" strike="noStrike" kern="1200" baseline="0">
                    <a:solidFill>
                      <a:schemeClr val="tx1"/>
                    </a:solidFill>
                    <a:latin typeface="FuturaStd-Book" panose="020B0502020204020303" charset="0"/>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non-OECD</c:v>
                </c:pt>
                <c:pt idx="1">
                  <c:v>OECD</c:v>
                </c:pt>
              </c:strCache>
            </c:strRef>
          </c:cat>
          <c:val>
            <c:numRef>
              <c:f>Sheet1!$B$2:$B$3</c:f>
              <c:numCache>
                <c:formatCode>General</c:formatCode>
                <c:ptCount val="2"/>
                <c:pt idx="0">
                  <c:v>208</c:v>
                </c:pt>
                <c:pt idx="1">
                  <c:v>439</c:v>
                </c:pt>
              </c:numCache>
            </c:numRef>
          </c:val>
          <c:extLst>
            <c:ext xmlns:c16="http://schemas.microsoft.com/office/drawing/2014/chart" uri="{C3380CC4-5D6E-409C-BE32-E72D297353CC}">
              <c16:uniqueId val="{00000000-8E76-402D-8B26-51AC2D55433C}"/>
            </c:ext>
          </c:extLst>
        </c:ser>
        <c:dLbls>
          <c:showLegendKey val="0"/>
          <c:showVal val="0"/>
          <c:showCatName val="0"/>
          <c:showSerName val="0"/>
          <c:showPercent val="0"/>
          <c:showBubbleSize val="0"/>
        </c:dLbls>
        <c:gapWidth val="50"/>
        <c:overlap val="-35"/>
        <c:axId val="763596032"/>
        <c:axId val="633680096"/>
      </c:barChart>
      <c:catAx>
        <c:axId val="763596032"/>
        <c:scaling>
          <c:orientation val="minMax"/>
        </c:scaling>
        <c:delete val="0"/>
        <c:axPos val="b"/>
        <c:numFmt formatCode="General" sourceLinked="1"/>
        <c:majorTickMark val="none"/>
        <c:minorTickMark val="none"/>
        <c:tickLblPos val="nextTo"/>
        <c:spPr>
          <a:noFill/>
          <a:ln w="15875" cap="flat" cmpd="sng" algn="ctr">
            <a:solidFill>
              <a:schemeClr val="tx1"/>
            </a:solidFill>
            <a:round/>
          </a:ln>
          <a:effectLst/>
        </c:spPr>
        <c:txPr>
          <a:bodyPr rot="-60000000" spcFirstLastPara="1" vertOverflow="ellipsis" vert="horz" wrap="square" anchor="ctr" anchorCtr="1"/>
          <a:lstStyle/>
          <a:p>
            <a:pPr>
              <a:defRPr sz="1000" b="0" i="0" u="none" strike="noStrike" kern="1200" baseline="0">
                <a:solidFill>
                  <a:schemeClr val="tx1"/>
                </a:solidFill>
                <a:latin typeface="FuturaStd-Book" panose="020B0502020204020303" charset="0"/>
                <a:ea typeface="+mn-ea"/>
                <a:cs typeface="+mn-cs"/>
              </a:defRPr>
            </a:pPr>
            <a:endParaRPr lang="en-US"/>
          </a:p>
        </c:txPr>
        <c:crossAx val="633680096"/>
        <c:crosses val="autoZero"/>
        <c:auto val="1"/>
        <c:lblAlgn val="ctr"/>
        <c:lblOffset val="100"/>
        <c:noMultiLvlLbl val="0"/>
      </c:catAx>
      <c:valAx>
        <c:axId val="633680096"/>
        <c:scaling>
          <c:orientation val="minMax"/>
        </c:scaling>
        <c:delete val="0"/>
        <c:axPos val="l"/>
        <c:majorGridlines>
          <c:spPr>
            <a:ln w="6350" cap="flat" cmpd="sng" algn="ctr">
              <a:solidFill>
                <a:schemeClr val="bg1">
                  <a:lumMod val="65000"/>
                </a:schemeClr>
              </a:solidFill>
              <a:prstDash val="sysDash"/>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800" b="0" i="0" u="none" strike="noStrike" kern="1200" baseline="0">
                <a:solidFill>
                  <a:schemeClr val="tx1"/>
                </a:solidFill>
                <a:latin typeface="FuturaStd-Book" panose="020B0502020204020303" charset="0"/>
                <a:ea typeface="+mn-ea"/>
                <a:cs typeface="+mn-cs"/>
              </a:defRPr>
            </a:pPr>
            <a:endParaRPr lang="en-US"/>
          </a:p>
        </c:txPr>
        <c:crossAx val="763596032"/>
        <c:crosses val="autoZero"/>
        <c:crossBetween val="between"/>
        <c:majorUnit val="100"/>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800">
          <a:solidFill>
            <a:schemeClr val="tx1"/>
          </a:solidFill>
          <a:latin typeface="FuturaStd-Book" panose="020B0502020204020303" charset="0"/>
        </a:defRPr>
      </a:pPr>
      <a:endParaRPr lang="en-US"/>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lineChart>
        <c:grouping val="standard"/>
        <c:varyColors val="0"/>
        <c:ser>
          <c:idx val="0"/>
          <c:order val="0"/>
          <c:tx>
            <c:strRef>
              <c:f>Sheet2!$A$2</c:f>
              <c:strCache>
                <c:ptCount val="1"/>
                <c:pt idx="0">
                  <c:v>Madagascar</c:v>
                </c:pt>
              </c:strCache>
            </c:strRef>
          </c:tx>
          <c:spPr>
            <a:ln w="28575" cap="rnd">
              <a:solidFill>
                <a:schemeClr val="accent1"/>
              </a:solidFill>
              <a:round/>
            </a:ln>
            <a:effectLst/>
          </c:spPr>
          <c:marker>
            <c:symbol val="none"/>
          </c:marker>
          <c:cat>
            <c:strRef>
              <c:f>Sheet2!$B$1:$X$1</c:f>
              <c:strCache>
                <c:ptCount val="23"/>
                <c:pt idx="0">
                  <c:v>1995</c:v>
                </c:pt>
                <c:pt idx="1">
                  <c:v>1996</c:v>
                </c:pt>
                <c:pt idx="2">
                  <c:v>1997</c:v>
                </c:pt>
                <c:pt idx="3">
                  <c:v>1998</c:v>
                </c:pt>
                <c:pt idx="4">
                  <c:v>1999</c:v>
                </c:pt>
                <c:pt idx="5">
                  <c:v>2000</c:v>
                </c:pt>
                <c:pt idx="6">
                  <c:v>2001</c:v>
                </c:pt>
                <c:pt idx="7">
                  <c:v>2002</c:v>
                </c:pt>
                <c:pt idx="8">
                  <c:v>2003</c:v>
                </c:pt>
                <c:pt idx="9">
                  <c:v>2004</c:v>
                </c:pt>
                <c:pt idx="10">
                  <c:v>2005</c:v>
                </c:pt>
                <c:pt idx="11">
                  <c:v>2006</c:v>
                </c:pt>
                <c:pt idx="12">
                  <c:v>2007</c:v>
                </c:pt>
                <c:pt idx="13">
                  <c:v>2008</c:v>
                </c:pt>
                <c:pt idx="14">
                  <c:v>2009</c:v>
                </c:pt>
                <c:pt idx="15">
                  <c:v>2010</c:v>
                </c:pt>
                <c:pt idx="16">
                  <c:v>2011</c:v>
                </c:pt>
                <c:pt idx="17">
                  <c:v>2012</c:v>
                </c:pt>
                <c:pt idx="18">
                  <c:v>2013</c:v>
                </c:pt>
                <c:pt idx="19">
                  <c:v>2014</c:v>
                </c:pt>
                <c:pt idx="20">
                  <c:v>2015</c:v>
                </c:pt>
                <c:pt idx="21">
                  <c:v>2016</c:v>
                </c:pt>
                <c:pt idx="22">
                  <c:v>2017</c:v>
                </c:pt>
              </c:strCache>
            </c:strRef>
          </c:cat>
          <c:val>
            <c:numRef>
              <c:f>Sheet2!$B$2:$X$2</c:f>
              <c:numCache>
                <c:formatCode>General</c:formatCode>
                <c:ptCount val="23"/>
                <c:pt idx="0">
                  <c:v>7.49</c:v>
                </c:pt>
                <c:pt idx="1">
                  <c:v>7.63</c:v>
                </c:pt>
                <c:pt idx="2">
                  <c:v>7.63</c:v>
                </c:pt>
                <c:pt idx="3">
                  <c:v>6.52</c:v>
                </c:pt>
                <c:pt idx="5">
                  <c:v>6.1</c:v>
                </c:pt>
                <c:pt idx="6">
                  <c:v>5.33</c:v>
                </c:pt>
                <c:pt idx="7">
                  <c:v>5.61</c:v>
                </c:pt>
                <c:pt idx="8">
                  <c:v>5.14</c:v>
                </c:pt>
                <c:pt idx="9">
                  <c:v>3.76</c:v>
                </c:pt>
                <c:pt idx="10">
                  <c:v>11.37</c:v>
                </c:pt>
                <c:pt idx="11">
                  <c:v>13.33</c:v>
                </c:pt>
                <c:pt idx="12">
                  <c:v>12.11</c:v>
                </c:pt>
                <c:pt idx="13">
                  <c:v>12.13</c:v>
                </c:pt>
                <c:pt idx="14">
                  <c:v>10.73</c:v>
                </c:pt>
                <c:pt idx="15">
                  <c:v>10.56</c:v>
                </c:pt>
                <c:pt idx="16">
                  <c:v>10.93</c:v>
                </c:pt>
                <c:pt idx="17">
                  <c:v>10.96</c:v>
                </c:pt>
                <c:pt idx="18">
                  <c:v>10.96</c:v>
                </c:pt>
                <c:pt idx="19">
                  <c:v>10.69</c:v>
                </c:pt>
                <c:pt idx="20">
                  <c:v>10.94</c:v>
                </c:pt>
                <c:pt idx="21">
                  <c:v>10.26</c:v>
                </c:pt>
                <c:pt idx="22">
                  <c:v>6.17</c:v>
                </c:pt>
              </c:numCache>
            </c:numRef>
          </c:val>
          <c:smooth val="0"/>
          <c:extLst>
            <c:ext xmlns:c16="http://schemas.microsoft.com/office/drawing/2014/chart" uri="{C3380CC4-5D6E-409C-BE32-E72D297353CC}">
              <c16:uniqueId val="{00000000-D972-4F71-B49E-601CBFDBCB3D}"/>
            </c:ext>
          </c:extLst>
        </c:ser>
        <c:dLbls>
          <c:showLegendKey val="0"/>
          <c:showVal val="0"/>
          <c:showCatName val="0"/>
          <c:showSerName val="0"/>
          <c:showPercent val="0"/>
          <c:showBubbleSize val="0"/>
        </c:dLbls>
        <c:smooth val="0"/>
        <c:axId val="1585100544"/>
        <c:axId val="1409508128"/>
      </c:lineChart>
      <c:catAx>
        <c:axId val="158510054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409508128"/>
        <c:crosses val="autoZero"/>
        <c:auto val="1"/>
        <c:lblAlgn val="ctr"/>
        <c:lblOffset val="100"/>
        <c:noMultiLvlLbl val="0"/>
      </c:catAx>
      <c:valAx>
        <c:axId val="1409508128"/>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58510054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0861139341900719"/>
          <c:y val="0.14267667939332823"/>
          <c:w val="0.8692736085914472"/>
          <c:h val="0.67816940096847311"/>
        </c:manualLayout>
      </c:layout>
      <c:barChart>
        <c:barDir val="col"/>
        <c:grouping val="stacked"/>
        <c:varyColors val="0"/>
        <c:ser>
          <c:idx val="0"/>
          <c:order val="0"/>
          <c:tx>
            <c:strRef>
              <c:f>'Figure 2.6'!$A$29</c:f>
              <c:strCache>
                <c:ptCount val="1"/>
                <c:pt idx="0">
                  <c:v>Electronic systems</c:v>
                </c:pt>
              </c:strCache>
            </c:strRef>
          </c:tx>
          <c:spPr>
            <a:solidFill>
              <a:srgbClr val="56AF44"/>
            </a:solidFill>
            <a:ln>
              <a:noFill/>
            </a:ln>
            <a:effectLst/>
          </c:spPr>
          <c:invertIfNegative val="0"/>
          <c:dLbls>
            <c:delete val="1"/>
          </c:dLbls>
          <c:cat>
            <c:strRef>
              <c:f>'Figure 2.6'!$B$28:$F$28</c:f>
              <c:strCache>
                <c:ptCount val="5"/>
                <c:pt idx="0">
                  <c:v>Sub-Saharan Africa</c:v>
                </c:pt>
                <c:pt idx="1">
                  <c:v>Latin America &amp; Caribbean</c:v>
                </c:pt>
                <c:pt idx="2">
                  <c:v>East Asia &amp; Pacific</c:v>
                </c:pt>
                <c:pt idx="3">
                  <c:v>South Asia</c:v>
                </c:pt>
                <c:pt idx="4">
                  <c:v>Middle East &amp; North Africa</c:v>
                </c:pt>
              </c:strCache>
            </c:strRef>
          </c:cat>
          <c:val>
            <c:numRef>
              <c:f>'Figure 2.6'!$B$29:$F$29</c:f>
              <c:numCache>
                <c:formatCode>General</c:formatCode>
                <c:ptCount val="5"/>
                <c:pt idx="0">
                  <c:v>420.11</c:v>
                </c:pt>
                <c:pt idx="1">
                  <c:v>190</c:v>
                </c:pt>
                <c:pt idx="2">
                  <c:v>75.5</c:v>
                </c:pt>
                <c:pt idx="3">
                  <c:v>46</c:v>
                </c:pt>
                <c:pt idx="4">
                  <c:v>31</c:v>
                </c:pt>
              </c:numCache>
            </c:numRef>
          </c:val>
          <c:extLst>
            <c:ext xmlns:c16="http://schemas.microsoft.com/office/drawing/2014/chart" uri="{C3380CC4-5D6E-409C-BE32-E72D297353CC}">
              <c16:uniqueId val="{00000000-886B-4CA4-AD69-E8C9A63FD92E}"/>
            </c:ext>
          </c:extLst>
        </c:ser>
        <c:ser>
          <c:idx val="1"/>
          <c:order val="1"/>
          <c:tx>
            <c:strRef>
              <c:f>'Figure 2.6'!$A$30</c:f>
              <c:strCache>
                <c:ptCount val="1"/>
                <c:pt idx="0">
                  <c:v>Customs administration</c:v>
                </c:pt>
              </c:strCache>
            </c:strRef>
          </c:tx>
          <c:spPr>
            <a:solidFill>
              <a:srgbClr val="346929"/>
            </a:solidFill>
            <a:ln>
              <a:noFill/>
            </a:ln>
            <a:effectLst/>
          </c:spPr>
          <c:invertIfNegative val="0"/>
          <c:dLbls>
            <c:delete val="1"/>
          </c:dLbls>
          <c:cat>
            <c:strRef>
              <c:f>'Figure 2.6'!$B$28:$F$28</c:f>
              <c:strCache>
                <c:ptCount val="5"/>
                <c:pt idx="0">
                  <c:v>Sub-Saharan Africa</c:v>
                </c:pt>
                <c:pt idx="1">
                  <c:v>Latin America &amp; Caribbean</c:v>
                </c:pt>
                <c:pt idx="2">
                  <c:v>East Asia &amp; Pacific</c:v>
                </c:pt>
                <c:pt idx="3">
                  <c:v>South Asia</c:v>
                </c:pt>
                <c:pt idx="4">
                  <c:v>Middle East &amp; North Africa</c:v>
                </c:pt>
              </c:strCache>
            </c:strRef>
          </c:cat>
          <c:val>
            <c:numRef>
              <c:f>'Figure 2.6'!$B$30:$F$30</c:f>
              <c:numCache>
                <c:formatCode>General</c:formatCode>
                <c:ptCount val="5"/>
                <c:pt idx="0">
                  <c:v>74.66</c:v>
                </c:pt>
                <c:pt idx="1">
                  <c:v>11.67</c:v>
                </c:pt>
                <c:pt idx="2">
                  <c:v>4.5</c:v>
                </c:pt>
                <c:pt idx="4">
                  <c:v>18</c:v>
                </c:pt>
              </c:numCache>
            </c:numRef>
          </c:val>
          <c:extLst>
            <c:ext xmlns:c16="http://schemas.microsoft.com/office/drawing/2014/chart" uri="{C3380CC4-5D6E-409C-BE32-E72D297353CC}">
              <c16:uniqueId val="{00000001-886B-4CA4-AD69-E8C9A63FD92E}"/>
            </c:ext>
          </c:extLst>
        </c:ser>
        <c:ser>
          <c:idx val="2"/>
          <c:order val="2"/>
          <c:tx>
            <c:strRef>
              <c:f>'Figure 2.6'!$A$31</c:f>
              <c:strCache>
                <c:ptCount val="1"/>
                <c:pt idx="0">
                  <c:v>Risk-based inspections</c:v>
                </c:pt>
              </c:strCache>
            </c:strRef>
          </c:tx>
          <c:spPr>
            <a:solidFill>
              <a:srgbClr val="F47C21"/>
            </a:solidFill>
            <a:ln>
              <a:noFill/>
            </a:ln>
            <a:effectLst/>
          </c:spPr>
          <c:invertIfNegative val="0"/>
          <c:dLbls>
            <c:delete val="1"/>
          </c:dLbls>
          <c:cat>
            <c:strRef>
              <c:f>'Figure 2.6'!$B$28:$F$28</c:f>
              <c:strCache>
                <c:ptCount val="5"/>
                <c:pt idx="0">
                  <c:v>Sub-Saharan Africa</c:v>
                </c:pt>
                <c:pt idx="1">
                  <c:v>Latin America &amp; Caribbean</c:v>
                </c:pt>
                <c:pt idx="2">
                  <c:v>East Asia &amp; Pacific</c:v>
                </c:pt>
                <c:pt idx="3">
                  <c:v>South Asia</c:v>
                </c:pt>
                <c:pt idx="4">
                  <c:v>Middle East &amp; North Africa</c:v>
                </c:pt>
              </c:strCache>
            </c:strRef>
          </c:cat>
          <c:val>
            <c:numRef>
              <c:f>'Figure 2.6'!$B$31:$F$31</c:f>
              <c:numCache>
                <c:formatCode>General</c:formatCode>
                <c:ptCount val="5"/>
                <c:pt idx="0">
                  <c:v>28.16</c:v>
                </c:pt>
                <c:pt idx="1">
                  <c:v>0</c:v>
                </c:pt>
                <c:pt idx="2">
                  <c:v>0</c:v>
                </c:pt>
                <c:pt idx="3">
                  <c:v>0</c:v>
                </c:pt>
                <c:pt idx="4">
                  <c:v>0</c:v>
                </c:pt>
              </c:numCache>
            </c:numRef>
          </c:val>
          <c:extLst>
            <c:ext xmlns:c16="http://schemas.microsoft.com/office/drawing/2014/chart" uri="{C3380CC4-5D6E-409C-BE32-E72D297353CC}">
              <c16:uniqueId val="{00000002-886B-4CA4-AD69-E8C9A63FD92E}"/>
            </c:ext>
          </c:extLst>
        </c:ser>
        <c:ser>
          <c:idx val="3"/>
          <c:order val="3"/>
          <c:tx>
            <c:strRef>
              <c:f>'Figure 2.6'!$A$32</c:f>
              <c:strCache>
                <c:ptCount val="1"/>
                <c:pt idx="0">
                  <c:v>Infrastructure</c:v>
                </c:pt>
              </c:strCache>
            </c:strRef>
          </c:tx>
          <c:spPr>
            <a:solidFill>
              <a:srgbClr val="0063A6"/>
            </a:solidFill>
            <a:ln>
              <a:noFill/>
            </a:ln>
            <a:effectLst/>
          </c:spPr>
          <c:invertIfNegative val="0"/>
          <c:dLbls>
            <c:delete val="1"/>
          </c:dLbls>
          <c:cat>
            <c:strRef>
              <c:f>'Figure 2.6'!$B$28:$F$28</c:f>
              <c:strCache>
                <c:ptCount val="5"/>
                <c:pt idx="0">
                  <c:v>Sub-Saharan Africa</c:v>
                </c:pt>
                <c:pt idx="1">
                  <c:v>Latin America &amp; Caribbean</c:v>
                </c:pt>
                <c:pt idx="2">
                  <c:v>East Asia &amp; Pacific</c:v>
                </c:pt>
                <c:pt idx="3">
                  <c:v>South Asia</c:v>
                </c:pt>
                <c:pt idx="4">
                  <c:v>Middle East &amp; North Africa</c:v>
                </c:pt>
              </c:strCache>
            </c:strRef>
          </c:cat>
          <c:val>
            <c:numRef>
              <c:f>'Figure 2.6'!$B$32:$F$32</c:f>
              <c:numCache>
                <c:formatCode>General</c:formatCode>
                <c:ptCount val="5"/>
                <c:pt idx="0">
                  <c:v>341</c:v>
                </c:pt>
                <c:pt idx="1">
                  <c:v>0</c:v>
                </c:pt>
                <c:pt idx="2">
                  <c:v>10</c:v>
                </c:pt>
                <c:pt idx="3">
                  <c:v>40</c:v>
                </c:pt>
                <c:pt idx="4">
                  <c:v>18.600000000000001</c:v>
                </c:pt>
              </c:numCache>
            </c:numRef>
          </c:val>
          <c:extLst>
            <c:ext xmlns:c16="http://schemas.microsoft.com/office/drawing/2014/chart" uri="{C3380CC4-5D6E-409C-BE32-E72D297353CC}">
              <c16:uniqueId val="{00000003-886B-4CA4-AD69-E8C9A63FD92E}"/>
            </c:ext>
          </c:extLst>
        </c:ser>
        <c:dLbls>
          <c:showLegendKey val="0"/>
          <c:showVal val="1"/>
          <c:showCatName val="0"/>
          <c:showSerName val="0"/>
          <c:showPercent val="0"/>
          <c:showBubbleSize val="0"/>
        </c:dLbls>
        <c:gapWidth val="100"/>
        <c:overlap val="100"/>
        <c:axId val="392198664"/>
        <c:axId val="393200152"/>
      </c:barChart>
      <c:lineChart>
        <c:grouping val="standard"/>
        <c:varyColors val="0"/>
        <c:ser>
          <c:idx val="4"/>
          <c:order val="4"/>
          <c:tx>
            <c:strRef>
              <c:f>'Figure 2.6'!$A$33</c:f>
              <c:strCache>
                <c:ptCount val="1"/>
                <c:pt idx="0">
                  <c:v>Total</c:v>
                </c:pt>
              </c:strCache>
            </c:strRef>
          </c:tx>
          <c:spPr>
            <a:ln w="28575" cap="rnd">
              <a:noFill/>
              <a:round/>
            </a:ln>
            <a:effectLst/>
          </c:spPr>
          <c:marker>
            <c:symbol val="none"/>
          </c:marker>
          <c:dLbls>
            <c:spPr>
              <a:solidFill>
                <a:srgbClr val="E2FFDD"/>
              </a:solidFill>
              <a:ln>
                <a:noFill/>
              </a:ln>
              <a:effectLst/>
            </c:spPr>
            <c:txPr>
              <a:bodyPr rot="0" spcFirstLastPara="1" vertOverflow="ellipsis" vert="horz" wrap="square" anchor="ctr" anchorCtr="1"/>
              <a:lstStyle/>
              <a:p>
                <a:pPr>
                  <a:defRPr sz="800" b="1" i="0" u="none" strike="noStrike" kern="1200" baseline="0">
                    <a:solidFill>
                      <a:schemeClr val="tx1"/>
                    </a:solidFill>
                    <a:latin typeface="FuturaPT-Book" panose="020B0502020204020303" pitchFamily="34" charset="0"/>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'Figure 2.6'!$B$28:$F$28</c:f>
              <c:strCache>
                <c:ptCount val="5"/>
                <c:pt idx="0">
                  <c:v>Sub-Saharan Africa</c:v>
                </c:pt>
                <c:pt idx="1">
                  <c:v>Latin America &amp; Caribbean</c:v>
                </c:pt>
                <c:pt idx="2">
                  <c:v>East Asia &amp; Pacific</c:v>
                </c:pt>
                <c:pt idx="3">
                  <c:v>South Asia</c:v>
                </c:pt>
                <c:pt idx="4">
                  <c:v>Middle East &amp; North Africa</c:v>
                </c:pt>
              </c:strCache>
            </c:strRef>
          </c:cat>
          <c:val>
            <c:numRef>
              <c:f>'Figure 2.6'!$B$33:$F$33</c:f>
              <c:numCache>
                <c:formatCode>General</c:formatCode>
                <c:ptCount val="5"/>
                <c:pt idx="0">
                  <c:v>864</c:v>
                </c:pt>
                <c:pt idx="1">
                  <c:v>202</c:v>
                </c:pt>
                <c:pt idx="2">
                  <c:v>90</c:v>
                </c:pt>
                <c:pt idx="3">
                  <c:v>86</c:v>
                </c:pt>
                <c:pt idx="4">
                  <c:v>68</c:v>
                </c:pt>
              </c:numCache>
            </c:numRef>
          </c:val>
          <c:smooth val="0"/>
          <c:extLst>
            <c:ext xmlns:c16="http://schemas.microsoft.com/office/drawing/2014/chart" uri="{C3380CC4-5D6E-409C-BE32-E72D297353CC}">
              <c16:uniqueId val="{00000004-886B-4CA4-AD69-E8C9A63FD92E}"/>
            </c:ext>
          </c:extLst>
        </c:ser>
        <c:dLbls>
          <c:showLegendKey val="0"/>
          <c:showVal val="0"/>
          <c:showCatName val="0"/>
          <c:showSerName val="0"/>
          <c:showPercent val="0"/>
          <c:showBubbleSize val="0"/>
        </c:dLbls>
        <c:marker val="1"/>
        <c:smooth val="0"/>
        <c:axId val="392198664"/>
        <c:axId val="393200152"/>
      </c:lineChart>
      <c:catAx>
        <c:axId val="392198664"/>
        <c:scaling>
          <c:orientation val="minMax"/>
        </c:scaling>
        <c:delete val="0"/>
        <c:axPos val="b"/>
        <c:numFmt formatCode="General" sourceLinked="1"/>
        <c:majorTickMark val="out"/>
        <c:minorTickMark val="none"/>
        <c:tickLblPos val="nextTo"/>
        <c:spPr>
          <a:noFill/>
          <a:ln w="15875" cap="flat" cmpd="sng" algn="ctr">
            <a:solidFill>
              <a:schemeClr val="tx1"/>
            </a:solidFill>
            <a:round/>
          </a:ln>
          <a:effectLst/>
        </c:spPr>
        <c:txPr>
          <a:bodyPr rot="-60000000" spcFirstLastPara="1" vertOverflow="ellipsis" vert="horz" wrap="square" anchor="ctr" anchorCtr="1"/>
          <a:lstStyle/>
          <a:p>
            <a:pPr>
              <a:defRPr sz="1050" b="0" i="0" u="none" strike="noStrike" kern="1200" baseline="0">
                <a:solidFill>
                  <a:schemeClr val="tx1"/>
                </a:solidFill>
                <a:latin typeface="FuturaPT-Book" panose="020B0502020204020303" pitchFamily="34" charset="0"/>
                <a:ea typeface="+mn-ea"/>
                <a:cs typeface="+mn-cs"/>
              </a:defRPr>
            </a:pPr>
            <a:endParaRPr lang="en-US"/>
          </a:p>
        </c:txPr>
        <c:crossAx val="393200152"/>
        <c:crosses val="autoZero"/>
        <c:auto val="1"/>
        <c:lblAlgn val="ctr"/>
        <c:lblOffset val="100"/>
        <c:noMultiLvlLbl val="0"/>
      </c:catAx>
      <c:valAx>
        <c:axId val="393200152"/>
        <c:scaling>
          <c:orientation val="minMax"/>
          <c:max val="900"/>
        </c:scaling>
        <c:delete val="0"/>
        <c:axPos val="l"/>
        <c:majorGridlines>
          <c:spPr>
            <a:ln w="6350" cap="flat" cmpd="sng" algn="ctr">
              <a:solidFill>
                <a:schemeClr val="bg1">
                  <a:lumMod val="65000"/>
                </a:schemeClr>
              </a:solidFill>
              <a:prstDash val="sysDash"/>
              <a:round/>
            </a:ln>
            <a:effectLst/>
          </c:spPr>
        </c:majorGridlines>
        <c:title>
          <c:tx>
            <c:rich>
              <a:bodyPr rot="-5400000" spcFirstLastPara="1" vertOverflow="ellipsis" vert="horz" wrap="square" anchor="ctr" anchorCtr="1"/>
              <a:lstStyle/>
              <a:p>
                <a:pPr>
                  <a:defRPr sz="1000" b="0" i="0" u="none" strike="noStrike" kern="1200" baseline="0">
                    <a:solidFill>
                      <a:schemeClr val="tx1"/>
                    </a:solidFill>
                    <a:latin typeface="FuturaPT-Book" panose="020B0502020204020303" pitchFamily="34" charset="0"/>
                    <a:ea typeface="+mn-ea"/>
                    <a:cs typeface="+mn-cs"/>
                  </a:defRPr>
                </a:pPr>
                <a:r>
                  <a:rPr lang="en-US" sz="1000"/>
                  <a:t>Total time reduction (hours)</a:t>
                </a:r>
              </a:p>
            </c:rich>
          </c:tx>
          <c:layout>
            <c:manualLayout>
              <c:xMode val="edge"/>
              <c:yMode val="edge"/>
              <c:x val="0"/>
              <c:y val="0.2876745488375454"/>
            </c:manualLayout>
          </c:layout>
          <c:overlay val="0"/>
          <c:spPr>
            <a:noFill/>
            <a:ln>
              <a:noFill/>
            </a:ln>
            <a:effectLst/>
          </c:spPr>
          <c:txPr>
            <a:bodyPr rot="-5400000" spcFirstLastPara="1" vertOverflow="ellipsis" vert="horz" wrap="square" anchor="ctr" anchorCtr="1"/>
            <a:lstStyle/>
            <a:p>
              <a:pPr>
                <a:defRPr sz="1000" b="0" i="0" u="none" strike="noStrike" kern="1200" baseline="0">
                  <a:solidFill>
                    <a:schemeClr val="tx1"/>
                  </a:solidFill>
                  <a:latin typeface="FuturaPT-Book" panose="020B0502020204020303" pitchFamily="34" charset="0"/>
                  <a:ea typeface="+mn-ea"/>
                  <a:cs typeface="+mn-cs"/>
                </a:defRPr>
              </a:pPr>
              <a:endParaRPr lang="en-U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800" b="0" i="0" u="none" strike="noStrike" kern="1200" baseline="0">
                <a:solidFill>
                  <a:schemeClr val="tx1"/>
                </a:solidFill>
                <a:latin typeface="FuturaPT-Book" panose="020B0502020204020303" pitchFamily="34" charset="0"/>
                <a:ea typeface="+mn-ea"/>
                <a:cs typeface="+mn-cs"/>
              </a:defRPr>
            </a:pPr>
            <a:endParaRPr lang="en-US"/>
          </a:p>
        </c:txPr>
        <c:crossAx val="392198664"/>
        <c:crosses val="autoZero"/>
        <c:crossBetween val="between"/>
        <c:majorUnit val="150"/>
      </c:valAx>
      <c:spPr>
        <a:noFill/>
        <a:ln>
          <a:noFill/>
        </a:ln>
        <a:effectLst/>
      </c:spPr>
    </c:plotArea>
    <c:legend>
      <c:legendPos val="b"/>
      <c:legendEntry>
        <c:idx val="4"/>
        <c:delete val="1"/>
      </c:legendEntry>
      <c:overlay val="0"/>
      <c:spPr>
        <a:noFill/>
        <a:ln>
          <a:noFill/>
        </a:ln>
        <a:effectLst/>
      </c:spPr>
      <c:txPr>
        <a:bodyPr rot="0" spcFirstLastPara="1" vertOverflow="ellipsis" vert="horz" wrap="square" anchor="ctr" anchorCtr="1"/>
        <a:lstStyle/>
        <a:p>
          <a:pPr>
            <a:defRPr sz="1000" b="0" i="0" u="none" strike="noStrike" kern="1200" baseline="0">
              <a:solidFill>
                <a:schemeClr val="tx1"/>
              </a:solidFill>
              <a:latin typeface="FuturaPT-Book" panose="020B0502020204020303" pitchFamily="34" charset="0"/>
              <a:ea typeface="+mn-ea"/>
              <a:cs typeface="+mn-cs"/>
            </a:defRPr>
          </a:pPr>
          <a:endParaRPr lang="en-US"/>
        </a:p>
      </c:txPr>
    </c:legend>
    <c:plotVisOnly val="1"/>
    <c:dispBlanksAs val="gap"/>
    <c:showDLblsOverMax val="0"/>
  </c:chart>
  <c:spPr>
    <a:noFill/>
    <a:ln>
      <a:noFill/>
    </a:ln>
    <a:effectLst/>
  </c:spPr>
  <c:txPr>
    <a:bodyPr/>
    <a:lstStyle/>
    <a:p>
      <a:pPr>
        <a:defRPr sz="800">
          <a:solidFill>
            <a:schemeClr val="tx1"/>
          </a:solidFill>
          <a:latin typeface="FuturaPT-Book" panose="020B0502020204020303" pitchFamily="34" charset="0"/>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layout>
        <c:manualLayout>
          <c:xMode val="edge"/>
          <c:yMode val="edge"/>
          <c:x val="2.1929563545735546E-2"/>
          <c:y val="2.0813126800833946E-2"/>
        </c:manualLayout>
      </c:layout>
      <c:overlay val="0"/>
      <c:spPr>
        <a:noFill/>
        <a:ln>
          <a:noFill/>
        </a:ln>
        <a:effectLst/>
      </c:spPr>
      <c:txPr>
        <a:bodyPr rot="0" spcFirstLastPara="1" vertOverflow="ellipsis" vert="horz" wrap="square" anchor="ctr" anchorCtr="1"/>
        <a:lstStyle/>
        <a:p>
          <a:pPr algn="l">
            <a:defRPr sz="1100" b="0" i="0" u="none" strike="noStrike" kern="1200" spc="0" baseline="0">
              <a:solidFill>
                <a:schemeClr val="tx1"/>
              </a:solidFill>
              <a:latin typeface="FuturaStd-Book" panose="020B0502020204020303" charset="0"/>
              <a:ea typeface="+mn-ea"/>
              <a:cs typeface="+mn-cs"/>
            </a:defRPr>
          </a:pPr>
          <a:endParaRPr lang="en-US"/>
        </a:p>
      </c:txPr>
    </c:title>
    <c:autoTitleDeleted val="0"/>
    <c:plotArea>
      <c:layout/>
      <c:barChart>
        <c:barDir val="col"/>
        <c:grouping val="clustered"/>
        <c:varyColors val="0"/>
        <c:ser>
          <c:idx val="0"/>
          <c:order val="0"/>
          <c:tx>
            <c:strRef>
              <c:f>Sheet1!$B$1</c:f>
              <c:strCache>
                <c:ptCount val="1"/>
                <c:pt idx="0">
                  <c:v>% of GDP</c:v>
                </c:pt>
              </c:strCache>
            </c:strRef>
          </c:tx>
          <c:spPr>
            <a:solidFill>
              <a:srgbClr val="8D3B70"/>
            </a:solidFill>
            <a:ln>
              <a:noFill/>
            </a:ln>
            <a:effectLst/>
          </c:spPr>
          <c:invertIfNegative val="0"/>
          <c:dPt>
            <c:idx val="1"/>
            <c:invertIfNegative val="0"/>
            <c:bubble3D val="0"/>
            <c:spPr>
              <a:solidFill>
                <a:srgbClr val="8991C6"/>
              </a:solidFill>
              <a:ln>
                <a:noFill/>
              </a:ln>
              <a:effectLst/>
            </c:spPr>
            <c:extLst>
              <c:ext xmlns:c16="http://schemas.microsoft.com/office/drawing/2014/chart" uri="{C3380CC4-5D6E-409C-BE32-E72D297353CC}">
                <c16:uniqueId val="{00000000-FC06-4CFA-836B-B849328B1A9F}"/>
              </c:ext>
            </c:extLst>
          </c:dPt>
          <c:dLbls>
            <c:spPr>
              <a:noFill/>
              <a:ln>
                <a:noFill/>
              </a:ln>
              <a:effectLst/>
            </c:spPr>
            <c:txPr>
              <a:bodyPr rot="0" spcFirstLastPara="1" vertOverflow="ellipsis" vert="horz" wrap="square" lIns="38100" tIns="19050" rIns="38100" bIns="19050" anchor="ctr" anchorCtr="1">
                <a:spAutoFit/>
              </a:bodyPr>
              <a:lstStyle/>
              <a:p>
                <a:pPr>
                  <a:defRPr sz="800" b="0" i="0" u="none" strike="noStrike" kern="1200" baseline="0">
                    <a:solidFill>
                      <a:schemeClr val="tx1"/>
                    </a:solidFill>
                    <a:latin typeface="FuturaStd-Book" panose="020B0502020204020303" charset="0"/>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non-OECD</c:v>
                </c:pt>
                <c:pt idx="1">
                  <c:v>OECD</c:v>
                </c:pt>
              </c:strCache>
            </c:strRef>
          </c:cat>
          <c:val>
            <c:numRef>
              <c:f>Sheet1!$B$2:$B$3</c:f>
              <c:numCache>
                <c:formatCode>General</c:formatCode>
                <c:ptCount val="2"/>
                <c:pt idx="0">
                  <c:v>1.3</c:v>
                </c:pt>
                <c:pt idx="1">
                  <c:v>0.96</c:v>
                </c:pt>
              </c:numCache>
            </c:numRef>
          </c:val>
          <c:extLst>
            <c:ext xmlns:c16="http://schemas.microsoft.com/office/drawing/2014/chart" uri="{C3380CC4-5D6E-409C-BE32-E72D297353CC}">
              <c16:uniqueId val="{00000000-8E76-402D-8B26-51AC2D55433C}"/>
            </c:ext>
          </c:extLst>
        </c:ser>
        <c:dLbls>
          <c:showLegendKey val="0"/>
          <c:showVal val="0"/>
          <c:showCatName val="0"/>
          <c:showSerName val="0"/>
          <c:showPercent val="0"/>
          <c:showBubbleSize val="0"/>
        </c:dLbls>
        <c:gapWidth val="50"/>
        <c:overlap val="-35"/>
        <c:axId val="763596032"/>
        <c:axId val="633680096"/>
      </c:barChart>
      <c:catAx>
        <c:axId val="763596032"/>
        <c:scaling>
          <c:orientation val="minMax"/>
        </c:scaling>
        <c:delete val="0"/>
        <c:axPos val="b"/>
        <c:numFmt formatCode="General" sourceLinked="1"/>
        <c:majorTickMark val="none"/>
        <c:minorTickMark val="none"/>
        <c:tickLblPos val="nextTo"/>
        <c:spPr>
          <a:noFill/>
          <a:ln w="15875" cap="flat" cmpd="sng" algn="ctr">
            <a:solidFill>
              <a:schemeClr val="tx1"/>
            </a:solidFill>
            <a:round/>
          </a:ln>
          <a:effectLst/>
        </c:spPr>
        <c:txPr>
          <a:bodyPr rot="-60000000" spcFirstLastPara="1" vertOverflow="ellipsis" vert="horz" wrap="square" anchor="ctr" anchorCtr="1"/>
          <a:lstStyle/>
          <a:p>
            <a:pPr>
              <a:defRPr sz="1000" b="0" i="0" u="none" strike="noStrike" kern="1200" baseline="0">
                <a:solidFill>
                  <a:schemeClr val="tx1"/>
                </a:solidFill>
                <a:latin typeface="FuturaStd-Book" panose="020B0502020204020303" charset="0"/>
                <a:ea typeface="+mn-ea"/>
                <a:cs typeface="+mn-cs"/>
              </a:defRPr>
            </a:pPr>
            <a:endParaRPr lang="en-US"/>
          </a:p>
        </c:txPr>
        <c:crossAx val="633680096"/>
        <c:crosses val="autoZero"/>
        <c:auto val="1"/>
        <c:lblAlgn val="ctr"/>
        <c:lblOffset val="100"/>
        <c:noMultiLvlLbl val="0"/>
      </c:catAx>
      <c:valAx>
        <c:axId val="633680096"/>
        <c:scaling>
          <c:orientation val="minMax"/>
        </c:scaling>
        <c:delete val="0"/>
        <c:axPos val="l"/>
        <c:majorGridlines>
          <c:spPr>
            <a:ln w="6350" cap="flat" cmpd="sng" algn="ctr">
              <a:solidFill>
                <a:schemeClr val="bg1">
                  <a:lumMod val="65000"/>
                </a:schemeClr>
              </a:solidFill>
              <a:prstDash val="sysDash"/>
              <a:round/>
            </a:ln>
            <a:effectLst/>
          </c:spPr>
        </c:majorGridlines>
        <c:numFmt formatCode="#,##0.0" sourceLinked="0"/>
        <c:majorTickMark val="none"/>
        <c:minorTickMark val="none"/>
        <c:tickLblPos val="nextTo"/>
        <c:spPr>
          <a:noFill/>
          <a:ln>
            <a:noFill/>
          </a:ln>
          <a:effectLst/>
        </c:spPr>
        <c:txPr>
          <a:bodyPr rot="-60000000" spcFirstLastPara="1" vertOverflow="ellipsis" vert="horz" wrap="square" anchor="ctr" anchorCtr="1"/>
          <a:lstStyle/>
          <a:p>
            <a:pPr>
              <a:defRPr sz="800" b="0" i="0" u="none" strike="noStrike" kern="1200" baseline="0">
                <a:solidFill>
                  <a:schemeClr val="tx1"/>
                </a:solidFill>
                <a:latin typeface="FuturaStd-Book" panose="020B0502020204020303" charset="0"/>
                <a:ea typeface="+mn-ea"/>
                <a:cs typeface="+mn-cs"/>
              </a:defRPr>
            </a:pPr>
            <a:endParaRPr lang="en-US"/>
          </a:p>
        </c:txPr>
        <c:crossAx val="763596032"/>
        <c:crosses val="autoZero"/>
        <c:crossBetween val="between"/>
        <c:majorUnit val="0.5"/>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800">
          <a:solidFill>
            <a:schemeClr val="tx1"/>
          </a:solidFill>
          <a:latin typeface="FuturaStd-Book" panose="020B0502020204020303" charset="0"/>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0699762036461789"/>
          <c:y val="0.14794079941621938"/>
          <c:w val="0.8180734686064941"/>
          <c:h val="0.66525495036382642"/>
        </c:manualLayout>
      </c:layout>
      <c:lineChart>
        <c:grouping val="standard"/>
        <c:varyColors val="0"/>
        <c:ser>
          <c:idx val="2"/>
          <c:order val="0"/>
          <c:tx>
            <c:strRef>
              <c:f>'Figure 9.2'!$D$13</c:f>
              <c:strCache>
                <c:ptCount val="1"/>
                <c:pt idx="0">
                  <c:v>Top 1% income tax rate (left scale)</c:v>
                </c:pt>
              </c:strCache>
            </c:strRef>
          </c:tx>
          <c:spPr>
            <a:ln w="28575" cap="rnd">
              <a:solidFill>
                <a:srgbClr val="953B70"/>
              </a:solidFill>
              <a:round/>
            </a:ln>
            <a:effectLst/>
          </c:spPr>
          <c:marker>
            <c:symbol val="none"/>
          </c:marker>
          <c:cat>
            <c:numRef>
              <c:f>'Figure 9.2'!$A$14:$A$41</c:f>
              <c:numCache>
                <c:formatCode>General</c:formatCode>
                <c:ptCount val="28"/>
                <c:pt idx="0">
                  <c:v>1980</c:v>
                </c:pt>
                <c:pt idx="1">
                  <c:v>1981</c:v>
                </c:pt>
                <c:pt idx="2">
                  <c:v>1982</c:v>
                </c:pt>
                <c:pt idx="3">
                  <c:v>1983</c:v>
                </c:pt>
                <c:pt idx="4">
                  <c:v>1984</c:v>
                </c:pt>
                <c:pt idx="5">
                  <c:v>1985</c:v>
                </c:pt>
                <c:pt idx="6">
                  <c:v>1986</c:v>
                </c:pt>
                <c:pt idx="7">
                  <c:v>1987</c:v>
                </c:pt>
                <c:pt idx="8">
                  <c:v>1988</c:v>
                </c:pt>
                <c:pt idx="9">
                  <c:v>1989</c:v>
                </c:pt>
                <c:pt idx="10">
                  <c:v>1990</c:v>
                </c:pt>
                <c:pt idx="11">
                  <c:v>1991</c:v>
                </c:pt>
                <c:pt idx="12">
                  <c:v>1992</c:v>
                </c:pt>
                <c:pt idx="13">
                  <c:v>1993</c:v>
                </c:pt>
                <c:pt idx="14">
                  <c:v>1994</c:v>
                </c:pt>
                <c:pt idx="15">
                  <c:v>1995</c:v>
                </c:pt>
                <c:pt idx="16">
                  <c:v>1996</c:v>
                </c:pt>
                <c:pt idx="17">
                  <c:v>1997</c:v>
                </c:pt>
                <c:pt idx="18">
                  <c:v>1998</c:v>
                </c:pt>
                <c:pt idx="19">
                  <c:v>1999</c:v>
                </c:pt>
                <c:pt idx="20">
                  <c:v>2000</c:v>
                </c:pt>
                <c:pt idx="21">
                  <c:v>2001</c:v>
                </c:pt>
                <c:pt idx="22">
                  <c:v>2002</c:v>
                </c:pt>
                <c:pt idx="23">
                  <c:v>2003</c:v>
                </c:pt>
                <c:pt idx="24">
                  <c:v>2004</c:v>
                </c:pt>
                <c:pt idx="25">
                  <c:v>2005</c:v>
                </c:pt>
                <c:pt idx="26">
                  <c:v>2006</c:v>
                </c:pt>
                <c:pt idx="27">
                  <c:v>2007</c:v>
                </c:pt>
              </c:numCache>
            </c:numRef>
          </c:cat>
          <c:val>
            <c:numRef>
              <c:f>'Figure 9.2'!$D$14:$D$41</c:f>
              <c:numCache>
                <c:formatCode>General</c:formatCode>
                <c:ptCount val="28"/>
                <c:pt idx="0">
                  <c:v>39.014780000000002</c:v>
                </c:pt>
                <c:pt idx="1">
                  <c:v>39.18027</c:v>
                </c:pt>
                <c:pt idx="2">
                  <c:v>40.142829999999996</c:v>
                </c:pt>
                <c:pt idx="3">
                  <c:v>40.548310000000001</c:v>
                </c:pt>
                <c:pt idx="4">
                  <c:v>41.31973</c:v>
                </c:pt>
                <c:pt idx="5">
                  <c:v>41.041589999999999</c:v>
                </c:pt>
                <c:pt idx="6">
                  <c:v>40.433369999999996</c:v>
                </c:pt>
                <c:pt idx="7">
                  <c:v>38.772170000000003</c:v>
                </c:pt>
                <c:pt idx="8">
                  <c:v>38.039709999999999</c:v>
                </c:pt>
                <c:pt idx="9">
                  <c:v>36.882330000000003</c:v>
                </c:pt>
                <c:pt idx="10">
                  <c:v>35.63944</c:v>
                </c:pt>
                <c:pt idx="11">
                  <c:v>34.773159999999997</c:v>
                </c:pt>
                <c:pt idx="12">
                  <c:v>34.466479999999997</c:v>
                </c:pt>
                <c:pt idx="13">
                  <c:v>34.52599</c:v>
                </c:pt>
                <c:pt idx="14">
                  <c:v>35.349179999999997</c:v>
                </c:pt>
                <c:pt idx="15">
                  <c:v>35.358269999999997</c:v>
                </c:pt>
                <c:pt idx="16">
                  <c:v>34.818420000000003</c:v>
                </c:pt>
                <c:pt idx="17">
                  <c:v>34.702109999999998</c:v>
                </c:pt>
                <c:pt idx="18">
                  <c:v>34.680329999999998</c:v>
                </c:pt>
                <c:pt idx="19">
                  <c:v>34.096339999999998</c:v>
                </c:pt>
                <c:pt idx="20">
                  <c:v>34.12923</c:v>
                </c:pt>
                <c:pt idx="21">
                  <c:v>34.009569999999997</c:v>
                </c:pt>
                <c:pt idx="22">
                  <c:v>33.84928</c:v>
                </c:pt>
                <c:pt idx="23">
                  <c:v>33.406089999999999</c:v>
                </c:pt>
                <c:pt idx="24">
                  <c:v>32.45214</c:v>
                </c:pt>
                <c:pt idx="25">
                  <c:v>32.077399999999997</c:v>
                </c:pt>
                <c:pt idx="26">
                  <c:v>32.093910000000001</c:v>
                </c:pt>
                <c:pt idx="27">
                  <c:v>32.075069999999997</c:v>
                </c:pt>
              </c:numCache>
            </c:numRef>
          </c:val>
          <c:smooth val="0"/>
          <c:extLst>
            <c:ext xmlns:c16="http://schemas.microsoft.com/office/drawing/2014/chart" uri="{C3380CC4-5D6E-409C-BE32-E72D297353CC}">
              <c16:uniqueId val="{00000000-FE9C-4DDC-A054-B25190CECACB}"/>
            </c:ext>
          </c:extLst>
        </c:ser>
        <c:ser>
          <c:idx val="0"/>
          <c:order val="1"/>
          <c:tx>
            <c:strRef>
              <c:f>'Figure 9.2'!$B$13</c:f>
              <c:strCache>
                <c:ptCount val="1"/>
                <c:pt idx="0">
                  <c:v>Corporate tax rate (left scale)</c:v>
                </c:pt>
              </c:strCache>
            </c:strRef>
          </c:tx>
          <c:spPr>
            <a:ln w="28575" cap="rnd">
              <a:solidFill>
                <a:srgbClr val="8991C6"/>
              </a:solidFill>
              <a:round/>
            </a:ln>
            <a:effectLst/>
          </c:spPr>
          <c:marker>
            <c:symbol val="none"/>
          </c:marker>
          <c:cat>
            <c:numRef>
              <c:f>'Figure 9.2'!$A$14:$A$41</c:f>
              <c:numCache>
                <c:formatCode>General</c:formatCode>
                <c:ptCount val="28"/>
                <c:pt idx="0">
                  <c:v>1980</c:v>
                </c:pt>
                <c:pt idx="1">
                  <c:v>1981</c:v>
                </c:pt>
                <c:pt idx="2">
                  <c:v>1982</c:v>
                </c:pt>
                <c:pt idx="3">
                  <c:v>1983</c:v>
                </c:pt>
                <c:pt idx="4">
                  <c:v>1984</c:v>
                </c:pt>
                <c:pt idx="5">
                  <c:v>1985</c:v>
                </c:pt>
                <c:pt idx="6">
                  <c:v>1986</c:v>
                </c:pt>
                <c:pt idx="7">
                  <c:v>1987</c:v>
                </c:pt>
                <c:pt idx="8">
                  <c:v>1988</c:v>
                </c:pt>
                <c:pt idx="9">
                  <c:v>1989</c:v>
                </c:pt>
                <c:pt idx="10">
                  <c:v>1990</c:v>
                </c:pt>
                <c:pt idx="11">
                  <c:v>1991</c:v>
                </c:pt>
                <c:pt idx="12">
                  <c:v>1992</c:v>
                </c:pt>
                <c:pt idx="13">
                  <c:v>1993</c:v>
                </c:pt>
                <c:pt idx="14">
                  <c:v>1994</c:v>
                </c:pt>
                <c:pt idx="15">
                  <c:v>1995</c:v>
                </c:pt>
                <c:pt idx="16">
                  <c:v>1996</c:v>
                </c:pt>
                <c:pt idx="17">
                  <c:v>1997</c:v>
                </c:pt>
                <c:pt idx="18">
                  <c:v>1998</c:v>
                </c:pt>
                <c:pt idx="19">
                  <c:v>1999</c:v>
                </c:pt>
                <c:pt idx="20">
                  <c:v>2000</c:v>
                </c:pt>
                <c:pt idx="21">
                  <c:v>2001</c:v>
                </c:pt>
                <c:pt idx="22">
                  <c:v>2002</c:v>
                </c:pt>
                <c:pt idx="23">
                  <c:v>2003</c:v>
                </c:pt>
                <c:pt idx="24">
                  <c:v>2004</c:v>
                </c:pt>
                <c:pt idx="25">
                  <c:v>2005</c:v>
                </c:pt>
                <c:pt idx="26">
                  <c:v>2006</c:v>
                </c:pt>
                <c:pt idx="27">
                  <c:v>2007</c:v>
                </c:pt>
              </c:numCache>
            </c:numRef>
          </c:cat>
          <c:val>
            <c:numRef>
              <c:f>'Figure 9.2'!$B$14:$B$41</c:f>
              <c:numCache>
                <c:formatCode>General</c:formatCode>
                <c:ptCount val="28"/>
                <c:pt idx="0">
                  <c:v>45.764589999999998</c:v>
                </c:pt>
                <c:pt idx="1">
                  <c:v>45.126739999999998</c:v>
                </c:pt>
                <c:pt idx="2">
                  <c:v>45.2468</c:v>
                </c:pt>
                <c:pt idx="3">
                  <c:v>45.078800000000001</c:v>
                </c:pt>
                <c:pt idx="4">
                  <c:v>44.515880000000003</c:v>
                </c:pt>
                <c:pt idx="5">
                  <c:v>44.321420000000003</c:v>
                </c:pt>
                <c:pt idx="6">
                  <c:v>43.55885</c:v>
                </c:pt>
                <c:pt idx="7">
                  <c:v>42.52787</c:v>
                </c:pt>
                <c:pt idx="8">
                  <c:v>41.21902</c:v>
                </c:pt>
                <c:pt idx="9">
                  <c:v>39.805199999999999</c:v>
                </c:pt>
                <c:pt idx="10">
                  <c:v>38.86551</c:v>
                </c:pt>
                <c:pt idx="11">
                  <c:v>37.851410000000001</c:v>
                </c:pt>
                <c:pt idx="12">
                  <c:v>36.731589999999997</c:v>
                </c:pt>
                <c:pt idx="13">
                  <c:v>35.930390000000003</c:v>
                </c:pt>
                <c:pt idx="14">
                  <c:v>35.277679999999997</c:v>
                </c:pt>
                <c:pt idx="15">
                  <c:v>34.84686</c:v>
                </c:pt>
                <c:pt idx="16">
                  <c:v>33.741840000000003</c:v>
                </c:pt>
                <c:pt idx="17">
                  <c:v>33.280749999999998</c:v>
                </c:pt>
                <c:pt idx="18">
                  <c:v>32.961910000000003</c:v>
                </c:pt>
                <c:pt idx="19">
                  <c:v>32.236989999999999</c:v>
                </c:pt>
                <c:pt idx="20">
                  <c:v>32.625500000000002</c:v>
                </c:pt>
                <c:pt idx="21">
                  <c:v>32.435409999999997</c:v>
                </c:pt>
                <c:pt idx="22">
                  <c:v>32.055970000000002</c:v>
                </c:pt>
                <c:pt idx="23">
                  <c:v>31.548359999999999</c:v>
                </c:pt>
                <c:pt idx="24">
                  <c:v>31.264790000000001</c:v>
                </c:pt>
                <c:pt idx="25">
                  <c:v>30.37397</c:v>
                </c:pt>
                <c:pt idx="26">
                  <c:v>29.51972</c:v>
                </c:pt>
                <c:pt idx="27">
                  <c:v>29.09975</c:v>
                </c:pt>
              </c:numCache>
            </c:numRef>
          </c:val>
          <c:smooth val="0"/>
          <c:extLst>
            <c:ext xmlns:c16="http://schemas.microsoft.com/office/drawing/2014/chart" uri="{C3380CC4-5D6E-409C-BE32-E72D297353CC}">
              <c16:uniqueId val="{00000001-FE9C-4DDC-A054-B25190CECACB}"/>
            </c:ext>
          </c:extLst>
        </c:ser>
        <c:dLbls>
          <c:showLegendKey val="0"/>
          <c:showVal val="0"/>
          <c:showCatName val="0"/>
          <c:showSerName val="0"/>
          <c:showPercent val="0"/>
          <c:showBubbleSize val="0"/>
        </c:dLbls>
        <c:marker val="1"/>
        <c:smooth val="0"/>
        <c:axId val="118721536"/>
        <c:axId val="118731520"/>
      </c:lineChart>
      <c:lineChart>
        <c:grouping val="standard"/>
        <c:varyColors val="0"/>
        <c:ser>
          <c:idx val="1"/>
          <c:order val="2"/>
          <c:tx>
            <c:strRef>
              <c:f>'Figure 9.2'!$C$13</c:f>
              <c:strCache>
                <c:ptCount val="1"/>
                <c:pt idx="0">
                  <c:v>Median income tax rate (right scale)</c:v>
                </c:pt>
              </c:strCache>
            </c:strRef>
          </c:tx>
          <c:spPr>
            <a:ln w="28575" cap="rnd">
              <a:solidFill>
                <a:srgbClr val="00B050"/>
              </a:solidFill>
              <a:round/>
            </a:ln>
            <a:effectLst/>
          </c:spPr>
          <c:marker>
            <c:symbol val="none"/>
          </c:marker>
          <c:val>
            <c:numRef>
              <c:f>'Figure 9.2'!$C$14:$C$41</c:f>
              <c:numCache>
                <c:formatCode>General</c:formatCode>
                <c:ptCount val="28"/>
                <c:pt idx="0">
                  <c:v>14.83736</c:v>
                </c:pt>
                <c:pt idx="1">
                  <c:v>15.65166</c:v>
                </c:pt>
                <c:pt idx="2">
                  <c:v>15.787269999999999</c:v>
                </c:pt>
                <c:pt idx="3">
                  <c:v>15.84266</c:v>
                </c:pt>
                <c:pt idx="4">
                  <c:v>15.883229999999999</c:v>
                </c:pt>
                <c:pt idx="5">
                  <c:v>16.816030000000001</c:v>
                </c:pt>
                <c:pt idx="6">
                  <c:v>16.104030000000002</c:v>
                </c:pt>
                <c:pt idx="7">
                  <c:v>16.426349999999999</c:v>
                </c:pt>
                <c:pt idx="8">
                  <c:v>16.630710000000001</c:v>
                </c:pt>
                <c:pt idx="9">
                  <c:v>17.08418</c:v>
                </c:pt>
                <c:pt idx="10">
                  <c:v>16.486540000000002</c:v>
                </c:pt>
                <c:pt idx="11">
                  <c:v>16.666419999999999</c:v>
                </c:pt>
                <c:pt idx="12">
                  <c:v>16.368960000000001</c:v>
                </c:pt>
                <c:pt idx="13">
                  <c:v>16.610199999999999</c:v>
                </c:pt>
                <c:pt idx="14">
                  <c:v>16.620270000000001</c:v>
                </c:pt>
                <c:pt idx="15">
                  <c:v>16.967379999999999</c:v>
                </c:pt>
                <c:pt idx="16">
                  <c:v>16.999220000000001</c:v>
                </c:pt>
                <c:pt idx="17">
                  <c:v>16.736039999999999</c:v>
                </c:pt>
                <c:pt idx="18">
                  <c:v>16.806429999999999</c:v>
                </c:pt>
                <c:pt idx="19">
                  <c:v>16.954450000000001</c:v>
                </c:pt>
                <c:pt idx="20">
                  <c:v>16.98329</c:v>
                </c:pt>
                <c:pt idx="21">
                  <c:v>17.307729999999999</c:v>
                </c:pt>
                <c:pt idx="22">
                  <c:v>17.023610000000001</c:v>
                </c:pt>
                <c:pt idx="23">
                  <c:v>16.88815</c:v>
                </c:pt>
                <c:pt idx="24">
                  <c:v>16.71143</c:v>
                </c:pt>
                <c:pt idx="25">
                  <c:v>16.87499</c:v>
                </c:pt>
                <c:pt idx="26">
                  <c:v>16.78651</c:v>
                </c:pt>
                <c:pt idx="27">
                  <c:v>16.459759999999999</c:v>
                </c:pt>
              </c:numCache>
            </c:numRef>
          </c:val>
          <c:smooth val="0"/>
          <c:extLst>
            <c:ext xmlns:c16="http://schemas.microsoft.com/office/drawing/2014/chart" uri="{C3380CC4-5D6E-409C-BE32-E72D297353CC}">
              <c16:uniqueId val="{00000002-FE9C-4DDC-A054-B25190CECACB}"/>
            </c:ext>
          </c:extLst>
        </c:ser>
        <c:dLbls>
          <c:showLegendKey val="0"/>
          <c:showVal val="0"/>
          <c:showCatName val="0"/>
          <c:showSerName val="0"/>
          <c:showPercent val="0"/>
          <c:showBubbleSize val="0"/>
        </c:dLbls>
        <c:marker val="1"/>
        <c:smooth val="0"/>
        <c:axId val="118821632"/>
        <c:axId val="118733440"/>
      </c:lineChart>
      <c:catAx>
        <c:axId val="118721536"/>
        <c:scaling>
          <c:orientation val="minMax"/>
        </c:scaling>
        <c:delete val="0"/>
        <c:axPos val="b"/>
        <c:numFmt formatCode="General" sourceLinked="1"/>
        <c:majorTickMark val="out"/>
        <c:minorTickMark val="out"/>
        <c:tickLblPos val="nextTo"/>
        <c:spPr>
          <a:noFill/>
          <a:ln w="9525" cap="flat" cmpd="sng" algn="ctr">
            <a:solidFill>
              <a:schemeClr val="tx1">
                <a:lumMod val="15000"/>
                <a:lumOff val="85000"/>
              </a:schemeClr>
            </a:solidFill>
            <a:round/>
          </a:ln>
          <a:effectLst/>
        </c:spPr>
        <c:txPr>
          <a:bodyPr rot="-1800000" spcFirstLastPara="1" vertOverflow="ellipsis" wrap="square" anchor="ctr" anchorCtr="1"/>
          <a:lstStyle/>
          <a:p>
            <a:pPr>
              <a:defRPr sz="900" b="0" i="0" u="none" strike="noStrike" kern="1200" baseline="0">
                <a:solidFill>
                  <a:schemeClr val="tx1">
                    <a:lumMod val="95000"/>
                    <a:lumOff val="5000"/>
                  </a:schemeClr>
                </a:solidFill>
                <a:latin typeface="+mn-lt"/>
                <a:ea typeface="+mn-ea"/>
                <a:cs typeface="+mn-cs"/>
              </a:defRPr>
            </a:pPr>
            <a:endParaRPr lang="en-US"/>
          </a:p>
        </c:txPr>
        <c:crossAx val="118731520"/>
        <c:crosses val="autoZero"/>
        <c:auto val="1"/>
        <c:lblAlgn val="ctr"/>
        <c:lblOffset val="100"/>
        <c:tickLblSkip val="3"/>
        <c:tickMarkSkip val="3"/>
        <c:noMultiLvlLbl val="0"/>
      </c:catAx>
      <c:valAx>
        <c:axId val="118731520"/>
        <c:scaling>
          <c:orientation val="minMax"/>
          <c:min val="25"/>
        </c:scaling>
        <c:delete val="0"/>
        <c:axPos val="l"/>
        <c:majorGridlines>
          <c:spPr>
            <a:ln w="9525" cap="flat" cmpd="sng" algn="ctr">
              <a:noFill/>
              <a:round/>
            </a:ln>
            <a:effectLst/>
          </c:spPr>
        </c:majorGridlines>
        <c:title>
          <c:tx>
            <c:rich>
              <a:bodyPr rot="-5400000" spcFirstLastPara="1" vertOverflow="ellipsis" vert="horz" wrap="square" anchor="ctr" anchorCtr="1"/>
              <a:lstStyle/>
              <a:p>
                <a:pPr>
                  <a:defRPr sz="1000" b="0" i="0" u="none" strike="noStrike" kern="1200" baseline="0">
                    <a:solidFill>
                      <a:schemeClr val="bg2">
                        <a:lumMod val="10000"/>
                      </a:schemeClr>
                    </a:solidFill>
                    <a:latin typeface="+mn-lt"/>
                    <a:ea typeface="+mn-ea"/>
                    <a:cs typeface="+mn-cs"/>
                  </a:defRPr>
                </a:pPr>
                <a:r>
                  <a:rPr lang="en-US">
                    <a:solidFill>
                      <a:schemeClr val="bg2">
                        <a:lumMod val="10000"/>
                      </a:schemeClr>
                    </a:solidFill>
                  </a:rPr>
                  <a:t>Corporate and top 1% income tax rate (%)</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bg2">
                      <a:lumMod val="10000"/>
                    </a:schemeClr>
                  </a:solidFill>
                  <a:latin typeface="+mn-lt"/>
                  <a:ea typeface="+mn-ea"/>
                  <a:cs typeface="+mn-cs"/>
                </a:defRPr>
              </a:pPr>
              <a:endParaRPr lang="en-U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95000"/>
                    <a:lumOff val="5000"/>
                  </a:schemeClr>
                </a:solidFill>
                <a:latin typeface="+mn-lt"/>
                <a:ea typeface="+mn-ea"/>
                <a:cs typeface="+mn-cs"/>
              </a:defRPr>
            </a:pPr>
            <a:endParaRPr lang="en-US"/>
          </a:p>
        </c:txPr>
        <c:crossAx val="118721536"/>
        <c:crosses val="autoZero"/>
        <c:crossBetween val="between"/>
      </c:valAx>
      <c:valAx>
        <c:axId val="118733440"/>
        <c:scaling>
          <c:orientation val="minMax"/>
          <c:max val="18"/>
          <c:min val="14"/>
        </c:scaling>
        <c:delete val="0"/>
        <c:axPos val="r"/>
        <c:title>
          <c:tx>
            <c:rich>
              <a:bodyPr rot="-5400000" spcFirstLastPara="1" vertOverflow="ellipsis" vert="horz" wrap="square" anchor="ctr" anchorCtr="1"/>
              <a:lstStyle/>
              <a:p>
                <a:pPr>
                  <a:defRPr sz="1000" b="0" i="0" u="none" strike="noStrike" kern="1200" baseline="0">
                    <a:solidFill>
                      <a:schemeClr val="tx1"/>
                    </a:solidFill>
                    <a:latin typeface="+mn-lt"/>
                    <a:ea typeface="+mn-ea"/>
                    <a:cs typeface="+mn-cs"/>
                  </a:defRPr>
                </a:pPr>
                <a:r>
                  <a:rPr lang="en-US">
                    <a:solidFill>
                      <a:schemeClr val="tx1"/>
                    </a:solidFill>
                  </a:rPr>
                  <a:t>Median income tax rate (%)</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en-U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95000"/>
                    <a:lumOff val="5000"/>
                  </a:schemeClr>
                </a:solidFill>
                <a:latin typeface="+mn-lt"/>
                <a:ea typeface="+mn-ea"/>
                <a:cs typeface="+mn-cs"/>
              </a:defRPr>
            </a:pPr>
            <a:endParaRPr lang="en-US"/>
          </a:p>
        </c:txPr>
        <c:crossAx val="118821632"/>
        <c:crosses val="max"/>
        <c:crossBetween val="between"/>
        <c:majorUnit val="1"/>
      </c:valAx>
      <c:catAx>
        <c:axId val="118821632"/>
        <c:scaling>
          <c:orientation val="minMax"/>
        </c:scaling>
        <c:delete val="1"/>
        <c:axPos val="b"/>
        <c:majorTickMark val="none"/>
        <c:minorTickMark val="none"/>
        <c:tickLblPos val="nextTo"/>
        <c:crossAx val="118733440"/>
        <c:crosses val="autoZero"/>
        <c:auto val="1"/>
        <c:lblAlgn val="ctr"/>
        <c:lblOffset val="100"/>
        <c:noMultiLvlLbl val="0"/>
      </c:catAx>
      <c:spPr>
        <a:noFill/>
        <a:ln>
          <a:noFill/>
        </a:ln>
        <a:effectLst/>
      </c:spPr>
    </c:plotArea>
    <c:legend>
      <c:legendPos val="b"/>
      <c:layout>
        <c:manualLayout>
          <c:xMode val="edge"/>
          <c:yMode val="edge"/>
          <c:x val="9.6320059194497265E-2"/>
          <c:y val="0.94195051260437901"/>
          <c:w val="0.77323507454772222"/>
          <c:h val="3.8691353616051229E-2"/>
        </c:manualLayout>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95000"/>
                  <a:lumOff val="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solidFill>
            <a:schemeClr val="tx1">
              <a:lumMod val="95000"/>
              <a:lumOff val="5000"/>
            </a:schemeClr>
          </a:solidFill>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'Figure 5.2'!$B$9</c:f>
              <c:strCache>
                <c:ptCount val="1"/>
                <c:pt idx="0">
                  <c:v>limited</c:v>
                </c:pt>
              </c:strCache>
            </c:strRef>
          </c:tx>
          <c:spPr>
            <a:ln>
              <a:solidFill>
                <a:srgbClr val="00B050"/>
              </a:solidFill>
              <a:prstDash val="dash"/>
            </a:ln>
          </c:spPr>
          <c:marker>
            <c:spPr>
              <a:noFill/>
              <a:ln>
                <a:noFill/>
                <a:prstDash val="dash"/>
              </a:ln>
            </c:spPr>
          </c:marker>
          <c:dLbls>
            <c:dLbl>
              <c:idx val="19"/>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6025-4858-A723-C91B9DD15701}"/>
                </c:ext>
              </c:extLst>
            </c:dLbl>
            <c:dLbl>
              <c:idx val="20"/>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6025-4858-A723-C91B9DD15701}"/>
                </c:ext>
              </c:extLst>
            </c:dLbl>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dk1">
                        <a:lumMod val="65000"/>
                        <a:lumOff val="35000"/>
                      </a:schemeClr>
                    </a:solidFill>
                    <a:latin typeface="+mn-lt"/>
                    <a:ea typeface="+mn-ea"/>
                    <a:cs typeface="+mn-cs"/>
                  </a:defRPr>
                </a:pPr>
                <a:endParaRPr lang="en-US"/>
              </a:p>
            </c:txPr>
            <c:showLegendKey val="0"/>
            <c:showVal val="0"/>
            <c:showCatName val="0"/>
            <c:showSerName val="0"/>
            <c:showPercent val="0"/>
            <c:showBubbleSize val="0"/>
            <c:extLst>
              <c:ext xmlns:c15="http://schemas.microsoft.com/office/drawing/2012/chart" uri="{CE6537A1-D6FC-4f65-9D91-7224C49458BB}">
                <c15:showLeaderLines val="1"/>
                <c15:leaderLines>
                  <c:spPr>
                    <a:ln w="9525">
                      <a:solidFill>
                        <a:schemeClr val="dk1">
                          <a:lumMod val="35000"/>
                          <a:lumOff val="65000"/>
                        </a:schemeClr>
                      </a:solidFill>
                    </a:ln>
                    <a:effectLst/>
                  </c:spPr>
                </c15:leaderLines>
              </c:ext>
            </c:extLst>
          </c:dLbls>
          <c:cat>
            <c:strRef>
              <c:f>'Figure 5.2'!$A$10:$A$29</c:f>
              <c:strCache>
                <c:ptCount val="20"/>
                <c:pt idx="0">
                  <c:v>Year 1
</c:v>
                </c:pt>
                <c:pt idx="1">
                  <c:v>Year2</c:v>
                </c:pt>
                <c:pt idx="2">
                  <c:v>Year3</c:v>
                </c:pt>
                <c:pt idx="3">
                  <c:v>Year4</c:v>
                </c:pt>
                <c:pt idx="4">
                  <c:v>Year5 </c:v>
                </c:pt>
                <c:pt idx="5">
                  <c:v>Year6</c:v>
                </c:pt>
                <c:pt idx="6">
                  <c:v>Year7</c:v>
                </c:pt>
                <c:pt idx="7">
                  <c:v>Year8</c:v>
                </c:pt>
                <c:pt idx="8">
                  <c:v>Year9</c:v>
                </c:pt>
                <c:pt idx="9">
                  <c:v>Year10
</c:v>
                </c:pt>
                <c:pt idx="10">
                  <c:v>Year11</c:v>
                </c:pt>
                <c:pt idx="11">
                  <c:v>Year12</c:v>
                </c:pt>
                <c:pt idx="12">
                  <c:v>Year13</c:v>
                </c:pt>
                <c:pt idx="13">
                  <c:v>Year14</c:v>
                </c:pt>
                <c:pt idx="14">
                  <c:v>Year15</c:v>
                </c:pt>
                <c:pt idx="15">
                  <c:v>Year16</c:v>
                </c:pt>
                <c:pt idx="16">
                  <c:v>Year17</c:v>
                </c:pt>
                <c:pt idx="17">
                  <c:v>Year18</c:v>
                </c:pt>
                <c:pt idx="18">
                  <c:v>Year19</c:v>
                </c:pt>
                <c:pt idx="19">
                  <c:v>Year20</c:v>
                </c:pt>
              </c:strCache>
            </c:strRef>
          </c:cat>
          <c:val>
            <c:numRef>
              <c:f>'Figure 5.2'!$B$10:$B$29</c:f>
              <c:numCache>
                <c:formatCode>0%</c:formatCode>
                <c:ptCount val="20"/>
                <c:pt idx="0">
                  <c:v>0</c:v>
                </c:pt>
                <c:pt idx="1">
                  <c:v>2.1999999999999999E-2</c:v>
                </c:pt>
                <c:pt idx="2">
                  <c:v>-5.2999999999999999E-2</c:v>
                </c:pt>
                <c:pt idx="3">
                  <c:v>-4.2000000000000003E-2</c:v>
                </c:pt>
                <c:pt idx="4">
                  <c:v>-0.01</c:v>
                </c:pt>
                <c:pt idx="5">
                  <c:v>-3.0000000000000001E-3</c:v>
                </c:pt>
                <c:pt idx="6">
                  <c:v>8.9999999999999993E-3</c:v>
                </c:pt>
                <c:pt idx="7">
                  <c:v>8.0000000000000002E-3</c:v>
                </c:pt>
                <c:pt idx="8">
                  <c:v>4.4999999999999998E-2</c:v>
                </c:pt>
                <c:pt idx="9">
                  <c:v>5.7000000000000002E-2</c:v>
                </c:pt>
                <c:pt idx="10">
                  <c:v>6.6000000000000003E-2</c:v>
                </c:pt>
                <c:pt idx="11">
                  <c:v>7.0999999999999994E-2</c:v>
                </c:pt>
                <c:pt idx="12">
                  <c:v>0.109</c:v>
                </c:pt>
                <c:pt idx="13">
                  <c:v>0.10100000000000001</c:v>
                </c:pt>
                <c:pt idx="14">
                  <c:v>0.13100000000000001</c:v>
                </c:pt>
                <c:pt idx="15">
                  <c:v>0.13600000000000001</c:v>
                </c:pt>
                <c:pt idx="16">
                  <c:v>0.13500000000000001</c:v>
                </c:pt>
                <c:pt idx="17">
                  <c:v>0.13200000000000001</c:v>
                </c:pt>
                <c:pt idx="18">
                  <c:v>0.11600000000000001</c:v>
                </c:pt>
                <c:pt idx="19">
                  <c:v>0.187</c:v>
                </c:pt>
              </c:numCache>
            </c:numRef>
          </c:val>
          <c:smooth val="0"/>
          <c:extLst>
            <c:ext xmlns:c16="http://schemas.microsoft.com/office/drawing/2014/chart" uri="{C3380CC4-5D6E-409C-BE32-E72D297353CC}">
              <c16:uniqueId val="{00000002-6025-4858-A723-C91B9DD15701}"/>
            </c:ext>
          </c:extLst>
        </c:ser>
        <c:ser>
          <c:idx val="1"/>
          <c:order val="1"/>
          <c:tx>
            <c:strRef>
              <c:f>'Figure 5.2'!$C$9</c:f>
              <c:strCache>
                <c:ptCount val="1"/>
                <c:pt idx="0">
                  <c:v>advanced manufacturing and services</c:v>
                </c:pt>
              </c:strCache>
            </c:strRef>
          </c:tx>
          <c:spPr>
            <a:ln w="22225" cap="rnd" cmpd="sng" algn="ctr">
              <a:solidFill>
                <a:srgbClr val="0070C0"/>
              </a:solidFill>
              <a:round/>
            </a:ln>
            <a:effectLst/>
          </c:spPr>
          <c:marker>
            <c:symbol val="none"/>
          </c:marker>
          <c:dPt>
            <c:idx val="7"/>
            <c:bubble3D val="0"/>
            <c:spPr>
              <a:ln w="22225" cap="rnd" cmpd="sng" algn="ctr">
                <a:solidFill>
                  <a:srgbClr val="0070C0"/>
                </a:solidFill>
                <a:prstDash val="dash"/>
                <a:round/>
              </a:ln>
              <a:effectLst/>
            </c:spPr>
            <c:extLst>
              <c:ext xmlns:c16="http://schemas.microsoft.com/office/drawing/2014/chart" uri="{C3380CC4-5D6E-409C-BE32-E72D297353CC}">
                <c16:uniqueId val="{00000004-6025-4858-A723-C91B9DD15701}"/>
              </c:ext>
            </c:extLst>
          </c:dPt>
          <c:dLbls>
            <c:dLbl>
              <c:idx val="19"/>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6025-4858-A723-C91B9DD15701}"/>
                </c:ext>
              </c:extLst>
            </c:dLbl>
            <c:dLbl>
              <c:idx val="22"/>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6025-4858-A723-C91B9DD15701}"/>
                </c:ext>
              </c:extLst>
            </c:dLbl>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dk1">
                        <a:lumMod val="65000"/>
                        <a:lumOff val="35000"/>
                      </a:schemeClr>
                    </a:solidFill>
                    <a:latin typeface="+mn-lt"/>
                    <a:ea typeface="+mn-ea"/>
                    <a:cs typeface="+mn-cs"/>
                  </a:defRPr>
                </a:pPr>
                <a:endParaRPr lang="en-US"/>
              </a:p>
            </c:txPr>
            <c:showLegendKey val="0"/>
            <c:showVal val="0"/>
            <c:showCatName val="0"/>
            <c:showSerName val="0"/>
            <c:showPercent val="0"/>
            <c:showBubbleSize val="0"/>
            <c:extLst>
              <c:ext xmlns:c15="http://schemas.microsoft.com/office/drawing/2012/chart" uri="{CE6537A1-D6FC-4f65-9D91-7224C49458BB}">
                <c15:showLeaderLines val="1"/>
                <c15:leaderLines>
                  <c:spPr>
                    <a:ln w="9525">
                      <a:solidFill>
                        <a:schemeClr val="dk1">
                          <a:lumMod val="35000"/>
                          <a:lumOff val="65000"/>
                        </a:schemeClr>
                      </a:solidFill>
                    </a:ln>
                    <a:effectLst/>
                  </c:spPr>
                </c15:leaderLines>
              </c:ext>
            </c:extLst>
          </c:dLbls>
          <c:cat>
            <c:strRef>
              <c:f>'Figure 5.2'!$A$10:$A$29</c:f>
              <c:strCache>
                <c:ptCount val="20"/>
                <c:pt idx="0">
                  <c:v>Year 1
</c:v>
                </c:pt>
                <c:pt idx="1">
                  <c:v>Year2</c:v>
                </c:pt>
                <c:pt idx="2">
                  <c:v>Year3</c:v>
                </c:pt>
                <c:pt idx="3">
                  <c:v>Year4</c:v>
                </c:pt>
                <c:pt idx="4">
                  <c:v>Year5 </c:v>
                </c:pt>
                <c:pt idx="5">
                  <c:v>Year6</c:v>
                </c:pt>
                <c:pt idx="6">
                  <c:v>Year7</c:v>
                </c:pt>
                <c:pt idx="7">
                  <c:v>Year8</c:v>
                </c:pt>
                <c:pt idx="8">
                  <c:v>Year9</c:v>
                </c:pt>
                <c:pt idx="9">
                  <c:v>Year10
</c:v>
                </c:pt>
                <c:pt idx="10">
                  <c:v>Year11</c:v>
                </c:pt>
                <c:pt idx="11">
                  <c:v>Year12</c:v>
                </c:pt>
                <c:pt idx="12">
                  <c:v>Year13</c:v>
                </c:pt>
                <c:pt idx="13">
                  <c:v>Year14</c:v>
                </c:pt>
                <c:pt idx="14">
                  <c:v>Year15</c:v>
                </c:pt>
                <c:pt idx="15">
                  <c:v>Year16</c:v>
                </c:pt>
                <c:pt idx="16">
                  <c:v>Year17</c:v>
                </c:pt>
                <c:pt idx="17">
                  <c:v>Year18</c:v>
                </c:pt>
                <c:pt idx="18">
                  <c:v>Year19</c:v>
                </c:pt>
                <c:pt idx="19">
                  <c:v>Year20</c:v>
                </c:pt>
              </c:strCache>
            </c:strRef>
          </c:cat>
          <c:val>
            <c:numRef>
              <c:f>'Figure 5.2'!$C$10:$C$29</c:f>
              <c:numCache>
                <c:formatCode>General</c:formatCode>
                <c:ptCount val="20"/>
                <c:pt idx="7" formatCode="0%">
                  <c:v>-9.7000000000000003E-2</c:v>
                </c:pt>
                <c:pt idx="8" formatCode="0%">
                  <c:v>-0.10199999999999999</c:v>
                </c:pt>
                <c:pt idx="9" formatCode="0%">
                  <c:v>-9.0999999999999998E-2</c:v>
                </c:pt>
                <c:pt idx="10" formatCode="0%">
                  <c:v>-0.10299999999999999</c:v>
                </c:pt>
                <c:pt idx="11" formatCode="0%">
                  <c:v>-0.13100000000000001</c:v>
                </c:pt>
                <c:pt idx="12" formatCode="0%">
                  <c:v>-0.20599999999999999</c:v>
                </c:pt>
                <c:pt idx="13" formatCode="0%">
                  <c:v>-0.24199999999999999</c:v>
                </c:pt>
                <c:pt idx="14" formatCode="0%">
                  <c:v>-0.246</c:v>
                </c:pt>
                <c:pt idx="15" formatCode="0%">
                  <c:v>-0.27400000000000002</c:v>
                </c:pt>
                <c:pt idx="16" formatCode="0%">
                  <c:v>-0.27200000000000002</c:v>
                </c:pt>
                <c:pt idx="17" formatCode="0%">
                  <c:v>-0.24199999999999999</c:v>
                </c:pt>
                <c:pt idx="18" formatCode="0%">
                  <c:v>-0.254</c:v>
                </c:pt>
                <c:pt idx="19" formatCode="0%">
                  <c:v>-0.214</c:v>
                </c:pt>
              </c:numCache>
            </c:numRef>
          </c:val>
          <c:smooth val="0"/>
          <c:extLst>
            <c:ext xmlns:c16="http://schemas.microsoft.com/office/drawing/2014/chart" uri="{C3380CC4-5D6E-409C-BE32-E72D297353CC}">
              <c16:uniqueId val="{00000007-6025-4858-A723-C91B9DD15701}"/>
            </c:ext>
          </c:extLst>
        </c:ser>
        <c:ser>
          <c:idx val="2"/>
          <c:order val="2"/>
          <c:tx>
            <c:strRef>
              <c:f>'Figure 5.2'!$D$9</c:f>
              <c:strCache>
                <c:ptCount val="1"/>
                <c:pt idx="0">
                  <c:v>advanced manufacturing and services     (ns)</c:v>
                </c:pt>
              </c:strCache>
            </c:strRef>
          </c:tx>
          <c:spPr>
            <a:ln w="22225" cap="rnd" cmpd="sng" algn="ctr">
              <a:solidFill>
                <a:srgbClr val="0070C0"/>
              </a:solidFill>
              <a:prstDash val="dash"/>
              <a:round/>
            </a:ln>
            <a:effectLst/>
          </c:spPr>
          <c:marker>
            <c:symbol val="none"/>
          </c:marker>
          <c:dLbls>
            <c:dLbl>
              <c:idx val="19"/>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8-6025-4858-A723-C91B9DD15701}"/>
                </c:ext>
              </c:extLst>
            </c:dLbl>
            <c:dLbl>
              <c:idx val="22"/>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9-6025-4858-A723-C91B9DD15701}"/>
                </c:ext>
              </c:extLst>
            </c:dLbl>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dk1">
                        <a:lumMod val="65000"/>
                        <a:lumOff val="35000"/>
                      </a:schemeClr>
                    </a:solidFill>
                    <a:latin typeface="+mn-lt"/>
                    <a:ea typeface="+mn-ea"/>
                    <a:cs typeface="+mn-cs"/>
                  </a:defRPr>
                </a:pPr>
                <a:endParaRPr lang="en-US"/>
              </a:p>
            </c:txPr>
            <c:showLegendKey val="0"/>
            <c:showVal val="0"/>
            <c:showCatName val="0"/>
            <c:showSerName val="0"/>
            <c:showPercent val="0"/>
            <c:showBubbleSize val="0"/>
            <c:extLst>
              <c:ext xmlns:c15="http://schemas.microsoft.com/office/drawing/2012/chart" uri="{CE6537A1-D6FC-4f65-9D91-7224C49458BB}">
                <c15:showLeaderLines val="1"/>
                <c15:leaderLines>
                  <c:spPr>
                    <a:ln w="9525">
                      <a:solidFill>
                        <a:schemeClr val="dk1">
                          <a:lumMod val="35000"/>
                          <a:lumOff val="65000"/>
                        </a:schemeClr>
                      </a:solidFill>
                    </a:ln>
                    <a:effectLst/>
                  </c:spPr>
                </c15:leaderLines>
              </c:ext>
            </c:extLst>
          </c:dLbls>
          <c:cat>
            <c:strRef>
              <c:f>'Figure 5.2'!$A$10:$A$29</c:f>
              <c:strCache>
                <c:ptCount val="20"/>
                <c:pt idx="0">
                  <c:v>Year 1
</c:v>
                </c:pt>
                <c:pt idx="1">
                  <c:v>Year2</c:v>
                </c:pt>
                <c:pt idx="2">
                  <c:v>Year3</c:v>
                </c:pt>
                <c:pt idx="3">
                  <c:v>Year4</c:v>
                </c:pt>
                <c:pt idx="4">
                  <c:v>Year5 </c:v>
                </c:pt>
                <c:pt idx="5">
                  <c:v>Year6</c:v>
                </c:pt>
                <c:pt idx="6">
                  <c:v>Year7</c:v>
                </c:pt>
                <c:pt idx="7">
                  <c:v>Year8</c:v>
                </c:pt>
                <c:pt idx="8">
                  <c:v>Year9</c:v>
                </c:pt>
                <c:pt idx="9">
                  <c:v>Year10
</c:v>
                </c:pt>
                <c:pt idx="10">
                  <c:v>Year11</c:v>
                </c:pt>
                <c:pt idx="11">
                  <c:v>Year12</c:v>
                </c:pt>
                <c:pt idx="12">
                  <c:v>Year13</c:v>
                </c:pt>
                <c:pt idx="13">
                  <c:v>Year14</c:v>
                </c:pt>
                <c:pt idx="14">
                  <c:v>Year15</c:v>
                </c:pt>
                <c:pt idx="15">
                  <c:v>Year16</c:v>
                </c:pt>
                <c:pt idx="16">
                  <c:v>Year17</c:v>
                </c:pt>
                <c:pt idx="17">
                  <c:v>Year18</c:v>
                </c:pt>
                <c:pt idx="18">
                  <c:v>Year19</c:v>
                </c:pt>
                <c:pt idx="19">
                  <c:v>Year20</c:v>
                </c:pt>
              </c:strCache>
            </c:strRef>
          </c:cat>
          <c:val>
            <c:numRef>
              <c:f>'Figure 5.2'!$D$10:$D$29</c:f>
              <c:numCache>
                <c:formatCode>0%</c:formatCode>
                <c:ptCount val="20"/>
                <c:pt idx="0">
                  <c:v>0</c:v>
                </c:pt>
                <c:pt idx="1">
                  <c:v>2.9000000000000001E-2</c:v>
                </c:pt>
                <c:pt idx="2">
                  <c:v>7.5999999999999998E-2</c:v>
                </c:pt>
                <c:pt idx="3">
                  <c:v>2.4E-2</c:v>
                </c:pt>
                <c:pt idx="4">
                  <c:v>-0.06</c:v>
                </c:pt>
                <c:pt idx="5">
                  <c:v>-7.0000000000000007E-2</c:v>
                </c:pt>
                <c:pt idx="6">
                  <c:v>-8.5999999999999993E-2</c:v>
                </c:pt>
                <c:pt idx="9">
                  <c:v>-9.0999999999999998E-2</c:v>
                </c:pt>
              </c:numCache>
            </c:numRef>
          </c:val>
          <c:smooth val="0"/>
          <c:extLst>
            <c:ext xmlns:c16="http://schemas.microsoft.com/office/drawing/2014/chart" uri="{C3380CC4-5D6E-409C-BE32-E72D297353CC}">
              <c16:uniqueId val="{0000000A-6025-4858-A723-C91B9DD15701}"/>
            </c:ext>
          </c:extLst>
        </c:ser>
        <c:ser>
          <c:idx val="3"/>
          <c:order val="3"/>
          <c:tx>
            <c:strRef>
              <c:f>'Figure 5.2'!$E$9</c:f>
              <c:strCache>
                <c:ptCount val="1"/>
                <c:pt idx="0">
                  <c:v>innovative activities</c:v>
                </c:pt>
              </c:strCache>
            </c:strRef>
          </c:tx>
          <c:spPr>
            <a:ln>
              <a:solidFill>
                <a:srgbClr val="953B70"/>
              </a:solidFill>
            </a:ln>
          </c:spPr>
          <c:marker>
            <c:spPr>
              <a:noFill/>
              <a:ln>
                <a:noFill/>
              </a:ln>
            </c:spPr>
          </c:marker>
          <c:dLbls>
            <c:dLbl>
              <c:idx val="19"/>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B-6025-4858-A723-C91B9DD15701}"/>
                </c:ext>
              </c:extLst>
            </c:dLbl>
            <c:spPr>
              <a:noFill/>
              <a:ln>
                <a:noFill/>
              </a:ln>
              <a:effectLst/>
            </c:spPr>
            <c:showLegendKey val="0"/>
            <c:showVal val="0"/>
            <c:showCatName val="0"/>
            <c:showSerName val="0"/>
            <c:showPercent val="0"/>
            <c:showBubbleSize val="0"/>
            <c:extLst>
              <c:ext xmlns:c15="http://schemas.microsoft.com/office/drawing/2012/chart" uri="{CE6537A1-D6FC-4f65-9D91-7224C49458BB}">
                <c15:showLeaderLines val="0"/>
              </c:ext>
            </c:extLst>
          </c:dLbls>
          <c:cat>
            <c:strRef>
              <c:f>'Figure 5.2'!$A$10:$A$29</c:f>
              <c:strCache>
                <c:ptCount val="20"/>
                <c:pt idx="0">
                  <c:v>Year 1
</c:v>
                </c:pt>
                <c:pt idx="1">
                  <c:v>Year2</c:v>
                </c:pt>
                <c:pt idx="2">
                  <c:v>Year3</c:v>
                </c:pt>
                <c:pt idx="3">
                  <c:v>Year4</c:v>
                </c:pt>
                <c:pt idx="4">
                  <c:v>Year5 </c:v>
                </c:pt>
                <c:pt idx="5">
                  <c:v>Year6</c:v>
                </c:pt>
                <c:pt idx="6">
                  <c:v>Year7</c:v>
                </c:pt>
                <c:pt idx="7">
                  <c:v>Year8</c:v>
                </c:pt>
                <c:pt idx="8">
                  <c:v>Year9</c:v>
                </c:pt>
                <c:pt idx="9">
                  <c:v>Year10
</c:v>
                </c:pt>
                <c:pt idx="10">
                  <c:v>Year11</c:v>
                </c:pt>
                <c:pt idx="11">
                  <c:v>Year12</c:v>
                </c:pt>
                <c:pt idx="12">
                  <c:v>Year13</c:v>
                </c:pt>
                <c:pt idx="13">
                  <c:v>Year14</c:v>
                </c:pt>
                <c:pt idx="14">
                  <c:v>Year15</c:v>
                </c:pt>
                <c:pt idx="15">
                  <c:v>Year16</c:v>
                </c:pt>
                <c:pt idx="16">
                  <c:v>Year17</c:v>
                </c:pt>
                <c:pt idx="17">
                  <c:v>Year18</c:v>
                </c:pt>
                <c:pt idx="18">
                  <c:v>Year19</c:v>
                </c:pt>
                <c:pt idx="19">
                  <c:v>Year20</c:v>
                </c:pt>
              </c:strCache>
            </c:strRef>
          </c:cat>
          <c:val>
            <c:numRef>
              <c:f>'Figure 5.2'!$E$10:$E$29</c:f>
              <c:numCache>
                <c:formatCode>General</c:formatCode>
                <c:ptCount val="20"/>
                <c:pt idx="0" formatCode="0%">
                  <c:v>0</c:v>
                </c:pt>
                <c:pt idx="2" formatCode="0%">
                  <c:v>-5.3999999999999999E-2</c:v>
                </c:pt>
                <c:pt idx="3" formatCode="0%">
                  <c:v>-8.2000000000000003E-2</c:v>
                </c:pt>
                <c:pt idx="4" formatCode="0%">
                  <c:v>-0.16400000000000001</c:v>
                </c:pt>
                <c:pt idx="8" formatCode="0%">
                  <c:v>-0.129</c:v>
                </c:pt>
                <c:pt idx="9" formatCode="0%">
                  <c:v>-0.19900000000000001</c:v>
                </c:pt>
                <c:pt idx="10" formatCode="0%">
                  <c:v>-0.188</c:v>
                </c:pt>
                <c:pt idx="11" formatCode="0%">
                  <c:v>-0.158</c:v>
                </c:pt>
                <c:pt idx="12" formatCode="0%">
                  <c:v>-0.182</c:v>
                </c:pt>
                <c:pt idx="13" formatCode="0%">
                  <c:v>-0.219</c:v>
                </c:pt>
                <c:pt idx="14" formatCode="0%">
                  <c:v>-0.27700000000000002</c:v>
                </c:pt>
                <c:pt idx="15" formatCode="0%">
                  <c:v>-0.28899999999999998</c:v>
                </c:pt>
                <c:pt idx="16" formatCode="0%">
                  <c:v>-0.28499999999999998</c:v>
                </c:pt>
                <c:pt idx="17" formatCode="0%">
                  <c:v>-0.33200000000000002</c:v>
                </c:pt>
                <c:pt idx="18" formatCode="0%">
                  <c:v>-0.36599999999999999</c:v>
                </c:pt>
                <c:pt idx="19" formatCode="0%">
                  <c:v>-0.38800000000000001</c:v>
                </c:pt>
              </c:numCache>
            </c:numRef>
          </c:val>
          <c:smooth val="0"/>
          <c:extLst>
            <c:ext xmlns:c16="http://schemas.microsoft.com/office/drawing/2014/chart" uri="{C3380CC4-5D6E-409C-BE32-E72D297353CC}">
              <c16:uniqueId val="{0000000C-6025-4858-A723-C91B9DD15701}"/>
            </c:ext>
          </c:extLst>
        </c:ser>
        <c:ser>
          <c:idx val="4"/>
          <c:order val="4"/>
          <c:tx>
            <c:strRef>
              <c:f>'Figure 5.2'!$F$9</c:f>
              <c:strCache>
                <c:ptCount val="1"/>
                <c:pt idx="0">
                  <c:v>innovative activities (ns)</c:v>
                </c:pt>
              </c:strCache>
            </c:strRef>
          </c:tx>
          <c:spPr>
            <a:ln>
              <a:solidFill>
                <a:srgbClr val="953B70"/>
              </a:solidFill>
              <a:prstDash val="dash"/>
            </a:ln>
          </c:spPr>
          <c:marker>
            <c:spPr>
              <a:noFill/>
              <a:ln>
                <a:noFill/>
              </a:ln>
            </c:spPr>
          </c:marker>
          <c:cat>
            <c:strRef>
              <c:f>'Figure 5.2'!$A$10:$A$29</c:f>
              <c:strCache>
                <c:ptCount val="20"/>
                <c:pt idx="0">
                  <c:v>Year 1
</c:v>
                </c:pt>
                <c:pt idx="1">
                  <c:v>Year2</c:v>
                </c:pt>
                <c:pt idx="2">
                  <c:v>Year3</c:v>
                </c:pt>
                <c:pt idx="3">
                  <c:v>Year4</c:v>
                </c:pt>
                <c:pt idx="4">
                  <c:v>Year5 </c:v>
                </c:pt>
                <c:pt idx="5">
                  <c:v>Year6</c:v>
                </c:pt>
                <c:pt idx="6">
                  <c:v>Year7</c:v>
                </c:pt>
                <c:pt idx="7">
                  <c:v>Year8</c:v>
                </c:pt>
                <c:pt idx="8">
                  <c:v>Year9</c:v>
                </c:pt>
                <c:pt idx="9">
                  <c:v>Year10
</c:v>
                </c:pt>
                <c:pt idx="10">
                  <c:v>Year11</c:v>
                </c:pt>
                <c:pt idx="11">
                  <c:v>Year12</c:v>
                </c:pt>
                <c:pt idx="12">
                  <c:v>Year13</c:v>
                </c:pt>
                <c:pt idx="13">
                  <c:v>Year14</c:v>
                </c:pt>
                <c:pt idx="14">
                  <c:v>Year15</c:v>
                </c:pt>
                <c:pt idx="15">
                  <c:v>Year16</c:v>
                </c:pt>
                <c:pt idx="16">
                  <c:v>Year17</c:v>
                </c:pt>
                <c:pt idx="17">
                  <c:v>Year18</c:v>
                </c:pt>
                <c:pt idx="18">
                  <c:v>Year19</c:v>
                </c:pt>
                <c:pt idx="19">
                  <c:v>Year20</c:v>
                </c:pt>
              </c:strCache>
            </c:strRef>
          </c:cat>
          <c:val>
            <c:numRef>
              <c:f>'Figure 5.2'!$F$10:$F$29</c:f>
              <c:numCache>
                <c:formatCode>0%</c:formatCode>
                <c:ptCount val="20"/>
                <c:pt idx="0">
                  <c:v>0</c:v>
                </c:pt>
                <c:pt idx="1">
                  <c:v>-2.8000000000000001E-2</c:v>
                </c:pt>
                <c:pt idx="2">
                  <c:v>-5.3999999999999999E-2</c:v>
                </c:pt>
                <c:pt idx="4">
                  <c:v>-0.16400000000000001</c:v>
                </c:pt>
                <c:pt idx="5">
                  <c:v>-7.8E-2</c:v>
                </c:pt>
                <c:pt idx="6">
                  <c:v>-3.4000000000000002E-2</c:v>
                </c:pt>
                <c:pt idx="7">
                  <c:v>-9.5000000000000001E-2</c:v>
                </c:pt>
                <c:pt idx="8">
                  <c:v>-0.129</c:v>
                </c:pt>
              </c:numCache>
            </c:numRef>
          </c:val>
          <c:smooth val="0"/>
          <c:extLst>
            <c:ext xmlns:c16="http://schemas.microsoft.com/office/drawing/2014/chart" uri="{C3380CC4-5D6E-409C-BE32-E72D297353CC}">
              <c16:uniqueId val="{0000000D-6025-4858-A723-C91B9DD15701}"/>
            </c:ext>
          </c:extLst>
        </c:ser>
        <c:dLbls>
          <c:showLegendKey val="0"/>
          <c:showVal val="0"/>
          <c:showCatName val="0"/>
          <c:showSerName val="0"/>
          <c:showPercent val="0"/>
          <c:showBubbleSize val="0"/>
        </c:dLbls>
        <c:marker val="1"/>
        <c:smooth val="0"/>
        <c:axId val="127787776"/>
        <c:axId val="127789696"/>
      </c:lineChart>
      <c:catAx>
        <c:axId val="127787776"/>
        <c:scaling>
          <c:orientation val="minMax"/>
        </c:scaling>
        <c:delete val="0"/>
        <c:axPos val="b"/>
        <c:title>
          <c:tx>
            <c:rich>
              <a:bodyPr rot="0" spcFirstLastPara="1" vertOverflow="ellipsis" vert="horz" wrap="square" anchor="ctr" anchorCtr="1"/>
              <a:lstStyle/>
              <a:p>
                <a:pPr>
                  <a:defRPr sz="900" b="0" i="0" u="none" strike="noStrike" kern="1200" cap="all" baseline="0">
                    <a:solidFill>
                      <a:schemeClr val="dk1">
                        <a:lumMod val="65000"/>
                        <a:lumOff val="35000"/>
                      </a:schemeClr>
                    </a:solidFill>
                    <a:latin typeface="+mn-lt"/>
                    <a:ea typeface="+mn-ea"/>
                    <a:cs typeface="+mn-cs"/>
                  </a:defRPr>
                </a:pPr>
                <a:r>
                  <a:rPr lang="en-US"/>
                  <a:t>years after event</a:t>
                </a:r>
              </a:p>
            </c:rich>
          </c:tx>
          <c:overlay val="0"/>
          <c:spPr>
            <a:noFill/>
            <a:ln>
              <a:noFill/>
            </a:ln>
            <a:effectLst/>
          </c:spPr>
        </c:title>
        <c:numFmt formatCode="General" sourceLinked="1"/>
        <c:majorTickMark val="none"/>
        <c:minorTickMark val="none"/>
        <c:tickLblPos val="low"/>
        <c:spPr>
          <a:noFill/>
          <a:ln w="9525" cap="flat" cmpd="sng" algn="ctr">
            <a:solidFill>
              <a:schemeClr val="dk1">
                <a:lumMod val="15000"/>
                <a:lumOff val="85000"/>
              </a:schemeClr>
            </a:solidFill>
            <a:round/>
          </a:ln>
          <a:effectLst/>
        </c:spPr>
        <c:txPr>
          <a:bodyPr rot="-60000000" spcFirstLastPara="1" vertOverflow="ellipsis" vert="horz" wrap="square" anchor="ctr" anchorCtr="1"/>
          <a:lstStyle/>
          <a:p>
            <a:pPr>
              <a:defRPr sz="900" b="0" i="0" u="none" strike="noStrike" kern="1200" spc="20" baseline="0">
                <a:solidFill>
                  <a:schemeClr val="dk1">
                    <a:lumMod val="65000"/>
                    <a:lumOff val="35000"/>
                  </a:schemeClr>
                </a:solidFill>
                <a:latin typeface="+mn-lt"/>
                <a:ea typeface="+mn-ea"/>
                <a:cs typeface="+mn-cs"/>
              </a:defRPr>
            </a:pPr>
            <a:endParaRPr lang="en-US"/>
          </a:p>
        </c:txPr>
        <c:crossAx val="127789696"/>
        <c:crosses val="autoZero"/>
        <c:auto val="1"/>
        <c:lblAlgn val="ctr"/>
        <c:lblOffset val="100"/>
        <c:noMultiLvlLbl val="0"/>
      </c:catAx>
      <c:valAx>
        <c:axId val="127789696"/>
        <c:scaling>
          <c:orientation val="minMax"/>
        </c:scaling>
        <c:delete val="0"/>
        <c:axPos val="l"/>
        <c:title>
          <c:tx>
            <c:rich>
              <a:bodyPr rot="-5400000" spcFirstLastPara="1" vertOverflow="ellipsis" vert="horz" wrap="square" anchor="ctr" anchorCtr="1"/>
              <a:lstStyle/>
              <a:p>
                <a:pPr>
                  <a:defRPr sz="900" b="0" i="0" u="none" strike="noStrike" kern="1200" cap="all" baseline="0">
                    <a:solidFill>
                      <a:schemeClr val="dk1">
                        <a:lumMod val="65000"/>
                        <a:lumOff val="35000"/>
                      </a:schemeClr>
                    </a:solidFill>
                    <a:latin typeface="+mn-lt"/>
                    <a:ea typeface="+mn-ea"/>
                    <a:cs typeface="+mn-cs"/>
                  </a:defRPr>
                </a:pPr>
                <a:r>
                  <a:rPr lang="en-US"/>
                  <a:t>Cumulated growth in production-related CO2 emission (%)</a:t>
                </a:r>
              </a:p>
            </c:rich>
          </c:tx>
          <c:overlay val="0"/>
          <c:spPr>
            <a:noFill/>
            <a:ln>
              <a:noFill/>
            </a:ln>
            <a:effectLst/>
          </c:spPr>
        </c:title>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spc="20" baseline="0">
                <a:solidFill>
                  <a:schemeClr val="dk1">
                    <a:lumMod val="65000"/>
                    <a:lumOff val="35000"/>
                  </a:schemeClr>
                </a:solidFill>
                <a:latin typeface="+mn-lt"/>
                <a:ea typeface="+mn-ea"/>
                <a:cs typeface="+mn-cs"/>
              </a:defRPr>
            </a:pPr>
            <a:endParaRPr lang="en-US"/>
          </a:p>
        </c:txPr>
        <c:crossAx val="127787776"/>
        <c:crosses val="autoZero"/>
        <c:crossBetween val="between"/>
      </c:valAx>
      <c:spPr>
        <a:noFill/>
        <a:ln w="25400">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dk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w="9525" cap="flat" cmpd="sng" algn="ctr">
      <a:noFill/>
      <a:round/>
    </a:ln>
    <a:effectLst/>
  </c:spPr>
  <c:txPr>
    <a:bodyPr/>
    <a:lstStyle/>
    <a:p>
      <a:pPr>
        <a:defRPr/>
      </a:pPr>
      <a:endParaRPr lang="en-US"/>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'Figure 7.1'!$B$13</c:f>
              <c:strCache>
                <c:ptCount val="1"/>
                <c:pt idx="0">
                  <c:v>Average annual labor cost per manufacturing worker</c:v>
                </c:pt>
              </c:strCache>
            </c:strRef>
          </c:tx>
          <c:spPr>
            <a:solidFill>
              <a:srgbClr val="56AF44"/>
            </a:solidFill>
            <a:ln>
              <a:noFill/>
            </a:ln>
            <a:effectLst/>
          </c:spPr>
          <c:invertIfNegative val="0"/>
          <c:cat>
            <c:strRef>
              <c:f>'Figure 7.1'!$A$14:$A$18</c:f>
              <c:strCache>
                <c:ptCount val="5"/>
                <c:pt idx="0">
                  <c:v>Bangladesh</c:v>
                </c:pt>
                <c:pt idx="1">
                  <c:v>Ethiopia</c:v>
                </c:pt>
                <c:pt idx="2">
                  <c:v>Kenya</c:v>
                </c:pt>
                <c:pt idx="3">
                  <c:v>Senegal</c:v>
                </c:pt>
                <c:pt idx="4">
                  <c:v>Tanzania</c:v>
                </c:pt>
              </c:strCache>
            </c:strRef>
          </c:cat>
          <c:val>
            <c:numRef>
              <c:f>'Figure 7.1'!$B$14:$B$18</c:f>
              <c:numCache>
                <c:formatCode>_(* #,##0_);_(* \(#,##0\);_(* "-"??_);_(@_)</c:formatCode>
                <c:ptCount val="5"/>
                <c:pt idx="0">
                  <c:v>835</c:v>
                </c:pt>
                <c:pt idx="1">
                  <c:v>909</c:v>
                </c:pt>
                <c:pt idx="2">
                  <c:v>2118</c:v>
                </c:pt>
                <c:pt idx="3">
                  <c:v>1562</c:v>
                </c:pt>
                <c:pt idx="4">
                  <c:v>1777</c:v>
                </c:pt>
              </c:numCache>
            </c:numRef>
          </c:val>
          <c:extLst>
            <c:ext xmlns:c16="http://schemas.microsoft.com/office/drawing/2014/chart" uri="{C3380CC4-5D6E-409C-BE32-E72D297353CC}">
              <c16:uniqueId val="{00000000-5B7C-422E-8E64-25A8CF397A6C}"/>
            </c:ext>
          </c:extLst>
        </c:ser>
        <c:ser>
          <c:idx val="1"/>
          <c:order val="1"/>
          <c:tx>
            <c:strRef>
              <c:f>'Figure 7.1'!$C$13</c:f>
              <c:strCache>
                <c:ptCount val="1"/>
                <c:pt idx="0">
                  <c:v>GDP per capita</c:v>
                </c:pt>
              </c:strCache>
            </c:strRef>
          </c:tx>
          <c:spPr>
            <a:solidFill>
              <a:srgbClr val="346929"/>
            </a:solidFill>
            <a:ln>
              <a:noFill/>
            </a:ln>
            <a:effectLst/>
          </c:spPr>
          <c:invertIfNegative val="0"/>
          <c:cat>
            <c:strRef>
              <c:f>'Figure 7.1'!$A$14:$A$18</c:f>
              <c:strCache>
                <c:ptCount val="5"/>
                <c:pt idx="0">
                  <c:v>Bangladesh</c:v>
                </c:pt>
                <c:pt idx="1">
                  <c:v>Ethiopia</c:v>
                </c:pt>
                <c:pt idx="2">
                  <c:v>Kenya</c:v>
                </c:pt>
                <c:pt idx="3">
                  <c:v>Senegal</c:v>
                </c:pt>
                <c:pt idx="4">
                  <c:v>Tanzania</c:v>
                </c:pt>
              </c:strCache>
            </c:strRef>
          </c:cat>
          <c:val>
            <c:numRef>
              <c:f>'Figure 7.1'!$C$14:$C$18</c:f>
              <c:numCache>
                <c:formatCode>_(* #,##0_);_(* \(#,##0\);_(* "-"??_);_(@_)</c:formatCode>
                <c:ptCount val="5"/>
                <c:pt idx="0">
                  <c:v>853</c:v>
                </c:pt>
                <c:pt idx="1">
                  <c:v>471</c:v>
                </c:pt>
                <c:pt idx="2">
                  <c:v>1117</c:v>
                </c:pt>
                <c:pt idx="3">
                  <c:v>775</c:v>
                </c:pt>
                <c:pt idx="4">
                  <c:v>1095</c:v>
                </c:pt>
              </c:numCache>
            </c:numRef>
          </c:val>
          <c:extLst>
            <c:ext xmlns:c16="http://schemas.microsoft.com/office/drawing/2014/chart" uri="{C3380CC4-5D6E-409C-BE32-E72D297353CC}">
              <c16:uniqueId val="{00000001-5B7C-422E-8E64-25A8CF397A6C}"/>
            </c:ext>
          </c:extLst>
        </c:ser>
        <c:dLbls>
          <c:showLegendKey val="0"/>
          <c:showVal val="0"/>
          <c:showCatName val="0"/>
          <c:showSerName val="0"/>
          <c:showPercent val="0"/>
          <c:showBubbleSize val="0"/>
        </c:dLbls>
        <c:gapWidth val="150"/>
        <c:axId val="274626048"/>
        <c:axId val="274627968"/>
      </c:barChart>
      <c:catAx>
        <c:axId val="274626048"/>
        <c:scaling>
          <c:orientation val="minMax"/>
        </c:scaling>
        <c:delete val="0"/>
        <c:axPos val="b"/>
        <c:numFmt formatCode="General" sourceLinked="1"/>
        <c:majorTickMark val="none"/>
        <c:minorTickMark val="none"/>
        <c:tickLblPos val="nextTo"/>
        <c:spPr>
          <a:noFill/>
          <a:ln w="15875" cap="flat" cmpd="sng" algn="ctr">
            <a:solidFill>
              <a:schemeClr val="tx1"/>
            </a:solidFill>
            <a:round/>
          </a:ln>
          <a:effectLst/>
        </c:spPr>
        <c:txPr>
          <a:bodyPr rot="-60000000" vert="horz"/>
          <a:lstStyle/>
          <a:p>
            <a:pPr>
              <a:defRPr sz="1000">
                <a:latin typeface="FuturaStd-Medium" panose="020B0502020204020303" charset="0"/>
              </a:defRPr>
            </a:pPr>
            <a:endParaRPr lang="en-US"/>
          </a:p>
        </c:txPr>
        <c:crossAx val="274627968"/>
        <c:crossesAt val="0"/>
        <c:auto val="1"/>
        <c:lblAlgn val="ctr"/>
        <c:lblOffset val="100"/>
        <c:noMultiLvlLbl val="0"/>
      </c:catAx>
      <c:valAx>
        <c:axId val="274627968"/>
        <c:scaling>
          <c:orientation val="minMax"/>
        </c:scaling>
        <c:delete val="0"/>
        <c:axPos val="l"/>
        <c:majorGridlines>
          <c:spPr>
            <a:ln w="6350" cap="flat" cmpd="sng" algn="ctr">
              <a:solidFill>
                <a:schemeClr val="bg1">
                  <a:lumMod val="65000"/>
                </a:schemeClr>
              </a:solidFill>
              <a:prstDash val="sysDash"/>
              <a:round/>
            </a:ln>
            <a:effectLst/>
          </c:spPr>
        </c:majorGridlines>
        <c:title>
          <c:tx>
            <c:rich>
              <a:bodyPr rot="-5400000" vert="horz"/>
              <a:lstStyle/>
              <a:p>
                <a:pPr>
                  <a:defRPr sz="1000"/>
                </a:pPr>
                <a:r>
                  <a:rPr lang="en-US" sz="1000"/>
                  <a:t>US$ 2010</a:t>
                </a:r>
              </a:p>
            </c:rich>
          </c:tx>
          <c:overlay val="0"/>
          <c:spPr>
            <a:noFill/>
            <a:ln>
              <a:noFill/>
            </a:ln>
            <a:effectLst/>
          </c:spPr>
        </c:title>
        <c:numFmt formatCode="#,##0" sourceLinked="0"/>
        <c:majorTickMark val="none"/>
        <c:minorTickMark val="none"/>
        <c:tickLblPos val="nextTo"/>
        <c:spPr>
          <a:noFill/>
          <a:ln>
            <a:noFill/>
          </a:ln>
          <a:effectLst/>
        </c:spPr>
        <c:txPr>
          <a:bodyPr rot="-60000000" vert="horz"/>
          <a:lstStyle/>
          <a:p>
            <a:pPr>
              <a:defRPr/>
            </a:pPr>
            <a:endParaRPr lang="en-US"/>
          </a:p>
        </c:txPr>
        <c:crossAx val="274626048"/>
        <c:crosses val="autoZero"/>
        <c:crossBetween val="between"/>
      </c:valAx>
      <c:spPr>
        <a:noFill/>
        <a:ln>
          <a:noFill/>
        </a:ln>
        <a:effectLst/>
      </c:spPr>
    </c:plotArea>
    <c:legend>
      <c:legendPos val="b"/>
      <c:overlay val="0"/>
      <c:spPr>
        <a:noFill/>
        <a:ln>
          <a:noFill/>
        </a:ln>
        <a:effectLst/>
      </c:spPr>
      <c:txPr>
        <a:bodyPr rot="0" vert="horz"/>
        <a:lstStyle/>
        <a:p>
          <a:pPr>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w="9525" cap="flat" cmpd="sng" algn="ctr">
      <a:noFill/>
      <a:round/>
    </a:ln>
    <a:effectLst/>
  </c:spPr>
  <c:txPr>
    <a:bodyPr/>
    <a:lstStyle/>
    <a:p>
      <a:pPr>
        <a:defRPr sz="800">
          <a:solidFill>
            <a:schemeClr val="tx1"/>
          </a:solidFill>
          <a:latin typeface="FuturaPT-Book" panose="020B0502020204020303" pitchFamily="34" charset="0"/>
        </a:defRPr>
      </a:pPr>
      <a:endParaRPr lang="en-US"/>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1"/>
    </mc:Choice>
    <mc:Fallback>
      <c:style val="1"/>
    </mc:Fallback>
  </mc:AlternateContent>
  <c:chart>
    <c:autoTitleDeleted val="0"/>
    <c:plotArea>
      <c:layout>
        <c:manualLayout>
          <c:layoutTarget val="inner"/>
          <c:xMode val="edge"/>
          <c:yMode val="edge"/>
          <c:x val="0.13601991344578807"/>
          <c:y val="3.4536971891116507E-2"/>
          <c:w val="0.85122850646097459"/>
          <c:h val="0.79801113426004977"/>
        </c:manualLayout>
      </c:layout>
      <c:barChart>
        <c:barDir val="col"/>
        <c:grouping val="clustered"/>
        <c:varyColors val="0"/>
        <c:ser>
          <c:idx val="0"/>
          <c:order val="0"/>
          <c:tx>
            <c:strRef>
              <c:f>'Figure 7.8'!$A$7</c:f>
              <c:strCache>
                <c:ptCount val="1"/>
                <c:pt idx="0">
                  <c:v>certified coops</c:v>
                </c:pt>
              </c:strCache>
            </c:strRef>
          </c:tx>
          <c:spPr>
            <a:solidFill>
              <a:srgbClr val="56AF44"/>
            </a:solidFill>
          </c:spPr>
          <c:invertIfNegative val="0"/>
          <c:dLbls>
            <c:dLbl>
              <c:idx val="0"/>
              <c:layout>
                <c:manualLayout>
                  <c:x val="-2.6765630654107756E-3"/>
                  <c:y val="6.2461149629427233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0448-446C-9B0C-B33F473762F1}"/>
                </c:ext>
              </c:extLst>
            </c:dLbl>
            <c:dLbl>
              <c:idx val="1"/>
              <c:layout>
                <c:manualLayout>
                  <c:x val="5.3531261308215512E-3"/>
                  <c:y val="8.3281532839236311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0448-446C-9B0C-B33F473762F1}"/>
                </c:ext>
              </c:extLst>
            </c:dLbl>
            <c:spPr>
              <a:noFill/>
              <a:ln>
                <a:noFill/>
              </a:ln>
              <a:effectLst/>
            </c:spPr>
            <c:txPr>
              <a:bodyPr/>
              <a:lstStyle/>
              <a:p>
                <a:pPr>
                  <a:defRPr b="1">
                    <a:solidFill>
                      <a:schemeClr val="bg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'Figure 7.8'!$B$6:$C$6</c:f>
              <c:strCache>
                <c:ptCount val="2"/>
                <c:pt idx="0">
                  <c:v>2007, 3 years after the quality certification program</c:v>
                </c:pt>
                <c:pt idx="1">
                  <c:v>2014, ten years after the beginning of the certification program, 6 years after its end</c:v>
                </c:pt>
              </c:strCache>
            </c:strRef>
          </c:cat>
          <c:val>
            <c:numRef>
              <c:f>'Figure 7.8'!$B$7:$C$7</c:f>
              <c:numCache>
                <c:formatCode>General</c:formatCode>
                <c:ptCount val="2"/>
                <c:pt idx="0">
                  <c:v>97.84</c:v>
                </c:pt>
                <c:pt idx="1">
                  <c:v>55.91</c:v>
                </c:pt>
              </c:numCache>
            </c:numRef>
          </c:val>
          <c:extLst>
            <c:ext xmlns:c16="http://schemas.microsoft.com/office/drawing/2014/chart" uri="{C3380CC4-5D6E-409C-BE32-E72D297353CC}">
              <c16:uniqueId val="{00000000-0448-446C-9B0C-B33F473762F1}"/>
            </c:ext>
          </c:extLst>
        </c:ser>
        <c:ser>
          <c:idx val="1"/>
          <c:order val="1"/>
          <c:tx>
            <c:strRef>
              <c:f>'Figure 7.8'!$A$8</c:f>
              <c:strCache>
                <c:ptCount val="1"/>
                <c:pt idx="0">
                  <c:v>non certified coops</c:v>
                </c:pt>
              </c:strCache>
            </c:strRef>
          </c:tx>
          <c:spPr>
            <a:solidFill>
              <a:srgbClr val="346929"/>
            </a:solidFill>
          </c:spPr>
          <c:invertIfNegative val="0"/>
          <c:dLbls>
            <c:dLbl>
              <c:idx val="0"/>
              <c:layout>
                <c:manualLayout>
                  <c:x val="5.3531261308215512E-3"/>
                  <c:y val="8.67515967075378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0448-446C-9B0C-B33F473762F1}"/>
                </c:ext>
              </c:extLst>
            </c:dLbl>
            <c:dLbl>
              <c:idx val="1"/>
              <c:layout>
                <c:manualLayout>
                  <c:x val="5.3531261308213543E-3"/>
                  <c:y val="7.9811468970934801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0448-446C-9B0C-B33F473762F1}"/>
                </c:ext>
              </c:extLst>
            </c:dLbl>
            <c:spPr>
              <a:noFill/>
              <a:ln>
                <a:noFill/>
              </a:ln>
              <a:effectLst/>
            </c:spPr>
            <c:txPr>
              <a:bodyPr/>
              <a:lstStyle/>
              <a:p>
                <a:pPr>
                  <a:defRPr b="1">
                    <a:solidFill>
                      <a:schemeClr val="bg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'Figure 7.8'!$B$6:$C$6</c:f>
              <c:strCache>
                <c:ptCount val="2"/>
                <c:pt idx="0">
                  <c:v>2007, 3 years after the quality certification program</c:v>
                </c:pt>
                <c:pt idx="1">
                  <c:v>2014, ten years after the beginning of the certification program, 6 years after its end</c:v>
                </c:pt>
              </c:strCache>
            </c:strRef>
          </c:cat>
          <c:val>
            <c:numRef>
              <c:f>'Figure 7.8'!$B$8:$C$8</c:f>
              <c:numCache>
                <c:formatCode>General</c:formatCode>
                <c:ptCount val="2"/>
                <c:pt idx="0">
                  <c:v>82.88</c:v>
                </c:pt>
                <c:pt idx="1">
                  <c:v>32.200000000000003</c:v>
                </c:pt>
              </c:numCache>
            </c:numRef>
          </c:val>
          <c:extLst>
            <c:ext xmlns:c16="http://schemas.microsoft.com/office/drawing/2014/chart" uri="{C3380CC4-5D6E-409C-BE32-E72D297353CC}">
              <c16:uniqueId val="{00000001-0448-446C-9B0C-B33F473762F1}"/>
            </c:ext>
          </c:extLst>
        </c:ser>
        <c:dLbls>
          <c:showLegendKey val="0"/>
          <c:showVal val="0"/>
          <c:showCatName val="0"/>
          <c:showSerName val="0"/>
          <c:showPercent val="0"/>
          <c:showBubbleSize val="0"/>
        </c:dLbls>
        <c:gapWidth val="150"/>
        <c:axId val="79313536"/>
        <c:axId val="79331712"/>
      </c:barChart>
      <c:catAx>
        <c:axId val="79313536"/>
        <c:scaling>
          <c:orientation val="minMax"/>
        </c:scaling>
        <c:delete val="0"/>
        <c:axPos val="b"/>
        <c:numFmt formatCode="General" sourceLinked="1"/>
        <c:majorTickMark val="out"/>
        <c:minorTickMark val="none"/>
        <c:tickLblPos val="nextTo"/>
        <c:txPr>
          <a:bodyPr/>
          <a:lstStyle/>
          <a:p>
            <a:pPr>
              <a:defRPr sz="1000"/>
            </a:pPr>
            <a:endParaRPr lang="en-US"/>
          </a:p>
        </c:txPr>
        <c:crossAx val="79331712"/>
        <c:crosses val="autoZero"/>
        <c:auto val="1"/>
        <c:lblAlgn val="ctr"/>
        <c:lblOffset val="100"/>
        <c:noMultiLvlLbl val="0"/>
      </c:catAx>
      <c:valAx>
        <c:axId val="79331712"/>
        <c:scaling>
          <c:orientation val="minMax"/>
          <c:max val="100"/>
          <c:min val="0"/>
        </c:scaling>
        <c:delete val="0"/>
        <c:axPos val="l"/>
        <c:majorGridlines>
          <c:spPr>
            <a:ln w="6350">
              <a:solidFill>
                <a:schemeClr val="bg1">
                  <a:lumMod val="65000"/>
                </a:schemeClr>
              </a:solidFill>
              <a:prstDash val="sysDash"/>
            </a:ln>
          </c:spPr>
        </c:majorGridlines>
        <c:title>
          <c:tx>
            <c:rich>
              <a:bodyPr rot="-5400000" vert="horz"/>
              <a:lstStyle/>
              <a:p>
                <a:pPr>
                  <a:defRPr sz="1000" b="0"/>
                </a:pPr>
                <a:r>
                  <a:rPr lang="en-US" sz="1000" b="0"/>
                  <a:t>Average % of "premium quality" cotton</a:t>
                </a:r>
              </a:p>
            </c:rich>
          </c:tx>
          <c:overlay val="0"/>
        </c:title>
        <c:numFmt formatCode="General" sourceLinked="1"/>
        <c:majorTickMark val="none"/>
        <c:minorTickMark val="none"/>
        <c:tickLblPos val="nextTo"/>
        <c:spPr>
          <a:ln>
            <a:noFill/>
          </a:ln>
        </c:spPr>
        <c:crossAx val="79313536"/>
        <c:crosses val="autoZero"/>
        <c:crossBetween val="between"/>
        <c:majorUnit val="20"/>
      </c:valAx>
    </c:plotArea>
    <c:legend>
      <c:legendPos val="b"/>
      <c:layout>
        <c:manualLayout>
          <c:xMode val="edge"/>
          <c:yMode val="edge"/>
          <c:x val="0.24265678600414636"/>
          <c:y val="0.93725113562621676"/>
          <c:w val="0.51468621723871"/>
          <c:h val="6.2748864373783256E-2"/>
        </c:manualLayout>
      </c:layout>
      <c:overlay val="1"/>
    </c:legend>
    <c:plotVisOnly val="1"/>
    <c:dispBlanksAs val="gap"/>
    <c:showDLblsOverMax val="0"/>
  </c:chart>
  <c:txPr>
    <a:bodyPr/>
    <a:lstStyle/>
    <a:p>
      <a:pPr>
        <a:defRPr sz="800">
          <a:solidFill>
            <a:schemeClr val="tx1"/>
          </a:solidFill>
          <a:latin typeface="FuturaPT-Book" panose="020B0502020204020303" pitchFamily="34" charset="0"/>
        </a:defRPr>
      </a:pPr>
      <a:endParaRPr lang="en-US"/>
    </a:p>
  </c:txPr>
  <c:externalData r:id="rId1">
    <c:autoUpdate val="0"/>
  </c:externalData>
  <c:userShapes r:id="rId2"/>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'Box 2.3 Figure 1'!$B$23</c:f>
              <c:strCache>
                <c:ptCount val="1"/>
                <c:pt idx="0">
                  <c:v>Local intermediate input suppliers</c:v>
                </c:pt>
              </c:strCache>
            </c:strRef>
          </c:tx>
          <c:spPr>
            <a:ln w="38100" cap="flat">
              <a:solidFill>
                <a:srgbClr val="0063A6"/>
              </a:solidFill>
              <a:round/>
            </a:ln>
            <a:effectLst/>
          </c:spPr>
          <c:marker>
            <c:symbol val="none"/>
          </c:marker>
          <c:cat>
            <c:numRef>
              <c:f>'Box 2.3 Figure 1'!$A$24:$A$43</c:f>
              <c:numCache>
                <c:formatCode>General</c:formatCode>
                <c:ptCount val="20"/>
                <c:pt idx="1">
                  <c:v>1985</c:v>
                </c:pt>
                <c:pt idx="6">
                  <c:v>1990</c:v>
                </c:pt>
                <c:pt idx="11">
                  <c:v>1995</c:v>
                </c:pt>
                <c:pt idx="16">
                  <c:v>2000</c:v>
                </c:pt>
                <c:pt idx="19">
                  <c:v>2003</c:v>
                </c:pt>
              </c:numCache>
            </c:numRef>
          </c:cat>
          <c:val>
            <c:numRef>
              <c:f>'Box 2.3 Figure 1'!$B$24:$B$43</c:f>
              <c:numCache>
                <c:formatCode>0.00</c:formatCode>
                <c:ptCount val="20"/>
                <c:pt idx="0">
                  <c:v>1</c:v>
                </c:pt>
                <c:pt idx="1">
                  <c:v>1.1111111111111112</c:v>
                </c:pt>
                <c:pt idx="2">
                  <c:v>1.2222222222222223</c:v>
                </c:pt>
                <c:pt idx="3">
                  <c:v>1.4444444444444444</c:v>
                </c:pt>
                <c:pt idx="4">
                  <c:v>1.4444444444444444</c:v>
                </c:pt>
                <c:pt idx="5">
                  <c:v>1.7222222222222223</c:v>
                </c:pt>
                <c:pt idx="6">
                  <c:v>2.2222222222222223</c:v>
                </c:pt>
                <c:pt idx="7">
                  <c:v>2.6666666666666665</c:v>
                </c:pt>
                <c:pt idx="8">
                  <c:v>2.9444444444444446</c:v>
                </c:pt>
                <c:pt idx="9">
                  <c:v>3.2777777777777777</c:v>
                </c:pt>
                <c:pt idx="10">
                  <c:v>3.5555555555555554</c:v>
                </c:pt>
                <c:pt idx="11">
                  <c:v>4.5</c:v>
                </c:pt>
                <c:pt idx="12">
                  <c:v>5.2222222222222223</c:v>
                </c:pt>
                <c:pt idx="13">
                  <c:v>5.5</c:v>
                </c:pt>
                <c:pt idx="14">
                  <c:v>6.333333333333333</c:v>
                </c:pt>
                <c:pt idx="15">
                  <c:v>6.666666666666667</c:v>
                </c:pt>
                <c:pt idx="16">
                  <c:v>7.6111111111111107</c:v>
                </c:pt>
                <c:pt idx="17">
                  <c:v>7.9444444444444446</c:v>
                </c:pt>
                <c:pt idx="18">
                  <c:v>8.3333333333333339</c:v>
                </c:pt>
                <c:pt idx="19">
                  <c:v>8.5</c:v>
                </c:pt>
              </c:numCache>
            </c:numRef>
          </c:val>
          <c:smooth val="0"/>
          <c:extLst>
            <c:ext xmlns:c16="http://schemas.microsoft.com/office/drawing/2014/chart" uri="{C3380CC4-5D6E-409C-BE32-E72D297353CC}">
              <c16:uniqueId val="{00000000-A4D4-4B93-A9D3-612120FEA550}"/>
            </c:ext>
          </c:extLst>
        </c:ser>
        <c:ser>
          <c:idx val="2"/>
          <c:order val="1"/>
          <c:tx>
            <c:strRef>
              <c:f>'Box 2.3 Figure 1'!$C$23</c:f>
              <c:strCache>
                <c:ptCount val="1"/>
                <c:pt idx="0">
                  <c:v>FDI firms in garment industry</c:v>
                </c:pt>
              </c:strCache>
            </c:strRef>
          </c:tx>
          <c:spPr>
            <a:ln w="38100" cap="flat">
              <a:solidFill>
                <a:srgbClr val="56AF44"/>
              </a:solidFill>
              <a:round/>
            </a:ln>
            <a:effectLst/>
          </c:spPr>
          <c:marker>
            <c:symbol val="none"/>
          </c:marker>
          <c:cat>
            <c:numRef>
              <c:f>'Box 2.3 Figure 1'!$A$24:$A$43</c:f>
              <c:numCache>
                <c:formatCode>General</c:formatCode>
                <c:ptCount val="20"/>
                <c:pt idx="1">
                  <c:v>1985</c:v>
                </c:pt>
                <c:pt idx="6">
                  <c:v>1990</c:v>
                </c:pt>
                <c:pt idx="11">
                  <c:v>1995</c:v>
                </c:pt>
                <c:pt idx="16">
                  <c:v>2000</c:v>
                </c:pt>
                <c:pt idx="19">
                  <c:v>2003</c:v>
                </c:pt>
              </c:numCache>
            </c:numRef>
          </c:cat>
          <c:val>
            <c:numRef>
              <c:f>'Box 2.3 Figure 1'!$C$24:$C$43</c:f>
              <c:numCache>
                <c:formatCode>0.00</c:formatCode>
                <c:ptCount val="20"/>
                <c:pt idx="0">
                  <c:v>1</c:v>
                </c:pt>
                <c:pt idx="1">
                  <c:v>1</c:v>
                </c:pt>
                <c:pt idx="2">
                  <c:v>1</c:v>
                </c:pt>
                <c:pt idx="3">
                  <c:v>1</c:v>
                </c:pt>
                <c:pt idx="4">
                  <c:v>1</c:v>
                </c:pt>
                <c:pt idx="5">
                  <c:v>1.25</c:v>
                </c:pt>
                <c:pt idx="6">
                  <c:v>1.25</c:v>
                </c:pt>
                <c:pt idx="7">
                  <c:v>2.5</c:v>
                </c:pt>
                <c:pt idx="8">
                  <c:v>2.5</c:v>
                </c:pt>
                <c:pt idx="9">
                  <c:v>3</c:v>
                </c:pt>
                <c:pt idx="10">
                  <c:v>4.75</c:v>
                </c:pt>
                <c:pt idx="11">
                  <c:v>5.25</c:v>
                </c:pt>
                <c:pt idx="12">
                  <c:v>7.25</c:v>
                </c:pt>
                <c:pt idx="13">
                  <c:v>8</c:v>
                </c:pt>
                <c:pt idx="14">
                  <c:v>8.75</c:v>
                </c:pt>
                <c:pt idx="15">
                  <c:v>8.75</c:v>
                </c:pt>
                <c:pt idx="16">
                  <c:v>9.25</c:v>
                </c:pt>
                <c:pt idx="17">
                  <c:v>9.75</c:v>
                </c:pt>
                <c:pt idx="18">
                  <c:v>9.75</c:v>
                </c:pt>
                <c:pt idx="19">
                  <c:v>10.25</c:v>
                </c:pt>
              </c:numCache>
            </c:numRef>
          </c:val>
          <c:smooth val="0"/>
          <c:extLst>
            <c:ext xmlns:c16="http://schemas.microsoft.com/office/drawing/2014/chart" uri="{C3380CC4-5D6E-409C-BE32-E72D297353CC}">
              <c16:uniqueId val="{00000001-A4D4-4B93-A9D3-612120FEA550}"/>
            </c:ext>
          </c:extLst>
        </c:ser>
        <c:dLbls>
          <c:showLegendKey val="0"/>
          <c:showVal val="0"/>
          <c:showCatName val="0"/>
          <c:showSerName val="0"/>
          <c:showPercent val="0"/>
          <c:showBubbleSize val="0"/>
        </c:dLbls>
        <c:smooth val="0"/>
        <c:axId val="391923984"/>
        <c:axId val="391925552"/>
      </c:lineChart>
      <c:catAx>
        <c:axId val="391923984"/>
        <c:scaling>
          <c:orientation val="minMax"/>
        </c:scaling>
        <c:delete val="0"/>
        <c:axPos val="b"/>
        <c:numFmt formatCode="General" sourceLinked="1"/>
        <c:majorTickMark val="out"/>
        <c:minorTickMark val="none"/>
        <c:tickLblPos val="nextTo"/>
        <c:spPr>
          <a:noFill/>
          <a:ln w="15875" cap="sq" cmpd="sng" algn="ctr">
            <a:solidFill>
              <a:schemeClr val="tx1"/>
            </a:solidFill>
            <a:round/>
          </a:ln>
          <a:effectLst/>
        </c:spPr>
        <c:txPr>
          <a:bodyPr rot="-60000000" spcFirstLastPara="1" vertOverflow="ellipsis" vert="horz" wrap="square" anchor="ctr" anchorCtr="1"/>
          <a:lstStyle/>
          <a:p>
            <a:pPr>
              <a:defRPr sz="800" b="0" i="0" u="none" strike="noStrike" kern="1200" baseline="0">
                <a:solidFill>
                  <a:schemeClr val="tx1"/>
                </a:solidFill>
                <a:latin typeface="FuturaPT-Book" panose="020B0502020204020303" pitchFamily="34" charset="0"/>
                <a:ea typeface="+mn-ea"/>
                <a:cs typeface="+mn-cs"/>
              </a:defRPr>
            </a:pPr>
            <a:endParaRPr lang="en-US"/>
          </a:p>
        </c:txPr>
        <c:crossAx val="391925552"/>
        <c:crosses val="autoZero"/>
        <c:auto val="1"/>
        <c:lblAlgn val="ctr"/>
        <c:lblOffset val="100"/>
        <c:tickLblSkip val="1"/>
        <c:noMultiLvlLbl val="0"/>
      </c:catAx>
      <c:valAx>
        <c:axId val="391925552"/>
        <c:scaling>
          <c:orientation val="minMax"/>
        </c:scaling>
        <c:delete val="0"/>
        <c:axPos val="l"/>
        <c:majorGridlines>
          <c:spPr>
            <a:ln w="6350" cap="flat" cmpd="sng" algn="ctr">
              <a:solidFill>
                <a:schemeClr val="bg1">
                  <a:lumMod val="65000"/>
                </a:schemeClr>
              </a:solidFill>
              <a:prstDash val="sysDash"/>
              <a:round/>
            </a:ln>
            <a:effectLst/>
          </c:spPr>
        </c:majorGridlines>
        <c:title>
          <c:tx>
            <c:rich>
              <a:bodyPr rot="-5400000" spcFirstLastPara="1" vertOverflow="ellipsis" vert="horz" wrap="square" anchor="ctr" anchorCtr="1"/>
              <a:lstStyle/>
              <a:p>
                <a:pPr>
                  <a:defRPr sz="1000" b="0" i="0" u="none" strike="noStrike" kern="1200" baseline="0">
                    <a:solidFill>
                      <a:schemeClr val="tx1"/>
                    </a:solidFill>
                    <a:latin typeface="FuturaPT-Book" panose="020B0502020204020303" pitchFamily="34" charset="0"/>
                    <a:ea typeface="+mn-ea"/>
                    <a:cs typeface="+mn-cs"/>
                  </a:defRPr>
                </a:pPr>
                <a:r>
                  <a:rPr lang="en-US" sz="1000"/>
                  <a:t>Number of firms</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solidFill>
                  <a:latin typeface="FuturaPT-Book" panose="020B0502020204020303" pitchFamily="34" charset="0"/>
                  <a:ea typeface="+mn-ea"/>
                  <a:cs typeface="+mn-cs"/>
                </a:defRPr>
              </a:pPr>
              <a:endParaRPr lang="en-US"/>
            </a:p>
          </c:txPr>
        </c:title>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800" b="0" i="0" u="none" strike="noStrike" kern="1200" baseline="0">
                <a:solidFill>
                  <a:schemeClr val="tx1"/>
                </a:solidFill>
                <a:latin typeface="FuturaPT-Book" panose="020B0502020204020303" pitchFamily="34" charset="0"/>
                <a:ea typeface="+mn-ea"/>
                <a:cs typeface="+mn-cs"/>
              </a:defRPr>
            </a:pPr>
            <a:endParaRPr lang="en-US"/>
          </a:p>
        </c:txPr>
        <c:crossAx val="391923984"/>
        <c:crosses val="autoZero"/>
        <c:crossBetween val="midCat"/>
      </c:valAx>
      <c:spPr>
        <a:noFill/>
        <a:ln>
          <a:noFill/>
        </a:ln>
        <a:effectLst/>
      </c:spPr>
    </c:plotArea>
    <c:legend>
      <c:legendPos val="b"/>
      <c:overlay val="0"/>
      <c:spPr>
        <a:noFill/>
        <a:ln>
          <a:noFill/>
        </a:ln>
        <a:effectLst/>
      </c:spPr>
      <c:txPr>
        <a:bodyPr rot="0" spcFirstLastPara="1" vertOverflow="ellipsis" vert="horz" wrap="square" anchor="ctr" anchorCtr="1"/>
        <a:lstStyle/>
        <a:p>
          <a:pPr>
            <a:defRPr sz="1000" b="0" i="0" u="none" strike="noStrike" kern="1200" baseline="0">
              <a:solidFill>
                <a:schemeClr val="tx1"/>
              </a:solidFill>
              <a:latin typeface="FuturaPT-Book" panose="020B0502020204020303" pitchFamily="34" charset="0"/>
              <a:ea typeface="+mn-ea"/>
              <a:cs typeface="+mn-cs"/>
            </a:defRPr>
          </a:pPr>
          <a:endParaRPr lang="en-US"/>
        </a:p>
      </c:txPr>
    </c:legend>
    <c:plotVisOnly val="1"/>
    <c:dispBlanksAs val="gap"/>
    <c:showDLblsOverMax val="0"/>
  </c:chart>
  <c:spPr>
    <a:noFill/>
    <a:ln>
      <a:noFill/>
    </a:ln>
    <a:effectLst/>
  </c:spPr>
  <c:txPr>
    <a:bodyPr/>
    <a:lstStyle/>
    <a:p>
      <a:pPr>
        <a:defRPr sz="800">
          <a:solidFill>
            <a:schemeClr val="tx1"/>
          </a:solidFill>
          <a:latin typeface="FuturaPT-Book" panose="020B0502020204020303" pitchFamily="34" charset="0"/>
        </a:defRPr>
      </a:pPr>
      <a:endParaRPr lang="en-US"/>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v>Manufacturing tariffs</c:v>
          </c:tx>
          <c:spPr>
            <a:solidFill>
              <a:srgbClr val="56AF44"/>
            </a:solidFill>
            <a:ln>
              <a:noFill/>
            </a:ln>
            <a:effectLst/>
          </c:spPr>
          <c:invertIfNegative val="0"/>
          <c:cat>
            <c:strRef>
              <c:f>'Figure 2.4'!$A$30:$A$33</c:f>
              <c:strCache>
                <c:ptCount val="4"/>
                <c:pt idx="0">
                  <c:v>Commodities</c:v>
                </c:pt>
                <c:pt idx="1">
                  <c:v>Limited manufacturing</c:v>
                </c:pt>
                <c:pt idx="2">
                  <c:v>Advanced manufacturing and services</c:v>
                </c:pt>
                <c:pt idx="3">
                  <c:v>Innovative activities</c:v>
                </c:pt>
              </c:strCache>
            </c:strRef>
          </c:cat>
          <c:val>
            <c:numRef>
              <c:f>'Figure 2.4'!$B$30:$B$33</c:f>
              <c:numCache>
                <c:formatCode>0.0</c:formatCode>
                <c:ptCount val="4"/>
                <c:pt idx="0">
                  <c:v>7.3164301242235998</c:v>
                </c:pt>
                <c:pt idx="1">
                  <c:v>6.4657278911564644</c:v>
                </c:pt>
                <c:pt idx="2">
                  <c:v>2.7585319444444436</c:v>
                </c:pt>
                <c:pt idx="3">
                  <c:v>1.729055555555556</c:v>
                </c:pt>
              </c:numCache>
            </c:numRef>
          </c:val>
          <c:extLst>
            <c:ext xmlns:c16="http://schemas.microsoft.com/office/drawing/2014/chart" uri="{C3380CC4-5D6E-409C-BE32-E72D297353CC}">
              <c16:uniqueId val="{00000000-C36A-4180-AF57-14423FF3EE72}"/>
            </c:ext>
          </c:extLst>
        </c:ser>
        <c:dLbls>
          <c:showLegendKey val="0"/>
          <c:showVal val="0"/>
          <c:showCatName val="0"/>
          <c:showSerName val="0"/>
          <c:showPercent val="0"/>
          <c:showBubbleSize val="0"/>
        </c:dLbls>
        <c:gapWidth val="219"/>
        <c:overlap val="-27"/>
        <c:axId val="391922808"/>
        <c:axId val="392195136"/>
      </c:barChart>
      <c:lineChart>
        <c:grouping val="standard"/>
        <c:varyColors val="0"/>
        <c:ser>
          <c:idx val="1"/>
          <c:order val="1"/>
          <c:tx>
            <c:v>Number of PTA partners (right axis)</c:v>
          </c:tx>
          <c:spPr>
            <a:ln w="28575" cap="rnd">
              <a:noFill/>
              <a:round/>
            </a:ln>
            <a:effectLst/>
          </c:spPr>
          <c:marker>
            <c:symbol val="triangle"/>
            <c:size val="9"/>
            <c:spPr>
              <a:solidFill>
                <a:schemeClr val="tx1"/>
              </a:solidFill>
              <a:ln w="9525">
                <a:solidFill>
                  <a:schemeClr val="tx1"/>
                </a:solidFill>
              </a:ln>
              <a:effectLst/>
            </c:spPr>
          </c:marker>
          <c:dPt>
            <c:idx val="0"/>
            <c:marker>
              <c:symbol val="triangle"/>
              <c:size val="9"/>
              <c:spPr>
                <a:solidFill>
                  <a:schemeClr val="tx1"/>
                </a:solidFill>
                <a:ln w="9525">
                  <a:solidFill>
                    <a:schemeClr val="tx1"/>
                  </a:solidFill>
                </a:ln>
                <a:effectLst/>
              </c:spPr>
            </c:marker>
            <c:bubble3D val="0"/>
            <c:spPr>
              <a:ln w="28575" cap="rnd">
                <a:noFill/>
                <a:round/>
              </a:ln>
              <a:effectLst/>
            </c:spPr>
            <c:extLst>
              <c:ext xmlns:c16="http://schemas.microsoft.com/office/drawing/2014/chart" uri="{C3380CC4-5D6E-409C-BE32-E72D297353CC}">
                <c16:uniqueId val="{00000002-C36A-4180-AF57-14423FF3EE72}"/>
              </c:ext>
            </c:extLst>
          </c:dPt>
          <c:cat>
            <c:strRef>
              <c:f>'Figure 2.4'!$A$30:$A$33</c:f>
              <c:strCache>
                <c:ptCount val="4"/>
                <c:pt idx="0">
                  <c:v>Commodities</c:v>
                </c:pt>
                <c:pt idx="1">
                  <c:v>Limited manufacturing</c:v>
                </c:pt>
                <c:pt idx="2">
                  <c:v>Advanced manufacturing and services</c:v>
                </c:pt>
                <c:pt idx="3">
                  <c:v>Innovative activities</c:v>
                </c:pt>
              </c:strCache>
            </c:strRef>
          </c:cat>
          <c:val>
            <c:numRef>
              <c:f>'Figure 2.4'!$C$30:$C$33</c:f>
              <c:numCache>
                <c:formatCode>0</c:formatCode>
                <c:ptCount val="4"/>
                <c:pt idx="0">
                  <c:v>17.955555555555563</c:v>
                </c:pt>
                <c:pt idx="1">
                  <c:v>25.76857142857143</c:v>
                </c:pt>
                <c:pt idx="2">
                  <c:v>43.264999999999986</c:v>
                </c:pt>
                <c:pt idx="3">
                  <c:v>52.072222222222209</c:v>
                </c:pt>
              </c:numCache>
            </c:numRef>
          </c:val>
          <c:smooth val="0"/>
          <c:extLst>
            <c:ext xmlns:c16="http://schemas.microsoft.com/office/drawing/2014/chart" uri="{C3380CC4-5D6E-409C-BE32-E72D297353CC}">
              <c16:uniqueId val="{00000001-C36A-4180-AF57-14423FF3EE72}"/>
            </c:ext>
          </c:extLst>
        </c:ser>
        <c:dLbls>
          <c:showLegendKey val="0"/>
          <c:showVal val="0"/>
          <c:showCatName val="0"/>
          <c:showSerName val="0"/>
          <c:showPercent val="0"/>
          <c:showBubbleSize val="0"/>
        </c:dLbls>
        <c:marker val="1"/>
        <c:smooth val="0"/>
        <c:axId val="392197880"/>
        <c:axId val="392191216"/>
      </c:lineChart>
      <c:catAx>
        <c:axId val="39192280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50" b="0" i="0" u="none" strike="noStrike" kern="1200" baseline="0">
                <a:solidFill>
                  <a:schemeClr val="tx1">
                    <a:lumMod val="65000"/>
                    <a:lumOff val="35000"/>
                  </a:schemeClr>
                </a:solidFill>
                <a:latin typeface="+mn-lt"/>
                <a:ea typeface="+mn-ea"/>
                <a:cs typeface="+mn-cs"/>
              </a:defRPr>
            </a:pPr>
            <a:endParaRPr lang="en-US"/>
          </a:p>
        </c:txPr>
        <c:crossAx val="392195136"/>
        <c:crosses val="autoZero"/>
        <c:auto val="1"/>
        <c:lblAlgn val="ctr"/>
        <c:lblOffset val="100"/>
        <c:noMultiLvlLbl val="0"/>
      </c:catAx>
      <c:valAx>
        <c:axId val="392195136"/>
        <c:scaling>
          <c:orientation val="minMax"/>
          <c:max val="9"/>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50" b="0" i="0" u="none" strike="noStrike" kern="1200" baseline="0">
                    <a:solidFill>
                      <a:schemeClr val="tx1">
                        <a:lumMod val="65000"/>
                        <a:lumOff val="35000"/>
                      </a:schemeClr>
                    </a:solidFill>
                    <a:latin typeface="+mn-lt"/>
                    <a:ea typeface="+mn-ea"/>
                    <a:cs typeface="+mn-cs"/>
                  </a:defRPr>
                </a:pPr>
                <a:r>
                  <a:rPr lang="en-US"/>
                  <a:t>Manufacturing tariff  (%)</a:t>
                </a:r>
              </a:p>
            </c:rich>
          </c:tx>
          <c:layout>
            <c:manualLayout>
              <c:xMode val="edge"/>
              <c:yMode val="edge"/>
              <c:x val="1.3888819231990906E-2"/>
              <c:y val="0.26396684388810376"/>
            </c:manualLayout>
          </c:layout>
          <c:overlay val="0"/>
          <c:spPr>
            <a:noFill/>
            <a:ln>
              <a:noFill/>
            </a:ln>
            <a:effectLst/>
          </c:spPr>
          <c:txPr>
            <a:bodyPr rot="-5400000" spcFirstLastPara="1" vertOverflow="ellipsis" vert="horz" wrap="square" anchor="ctr" anchorCtr="1"/>
            <a:lstStyle/>
            <a:p>
              <a:pPr>
                <a:defRPr sz="1050" b="0" i="0" u="none" strike="noStrike" kern="1200" baseline="0">
                  <a:solidFill>
                    <a:schemeClr val="tx1">
                      <a:lumMod val="65000"/>
                      <a:lumOff val="35000"/>
                    </a:schemeClr>
                  </a:solidFill>
                  <a:latin typeface="+mn-lt"/>
                  <a:ea typeface="+mn-ea"/>
                  <a:cs typeface="+mn-cs"/>
                </a:defRPr>
              </a:pPr>
              <a:endParaRPr lang="en-US"/>
            </a:p>
          </c:txPr>
        </c:title>
        <c:numFmt formatCode="0.0" sourceLinked="0"/>
        <c:majorTickMark val="none"/>
        <c:minorTickMark val="none"/>
        <c:tickLblPos val="nextTo"/>
        <c:spPr>
          <a:noFill/>
          <a:ln>
            <a:noFill/>
          </a:ln>
          <a:effectLst/>
        </c:spPr>
        <c:txPr>
          <a:bodyPr rot="-60000000" spcFirstLastPara="1" vertOverflow="ellipsis" vert="horz" wrap="square" anchor="ctr" anchorCtr="1"/>
          <a:lstStyle/>
          <a:p>
            <a:pPr>
              <a:defRPr sz="1050" b="0" i="0" u="none" strike="noStrike" kern="1200" baseline="0">
                <a:solidFill>
                  <a:schemeClr val="tx1">
                    <a:lumMod val="65000"/>
                    <a:lumOff val="35000"/>
                  </a:schemeClr>
                </a:solidFill>
                <a:latin typeface="+mn-lt"/>
                <a:ea typeface="+mn-ea"/>
                <a:cs typeface="+mn-cs"/>
              </a:defRPr>
            </a:pPr>
            <a:endParaRPr lang="en-US"/>
          </a:p>
        </c:txPr>
        <c:crossAx val="391922808"/>
        <c:crosses val="autoZero"/>
        <c:crossBetween val="between"/>
        <c:majorUnit val="1.5"/>
      </c:valAx>
      <c:valAx>
        <c:axId val="392191216"/>
        <c:scaling>
          <c:orientation val="minMax"/>
        </c:scaling>
        <c:delete val="0"/>
        <c:axPos val="r"/>
        <c:title>
          <c:tx>
            <c:rich>
              <a:bodyPr rot="-5400000" spcFirstLastPara="1" vertOverflow="ellipsis" vert="horz" wrap="square" anchor="ctr" anchorCtr="1"/>
              <a:lstStyle/>
              <a:p>
                <a:pPr>
                  <a:defRPr sz="1050" b="0" i="0" u="none" strike="noStrike" kern="1200" baseline="0">
                    <a:solidFill>
                      <a:schemeClr val="tx1">
                        <a:lumMod val="65000"/>
                        <a:lumOff val="35000"/>
                      </a:schemeClr>
                    </a:solidFill>
                    <a:latin typeface="+mn-lt"/>
                    <a:ea typeface="+mn-ea"/>
                    <a:cs typeface="+mn-cs"/>
                  </a:defRPr>
                </a:pPr>
                <a:r>
                  <a:rPr lang="en-US"/>
                  <a:t>Number of PTA partners</a:t>
                </a:r>
              </a:p>
            </c:rich>
          </c:tx>
          <c:layout>
            <c:manualLayout>
              <c:xMode val="edge"/>
              <c:yMode val="edge"/>
              <c:x val="0.9468921878395774"/>
              <c:y val="0.25890313390313391"/>
            </c:manualLayout>
          </c:layout>
          <c:overlay val="0"/>
          <c:spPr>
            <a:noFill/>
            <a:ln>
              <a:noFill/>
            </a:ln>
            <a:effectLst/>
          </c:spPr>
          <c:txPr>
            <a:bodyPr rot="-5400000" spcFirstLastPara="1" vertOverflow="ellipsis" vert="horz" wrap="square" anchor="ctr" anchorCtr="1"/>
            <a:lstStyle/>
            <a:p>
              <a:pPr>
                <a:defRPr sz="1050" b="0" i="0" u="none" strike="noStrike" kern="1200" baseline="0">
                  <a:solidFill>
                    <a:schemeClr val="tx1">
                      <a:lumMod val="65000"/>
                      <a:lumOff val="35000"/>
                    </a:schemeClr>
                  </a:solidFill>
                  <a:latin typeface="+mn-lt"/>
                  <a:ea typeface="+mn-ea"/>
                  <a:cs typeface="+mn-cs"/>
                </a:defRPr>
              </a:pPr>
              <a:endParaRPr lang="en-US"/>
            </a:p>
          </c:txPr>
        </c:title>
        <c:numFmt formatCode="#,##0" sourceLinked="0"/>
        <c:majorTickMark val="out"/>
        <c:minorTickMark val="none"/>
        <c:tickLblPos val="nextTo"/>
        <c:spPr>
          <a:noFill/>
          <a:ln>
            <a:noFill/>
          </a:ln>
          <a:effectLst/>
        </c:spPr>
        <c:txPr>
          <a:bodyPr rot="-60000000" spcFirstLastPara="1" vertOverflow="ellipsis" vert="horz" wrap="square" anchor="ctr" anchorCtr="1"/>
          <a:lstStyle/>
          <a:p>
            <a:pPr>
              <a:defRPr sz="1050" b="0" i="0" u="none" strike="noStrike" kern="1200" baseline="0">
                <a:solidFill>
                  <a:schemeClr val="tx1">
                    <a:lumMod val="65000"/>
                    <a:lumOff val="35000"/>
                  </a:schemeClr>
                </a:solidFill>
                <a:latin typeface="+mn-lt"/>
                <a:ea typeface="+mn-ea"/>
                <a:cs typeface="+mn-cs"/>
              </a:defRPr>
            </a:pPr>
            <a:endParaRPr lang="en-US"/>
          </a:p>
        </c:txPr>
        <c:crossAx val="392197880"/>
        <c:crosses val="max"/>
        <c:crossBetween val="between"/>
      </c:valAx>
      <c:catAx>
        <c:axId val="392197880"/>
        <c:scaling>
          <c:orientation val="minMax"/>
        </c:scaling>
        <c:delete val="1"/>
        <c:axPos val="b"/>
        <c:numFmt formatCode="General" sourceLinked="1"/>
        <c:majorTickMark val="out"/>
        <c:minorTickMark val="none"/>
        <c:tickLblPos val="nextTo"/>
        <c:crossAx val="392191216"/>
        <c:crosses val="autoZero"/>
        <c:auto val="1"/>
        <c:lblAlgn val="ctr"/>
        <c:lblOffset val="100"/>
        <c:noMultiLvlLbl val="0"/>
      </c:catAx>
      <c:spPr>
        <a:noFill/>
        <a:ln>
          <a:noFill/>
        </a:ln>
        <a:effectLst/>
      </c:spPr>
    </c:plotArea>
    <c:legend>
      <c:legendPos val="b"/>
      <c:overlay val="0"/>
      <c:spPr>
        <a:noFill/>
        <a:ln>
          <a:noFill/>
        </a:ln>
        <a:effectLst/>
      </c:spPr>
      <c:txPr>
        <a:bodyPr rot="0" spcFirstLastPara="1" vertOverflow="ellipsis" vert="horz" wrap="square" anchor="ctr" anchorCtr="1"/>
        <a:lstStyle/>
        <a:p>
          <a:pPr>
            <a:defRPr sz="11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sz="1050"/>
      </a:pPr>
      <a:endParaRPr lang="en-US"/>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130330949934126"/>
          <c:y val="0.13060066020176259"/>
          <c:w val="0.83353850058768908"/>
          <c:h val="0.73879867959647483"/>
        </c:manualLayout>
      </c:layout>
      <c:barChart>
        <c:barDir val="bar"/>
        <c:grouping val="clustered"/>
        <c:varyColors val="0"/>
        <c:ser>
          <c:idx val="0"/>
          <c:order val="0"/>
          <c:tx>
            <c:strRef>
              <c:f>Sheet1!$B$1</c:f>
              <c:strCache>
                <c:ptCount val="1"/>
                <c:pt idx="0">
                  <c:v>Series 1</c:v>
                </c:pt>
              </c:strCache>
            </c:strRef>
          </c:tx>
          <c:spPr>
            <a:solidFill>
              <a:srgbClr val="56AF44"/>
            </a:solidFill>
            <a:ln>
              <a:noFill/>
            </a:ln>
            <a:effectLst/>
          </c:spPr>
          <c:invertIfNegative val="0"/>
          <c:dPt>
            <c:idx val="0"/>
            <c:invertIfNegative val="0"/>
            <c:bubble3D val="0"/>
            <c:spPr>
              <a:solidFill>
                <a:srgbClr val="346929"/>
              </a:solidFill>
              <a:ln>
                <a:noFill/>
              </a:ln>
              <a:effectLst/>
            </c:spPr>
            <c:extLst>
              <c:ext xmlns:c16="http://schemas.microsoft.com/office/drawing/2014/chart" uri="{C3380CC4-5D6E-409C-BE32-E72D297353CC}">
                <c16:uniqueId val="{00000003-F724-47C3-8374-44AEE1433D81}"/>
              </c:ext>
            </c:extLst>
          </c:dPt>
          <c:dLbls>
            <c:spPr>
              <a:noFill/>
              <a:ln>
                <a:noFill/>
              </a:ln>
              <a:effectLst/>
            </c:spPr>
            <c:txPr>
              <a:bodyPr rot="0" spcFirstLastPara="1" vertOverflow="ellipsis" vert="horz" wrap="square" lIns="38100" tIns="19050" rIns="38100" bIns="19050" anchor="ctr" anchorCtr="1">
                <a:spAutoFit/>
              </a:bodyPr>
              <a:lstStyle/>
              <a:p>
                <a:pPr>
                  <a:defRPr sz="700" b="0" i="0" u="none" strike="noStrike" kern="1200" baseline="0">
                    <a:solidFill>
                      <a:schemeClr val="tx1"/>
                    </a:solidFill>
                    <a:latin typeface="FuturaStd-Medium" panose="020B0502020204020303" charset="0"/>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SSA</c:v>
                </c:pt>
                <c:pt idx="1">
                  <c:v>SAR</c:v>
                </c:pt>
                <c:pt idx="2">
                  <c:v>MENA</c:v>
                </c:pt>
                <c:pt idx="3">
                  <c:v>LAC</c:v>
                </c:pt>
                <c:pt idx="4">
                  <c:v>EAP</c:v>
                </c:pt>
              </c:strCache>
            </c:strRef>
          </c:cat>
          <c:val>
            <c:numRef>
              <c:f>Sheet1!$B$2:$B$6</c:f>
              <c:numCache>
                <c:formatCode>General</c:formatCode>
                <c:ptCount val="5"/>
                <c:pt idx="0">
                  <c:v>13</c:v>
                </c:pt>
                <c:pt idx="1">
                  <c:v>20</c:v>
                </c:pt>
                <c:pt idx="2">
                  <c:v>16</c:v>
                </c:pt>
                <c:pt idx="3">
                  <c:v>7</c:v>
                </c:pt>
                <c:pt idx="4">
                  <c:v>5</c:v>
                </c:pt>
              </c:numCache>
            </c:numRef>
          </c:val>
          <c:extLst>
            <c:ext xmlns:c16="http://schemas.microsoft.com/office/drawing/2014/chart" uri="{C3380CC4-5D6E-409C-BE32-E72D297353CC}">
              <c16:uniqueId val="{00000000-F724-47C3-8374-44AEE1433D81}"/>
            </c:ext>
          </c:extLst>
        </c:ser>
        <c:dLbls>
          <c:showLegendKey val="0"/>
          <c:showVal val="0"/>
          <c:showCatName val="0"/>
          <c:showSerName val="0"/>
          <c:showPercent val="0"/>
          <c:showBubbleSize val="0"/>
        </c:dLbls>
        <c:gapWidth val="75"/>
        <c:axId val="1545767407"/>
        <c:axId val="1497955391"/>
      </c:barChart>
      <c:catAx>
        <c:axId val="1545767407"/>
        <c:scaling>
          <c:orientation val="minMax"/>
        </c:scaling>
        <c:delete val="0"/>
        <c:axPos val="l"/>
        <c:numFmt formatCode="General" sourceLinked="1"/>
        <c:majorTickMark val="none"/>
        <c:minorTickMark val="none"/>
        <c:tickLblPos val="nextTo"/>
        <c:spPr>
          <a:noFill/>
          <a:ln w="15875" cap="flat" cmpd="sng" algn="ctr">
            <a:solidFill>
              <a:schemeClr val="tx1"/>
            </a:solidFill>
            <a:round/>
          </a:ln>
          <a:effectLst/>
        </c:spPr>
        <c:txPr>
          <a:bodyPr rot="-60000000" spcFirstLastPara="1" vertOverflow="ellipsis" vert="horz" wrap="square" anchor="ctr" anchorCtr="1"/>
          <a:lstStyle/>
          <a:p>
            <a:pPr>
              <a:defRPr sz="800" b="0" i="0" u="none" strike="noStrike" kern="1200" baseline="0">
                <a:solidFill>
                  <a:schemeClr val="tx1"/>
                </a:solidFill>
                <a:latin typeface="FuturaStd-Book" panose="020B0502020204020303" charset="0"/>
                <a:ea typeface="+mn-ea"/>
                <a:cs typeface="+mn-cs"/>
              </a:defRPr>
            </a:pPr>
            <a:endParaRPr lang="en-US"/>
          </a:p>
        </c:txPr>
        <c:crossAx val="1497955391"/>
        <c:crosses val="autoZero"/>
        <c:auto val="1"/>
        <c:lblAlgn val="ctr"/>
        <c:lblOffset val="100"/>
        <c:noMultiLvlLbl val="0"/>
      </c:catAx>
      <c:valAx>
        <c:axId val="1497955391"/>
        <c:scaling>
          <c:orientation val="minMax"/>
          <c:max val="20"/>
        </c:scaling>
        <c:delete val="1"/>
        <c:axPos val="b"/>
        <c:numFmt formatCode="General" sourceLinked="1"/>
        <c:majorTickMark val="out"/>
        <c:minorTickMark val="none"/>
        <c:tickLblPos val="nextTo"/>
        <c:crossAx val="1545767407"/>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800">
          <a:solidFill>
            <a:schemeClr val="tx1"/>
          </a:solidFill>
          <a:latin typeface="FuturaStd-Book" panose="020B0502020204020303" charset="0"/>
        </a:defRPr>
      </a:pPr>
      <a:endParaRPr lang="en-US"/>
    </a:p>
  </c:txPr>
  <c:externalData r:id="rId3">
    <c:autoUpdate val="0"/>
  </c:externalData>
</c:chartSpace>
</file>

<file path=ppt/charts/chartEx1.xml><?xml version="1.0" encoding="utf-8"?>
<cx:chartSpace xmlns:a="http://schemas.openxmlformats.org/drawingml/2006/main" xmlns:r="http://schemas.openxmlformats.org/officeDocument/2006/relationships" xmlns:cx="http://schemas.microsoft.com/office/drawing/2014/chartex">
  <cx:chartData>
    <cx:externalData r:id="rId1" cx:autoUpdate="0"/>
    <cx:data id="0">
      <cx:strDim type="cat">
        <cx:f>'[WDR2020_chapter5_data.xlsx]Tabe B5.3.1'!$A$3:$A$11</cx:f>
        <cx:lvl ptCount="9">
          <cx:pt idx="0">Water (m3)</cx:pt>
          <cx:pt idx="1">Electricity (kWh)</cx:pt>
          <cx:pt idx="2">Thermal use (metric tons)</cx:pt>
          <cx:pt idx="3">Chemical use (kg)</cx:pt>
          <cx:pt idx="4">Waste water (m3)</cx:pt>
          <cx:pt idx="5">Natural gas (m3)</cx:pt>
          <cx:pt idx="6">Fossil fuel (metric tons)</cx:pt>
          <cx:pt idx="7">Coal (kg)</cx:pt>
          <cx:pt idx="8">GHG emissions (metric tons)</cx:pt>
        </cx:lvl>
      </cx:strDim>
      <cx:numDim type="val">
        <cx:f>'[WDR2020_chapter5_data.xlsx]Tabe B5.3.1'!$G$3:$G$11</cx:f>
        <cx:lvl ptCount="9" formatCode="#,##0">
          <cx:pt idx="0">10521557</cx:pt>
          <cx:pt idx="1">79587701</cx:pt>
          <cx:pt idx="2">6519714</cx:pt>
          <cx:pt idx="3">22582559</cx:pt>
          <cx:pt idx="4">2681859</cx:pt>
          <cx:pt idx="5">27360768</cx:pt>
          <cx:pt idx="6">705309</cx:pt>
          <cx:pt idx="7">10144135</cx:pt>
          <cx:pt idx="8">464766</cx:pt>
        </cx:lvl>
      </cx:numDim>
    </cx:data>
  </cx:chartData>
  <cx:chart>
    <cx:plotArea>
      <cx:plotAreaRegion>
        <cx:series layoutId="funnel" uniqueId="{5DB41AE9-9725-4386-A5DA-6C17244C9A19}">
          <cx:spPr>
            <a:solidFill>
              <a:srgbClr val="8D3B70"/>
            </a:solidFill>
            <a:ln>
              <a:solidFill>
                <a:srgbClr val="8D3B70"/>
              </a:solidFill>
            </a:ln>
          </cx:spPr>
          <cx:dataLabels>
            <cx:visibility seriesName="0" categoryName="0" value="1"/>
          </cx:dataLabels>
          <cx:dataId val="0"/>
        </cx:series>
      </cx:plotAreaRegion>
      <cx:axis id="0">
        <cx:catScaling gapWidth="0.0599999987"/>
        <cx:tickLabels/>
        <cx:txPr>
          <a:bodyPr spcFirstLastPara="1" vertOverflow="ellipsis" horzOverflow="overflow" wrap="square" lIns="0" tIns="0" rIns="0" bIns="0" anchor="ctr" anchorCtr="1"/>
          <a:lstStyle/>
          <a:p>
            <a:pPr algn="ctr" rtl="0">
              <a:defRPr sz="1100"/>
            </a:pPr>
            <a:endParaRPr lang="en-US" sz="1100" b="0" i="0" u="none" strike="noStrike" baseline="0">
              <a:solidFill>
                <a:prstClr val="black">
                  <a:lumMod val="65000"/>
                  <a:lumOff val="35000"/>
                </a:prstClr>
              </a:solidFill>
              <a:latin typeface="Calibri"/>
            </a:endParaRPr>
          </a:p>
        </cx:txPr>
      </cx:axis>
    </cx:plotArea>
  </cx:chart>
</cx: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32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419">
  <cs:axisTitle>
    <cs:lnRef idx="0"/>
    <cs:fillRef idx="0"/>
    <cs:effectRef idx="0"/>
    <cs:fontRef idx="minor">
      <a:schemeClr val="tx1">
        <a:lumMod val="65000"/>
        <a:lumOff val="35000"/>
      </a:schemeClr>
    </cs:fontRef>
    <cs:defRPr sz="9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cs:chartArea>
  <cs:dataLabel>
    <cs:lnRef idx="0"/>
    <cs:fillRef idx="0"/>
    <cs:effectRef idx="0"/>
    <cs:fontRef idx="minor">
      <a:schemeClr val="tx1">
        <a:lumMod val="65000"/>
        <a:lumOff val="35000"/>
      </a:schemeClr>
    </cs:fontRef>
    <cs:defRPr sz="9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solidFill>
        <a:schemeClr val="phClr"/>
      </a:solidFill>
    </cs:spPr>
  </cs:dataPoint>
  <cs:dataPoint3D>
    <cs:lnRef idx="0"/>
    <cs:fillRef idx="0">
      <cs:styleClr val="auto"/>
    </cs:fillRef>
    <cs:effectRef idx="0"/>
    <cs:fontRef idx="minor">
      <a:schemeClr val="tx1"/>
    </cs:fontRef>
    <cs:spPr>
      <a:solidFill>
        <a:schemeClr val="phClr"/>
      </a:solidFill>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fillRef idx="0">
      <cs:styleClr val="auto"/>
    </cs:fillRef>
    <cs:effectRef idx="0"/>
    <cs:fontRef idx="minor">
      <a:schemeClr val="tx1"/>
    </cs:fontRef>
    <cs:spPr>
      <a:solidFill>
        <a:schemeClr val="phClr"/>
      </a:solidFill>
      <a:ln w="9525">
        <a:solidFill>
          <a:schemeClr val="lt1"/>
        </a:solidFill>
      </a:ln>
    </cs:spPr>
  </cs:dataPointMarker>
  <cs:dataPointMarkerLayout symbol="circle" size="5"/>
  <cs:dataPointWireframe>
    <cs:lnRef idx="0">
      <cs:styleClr val="auto"/>
    </cs:lnRef>
    <cs:fillRef idx="0"/>
    <cs:effectRef idx="0"/>
    <cs:fontRef idx="minor">
      <a:schemeClr val="tx1"/>
    </cs:fontRef>
    <cs:spPr>
      <a:ln w="2857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9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15000"/>
            <a:lumOff val="8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cs:seriesAxis>
  <cs:seriesLine>
    <cs:lnRef idx="0"/>
    <cs:fillRef idx="0"/>
    <cs:effectRef idx="0"/>
    <cs:fontRef idx="minor">
      <a:schemeClr val="tx1"/>
    </cs:fontRef>
    <cs:spPr>
      <a:ln w="9525" cap="flat">
        <a:solidFill>
          <a:srgbClr val="D9D9D9"/>
        </a:solidFill>
        <a:round/>
      </a:ln>
    </cs:spPr>
  </cs:seriesLine>
  <cs:title>
    <cs:lnRef idx="0"/>
    <cs:fillRef idx="0"/>
    <cs:effectRef idx="0"/>
    <cs:fontRef idx="minor">
      <a:schemeClr val="tx1">
        <a:lumMod val="65000"/>
        <a:lumOff val="35000"/>
      </a:schemeClr>
    </cs:fontRef>
    <cs:defRPr sz="1400"/>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9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cs:valueAxis>
  <cs:wall>
    <cs:lnRef idx="0"/>
    <cs:fillRef idx="0"/>
    <cs:effectRef idx="0"/>
    <cs:fontRef idx="minor">
      <a:schemeClr val="tx1"/>
    </cs:fontRef>
  </cs:wall>
</cs:chartStyle>
</file>

<file path=ppt/charts/style5.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rawings/drawing1.xml><?xml version="1.0" encoding="utf-8"?>
<c:userShapes xmlns:c="http://schemas.openxmlformats.org/drawingml/2006/chart">
  <cdr:relSizeAnchor xmlns:cdr="http://schemas.openxmlformats.org/drawingml/2006/chartDrawing">
    <cdr:from>
      <cdr:x>0.34551</cdr:x>
      <cdr:y>0.06246</cdr:y>
    </cdr:from>
    <cdr:to>
      <cdr:x>0.37168</cdr:x>
      <cdr:y>0.18139</cdr:y>
    </cdr:to>
    <cdr:sp macro="" textlink="">
      <cdr:nvSpPr>
        <cdr:cNvPr id="3" name="Accolade fermante 2"/>
        <cdr:cNvSpPr/>
      </cdr:nvSpPr>
      <cdr:spPr>
        <a:xfrm xmlns:a="http://schemas.openxmlformats.org/drawingml/2006/main">
          <a:off x="1468291" y="228600"/>
          <a:ext cx="111212" cy="435269"/>
        </a:xfrm>
        <a:prstGeom xmlns:a="http://schemas.openxmlformats.org/drawingml/2006/main" prst="rightBrace">
          <a:avLst>
            <a:gd name="adj1" fmla="val 37121"/>
            <a:gd name="adj2" fmla="val 50000"/>
          </a:avLst>
        </a:prstGeom>
        <a:ln xmlns:a="http://schemas.openxmlformats.org/drawingml/2006/main" w="12700">
          <a:solidFill>
            <a:schemeClr val="bg1">
              <a:lumMod val="50000"/>
            </a:schemeClr>
          </a:solidFill>
        </a:l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txBody>
        <a:bodyPr xmlns:a="http://schemas.openxmlformats.org/drawingml/2006/main" vertOverflow="clip"/>
        <a:lstStyle xmlns:a="http://schemas.openxmlformats.org/drawingml/2006/main"/>
        <a:p xmlns:a="http://schemas.openxmlformats.org/drawingml/2006/main">
          <a:endParaRPr lang="en-US"/>
        </a:p>
      </cdr:txBody>
    </cdr:sp>
  </cdr:relSizeAnchor>
  <cdr:relSizeAnchor xmlns:cdr="http://schemas.openxmlformats.org/drawingml/2006/chartDrawing">
    <cdr:from>
      <cdr:x>0.38298</cdr:x>
      <cdr:y>0.06228</cdr:y>
    </cdr:from>
    <cdr:to>
      <cdr:x>0.94845</cdr:x>
      <cdr:y>0.15479</cdr:y>
    </cdr:to>
    <cdr:sp macro="" textlink="">
      <cdr:nvSpPr>
        <cdr:cNvPr id="4" name="ZoneTexte 3"/>
        <cdr:cNvSpPr txBox="1"/>
      </cdr:nvSpPr>
      <cdr:spPr>
        <a:xfrm xmlns:a="http://schemas.openxmlformats.org/drawingml/2006/main">
          <a:off x="1627518" y="227954"/>
          <a:ext cx="2402998" cy="338554"/>
        </a:xfrm>
        <a:prstGeom xmlns:a="http://schemas.openxmlformats.org/drawingml/2006/main" prst="rect">
          <a:avLst/>
        </a:prstGeom>
        <a:noFill xmlns:a="http://schemas.openxmlformats.org/drawingml/2006/main"/>
      </cdr:spPr>
      <cdr:txBody>
        <a:bodyPr xmlns:a="http://schemas.openxmlformats.org/drawingml/2006/main" vertOverflow="clip" wrap="square" rtlCol="0">
          <a:spAutoFit/>
        </a:bodyPr>
        <a:lstStyle xmlns:a="http://schemas.openxmlformats.org/drawingml/2006/main"/>
        <a:p xmlns:a="http://schemas.openxmlformats.org/drawingml/2006/main">
          <a:r>
            <a:rPr lang="en-US" sz="800" i="0" dirty="0">
              <a:latin typeface="FuturaPT-Book" panose="020B0502020204020303" pitchFamily="34" charset="0"/>
            </a:rPr>
            <a:t>14.96 percentage points difference;</a:t>
          </a:r>
          <a:r>
            <a:rPr lang="en-US" sz="800" i="0" baseline="0" dirty="0">
              <a:latin typeface="FuturaPT-Book" panose="020B0502020204020303" pitchFamily="34" charset="0"/>
            </a:rPr>
            <a:t> </a:t>
          </a:r>
          <a:r>
            <a:rPr lang="en-US" sz="800" i="0" dirty="0">
              <a:latin typeface="FuturaPT-Book" panose="020B0502020204020303" pitchFamily="34" charset="0"/>
            </a:rPr>
            <a:t>7.9 pp attributable to Fairtrade quality certification</a:t>
          </a:r>
        </a:p>
      </cdr:txBody>
    </cdr:sp>
  </cdr:relSizeAnchor>
  <cdr:relSizeAnchor xmlns:cdr="http://schemas.openxmlformats.org/drawingml/2006/chartDrawing">
    <cdr:from>
      <cdr:x>0.80297</cdr:x>
      <cdr:y>0.33249</cdr:y>
    </cdr:from>
    <cdr:to>
      <cdr:x>1</cdr:x>
      <cdr:y>0.55955</cdr:y>
    </cdr:to>
    <cdr:sp macro="" textlink="">
      <cdr:nvSpPr>
        <cdr:cNvPr id="5" name="ZoneTexte 1"/>
        <cdr:cNvSpPr txBox="1"/>
      </cdr:nvSpPr>
      <cdr:spPr>
        <a:xfrm xmlns:a="http://schemas.openxmlformats.org/drawingml/2006/main">
          <a:off x="3412294" y="1216871"/>
          <a:ext cx="837297" cy="830997"/>
        </a:xfrm>
        <a:prstGeom xmlns:a="http://schemas.openxmlformats.org/drawingml/2006/main" prst="rect">
          <a:avLst/>
        </a:prstGeom>
        <a:solidFill xmlns:a="http://schemas.openxmlformats.org/drawingml/2006/main">
          <a:srgbClr val="E2FFDD"/>
        </a:solidFill>
      </cdr:spPr>
      <cdr:txBody>
        <a:bodyPr xmlns:a="http://schemas.openxmlformats.org/drawingml/2006/main" wrap="square" lIns="91440" tIns="0" rIns="91440" bIns="91440" rtlCol="0">
          <a:spAutoFit/>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US" sz="800" i="0" dirty="0">
              <a:latin typeface="FuturaPT-Book" panose="020B0502020204020303" pitchFamily="34" charset="0"/>
            </a:rPr>
            <a:t>23.71 </a:t>
          </a:r>
          <a:r>
            <a:rPr lang="en-US" sz="800" dirty="0">
              <a:latin typeface="FuturaPT-Book" panose="020B0502020204020303" pitchFamily="34" charset="0"/>
            </a:rPr>
            <a:t>pp difference;</a:t>
          </a:r>
          <a:r>
            <a:rPr lang="en-US" sz="800" i="0" dirty="0">
              <a:latin typeface="FuturaPT-Book" panose="020B0502020204020303" pitchFamily="34" charset="0"/>
            </a:rPr>
            <a:t> 8.75 pp attributable to Fairtrade quality certification</a:t>
          </a:r>
        </a:p>
      </cdr:txBody>
    </cdr:sp>
  </cdr:relSizeAnchor>
  <cdr:relSizeAnchor xmlns:cdr="http://schemas.openxmlformats.org/drawingml/2006/chartDrawing">
    <cdr:from>
      <cdr:x>0.76713</cdr:x>
      <cdr:y>0.39077</cdr:y>
    </cdr:from>
    <cdr:to>
      <cdr:x>0.7933</cdr:x>
      <cdr:y>0.58009</cdr:y>
    </cdr:to>
    <cdr:sp macro="" textlink="">
      <cdr:nvSpPr>
        <cdr:cNvPr id="6" name="Accolade fermante 5"/>
        <cdr:cNvSpPr/>
      </cdr:nvSpPr>
      <cdr:spPr>
        <a:xfrm xmlns:a="http://schemas.openxmlformats.org/drawingml/2006/main">
          <a:off x="5194138" y="1584711"/>
          <a:ext cx="177193" cy="767757"/>
        </a:xfrm>
        <a:prstGeom xmlns:a="http://schemas.openxmlformats.org/drawingml/2006/main" prst="rightBrace">
          <a:avLst>
            <a:gd name="adj1" fmla="val 37121"/>
            <a:gd name="adj2" fmla="val 50000"/>
          </a:avLst>
        </a:prstGeom>
        <a:ln xmlns:a="http://schemas.openxmlformats.org/drawingml/2006/main" w="12700">
          <a:solidFill>
            <a:schemeClr val="bg1">
              <a:lumMod val="50000"/>
            </a:schemeClr>
          </a:solidFill>
        </a:l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txBody>
        <a:bodyPr xmlns:a="http://schemas.openxmlformats.org/drawingml/2006/main"/>
        <a:lstStyle xmlns:a="http://schemas.openxmlformats.org/drawingml/2006/main">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xmlns:a="http://schemas.openxmlformats.org/drawingml/2006/main">
          <a:endParaRPr lang="en-US"/>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257175"/>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5180013" y="0"/>
            <a:ext cx="3962400" cy="257175"/>
          </a:xfrm>
          <a:prstGeom prst="rect">
            <a:avLst/>
          </a:prstGeom>
        </p:spPr>
        <p:txBody>
          <a:bodyPr vert="horz" lIns="91440" tIns="45720" rIns="91440" bIns="45720" rtlCol="0"/>
          <a:lstStyle>
            <a:lvl1pPr algn="r">
              <a:defRPr sz="1200"/>
            </a:lvl1pPr>
          </a:lstStyle>
          <a:p>
            <a:fld id="{A0334803-424E-4C98-B217-B0B87F08D210}" type="datetimeFigureOut">
              <a:rPr lang="en-US" smtClean="0"/>
              <a:t>10/29/2020</a:t>
            </a:fld>
            <a:endParaRPr lang="en-US"/>
          </a:p>
        </p:txBody>
      </p:sp>
      <p:sp>
        <p:nvSpPr>
          <p:cNvPr id="4" name="Slide Image Placeholder 3"/>
          <p:cNvSpPr>
            <a:spLocks noGrp="1" noRot="1" noChangeAspect="1"/>
          </p:cNvSpPr>
          <p:nvPr>
            <p:ph type="sldImg" idx="2"/>
          </p:nvPr>
        </p:nvSpPr>
        <p:spPr>
          <a:xfrm>
            <a:off x="3028950" y="642938"/>
            <a:ext cx="3086100" cy="1736725"/>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914400" y="2474913"/>
            <a:ext cx="7315200" cy="20256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4886325"/>
            <a:ext cx="3962400" cy="257175"/>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5180013" y="4886325"/>
            <a:ext cx="3962400" cy="257175"/>
          </a:xfrm>
          <a:prstGeom prst="rect">
            <a:avLst/>
          </a:prstGeom>
        </p:spPr>
        <p:txBody>
          <a:bodyPr vert="horz" lIns="91440" tIns="45720" rIns="91440" bIns="45720" rtlCol="0" anchor="b"/>
          <a:lstStyle>
            <a:lvl1pPr algn="r">
              <a:defRPr sz="1200"/>
            </a:lvl1pPr>
          </a:lstStyle>
          <a:p>
            <a:fld id="{3C43D457-A516-419E-BDD6-BDBB8CF9DA25}" type="slidenum">
              <a:rPr lang="en-US" smtClean="0"/>
              <a:t>‹#›</a:t>
            </a:fld>
            <a:endParaRPr lang="en-US"/>
          </a:p>
        </p:txBody>
      </p:sp>
    </p:spTree>
    <p:extLst>
      <p:ext uri="{BB962C8B-B14F-4D97-AF65-F5344CB8AC3E}">
        <p14:creationId xmlns:p14="http://schemas.microsoft.com/office/powerpoint/2010/main" val="210118787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s://www.rolandberger.com/nl/Point-of-View/Automotive-manufacturing-requires-human-innovation.html" TargetMode="External"/><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C43D457-A516-419E-BDD6-BDBB8CF9DA2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441454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spcBef>
                <a:spcPts val="0"/>
              </a:spcBef>
              <a:spcAft>
                <a:spcPts val="0"/>
              </a:spcAft>
              <a:buFontTx/>
              <a:buNone/>
            </a:pPr>
            <a:r>
              <a:rPr lang="en-US" dirty="0"/>
              <a:t>Speaker notes:</a:t>
            </a:r>
          </a:p>
          <a:p>
            <a:pPr marL="0" lvl="0" indent="0" algn="l" rtl="0">
              <a:spcBef>
                <a:spcPts val="0"/>
              </a:spcBef>
              <a:spcAft>
                <a:spcPts val="0"/>
              </a:spcAft>
              <a:buFontTx/>
              <a:buNone/>
            </a:pPr>
            <a:endParaRPr lang="en-US" dirty="0"/>
          </a:p>
          <a:p>
            <a:pPr marL="171450" lvl="0" indent="-171450" algn="l" rtl="0">
              <a:spcBef>
                <a:spcPts val="0"/>
              </a:spcBef>
              <a:spcAft>
                <a:spcPts val="0"/>
              </a:spcAft>
              <a:buFontTx/>
              <a:buChar char="-"/>
            </a:pPr>
            <a:r>
              <a:rPr lang="en-US" sz="1200" b="0" i="0" u="none" strike="noStrike" cap="none" baseline="0" dirty="0">
                <a:solidFill>
                  <a:schemeClr val="dk1"/>
                </a:solidFill>
                <a:latin typeface="+mn-lt"/>
                <a:ea typeface="Calibri"/>
                <a:cs typeface="Calibri"/>
                <a:sym typeface="Calibri"/>
              </a:rPr>
              <a:t>By supporting employment and income growth, GVCs also support poverty reduction and shared prosperity.</a:t>
            </a:r>
          </a:p>
          <a:p>
            <a:pPr marL="171450" lvl="0" indent="-171450" algn="l" rtl="0">
              <a:spcBef>
                <a:spcPts val="0"/>
              </a:spcBef>
              <a:spcAft>
                <a:spcPts val="0"/>
              </a:spcAft>
              <a:buFontTx/>
              <a:buChar char="-"/>
            </a:pPr>
            <a:r>
              <a:rPr lang="en-US" sz="1200" b="0" i="0" u="none" strike="noStrike" cap="none" baseline="0" dirty="0">
                <a:solidFill>
                  <a:schemeClr val="dk1"/>
                </a:solidFill>
                <a:latin typeface="+mn-lt"/>
                <a:ea typeface="Calibri"/>
                <a:cs typeface="Calibri"/>
                <a:sym typeface="Calibri"/>
              </a:rPr>
              <a:t>Here we see that </a:t>
            </a:r>
            <a:r>
              <a:rPr lang="en-US" sz="1200" b="1" dirty="0">
                <a:solidFill>
                  <a:schemeClr val="dk1"/>
                </a:solidFill>
                <a:latin typeface="+mn-lt"/>
                <a:ea typeface="Calibri"/>
                <a:cs typeface="Calibri"/>
                <a:sym typeface="Calibri"/>
              </a:rPr>
              <a:t>in Vietnam, poverty reduction has been greater in provinces with increased presence of GVC firms [click]</a:t>
            </a:r>
          </a:p>
          <a:p>
            <a:pPr marL="171450" lvl="0" indent="-171450" algn="l" rtl="0">
              <a:spcBef>
                <a:spcPts val="0"/>
              </a:spcBef>
              <a:spcAft>
                <a:spcPts val="0"/>
              </a:spcAft>
              <a:buFontTx/>
              <a:buChar char="-"/>
            </a:pPr>
            <a:r>
              <a:rPr lang="en-US" sz="1200" b="1" i="0" u="none" strike="noStrike" kern="0" cap="none" dirty="0">
                <a:solidFill>
                  <a:schemeClr val="dk1"/>
                </a:solidFill>
                <a:effectLst/>
                <a:latin typeface="+mn-lt"/>
                <a:ea typeface="Calibri"/>
                <a:cs typeface="Calibri"/>
                <a:sym typeface="Calibri"/>
              </a:rPr>
              <a:t>[</a:t>
            </a:r>
            <a:r>
              <a:rPr lang="en-US" sz="1200" b="0" i="0" u="none" strike="noStrike" kern="1200" cap="none" dirty="0">
                <a:solidFill>
                  <a:schemeClr val="tx1"/>
                </a:solidFill>
                <a:effectLst/>
                <a:latin typeface="+mn-lt"/>
                <a:ea typeface="Calibri"/>
                <a:cs typeface="Calibri"/>
                <a:sym typeface="Calibri"/>
              </a:rPr>
              <a:t>Not a causal link, obviously many other factors at play, but these maps show the correlation…]</a:t>
            </a:r>
            <a:endParaRPr lang="en-US" sz="1200" b="0" i="0" u="none" strike="noStrike" kern="0" cap="none" dirty="0">
              <a:solidFill>
                <a:schemeClr val="dk1"/>
              </a:solidFill>
              <a:effectLst/>
              <a:latin typeface="+mn-lt"/>
              <a:ea typeface="Calibri"/>
              <a:cs typeface="Calibri"/>
              <a:sym typeface="Calibri"/>
            </a:endParaRPr>
          </a:p>
          <a:p>
            <a:pPr marL="628650" lvl="1" indent="-171450" algn="l" rtl="0">
              <a:spcBef>
                <a:spcPts val="0"/>
              </a:spcBef>
              <a:spcAft>
                <a:spcPts val="0"/>
              </a:spcAft>
              <a:buFontTx/>
              <a:buChar char="-"/>
            </a:pPr>
            <a:r>
              <a:rPr lang="en-US" sz="1200" b="0" i="0" u="none" strike="noStrike" kern="1200" cap="none" dirty="0">
                <a:solidFill>
                  <a:schemeClr val="tx1"/>
                </a:solidFill>
                <a:effectLst/>
                <a:latin typeface="+mn-lt"/>
                <a:ea typeface="Calibri"/>
                <a:cs typeface="Calibri"/>
                <a:sym typeface="Calibri"/>
              </a:rPr>
              <a:t>The first panel, on the left, shows the share of GVC firms in the country in 2004 </a:t>
            </a:r>
            <a:r>
              <a:rPr lang="en-US" sz="1200" b="1" i="0" u="none" strike="noStrike" kern="1200" cap="none" dirty="0">
                <a:solidFill>
                  <a:schemeClr val="tx1"/>
                </a:solidFill>
                <a:effectLst/>
                <a:latin typeface="+mn-lt"/>
                <a:ea typeface="Calibri"/>
                <a:cs typeface="Calibri"/>
                <a:sym typeface="Calibri"/>
              </a:rPr>
              <a:t>[click]</a:t>
            </a:r>
          </a:p>
          <a:p>
            <a:pPr marL="628650" lvl="1" indent="-171450" algn="l" rtl="0">
              <a:spcBef>
                <a:spcPts val="0"/>
              </a:spcBef>
              <a:spcAft>
                <a:spcPts val="0"/>
              </a:spcAft>
              <a:buFontTx/>
              <a:buChar char="-"/>
            </a:pPr>
            <a:r>
              <a:rPr lang="en-US" sz="1200" b="0" i="0" u="none" strike="noStrike" kern="1200" cap="none" dirty="0">
                <a:solidFill>
                  <a:schemeClr val="tx1"/>
                </a:solidFill>
                <a:effectLst/>
                <a:latin typeface="+mn-lt"/>
                <a:ea typeface="Calibri"/>
                <a:cs typeface="Calibri"/>
                <a:sym typeface="Calibri"/>
              </a:rPr>
              <a:t>Fast forward to 2014, and the share of GVC firms in the country has increased significantly [IS THERE A NUMBER?] </a:t>
            </a:r>
            <a:r>
              <a:rPr lang="en-US" sz="1200" b="1" i="0" u="none" strike="noStrike" kern="1200" cap="none" dirty="0">
                <a:solidFill>
                  <a:schemeClr val="tx1"/>
                </a:solidFill>
                <a:effectLst/>
                <a:latin typeface="+mn-lt"/>
                <a:ea typeface="Calibri"/>
                <a:cs typeface="Calibri"/>
                <a:sym typeface="Calibri"/>
              </a:rPr>
              <a:t>[click]</a:t>
            </a:r>
          </a:p>
          <a:p>
            <a:pPr marL="628650" lvl="1" indent="-171450" algn="l" rtl="0">
              <a:spcBef>
                <a:spcPts val="0"/>
              </a:spcBef>
              <a:spcAft>
                <a:spcPts val="0"/>
              </a:spcAft>
              <a:buFontTx/>
              <a:buChar char="-"/>
            </a:pPr>
            <a:r>
              <a:rPr lang="en-US" sz="1200" b="0" i="0" u="none" strike="noStrike" kern="1200" cap="none" dirty="0">
                <a:solidFill>
                  <a:schemeClr val="tx1"/>
                </a:solidFill>
                <a:effectLst/>
                <a:latin typeface="+mn-lt"/>
                <a:ea typeface="Calibri"/>
                <a:cs typeface="Calibri"/>
                <a:sym typeface="Calibri"/>
              </a:rPr>
              <a:t>As you can see the poverty rate dropped dramatically in Vietnam over that period. GVC-intensive provinces experienced especially sharp declines in poverty and improvements in shared prosperity.</a:t>
            </a:r>
          </a:p>
          <a:p>
            <a:pPr marL="628650" lvl="1" indent="-171450" algn="l" rtl="0">
              <a:spcBef>
                <a:spcPts val="0"/>
              </a:spcBef>
              <a:spcAft>
                <a:spcPts val="0"/>
              </a:spcAft>
              <a:buFontTx/>
              <a:buChar char="-"/>
            </a:pPr>
            <a:r>
              <a:rPr lang="en-US" sz="1200" b="0" i="0" u="none" strike="noStrike" kern="1200" cap="none" dirty="0">
                <a:solidFill>
                  <a:schemeClr val="tx1"/>
                </a:solidFill>
                <a:effectLst/>
                <a:latin typeface="+mn-lt"/>
                <a:ea typeface="Calibri"/>
                <a:cs typeface="Calibri"/>
                <a:sym typeface="Calibri"/>
              </a:rPr>
              <a:t>We see this elsewhere, too:</a:t>
            </a:r>
          </a:p>
          <a:p>
            <a:pPr marL="1085850" lvl="2" indent="-171450" algn="l" rtl="0">
              <a:spcBef>
                <a:spcPts val="0"/>
              </a:spcBef>
              <a:spcAft>
                <a:spcPts val="0"/>
              </a:spcAft>
              <a:buFontTx/>
              <a:buChar char="-"/>
            </a:pPr>
            <a:r>
              <a:rPr lang="en-US" sz="1200" b="0" i="0" u="none" strike="noStrike" cap="none" dirty="0">
                <a:solidFill>
                  <a:schemeClr val="dk1"/>
                </a:solidFill>
                <a:effectLst/>
                <a:latin typeface="+mn-lt"/>
                <a:ea typeface="Calibri"/>
                <a:cs typeface="Calibri"/>
                <a:sym typeface="Calibri"/>
              </a:rPr>
              <a:t>In a cross section of countries, growth in GVC participation is indeed associated with a decline in the number of people living on less than $5.50 a day.</a:t>
            </a:r>
            <a:endParaRPr lang="en-US" sz="1200" b="0" i="0" u="none" strike="noStrike" cap="none" baseline="0" dirty="0">
              <a:solidFill>
                <a:schemeClr val="dk1"/>
              </a:solidFill>
              <a:latin typeface="+mn-lt"/>
              <a:ea typeface="Calibri"/>
              <a:cs typeface="Calibri"/>
              <a:sym typeface="Calibri"/>
            </a:endParaRPr>
          </a:p>
          <a:p>
            <a:pPr marL="0" lvl="1" indent="0" algn="l" rtl="0">
              <a:spcBef>
                <a:spcPts val="0"/>
              </a:spcBef>
              <a:spcAft>
                <a:spcPts val="0"/>
              </a:spcAft>
              <a:buFontTx/>
              <a:buNone/>
            </a:pPr>
            <a:endParaRPr lang="en-US" sz="1200" b="0" i="0" u="none" strike="noStrike" kern="1200" cap="none" dirty="0">
              <a:solidFill>
                <a:schemeClr val="tx1"/>
              </a:solidFill>
              <a:effectLst/>
              <a:latin typeface="+mn-lt"/>
              <a:ea typeface="Calibri"/>
              <a:cs typeface="Calibri"/>
              <a:sym typeface="Calibri"/>
            </a:endParaRPr>
          </a:p>
          <a:p>
            <a:pPr marL="171450" lvl="1" indent="-171450" algn="l" rtl="0">
              <a:spcBef>
                <a:spcPts val="0"/>
              </a:spcBef>
              <a:spcAft>
                <a:spcPts val="0"/>
              </a:spcAft>
              <a:buFontTx/>
              <a:buChar char="-"/>
            </a:pPr>
            <a:r>
              <a:rPr lang="en-US" sz="1200" b="0" i="0" u="none" strike="noStrike" kern="1200" cap="none" dirty="0">
                <a:solidFill>
                  <a:schemeClr val="tx1"/>
                </a:solidFill>
                <a:effectLst/>
                <a:latin typeface="+mn-lt"/>
                <a:ea typeface="Calibri"/>
                <a:cs typeface="Calibri"/>
                <a:sym typeface="Calibri"/>
              </a:rPr>
              <a:t>Declines in poverty likely work through the employment and ultimately income channels. </a:t>
            </a:r>
          </a:p>
          <a:p>
            <a:pPr marL="171450" lvl="1" indent="-171450" algn="l" rtl="0">
              <a:spcBef>
                <a:spcPts val="0"/>
              </a:spcBef>
              <a:spcAft>
                <a:spcPts val="0"/>
              </a:spcAft>
              <a:buFontTx/>
              <a:buChar char="-"/>
            </a:pPr>
            <a:r>
              <a:rPr lang="en-US" sz="1200" b="0" i="0" u="none" strike="noStrike" cap="none" baseline="0" dirty="0">
                <a:solidFill>
                  <a:schemeClr val="dk1"/>
                </a:solidFill>
                <a:latin typeface="+mn-lt"/>
                <a:ea typeface="Calibri"/>
                <a:cs typeface="Calibri"/>
                <a:sym typeface="Calibri"/>
              </a:rPr>
              <a:t>Traditional trade creates growth, better jobs, and higher incomes, which reduces poverty, and GVCs have additional channels to heighten these effects. For example, productivity growth can boost final demand, and growth can lead to structural changes in the economy that supports the growth of other labor intensive sectors.</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C43D457-A516-419E-BDD6-BDBB8CF9DA2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5328176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spcBef>
                <a:spcPts val="0"/>
              </a:spcBef>
              <a:spcAft>
                <a:spcPts val="0"/>
              </a:spcAft>
              <a:buFontTx/>
              <a:buNone/>
            </a:pPr>
            <a:r>
              <a:rPr lang="en-US" sz="1200" dirty="0">
                <a:solidFill>
                  <a:schemeClr val="dk1"/>
                </a:solidFill>
                <a:latin typeface="+mn-lt"/>
                <a:ea typeface="Calibri"/>
                <a:cs typeface="Calibri"/>
                <a:sym typeface="Calibri"/>
              </a:rPr>
              <a:t>Speaker notes:</a:t>
            </a:r>
          </a:p>
          <a:p>
            <a:pPr marL="0" lvl="0" indent="0" algn="l" rtl="0">
              <a:spcBef>
                <a:spcPts val="0"/>
              </a:spcBef>
              <a:spcAft>
                <a:spcPts val="0"/>
              </a:spcAft>
              <a:buFontTx/>
              <a:buNone/>
            </a:pPr>
            <a:endParaRPr lang="en-US" sz="1200" dirty="0">
              <a:solidFill>
                <a:schemeClr val="dk1"/>
              </a:solidFill>
              <a:latin typeface="+mn-lt"/>
              <a:ea typeface="Calibri"/>
              <a:cs typeface="Calibri"/>
              <a:sym typeface="Calibri"/>
            </a:endParaRPr>
          </a:p>
          <a:p>
            <a:pPr marL="171450" lvl="0" indent="-171450" algn="l" rtl="0">
              <a:spcBef>
                <a:spcPts val="0"/>
              </a:spcBef>
              <a:spcAft>
                <a:spcPts val="0"/>
              </a:spcAft>
              <a:buFontTx/>
              <a:buChar char="-"/>
            </a:pPr>
            <a:r>
              <a:rPr lang="en-US" sz="1200" dirty="0">
                <a:solidFill>
                  <a:schemeClr val="dk1"/>
                </a:solidFill>
                <a:latin typeface="+mn-lt"/>
                <a:ea typeface="Calibri"/>
                <a:cs typeface="Calibri"/>
                <a:sym typeface="Calibri"/>
              </a:rPr>
              <a:t>There are valid, broad-based concerns that these benefits will come to an end as the price of robots and other technologies fall, and labor is displaced. [click]</a:t>
            </a:r>
          </a:p>
          <a:p>
            <a:pPr marL="171450" lvl="0" indent="-171450" algn="l" rtl="0">
              <a:spcBef>
                <a:spcPts val="0"/>
              </a:spcBef>
              <a:spcAft>
                <a:spcPts val="0"/>
              </a:spcAft>
              <a:buFontTx/>
              <a:buChar char="-"/>
            </a:pPr>
            <a:r>
              <a:rPr lang="en-US" sz="1200" dirty="0">
                <a:solidFill>
                  <a:schemeClr val="dk1"/>
                </a:solidFill>
                <a:latin typeface="+mn-lt"/>
                <a:ea typeface="Calibri"/>
                <a:cs typeface="Calibri"/>
                <a:sym typeface="Calibri"/>
              </a:rPr>
              <a:t>But the Report finds that overall, technology is good for trade. </a:t>
            </a:r>
          </a:p>
          <a:p>
            <a:pPr marL="628650" lvl="1" indent="-171450" algn="l" rtl="0">
              <a:spcBef>
                <a:spcPts val="0"/>
              </a:spcBef>
              <a:spcAft>
                <a:spcPts val="0"/>
              </a:spcAft>
              <a:buFontTx/>
              <a:buChar char="-"/>
            </a:pPr>
            <a:r>
              <a:rPr lang="en-US" sz="1200" dirty="0">
                <a:solidFill>
                  <a:schemeClr val="dk1"/>
                </a:solidFill>
                <a:latin typeface="+mn-lt"/>
                <a:ea typeface="Calibri"/>
                <a:cs typeface="Calibri"/>
                <a:sym typeface="Calibri"/>
              </a:rPr>
              <a:t>Technology and innovation leads to the emergence of new traded goods and services </a:t>
            </a:r>
            <a:r>
              <a:rPr lang="en-US" sz="1200" dirty="0">
                <a:solidFill>
                  <a:schemeClr val="dk1"/>
                </a:solidFill>
                <a:latin typeface="+mn-lt"/>
                <a:ea typeface="Calibri"/>
                <a:cs typeface="Calibri"/>
                <a:sym typeface="Wingdings" panose="05000000000000000000" pitchFamily="2" charset="2"/>
              </a:rPr>
              <a:t> faster trade growth.</a:t>
            </a:r>
          </a:p>
          <a:p>
            <a:pPr marL="1085850" lvl="2" indent="-171450" algn="l" rtl="0">
              <a:spcBef>
                <a:spcPts val="0"/>
              </a:spcBef>
              <a:spcAft>
                <a:spcPts val="0"/>
              </a:spcAft>
              <a:buFontTx/>
              <a:buChar char="-"/>
            </a:pPr>
            <a:r>
              <a:rPr lang="en-US" sz="1200" dirty="0">
                <a:solidFill>
                  <a:schemeClr val="dk1"/>
                </a:solidFill>
                <a:latin typeface="+mn-lt"/>
                <a:ea typeface="Calibri"/>
                <a:cs typeface="Calibri"/>
                <a:sym typeface="Wingdings" panose="05000000000000000000" pitchFamily="2" charset="2"/>
              </a:rPr>
              <a:t>In 2017, 65% of trade was in categories that did not exit in 1992</a:t>
            </a:r>
          </a:p>
          <a:p>
            <a:pPr marL="628650" lvl="1" indent="-171450" algn="l" rtl="0">
              <a:spcBef>
                <a:spcPts val="0"/>
              </a:spcBef>
              <a:spcAft>
                <a:spcPts val="0"/>
              </a:spcAft>
              <a:buFontTx/>
              <a:buChar char="-"/>
            </a:pPr>
            <a:r>
              <a:rPr lang="en-US" sz="1200" dirty="0">
                <a:solidFill>
                  <a:schemeClr val="dk1"/>
                </a:solidFill>
                <a:latin typeface="+mn-lt"/>
                <a:ea typeface="Calibri"/>
                <a:cs typeface="Calibri"/>
                <a:sym typeface="Wingdings" panose="05000000000000000000" pitchFamily="2" charset="2"/>
              </a:rPr>
              <a:t>Automation increases productivity, but humans are still important – both to train the robots and work alongside machines to make higher quality goods.</a:t>
            </a:r>
          </a:p>
          <a:p>
            <a:pPr marL="1085850" lvl="2" indent="-171450" algn="l" rtl="0">
              <a:spcBef>
                <a:spcPts val="0"/>
              </a:spcBef>
              <a:spcAft>
                <a:spcPts val="0"/>
              </a:spcAft>
              <a:buFontTx/>
              <a:buChar char="-"/>
            </a:pPr>
            <a:r>
              <a:rPr lang="en-US" sz="1200" dirty="0">
                <a:solidFill>
                  <a:schemeClr val="dk1"/>
                </a:solidFill>
                <a:latin typeface="+mn-lt"/>
                <a:ea typeface="Calibri"/>
                <a:cs typeface="Calibri"/>
                <a:sym typeface="Wingdings" panose="05000000000000000000" pitchFamily="2" charset="2"/>
              </a:rPr>
              <a:t>This photo here is from a Toyota production plant in Japan, where human workers are prioritized in the majority of the production process, given their greater dexterity and careful attention to detail. Robots are still involved, but in the more dangerous stages of the process – handling and shaping hot metal, for example. </a:t>
            </a:r>
            <a:r>
              <a:rPr lang="en-US" dirty="0">
                <a:hlinkClick r:id="rId3"/>
              </a:rPr>
              <a:t>https://www.rolandberger.com/nl/Point-of-View/Automotive-manufacturing-requires-human-innovation.html</a:t>
            </a:r>
            <a:endParaRPr lang="en-US" sz="1200" dirty="0">
              <a:solidFill>
                <a:schemeClr val="dk1"/>
              </a:solidFill>
              <a:latin typeface="+mn-lt"/>
              <a:ea typeface="Calibri"/>
              <a:cs typeface="Calibri"/>
              <a:sym typeface="Wingdings" panose="05000000000000000000" pitchFamily="2" charset="2"/>
            </a:endParaRPr>
          </a:p>
        </p:txBody>
      </p:sp>
      <p:sp>
        <p:nvSpPr>
          <p:cNvPr id="4" name="Slide Number Placeholder 3"/>
          <p:cNvSpPr>
            <a:spLocks noGrp="1"/>
          </p:cNvSpPr>
          <p:nvPr>
            <p:ph type="sldNum" sz="quarter" idx="5"/>
          </p:nvPr>
        </p:nvSpPr>
        <p:spPr/>
        <p:txBody>
          <a:bodyPr/>
          <a:lstStyle/>
          <a:p>
            <a:fld id="{3C43D457-A516-419E-BDD6-BDBB8CF9DA25}" type="slidenum">
              <a:rPr lang="en-US" smtClean="0"/>
              <a:t>11</a:t>
            </a:fld>
            <a:endParaRPr lang="en-US"/>
          </a:p>
        </p:txBody>
      </p:sp>
    </p:spTree>
    <p:extLst>
      <p:ext uri="{BB962C8B-B14F-4D97-AF65-F5344CB8AC3E}">
        <p14:creationId xmlns:p14="http://schemas.microsoft.com/office/powerpoint/2010/main" val="171988074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spcBef>
                <a:spcPts val="0"/>
              </a:spcBef>
              <a:spcAft>
                <a:spcPts val="0"/>
              </a:spcAft>
              <a:buNone/>
            </a:pPr>
            <a:r>
              <a:rPr lang="en-US" dirty="0"/>
              <a:t>Speaker notes (continued)</a:t>
            </a:r>
          </a:p>
          <a:p>
            <a:pPr marL="171450" lvl="0" indent="-171450" algn="l" rtl="0">
              <a:spcBef>
                <a:spcPts val="0"/>
              </a:spcBef>
              <a:spcAft>
                <a:spcPts val="0"/>
              </a:spcAft>
              <a:buFontTx/>
              <a:buChar char="-"/>
            </a:pPr>
            <a:r>
              <a:rPr lang="en-US" sz="1200" dirty="0">
                <a:solidFill>
                  <a:schemeClr val="dk1"/>
                </a:solidFill>
                <a:latin typeface="+mn-lt"/>
                <a:ea typeface="Calibri"/>
                <a:cs typeface="Calibri"/>
                <a:sym typeface="Wingdings" panose="05000000000000000000" pitchFamily="2" charset="2"/>
              </a:rPr>
              <a:t>Automation overall reduces the demand for labor and labor intensive products from developing countries, but</a:t>
            </a:r>
          </a:p>
          <a:p>
            <a:pPr marL="628650" lvl="1" indent="-171450" algn="l" rtl="0">
              <a:spcBef>
                <a:spcPts val="0"/>
              </a:spcBef>
              <a:spcAft>
                <a:spcPts val="0"/>
              </a:spcAft>
              <a:buFontTx/>
              <a:buChar char="-"/>
            </a:pPr>
            <a:r>
              <a:rPr lang="en-US" sz="1200" dirty="0">
                <a:solidFill>
                  <a:schemeClr val="dk1"/>
                </a:solidFill>
                <a:latin typeface="+mn-lt"/>
                <a:ea typeface="Calibri"/>
                <a:cs typeface="Calibri"/>
                <a:sym typeface="Wingdings" panose="05000000000000000000" pitchFamily="2" charset="2"/>
              </a:rPr>
              <a:t>Evidence of reshoring is limited</a:t>
            </a:r>
          </a:p>
          <a:p>
            <a:pPr marL="628650" lvl="1" indent="-171450" algn="l" rtl="0">
              <a:spcBef>
                <a:spcPts val="0"/>
              </a:spcBef>
              <a:spcAft>
                <a:spcPts val="0"/>
              </a:spcAft>
              <a:buFontTx/>
              <a:buChar char="-"/>
            </a:pPr>
            <a:r>
              <a:rPr lang="en-US" sz="1200" dirty="0">
                <a:solidFill>
                  <a:schemeClr val="dk1"/>
                </a:solidFill>
                <a:latin typeface="+mn-lt"/>
                <a:ea typeface="Calibri"/>
                <a:cs typeface="Calibri"/>
                <a:sym typeface="Wingdings" panose="05000000000000000000" pitchFamily="2" charset="2"/>
              </a:rPr>
              <a:t>Automation and 3D printing actually contribute to job growth through scale effects: higher productivity and a larger scale of production.</a:t>
            </a:r>
          </a:p>
          <a:p>
            <a:pPr marL="628650" lvl="1" indent="-171450" algn="l" rtl="0">
              <a:spcBef>
                <a:spcPts val="0"/>
              </a:spcBef>
              <a:spcAft>
                <a:spcPts val="0"/>
              </a:spcAft>
              <a:buFontTx/>
              <a:buChar char="-"/>
            </a:pPr>
            <a:r>
              <a:rPr lang="en-US" sz="1200" dirty="0">
                <a:solidFill>
                  <a:schemeClr val="dk1"/>
                </a:solidFill>
                <a:latin typeface="+mn-lt"/>
                <a:ea typeface="Calibri"/>
                <a:cs typeface="Calibri"/>
                <a:sym typeface="Wingdings" panose="05000000000000000000" pitchFamily="2" charset="2"/>
              </a:rPr>
              <a:t>As a result, these technologies have increased trade in inputs from developing countries.</a:t>
            </a:r>
          </a:p>
          <a:p>
            <a:pPr marL="171450" lvl="0" indent="-171450" algn="l" rtl="0">
              <a:spcBef>
                <a:spcPts val="0"/>
              </a:spcBef>
              <a:spcAft>
                <a:spcPts val="0"/>
              </a:spcAft>
              <a:buFontTx/>
              <a:buChar char="-"/>
            </a:pPr>
            <a:r>
              <a:rPr lang="en-US" sz="1200" dirty="0">
                <a:solidFill>
                  <a:schemeClr val="dk1"/>
                </a:solidFill>
                <a:latin typeface="+mn-lt"/>
                <a:ea typeface="Calibri"/>
                <a:cs typeface="Calibri"/>
                <a:sym typeface="Wingdings" panose="05000000000000000000" pitchFamily="2" charset="2"/>
              </a:rPr>
              <a:t>There are also concerns around online markets and specifically platform firms. But they are also creating opportunities, particularly for those in remote areas and for small companies to break out of local markets.</a:t>
            </a:r>
          </a:p>
          <a:p>
            <a:pPr marL="171450" lvl="0" indent="-171450" algn="l" rtl="0">
              <a:spcBef>
                <a:spcPts val="0"/>
              </a:spcBef>
              <a:spcAft>
                <a:spcPts val="0"/>
              </a:spcAft>
              <a:buFontTx/>
              <a:buChar char="-"/>
            </a:pPr>
            <a:endParaRPr lang="en-US" sz="1200" dirty="0">
              <a:solidFill>
                <a:schemeClr val="dk1"/>
              </a:solidFill>
              <a:latin typeface="+mn-lt"/>
              <a:ea typeface="Calibri"/>
              <a:cs typeface="Calibri"/>
              <a:sym typeface="Wingdings" panose="05000000000000000000" pitchFamily="2" charset="2"/>
            </a:endParaRPr>
          </a:p>
          <a:p>
            <a:pPr marL="0" lvl="0" indent="0" algn="l" rtl="0">
              <a:spcBef>
                <a:spcPts val="0"/>
              </a:spcBef>
              <a:spcAft>
                <a:spcPts val="0"/>
              </a:spcAft>
              <a:buFontTx/>
              <a:buNone/>
            </a:pPr>
            <a:r>
              <a:rPr lang="en-US" sz="1200" b="1" dirty="0">
                <a:solidFill>
                  <a:schemeClr val="dk1"/>
                </a:solidFill>
                <a:latin typeface="+mn-lt"/>
                <a:ea typeface="Calibri"/>
                <a:cs typeface="Calibri"/>
                <a:sym typeface="Wingdings" panose="05000000000000000000" pitchFamily="2" charset="2"/>
              </a:rPr>
              <a:t>Data Source: </a:t>
            </a:r>
            <a:r>
              <a:rPr lang="en-US" sz="1200" b="0" dirty="0">
                <a:solidFill>
                  <a:schemeClr val="dk1"/>
                </a:solidFill>
                <a:latin typeface="+mn-lt"/>
                <a:ea typeface="Calibri"/>
                <a:cs typeface="Calibri"/>
                <a:sym typeface="Wingdings" panose="05000000000000000000" pitchFamily="2" charset="2"/>
              </a:rPr>
              <a:t>International Federation of Robots (IFR), yearly surveys of robots</a:t>
            </a:r>
          </a:p>
          <a:p>
            <a:pPr marL="0" lvl="0" indent="0" algn="l" rtl="0">
              <a:spcBef>
                <a:spcPts val="0"/>
              </a:spcBef>
              <a:spcAft>
                <a:spcPts val="0"/>
              </a:spcAft>
              <a:buFontTx/>
              <a:buNone/>
            </a:pPr>
            <a:r>
              <a:rPr lang="en-US" sz="1200" b="1" dirty="0">
                <a:solidFill>
                  <a:schemeClr val="dk1"/>
                </a:solidFill>
                <a:latin typeface="+mn-lt"/>
                <a:ea typeface="Calibri"/>
                <a:cs typeface="Calibri"/>
                <a:sym typeface="Wingdings" panose="05000000000000000000" pitchFamily="2" charset="2"/>
              </a:rPr>
              <a:t>Time coverage</a:t>
            </a:r>
            <a:r>
              <a:rPr lang="en-US" sz="1200" dirty="0">
                <a:solidFill>
                  <a:schemeClr val="dk1"/>
                </a:solidFill>
                <a:latin typeface="+mn-lt"/>
                <a:ea typeface="Calibri"/>
                <a:cs typeface="Calibri"/>
                <a:sym typeface="Wingdings" panose="05000000000000000000" pitchFamily="2" charset="2"/>
              </a:rPr>
              <a:t>: All years for which data are available during the period 1995-2015 </a:t>
            </a:r>
          </a:p>
          <a:p>
            <a:pPr marL="0" lvl="0" indent="0" algn="l" rtl="0">
              <a:spcBef>
                <a:spcPts val="0"/>
              </a:spcBef>
              <a:spcAft>
                <a:spcPts val="0"/>
              </a:spcAft>
              <a:buFontTx/>
              <a:buNone/>
            </a:pPr>
            <a:r>
              <a:rPr lang="en-US" sz="1200" b="1" dirty="0">
                <a:solidFill>
                  <a:schemeClr val="dk1"/>
                </a:solidFill>
                <a:latin typeface="+mn-lt"/>
                <a:ea typeface="Calibri"/>
                <a:cs typeface="Calibri"/>
                <a:sym typeface="Wingdings" panose="05000000000000000000" pitchFamily="2" charset="2"/>
              </a:rPr>
              <a:t>Automation data </a:t>
            </a:r>
            <a:r>
              <a:rPr lang="en-US" sz="1200" dirty="0">
                <a:solidFill>
                  <a:schemeClr val="dk1"/>
                </a:solidFill>
                <a:latin typeface="+mn-lt"/>
                <a:ea typeface="Calibri"/>
                <a:cs typeface="Calibri"/>
                <a:sym typeface="Wingdings" panose="05000000000000000000" pitchFamily="2" charset="2"/>
              </a:rPr>
              <a:t>cover the following developed countries: Belgium, Bulgaria, Croatia, Czech Republic, Denmark, Estonia, Finland, France, Germany, Greece, Hungary, Ireland, Italy, Latvia, Netherlands, Poland, Romania, Slovak Republic, Slovenia, Spain, Sweden, UK, USA</a:t>
            </a:r>
          </a:p>
          <a:p>
            <a:pPr marL="0" lvl="0" indent="0" algn="l" rtl="0">
              <a:spcBef>
                <a:spcPts val="0"/>
              </a:spcBef>
              <a:spcAft>
                <a:spcPts val="0"/>
              </a:spcAft>
              <a:buFontTx/>
              <a:buNone/>
            </a:pPr>
            <a:r>
              <a:rPr lang="en-US" sz="1200" b="1" dirty="0">
                <a:solidFill>
                  <a:schemeClr val="dk1"/>
                </a:solidFill>
                <a:latin typeface="+mn-lt"/>
                <a:ea typeface="Calibri"/>
                <a:cs typeface="Calibri"/>
                <a:sym typeface="Wingdings" panose="05000000000000000000" pitchFamily="2" charset="2"/>
              </a:rPr>
              <a:t>Trade data</a:t>
            </a:r>
            <a:r>
              <a:rPr lang="en-US" sz="1200" dirty="0">
                <a:solidFill>
                  <a:schemeClr val="dk1"/>
                </a:solidFill>
                <a:latin typeface="+mn-lt"/>
                <a:ea typeface="Calibri"/>
                <a:cs typeface="Calibri"/>
                <a:sym typeface="Wingdings" panose="05000000000000000000" pitchFamily="2" charset="2"/>
              </a:rPr>
              <a:t>: Imports to above countries from all non-OECD countries covered in BACI version of COMTRADE (Virtually the entire developing world). </a:t>
            </a:r>
          </a:p>
          <a:p>
            <a:pPr marL="0" lvl="0" indent="0" algn="l" rtl="0">
              <a:spcBef>
                <a:spcPts val="0"/>
              </a:spcBef>
              <a:spcAft>
                <a:spcPts val="0"/>
              </a:spcAft>
              <a:buFontTx/>
              <a:buNone/>
            </a:pPr>
            <a:r>
              <a:rPr lang="en-US" sz="1200" dirty="0">
                <a:solidFill>
                  <a:schemeClr val="dk1"/>
                </a:solidFill>
                <a:latin typeface="+mn-lt"/>
                <a:ea typeface="Calibri"/>
                <a:cs typeface="Calibri"/>
                <a:sym typeface="Wingdings" panose="05000000000000000000" pitchFamily="2" charset="2"/>
              </a:rPr>
              <a:t> </a:t>
            </a:r>
          </a:p>
          <a:p>
            <a:pPr marL="0" lvl="0" indent="0" algn="l" rtl="0">
              <a:spcBef>
                <a:spcPts val="0"/>
              </a:spcBef>
              <a:spcAft>
                <a:spcPts val="0"/>
              </a:spcAft>
              <a:buFontTx/>
              <a:buNone/>
            </a:pPr>
            <a:endParaRPr lang="en-US" sz="1200" dirty="0">
              <a:solidFill>
                <a:schemeClr val="dk1"/>
              </a:solidFill>
              <a:latin typeface="+mn-lt"/>
              <a:ea typeface="Calibri"/>
              <a:cs typeface="Calibri"/>
              <a:sym typeface="Calibri"/>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C43D457-A516-419E-BDD6-BDBB8CF9DA2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7983237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a:r>
              <a:rPr lang="en-US" dirty="0"/>
              <a:t>Speaker notes:</a:t>
            </a:r>
          </a:p>
          <a:p>
            <a:pPr marL="0"/>
            <a:r>
              <a:rPr lang="en-US" dirty="0"/>
              <a:t>But it’s not all good. The Report examines the most prominent concerns around GVCs – particularly regarding rising inequality and environmental damage.</a:t>
            </a:r>
          </a:p>
        </p:txBody>
      </p:sp>
      <p:sp>
        <p:nvSpPr>
          <p:cNvPr id="4" name="Slide Number Placeholder 3"/>
          <p:cNvSpPr>
            <a:spLocks noGrp="1"/>
          </p:cNvSpPr>
          <p:nvPr>
            <p:ph type="sldNum" sz="quarter" idx="5"/>
          </p:nvPr>
        </p:nvSpPr>
        <p:spPr/>
        <p:txBody>
          <a:bodyPr/>
          <a:lstStyle/>
          <a:p>
            <a:fld id="{3C43D457-A516-419E-BDD6-BDBB8CF9DA25}" type="slidenum">
              <a:rPr lang="en-US" smtClean="0"/>
              <a:t>13</a:t>
            </a:fld>
            <a:endParaRPr lang="en-US"/>
          </a:p>
        </p:txBody>
      </p:sp>
    </p:spTree>
    <p:extLst>
      <p:ext uri="{BB962C8B-B14F-4D97-AF65-F5344CB8AC3E}">
        <p14:creationId xmlns:p14="http://schemas.microsoft.com/office/powerpoint/2010/main" val="162108231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spcBef>
                <a:spcPts val="0"/>
              </a:spcBef>
              <a:spcAft>
                <a:spcPts val="0"/>
              </a:spcAft>
              <a:buNone/>
            </a:pPr>
            <a:r>
              <a:rPr lang="en-US" sz="1200" b="0" i="0" u="none" strike="noStrike" dirty="0">
                <a:solidFill>
                  <a:schemeClr val="dk1"/>
                </a:solidFill>
                <a:latin typeface="+mn-lt"/>
                <a:ea typeface="Calibri"/>
                <a:cs typeface="Calibri"/>
                <a:sym typeface="Calibri"/>
              </a:rPr>
              <a:t>Speaker notes:</a:t>
            </a:r>
          </a:p>
          <a:p>
            <a:pPr marL="171450" marR="0" lvl="0" indent="-171450" algn="l" defTabSz="914400" rtl="0" eaLnBrk="1" fontAlgn="auto" latinLnBrk="0" hangingPunct="1">
              <a:lnSpc>
                <a:spcPct val="100000"/>
              </a:lnSpc>
              <a:spcBef>
                <a:spcPts val="0"/>
              </a:spcBef>
              <a:spcAft>
                <a:spcPts val="0"/>
              </a:spcAft>
              <a:buClr>
                <a:srgbClr val="000000"/>
              </a:buClr>
              <a:buSzPts val="1400"/>
              <a:buFontTx/>
              <a:buChar char="-"/>
              <a:tabLst/>
              <a:defRPr/>
            </a:pPr>
            <a:r>
              <a:rPr lang="en-US" b="0" dirty="0">
                <a:solidFill>
                  <a:schemeClr val="dk1"/>
                </a:solidFill>
                <a:ea typeface="Calibri"/>
                <a:cs typeface="Calibri"/>
                <a:sym typeface="Calibri"/>
              </a:rPr>
              <a:t>Lead GVC firms that outsource parts and tasks to developing countries have seen rising markups and profits [click]</a:t>
            </a:r>
          </a:p>
          <a:p>
            <a:pPr marL="628650" marR="0" lvl="1" indent="-171450" algn="l" defTabSz="914400" rtl="0" eaLnBrk="1" fontAlgn="auto" latinLnBrk="0" hangingPunct="1">
              <a:lnSpc>
                <a:spcPct val="100000"/>
              </a:lnSpc>
              <a:spcBef>
                <a:spcPts val="0"/>
              </a:spcBef>
              <a:spcAft>
                <a:spcPts val="0"/>
              </a:spcAft>
              <a:buClr>
                <a:srgbClr val="000000"/>
              </a:buClr>
              <a:buSzPts val="1400"/>
              <a:buFontTx/>
              <a:buChar char="-"/>
              <a:tabLst/>
              <a:defRPr/>
            </a:pPr>
            <a:r>
              <a:rPr lang="en-US" b="0" dirty="0">
                <a:solidFill>
                  <a:schemeClr val="dk1"/>
                </a:solidFill>
                <a:ea typeface="Calibri"/>
                <a:cs typeface="Calibri"/>
                <a:sym typeface="Calibri"/>
              </a:rPr>
              <a:t>In the textile sector, for example, markups of Japanese firms have increased since 1990 in line with backward GVC</a:t>
            </a:r>
          </a:p>
          <a:p>
            <a:pPr marL="628650" marR="0" lvl="1" indent="-171450" algn="l" defTabSz="914400" rtl="0" eaLnBrk="1" fontAlgn="auto" latinLnBrk="0" hangingPunct="1">
              <a:lnSpc>
                <a:spcPct val="100000"/>
              </a:lnSpc>
              <a:spcBef>
                <a:spcPts val="0"/>
              </a:spcBef>
              <a:spcAft>
                <a:spcPts val="0"/>
              </a:spcAft>
              <a:buClr>
                <a:srgbClr val="000000"/>
              </a:buClr>
              <a:buSzPts val="1400"/>
              <a:buFontTx/>
              <a:buChar char="-"/>
              <a:tabLst/>
              <a:defRPr/>
            </a:pPr>
            <a:r>
              <a:rPr lang="en-US" b="0" dirty="0">
                <a:solidFill>
                  <a:schemeClr val="dk1"/>
                </a:solidFill>
                <a:ea typeface="Calibri"/>
                <a:cs typeface="Calibri"/>
                <a:sym typeface="Calibri"/>
              </a:rPr>
              <a:t>participation. </a:t>
            </a:r>
          </a:p>
          <a:p>
            <a:pPr marL="1085850" marR="0" lvl="2" indent="-171450" algn="l" defTabSz="914400" rtl="0" eaLnBrk="1" fontAlgn="auto" latinLnBrk="0" hangingPunct="1">
              <a:lnSpc>
                <a:spcPct val="100000"/>
              </a:lnSpc>
              <a:spcBef>
                <a:spcPts val="0"/>
              </a:spcBef>
              <a:spcAft>
                <a:spcPts val="0"/>
              </a:spcAft>
              <a:buClr>
                <a:srgbClr val="000000"/>
              </a:buClr>
              <a:buSzPts val="1400"/>
              <a:buFontTx/>
              <a:buChar char="-"/>
              <a:tabLst/>
              <a:defRPr/>
            </a:pPr>
            <a:r>
              <a:rPr lang="en-US" b="0" dirty="0">
                <a:solidFill>
                  <a:schemeClr val="dk1"/>
                </a:solidFill>
                <a:ea typeface="Calibri"/>
                <a:cs typeface="Calibri"/>
                <a:sym typeface="Calibri"/>
              </a:rPr>
              <a:t>This positive association holds for other developed countries and other sectors that have transferred part of their production to developing countries.</a:t>
            </a:r>
          </a:p>
          <a:p>
            <a:pPr marL="1085850" marR="0" lvl="2" indent="-171450" algn="l" defTabSz="914400" rtl="0" eaLnBrk="1" fontAlgn="auto" latinLnBrk="0" hangingPunct="1">
              <a:lnSpc>
                <a:spcPct val="100000"/>
              </a:lnSpc>
              <a:spcBef>
                <a:spcPts val="0"/>
              </a:spcBef>
              <a:spcAft>
                <a:spcPts val="0"/>
              </a:spcAft>
              <a:buClr>
                <a:srgbClr val="000000"/>
              </a:buClr>
              <a:buSzPts val="1400"/>
              <a:buFontTx/>
              <a:buChar char="-"/>
              <a:tabLst/>
              <a:defRPr/>
            </a:pPr>
            <a:r>
              <a:rPr lang="en-US" b="0" dirty="0">
                <a:solidFill>
                  <a:schemeClr val="dk1"/>
                </a:solidFill>
                <a:ea typeface="Calibri"/>
                <a:cs typeface="Calibri"/>
                <a:sym typeface="Calibri"/>
              </a:rPr>
              <a:t>Suggests that cost reductions from GVC participation are not passed on to consumers [click]</a:t>
            </a:r>
          </a:p>
          <a:p>
            <a:pPr marL="171450" marR="0" lvl="0" indent="-171450" algn="l" defTabSz="914400" rtl="0" eaLnBrk="1" fontAlgn="auto" latinLnBrk="0" hangingPunct="1">
              <a:lnSpc>
                <a:spcPct val="100000"/>
              </a:lnSpc>
              <a:spcBef>
                <a:spcPts val="0"/>
              </a:spcBef>
              <a:spcAft>
                <a:spcPts val="0"/>
              </a:spcAft>
              <a:buClr>
                <a:srgbClr val="000000"/>
              </a:buClr>
              <a:buSzPts val="1400"/>
              <a:buFontTx/>
              <a:buChar char="-"/>
              <a:tabLst/>
              <a:defRPr/>
            </a:pPr>
            <a:r>
              <a:rPr lang="en-US" b="0" dirty="0">
                <a:solidFill>
                  <a:schemeClr val="dk1"/>
                </a:solidFill>
                <a:ea typeface="Calibri"/>
                <a:cs typeface="Calibri"/>
                <a:sym typeface="Calibri"/>
              </a:rPr>
              <a:t>Meanwhile, profits for supplier firms in developing countries are declining </a:t>
            </a:r>
          </a:p>
          <a:p>
            <a:pPr marL="628650" marR="0" lvl="1" indent="-171450" algn="l" defTabSz="914400" rtl="0" eaLnBrk="1" fontAlgn="auto" latinLnBrk="0" hangingPunct="1">
              <a:lnSpc>
                <a:spcPct val="100000"/>
              </a:lnSpc>
              <a:spcBef>
                <a:spcPts val="0"/>
              </a:spcBef>
              <a:spcAft>
                <a:spcPts val="0"/>
              </a:spcAft>
              <a:buClr>
                <a:srgbClr val="000000"/>
              </a:buClr>
              <a:buSzPts val="1400"/>
              <a:buFontTx/>
              <a:buChar char="-"/>
              <a:tabLst/>
              <a:defRPr/>
            </a:pPr>
            <a:r>
              <a:rPr lang="en-US" sz="1200" b="0" i="0" u="none" strike="noStrike" cap="none" baseline="0" dirty="0">
                <a:solidFill>
                  <a:schemeClr val="dk1"/>
                </a:solidFill>
                <a:latin typeface="+mn-lt"/>
                <a:ea typeface="Calibri"/>
                <a:cs typeface="Calibri"/>
                <a:sym typeface="Calibri"/>
              </a:rPr>
              <a:t>Across 10 developing countries, the relationship between markups and forward participation is negative for developing countries in the textile and apparel sector. This is the case with India, which you can see in the right hand panel. </a:t>
            </a:r>
            <a:endParaRPr lang="en-US" sz="1200" b="0" i="0" u="none" strike="noStrike" dirty="0">
              <a:solidFill>
                <a:schemeClr val="dk1"/>
              </a:solidFill>
              <a:latin typeface="+mn-lt"/>
              <a:ea typeface="Calibri"/>
              <a:cs typeface="Calibri"/>
              <a:sym typeface="Calibri"/>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C43D457-A516-419E-BDD6-BDBB8CF9DA2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8053381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Tx/>
              <a:buNone/>
              <a:tabLst/>
              <a:defRPr/>
            </a:pPr>
            <a:r>
              <a:rPr lang="en-US" b="0" dirty="0">
                <a:solidFill>
                  <a:schemeClr val="dk1"/>
                </a:solidFill>
                <a:ea typeface="Calibri"/>
                <a:cs typeface="Calibri"/>
                <a:sym typeface="Calibri"/>
              </a:rPr>
              <a:t>Lead GVC firms that outsource parts and tasks to developing countries have seen rising markups and profits [click]</a:t>
            </a:r>
          </a:p>
          <a:p>
            <a:pPr marL="628650" marR="0" lvl="1" indent="-171450" algn="l" defTabSz="914400" rtl="0" eaLnBrk="1" fontAlgn="auto" latinLnBrk="0" hangingPunct="1">
              <a:lnSpc>
                <a:spcPct val="100000"/>
              </a:lnSpc>
              <a:spcBef>
                <a:spcPts val="0"/>
              </a:spcBef>
              <a:spcAft>
                <a:spcPts val="0"/>
              </a:spcAft>
              <a:buClr>
                <a:srgbClr val="000000"/>
              </a:buClr>
              <a:buSzPts val="1400"/>
              <a:buFontTx/>
              <a:buChar char="-"/>
              <a:tabLst/>
              <a:defRPr/>
            </a:pPr>
            <a:r>
              <a:rPr lang="en-US" b="0" dirty="0">
                <a:solidFill>
                  <a:schemeClr val="dk1"/>
                </a:solidFill>
                <a:ea typeface="Calibri"/>
                <a:cs typeface="Calibri"/>
                <a:sym typeface="Calibri"/>
              </a:rPr>
              <a:t>In the textile sector, for example, markups of Japanese firms have increased since 1990 in line with backward GVC</a:t>
            </a:r>
          </a:p>
          <a:p>
            <a:pPr marL="628650" marR="0" lvl="1" indent="-171450" algn="l" defTabSz="914400" rtl="0" eaLnBrk="1" fontAlgn="auto" latinLnBrk="0" hangingPunct="1">
              <a:lnSpc>
                <a:spcPct val="100000"/>
              </a:lnSpc>
              <a:spcBef>
                <a:spcPts val="0"/>
              </a:spcBef>
              <a:spcAft>
                <a:spcPts val="0"/>
              </a:spcAft>
              <a:buClr>
                <a:srgbClr val="000000"/>
              </a:buClr>
              <a:buSzPts val="1400"/>
              <a:buFontTx/>
              <a:buChar char="-"/>
              <a:tabLst/>
              <a:defRPr/>
            </a:pPr>
            <a:r>
              <a:rPr lang="en-US" b="0" dirty="0">
                <a:solidFill>
                  <a:schemeClr val="dk1"/>
                </a:solidFill>
                <a:ea typeface="Calibri"/>
                <a:cs typeface="Calibri"/>
                <a:sym typeface="Calibri"/>
              </a:rPr>
              <a:t>participation. </a:t>
            </a:r>
          </a:p>
          <a:p>
            <a:pPr marL="1085850" marR="0" lvl="2" indent="-171450" algn="l" defTabSz="914400" rtl="0" eaLnBrk="1" fontAlgn="auto" latinLnBrk="0" hangingPunct="1">
              <a:lnSpc>
                <a:spcPct val="100000"/>
              </a:lnSpc>
              <a:spcBef>
                <a:spcPts val="0"/>
              </a:spcBef>
              <a:spcAft>
                <a:spcPts val="0"/>
              </a:spcAft>
              <a:buClr>
                <a:srgbClr val="000000"/>
              </a:buClr>
              <a:buSzPts val="1400"/>
              <a:buFontTx/>
              <a:buChar char="-"/>
              <a:tabLst/>
              <a:defRPr/>
            </a:pPr>
            <a:r>
              <a:rPr lang="en-US" b="0" dirty="0">
                <a:solidFill>
                  <a:schemeClr val="dk1"/>
                </a:solidFill>
                <a:ea typeface="Calibri"/>
                <a:cs typeface="Calibri"/>
                <a:sym typeface="Calibri"/>
              </a:rPr>
              <a:t>This positive association holds for other developed countries and other sectors that have transferred part of their production to developing countries.</a:t>
            </a:r>
          </a:p>
          <a:p>
            <a:pPr marL="1085850" marR="0" lvl="2" indent="-171450" algn="l" defTabSz="914400" rtl="0" eaLnBrk="1" fontAlgn="auto" latinLnBrk="0" hangingPunct="1">
              <a:lnSpc>
                <a:spcPct val="100000"/>
              </a:lnSpc>
              <a:spcBef>
                <a:spcPts val="0"/>
              </a:spcBef>
              <a:spcAft>
                <a:spcPts val="0"/>
              </a:spcAft>
              <a:buClr>
                <a:srgbClr val="000000"/>
              </a:buClr>
              <a:buSzPts val="1400"/>
              <a:buFontTx/>
              <a:buChar char="-"/>
              <a:tabLst/>
              <a:defRPr/>
            </a:pPr>
            <a:r>
              <a:rPr lang="en-US" b="0" dirty="0">
                <a:solidFill>
                  <a:schemeClr val="dk1"/>
                </a:solidFill>
                <a:ea typeface="Calibri"/>
                <a:cs typeface="Calibri"/>
                <a:sym typeface="Calibri"/>
              </a:rPr>
              <a:t>Suggests that cost reductions from GVC participation are not passed on to consumers [click]</a:t>
            </a:r>
          </a:p>
          <a:p>
            <a:pPr marL="0" marR="0" lvl="0" indent="0" algn="l" defTabSz="914400" rtl="0" eaLnBrk="1" fontAlgn="auto" latinLnBrk="0" hangingPunct="1">
              <a:lnSpc>
                <a:spcPct val="100000"/>
              </a:lnSpc>
              <a:spcBef>
                <a:spcPts val="0"/>
              </a:spcBef>
              <a:spcAft>
                <a:spcPts val="0"/>
              </a:spcAft>
              <a:buClr>
                <a:srgbClr val="000000"/>
              </a:buClr>
              <a:buSzPts val="1400"/>
              <a:buFontTx/>
              <a:buNone/>
              <a:tabLst/>
              <a:defRPr/>
            </a:pPr>
            <a:r>
              <a:rPr lang="en-US" b="0" dirty="0">
                <a:solidFill>
                  <a:schemeClr val="dk1"/>
                </a:solidFill>
                <a:ea typeface="Calibri"/>
                <a:cs typeface="Calibri"/>
                <a:sym typeface="Calibri"/>
              </a:rPr>
              <a:t>Meanwhile, profits for supplier firms in developing countries are declining </a:t>
            </a:r>
          </a:p>
          <a:p>
            <a:pPr marL="628650" marR="0" lvl="1" indent="-171450" algn="l" defTabSz="914400" rtl="0" eaLnBrk="1" fontAlgn="auto" latinLnBrk="0" hangingPunct="1">
              <a:lnSpc>
                <a:spcPct val="100000"/>
              </a:lnSpc>
              <a:spcBef>
                <a:spcPts val="0"/>
              </a:spcBef>
              <a:spcAft>
                <a:spcPts val="0"/>
              </a:spcAft>
              <a:buClr>
                <a:srgbClr val="000000"/>
              </a:buClr>
              <a:buSzPts val="1400"/>
              <a:buFontTx/>
              <a:buChar char="-"/>
              <a:tabLst/>
              <a:defRPr/>
            </a:pPr>
            <a:r>
              <a:rPr lang="en-US" sz="1200" b="0" i="0" u="none" strike="noStrike" cap="none" baseline="0" dirty="0">
                <a:solidFill>
                  <a:schemeClr val="dk1"/>
                </a:solidFill>
                <a:latin typeface="+mn-lt"/>
                <a:ea typeface="Calibri"/>
                <a:cs typeface="Calibri"/>
                <a:sym typeface="Calibri"/>
              </a:rPr>
              <a:t>Across 10 developing countries, the relationship between markups and forward participation is negative for developing countries in the textile and apparel sector. This is the case with India, which you can see in the right hand panel. </a:t>
            </a:r>
          </a:p>
          <a:p>
            <a:pPr marL="628650" marR="0" lvl="1" indent="-171450" algn="l" defTabSz="914400" rtl="0" eaLnBrk="1" fontAlgn="auto" latinLnBrk="0" hangingPunct="1">
              <a:lnSpc>
                <a:spcPct val="100000"/>
              </a:lnSpc>
              <a:spcBef>
                <a:spcPts val="0"/>
              </a:spcBef>
              <a:spcAft>
                <a:spcPts val="0"/>
              </a:spcAft>
              <a:buClr>
                <a:srgbClr val="000000"/>
              </a:buClr>
              <a:buSzPts val="1400"/>
              <a:buFontTx/>
              <a:buChar char="-"/>
              <a:tabLst/>
              <a:defRPr/>
            </a:pPr>
            <a:endParaRPr lang="en-US" sz="1200" b="0" i="0" u="none" strike="noStrike" cap="none" baseline="0" dirty="0">
              <a:solidFill>
                <a:schemeClr val="dk1"/>
              </a:solidFill>
              <a:latin typeface="+mn-lt"/>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Tx/>
              <a:buNone/>
              <a:tabLst/>
              <a:defRPr/>
            </a:pPr>
            <a:r>
              <a:rPr lang="en-US" sz="1200" b="0" i="0" u="none" strike="noStrike" cap="none" baseline="0" dirty="0">
                <a:solidFill>
                  <a:schemeClr val="dk1"/>
                </a:solidFill>
                <a:latin typeface="+mn-lt"/>
                <a:ea typeface="Calibri"/>
                <a:cs typeface="Calibri"/>
                <a:sym typeface="Calibri"/>
              </a:rPr>
              <a:t>Additional details:</a:t>
            </a:r>
          </a:p>
          <a:p>
            <a:pPr marL="0" lvl="0" indent="0" algn="l" rtl="0">
              <a:spcBef>
                <a:spcPts val="0"/>
              </a:spcBef>
              <a:spcAft>
                <a:spcPts val="0"/>
              </a:spcAft>
              <a:buNone/>
            </a:pPr>
            <a:endParaRPr lang="en-US" sz="1200" b="0" i="0" u="none" strike="noStrike" dirty="0">
              <a:solidFill>
                <a:schemeClr val="dk1"/>
              </a:solidFill>
              <a:latin typeface="+mn-lt"/>
              <a:ea typeface="Calibri"/>
              <a:cs typeface="Calibri"/>
              <a:sym typeface="Calibri"/>
            </a:endParaRPr>
          </a:p>
          <a:p>
            <a:pPr marL="0" lvl="0" indent="0" algn="l" rtl="0">
              <a:spcBef>
                <a:spcPts val="0"/>
              </a:spcBef>
              <a:spcAft>
                <a:spcPts val="0"/>
              </a:spcAft>
              <a:buNone/>
            </a:pPr>
            <a:r>
              <a:rPr lang="en-US" sz="1200" b="0" i="0" u="none" strike="noStrike" dirty="0">
                <a:solidFill>
                  <a:schemeClr val="dk1"/>
                </a:solidFill>
                <a:latin typeface="+mn-lt"/>
                <a:ea typeface="Calibri"/>
                <a:cs typeface="Calibri"/>
                <a:sym typeface="Calibri"/>
              </a:rPr>
              <a:t>Analysis used TIVA data, 2016. using data from 63 developed and developing countries over the period 1995-2011. </a:t>
            </a:r>
          </a:p>
          <a:p>
            <a:pPr marL="0" lvl="0" indent="0" algn="l" rtl="0">
              <a:spcBef>
                <a:spcPts val="0"/>
              </a:spcBef>
              <a:spcAft>
                <a:spcPts val="0"/>
              </a:spcAft>
              <a:buNone/>
            </a:pPr>
            <a:r>
              <a:rPr lang="en-US" sz="1200" b="0" i="0" u="none" strike="noStrike" dirty="0">
                <a:solidFill>
                  <a:schemeClr val="dk1"/>
                </a:solidFill>
                <a:latin typeface="+mn-lt"/>
                <a:ea typeface="Calibri"/>
                <a:cs typeface="Calibri"/>
                <a:sym typeface="Calibri"/>
              </a:rPr>
              <a:t>Labor share definition = labor compensation over GDP = K + L</a:t>
            </a:r>
          </a:p>
          <a:p>
            <a:pPr marL="0" lvl="0" indent="0" algn="l" rtl="0">
              <a:spcBef>
                <a:spcPts val="0"/>
              </a:spcBef>
              <a:spcAft>
                <a:spcPts val="0"/>
              </a:spcAft>
              <a:buNone/>
            </a:pPr>
            <a:endParaRPr lang="en-US" sz="1200" b="0" i="0" u="none" strike="noStrike" dirty="0">
              <a:solidFill>
                <a:schemeClr val="dk1"/>
              </a:solidFill>
              <a:latin typeface="+mn-lt"/>
              <a:ea typeface="Calibri"/>
              <a:cs typeface="Calibri"/>
              <a:sym typeface="Calibri"/>
            </a:endParaRPr>
          </a:p>
          <a:p>
            <a:pPr marL="0" lvl="0" indent="0" algn="l" rtl="0">
              <a:spcBef>
                <a:spcPts val="0"/>
              </a:spcBef>
              <a:spcAft>
                <a:spcPts val="0"/>
              </a:spcAft>
              <a:buNone/>
            </a:pPr>
            <a:r>
              <a:rPr lang="en-US" sz="1200" b="0" i="0" u="none" strike="noStrike" dirty="0">
                <a:solidFill>
                  <a:schemeClr val="dk1"/>
                </a:solidFill>
                <a:latin typeface="+mn-lt"/>
                <a:ea typeface="Calibri"/>
                <a:cs typeface="Calibri"/>
                <a:sym typeface="Calibri"/>
              </a:rPr>
              <a:t>Panel a.</a:t>
            </a:r>
          </a:p>
          <a:p>
            <a:pPr marL="171450" marR="0" lvl="0" indent="-171450" algn="l" defTabSz="914400" rtl="0" eaLnBrk="1" fontAlgn="auto" latinLnBrk="0" hangingPunct="1">
              <a:lnSpc>
                <a:spcPct val="100000"/>
              </a:lnSpc>
              <a:spcBef>
                <a:spcPts val="0"/>
              </a:spcBef>
              <a:spcAft>
                <a:spcPts val="0"/>
              </a:spcAft>
              <a:buClr>
                <a:srgbClr val="000000"/>
              </a:buClr>
              <a:buSzPts val="1400"/>
              <a:buFontTx/>
              <a:buChar char="-"/>
              <a:tabLst/>
              <a:defRPr/>
            </a:pPr>
            <a:r>
              <a:rPr lang="en-US" sz="1200" b="0" i="0" u="none" strike="noStrike" dirty="0">
                <a:solidFill>
                  <a:schemeClr val="dk1"/>
                </a:solidFill>
                <a:latin typeface="+mn-lt"/>
                <a:ea typeface="Calibri"/>
                <a:cs typeface="Calibri"/>
                <a:sym typeface="Calibri"/>
              </a:rPr>
              <a:t>Labor share by high income countries, declined by 2.2 percentage points</a:t>
            </a:r>
          </a:p>
          <a:p>
            <a:pPr marL="171450" marR="0" lvl="0" indent="-171450" algn="l" defTabSz="914400" rtl="0" eaLnBrk="1" fontAlgn="auto" latinLnBrk="0" hangingPunct="1">
              <a:lnSpc>
                <a:spcPct val="100000"/>
              </a:lnSpc>
              <a:spcBef>
                <a:spcPts val="0"/>
              </a:spcBef>
              <a:spcAft>
                <a:spcPts val="0"/>
              </a:spcAft>
              <a:buClr>
                <a:srgbClr val="000000"/>
              </a:buClr>
              <a:buSzPts val="1400"/>
              <a:buFontTx/>
              <a:buChar char="-"/>
              <a:tabLst/>
              <a:defRPr/>
            </a:pPr>
            <a:r>
              <a:rPr lang="en-US" sz="1200" b="0" i="0" u="none" strike="noStrike" dirty="0">
                <a:solidFill>
                  <a:schemeClr val="dk1"/>
                </a:solidFill>
                <a:latin typeface="+mn-lt"/>
                <a:ea typeface="Calibri"/>
                <a:cs typeface="Calibri"/>
                <a:sym typeface="Calibri"/>
              </a:rPr>
              <a:t>Labor shar in lower-middle-income countries declined by xx p.p.</a:t>
            </a:r>
          </a:p>
          <a:p>
            <a:pPr marL="171450" marR="0" lvl="0" indent="-171450" algn="l" defTabSz="914400" rtl="0" eaLnBrk="1" fontAlgn="auto" latinLnBrk="0" hangingPunct="1">
              <a:lnSpc>
                <a:spcPct val="100000"/>
              </a:lnSpc>
              <a:spcBef>
                <a:spcPts val="0"/>
              </a:spcBef>
              <a:spcAft>
                <a:spcPts val="0"/>
              </a:spcAft>
              <a:buClr>
                <a:srgbClr val="000000"/>
              </a:buClr>
              <a:buSzPts val="1400"/>
              <a:buFontTx/>
              <a:buChar char="-"/>
              <a:tabLst/>
              <a:defRPr/>
            </a:pPr>
            <a:endParaRPr lang="en-US" sz="1200" b="0" i="0" u="none" strike="noStrike" dirty="0">
              <a:solidFill>
                <a:schemeClr val="dk1"/>
              </a:solidFill>
              <a:latin typeface="+mn-lt"/>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Tx/>
              <a:buNone/>
              <a:tabLst/>
              <a:defRPr/>
            </a:pPr>
            <a:r>
              <a:rPr lang="en-US" sz="1200" b="0" i="0" u="none" strike="noStrike" dirty="0">
                <a:solidFill>
                  <a:schemeClr val="dk1"/>
                </a:solidFill>
                <a:latin typeface="+mn-lt"/>
                <a:ea typeface="Calibri"/>
                <a:cs typeface="Calibri"/>
                <a:sym typeface="Calibri"/>
              </a:rPr>
              <a:t>Panel b. </a:t>
            </a:r>
          </a:p>
          <a:p>
            <a:pPr marL="171450" marR="0" lvl="0" indent="-171450" algn="l" defTabSz="914400" rtl="0" eaLnBrk="1" fontAlgn="auto" latinLnBrk="0" hangingPunct="1">
              <a:lnSpc>
                <a:spcPct val="100000"/>
              </a:lnSpc>
              <a:spcBef>
                <a:spcPts val="0"/>
              </a:spcBef>
              <a:spcAft>
                <a:spcPts val="0"/>
              </a:spcAft>
              <a:buClr>
                <a:srgbClr val="000000"/>
              </a:buClr>
              <a:buSzPts val="1400"/>
              <a:buFontTx/>
              <a:buChar char="-"/>
              <a:tabLst/>
              <a:defRPr/>
            </a:pPr>
            <a:r>
              <a:rPr lang="en-US" sz="1200" b="0" i="0" u="none" strike="noStrike" dirty="0">
                <a:solidFill>
                  <a:schemeClr val="dk1"/>
                </a:solidFill>
                <a:latin typeface="+mn-lt"/>
                <a:ea typeface="Calibri"/>
                <a:cs typeface="Calibri"/>
                <a:sym typeface="Calibri"/>
              </a:rPr>
              <a:t>Total decline in labor share: 2.2 p.p. </a:t>
            </a:r>
            <a:r>
              <a:rPr lang="en-US" sz="1200" b="0" i="0" u="none" strike="noStrike" dirty="0">
                <a:solidFill>
                  <a:schemeClr val="dk1"/>
                </a:solidFill>
                <a:latin typeface="+mn-lt"/>
                <a:ea typeface="Calibri"/>
                <a:cs typeface="Calibri"/>
                <a:sym typeface="Wingdings" panose="05000000000000000000" pitchFamily="2" charset="2"/>
              </a:rPr>
              <a:t> this is a reallocation from labor (- 2.2 p.p.) to capital (+ 2.2 p.p.)</a:t>
            </a:r>
          </a:p>
          <a:p>
            <a:pPr marL="171450" marR="0" lvl="0" indent="-171450" algn="l" defTabSz="914400" rtl="0" eaLnBrk="1" fontAlgn="auto" latinLnBrk="0" hangingPunct="1">
              <a:lnSpc>
                <a:spcPct val="100000"/>
              </a:lnSpc>
              <a:spcBef>
                <a:spcPts val="0"/>
              </a:spcBef>
              <a:spcAft>
                <a:spcPts val="0"/>
              </a:spcAft>
              <a:buClr>
                <a:srgbClr val="000000"/>
              </a:buClr>
              <a:buSzPts val="1400"/>
              <a:buFontTx/>
              <a:buChar char="-"/>
              <a:tabLst/>
              <a:defRPr/>
            </a:pPr>
            <a:r>
              <a:rPr lang="en-US" sz="1200" b="0" i="0" u="none" strike="noStrike" dirty="0">
                <a:solidFill>
                  <a:schemeClr val="dk1"/>
                </a:solidFill>
                <a:latin typeface="+mn-lt"/>
                <a:ea typeface="Calibri"/>
                <a:cs typeface="Calibri"/>
                <a:sym typeface="Wingdings" panose="05000000000000000000" pitchFamily="2" charset="2"/>
              </a:rPr>
              <a:t>This is computed as </a:t>
            </a:r>
          </a:p>
          <a:p>
            <a:pPr marL="171450" marR="0" lvl="0" indent="-171450" algn="l" defTabSz="914400" rtl="0" eaLnBrk="1" fontAlgn="auto" latinLnBrk="0" hangingPunct="1">
              <a:lnSpc>
                <a:spcPct val="100000"/>
              </a:lnSpc>
              <a:spcBef>
                <a:spcPts val="0"/>
              </a:spcBef>
              <a:spcAft>
                <a:spcPts val="0"/>
              </a:spcAft>
              <a:buClr>
                <a:srgbClr val="000000"/>
              </a:buClr>
              <a:buSzPts val="1400"/>
              <a:buFontTx/>
              <a:buChar char="-"/>
              <a:tabLst/>
              <a:defRPr/>
            </a:pPr>
            <a:endParaRPr lang="en-US" sz="1200" b="0" i="0" u="none" strike="noStrike" dirty="0">
              <a:solidFill>
                <a:schemeClr val="dk1"/>
              </a:solidFill>
              <a:latin typeface="+mn-lt"/>
              <a:ea typeface="Calibri"/>
              <a:cs typeface="Calibri"/>
              <a:sym typeface="Wingdings" panose="05000000000000000000" pitchFamily="2" charset="2"/>
            </a:endParaRPr>
          </a:p>
          <a:p>
            <a:pPr marL="171450" marR="0" lvl="0" indent="-171450" algn="l" defTabSz="914400" rtl="0" eaLnBrk="1" fontAlgn="auto" latinLnBrk="0" hangingPunct="1">
              <a:lnSpc>
                <a:spcPct val="100000"/>
              </a:lnSpc>
              <a:spcBef>
                <a:spcPts val="0"/>
              </a:spcBef>
              <a:spcAft>
                <a:spcPts val="0"/>
              </a:spcAft>
              <a:buClr>
                <a:srgbClr val="000000"/>
              </a:buClr>
              <a:buSzPts val="1400"/>
              <a:buFontTx/>
              <a:buChar char="-"/>
              <a:tabLst/>
              <a:defRPr/>
            </a:pPr>
            <a:r>
              <a:rPr lang="en-US" sz="1200" b="0" i="0" u="none" strike="noStrike" dirty="0">
                <a:solidFill>
                  <a:schemeClr val="dk1"/>
                </a:solidFill>
                <a:latin typeface="+mn-lt"/>
                <a:ea typeface="Calibri"/>
                <a:cs typeface="Calibri"/>
                <a:sym typeface="Wingdings" panose="05000000000000000000" pitchFamily="2" charset="2"/>
              </a:rPr>
              <a:t>Decomposition of decline in labor shares is performed by using counterfactuals. </a:t>
            </a:r>
            <a:r>
              <a:rPr lang="en-US" sz="1200" b="0" i="0" u="none" strike="noStrike" cap="none" baseline="0" dirty="0">
                <a:solidFill>
                  <a:schemeClr val="dk1"/>
                </a:solidFill>
                <a:latin typeface="+mn-lt"/>
                <a:ea typeface="Calibri"/>
                <a:cs typeface="Calibri"/>
                <a:sym typeface="Calibri"/>
              </a:rPr>
              <a:t>Y is the diagonal matrix of final goods and services produced in a country and sold worldwide. V is the diagonal matrix of the share of value added in gross output; and B is the Leontief inverse;. </a:t>
            </a:r>
          </a:p>
          <a:p>
            <a:pPr marL="171450" marR="0" lvl="0" indent="-171450" algn="l" defTabSz="914400" rtl="0" eaLnBrk="1" fontAlgn="auto" latinLnBrk="0" hangingPunct="1">
              <a:lnSpc>
                <a:spcPct val="100000"/>
              </a:lnSpc>
              <a:spcBef>
                <a:spcPts val="0"/>
              </a:spcBef>
              <a:spcAft>
                <a:spcPts val="0"/>
              </a:spcAft>
              <a:buClr>
                <a:srgbClr val="000000"/>
              </a:buClr>
              <a:buSzPts val="1400"/>
              <a:buFontTx/>
              <a:buChar char="-"/>
              <a:tabLst/>
              <a:defRPr/>
            </a:pPr>
            <a:endParaRPr lang="en-US" sz="1200" b="0" i="0" u="none" strike="noStrike" cap="none" baseline="0" dirty="0">
              <a:solidFill>
                <a:schemeClr val="dk1"/>
              </a:solidFill>
              <a:latin typeface="+mn-lt"/>
              <a:ea typeface="Calibri"/>
              <a:cs typeface="Calibri"/>
              <a:sym typeface="Calibri"/>
            </a:endParaRPr>
          </a:p>
          <a:p>
            <a:pPr marL="171450" marR="0" lvl="0" indent="-171450" algn="l" defTabSz="914400" rtl="0" eaLnBrk="1" fontAlgn="auto" latinLnBrk="0" hangingPunct="1">
              <a:lnSpc>
                <a:spcPct val="100000"/>
              </a:lnSpc>
              <a:spcBef>
                <a:spcPts val="0"/>
              </a:spcBef>
              <a:spcAft>
                <a:spcPts val="0"/>
              </a:spcAft>
              <a:buClr>
                <a:srgbClr val="000000"/>
              </a:buClr>
              <a:buSzPts val="1400"/>
              <a:buFontTx/>
              <a:buChar char="-"/>
              <a:tabLst/>
              <a:defRPr/>
            </a:pPr>
            <a:r>
              <a:rPr lang="en-US" sz="1200" b="0" i="0" u="none" strike="noStrike" cap="none" baseline="0" dirty="0">
                <a:solidFill>
                  <a:schemeClr val="dk1"/>
                </a:solidFill>
                <a:latin typeface="+mn-lt"/>
                <a:ea typeface="Calibri"/>
                <a:cs typeface="Calibri"/>
                <a:sym typeface="Calibri"/>
              </a:rPr>
              <a:t>The results are obtained from three counterfactual exercises to decompose the relative contribution of each component by asking what the contribution to the observed overall changes in labor share would be if only domestic within-industry factors (V), GVCs (B), or world demand (Y) are allowed to change over time. The decomposition follows the methodology of </a:t>
            </a:r>
            <a:r>
              <a:rPr lang="en-US" sz="1200" b="0" i="0" u="none" strike="noStrike" cap="none" baseline="0" dirty="0" err="1">
                <a:solidFill>
                  <a:schemeClr val="dk1"/>
                </a:solidFill>
                <a:latin typeface="+mn-lt"/>
                <a:ea typeface="Calibri"/>
                <a:cs typeface="Calibri"/>
                <a:sym typeface="Calibri"/>
              </a:rPr>
              <a:t>Reshef</a:t>
            </a:r>
            <a:r>
              <a:rPr lang="en-US" sz="1200" b="0" i="0" u="none" strike="noStrike" cap="none" baseline="0" dirty="0">
                <a:solidFill>
                  <a:schemeClr val="dk1"/>
                </a:solidFill>
                <a:latin typeface="+mn-lt"/>
                <a:ea typeface="Calibri"/>
                <a:cs typeface="Calibri"/>
                <a:sym typeface="Calibri"/>
              </a:rPr>
              <a:t> and Santoni (2019).</a:t>
            </a:r>
          </a:p>
          <a:p>
            <a:pPr marL="171450" marR="0" lvl="0" indent="-171450" algn="l" defTabSz="914400" rtl="0" eaLnBrk="1" fontAlgn="auto" latinLnBrk="0" hangingPunct="1">
              <a:lnSpc>
                <a:spcPct val="100000"/>
              </a:lnSpc>
              <a:spcBef>
                <a:spcPts val="0"/>
              </a:spcBef>
              <a:spcAft>
                <a:spcPts val="0"/>
              </a:spcAft>
              <a:buClr>
                <a:srgbClr val="000000"/>
              </a:buClr>
              <a:buSzPts val="1400"/>
              <a:buFontTx/>
              <a:buChar char="-"/>
              <a:tabLst/>
              <a:defRPr/>
            </a:pPr>
            <a:endParaRPr lang="en-US" sz="1200" b="0" i="0" u="none" strike="noStrike" cap="none" baseline="0" dirty="0">
              <a:solidFill>
                <a:schemeClr val="dk1"/>
              </a:solidFill>
              <a:latin typeface="+mn-lt"/>
              <a:ea typeface="Calibri"/>
              <a:cs typeface="Calibri"/>
              <a:sym typeface="Wingdings" panose="05000000000000000000" pitchFamily="2" charset="2"/>
            </a:endParaRPr>
          </a:p>
          <a:p>
            <a:pPr marL="171450" marR="0" lvl="0" indent="-171450" algn="l" defTabSz="914400" rtl="0" eaLnBrk="1" fontAlgn="auto" latinLnBrk="0" hangingPunct="1">
              <a:lnSpc>
                <a:spcPct val="100000"/>
              </a:lnSpc>
              <a:spcBef>
                <a:spcPts val="0"/>
              </a:spcBef>
              <a:spcAft>
                <a:spcPts val="0"/>
              </a:spcAft>
              <a:buClr>
                <a:srgbClr val="000000"/>
              </a:buClr>
              <a:buSzPts val="1400"/>
              <a:buFontTx/>
              <a:buChar char="-"/>
              <a:tabLst/>
              <a:defRPr/>
            </a:pPr>
            <a:r>
              <a:rPr lang="en-US" sz="1200" b="0" i="0" u="none" strike="noStrike" dirty="0">
                <a:solidFill>
                  <a:schemeClr val="dk1"/>
                </a:solidFill>
                <a:latin typeface="+mn-lt"/>
                <a:ea typeface="Calibri"/>
                <a:cs typeface="Calibri"/>
                <a:sym typeface="Wingdings" panose="05000000000000000000" pitchFamily="2" charset="2"/>
              </a:rPr>
              <a:t>1) </a:t>
            </a:r>
            <a:r>
              <a:rPr lang="en-US" sz="1200" b="1" i="0" u="none" strike="noStrike" dirty="0">
                <a:solidFill>
                  <a:schemeClr val="dk1"/>
                </a:solidFill>
                <a:latin typeface="+mn-lt"/>
                <a:ea typeface="Calibri"/>
                <a:cs typeface="Calibri"/>
                <a:sym typeface="Wingdings" panose="05000000000000000000" pitchFamily="2" charset="2"/>
              </a:rPr>
              <a:t>Demand: </a:t>
            </a:r>
            <a:r>
              <a:rPr lang="en-US" sz="1200" b="0" i="0" u="none" strike="noStrike" cap="none" dirty="0">
                <a:solidFill>
                  <a:schemeClr val="dk1"/>
                </a:solidFill>
                <a:effectLst/>
                <a:latin typeface="+mn-lt"/>
                <a:ea typeface="Calibri"/>
                <a:cs typeface="Calibri"/>
                <a:sym typeface="Calibri"/>
              </a:rPr>
              <a:t>The role of demand is evaluated by the following counterfactual:  </a:t>
            </a:r>
            <a:r>
              <a:rPr lang="en-US" sz="1200" b="0" i="0" u="sng" strike="noStrike" cap="none" dirty="0">
                <a:solidFill>
                  <a:schemeClr val="dk1"/>
                </a:solidFill>
                <a:effectLst/>
                <a:latin typeface="+mn-lt"/>
                <a:ea typeface="Calibri"/>
                <a:cs typeface="Calibri"/>
                <a:sym typeface="Calibri"/>
              </a:rPr>
              <a:t>V1995*B1995*</a:t>
            </a:r>
            <a:r>
              <a:rPr lang="en-US" sz="1200" b="1" i="0" u="sng" strike="noStrike" cap="none" dirty="0">
                <a:solidFill>
                  <a:schemeClr val="dk1"/>
                </a:solidFill>
                <a:effectLst/>
                <a:latin typeface="+mn-lt"/>
                <a:ea typeface="Calibri"/>
                <a:cs typeface="Calibri"/>
                <a:sym typeface="Calibri"/>
              </a:rPr>
              <a:t>Y2011</a:t>
            </a:r>
            <a:r>
              <a:rPr lang="en-US" sz="1200" b="0" i="0" u="sng" strike="noStrike" cap="none" dirty="0">
                <a:solidFill>
                  <a:schemeClr val="dk1"/>
                </a:solidFill>
                <a:effectLst/>
                <a:latin typeface="+mn-lt"/>
                <a:ea typeface="Calibri"/>
                <a:cs typeface="Calibri"/>
                <a:sym typeface="Calibri"/>
              </a:rPr>
              <a:t> - VBY 1995</a:t>
            </a:r>
            <a:r>
              <a:rPr lang="en-US" sz="1200" b="0" i="0" u="none" strike="noStrike" cap="none" dirty="0">
                <a:solidFill>
                  <a:schemeClr val="dk1"/>
                </a:solidFill>
                <a:effectLst/>
                <a:latin typeface="+mn-lt"/>
                <a:ea typeface="Calibri"/>
                <a:cs typeface="Calibri"/>
                <a:sym typeface="Calibri"/>
              </a:rPr>
              <a:t>: where only final demand Y is allowed to change over time. For a given country Y measures the overall demand of final goods and services (both domestically consumed or exported). The other two elements, namely the V matrix (value added to output ratio) and the  </a:t>
            </a:r>
            <a:r>
              <a:rPr lang="en-US" sz="1200" b="0" i="0" u="none" strike="noStrike" cap="none" dirty="0" err="1">
                <a:solidFill>
                  <a:schemeClr val="dk1"/>
                </a:solidFill>
                <a:effectLst/>
                <a:latin typeface="+mn-lt"/>
                <a:ea typeface="Calibri"/>
                <a:cs typeface="Calibri"/>
                <a:sym typeface="Calibri"/>
              </a:rPr>
              <a:t>Leontieff</a:t>
            </a:r>
            <a:r>
              <a:rPr lang="en-US" sz="1200" b="0" i="0" u="none" strike="noStrike" cap="none" dirty="0">
                <a:solidFill>
                  <a:schemeClr val="dk1"/>
                </a:solidFill>
                <a:effectLst/>
                <a:latin typeface="+mn-lt"/>
                <a:ea typeface="Calibri"/>
                <a:cs typeface="Calibri"/>
                <a:sym typeface="Calibri"/>
              </a:rPr>
              <a:t> Inverse Matrix B, do not change over time. This change is equal to 0.7 p.p.</a:t>
            </a:r>
          </a:p>
          <a:p>
            <a:pPr marL="171450" marR="0" lvl="0" indent="-171450" algn="l" defTabSz="914400" rtl="0" eaLnBrk="1" fontAlgn="auto" latinLnBrk="0" hangingPunct="1">
              <a:lnSpc>
                <a:spcPct val="100000"/>
              </a:lnSpc>
              <a:spcBef>
                <a:spcPts val="0"/>
              </a:spcBef>
              <a:spcAft>
                <a:spcPts val="0"/>
              </a:spcAft>
              <a:buClr>
                <a:srgbClr val="000000"/>
              </a:buClr>
              <a:buSzPts val="1400"/>
              <a:buFontTx/>
              <a:buChar char="-"/>
              <a:tabLst/>
              <a:defRPr/>
            </a:pPr>
            <a:endParaRPr lang="en-US" sz="1200" b="0" i="0" u="none" strike="noStrike" cap="none" dirty="0">
              <a:solidFill>
                <a:schemeClr val="dk1"/>
              </a:solidFill>
              <a:effectLst/>
              <a:latin typeface="+mn-lt"/>
              <a:ea typeface="Calibri"/>
              <a:cs typeface="Calibri"/>
              <a:sym typeface="Calibri"/>
            </a:endParaRPr>
          </a:p>
          <a:p>
            <a:pPr marL="171450" marR="0" lvl="0" indent="-171450" algn="l" defTabSz="914400" rtl="0" eaLnBrk="1" fontAlgn="auto" latinLnBrk="0" hangingPunct="1">
              <a:lnSpc>
                <a:spcPct val="100000"/>
              </a:lnSpc>
              <a:spcBef>
                <a:spcPts val="0"/>
              </a:spcBef>
              <a:spcAft>
                <a:spcPts val="0"/>
              </a:spcAft>
              <a:buClr>
                <a:srgbClr val="000000"/>
              </a:buClr>
              <a:buSzPts val="1400"/>
              <a:buFontTx/>
              <a:buChar char="-"/>
              <a:tabLst/>
              <a:defRPr/>
            </a:pPr>
            <a:r>
              <a:rPr lang="en-US" sz="1200" b="0" i="0" u="none" strike="noStrike" cap="none" dirty="0">
                <a:solidFill>
                  <a:schemeClr val="dk1"/>
                </a:solidFill>
                <a:effectLst/>
                <a:latin typeface="+mn-lt"/>
                <a:ea typeface="Calibri"/>
                <a:cs typeface="Calibri"/>
                <a:sym typeface="Calibri"/>
              </a:rPr>
              <a:t>2) </a:t>
            </a:r>
            <a:r>
              <a:rPr lang="en-US" sz="1200" b="0" i="0" u="none" strike="noStrike" cap="none" dirty="0">
                <a:solidFill>
                  <a:schemeClr val="dk1"/>
                </a:solidFill>
                <a:effectLst/>
                <a:latin typeface="+mn-lt"/>
                <a:ea typeface="Calibri"/>
                <a:cs typeface="Calibri"/>
                <a:sym typeface="Wingdings" panose="05000000000000000000" pitchFamily="2" charset="2"/>
              </a:rPr>
              <a:t> </a:t>
            </a:r>
            <a:r>
              <a:rPr lang="en-US" sz="1200" b="1" i="0" u="none" strike="noStrike" cap="none" dirty="0">
                <a:solidFill>
                  <a:schemeClr val="dk1"/>
                </a:solidFill>
                <a:effectLst/>
                <a:latin typeface="+mn-lt"/>
                <a:ea typeface="Calibri"/>
                <a:cs typeface="Calibri"/>
                <a:sym typeface="Calibri"/>
              </a:rPr>
              <a:t>Domestic within-industry factors: </a:t>
            </a:r>
            <a:r>
              <a:rPr lang="en-US" sz="1200" b="0" i="0" u="none" strike="noStrike" cap="none" dirty="0">
                <a:solidFill>
                  <a:schemeClr val="dk1"/>
                </a:solidFill>
                <a:effectLst/>
                <a:latin typeface="+mn-lt"/>
                <a:ea typeface="Calibri"/>
                <a:cs typeface="Calibri"/>
                <a:sym typeface="Calibri"/>
              </a:rPr>
              <a:t>In this second counterfactual,</a:t>
            </a:r>
            <a:r>
              <a:rPr lang="en-US" sz="1200" b="1" i="0" u="sng" strike="noStrike" cap="none" dirty="0">
                <a:solidFill>
                  <a:schemeClr val="dk1"/>
                </a:solidFill>
                <a:effectLst/>
                <a:latin typeface="+mn-lt"/>
                <a:ea typeface="Calibri"/>
                <a:cs typeface="Calibri"/>
                <a:sym typeface="Calibri"/>
              </a:rPr>
              <a:t> V2011</a:t>
            </a:r>
            <a:r>
              <a:rPr lang="en-US" sz="1200" b="0" i="0" u="sng" strike="noStrike" cap="none" dirty="0">
                <a:solidFill>
                  <a:schemeClr val="dk1"/>
                </a:solidFill>
                <a:effectLst/>
                <a:latin typeface="+mn-lt"/>
                <a:ea typeface="Calibri"/>
                <a:cs typeface="Calibri"/>
                <a:sym typeface="Calibri"/>
              </a:rPr>
              <a:t>*B1995*Y1995 - VBY 1995</a:t>
            </a:r>
            <a:r>
              <a:rPr lang="en-US" sz="1200" b="0" i="0" u="none" strike="noStrike" cap="none" dirty="0">
                <a:solidFill>
                  <a:schemeClr val="dk1"/>
                </a:solidFill>
                <a:effectLst/>
                <a:latin typeface="+mn-lt"/>
                <a:ea typeface="Calibri"/>
                <a:cs typeface="Calibri"/>
                <a:sym typeface="Calibri"/>
              </a:rPr>
              <a:t> is computed, this is equal to the overall change letting only the V matrix (value added to output ratio) change over time. This isolates the relative effect of “technology” (broadly speaking), as it evaluate the overall changes as if only domestic production functions were allowed to change (in the case of labor the V matrix measures the labor income per unit of output – if we were doing a similar decomposition over capital the V matrix would have used capital income per unit of output). The change of domestic within-industry factors is equal to 0.9 p.p.</a:t>
            </a:r>
          </a:p>
          <a:p>
            <a:pPr marL="171450" marR="0" lvl="0" indent="-171450" algn="l" defTabSz="914400" rtl="0" eaLnBrk="1" fontAlgn="auto" latinLnBrk="0" hangingPunct="1">
              <a:lnSpc>
                <a:spcPct val="100000"/>
              </a:lnSpc>
              <a:spcBef>
                <a:spcPts val="0"/>
              </a:spcBef>
              <a:spcAft>
                <a:spcPts val="0"/>
              </a:spcAft>
              <a:buClr>
                <a:srgbClr val="000000"/>
              </a:buClr>
              <a:buSzPts val="1400"/>
              <a:buFontTx/>
              <a:buChar char="-"/>
              <a:tabLst/>
              <a:defRPr/>
            </a:pPr>
            <a:endParaRPr lang="en-US" sz="1200" b="0" i="0" u="none" strike="noStrike" cap="none" dirty="0">
              <a:solidFill>
                <a:schemeClr val="dk1"/>
              </a:solidFill>
              <a:effectLst/>
              <a:latin typeface="+mn-lt"/>
              <a:ea typeface="Calibri"/>
              <a:cs typeface="Calibri"/>
              <a:sym typeface="Calibri"/>
            </a:endParaRPr>
          </a:p>
          <a:p>
            <a:r>
              <a:rPr lang="en-US" sz="1200" b="0" i="0" u="none" strike="noStrike" cap="none" dirty="0">
                <a:solidFill>
                  <a:schemeClr val="dk1"/>
                </a:solidFill>
                <a:effectLst/>
                <a:latin typeface="+mn-lt"/>
                <a:ea typeface="Calibri"/>
                <a:cs typeface="Calibri"/>
                <a:sym typeface="Calibri"/>
              </a:rPr>
              <a:t>3) </a:t>
            </a:r>
            <a:r>
              <a:rPr lang="en-US" sz="1200" b="1" i="0" u="none" strike="noStrike" cap="none" dirty="0">
                <a:solidFill>
                  <a:schemeClr val="dk1"/>
                </a:solidFill>
                <a:effectLst/>
                <a:latin typeface="+mn-lt"/>
                <a:ea typeface="Calibri"/>
                <a:cs typeface="Calibri"/>
                <a:sym typeface="Calibri"/>
              </a:rPr>
              <a:t>Global Value Chains:</a:t>
            </a:r>
            <a:r>
              <a:rPr lang="en-US" sz="1200" b="0" i="0" u="none" strike="noStrike" cap="none" dirty="0">
                <a:solidFill>
                  <a:schemeClr val="dk1"/>
                </a:solidFill>
                <a:effectLst/>
                <a:latin typeface="+mn-lt"/>
                <a:ea typeface="Calibri"/>
                <a:cs typeface="Calibri"/>
                <a:sym typeface="Calibri"/>
              </a:rPr>
              <a:t> This is measured by the following counterfactual: </a:t>
            </a:r>
            <a:r>
              <a:rPr lang="en-US" sz="1200" b="0" i="0" u="sng" strike="noStrike" cap="none" dirty="0">
                <a:solidFill>
                  <a:schemeClr val="dk1"/>
                </a:solidFill>
                <a:effectLst/>
                <a:latin typeface="+mn-lt"/>
                <a:ea typeface="Calibri"/>
                <a:cs typeface="Calibri"/>
                <a:sym typeface="Calibri"/>
              </a:rPr>
              <a:t>V1995*</a:t>
            </a:r>
            <a:r>
              <a:rPr lang="en-US" sz="1200" b="1" i="0" u="sng" strike="noStrike" cap="none" dirty="0">
                <a:solidFill>
                  <a:schemeClr val="dk1"/>
                </a:solidFill>
                <a:effectLst/>
                <a:latin typeface="+mn-lt"/>
                <a:ea typeface="Calibri"/>
                <a:cs typeface="Calibri"/>
                <a:sym typeface="Calibri"/>
              </a:rPr>
              <a:t>B2011</a:t>
            </a:r>
            <a:r>
              <a:rPr lang="en-US" sz="1200" b="0" i="0" u="sng" strike="noStrike" cap="none" dirty="0">
                <a:solidFill>
                  <a:schemeClr val="dk1"/>
                </a:solidFill>
                <a:effectLst/>
                <a:latin typeface="+mn-lt"/>
                <a:ea typeface="Calibri"/>
                <a:cs typeface="Calibri"/>
                <a:sym typeface="Calibri"/>
              </a:rPr>
              <a:t>*Y1995 - VBY 1995</a:t>
            </a:r>
            <a:r>
              <a:rPr lang="en-US" sz="1200" b="0" i="0" u="none" strike="noStrike" cap="none" dirty="0">
                <a:solidFill>
                  <a:schemeClr val="dk1"/>
                </a:solidFill>
                <a:effectLst/>
                <a:latin typeface="+mn-lt"/>
                <a:ea typeface="Calibri"/>
                <a:cs typeface="Calibri"/>
                <a:sym typeface="Calibri"/>
              </a:rPr>
              <a:t>. Here, the only element allowed to change over time is B, </a:t>
            </a:r>
            <a:r>
              <a:rPr lang="en-US" sz="1200" b="0" i="1" u="none" strike="noStrike" cap="none" dirty="0">
                <a:solidFill>
                  <a:schemeClr val="dk1"/>
                </a:solidFill>
                <a:effectLst/>
                <a:latin typeface="+mn-lt"/>
                <a:ea typeface="Calibri"/>
                <a:cs typeface="Calibri"/>
                <a:sym typeface="Calibri"/>
              </a:rPr>
              <a:t>the Leontief inverse</a:t>
            </a:r>
            <a:r>
              <a:rPr lang="en-US" sz="1200" b="0" i="0" u="none" strike="noStrike" cap="none" dirty="0">
                <a:solidFill>
                  <a:schemeClr val="dk1"/>
                </a:solidFill>
                <a:effectLst/>
                <a:latin typeface="+mn-lt"/>
                <a:ea typeface="Calibri"/>
                <a:cs typeface="Calibri"/>
                <a:sym typeface="Calibri"/>
              </a:rPr>
              <a:t>. By capturing the direct and indirect production linkages across countries and sectors </a:t>
            </a:r>
            <a:r>
              <a:rPr lang="en-US" sz="1200" b="0" i="1" u="none" strike="noStrike" cap="none" dirty="0">
                <a:solidFill>
                  <a:schemeClr val="dk1"/>
                </a:solidFill>
                <a:effectLst/>
                <a:latin typeface="+mn-lt"/>
                <a:ea typeface="Calibri"/>
                <a:cs typeface="Calibri"/>
                <a:sym typeface="Calibri"/>
              </a:rPr>
              <a:t>the Leontief inverse</a:t>
            </a:r>
            <a:r>
              <a:rPr lang="en-US" sz="1200" b="0" i="0" u="none" strike="noStrike" cap="none" dirty="0">
                <a:solidFill>
                  <a:schemeClr val="dk1"/>
                </a:solidFill>
                <a:effectLst/>
                <a:latin typeface="+mn-lt"/>
                <a:ea typeface="Calibri"/>
                <a:cs typeface="Calibri"/>
                <a:sym typeface="Calibri"/>
              </a:rPr>
              <a:t> can be interpreted as a </a:t>
            </a:r>
            <a:r>
              <a:rPr lang="en-US" sz="1200" b="0" i="0" u="none" strike="noStrike" cap="none" dirty="0" err="1">
                <a:solidFill>
                  <a:schemeClr val="dk1"/>
                </a:solidFill>
                <a:effectLst/>
                <a:latin typeface="+mn-lt"/>
                <a:ea typeface="Calibri"/>
                <a:cs typeface="Calibri"/>
                <a:sym typeface="Calibri"/>
              </a:rPr>
              <a:t>proxi</a:t>
            </a:r>
            <a:r>
              <a:rPr lang="en-US" sz="1200" b="0" i="0" u="none" strike="noStrike" cap="none" dirty="0">
                <a:solidFill>
                  <a:schemeClr val="dk1"/>
                </a:solidFill>
                <a:effectLst/>
                <a:latin typeface="+mn-lt"/>
                <a:ea typeface="Calibri"/>
                <a:cs typeface="Calibri"/>
                <a:sym typeface="Calibri"/>
              </a:rPr>
              <a:t> for GVCs integration in this approach. The GVCs integration (as captured by the change in B matrix coefficients) drives down the overall labor share by an additional -0.6 p.p. This measure for the subset of developing countries in the dataset is equal to 1.9 p.p. </a:t>
            </a:r>
          </a:p>
          <a:p>
            <a:r>
              <a:rPr lang="en-US" sz="1200" b="0" i="0" u="none" strike="noStrike" cap="none" dirty="0">
                <a:solidFill>
                  <a:schemeClr val="dk1"/>
                </a:solidFill>
                <a:effectLst/>
                <a:latin typeface="+mn-lt"/>
                <a:ea typeface="Calibri"/>
                <a:cs typeface="Calibri"/>
                <a:sym typeface="Calibri"/>
              </a:rPr>
              <a:t> </a:t>
            </a:r>
          </a:p>
          <a:p>
            <a:r>
              <a:rPr lang="en-US" sz="1200" b="0" i="0" u="none" strike="noStrike" cap="none" dirty="0">
                <a:solidFill>
                  <a:schemeClr val="dk1"/>
                </a:solidFill>
                <a:effectLst/>
                <a:latin typeface="+mn-lt"/>
                <a:ea typeface="Calibri"/>
                <a:cs typeface="Calibri"/>
                <a:sym typeface="Calibri"/>
              </a:rPr>
              <a:t>Note that the three main counterfactuals does not necessarily add up to the overall change, an exact decomposition would need an additional covariance term (the changes are however closely additives so we discarded the covariance term in the chart). The  “composition” effects of Demand and GVCs  is </a:t>
            </a:r>
            <a:r>
              <a:rPr lang="en-US" sz="1200" b="0" i="0" u="sng" strike="noStrike" cap="none" dirty="0">
                <a:solidFill>
                  <a:schemeClr val="dk1"/>
                </a:solidFill>
                <a:effectLst/>
                <a:latin typeface="+mn-lt"/>
                <a:ea typeface="Calibri"/>
                <a:cs typeface="Calibri"/>
                <a:sym typeface="Calibri"/>
              </a:rPr>
              <a:t>V1995*</a:t>
            </a:r>
            <a:r>
              <a:rPr lang="en-US" sz="1200" b="1" i="0" u="sng" strike="noStrike" cap="none" dirty="0">
                <a:solidFill>
                  <a:schemeClr val="dk1"/>
                </a:solidFill>
                <a:effectLst/>
                <a:latin typeface="+mn-lt"/>
                <a:ea typeface="Calibri"/>
                <a:cs typeface="Calibri"/>
                <a:sym typeface="Calibri"/>
              </a:rPr>
              <a:t>B2011*Y2011</a:t>
            </a:r>
            <a:r>
              <a:rPr lang="en-US" sz="1200" b="0" i="0" u="sng" strike="noStrike" cap="none" dirty="0">
                <a:solidFill>
                  <a:schemeClr val="dk1"/>
                </a:solidFill>
                <a:effectLst/>
                <a:latin typeface="+mn-lt"/>
                <a:ea typeface="Calibri"/>
                <a:cs typeface="Calibri"/>
                <a:sym typeface="Calibri"/>
              </a:rPr>
              <a:t> - VBY 1995</a:t>
            </a:r>
            <a:r>
              <a:rPr lang="en-US" sz="1200" b="0" i="0" u="none" strike="noStrike" cap="none" dirty="0">
                <a:solidFill>
                  <a:schemeClr val="dk1"/>
                </a:solidFill>
                <a:effectLst/>
                <a:latin typeface="+mn-lt"/>
                <a:ea typeface="Calibri"/>
                <a:cs typeface="Calibri"/>
                <a:sym typeface="Calibri"/>
              </a:rPr>
              <a:t> where both GVCs and Demand are allowed to change together is equal to 0.7 p.p.). </a:t>
            </a:r>
          </a:p>
          <a:p>
            <a:pPr marL="0" marR="0" lvl="0" indent="0" algn="l" defTabSz="914400" rtl="0" eaLnBrk="1" fontAlgn="auto" latinLnBrk="0" hangingPunct="1">
              <a:lnSpc>
                <a:spcPct val="100000"/>
              </a:lnSpc>
              <a:spcBef>
                <a:spcPts val="0"/>
              </a:spcBef>
              <a:spcAft>
                <a:spcPts val="0"/>
              </a:spcAft>
              <a:buClr>
                <a:srgbClr val="000000"/>
              </a:buClr>
              <a:buSzPts val="1400"/>
              <a:buFontTx/>
              <a:buNone/>
              <a:tabLst/>
              <a:defRPr/>
            </a:pPr>
            <a:endParaRPr lang="en-US" sz="1200" b="0" i="0" u="none" strike="noStrike" cap="none" baseline="0" dirty="0">
              <a:solidFill>
                <a:schemeClr val="dk1"/>
              </a:solidFill>
              <a:latin typeface="+mn-lt"/>
              <a:ea typeface="Calibri"/>
              <a:cs typeface="Calibri"/>
              <a:sym typeface="Calibri"/>
            </a:endParaRPr>
          </a:p>
          <a:p>
            <a:pPr marL="457200" marR="0" lvl="1" indent="0" algn="l" defTabSz="914400" rtl="0" eaLnBrk="1" fontAlgn="auto" latinLnBrk="0" hangingPunct="1">
              <a:lnSpc>
                <a:spcPct val="100000"/>
              </a:lnSpc>
              <a:spcBef>
                <a:spcPts val="0"/>
              </a:spcBef>
              <a:spcAft>
                <a:spcPts val="0"/>
              </a:spcAft>
              <a:buClr>
                <a:srgbClr val="000000"/>
              </a:buClr>
              <a:buSzPts val="1400"/>
              <a:buFontTx/>
              <a:buNone/>
              <a:tabLst/>
              <a:defRPr/>
            </a:pPr>
            <a:endParaRPr lang="en-US" sz="1200" b="0" i="0" u="none" strike="noStrike" cap="none" baseline="0" dirty="0">
              <a:solidFill>
                <a:schemeClr val="dk1"/>
              </a:solidFill>
              <a:latin typeface="+mn-lt"/>
              <a:ea typeface="Calibri"/>
              <a:cs typeface="Calibri"/>
              <a:sym typeface="Calibri"/>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C43D457-A516-419E-BDD6-BDBB8CF9DA2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9878665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0" i="0" u="none" strike="noStrike" cap="none" baseline="0" dirty="0">
                <a:solidFill>
                  <a:schemeClr val="dk1"/>
                </a:solidFill>
                <a:latin typeface="+mn-lt"/>
                <a:ea typeface="Calibri"/>
                <a:cs typeface="Calibri"/>
                <a:sym typeface="Calibri"/>
              </a:rPr>
              <a:t>Although firms in GVCs tend to employ more women than other firms, women are generally in lower value-added segments, mostly in labor-intensive production jobs and in occupations that require lower skills and pay less. [click]</a:t>
            </a:r>
          </a:p>
          <a:p>
            <a:pPr marL="171450" marR="0" lvl="0" indent="-171450" algn="l" defTabSz="914400" rtl="0" eaLnBrk="1" fontAlgn="auto" latinLnBrk="0" hangingPunct="1">
              <a:lnSpc>
                <a:spcPct val="100000"/>
              </a:lnSpc>
              <a:spcBef>
                <a:spcPts val="0"/>
              </a:spcBef>
              <a:spcAft>
                <a:spcPts val="0"/>
              </a:spcAft>
              <a:buClr>
                <a:srgbClr val="000000"/>
              </a:buClr>
              <a:buSzPts val="1400"/>
              <a:buFontTx/>
              <a:buChar char="-"/>
              <a:tabLst/>
              <a:defRPr/>
            </a:pPr>
            <a:r>
              <a:rPr lang="en-US" sz="1200" b="0" i="0" u="none" strike="noStrike" cap="none" baseline="0" dirty="0">
                <a:solidFill>
                  <a:schemeClr val="dk1"/>
                </a:solidFill>
                <a:latin typeface="+mn-lt"/>
                <a:ea typeface="Calibri"/>
                <a:cs typeface="Calibri"/>
                <a:sym typeface="Calibri"/>
              </a:rPr>
              <a:t>The positive relationship between GVC participation and the female labor share is much higher for production workers than for administrators or sales workers in manufacturing firms [click]</a:t>
            </a:r>
          </a:p>
          <a:p>
            <a:pPr marL="171450" marR="0" lvl="0" indent="-171450" algn="l" defTabSz="914400" rtl="0" eaLnBrk="1" fontAlgn="auto" latinLnBrk="0" hangingPunct="1">
              <a:lnSpc>
                <a:spcPct val="100000"/>
              </a:lnSpc>
              <a:spcBef>
                <a:spcPts val="0"/>
              </a:spcBef>
              <a:spcAft>
                <a:spcPts val="0"/>
              </a:spcAft>
              <a:buClr>
                <a:srgbClr val="000000"/>
              </a:buClr>
              <a:buSzPts val="1400"/>
              <a:buFontTx/>
              <a:buChar char="-"/>
              <a:tabLst/>
              <a:defRPr/>
            </a:pPr>
            <a:r>
              <a:rPr lang="en-US" sz="1200" b="0" dirty="0">
                <a:solidFill>
                  <a:schemeClr val="dk1"/>
                </a:solidFill>
                <a:latin typeface="+mn-lt"/>
                <a:ea typeface="Calibri"/>
                <a:cs typeface="Calibri"/>
                <a:sym typeface="Calibri"/>
              </a:rPr>
              <a:t>Women are less likely to own or manage GVC firms, as compared to non-GVC firms</a:t>
            </a:r>
            <a:endParaRPr lang="en-US" sz="1200" b="0" i="0" u="none" strike="noStrike" cap="none" baseline="0" dirty="0">
              <a:solidFill>
                <a:schemeClr val="dk1"/>
              </a:solidFill>
              <a:latin typeface="+mn-lt"/>
              <a:ea typeface="Calibri"/>
              <a:cs typeface="Calibri"/>
              <a:sym typeface="Calibri"/>
            </a:endParaRPr>
          </a:p>
          <a:p>
            <a:pPr marL="171450" lvl="0" indent="-171450" algn="l" rtl="0">
              <a:spcBef>
                <a:spcPts val="0"/>
              </a:spcBef>
              <a:spcAft>
                <a:spcPts val="0"/>
              </a:spcAft>
              <a:buFontTx/>
              <a:buChar char="-"/>
            </a:pPr>
            <a:endParaRPr lang="en-US" b="1" dirty="0"/>
          </a:p>
          <a:p>
            <a:r>
              <a:rPr lang="en-US" sz="1200" b="1" i="0" u="none" strike="noStrike" cap="none" baseline="0" dirty="0">
                <a:solidFill>
                  <a:schemeClr val="dk1"/>
                </a:solidFill>
                <a:latin typeface="+mn-lt"/>
                <a:ea typeface="Calibri"/>
                <a:cs typeface="Calibri"/>
                <a:sym typeface="Calibri"/>
              </a:rPr>
              <a:t>Explanation of the charts</a:t>
            </a:r>
            <a:r>
              <a:rPr lang="en-US" sz="1200" b="0" i="0" u="none" strike="noStrike" cap="none" baseline="0" dirty="0">
                <a:solidFill>
                  <a:schemeClr val="dk1"/>
                </a:solidFill>
                <a:latin typeface="+mn-lt"/>
                <a:ea typeface="Calibri"/>
                <a:cs typeface="Calibri"/>
                <a:sym typeface="Calibri"/>
              </a:rPr>
              <a:t>: GVC participants are firms classified as both exporter and importer. Exporters are firms with an export share (direct or indirect) of at least 10 percent of total sales. Importers are firms with an imported input share of at least 10 percent of total inputs. </a:t>
            </a:r>
          </a:p>
          <a:p>
            <a:r>
              <a:rPr lang="en-US" sz="1200" b="1" i="0" u="none" strike="noStrike" cap="none" baseline="0" dirty="0">
                <a:solidFill>
                  <a:schemeClr val="dk1"/>
                </a:solidFill>
                <a:latin typeface="+mn-lt"/>
                <a:ea typeface="Calibri"/>
                <a:cs typeface="Calibri"/>
                <a:sym typeface="Calibri"/>
              </a:rPr>
              <a:t>Panel a </a:t>
            </a:r>
            <a:r>
              <a:rPr lang="en-US" sz="1200" b="0" i="0" u="none" strike="noStrike" cap="none" baseline="0" dirty="0">
                <a:solidFill>
                  <a:schemeClr val="dk1"/>
                </a:solidFill>
                <a:latin typeface="+mn-lt"/>
                <a:ea typeface="Calibri"/>
                <a:cs typeface="Calibri"/>
                <a:sym typeface="Calibri"/>
              </a:rPr>
              <a:t>plots the coefficient of estimations of the female labor share (production workers and nonproduction workers) on a dummy variable if the firm is a GVC participant, controlling for capital intensity, sales, and total factor productivity (TFP), as well as country-sector, subnational region, and year fixed effects. </a:t>
            </a:r>
          </a:p>
          <a:p>
            <a:r>
              <a:rPr lang="en-US" sz="1200" b="1" i="0" u="none" strike="noStrike" cap="none" baseline="0" dirty="0">
                <a:solidFill>
                  <a:schemeClr val="dk1"/>
                </a:solidFill>
                <a:latin typeface="+mn-lt"/>
                <a:ea typeface="Calibri"/>
                <a:cs typeface="Calibri"/>
                <a:sym typeface="Calibri"/>
              </a:rPr>
              <a:t>Panel b </a:t>
            </a:r>
            <a:r>
              <a:rPr lang="en-US" sz="1200" b="0" i="0" u="none" strike="noStrike" cap="none" baseline="0" dirty="0">
                <a:solidFill>
                  <a:schemeClr val="dk1"/>
                </a:solidFill>
                <a:latin typeface="+mn-lt"/>
                <a:ea typeface="Calibri"/>
                <a:cs typeface="Calibri"/>
                <a:sym typeface="Calibri"/>
              </a:rPr>
              <a:t>plots the coefficient of estimations of whether a firm is majority female-owned or has a female top manager on a dummy variable if the firms is a GVC participant, controlling for country-sector, subnational region, and year fixed effects.</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C43D457-A516-419E-BDD6-BDBB8CF9DA2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1018099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C43D457-A516-419E-BDD6-BDBB8CF9DA2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2772681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C43D457-A516-419E-BDD6-BDBB8CF9DA2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6870079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Countries that recently transitioned into limited manufacturing-linked GVCs experience on average faster growth of production-related CO</a:t>
            </a:r>
            <a:r>
              <a:rPr lang="en-US" sz="1200" kern="1200" baseline="-25000" dirty="0">
                <a:solidFill>
                  <a:schemeClr val="tx1"/>
                </a:solidFill>
                <a:effectLst/>
                <a:latin typeface="+mn-lt"/>
                <a:ea typeface="+mn-ea"/>
                <a:cs typeface="+mn-cs"/>
              </a:rPr>
              <a:t>2</a:t>
            </a:r>
            <a:r>
              <a:rPr lang="en-US" sz="1200" kern="1200" dirty="0">
                <a:solidFill>
                  <a:schemeClr val="tx1"/>
                </a:solidFill>
                <a:effectLst/>
                <a:latin typeface="+mn-lt"/>
                <a:ea typeface="+mn-ea"/>
                <a:cs typeface="+mn-cs"/>
              </a:rPr>
              <a:t> emissions than before they entered the GVCs, although there is so much variation across countries that the results are not statistically significant (figure 5.2). Indeed, in some countries manufacturing has expanded without rising emissions. Meanwhile, countries that recently transitioned into advanced manufacturing and services GVCs, as well as innovation hubs, typically experience a decline in average production-related CO</a:t>
            </a:r>
            <a:r>
              <a:rPr lang="en-US" sz="1200" kern="1200" baseline="-25000" dirty="0">
                <a:solidFill>
                  <a:schemeClr val="tx1"/>
                </a:solidFill>
                <a:effectLst/>
                <a:latin typeface="+mn-lt"/>
                <a:ea typeface="+mn-ea"/>
                <a:cs typeface="+mn-cs"/>
              </a:rPr>
              <a:t>2</a:t>
            </a:r>
            <a:r>
              <a:rPr lang="en-US" sz="1200" kern="1200" dirty="0">
                <a:solidFill>
                  <a:schemeClr val="tx1"/>
                </a:solidFill>
                <a:effectLst/>
                <a:latin typeface="+mn-lt"/>
                <a:ea typeface="+mn-ea"/>
                <a:cs typeface="+mn-cs"/>
              </a:rPr>
              <a:t> emissions. In these countries, which tend to be at a higher stage of development, consumers may demand more regulations, and the technology of production becomes more environmentally friendly. </a:t>
            </a:r>
          </a:p>
          <a:p>
            <a:endParaRPr lang="en-US" dirty="0"/>
          </a:p>
        </p:txBody>
      </p:sp>
      <p:sp>
        <p:nvSpPr>
          <p:cNvPr id="4" name="Slide Number Placeholder 3"/>
          <p:cNvSpPr>
            <a:spLocks noGrp="1"/>
          </p:cNvSpPr>
          <p:nvPr>
            <p:ph type="sldNum" sz="quarter" idx="5"/>
          </p:nvPr>
        </p:nvSpPr>
        <p:spPr/>
        <p:txBody>
          <a:bodyPr/>
          <a:lstStyle/>
          <a:p>
            <a:fld id="{3C43D457-A516-419E-BDD6-BDBB8CF9DA25}" type="slidenum">
              <a:rPr lang="en-US" smtClean="0"/>
              <a:t>20</a:t>
            </a:fld>
            <a:endParaRPr lang="en-US"/>
          </a:p>
        </p:txBody>
      </p:sp>
    </p:spTree>
    <p:extLst>
      <p:ext uri="{BB962C8B-B14F-4D97-AF65-F5344CB8AC3E}">
        <p14:creationId xmlns:p14="http://schemas.microsoft.com/office/powerpoint/2010/main" val="2633147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C43D457-A516-419E-BDD6-BDBB8CF9DA25}" type="slidenum">
              <a:rPr lang="en-US" smtClean="0"/>
              <a:t>2</a:t>
            </a:fld>
            <a:endParaRPr lang="en-US"/>
          </a:p>
        </p:txBody>
      </p:sp>
    </p:spTree>
    <p:extLst>
      <p:ext uri="{BB962C8B-B14F-4D97-AF65-F5344CB8AC3E}">
        <p14:creationId xmlns:p14="http://schemas.microsoft.com/office/powerpoint/2010/main" val="393369162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Scale effects, which refer to the rapid growth of GVC economic activity, are bad for the environment. GVCs are associated with more shipping and more waste in the aggregate than standard trade. Both have environmental costs. </a:t>
            </a:r>
          </a:p>
        </p:txBody>
      </p:sp>
      <p:sp>
        <p:nvSpPr>
          <p:cNvPr id="4" name="Slide Number Placeholder 3"/>
          <p:cNvSpPr>
            <a:spLocks noGrp="1"/>
          </p:cNvSpPr>
          <p:nvPr>
            <p:ph type="sldNum" sz="quarter" idx="5"/>
          </p:nvPr>
        </p:nvSpPr>
        <p:spPr/>
        <p:txBody>
          <a:bodyPr/>
          <a:lstStyle/>
          <a:p>
            <a:fld id="{3C43D457-A516-419E-BDD6-BDBB8CF9DA25}" type="slidenum">
              <a:rPr lang="en-US" smtClean="0"/>
              <a:t>21</a:t>
            </a:fld>
            <a:endParaRPr lang="en-US"/>
          </a:p>
        </p:txBody>
      </p:sp>
    </p:spTree>
    <p:extLst>
      <p:ext uri="{BB962C8B-B14F-4D97-AF65-F5344CB8AC3E}">
        <p14:creationId xmlns:p14="http://schemas.microsoft.com/office/powerpoint/2010/main" val="84562097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Patrick: transform into millions in the bars</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Knowledge flows between firms can enable the spread of more environmentally friendly production techniques and push higher standards along the entire supplier network. In 2018 the greenhouse gas emissions from textile production totaled 1.2 billion metric tons of CO</a:t>
            </a:r>
            <a:r>
              <a:rPr lang="en-US" sz="1200" kern="1200" baseline="-25000" dirty="0">
                <a:solidFill>
                  <a:schemeClr val="tx1"/>
                </a:solidFill>
                <a:effectLst/>
                <a:latin typeface="+mn-lt"/>
                <a:ea typeface="+mn-ea"/>
                <a:cs typeface="+mn-cs"/>
              </a:rPr>
              <a:t>2</a:t>
            </a:r>
            <a:r>
              <a:rPr lang="en-US" sz="1200" kern="1200" dirty="0">
                <a:solidFill>
                  <a:schemeClr val="tx1"/>
                </a:solidFill>
                <a:effectLst/>
                <a:latin typeface="+mn-lt"/>
                <a:ea typeface="+mn-ea"/>
                <a:cs typeface="+mn-cs"/>
              </a:rPr>
              <a:t> equivalent, or more than that from international flights and maritime shipping </a:t>
            </a:r>
            <a:r>
              <a:rPr lang="en-US" sz="1200" kern="1200" dirty="0" err="1">
                <a:solidFill>
                  <a:schemeClr val="tx1"/>
                </a:solidFill>
                <a:effectLst/>
                <a:latin typeface="+mn-lt"/>
                <a:ea typeface="+mn-ea"/>
                <a:cs typeface="+mn-cs"/>
              </a:rPr>
              <a:t>combined.</a:t>
            </a:r>
            <a:r>
              <a:rPr lang="en-US" sz="1200" kern="1200" baseline="30000" dirty="0" err="1">
                <a:solidFill>
                  <a:schemeClr val="tx1"/>
                </a:solidFill>
                <a:effectLst/>
                <a:latin typeface="+mn-lt"/>
                <a:ea typeface="+mn-ea"/>
                <a:cs typeface="+mn-cs"/>
              </a:rPr>
              <a:t>a</a:t>
            </a:r>
            <a:r>
              <a:rPr lang="en-US" sz="1200" kern="1200" dirty="0">
                <a:solidFill>
                  <a:schemeClr val="tx1"/>
                </a:solidFill>
                <a:effectLst/>
                <a:latin typeface="+mn-lt"/>
                <a:ea typeface="+mn-ea"/>
                <a:cs typeface="+mn-cs"/>
              </a:rPr>
              <a:t> Textile production (including cotton farming) uses about 93 billion cubic meters of water a year, and 20 percent of industrial water pollution globally is attributable to dyeing and treating textiles. If the sector continues on its current trajectory, resource consumption will triple between 2015 and 2050, while the industry share of the carbon budget associated with a 2°C pathway could increase to 26 percent.</a:t>
            </a:r>
          </a:p>
          <a:p>
            <a:r>
              <a:rPr lang="en-US" sz="1200" kern="1200" dirty="0">
                <a:solidFill>
                  <a:schemeClr val="tx1"/>
                </a:solidFill>
                <a:effectLst/>
                <a:latin typeface="+mn-lt"/>
                <a:ea typeface="+mn-ea"/>
                <a:cs typeface="+mn-cs"/>
              </a:rPr>
              <a:t>Most emissions associated with the Swedish textile and apparel sector are produced by its suppliers, outside Sweden.</a:t>
            </a:r>
          </a:p>
          <a:p>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Sweden Textile Water Initiative (STWI), launched in 2014 and supported by the Swedish International Development Cooperation Agency, was a public-private development partnership with 24 textile and leather companies. Its goal was to help establish a network of private companies committed to improve the efficiency of water use by the suppliers and </a:t>
            </a:r>
            <a:r>
              <a:rPr lang="en-US" sz="1200" kern="1200" dirty="0" err="1">
                <a:solidFill>
                  <a:schemeClr val="tx1"/>
                </a:solidFill>
                <a:effectLst/>
                <a:latin typeface="+mn-lt"/>
                <a:ea typeface="+mn-ea"/>
                <a:cs typeface="+mn-cs"/>
              </a:rPr>
              <a:t>subsuppliers</a:t>
            </a:r>
            <a:r>
              <a:rPr lang="en-US" sz="1200" kern="1200" dirty="0">
                <a:solidFill>
                  <a:schemeClr val="tx1"/>
                </a:solidFill>
                <a:effectLst/>
                <a:latin typeface="+mn-lt"/>
                <a:ea typeface="+mn-ea"/>
                <a:cs typeface="+mn-cs"/>
              </a:rPr>
              <a:t> associated with their brands in Bangladesh, China, Ethiopia, India, and Turkey. </a:t>
            </a:r>
            <a:r>
              <a:rPr lang="en-US" sz="1200" kern="1200" dirty="0" err="1">
                <a:solidFill>
                  <a:schemeClr val="tx1"/>
                </a:solidFill>
                <a:effectLst/>
                <a:latin typeface="+mn-lt"/>
                <a:ea typeface="+mn-ea"/>
                <a:cs typeface="+mn-cs"/>
              </a:rPr>
              <a:t>Sida</a:t>
            </a:r>
            <a:r>
              <a:rPr lang="en-US" sz="1200" kern="1200" dirty="0">
                <a:solidFill>
                  <a:schemeClr val="tx1"/>
                </a:solidFill>
                <a:effectLst/>
                <a:latin typeface="+mn-lt"/>
                <a:ea typeface="+mn-ea"/>
                <a:cs typeface="+mn-cs"/>
              </a:rPr>
              <a:t> provided the financing; clothing brands contributed by engaging their factories; and the Stockholm International Water Institute took care of implementation. This collaboration generated significant cost and time savings in terms of rolling out the </a:t>
            </a:r>
            <a:r>
              <a:rPr lang="en-US" sz="1200" kern="1200" dirty="0" err="1">
                <a:solidFill>
                  <a:schemeClr val="tx1"/>
                </a:solidFill>
                <a:effectLst/>
                <a:latin typeface="+mn-lt"/>
                <a:ea typeface="+mn-ea"/>
                <a:cs typeface="+mn-cs"/>
              </a:rPr>
              <a:t>initiative.</a:t>
            </a:r>
            <a:r>
              <a:rPr lang="en-US" sz="1200" kern="1200" baseline="30000" dirty="0" err="1">
                <a:solidFill>
                  <a:schemeClr val="tx1"/>
                </a:solidFill>
                <a:effectLst/>
                <a:latin typeface="+mn-lt"/>
                <a:ea typeface="+mn-ea"/>
                <a:cs typeface="+mn-cs"/>
              </a:rPr>
              <a:t>b</a:t>
            </a:r>
            <a:r>
              <a:rPr lang="en-US" sz="1200" kern="1200" baseline="300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While </a:t>
            </a:r>
            <a:r>
              <a:rPr lang="en-US" sz="1200" kern="1200" dirty="0" err="1">
                <a:solidFill>
                  <a:schemeClr val="tx1"/>
                </a:solidFill>
                <a:effectLst/>
                <a:latin typeface="+mn-lt"/>
                <a:ea typeface="+mn-ea"/>
                <a:cs typeface="+mn-cs"/>
              </a:rPr>
              <a:t>Sida</a:t>
            </a:r>
            <a:r>
              <a:rPr lang="en-US" sz="1200" kern="1200" dirty="0">
                <a:solidFill>
                  <a:schemeClr val="tx1"/>
                </a:solidFill>
                <a:effectLst/>
                <a:latin typeface="+mn-lt"/>
                <a:ea typeface="+mn-ea"/>
                <a:cs typeface="+mn-cs"/>
              </a:rPr>
              <a:t> exited in 2018, the network continues to expand globally and to pursue its mandate of supporting sustainability champions with business intelligence, networking, and advice on resource efficiency.</a:t>
            </a:r>
          </a:p>
          <a:p>
            <a:endParaRPr lang="en-US" dirty="0"/>
          </a:p>
        </p:txBody>
      </p:sp>
      <p:sp>
        <p:nvSpPr>
          <p:cNvPr id="4" name="Slide Number Placeholder 3"/>
          <p:cNvSpPr>
            <a:spLocks noGrp="1"/>
          </p:cNvSpPr>
          <p:nvPr>
            <p:ph type="sldNum" sz="quarter" idx="5"/>
          </p:nvPr>
        </p:nvSpPr>
        <p:spPr/>
        <p:txBody>
          <a:bodyPr/>
          <a:lstStyle/>
          <a:p>
            <a:fld id="{3C43D457-A516-419E-BDD6-BDBB8CF9DA25}" type="slidenum">
              <a:rPr lang="en-US" smtClean="0"/>
              <a:t>22</a:t>
            </a:fld>
            <a:endParaRPr lang="en-US"/>
          </a:p>
        </p:txBody>
      </p:sp>
    </p:spTree>
    <p:extLst>
      <p:ext uri="{BB962C8B-B14F-4D97-AF65-F5344CB8AC3E}">
        <p14:creationId xmlns:p14="http://schemas.microsoft.com/office/powerpoint/2010/main" val="201453117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EB6C42A-4E02-4082-A7DE-C3F6E99AA00D}"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3770710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7"/>
        <p:cNvGrpSpPr/>
        <p:nvPr/>
      </p:nvGrpSpPr>
      <p:grpSpPr>
        <a:xfrm>
          <a:off x="0" y="0"/>
          <a:ext cx="0" cy="0"/>
          <a:chOff x="0" y="0"/>
          <a:chExt cx="0" cy="0"/>
        </a:xfrm>
      </p:grpSpPr>
      <p:sp>
        <p:nvSpPr>
          <p:cNvPr id="498" name="Google Shape;498;p6:notes"/>
          <p:cNvSpPr>
            <a:spLocks noGrp="1" noRot="1" noChangeAspect="1"/>
          </p:cNvSpPr>
          <p:nvPr>
            <p:ph type="sldImg" idx="2"/>
          </p:nvPr>
        </p:nvSpPr>
        <p:spPr>
          <a:xfrm>
            <a:off x="746125" y="1143000"/>
            <a:ext cx="5487988"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99" name="Google Shape;499;p6:notes"/>
          <p:cNvSpPr txBox="1">
            <a:spLocks noGrp="1"/>
          </p:cNvSpPr>
          <p:nvPr>
            <p:ph type="body" idx="1"/>
          </p:nvPr>
        </p:nvSpPr>
        <p:spPr>
          <a:xfrm>
            <a:off x="698024" y="4400550"/>
            <a:ext cx="558419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sz="1200" b="1" dirty="0">
                <a:solidFill>
                  <a:schemeClr val="dk1"/>
                </a:solidFill>
                <a:highlight>
                  <a:srgbClr val="FFFF00"/>
                </a:highlight>
                <a:latin typeface="Calibri"/>
                <a:ea typeface="Calibri"/>
                <a:cs typeface="Calibri"/>
                <a:sym typeface="Calibri"/>
              </a:rPr>
              <a:t>To Patrick: see file attached to email.</a:t>
            </a:r>
          </a:p>
          <a:p>
            <a:pPr marL="0" lvl="0" indent="0" algn="l" rtl="0">
              <a:spcBef>
                <a:spcPts val="0"/>
              </a:spcBef>
              <a:spcAft>
                <a:spcPts val="0"/>
              </a:spcAft>
              <a:buNone/>
            </a:pPr>
            <a:r>
              <a:rPr lang="en-US" dirty="0"/>
              <a:t>- Can you change the overall image and content in the background match our most recent policy table? It is O.4 in the Overview. Let me know if you need the figure file</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r>
              <a:rPr lang="en-US" dirty="0"/>
              <a:t>Speaker notes: </a:t>
            </a:r>
          </a:p>
          <a:p>
            <a:pPr marL="0" lvl="0" indent="0" algn="l" rtl="0">
              <a:spcBef>
                <a:spcPts val="0"/>
              </a:spcBef>
              <a:spcAft>
                <a:spcPts val="0"/>
              </a:spcAft>
              <a:buNone/>
            </a:pPr>
            <a:endParaRPr lang="en-US" dirty="0"/>
          </a:p>
          <a:p>
            <a:pPr marL="0"/>
            <a:r>
              <a:rPr lang="en-US" sz="1200" b="0" i="0" u="none" strike="noStrike" kern="1200" cap="none" dirty="0">
                <a:solidFill>
                  <a:schemeClr val="tx1"/>
                </a:solidFill>
                <a:effectLst/>
                <a:latin typeface="Calibri"/>
                <a:ea typeface="Calibri"/>
                <a:cs typeface="Calibri"/>
                <a:sym typeface="Calibri"/>
              </a:rPr>
              <a:t>The policies that facilitate participation and moving up to the next level depend on where the country is.  </a:t>
            </a:r>
          </a:p>
          <a:p>
            <a:pPr marL="0"/>
            <a:endParaRPr lang="en-US" sz="1200" b="1" i="0" u="none" strike="noStrike" kern="1200" cap="none" dirty="0">
              <a:solidFill>
                <a:schemeClr val="tx1"/>
              </a:solidFill>
              <a:effectLst/>
              <a:latin typeface="Calibri"/>
              <a:ea typeface="Calibri"/>
              <a:cs typeface="Calibri"/>
              <a:sym typeface="Calibri"/>
            </a:endParaRPr>
          </a:p>
          <a:p>
            <a:pPr marL="0"/>
            <a:r>
              <a:rPr lang="en-US" sz="1200" b="1" i="0" u="none" strike="noStrike" kern="1200" cap="none" dirty="0">
                <a:solidFill>
                  <a:schemeClr val="tx1"/>
                </a:solidFill>
                <a:effectLst/>
                <a:latin typeface="Calibri"/>
                <a:ea typeface="Calibri"/>
                <a:cs typeface="Calibri"/>
                <a:sym typeface="Calibri"/>
              </a:rPr>
              <a:t>For example, transitioning to limited manufacturing GVCs from primary product specialization typically requires</a:t>
            </a:r>
            <a:r>
              <a:rPr lang="en-US" sz="1200" b="0" i="0" u="none" strike="noStrike" kern="1200" cap="none" dirty="0">
                <a:solidFill>
                  <a:schemeClr val="tx1"/>
                </a:solidFill>
                <a:effectLst/>
                <a:latin typeface="Calibri"/>
                <a:ea typeface="Calibri"/>
                <a:cs typeface="Calibri"/>
                <a:sym typeface="Calibri"/>
              </a:rPr>
              <a:t> FDI, which makes it essential to focus on offering competitive labor costs, addressing business climate constraints, and assuring basic political stability and rule of law. Given the increased importance of timely access to imported inputs in basic manufacturing GVCs, countries should put a high priority on policies to support trade, such as first-generation (basic) trade facilitation reforms. For agricultural exporters there is an additional important concern: the quality of products.  </a:t>
            </a:r>
            <a:r>
              <a:rPr lang="en-US" sz="1200" b="1" i="0" u="sng" strike="noStrike" kern="1200" cap="none" dirty="0">
                <a:solidFill>
                  <a:schemeClr val="tx1"/>
                </a:solidFill>
                <a:effectLst/>
                <a:latin typeface="Calibri"/>
                <a:ea typeface="Calibri"/>
                <a:cs typeface="Calibri"/>
                <a:sym typeface="Calibri"/>
              </a:rPr>
              <a:t>In both cases, liberalizing transport services and distribution would help with these objectives. </a:t>
            </a:r>
          </a:p>
          <a:p>
            <a:pPr marL="0"/>
            <a:endParaRPr lang="en-US" sz="1200" b="0" i="0" u="none" strike="noStrike" kern="1200" cap="none" dirty="0">
              <a:solidFill>
                <a:schemeClr val="tx1"/>
              </a:solidFill>
              <a:effectLst/>
              <a:latin typeface="Calibri"/>
              <a:ea typeface="Calibri"/>
              <a:cs typeface="Calibri"/>
              <a:sym typeface="Calibri"/>
            </a:endParaRPr>
          </a:p>
          <a:p>
            <a:pPr marL="0"/>
            <a:r>
              <a:rPr lang="en-US" sz="1200" b="1" i="0" u="none" strike="noStrike" kern="1200" cap="none" dirty="0">
                <a:solidFill>
                  <a:schemeClr val="tx1"/>
                </a:solidFill>
                <a:effectLst/>
                <a:latin typeface="Calibri"/>
                <a:ea typeface="Calibri"/>
                <a:cs typeface="Calibri"/>
                <a:sym typeface="Calibri"/>
              </a:rPr>
              <a:t>Transitioning to advanced manufacturing and services GVCs presents a much bigger challenge than basic manufacturing</a:t>
            </a:r>
            <a:r>
              <a:rPr lang="en-US" sz="1200" b="0" i="0" u="none" strike="noStrike" kern="1200" cap="none" dirty="0">
                <a:solidFill>
                  <a:schemeClr val="tx1"/>
                </a:solidFill>
                <a:effectLst/>
                <a:latin typeface="Calibri"/>
                <a:ea typeface="Calibri"/>
                <a:cs typeface="Calibri"/>
                <a:sym typeface="Calibri"/>
              </a:rPr>
              <a:t>. Archetypal examples of such sectors are motor vehicles, medical devices, aerospace, and precision instruments. Countries that have recently been successful in one or more of these sectors include Poland and Turkey,, while other –such as Costa Rica and Vietnam are right now in the middle of this transition. Moving into these activities requires a step-change in the policy environment. For example, while labor costs still matter for some parts of the value chain—such as in electronics final assembly and some auto components such as ignition wiring sets— advanced manufacturing </a:t>
            </a:r>
            <a:r>
              <a:rPr lang="en-US" sz="1200" b="1" i="0" u="none" strike="noStrike" kern="1200" cap="none" dirty="0">
                <a:solidFill>
                  <a:schemeClr val="tx1"/>
                </a:solidFill>
                <a:effectLst/>
                <a:latin typeface="Calibri"/>
                <a:ea typeface="Calibri"/>
                <a:cs typeface="Calibri"/>
                <a:sym typeface="Calibri"/>
              </a:rPr>
              <a:t>GVCs typically require a more highly-educated workforce </a:t>
            </a:r>
            <a:r>
              <a:rPr lang="en-US" sz="1200" b="0" i="0" u="none" strike="noStrike" kern="1200" cap="none" dirty="0">
                <a:solidFill>
                  <a:schemeClr val="tx1"/>
                </a:solidFill>
                <a:effectLst/>
                <a:latin typeface="Calibri"/>
                <a:ea typeface="Calibri"/>
                <a:cs typeface="Calibri"/>
                <a:sym typeface="Calibri"/>
              </a:rPr>
              <a:t>and improvements in managerial practices.  If countries fail to invest in human capital, they may end up in a middle-income trap and miss out on this next stage of development. </a:t>
            </a:r>
          </a:p>
          <a:p>
            <a:pPr marL="0"/>
            <a:endParaRPr lang="en-US" sz="1200" b="0" i="0" u="none" strike="noStrike" kern="1200" cap="none" dirty="0">
              <a:solidFill>
                <a:schemeClr val="tx1"/>
              </a:solidFill>
              <a:effectLst/>
              <a:latin typeface="Calibri"/>
              <a:ea typeface="Calibri"/>
              <a:cs typeface="Calibri"/>
              <a:sym typeface="Calibri"/>
            </a:endParaRPr>
          </a:p>
          <a:p>
            <a:pPr marL="0"/>
            <a:r>
              <a:rPr lang="en-US" sz="1200" b="1" i="0" u="none" strike="noStrike" kern="1200" cap="none" dirty="0">
                <a:solidFill>
                  <a:schemeClr val="tx1"/>
                </a:solidFill>
                <a:effectLst/>
                <a:latin typeface="Calibri"/>
                <a:ea typeface="Calibri"/>
                <a:cs typeface="Calibri"/>
                <a:sym typeface="Calibri"/>
              </a:rPr>
              <a:t>As countries transition to high income, innovation becomes the main determinant of GVC participation</a:t>
            </a:r>
            <a:r>
              <a:rPr lang="en-US" sz="1200" b="0" i="0" u="none" strike="noStrike" kern="1200" cap="none" dirty="0">
                <a:solidFill>
                  <a:schemeClr val="tx1"/>
                </a:solidFill>
                <a:effectLst/>
                <a:latin typeface="Calibri"/>
                <a:ea typeface="Calibri"/>
                <a:cs typeface="Calibri"/>
                <a:sym typeface="Calibri"/>
              </a:rPr>
              <a:t>. And this is normally delivered either entirely through services or in GVC that are highly service-intensive. Overall, the policy priorities to support innovation and advanced services GVCs is similar to that needed for advanced manufacturing, although a number of issues are of even greater importance. A very high degree of international collaboration and openness to foreign inputs is critical since many of the most productive firms in the innovation phase of GVCs are technology and services intensive start-ups that are “born global.”</a:t>
            </a:r>
          </a:p>
          <a:p>
            <a:pPr marL="0"/>
            <a:endParaRPr lang="en-US" dirty="0"/>
          </a:p>
          <a:p>
            <a:pPr marL="0" lvl="0" indent="0" algn="l" rtl="0">
              <a:spcBef>
                <a:spcPts val="0"/>
              </a:spcBef>
              <a:spcAft>
                <a:spcPts val="0"/>
              </a:spcAft>
              <a:buNone/>
            </a:pPr>
            <a:endParaRPr dirty="0"/>
          </a:p>
        </p:txBody>
      </p:sp>
      <p:sp>
        <p:nvSpPr>
          <p:cNvPr id="500" name="Google Shape;500;p6:notes"/>
          <p:cNvSpPr txBox="1">
            <a:spLocks noGrp="1"/>
          </p:cNvSpPr>
          <p:nvPr>
            <p:ph type="sldNum" idx="12"/>
          </p:nvPr>
        </p:nvSpPr>
        <p:spPr>
          <a:xfrm>
            <a:off x="3953853" y="8685216"/>
            <a:ext cx="3024770" cy="458787"/>
          </a:xfrm>
          <a:prstGeom prst="rect">
            <a:avLst/>
          </a:prstGeom>
          <a:noFill/>
          <a:ln>
            <a:noFill/>
          </a:ln>
        </p:spPr>
        <p:txBody>
          <a:bodyPr spcFirstLastPara="1" wrap="square" lIns="91425" tIns="45700" rIns="91425" bIns="45700" anchor="b" anchorCtr="0">
            <a:no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0000000-1234-1234-1234-123412341234}" type="slidenum">
              <a:rPr kumimoji="0" lang="en-US" sz="1800" b="0" i="0" u="none" strike="noStrike" kern="1200" cap="none" spc="0" normalizeH="0" baseline="0" noProof="0">
                <a:ln>
                  <a:noFill/>
                </a:ln>
                <a:solidFill>
                  <a:srgbClr val="000000"/>
                </a:solidFill>
                <a:effectLst/>
                <a:uLnTx/>
                <a:uFillTx/>
                <a:latin typeface="Arial"/>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26</a:t>
            </a:fld>
            <a:endParaRPr kumimoji="0" sz="1800" b="0" i="0" u="none" strike="noStrike" kern="1200" cap="none" spc="0" normalizeH="0" baseline="0" noProof="0">
              <a:ln>
                <a:noFill/>
              </a:ln>
              <a:solidFill>
                <a:srgbClr val="000000"/>
              </a:solidFill>
              <a:effectLst/>
              <a:uLnTx/>
              <a:uFillTx/>
              <a:latin typeface="Arial"/>
              <a:ea typeface="+mn-ea"/>
              <a:cs typeface="+mn-cs"/>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 move to basic manufacturing GVCs often relies on access to low-cost labor and FDI. But just having favorable endowments is no guarantee of success. National policies fundamentally shape the price of factor endowments and how well they are able to contribute to GVC participation. </a:t>
            </a:r>
          </a:p>
          <a:p>
            <a:endParaRPr lang="en-US" dirty="0"/>
          </a:p>
          <a:p>
            <a:r>
              <a:rPr lang="en-US" dirty="0"/>
              <a:t>Many African countries find themselves priced out of basic manufacturing GVC investments because of uncompetitive labor costs. A recent WB survey of 5500 companies in 29 countries found that for any given level of GDP, labor is substantially costlier for manufacturing firms located in Sub-Saharan Africa. Only Ethiopia has wage levels on par of competitive basic manufacturing locations such as Bangladesh. </a:t>
            </a:r>
          </a:p>
          <a:p>
            <a:endParaRPr lang="en-US" dirty="0"/>
          </a:p>
          <a:p>
            <a:r>
              <a:rPr lang="en-US" dirty="0"/>
              <a:t>Addressing rigid labor regulatory policies, while ensuring protection of workers and appropriately sharing the gains from GVC trade, is one step governments can take towards more competitively priced labor. </a:t>
            </a:r>
          </a:p>
        </p:txBody>
      </p:sp>
      <p:sp>
        <p:nvSpPr>
          <p:cNvPr id="4" name="Slide Number Placeholder 3"/>
          <p:cNvSpPr>
            <a:spLocks noGrp="1"/>
          </p:cNvSpPr>
          <p:nvPr>
            <p:ph type="sldNum" sz="quarter" idx="5"/>
          </p:nvPr>
        </p:nvSpPr>
        <p:spPr/>
        <p:txBody>
          <a:bodyPr/>
          <a:lstStyle/>
          <a:p>
            <a:fld id="{3C43D457-A516-419E-BDD6-BDBB8CF9DA25}" type="slidenum">
              <a:rPr lang="en-US" smtClean="0"/>
              <a:t>27</a:t>
            </a:fld>
            <a:endParaRPr lang="en-US"/>
          </a:p>
        </p:txBody>
      </p:sp>
    </p:spTree>
    <p:extLst>
      <p:ext uri="{BB962C8B-B14F-4D97-AF65-F5344CB8AC3E}">
        <p14:creationId xmlns:p14="http://schemas.microsoft.com/office/powerpoint/2010/main" val="228785941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dirty="0">
                <a:solidFill>
                  <a:schemeClr val="tx1"/>
                </a:solidFill>
                <a:effectLst/>
                <a:latin typeface="+mn-lt"/>
                <a:ea typeface="+mn-ea"/>
                <a:cs typeface="+mn-cs"/>
              </a:rPr>
              <a:t>Sources: Auriol, </a:t>
            </a:r>
            <a:r>
              <a:rPr lang="en-US" sz="1200" b="0" i="0" u="none" strike="noStrike" kern="1200" dirty="0" err="1">
                <a:solidFill>
                  <a:schemeClr val="tx1"/>
                </a:solidFill>
                <a:effectLst/>
                <a:latin typeface="+mn-lt"/>
                <a:ea typeface="+mn-ea"/>
                <a:cs typeface="+mn-cs"/>
              </a:rPr>
              <a:t>Balineau</a:t>
            </a:r>
            <a:r>
              <a:rPr lang="en-US" sz="1200" b="0" i="0" u="none" strike="noStrike" kern="1200" dirty="0">
                <a:solidFill>
                  <a:schemeClr val="tx1"/>
                </a:solidFill>
                <a:effectLst/>
                <a:latin typeface="+mn-lt"/>
                <a:ea typeface="+mn-ea"/>
                <a:cs typeface="+mn-cs"/>
              </a:rPr>
              <a:t>, and </a:t>
            </a:r>
            <a:r>
              <a:rPr lang="en-US" sz="1200" b="0" i="0" u="none" strike="noStrike" kern="1200" dirty="0" err="1">
                <a:solidFill>
                  <a:schemeClr val="tx1"/>
                </a:solidFill>
                <a:effectLst/>
                <a:latin typeface="+mn-lt"/>
                <a:ea typeface="+mn-ea"/>
                <a:cs typeface="+mn-cs"/>
              </a:rPr>
              <a:t>Bonneton</a:t>
            </a:r>
            <a:r>
              <a:rPr lang="en-US" sz="1200" b="0" i="0" u="none" strike="noStrike" kern="1200" dirty="0">
                <a:solidFill>
                  <a:schemeClr val="tx1"/>
                </a:solidFill>
                <a:effectLst/>
                <a:latin typeface="+mn-lt"/>
                <a:ea typeface="+mn-ea"/>
                <a:cs typeface="+mn-cs"/>
              </a:rPr>
              <a:t>, forthcoming; </a:t>
            </a:r>
            <a:r>
              <a:rPr lang="en-US" sz="1200" b="0" i="0" u="none" strike="noStrike" kern="1200" dirty="0" err="1">
                <a:solidFill>
                  <a:schemeClr val="tx1"/>
                </a:solidFill>
                <a:effectLst/>
                <a:latin typeface="+mn-lt"/>
                <a:ea typeface="+mn-ea"/>
                <a:cs typeface="+mn-cs"/>
              </a:rPr>
              <a:t>Balineau</a:t>
            </a:r>
            <a:r>
              <a:rPr lang="en-US" sz="1200" b="0" i="0" u="none" strike="noStrike" kern="1200" dirty="0">
                <a:solidFill>
                  <a:schemeClr val="tx1"/>
                </a:solidFill>
                <a:effectLst/>
                <a:latin typeface="+mn-lt"/>
                <a:ea typeface="+mn-ea"/>
                <a:cs typeface="+mn-cs"/>
              </a:rPr>
              <a:t> 2013.</a:t>
            </a:r>
            <a:r>
              <a:rPr lang="en-US" dirty="0"/>
              <a:t> </a:t>
            </a:r>
            <a:r>
              <a:rPr lang="en-US" sz="1200" b="0" i="0" u="none" strike="noStrike" kern="1200" dirty="0">
                <a:solidFill>
                  <a:schemeClr val="tx1"/>
                </a:solidFill>
                <a:effectLst/>
                <a:latin typeface="+mn-lt"/>
                <a:ea typeface="+mn-ea"/>
                <a:cs typeface="+mn-cs"/>
              </a:rPr>
              <a:t>Note: The intervention was implementation of a Fairtrade quality certification in 2004. The figure shows</a:t>
            </a:r>
            <a:r>
              <a:rPr lang="en-US" dirty="0"/>
              <a:t> </a:t>
            </a:r>
            <a:r>
              <a:rPr lang="en-US" sz="1200" b="0" i="0" u="none" strike="noStrike" kern="1200" dirty="0">
                <a:solidFill>
                  <a:schemeClr val="tx1"/>
                </a:solidFill>
                <a:effectLst/>
                <a:latin typeface="+mn-lt"/>
                <a:ea typeface="+mn-ea"/>
                <a:cs typeface="+mn-cs"/>
              </a:rPr>
              <a:t>the percentage of “premium quality” cotton from cooperatives that participated in the certification</a:t>
            </a:r>
            <a:r>
              <a:rPr lang="en-US" dirty="0"/>
              <a:t> </a:t>
            </a:r>
            <a:r>
              <a:rPr lang="en-US" sz="1200" b="0" i="0" u="none" strike="noStrike" kern="1200" dirty="0">
                <a:solidFill>
                  <a:schemeClr val="tx1"/>
                </a:solidFill>
                <a:effectLst/>
                <a:latin typeface="+mn-lt"/>
                <a:ea typeface="+mn-ea"/>
                <a:cs typeface="+mn-cs"/>
              </a:rPr>
              <a:t>program versus those that did not—three years after implementation (2007) and 10 years after</a:t>
            </a:r>
            <a:r>
              <a:rPr lang="en-US" dirty="0"/>
              <a:t> </a:t>
            </a:r>
            <a:r>
              <a:rPr lang="en-US" sz="1200" b="0" i="0" u="none" strike="noStrike" kern="1200" dirty="0">
                <a:solidFill>
                  <a:schemeClr val="tx1"/>
                </a:solidFill>
                <a:effectLst/>
                <a:latin typeface="+mn-lt"/>
                <a:ea typeface="+mn-ea"/>
                <a:cs typeface="+mn-cs"/>
              </a:rPr>
              <a:t>implementation (2014).</a:t>
            </a:r>
            <a:r>
              <a:rPr lang="en-US" dirty="0"/>
              <a:t> </a:t>
            </a:r>
          </a:p>
        </p:txBody>
      </p:sp>
      <p:sp>
        <p:nvSpPr>
          <p:cNvPr id="4" name="Slide Number Placeholder 3"/>
          <p:cNvSpPr>
            <a:spLocks noGrp="1"/>
          </p:cNvSpPr>
          <p:nvPr>
            <p:ph type="sldNum" sz="quarter" idx="5"/>
          </p:nvPr>
        </p:nvSpPr>
        <p:spPr/>
        <p:txBody>
          <a:bodyPr/>
          <a:lstStyle/>
          <a:p>
            <a:fld id="{3C43D457-A516-419E-BDD6-BDBB8CF9DA25}" type="slidenum">
              <a:rPr lang="en-US" smtClean="0"/>
              <a:t>28</a:t>
            </a:fld>
            <a:endParaRPr lang="en-US"/>
          </a:p>
        </p:txBody>
      </p:sp>
    </p:spTree>
    <p:extLst>
      <p:ext uri="{BB962C8B-B14F-4D97-AF65-F5344CB8AC3E}">
        <p14:creationId xmlns:p14="http://schemas.microsoft.com/office/powerpoint/2010/main" val="237947437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Establishing linkages between lead firms and domestic SME suppliers is the starting point for leveraging spillovers and upgrading in GVCs. There is scope for significant densification of GVCs in many developing countries. Support for building these domestic supply linkages would be an important proactive government policy that would help reap the benefits of GVCs</a:t>
            </a:r>
          </a:p>
          <a:p>
            <a:endParaRPr lang="en-US" dirty="0"/>
          </a:p>
          <a:p>
            <a:r>
              <a:rPr lang="en-US" sz="1200" b="1" i="1" u="sng" dirty="0"/>
              <a:t>Don’ts </a:t>
            </a:r>
          </a:p>
          <a:p>
            <a:r>
              <a:rPr lang="en-US" sz="1200" b="1" dirty="0"/>
              <a:t>Tax incentives, subsidies and local content requirements</a:t>
            </a:r>
          </a:p>
          <a:p>
            <a:pPr marL="285750" indent="-285750">
              <a:buFont typeface="Arial" panose="020B0604020202020204" pitchFamily="34" charset="0"/>
              <a:buChar char="•"/>
            </a:pPr>
            <a:r>
              <a:rPr lang="en-US" sz="1200" dirty="0"/>
              <a:t>Local content requirements aim to build domestic supply chains but generally do not work: e.g., Brazil and South Africa automotive sectors</a:t>
            </a:r>
            <a:endParaRPr lang="en-US" sz="1100" dirty="0"/>
          </a:p>
          <a:p>
            <a:pPr marL="285750" indent="-285750">
              <a:buFont typeface="Arial" panose="020B0604020202020204" pitchFamily="34" charset="0"/>
              <a:buChar char="•"/>
            </a:pPr>
            <a:endParaRPr lang="en-US" sz="1100" dirty="0"/>
          </a:p>
          <a:p>
            <a:r>
              <a:rPr lang="en-US" sz="1200" b="1" i="1" u="sng" dirty="0"/>
              <a:t>Dos but very cautiously </a:t>
            </a:r>
          </a:p>
          <a:p>
            <a:r>
              <a:rPr lang="en-US" sz="1200" b="1" dirty="0"/>
              <a:t>Special economic zones (SEZs)</a:t>
            </a:r>
          </a:p>
          <a:p>
            <a:pPr marL="342900" indent="-342900">
              <a:buFont typeface="Arial" panose="020B0604020202020204" pitchFamily="34" charset="0"/>
              <a:buChar char="•"/>
            </a:pPr>
            <a:r>
              <a:rPr lang="en-US" sz="1200" dirty="0"/>
              <a:t>SEZs helped attracting GVCs but often failed to create linkages to local suppliers</a:t>
            </a:r>
          </a:p>
          <a:p>
            <a:pPr marL="342900" indent="-342900">
              <a:buFont typeface="Arial" panose="020B0604020202020204" pitchFamily="34" charset="0"/>
              <a:buChar char="•"/>
            </a:pPr>
            <a:r>
              <a:rPr lang="en-US" sz="1200" dirty="0"/>
              <a:t>SEZs perform better in economies that are open, growing, and competitive</a:t>
            </a:r>
          </a:p>
          <a:p>
            <a:endParaRPr lang="en-US" sz="1200" dirty="0"/>
          </a:p>
          <a:p>
            <a:r>
              <a:rPr lang="en-US" sz="1200" b="1" i="1" u="sng" dirty="0"/>
              <a:t>Dos</a:t>
            </a:r>
          </a:p>
          <a:p>
            <a:r>
              <a:rPr lang="en-US" sz="1200" b="1" dirty="0"/>
              <a:t>Supplier linkage / supplier development programs</a:t>
            </a:r>
          </a:p>
          <a:p>
            <a:pPr marL="342900" indent="-342900">
              <a:buFont typeface="Arial" panose="020B0604020202020204" pitchFamily="34" charset="0"/>
              <a:buChar char="•"/>
            </a:pPr>
            <a:r>
              <a:rPr lang="en-US" sz="1200" dirty="0"/>
              <a:t>GVC-local supplier linkages can increase SMEs’ productivity via knowledge and technology spillovers: e.g., Czech Pilot Supplier Development Program in electronics and automotive sectors increased local sourcing, global market shares and product quality</a:t>
            </a:r>
          </a:p>
          <a:p>
            <a:endParaRPr lang="en-US" dirty="0"/>
          </a:p>
          <a:p>
            <a:endParaRPr lang="en-US" dirty="0"/>
          </a:p>
          <a:p>
            <a:r>
              <a:rPr lang="en-US" dirty="0"/>
              <a:t>Meanwhile, traditional industrial policies such as subsidies and local content requirement may have limited or perverse effect. In both Brazil and South Africa, extensive incentives and policy interventions in the automotive sector failed to make the industry in these countries self sustainable and competitive. Subsidies have an important role to play in they help overcome a market failure (such as information asymmetries), help capture externalities, or address coordination failures, but they can be ineffective or create </a:t>
            </a:r>
            <a:r>
              <a:rPr lang="en-US" dirty="0" err="1"/>
              <a:t>efficieny</a:t>
            </a:r>
            <a:r>
              <a:rPr lang="en-US" dirty="0"/>
              <a:t>-sapping distortions if they contribute to rent seeking behavior and misallocations of capital.</a:t>
            </a:r>
          </a:p>
        </p:txBody>
      </p:sp>
      <p:sp>
        <p:nvSpPr>
          <p:cNvPr id="4" name="Slide Number Placeholder 3"/>
          <p:cNvSpPr>
            <a:spLocks noGrp="1"/>
          </p:cNvSpPr>
          <p:nvPr>
            <p:ph type="sldNum" sz="quarter" idx="5"/>
          </p:nvPr>
        </p:nvSpPr>
        <p:spPr/>
        <p:txBody>
          <a:bodyPr/>
          <a:lstStyle/>
          <a:p>
            <a:fld id="{3C43D457-A516-419E-BDD6-BDBB8CF9DA25}" type="slidenum">
              <a:rPr lang="en-US" smtClean="0"/>
              <a:t>29</a:t>
            </a:fld>
            <a:endParaRPr lang="en-US"/>
          </a:p>
        </p:txBody>
      </p:sp>
    </p:spTree>
    <p:extLst>
      <p:ext uri="{BB962C8B-B14F-4D97-AF65-F5344CB8AC3E}">
        <p14:creationId xmlns:p14="http://schemas.microsoft.com/office/powerpoint/2010/main" val="403784208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2700" indent="0">
              <a:lnSpc>
                <a:spcPct val="100000"/>
              </a:lnSpc>
              <a:spcBef>
                <a:spcPts val="780"/>
              </a:spcBef>
              <a:buClr>
                <a:srgbClr val="F47C21"/>
              </a:buClr>
              <a:buNone/>
              <a:tabLst>
                <a:tab pos="241300" algn="l"/>
              </a:tabLst>
            </a:pPr>
            <a:r>
              <a:rPr lang="en-US" sz="1200" dirty="0">
                <a:latin typeface="FuturaPT-Book"/>
                <a:cs typeface="FuturaPT-Book"/>
              </a:rPr>
              <a:t>Patrick, can you adjust? </a:t>
            </a:r>
          </a:p>
          <a:p>
            <a:pPr marL="241300" indent="-228600">
              <a:lnSpc>
                <a:spcPct val="100000"/>
              </a:lnSpc>
              <a:spcBef>
                <a:spcPts val="780"/>
              </a:spcBef>
              <a:buClr>
                <a:srgbClr val="F47C21"/>
              </a:buClr>
              <a:buChar char="•"/>
              <a:tabLst>
                <a:tab pos="241300" algn="l"/>
              </a:tabLst>
            </a:pPr>
            <a:r>
              <a:rPr lang="en-US" sz="1200" dirty="0">
                <a:latin typeface="FuturaPT-Book"/>
                <a:cs typeface="FuturaPT-Book"/>
              </a:rPr>
              <a:t>Special Economic Zones are a possible shortcut to GVC participation when they address successfully specific market and policy failures</a:t>
            </a:r>
          </a:p>
          <a:p>
            <a:pPr marL="241300" indent="-228600">
              <a:lnSpc>
                <a:spcPct val="100000"/>
              </a:lnSpc>
              <a:spcBef>
                <a:spcPts val="780"/>
              </a:spcBef>
              <a:buClr>
                <a:srgbClr val="F47C21"/>
              </a:buClr>
              <a:buChar char="•"/>
              <a:tabLst>
                <a:tab pos="241300" algn="l"/>
              </a:tabLst>
            </a:pPr>
            <a:r>
              <a:rPr lang="en-US" sz="1200" dirty="0">
                <a:latin typeface="FuturaPT-Book"/>
                <a:cs typeface="FuturaPT-Book"/>
              </a:rPr>
              <a:t>African SEZs have had mixed fortunes:</a:t>
            </a:r>
          </a:p>
          <a:p>
            <a:pPr marL="698500" lvl="1" indent="-228600">
              <a:lnSpc>
                <a:spcPct val="100000"/>
              </a:lnSpc>
              <a:spcBef>
                <a:spcPts val="780"/>
              </a:spcBef>
              <a:buClr>
                <a:srgbClr val="F47C21"/>
              </a:buClr>
              <a:buChar char="•"/>
              <a:tabLst>
                <a:tab pos="241300" algn="l"/>
              </a:tabLst>
            </a:pPr>
            <a:r>
              <a:rPr lang="en-US" sz="1200" dirty="0">
                <a:latin typeface="FuturaPT-Book"/>
                <a:cs typeface="FuturaPT-Book"/>
              </a:rPr>
              <a:t>Takeoff of export growth in SEZs was less than outside Africa</a:t>
            </a:r>
          </a:p>
          <a:p>
            <a:pPr marL="698500" lvl="1" indent="-228600">
              <a:lnSpc>
                <a:spcPct val="100000"/>
              </a:lnSpc>
              <a:spcBef>
                <a:spcPts val="780"/>
              </a:spcBef>
              <a:buClr>
                <a:srgbClr val="F47C21"/>
              </a:buClr>
              <a:buChar char="•"/>
              <a:tabLst>
                <a:tab pos="241300" algn="l"/>
              </a:tabLst>
            </a:pPr>
            <a:r>
              <a:rPr lang="en-US" sz="1200" dirty="0">
                <a:latin typeface="FuturaPT-Book"/>
                <a:cs typeface="FuturaPT-Book"/>
              </a:rPr>
              <a:t>Smaller share of industrial employment, except Lesotho</a:t>
            </a:r>
          </a:p>
          <a:p>
            <a:pPr marL="698500" lvl="1" indent="-228600">
              <a:lnSpc>
                <a:spcPct val="100000"/>
              </a:lnSpc>
              <a:spcBef>
                <a:spcPts val="780"/>
              </a:spcBef>
              <a:buClr>
                <a:srgbClr val="F47C21"/>
              </a:buClr>
              <a:buChar char="•"/>
              <a:tabLst>
                <a:tab pos="241300" algn="l"/>
              </a:tabLst>
            </a:pPr>
            <a:r>
              <a:rPr lang="en-US" sz="1200" dirty="0">
                <a:latin typeface="FuturaPT-Book"/>
                <a:cs typeface="FuturaPT-Book"/>
              </a:rPr>
              <a:t>Diversification into manufacturing has been less rapid than elsewhere</a:t>
            </a:r>
          </a:p>
          <a:p>
            <a:pPr marL="698500" lvl="1" indent="-228600">
              <a:lnSpc>
                <a:spcPct val="100000"/>
              </a:lnSpc>
              <a:spcBef>
                <a:spcPts val="780"/>
              </a:spcBef>
              <a:buClr>
                <a:srgbClr val="F47C21"/>
              </a:buClr>
              <a:buChar char="•"/>
              <a:tabLst>
                <a:tab pos="241300" algn="l"/>
              </a:tabLst>
            </a:pPr>
            <a:r>
              <a:rPr lang="en-US" sz="1200" dirty="0">
                <a:latin typeface="FuturaPT-Book"/>
                <a:cs typeface="FuturaPT-Book"/>
              </a:rPr>
              <a:t>African SEZ provided weaker enabling conditions than in the Rest of the world.</a:t>
            </a:r>
          </a:p>
        </p:txBody>
      </p:sp>
      <p:sp>
        <p:nvSpPr>
          <p:cNvPr id="4" name="Slide Number Placeholder 3"/>
          <p:cNvSpPr>
            <a:spLocks noGrp="1"/>
          </p:cNvSpPr>
          <p:nvPr>
            <p:ph type="sldNum" sz="quarter" idx="5"/>
          </p:nvPr>
        </p:nvSpPr>
        <p:spPr/>
        <p:txBody>
          <a:bodyPr/>
          <a:lstStyle/>
          <a:p>
            <a:fld id="{3C43D457-A516-419E-BDD6-BDBB8CF9DA25}" type="slidenum">
              <a:rPr lang="en-US" smtClean="0"/>
              <a:t>30</a:t>
            </a:fld>
            <a:endParaRPr lang="en-US"/>
          </a:p>
        </p:txBody>
      </p:sp>
    </p:spTree>
    <p:extLst>
      <p:ext uri="{BB962C8B-B14F-4D97-AF65-F5344CB8AC3E}">
        <p14:creationId xmlns:p14="http://schemas.microsoft.com/office/powerpoint/2010/main" val="228978423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spcBef>
                <a:spcPts val="0"/>
              </a:spcBef>
              <a:spcAft>
                <a:spcPts val="0"/>
              </a:spcAft>
              <a:buFontTx/>
              <a:buNone/>
            </a:pPr>
            <a:endParaRPr lang="en-US" sz="1200" dirty="0">
              <a:solidFill>
                <a:schemeClr val="dk1"/>
              </a:solidFill>
              <a:latin typeface="+mn-lt"/>
              <a:ea typeface="Calibri"/>
              <a:cs typeface="Calibri"/>
              <a:sym typeface="Calibri"/>
            </a:endParaRPr>
          </a:p>
        </p:txBody>
      </p:sp>
      <p:sp>
        <p:nvSpPr>
          <p:cNvPr id="4" name="Slide Number Placeholder 3"/>
          <p:cNvSpPr>
            <a:spLocks noGrp="1"/>
          </p:cNvSpPr>
          <p:nvPr>
            <p:ph type="sldNum" sz="quarter" idx="5"/>
          </p:nvPr>
        </p:nvSpPr>
        <p:spPr/>
        <p:txBody>
          <a:bodyPr/>
          <a:lstStyle/>
          <a:p>
            <a:fld id="{3C43D457-A516-419E-BDD6-BDBB8CF9DA25}" type="slidenum">
              <a:rPr lang="en-US" smtClean="0"/>
              <a:t>31</a:t>
            </a:fld>
            <a:endParaRPr lang="en-US"/>
          </a:p>
        </p:txBody>
      </p:sp>
    </p:spTree>
    <p:extLst>
      <p:ext uri="{BB962C8B-B14F-4D97-AF65-F5344CB8AC3E}">
        <p14:creationId xmlns:p14="http://schemas.microsoft.com/office/powerpoint/2010/main" val="241381450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EB6C42A-4E02-4082-A7DE-C3F6E99AA00D}" type="slidenum">
              <a:rPr lang="en-US" smtClean="0"/>
              <a:t>32</a:t>
            </a:fld>
            <a:endParaRPr lang="en-US"/>
          </a:p>
        </p:txBody>
      </p:sp>
    </p:spTree>
    <p:extLst>
      <p:ext uri="{BB962C8B-B14F-4D97-AF65-F5344CB8AC3E}">
        <p14:creationId xmlns:p14="http://schemas.microsoft.com/office/powerpoint/2010/main" val="308420098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spcBef>
                <a:spcPts val="0"/>
              </a:spcBef>
              <a:spcAft>
                <a:spcPts val="0"/>
              </a:spcAft>
              <a:buFontTx/>
              <a:buNone/>
            </a:pPr>
            <a:r>
              <a:rPr lang="en-US" sz="1200" dirty="0">
                <a:solidFill>
                  <a:schemeClr val="dk1"/>
                </a:solidFill>
                <a:latin typeface="+mn-lt"/>
                <a:ea typeface="Calibri"/>
                <a:cs typeface="Calibri"/>
                <a:sym typeface="Calibri"/>
              </a:rPr>
              <a:t>Speaker Notes:</a:t>
            </a:r>
          </a:p>
          <a:p>
            <a:pPr marL="0" lvl="0" indent="0" algn="l" rtl="0">
              <a:spcBef>
                <a:spcPts val="0"/>
              </a:spcBef>
              <a:spcAft>
                <a:spcPts val="0"/>
              </a:spcAft>
              <a:buFontTx/>
              <a:buNone/>
            </a:pPr>
            <a:endParaRPr lang="en-US" sz="1200" dirty="0">
              <a:solidFill>
                <a:schemeClr val="dk1"/>
              </a:solidFill>
              <a:latin typeface="+mn-lt"/>
              <a:ea typeface="Calibri"/>
              <a:cs typeface="Calibri"/>
              <a:sym typeface="Calibri"/>
            </a:endParaRPr>
          </a:p>
          <a:p>
            <a:pPr marL="171450" lvl="0" indent="-171450" algn="l" rtl="0">
              <a:spcBef>
                <a:spcPts val="0"/>
              </a:spcBef>
              <a:spcAft>
                <a:spcPts val="0"/>
              </a:spcAft>
              <a:buFontTx/>
              <a:buChar char="-"/>
            </a:pPr>
            <a:r>
              <a:rPr lang="en-US" sz="1200" dirty="0">
                <a:solidFill>
                  <a:schemeClr val="dk1"/>
                </a:solidFill>
                <a:latin typeface="+mn-lt"/>
                <a:ea typeface="Calibri"/>
                <a:cs typeface="Calibri"/>
                <a:sym typeface="Calibri"/>
              </a:rPr>
              <a:t>[The audience is probably very familiar with the concept of GVCs, but it’s helpful just to go through backwards / forwards participation as it comes up later in presentation and forms basis of many recommendation.]</a:t>
            </a:r>
          </a:p>
          <a:p>
            <a:pPr marL="171450" lvl="0" indent="-171450" algn="l" rtl="0">
              <a:spcBef>
                <a:spcPts val="0"/>
              </a:spcBef>
              <a:spcAft>
                <a:spcPts val="0"/>
              </a:spcAft>
              <a:buFontTx/>
              <a:buChar char="-"/>
            </a:pPr>
            <a:r>
              <a:rPr lang="en-US" sz="1200" b="1" i="0" u="none" strike="noStrike" kern="1200" cap="none" dirty="0">
                <a:solidFill>
                  <a:schemeClr val="tx1"/>
                </a:solidFill>
                <a:effectLst/>
                <a:latin typeface="+mn-lt"/>
                <a:ea typeface="Calibri"/>
                <a:cs typeface="Calibri"/>
                <a:sym typeface="Calibri"/>
              </a:rPr>
              <a:t>A value chain, of course, </a:t>
            </a:r>
            <a:r>
              <a:rPr lang="en-US" sz="1200" b="0" i="0" u="none" strike="noStrike" kern="1200" cap="none" dirty="0">
                <a:solidFill>
                  <a:schemeClr val="tx1"/>
                </a:solidFill>
                <a:effectLst/>
                <a:latin typeface="+mn-lt"/>
                <a:ea typeface="Calibri"/>
                <a:cs typeface="Calibri"/>
                <a:sym typeface="Calibri"/>
              </a:rPr>
              <a:t>refers to steps businesses take to produce a product or service and deliver it to the customer. </a:t>
            </a:r>
            <a:r>
              <a:rPr lang="en-US" sz="1200" b="1" i="0" u="none" strike="noStrike" kern="1200" cap="none" dirty="0">
                <a:solidFill>
                  <a:schemeClr val="tx1"/>
                </a:solidFill>
                <a:effectLst/>
                <a:latin typeface="+mn-lt"/>
                <a:ea typeface="Calibri"/>
                <a:cs typeface="Calibri"/>
                <a:sym typeface="Calibri"/>
              </a:rPr>
              <a:t>A global value chain </a:t>
            </a:r>
            <a:r>
              <a:rPr lang="en-US" sz="1200" b="0" i="0" u="none" strike="noStrike" kern="1200" cap="none" dirty="0">
                <a:solidFill>
                  <a:schemeClr val="tx1"/>
                </a:solidFill>
                <a:effectLst/>
                <a:latin typeface="+mn-lt"/>
                <a:ea typeface="Calibri"/>
                <a:cs typeface="Calibri"/>
                <a:sym typeface="Calibri"/>
              </a:rPr>
              <a:t>is created when these activities are distributed among different firms in different countries rather than undertaken by a single firm in one location.</a:t>
            </a:r>
          </a:p>
          <a:p>
            <a:pPr marL="171450" marR="0" lvl="0" indent="-171450" algn="l" defTabSz="914400" rtl="0" eaLnBrk="1" fontAlgn="auto" latinLnBrk="0" hangingPunct="1">
              <a:lnSpc>
                <a:spcPct val="100000"/>
              </a:lnSpc>
              <a:spcBef>
                <a:spcPts val="0"/>
              </a:spcBef>
              <a:spcAft>
                <a:spcPts val="0"/>
              </a:spcAft>
              <a:buClr>
                <a:srgbClr val="000000"/>
              </a:buClr>
              <a:buSzPts val="1400"/>
              <a:buFontTx/>
              <a:buChar char="-"/>
              <a:tabLst/>
              <a:defRPr/>
            </a:pPr>
            <a:r>
              <a:rPr lang="en-US" sz="1200" b="0" i="0" u="none" strike="noStrike" kern="1200" cap="none" dirty="0">
                <a:solidFill>
                  <a:schemeClr val="tx1"/>
                </a:solidFill>
                <a:effectLst/>
                <a:latin typeface="+mn-lt"/>
                <a:ea typeface="Calibri"/>
                <a:cs typeface="Calibri"/>
                <a:sym typeface="Calibri"/>
              </a:rPr>
              <a:t>Within GVCs, you can think of two kinds of participation: </a:t>
            </a:r>
            <a:r>
              <a:rPr lang="en-US" sz="1200" b="1" i="0" u="none" strike="noStrike" cap="none" dirty="0">
                <a:solidFill>
                  <a:schemeClr val="dk1"/>
                </a:solidFill>
                <a:effectLst/>
                <a:latin typeface="+mn-lt"/>
                <a:ea typeface="Calibri"/>
                <a:cs typeface="Calibri"/>
                <a:sym typeface="Calibri"/>
              </a:rPr>
              <a:t>[click]</a:t>
            </a:r>
            <a:endParaRPr lang="en-US" sz="1200" b="0" i="0" u="none" strike="noStrike" kern="1200" cap="none" dirty="0">
              <a:solidFill>
                <a:schemeClr val="tx1"/>
              </a:solidFill>
              <a:effectLst/>
              <a:latin typeface="+mn-lt"/>
              <a:ea typeface="Calibri"/>
              <a:cs typeface="Calibri"/>
              <a:sym typeface="Calibri"/>
            </a:endParaRPr>
          </a:p>
          <a:p>
            <a:pPr marL="628650" marR="0" lvl="1" indent="-171450" algn="l" defTabSz="914400" rtl="0" eaLnBrk="1" fontAlgn="auto" latinLnBrk="0" hangingPunct="1">
              <a:lnSpc>
                <a:spcPct val="100000"/>
              </a:lnSpc>
              <a:spcBef>
                <a:spcPts val="0"/>
              </a:spcBef>
              <a:spcAft>
                <a:spcPts val="0"/>
              </a:spcAft>
              <a:buClr>
                <a:srgbClr val="000000"/>
              </a:buClr>
              <a:buSzPts val="1400"/>
              <a:buFontTx/>
              <a:buChar char="-"/>
              <a:tabLst/>
              <a:defRPr/>
            </a:pPr>
            <a:r>
              <a:rPr lang="en-US" sz="1200" b="0" i="0" u="none" strike="noStrike" kern="1200" cap="none" dirty="0">
                <a:solidFill>
                  <a:schemeClr val="tx1"/>
                </a:solidFill>
                <a:effectLst/>
                <a:latin typeface="+mn-lt"/>
                <a:ea typeface="Calibri"/>
                <a:cs typeface="Calibri"/>
                <a:sym typeface="Calibri"/>
              </a:rPr>
              <a:t>A country engaged in </a:t>
            </a:r>
            <a:r>
              <a:rPr lang="en-US" sz="1200" b="1" i="0" u="none" strike="noStrike" kern="1200" cap="none" dirty="0">
                <a:solidFill>
                  <a:schemeClr val="tx1"/>
                </a:solidFill>
                <a:effectLst/>
                <a:latin typeface="+mn-lt"/>
                <a:ea typeface="Calibri"/>
                <a:cs typeface="Calibri"/>
                <a:sym typeface="Calibri"/>
              </a:rPr>
              <a:t>forward participation </a:t>
            </a:r>
            <a:r>
              <a:rPr lang="en-US" sz="1200" b="0" i="0" u="none" strike="noStrike" kern="1200" cap="none" dirty="0">
                <a:solidFill>
                  <a:schemeClr val="tx1"/>
                </a:solidFill>
                <a:effectLst/>
                <a:latin typeface="+mn-lt"/>
                <a:ea typeface="Calibri"/>
                <a:cs typeface="Calibri"/>
                <a:sym typeface="Calibri"/>
              </a:rPr>
              <a:t>in a GVC exports inputs that are incorporated in the exports of other countries. For example, exporting cotton to be turned into cloth. [first, left image] </a:t>
            </a:r>
            <a:r>
              <a:rPr lang="en-US" sz="1200" b="1" i="0" u="none" strike="noStrike" cap="none" dirty="0">
                <a:solidFill>
                  <a:schemeClr val="dk1"/>
                </a:solidFill>
                <a:effectLst/>
                <a:latin typeface="+mn-lt"/>
                <a:ea typeface="Calibri"/>
                <a:cs typeface="Calibri"/>
                <a:sym typeface="Calibri"/>
              </a:rPr>
              <a:t>[click]</a:t>
            </a:r>
            <a:endParaRPr lang="en-US" sz="1200" b="0" i="0" u="none" strike="noStrike" kern="1200" cap="none" dirty="0">
              <a:solidFill>
                <a:schemeClr val="tx1"/>
              </a:solidFill>
              <a:effectLst/>
              <a:latin typeface="+mn-lt"/>
              <a:ea typeface="Calibri"/>
              <a:cs typeface="Calibri"/>
              <a:sym typeface="Calibri"/>
            </a:endParaRPr>
          </a:p>
          <a:p>
            <a:pPr marL="628650" marR="0" lvl="1" indent="-171450" algn="l" defTabSz="914400" rtl="0" eaLnBrk="1" fontAlgn="auto" latinLnBrk="0" hangingPunct="1">
              <a:lnSpc>
                <a:spcPct val="100000"/>
              </a:lnSpc>
              <a:spcBef>
                <a:spcPts val="0"/>
              </a:spcBef>
              <a:spcAft>
                <a:spcPts val="0"/>
              </a:spcAft>
              <a:buClr>
                <a:srgbClr val="000000"/>
              </a:buClr>
              <a:buSzPts val="1400"/>
              <a:buFontTx/>
              <a:buChar char="-"/>
              <a:tabLst/>
              <a:defRPr/>
            </a:pPr>
            <a:r>
              <a:rPr lang="en-US" sz="1200" b="0" i="0" u="none" strike="noStrike" kern="1200" cap="none" dirty="0">
                <a:solidFill>
                  <a:schemeClr val="tx1"/>
                </a:solidFill>
                <a:effectLst/>
                <a:latin typeface="+mn-lt"/>
                <a:ea typeface="Calibri"/>
                <a:cs typeface="Calibri"/>
                <a:sym typeface="Calibri"/>
              </a:rPr>
              <a:t>A country engaged in </a:t>
            </a:r>
            <a:r>
              <a:rPr lang="en-US" sz="1200" b="1" i="0" u="none" strike="noStrike" kern="1200" cap="none" dirty="0">
                <a:solidFill>
                  <a:schemeClr val="tx1"/>
                </a:solidFill>
                <a:effectLst/>
                <a:latin typeface="+mn-lt"/>
                <a:ea typeface="Calibri"/>
                <a:cs typeface="Calibri"/>
                <a:sym typeface="Calibri"/>
              </a:rPr>
              <a:t>backward participation </a:t>
            </a:r>
            <a:r>
              <a:rPr lang="en-US" sz="1200" b="0" i="0" u="none" strike="noStrike" kern="1200" cap="none" dirty="0">
                <a:solidFill>
                  <a:schemeClr val="tx1"/>
                </a:solidFill>
                <a:effectLst/>
                <a:latin typeface="+mn-lt"/>
                <a:ea typeface="Calibri"/>
                <a:cs typeface="Calibri"/>
                <a:sym typeface="Calibri"/>
              </a:rPr>
              <a:t>in a GVC imports foreign inputs—cloth—for further processing—into cloths—and export.  [second, right hand image]</a:t>
            </a:r>
          </a:p>
          <a:p>
            <a:pPr marL="628650" marR="0" lvl="1" indent="-171450" algn="l" defTabSz="914400" rtl="0" eaLnBrk="1" fontAlgn="auto" latinLnBrk="0" hangingPunct="1">
              <a:lnSpc>
                <a:spcPct val="100000"/>
              </a:lnSpc>
              <a:spcBef>
                <a:spcPts val="0"/>
              </a:spcBef>
              <a:spcAft>
                <a:spcPts val="0"/>
              </a:spcAft>
              <a:buClr>
                <a:srgbClr val="000000"/>
              </a:buClr>
              <a:buSzPts val="1400"/>
              <a:buFontTx/>
              <a:buChar char="-"/>
              <a:tabLst/>
              <a:defRPr/>
            </a:pPr>
            <a:r>
              <a:rPr lang="en-US" sz="1200" b="0" i="0" u="none" strike="noStrike" kern="1200" cap="none" dirty="0">
                <a:solidFill>
                  <a:schemeClr val="tx1"/>
                </a:solidFill>
                <a:effectLst/>
                <a:latin typeface="+mn-lt"/>
                <a:ea typeface="Calibri"/>
                <a:cs typeface="Calibri"/>
                <a:sym typeface="Calibri"/>
              </a:rPr>
              <a:t>Some countries engage predominantly in forward, others predominantly in backwards, and some do both. [enter third middle image] </a:t>
            </a:r>
          </a:p>
          <a:p>
            <a:pPr lvl="0">
              <a:buFontTx/>
              <a:buChar char="-"/>
            </a:pPr>
            <a:endParaRPr lang="en-US" sz="1200" b="0" i="0" u="none" strike="noStrike" kern="1200" cap="none" dirty="0">
              <a:solidFill>
                <a:schemeClr val="tx1"/>
              </a:solidFill>
              <a:effectLst/>
              <a:latin typeface="+mn-lt"/>
              <a:ea typeface="Calibri"/>
              <a:cs typeface="Calibri"/>
              <a:sym typeface="Calibri"/>
            </a:endParaRPr>
          </a:p>
          <a:p>
            <a:pPr marL="171450" marR="0" lvl="0" indent="-171450" algn="l" defTabSz="914400" rtl="0" eaLnBrk="1" fontAlgn="auto" latinLnBrk="0" hangingPunct="1">
              <a:lnSpc>
                <a:spcPct val="100000"/>
              </a:lnSpc>
              <a:spcBef>
                <a:spcPts val="0"/>
              </a:spcBef>
              <a:spcAft>
                <a:spcPts val="0"/>
              </a:spcAft>
              <a:buClr>
                <a:srgbClr val="000000"/>
              </a:buClr>
              <a:buSzPts val="1400"/>
              <a:buFontTx/>
              <a:buChar char="-"/>
              <a:tabLst/>
              <a:defRPr/>
            </a:pPr>
            <a:r>
              <a:rPr lang="en-US" sz="1200" b="0" i="0" u="none" strike="noStrike" kern="1200" cap="none" dirty="0">
                <a:solidFill>
                  <a:schemeClr val="tx1"/>
                </a:solidFill>
                <a:effectLst/>
                <a:latin typeface="+mn-lt"/>
                <a:ea typeface="Calibri"/>
                <a:cs typeface="Calibri"/>
                <a:sym typeface="Calibri"/>
              </a:rPr>
              <a:t>GVCs take different forms (spider-like structures, or snake-like structures). However, </a:t>
            </a:r>
            <a:r>
              <a:rPr lang="en-US" sz="1200" b="1" i="0" u="none" strike="noStrike" kern="1200" cap="none" dirty="0">
                <a:solidFill>
                  <a:schemeClr val="tx1"/>
                </a:solidFill>
                <a:effectLst/>
                <a:latin typeface="+mn-lt"/>
                <a:ea typeface="Calibri"/>
                <a:cs typeface="Calibri"/>
                <a:sym typeface="Calibri"/>
              </a:rPr>
              <a:t>they all entail transactions flowing through at least two borders</a:t>
            </a:r>
            <a:r>
              <a:rPr lang="en-US" sz="1200" b="0" i="0" u="none" strike="noStrike" kern="1200" cap="none" dirty="0">
                <a:solidFill>
                  <a:schemeClr val="tx1"/>
                </a:solidFill>
                <a:effectLst/>
                <a:latin typeface="+mn-lt"/>
                <a:ea typeface="Calibri"/>
                <a:cs typeface="Calibri"/>
                <a:sym typeface="Calibri"/>
              </a:rPr>
              <a:t>. This in turn gives rise to a </a:t>
            </a:r>
            <a:r>
              <a:rPr lang="en-US" sz="1200" b="1" i="0" u="none" strike="noStrike" kern="1200" cap="none" dirty="0">
                <a:solidFill>
                  <a:schemeClr val="tx1"/>
                </a:solidFill>
                <a:effectLst/>
                <a:latin typeface="+mn-lt"/>
                <a:ea typeface="Calibri"/>
                <a:cs typeface="Calibri"/>
                <a:sym typeface="Calibri"/>
              </a:rPr>
              <a:t>natural measure </a:t>
            </a:r>
            <a:r>
              <a:rPr lang="en-US" sz="1200" b="0" i="0" u="none" strike="noStrike" kern="1200" cap="none" dirty="0">
                <a:solidFill>
                  <a:schemeClr val="tx1"/>
                </a:solidFill>
                <a:effectLst/>
                <a:latin typeface="+mn-lt"/>
                <a:ea typeface="Calibri"/>
                <a:cs typeface="Calibri"/>
                <a:sym typeface="Calibri"/>
              </a:rPr>
              <a:t>of GVC trade in the data. </a:t>
            </a:r>
          </a:p>
          <a:p>
            <a:pPr marL="171450" marR="0" lvl="0" indent="-171450" algn="l" defTabSz="914400" rtl="0" eaLnBrk="1" fontAlgn="auto" latinLnBrk="0" hangingPunct="1">
              <a:lnSpc>
                <a:spcPct val="100000"/>
              </a:lnSpc>
              <a:spcBef>
                <a:spcPts val="0"/>
              </a:spcBef>
              <a:spcAft>
                <a:spcPts val="0"/>
              </a:spcAft>
              <a:buClr>
                <a:srgbClr val="000000"/>
              </a:buClr>
              <a:buSzPts val="1400"/>
              <a:buFontTx/>
              <a:buChar char="-"/>
              <a:tabLst/>
              <a:defRPr/>
            </a:pPr>
            <a:r>
              <a:rPr lang="en-US" sz="1200" b="0" i="0" u="none" strike="noStrike" kern="1200" cap="none" dirty="0">
                <a:solidFill>
                  <a:schemeClr val="tx1"/>
                </a:solidFill>
                <a:effectLst/>
                <a:latin typeface="+mn-lt"/>
                <a:ea typeface="Calibri"/>
                <a:cs typeface="Calibri"/>
                <a:sym typeface="Calibri"/>
              </a:rPr>
              <a:t>Fragmenting the production across borders allows a finer division of labor and greater efficiency gains from specialization - firms may only do what they do best. As such, GVCs magnify the growth, employment and poverty reduction impact of standard trade. </a:t>
            </a:r>
          </a:p>
        </p:txBody>
      </p:sp>
      <p:sp>
        <p:nvSpPr>
          <p:cNvPr id="4" name="Slide Number Placeholder 3"/>
          <p:cNvSpPr>
            <a:spLocks noGrp="1"/>
          </p:cNvSpPr>
          <p:nvPr>
            <p:ph type="sldNum" sz="quarter" idx="5"/>
          </p:nvPr>
        </p:nvSpPr>
        <p:spPr/>
        <p:txBody>
          <a:bodyPr/>
          <a:lstStyle/>
          <a:p>
            <a:fld id="{3C43D457-A516-419E-BDD6-BDBB8CF9DA25}" type="slidenum">
              <a:rPr lang="en-US" smtClean="0"/>
              <a:t>3</a:t>
            </a:fld>
            <a:endParaRPr lang="en-US"/>
          </a:p>
        </p:txBody>
      </p:sp>
    </p:spTree>
    <p:extLst>
      <p:ext uri="{BB962C8B-B14F-4D97-AF65-F5344CB8AC3E}">
        <p14:creationId xmlns:p14="http://schemas.microsoft.com/office/powerpoint/2010/main" val="200535368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8"/>
        <p:cNvGrpSpPr/>
        <p:nvPr/>
      </p:nvGrpSpPr>
      <p:grpSpPr>
        <a:xfrm>
          <a:off x="0" y="0"/>
          <a:ext cx="0" cy="0"/>
          <a:chOff x="0" y="0"/>
          <a:chExt cx="0" cy="0"/>
        </a:xfrm>
      </p:grpSpPr>
      <p:sp>
        <p:nvSpPr>
          <p:cNvPr id="619" name="Google Shape;619;p19:notes"/>
          <p:cNvSpPr txBox="1">
            <a:spLocks noGrp="1"/>
          </p:cNvSpPr>
          <p:nvPr>
            <p:ph type="body" idx="1"/>
          </p:nvPr>
        </p:nvSpPr>
        <p:spPr>
          <a:xfrm>
            <a:off x="698024" y="4400550"/>
            <a:ext cx="5584190" cy="3600450"/>
          </a:xfrm>
          <a:prstGeom prst="rect">
            <a:avLst/>
          </a:prstGeom>
        </p:spPr>
        <p:txBody>
          <a:bodyPr spcFirstLastPara="1" wrap="square" lIns="91425" tIns="45700" rIns="91425" bIns="45700" anchor="t" anchorCtr="0">
            <a:noAutofit/>
          </a:bodyPr>
          <a:lstStyle/>
          <a:p>
            <a:pPr marL="0"/>
            <a:r>
              <a:rPr lang="en-US" dirty="0"/>
              <a:t>Speaker notes: </a:t>
            </a:r>
          </a:p>
          <a:p>
            <a:pPr marL="0"/>
            <a:endParaRPr lang="en-US" dirty="0"/>
          </a:p>
          <a:p>
            <a:pPr>
              <a:buFontTx/>
              <a:buChar char="-"/>
            </a:pPr>
            <a:r>
              <a:rPr lang="en-US" dirty="0"/>
              <a:t>Here in the graph, you can see how </a:t>
            </a:r>
            <a:r>
              <a:rPr lang="en-US" sz="1200" b="1" i="0" u="none" strike="noStrike" cap="none" baseline="0" dirty="0">
                <a:solidFill>
                  <a:schemeClr val="dk1"/>
                </a:solidFill>
                <a:latin typeface="Calibri"/>
                <a:ea typeface="Calibri"/>
                <a:cs typeface="Calibri"/>
                <a:sym typeface="Calibri"/>
              </a:rPr>
              <a:t>Industrial development was uneven across regions of Mexico during the period of strong international market integration</a:t>
            </a:r>
          </a:p>
          <a:p>
            <a:pPr>
              <a:buFontTx/>
              <a:buChar char="-"/>
            </a:pPr>
            <a:r>
              <a:rPr lang="en-US" sz="1200" b="1" i="0" u="none" strike="noStrike" cap="none" baseline="0" dirty="0">
                <a:solidFill>
                  <a:schemeClr val="dk1"/>
                </a:solidFill>
                <a:latin typeface="Calibri"/>
                <a:ea typeface="Calibri"/>
                <a:cs typeface="Calibri"/>
                <a:sym typeface="Calibri"/>
              </a:rPr>
              <a:t>Concentration aggravates existing disparities </a:t>
            </a:r>
            <a:r>
              <a:rPr lang="en-US" sz="1200" b="0" i="0" u="none" strike="noStrike" cap="none" baseline="0" dirty="0">
                <a:solidFill>
                  <a:schemeClr val="dk1"/>
                </a:solidFill>
                <a:latin typeface="Calibri"/>
                <a:ea typeface="Calibri"/>
                <a:cs typeface="Calibri"/>
                <a:sym typeface="Calibri"/>
              </a:rPr>
              <a:t>by reinforcing the competitiveness of leading regions, especially where large infrastructure gaps and regulatory barriers prevent the integration of domestic markets.</a:t>
            </a:r>
            <a:endParaRPr lang="en-US" sz="1200" b="1" i="0" u="none" strike="noStrike" cap="none" baseline="0" dirty="0">
              <a:solidFill>
                <a:schemeClr val="dk1"/>
              </a:solidFill>
              <a:latin typeface="Calibri"/>
              <a:ea typeface="Calibri"/>
              <a:cs typeface="Calibri"/>
              <a:sym typeface="Calibri"/>
            </a:endParaRPr>
          </a:p>
          <a:p>
            <a:pPr>
              <a:buFontTx/>
              <a:buChar char="-"/>
            </a:pPr>
            <a:endParaRPr lang="en-US" sz="1200" b="1" i="0" u="none" strike="noStrike" cap="none" baseline="0" dirty="0">
              <a:solidFill>
                <a:schemeClr val="dk1"/>
              </a:solidFill>
              <a:latin typeface="Calibri"/>
              <a:ea typeface="Calibri"/>
              <a:cs typeface="Calibri"/>
              <a:sym typeface="Calibri"/>
            </a:endParaRPr>
          </a:p>
          <a:p>
            <a:pPr>
              <a:buFontTx/>
              <a:buChar char="-"/>
            </a:pPr>
            <a:r>
              <a:rPr lang="en-US" sz="1200" b="1" i="0" u="none" strike="noStrike" cap="none" baseline="0" dirty="0">
                <a:solidFill>
                  <a:schemeClr val="dk1"/>
                </a:solidFill>
                <a:latin typeface="Calibri"/>
                <a:ea typeface="Calibri"/>
                <a:cs typeface="Calibri"/>
                <a:sym typeface="Calibri"/>
              </a:rPr>
              <a:t>So, </a:t>
            </a:r>
            <a:r>
              <a:rPr lang="en-US" sz="1200" b="0" i="0" u="none" strike="noStrike" cap="none" baseline="0" dirty="0">
                <a:solidFill>
                  <a:schemeClr val="dk1"/>
                </a:solidFill>
                <a:latin typeface="Calibri"/>
                <a:ea typeface="Calibri"/>
                <a:cs typeface="Calibri"/>
                <a:sym typeface="Calibri"/>
              </a:rPr>
              <a:t>the </a:t>
            </a:r>
            <a:r>
              <a:rPr lang="en-US" sz="1200" b="1" i="0" u="none" strike="noStrike" cap="none" baseline="0" dirty="0">
                <a:solidFill>
                  <a:schemeClr val="dk1"/>
                </a:solidFill>
                <a:latin typeface="Calibri"/>
                <a:ea typeface="Calibri"/>
                <a:cs typeface="Calibri"/>
                <a:sym typeface="Calibri"/>
              </a:rPr>
              <a:t>challenge of labor adjustment </a:t>
            </a:r>
            <a:r>
              <a:rPr lang="en-US" sz="1200" b="0" i="0" u="none" strike="noStrike" cap="none" baseline="0" dirty="0">
                <a:solidFill>
                  <a:schemeClr val="dk1"/>
                </a:solidFill>
                <a:latin typeface="Calibri"/>
                <a:ea typeface="Calibri"/>
                <a:cs typeface="Calibri"/>
                <a:sym typeface="Calibri"/>
              </a:rPr>
              <a:t>is fundamentally linked to the </a:t>
            </a:r>
            <a:r>
              <a:rPr lang="en-US" sz="1200" b="1" i="0" u="none" strike="noStrike" cap="none" baseline="0" dirty="0">
                <a:solidFill>
                  <a:schemeClr val="dk1"/>
                </a:solidFill>
                <a:latin typeface="Calibri"/>
                <a:ea typeface="Calibri"/>
                <a:cs typeface="Calibri"/>
                <a:sym typeface="Calibri"/>
              </a:rPr>
              <a:t>spatial distribution of economic activity in GVCs </a:t>
            </a:r>
            <a:r>
              <a:rPr lang="en-US" sz="1200" b="0" i="0" u="none" strike="noStrike" cap="none" baseline="0" dirty="0">
                <a:solidFill>
                  <a:schemeClr val="dk1"/>
                </a:solidFill>
                <a:latin typeface="Calibri"/>
                <a:ea typeface="Calibri"/>
                <a:cs typeface="Calibri"/>
                <a:sym typeface="Calibri"/>
              </a:rPr>
              <a:t>both across and </a:t>
            </a:r>
            <a:r>
              <a:rPr lang="en-US" sz="1200" b="0" i="1" u="none" strike="noStrike" cap="none" baseline="0" dirty="0">
                <a:solidFill>
                  <a:schemeClr val="dk1"/>
                </a:solidFill>
                <a:latin typeface="Calibri"/>
                <a:ea typeface="Calibri"/>
                <a:cs typeface="Calibri"/>
                <a:sym typeface="Calibri"/>
              </a:rPr>
              <a:t>within </a:t>
            </a:r>
            <a:r>
              <a:rPr lang="en-US" sz="1200" b="0" i="0" u="none" strike="noStrike" cap="none" baseline="0" dirty="0">
                <a:solidFill>
                  <a:schemeClr val="dk1"/>
                </a:solidFill>
                <a:latin typeface="Calibri"/>
                <a:ea typeface="Calibri"/>
                <a:cs typeface="Calibri"/>
                <a:sym typeface="Calibri"/>
              </a:rPr>
              <a:t>countries. </a:t>
            </a:r>
          </a:p>
          <a:p>
            <a:pPr lvl="1">
              <a:buFontTx/>
              <a:buChar char="-"/>
            </a:pPr>
            <a:r>
              <a:rPr lang="en-US" sz="1200" b="0" i="0" u="none" strike="noStrike" cap="none" baseline="0" dirty="0">
                <a:solidFill>
                  <a:schemeClr val="dk1"/>
                </a:solidFill>
                <a:latin typeface="Calibri"/>
                <a:ea typeface="Calibri"/>
                <a:cs typeface="Calibri"/>
                <a:sym typeface="Calibri"/>
              </a:rPr>
              <a:t>Spatial patterns of development are relevant at the initial stages of GVC integration and throughout the stages of upgrading. </a:t>
            </a:r>
          </a:p>
          <a:p>
            <a:pPr lvl="1">
              <a:buFontTx/>
              <a:buChar char="-"/>
            </a:pPr>
            <a:r>
              <a:rPr lang="en-US" sz="1200" b="0" i="0" u="none" strike="noStrike" cap="none" baseline="0" dirty="0">
                <a:solidFill>
                  <a:schemeClr val="dk1"/>
                </a:solidFill>
                <a:latin typeface="Calibri"/>
                <a:ea typeface="Calibri"/>
                <a:cs typeface="Calibri"/>
                <a:sym typeface="Calibri"/>
              </a:rPr>
              <a:t>As countries integrate globally, GVC investment tends to concentrate in the places within countries that are well connected to regional and global markets </a:t>
            </a:r>
          </a:p>
          <a:p>
            <a:pPr lvl="0">
              <a:buFontTx/>
              <a:buChar char="-"/>
            </a:pPr>
            <a:r>
              <a:rPr lang="en-US" sz="1200" b="0" i="0" u="none" strike="noStrike" cap="none" baseline="0" dirty="0">
                <a:solidFill>
                  <a:schemeClr val="dk1"/>
                </a:solidFill>
                <a:latin typeface="Calibri"/>
                <a:ea typeface="Calibri"/>
                <a:cs typeface="Calibri"/>
                <a:sym typeface="Calibri"/>
              </a:rPr>
              <a:t>Policy response: </a:t>
            </a:r>
          </a:p>
          <a:p>
            <a:pPr lvl="1">
              <a:buFontTx/>
              <a:buChar char="-"/>
            </a:pPr>
            <a:r>
              <a:rPr lang="en-US" sz="1200" b="0" i="0" u="none" strike="noStrike" cap="none" baseline="0" dirty="0">
                <a:solidFill>
                  <a:schemeClr val="dk1"/>
                </a:solidFill>
                <a:latin typeface="Calibri"/>
                <a:ea typeface="Calibri"/>
                <a:cs typeface="Calibri"/>
                <a:sym typeface="Calibri"/>
              </a:rPr>
              <a:t>Adjustment assistance</a:t>
            </a:r>
          </a:p>
          <a:p>
            <a:pPr lvl="1">
              <a:buFontTx/>
              <a:buChar char="-"/>
            </a:pPr>
            <a:r>
              <a:rPr lang="en-US" sz="1200" b="0" i="0" u="none" strike="noStrike" cap="none" baseline="0" dirty="0">
                <a:solidFill>
                  <a:schemeClr val="dk1"/>
                </a:solidFill>
                <a:latin typeface="Calibri"/>
                <a:ea typeface="Calibri"/>
                <a:cs typeface="Calibri"/>
                <a:sym typeface="Calibri"/>
              </a:rPr>
              <a:t>ALMPs</a:t>
            </a:r>
          </a:p>
          <a:p>
            <a:pPr lvl="1">
              <a:buFontTx/>
              <a:buChar char="-"/>
            </a:pPr>
            <a:r>
              <a:rPr lang="en-US" sz="1200" b="0" i="0" u="none" strike="noStrike" cap="none" baseline="0" dirty="0">
                <a:solidFill>
                  <a:schemeClr val="dk1"/>
                </a:solidFill>
                <a:latin typeface="Calibri"/>
                <a:ea typeface="Calibri"/>
                <a:cs typeface="Calibri"/>
                <a:sym typeface="Calibri"/>
              </a:rPr>
              <a:t>Loosen labor market regulation</a:t>
            </a:r>
          </a:p>
        </p:txBody>
      </p:sp>
      <p:sp>
        <p:nvSpPr>
          <p:cNvPr id="620" name="Google Shape;620;p19:notes"/>
          <p:cNvSpPr>
            <a:spLocks noGrp="1" noRot="1" noChangeAspect="1"/>
          </p:cNvSpPr>
          <p:nvPr>
            <p:ph type="sldImg" idx="2"/>
          </p:nvPr>
        </p:nvSpPr>
        <p:spPr>
          <a:xfrm>
            <a:off x="746125" y="1143000"/>
            <a:ext cx="5487988"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t>Violations range from core labor standards to unsafe working conditions, low wages, excessive working hours, and precarious contracts.</a:t>
            </a:r>
          </a:p>
          <a:p>
            <a:pPr marL="0"/>
            <a:br>
              <a:rPr lang="en-US" sz="1200" b="0" i="0" u="none" strike="noStrike" kern="0" cap="none" dirty="0">
                <a:solidFill>
                  <a:schemeClr val="dk1"/>
                </a:solidFill>
                <a:effectLst/>
                <a:latin typeface="+mn-lt"/>
                <a:ea typeface="Calibri"/>
                <a:cs typeface="Calibri"/>
                <a:sym typeface="Calibri"/>
              </a:rPr>
            </a:br>
            <a:r>
              <a:rPr lang="en-US" sz="1200" b="0" i="0" u="none" strike="noStrike" kern="1200" cap="none" dirty="0">
                <a:solidFill>
                  <a:schemeClr val="tx1"/>
                </a:solidFill>
                <a:effectLst/>
                <a:latin typeface="+mn-lt"/>
                <a:ea typeface="Calibri"/>
                <a:cs typeface="Calibri"/>
                <a:sym typeface="Calibri"/>
              </a:rPr>
              <a:t>Evidence from </a:t>
            </a:r>
            <a:r>
              <a:rPr lang="en-US" sz="1200" b="1" i="0" u="none" strike="noStrike" kern="1200" cap="none" dirty="0">
                <a:solidFill>
                  <a:schemeClr val="tx1"/>
                </a:solidFill>
                <a:effectLst/>
                <a:latin typeface="+mn-lt"/>
                <a:ea typeface="Calibri"/>
                <a:cs typeface="Calibri"/>
                <a:sym typeface="Calibri"/>
              </a:rPr>
              <a:t>Better Work </a:t>
            </a:r>
            <a:r>
              <a:rPr lang="en-US" sz="1200" b="0" i="0" u="none" strike="noStrike" kern="1200" cap="none" dirty="0">
                <a:solidFill>
                  <a:schemeClr val="tx1"/>
                </a:solidFill>
                <a:effectLst/>
                <a:latin typeface="+mn-lt"/>
                <a:ea typeface="Calibri"/>
                <a:cs typeface="Calibri"/>
                <a:sym typeface="Calibri"/>
              </a:rPr>
              <a:t>factories shows – </a:t>
            </a:r>
          </a:p>
          <a:p>
            <a:pPr marL="171450" indent="-171450">
              <a:buFontTx/>
              <a:buChar char="-"/>
            </a:pPr>
            <a:r>
              <a:rPr lang="en-US" sz="1200" b="0" i="0" u="none" strike="noStrike" kern="1200" cap="none" dirty="0">
                <a:solidFill>
                  <a:schemeClr val="tx1"/>
                </a:solidFill>
                <a:effectLst/>
                <a:latin typeface="+mn-lt"/>
                <a:ea typeface="Calibri"/>
                <a:cs typeface="Calibri"/>
                <a:sym typeface="Calibri"/>
              </a:rPr>
              <a:t>garment factories in GVCs are more productive and more profitable when they achieve greater compliance with </a:t>
            </a:r>
            <a:r>
              <a:rPr lang="en-US" sz="1200" b="0" i="0" u="none" strike="noStrike" kern="1200" cap="none" dirty="0" err="1">
                <a:solidFill>
                  <a:schemeClr val="tx1"/>
                </a:solidFill>
                <a:effectLst/>
                <a:latin typeface="+mn-lt"/>
                <a:ea typeface="Calibri"/>
                <a:cs typeface="Calibri"/>
                <a:sym typeface="Calibri"/>
              </a:rPr>
              <a:t>labour</a:t>
            </a:r>
            <a:r>
              <a:rPr lang="en-US" sz="1200" b="0" i="0" u="none" strike="noStrike" kern="1200" cap="none" dirty="0">
                <a:solidFill>
                  <a:schemeClr val="tx1"/>
                </a:solidFill>
                <a:effectLst/>
                <a:latin typeface="+mn-lt"/>
                <a:ea typeface="Calibri"/>
                <a:cs typeface="Calibri"/>
                <a:sym typeface="Calibri"/>
              </a:rPr>
              <a:t> standards—particularly on freedom of association and collective bargaining, eliminate sexual harassment and verbal abuse, improve workers’ sense of physical security and assurance in wage payments. </a:t>
            </a:r>
          </a:p>
          <a:p>
            <a:pPr marL="171450" indent="-171450">
              <a:buFontTx/>
              <a:buChar char="-"/>
            </a:pPr>
            <a:r>
              <a:rPr lang="en-US" sz="1200" b="0" i="0" u="none" strike="noStrike" kern="1200" cap="none" dirty="0">
                <a:solidFill>
                  <a:schemeClr val="tx1"/>
                </a:solidFill>
                <a:effectLst/>
                <a:latin typeface="+mn-lt"/>
                <a:ea typeface="Calibri"/>
                <a:cs typeface="Calibri"/>
                <a:sym typeface="Calibri"/>
              </a:rPr>
              <a:t>Similarly, profitability is </a:t>
            </a:r>
            <a:r>
              <a:rPr lang="en-US" sz="1200" b="1" i="0" u="none" strike="noStrike" kern="1200" cap="none" dirty="0">
                <a:solidFill>
                  <a:schemeClr val="tx1"/>
                </a:solidFill>
                <a:effectLst/>
                <a:latin typeface="+mn-lt"/>
                <a:ea typeface="Calibri"/>
                <a:cs typeface="Calibri"/>
                <a:sym typeface="Calibri"/>
              </a:rPr>
              <a:t>8% higher </a:t>
            </a:r>
            <a:r>
              <a:rPr lang="en-US" sz="1200" b="0" i="0" u="none" strike="noStrike" kern="1200" cap="none" dirty="0">
                <a:solidFill>
                  <a:schemeClr val="tx1"/>
                </a:solidFill>
                <a:effectLst/>
                <a:latin typeface="+mn-lt"/>
                <a:ea typeface="Calibri"/>
                <a:cs typeface="Calibri"/>
                <a:sym typeface="Calibri"/>
              </a:rPr>
              <a:t>where workers experience an environmentally comfortable and trusting workplace. </a:t>
            </a:r>
            <a:endParaRPr lang="en-US" sz="1200" dirty="0"/>
          </a:p>
          <a:p>
            <a:pPr marL="0" lvl="0" indent="0" algn="l" rtl="0">
              <a:spcBef>
                <a:spcPts val="0"/>
              </a:spcBef>
              <a:spcAft>
                <a:spcPts val="0"/>
              </a:spcAft>
              <a:buNone/>
            </a:pPr>
            <a:endParaRPr lang="en-US" sz="1200" dirty="0"/>
          </a:p>
          <a:p>
            <a:r>
              <a:rPr lang="en-US" b="1" dirty="0"/>
              <a:t>Explanation of the chart</a:t>
            </a:r>
          </a:p>
          <a:p>
            <a:endParaRPr lang="en-US" b="1" dirty="0"/>
          </a:p>
          <a:p>
            <a:r>
              <a:rPr lang="en-US" sz="1200" b="0" i="0" u="none" strike="noStrike" cap="none" baseline="0" dirty="0">
                <a:solidFill>
                  <a:schemeClr val="dk1"/>
                </a:solidFill>
                <a:latin typeface="+mn-lt"/>
                <a:ea typeface="Calibri"/>
                <a:cs typeface="Calibri"/>
                <a:sym typeface="Calibri"/>
              </a:rPr>
              <a:t>According to global evidence from the International </a:t>
            </a:r>
            <a:r>
              <a:rPr lang="en-US" sz="1200" b="0" i="0" u="none" strike="noStrike" cap="none" baseline="0" dirty="0" err="1">
                <a:solidFill>
                  <a:schemeClr val="dk1"/>
                </a:solidFill>
                <a:latin typeface="+mn-lt"/>
                <a:ea typeface="Calibri"/>
                <a:cs typeface="Calibri"/>
                <a:sym typeface="Calibri"/>
              </a:rPr>
              <a:t>Labour</a:t>
            </a:r>
            <a:r>
              <a:rPr lang="en-US" sz="1200" b="0" i="0" u="none" strike="noStrike" cap="none" baseline="0" dirty="0">
                <a:solidFill>
                  <a:schemeClr val="dk1"/>
                </a:solidFill>
                <a:latin typeface="+mn-lt"/>
                <a:ea typeface="Calibri"/>
                <a:cs typeface="Calibri"/>
                <a:sym typeface="Calibri"/>
              </a:rPr>
              <a:t> Organization-International Finance Corporation (ILO-IFC) Better Work program, garment factories in GVCs are more productive and more profitable when they comply with labor standards —especially those aimed at ensuring freedom of association and collective bargaining since they contribute to improving workers’ sense of physical security and assurance of wage payments, and tend to help eliminating sexual harassment and verbal abuse.</a:t>
            </a:r>
          </a:p>
          <a:p>
            <a:endParaRPr lang="en-US" sz="1200" b="0" i="0" u="none" strike="noStrike" cap="none" baseline="0" dirty="0">
              <a:solidFill>
                <a:schemeClr val="dk1"/>
              </a:solidFill>
              <a:latin typeface="+mn-lt"/>
              <a:cs typeface="Calibri"/>
              <a:sym typeface="Calibri"/>
            </a:endParaRPr>
          </a:p>
          <a:p>
            <a:r>
              <a:rPr lang="en-US" sz="1200" b="1" i="0" u="none" strike="noStrike" cap="none" baseline="0" dirty="0">
                <a:solidFill>
                  <a:schemeClr val="dk1"/>
                </a:solidFill>
                <a:latin typeface="+mn-lt"/>
                <a:cs typeface="Calibri"/>
                <a:sym typeface="Calibri"/>
              </a:rPr>
              <a:t>Panel a</a:t>
            </a:r>
            <a:r>
              <a:rPr lang="en-US" sz="1200" b="0" i="0" u="none" strike="noStrike" cap="none" baseline="0" dirty="0">
                <a:solidFill>
                  <a:schemeClr val="dk1"/>
                </a:solidFill>
                <a:latin typeface="+mn-lt"/>
                <a:cs typeface="Calibri"/>
                <a:sym typeface="Calibri"/>
              </a:rPr>
              <a:t> plots the average noncompliance rate of firms for each year of program participation in Better Work in Vietnam (2010-18)</a:t>
            </a:r>
          </a:p>
          <a:p>
            <a:endParaRPr lang="en-US" sz="1200" b="0" i="0" u="none" strike="noStrike" cap="none" baseline="0" dirty="0">
              <a:solidFill>
                <a:schemeClr val="dk1"/>
              </a:solidFill>
              <a:latin typeface="+mn-lt"/>
              <a:cs typeface="Calibri"/>
              <a:sym typeface="Calibri"/>
            </a:endParaRPr>
          </a:p>
          <a:p>
            <a:r>
              <a:rPr lang="en-US" sz="1200" b="0" i="0" u="none" strike="noStrike" cap="none" baseline="0" dirty="0">
                <a:solidFill>
                  <a:schemeClr val="dk1"/>
                </a:solidFill>
                <a:latin typeface="+mn-lt"/>
                <a:cs typeface="Calibri"/>
                <a:sym typeface="Calibri"/>
              </a:rPr>
              <a:t>Greater transparency on working conditions in GVCs plays a role in promoting compliance with labor standards.  </a:t>
            </a:r>
          </a:p>
          <a:p>
            <a:endParaRPr lang="en-US" sz="1200" b="0" i="0" u="none" strike="noStrike" cap="none" baseline="0" dirty="0">
              <a:solidFill>
                <a:schemeClr val="dk1"/>
              </a:solidFill>
              <a:latin typeface="+mn-lt"/>
              <a:cs typeface="Calibri"/>
              <a:sym typeface="Calibri"/>
            </a:endParaRPr>
          </a:p>
          <a:p>
            <a:r>
              <a:rPr lang="en-US" sz="1200" b="1" i="0" u="none" strike="noStrike" cap="none" baseline="0" dirty="0">
                <a:solidFill>
                  <a:schemeClr val="dk1"/>
                </a:solidFill>
                <a:latin typeface="+mn-lt"/>
                <a:cs typeface="Calibri"/>
                <a:sym typeface="Calibri"/>
              </a:rPr>
              <a:t>Panel b</a:t>
            </a:r>
            <a:r>
              <a:rPr lang="en-US" sz="1200" b="0" i="0" u="none" strike="noStrike" cap="none" baseline="0" dirty="0">
                <a:solidFill>
                  <a:schemeClr val="dk1"/>
                </a:solidFill>
                <a:latin typeface="+mn-lt"/>
                <a:cs typeface="Calibri"/>
                <a:sym typeface="Calibri"/>
              </a:rPr>
              <a:t> plots the average noncompliance rate of firms over time, since Better Work Vietnam was launched in 2000. The chart shows that noncompliance dropped after Better Work Vietnam implemented a policy of disclosing publicly the identity of the firms that failed to meet key labor standards. The policy was announced in 2015 and started being implemented in 2017. </a:t>
            </a:r>
          </a:p>
          <a:p>
            <a:endParaRPr lang="en-US" b="1"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C43D457-A516-419E-BDD6-BDBB8CF9DA2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9970243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EB6C42A-4E02-4082-A7DE-C3F6E99AA00D}"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3935256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spcBef>
                <a:spcPts val="0"/>
              </a:spcBef>
              <a:spcAft>
                <a:spcPts val="0"/>
              </a:spcAft>
              <a:buFontTx/>
              <a:buNone/>
            </a:pPr>
            <a:endParaRPr lang="en-US" sz="1200" dirty="0">
              <a:solidFill>
                <a:schemeClr val="dk1"/>
              </a:solidFill>
              <a:latin typeface="+mn-lt"/>
              <a:ea typeface="Calibri"/>
              <a:cs typeface="Calibri"/>
              <a:sym typeface="Calibri"/>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C43D457-A516-419E-BDD6-BDBB8CF9DA2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6826821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spcBef>
                <a:spcPts val="0"/>
              </a:spcBef>
              <a:spcAft>
                <a:spcPts val="0"/>
              </a:spcAft>
              <a:buFontTx/>
              <a:buNone/>
            </a:pPr>
            <a:endParaRPr lang="en-US" sz="1200" dirty="0">
              <a:solidFill>
                <a:schemeClr val="dk1"/>
              </a:solidFill>
              <a:latin typeface="+mn-lt"/>
              <a:ea typeface="Calibri"/>
              <a:cs typeface="Calibri"/>
              <a:sym typeface="Calibri"/>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C43D457-A516-419E-BDD6-BDBB8CF9DA2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1381450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spcBef>
                <a:spcPts val="0"/>
              </a:spcBef>
              <a:spcAft>
                <a:spcPts val="0"/>
              </a:spcAft>
              <a:buFontTx/>
              <a:buNone/>
            </a:pPr>
            <a:r>
              <a:rPr lang="en-US" sz="1200" b="0" i="0" u="none" strike="noStrike" kern="1200" dirty="0">
                <a:solidFill>
                  <a:schemeClr val="tx1"/>
                </a:solidFill>
                <a:effectLst/>
                <a:latin typeface="+mn-lt"/>
                <a:ea typeface="+mn-ea"/>
                <a:cs typeface="+mn-cs"/>
              </a:rPr>
              <a:t>The time reduction captures reforms that were implemented and had a positive impact on the</a:t>
            </a:r>
            <a:r>
              <a:rPr lang="en-US" dirty="0"/>
              <a:t> </a:t>
            </a:r>
            <a:r>
              <a:rPr lang="en-US" sz="1200" b="0" i="0" u="none" strike="noStrike" kern="1200" dirty="0">
                <a:solidFill>
                  <a:schemeClr val="tx1"/>
                </a:solidFill>
                <a:effectLst/>
                <a:latin typeface="+mn-lt"/>
                <a:ea typeface="+mn-ea"/>
                <a:cs typeface="+mn-cs"/>
              </a:rPr>
              <a:t>time for trading across borders indicator from 2016 to 2017. The reforms recorded during this period are</a:t>
            </a:r>
            <a:r>
              <a:rPr lang="en-US" dirty="0"/>
              <a:t> </a:t>
            </a:r>
            <a:r>
              <a:rPr lang="en-US" sz="1200" b="0" i="0" u="none" strike="noStrike" kern="1200" dirty="0">
                <a:solidFill>
                  <a:schemeClr val="tx1"/>
                </a:solidFill>
                <a:effectLst/>
                <a:latin typeface="+mn-lt"/>
                <a:ea typeface="+mn-ea"/>
                <a:cs typeface="+mn-cs"/>
              </a:rPr>
              <a:t>aggregated in four wide-ranging categories: electronic systems, customs administration, risk-based</a:t>
            </a:r>
            <a:r>
              <a:rPr lang="en-US" dirty="0"/>
              <a:t> </a:t>
            </a:r>
            <a:r>
              <a:rPr lang="en-US" sz="1200" b="0" i="0" u="none" strike="noStrike" kern="1200" dirty="0">
                <a:solidFill>
                  <a:schemeClr val="tx1"/>
                </a:solidFill>
                <a:effectLst/>
                <a:latin typeface="+mn-lt"/>
                <a:ea typeface="+mn-ea"/>
                <a:cs typeface="+mn-cs"/>
              </a:rPr>
              <a:t>inspections, and infrastructure. Regions with no reforms on time are excluded from the figure.</a:t>
            </a:r>
            <a:r>
              <a:rPr lang="en-US" dirty="0"/>
              <a:t> </a:t>
            </a:r>
            <a:endParaRPr lang="en-US" sz="1200" dirty="0">
              <a:solidFill>
                <a:schemeClr val="dk1"/>
              </a:solidFill>
              <a:latin typeface="+mn-lt"/>
              <a:ea typeface="Calibri"/>
              <a:cs typeface="Calibri"/>
              <a:sym typeface="Calibri"/>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C43D457-A516-419E-BDD6-BDBB8CF9DA2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519679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EB6C42A-4E02-4082-A7DE-C3F6E99AA00D}" type="slidenum">
              <a:rPr lang="en-US" smtClean="0"/>
              <a:t>4</a:t>
            </a:fld>
            <a:endParaRPr lang="en-US"/>
          </a:p>
        </p:txBody>
      </p:sp>
    </p:spTree>
    <p:extLst>
      <p:ext uri="{BB962C8B-B14F-4D97-AF65-F5344CB8AC3E}">
        <p14:creationId xmlns:p14="http://schemas.microsoft.com/office/powerpoint/2010/main" val="70265434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spcBef>
                <a:spcPts val="0"/>
              </a:spcBef>
              <a:spcAft>
                <a:spcPts val="0"/>
              </a:spcAft>
              <a:buNone/>
            </a:pPr>
            <a:r>
              <a:rPr lang="en-US" dirty="0"/>
              <a:t>Speaker notes:</a:t>
            </a:r>
          </a:p>
          <a:p>
            <a:pPr marL="0" lvl="0" indent="0" algn="l" rtl="0">
              <a:spcBef>
                <a:spcPts val="0"/>
              </a:spcBef>
              <a:spcAft>
                <a:spcPts val="0"/>
              </a:spcAft>
              <a:buNone/>
            </a:pPr>
            <a:endParaRPr lang="en-US" dirty="0"/>
          </a:p>
          <a:p>
            <a:pPr marL="171450" lvl="0" indent="-171450" algn="l" rtl="0">
              <a:spcBef>
                <a:spcPts val="0"/>
              </a:spcBef>
              <a:spcAft>
                <a:spcPts val="0"/>
              </a:spcAft>
              <a:buFontTx/>
              <a:buChar char="-"/>
            </a:pPr>
            <a:r>
              <a:rPr lang="en-US" dirty="0"/>
              <a:t>GVCs have existed for centuries, but their fastest growth was from 1990-2007 as transport and communications infrastructure advanced and trade barriers dropped significantly through the Uruguay Round.</a:t>
            </a:r>
          </a:p>
          <a:p>
            <a:pPr marL="171450" lvl="0" indent="-171450" algn="l" rtl="0">
              <a:spcBef>
                <a:spcPts val="0"/>
              </a:spcBef>
              <a:spcAft>
                <a:spcPts val="0"/>
              </a:spcAft>
              <a:buFontTx/>
              <a:buChar char="-"/>
            </a:pPr>
            <a:r>
              <a:rPr lang="en-US" dirty="0"/>
              <a:t>The last decade has been much more stagnant, and in fact there has been a notable decline in the GVC share of global trade (figure)</a:t>
            </a:r>
          </a:p>
          <a:p>
            <a:pPr marL="628650" lvl="1" indent="-171450" algn="l" rtl="0">
              <a:spcBef>
                <a:spcPts val="0"/>
              </a:spcBef>
              <a:spcAft>
                <a:spcPts val="0"/>
              </a:spcAft>
              <a:buFontTx/>
              <a:buChar char="-"/>
            </a:pPr>
            <a:r>
              <a:rPr lang="en-US" dirty="0"/>
              <a:t>The growth of trade has been sluggish since the 2008 financial crisis and the expansion of GVCs has slowed</a:t>
            </a:r>
          </a:p>
          <a:p>
            <a:pPr marL="628650" lvl="1" indent="-171450" algn="l" rtl="0">
              <a:spcBef>
                <a:spcPts val="0"/>
              </a:spcBef>
              <a:spcAft>
                <a:spcPts val="0"/>
              </a:spcAft>
              <a:buFontTx/>
              <a:buChar char="-"/>
            </a:pPr>
            <a:r>
              <a:rPr lang="en-US" dirty="0"/>
              <a:t>Maturation of high-growth markets: China is producing more at home, the UN’s booming shale sector prompted a 25% reduction in oil imports between 2010 and 2015, and reduced incentives to outsource manufacturing production.</a:t>
            </a:r>
          </a:p>
          <a:p>
            <a:pPr marL="628650" lvl="1" indent="-171450" algn="l" rtl="0">
              <a:spcBef>
                <a:spcPts val="0"/>
              </a:spcBef>
              <a:spcAft>
                <a:spcPts val="0"/>
              </a:spcAft>
              <a:buFontTx/>
              <a:buChar char="-"/>
            </a:pPr>
            <a:r>
              <a:rPr lang="en-US" dirty="0"/>
              <a:t>Trade reform has stagnated – the 1990s were transformative for the global trading system, with the conclusion of the Uruguay Round, NAFTA, and the integration of China and Eastern European into the global economy.</a:t>
            </a:r>
          </a:p>
          <a:p>
            <a:pPr marL="628650" lvl="1" indent="-171450" algn="l" rtl="0">
              <a:spcBef>
                <a:spcPts val="0"/>
              </a:spcBef>
              <a:spcAft>
                <a:spcPts val="0"/>
              </a:spcAft>
              <a:buFontTx/>
              <a:buChar char="-"/>
            </a:pPr>
            <a:endParaRPr lang="en-US" dirty="0"/>
          </a:p>
          <a:p>
            <a:pPr marL="628650" lvl="1" indent="-171450" algn="l" rtl="0">
              <a:spcBef>
                <a:spcPts val="0"/>
              </a:spcBef>
              <a:spcAft>
                <a:spcPts val="0"/>
              </a:spcAft>
              <a:buFontTx/>
              <a:buChar char="-"/>
            </a:pPr>
            <a:r>
              <a:rPr lang="en-US" dirty="0"/>
              <a:t>Protectionism is particularly problematic for GVCs: (i) it could induce reshoring of existing GVCs or their shift to new locations; (ii) due to policy unpredictability, expansion is likely to remain on hold due to disincentives to invest.</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C43D457-A516-419E-BDD6-BDBB8CF9DA2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5155520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C43D457-A516-419E-BDD6-BDBB8CF9DA2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4995453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spcBef>
                <a:spcPts val="0"/>
              </a:spcBef>
              <a:spcAft>
                <a:spcPts val="0"/>
              </a:spcAft>
              <a:buNone/>
            </a:pPr>
            <a:r>
              <a:rPr lang="en-US" sz="1200" b="0" i="0" u="none" strike="noStrike" cap="none" dirty="0">
                <a:solidFill>
                  <a:schemeClr val="dk1"/>
                </a:solidFill>
                <a:effectLst/>
                <a:latin typeface="+mn-lt"/>
                <a:ea typeface="Calibri"/>
                <a:cs typeface="Calibri"/>
                <a:sym typeface="Calibri"/>
              </a:rPr>
              <a:t>There is a positive association between growth in manufacturing productivity and growth in GVC participation. Backward participation in GVCs is particularly important – </a:t>
            </a:r>
            <a:r>
              <a:rPr lang="en-US" sz="1200" b="1" i="0" u="none" strike="noStrike" cap="none" dirty="0">
                <a:solidFill>
                  <a:schemeClr val="dk1"/>
                </a:solidFill>
                <a:effectLst/>
                <a:latin typeface="+mn-lt"/>
                <a:ea typeface="Calibri"/>
                <a:cs typeface="Calibri"/>
                <a:sym typeface="Calibri"/>
              </a:rPr>
              <a:t>a 10 percent increase in the level of GVC participation increases in turn average productivity by close to 1.6 percent. [click]</a:t>
            </a:r>
          </a:p>
          <a:p>
            <a:pPr marL="0" lvl="0" indent="0" algn="l" rtl="0">
              <a:spcBef>
                <a:spcPts val="0"/>
              </a:spcBef>
              <a:spcAft>
                <a:spcPts val="0"/>
              </a:spcAft>
              <a:buNone/>
            </a:pPr>
            <a:endParaRPr lang="en-US" sz="1200" b="1" i="0" u="none" strike="noStrike" cap="none" dirty="0">
              <a:solidFill>
                <a:schemeClr val="dk1"/>
              </a:solidFill>
              <a:effectLst/>
              <a:latin typeface="+mn-lt"/>
              <a:ea typeface="Calibri"/>
              <a:cs typeface="Calibri"/>
              <a:sym typeface="Calibri"/>
            </a:endParaRPr>
          </a:p>
          <a:p>
            <a:pPr marL="171450" lvl="0" indent="-171450" algn="l" rtl="0">
              <a:spcBef>
                <a:spcPts val="0"/>
              </a:spcBef>
              <a:spcAft>
                <a:spcPts val="0"/>
              </a:spcAft>
              <a:buFontTx/>
              <a:buChar char="-"/>
            </a:pPr>
            <a:r>
              <a:rPr lang="en-US" sz="1200" b="0" i="0" u="none" strike="noStrike" cap="none" dirty="0">
                <a:solidFill>
                  <a:schemeClr val="dk1"/>
                </a:solidFill>
                <a:effectLst/>
                <a:latin typeface="+mn-lt"/>
                <a:ea typeface="Calibri"/>
                <a:cs typeface="Calibri"/>
                <a:sym typeface="Calibri"/>
              </a:rPr>
              <a:t>[first block enters] In </a:t>
            </a:r>
            <a:r>
              <a:rPr lang="en-US" sz="1200" b="1" i="0" u="none" strike="noStrike" cap="none" dirty="0">
                <a:solidFill>
                  <a:schemeClr val="dk1"/>
                </a:solidFill>
                <a:effectLst/>
                <a:latin typeface="+mn-lt"/>
                <a:ea typeface="Calibri"/>
                <a:cs typeface="Calibri"/>
                <a:sym typeface="Calibri"/>
              </a:rPr>
              <a:t>Ethiopia</a:t>
            </a:r>
            <a:r>
              <a:rPr lang="en-US" sz="1200" b="0" i="0" u="none" strike="noStrike" cap="none" dirty="0">
                <a:solidFill>
                  <a:schemeClr val="dk1"/>
                </a:solidFill>
                <a:effectLst/>
                <a:latin typeface="+mn-lt"/>
                <a:ea typeface="Calibri"/>
                <a:cs typeface="Calibri"/>
                <a:sym typeface="Calibri"/>
              </a:rPr>
              <a:t> and across a large sample of countries, GVC firms in manufacturing show higher productivity than one-way traders or </a:t>
            </a:r>
            <a:r>
              <a:rPr lang="en-US" sz="1200" b="0" i="0" u="none" strike="noStrike" cap="none" dirty="0" err="1">
                <a:solidFill>
                  <a:schemeClr val="dk1"/>
                </a:solidFill>
                <a:effectLst/>
                <a:latin typeface="+mn-lt"/>
                <a:ea typeface="Calibri"/>
                <a:cs typeface="Calibri"/>
                <a:sym typeface="Calibri"/>
              </a:rPr>
              <a:t>nontraders</a:t>
            </a:r>
            <a:r>
              <a:rPr lang="en-US" sz="1200" b="0" i="0" u="none" strike="noStrike" cap="none" dirty="0">
                <a:solidFill>
                  <a:schemeClr val="dk1"/>
                </a:solidFill>
                <a:effectLst/>
                <a:latin typeface="+mn-lt"/>
                <a:ea typeface="Calibri"/>
                <a:cs typeface="Calibri"/>
                <a:sym typeface="Calibri"/>
              </a:rPr>
              <a:t>. Firms that both import and export are 76 percent more productive than nontrading firms, compared with a 42 percent difference for export-only firms and a 20 percent difference for import-only firms. </a:t>
            </a:r>
            <a:r>
              <a:rPr lang="en-US" sz="1200" b="1" i="0" u="none" strike="noStrike" cap="none" dirty="0">
                <a:solidFill>
                  <a:schemeClr val="dk1"/>
                </a:solidFill>
                <a:effectLst/>
                <a:latin typeface="+mn-lt"/>
                <a:ea typeface="Calibri"/>
                <a:cs typeface="Calibri"/>
                <a:sym typeface="Calibri"/>
              </a:rPr>
              <a:t>[click]</a:t>
            </a:r>
            <a:endParaRPr lang="en-US" sz="1200" b="0" i="0" u="none" strike="noStrike" cap="none" dirty="0">
              <a:solidFill>
                <a:schemeClr val="dk1"/>
              </a:solidFill>
              <a:effectLst/>
              <a:latin typeface="+mn-lt"/>
              <a:ea typeface="Calibri"/>
              <a:cs typeface="Calibri"/>
              <a:sym typeface="Calibri"/>
            </a:endParaRPr>
          </a:p>
          <a:p>
            <a:pPr marL="171450" lvl="0" indent="-171450" algn="l" rtl="0">
              <a:spcBef>
                <a:spcPts val="0"/>
              </a:spcBef>
              <a:spcAft>
                <a:spcPts val="0"/>
              </a:spcAft>
              <a:buFontTx/>
              <a:buChar char="-"/>
            </a:pPr>
            <a:r>
              <a:rPr lang="en-US" sz="1200" b="0" i="0" u="none" strike="noStrike" cap="none" dirty="0">
                <a:solidFill>
                  <a:schemeClr val="dk1"/>
                </a:solidFill>
                <a:effectLst/>
                <a:latin typeface="+mn-lt"/>
                <a:ea typeface="Calibri"/>
                <a:cs typeface="Calibri"/>
                <a:sym typeface="Calibri"/>
              </a:rPr>
              <a:t>[second block enters] In </a:t>
            </a:r>
            <a:r>
              <a:rPr lang="en-US" sz="1200" b="1" i="0" u="none" strike="noStrike" cap="none" dirty="0">
                <a:solidFill>
                  <a:schemeClr val="dk1"/>
                </a:solidFill>
                <a:effectLst/>
                <a:latin typeface="+mn-lt"/>
                <a:ea typeface="Calibri"/>
                <a:cs typeface="Calibri"/>
                <a:sym typeface="Calibri"/>
              </a:rPr>
              <a:t>Vietnam</a:t>
            </a:r>
            <a:r>
              <a:rPr lang="en-US" sz="1200" b="0" i="0" u="none" strike="noStrike" cap="none" dirty="0">
                <a:solidFill>
                  <a:schemeClr val="dk1"/>
                </a:solidFill>
                <a:effectLst/>
                <a:latin typeface="+mn-lt"/>
                <a:ea typeface="Calibri"/>
                <a:cs typeface="Calibri"/>
                <a:sym typeface="Calibri"/>
              </a:rPr>
              <a:t>, this relationship holds across firms in all sectors: manufacturing, services, and agriculture alike. </a:t>
            </a:r>
            <a:r>
              <a:rPr lang="en-US" sz="1100" b="1" i="0" u="none" strike="noStrike" cap="none" dirty="0">
                <a:solidFill>
                  <a:schemeClr val="dk1"/>
                </a:solidFill>
                <a:effectLst/>
                <a:latin typeface="+mn-lt"/>
                <a:ea typeface="Calibri"/>
                <a:cs typeface="Calibri"/>
                <a:sym typeface="Calibri"/>
              </a:rPr>
              <a:t>[click]</a:t>
            </a:r>
            <a:endParaRPr lang="en-US" sz="1100" b="0" i="0" u="none" strike="noStrike" cap="none" dirty="0">
              <a:solidFill>
                <a:schemeClr val="dk1"/>
              </a:solidFill>
              <a:effectLst/>
              <a:latin typeface="+mn-lt"/>
              <a:ea typeface="Calibri"/>
              <a:cs typeface="Calibri"/>
              <a:sym typeface="Calibri"/>
            </a:endParaRPr>
          </a:p>
          <a:p>
            <a:pPr marL="171450" lvl="0" indent="-171450" algn="l" rtl="0">
              <a:spcBef>
                <a:spcPts val="0"/>
              </a:spcBef>
              <a:spcAft>
                <a:spcPts val="0"/>
              </a:spcAft>
              <a:buFontTx/>
              <a:buChar char="-"/>
            </a:pPr>
            <a:r>
              <a:rPr lang="en-US" sz="1200" b="0" i="0" u="none" strike="noStrike" cap="none" dirty="0">
                <a:solidFill>
                  <a:schemeClr val="dk1"/>
                </a:solidFill>
                <a:effectLst/>
                <a:latin typeface="+mn-lt"/>
                <a:ea typeface="Calibri"/>
                <a:cs typeface="Calibri"/>
                <a:sym typeface="Calibri"/>
              </a:rPr>
              <a:t>[third block]</a:t>
            </a:r>
            <a:r>
              <a:rPr lang="en-US" sz="1200" b="1" i="0" u="none" strike="noStrike" cap="none" dirty="0">
                <a:solidFill>
                  <a:schemeClr val="dk1"/>
                </a:solidFill>
                <a:effectLst/>
                <a:latin typeface="+mn-lt"/>
                <a:ea typeface="Calibri"/>
                <a:cs typeface="Calibri"/>
                <a:sym typeface="Calibri"/>
              </a:rPr>
              <a:t>: </a:t>
            </a:r>
            <a:r>
              <a:rPr lang="en-US" sz="1200" b="0" i="0" u="none" strike="noStrike" cap="none" dirty="0">
                <a:solidFill>
                  <a:schemeClr val="dk1"/>
                </a:solidFill>
                <a:effectLst/>
                <a:latin typeface="+mn-lt"/>
                <a:ea typeface="Calibri"/>
                <a:cs typeface="Calibri"/>
                <a:sym typeface="Calibri"/>
              </a:rPr>
              <a:t>In a </a:t>
            </a:r>
            <a:r>
              <a:rPr lang="en-US" sz="1200" b="1" i="0" u="none" strike="noStrike" cap="none" dirty="0">
                <a:solidFill>
                  <a:schemeClr val="dk1"/>
                </a:solidFill>
                <a:effectLst/>
                <a:latin typeface="+mn-lt"/>
                <a:ea typeface="Calibri"/>
                <a:cs typeface="Calibri"/>
                <a:sym typeface="Calibri"/>
              </a:rPr>
              <a:t>sample of 100 countries </a:t>
            </a:r>
            <a:r>
              <a:rPr lang="en-US" sz="1200" b="0" i="0" u="none" strike="noStrike" cap="none" dirty="0">
                <a:solidFill>
                  <a:schemeClr val="dk1"/>
                </a:solidFill>
                <a:effectLst/>
                <a:latin typeface="+mn-lt"/>
                <a:ea typeface="Calibri"/>
                <a:cs typeface="Calibri"/>
                <a:sym typeface="Calibri"/>
              </a:rPr>
              <a:t>across income groups for the period 1990-2015, a 10 percent increase in backward GVC participation is estimated to increase per capita GDP by about 1.4 percent, while a 10 percent increase in forward GVC participation is estimated to increase per capita GDP by about 0.8 percent. </a:t>
            </a:r>
            <a:endParaRPr lang="en-US" sz="1100" b="0" i="0" u="none" strike="noStrike" cap="none" dirty="0">
              <a:solidFill>
                <a:schemeClr val="dk1"/>
              </a:solidFill>
              <a:effectLst/>
              <a:latin typeface="+mn-lt"/>
              <a:ea typeface="Calibri"/>
              <a:cs typeface="Calibri"/>
              <a:sym typeface="Calibri"/>
            </a:endParaRPr>
          </a:p>
          <a:p>
            <a:pPr marL="0" lvl="0" indent="0" algn="l" rtl="0">
              <a:spcBef>
                <a:spcPts val="0"/>
              </a:spcBef>
              <a:spcAft>
                <a:spcPts val="0"/>
              </a:spcAft>
              <a:buNone/>
            </a:pPr>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C43D457-A516-419E-BDD6-BDBB8CF9DA2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4819521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1" indent="0" algn="l" rtl="0">
              <a:spcBef>
                <a:spcPts val="0"/>
              </a:spcBef>
              <a:spcAft>
                <a:spcPts val="0"/>
              </a:spcAft>
              <a:buFontTx/>
              <a:buNone/>
            </a:pPr>
            <a:r>
              <a:rPr lang="en-US" dirty="0"/>
              <a:t>The inherent </a:t>
            </a:r>
            <a:r>
              <a:rPr lang="en-US" dirty="0" err="1"/>
              <a:t>hyperspecialization</a:t>
            </a:r>
            <a:r>
              <a:rPr lang="en-US" dirty="0"/>
              <a:t> and durable firm-to-firm relationships that characterize GVCs not only are associated with greater productivity, but also greater economic growth.</a:t>
            </a:r>
          </a:p>
          <a:p>
            <a:pPr marL="457200" lvl="2" indent="-171450" algn="l" rtl="0">
              <a:spcBef>
                <a:spcPts val="0"/>
              </a:spcBef>
              <a:spcAft>
                <a:spcPts val="0"/>
              </a:spcAft>
              <a:buFontTx/>
              <a:buChar char="-"/>
            </a:pPr>
            <a:r>
              <a:rPr lang="en-US" dirty="0"/>
              <a:t>A 1 percent increase in GVC participation is estimated to boost per capital income by more than 1 percentage point, or twice as much as standard trade.</a:t>
            </a:r>
          </a:p>
          <a:p>
            <a:pPr marL="457200" lvl="2" indent="-171450" algn="l" rtl="0">
              <a:spcBef>
                <a:spcPts val="0"/>
              </a:spcBef>
              <a:spcAft>
                <a:spcPts val="0"/>
              </a:spcAft>
              <a:buFontTx/>
              <a:buChar char="-"/>
            </a:pPr>
            <a:r>
              <a:rPr lang="en-US" dirty="0"/>
              <a:t>The biggest growth spurt typically comes when countries transition out of exporting commodities and into exporting basic manufactured production (e.g., garments) using imported inputs (backwards and forward participation). See the graph… [click]</a:t>
            </a:r>
          </a:p>
          <a:p>
            <a:pPr marL="914400" lvl="3" indent="-171450" algn="l" rtl="0">
              <a:spcBef>
                <a:spcPts val="0"/>
              </a:spcBef>
              <a:spcAft>
                <a:spcPts val="0"/>
              </a:spcAft>
              <a:buFontTx/>
              <a:buChar char="-"/>
            </a:pPr>
            <a:r>
              <a:rPr lang="en-US" dirty="0"/>
              <a:t>Countries transitioning from advanced manufacturing GVCs to innovative activities experience a 32% cumulated boost to real income growth in the 20 years following the transition. [click] </a:t>
            </a:r>
            <a:r>
              <a:rPr lang="en-US" dirty="0">
                <a:solidFill>
                  <a:srgbClr val="FF0000"/>
                </a:solidFill>
              </a:rPr>
              <a:t>ANY COUNTRY HYPOS?? E.G., THIS IS BASICALLY POLAND IN THE 1990s…</a:t>
            </a:r>
          </a:p>
          <a:p>
            <a:pPr marL="914400" lvl="3" indent="-171450" algn="l" rtl="0">
              <a:spcBef>
                <a:spcPts val="0"/>
              </a:spcBef>
              <a:spcAft>
                <a:spcPts val="0"/>
              </a:spcAft>
              <a:buFontTx/>
              <a:buChar char="-"/>
            </a:pPr>
            <a:r>
              <a:rPr lang="en-US" dirty="0"/>
              <a:t>Transitioning into advanced manufacturing from limited manufacturing results in greater gains – of 48% over the 20 years following the transition. [click] </a:t>
            </a:r>
            <a:r>
              <a:rPr lang="en-US" dirty="0">
                <a:solidFill>
                  <a:srgbClr val="FF0000"/>
                </a:solidFill>
                <a:highlight>
                  <a:srgbClr val="FFFF00"/>
                </a:highlight>
              </a:rPr>
              <a:t>ANY COUNTRY HYPOS?? E.G., THIS IS BASICALLY CHINA IN THE 2000s…</a:t>
            </a:r>
            <a:endParaRPr lang="en-US" dirty="0"/>
          </a:p>
          <a:p>
            <a:pPr marL="914400" lvl="3" indent="-171450" algn="l" rtl="0">
              <a:spcBef>
                <a:spcPts val="0"/>
              </a:spcBef>
              <a:spcAft>
                <a:spcPts val="0"/>
              </a:spcAft>
              <a:buFontTx/>
              <a:buChar char="-"/>
            </a:pPr>
            <a:r>
              <a:rPr lang="en-US" dirty="0"/>
              <a:t>But the boost to income growth is greatest when countries transition out of predominantly commodity based GVC participation and into limited manufacturing.  </a:t>
            </a:r>
            <a:r>
              <a:rPr lang="en-US" dirty="0">
                <a:solidFill>
                  <a:srgbClr val="FF0000"/>
                </a:solidFill>
                <a:highlight>
                  <a:srgbClr val="FFFF00"/>
                </a:highlight>
              </a:rPr>
              <a:t>This is basically Vietnam in the 2000s…</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C43D457-A516-419E-BDD6-BDBB8CF9DA2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5089198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spcBef>
                <a:spcPts val="0"/>
              </a:spcBef>
              <a:spcAft>
                <a:spcPts val="0"/>
              </a:spcAft>
              <a:buFontTx/>
              <a:buNone/>
            </a:pPr>
            <a:r>
              <a:rPr lang="en-US" sz="1200" b="0" i="0" u="none" strike="noStrike" cap="none" baseline="0" dirty="0">
                <a:solidFill>
                  <a:schemeClr val="dk1"/>
                </a:solidFill>
                <a:latin typeface="+mn-lt"/>
                <a:ea typeface="Calibri"/>
                <a:cs typeface="Calibri"/>
                <a:sym typeface="Calibri"/>
              </a:rPr>
              <a:t>GVCs also have positive impacts on employment, despite their capital intensity. Firm level data from Ethiopia shows GVC firms tend to be more capital intensive that firms that only import or only export. </a:t>
            </a:r>
          </a:p>
          <a:p>
            <a:pPr marL="171450" lvl="0" indent="-171450" algn="l" rtl="0">
              <a:spcBef>
                <a:spcPts val="0"/>
              </a:spcBef>
              <a:spcAft>
                <a:spcPts val="0"/>
              </a:spcAft>
              <a:buFontTx/>
              <a:buChar char="-"/>
            </a:pPr>
            <a:r>
              <a:rPr lang="en-US" sz="1200" b="0" i="0" u="none" strike="noStrike" cap="none" baseline="0" dirty="0">
                <a:solidFill>
                  <a:schemeClr val="dk1"/>
                </a:solidFill>
                <a:latin typeface="+mn-lt"/>
                <a:ea typeface="Calibri"/>
                <a:cs typeface="Calibri"/>
                <a:sym typeface="Calibri"/>
              </a:rPr>
              <a:t>Machines can be equipped to deliver the precision needed for the compatibility of parts. </a:t>
            </a:r>
          </a:p>
          <a:p>
            <a:pPr marL="171450" lvl="0" indent="-171450" algn="l" rtl="0">
              <a:spcBef>
                <a:spcPts val="0"/>
              </a:spcBef>
              <a:spcAft>
                <a:spcPts val="0"/>
              </a:spcAft>
              <a:buFontTx/>
              <a:buChar char="-"/>
            </a:pPr>
            <a:r>
              <a:rPr lang="en-US" sz="1200" b="0" i="0" u="none" strike="noStrike" cap="none" baseline="0" dirty="0">
                <a:solidFill>
                  <a:schemeClr val="dk1"/>
                </a:solidFill>
                <a:latin typeface="+mn-lt"/>
                <a:ea typeface="Calibri"/>
                <a:cs typeface="Calibri"/>
                <a:sym typeface="Calibri"/>
              </a:rPr>
              <a:t>They also deliver higher-quality output at a greater scale. </a:t>
            </a:r>
          </a:p>
          <a:p>
            <a:pPr marL="171450" lvl="0" indent="-171450" algn="l" rtl="0">
              <a:spcBef>
                <a:spcPts val="0"/>
              </a:spcBef>
              <a:spcAft>
                <a:spcPts val="0"/>
              </a:spcAft>
              <a:buFontTx/>
              <a:buChar char="-"/>
            </a:pPr>
            <a:r>
              <a:rPr lang="en-US" sz="1200" b="0" i="0" u="none" strike="noStrike" cap="none" baseline="0" dirty="0">
                <a:solidFill>
                  <a:schemeClr val="dk1"/>
                </a:solidFill>
                <a:latin typeface="+mn-lt"/>
                <a:cs typeface="Calibri"/>
                <a:sym typeface="Calibri"/>
              </a:rPr>
              <a:t>It is no surprise that GVC firms adopt more capital intensive methods, even in poorer countries that have relatively cheap labor costs.</a:t>
            </a:r>
          </a:p>
          <a:p>
            <a:pPr marL="171450" lvl="0" indent="-171450" algn="l" rtl="0">
              <a:spcBef>
                <a:spcPts val="0"/>
              </a:spcBef>
              <a:spcAft>
                <a:spcPts val="0"/>
              </a:spcAft>
              <a:buFontTx/>
              <a:buChar char="-"/>
            </a:pPr>
            <a:endParaRPr lang="en-US" sz="1200" b="0" i="0" u="none" strike="noStrike" cap="none" baseline="0" dirty="0">
              <a:solidFill>
                <a:schemeClr val="dk1"/>
              </a:solidFill>
              <a:latin typeface="+mn-lt"/>
              <a:cs typeface="Calibri"/>
              <a:sym typeface="Calibri"/>
            </a:endParaRPr>
          </a:p>
          <a:p>
            <a:pPr marL="0" lvl="0" indent="0" algn="l" rtl="0">
              <a:spcBef>
                <a:spcPts val="0"/>
              </a:spcBef>
              <a:spcAft>
                <a:spcPts val="0"/>
              </a:spcAft>
              <a:buFontTx/>
              <a:buNone/>
            </a:pPr>
            <a:r>
              <a:rPr lang="en-US" sz="1200" b="0" i="0" u="none" strike="noStrike" cap="none" baseline="0" dirty="0">
                <a:solidFill>
                  <a:schemeClr val="dk1"/>
                </a:solidFill>
                <a:latin typeface="+mn-lt"/>
                <a:cs typeface="Calibri"/>
                <a:sym typeface="Calibri"/>
              </a:rPr>
              <a:t>Nevertheless, this capital intensity does not necessarily preclude positive effects on employment. Again, in Ethiopia, GVC firms also experienced faster employment growth than other firms.</a:t>
            </a: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C43D457-A516-419E-BDD6-BDBB8CF9DA2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8991871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685800" y="1594485"/>
            <a:ext cx="7772400" cy="1080135"/>
          </a:xfrm>
          <a:prstGeom prst="rect">
            <a:avLst/>
          </a:prstGeom>
        </p:spPr>
        <p:txBody>
          <a:bodyPr wrap="square" lIns="0" tIns="0" rIns="0" bIns="0">
            <a:spAutoFit/>
          </a:bodyPr>
          <a:lstStyle>
            <a:lvl1pPr>
              <a:defRPr/>
            </a:lvl1pPr>
          </a:lstStyle>
          <a:p>
            <a:endParaRPr/>
          </a:p>
        </p:txBody>
      </p:sp>
      <p:sp>
        <p:nvSpPr>
          <p:cNvPr id="3" name="Holder 3"/>
          <p:cNvSpPr>
            <a:spLocks noGrp="1"/>
          </p:cNvSpPr>
          <p:nvPr>
            <p:ph type="subTitle" idx="4"/>
          </p:nvPr>
        </p:nvSpPr>
        <p:spPr>
          <a:xfrm>
            <a:off x="1371600" y="2880360"/>
            <a:ext cx="6400800" cy="1285875"/>
          </a:xfrm>
          <a:prstGeom prst="rect">
            <a:avLst/>
          </a:prstGeom>
        </p:spPr>
        <p:txBody>
          <a:bodyPr wrap="square" lIns="0" tIns="0" rIns="0" bIns="0">
            <a:spAutoFit/>
          </a:bodyPr>
          <a:lstStyle>
            <a:lvl1pPr>
              <a:defRPr/>
            </a:lvl1pPr>
          </a:lstStyle>
          <a:p>
            <a:endParaRPr/>
          </a:p>
        </p:txBody>
      </p:sp>
      <p:sp>
        <p:nvSpPr>
          <p:cNvPr id="6" name="Holder 6"/>
          <p:cNvSpPr>
            <a:spLocks noGrp="1"/>
          </p:cNvSpPr>
          <p:nvPr>
            <p:ph type="sldNum" sz="quarter" idx="7"/>
          </p:nvPr>
        </p:nvSpPr>
        <p:spPr/>
        <p:txBody>
          <a:bodyPr lIns="0" tIns="0" rIns="0" bIns="0"/>
          <a:lstStyle>
            <a:lvl1pPr>
              <a:defRPr sz="800" b="0" i="0">
                <a:solidFill>
                  <a:schemeClr val="tx1"/>
                </a:solidFill>
                <a:latin typeface="FuturaPT-Light"/>
                <a:cs typeface="FuturaPT-Light"/>
              </a:defRPr>
            </a:lvl1pPr>
          </a:lstStyle>
          <a:p>
            <a:pPr marL="38100">
              <a:spcBef>
                <a:spcPts val="65"/>
              </a:spcBef>
            </a:pPr>
            <a:fld id="{81D60167-4931-47E6-BA6A-407CBD079E47}" type="slidenum">
              <a:rPr lang="en-US" smtClean="0">
                <a:latin typeface="FuturaPT-Demi"/>
                <a:cs typeface="FuturaPT-Demi"/>
              </a:rPr>
              <a:pPr marL="38100">
                <a:spcBef>
                  <a:spcPts val="65"/>
                </a:spcBef>
              </a:pPr>
              <a:t>‹#›</a:t>
            </a:fld>
            <a:r>
              <a:rPr lang="en-US" b="1" dirty="0">
                <a:latin typeface="FuturaPT-Demi"/>
                <a:cs typeface="FuturaPT-Demi"/>
              </a:rPr>
              <a:t>  </a:t>
            </a:r>
            <a:r>
              <a:rPr lang="en-US" dirty="0"/>
              <a:t>|  </a:t>
            </a:r>
            <a:r>
              <a:rPr lang="en-US" spc="-10" dirty="0"/>
              <a:t>World </a:t>
            </a:r>
            <a:r>
              <a:rPr lang="en-US" spc="-5" dirty="0"/>
              <a:t>Development </a:t>
            </a:r>
            <a:r>
              <a:rPr lang="en-US" spc="-10" dirty="0"/>
              <a:t>Report</a:t>
            </a:r>
            <a:r>
              <a:rPr lang="en-US" spc="80" dirty="0"/>
              <a:t> </a:t>
            </a:r>
            <a:r>
              <a:rPr lang="en-US" spc="-10" dirty="0"/>
              <a:t>2020</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7" name="object 3">
            <a:extLst>
              <a:ext uri="{FF2B5EF4-FFF2-40B4-BE49-F238E27FC236}">
                <a16:creationId xmlns:a16="http://schemas.microsoft.com/office/drawing/2014/main" id="{306EA31B-C9B1-416C-AF33-6852BF536B0A}"/>
              </a:ext>
            </a:extLst>
          </p:cNvPr>
          <p:cNvSpPr/>
          <p:nvPr/>
        </p:nvSpPr>
        <p:spPr>
          <a:xfrm>
            <a:off x="3979329" y="0"/>
            <a:ext cx="5165090" cy="5143500"/>
          </a:xfrm>
          <a:custGeom>
            <a:avLst/>
            <a:gdLst/>
            <a:ahLst/>
            <a:cxnLst/>
            <a:rect l="l" t="t" r="r" b="b"/>
            <a:pathLst>
              <a:path w="5165090" h="5143500">
                <a:moveTo>
                  <a:pt x="0" y="5143500"/>
                </a:moveTo>
                <a:lnTo>
                  <a:pt x="5164670" y="5143500"/>
                </a:lnTo>
                <a:lnTo>
                  <a:pt x="5164670" y="0"/>
                </a:lnTo>
                <a:lnTo>
                  <a:pt x="0" y="0"/>
                </a:lnTo>
                <a:lnTo>
                  <a:pt x="0" y="5143500"/>
                </a:lnTo>
                <a:close/>
              </a:path>
            </a:pathLst>
          </a:custGeom>
          <a:solidFill>
            <a:srgbClr val="F4DDE8"/>
          </a:solidFill>
        </p:spPr>
        <p:txBody>
          <a:bodyPr wrap="square" lIns="0" tIns="0" rIns="0" bIns="0" rtlCol="0"/>
          <a:lstStyle/>
          <a:p>
            <a:pPr lvl="0"/>
            <a:endParaRPr/>
          </a:p>
        </p:txBody>
      </p:sp>
      <p:sp>
        <p:nvSpPr>
          <p:cNvPr id="2" name="Holder 2"/>
          <p:cNvSpPr>
            <a:spLocks noGrp="1"/>
          </p:cNvSpPr>
          <p:nvPr userDrawn="1">
            <p:ph type="title"/>
          </p:nvPr>
        </p:nvSpPr>
        <p:spPr>
          <a:xfrm>
            <a:off x="495300" y="466344"/>
            <a:ext cx="2744470" cy="1976120"/>
          </a:xfrm>
          <a:prstGeom prst="rect">
            <a:avLst/>
          </a:prstGeom>
        </p:spPr>
        <p:txBody>
          <a:bodyPr lIns="0" tIns="0" rIns="0" bIns="0"/>
          <a:lstStyle>
            <a:lvl1pPr>
              <a:lnSpc>
                <a:spcPts val="3000"/>
              </a:lnSpc>
              <a:defRPr sz="2800" b="1" i="0">
                <a:solidFill>
                  <a:schemeClr val="tx1"/>
                </a:solidFill>
                <a:latin typeface="Futura PT"/>
                <a:cs typeface="Futura PT"/>
              </a:defRPr>
            </a:lvl1pPr>
          </a:lstStyle>
          <a:p>
            <a:endParaRPr dirty="0"/>
          </a:p>
        </p:txBody>
      </p:sp>
      <p:sp>
        <p:nvSpPr>
          <p:cNvPr id="6" name="Holder 6"/>
          <p:cNvSpPr>
            <a:spLocks noGrp="1"/>
          </p:cNvSpPr>
          <p:nvPr userDrawn="1">
            <p:ph type="sldNum" sz="quarter" idx="7"/>
          </p:nvPr>
        </p:nvSpPr>
        <p:spPr>
          <a:xfrm>
            <a:off x="469900" y="4766564"/>
            <a:ext cx="1700530" cy="123111"/>
          </a:xfrm>
          <a:prstGeom prst="rect">
            <a:avLst/>
          </a:prstGeom>
        </p:spPr>
        <p:txBody>
          <a:bodyPr lIns="0" tIns="0" rIns="0" bIns="0"/>
          <a:lstStyle>
            <a:lvl1pPr>
              <a:defRPr sz="800" b="0" i="0">
                <a:solidFill>
                  <a:schemeClr val="tx1"/>
                </a:solidFill>
                <a:latin typeface="FuturaPT-Light"/>
                <a:cs typeface="FuturaPT-Light"/>
              </a:defRPr>
            </a:lvl1pPr>
          </a:lstStyle>
          <a:p>
            <a:pPr marL="38100">
              <a:spcBef>
                <a:spcPts val="65"/>
              </a:spcBef>
            </a:pPr>
            <a:fld id="{81D60167-4931-47E6-BA6A-407CBD079E47}" type="slidenum">
              <a:rPr lang="en-US" smtClean="0">
                <a:latin typeface="FuturaPT-Demi"/>
                <a:cs typeface="FuturaPT-Demi"/>
              </a:rPr>
              <a:pPr marL="38100">
                <a:spcBef>
                  <a:spcPts val="65"/>
                </a:spcBef>
              </a:pPr>
              <a:t>‹#›</a:t>
            </a:fld>
            <a:r>
              <a:rPr lang="en-US" b="1" dirty="0">
                <a:latin typeface="FuturaPT-Demi"/>
                <a:cs typeface="FuturaPT-Demi"/>
              </a:rPr>
              <a:t>  </a:t>
            </a:r>
            <a:r>
              <a:rPr lang="en-US" dirty="0"/>
              <a:t>|  </a:t>
            </a:r>
            <a:r>
              <a:rPr lang="en-US" spc="-10" dirty="0"/>
              <a:t>World </a:t>
            </a:r>
            <a:r>
              <a:rPr lang="en-US" spc="-5" dirty="0"/>
              <a:t>Development </a:t>
            </a:r>
            <a:r>
              <a:rPr lang="en-US" spc="-10" dirty="0"/>
              <a:t>Report</a:t>
            </a:r>
            <a:r>
              <a:rPr lang="en-US" spc="80" dirty="0"/>
              <a:t> </a:t>
            </a:r>
            <a:r>
              <a:rPr lang="en-US" spc="-10" dirty="0"/>
              <a:t>2020</a:t>
            </a:r>
          </a:p>
        </p:txBody>
      </p:sp>
    </p:spTree>
    <p:extLst>
      <p:ext uri="{BB962C8B-B14F-4D97-AF65-F5344CB8AC3E}">
        <p14:creationId xmlns:p14="http://schemas.microsoft.com/office/powerpoint/2010/main" val="361725355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
        <p:nvSpPr>
          <p:cNvPr id="7" name="object 3">
            <a:extLst>
              <a:ext uri="{FF2B5EF4-FFF2-40B4-BE49-F238E27FC236}">
                <a16:creationId xmlns:a16="http://schemas.microsoft.com/office/drawing/2014/main" id="{306EA31B-C9B1-416C-AF33-6852BF536B0A}"/>
              </a:ext>
            </a:extLst>
          </p:cNvPr>
          <p:cNvSpPr/>
          <p:nvPr/>
        </p:nvSpPr>
        <p:spPr>
          <a:xfrm>
            <a:off x="3285066" y="0"/>
            <a:ext cx="5859353" cy="5143500"/>
          </a:xfrm>
          <a:custGeom>
            <a:avLst/>
            <a:gdLst/>
            <a:ahLst/>
            <a:cxnLst/>
            <a:rect l="l" t="t" r="r" b="b"/>
            <a:pathLst>
              <a:path w="5165090" h="5143500">
                <a:moveTo>
                  <a:pt x="0" y="5143500"/>
                </a:moveTo>
                <a:lnTo>
                  <a:pt x="5164670" y="5143500"/>
                </a:lnTo>
                <a:lnTo>
                  <a:pt x="5164670" y="0"/>
                </a:lnTo>
                <a:lnTo>
                  <a:pt x="0" y="0"/>
                </a:lnTo>
                <a:lnTo>
                  <a:pt x="0" y="5143500"/>
                </a:lnTo>
                <a:close/>
              </a:path>
            </a:pathLst>
          </a:custGeom>
          <a:solidFill>
            <a:srgbClr val="F4DDE8"/>
          </a:solidFill>
        </p:spPr>
        <p:txBody>
          <a:bodyPr wrap="square" lIns="0" tIns="0" rIns="0" bIns="0" rtlCol="0"/>
          <a:lstStyle/>
          <a:p>
            <a:endParaRPr/>
          </a:p>
        </p:txBody>
      </p:sp>
      <p:sp>
        <p:nvSpPr>
          <p:cNvPr id="2" name="Holder 2"/>
          <p:cNvSpPr>
            <a:spLocks noGrp="1"/>
          </p:cNvSpPr>
          <p:nvPr userDrawn="1">
            <p:ph type="title"/>
          </p:nvPr>
        </p:nvSpPr>
        <p:spPr>
          <a:xfrm>
            <a:off x="495300" y="466344"/>
            <a:ext cx="1891880" cy="1976120"/>
          </a:xfrm>
          <a:prstGeom prst="rect">
            <a:avLst/>
          </a:prstGeom>
        </p:spPr>
        <p:txBody>
          <a:bodyPr lIns="0" tIns="0" rIns="0" bIns="0"/>
          <a:lstStyle>
            <a:lvl1pPr>
              <a:lnSpc>
                <a:spcPts val="3000"/>
              </a:lnSpc>
              <a:defRPr sz="2800" b="1" i="0">
                <a:solidFill>
                  <a:schemeClr val="tx1"/>
                </a:solidFill>
                <a:latin typeface="Futura PT"/>
                <a:cs typeface="Futura PT"/>
              </a:defRPr>
            </a:lvl1pPr>
          </a:lstStyle>
          <a:p>
            <a:endParaRPr dirty="0"/>
          </a:p>
        </p:txBody>
      </p:sp>
      <p:sp>
        <p:nvSpPr>
          <p:cNvPr id="6" name="Holder 6"/>
          <p:cNvSpPr>
            <a:spLocks noGrp="1"/>
          </p:cNvSpPr>
          <p:nvPr userDrawn="1">
            <p:ph type="sldNum" sz="quarter" idx="7"/>
          </p:nvPr>
        </p:nvSpPr>
        <p:spPr>
          <a:xfrm>
            <a:off x="469900" y="4766564"/>
            <a:ext cx="1700530" cy="123111"/>
          </a:xfrm>
          <a:prstGeom prst="rect">
            <a:avLst/>
          </a:prstGeom>
        </p:spPr>
        <p:txBody>
          <a:bodyPr lIns="0" tIns="0" rIns="0" bIns="0"/>
          <a:lstStyle>
            <a:lvl1pPr>
              <a:defRPr sz="800" b="0" i="0">
                <a:solidFill>
                  <a:schemeClr val="tx1"/>
                </a:solidFill>
                <a:latin typeface="FuturaPT-Light"/>
                <a:cs typeface="FuturaPT-Light"/>
              </a:defRPr>
            </a:lvl1pPr>
          </a:lstStyle>
          <a:p>
            <a:pPr marL="38100">
              <a:spcBef>
                <a:spcPts val="65"/>
              </a:spcBef>
            </a:pPr>
            <a:fld id="{81D60167-4931-47E6-BA6A-407CBD079E47}" type="slidenum">
              <a:rPr lang="en-US" smtClean="0">
                <a:latin typeface="FuturaPT-Demi"/>
                <a:cs typeface="FuturaPT-Demi"/>
              </a:rPr>
              <a:pPr marL="38100">
                <a:spcBef>
                  <a:spcPts val="65"/>
                </a:spcBef>
              </a:pPr>
              <a:t>‹#›</a:t>
            </a:fld>
            <a:r>
              <a:rPr lang="en-US" b="1" dirty="0">
                <a:latin typeface="FuturaPT-Demi"/>
                <a:cs typeface="FuturaPT-Demi"/>
              </a:rPr>
              <a:t>  </a:t>
            </a:r>
            <a:r>
              <a:rPr lang="en-US" dirty="0"/>
              <a:t>|  </a:t>
            </a:r>
            <a:r>
              <a:rPr lang="en-US" spc="-10" dirty="0"/>
              <a:t>World </a:t>
            </a:r>
            <a:r>
              <a:rPr lang="en-US" spc="-5" dirty="0"/>
              <a:t>Development </a:t>
            </a:r>
            <a:r>
              <a:rPr lang="en-US" spc="-10" dirty="0"/>
              <a:t>Report</a:t>
            </a:r>
            <a:r>
              <a:rPr lang="en-US" spc="80" dirty="0"/>
              <a:t> </a:t>
            </a:r>
            <a:r>
              <a:rPr lang="en-US" spc="-10" dirty="0"/>
              <a:t>2020</a:t>
            </a:r>
          </a:p>
        </p:txBody>
      </p:sp>
    </p:spTree>
    <p:extLst>
      <p:ext uri="{BB962C8B-B14F-4D97-AF65-F5344CB8AC3E}">
        <p14:creationId xmlns:p14="http://schemas.microsoft.com/office/powerpoint/2010/main" val="34680214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Holder 2"/>
          <p:cNvSpPr>
            <a:spLocks noGrp="1"/>
          </p:cNvSpPr>
          <p:nvPr userDrawn="1">
            <p:ph type="title"/>
          </p:nvPr>
        </p:nvSpPr>
        <p:spPr>
          <a:xfrm>
            <a:off x="495299" y="466344"/>
            <a:ext cx="8140273" cy="1350314"/>
          </a:xfrm>
          <a:prstGeom prst="rect">
            <a:avLst/>
          </a:prstGeom>
        </p:spPr>
        <p:txBody>
          <a:bodyPr lIns="0" tIns="0" rIns="0" bIns="0"/>
          <a:lstStyle>
            <a:lvl1pPr>
              <a:lnSpc>
                <a:spcPts val="3000"/>
              </a:lnSpc>
              <a:defRPr sz="2800" b="1" i="0">
                <a:solidFill>
                  <a:schemeClr val="tx1"/>
                </a:solidFill>
                <a:latin typeface="Futura PT"/>
                <a:cs typeface="Futura PT"/>
              </a:defRPr>
            </a:lvl1pPr>
          </a:lstStyle>
          <a:p>
            <a:endParaRPr dirty="0"/>
          </a:p>
        </p:txBody>
      </p:sp>
      <p:sp>
        <p:nvSpPr>
          <p:cNvPr id="6" name="Holder 6"/>
          <p:cNvSpPr>
            <a:spLocks noGrp="1"/>
          </p:cNvSpPr>
          <p:nvPr userDrawn="1">
            <p:ph type="sldNum" sz="quarter" idx="7"/>
          </p:nvPr>
        </p:nvSpPr>
        <p:spPr>
          <a:xfrm>
            <a:off x="469900" y="4766564"/>
            <a:ext cx="1700530" cy="123111"/>
          </a:xfrm>
          <a:prstGeom prst="rect">
            <a:avLst/>
          </a:prstGeom>
        </p:spPr>
        <p:txBody>
          <a:bodyPr lIns="0" tIns="0" rIns="0" bIns="0"/>
          <a:lstStyle>
            <a:lvl1pPr>
              <a:defRPr sz="800" b="0" i="0">
                <a:solidFill>
                  <a:schemeClr val="tx1"/>
                </a:solidFill>
                <a:latin typeface="FuturaPT-Light"/>
                <a:cs typeface="FuturaPT-Light"/>
              </a:defRPr>
            </a:lvl1pPr>
          </a:lstStyle>
          <a:p>
            <a:pPr marL="38100">
              <a:spcBef>
                <a:spcPts val="65"/>
              </a:spcBef>
            </a:pPr>
            <a:fld id="{81D60167-4931-47E6-BA6A-407CBD079E47}" type="slidenum">
              <a:rPr lang="en-US" smtClean="0">
                <a:latin typeface="FuturaPT-Demi"/>
                <a:cs typeface="FuturaPT-Demi"/>
              </a:rPr>
              <a:pPr marL="38100">
                <a:spcBef>
                  <a:spcPts val="65"/>
                </a:spcBef>
              </a:pPr>
              <a:t>‹#›</a:t>
            </a:fld>
            <a:r>
              <a:rPr lang="en-US" b="1" dirty="0">
                <a:latin typeface="FuturaPT-Demi"/>
                <a:cs typeface="FuturaPT-Demi"/>
              </a:rPr>
              <a:t>  </a:t>
            </a:r>
            <a:r>
              <a:rPr lang="en-US" dirty="0"/>
              <a:t>|  </a:t>
            </a:r>
            <a:r>
              <a:rPr lang="en-US" spc="-10" dirty="0"/>
              <a:t>World </a:t>
            </a:r>
            <a:r>
              <a:rPr lang="en-US" spc="-5" dirty="0"/>
              <a:t>Development </a:t>
            </a:r>
            <a:r>
              <a:rPr lang="en-US" spc="-10" dirty="0"/>
              <a:t>Report</a:t>
            </a:r>
            <a:r>
              <a:rPr lang="en-US" spc="80" dirty="0"/>
              <a:t> </a:t>
            </a:r>
            <a:r>
              <a:rPr lang="en-US" spc="-10" dirty="0"/>
              <a:t>2020</a:t>
            </a:r>
          </a:p>
        </p:txBody>
      </p:sp>
    </p:spTree>
    <p:extLst>
      <p:ext uri="{BB962C8B-B14F-4D97-AF65-F5344CB8AC3E}">
        <p14:creationId xmlns:p14="http://schemas.microsoft.com/office/powerpoint/2010/main" val="395284807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7" name="object 3">
            <a:extLst>
              <a:ext uri="{FF2B5EF4-FFF2-40B4-BE49-F238E27FC236}">
                <a16:creationId xmlns:a16="http://schemas.microsoft.com/office/drawing/2014/main" id="{306EA31B-C9B1-416C-AF33-6852BF536B0A}"/>
              </a:ext>
            </a:extLst>
          </p:cNvPr>
          <p:cNvSpPr/>
          <p:nvPr/>
        </p:nvSpPr>
        <p:spPr>
          <a:xfrm>
            <a:off x="3979329" y="0"/>
            <a:ext cx="5165090" cy="5143500"/>
          </a:xfrm>
          <a:custGeom>
            <a:avLst/>
            <a:gdLst/>
            <a:ahLst/>
            <a:cxnLst/>
            <a:rect l="l" t="t" r="r" b="b"/>
            <a:pathLst>
              <a:path w="5165090" h="5143500">
                <a:moveTo>
                  <a:pt x="0" y="5143500"/>
                </a:moveTo>
                <a:lnTo>
                  <a:pt x="5164670" y="5143500"/>
                </a:lnTo>
                <a:lnTo>
                  <a:pt x="5164670" y="0"/>
                </a:lnTo>
                <a:lnTo>
                  <a:pt x="0" y="0"/>
                </a:lnTo>
                <a:lnTo>
                  <a:pt x="0" y="5143500"/>
                </a:lnTo>
                <a:close/>
              </a:path>
            </a:pathLst>
          </a:custGeom>
          <a:solidFill>
            <a:srgbClr val="DBEDFC"/>
          </a:solidFill>
        </p:spPr>
        <p:txBody>
          <a:bodyPr wrap="square" lIns="0" tIns="0" rIns="0" bIns="0" rtlCol="0"/>
          <a:lstStyle/>
          <a:p>
            <a:endParaRPr/>
          </a:p>
        </p:txBody>
      </p:sp>
      <p:sp>
        <p:nvSpPr>
          <p:cNvPr id="2" name="Holder 2"/>
          <p:cNvSpPr>
            <a:spLocks noGrp="1"/>
          </p:cNvSpPr>
          <p:nvPr userDrawn="1">
            <p:ph type="title"/>
          </p:nvPr>
        </p:nvSpPr>
        <p:spPr>
          <a:xfrm>
            <a:off x="495300" y="466344"/>
            <a:ext cx="2744470" cy="1976120"/>
          </a:xfrm>
          <a:prstGeom prst="rect">
            <a:avLst/>
          </a:prstGeom>
        </p:spPr>
        <p:txBody>
          <a:bodyPr lIns="0" tIns="0" rIns="0" bIns="0"/>
          <a:lstStyle>
            <a:lvl1pPr>
              <a:lnSpc>
                <a:spcPts val="3000"/>
              </a:lnSpc>
              <a:defRPr sz="2800" b="1" i="0">
                <a:solidFill>
                  <a:schemeClr val="tx1"/>
                </a:solidFill>
                <a:latin typeface="Futura PT"/>
                <a:cs typeface="Futura PT"/>
              </a:defRPr>
            </a:lvl1pPr>
          </a:lstStyle>
          <a:p>
            <a:endParaRPr dirty="0"/>
          </a:p>
        </p:txBody>
      </p:sp>
      <p:sp>
        <p:nvSpPr>
          <p:cNvPr id="6" name="Holder 6"/>
          <p:cNvSpPr>
            <a:spLocks noGrp="1"/>
          </p:cNvSpPr>
          <p:nvPr userDrawn="1">
            <p:ph type="sldNum" sz="quarter" idx="7"/>
          </p:nvPr>
        </p:nvSpPr>
        <p:spPr>
          <a:xfrm>
            <a:off x="469900" y="4766564"/>
            <a:ext cx="1700530" cy="123111"/>
          </a:xfrm>
          <a:prstGeom prst="rect">
            <a:avLst/>
          </a:prstGeom>
        </p:spPr>
        <p:txBody>
          <a:bodyPr lIns="0" tIns="0" rIns="0" bIns="0"/>
          <a:lstStyle>
            <a:lvl1pPr>
              <a:defRPr sz="800" b="0" i="0">
                <a:solidFill>
                  <a:schemeClr val="tx1"/>
                </a:solidFill>
                <a:latin typeface="FuturaPT-Light"/>
                <a:cs typeface="FuturaPT-Light"/>
              </a:defRPr>
            </a:lvl1pPr>
          </a:lstStyle>
          <a:p>
            <a:pPr marL="38100">
              <a:spcBef>
                <a:spcPts val="65"/>
              </a:spcBef>
            </a:pPr>
            <a:fld id="{81D60167-4931-47E6-BA6A-407CBD079E47}" type="slidenum">
              <a:rPr lang="en-US" smtClean="0">
                <a:latin typeface="FuturaPT-Demi"/>
                <a:cs typeface="FuturaPT-Demi"/>
              </a:rPr>
              <a:pPr marL="38100">
                <a:spcBef>
                  <a:spcPts val="65"/>
                </a:spcBef>
              </a:pPr>
              <a:t>‹#›</a:t>
            </a:fld>
            <a:r>
              <a:rPr lang="en-US" b="1" dirty="0">
                <a:latin typeface="FuturaPT-Demi"/>
                <a:cs typeface="FuturaPT-Demi"/>
              </a:rPr>
              <a:t>  </a:t>
            </a:r>
            <a:r>
              <a:rPr lang="en-US" dirty="0"/>
              <a:t>|  </a:t>
            </a:r>
            <a:r>
              <a:rPr lang="en-US" spc="-10" dirty="0"/>
              <a:t>World </a:t>
            </a:r>
            <a:r>
              <a:rPr lang="en-US" spc="-5" dirty="0"/>
              <a:t>Development </a:t>
            </a:r>
            <a:r>
              <a:rPr lang="en-US" spc="-10" dirty="0"/>
              <a:t>Report</a:t>
            </a:r>
            <a:r>
              <a:rPr lang="en-US" spc="80" dirty="0"/>
              <a:t> </a:t>
            </a:r>
            <a:r>
              <a:rPr lang="en-US" spc="-10" dirty="0"/>
              <a:t>2020</a:t>
            </a:r>
          </a:p>
        </p:txBody>
      </p:sp>
    </p:spTree>
    <p:extLst>
      <p:ext uri="{BB962C8B-B14F-4D97-AF65-F5344CB8AC3E}">
        <p14:creationId xmlns:p14="http://schemas.microsoft.com/office/powerpoint/2010/main" val="306644457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
        <p:nvSpPr>
          <p:cNvPr id="7" name="object 3">
            <a:extLst>
              <a:ext uri="{FF2B5EF4-FFF2-40B4-BE49-F238E27FC236}">
                <a16:creationId xmlns:a16="http://schemas.microsoft.com/office/drawing/2014/main" id="{306EA31B-C9B1-416C-AF33-6852BF536B0A}"/>
              </a:ext>
            </a:extLst>
          </p:cNvPr>
          <p:cNvSpPr/>
          <p:nvPr/>
        </p:nvSpPr>
        <p:spPr>
          <a:xfrm>
            <a:off x="3285066" y="0"/>
            <a:ext cx="5859353" cy="5143500"/>
          </a:xfrm>
          <a:custGeom>
            <a:avLst/>
            <a:gdLst/>
            <a:ahLst/>
            <a:cxnLst/>
            <a:rect l="l" t="t" r="r" b="b"/>
            <a:pathLst>
              <a:path w="5165090" h="5143500">
                <a:moveTo>
                  <a:pt x="0" y="5143500"/>
                </a:moveTo>
                <a:lnTo>
                  <a:pt x="5164670" y="5143500"/>
                </a:lnTo>
                <a:lnTo>
                  <a:pt x="5164670" y="0"/>
                </a:lnTo>
                <a:lnTo>
                  <a:pt x="0" y="0"/>
                </a:lnTo>
                <a:lnTo>
                  <a:pt x="0" y="5143500"/>
                </a:lnTo>
                <a:close/>
              </a:path>
            </a:pathLst>
          </a:custGeom>
          <a:solidFill>
            <a:srgbClr val="DBEDFC"/>
          </a:solidFill>
        </p:spPr>
        <p:txBody>
          <a:bodyPr wrap="square" lIns="0" tIns="0" rIns="0" bIns="0" rtlCol="0"/>
          <a:lstStyle/>
          <a:p>
            <a:endParaRPr/>
          </a:p>
        </p:txBody>
      </p:sp>
      <p:sp>
        <p:nvSpPr>
          <p:cNvPr id="2" name="Holder 2"/>
          <p:cNvSpPr>
            <a:spLocks noGrp="1"/>
          </p:cNvSpPr>
          <p:nvPr userDrawn="1">
            <p:ph type="title"/>
          </p:nvPr>
        </p:nvSpPr>
        <p:spPr>
          <a:xfrm>
            <a:off x="495300" y="466344"/>
            <a:ext cx="1891880" cy="1976120"/>
          </a:xfrm>
          <a:prstGeom prst="rect">
            <a:avLst/>
          </a:prstGeom>
        </p:spPr>
        <p:txBody>
          <a:bodyPr lIns="0" tIns="0" rIns="0" bIns="0"/>
          <a:lstStyle>
            <a:lvl1pPr>
              <a:lnSpc>
                <a:spcPts val="3000"/>
              </a:lnSpc>
              <a:defRPr sz="2800" b="1" i="0">
                <a:solidFill>
                  <a:schemeClr val="tx1"/>
                </a:solidFill>
                <a:latin typeface="Futura PT"/>
                <a:cs typeface="Futura PT"/>
              </a:defRPr>
            </a:lvl1pPr>
          </a:lstStyle>
          <a:p>
            <a:endParaRPr dirty="0"/>
          </a:p>
        </p:txBody>
      </p:sp>
      <p:sp>
        <p:nvSpPr>
          <p:cNvPr id="6" name="Holder 6"/>
          <p:cNvSpPr>
            <a:spLocks noGrp="1"/>
          </p:cNvSpPr>
          <p:nvPr userDrawn="1">
            <p:ph type="sldNum" sz="quarter" idx="7"/>
          </p:nvPr>
        </p:nvSpPr>
        <p:spPr>
          <a:xfrm>
            <a:off x="469900" y="4766564"/>
            <a:ext cx="1700530" cy="123111"/>
          </a:xfrm>
          <a:prstGeom prst="rect">
            <a:avLst/>
          </a:prstGeom>
        </p:spPr>
        <p:txBody>
          <a:bodyPr lIns="0" tIns="0" rIns="0" bIns="0"/>
          <a:lstStyle>
            <a:lvl1pPr>
              <a:defRPr sz="800" b="0" i="0">
                <a:solidFill>
                  <a:schemeClr val="tx1"/>
                </a:solidFill>
                <a:latin typeface="FuturaPT-Light"/>
                <a:cs typeface="FuturaPT-Light"/>
              </a:defRPr>
            </a:lvl1pPr>
          </a:lstStyle>
          <a:p>
            <a:pPr marL="38100">
              <a:spcBef>
                <a:spcPts val="65"/>
              </a:spcBef>
            </a:pPr>
            <a:fld id="{81D60167-4931-47E6-BA6A-407CBD079E47}" type="slidenum">
              <a:rPr lang="en-US" smtClean="0">
                <a:latin typeface="FuturaPT-Demi"/>
                <a:cs typeface="FuturaPT-Demi"/>
              </a:rPr>
              <a:pPr marL="38100">
                <a:spcBef>
                  <a:spcPts val="65"/>
                </a:spcBef>
              </a:pPr>
              <a:t>‹#›</a:t>
            </a:fld>
            <a:r>
              <a:rPr lang="en-US" b="1" dirty="0">
                <a:latin typeface="FuturaPT-Demi"/>
                <a:cs typeface="FuturaPT-Demi"/>
              </a:rPr>
              <a:t>  </a:t>
            </a:r>
            <a:r>
              <a:rPr lang="en-US" dirty="0"/>
              <a:t>|  </a:t>
            </a:r>
            <a:r>
              <a:rPr lang="en-US" spc="-10" dirty="0"/>
              <a:t>World </a:t>
            </a:r>
            <a:r>
              <a:rPr lang="en-US" spc="-5" dirty="0"/>
              <a:t>Development </a:t>
            </a:r>
            <a:r>
              <a:rPr lang="en-US" spc="-10" dirty="0"/>
              <a:t>Report</a:t>
            </a:r>
            <a:r>
              <a:rPr lang="en-US" spc="80" dirty="0"/>
              <a:t> </a:t>
            </a:r>
            <a:r>
              <a:rPr lang="en-US" spc="-10" dirty="0"/>
              <a:t>2020</a:t>
            </a:r>
          </a:p>
        </p:txBody>
      </p:sp>
    </p:spTree>
    <p:extLst>
      <p:ext uri="{BB962C8B-B14F-4D97-AF65-F5344CB8AC3E}">
        <p14:creationId xmlns:p14="http://schemas.microsoft.com/office/powerpoint/2010/main" val="168114409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800" b="1" i="0">
                <a:solidFill>
                  <a:schemeClr val="tx1"/>
                </a:solidFill>
                <a:latin typeface="Futura PT"/>
                <a:cs typeface="Futura PT"/>
              </a:defRPr>
            </a:lvl1pPr>
          </a:lstStyle>
          <a:p>
            <a:endParaRPr/>
          </a:p>
        </p:txBody>
      </p:sp>
      <p:sp>
        <p:nvSpPr>
          <p:cNvPr id="3" name="Holder 3"/>
          <p:cNvSpPr>
            <a:spLocks noGrp="1"/>
          </p:cNvSpPr>
          <p:nvPr>
            <p:ph type="body" idx="1"/>
          </p:nvPr>
        </p:nvSpPr>
        <p:spPr/>
        <p:txBody>
          <a:bodyPr lIns="0" tIns="0" rIns="0" bIns="0"/>
          <a:lstStyle>
            <a:lvl1pPr>
              <a:defRPr sz="1100" b="0" i="0">
                <a:solidFill>
                  <a:schemeClr val="tx1"/>
                </a:solidFill>
                <a:latin typeface="FuturaStd-Book"/>
                <a:cs typeface="FuturaStd-Book"/>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10/29/2020</a:t>
            </a:fld>
            <a:endParaRPr lang="en-US"/>
          </a:p>
        </p:txBody>
      </p:sp>
      <p:sp>
        <p:nvSpPr>
          <p:cNvPr id="6" name="Holder 6"/>
          <p:cNvSpPr>
            <a:spLocks noGrp="1"/>
          </p:cNvSpPr>
          <p:nvPr>
            <p:ph type="sldNum" sz="quarter" idx="7"/>
          </p:nvPr>
        </p:nvSpPr>
        <p:spPr/>
        <p:txBody>
          <a:bodyPr lIns="0" tIns="0" rIns="0" bIns="0"/>
          <a:lstStyle>
            <a:lvl1pPr>
              <a:defRPr sz="800" b="0" i="0">
                <a:solidFill>
                  <a:schemeClr val="tx1"/>
                </a:solidFill>
                <a:latin typeface="FuturaPT-Light"/>
                <a:cs typeface="FuturaPT-Light"/>
              </a:defRPr>
            </a:lvl1pPr>
          </a:lstStyle>
          <a:p>
            <a:pPr marL="38100">
              <a:lnSpc>
                <a:spcPct val="100000"/>
              </a:lnSpc>
              <a:spcBef>
                <a:spcPts val="65"/>
              </a:spcBef>
            </a:pPr>
            <a:fld id="{81D60167-4931-47E6-BA6A-407CBD079E47}" type="slidenum">
              <a:rPr b="1" dirty="0">
                <a:latin typeface="FuturaPT-Demi"/>
                <a:cs typeface="FuturaPT-Demi"/>
              </a:rPr>
              <a:t>‹#›</a:t>
            </a:fld>
            <a:r>
              <a:rPr b="1" dirty="0">
                <a:latin typeface="FuturaPT-Demi"/>
                <a:cs typeface="FuturaPT-Demi"/>
              </a:rPr>
              <a:t> </a:t>
            </a:r>
            <a:r>
              <a:rPr dirty="0"/>
              <a:t>| </a:t>
            </a:r>
            <a:r>
              <a:rPr spc="-10" dirty="0"/>
              <a:t>World </a:t>
            </a:r>
            <a:r>
              <a:rPr spc="-5" dirty="0"/>
              <a:t>Development </a:t>
            </a:r>
            <a:r>
              <a:rPr spc="-10" dirty="0"/>
              <a:t>Report</a:t>
            </a:r>
            <a:r>
              <a:rPr spc="80" dirty="0"/>
              <a:t> </a:t>
            </a:r>
            <a:r>
              <a:rPr spc="-10" dirty="0"/>
              <a:t>2020</a:t>
            </a:r>
          </a:p>
        </p:txBody>
      </p:sp>
    </p:spTree>
    <p:extLst>
      <p:ext uri="{BB962C8B-B14F-4D97-AF65-F5344CB8AC3E}">
        <p14:creationId xmlns:p14="http://schemas.microsoft.com/office/powerpoint/2010/main" val="210977053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Holder 2"/>
          <p:cNvSpPr>
            <a:spLocks noGrp="1"/>
          </p:cNvSpPr>
          <p:nvPr userDrawn="1">
            <p:ph type="title"/>
          </p:nvPr>
        </p:nvSpPr>
        <p:spPr>
          <a:xfrm>
            <a:off x="495299" y="466344"/>
            <a:ext cx="8140273" cy="1350314"/>
          </a:xfrm>
          <a:prstGeom prst="rect">
            <a:avLst/>
          </a:prstGeom>
        </p:spPr>
        <p:txBody>
          <a:bodyPr lIns="0" tIns="0" rIns="0" bIns="0"/>
          <a:lstStyle>
            <a:lvl1pPr>
              <a:lnSpc>
                <a:spcPts val="3000"/>
              </a:lnSpc>
              <a:defRPr sz="2800" b="1" i="0">
                <a:solidFill>
                  <a:schemeClr val="tx1"/>
                </a:solidFill>
                <a:latin typeface="Futura PT"/>
                <a:cs typeface="Futura PT"/>
              </a:defRPr>
            </a:lvl1pPr>
          </a:lstStyle>
          <a:p>
            <a:endParaRPr dirty="0"/>
          </a:p>
        </p:txBody>
      </p:sp>
      <p:sp>
        <p:nvSpPr>
          <p:cNvPr id="6" name="Holder 6"/>
          <p:cNvSpPr>
            <a:spLocks noGrp="1"/>
          </p:cNvSpPr>
          <p:nvPr userDrawn="1">
            <p:ph type="sldNum" sz="quarter" idx="7"/>
          </p:nvPr>
        </p:nvSpPr>
        <p:spPr>
          <a:xfrm>
            <a:off x="469900" y="4766564"/>
            <a:ext cx="1700530" cy="123111"/>
          </a:xfrm>
          <a:prstGeom prst="rect">
            <a:avLst/>
          </a:prstGeom>
        </p:spPr>
        <p:txBody>
          <a:bodyPr lIns="0" tIns="0" rIns="0" bIns="0"/>
          <a:lstStyle>
            <a:lvl1pPr>
              <a:defRPr sz="800" b="0" i="0">
                <a:solidFill>
                  <a:schemeClr val="tx1"/>
                </a:solidFill>
                <a:latin typeface="FuturaPT-Light"/>
                <a:cs typeface="FuturaPT-Light"/>
              </a:defRPr>
            </a:lvl1pPr>
          </a:lstStyle>
          <a:p>
            <a:pPr marL="38100">
              <a:spcBef>
                <a:spcPts val="65"/>
              </a:spcBef>
            </a:pPr>
            <a:fld id="{81D60167-4931-47E6-BA6A-407CBD079E47}" type="slidenum">
              <a:rPr lang="en-US" smtClean="0">
                <a:latin typeface="FuturaPT-Demi"/>
                <a:cs typeface="FuturaPT-Demi"/>
              </a:rPr>
              <a:pPr marL="38100">
                <a:spcBef>
                  <a:spcPts val="65"/>
                </a:spcBef>
              </a:pPr>
              <a:t>‹#›</a:t>
            </a:fld>
            <a:r>
              <a:rPr lang="en-US" b="1" dirty="0">
                <a:latin typeface="FuturaPT-Demi"/>
                <a:cs typeface="FuturaPT-Demi"/>
              </a:rPr>
              <a:t>  </a:t>
            </a:r>
            <a:r>
              <a:rPr lang="en-US" dirty="0"/>
              <a:t>|  </a:t>
            </a:r>
            <a:r>
              <a:rPr lang="en-US" spc="-10" dirty="0"/>
              <a:t>World </a:t>
            </a:r>
            <a:r>
              <a:rPr lang="en-US" spc="-5" dirty="0"/>
              <a:t>Development </a:t>
            </a:r>
            <a:r>
              <a:rPr lang="en-US" spc="-10" dirty="0"/>
              <a:t>Report</a:t>
            </a:r>
            <a:r>
              <a:rPr lang="en-US" spc="80" dirty="0"/>
              <a:t> </a:t>
            </a:r>
            <a:r>
              <a:rPr lang="en-US" spc="-10" dirty="0"/>
              <a:t>2020</a:t>
            </a:r>
          </a:p>
        </p:txBody>
      </p:sp>
    </p:spTree>
    <p:extLst>
      <p:ext uri="{BB962C8B-B14F-4D97-AF65-F5344CB8AC3E}">
        <p14:creationId xmlns:p14="http://schemas.microsoft.com/office/powerpoint/2010/main" val="79350758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7" name="object 3">
            <a:extLst>
              <a:ext uri="{FF2B5EF4-FFF2-40B4-BE49-F238E27FC236}">
                <a16:creationId xmlns:a16="http://schemas.microsoft.com/office/drawing/2014/main" id="{306EA31B-C9B1-416C-AF33-6852BF536B0A}"/>
              </a:ext>
            </a:extLst>
          </p:cNvPr>
          <p:cNvSpPr/>
          <p:nvPr/>
        </p:nvSpPr>
        <p:spPr>
          <a:xfrm>
            <a:off x="3979329" y="0"/>
            <a:ext cx="5165090" cy="5143500"/>
          </a:xfrm>
          <a:custGeom>
            <a:avLst/>
            <a:gdLst/>
            <a:ahLst/>
            <a:cxnLst/>
            <a:rect l="l" t="t" r="r" b="b"/>
            <a:pathLst>
              <a:path w="5165090" h="5143500">
                <a:moveTo>
                  <a:pt x="0" y="5143500"/>
                </a:moveTo>
                <a:lnTo>
                  <a:pt x="5164670" y="5143500"/>
                </a:lnTo>
                <a:lnTo>
                  <a:pt x="5164670" y="0"/>
                </a:lnTo>
                <a:lnTo>
                  <a:pt x="0" y="0"/>
                </a:lnTo>
                <a:lnTo>
                  <a:pt x="0" y="5143500"/>
                </a:lnTo>
                <a:close/>
              </a:path>
            </a:pathLst>
          </a:custGeom>
          <a:solidFill>
            <a:srgbClr val="E2FFDD"/>
          </a:solidFill>
        </p:spPr>
        <p:txBody>
          <a:bodyPr wrap="square" lIns="0" tIns="0" rIns="0" bIns="0" rtlCol="0"/>
          <a:lstStyle/>
          <a:p>
            <a:pPr lvl="0"/>
            <a:endParaRPr/>
          </a:p>
        </p:txBody>
      </p:sp>
      <p:sp>
        <p:nvSpPr>
          <p:cNvPr id="2" name="Holder 2"/>
          <p:cNvSpPr>
            <a:spLocks noGrp="1"/>
          </p:cNvSpPr>
          <p:nvPr userDrawn="1">
            <p:ph type="title"/>
          </p:nvPr>
        </p:nvSpPr>
        <p:spPr>
          <a:xfrm>
            <a:off x="495300" y="466344"/>
            <a:ext cx="2744470" cy="1976120"/>
          </a:xfrm>
          <a:prstGeom prst="rect">
            <a:avLst/>
          </a:prstGeom>
        </p:spPr>
        <p:txBody>
          <a:bodyPr lIns="0" tIns="0" rIns="0" bIns="0"/>
          <a:lstStyle>
            <a:lvl1pPr>
              <a:lnSpc>
                <a:spcPts val="3000"/>
              </a:lnSpc>
              <a:defRPr sz="2800" b="1" i="0">
                <a:solidFill>
                  <a:schemeClr val="tx1"/>
                </a:solidFill>
                <a:latin typeface="Futura PT"/>
                <a:cs typeface="Futura PT"/>
              </a:defRPr>
            </a:lvl1pPr>
          </a:lstStyle>
          <a:p>
            <a:endParaRPr dirty="0"/>
          </a:p>
        </p:txBody>
      </p:sp>
      <p:sp>
        <p:nvSpPr>
          <p:cNvPr id="6" name="Holder 6"/>
          <p:cNvSpPr>
            <a:spLocks noGrp="1"/>
          </p:cNvSpPr>
          <p:nvPr userDrawn="1">
            <p:ph type="sldNum" sz="quarter" idx="7"/>
          </p:nvPr>
        </p:nvSpPr>
        <p:spPr>
          <a:xfrm>
            <a:off x="469900" y="4766564"/>
            <a:ext cx="1700530" cy="123111"/>
          </a:xfrm>
          <a:prstGeom prst="rect">
            <a:avLst/>
          </a:prstGeom>
        </p:spPr>
        <p:txBody>
          <a:bodyPr lIns="0" tIns="0" rIns="0" bIns="0"/>
          <a:lstStyle>
            <a:lvl1pPr>
              <a:defRPr sz="800" b="0" i="0">
                <a:solidFill>
                  <a:schemeClr val="tx1"/>
                </a:solidFill>
                <a:latin typeface="FuturaPT-Light"/>
                <a:cs typeface="FuturaPT-Light"/>
              </a:defRPr>
            </a:lvl1pPr>
          </a:lstStyle>
          <a:p>
            <a:pPr marL="38100">
              <a:spcBef>
                <a:spcPts val="65"/>
              </a:spcBef>
            </a:pPr>
            <a:fld id="{81D60167-4931-47E6-BA6A-407CBD079E47}" type="slidenum">
              <a:rPr lang="en-US" smtClean="0">
                <a:latin typeface="FuturaPT-Demi"/>
                <a:cs typeface="FuturaPT-Demi"/>
              </a:rPr>
              <a:pPr marL="38100">
                <a:spcBef>
                  <a:spcPts val="65"/>
                </a:spcBef>
              </a:pPr>
              <a:t>‹#›</a:t>
            </a:fld>
            <a:r>
              <a:rPr lang="en-US" b="1" dirty="0">
                <a:latin typeface="FuturaPT-Demi"/>
                <a:cs typeface="FuturaPT-Demi"/>
              </a:rPr>
              <a:t>  </a:t>
            </a:r>
            <a:r>
              <a:rPr lang="en-US" dirty="0"/>
              <a:t>|  </a:t>
            </a:r>
            <a:r>
              <a:rPr lang="en-US" spc="-10" dirty="0"/>
              <a:t>World </a:t>
            </a:r>
            <a:r>
              <a:rPr lang="en-US" spc="-5" dirty="0"/>
              <a:t>Development </a:t>
            </a:r>
            <a:r>
              <a:rPr lang="en-US" spc="-10" dirty="0"/>
              <a:t>Report</a:t>
            </a:r>
            <a:r>
              <a:rPr lang="en-US" spc="80" dirty="0"/>
              <a:t> </a:t>
            </a:r>
            <a:r>
              <a:rPr lang="en-US" spc="-10" dirty="0"/>
              <a:t>2020</a:t>
            </a:r>
          </a:p>
        </p:txBody>
      </p:sp>
    </p:spTree>
    <p:extLst>
      <p:ext uri="{BB962C8B-B14F-4D97-AF65-F5344CB8AC3E}">
        <p14:creationId xmlns:p14="http://schemas.microsoft.com/office/powerpoint/2010/main" val="185447765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
        <p:nvSpPr>
          <p:cNvPr id="7" name="object 3">
            <a:extLst>
              <a:ext uri="{FF2B5EF4-FFF2-40B4-BE49-F238E27FC236}">
                <a16:creationId xmlns:a16="http://schemas.microsoft.com/office/drawing/2014/main" id="{306EA31B-C9B1-416C-AF33-6852BF536B0A}"/>
              </a:ext>
            </a:extLst>
          </p:cNvPr>
          <p:cNvSpPr/>
          <p:nvPr/>
        </p:nvSpPr>
        <p:spPr>
          <a:xfrm>
            <a:off x="3285066" y="0"/>
            <a:ext cx="5859353" cy="5143500"/>
          </a:xfrm>
          <a:custGeom>
            <a:avLst/>
            <a:gdLst/>
            <a:ahLst/>
            <a:cxnLst/>
            <a:rect l="l" t="t" r="r" b="b"/>
            <a:pathLst>
              <a:path w="5165090" h="5143500">
                <a:moveTo>
                  <a:pt x="0" y="5143500"/>
                </a:moveTo>
                <a:lnTo>
                  <a:pt x="5164670" y="5143500"/>
                </a:lnTo>
                <a:lnTo>
                  <a:pt x="5164670" y="0"/>
                </a:lnTo>
                <a:lnTo>
                  <a:pt x="0" y="0"/>
                </a:lnTo>
                <a:lnTo>
                  <a:pt x="0" y="5143500"/>
                </a:lnTo>
                <a:close/>
              </a:path>
            </a:pathLst>
          </a:custGeom>
          <a:solidFill>
            <a:srgbClr val="E2FFDD"/>
          </a:solidFill>
        </p:spPr>
        <p:txBody>
          <a:bodyPr wrap="square" lIns="0" tIns="0" rIns="0" bIns="0" rtlCol="0"/>
          <a:lstStyle/>
          <a:p>
            <a:pPr lvl="0"/>
            <a:endParaRPr/>
          </a:p>
        </p:txBody>
      </p:sp>
      <p:sp>
        <p:nvSpPr>
          <p:cNvPr id="2" name="Holder 2"/>
          <p:cNvSpPr>
            <a:spLocks noGrp="1"/>
          </p:cNvSpPr>
          <p:nvPr userDrawn="1">
            <p:ph type="title"/>
          </p:nvPr>
        </p:nvSpPr>
        <p:spPr>
          <a:xfrm>
            <a:off x="495300" y="466344"/>
            <a:ext cx="1891880" cy="1976120"/>
          </a:xfrm>
          <a:prstGeom prst="rect">
            <a:avLst/>
          </a:prstGeom>
        </p:spPr>
        <p:txBody>
          <a:bodyPr lIns="0" tIns="0" rIns="0" bIns="0"/>
          <a:lstStyle>
            <a:lvl1pPr>
              <a:lnSpc>
                <a:spcPts val="3000"/>
              </a:lnSpc>
              <a:defRPr sz="2800" b="1" i="0">
                <a:solidFill>
                  <a:schemeClr val="tx1"/>
                </a:solidFill>
                <a:latin typeface="Futura PT"/>
                <a:cs typeface="Futura PT"/>
              </a:defRPr>
            </a:lvl1pPr>
          </a:lstStyle>
          <a:p>
            <a:endParaRPr dirty="0"/>
          </a:p>
        </p:txBody>
      </p:sp>
      <p:sp>
        <p:nvSpPr>
          <p:cNvPr id="6" name="Holder 6"/>
          <p:cNvSpPr>
            <a:spLocks noGrp="1"/>
          </p:cNvSpPr>
          <p:nvPr userDrawn="1">
            <p:ph type="sldNum" sz="quarter" idx="7"/>
          </p:nvPr>
        </p:nvSpPr>
        <p:spPr>
          <a:xfrm>
            <a:off x="469900" y="4766564"/>
            <a:ext cx="1700530" cy="123111"/>
          </a:xfrm>
          <a:prstGeom prst="rect">
            <a:avLst/>
          </a:prstGeom>
        </p:spPr>
        <p:txBody>
          <a:bodyPr lIns="0" tIns="0" rIns="0" bIns="0"/>
          <a:lstStyle>
            <a:lvl1pPr>
              <a:defRPr sz="800" b="0" i="0">
                <a:solidFill>
                  <a:schemeClr val="tx1"/>
                </a:solidFill>
                <a:latin typeface="FuturaPT-Light"/>
                <a:cs typeface="FuturaPT-Light"/>
              </a:defRPr>
            </a:lvl1pPr>
          </a:lstStyle>
          <a:p>
            <a:pPr marL="38100">
              <a:spcBef>
                <a:spcPts val="65"/>
              </a:spcBef>
            </a:pPr>
            <a:fld id="{81D60167-4931-47E6-BA6A-407CBD079E47}" type="slidenum">
              <a:rPr lang="en-US" smtClean="0">
                <a:latin typeface="FuturaPT-Demi"/>
                <a:cs typeface="FuturaPT-Demi"/>
              </a:rPr>
              <a:pPr marL="38100">
                <a:spcBef>
                  <a:spcPts val="65"/>
                </a:spcBef>
              </a:pPr>
              <a:t>‹#›</a:t>
            </a:fld>
            <a:r>
              <a:rPr lang="en-US" b="1" dirty="0">
                <a:latin typeface="FuturaPT-Demi"/>
                <a:cs typeface="FuturaPT-Demi"/>
              </a:rPr>
              <a:t>  </a:t>
            </a:r>
            <a:r>
              <a:rPr lang="en-US" dirty="0"/>
              <a:t>|  </a:t>
            </a:r>
            <a:r>
              <a:rPr lang="en-US" spc="-10" dirty="0"/>
              <a:t>World </a:t>
            </a:r>
            <a:r>
              <a:rPr lang="en-US" spc="-5" dirty="0"/>
              <a:t>Development </a:t>
            </a:r>
            <a:r>
              <a:rPr lang="en-US" spc="-10" dirty="0"/>
              <a:t>Report</a:t>
            </a:r>
            <a:r>
              <a:rPr lang="en-US" spc="80" dirty="0"/>
              <a:t> </a:t>
            </a:r>
            <a:r>
              <a:rPr lang="en-US" spc="-10" dirty="0"/>
              <a:t>2020</a:t>
            </a:r>
          </a:p>
        </p:txBody>
      </p:sp>
    </p:spTree>
    <p:extLst>
      <p:ext uri="{BB962C8B-B14F-4D97-AF65-F5344CB8AC3E}">
        <p14:creationId xmlns:p14="http://schemas.microsoft.com/office/powerpoint/2010/main" val="303063081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en-US"/>
              <a:t>Click to edit Master title style</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0000000-1234-1234-1234-123412341234}" type="slidenum">
              <a:rPr lang="en-US" smtClean="0"/>
              <a:pPr/>
              <a:t>‹#›</a:t>
            </a:fld>
            <a:endParaRPr lang="en-US"/>
          </a:p>
        </p:txBody>
      </p:sp>
    </p:spTree>
    <p:extLst>
      <p:ext uri="{BB962C8B-B14F-4D97-AF65-F5344CB8AC3E}">
        <p14:creationId xmlns:p14="http://schemas.microsoft.com/office/powerpoint/2010/main" val="37031421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800" b="1" i="0">
                <a:solidFill>
                  <a:schemeClr val="tx1"/>
                </a:solidFill>
                <a:latin typeface="Futura PT"/>
                <a:cs typeface="Futura PT"/>
              </a:defRPr>
            </a:lvl1pPr>
          </a:lstStyle>
          <a:p>
            <a:endParaRPr/>
          </a:p>
        </p:txBody>
      </p:sp>
      <p:sp>
        <p:nvSpPr>
          <p:cNvPr id="6" name="Holder 6"/>
          <p:cNvSpPr>
            <a:spLocks noGrp="1"/>
          </p:cNvSpPr>
          <p:nvPr>
            <p:ph type="sldNum" sz="quarter" idx="7"/>
          </p:nvPr>
        </p:nvSpPr>
        <p:spPr/>
        <p:txBody>
          <a:bodyPr lIns="0" tIns="0" rIns="0" bIns="0"/>
          <a:lstStyle>
            <a:lvl1pPr>
              <a:defRPr sz="800" b="0" i="0">
                <a:solidFill>
                  <a:schemeClr val="tx1"/>
                </a:solidFill>
                <a:latin typeface="FuturaPT-Light"/>
                <a:cs typeface="FuturaPT-Light"/>
              </a:defRPr>
            </a:lvl1pPr>
          </a:lstStyle>
          <a:p>
            <a:pPr marL="38100">
              <a:spcBef>
                <a:spcPts val="65"/>
              </a:spcBef>
            </a:pPr>
            <a:fld id="{81D60167-4931-47E6-BA6A-407CBD079E47}" type="slidenum">
              <a:rPr lang="en-US" smtClean="0">
                <a:latin typeface="FuturaPT-Demi"/>
                <a:cs typeface="FuturaPT-Demi"/>
              </a:rPr>
              <a:pPr marL="38100">
                <a:spcBef>
                  <a:spcPts val="65"/>
                </a:spcBef>
              </a:pPr>
              <a:t>‹#›</a:t>
            </a:fld>
            <a:r>
              <a:rPr lang="en-US" b="1" dirty="0">
                <a:latin typeface="FuturaPT-Demi"/>
                <a:cs typeface="FuturaPT-Demi"/>
              </a:rPr>
              <a:t>  </a:t>
            </a:r>
            <a:r>
              <a:rPr lang="en-US" dirty="0"/>
              <a:t>|  </a:t>
            </a:r>
            <a:r>
              <a:rPr lang="en-US" spc="-10" dirty="0"/>
              <a:t>World </a:t>
            </a:r>
            <a:r>
              <a:rPr lang="en-US" spc="-5" dirty="0"/>
              <a:t>Development </a:t>
            </a:r>
            <a:r>
              <a:rPr lang="en-US" spc="-10" dirty="0"/>
              <a:t>Report</a:t>
            </a:r>
            <a:r>
              <a:rPr lang="en-US" spc="80" dirty="0"/>
              <a:t> </a:t>
            </a:r>
            <a:r>
              <a:rPr lang="en-US" spc="-10" dirty="0"/>
              <a:t>2020</a:t>
            </a: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0000000-1234-1234-1234-123412341234}" type="slidenum">
              <a:rPr lang="en-US" smtClean="0"/>
              <a:pPr/>
              <a:t>‹#›</a:t>
            </a:fld>
            <a:endParaRPr lang="en-US"/>
          </a:p>
        </p:txBody>
      </p:sp>
    </p:spTree>
    <p:extLst>
      <p:ext uri="{BB962C8B-B14F-4D97-AF65-F5344CB8AC3E}">
        <p14:creationId xmlns:p14="http://schemas.microsoft.com/office/powerpoint/2010/main" val="128507513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en-US"/>
              <a:t>Click to edit Master title style</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4ABC60BA-2FE7-4086-9C8A-02BF8F0C2139}" type="datetimeFigureOut">
              <a:rPr lang="en-US" smtClean="0"/>
              <a:t>10/29/2020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9FAF788-44B7-4C61-A49F-C732B733C50D}" type="slidenum">
              <a:rPr lang="en-US" smtClean="0"/>
              <a:t>‹#›</a:t>
            </a:fld>
            <a:endParaRPr lang="en-US"/>
          </a:p>
        </p:txBody>
      </p:sp>
    </p:spTree>
    <p:extLst>
      <p:ext uri="{BB962C8B-B14F-4D97-AF65-F5344CB8AC3E}">
        <p14:creationId xmlns:p14="http://schemas.microsoft.com/office/powerpoint/2010/main" val="1685409834"/>
      </p:ext>
    </p:extLst>
  </p:cSld>
  <p:clrMapOvr>
    <a:masterClrMapping/>
  </p:clrMapOvr>
  <p:hf hdr="0" ftr="0" dt="0"/>
</p:sldLayout>
</file>

<file path=ppt/slideLayouts/slideLayout2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4ABC60BA-2FE7-4086-9C8A-02BF8F0C2139}" type="datetimeFigureOut">
              <a:rPr lang="en-US" smtClean="0"/>
              <a:t>10/29/2020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9FAF788-44B7-4C61-A49F-C732B733C50D}" type="slidenum">
              <a:rPr lang="en-US" smtClean="0"/>
              <a:t>‹#›</a:t>
            </a:fld>
            <a:endParaRPr lang="en-US"/>
          </a:p>
        </p:txBody>
      </p:sp>
    </p:spTree>
    <p:extLst>
      <p:ext uri="{BB962C8B-B14F-4D97-AF65-F5344CB8AC3E}">
        <p14:creationId xmlns:p14="http://schemas.microsoft.com/office/powerpoint/2010/main" val="3384298672"/>
      </p:ext>
    </p:extLst>
  </p:cSld>
  <p:clrMapOvr>
    <a:masterClrMapping/>
  </p:clrMapOvr>
  <p:hf hdr="0" ftr="0" dt="0"/>
</p:sldLayout>
</file>

<file path=ppt/slideLayouts/slideLayout2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4" name="Content Placeholder 3"/>
          <p:cNvSpPr>
            <a:spLocks noGrp="1"/>
          </p:cNvSpPr>
          <p:nvPr>
            <p:ph sz="half" idx="2"/>
          </p:nvPr>
        </p:nvSpPr>
        <p:spPr>
          <a:xfrm>
            <a:off x="629842" y="1878806"/>
            <a:ext cx="3868340" cy="2763441"/>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6" name="Content Placeholder 5"/>
          <p:cNvSpPr>
            <a:spLocks noGrp="1"/>
          </p:cNvSpPr>
          <p:nvPr>
            <p:ph sz="quarter" idx="4"/>
          </p:nvPr>
        </p:nvSpPr>
        <p:spPr>
          <a:xfrm>
            <a:off x="4629150" y="1878806"/>
            <a:ext cx="3887391" cy="2763441"/>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4ABC60BA-2FE7-4086-9C8A-02BF8F0C2139}" type="datetimeFigureOut">
              <a:rPr lang="en-US" smtClean="0"/>
              <a:t>10/29/2020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9FAF788-44B7-4C61-A49F-C732B733C50D}" type="slidenum">
              <a:rPr lang="en-US" smtClean="0"/>
              <a:t>‹#›</a:t>
            </a:fld>
            <a:endParaRPr lang="en-US"/>
          </a:p>
        </p:txBody>
      </p:sp>
    </p:spTree>
    <p:extLst>
      <p:ext uri="{BB962C8B-B14F-4D97-AF65-F5344CB8AC3E}">
        <p14:creationId xmlns:p14="http://schemas.microsoft.com/office/powerpoint/2010/main" val="1384806521"/>
      </p:ext>
    </p:extLst>
  </p:cSld>
  <p:clrMapOvr>
    <a:masterClrMapping/>
  </p:clrMapOvr>
  <p:hf hdr="0" ftr="0" dt="0"/>
</p:sldLayout>
</file>

<file path=ppt/slideLayouts/slideLayout2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4ABC60BA-2FE7-4086-9C8A-02BF8F0C2139}" type="datetimeFigureOut">
              <a:rPr lang="en-US" smtClean="0"/>
              <a:t>10/29/2020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9FAF788-44B7-4C61-A49F-C732B733C50D}" type="slidenum">
              <a:rPr lang="en-US" smtClean="0"/>
              <a:t>‹#›</a:t>
            </a:fld>
            <a:endParaRPr lang="en-US"/>
          </a:p>
        </p:txBody>
      </p:sp>
    </p:spTree>
    <p:extLst>
      <p:ext uri="{BB962C8B-B14F-4D97-AF65-F5344CB8AC3E}">
        <p14:creationId xmlns:p14="http://schemas.microsoft.com/office/powerpoint/2010/main" val="3714674971"/>
      </p:ext>
    </p:extLst>
  </p:cSld>
  <p:clrMapOvr>
    <a:masterClrMapping/>
  </p:clrMapOvr>
  <p:hf hdr="0" ftr="0" dt="0"/>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0000000-1234-1234-1234-123412341234}" type="slidenum">
              <a:rPr lang="en-US" smtClean="0"/>
              <a:pPr/>
              <a:t>‹#›</a:t>
            </a:fld>
            <a:endParaRPr lang="en-US"/>
          </a:p>
        </p:txBody>
      </p:sp>
    </p:spTree>
    <p:extLst>
      <p:ext uri="{BB962C8B-B14F-4D97-AF65-F5344CB8AC3E}">
        <p14:creationId xmlns:p14="http://schemas.microsoft.com/office/powerpoint/2010/main" val="303806327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US"/>
              <a:t>Click to edit Master title style</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Date Placeholder 4"/>
          <p:cNvSpPr>
            <a:spLocks noGrp="1"/>
          </p:cNvSpPr>
          <p:nvPr>
            <p:ph type="dt" sz="half" idx="10"/>
          </p:nvPr>
        </p:nvSpPr>
        <p:spPr/>
        <p:txBody>
          <a:bodyPr/>
          <a:lstStyle/>
          <a:p>
            <a:fld id="{4ABC60BA-2FE7-4086-9C8A-02BF8F0C2139}" type="datetimeFigureOut">
              <a:rPr lang="en-US" smtClean="0"/>
              <a:t>10/29/2020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9FAF788-44B7-4C61-A49F-C732B733C50D}" type="slidenum">
              <a:rPr lang="en-US" smtClean="0"/>
              <a:t>‹#›</a:t>
            </a:fld>
            <a:endParaRPr lang="en-US"/>
          </a:p>
        </p:txBody>
      </p:sp>
    </p:spTree>
    <p:extLst>
      <p:ext uri="{BB962C8B-B14F-4D97-AF65-F5344CB8AC3E}">
        <p14:creationId xmlns:p14="http://schemas.microsoft.com/office/powerpoint/2010/main" val="1799882723"/>
      </p:ext>
    </p:extLst>
  </p:cSld>
  <p:clrMapOvr>
    <a:masterClrMapping/>
  </p:clrMapOvr>
  <p:hf hdr="0" ftr="0" dt="0"/>
</p:sldLayout>
</file>

<file path=ppt/slideLayouts/slideLayout2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Date Placeholder 4"/>
          <p:cNvSpPr>
            <a:spLocks noGrp="1"/>
          </p:cNvSpPr>
          <p:nvPr>
            <p:ph type="dt" sz="half" idx="10"/>
          </p:nvPr>
        </p:nvSpPr>
        <p:spPr/>
        <p:txBody>
          <a:bodyPr/>
          <a:lstStyle/>
          <a:p>
            <a:fld id="{4ABC60BA-2FE7-4086-9C8A-02BF8F0C2139}" type="datetimeFigureOut">
              <a:rPr lang="en-US" smtClean="0"/>
              <a:t>10/29/2020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9FAF788-44B7-4C61-A49F-C732B733C50D}" type="slidenum">
              <a:rPr lang="en-US" smtClean="0"/>
              <a:t>‹#›</a:t>
            </a:fld>
            <a:endParaRPr lang="en-US"/>
          </a:p>
        </p:txBody>
      </p:sp>
    </p:spTree>
    <p:extLst>
      <p:ext uri="{BB962C8B-B14F-4D97-AF65-F5344CB8AC3E}">
        <p14:creationId xmlns:p14="http://schemas.microsoft.com/office/powerpoint/2010/main" val="489201022"/>
      </p:ext>
    </p:extLst>
  </p:cSld>
  <p:clrMapOvr>
    <a:masterClrMapping/>
  </p:clrMapOvr>
  <p:hf hdr="0" ftr="0" dt="0"/>
</p:sldLayout>
</file>

<file path=ppt/slideLayouts/slideLayout2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ABC60BA-2FE7-4086-9C8A-02BF8F0C2139}" type="datetimeFigureOut">
              <a:rPr lang="en-US" smtClean="0"/>
              <a:t>10/29/2020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9FAF788-44B7-4C61-A49F-C732B733C50D}" type="slidenum">
              <a:rPr lang="en-US" smtClean="0"/>
              <a:t>‹#›</a:t>
            </a:fld>
            <a:endParaRPr lang="en-US"/>
          </a:p>
        </p:txBody>
      </p:sp>
    </p:spTree>
    <p:extLst>
      <p:ext uri="{BB962C8B-B14F-4D97-AF65-F5344CB8AC3E}">
        <p14:creationId xmlns:p14="http://schemas.microsoft.com/office/powerpoint/2010/main" val="1766498889"/>
      </p:ext>
    </p:extLst>
  </p:cSld>
  <p:clrMapOvr>
    <a:masterClrMapping/>
  </p:clrMapOvr>
  <p:hf hdr="0" ftr="0" dt="0"/>
</p:sldLayout>
</file>

<file path=ppt/slideLayouts/slideLayout2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ABC60BA-2FE7-4086-9C8A-02BF8F0C2139}" type="datetimeFigureOut">
              <a:rPr lang="en-US" smtClean="0"/>
              <a:t>10/29/2020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9FAF788-44B7-4C61-A49F-C732B733C50D}" type="slidenum">
              <a:rPr lang="en-US" smtClean="0"/>
              <a:t>‹#›</a:t>
            </a:fld>
            <a:endParaRPr lang="en-US"/>
          </a:p>
        </p:txBody>
      </p:sp>
    </p:spTree>
    <p:extLst>
      <p:ext uri="{BB962C8B-B14F-4D97-AF65-F5344CB8AC3E}">
        <p14:creationId xmlns:p14="http://schemas.microsoft.com/office/powerpoint/2010/main" val="1316301941"/>
      </p:ext>
    </p:extLst>
  </p:cSld>
  <p:clrMapOvr>
    <a:masterClrMapping/>
  </p:clrMapOvr>
  <p:hf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obj" preserve="1">
  <p:cSld name="Two Content">
    <p:bg>
      <p:bgPr>
        <a:solidFill>
          <a:schemeClr val="bg1"/>
        </a:solidFill>
        <a:effectLst/>
      </p:bgPr>
    </p:bg>
    <p:spTree>
      <p:nvGrpSpPr>
        <p:cNvPr id="1" name=""/>
        <p:cNvGrpSpPr/>
        <p:nvPr/>
      </p:nvGrpSpPr>
      <p:grpSpPr>
        <a:xfrm>
          <a:off x="0" y="0"/>
          <a:ext cx="0" cy="0"/>
          <a:chOff x="0" y="0"/>
          <a:chExt cx="0" cy="0"/>
        </a:xfrm>
      </p:grpSpPr>
      <p:grpSp>
        <p:nvGrpSpPr>
          <p:cNvPr id="8" name="Group 7" hidden="1">
            <a:extLst>
              <a:ext uri="{FF2B5EF4-FFF2-40B4-BE49-F238E27FC236}">
                <a16:creationId xmlns:a16="http://schemas.microsoft.com/office/drawing/2014/main" id="{D162D98E-F571-42CD-A929-209E055D2C30}"/>
              </a:ext>
            </a:extLst>
          </p:cNvPr>
          <p:cNvGrpSpPr/>
          <p:nvPr userDrawn="1"/>
        </p:nvGrpSpPr>
        <p:grpSpPr>
          <a:xfrm>
            <a:off x="0" y="0"/>
            <a:ext cx="9144215" cy="5143500"/>
            <a:chOff x="0" y="0"/>
            <a:chExt cx="9144215" cy="5143500"/>
          </a:xfrm>
        </p:grpSpPr>
        <p:sp>
          <p:nvSpPr>
            <p:cNvPr id="16" name="bk object 16"/>
            <p:cNvSpPr/>
            <p:nvPr/>
          </p:nvSpPr>
          <p:spPr>
            <a:xfrm>
              <a:off x="0" y="0"/>
              <a:ext cx="6308090" cy="5143500"/>
            </a:xfrm>
            <a:custGeom>
              <a:avLst/>
              <a:gdLst/>
              <a:ahLst/>
              <a:cxnLst/>
              <a:rect l="l" t="t" r="r" b="b"/>
              <a:pathLst>
                <a:path w="6308090" h="5143500">
                  <a:moveTo>
                    <a:pt x="0" y="5143500"/>
                  </a:moveTo>
                  <a:lnTo>
                    <a:pt x="6307670" y="5143500"/>
                  </a:lnTo>
                  <a:lnTo>
                    <a:pt x="6307670" y="0"/>
                  </a:lnTo>
                  <a:lnTo>
                    <a:pt x="0" y="0"/>
                  </a:lnTo>
                  <a:lnTo>
                    <a:pt x="0" y="5143500"/>
                  </a:lnTo>
                  <a:close/>
                </a:path>
              </a:pathLst>
            </a:custGeom>
            <a:solidFill>
              <a:srgbClr val="F9F4F9"/>
            </a:solidFill>
          </p:spPr>
          <p:txBody>
            <a:bodyPr wrap="square" lIns="0" tIns="0" rIns="0" bIns="0" rtlCol="0"/>
            <a:lstStyle/>
            <a:p>
              <a:endParaRPr/>
            </a:p>
          </p:txBody>
        </p:sp>
        <p:sp>
          <p:nvSpPr>
            <p:cNvPr id="17" name="bk object 17"/>
            <p:cNvSpPr/>
            <p:nvPr/>
          </p:nvSpPr>
          <p:spPr>
            <a:xfrm>
              <a:off x="6307670" y="0"/>
              <a:ext cx="2836545" cy="5143500"/>
            </a:xfrm>
            <a:custGeom>
              <a:avLst/>
              <a:gdLst/>
              <a:ahLst/>
              <a:cxnLst/>
              <a:rect l="l" t="t" r="r" b="b"/>
              <a:pathLst>
                <a:path w="2836545" h="5143500">
                  <a:moveTo>
                    <a:pt x="0" y="5143500"/>
                  </a:moveTo>
                  <a:lnTo>
                    <a:pt x="2836329" y="5143500"/>
                  </a:lnTo>
                  <a:lnTo>
                    <a:pt x="2836329" y="0"/>
                  </a:lnTo>
                  <a:lnTo>
                    <a:pt x="0" y="0"/>
                  </a:lnTo>
                  <a:lnTo>
                    <a:pt x="0" y="5143500"/>
                  </a:lnTo>
                  <a:close/>
                </a:path>
              </a:pathLst>
            </a:custGeom>
            <a:solidFill>
              <a:srgbClr val="FCEADB"/>
            </a:solidFill>
          </p:spPr>
          <p:txBody>
            <a:bodyPr wrap="square" lIns="0" tIns="0" rIns="0" bIns="0" rtlCol="0"/>
            <a:lstStyle/>
            <a:p>
              <a:endParaRPr/>
            </a:p>
          </p:txBody>
        </p:sp>
      </p:grpSp>
      <p:sp>
        <p:nvSpPr>
          <p:cNvPr id="2" name="Holder 2"/>
          <p:cNvSpPr>
            <a:spLocks noGrp="1"/>
          </p:cNvSpPr>
          <p:nvPr>
            <p:ph type="title"/>
          </p:nvPr>
        </p:nvSpPr>
        <p:spPr/>
        <p:txBody>
          <a:bodyPr lIns="0" tIns="0" rIns="0" bIns="0"/>
          <a:lstStyle>
            <a:lvl1pPr>
              <a:defRPr sz="2800" b="1" i="0">
                <a:solidFill>
                  <a:schemeClr val="tx1"/>
                </a:solidFill>
                <a:latin typeface="Futura PT"/>
                <a:cs typeface="Futura PT"/>
              </a:defRPr>
            </a:lvl1pPr>
          </a:lstStyle>
          <a:p>
            <a:endParaRPr/>
          </a:p>
        </p:txBody>
      </p:sp>
      <p:sp>
        <p:nvSpPr>
          <p:cNvPr id="3" name="Holder 3"/>
          <p:cNvSpPr>
            <a:spLocks noGrp="1"/>
          </p:cNvSpPr>
          <p:nvPr>
            <p:ph sz="half" idx="2"/>
          </p:nvPr>
        </p:nvSpPr>
        <p:spPr>
          <a:xfrm>
            <a:off x="457200" y="1183005"/>
            <a:ext cx="3977640" cy="3394710"/>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4709160" y="1183005"/>
            <a:ext cx="3977640" cy="3394710"/>
          </a:xfrm>
          <a:prstGeom prst="rect">
            <a:avLst/>
          </a:prstGeom>
        </p:spPr>
        <p:txBody>
          <a:bodyPr wrap="square" lIns="0" tIns="0" rIns="0" bIns="0">
            <a:spAutoFit/>
          </a:bodyPr>
          <a:lstStyle>
            <a:lvl1pPr>
              <a:defRPr/>
            </a:lvl1pPr>
          </a:lstStyle>
          <a:p>
            <a:endParaRPr/>
          </a:p>
        </p:txBody>
      </p:sp>
      <p:sp>
        <p:nvSpPr>
          <p:cNvPr id="7" name="Holder 7"/>
          <p:cNvSpPr>
            <a:spLocks noGrp="1"/>
          </p:cNvSpPr>
          <p:nvPr>
            <p:ph type="sldNum" sz="quarter" idx="7"/>
          </p:nvPr>
        </p:nvSpPr>
        <p:spPr/>
        <p:txBody>
          <a:bodyPr lIns="0" tIns="0" rIns="0" bIns="0"/>
          <a:lstStyle>
            <a:lvl1pPr>
              <a:defRPr sz="800" b="0" i="0">
                <a:solidFill>
                  <a:schemeClr val="tx1"/>
                </a:solidFill>
                <a:latin typeface="FuturaPT-Light"/>
                <a:cs typeface="FuturaPT-Light"/>
              </a:defRPr>
            </a:lvl1pPr>
          </a:lstStyle>
          <a:p>
            <a:pPr marL="38100">
              <a:spcBef>
                <a:spcPts val="65"/>
              </a:spcBef>
            </a:pPr>
            <a:fld id="{81D60167-4931-47E6-BA6A-407CBD079E47}" type="slidenum">
              <a:rPr lang="en-US" smtClean="0">
                <a:latin typeface="FuturaPT-Demi"/>
                <a:cs typeface="FuturaPT-Demi"/>
              </a:rPr>
              <a:pPr marL="38100">
                <a:spcBef>
                  <a:spcPts val="65"/>
                </a:spcBef>
              </a:pPr>
              <a:t>‹#›</a:t>
            </a:fld>
            <a:r>
              <a:rPr lang="en-US" b="1" dirty="0">
                <a:latin typeface="FuturaPT-Demi"/>
                <a:cs typeface="FuturaPT-Demi"/>
              </a:rPr>
              <a:t>  </a:t>
            </a:r>
            <a:r>
              <a:rPr lang="en-US" dirty="0"/>
              <a:t>|  </a:t>
            </a:r>
            <a:r>
              <a:rPr lang="en-US" spc="-10" dirty="0"/>
              <a:t>World </a:t>
            </a:r>
            <a:r>
              <a:rPr lang="en-US" spc="-5" dirty="0"/>
              <a:t>Development </a:t>
            </a:r>
            <a:r>
              <a:rPr lang="en-US" spc="-10" dirty="0"/>
              <a:t>Report</a:t>
            </a:r>
            <a:r>
              <a:rPr lang="en-US" spc="80" dirty="0"/>
              <a:t> </a:t>
            </a:r>
            <a:r>
              <a:rPr lang="en-US" spc="-10" dirty="0"/>
              <a:t>2020</a:t>
            </a: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Title 1">
    <p:spTree>
      <p:nvGrpSpPr>
        <p:cNvPr id="1" name=""/>
        <p:cNvGrpSpPr/>
        <p:nvPr/>
      </p:nvGrpSpPr>
      <p:grpSpPr>
        <a:xfrm>
          <a:off x="0" y="0"/>
          <a:ext cx="0" cy="0"/>
          <a:chOff x="0" y="0"/>
          <a:chExt cx="0" cy="0"/>
        </a:xfrm>
      </p:grpSpPr>
      <p:sp>
        <p:nvSpPr>
          <p:cNvPr id="6" name="Holder 2">
            <a:extLst>
              <a:ext uri="{FF2B5EF4-FFF2-40B4-BE49-F238E27FC236}">
                <a16:creationId xmlns:a16="http://schemas.microsoft.com/office/drawing/2014/main" id="{64A0A36E-A3F2-434F-A370-507270727AC9}"/>
              </a:ext>
            </a:extLst>
          </p:cNvPr>
          <p:cNvSpPr>
            <a:spLocks noGrp="1"/>
          </p:cNvSpPr>
          <p:nvPr>
            <p:ph type="title"/>
          </p:nvPr>
        </p:nvSpPr>
        <p:spPr>
          <a:xfrm>
            <a:off x="473273" y="578644"/>
            <a:ext cx="8197454" cy="266585"/>
          </a:xfrm>
          <a:prstGeom prst="rect">
            <a:avLst/>
          </a:prstGeom>
        </p:spPr>
        <p:txBody>
          <a:bodyPr lIns="0" tIns="0" rIns="0" bIns="0"/>
          <a:lstStyle>
            <a:lvl1pPr algn="ctr">
              <a:lnSpc>
                <a:spcPct val="90000"/>
              </a:lnSpc>
              <a:defRPr sz="1925" b="0" i="0" cap="none" baseline="0">
                <a:solidFill>
                  <a:srgbClr val="2B2C83"/>
                </a:solidFill>
                <a:latin typeface="Open Sans Extrabold" panose="020B0606030504020204" pitchFamily="34" charset="0"/>
                <a:ea typeface="Open Sans Extrabold" panose="020B0606030504020204" pitchFamily="34" charset="0"/>
                <a:cs typeface="Open Sans Extrabold" panose="020B0606030504020204" pitchFamily="34" charset="0"/>
              </a:defRPr>
            </a:lvl1pPr>
          </a:lstStyle>
          <a:p>
            <a:endParaRPr dirty="0"/>
          </a:p>
        </p:txBody>
      </p:sp>
      <p:sp>
        <p:nvSpPr>
          <p:cNvPr id="8" name="Holder 6">
            <a:extLst>
              <a:ext uri="{FF2B5EF4-FFF2-40B4-BE49-F238E27FC236}">
                <a16:creationId xmlns:a16="http://schemas.microsoft.com/office/drawing/2014/main" id="{0891C766-6A9D-A04C-9D39-22F8A68B31FA}"/>
              </a:ext>
            </a:extLst>
          </p:cNvPr>
          <p:cNvSpPr txBox="1">
            <a:spLocks/>
          </p:cNvSpPr>
          <p:nvPr userDrawn="1"/>
        </p:nvSpPr>
        <p:spPr>
          <a:xfrm>
            <a:off x="8133969" y="4762594"/>
            <a:ext cx="530120" cy="89255"/>
          </a:xfrm>
          <a:prstGeom prst="rect">
            <a:avLst/>
          </a:prstGeom>
        </p:spPr>
        <p:txBody>
          <a:bodyPr wrap="square" lIns="0" tIns="0" rIns="0" bIns="0">
            <a:spAutoFit/>
          </a:bodyPr>
          <a:lstStyle>
            <a:defPPr>
              <a:defRPr lang="en-US"/>
            </a:defPPr>
            <a:lvl1pPr marL="0" algn="l" defTabSz="914400" rtl="0" eaLnBrk="1" latinLnBrk="0" hangingPunct="1">
              <a:defRPr sz="750" b="1" i="0" kern="1200">
                <a:solidFill>
                  <a:srgbClr val="00AEEF"/>
                </a:solidFill>
                <a:latin typeface="Franklin Gothic Demi"/>
                <a:ea typeface="+mn-ea"/>
                <a:cs typeface="Franklin Gothic Demi"/>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13394" algn="r">
              <a:spcBef>
                <a:spcPts val="19"/>
              </a:spcBef>
            </a:pPr>
            <a:fld id="{81D60167-4931-47E6-BA6A-407CBD079E47}" type="slidenum">
              <a:rPr lang="en-US" sz="580" b="0" smtClean="0">
                <a:solidFill>
                  <a:srgbClr val="6E6F72"/>
                </a:solidFill>
                <a:latin typeface="Open Sans" panose="020B0606030504020204" pitchFamily="34" charset="0"/>
                <a:ea typeface="Open Sans" panose="020B0606030504020204" pitchFamily="34" charset="0"/>
                <a:cs typeface="Open Sans" panose="020B0606030504020204" pitchFamily="34" charset="0"/>
              </a:rPr>
              <a:pPr marL="13394" algn="r">
                <a:spcBef>
                  <a:spcPts val="19"/>
                </a:spcBef>
              </a:pPr>
              <a:t>‹#›</a:t>
            </a:fld>
            <a:endParaRPr lang="en-US" sz="580" b="0" spc="58" dirty="0">
              <a:solidFill>
                <a:srgbClr val="6E6F72"/>
              </a:solidFill>
              <a:latin typeface="Open Sans" panose="020B0606030504020204" pitchFamily="34"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399521337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Full Page">
  <p:cSld name="Full Page">
    <p:spTree>
      <p:nvGrpSpPr>
        <p:cNvPr id="1" name="Shape 30"/>
        <p:cNvGrpSpPr/>
        <p:nvPr/>
      </p:nvGrpSpPr>
      <p:grpSpPr>
        <a:xfrm>
          <a:off x="0" y="0"/>
          <a:ext cx="0" cy="0"/>
          <a:chOff x="0" y="0"/>
          <a:chExt cx="0" cy="0"/>
        </a:xfrm>
      </p:grpSpPr>
      <p:sp>
        <p:nvSpPr>
          <p:cNvPr id="90" name="Google Shape;90;p28"/>
          <p:cNvSpPr txBox="1">
            <a:spLocks noGrp="1"/>
          </p:cNvSpPr>
          <p:nvPr>
            <p:ph type="title"/>
          </p:nvPr>
        </p:nvSpPr>
        <p:spPr>
          <a:xfrm>
            <a:off x="343401" y="226225"/>
            <a:ext cx="8439652" cy="773906"/>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4400"/>
              <a:buFont typeface="Calibri"/>
              <a:buNone/>
              <a:defRPr b="0" i="0" cap="none">
                <a:solidFill>
                  <a:schemeClr val="dk1"/>
                </a:solidFill>
                <a:latin typeface="Calibri"/>
                <a:ea typeface="Calibri"/>
                <a:cs typeface="Calibri"/>
                <a:sym typeface="Calibri"/>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91" name="Google Shape;91;p28"/>
          <p:cNvSpPr txBox="1">
            <a:spLocks noGrp="1"/>
          </p:cNvSpPr>
          <p:nvPr>
            <p:ph type="body" idx="1"/>
          </p:nvPr>
        </p:nvSpPr>
        <p:spPr>
          <a:xfrm>
            <a:off x="343403" y="1095379"/>
            <a:ext cx="8440305" cy="3450647"/>
          </a:xfrm>
          <a:prstGeom prst="rect">
            <a:avLst/>
          </a:prstGeom>
          <a:noFill/>
          <a:ln>
            <a:noFill/>
          </a:ln>
        </p:spPr>
        <p:txBody>
          <a:bodyPr spcFirstLastPara="1" wrap="square" lIns="91425" tIns="45700" rIns="91425" bIns="45700" anchor="t" anchorCtr="0">
            <a:normAutofit/>
          </a:bodyPr>
          <a:lstStyle>
            <a:lvl1pPr marL="342900" lvl="0" indent="-304800" algn="l">
              <a:lnSpc>
                <a:spcPct val="130000"/>
              </a:lnSpc>
              <a:spcBef>
                <a:spcPts val="506"/>
              </a:spcBef>
              <a:spcAft>
                <a:spcPts val="0"/>
              </a:spcAft>
              <a:buClr>
                <a:srgbClr val="7F7F7F"/>
              </a:buClr>
              <a:buSzPts val="2800"/>
              <a:buChar char="•"/>
              <a:defRPr>
                <a:solidFill>
                  <a:srgbClr val="7F7F7F"/>
                </a:solidFill>
              </a:defRPr>
            </a:lvl1pPr>
            <a:lvl2pPr marL="685800" lvl="1" indent="-285750" algn="l">
              <a:lnSpc>
                <a:spcPct val="130000"/>
              </a:lnSpc>
              <a:spcBef>
                <a:spcPts val="506"/>
              </a:spcBef>
              <a:spcAft>
                <a:spcPts val="0"/>
              </a:spcAft>
              <a:buClr>
                <a:srgbClr val="98A8BD"/>
              </a:buClr>
              <a:buSzPts val="2400"/>
              <a:buChar char="•"/>
              <a:defRPr>
                <a:solidFill>
                  <a:srgbClr val="7F7F7F"/>
                </a:solidFill>
              </a:defRPr>
            </a:lvl2pPr>
            <a:lvl3pPr marL="1028700" lvl="2" indent="-266700" algn="l">
              <a:lnSpc>
                <a:spcPct val="130000"/>
              </a:lnSpc>
              <a:spcBef>
                <a:spcPts val="0"/>
              </a:spcBef>
              <a:spcAft>
                <a:spcPts val="0"/>
              </a:spcAft>
              <a:buClr>
                <a:srgbClr val="98A8BD"/>
              </a:buClr>
              <a:buSzPts val="2000"/>
              <a:buChar char="•"/>
              <a:defRPr>
                <a:solidFill>
                  <a:srgbClr val="7F7F7F"/>
                </a:solidFill>
              </a:defRPr>
            </a:lvl3pPr>
            <a:lvl4pPr marL="1371600" lvl="3" indent="-257175" algn="l">
              <a:lnSpc>
                <a:spcPct val="130000"/>
              </a:lnSpc>
              <a:spcBef>
                <a:spcPts val="0"/>
              </a:spcBef>
              <a:spcAft>
                <a:spcPts val="0"/>
              </a:spcAft>
              <a:buClr>
                <a:srgbClr val="98A8BD"/>
              </a:buClr>
              <a:buSzPts val="1800"/>
              <a:buChar char="•"/>
              <a:defRPr>
                <a:solidFill>
                  <a:srgbClr val="7F7F7F"/>
                </a:solidFill>
              </a:defRPr>
            </a:lvl4pPr>
            <a:lvl5pPr marL="1714500" lvl="4" indent="-257175" algn="l">
              <a:lnSpc>
                <a:spcPct val="130000"/>
              </a:lnSpc>
              <a:spcBef>
                <a:spcPts val="0"/>
              </a:spcBef>
              <a:spcAft>
                <a:spcPts val="0"/>
              </a:spcAft>
              <a:buClr>
                <a:srgbClr val="98A8BD"/>
              </a:buClr>
              <a:buSzPts val="1800"/>
              <a:buChar char="•"/>
              <a:defRPr>
                <a:solidFill>
                  <a:srgbClr val="7F7F7F"/>
                </a:solidFill>
              </a:defRPr>
            </a:lvl5pPr>
            <a:lvl6pPr marL="2057400" lvl="5" indent="-257175" algn="l">
              <a:lnSpc>
                <a:spcPct val="90000"/>
              </a:lnSpc>
              <a:spcBef>
                <a:spcPts val="375"/>
              </a:spcBef>
              <a:spcAft>
                <a:spcPts val="0"/>
              </a:spcAft>
              <a:buClr>
                <a:schemeClr val="dk1"/>
              </a:buClr>
              <a:buSzPts val="1800"/>
              <a:buChar char="•"/>
              <a:defRPr/>
            </a:lvl6pPr>
            <a:lvl7pPr marL="2400300" lvl="6" indent="-257175" algn="l">
              <a:lnSpc>
                <a:spcPct val="90000"/>
              </a:lnSpc>
              <a:spcBef>
                <a:spcPts val="375"/>
              </a:spcBef>
              <a:spcAft>
                <a:spcPts val="0"/>
              </a:spcAft>
              <a:buClr>
                <a:schemeClr val="dk1"/>
              </a:buClr>
              <a:buSzPts val="1800"/>
              <a:buChar char="•"/>
              <a:defRPr/>
            </a:lvl7pPr>
            <a:lvl8pPr marL="2743200" lvl="7" indent="-257175" algn="l">
              <a:lnSpc>
                <a:spcPct val="90000"/>
              </a:lnSpc>
              <a:spcBef>
                <a:spcPts val="375"/>
              </a:spcBef>
              <a:spcAft>
                <a:spcPts val="0"/>
              </a:spcAft>
              <a:buClr>
                <a:schemeClr val="dk1"/>
              </a:buClr>
              <a:buSzPts val="1800"/>
              <a:buChar char="•"/>
              <a:defRPr/>
            </a:lvl8pPr>
            <a:lvl9pPr marL="3086100" lvl="8" indent="-257175" algn="l">
              <a:lnSpc>
                <a:spcPct val="90000"/>
              </a:lnSpc>
              <a:spcBef>
                <a:spcPts val="375"/>
              </a:spcBef>
              <a:spcAft>
                <a:spcPts val="0"/>
              </a:spcAft>
              <a:buClr>
                <a:schemeClr val="dk1"/>
              </a:buClr>
              <a:buSzPts val="1800"/>
              <a:buChar char="•"/>
              <a:defRPr/>
            </a:lvl9pPr>
          </a:lstStyle>
          <a:p>
            <a:endParaRPr/>
          </a:p>
        </p:txBody>
      </p:sp>
      <p:sp>
        <p:nvSpPr>
          <p:cNvPr id="92" name="Google Shape;92;p28"/>
          <p:cNvSpPr txBox="1">
            <a:spLocks noGrp="1"/>
          </p:cNvSpPr>
          <p:nvPr>
            <p:ph type="ftr" idx="11"/>
          </p:nvPr>
        </p:nvSpPr>
        <p:spPr>
          <a:xfrm>
            <a:off x="3028950" y="4767263"/>
            <a:ext cx="3086100" cy="273844"/>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3" name="Google Shape;93;p28"/>
          <p:cNvSpPr txBox="1">
            <a:spLocks noGrp="1"/>
          </p:cNvSpPr>
          <p:nvPr>
            <p:ph type="sldNum" idx="12"/>
          </p:nvPr>
        </p:nvSpPr>
        <p:spPr>
          <a:xfrm>
            <a:off x="6457950" y="4767263"/>
            <a:ext cx="2057400" cy="273844"/>
          </a:xfrm>
          <a:prstGeom prst="rect">
            <a:avLst/>
          </a:prstGeom>
          <a:noFill/>
          <a:ln>
            <a:noFill/>
          </a:ln>
        </p:spPr>
        <p:txBody>
          <a:bodyPr spcFirstLastPara="1" wrap="square" lIns="91425" tIns="45700" rIns="91425" bIns="45700" anchor="ctr" anchorCtr="0">
            <a:noAutofit/>
          </a:bodyPr>
          <a:lstStyle>
            <a:lvl1pPr marL="0" marR="0" lvl="0" indent="0" algn="r">
              <a:spcBef>
                <a:spcPts val="0"/>
              </a:spcBef>
              <a:buNone/>
              <a:defRPr sz="900">
                <a:solidFill>
                  <a:srgbClr val="888888"/>
                </a:solidFill>
                <a:latin typeface="Calibri"/>
                <a:ea typeface="Calibri"/>
                <a:cs typeface="Calibri"/>
                <a:sym typeface="Calibri"/>
              </a:defRPr>
            </a:lvl1pPr>
            <a:lvl2pPr marL="0" marR="0" lvl="1" indent="0" algn="r">
              <a:spcBef>
                <a:spcPts val="0"/>
              </a:spcBef>
              <a:buNone/>
              <a:defRPr sz="900">
                <a:solidFill>
                  <a:srgbClr val="888888"/>
                </a:solidFill>
                <a:latin typeface="Calibri"/>
                <a:ea typeface="Calibri"/>
                <a:cs typeface="Calibri"/>
                <a:sym typeface="Calibri"/>
              </a:defRPr>
            </a:lvl2pPr>
            <a:lvl3pPr marL="0" marR="0" lvl="2" indent="0" algn="r">
              <a:spcBef>
                <a:spcPts val="0"/>
              </a:spcBef>
              <a:buNone/>
              <a:defRPr sz="900">
                <a:solidFill>
                  <a:srgbClr val="888888"/>
                </a:solidFill>
                <a:latin typeface="Calibri"/>
                <a:ea typeface="Calibri"/>
                <a:cs typeface="Calibri"/>
                <a:sym typeface="Calibri"/>
              </a:defRPr>
            </a:lvl3pPr>
            <a:lvl4pPr marL="0" marR="0" lvl="3" indent="0" algn="r">
              <a:spcBef>
                <a:spcPts val="0"/>
              </a:spcBef>
              <a:buNone/>
              <a:defRPr sz="900">
                <a:solidFill>
                  <a:srgbClr val="888888"/>
                </a:solidFill>
                <a:latin typeface="Calibri"/>
                <a:ea typeface="Calibri"/>
                <a:cs typeface="Calibri"/>
                <a:sym typeface="Calibri"/>
              </a:defRPr>
            </a:lvl4pPr>
            <a:lvl5pPr marL="0" marR="0" lvl="4" indent="0" algn="r">
              <a:spcBef>
                <a:spcPts val="0"/>
              </a:spcBef>
              <a:buNone/>
              <a:defRPr sz="900">
                <a:solidFill>
                  <a:srgbClr val="888888"/>
                </a:solidFill>
                <a:latin typeface="Calibri"/>
                <a:ea typeface="Calibri"/>
                <a:cs typeface="Calibri"/>
                <a:sym typeface="Calibri"/>
              </a:defRPr>
            </a:lvl5pPr>
            <a:lvl6pPr marL="0" marR="0" lvl="5" indent="0" algn="r">
              <a:spcBef>
                <a:spcPts val="0"/>
              </a:spcBef>
              <a:buNone/>
              <a:defRPr sz="900">
                <a:solidFill>
                  <a:srgbClr val="888888"/>
                </a:solidFill>
                <a:latin typeface="Calibri"/>
                <a:ea typeface="Calibri"/>
                <a:cs typeface="Calibri"/>
                <a:sym typeface="Calibri"/>
              </a:defRPr>
            </a:lvl6pPr>
            <a:lvl7pPr marL="0" marR="0" lvl="6" indent="0" algn="r">
              <a:spcBef>
                <a:spcPts val="0"/>
              </a:spcBef>
              <a:buNone/>
              <a:defRPr sz="900">
                <a:solidFill>
                  <a:srgbClr val="888888"/>
                </a:solidFill>
                <a:latin typeface="Calibri"/>
                <a:ea typeface="Calibri"/>
                <a:cs typeface="Calibri"/>
                <a:sym typeface="Calibri"/>
              </a:defRPr>
            </a:lvl7pPr>
            <a:lvl8pPr marL="0" marR="0" lvl="7" indent="0" algn="r">
              <a:spcBef>
                <a:spcPts val="0"/>
              </a:spcBef>
              <a:buNone/>
              <a:defRPr sz="900">
                <a:solidFill>
                  <a:srgbClr val="888888"/>
                </a:solidFill>
                <a:latin typeface="Calibri"/>
                <a:ea typeface="Calibri"/>
                <a:cs typeface="Calibri"/>
                <a:sym typeface="Calibri"/>
              </a:defRPr>
            </a:lvl8pPr>
            <a:lvl9pPr marL="0" marR="0" lvl="8" indent="0" algn="r">
              <a:spcBef>
                <a:spcPts val="0"/>
              </a:spcBef>
              <a:buNone/>
              <a:defRPr sz="900">
                <a:solidFill>
                  <a:srgbClr val="888888"/>
                </a:solidFill>
                <a:latin typeface="Calibri"/>
                <a:ea typeface="Calibri"/>
                <a:cs typeface="Calibri"/>
                <a:sym typeface="Calibri"/>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142433064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Title 2">
    <p:spTree>
      <p:nvGrpSpPr>
        <p:cNvPr id="1" name=""/>
        <p:cNvGrpSpPr/>
        <p:nvPr/>
      </p:nvGrpSpPr>
      <p:grpSpPr>
        <a:xfrm>
          <a:off x="0" y="0"/>
          <a:ext cx="0" cy="0"/>
          <a:chOff x="0" y="0"/>
          <a:chExt cx="0" cy="0"/>
        </a:xfrm>
      </p:grpSpPr>
      <p:sp>
        <p:nvSpPr>
          <p:cNvPr id="2" name="Holder 2"/>
          <p:cNvSpPr>
            <a:spLocks noGrp="1"/>
          </p:cNvSpPr>
          <p:nvPr>
            <p:ph type="title"/>
          </p:nvPr>
        </p:nvSpPr>
        <p:spPr>
          <a:xfrm>
            <a:off x="482204" y="579280"/>
            <a:ext cx="8179594" cy="266585"/>
          </a:xfrm>
          <a:prstGeom prst="rect">
            <a:avLst/>
          </a:prstGeom>
        </p:spPr>
        <p:txBody>
          <a:bodyPr lIns="0" tIns="0" rIns="0" bIns="0"/>
          <a:lstStyle>
            <a:lvl1pPr algn="l">
              <a:lnSpc>
                <a:spcPct val="90000"/>
              </a:lnSpc>
              <a:defRPr sz="1925" b="0" i="0" cap="none" baseline="0">
                <a:solidFill>
                  <a:srgbClr val="00345B"/>
                </a:solidFill>
                <a:latin typeface="Open Sans Extrabold" panose="020B0606030504020204" pitchFamily="34" charset="0"/>
                <a:ea typeface="Open Sans Extrabold" panose="020B0606030504020204" pitchFamily="34" charset="0"/>
                <a:cs typeface="Open Sans Extrabold" panose="020B0606030504020204" pitchFamily="34" charset="0"/>
              </a:defRPr>
            </a:lvl1pPr>
          </a:lstStyle>
          <a:p>
            <a:endParaRPr dirty="0"/>
          </a:p>
        </p:txBody>
      </p:sp>
      <p:sp>
        <p:nvSpPr>
          <p:cNvPr id="4" name="Text Placeholder 3">
            <a:extLst>
              <a:ext uri="{FF2B5EF4-FFF2-40B4-BE49-F238E27FC236}">
                <a16:creationId xmlns:a16="http://schemas.microsoft.com/office/drawing/2014/main" id="{DB0D3787-5058-4700-84A5-D04B44E530C6}"/>
              </a:ext>
            </a:extLst>
          </p:cNvPr>
          <p:cNvSpPr>
            <a:spLocks noGrp="1"/>
          </p:cNvSpPr>
          <p:nvPr>
            <p:ph type="body" sz="quarter" idx="10" hasCustomPrompt="1"/>
          </p:nvPr>
        </p:nvSpPr>
        <p:spPr>
          <a:xfrm>
            <a:off x="482200" y="980355"/>
            <a:ext cx="8179589" cy="223779"/>
          </a:xfrm>
        </p:spPr>
        <p:txBody>
          <a:bodyPr wrap="square">
            <a:spAutoFit/>
          </a:bodyPr>
          <a:lstStyle>
            <a:lvl1pPr>
              <a:spcBef>
                <a:spcPts val="0"/>
              </a:spcBef>
              <a:defRPr sz="949" b="1" i="0" cap="all" spc="0" baseline="0">
                <a:solidFill>
                  <a:srgbClr val="56BCEE"/>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dirty="0"/>
              <a:t>CLICK TO ADD TITLE</a:t>
            </a:r>
          </a:p>
        </p:txBody>
      </p:sp>
    </p:spTree>
    <p:extLst>
      <p:ext uri="{BB962C8B-B14F-4D97-AF65-F5344CB8AC3E}">
        <p14:creationId xmlns:p14="http://schemas.microsoft.com/office/powerpoint/2010/main" val="55994700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preserve="1" userDrawn="1">
  <p:cSld name="1_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163694668"/>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70" name="Text Placeholder 331">
            <a:extLst>
              <a:ext uri="{FF2B5EF4-FFF2-40B4-BE49-F238E27FC236}">
                <a16:creationId xmlns:a16="http://schemas.microsoft.com/office/drawing/2014/main" id="{31A80A5F-4B29-4228-B0B6-C4941D3E6AF6}"/>
              </a:ext>
            </a:extLst>
          </p:cNvPr>
          <p:cNvSpPr>
            <a:spLocks noGrp="1"/>
          </p:cNvSpPr>
          <p:nvPr>
            <p:ph type="body" sz="quarter" idx="13" hasCustomPrompt="1"/>
          </p:nvPr>
        </p:nvSpPr>
        <p:spPr>
          <a:xfrm>
            <a:off x="482203" y="2552875"/>
            <a:ext cx="8179592" cy="2394203"/>
          </a:xfrm>
        </p:spPr>
        <p:txBody>
          <a:bodyPr lIns="914400" rIns="914400">
            <a:normAutofit/>
          </a:bodyPr>
          <a:lstStyle>
            <a:lvl1pPr algn="ctr">
              <a:lnSpc>
                <a:spcPct val="100000"/>
              </a:lnSpc>
              <a:defRPr sz="2250" b="0" i="0" cap="none" baseline="0">
                <a:solidFill>
                  <a:schemeClr val="tx1"/>
                </a:solidFill>
                <a:latin typeface="+mj-lt"/>
                <a:cs typeface="Andes ExtraLight"/>
              </a:defRPr>
            </a:lvl1pPr>
            <a:lvl2pPr>
              <a:defRPr b="0" i="0">
                <a:latin typeface="Andes ExtraLight"/>
                <a:cs typeface="Andes ExtraLight"/>
              </a:defRPr>
            </a:lvl2pPr>
            <a:lvl3pPr>
              <a:defRPr b="0" i="0">
                <a:latin typeface="Andes ExtraLight"/>
                <a:cs typeface="Andes ExtraLight"/>
              </a:defRPr>
            </a:lvl3pPr>
            <a:lvl4pPr>
              <a:defRPr b="0" i="0">
                <a:latin typeface="Andes ExtraLight"/>
                <a:cs typeface="Andes ExtraLight"/>
              </a:defRPr>
            </a:lvl4pPr>
            <a:lvl5pPr>
              <a:defRPr b="0" i="0">
                <a:latin typeface="Andes ExtraLight"/>
                <a:cs typeface="Andes ExtraLight"/>
              </a:defRPr>
            </a:lvl5pPr>
          </a:lstStyle>
          <a:p>
            <a:pPr lvl="0"/>
            <a:r>
              <a:rPr lang="en-US" dirty="0"/>
              <a:t>Click to edit Master text styles</a:t>
            </a:r>
          </a:p>
        </p:txBody>
      </p:sp>
      <p:sp>
        <p:nvSpPr>
          <p:cNvPr id="71" name="Text Placeholder 331">
            <a:extLst>
              <a:ext uri="{FF2B5EF4-FFF2-40B4-BE49-F238E27FC236}">
                <a16:creationId xmlns:a16="http://schemas.microsoft.com/office/drawing/2014/main" id="{E5FCB127-E6C2-4188-8EF1-1FAC241E1E55}"/>
              </a:ext>
            </a:extLst>
          </p:cNvPr>
          <p:cNvSpPr>
            <a:spLocks noGrp="1"/>
          </p:cNvSpPr>
          <p:nvPr>
            <p:ph type="body" sz="quarter" idx="14" hasCustomPrompt="1"/>
          </p:nvPr>
        </p:nvSpPr>
        <p:spPr>
          <a:xfrm>
            <a:off x="482203" y="1663849"/>
            <a:ext cx="8179592" cy="580358"/>
          </a:xfrm>
        </p:spPr>
        <p:txBody>
          <a:bodyPr lIns="914400" rIns="914400" anchor="b" anchorCtr="0">
            <a:normAutofit/>
          </a:bodyPr>
          <a:lstStyle>
            <a:lvl1pPr algn="ctr">
              <a:lnSpc>
                <a:spcPct val="100000"/>
              </a:lnSpc>
              <a:defRPr sz="1265" b="0" i="0" cap="none" baseline="0">
                <a:solidFill>
                  <a:schemeClr val="tx1"/>
                </a:solidFill>
                <a:latin typeface="+mn-lt"/>
                <a:cs typeface="Andes ExtraLight"/>
              </a:defRPr>
            </a:lvl1pPr>
            <a:lvl2pPr>
              <a:defRPr b="0" i="0">
                <a:latin typeface="Andes ExtraLight"/>
                <a:cs typeface="Andes ExtraLight"/>
              </a:defRPr>
            </a:lvl2pPr>
            <a:lvl3pPr>
              <a:defRPr b="0" i="0">
                <a:latin typeface="Andes ExtraLight"/>
                <a:cs typeface="Andes ExtraLight"/>
              </a:defRPr>
            </a:lvl3pPr>
            <a:lvl4pPr>
              <a:defRPr b="0" i="0">
                <a:latin typeface="Andes ExtraLight"/>
                <a:cs typeface="Andes ExtraLight"/>
              </a:defRPr>
            </a:lvl4pPr>
            <a:lvl5pPr>
              <a:defRPr b="0" i="0">
                <a:latin typeface="Andes ExtraLight"/>
                <a:cs typeface="Andes ExtraLight"/>
              </a:defRPr>
            </a:lvl5pPr>
          </a:lstStyle>
          <a:p>
            <a:pPr lvl="0"/>
            <a:r>
              <a:rPr lang="en-US" dirty="0"/>
              <a:t>Click to edit Master text styles</a:t>
            </a:r>
          </a:p>
        </p:txBody>
      </p:sp>
    </p:spTree>
    <p:extLst>
      <p:ext uri="{BB962C8B-B14F-4D97-AF65-F5344CB8AC3E}">
        <p14:creationId xmlns:p14="http://schemas.microsoft.com/office/powerpoint/2010/main" val="2962388238"/>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4_Title 2">
    <p:spTree>
      <p:nvGrpSpPr>
        <p:cNvPr id="1" name=""/>
        <p:cNvGrpSpPr/>
        <p:nvPr/>
      </p:nvGrpSpPr>
      <p:grpSpPr>
        <a:xfrm>
          <a:off x="0" y="0"/>
          <a:ext cx="0" cy="0"/>
          <a:chOff x="0" y="0"/>
          <a:chExt cx="0" cy="0"/>
        </a:xfrm>
      </p:grpSpPr>
      <p:sp>
        <p:nvSpPr>
          <p:cNvPr id="2" name="Holder 2"/>
          <p:cNvSpPr>
            <a:spLocks noGrp="1"/>
          </p:cNvSpPr>
          <p:nvPr>
            <p:ph type="title"/>
          </p:nvPr>
        </p:nvSpPr>
        <p:spPr>
          <a:xfrm>
            <a:off x="1582341" y="579280"/>
            <a:ext cx="5979614" cy="266585"/>
          </a:xfrm>
          <a:prstGeom prst="rect">
            <a:avLst/>
          </a:prstGeom>
        </p:spPr>
        <p:txBody>
          <a:bodyPr lIns="0" tIns="0" rIns="0" bIns="0"/>
          <a:lstStyle>
            <a:lvl1pPr algn="l">
              <a:lnSpc>
                <a:spcPct val="90000"/>
              </a:lnSpc>
              <a:defRPr sz="1925" b="0" i="0" cap="none" baseline="0">
                <a:solidFill>
                  <a:srgbClr val="2B2C83"/>
                </a:solidFill>
                <a:latin typeface="Open Sans Extrabold" panose="020B0606030504020204" pitchFamily="34" charset="0"/>
                <a:ea typeface="Open Sans Extrabold" panose="020B0606030504020204" pitchFamily="34" charset="0"/>
                <a:cs typeface="Open Sans Extrabold" panose="020B0606030504020204" pitchFamily="34" charset="0"/>
              </a:defRPr>
            </a:lvl1pPr>
          </a:lstStyle>
          <a:p>
            <a:endParaRPr dirty="0"/>
          </a:p>
        </p:txBody>
      </p:sp>
      <p:sp>
        <p:nvSpPr>
          <p:cNvPr id="4" name="Text Placeholder 3">
            <a:extLst>
              <a:ext uri="{FF2B5EF4-FFF2-40B4-BE49-F238E27FC236}">
                <a16:creationId xmlns:a16="http://schemas.microsoft.com/office/drawing/2014/main" id="{DB0D3787-5058-4700-84A5-D04B44E530C6}"/>
              </a:ext>
            </a:extLst>
          </p:cNvPr>
          <p:cNvSpPr>
            <a:spLocks noGrp="1"/>
          </p:cNvSpPr>
          <p:nvPr>
            <p:ph type="body" sz="quarter" idx="10" hasCustomPrompt="1"/>
          </p:nvPr>
        </p:nvSpPr>
        <p:spPr>
          <a:xfrm>
            <a:off x="1582342" y="855249"/>
            <a:ext cx="5979611" cy="216406"/>
          </a:xfrm>
        </p:spPr>
        <p:txBody>
          <a:bodyPr wrap="square">
            <a:spAutoFit/>
          </a:bodyPr>
          <a:lstStyle>
            <a:lvl1pPr>
              <a:spcBef>
                <a:spcPts val="0"/>
              </a:spcBef>
              <a:defRPr sz="896" b="1" i="0" cap="all" spc="0" baseline="0">
                <a:solidFill>
                  <a:srgbClr val="0076E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dirty="0"/>
              <a:t>CLICK TO ADD TITLE</a:t>
            </a:r>
          </a:p>
        </p:txBody>
      </p:sp>
    </p:spTree>
    <p:extLst>
      <p:ext uri="{BB962C8B-B14F-4D97-AF65-F5344CB8AC3E}">
        <p14:creationId xmlns:p14="http://schemas.microsoft.com/office/powerpoint/2010/main" val="1092383158"/>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1_Title 2">
    <p:spTree>
      <p:nvGrpSpPr>
        <p:cNvPr id="1" name=""/>
        <p:cNvGrpSpPr/>
        <p:nvPr/>
      </p:nvGrpSpPr>
      <p:grpSpPr>
        <a:xfrm>
          <a:off x="0" y="0"/>
          <a:ext cx="0" cy="0"/>
          <a:chOff x="0" y="0"/>
          <a:chExt cx="0" cy="0"/>
        </a:xfrm>
      </p:grpSpPr>
      <p:sp>
        <p:nvSpPr>
          <p:cNvPr id="2" name="Holder 2"/>
          <p:cNvSpPr>
            <a:spLocks noGrp="1"/>
          </p:cNvSpPr>
          <p:nvPr>
            <p:ph type="title"/>
          </p:nvPr>
        </p:nvSpPr>
        <p:spPr>
          <a:xfrm>
            <a:off x="475774" y="578644"/>
            <a:ext cx="8197454" cy="266585"/>
          </a:xfrm>
          <a:prstGeom prst="rect">
            <a:avLst/>
          </a:prstGeom>
        </p:spPr>
        <p:txBody>
          <a:bodyPr wrap="square" lIns="0" tIns="0" rIns="0" bIns="0"/>
          <a:lstStyle>
            <a:lvl1pPr>
              <a:lnSpc>
                <a:spcPct val="90000"/>
              </a:lnSpc>
              <a:defRPr sz="1925" b="0" i="0" cap="none" baseline="0">
                <a:solidFill>
                  <a:srgbClr val="2B2C83"/>
                </a:solidFill>
                <a:latin typeface="Open Sans Extrabold" panose="020B0606030504020204" pitchFamily="34" charset="0"/>
                <a:ea typeface="Open Sans Extrabold" panose="020B0606030504020204" pitchFamily="34" charset="0"/>
                <a:cs typeface="Open Sans Extrabold" panose="020B0606030504020204" pitchFamily="34" charset="0"/>
              </a:defRPr>
            </a:lvl1pPr>
          </a:lstStyle>
          <a:p>
            <a:endParaRPr dirty="0"/>
          </a:p>
        </p:txBody>
      </p:sp>
      <p:sp>
        <p:nvSpPr>
          <p:cNvPr id="4" name="Text Placeholder 3">
            <a:extLst>
              <a:ext uri="{FF2B5EF4-FFF2-40B4-BE49-F238E27FC236}">
                <a16:creationId xmlns:a16="http://schemas.microsoft.com/office/drawing/2014/main" id="{DB0D3787-5058-4700-84A5-D04B44E530C6}"/>
              </a:ext>
            </a:extLst>
          </p:cNvPr>
          <p:cNvSpPr>
            <a:spLocks noGrp="1"/>
          </p:cNvSpPr>
          <p:nvPr>
            <p:ph type="body" sz="quarter" idx="10" hasCustomPrompt="1"/>
          </p:nvPr>
        </p:nvSpPr>
        <p:spPr>
          <a:xfrm>
            <a:off x="475774" y="337542"/>
            <a:ext cx="8194953" cy="216406"/>
          </a:xfrm>
        </p:spPr>
        <p:txBody>
          <a:bodyPr>
            <a:spAutoFit/>
          </a:bodyPr>
          <a:lstStyle>
            <a:lvl1pPr>
              <a:spcBef>
                <a:spcPts val="0"/>
              </a:spcBef>
              <a:defRPr sz="896" b="1" i="0" cap="all" spc="0" baseline="0">
                <a:solidFill>
                  <a:srgbClr val="0076E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dirty="0"/>
              <a:t>CLICK TO ADD TITLE</a:t>
            </a:r>
          </a:p>
        </p:txBody>
      </p:sp>
      <p:sp>
        <p:nvSpPr>
          <p:cNvPr id="62" name="Text Placeholder 61">
            <a:extLst>
              <a:ext uri="{FF2B5EF4-FFF2-40B4-BE49-F238E27FC236}">
                <a16:creationId xmlns:a16="http://schemas.microsoft.com/office/drawing/2014/main" id="{3B054831-3A74-0B4F-BF97-8DE08F97C915}"/>
              </a:ext>
            </a:extLst>
          </p:cNvPr>
          <p:cNvSpPr>
            <a:spLocks noGrp="1"/>
          </p:cNvSpPr>
          <p:nvPr>
            <p:ph type="body" sz="quarter" idx="11"/>
          </p:nvPr>
        </p:nvSpPr>
        <p:spPr>
          <a:xfrm>
            <a:off x="473273" y="926440"/>
            <a:ext cx="8197454" cy="209880"/>
          </a:xfrm>
        </p:spPr>
        <p:txBody>
          <a:bodyPr/>
          <a:lstStyle>
            <a:lvl1pPr>
              <a:lnSpc>
                <a:spcPct val="115000"/>
              </a:lnSpc>
              <a:defRPr sz="1265" i="1" cap="none" baseline="0">
                <a:solidFill>
                  <a:srgbClr val="AB3A8D"/>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lvl="0"/>
            <a:r>
              <a:rPr lang="en-US" dirty="0"/>
              <a:t>Edit Master text styles</a:t>
            </a:r>
          </a:p>
        </p:txBody>
      </p:sp>
    </p:spTree>
    <p:extLst>
      <p:ext uri="{BB962C8B-B14F-4D97-AF65-F5344CB8AC3E}">
        <p14:creationId xmlns:p14="http://schemas.microsoft.com/office/powerpoint/2010/main" val="4152416418"/>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2_Title 2">
    <p:spTree>
      <p:nvGrpSpPr>
        <p:cNvPr id="1" name=""/>
        <p:cNvGrpSpPr/>
        <p:nvPr/>
      </p:nvGrpSpPr>
      <p:grpSpPr>
        <a:xfrm>
          <a:off x="0" y="0"/>
          <a:ext cx="0" cy="0"/>
          <a:chOff x="0" y="0"/>
          <a:chExt cx="0" cy="0"/>
        </a:xfrm>
      </p:grpSpPr>
      <p:sp>
        <p:nvSpPr>
          <p:cNvPr id="2" name="Holder 2"/>
          <p:cNvSpPr>
            <a:spLocks noGrp="1"/>
          </p:cNvSpPr>
          <p:nvPr>
            <p:ph type="title"/>
          </p:nvPr>
        </p:nvSpPr>
        <p:spPr>
          <a:xfrm>
            <a:off x="475774" y="578644"/>
            <a:ext cx="8197454" cy="266585"/>
          </a:xfrm>
          <a:prstGeom prst="rect">
            <a:avLst/>
          </a:prstGeom>
        </p:spPr>
        <p:txBody>
          <a:bodyPr lIns="0" tIns="0" rIns="0" bIns="0"/>
          <a:lstStyle>
            <a:lvl1pPr algn="ctr">
              <a:lnSpc>
                <a:spcPct val="90000"/>
              </a:lnSpc>
              <a:defRPr sz="1925" b="1" i="0" cap="none" baseline="0">
                <a:solidFill>
                  <a:srgbClr val="00345B"/>
                </a:solidFill>
                <a:latin typeface="Open Sans Extrabold" panose="020B0606030504020204" pitchFamily="34" charset="0"/>
                <a:ea typeface="Open Sans Extrabold" panose="020B0606030504020204" pitchFamily="34" charset="0"/>
                <a:cs typeface="Open Sans Extrabold" panose="020B0606030504020204" pitchFamily="34" charset="0"/>
              </a:defRPr>
            </a:lvl1pPr>
          </a:lstStyle>
          <a:p>
            <a:endParaRPr dirty="0"/>
          </a:p>
        </p:txBody>
      </p:sp>
      <p:sp>
        <p:nvSpPr>
          <p:cNvPr id="65" name="Text Placeholder 64">
            <a:extLst>
              <a:ext uri="{FF2B5EF4-FFF2-40B4-BE49-F238E27FC236}">
                <a16:creationId xmlns:a16="http://schemas.microsoft.com/office/drawing/2014/main" id="{F6495A2F-E562-034A-AB58-1910F3533237}"/>
              </a:ext>
            </a:extLst>
          </p:cNvPr>
          <p:cNvSpPr>
            <a:spLocks noGrp="1"/>
          </p:cNvSpPr>
          <p:nvPr>
            <p:ph type="body" sz="quarter" idx="12"/>
          </p:nvPr>
        </p:nvSpPr>
        <p:spPr>
          <a:xfrm>
            <a:off x="473273" y="925830"/>
            <a:ext cx="8197454" cy="209880"/>
          </a:xfrm>
        </p:spPr>
        <p:txBody>
          <a:bodyPr/>
          <a:lstStyle>
            <a:lvl1pPr algn="ctr">
              <a:lnSpc>
                <a:spcPct val="115000"/>
              </a:lnSpc>
              <a:defRPr lang="en-US" sz="1265" kern="1200" cap="none" spc="-8" baseline="0" dirty="0" smtClean="0">
                <a:solidFill>
                  <a:srgbClr val="6E6F72"/>
                </a:solidFill>
                <a:latin typeface="Open Sans" panose="020B0606030504020204" pitchFamily="34" charset="0"/>
                <a:ea typeface="Open Sans" panose="020B0606030504020204" pitchFamily="34" charset="0"/>
                <a:cs typeface="Open Sans" panose="020B0606030504020204" pitchFamily="34" charset="0"/>
              </a:defRPr>
            </a:lvl1pPr>
            <a:lvl2pPr>
              <a:defRPr lang="en-US" sz="1055" kern="1200" spc="-8" dirty="0" smtClean="0">
                <a:solidFill>
                  <a:srgbClr val="3B3B3B"/>
                </a:solidFill>
                <a:latin typeface="Franklin Gothic Book"/>
                <a:ea typeface="+mn-ea"/>
                <a:cs typeface="Franklin Gothic Book"/>
              </a:defRPr>
            </a:lvl2pPr>
            <a:lvl3pPr>
              <a:defRPr lang="en-US" sz="1055" kern="1200" spc="-8" dirty="0" smtClean="0">
                <a:solidFill>
                  <a:srgbClr val="3B3B3B"/>
                </a:solidFill>
                <a:latin typeface="Franklin Gothic Book"/>
                <a:ea typeface="+mn-ea"/>
                <a:cs typeface="Franklin Gothic Book"/>
              </a:defRPr>
            </a:lvl3pPr>
            <a:lvl4pPr>
              <a:defRPr lang="en-US" sz="1055" kern="1200" spc="-8" dirty="0" smtClean="0">
                <a:solidFill>
                  <a:srgbClr val="3B3B3B"/>
                </a:solidFill>
                <a:latin typeface="Franklin Gothic Book"/>
                <a:ea typeface="+mn-ea"/>
                <a:cs typeface="Franklin Gothic Book"/>
              </a:defRPr>
            </a:lvl4pPr>
            <a:lvl5pPr>
              <a:defRPr lang="en-US" sz="1055" kern="1200" spc="-8" dirty="0">
                <a:solidFill>
                  <a:srgbClr val="3B3B3B"/>
                </a:solidFill>
                <a:latin typeface="Franklin Gothic Book"/>
                <a:ea typeface="+mn-ea"/>
                <a:cs typeface="Franklin Gothic Book"/>
              </a:defRPr>
            </a:lvl5pPr>
          </a:lstStyle>
          <a:p>
            <a:pPr lvl="0"/>
            <a:r>
              <a:rPr lang="en-US" dirty="0"/>
              <a:t>Edit Master text styles</a:t>
            </a:r>
          </a:p>
        </p:txBody>
      </p:sp>
      <p:sp>
        <p:nvSpPr>
          <p:cNvPr id="7" name="Holder 6">
            <a:extLst>
              <a:ext uri="{FF2B5EF4-FFF2-40B4-BE49-F238E27FC236}">
                <a16:creationId xmlns:a16="http://schemas.microsoft.com/office/drawing/2014/main" id="{5DE16873-47A0-461C-B387-86635DAE1CE3}"/>
              </a:ext>
            </a:extLst>
          </p:cNvPr>
          <p:cNvSpPr txBox="1">
            <a:spLocks/>
          </p:cNvSpPr>
          <p:nvPr userDrawn="1"/>
        </p:nvSpPr>
        <p:spPr>
          <a:xfrm>
            <a:off x="8133969" y="4762594"/>
            <a:ext cx="530120" cy="89255"/>
          </a:xfrm>
          <a:prstGeom prst="rect">
            <a:avLst/>
          </a:prstGeom>
        </p:spPr>
        <p:txBody>
          <a:bodyPr wrap="square" lIns="0" tIns="0" rIns="0" bIns="0">
            <a:spAutoFit/>
          </a:bodyPr>
          <a:lstStyle>
            <a:defPPr>
              <a:defRPr lang="en-US"/>
            </a:defPPr>
            <a:lvl1pPr marL="0" algn="l" defTabSz="914400" rtl="0" eaLnBrk="1" latinLnBrk="0" hangingPunct="1">
              <a:defRPr sz="750" b="1" i="0" kern="1200">
                <a:solidFill>
                  <a:srgbClr val="00AEEF"/>
                </a:solidFill>
                <a:latin typeface="Franklin Gothic Demi"/>
                <a:ea typeface="+mn-ea"/>
                <a:cs typeface="Franklin Gothic Demi"/>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13394" algn="r">
              <a:spcBef>
                <a:spcPts val="19"/>
              </a:spcBef>
            </a:pPr>
            <a:fld id="{81D60167-4931-47E6-BA6A-407CBD079E47}" type="slidenum">
              <a:rPr lang="en-US" sz="580" b="0" smtClean="0">
                <a:solidFill>
                  <a:srgbClr val="6E6F72"/>
                </a:solidFill>
                <a:latin typeface="Franklin Gothic Book" panose="020B0503020102020204" pitchFamily="34" charset="0"/>
                <a:cs typeface="Franklin Gothic Book"/>
              </a:rPr>
              <a:pPr marL="13394" algn="r">
                <a:spcBef>
                  <a:spcPts val="19"/>
                </a:spcBef>
              </a:pPr>
              <a:t>‹#›</a:t>
            </a:fld>
            <a:endParaRPr lang="en-US" sz="580" b="0" spc="58" dirty="0">
              <a:solidFill>
                <a:srgbClr val="6E6F72"/>
              </a:solidFill>
              <a:latin typeface="Franklin Gothic Book" panose="020B0503020102020204" pitchFamily="34" charset="0"/>
            </a:endParaRPr>
          </a:p>
        </p:txBody>
      </p:sp>
    </p:spTree>
    <p:extLst>
      <p:ext uri="{BB962C8B-B14F-4D97-AF65-F5344CB8AC3E}">
        <p14:creationId xmlns:p14="http://schemas.microsoft.com/office/powerpoint/2010/main" val="914835800"/>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5_Title 2">
    <p:spTree>
      <p:nvGrpSpPr>
        <p:cNvPr id="1" name=""/>
        <p:cNvGrpSpPr/>
        <p:nvPr/>
      </p:nvGrpSpPr>
      <p:grpSpPr>
        <a:xfrm>
          <a:off x="0" y="0"/>
          <a:ext cx="0" cy="0"/>
          <a:chOff x="0" y="0"/>
          <a:chExt cx="0" cy="0"/>
        </a:xfrm>
      </p:grpSpPr>
      <p:sp>
        <p:nvSpPr>
          <p:cNvPr id="2" name="Holder 2"/>
          <p:cNvSpPr>
            <a:spLocks noGrp="1"/>
          </p:cNvSpPr>
          <p:nvPr>
            <p:ph type="title"/>
          </p:nvPr>
        </p:nvSpPr>
        <p:spPr>
          <a:xfrm>
            <a:off x="475775" y="621105"/>
            <a:ext cx="2514184" cy="1013556"/>
          </a:xfrm>
          <a:prstGeom prst="rect">
            <a:avLst/>
          </a:prstGeom>
        </p:spPr>
        <p:txBody>
          <a:bodyPr lIns="0" tIns="0" rIns="0" bIns="0"/>
          <a:lstStyle>
            <a:lvl1pPr algn="l">
              <a:lnSpc>
                <a:spcPct val="100000"/>
              </a:lnSpc>
              <a:defRPr sz="1371" b="0" i="0" cap="none" baseline="0">
                <a:solidFill>
                  <a:srgbClr val="00345B"/>
                </a:solidFill>
                <a:latin typeface="Open Sans Extrabold" panose="020B0606030504020204" pitchFamily="34" charset="0"/>
                <a:ea typeface="Open Sans Extrabold" panose="020B0606030504020204" pitchFamily="34" charset="0"/>
                <a:cs typeface="Open Sans Extrabold" panose="020B0606030504020204" pitchFamily="34" charset="0"/>
              </a:defRPr>
            </a:lvl1pPr>
          </a:lstStyle>
          <a:p>
            <a:endParaRPr dirty="0"/>
          </a:p>
        </p:txBody>
      </p:sp>
      <p:sp>
        <p:nvSpPr>
          <p:cNvPr id="65" name="Text Placeholder 64">
            <a:extLst>
              <a:ext uri="{FF2B5EF4-FFF2-40B4-BE49-F238E27FC236}">
                <a16:creationId xmlns:a16="http://schemas.microsoft.com/office/drawing/2014/main" id="{F6495A2F-E562-034A-AB58-1910F3533237}"/>
              </a:ext>
            </a:extLst>
          </p:cNvPr>
          <p:cNvSpPr>
            <a:spLocks noGrp="1"/>
          </p:cNvSpPr>
          <p:nvPr>
            <p:ph type="body" sz="quarter" idx="12"/>
          </p:nvPr>
        </p:nvSpPr>
        <p:spPr>
          <a:xfrm>
            <a:off x="473275" y="1636093"/>
            <a:ext cx="2521448" cy="157435"/>
          </a:xfrm>
        </p:spPr>
        <p:txBody>
          <a:bodyPr/>
          <a:lstStyle>
            <a:lvl1pPr algn="l">
              <a:lnSpc>
                <a:spcPct val="115000"/>
              </a:lnSpc>
              <a:defRPr lang="en-US" sz="949" kern="1200" cap="none" spc="-8" baseline="0" dirty="0" smtClean="0">
                <a:solidFill>
                  <a:srgbClr val="6E6F72"/>
                </a:solidFill>
                <a:latin typeface="Open Sans" panose="020B0606030504020204" pitchFamily="34" charset="0"/>
                <a:ea typeface="Open Sans" panose="020B0606030504020204" pitchFamily="34" charset="0"/>
                <a:cs typeface="Open Sans" panose="020B0606030504020204" pitchFamily="34" charset="0"/>
              </a:defRPr>
            </a:lvl1pPr>
            <a:lvl2pPr>
              <a:defRPr lang="en-US" sz="1055" kern="1200" spc="-8" dirty="0" smtClean="0">
                <a:solidFill>
                  <a:srgbClr val="3B3B3B"/>
                </a:solidFill>
                <a:latin typeface="Franklin Gothic Book"/>
                <a:ea typeface="+mn-ea"/>
                <a:cs typeface="Franklin Gothic Book"/>
              </a:defRPr>
            </a:lvl2pPr>
            <a:lvl3pPr>
              <a:defRPr lang="en-US" sz="1055" kern="1200" spc="-8" dirty="0" smtClean="0">
                <a:solidFill>
                  <a:srgbClr val="3B3B3B"/>
                </a:solidFill>
                <a:latin typeface="Franklin Gothic Book"/>
                <a:ea typeface="+mn-ea"/>
                <a:cs typeface="Franklin Gothic Book"/>
              </a:defRPr>
            </a:lvl3pPr>
            <a:lvl4pPr>
              <a:defRPr lang="en-US" sz="1055" kern="1200" spc="-8" dirty="0" smtClean="0">
                <a:solidFill>
                  <a:srgbClr val="3B3B3B"/>
                </a:solidFill>
                <a:latin typeface="Franklin Gothic Book"/>
                <a:ea typeface="+mn-ea"/>
                <a:cs typeface="Franklin Gothic Book"/>
              </a:defRPr>
            </a:lvl4pPr>
            <a:lvl5pPr>
              <a:defRPr lang="en-US" sz="1055" kern="1200" spc="-8" dirty="0">
                <a:solidFill>
                  <a:srgbClr val="3B3B3B"/>
                </a:solidFill>
                <a:latin typeface="Franklin Gothic Book"/>
                <a:ea typeface="+mn-ea"/>
                <a:cs typeface="Franklin Gothic Book"/>
              </a:defRPr>
            </a:lvl5pPr>
          </a:lstStyle>
          <a:p>
            <a:pPr lvl="0"/>
            <a:r>
              <a:rPr lang="en-US" dirty="0"/>
              <a:t>Edit Master text styles</a:t>
            </a:r>
          </a:p>
        </p:txBody>
      </p:sp>
      <p:sp>
        <p:nvSpPr>
          <p:cNvPr id="7" name="Holder 6">
            <a:extLst>
              <a:ext uri="{FF2B5EF4-FFF2-40B4-BE49-F238E27FC236}">
                <a16:creationId xmlns:a16="http://schemas.microsoft.com/office/drawing/2014/main" id="{5DE16873-47A0-461C-B387-86635DAE1CE3}"/>
              </a:ext>
            </a:extLst>
          </p:cNvPr>
          <p:cNvSpPr txBox="1">
            <a:spLocks/>
          </p:cNvSpPr>
          <p:nvPr userDrawn="1"/>
        </p:nvSpPr>
        <p:spPr>
          <a:xfrm>
            <a:off x="8133969" y="4762594"/>
            <a:ext cx="530120" cy="89255"/>
          </a:xfrm>
          <a:prstGeom prst="rect">
            <a:avLst/>
          </a:prstGeom>
        </p:spPr>
        <p:txBody>
          <a:bodyPr wrap="square" lIns="0" tIns="0" rIns="0" bIns="0">
            <a:spAutoFit/>
          </a:bodyPr>
          <a:lstStyle>
            <a:defPPr>
              <a:defRPr lang="en-US"/>
            </a:defPPr>
            <a:lvl1pPr marL="0" algn="l" defTabSz="914400" rtl="0" eaLnBrk="1" latinLnBrk="0" hangingPunct="1">
              <a:defRPr sz="750" b="1" i="0" kern="1200">
                <a:solidFill>
                  <a:srgbClr val="00AEEF"/>
                </a:solidFill>
                <a:latin typeface="Franklin Gothic Demi"/>
                <a:ea typeface="+mn-ea"/>
                <a:cs typeface="Franklin Gothic Demi"/>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13394" algn="r">
              <a:spcBef>
                <a:spcPts val="19"/>
              </a:spcBef>
            </a:pPr>
            <a:fld id="{81D60167-4931-47E6-BA6A-407CBD079E47}" type="slidenum">
              <a:rPr lang="en-US" sz="580" b="0" smtClean="0">
                <a:solidFill>
                  <a:srgbClr val="6E6F72"/>
                </a:solidFill>
                <a:latin typeface="Franklin Gothic Book" panose="020B0503020102020204" pitchFamily="34" charset="0"/>
                <a:cs typeface="Franklin Gothic Book"/>
              </a:rPr>
              <a:pPr marL="13394" algn="r">
                <a:spcBef>
                  <a:spcPts val="19"/>
                </a:spcBef>
              </a:pPr>
              <a:t>‹#›</a:t>
            </a:fld>
            <a:endParaRPr lang="en-US" sz="580" b="0" spc="58" dirty="0">
              <a:solidFill>
                <a:srgbClr val="6E6F72"/>
              </a:solidFill>
              <a:latin typeface="Franklin Gothic Book" panose="020B0503020102020204" pitchFamily="34" charset="0"/>
            </a:endParaRPr>
          </a:p>
        </p:txBody>
      </p:sp>
    </p:spTree>
    <p:extLst>
      <p:ext uri="{BB962C8B-B14F-4D97-AF65-F5344CB8AC3E}">
        <p14:creationId xmlns:p14="http://schemas.microsoft.com/office/powerpoint/2010/main" val="1373702559"/>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3_Title 2">
    <p:spTree>
      <p:nvGrpSpPr>
        <p:cNvPr id="1" name=""/>
        <p:cNvGrpSpPr/>
        <p:nvPr/>
      </p:nvGrpSpPr>
      <p:grpSpPr>
        <a:xfrm>
          <a:off x="0" y="0"/>
          <a:ext cx="0" cy="0"/>
          <a:chOff x="0" y="0"/>
          <a:chExt cx="0" cy="0"/>
        </a:xfrm>
      </p:grpSpPr>
      <p:sp>
        <p:nvSpPr>
          <p:cNvPr id="2" name="Holder 2"/>
          <p:cNvSpPr>
            <a:spLocks noGrp="1"/>
          </p:cNvSpPr>
          <p:nvPr>
            <p:ph type="title"/>
          </p:nvPr>
        </p:nvSpPr>
        <p:spPr>
          <a:xfrm>
            <a:off x="473273" y="578644"/>
            <a:ext cx="8197454" cy="266585"/>
          </a:xfrm>
          <a:prstGeom prst="rect">
            <a:avLst/>
          </a:prstGeom>
        </p:spPr>
        <p:txBody>
          <a:bodyPr lIns="0" tIns="0" rIns="0" bIns="0"/>
          <a:lstStyle>
            <a:lvl1pPr>
              <a:lnSpc>
                <a:spcPct val="90000"/>
              </a:lnSpc>
              <a:defRPr sz="1925" b="0" i="0" cap="all" baseline="0">
                <a:solidFill>
                  <a:srgbClr val="000000"/>
                </a:solidFill>
                <a:latin typeface="Open Sans Extrabold" panose="020B0606030504020204" pitchFamily="34" charset="0"/>
                <a:ea typeface="Open Sans Extrabold" panose="020B0606030504020204" pitchFamily="34" charset="0"/>
                <a:cs typeface="Open Sans Extrabold" panose="020B0606030504020204" pitchFamily="34" charset="0"/>
              </a:defRPr>
            </a:lvl1pPr>
          </a:lstStyle>
          <a:p>
            <a:endParaRPr dirty="0"/>
          </a:p>
        </p:txBody>
      </p:sp>
      <p:sp>
        <p:nvSpPr>
          <p:cNvPr id="4" name="Text Placeholder 3">
            <a:extLst>
              <a:ext uri="{FF2B5EF4-FFF2-40B4-BE49-F238E27FC236}">
                <a16:creationId xmlns:a16="http://schemas.microsoft.com/office/drawing/2014/main" id="{DB0D3787-5058-4700-84A5-D04B44E530C6}"/>
              </a:ext>
            </a:extLst>
          </p:cNvPr>
          <p:cNvSpPr>
            <a:spLocks noGrp="1"/>
          </p:cNvSpPr>
          <p:nvPr>
            <p:ph type="body" sz="quarter" idx="10" hasCustomPrompt="1"/>
          </p:nvPr>
        </p:nvSpPr>
        <p:spPr>
          <a:xfrm>
            <a:off x="475774" y="337542"/>
            <a:ext cx="8194953" cy="216406"/>
          </a:xfrm>
        </p:spPr>
        <p:txBody>
          <a:bodyPr>
            <a:spAutoFit/>
          </a:bodyPr>
          <a:lstStyle>
            <a:lvl1pPr>
              <a:spcBef>
                <a:spcPts val="53"/>
              </a:spcBef>
              <a:defRPr sz="896" b="1" i="0" cap="all" spc="0" baseline="0">
                <a:solidFill>
                  <a:srgbClr val="0076E1"/>
                </a:solidFill>
                <a:latin typeface="+mn-lt"/>
                <a:ea typeface="Open Sans Condensed" panose="020B0606030504020204" pitchFamily="34" charset="0"/>
                <a:cs typeface="Open Sans Condensed" panose="020B0606030504020204" pitchFamily="34" charset="0"/>
              </a:defRPr>
            </a:lvl1pPr>
          </a:lstStyle>
          <a:p>
            <a:pPr lvl="0"/>
            <a:r>
              <a:rPr lang="en-US" dirty="0"/>
              <a:t>CLICK TO ADD TITLE</a:t>
            </a:r>
          </a:p>
        </p:txBody>
      </p:sp>
      <p:sp>
        <p:nvSpPr>
          <p:cNvPr id="65" name="Text Placeholder 64">
            <a:extLst>
              <a:ext uri="{FF2B5EF4-FFF2-40B4-BE49-F238E27FC236}">
                <a16:creationId xmlns:a16="http://schemas.microsoft.com/office/drawing/2014/main" id="{F6495A2F-E562-034A-AB58-1910F3533237}"/>
              </a:ext>
            </a:extLst>
          </p:cNvPr>
          <p:cNvSpPr>
            <a:spLocks noGrp="1"/>
          </p:cNvSpPr>
          <p:nvPr>
            <p:ph type="body" sz="quarter" idx="12"/>
          </p:nvPr>
        </p:nvSpPr>
        <p:spPr>
          <a:xfrm>
            <a:off x="473274" y="931503"/>
            <a:ext cx="2525610" cy="194765"/>
          </a:xfrm>
        </p:spPr>
        <p:txBody>
          <a:bodyPr/>
          <a:lstStyle>
            <a:lvl1pPr>
              <a:defRPr lang="en-US" sz="1265" kern="1200" spc="-8" dirty="0" smtClean="0">
                <a:solidFill>
                  <a:srgbClr val="333132"/>
                </a:solidFill>
                <a:latin typeface="Open Sans" panose="020B0606030504020204" pitchFamily="34" charset="0"/>
                <a:ea typeface="Open Sans" panose="020B0606030504020204" pitchFamily="34" charset="0"/>
                <a:cs typeface="Open Sans" panose="020B0606030504020204" pitchFamily="34" charset="0"/>
              </a:defRPr>
            </a:lvl1pPr>
            <a:lvl2pPr>
              <a:defRPr lang="en-US" sz="1055" kern="1200" spc="-8" dirty="0" smtClean="0">
                <a:solidFill>
                  <a:srgbClr val="3B3B3B"/>
                </a:solidFill>
                <a:latin typeface="Franklin Gothic Book"/>
                <a:ea typeface="+mn-ea"/>
                <a:cs typeface="Franklin Gothic Book"/>
              </a:defRPr>
            </a:lvl2pPr>
            <a:lvl3pPr>
              <a:defRPr lang="en-US" sz="1055" kern="1200" spc="-8" dirty="0" smtClean="0">
                <a:solidFill>
                  <a:srgbClr val="3B3B3B"/>
                </a:solidFill>
                <a:latin typeface="Franklin Gothic Book"/>
                <a:ea typeface="+mn-ea"/>
                <a:cs typeface="Franklin Gothic Book"/>
              </a:defRPr>
            </a:lvl3pPr>
            <a:lvl4pPr>
              <a:defRPr lang="en-US" sz="1055" kern="1200" spc="-8" dirty="0" smtClean="0">
                <a:solidFill>
                  <a:srgbClr val="3B3B3B"/>
                </a:solidFill>
                <a:latin typeface="Franklin Gothic Book"/>
                <a:ea typeface="+mn-ea"/>
                <a:cs typeface="Franklin Gothic Book"/>
              </a:defRPr>
            </a:lvl4pPr>
            <a:lvl5pPr>
              <a:defRPr lang="en-US" sz="1055" kern="1200" spc="-8" dirty="0">
                <a:solidFill>
                  <a:srgbClr val="3B3B3B"/>
                </a:solidFill>
                <a:latin typeface="Franklin Gothic Book"/>
                <a:ea typeface="+mn-ea"/>
                <a:cs typeface="Franklin Gothic Book"/>
              </a:defRPr>
            </a:lvl5pPr>
          </a:lstStyle>
          <a:p>
            <a:pPr lvl="0"/>
            <a:r>
              <a:rPr lang="en-US" dirty="0"/>
              <a:t>Edit Master text styles</a:t>
            </a:r>
          </a:p>
        </p:txBody>
      </p:sp>
      <p:sp>
        <p:nvSpPr>
          <p:cNvPr id="7" name="Holder 6">
            <a:extLst>
              <a:ext uri="{FF2B5EF4-FFF2-40B4-BE49-F238E27FC236}">
                <a16:creationId xmlns:a16="http://schemas.microsoft.com/office/drawing/2014/main" id="{0B1B05AE-A531-489D-AEA9-E3BD27A4309F}"/>
              </a:ext>
            </a:extLst>
          </p:cNvPr>
          <p:cNvSpPr txBox="1">
            <a:spLocks/>
          </p:cNvSpPr>
          <p:nvPr userDrawn="1"/>
        </p:nvSpPr>
        <p:spPr>
          <a:xfrm>
            <a:off x="8133969" y="4762594"/>
            <a:ext cx="530120" cy="89255"/>
          </a:xfrm>
          <a:prstGeom prst="rect">
            <a:avLst/>
          </a:prstGeom>
        </p:spPr>
        <p:txBody>
          <a:bodyPr wrap="square" lIns="0" tIns="0" rIns="0" bIns="0">
            <a:spAutoFit/>
          </a:bodyPr>
          <a:lstStyle>
            <a:defPPr>
              <a:defRPr lang="en-US"/>
            </a:defPPr>
            <a:lvl1pPr marL="0" algn="l" defTabSz="914400" rtl="0" eaLnBrk="1" latinLnBrk="0" hangingPunct="1">
              <a:defRPr sz="750" b="1" i="0" kern="1200">
                <a:solidFill>
                  <a:srgbClr val="00AEEF"/>
                </a:solidFill>
                <a:latin typeface="Franklin Gothic Demi"/>
                <a:ea typeface="+mn-ea"/>
                <a:cs typeface="Franklin Gothic Demi"/>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13394" algn="r">
              <a:spcBef>
                <a:spcPts val="19"/>
              </a:spcBef>
            </a:pPr>
            <a:fld id="{81D60167-4931-47E6-BA6A-407CBD079E47}" type="slidenum">
              <a:rPr lang="en-US" sz="580" b="0" smtClean="0">
                <a:solidFill>
                  <a:srgbClr val="6E6F72"/>
                </a:solidFill>
                <a:latin typeface="Franklin Gothic Book" panose="020B0503020102020204" pitchFamily="34" charset="0"/>
                <a:cs typeface="Franklin Gothic Book"/>
              </a:rPr>
              <a:pPr marL="13394" algn="r">
                <a:spcBef>
                  <a:spcPts val="19"/>
                </a:spcBef>
              </a:pPr>
              <a:t>‹#›</a:t>
            </a:fld>
            <a:endParaRPr lang="en-US" sz="580" b="0" spc="58" dirty="0">
              <a:solidFill>
                <a:srgbClr val="6E6F72"/>
              </a:solidFill>
              <a:latin typeface="Franklin Gothic Book" panose="020B0503020102020204" pitchFamily="34" charset="0"/>
            </a:endParaRPr>
          </a:p>
        </p:txBody>
      </p:sp>
    </p:spTree>
    <p:extLst>
      <p:ext uri="{BB962C8B-B14F-4D97-AF65-F5344CB8AC3E}">
        <p14:creationId xmlns:p14="http://schemas.microsoft.com/office/powerpoint/2010/main" val="26025442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Only">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800" b="1" i="0">
                <a:solidFill>
                  <a:schemeClr val="tx1"/>
                </a:solidFill>
                <a:latin typeface="Futura PT"/>
                <a:cs typeface="Futura PT"/>
              </a:defRPr>
            </a:lvl1pPr>
          </a:lstStyle>
          <a:p>
            <a:endParaRPr/>
          </a:p>
        </p:txBody>
      </p:sp>
      <p:sp>
        <p:nvSpPr>
          <p:cNvPr id="5" name="Holder 5"/>
          <p:cNvSpPr>
            <a:spLocks noGrp="1"/>
          </p:cNvSpPr>
          <p:nvPr>
            <p:ph type="sldNum" sz="quarter" idx="7"/>
          </p:nvPr>
        </p:nvSpPr>
        <p:spPr/>
        <p:txBody>
          <a:bodyPr lIns="0" tIns="0" rIns="0" bIns="0"/>
          <a:lstStyle>
            <a:lvl1pPr>
              <a:defRPr sz="800" b="0" i="0">
                <a:solidFill>
                  <a:schemeClr val="tx1"/>
                </a:solidFill>
                <a:latin typeface="FuturaPT-Light"/>
                <a:cs typeface="FuturaPT-Light"/>
              </a:defRPr>
            </a:lvl1pPr>
          </a:lstStyle>
          <a:p>
            <a:pPr marL="38100">
              <a:spcBef>
                <a:spcPts val="65"/>
              </a:spcBef>
            </a:pPr>
            <a:fld id="{81D60167-4931-47E6-BA6A-407CBD079E47}" type="slidenum">
              <a:rPr lang="en-US" smtClean="0">
                <a:latin typeface="FuturaPT-Demi"/>
                <a:cs typeface="FuturaPT-Demi"/>
              </a:rPr>
              <a:pPr marL="38100">
                <a:spcBef>
                  <a:spcPts val="65"/>
                </a:spcBef>
              </a:pPr>
              <a:t>‹#›</a:t>
            </a:fld>
            <a:r>
              <a:rPr lang="en-US" b="1" dirty="0">
                <a:latin typeface="FuturaPT-Demi"/>
                <a:cs typeface="FuturaPT-Demi"/>
              </a:rPr>
              <a:t>  </a:t>
            </a:r>
            <a:r>
              <a:rPr lang="en-US" dirty="0"/>
              <a:t>|  </a:t>
            </a:r>
            <a:r>
              <a:rPr lang="en-US" spc="-10" dirty="0"/>
              <a:t>World </a:t>
            </a:r>
            <a:r>
              <a:rPr lang="en-US" spc="-5" dirty="0"/>
              <a:t>Development </a:t>
            </a:r>
            <a:r>
              <a:rPr lang="en-US" spc="-10" dirty="0"/>
              <a:t>Report</a:t>
            </a:r>
            <a:r>
              <a:rPr lang="en-US" spc="80" dirty="0"/>
              <a:t> </a:t>
            </a:r>
            <a:r>
              <a:rPr lang="en-US" spc="-10" dirty="0"/>
              <a:t>2020</a:t>
            </a: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Holder 2"/>
          <p:cNvSpPr>
            <a:spLocks noGrp="1"/>
          </p:cNvSpPr>
          <p:nvPr userDrawn="1">
            <p:ph type="title"/>
          </p:nvPr>
        </p:nvSpPr>
        <p:spPr>
          <a:xfrm>
            <a:off x="495299" y="466344"/>
            <a:ext cx="8140273" cy="1350314"/>
          </a:xfrm>
          <a:prstGeom prst="rect">
            <a:avLst/>
          </a:prstGeom>
        </p:spPr>
        <p:txBody>
          <a:bodyPr lIns="0" tIns="0" rIns="0" bIns="0"/>
          <a:lstStyle>
            <a:lvl1pPr>
              <a:lnSpc>
                <a:spcPts val="3000"/>
              </a:lnSpc>
              <a:defRPr sz="2800" b="1" i="0">
                <a:solidFill>
                  <a:schemeClr val="tx1"/>
                </a:solidFill>
                <a:latin typeface="Futura PT"/>
                <a:cs typeface="Futura PT"/>
              </a:defRPr>
            </a:lvl1pPr>
          </a:lstStyle>
          <a:p>
            <a:endParaRPr dirty="0"/>
          </a:p>
        </p:txBody>
      </p:sp>
      <p:sp>
        <p:nvSpPr>
          <p:cNvPr id="6" name="Holder 6"/>
          <p:cNvSpPr>
            <a:spLocks noGrp="1"/>
          </p:cNvSpPr>
          <p:nvPr userDrawn="1">
            <p:ph type="sldNum" sz="quarter" idx="7"/>
          </p:nvPr>
        </p:nvSpPr>
        <p:spPr>
          <a:xfrm>
            <a:off x="469900" y="4766564"/>
            <a:ext cx="1700530" cy="123111"/>
          </a:xfrm>
          <a:prstGeom prst="rect">
            <a:avLst/>
          </a:prstGeom>
        </p:spPr>
        <p:txBody>
          <a:bodyPr lIns="0" tIns="0" rIns="0" bIns="0"/>
          <a:lstStyle>
            <a:lvl1pPr>
              <a:defRPr sz="800" b="0" i="0">
                <a:solidFill>
                  <a:schemeClr val="tx1"/>
                </a:solidFill>
                <a:latin typeface="FuturaPT-Light"/>
                <a:cs typeface="FuturaPT-Light"/>
              </a:defRPr>
            </a:lvl1pPr>
          </a:lstStyle>
          <a:p>
            <a:pPr marL="38100">
              <a:spcBef>
                <a:spcPts val="65"/>
              </a:spcBef>
            </a:pPr>
            <a:fld id="{81D60167-4931-47E6-BA6A-407CBD079E47}" type="slidenum">
              <a:rPr lang="en-US" smtClean="0">
                <a:latin typeface="FuturaPT-Demi"/>
                <a:cs typeface="FuturaPT-Demi"/>
              </a:rPr>
              <a:pPr marL="38100">
                <a:spcBef>
                  <a:spcPts val="65"/>
                </a:spcBef>
              </a:pPr>
              <a:t>‹#›</a:t>
            </a:fld>
            <a:r>
              <a:rPr lang="en-US" b="1" dirty="0">
                <a:latin typeface="FuturaPT-Demi"/>
                <a:cs typeface="FuturaPT-Demi"/>
              </a:rPr>
              <a:t>  </a:t>
            </a:r>
            <a:r>
              <a:rPr lang="en-US" dirty="0"/>
              <a:t>|  </a:t>
            </a:r>
            <a:r>
              <a:rPr lang="en-US" spc="-10" dirty="0"/>
              <a:t>World </a:t>
            </a:r>
            <a:r>
              <a:rPr lang="en-US" spc="-5" dirty="0"/>
              <a:t>Development </a:t>
            </a:r>
            <a:r>
              <a:rPr lang="en-US" spc="-10" dirty="0"/>
              <a:t>Report</a:t>
            </a:r>
            <a:r>
              <a:rPr lang="en-US" spc="80" dirty="0"/>
              <a:t> </a:t>
            </a:r>
            <a:r>
              <a:rPr lang="en-US" spc="-10" dirty="0"/>
              <a:t>2020</a:t>
            </a:r>
          </a:p>
        </p:txBody>
      </p:sp>
    </p:spTree>
    <p:extLst>
      <p:ext uri="{BB962C8B-B14F-4D97-AF65-F5344CB8AC3E}">
        <p14:creationId xmlns:p14="http://schemas.microsoft.com/office/powerpoint/2010/main" val="934958157"/>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7" name="object 3">
            <a:extLst>
              <a:ext uri="{FF2B5EF4-FFF2-40B4-BE49-F238E27FC236}">
                <a16:creationId xmlns:a16="http://schemas.microsoft.com/office/drawing/2014/main" id="{306EA31B-C9B1-416C-AF33-6852BF536B0A}"/>
              </a:ext>
            </a:extLst>
          </p:cNvPr>
          <p:cNvSpPr/>
          <p:nvPr/>
        </p:nvSpPr>
        <p:spPr>
          <a:xfrm>
            <a:off x="3979329" y="0"/>
            <a:ext cx="5165090" cy="5143500"/>
          </a:xfrm>
          <a:custGeom>
            <a:avLst/>
            <a:gdLst/>
            <a:ahLst/>
            <a:cxnLst/>
            <a:rect l="l" t="t" r="r" b="b"/>
            <a:pathLst>
              <a:path w="5165090" h="5143500">
                <a:moveTo>
                  <a:pt x="0" y="5143500"/>
                </a:moveTo>
                <a:lnTo>
                  <a:pt x="5164670" y="5143500"/>
                </a:lnTo>
                <a:lnTo>
                  <a:pt x="5164670" y="0"/>
                </a:lnTo>
                <a:lnTo>
                  <a:pt x="0" y="0"/>
                </a:lnTo>
                <a:lnTo>
                  <a:pt x="0" y="5143500"/>
                </a:lnTo>
                <a:close/>
              </a:path>
            </a:pathLst>
          </a:custGeom>
          <a:solidFill>
            <a:srgbClr val="F4DDE8"/>
          </a:solidFill>
        </p:spPr>
        <p:txBody>
          <a:bodyPr wrap="square" lIns="0" tIns="0" rIns="0" bIns="0" rtlCol="0"/>
          <a:lstStyle/>
          <a:p>
            <a:pPr lvl="0"/>
            <a:endParaRPr/>
          </a:p>
        </p:txBody>
      </p:sp>
      <p:sp>
        <p:nvSpPr>
          <p:cNvPr id="2" name="Holder 2"/>
          <p:cNvSpPr>
            <a:spLocks noGrp="1"/>
          </p:cNvSpPr>
          <p:nvPr userDrawn="1">
            <p:ph type="title"/>
          </p:nvPr>
        </p:nvSpPr>
        <p:spPr>
          <a:xfrm>
            <a:off x="495300" y="466344"/>
            <a:ext cx="2744470" cy="1976120"/>
          </a:xfrm>
          <a:prstGeom prst="rect">
            <a:avLst/>
          </a:prstGeom>
        </p:spPr>
        <p:txBody>
          <a:bodyPr lIns="0" tIns="0" rIns="0" bIns="0"/>
          <a:lstStyle>
            <a:lvl1pPr>
              <a:lnSpc>
                <a:spcPts val="3000"/>
              </a:lnSpc>
              <a:defRPr sz="2800" b="1" i="0">
                <a:solidFill>
                  <a:schemeClr val="tx1"/>
                </a:solidFill>
                <a:latin typeface="Futura PT"/>
                <a:cs typeface="Futura PT"/>
              </a:defRPr>
            </a:lvl1pPr>
          </a:lstStyle>
          <a:p>
            <a:endParaRPr dirty="0"/>
          </a:p>
        </p:txBody>
      </p:sp>
      <p:sp>
        <p:nvSpPr>
          <p:cNvPr id="6" name="Holder 6"/>
          <p:cNvSpPr>
            <a:spLocks noGrp="1"/>
          </p:cNvSpPr>
          <p:nvPr userDrawn="1">
            <p:ph type="sldNum" sz="quarter" idx="7"/>
          </p:nvPr>
        </p:nvSpPr>
        <p:spPr>
          <a:xfrm>
            <a:off x="469900" y="4766564"/>
            <a:ext cx="1700530" cy="123111"/>
          </a:xfrm>
          <a:prstGeom prst="rect">
            <a:avLst/>
          </a:prstGeom>
        </p:spPr>
        <p:txBody>
          <a:bodyPr lIns="0" tIns="0" rIns="0" bIns="0"/>
          <a:lstStyle>
            <a:lvl1pPr>
              <a:defRPr sz="800" b="0" i="0">
                <a:solidFill>
                  <a:schemeClr val="tx1"/>
                </a:solidFill>
                <a:latin typeface="FuturaPT-Light"/>
                <a:cs typeface="FuturaPT-Light"/>
              </a:defRPr>
            </a:lvl1pPr>
          </a:lstStyle>
          <a:p>
            <a:pPr marL="38100">
              <a:spcBef>
                <a:spcPts val="65"/>
              </a:spcBef>
            </a:pPr>
            <a:fld id="{81D60167-4931-47E6-BA6A-407CBD079E47}" type="slidenum">
              <a:rPr lang="en-US" smtClean="0">
                <a:latin typeface="FuturaPT-Demi"/>
                <a:cs typeface="FuturaPT-Demi"/>
              </a:rPr>
              <a:pPr marL="38100">
                <a:spcBef>
                  <a:spcPts val="65"/>
                </a:spcBef>
              </a:pPr>
              <a:t>‹#›</a:t>
            </a:fld>
            <a:r>
              <a:rPr lang="en-US" b="1" dirty="0">
                <a:latin typeface="FuturaPT-Demi"/>
                <a:cs typeface="FuturaPT-Demi"/>
              </a:rPr>
              <a:t>  </a:t>
            </a:r>
            <a:r>
              <a:rPr lang="en-US" dirty="0"/>
              <a:t>|  </a:t>
            </a:r>
            <a:r>
              <a:rPr lang="en-US" spc="-10" dirty="0"/>
              <a:t>World </a:t>
            </a:r>
            <a:r>
              <a:rPr lang="en-US" spc="-5" dirty="0"/>
              <a:t>Development </a:t>
            </a:r>
            <a:r>
              <a:rPr lang="en-US" spc="-10" dirty="0"/>
              <a:t>Report</a:t>
            </a:r>
            <a:r>
              <a:rPr lang="en-US" spc="80" dirty="0"/>
              <a:t> </a:t>
            </a:r>
            <a:r>
              <a:rPr lang="en-US" spc="-10" dirty="0"/>
              <a:t>2020</a:t>
            </a:r>
          </a:p>
        </p:txBody>
      </p:sp>
    </p:spTree>
    <p:extLst>
      <p:ext uri="{BB962C8B-B14F-4D97-AF65-F5344CB8AC3E}">
        <p14:creationId xmlns:p14="http://schemas.microsoft.com/office/powerpoint/2010/main" val="713013939"/>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
        <p:nvSpPr>
          <p:cNvPr id="7" name="object 3">
            <a:extLst>
              <a:ext uri="{FF2B5EF4-FFF2-40B4-BE49-F238E27FC236}">
                <a16:creationId xmlns:a16="http://schemas.microsoft.com/office/drawing/2014/main" id="{306EA31B-C9B1-416C-AF33-6852BF536B0A}"/>
              </a:ext>
            </a:extLst>
          </p:cNvPr>
          <p:cNvSpPr/>
          <p:nvPr/>
        </p:nvSpPr>
        <p:spPr>
          <a:xfrm>
            <a:off x="3285066" y="0"/>
            <a:ext cx="5859353" cy="5143500"/>
          </a:xfrm>
          <a:custGeom>
            <a:avLst/>
            <a:gdLst/>
            <a:ahLst/>
            <a:cxnLst/>
            <a:rect l="l" t="t" r="r" b="b"/>
            <a:pathLst>
              <a:path w="5165090" h="5143500">
                <a:moveTo>
                  <a:pt x="0" y="5143500"/>
                </a:moveTo>
                <a:lnTo>
                  <a:pt x="5164670" y="5143500"/>
                </a:lnTo>
                <a:lnTo>
                  <a:pt x="5164670" y="0"/>
                </a:lnTo>
                <a:lnTo>
                  <a:pt x="0" y="0"/>
                </a:lnTo>
                <a:lnTo>
                  <a:pt x="0" y="5143500"/>
                </a:lnTo>
                <a:close/>
              </a:path>
            </a:pathLst>
          </a:custGeom>
          <a:solidFill>
            <a:srgbClr val="F4DDE8"/>
          </a:solidFill>
        </p:spPr>
        <p:txBody>
          <a:bodyPr wrap="square" lIns="0" tIns="0" rIns="0" bIns="0" rtlCol="0"/>
          <a:lstStyle/>
          <a:p>
            <a:endParaRPr/>
          </a:p>
        </p:txBody>
      </p:sp>
      <p:sp>
        <p:nvSpPr>
          <p:cNvPr id="2" name="Holder 2"/>
          <p:cNvSpPr>
            <a:spLocks noGrp="1"/>
          </p:cNvSpPr>
          <p:nvPr userDrawn="1">
            <p:ph type="title"/>
          </p:nvPr>
        </p:nvSpPr>
        <p:spPr>
          <a:xfrm>
            <a:off x="495300" y="466344"/>
            <a:ext cx="1891880" cy="1976120"/>
          </a:xfrm>
          <a:prstGeom prst="rect">
            <a:avLst/>
          </a:prstGeom>
        </p:spPr>
        <p:txBody>
          <a:bodyPr lIns="0" tIns="0" rIns="0" bIns="0"/>
          <a:lstStyle>
            <a:lvl1pPr>
              <a:lnSpc>
                <a:spcPts val="3000"/>
              </a:lnSpc>
              <a:defRPr sz="2800" b="1" i="0">
                <a:solidFill>
                  <a:schemeClr val="tx1"/>
                </a:solidFill>
                <a:latin typeface="Futura PT"/>
                <a:cs typeface="Futura PT"/>
              </a:defRPr>
            </a:lvl1pPr>
          </a:lstStyle>
          <a:p>
            <a:endParaRPr dirty="0"/>
          </a:p>
        </p:txBody>
      </p:sp>
      <p:sp>
        <p:nvSpPr>
          <p:cNvPr id="6" name="Holder 6"/>
          <p:cNvSpPr>
            <a:spLocks noGrp="1"/>
          </p:cNvSpPr>
          <p:nvPr userDrawn="1">
            <p:ph type="sldNum" sz="quarter" idx="7"/>
          </p:nvPr>
        </p:nvSpPr>
        <p:spPr>
          <a:xfrm>
            <a:off x="469900" y="4766564"/>
            <a:ext cx="1700530" cy="123111"/>
          </a:xfrm>
          <a:prstGeom prst="rect">
            <a:avLst/>
          </a:prstGeom>
        </p:spPr>
        <p:txBody>
          <a:bodyPr lIns="0" tIns="0" rIns="0" bIns="0"/>
          <a:lstStyle>
            <a:lvl1pPr>
              <a:defRPr sz="800" b="0" i="0">
                <a:solidFill>
                  <a:schemeClr val="tx1"/>
                </a:solidFill>
                <a:latin typeface="FuturaPT-Light"/>
                <a:cs typeface="FuturaPT-Light"/>
              </a:defRPr>
            </a:lvl1pPr>
          </a:lstStyle>
          <a:p>
            <a:pPr marL="38100">
              <a:spcBef>
                <a:spcPts val="65"/>
              </a:spcBef>
            </a:pPr>
            <a:fld id="{81D60167-4931-47E6-BA6A-407CBD079E47}" type="slidenum">
              <a:rPr lang="en-US" smtClean="0">
                <a:latin typeface="FuturaPT-Demi"/>
                <a:cs typeface="FuturaPT-Demi"/>
              </a:rPr>
              <a:pPr marL="38100">
                <a:spcBef>
                  <a:spcPts val="65"/>
                </a:spcBef>
              </a:pPr>
              <a:t>‹#›</a:t>
            </a:fld>
            <a:r>
              <a:rPr lang="en-US" b="1" dirty="0">
                <a:latin typeface="FuturaPT-Demi"/>
                <a:cs typeface="FuturaPT-Demi"/>
              </a:rPr>
              <a:t>  </a:t>
            </a:r>
            <a:r>
              <a:rPr lang="en-US" dirty="0"/>
              <a:t>|  </a:t>
            </a:r>
            <a:r>
              <a:rPr lang="en-US" spc="-10" dirty="0"/>
              <a:t>World </a:t>
            </a:r>
            <a:r>
              <a:rPr lang="en-US" spc="-5" dirty="0"/>
              <a:t>Development </a:t>
            </a:r>
            <a:r>
              <a:rPr lang="en-US" spc="-10" dirty="0"/>
              <a:t>Report</a:t>
            </a:r>
            <a:r>
              <a:rPr lang="en-US" spc="80" dirty="0"/>
              <a:t> </a:t>
            </a:r>
            <a:r>
              <a:rPr lang="en-US" spc="-10" dirty="0"/>
              <a:t>2020</a:t>
            </a:r>
          </a:p>
        </p:txBody>
      </p:sp>
    </p:spTree>
    <p:extLst>
      <p:ext uri="{BB962C8B-B14F-4D97-AF65-F5344CB8AC3E}">
        <p14:creationId xmlns:p14="http://schemas.microsoft.com/office/powerpoint/2010/main" val="505097951"/>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Holder 2"/>
          <p:cNvSpPr>
            <a:spLocks noGrp="1"/>
          </p:cNvSpPr>
          <p:nvPr userDrawn="1">
            <p:ph type="title"/>
          </p:nvPr>
        </p:nvSpPr>
        <p:spPr>
          <a:xfrm>
            <a:off x="495299" y="466344"/>
            <a:ext cx="8140273" cy="1350314"/>
          </a:xfrm>
          <a:prstGeom prst="rect">
            <a:avLst/>
          </a:prstGeom>
        </p:spPr>
        <p:txBody>
          <a:bodyPr lIns="0" tIns="0" rIns="0" bIns="0"/>
          <a:lstStyle>
            <a:lvl1pPr>
              <a:lnSpc>
                <a:spcPts val="3000"/>
              </a:lnSpc>
              <a:defRPr sz="2800" b="1" i="0">
                <a:solidFill>
                  <a:schemeClr val="tx1"/>
                </a:solidFill>
                <a:latin typeface="Futura PT"/>
                <a:cs typeface="Futura PT"/>
              </a:defRPr>
            </a:lvl1pPr>
          </a:lstStyle>
          <a:p>
            <a:endParaRPr dirty="0"/>
          </a:p>
        </p:txBody>
      </p:sp>
      <p:sp>
        <p:nvSpPr>
          <p:cNvPr id="6" name="Holder 6"/>
          <p:cNvSpPr>
            <a:spLocks noGrp="1"/>
          </p:cNvSpPr>
          <p:nvPr userDrawn="1">
            <p:ph type="sldNum" sz="quarter" idx="7"/>
          </p:nvPr>
        </p:nvSpPr>
        <p:spPr>
          <a:xfrm>
            <a:off x="469900" y="4766564"/>
            <a:ext cx="1700530" cy="123111"/>
          </a:xfrm>
          <a:prstGeom prst="rect">
            <a:avLst/>
          </a:prstGeom>
        </p:spPr>
        <p:txBody>
          <a:bodyPr lIns="0" tIns="0" rIns="0" bIns="0"/>
          <a:lstStyle>
            <a:lvl1pPr>
              <a:defRPr sz="800" b="0" i="0">
                <a:solidFill>
                  <a:schemeClr val="tx1"/>
                </a:solidFill>
                <a:latin typeface="FuturaPT-Light"/>
                <a:cs typeface="FuturaPT-Light"/>
              </a:defRPr>
            </a:lvl1pPr>
          </a:lstStyle>
          <a:p>
            <a:pPr marL="38100">
              <a:spcBef>
                <a:spcPts val="65"/>
              </a:spcBef>
            </a:pPr>
            <a:fld id="{81D60167-4931-47E6-BA6A-407CBD079E47}" type="slidenum">
              <a:rPr lang="en-US" smtClean="0">
                <a:latin typeface="FuturaPT-Demi"/>
                <a:cs typeface="FuturaPT-Demi"/>
              </a:rPr>
              <a:pPr marL="38100">
                <a:spcBef>
                  <a:spcPts val="65"/>
                </a:spcBef>
              </a:pPr>
              <a:t>‹#›</a:t>
            </a:fld>
            <a:r>
              <a:rPr lang="en-US" b="1" dirty="0">
                <a:latin typeface="FuturaPT-Demi"/>
                <a:cs typeface="FuturaPT-Demi"/>
              </a:rPr>
              <a:t>  </a:t>
            </a:r>
            <a:r>
              <a:rPr lang="en-US" dirty="0"/>
              <a:t>|  </a:t>
            </a:r>
            <a:r>
              <a:rPr lang="en-US" spc="-10" dirty="0"/>
              <a:t>World </a:t>
            </a:r>
            <a:r>
              <a:rPr lang="en-US" spc="-5" dirty="0"/>
              <a:t>Development </a:t>
            </a:r>
            <a:r>
              <a:rPr lang="en-US" spc="-10" dirty="0"/>
              <a:t>Report</a:t>
            </a:r>
            <a:r>
              <a:rPr lang="en-US" spc="80" dirty="0"/>
              <a:t> </a:t>
            </a:r>
            <a:r>
              <a:rPr lang="en-US" spc="-10" dirty="0"/>
              <a:t>2020</a:t>
            </a:r>
          </a:p>
        </p:txBody>
      </p:sp>
    </p:spTree>
    <p:extLst>
      <p:ext uri="{BB962C8B-B14F-4D97-AF65-F5344CB8AC3E}">
        <p14:creationId xmlns:p14="http://schemas.microsoft.com/office/powerpoint/2010/main" val="2056857133"/>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7" name="object 3">
            <a:extLst>
              <a:ext uri="{FF2B5EF4-FFF2-40B4-BE49-F238E27FC236}">
                <a16:creationId xmlns:a16="http://schemas.microsoft.com/office/drawing/2014/main" id="{306EA31B-C9B1-416C-AF33-6852BF536B0A}"/>
              </a:ext>
            </a:extLst>
          </p:cNvPr>
          <p:cNvSpPr/>
          <p:nvPr/>
        </p:nvSpPr>
        <p:spPr>
          <a:xfrm>
            <a:off x="3979329" y="0"/>
            <a:ext cx="5165090" cy="5143500"/>
          </a:xfrm>
          <a:custGeom>
            <a:avLst/>
            <a:gdLst/>
            <a:ahLst/>
            <a:cxnLst/>
            <a:rect l="l" t="t" r="r" b="b"/>
            <a:pathLst>
              <a:path w="5165090" h="5143500">
                <a:moveTo>
                  <a:pt x="0" y="5143500"/>
                </a:moveTo>
                <a:lnTo>
                  <a:pt x="5164670" y="5143500"/>
                </a:lnTo>
                <a:lnTo>
                  <a:pt x="5164670" y="0"/>
                </a:lnTo>
                <a:lnTo>
                  <a:pt x="0" y="0"/>
                </a:lnTo>
                <a:lnTo>
                  <a:pt x="0" y="5143500"/>
                </a:lnTo>
                <a:close/>
              </a:path>
            </a:pathLst>
          </a:custGeom>
          <a:solidFill>
            <a:srgbClr val="FCEADB"/>
          </a:solidFill>
        </p:spPr>
        <p:txBody>
          <a:bodyPr wrap="square" lIns="0" tIns="0" rIns="0" bIns="0" rtlCol="0"/>
          <a:lstStyle/>
          <a:p>
            <a:pPr lvl="0"/>
            <a:endParaRPr/>
          </a:p>
        </p:txBody>
      </p:sp>
      <p:sp>
        <p:nvSpPr>
          <p:cNvPr id="2" name="Holder 2"/>
          <p:cNvSpPr>
            <a:spLocks noGrp="1"/>
          </p:cNvSpPr>
          <p:nvPr userDrawn="1">
            <p:ph type="title"/>
          </p:nvPr>
        </p:nvSpPr>
        <p:spPr>
          <a:xfrm>
            <a:off x="495300" y="466344"/>
            <a:ext cx="2744470" cy="1976120"/>
          </a:xfrm>
          <a:prstGeom prst="rect">
            <a:avLst/>
          </a:prstGeom>
        </p:spPr>
        <p:txBody>
          <a:bodyPr lIns="0" tIns="0" rIns="0" bIns="0"/>
          <a:lstStyle>
            <a:lvl1pPr>
              <a:lnSpc>
                <a:spcPts val="3000"/>
              </a:lnSpc>
              <a:defRPr sz="2800" b="1" i="0">
                <a:solidFill>
                  <a:schemeClr val="tx1"/>
                </a:solidFill>
                <a:latin typeface="Futura PT"/>
                <a:cs typeface="Futura PT"/>
              </a:defRPr>
            </a:lvl1pPr>
          </a:lstStyle>
          <a:p>
            <a:endParaRPr dirty="0"/>
          </a:p>
        </p:txBody>
      </p:sp>
      <p:sp>
        <p:nvSpPr>
          <p:cNvPr id="6" name="Holder 6"/>
          <p:cNvSpPr>
            <a:spLocks noGrp="1"/>
          </p:cNvSpPr>
          <p:nvPr userDrawn="1">
            <p:ph type="sldNum" sz="quarter" idx="7"/>
          </p:nvPr>
        </p:nvSpPr>
        <p:spPr>
          <a:xfrm>
            <a:off x="469900" y="4766564"/>
            <a:ext cx="1700530" cy="123111"/>
          </a:xfrm>
          <a:prstGeom prst="rect">
            <a:avLst/>
          </a:prstGeom>
        </p:spPr>
        <p:txBody>
          <a:bodyPr lIns="0" tIns="0" rIns="0" bIns="0"/>
          <a:lstStyle>
            <a:lvl1pPr>
              <a:defRPr sz="800" b="0" i="0">
                <a:solidFill>
                  <a:schemeClr val="tx1"/>
                </a:solidFill>
                <a:latin typeface="FuturaPT-Light"/>
                <a:cs typeface="FuturaPT-Light"/>
              </a:defRPr>
            </a:lvl1pPr>
          </a:lstStyle>
          <a:p>
            <a:pPr marL="38100">
              <a:spcBef>
                <a:spcPts val="65"/>
              </a:spcBef>
            </a:pPr>
            <a:fld id="{81D60167-4931-47E6-BA6A-407CBD079E47}" type="slidenum">
              <a:rPr lang="en-US" smtClean="0">
                <a:latin typeface="FuturaPT-Demi"/>
                <a:cs typeface="FuturaPT-Demi"/>
              </a:rPr>
              <a:pPr marL="38100">
                <a:spcBef>
                  <a:spcPts val="65"/>
                </a:spcBef>
              </a:pPr>
              <a:t>‹#›</a:t>
            </a:fld>
            <a:r>
              <a:rPr lang="en-US" b="1" dirty="0">
                <a:latin typeface="FuturaPT-Demi"/>
                <a:cs typeface="FuturaPT-Demi"/>
              </a:rPr>
              <a:t>  </a:t>
            </a:r>
            <a:r>
              <a:rPr lang="en-US" dirty="0"/>
              <a:t>|  </a:t>
            </a:r>
            <a:r>
              <a:rPr lang="en-US" spc="-10" dirty="0"/>
              <a:t>World </a:t>
            </a:r>
            <a:r>
              <a:rPr lang="en-US" spc="-5" dirty="0"/>
              <a:t>Development </a:t>
            </a:r>
            <a:r>
              <a:rPr lang="en-US" spc="-10" dirty="0"/>
              <a:t>Report</a:t>
            </a:r>
            <a:r>
              <a:rPr lang="en-US" spc="80" dirty="0"/>
              <a:t> </a:t>
            </a:r>
            <a:r>
              <a:rPr lang="en-US" spc="-10" dirty="0"/>
              <a:t>2020</a:t>
            </a:r>
          </a:p>
        </p:txBody>
      </p:sp>
    </p:spTree>
    <p:extLst>
      <p:ext uri="{BB962C8B-B14F-4D97-AF65-F5344CB8AC3E}">
        <p14:creationId xmlns:p14="http://schemas.microsoft.com/office/powerpoint/2010/main" val="3499814269"/>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
        <p:nvSpPr>
          <p:cNvPr id="7" name="object 3">
            <a:extLst>
              <a:ext uri="{FF2B5EF4-FFF2-40B4-BE49-F238E27FC236}">
                <a16:creationId xmlns:a16="http://schemas.microsoft.com/office/drawing/2014/main" id="{306EA31B-C9B1-416C-AF33-6852BF536B0A}"/>
              </a:ext>
            </a:extLst>
          </p:cNvPr>
          <p:cNvSpPr/>
          <p:nvPr/>
        </p:nvSpPr>
        <p:spPr>
          <a:xfrm>
            <a:off x="3285066" y="0"/>
            <a:ext cx="5859353" cy="5143500"/>
          </a:xfrm>
          <a:custGeom>
            <a:avLst/>
            <a:gdLst/>
            <a:ahLst/>
            <a:cxnLst/>
            <a:rect l="l" t="t" r="r" b="b"/>
            <a:pathLst>
              <a:path w="5165090" h="5143500">
                <a:moveTo>
                  <a:pt x="0" y="5143500"/>
                </a:moveTo>
                <a:lnTo>
                  <a:pt x="5164670" y="5143500"/>
                </a:lnTo>
                <a:lnTo>
                  <a:pt x="5164670" y="0"/>
                </a:lnTo>
                <a:lnTo>
                  <a:pt x="0" y="0"/>
                </a:lnTo>
                <a:lnTo>
                  <a:pt x="0" y="5143500"/>
                </a:lnTo>
                <a:close/>
              </a:path>
            </a:pathLst>
          </a:custGeom>
          <a:solidFill>
            <a:srgbClr val="FCEADB"/>
          </a:solidFill>
        </p:spPr>
        <p:txBody>
          <a:bodyPr wrap="square" lIns="0" tIns="0" rIns="0" bIns="0" rtlCol="0"/>
          <a:lstStyle/>
          <a:p>
            <a:pPr lvl="0"/>
            <a:endParaRPr/>
          </a:p>
        </p:txBody>
      </p:sp>
      <p:sp>
        <p:nvSpPr>
          <p:cNvPr id="2" name="Holder 2"/>
          <p:cNvSpPr>
            <a:spLocks noGrp="1"/>
          </p:cNvSpPr>
          <p:nvPr userDrawn="1">
            <p:ph type="title"/>
          </p:nvPr>
        </p:nvSpPr>
        <p:spPr>
          <a:xfrm>
            <a:off x="495300" y="466344"/>
            <a:ext cx="1891880" cy="1976120"/>
          </a:xfrm>
          <a:prstGeom prst="rect">
            <a:avLst/>
          </a:prstGeom>
        </p:spPr>
        <p:txBody>
          <a:bodyPr lIns="0" tIns="0" rIns="0" bIns="0"/>
          <a:lstStyle>
            <a:lvl1pPr>
              <a:lnSpc>
                <a:spcPts val="3000"/>
              </a:lnSpc>
              <a:defRPr sz="2800" b="1" i="0">
                <a:solidFill>
                  <a:schemeClr val="tx1"/>
                </a:solidFill>
                <a:latin typeface="Futura PT"/>
                <a:cs typeface="Futura PT"/>
              </a:defRPr>
            </a:lvl1pPr>
          </a:lstStyle>
          <a:p>
            <a:endParaRPr dirty="0"/>
          </a:p>
        </p:txBody>
      </p:sp>
      <p:sp>
        <p:nvSpPr>
          <p:cNvPr id="6" name="Holder 6"/>
          <p:cNvSpPr>
            <a:spLocks noGrp="1"/>
          </p:cNvSpPr>
          <p:nvPr userDrawn="1">
            <p:ph type="sldNum" sz="quarter" idx="7"/>
          </p:nvPr>
        </p:nvSpPr>
        <p:spPr>
          <a:xfrm>
            <a:off x="469900" y="4766564"/>
            <a:ext cx="1700530" cy="123111"/>
          </a:xfrm>
          <a:prstGeom prst="rect">
            <a:avLst/>
          </a:prstGeom>
        </p:spPr>
        <p:txBody>
          <a:bodyPr lIns="0" tIns="0" rIns="0" bIns="0"/>
          <a:lstStyle>
            <a:lvl1pPr>
              <a:defRPr sz="800" b="0" i="0">
                <a:solidFill>
                  <a:schemeClr val="tx1"/>
                </a:solidFill>
                <a:latin typeface="FuturaPT-Light"/>
                <a:cs typeface="FuturaPT-Light"/>
              </a:defRPr>
            </a:lvl1pPr>
          </a:lstStyle>
          <a:p>
            <a:pPr marL="38100">
              <a:spcBef>
                <a:spcPts val="65"/>
              </a:spcBef>
            </a:pPr>
            <a:fld id="{81D60167-4931-47E6-BA6A-407CBD079E47}" type="slidenum">
              <a:rPr lang="en-US" smtClean="0">
                <a:latin typeface="FuturaPT-Demi"/>
                <a:cs typeface="FuturaPT-Demi"/>
              </a:rPr>
              <a:pPr marL="38100">
                <a:spcBef>
                  <a:spcPts val="65"/>
                </a:spcBef>
              </a:pPr>
              <a:t>‹#›</a:t>
            </a:fld>
            <a:r>
              <a:rPr lang="en-US" b="1" dirty="0">
                <a:latin typeface="FuturaPT-Demi"/>
                <a:cs typeface="FuturaPT-Demi"/>
              </a:rPr>
              <a:t>  </a:t>
            </a:r>
            <a:r>
              <a:rPr lang="en-US" dirty="0"/>
              <a:t>|  </a:t>
            </a:r>
            <a:r>
              <a:rPr lang="en-US" spc="-10" dirty="0"/>
              <a:t>World </a:t>
            </a:r>
            <a:r>
              <a:rPr lang="en-US" spc="-5" dirty="0"/>
              <a:t>Development </a:t>
            </a:r>
            <a:r>
              <a:rPr lang="en-US" spc="-10" dirty="0"/>
              <a:t>Report</a:t>
            </a:r>
            <a:r>
              <a:rPr lang="en-US" spc="80" dirty="0"/>
              <a:t> </a:t>
            </a:r>
            <a:r>
              <a:rPr lang="en-US" spc="-10" dirty="0"/>
              <a:t>2020</a:t>
            </a:r>
          </a:p>
        </p:txBody>
      </p:sp>
    </p:spTree>
    <p:extLst>
      <p:ext uri="{BB962C8B-B14F-4D97-AF65-F5344CB8AC3E}">
        <p14:creationId xmlns:p14="http://schemas.microsoft.com/office/powerpoint/2010/main" val="2291060375"/>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type="obj">
  <p:cSld name="Blank">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0" y="0"/>
            <a:ext cx="9144000" cy="5143500"/>
          </a:xfrm>
          <a:custGeom>
            <a:avLst/>
            <a:gdLst/>
            <a:ahLst/>
            <a:cxnLst/>
            <a:rect l="l" t="t" r="r" b="b"/>
            <a:pathLst>
              <a:path w="9144000" h="5143500">
                <a:moveTo>
                  <a:pt x="0" y="5143500"/>
                </a:moveTo>
                <a:lnTo>
                  <a:pt x="9144000" y="5143500"/>
                </a:lnTo>
                <a:lnTo>
                  <a:pt x="9144000" y="0"/>
                </a:lnTo>
                <a:lnTo>
                  <a:pt x="0" y="0"/>
                </a:lnTo>
                <a:lnTo>
                  <a:pt x="0" y="5143500"/>
                </a:lnTo>
                <a:close/>
              </a:path>
            </a:pathLst>
          </a:custGeom>
          <a:solidFill>
            <a:srgbClr val="283842"/>
          </a:solidFill>
        </p:spPr>
        <p:txBody>
          <a:bodyPr wrap="square" lIns="0" tIns="0" rIns="0" bIns="0" rtlCol="0"/>
          <a:lstStyle/>
          <a:p>
            <a:endParaRPr/>
          </a:p>
        </p:txBody>
      </p:sp>
    </p:spTree>
    <p:extLst>
      <p:ext uri="{BB962C8B-B14F-4D97-AF65-F5344CB8AC3E}">
        <p14:creationId xmlns:p14="http://schemas.microsoft.com/office/powerpoint/2010/main" val="325598107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obj" preserve="1">
  <p:cSld name="Blank">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0" y="0"/>
            <a:ext cx="9144000" cy="5143500"/>
          </a:xfrm>
          <a:custGeom>
            <a:avLst/>
            <a:gdLst/>
            <a:ahLst/>
            <a:cxnLst/>
            <a:rect l="l" t="t" r="r" b="b"/>
            <a:pathLst>
              <a:path w="9144000" h="5143500">
                <a:moveTo>
                  <a:pt x="0" y="5143500"/>
                </a:moveTo>
                <a:lnTo>
                  <a:pt x="9144000" y="5143500"/>
                </a:lnTo>
                <a:lnTo>
                  <a:pt x="9144000" y="0"/>
                </a:lnTo>
                <a:lnTo>
                  <a:pt x="0" y="0"/>
                </a:lnTo>
                <a:lnTo>
                  <a:pt x="0" y="5143500"/>
                </a:lnTo>
                <a:close/>
              </a:path>
            </a:pathLst>
          </a:custGeom>
          <a:solidFill>
            <a:srgbClr val="283842"/>
          </a:solidFill>
        </p:spPr>
        <p:txBody>
          <a:bodyPr wrap="square" lIns="0" tIns="0" rIns="0" bIns="0" rtlCol="0"/>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Title 1">
    <p:spTree>
      <p:nvGrpSpPr>
        <p:cNvPr id="1" name=""/>
        <p:cNvGrpSpPr/>
        <p:nvPr/>
      </p:nvGrpSpPr>
      <p:grpSpPr>
        <a:xfrm>
          <a:off x="0" y="0"/>
          <a:ext cx="0" cy="0"/>
          <a:chOff x="0" y="0"/>
          <a:chExt cx="0" cy="0"/>
        </a:xfrm>
      </p:grpSpPr>
      <p:sp>
        <p:nvSpPr>
          <p:cNvPr id="6" name="Holder 2">
            <a:extLst>
              <a:ext uri="{FF2B5EF4-FFF2-40B4-BE49-F238E27FC236}">
                <a16:creationId xmlns:a16="http://schemas.microsoft.com/office/drawing/2014/main" id="{64A0A36E-A3F2-434F-A370-507270727AC9}"/>
              </a:ext>
            </a:extLst>
          </p:cNvPr>
          <p:cNvSpPr>
            <a:spLocks noGrp="1"/>
          </p:cNvSpPr>
          <p:nvPr>
            <p:ph type="title"/>
          </p:nvPr>
        </p:nvSpPr>
        <p:spPr>
          <a:xfrm>
            <a:off x="473274" y="578644"/>
            <a:ext cx="8197453" cy="266584"/>
          </a:xfrm>
          <a:prstGeom prst="rect">
            <a:avLst/>
          </a:prstGeom>
        </p:spPr>
        <p:txBody>
          <a:bodyPr lIns="0" tIns="0" rIns="0" bIns="0"/>
          <a:lstStyle>
            <a:lvl1pPr algn="ctr">
              <a:lnSpc>
                <a:spcPct val="90000"/>
              </a:lnSpc>
              <a:defRPr sz="1925" b="0" i="0" cap="none" baseline="0">
                <a:solidFill>
                  <a:srgbClr val="2B2C83"/>
                </a:solidFill>
                <a:latin typeface="Open Sans Extrabold" panose="020B0606030504020204" pitchFamily="34" charset="0"/>
                <a:ea typeface="Open Sans Extrabold" panose="020B0606030504020204" pitchFamily="34" charset="0"/>
                <a:cs typeface="Open Sans Extrabold" panose="020B0606030504020204" pitchFamily="34" charset="0"/>
              </a:defRPr>
            </a:lvl1pPr>
          </a:lstStyle>
          <a:p>
            <a:endParaRPr dirty="0"/>
          </a:p>
        </p:txBody>
      </p:sp>
      <p:sp>
        <p:nvSpPr>
          <p:cNvPr id="8" name="Holder 6">
            <a:extLst>
              <a:ext uri="{FF2B5EF4-FFF2-40B4-BE49-F238E27FC236}">
                <a16:creationId xmlns:a16="http://schemas.microsoft.com/office/drawing/2014/main" id="{0891C766-6A9D-A04C-9D39-22F8A68B31FA}"/>
              </a:ext>
            </a:extLst>
          </p:cNvPr>
          <p:cNvSpPr txBox="1">
            <a:spLocks/>
          </p:cNvSpPr>
          <p:nvPr userDrawn="1"/>
        </p:nvSpPr>
        <p:spPr>
          <a:xfrm>
            <a:off x="8133969" y="4762593"/>
            <a:ext cx="530120" cy="89255"/>
          </a:xfrm>
          <a:prstGeom prst="rect">
            <a:avLst/>
          </a:prstGeom>
        </p:spPr>
        <p:txBody>
          <a:bodyPr wrap="square" lIns="0" tIns="0" rIns="0" bIns="0">
            <a:spAutoFit/>
          </a:bodyPr>
          <a:lstStyle>
            <a:defPPr>
              <a:defRPr lang="en-US"/>
            </a:defPPr>
            <a:lvl1pPr marL="0" algn="l" defTabSz="914400" rtl="0" eaLnBrk="1" latinLnBrk="0" hangingPunct="1">
              <a:defRPr sz="750" b="1" i="0" kern="1200">
                <a:solidFill>
                  <a:srgbClr val="00AEEF"/>
                </a:solidFill>
                <a:latin typeface="Franklin Gothic Demi"/>
                <a:ea typeface="+mn-ea"/>
                <a:cs typeface="Franklin Gothic Demi"/>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13393" algn="r">
              <a:spcBef>
                <a:spcPts val="18"/>
              </a:spcBef>
            </a:pPr>
            <a:fld id="{81D60167-4931-47E6-BA6A-407CBD079E47}" type="slidenum">
              <a:rPr lang="en-US" sz="580" b="0" smtClean="0">
                <a:solidFill>
                  <a:srgbClr val="6E6F72"/>
                </a:solidFill>
                <a:latin typeface="Open Sans" panose="020B0606030504020204" pitchFamily="34" charset="0"/>
                <a:ea typeface="Open Sans" panose="020B0606030504020204" pitchFamily="34" charset="0"/>
                <a:cs typeface="Open Sans" panose="020B0606030504020204" pitchFamily="34" charset="0"/>
              </a:rPr>
              <a:pPr marL="13393" algn="r">
                <a:spcBef>
                  <a:spcPts val="18"/>
                </a:spcBef>
              </a:pPr>
              <a:t>‹#›</a:t>
            </a:fld>
            <a:endParaRPr lang="en-US" sz="580" b="0" spc="58" dirty="0">
              <a:solidFill>
                <a:srgbClr val="6E6F72"/>
              </a:solidFill>
              <a:latin typeface="Open Sans" panose="020B0606030504020204" pitchFamily="34"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38164714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a:lvl1pPr>
          </a:lstStyle>
          <a:p>
            <a:endParaRPr/>
          </a:p>
        </p:txBody>
      </p:sp>
      <p:sp>
        <p:nvSpPr>
          <p:cNvPr id="3" name="Holder 3"/>
          <p:cNvSpPr>
            <a:spLocks noGrp="1"/>
          </p:cNvSpPr>
          <p:nvPr>
            <p:ph type="body" idx="1"/>
          </p:nvPr>
        </p:nvSpPr>
        <p:spPr/>
        <p:txBody>
          <a:bodyPr lIns="0" tIns="0" rIns="0" bIns="0"/>
          <a:lstStyle>
            <a:lvl1pPr>
              <a:defRPr/>
            </a:lvl1pPr>
          </a:lstStyle>
          <a:p>
            <a:endParaRPr/>
          </a:p>
        </p:txBody>
      </p:sp>
      <p:sp>
        <p:nvSpPr>
          <p:cNvPr id="6" name="Holder 6"/>
          <p:cNvSpPr>
            <a:spLocks noGrp="1"/>
          </p:cNvSpPr>
          <p:nvPr>
            <p:ph type="sldNum" sz="quarter" idx="7"/>
          </p:nvPr>
        </p:nvSpPr>
        <p:spPr/>
        <p:txBody>
          <a:bodyPr lIns="0" tIns="0" rIns="0" bIns="0"/>
          <a:lstStyle>
            <a:lvl1pPr>
              <a:defRPr sz="800" b="0" i="0">
                <a:solidFill>
                  <a:schemeClr val="tx1"/>
                </a:solidFill>
                <a:latin typeface="FuturaPT-Light"/>
                <a:cs typeface="FuturaPT-Light"/>
              </a:defRPr>
            </a:lvl1pPr>
          </a:lstStyle>
          <a:p>
            <a:pPr marL="38100">
              <a:spcBef>
                <a:spcPts val="65"/>
              </a:spcBef>
            </a:pPr>
            <a:fld id="{81D60167-4931-47E6-BA6A-407CBD079E47}" type="slidenum">
              <a:rPr lang="en-US" smtClean="0">
                <a:latin typeface="FuturaPT-Demi"/>
                <a:cs typeface="FuturaPT-Demi"/>
              </a:rPr>
              <a:pPr marL="38100">
                <a:spcBef>
                  <a:spcPts val="65"/>
                </a:spcBef>
              </a:pPr>
              <a:t>‹#›</a:t>
            </a:fld>
            <a:r>
              <a:rPr lang="en-US" b="1" dirty="0">
                <a:latin typeface="FuturaPT-Demi"/>
                <a:cs typeface="FuturaPT-Demi"/>
              </a:rPr>
              <a:t>  </a:t>
            </a:r>
            <a:r>
              <a:rPr lang="en-US" dirty="0"/>
              <a:t>|  </a:t>
            </a:r>
            <a:r>
              <a:rPr lang="en-US" spc="-10" dirty="0"/>
              <a:t>World </a:t>
            </a:r>
            <a:r>
              <a:rPr lang="en-US" spc="-5" dirty="0"/>
              <a:t>Development </a:t>
            </a:r>
            <a:r>
              <a:rPr lang="en-US" spc="-10" dirty="0"/>
              <a:t>Report</a:t>
            </a:r>
            <a:r>
              <a:rPr lang="en-US" spc="80" dirty="0"/>
              <a:t> </a:t>
            </a:r>
            <a:r>
              <a:rPr lang="en-US" spc="-10" dirty="0"/>
              <a:t>2020</a:t>
            </a:r>
          </a:p>
        </p:txBody>
      </p:sp>
    </p:spTree>
    <p:extLst>
      <p:ext uri="{BB962C8B-B14F-4D97-AF65-F5344CB8AC3E}">
        <p14:creationId xmlns:p14="http://schemas.microsoft.com/office/powerpoint/2010/main" val="259605285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Table of Contents">
    <p:spTree>
      <p:nvGrpSpPr>
        <p:cNvPr id="1" name=""/>
        <p:cNvGrpSpPr/>
        <p:nvPr/>
      </p:nvGrpSpPr>
      <p:grpSpPr>
        <a:xfrm>
          <a:off x="0" y="0"/>
          <a:ext cx="0" cy="0"/>
          <a:chOff x="0" y="0"/>
          <a:chExt cx="0" cy="0"/>
        </a:xfrm>
      </p:grpSpPr>
      <p:sp>
        <p:nvSpPr>
          <p:cNvPr id="4" name="Rectangle 9"/>
          <p:cNvSpPr>
            <a:spLocks noChangeArrowheads="1"/>
          </p:cNvSpPr>
          <p:nvPr/>
        </p:nvSpPr>
        <p:spPr bwMode="auto">
          <a:xfrm>
            <a:off x="0" y="825104"/>
            <a:ext cx="9144000" cy="132159"/>
          </a:xfrm>
          <a:prstGeom prst="rect">
            <a:avLst/>
          </a:pr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86916" indent="-86916">
              <a:spcBef>
                <a:spcPct val="50000"/>
              </a:spcBef>
              <a:buFontTx/>
              <a:buChar char="•"/>
            </a:pPr>
            <a:endParaRPr lang="en-US" sz="975" b="0">
              <a:solidFill>
                <a:schemeClr val="bg1"/>
              </a:solidFill>
            </a:endParaRPr>
          </a:p>
        </p:txBody>
      </p:sp>
      <p:sp>
        <p:nvSpPr>
          <p:cNvPr id="2" name="Title 1"/>
          <p:cNvSpPr>
            <a:spLocks noGrp="1"/>
          </p:cNvSpPr>
          <p:nvPr>
            <p:ph type="title"/>
          </p:nvPr>
        </p:nvSpPr>
        <p:spPr>
          <a:xfrm>
            <a:off x="356935" y="226220"/>
            <a:ext cx="8462029" cy="567530"/>
          </a:xfrm>
        </p:spPr>
        <p:txBody>
          <a:bodyPr/>
          <a:lstStyle>
            <a:lvl1pPr>
              <a:defRPr sz="1650" b="0" i="0">
                <a:solidFill>
                  <a:schemeClr val="tx1"/>
                </a:solidFill>
              </a:defRPr>
            </a:lvl1pPr>
          </a:lstStyle>
          <a:p>
            <a:r>
              <a:rPr lang="en-US"/>
              <a:t>Click to edit Master title style</a:t>
            </a:r>
            <a:endParaRPr lang="en-US" dirty="0"/>
          </a:p>
        </p:txBody>
      </p:sp>
      <p:sp>
        <p:nvSpPr>
          <p:cNvPr id="7" name="Text Placeholder 6"/>
          <p:cNvSpPr>
            <a:spLocks noGrp="1"/>
          </p:cNvSpPr>
          <p:nvPr>
            <p:ph type="body" sz="quarter" idx="13"/>
          </p:nvPr>
        </p:nvSpPr>
        <p:spPr>
          <a:xfrm>
            <a:off x="349250" y="1198960"/>
            <a:ext cx="8477250" cy="3460353"/>
          </a:xfrm>
        </p:spPr>
        <p:txBody>
          <a:bodyPr>
            <a:normAutofit/>
          </a:bodyPr>
          <a:lstStyle>
            <a:lvl1pPr>
              <a:lnSpc>
                <a:spcPct val="100000"/>
              </a:lnSpc>
              <a:spcBef>
                <a:spcPts val="1800"/>
              </a:spcBef>
              <a:tabLst>
                <a:tab pos="6301979" algn="r"/>
              </a:tabLst>
              <a:defRPr lang="en-US" sz="1200" smtClean="0"/>
            </a:lvl1pPr>
          </a:lstStyle>
          <a:p>
            <a:pPr lvl="0"/>
            <a:r>
              <a:rPr lang="en-US"/>
              <a:t>Click to edit Master text styles</a:t>
            </a:r>
          </a:p>
        </p:txBody>
      </p:sp>
      <p:sp>
        <p:nvSpPr>
          <p:cNvPr id="5" name="Footer Placeholder 5"/>
          <p:cNvSpPr>
            <a:spLocks noGrp="1"/>
          </p:cNvSpPr>
          <p:nvPr>
            <p:ph type="ftr" sz="quarter" idx="14"/>
          </p:nvPr>
        </p:nvSpPr>
        <p:spPr/>
        <p:txBody>
          <a:bodyPr/>
          <a:lstStyle>
            <a:lvl1pPr>
              <a:defRPr/>
            </a:lvl1pPr>
          </a:lstStyle>
          <a:p>
            <a:pPr>
              <a:defRPr/>
            </a:pPr>
            <a:endParaRPr lang="en-US"/>
          </a:p>
        </p:txBody>
      </p:sp>
      <p:sp>
        <p:nvSpPr>
          <p:cNvPr id="6" name="Slide Number Placeholder 7"/>
          <p:cNvSpPr>
            <a:spLocks noGrp="1"/>
          </p:cNvSpPr>
          <p:nvPr>
            <p:ph type="sldNum" sz="quarter" idx="15"/>
          </p:nvPr>
        </p:nvSpPr>
        <p:spPr/>
        <p:txBody>
          <a:bodyPr/>
          <a:lstStyle>
            <a:lvl1pPr>
              <a:defRPr/>
            </a:lvl1pPr>
          </a:lstStyle>
          <a:p>
            <a:fld id="{B439F95D-CD6C-461B-AC55-2EEF1AD0C511}" type="slidenum">
              <a:rPr lang="en-US"/>
              <a:pPr/>
              <a:t>‹#›</a:t>
            </a:fld>
            <a:endParaRPr lang="en-US"/>
          </a:p>
        </p:txBody>
      </p:sp>
    </p:spTree>
    <p:extLst>
      <p:ext uri="{BB962C8B-B14F-4D97-AF65-F5344CB8AC3E}">
        <p14:creationId xmlns:p14="http://schemas.microsoft.com/office/powerpoint/2010/main" val="132446647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Holder 2"/>
          <p:cNvSpPr>
            <a:spLocks noGrp="1"/>
          </p:cNvSpPr>
          <p:nvPr userDrawn="1">
            <p:ph type="title"/>
          </p:nvPr>
        </p:nvSpPr>
        <p:spPr>
          <a:xfrm>
            <a:off x="495299" y="466344"/>
            <a:ext cx="8140273" cy="1350314"/>
          </a:xfrm>
          <a:prstGeom prst="rect">
            <a:avLst/>
          </a:prstGeom>
        </p:spPr>
        <p:txBody>
          <a:bodyPr lIns="0" tIns="0" rIns="0" bIns="0"/>
          <a:lstStyle>
            <a:lvl1pPr>
              <a:lnSpc>
                <a:spcPts val="3000"/>
              </a:lnSpc>
              <a:defRPr sz="2800" b="1" i="0">
                <a:solidFill>
                  <a:schemeClr val="tx1"/>
                </a:solidFill>
                <a:latin typeface="Futura PT"/>
                <a:cs typeface="Futura PT"/>
              </a:defRPr>
            </a:lvl1pPr>
          </a:lstStyle>
          <a:p>
            <a:endParaRPr dirty="0"/>
          </a:p>
        </p:txBody>
      </p:sp>
      <p:sp>
        <p:nvSpPr>
          <p:cNvPr id="6" name="Holder 6"/>
          <p:cNvSpPr>
            <a:spLocks noGrp="1"/>
          </p:cNvSpPr>
          <p:nvPr userDrawn="1">
            <p:ph type="sldNum" sz="quarter" idx="7"/>
          </p:nvPr>
        </p:nvSpPr>
        <p:spPr>
          <a:xfrm>
            <a:off x="469900" y="4766564"/>
            <a:ext cx="1700530" cy="123111"/>
          </a:xfrm>
          <a:prstGeom prst="rect">
            <a:avLst/>
          </a:prstGeom>
        </p:spPr>
        <p:txBody>
          <a:bodyPr lIns="0" tIns="0" rIns="0" bIns="0"/>
          <a:lstStyle>
            <a:lvl1pPr>
              <a:defRPr sz="800" b="0" i="0">
                <a:solidFill>
                  <a:schemeClr val="tx1"/>
                </a:solidFill>
                <a:latin typeface="FuturaPT-Light"/>
                <a:cs typeface="FuturaPT-Light"/>
              </a:defRPr>
            </a:lvl1pPr>
          </a:lstStyle>
          <a:p>
            <a:pPr marL="38100">
              <a:spcBef>
                <a:spcPts val="65"/>
              </a:spcBef>
            </a:pPr>
            <a:fld id="{81D60167-4931-47E6-BA6A-407CBD079E47}" type="slidenum">
              <a:rPr lang="en-US" smtClean="0">
                <a:latin typeface="FuturaPT-Demi"/>
                <a:cs typeface="FuturaPT-Demi"/>
              </a:rPr>
              <a:pPr marL="38100">
                <a:spcBef>
                  <a:spcPts val="65"/>
                </a:spcBef>
              </a:pPr>
              <a:t>‹#›</a:t>
            </a:fld>
            <a:r>
              <a:rPr lang="en-US" b="1" dirty="0">
                <a:latin typeface="FuturaPT-Demi"/>
                <a:cs typeface="FuturaPT-Demi"/>
              </a:rPr>
              <a:t>  </a:t>
            </a:r>
            <a:r>
              <a:rPr lang="en-US" dirty="0"/>
              <a:t>|  </a:t>
            </a:r>
            <a:r>
              <a:rPr lang="en-US" spc="-10" dirty="0"/>
              <a:t>World </a:t>
            </a:r>
            <a:r>
              <a:rPr lang="en-US" spc="-5" dirty="0"/>
              <a:t>Development </a:t>
            </a:r>
            <a:r>
              <a:rPr lang="en-US" spc="-10" dirty="0"/>
              <a:t>Report</a:t>
            </a:r>
            <a:r>
              <a:rPr lang="en-US" spc="80" dirty="0"/>
              <a:t> </a:t>
            </a:r>
            <a:r>
              <a:rPr lang="en-US" spc="-10" dirty="0"/>
              <a:t>2020</a:t>
            </a:r>
          </a:p>
        </p:txBody>
      </p:sp>
    </p:spTree>
    <p:extLst>
      <p:ext uri="{BB962C8B-B14F-4D97-AF65-F5344CB8AC3E}">
        <p14:creationId xmlns:p14="http://schemas.microsoft.com/office/powerpoint/2010/main" val="216326744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openxmlformats.org/officeDocument/2006/relationships/slideLayout" Target="../slideLayouts/slideLayout10.xml"/><Relationship Id="rId1" Type="http://schemas.openxmlformats.org/officeDocument/2006/relationships/slideLayout" Target="../slideLayouts/slideLayout9.xml"/><Relationship Id="rId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 Id="rId5" Type="http://schemas.openxmlformats.org/officeDocument/2006/relationships/theme" Target="../theme/theme3.xml"/><Relationship Id="rId4" Type="http://schemas.openxmlformats.org/officeDocument/2006/relationships/slideLayout" Target="../slideLayouts/slideLayout15.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slideLayout" Target="../slideLayouts/slideLayout17.xml"/><Relationship Id="rId1" Type="http://schemas.openxmlformats.org/officeDocument/2006/relationships/slideLayout" Target="../slideLayouts/slideLayout16.xml"/><Relationship Id="rId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26.xml"/><Relationship Id="rId13" Type="http://schemas.openxmlformats.org/officeDocument/2006/relationships/slideLayout" Target="../slideLayouts/slideLayout31.xml"/><Relationship Id="rId18" Type="http://schemas.openxmlformats.org/officeDocument/2006/relationships/slideLayout" Target="../slideLayouts/slideLayout36.xml"/><Relationship Id="rId3" Type="http://schemas.openxmlformats.org/officeDocument/2006/relationships/slideLayout" Target="../slideLayouts/slideLayout21.xml"/><Relationship Id="rId21" Type="http://schemas.openxmlformats.org/officeDocument/2006/relationships/slideLayout" Target="../slideLayouts/slideLayout39.xml"/><Relationship Id="rId7" Type="http://schemas.openxmlformats.org/officeDocument/2006/relationships/slideLayout" Target="../slideLayouts/slideLayout25.xml"/><Relationship Id="rId12" Type="http://schemas.openxmlformats.org/officeDocument/2006/relationships/slideLayout" Target="../slideLayouts/slideLayout30.xml"/><Relationship Id="rId17" Type="http://schemas.openxmlformats.org/officeDocument/2006/relationships/slideLayout" Target="../slideLayouts/slideLayout35.xml"/><Relationship Id="rId2" Type="http://schemas.openxmlformats.org/officeDocument/2006/relationships/slideLayout" Target="../slideLayouts/slideLayout20.xml"/><Relationship Id="rId16" Type="http://schemas.openxmlformats.org/officeDocument/2006/relationships/slideLayout" Target="../slideLayouts/slideLayout34.xml"/><Relationship Id="rId20" Type="http://schemas.openxmlformats.org/officeDocument/2006/relationships/slideLayout" Target="../slideLayouts/slideLayout38.xml"/><Relationship Id="rId1" Type="http://schemas.openxmlformats.org/officeDocument/2006/relationships/slideLayout" Target="../slideLayouts/slideLayout19.xml"/><Relationship Id="rId6" Type="http://schemas.openxmlformats.org/officeDocument/2006/relationships/slideLayout" Target="../slideLayouts/slideLayout24.xml"/><Relationship Id="rId11" Type="http://schemas.openxmlformats.org/officeDocument/2006/relationships/slideLayout" Target="../slideLayouts/slideLayout29.xml"/><Relationship Id="rId5" Type="http://schemas.openxmlformats.org/officeDocument/2006/relationships/slideLayout" Target="../slideLayouts/slideLayout23.xml"/><Relationship Id="rId15" Type="http://schemas.openxmlformats.org/officeDocument/2006/relationships/slideLayout" Target="../slideLayouts/slideLayout33.xml"/><Relationship Id="rId10" Type="http://schemas.openxmlformats.org/officeDocument/2006/relationships/slideLayout" Target="../slideLayouts/slideLayout28.xml"/><Relationship Id="rId19" Type="http://schemas.openxmlformats.org/officeDocument/2006/relationships/slideLayout" Target="../slideLayouts/slideLayout37.xml"/><Relationship Id="rId4" Type="http://schemas.openxmlformats.org/officeDocument/2006/relationships/slideLayout" Target="../slideLayouts/slideLayout22.xml"/><Relationship Id="rId9" Type="http://schemas.openxmlformats.org/officeDocument/2006/relationships/slideLayout" Target="../slideLayouts/slideLayout27.xml"/><Relationship Id="rId14" Type="http://schemas.openxmlformats.org/officeDocument/2006/relationships/slideLayout" Target="../slideLayouts/slideLayout32.xml"/><Relationship Id="rId22" Type="http://schemas.openxmlformats.org/officeDocument/2006/relationships/theme" Target="../theme/theme5.xml"/></Relationships>
</file>

<file path=ppt/slideMasters/_rels/slideMaster6.xml.rels><?xml version="1.0" encoding="UTF-8" standalone="yes"?>
<Relationships xmlns="http://schemas.openxmlformats.org/package/2006/relationships"><Relationship Id="rId3" Type="http://schemas.openxmlformats.org/officeDocument/2006/relationships/slideLayout" Target="../slideLayouts/slideLayout42.xml"/><Relationship Id="rId2" Type="http://schemas.openxmlformats.org/officeDocument/2006/relationships/slideLayout" Target="../slideLayouts/slideLayout41.xml"/><Relationship Id="rId1" Type="http://schemas.openxmlformats.org/officeDocument/2006/relationships/slideLayout" Target="../slideLayouts/slideLayout40.xml"/><Relationship Id="rId4" Type="http://schemas.openxmlformats.org/officeDocument/2006/relationships/theme" Target="../theme/theme6.xml"/></Relationships>
</file>

<file path=ppt/slideMasters/_rels/slideMaster7.xml.rels><?xml version="1.0" encoding="UTF-8" standalone="yes"?>
<Relationships xmlns="http://schemas.openxmlformats.org/package/2006/relationships"><Relationship Id="rId3" Type="http://schemas.openxmlformats.org/officeDocument/2006/relationships/slideLayout" Target="../slideLayouts/slideLayout45.xml"/><Relationship Id="rId2" Type="http://schemas.openxmlformats.org/officeDocument/2006/relationships/slideLayout" Target="../slideLayouts/slideLayout44.xml"/><Relationship Id="rId1" Type="http://schemas.openxmlformats.org/officeDocument/2006/relationships/slideLayout" Target="../slideLayouts/slideLayout43.xml"/><Relationship Id="rId5" Type="http://schemas.openxmlformats.org/officeDocument/2006/relationships/theme" Target="../theme/theme7.xml"/><Relationship Id="rId4" Type="http://schemas.openxmlformats.org/officeDocument/2006/relationships/slideLayout" Target="../slideLayouts/slideLayout4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495300" y="376885"/>
            <a:ext cx="2744470" cy="1976120"/>
          </a:xfrm>
          <a:prstGeom prst="rect">
            <a:avLst/>
          </a:prstGeom>
        </p:spPr>
        <p:txBody>
          <a:bodyPr wrap="square" lIns="0" tIns="0" rIns="0" bIns="0">
            <a:spAutoFit/>
          </a:bodyPr>
          <a:lstStyle>
            <a:lvl1pPr>
              <a:defRPr sz="2800" b="1" i="0">
                <a:solidFill>
                  <a:schemeClr val="tx1"/>
                </a:solidFill>
                <a:latin typeface="Futura PT"/>
                <a:cs typeface="Futura PT"/>
              </a:defRPr>
            </a:lvl1pPr>
          </a:lstStyle>
          <a:p>
            <a:endParaRPr/>
          </a:p>
        </p:txBody>
      </p:sp>
      <p:sp>
        <p:nvSpPr>
          <p:cNvPr id="3" name="Holder 3"/>
          <p:cNvSpPr>
            <a:spLocks noGrp="1"/>
          </p:cNvSpPr>
          <p:nvPr>
            <p:ph type="body" idx="1"/>
          </p:nvPr>
        </p:nvSpPr>
        <p:spPr>
          <a:xfrm>
            <a:off x="4457658" y="2395480"/>
            <a:ext cx="4191000" cy="2211704"/>
          </a:xfrm>
          <a:prstGeom prst="rect">
            <a:avLst/>
          </a:prstGeom>
        </p:spPr>
        <p:txBody>
          <a:bodyPr wrap="square" lIns="0" tIns="0" rIns="0" bIns="0">
            <a:spAutoFit/>
          </a:bodyPr>
          <a:lstStyle>
            <a:lvl1pPr>
              <a:defRPr sz="1100" b="0" i="0">
                <a:solidFill>
                  <a:schemeClr val="tx1"/>
                </a:solidFill>
                <a:latin typeface="FuturaStd-Book"/>
                <a:cs typeface="FuturaStd-Book"/>
              </a:defRPr>
            </a:lvl1pPr>
          </a:lstStyle>
          <a:p>
            <a:endParaRPr/>
          </a:p>
        </p:txBody>
      </p:sp>
      <p:sp>
        <p:nvSpPr>
          <p:cNvPr id="6" name="Holder 6"/>
          <p:cNvSpPr>
            <a:spLocks noGrp="1"/>
          </p:cNvSpPr>
          <p:nvPr>
            <p:ph type="sldNum" sz="quarter" idx="7"/>
          </p:nvPr>
        </p:nvSpPr>
        <p:spPr>
          <a:xfrm>
            <a:off x="469900" y="4766564"/>
            <a:ext cx="1700530" cy="123111"/>
          </a:xfrm>
          <a:prstGeom prst="rect">
            <a:avLst/>
          </a:prstGeom>
        </p:spPr>
        <p:txBody>
          <a:bodyPr wrap="square" lIns="0" tIns="0" rIns="0" bIns="0">
            <a:spAutoFit/>
          </a:bodyPr>
          <a:lstStyle>
            <a:lvl1pPr>
              <a:defRPr sz="800" b="0" i="0">
                <a:solidFill>
                  <a:schemeClr val="tx1"/>
                </a:solidFill>
                <a:latin typeface="FuturaPT-Light"/>
                <a:cs typeface="FuturaPT-Light"/>
              </a:defRPr>
            </a:lvl1pPr>
          </a:lstStyle>
          <a:p>
            <a:pPr marL="38100">
              <a:spcBef>
                <a:spcPts val="65"/>
              </a:spcBef>
            </a:pPr>
            <a:fld id="{81D60167-4931-47E6-BA6A-407CBD079E47}" type="slidenum">
              <a:rPr lang="en-US" smtClean="0">
                <a:latin typeface="FuturaPT-Demi"/>
                <a:cs typeface="FuturaPT-Demi"/>
              </a:rPr>
              <a:pPr marL="38100">
                <a:spcBef>
                  <a:spcPts val="65"/>
                </a:spcBef>
              </a:pPr>
              <a:t>‹#›</a:t>
            </a:fld>
            <a:r>
              <a:rPr lang="en-US" b="1" dirty="0">
                <a:latin typeface="FuturaPT-Demi"/>
                <a:cs typeface="FuturaPT-Demi"/>
              </a:rPr>
              <a:t>  </a:t>
            </a:r>
            <a:r>
              <a:rPr lang="en-US" dirty="0"/>
              <a:t>|  </a:t>
            </a:r>
            <a:r>
              <a:rPr lang="en-US" spc="-10" dirty="0"/>
              <a:t>World </a:t>
            </a:r>
            <a:r>
              <a:rPr lang="en-US" spc="-5" dirty="0"/>
              <a:t>Development </a:t>
            </a:r>
            <a:r>
              <a:rPr lang="en-US" spc="-10" dirty="0"/>
              <a:t>Report</a:t>
            </a:r>
            <a:r>
              <a:rPr lang="en-US" spc="80" dirty="0"/>
              <a:t> </a:t>
            </a:r>
            <a:r>
              <a:rPr lang="en-US" spc="-10" dirty="0"/>
              <a:t>2020</a:t>
            </a: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75" r:id="rId7"/>
    <p:sldLayoutId id="2147483726" r:id="rId8"/>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 name="object 2">
            <a:extLst>
              <a:ext uri="{FF2B5EF4-FFF2-40B4-BE49-F238E27FC236}">
                <a16:creationId xmlns:a16="http://schemas.microsoft.com/office/drawing/2014/main" id="{FE44D54B-888A-48D4-AE7B-C0CD2CE1F78A}"/>
              </a:ext>
            </a:extLst>
          </p:cNvPr>
          <p:cNvSpPr/>
          <p:nvPr userDrawn="1"/>
        </p:nvSpPr>
        <p:spPr>
          <a:xfrm>
            <a:off x="0" y="0"/>
            <a:ext cx="9144000" cy="5143499"/>
          </a:xfrm>
          <a:custGeom>
            <a:avLst/>
            <a:gdLst/>
            <a:ahLst/>
            <a:cxnLst/>
            <a:rect l="l" t="t" r="r" b="b"/>
            <a:pathLst>
              <a:path w="3979545" h="5143500">
                <a:moveTo>
                  <a:pt x="0" y="5143500"/>
                </a:moveTo>
                <a:lnTo>
                  <a:pt x="3979329" y="5143500"/>
                </a:lnTo>
                <a:lnTo>
                  <a:pt x="3979329" y="0"/>
                </a:lnTo>
                <a:lnTo>
                  <a:pt x="0" y="0"/>
                </a:lnTo>
                <a:lnTo>
                  <a:pt x="0" y="5143500"/>
                </a:lnTo>
                <a:close/>
              </a:path>
            </a:pathLst>
          </a:custGeom>
          <a:solidFill>
            <a:srgbClr val="F9F4F9"/>
          </a:solidFill>
        </p:spPr>
        <p:txBody>
          <a:bodyPr wrap="square" lIns="0" tIns="0" rIns="0" bIns="0" rtlCol="0"/>
          <a:lstStyle/>
          <a:p>
            <a:pPr lvl="0"/>
            <a:endParaRPr/>
          </a:p>
        </p:txBody>
      </p:sp>
    </p:spTree>
    <p:extLst>
      <p:ext uri="{BB962C8B-B14F-4D97-AF65-F5344CB8AC3E}">
        <p14:creationId xmlns:p14="http://schemas.microsoft.com/office/powerpoint/2010/main" val="4158381586"/>
      </p:ext>
    </p:extLst>
  </p:cSld>
  <p:clrMap bg1="lt1" tx1="dk1" bg2="lt2" tx2="dk2" accent1="accent1" accent2="accent2" accent3="accent3" accent4="accent4" accent5="accent5" accent6="accent6" hlink="hlink" folHlink="folHlink"/>
  <p:sldLayoutIdLst>
    <p:sldLayoutId id="2147483687" r:id="rId1"/>
    <p:sldLayoutId id="2147483688" r:id="rId2"/>
    <p:sldLayoutId id="2147483689" r:id="rId3"/>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 name="object 2">
            <a:extLst>
              <a:ext uri="{FF2B5EF4-FFF2-40B4-BE49-F238E27FC236}">
                <a16:creationId xmlns:a16="http://schemas.microsoft.com/office/drawing/2014/main" id="{FE44D54B-888A-48D4-AE7B-C0CD2CE1F78A}"/>
              </a:ext>
            </a:extLst>
          </p:cNvPr>
          <p:cNvSpPr/>
          <p:nvPr userDrawn="1"/>
        </p:nvSpPr>
        <p:spPr>
          <a:xfrm>
            <a:off x="0" y="0"/>
            <a:ext cx="9144000" cy="5143499"/>
          </a:xfrm>
          <a:custGeom>
            <a:avLst/>
            <a:gdLst/>
            <a:ahLst/>
            <a:cxnLst/>
            <a:rect l="l" t="t" r="r" b="b"/>
            <a:pathLst>
              <a:path w="3979545" h="5143500">
                <a:moveTo>
                  <a:pt x="0" y="5143500"/>
                </a:moveTo>
                <a:lnTo>
                  <a:pt x="3979329" y="5143500"/>
                </a:lnTo>
                <a:lnTo>
                  <a:pt x="3979329" y="0"/>
                </a:lnTo>
                <a:lnTo>
                  <a:pt x="0" y="0"/>
                </a:lnTo>
                <a:lnTo>
                  <a:pt x="0" y="5143500"/>
                </a:lnTo>
                <a:close/>
              </a:path>
            </a:pathLst>
          </a:custGeom>
          <a:solidFill>
            <a:srgbClr val="EDF4FF"/>
          </a:solidFill>
        </p:spPr>
        <p:txBody>
          <a:bodyPr wrap="square" lIns="0" tIns="0" rIns="0" bIns="0" rtlCol="0"/>
          <a:lstStyle/>
          <a:p>
            <a:endParaRPr/>
          </a:p>
        </p:txBody>
      </p:sp>
    </p:spTree>
    <p:extLst>
      <p:ext uri="{BB962C8B-B14F-4D97-AF65-F5344CB8AC3E}">
        <p14:creationId xmlns:p14="http://schemas.microsoft.com/office/powerpoint/2010/main" val="1511519434"/>
      </p:ext>
    </p:extLst>
  </p:cSld>
  <p:clrMap bg1="lt1" tx1="dk1" bg2="lt2" tx2="dk2" accent1="accent1" accent2="accent2" accent3="accent3" accent4="accent4" accent5="accent5" accent6="accent6" hlink="hlink" folHlink="folHlink"/>
  <p:sldLayoutIdLst>
    <p:sldLayoutId id="2147483678" r:id="rId1"/>
    <p:sldLayoutId id="2147483684" r:id="rId2"/>
    <p:sldLayoutId id="2147483685" r:id="rId3"/>
    <p:sldLayoutId id="2147483694" r:id="rId4"/>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 name="object 2">
            <a:extLst>
              <a:ext uri="{FF2B5EF4-FFF2-40B4-BE49-F238E27FC236}">
                <a16:creationId xmlns:a16="http://schemas.microsoft.com/office/drawing/2014/main" id="{FE44D54B-888A-48D4-AE7B-C0CD2CE1F78A}"/>
              </a:ext>
            </a:extLst>
          </p:cNvPr>
          <p:cNvSpPr/>
          <p:nvPr userDrawn="1"/>
        </p:nvSpPr>
        <p:spPr>
          <a:xfrm>
            <a:off x="0" y="0"/>
            <a:ext cx="9144000" cy="5143499"/>
          </a:xfrm>
          <a:custGeom>
            <a:avLst/>
            <a:gdLst/>
            <a:ahLst/>
            <a:cxnLst/>
            <a:rect l="l" t="t" r="r" b="b"/>
            <a:pathLst>
              <a:path w="3979545" h="5143500">
                <a:moveTo>
                  <a:pt x="0" y="5143500"/>
                </a:moveTo>
                <a:lnTo>
                  <a:pt x="3979329" y="5143500"/>
                </a:lnTo>
                <a:lnTo>
                  <a:pt x="3979329" y="0"/>
                </a:lnTo>
                <a:lnTo>
                  <a:pt x="0" y="0"/>
                </a:lnTo>
                <a:lnTo>
                  <a:pt x="0" y="5143500"/>
                </a:lnTo>
                <a:close/>
              </a:path>
            </a:pathLst>
          </a:custGeom>
          <a:solidFill>
            <a:srgbClr val="F7FFF4"/>
          </a:solidFill>
        </p:spPr>
        <p:txBody>
          <a:bodyPr wrap="square" lIns="0" tIns="0" rIns="0" bIns="0" rtlCol="0"/>
          <a:lstStyle/>
          <a:p>
            <a:pPr lvl="0"/>
            <a:endParaRPr/>
          </a:p>
        </p:txBody>
      </p:sp>
    </p:spTree>
    <p:extLst>
      <p:ext uri="{BB962C8B-B14F-4D97-AF65-F5344CB8AC3E}">
        <p14:creationId xmlns:p14="http://schemas.microsoft.com/office/powerpoint/2010/main" val="3020999317"/>
      </p:ext>
    </p:extLst>
  </p:cSld>
  <p:clrMap bg1="lt1" tx1="dk1" bg2="lt2" tx2="dk2" accent1="accent1" accent2="accent2" accent3="accent3" accent4="accent4" accent5="accent5" accent6="accent6" hlink="hlink" folHlink="folHlink"/>
  <p:sldLayoutIdLst>
    <p:sldLayoutId id="2147483691" r:id="rId1"/>
    <p:sldLayoutId id="2147483692" r:id="rId2"/>
    <p:sldLayoutId id="2147483693" r:id="rId3"/>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4ABC60BA-2FE7-4086-9C8A-02BF8F0C2139}" type="datetimeFigureOut">
              <a:rPr lang="en-US" smtClean="0"/>
              <a:t>10/29/2020</a:t>
            </a:fld>
            <a:endParaRPr lang="en-US"/>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D9FAF788-44B7-4C61-A49F-C732B733C50D}" type="slidenum">
              <a:rPr lang="en-US" smtClean="0"/>
              <a:t>‹#›</a:t>
            </a:fld>
            <a:endParaRPr lang="en-US"/>
          </a:p>
        </p:txBody>
      </p:sp>
    </p:spTree>
    <p:extLst>
      <p:ext uri="{BB962C8B-B14F-4D97-AF65-F5344CB8AC3E}">
        <p14:creationId xmlns:p14="http://schemas.microsoft.com/office/powerpoint/2010/main" val="3375359984"/>
      </p:ext>
    </p:extLst>
  </p:cSld>
  <p:clrMap bg1="lt1" tx1="dk1" bg2="lt2" tx2="dk2" accent1="accent1" accent2="accent2" accent3="accent3" accent4="accent4" accent5="accent5" accent6="accent6" hlink="hlink" folHlink="folHlink"/>
  <p:sldLayoutIdLst>
    <p:sldLayoutId id="2147483696" r:id="rId1"/>
    <p:sldLayoutId id="2147483697" r:id="rId2"/>
    <p:sldLayoutId id="2147483698" r:id="rId3"/>
    <p:sldLayoutId id="2147483699" r:id="rId4"/>
    <p:sldLayoutId id="2147483700" r:id="rId5"/>
    <p:sldLayoutId id="2147483701" r:id="rId6"/>
    <p:sldLayoutId id="2147483702" r:id="rId7"/>
    <p:sldLayoutId id="2147483703" r:id="rId8"/>
    <p:sldLayoutId id="2147483704" r:id="rId9"/>
    <p:sldLayoutId id="2147483705" r:id="rId10"/>
    <p:sldLayoutId id="2147483706" r:id="rId11"/>
    <p:sldLayoutId id="2147483707" r:id="rId12"/>
    <p:sldLayoutId id="2147483708" r:id="rId13"/>
    <p:sldLayoutId id="2147483709" r:id="rId14"/>
    <p:sldLayoutId id="2147483710" r:id="rId15"/>
    <p:sldLayoutId id="2147483711" r:id="rId16"/>
    <p:sldLayoutId id="2147483712" r:id="rId17"/>
    <p:sldLayoutId id="2147483713" r:id="rId18"/>
    <p:sldLayoutId id="2147483714" r:id="rId19"/>
    <p:sldLayoutId id="2147483715" r:id="rId20"/>
    <p:sldLayoutId id="2147483716" r:id="rId21"/>
  </p:sldLayoutIdLst>
  <p:hf hdr="0" ftr="0" dt="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 name="object 2">
            <a:extLst>
              <a:ext uri="{FF2B5EF4-FFF2-40B4-BE49-F238E27FC236}">
                <a16:creationId xmlns:a16="http://schemas.microsoft.com/office/drawing/2014/main" id="{FE44D54B-888A-48D4-AE7B-C0CD2CE1F78A}"/>
              </a:ext>
            </a:extLst>
          </p:cNvPr>
          <p:cNvSpPr/>
          <p:nvPr userDrawn="1"/>
        </p:nvSpPr>
        <p:spPr>
          <a:xfrm>
            <a:off x="0" y="0"/>
            <a:ext cx="9144000" cy="5143499"/>
          </a:xfrm>
          <a:custGeom>
            <a:avLst/>
            <a:gdLst/>
            <a:ahLst/>
            <a:cxnLst/>
            <a:rect l="l" t="t" r="r" b="b"/>
            <a:pathLst>
              <a:path w="3979545" h="5143500">
                <a:moveTo>
                  <a:pt x="0" y="5143500"/>
                </a:moveTo>
                <a:lnTo>
                  <a:pt x="3979329" y="5143500"/>
                </a:lnTo>
                <a:lnTo>
                  <a:pt x="3979329" y="0"/>
                </a:lnTo>
                <a:lnTo>
                  <a:pt x="0" y="0"/>
                </a:lnTo>
                <a:lnTo>
                  <a:pt x="0" y="5143500"/>
                </a:lnTo>
                <a:close/>
              </a:path>
            </a:pathLst>
          </a:custGeom>
          <a:solidFill>
            <a:srgbClr val="F9F4F9"/>
          </a:solidFill>
        </p:spPr>
        <p:txBody>
          <a:bodyPr wrap="square" lIns="0" tIns="0" rIns="0" bIns="0" rtlCol="0"/>
          <a:lstStyle/>
          <a:p>
            <a:pPr lvl="0"/>
            <a:endParaRPr/>
          </a:p>
        </p:txBody>
      </p:sp>
    </p:spTree>
    <p:extLst>
      <p:ext uri="{BB962C8B-B14F-4D97-AF65-F5344CB8AC3E}">
        <p14:creationId xmlns:p14="http://schemas.microsoft.com/office/powerpoint/2010/main" val="3287902808"/>
      </p:ext>
    </p:extLst>
  </p:cSld>
  <p:clrMap bg1="lt1" tx1="dk1" bg2="lt2" tx2="dk2" accent1="accent1" accent2="accent2" accent3="accent3" accent4="accent4" accent5="accent5" accent6="accent6" hlink="hlink" folHlink="folHlink"/>
  <p:sldLayoutIdLst>
    <p:sldLayoutId id="2147483719" r:id="rId1"/>
    <p:sldLayoutId id="2147483720" r:id="rId2"/>
    <p:sldLayoutId id="2147483721" r:id="rId3"/>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 name="object 2">
            <a:extLst>
              <a:ext uri="{FF2B5EF4-FFF2-40B4-BE49-F238E27FC236}">
                <a16:creationId xmlns:a16="http://schemas.microsoft.com/office/drawing/2014/main" id="{FE44D54B-888A-48D4-AE7B-C0CD2CE1F78A}"/>
              </a:ext>
            </a:extLst>
          </p:cNvPr>
          <p:cNvSpPr/>
          <p:nvPr userDrawn="1"/>
        </p:nvSpPr>
        <p:spPr>
          <a:xfrm>
            <a:off x="0" y="0"/>
            <a:ext cx="9144000" cy="5143499"/>
          </a:xfrm>
          <a:custGeom>
            <a:avLst/>
            <a:gdLst/>
            <a:ahLst/>
            <a:cxnLst/>
            <a:rect l="l" t="t" r="r" b="b"/>
            <a:pathLst>
              <a:path w="3979545" h="5143500">
                <a:moveTo>
                  <a:pt x="0" y="5143500"/>
                </a:moveTo>
                <a:lnTo>
                  <a:pt x="3979329" y="5143500"/>
                </a:lnTo>
                <a:lnTo>
                  <a:pt x="3979329" y="0"/>
                </a:lnTo>
                <a:lnTo>
                  <a:pt x="0" y="0"/>
                </a:lnTo>
                <a:lnTo>
                  <a:pt x="0" y="5143500"/>
                </a:lnTo>
                <a:close/>
              </a:path>
            </a:pathLst>
          </a:custGeom>
          <a:solidFill>
            <a:srgbClr val="FFF7F4"/>
          </a:solidFill>
        </p:spPr>
        <p:txBody>
          <a:bodyPr wrap="square" lIns="0" tIns="0" rIns="0" bIns="0" rtlCol="0"/>
          <a:lstStyle/>
          <a:p>
            <a:pPr lvl="0"/>
            <a:endParaRPr/>
          </a:p>
        </p:txBody>
      </p:sp>
    </p:spTree>
    <p:extLst>
      <p:ext uri="{BB962C8B-B14F-4D97-AF65-F5344CB8AC3E}">
        <p14:creationId xmlns:p14="http://schemas.microsoft.com/office/powerpoint/2010/main" val="2468686744"/>
      </p:ext>
    </p:extLst>
  </p:cSld>
  <p:clrMap bg1="lt1" tx1="dk1" bg2="lt2" tx2="dk2" accent1="accent1" accent2="accent2" accent3="accent3" accent4="accent4" accent5="accent5" accent6="accent6" hlink="hlink" folHlink="folHlink"/>
  <p:sldLayoutIdLst>
    <p:sldLayoutId id="2147483723" r:id="rId1"/>
    <p:sldLayoutId id="2147483724" r:id="rId2"/>
    <p:sldLayoutId id="2147483725" r:id="rId3"/>
    <p:sldLayoutId id="2147483728" r:id="rId4"/>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4.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0.xml"/><Relationship Id="rId1" Type="http://schemas.openxmlformats.org/officeDocument/2006/relationships/slideLayout" Target="../slideLayouts/slideLayout40.xml"/><Relationship Id="rId5" Type="http://schemas.openxmlformats.org/officeDocument/2006/relationships/image" Target="../media/image24.png"/><Relationship Id="rId4" Type="http://schemas.openxmlformats.org/officeDocument/2006/relationships/image" Target="../media/image23.png"/></Relationships>
</file>

<file path=ppt/slides/_rels/slide1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1.xml"/><Relationship Id="rId1" Type="http://schemas.openxmlformats.org/officeDocument/2006/relationships/slideLayout" Target="../slideLayouts/slideLayout9.xml"/><Relationship Id="rId4" Type="http://schemas.openxmlformats.org/officeDocument/2006/relationships/image" Target="../media/image26.jpe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1.xml"/></Relationships>
</file>

<file path=ppt/slides/_rels/slide1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3.xml"/><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0.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1.xml"/></Relationships>
</file>

<file path=ppt/slides/_rels/slide17.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7.xml"/><Relationship Id="rId1" Type="http://schemas.openxmlformats.org/officeDocument/2006/relationships/slideLayout" Target="../slideLayouts/slideLayout41.xml"/><Relationship Id="rId4" Type="http://schemas.openxmlformats.org/officeDocument/2006/relationships/chart" Target="../charts/chart2.xml"/></Relationships>
</file>

<file path=ppt/slides/_rels/slide18.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18.xml"/><Relationship Id="rId1" Type="http://schemas.openxmlformats.org/officeDocument/2006/relationships/slideLayout" Target="../slideLayouts/slideLayout41.xml"/></Relationships>
</file>

<file path=ppt/slides/_rels/slide19.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image" Target="../media/image28.jpg"/><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1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9" Type="http://schemas.openxmlformats.org/officeDocument/2006/relationships/image" Target="../media/image9.png"/></Relationships>
</file>

<file path=ppt/slides/_rels/slide20.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19.xml"/><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3" Type="http://schemas.openxmlformats.org/officeDocument/2006/relationships/image" Target="../media/image30.emf"/><Relationship Id="rId2" Type="http://schemas.openxmlformats.org/officeDocument/2006/relationships/notesSlide" Target="../notesSlides/notesSlide20.xml"/><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3" Type="http://schemas.microsoft.com/office/2014/relationships/chartEx" Target="../charts/chartEx1.xml"/><Relationship Id="rId2" Type="http://schemas.openxmlformats.org/officeDocument/2006/relationships/notesSlide" Target="../notesSlides/notesSlide21.xml"/><Relationship Id="rId1" Type="http://schemas.openxmlformats.org/officeDocument/2006/relationships/slideLayout" Target="../slideLayouts/slideLayout9.xml"/><Relationship Id="rId4" Type="http://schemas.openxmlformats.org/officeDocument/2006/relationships/image" Target="../media/image31.png"/></Relationships>
</file>

<file path=ppt/slides/_rels/slide23.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0.xml"/></Relationships>
</file>

<file path=ppt/slides/_rels/slide27.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24.xml"/><Relationship Id="rId1" Type="http://schemas.openxmlformats.org/officeDocument/2006/relationships/slideLayout" Target="../slideLayouts/slideLayout17.xml"/></Relationships>
</file>

<file path=ppt/slides/_rels/slide28.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25.xml"/><Relationship Id="rId1" Type="http://schemas.openxmlformats.org/officeDocument/2006/relationships/slideLayout" Target="../slideLayouts/slideLayout17.xml"/></Relationships>
</file>

<file path=ppt/slides/_rels/slide29.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26.xml"/><Relationship Id="rId1" Type="http://schemas.openxmlformats.org/officeDocument/2006/relationships/slideLayout" Target="../slideLayouts/slideLayout17.xml"/></Relationships>
</file>

<file path=ppt/slides/_rels/slide3.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notesSlide" Target="../notesSlides/notesSlide3.xml"/><Relationship Id="rId1" Type="http://schemas.openxmlformats.org/officeDocument/2006/relationships/slideLayout" Target="../slideLayouts/slideLayout12.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 Id="rId9" Type="http://schemas.openxmlformats.org/officeDocument/2006/relationships/image" Target="../media/image16.png"/></Relationships>
</file>

<file path=ppt/slides/_rels/slide30.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7.xml"/><Relationship Id="rId1" Type="http://schemas.openxmlformats.org/officeDocument/2006/relationships/slideLayout" Target="../slideLayouts/slideLayout16.xml"/><Relationship Id="rId4" Type="http://schemas.openxmlformats.org/officeDocument/2006/relationships/image" Target="../media/image34.sv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6.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6.xml"/></Relationships>
</file>

<file path=ppt/slides/_rels/slide33.xml.rels><?xml version="1.0" encoding="UTF-8" standalone="yes"?>
<Relationships xmlns="http://schemas.openxmlformats.org/package/2006/relationships"><Relationship Id="rId3" Type="http://schemas.openxmlformats.org/officeDocument/2006/relationships/image" Target="../media/image35.emf"/><Relationship Id="rId2" Type="http://schemas.openxmlformats.org/officeDocument/2006/relationships/notesSlide" Target="../notesSlides/notesSlide30.xml"/><Relationship Id="rId1" Type="http://schemas.openxmlformats.org/officeDocument/2006/relationships/slideLayout" Target="../slideLayouts/slideLayout16.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44.xml"/></Relationships>
</file>

<file path=ppt/slides/_rels/slide35.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8" Type="http://schemas.openxmlformats.org/officeDocument/2006/relationships/image" Target="../media/image43.png"/><Relationship Id="rId3" Type="http://schemas.openxmlformats.org/officeDocument/2006/relationships/image" Target="../media/image38.svg"/><Relationship Id="rId7" Type="http://schemas.openxmlformats.org/officeDocument/2006/relationships/image" Target="../media/image42.svg"/><Relationship Id="rId2" Type="http://schemas.openxmlformats.org/officeDocument/2006/relationships/image" Target="../media/image37.png"/><Relationship Id="rId1" Type="http://schemas.openxmlformats.org/officeDocument/2006/relationships/slideLayout" Target="../slideLayouts/slideLayout43.xml"/><Relationship Id="rId6" Type="http://schemas.openxmlformats.org/officeDocument/2006/relationships/image" Target="../media/image41.png"/><Relationship Id="rId5" Type="http://schemas.openxmlformats.org/officeDocument/2006/relationships/image" Target="../media/image40.svg"/><Relationship Id="rId4" Type="http://schemas.openxmlformats.org/officeDocument/2006/relationships/image" Target="../media/image39.png"/><Relationship Id="rId9" Type="http://schemas.openxmlformats.org/officeDocument/2006/relationships/image" Target="../media/image44.svg"/></Relationships>
</file>

<file path=ppt/slides/_rels/slide37.xml.rels><?xml version="1.0" encoding="UTF-8" standalone="yes"?>
<Relationships xmlns="http://schemas.openxmlformats.org/package/2006/relationships"><Relationship Id="rId3" Type="http://schemas.openxmlformats.org/officeDocument/2006/relationships/image" Target="../media/image46.svg"/><Relationship Id="rId2" Type="http://schemas.openxmlformats.org/officeDocument/2006/relationships/image" Target="../media/image45.png"/><Relationship Id="rId1" Type="http://schemas.openxmlformats.org/officeDocument/2006/relationships/slideLayout" Target="../slideLayouts/slideLayout43.xml"/><Relationship Id="rId5" Type="http://schemas.openxmlformats.org/officeDocument/2006/relationships/image" Target="../media/image48.svg"/><Relationship Id="rId4" Type="http://schemas.openxmlformats.org/officeDocument/2006/relationships/image" Target="../media/image47.png"/></Relationships>
</file>

<file path=ppt/slides/_rels/slide38.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43.xml"/></Relationships>
</file>

<file path=ppt/slides/_rels/slide39.xml.rels><?xml version="1.0" encoding="UTF-8" standalone="yes"?>
<Relationships xmlns="http://schemas.openxmlformats.org/package/2006/relationships"><Relationship Id="rId3" Type="http://schemas.openxmlformats.org/officeDocument/2006/relationships/hyperlink" Target="https://www.worldbank.org/en/publication/wdr2020" TargetMode="External"/><Relationship Id="rId2" Type="http://schemas.openxmlformats.org/officeDocument/2006/relationships/image" Target="../media/image50.png"/><Relationship Id="rId1" Type="http://schemas.openxmlformats.org/officeDocument/2006/relationships/slideLayout" Target="../slideLayouts/slideLayout4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33.xml"/><Relationship Id="rId1" Type="http://schemas.openxmlformats.org/officeDocument/2006/relationships/slideLayout" Target="../slideLayouts/slideLayout17.xml"/></Relationships>
</file>

<file path=ppt/slides/_rels/slide42.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34.xml"/><Relationship Id="rId1" Type="http://schemas.openxmlformats.org/officeDocument/2006/relationships/slideLayout" Target="../slideLayouts/slideLayout1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44.xml.rels><?xml version="1.0" encoding="UTF-8" standalone="yes"?>
<Relationships xmlns="http://schemas.openxmlformats.org/package/2006/relationships"><Relationship Id="rId2" Type="http://schemas.openxmlformats.org/officeDocument/2006/relationships/chart" Target="../charts/chart10.xml"/><Relationship Id="rId1" Type="http://schemas.openxmlformats.org/officeDocument/2006/relationships/slideLayout" Target="../slideLayouts/slideLayout16.xml"/></Relationships>
</file>

<file path=ppt/slides/_rels/slide45.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notesSlide" Target="../notesSlides/notesSlide35.xml"/><Relationship Id="rId1" Type="http://schemas.openxmlformats.org/officeDocument/2006/relationships/slideLayout" Target="../slideLayouts/slideLayout18.xml"/></Relationships>
</file>

<file path=ppt/slides/_rels/slide46.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18.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1.xml"/></Relationships>
</file>

<file path=ppt/slides/_rels/slide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8.xml"/><Relationship Id="rId1" Type="http://schemas.openxmlformats.org/officeDocument/2006/relationships/slideLayout" Target="../slideLayouts/slideLayout42.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1.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solidFill>
          <a:srgbClr val="0A0C16"/>
        </a:solidFill>
        <a:effectLst/>
      </p:bgPr>
    </p:bg>
    <p:spTree>
      <p:nvGrpSpPr>
        <p:cNvPr id="1" name=""/>
        <p:cNvGrpSpPr/>
        <p:nvPr/>
      </p:nvGrpSpPr>
      <p:grpSpPr>
        <a:xfrm>
          <a:off x="0" y="0"/>
          <a:ext cx="0" cy="0"/>
          <a:chOff x="0" y="0"/>
          <a:chExt cx="0" cy="0"/>
        </a:xfrm>
      </p:grpSpPr>
      <p:sp>
        <p:nvSpPr>
          <p:cNvPr id="3" name="object 3"/>
          <p:cNvSpPr/>
          <p:nvPr/>
        </p:nvSpPr>
        <p:spPr>
          <a:xfrm>
            <a:off x="0" y="806450"/>
            <a:ext cx="3886200" cy="4337050"/>
          </a:xfrm>
          <a:prstGeom prst="rect">
            <a:avLst/>
          </a:prstGeom>
          <a:blipFill>
            <a:blip r:embed="rId3" cstate="email">
              <a:extLst>
                <a:ext uri="{28A0092B-C50C-407E-A947-70E740481C1C}">
                  <a14:useLocalDpi xmlns:a14="http://schemas.microsoft.com/office/drawing/2010/main" val="0"/>
                </a:ext>
              </a:extLst>
            </a:blip>
            <a:stretch>
              <a:fillRect/>
            </a:stretch>
          </a:blip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4" name="object 4"/>
          <p:cNvSpPr txBox="1">
            <a:spLocks noGrp="1"/>
          </p:cNvSpPr>
          <p:nvPr>
            <p:ph type="title"/>
          </p:nvPr>
        </p:nvSpPr>
        <p:spPr>
          <a:xfrm>
            <a:off x="3763433" y="1577877"/>
            <a:ext cx="4906348" cy="1749197"/>
          </a:xfrm>
          <a:prstGeom prst="rect">
            <a:avLst/>
          </a:prstGeom>
        </p:spPr>
        <p:txBody>
          <a:bodyPr vert="horz" wrap="square" lIns="0" tIns="106680" rIns="0" bIns="0" rtlCol="0">
            <a:spAutoFit/>
          </a:bodyPr>
          <a:lstStyle/>
          <a:p>
            <a:pPr marL="12700" marR="1596390">
              <a:lnSpc>
                <a:spcPts val="3200"/>
              </a:lnSpc>
              <a:spcBef>
                <a:spcPts val="840"/>
              </a:spcBef>
            </a:pPr>
            <a:r>
              <a:rPr sz="3300" b="0" spc="-5" dirty="0">
                <a:solidFill>
                  <a:srgbClr val="FFFFFF"/>
                </a:solidFill>
                <a:latin typeface="Futura PT" panose="020B0604020202020204" charset="0"/>
                <a:cs typeface="Gotham Narrow"/>
              </a:rPr>
              <a:t>TRADING </a:t>
            </a:r>
            <a:r>
              <a:rPr sz="3300" b="0" spc="10" dirty="0">
                <a:solidFill>
                  <a:srgbClr val="FFFFFF"/>
                </a:solidFill>
                <a:latin typeface="Futura PT" panose="020B0604020202020204" charset="0"/>
                <a:cs typeface="Gotham Narrow"/>
              </a:rPr>
              <a:t>FOR  </a:t>
            </a:r>
            <a:r>
              <a:rPr sz="3300" b="0" spc="-10" dirty="0">
                <a:solidFill>
                  <a:srgbClr val="FFFFFF"/>
                </a:solidFill>
                <a:latin typeface="Futura PT" panose="020B0604020202020204" charset="0"/>
                <a:cs typeface="Gotham Narrow"/>
              </a:rPr>
              <a:t>DEVE</a:t>
            </a:r>
            <a:r>
              <a:rPr sz="3300" b="0" spc="-125" dirty="0">
                <a:solidFill>
                  <a:srgbClr val="FFFFFF"/>
                </a:solidFill>
                <a:latin typeface="Futura PT" panose="020B0604020202020204" charset="0"/>
                <a:cs typeface="Gotham Narrow"/>
              </a:rPr>
              <a:t>L</a:t>
            </a:r>
            <a:r>
              <a:rPr sz="3300" b="0" spc="-10" dirty="0">
                <a:solidFill>
                  <a:srgbClr val="FFFFFF"/>
                </a:solidFill>
                <a:latin typeface="Futura PT" panose="020B0604020202020204" charset="0"/>
                <a:cs typeface="Gotham Narrow"/>
              </a:rPr>
              <a:t>OPMENT</a:t>
            </a:r>
            <a:br>
              <a:rPr lang="en-US" sz="3300" b="0" spc="-10" dirty="0">
                <a:solidFill>
                  <a:srgbClr val="FFFFFF"/>
                </a:solidFill>
                <a:latin typeface="Futura PT" panose="020B0604020202020204" charset="0"/>
                <a:cs typeface="Gotham Narrow"/>
              </a:rPr>
            </a:br>
            <a:r>
              <a:rPr sz="3300" spc="5" dirty="0">
                <a:solidFill>
                  <a:srgbClr val="E21447"/>
                </a:solidFill>
                <a:latin typeface="Futura PT" panose="020B0604020202020204" charset="0"/>
                <a:cs typeface="Gotham Narrow"/>
              </a:rPr>
              <a:t>IN </a:t>
            </a:r>
            <a:r>
              <a:rPr sz="3300" spc="-20" dirty="0">
                <a:solidFill>
                  <a:srgbClr val="E21447"/>
                </a:solidFill>
                <a:latin typeface="Futura PT" panose="020B0604020202020204" charset="0"/>
                <a:cs typeface="Gotham Narrow"/>
              </a:rPr>
              <a:t>THE </a:t>
            </a:r>
            <a:r>
              <a:rPr sz="3300" spc="-45" dirty="0">
                <a:solidFill>
                  <a:srgbClr val="E21447"/>
                </a:solidFill>
                <a:latin typeface="Futura PT" panose="020B0604020202020204" charset="0"/>
                <a:cs typeface="Gotham Narrow"/>
              </a:rPr>
              <a:t>AGE</a:t>
            </a:r>
            <a:r>
              <a:rPr sz="3300" spc="-195" dirty="0">
                <a:solidFill>
                  <a:srgbClr val="E21447"/>
                </a:solidFill>
                <a:latin typeface="Futura PT" panose="020B0604020202020204" charset="0"/>
                <a:cs typeface="Gotham Narrow"/>
              </a:rPr>
              <a:t> </a:t>
            </a:r>
            <a:r>
              <a:rPr sz="3300" spc="20" dirty="0">
                <a:solidFill>
                  <a:srgbClr val="E21447"/>
                </a:solidFill>
                <a:latin typeface="Futura PT" panose="020B0604020202020204" charset="0"/>
                <a:cs typeface="Gotham Narrow"/>
              </a:rPr>
              <a:t>OF</a:t>
            </a:r>
            <a:endParaRPr sz="3300" dirty="0">
              <a:latin typeface="Futura PT" panose="020B0604020202020204" charset="0"/>
              <a:cs typeface="Gotham Narrow"/>
            </a:endParaRPr>
          </a:p>
          <a:p>
            <a:pPr marL="12700">
              <a:lnSpc>
                <a:spcPts val="3225"/>
              </a:lnSpc>
            </a:pPr>
            <a:r>
              <a:rPr sz="3300" spc="-20" dirty="0">
                <a:solidFill>
                  <a:srgbClr val="E21447"/>
                </a:solidFill>
                <a:latin typeface="Futura PT" panose="020B0604020202020204" charset="0"/>
                <a:cs typeface="Gotham Narrow"/>
              </a:rPr>
              <a:t>GLOBAL </a:t>
            </a:r>
            <a:r>
              <a:rPr sz="3300" spc="-85" dirty="0">
                <a:solidFill>
                  <a:srgbClr val="E21447"/>
                </a:solidFill>
                <a:latin typeface="Futura PT" panose="020B0604020202020204" charset="0"/>
                <a:cs typeface="Gotham Narrow"/>
              </a:rPr>
              <a:t>VALUE</a:t>
            </a:r>
            <a:r>
              <a:rPr sz="3300" spc="-110" dirty="0">
                <a:solidFill>
                  <a:srgbClr val="E21447"/>
                </a:solidFill>
                <a:latin typeface="Futura PT" panose="020B0604020202020204" charset="0"/>
                <a:cs typeface="Gotham Narrow"/>
              </a:rPr>
              <a:t> </a:t>
            </a:r>
            <a:r>
              <a:rPr sz="3300" spc="-15" dirty="0">
                <a:solidFill>
                  <a:srgbClr val="E21447"/>
                </a:solidFill>
                <a:latin typeface="Futura PT" panose="020B0604020202020204" charset="0"/>
                <a:cs typeface="Gotham Narrow"/>
              </a:rPr>
              <a:t>CHAINS</a:t>
            </a:r>
            <a:endParaRPr sz="3300" dirty="0">
              <a:latin typeface="Futura PT" panose="020B0604020202020204" charset="0"/>
              <a:cs typeface="Gotham Narrow"/>
            </a:endParaRPr>
          </a:p>
        </p:txBody>
      </p:sp>
      <p:sp>
        <p:nvSpPr>
          <p:cNvPr id="5" name="object 5"/>
          <p:cNvSpPr txBox="1"/>
          <p:nvPr/>
        </p:nvSpPr>
        <p:spPr>
          <a:xfrm>
            <a:off x="3763433" y="843610"/>
            <a:ext cx="2180167" cy="151323"/>
          </a:xfrm>
          <a:prstGeom prst="rect">
            <a:avLst/>
          </a:prstGeom>
        </p:spPr>
        <p:txBody>
          <a:bodyPr vert="horz" wrap="square" lIns="0" tIns="12700" rIns="0" bIns="0" rtlCol="0">
            <a:spAutoFit/>
          </a:bodyPr>
          <a:lstStyle/>
          <a:p>
            <a:pPr marL="12700" marR="0" lvl="0" indent="0" algn="l" defTabSz="914400" rtl="0" eaLnBrk="1" fontAlgn="auto" latinLnBrk="0" hangingPunct="1">
              <a:lnSpc>
                <a:spcPct val="100000"/>
              </a:lnSpc>
              <a:spcBef>
                <a:spcPts val="100"/>
              </a:spcBef>
              <a:spcAft>
                <a:spcPts val="0"/>
              </a:spcAft>
              <a:buClrTx/>
              <a:buSzTx/>
              <a:buFontTx/>
              <a:buNone/>
              <a:tabLst/>
              <a:defRPr/>
            </a:pPr>
            <a:r>
              <a:rPr kumimoji="0" sz="900" b="0" i="0" u="none" strike="noStrike" kern="1200" cap="none" spc="0" normalizeH="0" baseline="0" noProof="0" dirty="0">
                <a:ln>
                  <a:noFill/>
                </a:ln>
                <a:solidFill>
                  <a:srgbClr val="FFFFFF"/>
                </a:solidFill>
                <a:effectLst/>
                <a:uLnTx/>
                <a:uFillTx/>
                <a:latin typeface="FuturaPT-Medium" panose="020B0602020204020303" pitchFamily="34" charset="0"/>
                <a:ea typeface="+mn-ea"/>
                <a:cs typeface="URWDIN-Demi"/>
              </a:rPr>
              <a:t>A World Bank Group Flagship</a:t>
            </a:r>
            <a:r>
              <a:rPr kumimoji="0" sz="900" b="0" i="0" u="none" strike="noStrike" kern="1200" cap="none" spc="-75" normalizeH="0" baseline="0" noProof="0" dirty="0">
                <a:ln>
                  <a:noFill/>
                </a:ln>
                <a:solidFill>
                  <a:srgbClr val="FFFFFF"/>
                </a:solidFill>
                <a:effectLst/>
                <a:uLnTx/>
                <a:uFillTx/>
                <a:latin typeface="FuturaPT-Medium" panose="020B0602020204020303" pitchFamily="34" charset="0"/>
                <a:ea typeface="+mn-ea"/>
                <a:cs typeface="URWDIN-Demi"/>
              </a:rPr>
              <a:t> </a:t>
            </a:r>
            <a:r>
              <a:rPr kumimoji="0" sz="900" b="0" i="0" u="none" strike="noStrike" kern="1200" cap="none" spc="5" normalizeH="0" baseline="0" noProof="0" dirty="0">
                <a:ln>
                  <a:noFill/>
                </a:ln>
                <a:solidFill>
                  <a:srgbClr val="FFFFFF"/>
                </a:solidFill>
                <a:effectLst/>
                <a:uLnTx/>
                <a:uFillTx/>
                <a:latin typeface="FuturaPT-Medium" panose="020B0602020204020303" pitchFamily="34" charset="0"/>
                <a:ea typeface="+mn-ea"/>
                <a:cs typeface="URWDIN-Demi"/>
              </a:rPr>
              <a:t>Report</a:t>
            </a:r>
            <a:endParaRPr kumimoji="0" sz="900" b="0" i="0" u="none" strike="noStrike" kern="1200" cap="none" spc="0" normalizeH="0" baseline="0" noProof="0" dirty="0">
              <a:ln>
                <a:noFill/>
              </a:ln>
              <a:solidFill>
                <a:prstClr val="black"/>
              </a:solidFill>
              <a:effectLst/>
              <a:uLnTx/>
              <a:uFillTx/>
              <a:latin typeface="FuturaPT-Medium" panose="020B0602020204020303" pitchFamily="34" charset="0"/>
              <a:ea typeface="+mn-ea"/>
              <a:cs typeface="URWDIN-Demi"/>
            </a:endParaRPr>
          </a:p>
        </p:txBody>
      </p:sp>
      <p:sp>
        <p:nvSpPr>
          <p:cNvPr id="6" name="object 6"/>
          <p:cNvSpPr/>
          <p:nvPr/>
        </p:nvSpPr>
        <p:spPr>
          <a:xfrm>
            <a:off x="3776219" y="4477600"/>
            <a:ext cx="360055" cy="359410"/>
          </a:xfrm>
          <a:prstGeom prst="rect">
            <a:avLst/>
          </a:prstGeom>
          <a:blipFill>
            <a:blip r:embed="rId4" cstate="email">
              <a:extLst>
                <a:ext uri="{28A0092B-C50C-407E-A947-70E740481C1C}">
                  <a14:useLocalDpi xmlns:a14="http://schemas.microsoft.com/office/drawing/2010/main" val="0"/>
                </a:ext>
              </a:extLst>
            </a:blip>
            <a:stretch>
              <a:fillRect/>
            </a:stretch>
          </a:blip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7" name="object 7"/>
          <p:cNvSpPr/>
          <p:nvPr/>
        </p:nvSpPr>
        <p:spPr>
          <a:xfrm>
            <a:off x="4172396" y="4603334"/>
            <a:ext cx="1441450" cy="107314"/>
          </a:xfrm>
          <a:custGeom>
            <a:avLst/>
            <a:gdLst/>
            <a:ahLst/>
            <a:cxnLst/>
            <a:rect l="l" t="t" r="r" b="b"/>
            <a:pathLst>
              <a:path w="1441450" h="107314">
                <a:moveTo>
                  <a:pt x="26111" y="876"/>
                </a:moveTo>
                <a:lnTo>
                  <a:pt x="0" y="876"/>
                </a:lnTo>
                <a:lnTo>
                  <a:pt x="30251" y="106197"/>
                </a:lnTo>
                <a:lnTo>
                  <a:pt x="55562" y="106197"/>
                </a:lnTo>
                <a:lnTo>
                  <a:pt x="63606" y="77736"/>
                </a:lnTo>
                <a:lnTo>
                  <a:pt x="43814" y="77736"/>
                </a:lnTo>
                <a:lnTo>
                  <a:pt x="26111" y="876"/>
                </a:lnTo>
                <a:close/>
              </a:path>
              <a:path w="1441450" h="107314">
                <a:moveTo>
                  <a:pt x="94381" y="40144"/>
                </a:moveTo>
                <a:lnTo>
                  <a:pt x="74231" y="40144"/>
                </a:lnTo>
                <a:lnTo>
                  <a:pt x="92621" y="106197"/>
                </a:lnTo>
                <a:lnTo>
                  <a:pt x="117944" y="106197"/>
                </a:lnTo>
                <a:lnTo>
                  <a:pt x="126116" y="77736"/>
                </a:lnTo>
                <a:lnTo>
                  <a:pt x="104419" y="77736"/>
                </a:lnTo>
                <a:lnTo>
                  <a:pt x="94381" y="40144"/>
                </a:lnTo>
                <a:close/>
              </a:path>
              <a:path w="1441450" h="107314">
                <a:moveTo>
                  <a:pt x="83896" y="876"/>
                </a:moveTo>
                <a:lnTo>
                  <a:pt x="65036" y="876"/>
                </a:lnTo>
                <a:lnTo>
                  <a:pt x="43814" y="77736"/>
                </a:lnTo>
                <a:lnTo>
                  <a:pt x="63606" y="77736"/>
                </a:lnTo>
                <a:lnTo>
                  <a:pt x="74231" y="40144"/>
                </a:lnTo>
                <a:lnTo>
                  <a:pt x="94381" y="40144"/>
                </a:lnTo>
                <a:lnTo>
                  <a:pt x="83896" y="876"/>
                </a:lnTo>
                <a:close/>
              </a:path>
              <a:path w="1441450" h="107314">
                <a:moveTo>
                  <a:pt x="148183" y="876"/>
                </a:moveTo>
                <a:lnTo>
                  <a:pt x="122821" y="876"/>
                </a:lnTo>
                <a:lnTo>
                  <a:pt x="104419" y="77736"/>
                </a:lnTo>
                <a:lnTo>
                  <a:pt x="126116" y="77736"/>
                </a:lnTo>
                <a:lnTo>
                  <a:pt x="148183" y="876"/>
                </a:lnTo>
                <a:close/>
              </a:path>
              <a:path w="1441450" h="107314">
                <a:moveTo>
                  <a:pt x="198539" y="0"/>
                </a:moveTo>
                <a:lnTo>
                  <a:pt x="181542" y="2819"/>
                </a:lnTo>
                <a:lnTo>
                  <a:pt x="166389" y="11991"/>
                </a:lnTo>
                <a:lnTo>
                  <a:pt x="155512" y="28589"/>
                </a:lnTo>
                <a:lnTo>
                  <a:pt x="151345" y="53682"/>
                </a:lnTo>
                <a:lnTo>
                  <a:pt x="155512" y="78634"/>
                </a:lnTo>
                <a:lnTo>
                  <a:pt x="166389" y="95142"/>
                </a:lnTo>
                <a:lnTo>
                  <a:pt x="181542" y="104267"/>
                </a:lnTo>
                <a:lnTo>
                  <a:pt x="198539" y="107073"/>
                </a:lnTo>
                <a:lnTo>
                  <a:pt x="215489" y="104267"/>
                </a:lnTo>
                <a:lnTo>
                  <a:pt x="230601" y="95142"/>
                </a:lnTo>
                <a:lnTo>
                  <a:pt x="235663" y="87439"/>
                </a:lnTo>
                <a:lnTo>
                  <a:pt x="198539" y="87439"/>
                </a:lnTo>
                <a:lnTo>
                  <a:pt x="188255" y="85226"/>
                </a:lnTo>
                <a:lnTo>
                  <a:pt x="180725" y="78724"/>
                </a:lnTo>
                <a:lnTo>
                  <a:pt x="176098" y="68140"/>
                </a:lnTo>
                <a:lnTo>
                  <a:pt x="174523" y="53682"/>
                </a:lnTo>
                <a:lnTo>
                  <a:pt x="176098" y="39225"/>
                </a:lnTo>
                <a:lnTo>
                  <a:pt x="180725" y="28641"/>
                </a:lnTo>
                <a:lnTo>
                  <a:pt x="188255" y="22139"/>
                </a:lnTo>
                <a:lnTo>
                  <a:pt x="198539" y="19926"/>
                </a:lnTo>
                <a:lnTo>
                  <a:pt x="235787" y="19926"/>
                </a:lnTo>
                <a:lnTo>
                  <a:pt x="230601" y="11991"/>
                </a:lnTo>
                <a:lnTo>
                  <a:pt x="215489" y="2819"/>
                </a:lnTo>
                <a:lnTo>
                  <a:pt x="198539" y="0"/>
                </a:lnTo>
                <a:close/>
              </a:path>
              <a:path w="1441450" h="107314">
                <a:moveTo>
                  <a:pt x="235787" y="19926"/>
                </a:moveTo>
                <a:lnTo>
                  <a:pt x="198539" y="19926"/>
                </a:lnTo>
                <a:lnTo>
                  <a:pt x="206038" y="21069"/>
                </a:lnTo>
                <a:lnTo>
                  <a:pt x="213831" y="25788"/>
                </a:lnTo>
                <a:lnTo>
                  <a:pt x="219950" y="36015"/>
                </a:lnTo>
                <a:lnTo>
                  <a:pt x="222427" y="53682"/>
                </a:lnTo>
                <a:lnTo>
                  <a:pt x="219950" y="71349"/>
                </a:lnTo>
                <a:lnTo>
                  <a:pt x="213831" y="81576"/>
                </a:lnTo>
                <a:lnTo>
                  <a:pt x="206038" y="86295"/>
                </a:lnTo>
                <a:lnTo>
                  <a:pt x="198539" y="87439"/>
                </a:lnTo>
                <a:lnTo>
                  <a:pt x="235663" y="87439"/>
                </a:lnTo>
                <a:lnTo>
                  <a:pt x="241449" y="78634"/>
                </a:lnTo>
                <a:lnTo>
                  <a:pt x="245605" y="53682"/>
                </a:lnTo>
                <a:lnTo>
                  <a:pt x="241449" y="28589"/>
                </a:lnTo>
                <a:lnTo>
                  <a:pt x="235787" y="19926"/>
                </a:lnTo>
                <a:close/>
              </a:path>
              <a:path w="1441450" h="107314">
                <a:moveTo>
                  <a:pt x="323957" y="67563"/>
                </a:moveTo>
                <a:lnTo>
                  <a:pt x="299961" y="67563"/>
                </a:lnTo>
                <a:lnTo>
                  <a:pt x="307289" y="83985"/>
                </a:lnTo>
                <a:lnTo>
                  <a:pt x="311190" y="92103"/>
                </a:lnTo>
                <a:lnTo>
                  <a:pt x="316422" y="99488"/>
                </a:lnTo>
                <a:lnTo>
                  <a:pt x="324075" y="104859"/>
                </a:lnTo>
                <a:lnTo>
                  <a:pt x="335241" y="106933"/>
                </a:lnTo>
                <a:lnTo>
                  <a:pt x="342087" y="106933"/>
                </a:lnTo>
                <a:lnTo>
                  <a:pt x="346900" y="105651"/>
                </a:lnTo>
                <a:lnTo>
                  <a:pt x="346900" y="88328"/>
                </a:lnTo>
                <a:lnTo>
                  <a:pt x="334162" y="88328"/>
                </a:lnTo>
                <a:lnTo>
                  <a:pt x="323957" y="67563"/>
                </a:lnTo>
                <a:close/>
              </a:path>
              <a:path w="1441450" h="107314">
                <a:moveTo>
                  <a:pt x="295719" y="876"/>
                </a:moveTo>
                <a:lnTo>
                  <a:pt x="258394" y="876"/>
                </a:lnTo>
                <a:lnTo>
                  <a:pt x="258394" y="106197"/>
                </a:lnTo>
                <a:lnTo>
                  <a:pt x="280835" y="106197"/>
                </a:lnTo>
                <a:lnTo>
                  <a:pt x="280835" y="67563"/>
                </a:lnTo>
                <a:lnTo>
                  <a:pt x="323957" y="67563"/>
                </a:lnTo>
                <a:lnTo>
                  <a:pt x="322491" y="64579"/>
                </a:lnTo>
                <a:lnTo>
                  <a:pt x="318757" y="60947"/>
                </a:lnTo>
                <a:lnTo>
                  <a:pt x="324972" y="57206"/>
                </a:lnTo>
                <a:lnTo>
                  <a:pt x="330400" y="51555"/>
                </a:lnTo>
                <a:lnTo>
                  <a:pt x="331115" y="50139"/>
                </a:lnTo>
                <a:lnTo>
                  <a:pt x="280835" y="50139"/>
                </a:lnTo>
                <a:lnTo>
                  <a:pt x="280835" y="19494"/>
                </a:lnTo>
                <a:lnTo>
                  <a:pt x="333288" y="19494"/>
                </a:lnTo>
                <a:lnTo>
                  <a:pt x="325934" y="9047"/>
                </a:lnTo>
                <a:lnTo>
                  <a:pt x="313469" y="2894"/>
                </a:lnTo>
                <a:lnTo>
                  <a:pt x="295719" y="876"/>
                </a:lnTo>
                <a:close/>
              </a:path>
              <a:path w="1441450" h="107314">
                <a:moveTo>
                  <a:pt x="333288" y="19494"/>
                </a:moveTo>
                <a:lnTo>
                  <a:pt x="306781" y="19494"/>
                </a:lnTo>
                <a:lnTo>
                  <a:pt x="313550" y="25120"/>
                </a:lnTo>
                <a:lnTo>
                  <a:pt x="313550" y="44322"/>
                </a:lnTo>
                <a:lnTo>
                  <a:pt x="305815" y="50139"/>
                </a:lnTo>
                <a:lnTo>
                  <a:pt x="331115" y="50139"/>
                </a:lnTo>
                <a:lnTo>
                  <a:pt x="334241" y="43952"/>
                </a:lnTo>
                <a:lnTo>
                  <a:pt x="335699" y="34353"/>
                </a:lnTo>
                <a:lnTo>
                  <a:pt x="333288" y="19494"/>
                </a:lnTo>
                <a:close/>
              </a:path>
              <a:path w="1441450" h="107314">
                <a:moveTo>
                  <a:pt x="379933" y="876"/>
                </a:moveTo>
                <a:lnTo>
                  <a:pt x="357492" y="876"/>
                </a:lnTo>
                <a:lnTo>
                  <a:pt x="357492" y="106197"/>
                </a:lnTo>
                <a:lnTo>
                  <a:pt x="425488" y="106197"/>
                </a:lnTo>
                <a:lnTo>
                  <a:pt x="425488" y="87591"/>
                </a:lnTo>
                <a:lnTo>
                  <a:pt x="379933" y="87591"/>
                </a:lnTo>
                <a:lnTo>
                  <a:pt x="379933" y="876"/>
                </a:lnTo>
                <a:close/>
              </a:path>
              <a:path w="1441450" h="107314">
                <a:moveTo>
                  <a:pt x="467207" y="876"/>
                </a:moveTo>
                <a:lnTo>
                  <a:pt x="435927" y="876"/>
                </a:lnTo>
                <a:lnTo>
                  <a:pt x="435927" y="106197"/>
                </a:lnTo>
                <a:lnTo>
                  <a:pt x="471627" y="106197"/>
                </a:lnTo>
                <a:lnTo>
                  <a:pt x="491971" y="102793"/>
                </a:lnTo>
                <a:lnTo>
                  <a:pt x="507023" y="92878"/>
                </a:lnTo>
                <a:lnTo>
                  <a:pt x="510113" y="87591"/>
                </a:lnTo>
                <a:lnTo>
                  <a:pt x="458368" y="87591"/>
                </a:lnTo>
                <a:lnTo>
                  <a:pt x="458368" y="19494"/>
                </a:lnTo>
                <a:lnTo>
                  <a:pt x="508204" y="19494"/>
                </a:lnTo>
                <a:lnTo>
                  <a:pt x="505685" y="15314"/>
                </a:lnTo>
                <a:lnTo>
                  <a:pt x="489223" y="4589"/>
                </a:lnTo>
                <a:lnTo>
                  <a:pt x="467207" y="876"/>
                </a:lnTo>
                <a:close/>
              </a:path>
              <a:path w="1441450" h="107314">
                <a:moveTo>
                  <a:pt x="508204" y="19494"/>
                </a:moveTo>
                <a:lnTo>
                  <a:pt x="466902" y="19494"/>
                </a:lnTo>
                <a:lnTo>
                  <a:pt x="480157" y="21729"/>
                </a:lnTo>
                <a:lnTo>
                  <a:pt x="489654" y="28414"/>
                </a:lnTo>
                <a:lnTo>
                  <a:pt x="495370" y="39516"/>
                </a:lnTo>
                <a:lnTo>
                  <a:pt x="497281" y="55003"/>
                </a:lnTo>
                <a:lnTo>
                  <a:pt x="495520" y="68700"/>
                </a:lnTo>
                <a:lnTo>
                  <a:pt x="490437" y="78946"/>
                </a:lnTo>
                <a:lnTo>
                  <a:pt x="482327" y="85368"/>
                </a:lnTo>
                <a:lnTo>
                  <a:pt x="471487" y="87591"/>
                </a:lnTo>
                <a:lnTo>
                  <a:pt x="510113" y="87591"/>
                </a:lnTo>
                <a:lnTo>
                  <a:pt x="516363" y="76900"/>
                </a:lnTo>
                <a:lnTo>
                  <a:pt x="519569" y="55308"/>
                </a:lnTo>
                <a:lnTo>
                  <a:pt x="515999" y="32428"/>
                </a:lnTo>
                <a:lnTo>
                  <a:pt x="508204" y="19494"/>
                </a:lnTo>
                <a:close/>
              </a:path>
              <a:path w="1441450" h="107314">
                <a:moveTo>
                  <a:pt x="599770" y="876"/>
                </a:moveTo>
                <a:lnTo>
                  <a:pt x="559638" y="876"/>
                </a:lnTo>
                <a:lnTo>
                  <a:pt x="559638" y="106197"/>
                </a:lnTo>
                <a:lnTo>
                  <a:pt x="604050" y="106197"/>
                </a:lnTo>
                <a:lnTo>
                  <a:pt x="619757" y="104195"/>
                </a:lnTo>
                <a:lnTo>
                  <a:pt x="631380" y="98363"/>
                </a:lnTo>
                <a:lnTo>
                  <a:pt x="638593" y="88961"/>
                </a:lnTo>
                <a:lnTo>
                  <a:pt x="638860" y="87591"/>
                </a:lnTo>
                <a:lnTo>
                  <a:pt x="582091" y="87591"/>
                </a:lnTo>
                <a:lnTo>
                  <a:pt x="582091" y="60324"/>
                </a:lnTo>
                <a:lnTo>
                  <a:pt x="635926" y="60324"/>
                </a:lnTo>
                <a:lnTo>
                  <a:pt x="634769" y="58405"/>
                </a:lnTo>
                <a:lnTo>
                  <a:pt x="628731" y="53435"/>
                </a:lnTo>
                <a:lnTo>
                  <a:pt x="622401" y="50685"/>
                </a:lnTo>
                <a:lnTo>
                  <a:pt x="627519" y="48882"/>
                </a:lnTo>
                <a:lnTo>
                  <a:pt x="633902" y="43941"/>
                </a:lnTo>
                <a:lnTo>
                  <a:pt x="582091" y="43941"/>
                </a:lnTo>
                <a:lnTo>
                  <a:pt x="582091" y="19494"/>
                </a:lnTo>
                <a:lnTo>
                  <a:pt x="632449" y="19494"/>
                </a:lnTo>
                <a:lnTo>
                  <a:pt x="631984" y="16842"/>
                </a:lnTo>
                <a:lnTo>
                  <a:pt x="625513" y="7988"/>
                </a:lnTo>
                <a:lnTo>
                  <a:pt x="614764" y="2658"/>
                </a:lnTo>
                <a:lnTo>
                  <a:pt x="599770" y="876"/>
                </a:lnTo>
                <a:close/>
              </a:path>
              <a:path w="1441450" h="107314">
                <a:moveTo>
                  <a:pt x="635926" y="60324"/>
                </a:moveTo>
                <a:lnTo>
                  <a:pt x="607047" y="60324"/>
                </a:lnTo>
                <a:lnTo>
                  <a:pt x="616419" y="62712"/>
                </a:lnTo>
                <a:lnTo>
                  <a:pt x="616419" y="83273"/>
                </a:lnTo>
                <a:lnTo>
                  <a:pt x="611073" y="87591"/>
                </a:lnTo>
                <a:lnTo>
                  <a:pt x="638860" y="87591"/>
                </a:lnTo>
                <a:lnTo>
                  <a:pt x="641070" y="76250"/>
                </a:lnTo>
                <a:lnTo>
                  <a:pt x="639291" y="65907"/>
                </a:lnTo>
                <a:lnTo>
                  <a:pt x="635926" y="60324"/>
                </a:lnTo>
                <a:close/>
              </a:path>
              <a:path w="1441450" h="107314">
                <a:moveTo>
                  <a:pt x="632449" y="19494"/>
                </a:moveTo>
                <a:lnTo>
                  <a:pt x="605561" y="19494"/>
                </a:lnTo>
                <a:lnTo>
                  <a:pt x="611111" y="23545"/>
                </a:lnTo>
                <a:lnTo>
                  <a:pt x="611111" y="40004"/>
                </a:lnTo>
                <a:lnTo>
                  <a:pt x="606767" y="43941"/>
                </a:lnTo>
                <a:lnTo>
                  <a:pt x="633902" y="43941"/>
                </a:lnTo>
                <a:lnTo>
                  <a:pt x="634149" y="43751"/>
                </a:lnTo>
                <a:lnTo>
                  <a:pt x="634149" y="29197"/>
                </a:lnTo>
                <a:lnTo>
                  <a:pt x="632449" y="19494"/>
                </a:lnTo>
                <a:close/>
              </a:path>
              <a:path w="1441450" h="107314">
                <a:moveTo>
                  <a:pt x="704164" y="876"/>
                </a:moveTo>
                <a:lnTo>
                  <a:pt x="681901" y="876"/>
                </a:lnTo>
                <a:lnTo>
                  <a:pt x="643229" y="106197"/>
                </a:lnTo>
                <a:lnTo>
                  <a:pt x="666724" y="106197"/>
                </a:lnTo>
                <a:lnTo>
                  <a:pt x="675411" y="80403"/>
                </a:lnTo>
                <a:lnTo>
                  <a:pt x="733352" y="80403"/>
                </a:lnTo>
                <a:lnTo>
                  <a:pt x="726899" y="62826"/>
                </a:lnTo>
                <a:lnTo>
                  <a:pt x="681596" y="62826"/>
                </a:lnTo>
                <a:lnTo>
                  <a:pt x="692962" y="29590"/>
                </a:lnTo>
                <a:lnTo>
                  <a:pt x="714696" y="29590"/>
                </a:lnTo>
                <a:lnTo>
                  <a:pt x="704164" y="876"/>
                </a:lnTo>
                <a:close/>
              </a:path>
              <a:path w="1441450" h="107314">
                <a:moveTo>
                  <a:pt x="733352" y="80403"/>
                </a:moveTo>
                <a:lnTo>
                  <a:pt x="710501" y="80403"/>
                </a:lnTo>
                <a:lnTo>
                  <a:pt x="719493" y="106197"/>
                </a:lnTo>
                <a:lnTo>
                  <a:pt x="742822" y="106197"/>
                </a:lnTo>
                <a:lnTo>
                  <a:pt x="733352" y="80403"/>
                </a:lnTo>
                <a:close/>
              </a:path>
              <a:path w="1441450" h="107314">
                <a:moveTo>
                  <a:pt x="714696" y="29590"/>
                </a:moveTo>
                <a:lnTo>
                  <a:pt x="692962" y="29590"/>
                </a:lnTo>
                <a:lnTo>
                  <a:pt x="704595" y="62826"/>
                </a:lnTo>
                <a:lnTo>
                  <a:pt x="726899" y="62826"/>
                </a:lnTo>
                <a:lnTo>
                  <a:pt x="714696" y="29590"/>
                </a:lnTo>
                <a:close/>
              </a:path>
              <a:path w="1441450" h="107314">
                <a:moveTo>
                  <a:pt x="771563" y="876"/>
                </a:moveTo>
                <a:lnTo>
                  <a:pt x="748817" y="876"/>
                </a:lnTo>
                <a:lnTo>
                  <a:pt x="748817" y="106197"/>
                </a:lnTo>
                <a:lnTo>
                  <a:pt x="771270" y="106197"/>
                </a:lnTo>
                <a:lnTo>
                  <a:pt x="771270" y="43383"/>
                </a:lnTo>
                <a:lnTo>
                  <a:pt x="795633" y="43383"/>
                </a:lnTo>
                <a:lnTo>
                  <a:pt x="771563" y="876"/>
                </a:lnTo>
                <a:close/>
              </a:path>
              <a:path w="1441450" h="107314">
                <a:moveTo>
                  <a:pt x="795633" y="43383"/>
                </a:moveTo>
                <a:lnTo>
                  <a:pt x="771270" y="43383"/>
                </a:lnTo>
                <a:lnTo>
                  <a:pt x="807961" y="106197"/>
                </a:lnTo>
                <a:lnTo>
                  <a:pt x="830833" y="106197"/>
                </a:lnTo>
                <a:lnTo>
                  <a:pt x="830833" y="65938"/>
                </a:lnTo>
                <a:lnTo>
                  <a:pt x="808405" y="65938"/>
                </a:lnTo>
                <a:lnTo>
                  <a:pt x="795633" y="43383"/>
                </a:lnTo>
                <a:close/>
              </a:path>
              <a:path w="1441450" h="107314">
                <a:moveTo>
                  <a:pt x="830833" y="876"/>
                </a:moveTo>
                <a:lnTo>
                  <a:pt x="808405" y="876"/>
                </a:lnTo>
                <a:lnTo>
                  <a:pt x="808405" y="65938"/>
                </a:lnTo>
                <a:lnTo>
                  <a:pt x="830833" y="65938"/>
                </a:lnTo>
                <a:lnTo>
                  <a:pt x="830833" y="876"/>
                </a:lnTo>
                <a:close/>
              </a:path>
              <a:path w="1441450" h="107314">
                <a:moveTo>
                  <a:pt x="873747" y="876"/>
                </a:moveTo>
                <a:lnTo>
                  <a:pt x="851014" y="876"/>
                </a:lnTo>
                <a:lnTo>
                  <a:pt x="851014" y="106197"/>
                </a:lnTo>
                <a:lnTo>
                  <a:pt x="873747" y="106197"/>
                </a:lnTo>
                <a:lnTo>
                  <a:pt x="873747" y="57746"/>
                </a:lnTo>
                <a:lnTo>
                  <a:pt x="899261" y="57746"/>
                </a:lnTo>
                <a:lnTo>
                  <a:pt x="895692" y="53098"/>
                </a:lnTo>
                <a:lnTo>
                  <a:pt x="899340" y="48285"/>
                </a:lnTo>
                <a:lnTo>
                  <a:pt x="873747" y="48285"/>
                </a:lnTo>
                <a:lnTo>
                  <a:pt x="873747" y="876"/>
                </a:lnTo>
                <a:close/>
              </a:path>
              <a:path w="1441450" h="107314">
                <a:moveTo>
                  <a:pt x="899261" y="57746"/>
                </a:moveTo>
                <a:lnTo>
                  <a:pt x="873747" y="57746"/>
                </a:lnTo>
                <a:lnTo>
                  <a:pt x="909485" y="106197"/>
                </a:lnTo>
                <a:lnTo>
                  <a:pt x="936459" y="106197"/>
                </a:lnTo>
                <a:lnTo>
                  <a:pt x="899261" y="57746"/>
                </a:lnTo>
                <a:close/>
              </a:path>
              <a:path w="1441450" h="107314">
                <a:moveTo>
                  <a:pt x="935266" y="876"/>
                </a:moveTo>
                <a:lnTo>
                  <a:pt x="908596" y="876"/>
                </a:lnTo>
                <a:lnTo>
                  <a:pt x="873747" y="48285"/>
                </a:lnTo>
                <a:lnTo>
                  <a:pt x="899340" y="48285"/>
                </a:lnTo>
                <a:lnTo>
                  <a:pt x="935266" y="876"/>
                </a:lnTo>
                <a:close/>
              </a:path>
              <a:path w="1441450" h="107314">
                <a:moveTo>
                  <a:pt x="1006284" y="0"/>
                </a:moveTo>
                <a:lnTo>
                  <a:pt x="986448" y="3589"/>
                </a:lnTo>
                <a:lnTo>
                  <a:pt x="971770" y="14044"/>
                </a:lnTo>
                <a:lnTo>
                  <a:pt x="962662" y="30898"/>
                </a:lnTo>
                <a:lnTo>
                  <a:pt x="959535" y="53682"/>
                </a:lnTo>
                <a:lnTo>
                  <a:pt x="962744" y="76126"/>
                </a:lnTo>
                <a:lnTo>
                  <a:pt x="972011" y="92913"/>
                </a:lnTo>
                <a:lnTo>
                  <a:pt x="986801" y="103431"/>
                </a:lnTo>
                <a:lnTo>
                  <a:pt x="1006576" y="107073"/>
                </a:lnTo>
                <a:lnTo>
                  <a:pt x="1025348" y="103572"/>
                </a:lnTo>
                <a:lnTo>
                  <a:pt x="1037759" y="94541"/>
                </a:lnTo>
                <a:lnTo>
                  <a:pt x="1041871" y="87134"/>
                </a:lnTo>
                <a:lnTo>
                  <a:pt x="1007033" y="87134"/>
                </a:lnTo>
                <a:lnTo>
                  <a:pt x="996809" y="84854"/>
                </a:lnTo>
                <a:lnTo>
                  <a:pt x="989163" y="78266"/>
                </a:lnTo>
                <a:lnTo>
                  <a:pt x="984368" y="67716"/>
                </a:lnTo>
                <a:lnTo>
                  <a:pt x="982713" y="53682"/>
                </a:lnTo>
                <a:lnTo>
                  <a:pt x="984309" y="39359"/>
                </a:lnTo>
                <a:lnTo>
                  <a:pt x="988958" y="28760"/>
                </a:lnTo>
                <a:lnTo>
                  <a:pt x="996450" y="22184"/>
                </a:lnTo>
                <a:lnTo>
                  <a:pt x="1006576" y="19926"/>
                </a:lnTo>
                <a:lnTo>
                  <a:pt x="1041100" y="19926"/>
                </a:lnTo>
                <a:lnTo>
                  <a:pt x="1038728" y="15143"/>
                </a:lnTo>
                <a:lnTo>
                  <a:pt x="1026541" y="4553"/>
                </a:lnTo>
                <a:lnTo>
                  <a:pt x="1006284" y="0"/>
                </a:lnTo>
                <a:close/>
              </a:path>
              <a:path w="1441450" h="107314">
                <a:moveTo>
                  <a:pt x="1046721" y="50431"/>
                </a:moveTo>
                <a:lnTo>
                  <a:pt x="1002436" y="50431"/>
                </a:lnTo>
                <a:lnTo>
                  <a:pt x="1002436" y="67716"/>
                </a:lnTo>
                <a:lnTo>
                  <a:pt x="1025601" y="67716"/>
                </a:lnTo>
                <a:lnTo>
                  <a:pt x="1025601" y="68872"/>
                </a:lnTo>
                <a:lnTo>
                  <a:pt x="1024971" y="74602"/>
                </a:lnTo>
                <a:lnTo>
                  <a:pt x="1022375" y="80560"/>
                </a:lnTo>
                <a:lnTo>
                  <a:pt x="1016750" y="85240"/>
                </a:lnTo>
                <a:lnTo>
                  <a:pt x="1007033" y="87134"/>
                </a:lnTo>
                <a:lnTo>
                  <a:pt x="1041871" y="87134"/>
                </a:lnTo>
                <a:lnTo>
                  <a:pt x="1044615" y="82192"/>
                </a:lnTo>
                <a:lnTo>
                  <a:pt x="1046699" y="68872"/>
                </a:lnTo>
                <a:lnTo>
                  <a:pt x="1046721" y="50431"/>
                </a:lnTo>
                <a:close/>
              </a:path>
              <a:path w="1441450" h="107314">
                <a:moveTo>
                  <a:pt x="1041100" y="19926"/>
                </a:moveTo>
                <a:lnTo>
                  <a:pt x="1006576" y="19926"/>
                </a:lnTo>
                <a:lnTo>
                  <a:pt x="1017111" y="22790"/>
                </a:lnTo>
                <a:lnTo>
                  <a:pt x="1022694" y="29149"/>
                </a:lnTo>
                <a:lnTo>
                  <a:pt x="1024898" y="35656"/>
                </a:lnTo>
                <a:lnTo>
                  <a:pt x="1025296" y="38963"/>
                </a:lnTo>
                <a:lnTo>
                  <a:pt x="1025334" y="40144"/>
                </a:lnTo>
                <a:lnTo>
                  <a:pt x="1046264" y="36880"/>
                </a:lnTo>
                <a:lnTo>
                  <a:pt x="1046204" y="35656"/>
                </a:lnTo>
                <a:lnTo>
                  <a:pt x="1044687" y="27158"/>
                </a:lnTo>
                <a:lnTo>
                  <a:pt x="1041100" y="19926"/>
                </a:lnTo>
                <a:close/>
              </a:path>
              <a:path w="1441450" h="107314">
                <a:moveTo>
                  <a:pt x="1127719" y="67563"/>
                </a:moveTo>
                <a:lnTo>
                  <a:pt x="1103731" y="67563"/>
                </a:lnTo>
                <a:lnTo>
                  <a:pt x="1111059" y="83985"/>
                </a:lnTo>
                <a:lnTo>
                  <a:pt x="1114959" y="92103"/>
                </a:lnTo>
                <a:lnTo>
                  <a:pt x="1120187" y="99488"/>
                </a:lnTo>
                <a:lnTo>
                  <a:pt x="1127840" y="104859"/>
                </a:lnTo>
                <a:lnTo>
                  <a:pt x="1139012" y="106933"/>
                </a:lnTo>
                <a:lnTo>
                  <a:pt x="1145844" y="106933"/>
                </a:lnTo>
                <a:lnTo>
                  <a:pt x="1150658" y="105651"/>
                </a:lnTo>
                <a:lnTo>
                  <a:pt x="1150658" y="88328"/>
                </a:lnTo>
                <a:lnTo>
                  <a:pt x="1137932" y="88328"/>
                </a:lnTo>
                <a:lnTo>
                  <a:pt x="1127719" y="67563"/>
                </a:lnTo>
                <a:close/>
              </a:path>
              <a:path w="1441450" h="107314">
                <a:moveTo>
                  <a:pt x="1099477" y="876"/>
                </a:moveTo>
                <a:lnTo>
                  <a:pt x="1062151" y="876"/>
                </a:lnTo>
                <a:lnTo>
                  <a:pt x="1062151" y="106197"/>
                </a:lnTo>
                <a:lnTo>
                  <a:pt x="1084592" y="106197"/>
                </a:lnTo>
                <a:lnTo>
                  <a:pt x="1084592" y="67563"/>
                </a:lnTo>
                <a:lnTo>
                  <a:pt x="1127719" y="67563"/>
                </a:lnTo>
                <a:lnTo>
                  <a:pt x="1126248" y="64579"/>
                </a:lnTo>
                <a:lnTo>
                  <a:pt x="1122514" y="60947"/>
                </a:lnTo>
                <a:lnTo>
                  <a:pt x="1128730" y="57206"/>
                </a:lnTo>
                <a:lnTo>
                  <a:pt x="1134157" y="51555"/>
                </a:lnTo>
                <a:lnTo>
                  <a:pt x="1134873" y="50139"/>
                </a:lnTo>
                <a:lnTo>
                  <a:pt x="1084592" y="50139"/>
                </a:lnTo>
                <a:lnTo>
                  <a:pt x="1084592" y="19494"/>
                </a:lnTo>
                <a:lnTo>
                  <a:pt x="1137047" y="19494"/>
                </a:lnTo>
                <a:lnTo>
                  <a:pt x="1129696" y="9047"/>
                </a:lnTo>
                <a:lnTo>
                  <a:pt x="1117232" y="2894"/>
                </a:lnTo>
                <a:lnTo>
                  <a:pt x="1099477" y="876"/>
                </a:lnTo>
                <a:close/>
              </a:path>
              <a:path w="1441450" h="107314">
                <a:moveTo>
                  <a:pt x="1137047" y="19494"/>
                </a:moveTo>
                <a:lnTo>
                  <a:pt x="1110551" y="19494"/>
                </a:lnTo>
                <a:lnTo>
                  <a:pt x="1117320" y="25120"/>
                </a:lnTo>
                <a:lnTo>
                  <a:pt x="1117320" y="44322"/>
                </a:lnTo>
                <a:lnTo>
                  <a:pt x="1109573" y="50139"/>
                </a:lnTo>
                <a:lnTo>
                  <a:pt x="1134873" y="50139"/>
                </a:lnTo>
                <a:lnTo>
                  <a:pt x="1137998" y="43952"/>
                </a:lnTo>
                <a:lnTo>
                  <a:pt x="1139456" y="34353"/>
                </a:lnTo>
                <a:lnTo>
                  <a:pt x="1137047" y="19494"/>
                </a:lnTo>
                <a:close/>
              </a:path>
              <a:path w="1441450" h="107314">
                <a:moveTo>
                  <a:pt x="1201369" y="0"/>
                </a:moveTo>
                <a:lnTo>
                  <a:pt x="1184370" y="2819"/>
                </a:lnTo>
                <a:lnTo>
                  <a:pt x="1169212" y="11991"/>
                </a:lnTo>
                <a:lnTo>
                  <a:pt x="1158331" y="28589"/>
                </a:lnTo>
                <a:lnTo>
                  <a:pt x="1154163" y="53682"/>
                </a:lnTo>
                <a:lnTo>
                  <a:pt x="1158331" y="78634"/>
                </a:lnTo>
                <a:lnTo>
                  <a:pt x="1169212" y="95142"/>
                </a:lnTo>
                <a:lnTo>
                  <a:pt x="1184370" y="104267"/>
                </a:lnTo>
                <a:lnTo>
                  <a:pt x="1201369" y="107073"/>
                </a:lnTo>
                <a:lnTo>
                  <a:pt x="1218322" y="104267"/>
                </a:lnTo>
                <a:lnTo>
                  <a:pt x="1233430" y="95142"/>
                </a:lnTo>
                <a:lnTo>
                  <a:pt x="1238488" y="87439"/>
                </a:lnTo>
                <a:lnTo>
                  <a:pt x="1201369" y="87439"/>
                </a:lnTo>
                <a:lnTo>
                  <a:pt x="1191080" y="85226"/>
                </a:lnTo>
                <a:lnTo>
                  <a:pt x="1183551" y="78724"/>
                </a:lnTo>
                <a:lnTo>
                  <a:pt x="1178927" y="68140"/>
                </a:lnTo>
                <a:lnTo>
                  <a:pt x="1177353" y="53682"/>
                </a:lnTo>
                <a:lnTo>
                  <a:pt x="1178927" y="39225"/>
                </a:lnTo>
                <a:lnTo>
                  <a:pt x="1183551" y="28641"/>
                </a:lnTo>
                <a:lnTo>
                  <a:pt x="1191080" y="22139"/>
                </a:lnTo>
                <a:lnTo>
                  <a:pt x="1201369" y="19926"/>
                </a:lnTo>
                <a:lnTo>
                  <a:pt x="1238612" y="19926"/>
                </a:lnTo>
                <a:lnTo>
                  <a:pt x="1233430" y="11991"/>
                </a:lnTo>
                <a:lnTo>
                  <a:pt x="1218322" y="2819"/>
                </a:lnTo>
                <a:lnTo>
                  <a:pt x="1201369" y="0"/>
                </a:lnTo>
                <a:close/>
              </a:path>
              <a:path w="1441450" h="107314">
                <a:moveTo>
                  <a:pt x="1238612" y="19926"/>
                </a:moveTo>
                <a:lnTo>
                  <a:pt x="1201369" y="19926"/>
                </a:lnTo>
                <a:lnTo>
                  <a:pt x="1208866" y="21069"/>
                </a:lnTo>
                <a:lnTo>
                  <a:pt x="1216655" y="25788"/>
                </a:lnTo>
                <a:lnTo>
                  <a:pt x="1222770" y="36015"/>
                </a:lnTo>
                <a:lnTo>
                  <a:pt x="1225245" y="53682"/>
                </a:lnTo>
                <a:lnTo>
                  <a:pt x="1222770" y="71349"/>
                </a:lnTo>
                <a:lnTo>
                  <a:pt x="1216655" y="81576"/>
                </a:lnTo>
                <a:lnTo>
                  <a:pt x="1208866" y="86295"/>
                </a:lnTo>
                <a:lnTo>
                  <a:pt x="1201369" y="87439"/>
                </a:lnTo>
                <a:lnTo>
                  <a:pt x="1238488" y="87439"/>
                </a:lnTo>
                <a:lnTo>
                  <a:pt x="1244270" y="78634"/>
                </a:lnTo>
                <a:lnTo>
                  <a:pt x="1248422" y="53682"/>
                </a:lnTo>
                <a:lnTo>
                  <a:pt x="1244270" y="28589"/>
                </a:lnTo>
                <a:lnTo>
                  <a:pt x="1238612" y="19926"/>
                </a:lnTo>
                <a:close/>
              </a:path>
              <a:path w="1441450" h="107314">
                <a:moveTo>
                  <a:pt x="1284998" y="876"/>
                </a:moveTo>
                <a:lnTo>
                  <a:pt x="1262557" y="876"/>
                </a:lnTo>
                <a:lnTo>
                  <a:pt x="1262650" y="64007"/>
                </a:lnTo>
                <a:lnTo>
                  <a:pt x="1279512" y="101147"/>
                </a:lnTo>
                <a:lnTo>
                  <a:pt x="1303553" y="107073"/>
                </a:lnTo>
                <a:lnTo>
                  <a:pt x="1317703" y="105291"/>
                </a:lnTo>
                <a:lnTo>
                  <a:pt x="1330779" y="98610"/>
                </a:lnTo>
                <a:lnTo>
                  <a:pt x="1338982" y="87007"/>
                </a:lnTo>
                <a:lnTo>
                  <a:pt x="1303553" y="87007"/>
                </a:lnTo>
                <a:lnTo>
                  <a:pt x="1295457" y="85558"/>
                </a:lnTo>
                <a:lnTo>
                  <a:pt x="1289656" y="81227"/>
                </a:lnTo>
                <a:lnTo>
                  <a:pt x="1286165" y="74036"/>
                </a:lnTo>
                <a:lnTo>
                  <a:pt x="1284998" y="64007"/>
                </a:lnTo>
                <a:lnTo>
                  <a:pt x="1284998" y="876"/>
                </a:lnTo>
                <a:close/>
              </a:path>
              <a:path w="1441450" h="107314">
                <a:moveTo>
                  <a:pt x="1344117" y="876"/>
                </a:moveTo>
                <a:lnTo>
                  <a:pt x="1321689" y="876"/>
                </a:lnTo>
                <a:lnTo>
                  <a:pt x="1321689" y="64007"/>
                </a:lnTo>
                <a:lnTo>
                  <a:pt x="1320571" y="74127"/>
                </a:lnTo>
                <a:lnTo>
                  <a:pt x="1317197" y="81308"/>
                </a:lnTo>
                <a:lnTo>
                  <a:pt x="1311535" y="85589"/>
                </a:lnTo>
                <a:lnTo>
                  <a:pt x="1303553" y="87007"/>
                </a:lnTo>
                <a:lnTo>
                  <a:pt x="1338982" y="87007"/>
                </a:lnTo>
                <a:lnTo>
                  <a:pt x="1340383" y="85026"/>
                </a:lnTo>
                <a:lnTo>
                  <a:pt x="1344117" y="62534"/>
                </a:lnTo>
                <a:lnTo>
                  <a:pt x="1344117" y="876"/>
                </a:lnTo>
                <a:close/>
              </a:path>
              <a:path w="1441450" h="107314">
                <a:moveTo>
                  <a:pt x="1399705" y="876"/>
                </a:moveTo>
                <a:lnTo>
                  <a:pt x="1362964" y="876"/>
                </a:lnTo>
                <a:lnTo>
                  <a:pt x="1362964" y="106197"/>
                </a:lnTo>
                <a:lnTo>
                  <a:pt x="1385404" y="106197"/>
                </a:lnTo>
                <a:lnTo>
                  <a:pt x="1385404" y="72440"/>
                </a:lnTo>
                <a:lnTo>
                  <a:pt x="1402359" y="72440"/>
                </a:lnTo>
                <a:lnTo>
                  <a:pt x="1418604" y="70033"/>
                </a:lnTo>
                <a:lnTo>
                  <a:pt x="1430755" y="63082"/>
                </a:lnTo>
                <a:lnTo>
                  <a:pt x="1436910" y="54114"/>
                </a:lnTo>
                <a:lnTo>
                  <a:pt x="1385404" y="54114"/>
                </a:lnTo>
                <a:lnTo>
                  <a:pt x="1385404" y="19494"/>
                </a:lnTo>
                <a:lnTo>
                  <a:pt x="1436809" y="19494"/>
                </a:lnTo>
                <a:lnTo>
                  <a:pt x="1430342" y="10245"/>
                </a:lnTo>
                <a:lnTo>
                  <a:pt x="1417393" y="3255"/>
                </a:lnTo>
                <a:lnTo>
                  <a:pt x="1399705" y="876"/>
                </a:lnTo>
                <a:close/>
              </a:path>
              <a:path w="1441450" h="107314">
                <a:moveTo>
                  <a:pt x="1436809" y="19494"/>
                </a:moveTo>
                <a:lnTo>
                  <a:pt x="1398079" y="19494"/>
                </a:lnTo>
                <a:lnTo>
                  <a:pt x="1406791" y="20650"/>
                </a:lnTo>
                <a:lnTo>
                  <a:pt x="1413165" y="24050"/>
                </a:lnTo>
                <a:lnTo>
                  <a:pt x="1417080" y="29588"/>
                </a:lnTo>
                <a:lnTo>
                  <a:pt x="1418412" y="37160"/>
                </a:lnTo>
                <a:lnTo>
                  <a:pt x="1417179" y="44556"/>
                </a:lnTo>
                <a:lnTo>
                  <a:pt x="1413490" y="49857"/>
                </a:lnTo>
                <a:lnTo>
                  <a:pt x="1407364" y="53047"/>
                </a:lnTo>
                <a:lnTo>
                  <a:pt x="1398816" y="54114"/>
                </a:lnTo>
                <a:lnTo>
                  <a:pt x="1436910" y="54114"/>
                </a:lnTo>
                <a:lnTo>
                  <a:pt x="1438369" y="51990"/>
                </a:lnTo>
                <a:lnTo>
                  <a:pt x="1441005" y="37160"/>
                </a:lnTo>
                <a:lnTo>
                  <a:pt x="1438297" y="21621"/>
                </a:lnTo>
                <a:lnTo>
                  <a:pt x="1436809" y="19494"/>
                </a:lnTo>
                <a:close/>
              </a:path>
            </a:pathLst>
          </a:custGeom>
          <a:solidFill>
            <a:srgbClr val="FFFFFF"/>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Title_2"/>
          <p:cNvSpPr txBox="1">
            <a:spLocks noGrp="1"/>
          </p:cNvSpPr>
          <p:nvPr>
            <p:ph type="title"/>
          </p:nvPr>
        </p:nvSpPr>
        <p:spPr>
          <a:xfrm>
            <a:off x="495299" y="466344"/>
            <a:ext cx="1897583" cy="1350314"/>
          </a:xfrm>
        </p:spPr>
        <p:txBody>
          <a:bodyPr/>
          <a:lstStyle/>
          <a:p>
            <a:pPr>
              <a:lnSpc>
                <a:spcPts val="2600"/>
              </a:lnSpc>
            </a:pPr>
            <a:r>
              <a:rPr lang="en-US" sz="2400" dirty="0"/>
              <a:t>In Vietnam,  poverty  reduction</a:t>
            </a:r>
          </a:p>
          <a:p>
            <a:pPr>
              <a:lnSpc>
                <a:spcPts val="2600"/>
              </a:lnSpc>
            </a:pPr>
            <a:r>
              <a:rPr lang="en-US" sz="2400" dirty="0"/>
              <a:t>is </a:t>
            </a:r>
            <a:r>
              <a:rPr lang="en-US" sz="2400" dirty="0">
                <a:solidFill>
                  <a:srgbClr val="8D3B70"/>
                </a:solidFill>
              </a:rPr>
              <a:t>greater  where GVC firms are present</a:t>
            </a:r>
          </a:p>
        </p:txBody>
      </p:sp>
      <p:grpSp>
        <p:nvGrpSpPr>
          <p:cNvPr id="2" name="Group 1">
            <a:extLst>
              <a:ext uri="{FF2B5EF4-FFF2-40B4-BE49-F238E27FC236}">
                <a16:creationId xmlns:a16="http://schemas.microsoft.com/office/drawing/2014/main" id="{7B17CE3C-1348-4748-8625-8E21DEF1D84F}"/>
              </a:ext>
            </a:extLst>
          </p:cNvPr>
          <p:cNvGrpSpPr/>
          <p:nvPr/>
        </p:nvGrpSpPr>
        <p:grpSpPr>
          <a:xfrm>
            <a:off x="6146800" y="0"/>
            <a:ext cx="2997200" cy="5143500"/>
            <a:chOff x="6146800" y="0"/>
            <a:chExt cx="2997200" cy="5143500"/>
          </a:xfrm>
        </p:grpSpPr>
        <p:sp>
          <p:nvSpPr>
            <p:cNvPr id="3" name="object 3"/>
            <p:cNvSpPr/>
            <p:nvPr/>
          </p:nvSpPr>
          <p:spPr>
            <a:xfrm>
              <a:off x="6146800" y="0"/>
              <a:ext cx="2997200" cy="5143500"/>
            </a:xfrm>
            <a:custGeom>
              <a:avLst/>
              <a:gdLst/>
              <a:ahLst/>
              <a:cxnLst/>
              <a:rect l="l" t="t" r="r" b="b"/>
              <a:pathLst>
                <a:path w="2997200" h="5143500">
                  <a:moveTo>
                    <a:pt x="0" y="5143500"/>
                  </a:moveTo>
                  <a:lnTo>
                    <a:pt x="2997200" y="5143500"/>
                  </a:lnTo>
                  <a:lnTo>
                    <a:pt x="2997200" y="0"/>
                  </a:lnTo>
                  <a:lnTo>
                    <a:pt x="0" y="0"/>
                  </a:lnTo>
                  <a:lnTo>
                    <a:pt x="0" y="5143500"/>
                  </a:lnTo>
                  <a:close/>
                </a:path>
              </a:pathLst>
            </a:custGeom>
            <a:solidFill>
              <a:srgbClr val="F4DDE8"/>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6" name="object 6"/>
            <p:cNvSpPr/>
            <p:nvPr/>
          </p:nvSpPr>
          <p:spPr>
            <a:xfrm>
              <a:off x="6553200" y="1157274"/>
              <a:ext cx="2082800" cy="3413477"/>
            </a:xfrm>
            <a:prstGeom prst="rect">
              <a:avLst/>
            </a:prstGeom>
            <a:blipFill>
              <a:blip r:embed="rId3" cstate="email">
                <a:extLst>
                  <a:ext uri="{28A0092B-C50C-407E-A947-70E740481C1C}">
                    <a14:useLocalDpi xmlns:a14="http://schemas.microsoft.com/office/drawing/2010/main" val="0"/>
                  </a:ext>
                </a:extLst>
              </a:blip>
              <a:stretch>
                <a:fillRect/>
              </a:stretch>
            </a:blip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9" name="object 9"/>
            <p:cNvSpPr txBox="1"/>
            <p:nvPr/>
          </p:nvSpPr>
          <p:spPr>
            <a:xfrm>
              <a:off x="6540500" y="449186"/>
              <a:ext cx="2222500" cy="438581"/>
            </a:xfrm>
            <a:prstGeom prst="rect">
              <a:avLst/>
            </a:prstGeom>
          </p:spPr>
          <p:txBody>
            <a:bodyPr vert="horz" wrap="square" lIns="0" tIns="27939" rIns="0" bIns="0" rtlCol="0">
              <a:spAutoFit/>
            </a:bodyPr>
            <a:lstStyle/>
            <a:p>
              <a:pPr marL="12700" marR="5080" lvl="0" indent="0" algn="l" defTabSz="914400" rtl="0" eaLnBrk="1" fontAlgn="auto" latinLnBrk="0" hangingPunct="1">
                <a:lnSpc>
                  <a:spcPts val="1600"/>
                </a:lnSpc>
                <a:spcBef>
                  <a:spcPts val="219"/>
                </a:spcBef>
                <a:spcAft>
                  <a:spcPts val="0"/>
                </a:spcAft>
                <a:buClrTx/>
                <a:buSzTx/>
                <a:buFontTx/>
                <a:buNone/>
                <a:tabLst/>
                <a:defRPr/>
              </a:pPr>
              <a:r>
                <a:rPr kumimoji="0" sz="1400" b="0" i="0" u="none" strike="noStrike" kern="1200" cap="none" spc="70" normalizeH="0" baseline="0" noProof="0" dirty="0">
                  <a:ln>
                    <a:noFill/>
                  </a:ln>
                  <a:solidFill>
                    <a:prstClr val="black"/>
                  </a:solidFill>
                  <a:effectLst/>
                  <a:uLnTx/>
                  <a:uFillTx/>
                  <a:latin typeface="Futura PT Demi" panose="020B0702020204020303" pitchFamily="34" charset="0"/>
                  <a:ea typeface="+mn-ea"/>
                  <a:cs typeface="Calibri"/>
                </a:rPr>
                <a:t>Change </a:t>
              </a:r>
              <a:r>
                <a:rPr kumimoji="0" sz="1400" b="0" i="0" u="none" strike="noStrike" kern="1200" cap="none" spc="10" normalizeH="0" baseline="0" noProof="0" dirty="0">
                  <a:ln>
                    <a:noFill/>
                  </a:ln>
                  <a:solidFill>
                    <a:prstClr val="black"/>
                  </a:solidFill>
                  <a:effectLst/>
                  <a:uLnTx/>
                  <a:uFillTx/>
                  <a:latin typeface="Futura PT Demi" panose="020B0702020204020303" pitchFamily="34" charset="0"/>
                  <a:ea typeface="+mn-ea"/>
                  <a:cs typeface="Calibri"/>
                </a:rPr>
                <a:t>in </a:t>
              </a:r>
              <a:r>
                <a:rPr kumimoji="0" sz="1400" b="0" i="0" u="none" strike="noStrike" kern="1200" cap="none" spc="25" normalizeH="0" baseline="0" noProof="0" dirty="0">
                  <a:ln>
                    <a:noFill/>
                  </a:ln>
                  <a:solidFill>
                    <a:prstClr val="black"/>
                  </a:solidFill>
                  <a:effectLst/>
                  <a:uLnTx/>
                  <a:uFillTx/>
                  <a:latin typeface="Futura PT Demi" panose="020B0702020204020303" pitchFamily="34" charset="0"/>
                  <a:ea typeface="+mn-ea"/>
                  <a:cs typeface="Calibri"/>
                </a:rPr>
                <a:t>expenditure  </a:t>
              </a:r>
              <a:r>
                <a:rPr kumimoji="0" sz="1400" b="0" i="0" u="none" strike="noStrike" kern="1200" cap="none" spc="40" normalizeH="0" baseline="0" noProof="0" dirty="0">
                  <a:ln>
                    <a:noFill/>
                  </a:ln>
                  <a:solidFill>
                    <a:prstClr val="black"/>
                  </a:solidFill>
                  <a:effectLst/>
                  <a:uLnTx/>
                  <a:uFillTx/>
                  <a:latin typeface="Futura PT Demi" panose="020B0702020204020303" pitchFamily="34" charset="0"/>
                  <a:ea typeface="+mn-ea"/>
                  <a:cs typeface="Calibri"/>
                </a:rPr>
                <a:t>poverty </a:t>
              </a:r>
              <a:r>
                <a:rPr kumimoji="0" sz="1400" b="0" i="0" u="none" strike="noStrike" kern="1200" cap="none" spc="20" normalizeH="0" baseline="0" noProof="0" dirty="0">
                  <a:ln>
                    <a:noFill/>
                  </a:ln>
                  <a:solidFill>
                    <a:prstClr val="black"/>
                  </a:solidFill>
                  <a:effectLst/>
                  <a:uLnTx/>
                  <a:uFillTx/>
                  <a:latin typeface="Futura PT Demi" panose="020B0702020204020303" pitchFamily="34" charset="0"/>
                  <a:ea typeface="+mn-ea"/>
                  <a:cs typeface="Calibri"/>
                </a:rPr>
                <a:t>rate, </a:t>
              </a:r>
              <a:r>
                <a:rPr kumimoji="0" sz="1400" b="0" i="0" u="none" strike="noStrike" kern="1200" cap="none" spc="75" normalizeH="0" baseline="0" noProof="0" dirty="0">
                  <a:ln>
                    <a:noFill/>
                  </a:ln>
                  <a:solidFill>
                    <a:prstClr val="black"/>
                  </a:solidFill>
                  <a:effectLst/>
                  <a:uLnTx/>
                  <a:uFillTx/>
                  <a:latin typeface="Futura PT Demi" panose="020B0702020204020303" pitchFamily="34" charset="0"/>
                  <a:ea typeface="+mn-ea"/>
                  <a:cs typeface="Calibri"/>
                </a:rPr>
                <a:t>2004–14</a:t>
              </a:r>
              <a:r>
                <a:rPr kumimoji="0" sz="1400" b="0" i="0" u="none" strike="noStrike" kern="1200" cap="none" spc="-100" normalizeH="0" baseline="0" noProof="0" dirty="0">
                  <a:ln>
                    <a:noFill/>
                  </a:ln>
                  <a:solidFill>
                    <a:prstClr val="black"/>
                  </a:solidFill>
                  <a:effectLst/>
                  <a:uLnTx/>
                  <a:uFillTx/>
                  <a:latin typeface="Futura PT Demi" panose="020B0702020204020303" pitchFamily="34" charset="0"/>
                  <a:ea typeface="+mn-ea"/>
                  <a:cs typeface="Calibri"/>
                </a:rPr>
                <a:t> </a:t>
              </a:r>
              <a:r>
                <a:rPr kumimoji="0" sz="1400" b="0" i="0" u="none" strike="noStrike" kern="1200" cap="none" spc="40" normalizeH="0" baseline="0" noProof="0" dirty="0">
                  <a:ln>
                    <a:noFill/>
                  </a:ln>
                  <a:solidFill>
                    <a:prstClr val="black"/>
                  </a:solidFill>
                  <a:effectLst/>
                  <a:uLnTx/>
                  <a:uFillTx/>
                  <a:latin typeface="Futura PT Demi" panose="020B0702020204020303" pitchFamily="34" charset="0"/>
                  <a:ea typeface="+mn-ea"/>
                  <a:cs typeface="Calibri"/>
                </a:rPr>
                <a:t>(%)</a:t>
              </a:r>
              <a:endParaRPr kumimoji="0" sz="1400" b="0" i="0" u="none" strike="noStrike" kern="1200" cap="none" spc="0" normalizeH="0" baseline="0" noProof="0" dirty="0">
                <a:ln>
                  <a:noFill/>
                </a:ln>
                <a:solidFill>
                  <a:prstClr val="black"/>
                </a:solidFill>
                <a:effectLst/>
                <a:uLnTx/>
                <a:uFillTx/>
                <a:latin typeface="Futura PT Demi" panose="020B0702020204020303" pitchFamily="34" charset="0"/>
                <a:ea typeface="+mn-ea"/>
                <a:cs typeface="Calibri"/>
              </a:endParaRPr>
            </a:p>
          </p:txBody>
        </p:sp>
      </p:grpSp>
      <p:grpSp>
        <p:nvGrpSpPr>
          <p:cNvPr id="12" name="Group 11">
            <a:extLst>
              <a:ext uri="{FF2B5EF4-FFF2-40B4-BE49-F238E27FC236}">
                <a16:creationId xmlns:a16="http://schemas.microsoft.com/office/drawing/2014/main" id="{3C698E62-0214-4777-8408-E251C746A720}"/>
              </a:ext>
            </a:extLst>
          </p:cNvPr>
          <p:cNvGrpSpPr/>
          <p:nvPr/>
        </p:nvGrpSpPr>
        <p:grpSpPr>
          <a:xfrm>
            <a:off x="2578100" y="449186"/>
            <a:ext cx="2997200" cy="4122813"/>
            <a:chOff x="2578100" y="449186"/>
            <a:chExt cx="2997200" cy="4122813"/>
          </a:xfrm>
        </p:grpSpPr>
        <p:sp>
          <p:nvSpPr>
            <p:cNvPr id="7" name="object 7"/>
            <p:cNvSpPr/>
            <p:nvPr/>
          </p:nvSpPr>
          <p:spPr>
            <a:xfrm>
              <a:off x="2596083" y="995680"/>
              <a:ext cx="1618716" cy="3576319"/>
            </a:xfrm>
            <a:prstGeom prst="rect">
              <a:avLst/>
            </a:prstGeom>
            <a:blipFill>
              <a:blip r:embed="rId4" cstate="email">
                <a:extLst>
                  <a:ext uri="{28A0092B-C50C-407E-A947-70E740481C1C}">
                    <a14:useLocalDpi xmlns:a14="http://schemas.microsoft.com/office/drawing/2010/main" val="0"/>
                  </a:ext>
                </a:extLst>
              </a:blip>
              <a:stretch>
                <a:fillRect/>
              </a:stretch>
            </a:blip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10" name="object 10"/>
            <p:cNvSpPr txBox="1"/>
            <p:nvPr/>
          </p:nvSpPr>
          <p:spPr>
            <a:xfrm>
              <a:off x="2578100" y="449186"/>
              <a:ext cx="2997200" cy="228268"/>
            </a:xfrm>
            <a:prstGeom prst="rect">
              <a:avLst/>
            </a:prstGeom>
          </p:spPr>
          <p:txBody>
            <a:bodyPr vert="horz" wrap="square" lIns="0" tIns="12700" rIns="0" bIns="0" rtlCol="0">
              <a:spAutoFit/>
            </a:bodyPr>
            <a:lstStyle/>
            <a:p>
              <a:pPr marL="12700" marR="0" lvl="0" indent="0" algn="l" defTabSz="914400" rtl="0" eaLnBrk="1" fontAlgn="auto" latinLnBrk="0" hangingPunct="1">
                <a:lnSpc>
                  <a:spcPct val="100000"/>
                </a:lnSpc>
                <a:spcBef>
                  <a:spcPts val="100"/>
                </a:spcBef>
                <a:spcAft>
                  <a:spcPts val="0"/>
                </a:spcAft>
                <a:buClrTx/>
                <a:buSzTx/>
                <a:buFontTx/>
                <a:buNone/>
                <a:tabLst/>
                <a:defRPr/>
              </a:pPr>
              <a:r>
                <a:rPr kumimoji="0" sz="1400" b="0" i="0" u="none" strike="noStrike" kern="1200" cap="none" spc="114" normalizeH="0" baseline="0" noProof="0" dirty="0">
                  <a:ln>
                    <a:noFill/>
                  </a:ln>
                  <a:solidFill>
                    <a:prstClr val="black"/>
                  </a:solidFill>
                  <a:effectLst/>
                  <a:uLnTx/>
                  <a:uFillTx/>
                  <a:latin typeface="Futura PT Demi" panose="020B0702020204020303" pitchFamily="34" charset="0"/>
                  <a:ea typeface="+mn-ea"/>
                  <a:cs typeface="Calibri"/>
                </a:rPr>
                <a:t>GVC </a:t>
              </a:r>
              <a:r>
                <a:rPr kumimoji="0" sz="1400" b="0" i="0" u="none" strike="noStrike" kern="1200" cap="none" spc="0" normalizeH="0" baseline="0" noProof="0" dirty="0">
                  <a:ln>
                    <a:noFill/>
                  </a:ln>
                  <a:solidFill>
                    <a:prstClr val="black"/>
                  </a:solidFill>
                  <a:effectLst/>
                  <a:uLnTx/>
                  <a:uFillTx/>
                  <a:latin typeface="Futura PT Demi" panose="020B0702020204020303" pitchFamily="34" charset="0"/>
                  <a:ea typeface="+mn-ea"/>
                  <a:cs typeface="Calibri"/>
                </a:rPr>
                <a:t>firms </a:t>
              </a:r>
              <a:r>
                <a:rPr kumimoji="0" sz="1400" b="0" i="0" u="none" strike="noStrike" kern="1200" cap="none" spc="10" normalizeH="0" baseline="0" noProof="0" dirty="0">
                  <a:ln>
                    <a:noFill/>
                  </a:ln>
                  <a:solidFill>
                    <a:prstClr val="black"/>
                  </a:solidFill>
                  <a:effectLst/>
                  <a:uLnTx/>
                  <a:uFillTx/>
                  <a:latin typeface="Futura PT Demi" panose="020B0702020204020303" pitchFamily="34" charset="0"/>
                  <a:ea typeface="+mn-ea"/>
                  <a:cs typeface="Calibri"/>
                </a:rPr>
                <a:t>in </a:t>
              </a:r>
              <a:r>
                <a:rPr kumimoji="0" sz="1400" b="0" i="0" u="none" strike="noStrike" kern="1200" cap="none" spc="0" normalizeH="0" baseline="0" noProof="0" dirty="0">
                  <a:ln>
                    <a:noFill/>
                  </a:ln>
                  <a:solidFill>
                    <a:prstClr val="black"/>
                  </a:solidFill>
                  <a:effectLst/>
                  <a:uLnTx/>
                  <a:uFillTx/>
                  <a:latin typeface="Futura PT Demi" panose="020B0702020204020303" pitchFamily="34" charset="0"/>
                  <a:ea typeface="+mn-ea"/>
                  <a:cs typeface="Calibri"/>
                </a:rPr>
                <a:t>total </a:t>
              </a:r>
              <a:r>
                <a:rPr kumimoji="0" sz="1400" b="0" i="0" u="none" strike="noStrike" kern="1200" cap="none" spc="15" normalizeH="0" baseline="0" noProof="0" dirty="0">
                  <a:ln>
                    <a:noFill/>
                  </a:ln>
                  <a:solidFill>
                    <a:prstClr val="black"/>
                  </a:solidFill>
                  <a:effectLst/>
                  <a:uLnTx/>
                  <a:uFillTx/>
                  <a:latin typeface="Futura PT Demi" panose="020B0702020204020303" pitchFamily="34" charset="0"/>
                  <a:ea typeface="+mn-ea"/>
                  <a:cs typeface="Calibri"/>
                </a:rPr>
                <a:t>employment</a:t>
              </a:r>
              <a:r>
                <a:rPr kumimoji="0" sz="1400" b="0" i="0" u="none" strike="noStrike" kern="1200" cap="none" spc="-120" normalizeH="0" baseline="0" noProof="0" dirty="0">
                  <a:ln>
                    <a:noFill/>
                  </a:ln>
                  <a:solidFill>
                    <a:prstClr val="black"/>
                  </a:solidFill>
                  <a:effectLst/>
                  <a:uLnTx/>
                  <a:uFillTx/>
                  <a:latin typeface="Futura PT Demi" panose="020B0702020204020303" pitchFamily="34" charset="0"/>
                  <a:ea typeface="+mn-ea"/>
                  <a:cs typeface="Calibri"/>
                </a:rPr>
                <a:t> </a:t>
              </a:r>
              <a:r>
                <a:rPr kumimoji="0" sz="1400" b="0" i="0" u="none" strike="noStrike" kern="1200" cap="none" spc="40" normalizeH="0" baseline="0" noProof="0" dirty="0">
                  <a:ln>
                    <a:noFill/>
                  </a:ln>
                  <a:solidFill>
                    <a:prstClr val="black"/>
                  </a:solidFill>
                  <a:effectLst/>
                  <a:uLnTx/>
                  <a:uFillTx/>
                  <a:latin typeface="Futura PT Demi" panose="020B0702020204020303" pitchFamily="34" charset="0"/>
                  <a:ea typeface="+mn-ea"/>
                  <a:cs typeface="Calibri"/>
                </a:rPr>
                <a:t>(%)</a:t>
              </a:r>
              <a:endParaRPr kumimoji="0" sz="1400" b="0" i="0" u="none" strike="noStrike" kern="1200" cap="none" spc="0" normalizeH="0" baseline="0" noProof="0" dirty="0">
                <a:ln>
                  <a:noFill/>
                </a:ln>
                <a:solidFill>
                  <a:prstClr val="black"/>
                </a:solidFill>
                <a:effectLst/>
                <a:uLnTx/>
                <a:uFillTx/>
                <a:latin typeface="Futura PT Demi" panose="020B0702020204020303" pitchFamily="34" charset="0"/>
                <a:ea typeface="+mn-ea"/>
                <a:cs typeface="Calibri"/>
              </a:endParaRPr>
            </a:p>
          </p:txBody>
        </p:sp>
      </p:grpSp>
      <p:sp>
        <p:nvSpPr>
          <p:cNvPr id="8" name="object 8"/>
          <p:cNvSpPr/>
          <p:nvPr/>
        </p:nvSpPr>
        <p:spPr>
          <a:xfrm>
            <a:off x="4321850" y="995679"/>
            <a:ext cx="1621749" cy="3576319"/>
          </a:xfrm>
          <a:prstGeom prst="rect">
            <a:avLst/>
          </a:prstGeom>
          <a:blipFill>
            <a:blip r:embed="rId5" cstate="email">
              <a:extLst>
                <a:ext uri="{28A0092B-C50C-407E-A947-70E740481C1C}">
                  <a14:useLocalDpi xmlns:a14="http://schemas.microsoft.com/office/drawing/2010/main" val="0"/>
                </a:ext>
              </a:extLst>
            </a:blip>
            <a:stretch>
              <a:fillRect/>
            </a:stretch>
          </a:blip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13" name="slideTitle_1">
            <a:extLst>
              <a:ext uri="{FF2B5EF4-FFF2-40B4-BE49-F238E27FC236}">
                <a16:creationId xmlns:a16="http://schemas.microsoft.com/office/drawing/2014/main" id="{0EA0B6CE-1471-488F-9C13-81B42B587E28}"/>
              </a:ext>
            </a:extLst>
          </p:cNvPr>
          <p:cNvSpPr txBox="1">
            <a:spLocks/>
          </p:cNvSpPr>
          <p:nvPr/>
        </p:nvSpPr>
        <p:spPr>
          <a:xfrm>
            <a:off x="486832" y="353035"/>
            <a:ext cx="6980767" cy="874920"/>
          </a:xfrm>
          <a:prstGeom prst="rect">
            <a:avLst/>
          </a:prstGeom>
        </p:spPr>
        <p:txBody>
          <a:bodyPr vert="horz" wrap="square" lIns="0" tIns="48260" rIns="0" bIns="0" rtlCol="0">
            <a:spAutoFit/>
          </a:bodyPr>
          <a:lstStyle>
            <a:lvl1pPr>
              <a:defRPr sz="2200" b="1" i="0">
                <a:solidFill>
                  <a:schemeClr val="tx1"/>
                </a:solidFill>
                <a:latin typeface="Futura PT Bold"/>
                <a:ea typeface="+mj-ea"/>
                <a:cs typeface="Futura PT Bold"/>
              </a:defRPr>
            </a:lvl1pPr>
          </a:lstStyle>
          <a:p>
            <a:pPr marL="12700" marR="5080" lvl="0" indent="0" algn="l" defTabSz="914400" rtl="0" eaLnBrk="1" fontAlgn="auto" latinLnBrk="0" hangingPunct="1">
              <a:lnSpc>
                <a:spcPts val="3200"/>
              </a:lnSpc>
              <a:spcBef>
                <a:spcPts val="380"/>
              </a:spcBef>
              <a:spcAft>
                <a:spcPts val="0"/>
              </a:spcAft>
              <a:buClrTx/>
              <a:buSzTx/>
              <a:buFontTx/>
              <a:buNone/>
              <a:tabLst/>
              <a:defRPr/>
            </a:pPr>
            <a:r>
              <a:rPr kumimoji="0" lang="en-US" sz="3000" b="1" i="0" u="none" strike="noStrike" kern="0" cap="none" spc="5" normalizeH="0" baseline="0" noProof="0" dirty="0">
                <a:ln>
                  <a:noFill/>
                </a:ln>
                <a:solidFill>
                  <a:prstClr val="black"/>
                </a:solidFill>
                <a:effectLst/>
                <a:uLnTx/>
                <a:uFillTx/>
                <a:latin typeface="Futura PT Bold"/>
                <a:ea typeface="+mj-ea"/>
              </a:rPr>
              <a:t>In</a:t>
            </a:r>
            <a:r>
              <a:rPr kumimoji="0" lang="en-US" sz="3000" b="1" i="0" u="none" strike="noStrike" kern="0" cap="none" spc="-70" normalizeH="0" baseline="0" noProof="0" dirty="0">
                <a:ln>
                  <a:noFill/>
                </a:ln>
                <a:solidFill>
                  <a:prstClr val="black"/>
                </a:solidFill>
                <a:effectLst/>
                <a:uLnTx/>
                <a:uFillTx/>
                <a:latin typeface="Futura PT Bold"/>
                <a:ea typeface="+mj-ea"/>
              </a:rPr>
              <a:t> </a:t>
            </a:r>
            <a:r>
              <a:rPr kumimoji="0" lang="en-US" sz="3000" b="1" i="0" u="none" strike="noStrike" kern="0" cap="none" spc="5" normalizeH="0" baseline="0" noProof="0" dirty="0">
                <a:ln>
                  <a:noFill/>
                </a:ln>
                <a:solidFill>
                  <a:prstClr val="black"/>
                </a:solidFill>
                <a:effectLst/>
                <a:uLnTx/>
                <a:uFillTx/>
                <a:latin typeface="Futura PT Bold"/>
                <a:ea typeface="+mj-ea"/>
              </a:rPr>
              <a:t>Vietnam, </a:t>
            </a:r>
            <a:r>
              <a:rPr kumimoji="0" lang="en-US" sz="3000" b="1" i="0" u="none" strike="noStrike" kern="0" cap="none" spc="-5" normalizeH="0" baseline="0" noProof="0" dirty="0">
                <a:ln>
                  <a:noFill/>
                </a:ln>
                <a:solidFill>
                  <a:prstClr val="black"/>
                </a:solidFill>
                <a:effectLst/>
                <a:uLnTx/>
                <a:uFillTx/>
                <a:latin typeface="Futura PT Bold"/>
                <a:ea typeface="+mj-ea"/>
              </a:rPr>
              <a:t>poverty </a:t>
            </a:r>
            <a:r>
              <a:rPr kumimoji="0" lang="en-US" sz="3000" b="1" i="0" u="none" strike="noStrike" kern="0" cap="none" spc="5" normalizeH="0" baseline="0" noProof="0" dirty="0">
                <a:ln>
                  <a:noFill/>
                </a:ln>
                <a:solidFill>
                  <a:prstClr val="black"/>
                </a:solidFill>
                <a:effectLst/>
                <a:uLnTx/>
                <a:uFillTx/>
                <a:latin typeface="Futura PT Bold"/>
                <a:ea typeface="+mj-ea"/>
              </a:rPr>
              <a:t>reduction </a:t>
            </a:r>
            <a:r>
              <a:rPr kumimoji="0" lang="en-US" sz="3000" b="1" i="0" u="none" strike="noStrike" kern="0" cap="none" spc="-5" normalizeH="0" baseline="0" noProof="0" dirty="0">
                <a:ln>
                  <a:noFill/>
                </a:ln>
                <a:solidFill>
                  <a:prstClr val="black"/>
                </a:solidFill>
                <a:effectLst/>
                <a:uLnTx/>
                <a:uFillTx/>
                <a:latin typeface="Futura PT Bold"/>
                <a:ea typeface="+mj-ea"/>
              </a:rPr>
              <a:t>is </a:t>
            </a:r>
            <a:r>
              <a:rPr kumimoji="0" lang="en-US" sz="3000" b="1" i="0" u="none" strike="noStrike" kern="0" cap="none" spc="5" normalizeH="0" baseline="0" noProof="0" dirty="0">
                <a:ln>
                  <a:noFill/>
                </a:ln>
                <a:solidFill>
                  <a:srgbClr val="8D3B70"/>
                </a:solidFill>
                <a:effectLst/>
                <a:uLnTx/>
                <a:uFillTx/>
                <a:latin typeface="Futura PT Bold"/>
                <a:ea typeface="+mj-ea"/>
              </a:rPr>
              <a:t>greater where </a:t>
            </a:r>
            <a:r>
              <a:rPr kumimoji="0" lang="en-US" sz="3000" b="1" i="0" u="none" strike="noStrike" kern="0" cap="none" spc="-55" normalizeH="0" baseline="0" noProof="0" dirty="0">
                <a:ln>
                  <a:noFill/>
                </a:ln>
                <a:solidFill>
                  <a:srgbClr val="8D3B70"/>
                </a:solidFill>
                <a:effectLst/>
                <a:uLnTx/>
                <a:uFillTx/>
                <a:latin typeface="Futura PT Bold"/>
                <a:ea typeface="+mj-ea"/>
              </a:rPr>
              <a:t>GVC</a:t>
            </a:r>
            <a:r>
              <a:rPr kumimoji="0" lang="en-US" sz="3000" b="1" i="0" u="none" strike="noStrike" kern="0" cap="none" spc="-75" normalizeH="0" baseline="0" noProof="0" dirty="0">
                <a:ln>
                  <a:noFill/>
                </a:ln>
                <a:solidFill>
                  <a:srgbClr val="8D3B70"/>
                </a:solidFill>
                <a:effectLst/>
                <a:uLnTx/>
                <a:uFillTx/>
                <a:latin typeface="Futura PT Bold"/>
                <a:ea typeface="+mj-ea"/>
              </a:rPr>
              <a:t> </a:t>
            </a:r>
            <a:r>
              <a:rPr kumimoji="0" lang="en-US" sz="3000" b="1" i="0" u="none" strike="noStrike" kern="0" cap="none" spc="0" normalizeH="0" baseline="0" noProof="0" dirty="0">
                <a:ln>
                  <a:noFill/>
                </a:ln>
                <a:solidFill>
                  <a:srgbClr val="8D3B70"/>
                </a:solidFill>
                <a:effectLst/>
                <a:uLnTx/>
                <a:uFillTx/>
                <a:latin typeface="Futura PT Bold"/>
                <a:ea typeface="+mj-ea"/>
              </a:rPr>
              <a:t>firms are present</a:t>
            </a:r>
          </a:p>
        </p:txBody>
      </p:sp>
      <p:sp>
        <p:nvSpPr>
          <p:cNvPr id="16" name="Slide Number Placeholder 15">
            <a:extLst>
              <a:ext uri="{FF2B5EF4-FFF2-40B4-BE49-F238E27FC236}">
                <a16:creationId xmlns:a16="http://schemas.microsoft.com/office/drawing/2014/main" id="{4A263442-23F5-4732-9B0D-E4F2B2B62C21}"/>
              </a:ext>
            </a:extLst>
          </p:cNvPr>
          <p:cNvSpPr>
            <a:spLocks noGrp="1"/>
          </p:cNvSpPr>
          <p:nvPr>
            <p:ph type="sldNum" sz="quarter" idx="7"/>
          </p:nvPr>
        </p:nvSpPr>
        <p:spPr/>
        <p:txBody>
          <a:bodyPr/>
          <a:lstStyle/>
          <a:p>
            <a:pPr marL="38100" marR="0" lvl="0" indent="0" algn="l" defTabSz="914400" rtl="0" eaLnBrk="1" fontAlgn="auto" latinLnBrk="0" hangingPunct="1">
              <a:lnSpc>
                <a:spcPct val="100000"/>
              </a:lnSpc>
              <a:spcBef>
                <a:spcPts val="65"/>
              </a:spcBef>
              <a:spcAft>
                <a:spcPts val="0"/>
              </a:spcAft>
              <a:buClrTx/>
              <a:buSzTx/>
              <a:buFontTx/>
              <a:buNone/>
              <a:tabLst/>
              <a:defRPr/>
            </a:pPr>
            <a:fld id="{81D60167-4931-47E6-BA6A-407CBD079E47}" type="slidenum">
              <a:rPr kumimoji="0" lang="en-US" sz="800" b="0" i="0" u="none" strike="noStrike" kern="1200" cap="none" spc="0" normalizeH="0" baseline="0" noProof="0" smtClean="0">
                <a:ln>
                  <a:noFill/>
                </a:ln>
                <a:solidFill>
                  <a:prstClr val="black"/>
                </a:solidFill>
                <a:effectLst/>
                <a:uLnTx/>
                <a:uFillTx/>
                <a:latin typeface="FuturaPT-Demi"/>
                <a:ea typeface="+mn-ea"/>
                <a:cs typeface="FuturaPT-Demi"/>
              </a:rPr>
              <a:pPr marL="38100" marR="0" lvl="0" indent="0" algn="l" defTabSz="914400" rtl="0" eaLnBrk="1" fontAlgn="auto" latinLnBrk="0" hangingPunct="1">
                <a:lnSpc>
                  <a:spcPct val="100000"/>
                </a:lnSpc>
                <a:spcBef>
                  <a:spcPts val="65"/>
                </a:spcBef>
                <a:spcAft>
                  <a:spcPts val="0"/>
                </a:spcAft>
                <a:buClrTx/>
                <a:buSzTx/>
                <a:buFontTx/>
                <a:buNone/>
                <a:tabLst/>
                <a:defRPr/>
              </a:pPr>
              <a:t>10</a:t>
            </a:fld>
            <a:r>
              <a:rPr kumimoji="0" lang="en-US" sz="800" b="1" i="0" u="none" strike="noStrike" kern="1200" cap="none" spc="0" normalizeH="0" baseline="0" noProof="0">
                <a:ln>
                  <a:noFill/>
                </a:ln>
                <a:solidFill>
                  <a:prstClr val="black"/>
                </a:solidFill>
                <a:effectLst/>
                <a:uLnTx/>
                <a:uFillTx/>
                <a:latin typeface="FuturaPT-Demi"/>
                <a:ea typeface="+mn-ea"/>
                <a:cs typeface="FuturaPT-Demi"/>
              </a:rPr>
              <a:t>  </a:t>
            </a:r>
            <a:r>
              <a:rPr kumimoji="0" lang="en-US" sz="800" b="0" i="0" u="none" strike="noStrike" kern="1200" cap="none" spc="0" normalizeH="0" baseline="0" noProof="0">
                <a:ln>
                  <a:noFill/>
                </a:ln>
                <a:solidFill>
                  <a:prstClr val="black"/>
                </a:solidFill>
                <a:effectLst/>
                <a:uLnTx/>
                <a:uFillTx/>
                <a:latin typeface="FuturaPT-Light"/>
                <a:ea typeface="+mn-ea"/>
              </a:rPr>
              <a:t>|  </a:t>
            </a:r>
            <a:r>
              <a:rPr kumimoji="0" lang="en-US" sz="800" b="0" i="0" u="none" strike="noStrike" kern="1200" cap="none" spc="-10" normalizeH="0" baseline="0" noProof="0">
                <a:ln>
                  <a:noFill/>
                </a:ln>
                <a:solidFill>
                  <a:prstClr val="black"/>
                </a:solidFill>
                <a:effectLst/>
                <a:uLnTx/>
                <a:uFillTx/>
                <a:latin typeface="FuturaPT-Light"/>
                <a:ea typeface="+mn-ea"/>
              </a:rPr>
              <a:t>World </a:t>
            </a:r>
            <a:r>
              <a:rPr kumimoji="0" lang="en-US" sz="800" b="0" i="0" u="none" strike="noStrike" kern="1200" cap="none" spc="-5" normalizeH="0" baseline="0" noProof="0">
                <a:ln>
                  <a:noFill/>
                </a:ln>
                <a:solidFill>
                  <a:prstClr val="black"/>
                </a:solidFill>
                <a:effectLst/>
                <a:uLnTx/>
                <a:uFillTx/>
                <a:latin typeface="FuturaPT-Light"/>
                <a:ea typeface="+mn-ea"/>
              </a:rPr>
              <a:t>Development </a:t>
            </a:r>
            <a:r>
              <a:rPr kumimoji="0" lang="en-US" sz="800" b="0" i="0" u="none" strike="noStrike" kern="1200" cap="none" spc="-10" normalizeH="0" baseline="0" noProof="0">
                <a:ln>
                  <a:noFill/>
                </a:ln>
                <a:solidFill>
                  <a:prstClr val="black"/>
                </a:solidFill>
                <a:effectLst/>
                <a:uLnTx/>
                <a:uFillTx/>
                <a:latin typeface="FuturaPT-Light"/>
                <a:ea typeface="+mn-ea"/>
              </a:rPr>
              <a:t>Report</a:t>
            </a:r>
            <a:r>
              <a:rPr kumimoji="0" lang="en-US" sz="800" b="0" i="0" u="none" strike="noStrike" kern="1200" cap="none" spc="80" normalizeH="0" baseline="0" noProof="0">
                <a:ln>
                  <a:noFill/>
                </a:ln>
                <a:solidFill>
                  <a:prstClr val="black"/>
                </a:solidFill>
                <a:effectLst/>
                <a:uLnTx/>
                <a:uFillTx/>
                <a:latin typeface="FuturaPT-Light"/>
                <a:ea typeface="+mn-ea"/>
              </a:rPr>
              <a:t> </a:t>
            </a:r>
            <a:r>
              <a:rPr kumimoji="0" lang="en-US" sz="800" b="0" i="0" u="none" strike="noStrike" kern="1200" cap="none" spc="-10" normalizeH="0" baseline="0" noProof="0">
                <a:ln>
                  <a:noFill/>
                </a:ln>
                <a:solidFill>
                  <a:prstClr val="black"/>
                </a:solidFill>
                <a:effectLst/>
                <a:uLnTx/>
                <a:uFillTx/>
                <a:latin typeface="FuturaPT-Light"/>
                <a:ea typeface="+mn-ea"/>
              </a:rPr>
              <a:t>2020</a:t>
            </a:r>
            <a:endParaRPr kumimoji="0" lang="en-US" sz="800" b="0" i="0" u="none" strike="noStrike" kern="1200" cap="none" spc="-10" normalizeH="0" baseline="0" noProof="0" dirty="0">
              <a:ln>
                <a:noFill/>
              </a:ln>
              <a:solidFill>
                <a:prstClr val="black"/>
              </a:solidFill>
              <a:effectLst/>
              <a:uLnTx/>
              <a:uFillTx/>
              <a:latin typeface="FuturaPT-Light"/>
              <a:ea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childTnLst>
                                  <p:subTnLst>
                                    <p:set>
                                      <p:cBhvr override="childStyle">
                                        <p:cTn dur="1" fill="hold" display="0" masterRel="nextClick" afterEffect="1"/>
                                        <p:tgtEl>
                                          <p:spTgt spid="13"/>
                                        </p:tgtEl>
                                        <p:attrNameLst>
                                          <p:attrName>style.visibility</p:attrName>
                                        </p:attrNameLst>
                                      </p:cBhvr>
                                      <p:to>
                                        <p:strVal val="hidden"/>
                                      </p:to>
                                    </p:set>
                                  </p:sub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2"/>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animBg="1"/>
      <p:bldP spid="1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bject 5"/>
          <p:cNvSpPr/>
          <p:nvPr/>
        </p:nvSpPr>
        <p:spPr>
          <a:xfrm>
            <a:off x="5511800" y="1905000"/>
            <a:ext cx="3632200" cy="3238500"/>
          </a:xfrm>
          <a:prstGeom prst="rect">
            <a:avLst/>
          </a:prstGeom>
          <a:blipFill>
            <a:blip r:embed="rId3" cstate="email">
              <a:extLst>
                <a:ext uri="{28A0092B-C50C-407E-A947-70E740481C1C}">
                  <a14:useLocalDpi xmlns:a14="http://schemas.microsoft.com/office/drawing/2010/main" val="0"/>
                </a:ext>
              </a:extLst>
            </a:blip>
            <a:stretch>
              <a:fillRect/>
            </a:stretch>
          </a:blipFill>
        </p:spPr>
        <p:txBody>
          <a:bodyPr wrap="square" lIns="0" tIns="0" rIns="0" bIns="0" rtlCol="0"/>
          <a:lstStyle/>
          <a:p>
            <a:endParaRPr/>
          </a:p>
        </p:txBody>
      </p:sp>
      <p:sp>
        <p:nvSpPr>
          <p:cNvPr id="13" name="Freeform: Shape 12">
            <a:extLst>
              <a:ext uri="{FF2B5EF4-FFF2-40B4-BE49-F238E27FC236}">
                <a16:creationId xmlns:a16="http://schemas.microsoft.com/office/drawing/2014/main" id="{46BC6714-4B23-4129-8529-C18530C6C579}"/>
              </a:ext>
            </a:extLst>
          </p:cNvPr>
          <p:cNvSpPr/>
          <p:nvPr/>
        </p:nvSpPr>
        <p:spPr>
          <a:xfrm>
            <a:off x="3302001" y="0"/>
            <a:ext cx="4318000" cy="3397250"/>
          </a:xfrm>
          <a:custGeom>
            <a:avLst/>
            <a:gdLst>
              <a:gd name="connsiteX0" fmla="*/ 392003 w 4318000"/>
              <a:gd name="connsiteY0" fmla="*/ 0 h 3397250"/>
              <a:gd name="connsiteX1" fmla="*/ 3925997 w 4318000"/>
              <a:gd name="connsiteY1" fmla="*/ 0 h 3397250"/>
              <a:gd name="connsiteX2" fmla="*/ 3949277 w 4318000"/>
              <a:gd name="connsiteY2" fmla="*/ 31132 h 3397250"/>
              <a:gd name="connsiteX3" fmla="*/ 4318000 w 4318000"/>
              <a:gd name="connsiteY3" fmla="*/ 1238250 h 3397250"/>
              <a:gd name="connsiteX4" fmla="*/ 2159000 w 4318000"/>
              <a:gd name="connsiteY4" fmla="*/ 3397250 h 3397250"/>
              <a:gd name="connsiteX5" fmla="*/ 0 w 4318000"/>
              <a:gd name="connsiteY5" fmla="*/ 1238250 h 3397250"/>
              <a:gd name="connsiteX6" fmla="*/ 368723 w 4318000"/>
              <a:gd name="connsiteY6" fmla="*/ 31132 h 3397250"/>
              <a:gd name="connsiteX7" fmla="*/ 392003 w 4318000"/>
              <a:gd name="connsiteY7" fmla="*/ 0 h 3397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18000" h="3397250">
                <a:moveTo>
                  <a:pt x="392003" y="0"/>
                </a:moveTo>
                <a:lnTo>
                  <a:pt x="3925997" y="0"/>
                </a:lnTo>
                <a:lnTo>
                  <a:pt x="3949277" y="31132"/>
                </a:lnTo>
                <a:cubicBezTo>
                  <a:pt x="4182070" y="375711"/>
                  <a:pt x="4318000" y="791106"/>
                  <a:pt x="4318000" y="1238250"/>
                </a:cubicBezTo>
                <a:cubicBezTo>
                  <a:pt x="4318000" y="2430633"/>
                  <a:pt x="3351383" y="3397250"/>
                  <a:pt x="2159000" y="3397250"/>
                </a:cubicBezTo>
                <a:cubicBezTo>
                  <a:pt x="966617" y="3397250"/>
                  <a:pt x="0" y="2430633"/>
                  <a:pt x="0" y="1238250"/>
                </a:cubicBezTo>
                <a:cubicBezTo>
                  <a:pt x="0" y="791106"/>
                  <a:pt x="135931" y="375711"/>
                  <a:pt x="368723" y="31132"/>
                </a:cubicBezTo>
                <a:lnTo>
                  <a:pt x="392003" y="0"/>
                </a:lnTo>
                <a:close/>
              </a:path>
            </a:pathLst>
          </a:custGeom>
          <a:blipFill dpi="0" rotWithShape="1">
            <a:blip r:embed="rId4" cstate="email">
              <a:extLst>
                <a:ext uri="{28A0092B-C50C-407E-A947-70E740481C1C}">
                  <a14:useLocalDpi xmlns:a14="http://schemas.microsoft.com/office/drawing/2010/main" val="0"/>
                </a:ext>
              </a:extLst>
            </a:blip>
            <a:srcRect/>
            <a:tile tx="-111760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Freeform: Shape 10">
            <a:extLst>
              <a:ext uri="{FF2B5EF4-FFF2-40B4-BE49-F238E27FC236}">
                <a16:creationId xmlns:a16="http://schemas.microsoft.com/office/drawing/2014/main" id="{D5973CD4-78D0-4C57-8937-E62366061370}"/>
              </a:ext>
            </a:extLst>
          </p:cNvPr>
          <p:cNvSpPr/>
          <p:nvPr/>
        </p:nvSpPr>
        <p:spPr>
          <a:xfrm>
            <a:off x="5217476" y="4620577"/>
            <a:ext cx="1045846" cy="522923"/>
          </a:xfrm>
          <a:custGeom>
            <a:avLst/>
            <a:gdLst>
              <a:gd name="connsiteX0" fmla="*/ 522923 w 1045846"/>
              <a:gd name="connsiteY0" fmla="*/ 0 h 522923"/>
              <a:gd name="connsiteX1" fmla="*/ 1045846 w 1045846"/>
              <a:gd name="connsiteY1" fmla="*/ 522923 h 522923"/>
              <a:gd name="connsiteX2" fmla="*/ 0 w 1045846"/>
              <a:gd name="connsiteY2" fmla="*/ 522923 h 522923"/>
              <a:gd name="connsiteX3" fmla="*/ 522923 w 1045846"/>
              <a:gd name="connsiteY3" fmla="*/ 0 h 522923"/>
            </a:gdLst>
            <a:ahLst/>
            <a:cxnLst>
              <a:cxn ang="0">
                <a:pos x="connsiteX0" y="connsiteY0"/>
              </a:cxn>
              <a:cxn ang="0">
                <a:pos x="connsiteX1" y="connsiteY1"/>
              </a:cxn>
              <a:cxn ang="0">
                <a:pos x="connsiteX2" y="connsiteY2"/>
              </a:cxn>
              <a:cxn ang="0">
                <a:pos x="connsiteX3" y="connsiteY3"/>
              </a:cxn>
            </a:cxnLst>
            <a:rect l="l" t="t" r="r" b="b"/>
            <a:pathLst>
              <a:path w="1045846" h="522923">
                <a:moveTo>
                  <a:pt x="522923" y="0"/>
                </a:moveTo>
                <a:cubicBezTo>
                  <a:pt x="811725" y="0"/>
                  <a:pt x="1045846" y="234121"/>
                  <a:pt x="1045846" y="522923"/>
                </a:cubicBezTo>
                <a:lnTo>
                  <a:pt x="0" y="522923"/>
                </a:lnTo>
                <a:cubicBezTo>
                  <a:pt x="0" y="234121"/>
                  <a:pt x="234121" y="0"/>
                  <a:pt x="522923" y="0"/>
                </a:cubicBezTo>
                <a:close/>
              </a:path>
            </a:pathLst>
          </a:custGeom>
          <a:solidFill>
            <a:srgbClr val="00BAB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33A65AA5-F9AC-41D8-B5E1-DCABDC6D3F4A}"/>
              </a:ext>
            </a:extLst>
          </p:cNvPr>
          <p:cNvSpPr>
            <a:spLocks noGrp="1"/>
          </p:cNvSpPr>
          <p:nvPr>
            <p:ph type="title"/>
          </p:nvPr>
        </p:nvSpPr>
        <p:spPr>
          <a:xfrm>
            <a:off x="495299" y="1864843"/>
            <a:ext cx="2628901" cy="1350314"/>
          </a:xfrm>
        </p:spPr>
        <p:txBody>
          <a:bodyPr/>
          <a:lstStyle/>
          <a:p>
            <a:r>
              <a:rPr lang="en-US" spc="-20" dirty="0"/>
              <a:t>Technologies  </a:t>
            </a:r>
            <a:r>
              <a:rPr lang="en-US" dirty="0"/>
              <a:t>are </a:t>
            </a:r>
            <a:r>
              <a:rPr lang="en-US" spc="5" dirty="0"/>
              <a:t>changing </a:t>
            </a:r>
            <a:r>
              <a:rPr lang="en-US" dirty="0">
                <a:solidFill>
                  <a:srgbClr val="8D3B70"/>
                </a:solidFill>
              </a:rPr>
              <a:t>production</a:t>
            </a:r>
            <a:r>
              <a:rPr lang="en-US" spc="-85" dirty="0">
                <a:solidFill>
                  <a:srgbClr val="8D3B70"/>
                </a:solidFill>
              </a:rPr>
              <a:t> </a:t>
            </a:r>
            <a:r>
              <a:rPr lang="en-US" spc="-5" dirty="0">
                <a:solidFill>
                  <a:srgbClr val="8D3B70"/>
                </a:solidFill>
              </a:rPr>
              <a:t>and  </a:t>
            </a:r>
            <a:r>
              <a:rPr lang="en-US" dirty="0">
                <a:solidFill>
                  <a:srgbClr val="8D3B70"/>
                </a:solidFill>
              </a:rPr>
              <a:t>distribution</a:t>
            </a:r>
          </a:p>
        </p:txBody>
      </p:sp>
      <p:sp>
        <p:nvSpPr>
          <p:cNvPr id="6" name="Slide Number Placeholder 5">
            <a:extLst>
              <a:ext uri="{FF2B5EF4-FFF2-40B4-BE49-F238E27FC236}">
                <a16:creationId xmlns:a16="http://schemas.microsoft.com/office/drawing/2014/main" id="{8F1E0FC4-B1BE-4168-8890-FF13330A21BA}"/>
              </a:ext>
            </a:extLst>
          </p:cNvPr>
          <p:cNvSpPr>
            <a:spLocks noGrp="1"/>
          </p:cNvSpPr>
          <p:nvPr>
            <p:ph type="sldNum" sz="quarter" idx="7"/>
          </p:nvPr>
        </p:nvSpPr>
        <p:spPr/>
        <p:txBody>
          <a:bodyPr/>
          <a:lstStyle/>
          <a:p>
            <a:pPr marL="38100">
              <a:spcBef>
                <a:spcPts val="65"/>
              </a:spcBef>
            </a:pPr>
            <a:fld id="{81D60167-4931-47E6-BA6A-407CBD079E47}" type="slidenum">
              <a:rPr lang="en-US" smtClean="0">
                <a:latin typeface="FuturaPT-Demi"/>
                <a:cs typeface="FuturaPT-Demi"/>
              </a:rPr>
              <a:pPr marL="38100">
                <a:spcBef>
                  <a:spcPts val="65"/>
                </a:spcBef>
              </a:pPr>
              <a:t>11</a:t>
            </a:fld>
            <a:r>
              <a:rPr lang="en-US" b="1">
                <a:latin typeface="FuturaPT-Demi"/>
                <a:cs typeface="FuturaPT-Demi"/>
              </a:rPr>
              <a:t>  </a:t>
            </a:r>
            <a:r>
              <a:rPr lang="en-US"/>
              <a:t>|  </a:t>
            </a:r>
            <a:r>
              <a:rPr lang="en-US" spc="-10"/>
              <a:t>World </a:t>
            </a:r>
            <a:r>
              <a:rPr lang="en-US" spc="-5"/>
              <a:t>Development </a:t>
            </a:r>
            <a:r>
              <a:rPr lang="en-US" spc="-10"/>
              <a:t>Report</a:t>
            </a:r>
            <a:r>
              <a:rPr lang="en-US" spc="80"/>
              <a:t> </a:t>
            </a:r>
            <a:r>
              <a:rPr lang="en-US" spc="-10"/>
              <a:t>2020</a:t>
            </a:r>
            <a:endParaRPr lang="en-US" spc="-1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DAAFD739-A4CB-4A99-ABE0-E33B1305FD1D}"/>
              </a:ext>
            </a:extLst>
          </p:cNvPr>
          <p:cNvGrpSpPr/>
          <p:nvPr/>
        </p:nvGrpSpPr>
        <p:grpSpPr>
          <a:xfrm>
            <a:off x="6198133" y="962774"/>
            <a:ext cx="2317115" cy="3416883"/>
            <a:chOff x="6198133" y="962774"/>
            <a:chExt cx="2317115" cy="3416883"/>
          </a:xfrm>
        </p:grpSpPr>
        <p:sp>
          <p:nvSpPr>
            <p:cNvPr id="24" name="object 24"/>
            <p:cNvSpPr/>
            <p:nvPr/>
          </p:nvSpPr>
          <p:spPr>
            <a:xfrm>
              <a:off x="6201308" y="4262818"/>
              <a:ext cx="0" cy="116839"/>
            </a:xfrm>
            <a:custGeom>
              <a:avLst/>
              <a:gdLst/>
              <a:ahLst/>
              <a:cxnLst/>
              <a:rect l="l" t="t" r="r" b="b"/>
              <a:pathLst>
                <a:path h="116839">
                  <a:moveTo>
                    <a:pt x="0" y="0"/>
                  </a:moveTo>
                  <a:lnTo>
                    <a:pt x="0" y="116573"/>
                  </a:lnTo>
                </a:path>
              </a:pathLst>
            </a:custGeom>
            <a:ln w="6350">
              <a:solidFill>
                <a:srgbClr val="8D3B70"/>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Futura PT"/>
                <a:ea typeface="+mn-ea"/>
                <a:cs typeface="+mn-cs"/>
              </a:endParaRPr>
            </a:p>
          </p:txBody>
        </p:sp>
        <p:sp>
          <p:nvSpPr>
            <p:cNvPr id="25" name="object 25"/>
            <p:cNvSpPr/>
            <p:nvPr/>
          </p:nvSpPr>
          <p:spPr>
            <a:xfrm>
              <a:off x="6203200" y="4043362"/>
              <a:ext cx="0" cy="116839"/>
            </a:xfrm>
            <a:custGeom>
              <a:avLst/>
              <a:gdLst/>
              <a:ahLst/>
              <a:cxnLst/>
              <a:rect l="l" t="t" r="r" b="b"/>
              <a:pathLst>
                <a:path h="116839">
                  <a:moveTo>
                    <a:pt x="0" y="0"/>
                  </a:moveTo>
                  <a:lnTo>
                    <a:pt x="0" y="116573"/>
                  </a:lnTo>
                </a:path>
              </a:pathLst>
            </a:custGeom>
            <a:ln w="10134">
              <a:solidFill>
                <a:srgbClr val="8D3B70"/>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Futura PT"/>
                <a:ea typeface="+mn-ea"/>
                <a:cs typeface="+mn-cs"/>
              </a:endParaRPr>
            </a:p>
          </p:txBody>
        </p:sp>
        <p:sp>
          <p:nvSpPr>
            <p:cNvPr id="26" name="object 26"/>
            <p:cNvSpPr/>
            <p:nvPr/>
          </p:nvSpPr>
          <p:spPr>
            <a:xfrm>
              <a:off x="6208915" y="3822763"/>
              <a:ext cx="0" cy="118110"/>
            </a:xfrm>
            <a:custGeom>
              <a:avLst/>
              <a:gdLst/>
              <a:ahLst/>
              <a:cxnLst/>
              <a:rect l="l" t="t" r="r" b="b"/>
              <a:pathLst>
                <a:path h="118110">
                  <a:moveTo>
                    <a:pt x="0" y="0"/>
                  </a:moveTo>
                  <a:lnTo>
                    <a:pt x="0" y="117716"/>
                  </a:lnTo>
                </a:path>
              </a:pathLst>
            </a:custGeom>
            <a:ln w="21564">
              <a:solidFill>
                <a:srgbClr val="8D3B70"/>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Futura PT"/>
                <a:ea typeface="+mn-ea"/>
                <a:cs typeface="+mn-cs"/>
              </a:endParaRPr>
            </a:p>
          </p:txBody>
        </p:sp>
        <p:sp>
          <p:nvSpPr>
            <p:cNvPr id="27" name="object 27"/>
            <p:cNvSpPr/>
            <p:nvPr/>
          </p:nvSpPr>
          <p:spPr>
            <a:xfrm>
              <a:off x="6213354" y="3603281"/>
              <a:ext cx="0" cy="116839"/>
            </a:xfrm>
            <a:custGeom>
              <a:avLst/>
              <a:gdLst/>
              <a:ahLst/>
              <a:cxnLst/>
              <a:rect l="l" t="t" r="r" b="b"/>
              <a:pathLst>
                <a:path h="116839">
                  <a:moveTo>
                    <a:pt x="0" y="0"/>
                  </a:moveTo>
                  <a:lnTo>
                    <a:pt x="0" y="116598"/>
                  </a:lnTo>
                </a:path>
              </a:pathLst>
            </a:custGeom>
            <a:ln w="30441">
              <a:solidFill>
                <a:srgbClr val="8D3B70"/>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Futura PT"/>
                <a:ea typeface="+mn-ea"/>
                <a:cs typeface="+mn-cs"/>
              </a:endParaRPr>
            </a:p>
          </p:txBody>
        </p:sp>
        <p:sp>
          <p:nvSpPr>
            <p:cNvPr id="28" name="object 28"/>
            <p:cNvSpPr/>
            <p:nvPr/>
          </p:nvSpPr>
          <p:spPr>
            <a:xfrm>
              <a:off x="6237465" y="3382657"/>
              <a:ext cx="0" cy="118110"/>
            </a:xfrm>
            <a:custGeom>
              <a:avLst/>
              <a:gdLst/>
              <a:ahLst/>
              <a:cxnLst/>
              <a:rect l="l" t="t" r="r" b="b"/>
              <a:pathLst>
                <a:path h="118110">
                  <a:moveTo>
                    <a:pt x="0" y="0"/>
                  </a:moveTo>
                  <a:lnTo>
                    <a:pt x="0" y="117741"/>
                  </a:lnTo>
                </a:path>
              </a:pathLst>
            </a:custGeom>
            <a:ln w="78663">
              <a:solidFill>
                <a:srgbClr val="8D3B70"/>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Futura PT"/>
                <a:ea typeface="+mn-ea"/>
                <a:cs typeface="+mn-cs"/>
              </a:endParaRPr>
            </a:p>
          </p:txBody>
        </p:sp>
        <p:sp>
          <p:nvSpPr>
            <p:cNvPr id="29" name="object 29"/>
            <p:cNvSpPr/>
            <p:nvPr/>
          </p:nvSpPr>
          <p:spPr>
            <a:xfrm>
              <a:off x="6198133" y="3162033"/>
              <a:ext cx="127000" cy="118110"/>
            </a:xfrm>
            <a:custGeom>
              <a:avLst/>
              <a:gdLst/>
              <a:ahLst/>
              <a:cxnLst/>
              <a:rect l="l" t="t" r="r" b="b"/>
              <a:pathLst>
                <a:path w="127000" h="118110">
                  <a:moveTo>
                    <a:pt x="126898" y="0"/>
                  </a:moveTo>
                  <a:lnTo>
                    <a:pt x="0" y="0"/>
                  </a:lnTo>
                  <a:lnTo>
                    <a:pt x="0" y="117741"/>
                  </a:lnTo>
                  <a:lnTo>
                    <a:pt x="126898" y="117741"/>
                  </a:lnTo>
                  <a:lnTo>
                    <a:pt x="126898" y="0"/>
                  </a:lnTo>
                  <a:close/>
                </a:path>
              </a:pathLst>
            </a:custGeom>
            <a:solidFill>
              <a:srgbClr val="8D3B70"/>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Futura PT"/>
                <a:ea typeface="+mn-ea"/>
                <a:cs typeface="+mn-cs"/>
              </a:endParaRPr>
            </a:p>
          </p:txBody>
        </p:sp>
        <p:sp>
          <p:nvSpPr>
            <p:cNvPr id="30" name="object 30"/>
            <p:cNvSpPr/>
            <p:nvPr/>
          </p:nvSpPr>
          <p:spPr>
            <a:xfrm>
              <a:off x="6198133" y="2942551"/>
              <a:ext cx="260350" cy="116839"/>
            </a:xfrm>
            <a:custGeom>
              <a:avLst/>
              <a:gdLst/>
              <a:ahLst/>
              <a:cxnLst/>
              <a:rect l="l" t="t" r="r" b="b"/>
              <a:pathLst>
                <a:path w="260350" h="116839">
                  <a:moveTo>
                    <a:pt x="260057" y="0"/>
                  </a:moveTo>
                  <a:lnTo>
                    <a:pt x="0" y="0"/>
                  </a:lnTo>
                  <a:lnTo>
                    <a:pt x="0" y="116598"/>
                  </a:lnTo>
                  <a:lnTo>
                    <a:pt x="260057" y="116598"/>
                  </a:lnTo>
                  <a:lnTo>
                    <a:pt x="260057" y="0"/>
                  </a:lnTo>
                  <a:close/>
                </a:path>
              </a:pathLst>
            </a:custGeom>
            <a:solidFill>
              <a:srgbClr val="8D3B70"/>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Futura PT"/>
                <a:ea typeface="+mn-ea"/>
                <a:cs typeface="+mn-cs"/>
              </a:endParaRPr>
            </a:p>
          </p:txBody>
        </p:sp>
        <p:sp>
          <p:nvSpPr>
            <p:cNvPr id="31" name="object 31"/>
            <p:cNvSpPr/>
            <p:nvPr/>
          </p:nvSpPr>
          <p:spPr>
            <a:xfrm>
              <a:off x="6198133" y="2721952"/>
              <a:ext cx="447040" cy="118110"/>
            </a:xfrm>
            <a:custGeom>
              <a:avLst/>
              <a:gdLst/>
              <a:ahLst/>
              <a:cxnLst/>
              <a:rect l="l" t="t" r="r" b="b"/>
              <a:pathLst>
                <a:path w="447040" h="118110">
                  <a:moveTo>
                    <a:pt x="446531" y="0"/>
                  </a:moveTo>
                  <a:lnTo>
                    <a:pt x="0" y="0"/>
                  </a:lnTo>
                  <a:lnTo>
                    <a:pt x="0" y="117716"/>
                  </a:lnTo>
                  <a:lnTo>
                    <a:pt x="446531" y="117716"/>
                  </a:lnTo>
                  <a:lnTo>
                    <a:pt x="446531" y="0"/>
                  </a:lnTo>
                  <a:close/>
                </a:path>
              </a:pathLst>
            </a:custGeom>
            <a:solidFill>
              <a:srgbClr val="8D3B70"/>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Futura PT"/>
                <a:ea typeface="+mn-ea"/>
                <a:cs typeface="+mn-cs"/>
              </a:endParaRPr>
            </a:p>
          </p:txBody>
        </p:sp>
        <p:sp>
          <p:nvSpPr>
            <p:cNvPr id="32" name="object 32"/>
            <p:cNvSpPr/>
            <p:nvPr/>
          </p:nvSpPr>
          <p:spPr>
            <a:xfrm>
              <a:off x="6198133" y="2501315"/>
              <a:ext cx="521970" cy="118110"/>
            </a:xfrm>
            <a:custGeom>
              <a:avLst/>
              <a:gdLst/>
              <a:ahLst/>
              <a:cxnLst/>
              <a:rect l="l" t="t" r="r" b="b"/>
              <a:pathLst>
                <a:path w="521970" h="118110">
                  <a:moveTo>
                    <a:pt x="521423" y="0"/>
                  </a:moveTo>
                  <a:lnTo>
                    <a:pt x="0" y="0"/>
                  </a:lnTo>
                  <a:lnTo>
                    <a:pt x="0" y="117741"/>
                  </a:lnTo>
                  <a:lnTo>
                    <a:pt x="521423" y="117741"/>
                  </a:lnTo>
                  <a:lnTo>
                    <a:pt x="521423" y="0"/>
                  </a:lnTo>
                  <a:close/>
                </a:path>
              </a:pathLst>
            </a:custGeom>
            <a:solidFill>
              <a:srgbClr val="8D3B70"/>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Futura PT"/>
                <a:ea typeface="+mn-ea"/>
                <a:cs typeface="+mn-cs"/>
              </a:endParaRPr>
            </a:p>
          </p:txBody>
        </p:sp>
        <p:sp>
          <p:nvSpPr>
            <p:cNvPr id="33" name="object 33"/>
            <p:cNvSpPr/>
            <p:nvPr/>
          </p:nvSpPr>
          <p:spPr>
            <a:xfrm>
              <a:off x="6198133" y="2281847"/>
              <a:ext cx="711835" cy="116839"/>
            </a:xfrm>
            <a:custGeom>
              <a:avLst/>
              <a:gdLst/>
              <a:ahLst/>
              <a:cxnLst/>
              <a:rect l="l" t="t" r="r" b="b"/>
              <a:pathLst>
                <a:path w="711834" h="116839">
                  <a:moveTo>
                    <a:pt x="711708" y="0"/>
                  </a:moveTo>
                  <a:lnTo>
                    <a:pt x="0" y="0"/>
                  </a:lnTo>
                  <a:lnTo>
                    <a:pt x="0" y="116586"/>
                  </a:lnTo>
                  <a:lnTo>
                    <a:pt x="711708" y="116586"/>
                  </a:lnTo>
                  <a:lnTo>
                    <a:pt x="711708" y="0"/>
                  </a:lnTo>
                  <a:close/>
                </a:path>
              </a:pathLst>
            </a:custGeom>
            <a:solidFill>
              <a:srgbClr val="8D3B70"/>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Futura PT"/>
                <a:ea typeface="+mn-ea"/>
                <a:cs typeface="+mn-cs"/>
              </a:endParaRPr>
            </a:p>
          </p:txBody>
        </p:sp>
        <p:sp>
          <p:nvSpPr>
            <p:cNvPr id="34" name="object 34"/>
            <p:cNvSpPr/>
            <p:nvPr/>
          </p:nvSpPr>
          <p:spPr>
            <a:xfrm>
              <a:off x="6198158" y="2061260"/>
              <a:ext cx="851535" cy="118110"/>
            </a:xfrm>
            <a:custGeom>
              <a:avLst/>
              <a:gdLst/>
              <a:ahLst/>
              <a:cxnLst/>
              <a:rect l="l" t="t" r="r" b="b"/>
              <a:pathLst>
                <a:path w="851534" h="118110">
                  <a:moveTo>
                    <a:pt x="851230" y="0"/>
                  </a:moveTo>
                  <a:lnTo>
                    <a:pt x="0" y="0"/>
                  </a:lnTo>
                  <a:lnTo>
                    <a:pt x="0" y="117703"/>
                  </a:lnTo>
                  <a:lnTo>
                    <a:pt x="851230" y="117703"/>
                  </a:lnTo>
                  <a:lnTo>
                    <a:pt x="851230" y="0"/>
                  </a:lnTo>
                  <a:close/>
                </a:path>
              </a:pathLst>
            </a:custGeom>
            <a:solidFill>
              <a:srgbClr val="8D3B70"/>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Futura PT"/>
                <a:ea typeface="+mn-ea"/>
                <a:cs typeface="+mn-cs"/>
              </a:endParaRPr>
            </a:p>
          </p:txBody>
        </p:sp>
        <p:sp>
          <p:nvSpPr>
            <p:cNvPr id="35" name="object 35"/>
            <p:cNvSpPr/>
            <p:nvPr/>
          </p:nvSpPr>
          <p:spPr>
            <a:xfrm>
              <a:off x="6198133" y="1841766"/>
              <a:ext cx="934085" cy="116839"/>
            </a:xfrm>
            <a:custGeom>
              <a:avLst/>
              <a:gdLst/>
              <a:ahLst/>
              <a:cxnLst/>
              <a:rect l="l" t="t" r="r" b="b"/>
              <a:pathLst>
                <a:path w="934084" h="116839">
                  <a:moveTo>
                    <a:pt x="933703" y="0"/>
                  </a:moveTo>
                  <a:lnTo>
                    <a:pt x="0" y="0"/>
                  </a:lnTo>
                  <a:lnTo>
                    <a:pt x="0" y="116598"/>
                  </a:lnTo>
                  <a:lnTo>
                    <a:pt x="933703" y="116598"/>
                  </a:lnTo>
                  <a:lnTo>
                    <a:pt x="933703" y="0"/>
                  </a:lnTo>
                  <a:close/>
                </a:path>
              </a:pathLst>
            </a:custGeom>
            <a:solidFill>
              <a:srgbClr val="8D3B70"/>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Futura PT"/>
                <a:ea typeface="+mn-ea"/>
                <a:cs typeface="+mn-cs"/>
              </a:endParaRPr>
            </a:p>
          </p:txBody>
        </p:sp>
        <p:sp>
          <p:nvSpPr>
            <p:cNvPr id="36" name="object 36"/>
            <p:cNvSpPr/>
            <p:nvPr/>
          </p:nvSpPr>
          <p:spPr>
            <a:xfrm>
              <a:off x="6198158" y="1622297"/>
              <a:ext cx="967105" cy="116839"/>
            </a:xfrm>
            <a:custGeom>
              <a:avLst/>
              <a:gdLst/>
              <a:ahLst/>
              <a:cxnLst/>
              <a:rect l="l" t="t" r="r" b="b"/>
              <a:pathLst>
                <a:path w="967104" h="116839">
                  <a:moveTo>
                    <a:pt x="966673" y="0"/>
                  </a:moveTo>
                  <a:lnTo>
                    <a:pt x="0" y="0"/>
                  </a:lnTo>
                  <a:lnTo>
                    <a:pt x="0" y="116586"/>
                  </a:lnTo>
                  <a:lnTo>
                    <a:pt x="966673" y="116586"/>
                  </a:lnTo>
                  <a:lnTo>
                    <a:pt x="966673" y="0"/>
                  </a:lnTo>
                  <a:close/>
                </a:path>
              </a:pathLst>
            </a:custGeom>
            <a:solidFill>
              <a:srgbClr val="8D3B70"/>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Futura PT"/>
                <a:ea typeface="+mn-ea"/>
                <a:cs typeface="+mn-cs"/>
              </a:endParaRPr>
            </a:p>
          </p:txBody>
        </p:sp>
        <p:sp>
          <p:nvSpPr>
            <p:cNvPr id="37" name="object 37"/>
            <p:cNvSpPr/>
            <p:nvPr/>
          </p:nvSpPr>
          <p:spPr>
            <a:xfrm>
              <a:off x="6198133" y="1401699"/>
              <a:ext cx="1151255" cy="118110"/>
            </a:xfrm>
            <a:custGeom>
              <a:avLst/>
              <a:gdLst/>
              <a:ahLst/>
              <a:cxnLst/>
              <a:rect l="l" t="t" r="r" b="b"/>
              <a:pathLst>
                <a:path w="1151254" h="118109">
                  <a:moveTo>
                    <a:pt x="1150632" y="0"/>
                  </a:moveTo>
                  <a:lnTo>
                    <a:pt x="0" y="0"/>
                  </a:lnTo>
                  <a:lnTo>
                    <a:pt x="0" y="117716"/>
                  </a:lnTo>
                  <a:lnTo>
                    <a:pt x="1150632" y="117716"/>
                  </a:lnTo>
                  <a:lnTo>
                    <a:pt x="1150632" y="0"/>
                  </a:lnTo>
                  <a:close/>
                </a:path>
              </a:pathLst>
            </a:custGeom>
            <a:solidFill>
              <a:srgbClr val="8D3B70"/>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Futura PT"/>
                <a:ea typeface="+mn-ea"/>
                <a:cs typeface="+mn-cs"/>
              </a:endParaRPr>
            </a:p>
          </p:txBody>
        </p:sp>
        <p:sp>
          <p:nvSpPr>
            <p:cNvPr id="38" name="object 38"/>
            <p:cNvSpPr/>
            <p:nvPr/>
          </p:nvSpPr>
          <p:spPr>
            <a:xfrm>
              <a:off x="6198158" y="1182242"/>
              <a:ext cx="1639570" cy="116839"/>
            </a:xfrm>
            <a:custGeom>
              <a:avLst/>
              <a:gdLst/>
              <a:ahLst/>
              <a:cxnLst/>
              <a:rect l="l" t="t" r="r" b="b"/>
              <a:pathLst>
                <a:path w="1639570" h="116840">
                  <a:moveTo>
                    <a:pt x="1639062" y="0"/>
                  </a:moveTo>
                  <a:lnTo>
                    <a:pt x="0" y="0"/>
                  </a:lnTo>
                  <a:lnTo>
                    <a:pt x="0" y="116573"/>
                  </a:lnTo>
                  <a:lnTo>
                    <a:pt x="1639062" y="116573"/>
                  </a:lnTo>
                  <a:lnTo>
                    <a:pt x="1639062" y="0"/>
                  </a:lnTo>
                  <a:close/>
                </a:path>
              </a:pathLst>
            </a:custGeom>
            <a:solidFill>
              <a:srgbClr val="8D3B70"/>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Futura PT"/>
                <a:ea typeface="+mn-ea"/>
                <a:cs typeface="+mn-cs"/>
              </a:endParaRPr>
            </a:p>
          </p:txBody>
        </p:sp>
        <p:sp>
          <p:nvSpPr>
            <p:cNvPr id="39" name="object 39"/>
            <p:cNvSpPr/>
            <p:nvPr/>
          </p:nvSpPr>
          <p:spPr>
            <a:xfrm>
              <a:off x="6198133" y="962774"/>
              <a:ext cx="2317115" cy="116839"/>
            </a:xfrm>
            <a:custGeom>
              <a:avLst/>
              <a:gdLst/>
              <a:ahLst/>
              <a:cxnLst/>
              <a:rect l="l" t="t" r="r" b="b"/>
              <a:pathLst>
                <a:path w="2317115" h="116840">
                  <a:moveTo>
                    <a:pt x="2316505" y="0"/>
                  </a:moveTo>
                  <a:lnTo>
                    <a:pt x="0" y="0"/>
                  </a:lnTo>
                  <a:lnTo>
                    <a:pt x="0" y="116586"/>
                  </a:lnTo>
                  <a:lnTo>
                    <a:pt x="2316505" y="116586"/>
                  </a:lnTo>
                  <a:lnTo>
                    <a:pt x="2316505" y="0"/>
                  </a:lnTo>
                  <a:close/>
                </a:path>
              </a:pathLst>
            </a:custGeom>
            <a:solidFill>
              <a:srgbClr val="8D3B70"/>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Futura PT"/>
                <a:ea typeface="+mn-ea"/>
                <a:cs typeface="+mn-cs"/>
              </a:endParaRPr>
            </a:p>
          </p:txBody>
        </p:sp>
      </p:grpSp>
      <p:sp>
        <p:nvSpPr>
          <p:cNvPr id="10" name="Rectangle 9">
            <a:extLst>
              <a:ext uri="{FF2B5EF4-FFF2-40B4-BE49-F238E27FC236}">
                <a16:creationId xmlns:a16="http://schemas.microsoft.com/office/drawing/2014/main" id="{98A222D0-E673-46E3-9F81-F274597807CC}"/>
              </a:ext>
            </a:extLst>
          </p:cNvPr>
          <p:cNvSpPr/>
          <p:nvPr/>
        </p:nvSpPr>
        <p:spPr>
          <a:xfrm>
            <a:off x="6190631" y="931023"/>
            <a:ext cx="2458069" cy="3499676"/>
          </a:xfrm>
          <a:prstGeom prst="rect">
            <a:avLst/>
          </a:prstGeom>
          <a:solidFill>
            <a:srgbClr val="F4DD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utura PT"/>
              <a:ea typeface="+mn-ea"/>
              <a:cs typeface="+mn-cs"/>
            </a:endParaRPr>
          </a:p>
        </p:txBody>
      </p:sp>
      <p:sp>
        <p:nvSpPr>
          <p:cNvPr id="48" name="object 48"/>
          <p:cNvSpPr txBox="1">
            <a:spLocks noGrp="1"/>
          </p:cNvSpPr>
          <p:nvPr>
            <p:ph type="title"/>
          </p:nvPr>
        </p:nvSpPr>
        <p:spPr>
          <a:xfrm>
            <a:off x="495300" y="466344"/>
            <a:ext cx="2744470" cy="1976120"/>
          </a:xfrm>
        </p:spPr>
        <p:txBody>
          <a:bodyPr/>
          <a:lstStyle/>
          <a:p>
            <a:r>
              <a:rPr lang="en-US" dirty="0"/>
              <a:t>Increased  adoption of  industrial robots  in the North</a:t>
            </a:r>
          </a:p>
          <a:p>
            <a:r>
              <a:rPr lang="en-US" dirty="0"/>
              <a:t>has </a:t>
            </a:r>
            <a:r>
              <a:rPr lang="en-US" dirty="0">
                <a:solidFill>
                  <a:srgbClr val="8D3B70"/>
                </a:solidFill>
              </a:rPr>
              <a:t>promoted imports</a:t>
            </a:r>
            <a:r>
              <a:rPr lang="en-US" dirty="0"/>
              <a:t> from the South</a:t>
            </a:r>
          </a:p>
        </p:txBody>
      </p:sp>
      <p:grpSp>
        <p:nvGrpSpPr>
          <p:cNvPr id="3" name="Group 2">
            <a:extLst>
              <a:ext uri="{FF2B5EF4-FFF2-40B4-BE49-F238E27FC236}">
                <a16:creationId xmlns:a16="http://schemas.microsoft.com/office/drawing/2014/main" id="{29843D6F-7896-4DC2-8FFB-F3A70197B9C5}"/>
              </a:ext>
            </a:extLst>
          </p:cNvPr>
          <p:cNvGrpSpPr/>
          <p:nvPr/>
        </p:nvGrpSpPr>
        <p:grpSpPr>
          <a:xfrm>
            <a:off x="4245508" y="466344"/>
            <a:ext cx="4403596" cy="4142155"/>
            <a:chOff x="4245508" y="466344"/>
            <a:chExt cx="4403596" cy="4142155"/>
          </a:xfrm>
        </p:grpSpPr>
        <p:grpSp>
          <p:nvGrpSpPr>
            <p:cNvPr id="2" name="Group 1">
              <a:extLst>
                <a:ext uri="{FF2B5EF4-FFF2-40B4-BE49-F238E27FC236}">
                  <a16:creationId xmlns:a16="http://schemas.microsoft.com/office/drawing/2014/main" id="{FEDD7BF0-4071-4567-A5CD-88ED957A4B27}"/>
                </a:ext>
              </a:extLst>
            </p:cNvPr>
            <p:cNvGrpSpPr/>
            <p:nvPr/>
          </p:nvGrpSpPr>
          <p:grpSpPr>
            <a:xfrm>
              <a:off x="4463423" y="915102"/>
              <a:ext cx="4185681" cy="3693397"/>
              <a:chOff x="4463423" y="915102"/>
              <a:chExt cx="4185681" cy="3693397"/>
            </a:xfrm>
          </p:grpSpPr>
          <p:grpSp>
            <p:nvGrpSpPr>
              <p:cNvPr id="56" name="Group 55">
                <a:extLst>
                  <a:ext uri="{FF2B5EF4-FFF2-40B4-BE49-F238E27FC236}">
                    <a16:creationId xmlns:a16="http://schemas.microsoft.com/office/drawing/2014/main" id="{7E7A21EB-8C9F-4559-A457-16EB0D39ABB3}"/>
                  </a:ext>
                </a:extLst>
              </p:cNvPr>
              <p:cNvGrpSpPr/>
              <p:nvPr/>
            </p:nvGrpSpPr>
            <p:grpSpPr>
              <a:xfrm>
                <a:off x="6670060" y="931023"/>
                <a:ext cx="1887704" cy="3480435"/>
                <a:chOff x="6670060" y="931023"/>
                <a:chExt cx="1887704" cy="3480435"/>
              </a:xfrm>
            </p:grpSpPr>
            <p:sp>
              <p:nvSpPr>
                <p:cNvPr id="4" name="object 4"/>
                <p:cNvSpPr/>
                <p:nvPr/>
              </p:nvSpPr>
              <p:spPr>
                <a:xfrm>
                  <a:off x="8557764" y="931023"/>
                  <a:ext cx="0" cy="3480435"/>
                </a:xfrm>
                <a:custGeom>
                  <a:avLst/>
                  <a:gdLst/>
                  <a:ahLst/>
                  <a:cxnLst/>
                  <a:rect l="l" t="t" r="r" b="b"/>
                  <a:pathLst>
                    <a:path h="3480435">
                      <a:moveTo>
                        <a:pt x="0" y="0"/>
                      </a:moveTo>
                      <a:lnTo>
                        <a:pt x="0" y="3480117"/>
                      </a:lnTo>
                    </a:path>
                  </a:pathLst>
                </a:custGeom>
                <a:ln w="6350">
                  <a:solidFill>
                    <a:schemeClr val="bg1">
                      <a:lumMod val="65000"/>
                    </a:schemeClr>
                  </a:solidFill>
                  <a:prstDash val="sysDash"/>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Futura PT"/>
                    <a:ea typeface="+mn-ea"/>
                    <a:cs typeface="+mn-cs"/>
                  </a:endParaRPr>
                </a:p>
              </p:txBody>
            </p:sp>
            <p:sp>
              <p:nvSpPr>
                <p:cNvPr id="52" name="object 4">
                  <a:extLst>
                    <a:ext uri="{FF2B5EF4-FFF2-40B4-BE49-F238E27FC236}">
                      <a16:creationId xmlns:a16="http://schemas.microsoft.com/office/drawing/2014/main" id="{9E562077-53C6-41F8-8B83-99D66D967247}"/>
                    </a:ext>
                  </a:extLst>
                </p:cNvPr>
                <p:cNvSpPr/>
                <p:nvPr/>
              </p:nvSpPr>
              <p:spPr>
                <a:xfrm>
                  <a:off x="8085838" y="931023"/>
                  <a:ext cx="0" cy="3480435"/>
                </a:xfrm>
                <a:custGeom>
                  <a:avLst/>
                  <a:gdLst/>
                  <a:ahLst/>
                  <a:cxnLst/>
                  <a:rect l="l" t="t" r="r" b="b"/>
                  <a:pathLst>
                    <a:path h="3480435">
                      <a:moveTo>
                        <a:pt x="0" y="0"/>
                      </a:moveTo>
                      <a:lnTo>
                        <a:pt x="0" y="3480117"/>
                      </a:lnTo>
                    </a:path>
                  </a:pathLst>
                </a:custGeom>
                <a:ln w="6350">
                  <a:solidFill>
                    <a:schemeClr val="bg1">
                      <a:lumMod val="65000"/>
                    </a:schemeClr>
                  </a:solidFill>
                  <a:prstDash val="sysDash"/>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Futura PT"/>
                    <a:ea typeface="+mn-ea"/>
                    <a:cs typeface="+mn-cs"/>
                  </a:endParaRPr>
                </a:p>
              </p:txBody>
            </p:sp>
            <p:sp>
              <p:nvSpPr>
                <p:cNvPr id="53" name="object 4">
                  <a:extLst>
                    <a:ext uri="{FF2B5EF4-FFF2-40B4-BE49-F238E27FC236}">
                      <a16:creationId xmlns:a16="http://schemas.microsoft.com/office/drawing/2014/main" id="{4F8E9E0C-BABA-4CE0-B1C0-749A69879313}"/>
                    </a:ext>
                  </a:extLst>
                </p:cNvPr>
                <p:cNvSpPr/>
                <p:nvPr/>
              </p:nvSpPr>
              <p:spPr>
                <a:xfrm>
                  <a:off x="7613912" y="931023"/>
                  <a:ext cx="0" cy="3480435"/>
                </a:xfrm>
                <a:custGeom>
                  <a:avLst/>
                  <a:gdLst/>
                  <a:ahLst/>
                  <a:cxnLst/>
                  <a:rect l="l" t="t" r="r" b="b"/>
                  <a:pathLst>
                    <a:path h="3480435">
                      <a:moveTo>
                        <a:pt x="0" y="0"/>
                      </a:moveTo>
                      <a:lnTo>
                        <a:pt x="0" y="3480117"/>
                      </a:lnTo>
                    </a:path>
                  </a:pathLst>
                </a:custGeom>
                <a:ln w="6350">
                  <a:solidFill>
                    <a:schemeClr val="bg1">
                      <a:lumMod val="65000"/>
                    </a:schemeClr>
                  </a:solidFill>
                  <a:prstDash val="sysDash"/>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Futura PT"/>
                    <a:ea typeface="+mn-ea"/>
                    <a:cs typeface="+mn-cs"/>
                  </a:endParaRPr>
                </a:p>
              </p:txBody>
            </p:sp>
            <p:sp>
              <p:nvSpPr>
                <p:cNvPr id="54" name="object 4">
                  <a:extLst>
                    <a:ext uri="{FF2B5EF4-FFF2-40B4-BE49-F238E27FC236}">
                      <a16:creationId xmlns:a16="http://schemas.microsoft.com/office/drawing/2014/main" id="{1D902A7D-9467-4B79-9178-27E3D77B0101}"/>
                    </a:ext>
                  </a:extLst>
                </p:cNvPr>
                <p:cNvSpPr/>
                <p:nvPr/>
              </p:nvSpPr>
              <p:spPr>
                <a:xfrm>
                  <a:off x="7141986" y="931023"/>
                  <a:ext cx="0" cy="3480435"/>
                </a:xfrm>
                <a:custGeom>
                  <a:avLst/>
                  <a:gdLst/>
                  <a:ahLst/>
                  <a:cxnLst/>
                  <a:rect l="l" t="t" r="r" b="b"/>
                  <a:pathLst>
                    <a:path h="3480435">
                      <a:moveTo>
                        <a:pt x="0" y="0"/>
                      </a:moveTo>
                      <a:lnTo>
                        <a:pt x="0" y="3480117"/>
                      </a:lnTo>
                    </a:path>
                  </a:pathLst>
                </a:custGeom>
                <a:ln w="6350">
                  <a:solidFill>
                    <a:schemeClr val="bg1">
                      <a:lumMod val="65000"/>
                    </a:schemeClr>
                  </a:solidFill>
                  <a:prstDash val="sysDash"/>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Futura PT"/>
                    <a:ea typeface="+mn-ea"/>
                    <a:cs typeface="+mn-cs"/>
                  </a:endParaRPr>
                </a:p>
              </p:txBody>
            </p:sp>
            <p:sp>
              <p:nvSpPr>
                <p:cNvPr id="55" name="object 4">
                  <a:extLst>
                    <a:ext uri="{FF2B5EF4-FFF2-40B4-BE49-F238E27FC236}">
                      <a16:creationId xmlns:a16="http://schemas.microsoft.com/office/drawing/2014/main" id="{492CA520-1B0D-4980-8ADA-2F49DFE9BD78}"/>
                    </a:ext>
                  </a:extLst>
                </p:cNvPr>
                <p:cNvSpPr/>
                <p:nvPr/>
              </p:nvSpPr>
              <p:spPr>
                <a:xfrm>
                  <a:off x="6670060" y="931023"/>
                  <a:ext cx="0" cy="3480435"/>
                </a:xfrm>
                <a:custGeom>
                  <a:avLst/>
                  <a:gdLst/>
                  <a:ahLst/>
                  <a:cxnLst/>
                  <a:rect l="l" t="t" r="r" b="b"/>
                  <a:pathLst>
                    <a:path h="3480435">
                      <a:moveTo>
                        <a:pt x="0" y="0"/>
                      </a:moveTo>
                      <a:lnTo>
                        <a:pt x="0" y="3480117"/>
                      </a:lnTo>
                    </a:path>
                  </a:pathLst>
                </a:custGeom>
                <a:ln w="6350">
                  <a:solidFill>
                    <a:schemeClr val="bg1">
                      <a:lumMod val="65000"/>
                    </a:schemeClr>
                  </a:solidFill>
                  <a:prstDash val="sysDash"/>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Futura PT"/>
                    <a:ea typeface="+mn-ea"/>
                    <a:cs typeface="+mn-cs"/>
                  </a:endParaRPr>
                </a:p>
              </p:txBody>
            </p:sp>
          </p:grpSp>
          <p:sp>
            <p:nvSpPr>
              <p:cNvPr id="40" name="object 40"/>
              <p:cNvSpPr/>
              <p:nvPr/>
            </p:nvSpPr>
            <p:spPr>
              <a:xfrm>
                <a:off x="6198134" y="931023"/>
                <a:ext cx="0" cy="3480435"/>
              </a:xfrm>
              <a:custGeom>
                <a:avLst/>
                <a:gdLst/>
                <a:ahLst/>
                <a:cxnLst/>
                <a:rect l="l" t="t" r="r" b="b"/>
                <a:pathLst>
                  <a:path h="3480435">
                    <a:moveTo>
                      <a:pt x="0" y="0"/>
                    </a:moveTo>
                    <a:lnTo>
                      <a:pt x="0" y="3480117"/>
                    </a:lnTo>
                  </a:path>
                </a:pathLst>
              </a:custGeom>
              <a:ln w="15875" cap="sq">
                <a:solidFill>
                  <a:srgbClr val="000000"/>
                </a:solidFill>
                <a:miter lim="800000"/>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Futura PT"/>
                  <a:ea typeface="+mn-ea"/>
                  <a:cs typeface="+mn-cs"/>
                </a:endParaRPr>
              </a:p>
            </p:txBody>
          </p:sp>
          <p:sp>
            <p:nvSpPr>
              <p:cNvPr id="41" name="object 41"/>
              <p:cNvSpPr txBox="1"/>
              <p:nvPr/>
            </p:nvSpPr>
            <p:spPr>
              <a:xfrm>
                <a:off x="6146316" y="4430699"/>
                <a:ext cx="104139" cy="177800"/>
              </a:xfrm>
              <a:prstGeom prst="rect">
                <a:avLst/>
              </a:prstGeom>
            </p:spPr>
            <p:txBody>
              <a:bodyPr vert="horz" wrap="square" lIns="0" tIns="12700" rIns="0" bIns="0" rtlCol="0">
                <a:spAutoFit/>
              </a:bodyPr>
              <a:lstStyle/>
              <a:p>
                <a:pPr marL="12700" marR="0" lvl="0" indent="0" algn="l" defTabSz="914400" rtl="0" eaLnBrk="1" fontAlgn="auto" latinLnBrk="0" hangingPunct="1">
                  <a:lnSpc>
                    <a:spcPct val="100000"/>
                  </a:lnSpc>
                  <a:spcBef>
                    <a:spcPts val="100"/>
                  </a:spcBef>
                  <a:spcAft>
                    <a:spcPts val="0"/>
                  </a:spcAft>
                  <a:buClrTx/>
                  <a:buSzTx/>
                  <a:buFontTx/>
                  <a:buNone/>
                  <a:tabLst/>
                  <a:defRPr/>
                </a:pPr>
                <a:r>
                  <a:rPr kumimoji="0" sz="1000" b="0" i="0" u="none" strike="noStrike" kern="1200" cap="none" spc="0" normalizeH="0" baseline="0" noProof="0" dirty="0">
                    <a:ln>
                      <a:noFill/>
                    </a:ln>
                    <a:solidFill>
                      <a:prstClr val="black"/>
                    </a:solidFill>
                    <a:effectLst/>
                    <a:uLnTx/>
                    <a:uFillTx/>
                    <a:latin typeface="FuturaStd-Book"/>
                    <a:ea typeface="+mn-ea"/>
                    <a:cs typeface="FuturaStd-Book"/>
                  </a:rPr>
                  <a:t>0</a:t>
                </a:r>
                <a:endParaRPr kumimoji="0" sz="1000" b="0" i="0" u="none" strike="noStrike" kern="1200" cap="none" spc="0" normalizeH="0" baseline="0" noProof="0">
                  <a:ln>
                    <a:noFill/>
                  </a:ln>
                  <a:solidFill>
                    <a:prstClr val="black"/>
                  </a:solidFill>
                  <a:effectLst/>
                  <a:uLnTx/>
                  <a:uFillTx/>
                  <a:latin typeface="FuturaStd-Book"/>
                  <a:ea typeface="+mn-ea"/>
                  <a:cs typeface="FuturaStd-Book"/>
                </a:endParaRPr>
              </a:p>
            </p:txBody>
          </p:sp>
          <p:grpSp>
            <p:nvGrpSpPr>
              <p:cNvPr id="51" name="Group 50">
                <a:extLst>
                  <a:ext uri="{FF2B5EF4-FFF2-40B4-BE49-F238E27FC236}">
                    <a16:creationId xmlns:a16="http://schemas.microsoft.com/office/drawing/2014/main" id="{18009047-D6E5-4F23-9CB5-CC170EBA89A7}"/>
                  </a:ext>
                </a:extLst>
              </p:cNvPr>
              <p:cNvGrpSpPr/>
              <p:nvPr/>
            </p:nvGrpSpPr>
            <p:grpSpPr>
              <a:xfrm>
                <a:off x="6618247" y="4430699"/>
                <a:ext cx="1519936" cy="177800"/>
                <a:chOff x="6618247" y="4430699"/>
                <a:chExt cx="1519936" cy="177800"/>
              </a:xfrm>
            </p:grpSpPr>
            <p:sp>
              <p:nvSpPr>
                <p:cNvPr id="42" name="object 42"/>
                <p:cNvSpPr txBox="1"/>
                <p:nvPr/>
              </p:nvSpPr>
              <p:spPr>
                <a:xfrm>
                  <a:off x="6618247" y="4430699"/>
                  <a:ext cx="104139" cy="177800"/>
                </a:xfrm>
                <a:prstGeom prst="rect">
                  <a:avLst/>
                </a:prstGeom>
              </p:spPr>
              <p:txBody>
                <a:bodyPr vert="horz" wrap="square" lIns="0" tIns="12700" rIns="0" bIns="0" rtlCol="0">
                  <a:spAutoFit/>
                </a:bodyPr>
                <a:lstStyle/>
                <a:p>
                  <a:pPr marL="12700" marR="0" lvl="0" indent="0" algn="l" defTabSz="914400" rtl="0" eaLnBrk="1" fontAlgn="auto" latinLnBrk="0" hangingPunct="1">
                    <a:lnSpc>
                      <a:spcPct val="100000"/>
                    </a:lnSpc>
                    <a:spcBef>
                      <a:spcPts val="100"/>
                    </a:spcBef>
                    <a:spcAft>
                      <a:spcPts val="0"/>
                    </a:spcAft>
                    <a:buClrTx/>
                    <a:buSzTx/>
                    <a:buFontTx/>
                    <a:buNone/>
                    <a:tabLst/>
                    <a:defRPr/>
                  </a:pPr>
                  <a:r>
                    <a:rPr kumimoji="0" sz="1000" b="0" i="0" u="none" strike="noStrike" kern="1200" cap="none" spc="0" normalizeH="0" baseline="0" noProof="0" dirty="0">
                      <a:ln>
                        <a:noFill/>
                      </a:ln>
                      <a:solidFill>
                        <a:prstClr val="black"/>
                      </a:solidFill>
                      <a:effectLst/>
                      <a:uLnTx/>
                      <a:uFillTx/>
                      <a:latin typeface="FuturaStd-Book"/>
                      <a:ea typeface="+mn-ea"/>
                      <a:cs typeface="FuturaStd-Book"/>
                    </a:rPr>
                    <a:t>2</a:t>
                  </a:r>
                  <a:endParaRPr kumimoji="0" sz="1000" b="0" i="0" u="none" strike="noStrike" kern="1200" cap="none" spc="0" normalizeH="0" baseline="0" noProof="0">
                    <a:ln>
                      <a:noFill/>
                    </a:ln>
                    <a:solidFill>
                      <a:prstClr val="black"/>
                    </a:solidFill>
                    <a:effectLst/>
                    <a:uLnTx/>
                    <a:uFillTx/>
                    <a:latin typeface="FuturaStd-Book"/>
                    <a:ea typeface="+mn-ea"/>
                    <a:cs typeface="FuturaStd-Book"/>
                  </a:endParaRPr>
                </a:p>
              </p:txBody>
            </p:sp>
            <p:sp>
              <p:nvSpPr>
                <p:cNvPr id="43" name="object 43"/>
                <p:cNvSpPr txBox="1"/>
                <p:nvPr/>
              </p:nvSpPr>
              <p:spPr>
                <a:xfrm>
                  <a:off x="7090180" y="4430699"/>
                  <a:ext cx="104139" cy="177800"/>
                </a:xfrm>
                <a:prstGeom prst="rect">
                  <a:avLst/>
                </a:prstGeom>
              </p:spPr>
              <p:txBody>
                <a:bodyPr vert="horz" wrap="square" lIns="0" tIns="12700" rIns="0" bIns="0" rtlCol="0">
                  <a:spAutoFit/>
                </a:bodyPr>
                <a:lstStyle/>
                <a:p>
                  <a:pPr marL="12700" marR="0" lvl="0" indent="0" algn="l" defTabSz="914400" rtl="0" eaLnBrk="1" fontAlgn="auto" latinLnBrk="0" hangingPunct="1">
                    <a:lnSpc>
                      <a:spcPct val="100000"/>
                    </a:lnSpc>
                    <a:spcBef>
                      <a:spcPts val="100"/>
                    </a:spcBef>
                    <a:spcAft>
                      <a:spcPts val="0"/>
                    </a:spcAft>
                    <a:buClrTx/>
                    <a:buSzTx/>
                    <a:buFontTx/>
                    <a:buNone/>
                    <a:tabLst/>
                    <a:defRPr/>
                  </a:pPr>
                  <a:r>
                    <a:rPr kumimoji="0" sz="1000" b="0" i="0" u="none" strike="noStrike" kern="1200" cap="none" spc="0" normalizeH="0" baseline="0" noProof="0" dirty="0">
                      <a:ln>
                        <a:noFill/>
                      </a:ln>
                      <a:solidFill>
                        <a:prstClr val="black"/>
                      </a:solidFill>
                      <a:effectLst/>
                      <a:uLnTx/>
                      <a:uFillTx/>
                      <a:latin typeface="FuturaStd-Book"/>
                      <a:ea typeface="+mn-ea"/>
                      <a:cs typeface="FuturaStd-Book"/>
                    </a:rPr>
                    <a:t>4</a:t>
                  </a:r>
                  <a:endParaRPr kumimoji="0" sz="1000" b="0" i="0" u="none" strike="noStrike" kern="1200" cap="none" spc="0" normalizeH="0" baseline="0" noProof="0">
                    <a:ln>
                      <a:noFill/>
                    </a:ln>
                    <a:solidFill>
                      <a:prstClr val="black"/>
                    </a:solidFill>
                    <a:effectLst/>
                    <a:uLnTx/>
                    <a:uFillTx/>
                    <a:latin typeface="FuturaStd-Book"/>
                    <a:ea typeface="+mn-ea"/>
                    <a:cs typeface="FuturaStd-Book"/>
                  </a:endParaRPr>
                </a:p>
              </p:txBody>
            </p:sp>
            <p:sp>
              <p:nvSpPr>
                <p:cNvPr id="44" name="object 44"/>
                <p:cNvSpPr txBox="1"/>
                <p:nvPr/>
              </p:nvSpPr>
              <p:spPr>
                <a:xfrm>
                  <a:off x="7562112" y="4430699"/>
                  <a:ext cx="104139" cy="177800"/>
                </a:xfrm>
                <a:prstGeom prst="rect">
                  <a:avLst/>
                </a:prstGeom>
              </p:spPr>
              <p:txBody>
                <a:bodyPr vert="horz" wrap="square" lIns="0" tIns="12700" rIns="0" bIns="0" rtlCol="0">
                  <a:spAutoFit/>
                </a:bodyPr>
                <a:lstStyle/>
                <a:p>
                  <a:pPr marL="12700" marR="0" lvl="0" indent="0" algn="l" defTabSz="914400" rtl="0" eaLnBrk="1" fontAlgn="auto" latinLnBrk="0" hangingPunct="1">
                    <a:lnSpc>
                      <a:spcPct val="100000"/>
                    </a:lnSpc>
                    <a:spcBef>
                      <a:spcPts val="100"/>
                    </a:spcBef>
                    <a:spcAft>
                      <a:spcPts val="0"/>
                    </a:spcAft>
                    <a:buClrTx/>
                    <a:buSzTx/>
                    <a:buFontTx/>
                    <a:buNone/>
                    <a:tabLst/>
                    <a:defRPr/>
                  </a:pPr>
                  <a:r>
                    <a:rPr kumimoji="0" sz="1000" b="0" i="0" u="none" strike="noStrike" kern="1200" cap="none" spc="0" normalizeH="0" baseline="0" noProof="0" dirty="0">
                      <a:ln>
                        <a:noFill/>
                      </a:ln>
                      <a:solidFill>
                        <a:prstClr val="black"/>
                      </a:solidFill>
                      <a:effectLst/>
                      <a:uLnTx/>
                      <a:uFillTx/>
                      <a:latin typeface="FuturaStd-Book"/>
                      <a:ea typeface="+mn-ea"/>
                      <a:cs typeface="FuturaStd-Book"/>
                    </a:rPr>
                    <a:t>6</a:t>
                  </a:r>
                  <a:endParaRPr kumimoji="0" sz="1000" b="0" i="0" u="none" strike="noStrike" kern="1200" cap="none" spc="0" normalizeH="0" baseline="0" noProof="0">
                    <a:ln>
                      <a:noFill/>
                    </a:ln>
                    <a:solidFill>
                      <a:prstClr val="black"/>
                    </a:solidFill>
                    <a:effectLst/>
                    <a:uLnTx/>
                    <a:uFillTx/>
                    <a:latin typeface="FuturaStd-Book"/>
                    <a:ea typeface="+mn-ea"/>
                    <a:cs typeface="FuturaStd-Book"/>
                  </a:endParaRPr>
                </a:p>
              </p:txBody>
            </p:sp>
            <p:sp>
              <p:nvSpPr>
                <p:cNvPr id="45" name="object 45"/>
                <p:cNvSpPr txBox="1"/>
                <p:nvPr/>
              </p:nvSpPr>
              <p:spPr>
                <a:xfrm>
                  <a:off x="8034044" y="4430699"/>
                  <a:ext cx="104139" cy="177800"/>
                </a:xfrm>
                <a:prstGeom prst="rect">
                  <a:avLst/>
                </a:prstGeom>
              </p:spPr>
              <p:txBody>
                <a:bodyPr vert="horz" wrap="square" lIns="0" tIns="12700" rIns="0" bIns="0" rtlCol="0">
                  <a:spAutoFit/>
                </a:bodyPr>
                <a:lstStyle/>
                <a:p>
                  <a:pPr marL="12700" marR="0" lvl="0" indent="0" algn="l" defTabSz="914400" rtl="0" eaLnBrk="1" fontAlgn="auto" latinLnBrk="0" hangingPunct="1">
                    <a:lnSpc>
                      <a:spcPct val="100000"/>
                    </a:lnSpc>
                    <a:spcBef>
                      <a:spcPts val="100"/>
                    </a:spcBef>
                    <a:spcAft>
                      <a:spcPts val="0"/>
                    </a:spcAft>
                    <a:buClrTx/>
                    <a:buSzTx/>
                    <a:buFontTx/>
                    <a:buNone/>
                    <a:tabLst/>
                    <a:defRPr/>
                  </a:pPr>
                  <a:r>
                    <a:rPr kumimoji="0" sz="1000" b="0" i="0" u="none" strike="noStrike" kern="1200" cap="none" spc="0" normalizeH="0" baseline="0" noProof="0" dirty="0">
                      <a:ln>
                        <a:noFill/>
                      </a:ln>
                      <a:solidFill>
                        <a:prstClr val="black"/>
                      </a:solidFill>
                      <a:effectLst/>
                      <a:uLnTx/>
                      <a:uFillTx/>
                      <a:latin typeface="FuturaStd-Book"/>
                      <a:ea typeface="+mn-ea"/>
                      <a:cs typeface="FuturaStd-Book"/>
                    </a:rPr>
                    <a:t>8</a:t>
                  </a:r>
                  <a:endParaRPr kumimoji="0" sz="1000" b="0" i="0" u="none" strike="noStrike" kern="1200" cap="none" spc="0" normalizeH="0" baseline="0" noProof="0">
                    <a:ln>
                      <a:noFill/>
                    </a:ln>
                    <a:solidFill>
                      <a:prstClr val="black"/>
                    </a:solidFill>
                    <a:effectLst/>
                    <a:uLnTx/>
                    <a:uFillTx/>
                    <a:latin typeface="FuturaStd-Book"/>
                    <a:ea typeface="+mn-ea"/>
                    <a:cs typeface="FuturaStd-Book"/>
                  </a:endParaRPr>
                </a:p>
              </p:txBody>
            </p:sp>
          </p:grpSp>
          <p:sp>
            <p:nvSpPr>
              <p:cNvPr id="46" name="object 46"/>
              <p:cNvSpPr txBox="1"/>
              <p:nvPr/>
            </p:nvSpPr>
            <p:spPr>
              <a:xfrm>
                <a:off x="8466859" y="4430699"/>
                <a:ext cx="182245" cy="177800"/>
              </a:xfrm>
              <a:prstGeom prst="rect">
                <a:avLst/>
              </a:prstGeom>
            </p:spPr>
            <p:txBody>
              <a:bodyPr vert="horz" wrap="square" lIns="0" tIns="12700" rIns="0" bIns="0" rtlCol="0">
                <a:spAutoFit/>
              </a:bodyPr>
              <a:lstStyle/>
              <a:p>
                <a:pPr marL="12700" marR="0" lvl="0" indent="0" algn="l" defTabSz="914400" rtl="0" eaLnBrk="1" fontAlgn="auto" latinLnBrk="0" hangingPunct="1">
                  <a:lnSpc>
                    <a:spcPct val="100000"/>
                  </a:lnSpc>
                  <a:spcBef>
                    <a:spcPts val="100"/>
                  </a:spcBef>
                  <a:spcAft>
                    <a:spcPts val="0"/>
                  </a:spcAft>
                  <a:buClrTx/>
                  <a:buSzTx/>
                  <a:buFontTx/>
                  <a:buNone/>
                  <a:tabLst/>
                  <a:defRPr/>
                </a:pPr>
                <a:r>
                  <a:rPr kumimoji="0" sz="1000" b="0" i="0" u="none" strike="noStrike" kern="1200" cap="none" spc="0" normalizeH="0" baseline="0" noProof="0" dirty="0">
                    <a:ln>
                      <a:noFill/>
                    </a:ln>
                    <a:solidFill>
                      <a:prstClr val="black"/>
                    </a:solidFill>
                    <a:effectLst/>
                    <a:uLnTx/>
                    <a:uFillTx/>
                    <a:latin typeface="FuturaStd-Book"/>
                    <a:ea typeface="+mn-ea"/>
                    <a:cs typeface="FuturaStd-Book"/>
                  </a:rPr>
                  <a:t>10</a:t>
                </a:r>
                <a:endParaRPr kumimoji="0" sz="1000" b="0" i="0" u="none" strike="noStrike" kern="1200" cap="none" spc="0" normalizeH="0" baseline="0" noProof="0">
                  <a:ln>
                    <a:noFill/>
                  </a:ln>
                  <a:solidFill>
                    <a:prstClr val="black"/>
                  </a:solidFill>
                  <a:effectLst/>
                  <a:uLnTx/>
                  <a:uFillTx/>
                  <a:latin typeface="FuturaStd-Book"/>
                  <a:ea typeface="+mn-ea"/>
                  <a:cs typeface="FuturaStd-Book"/>
                </a:endParaRPr>
              </a:p>
            </p:txBody>
          </p:sp>
          <p:sp>
            <p:nvSpPr>
              <p:cNvPr id="47" name="object 47"/>
              <p:cNvSpPr txBox="1"/>
              <p:nvPr/>
            </p:nvSpPr>
            <p:spPr>
              <a:xfrm>
                <a:off x="4463423" y="915102"/>
                <a:ext cx="1689735" cy="3477683"/>
              </a:xfrm>
              <a:prstGeom prst="rect">
                <a:avLst/>
              </a:prstGeom>
            </p:spPr>
            <p:txBody>
              <a:bodyPr vert="horz" wrap="square" lIns="0" tIns="12700" rIns="0" bIns="0" rtlCol="0">
                <a:spAutoFit/>
              </a:bodyPr>
              <a:lstStyle/>
              <a:p>
                <a:pPr marL="486409" marR="5080" lvl="0" indent="514984" algn="r" defTabSz="914400" rtl="0" eaLnBrk="1" fontAlgn="auto" latinLnBrk="0" hangingPunct="1">
                  <a:lnSpc>
                    <a:spcPts val="1740"/>
                  </a:lnSpc>
                  <a:spcBef>
                    <a:spcPts val="0"/>
                  </a:spcBef>
                  <a:spcAft>
                    <a:spcPts val="0"/>
                  </a:spcAft>
                  <a:buClrTx/>
                  <a:buSzTx/>
                  <a:buFontTx/>
                  <a:buNone/>
                  <a:tabLst/>
                  <a:defRPr/>
                </a:pPr>
                <a:r>
                  <a:rPr kumimoji="0" sz="900" b="0" i="0" u="none" strike="noStrike" kern="1200" cap="none" spc="0" normalizeH="0" baseline="0" noProof="0" dirty="0">
                    <a:ln>
                      <a:noFill/>
                    </a:ln>
                    <a:solidFill>
                      <a:prstClr val="black"/>
                    </a:solidFill>
                    <a:effectLst/>
                    <a:uLnTx/>
                    <a:uFillTx/>
                    <a:latin typeface="FuturaStd-Book"/>
                    <a:ea typeface="+mn-ea"/>
                    <a:cs typeface="FuturaStd-Book"/>
                  </a:rPr>
                  <a:t>Automotive  Rubber and</a:t>
                </a:r>
                <a:r>
                  <a:rPr kumimoji="0" sz="900" b="0" i="0" u="none" strike="noStrike" kern="1200" cap="none" spc="-100" normalizeH="0" baseline="0" noProof="0" dirty="0">
                    <a:ln>
                      <a:noFill/>
                    </a:ln>
                    <a:solidFill>
                      <a:prstClr val="black"/>
                    </a:solidFill>
                    <a:effectLst/>
                    <a:uLnTx/>
                    <a:uFillTx/>
                    <a:latin typeface="FuturaStd-Book"/>
                    <a:ea typeface="+mn-ea"/>
                    <a:cs typeface="FuturaStd-Book"/>
                  </a:rPr>
                  <a:t> </a:t>
                </a:r>
                <a:r>
                  <a:rPr kumimoji="0" sz="900" b="0" i="0" u="none" strike="noStrike" kern="1200" cap="none" spc="0" normalizeH="0" baseline="0" noProof="0" dirty="0">
                    <a:ln>
                      <a:noFill/>
                    </a:ln>
                    <a:solidFill>
                      <a:prstClr val="black"/>
                    </a:solidFill>
                    <a:effectLst/>
                    <a:uLnTx/>
                    <a:uFillTx/>
                    <a:latin typeface="FuturaStd-Book"/>
                    <a:ea typeface="+mn-ea"/>
                    <a:cs typeface="FuturaStd-Book"/>
                  </a:rPr>
                  <a:t>plastics</a:t>
                </a:r>
              </a:p>
              <a:p>
                <a:pPr marL="815340" marR="5080" lvl="0" indent="517525" algn="r" defTabSz="914400" rtl="0" eaLnBrk="1" fontAlgn="auto" latinLnBrk="0" hangingPunct="1">
                  <a:lnSpc>
                    <a:spcPts val="1740"/>
                  </a:lnSpc>
                  <a:spcBef>
                    <a:spcPts val="0"/>
                  </a:spcBef>
                  <a:spcAft>
                    <a:spcPts val="0"/>
                  </a:spcAft>
                  <a:buClrTx/>
                  <a:buSzTx/>
                  <a:buFontTx/>
                  <a:buNone/>
                  <a:tabLst/>
                  <a:defRPr/>
                </a:pPr>
                <a:r>
                  <a:rPr kumimoji="0" sz="900" b="0" i="0" u="none" strike="noStrike" kern="1200" cap="none" spc="0" normalizeH="0" baseline="0" noProof="0" dirty="0">
                    <a:ln>
                      <a:noFill/>
                    </a:ln>
                    <a:solidFill>
                      <a:prstClr val="black"/>
                    </a:solidFill>
                    <a:effectLst/>
                    <a:uLnTx/>
                    <a:uFillTx/>
                    <a:latin typeface="FuturaStd-Book"/>
                    <a:ea typeface="+mn-ea"/>
                    <a:cs typeface="FuturaStd-Book"/>
                  </a:rPr>
                  <a:t>Metal  Electronics  Machinery  Chemicals</a:t>
                </a:r>
                <a:endParaRPr kumimoji="0" lang="en-US" sz="900" b="0" i="0" u="none" strike="noStrike" kern="1200" cap="none" spc="0" normalizeH="0" baseline="0" noProof="0" dirty="0">
                  <a:ln>
                    <a:noFill/>
                  </a:ln>
                  <a:solidFill>
                    <a:prstClr val="black"/>
                  </a:solidFill>
                  <a:effectLst/>
                  <a:uLnTx/>
                  <a:uFillTx/>
                  <a:latin typeface="FuturaStd-Book"/>
                  <a:ea typeface="+mn-ea"/>
                  <a:cs typeface="FuturaStd-Book"/>
                </a:endParaRPr>
              </a:p>
              <a:p>
                <a:pPr marL="814388" marR="5080" lvl="0" indent="-242888" algn="r" defTabSz="914400" rtl="0" eaLnBrk="1" fontAlgn="auto" latinLnBrk="0" hangingPunct="1">
                  <a:lnSpc>
                    <a:spcPts val="1740"/>
                  </a:lnSpc>
                  <a:spcBef>
                    <a:spcPts val="0"/>
                  </a:spcBef>
                  <a:spcAft>
                    <a:spcPts val="0"/>
                  </a:spcAft>
                  <a:buClrTx/>
                  <a:buSzTx/>
                  <a:buFontTx/>
                  <a:buNone/>
                  <a:tabLst/>
                  <a:defRPr/>
                </a:pPr>
                <a:r>
                  <a:rPr kumimoji="0" sz="900" b="0" i="0" u="none" strike="noStrike" kern="1200" cap="none" spc="0" normalizeH="0" baseline="0" noProof="0" dirty="0">
                    <a:ln>
                      <a:noFill/>
                    </a:ln>
                    <a:solidFill>
                      <a:prstClr val="black"/>
                    </a:solidFill>
                    <a:effectLst/>
                    <a:uLnTx/>
                    <a:uFillTx/>
                    <a:latin typeface="FuturaStd-Book"/>
                    <a:ea typeface="+mn-ea"/>
                    <a:cs typeface="FuturaStd-Book"/>
                  </a:rPr>
                  <a:t>Food</a:t>
                </a:r>
                <a:r>
                  <a:rPr kumimoji="0" lang="en-US" sz="900" b="0" i="0" u="none" strike="noStrike" kern="1200" cap="none" spc="0" normalizeH="0" baseline="0" noProof="0" dirty="0">
                    <a:ln>
                      <a:noFill/>
                    </a:ln>
                    <a:solidFill>
                      <a:prstClr val="black"/>
                    </a:solidFill>
                    <a:effectLst/>
                    <a:uLnTx/>
                    <a:uFillTx/>
                    <a:latin typeface="FuturaStd-Book"/>
                    <a:ea typeface="+mn-ea"/>
                    <a:cs typeface="FuturaStd-Book"/>
                  </a:rPr>
                  <a:t> </a:t>
                </a:r>
                <a:r>
                  <a:rPr kumimoji="0" sz="900" b="0" i="0" u="none" strike="noStrike" kern="1200" cap="none" spc="0" normalizeH="0" baseline="0" noProof="0" dirty="0">
                    <a:ln>
                      <a:noFill/>
                    </a:ln>
                    <a:solidFill>
                      <a:prstClr val="black"/>
                    </a:solidFill>
                    <a:effectLst/>
                    <a:uLnTx/>
                    <a:uFillTx/>
                    <a:latin typeface="FuturaStd-Book"/>
                    <a:ea typeface="+mn-ea"/>
                    <a:cs typeface="FuturaStd-Book"/>
                  </a:rPr>
                  <a:t>products</a:t>
                </a:r>
              </a:p>
              <a:p>
                <a:pPr marL="12700" marR="5080" lvl="0" indent="412115" algn="r" defTabSz="914400" rtl="0" eaLnBrk="1" fontAlgn="auto" latinLnBrk="0" hangingPunct="1">
                  <a:lnSpc>
                    <a:spcPts val="1740"/>
                  </a:lnSpc>
                  <a:spcBef>
                    <a:spcPts val="0"/>
                  </a:spcBef>
                  <a:spcAft>
                    <a:spcPts val="0"/>
                  </a:spcAft>
                  <a:buClrTx/>
                  <a:buSzTx/>
                  <a:buFontTx/>
                  <a:buNone/>
                  <a:tabLst/>
                  <a:defRPr/>
                </a:pPr>
                <a:r>
                  <a:rPr kumimoji="0" sz="900" b="0" i="0" u="none" strike="noStrike" kern="1200" cap="none" spc="0" normalizeH="0" baseline="0" noProof="0" dirty="0">
                    <a:ln>
                      <a:noFill/>
                    </a:ln>
                    <a:solidFill>
                      <a:prstClr val="black"/>
                    </a:solidFill>
                    <a:effectLst/>
                    <a:uLnTx/>
                    <a:uFillTx/>
                    <a:latin typeface="FuturaStd-Book"/>
                    <a:ea typeface="+mn-ea"/>
                    <a:cs typeface="FuturaStd-Book"/>
                  </a:rPr>
                  <a:t>Other</a:t>
                </a:r>
                <a:r>
                  <a:rPr kumimoji="0" sz="900" b="0" i="0" u="none" strike="noStrike" kern="1200" cap="none" spc="-100" normalizeH="0" baseline="0" noProof="0" dirty="0">
                    <a:ln>
                      <a:noFill/>
                    </a:ln>
                    <a:solidFill>
                      <a:prstClr val="black"/>
                    </a:solidFill>
                    <a:effectLst/>
                    <a:uLnTx/>
                    <a:uFillTx/>
                    <a:latin typeface="FuturaStd-Book"/>
                    <a:ea typeface="+mn-ea"/>
                    <a:cs typeface="FuturaStd-Book"/>
                  </a:rPr>
                  <a:t> </a:t>
                </a:r>
                <a:r>
                  <a:rPr kumimoji="0" sz="900" b="0" i="0" u="none" strike="noStrike" kern="1200" cap="none" spc="0" normalizeH="0" baseline="0" noProof="0" dirty="0">
                    <a:ln>
                      <a:noFill/>
                    </a:ln>
                    <a:solidFill>
                      <a:prstClr val="black"/>
                    </a:solidFill>
                    <a:effectLst/>
                    <a:uLnTx/>
                    <a:uFillTx/>
                    <a:latin typeface="FuturaStd-Book"/>
                    <a:ea typeface="+mn-ea"/>
                    <a:cs typeface="FuturaStd-Book"/>
                  </a:rPr>
                  <a:t>manufacturing  Wood, paper,</a:t>
                </a:r>
                <a:r>
                  <a:rPr kumimoji="0" lang="en-US" sz="900" b="0" i="0" u="none" strike="noStrike" kern="1200" cap="none" spc="0" normalizeH="0" baseline="0" noProof="0" dirty="0">
                    <a:ln>
                      <a:noFill/>
                    </a:ln>
                    <a:solidFill>
                      <a:prstClr val="black"/>
                    </a:solidFill>
                    <a:effectLst/>
                    <a:uLnTx/>
                    <a:uFillTx/>
                    <a:latin typeface="FuturaStd-Book"/>
                    <a:ea typeface="+mn-ea"/>
                    <a:cs typeface="FuturaStd-Book"/>
                  </a:rPr>
                  <a:t> </a:t>
                </a:r>
                <a:r>
                  <a:rPr kumimoji="0" sz="900" b="0" i="0" u="none" strike="noStrike" kern="1200" cap="none" spc="0" normalizeH="0" baseline="0" noProof="0" dirty="0">
                    <a:ln>
                      <a:noFill/>
                    </a:ln>
                    <a:solidFill>
                      <a:prstClr val="black"/>
                    </a:solidFill>
                    <a:effectLst/>
                    <a:uLnTx/>
                    <a:uFillTx/>
                    <a:latin typeface="FuturaStd-Book"/>
                    <a:ea typeface="+mn-ea"/>
                    <a:cs typeface="FuturaStd-Book"/>
                  </a:rPr>
                  <a:t>and</a:t>
                </a:r>
                <a:r>
                  <a:rPr kumimoji="0" sz="900" b="0" i="0" u="none" strike="noStrike" kern="1200" cap="none" spc="-100" normalizeH="0" baseline="0" noProof="0" dirty="0">
                    <a:ln>
                      <a:noFill/>
                    </a:ln>
                    <a:solidFill>
                      <a:prstClr val="black"/>
                    </a:solidFill>
                    <a:effectLst/>
                    <a:uLnTx/>
                    <a:uFillTx/>
                    <a:latin typeface="FuturaStd-Book"/>
                    <a:ea typeface="+mn-ea"/>
                    <a:cs typeface="FuturaStd-Book"/>
                  </a:rPr>
                  <a:t> </a:t>
                </a:r>
                <a:r>
                  <a:rPr kumimoji="0" sz="900" b="0" i="0" u="none" strike="noStrike" kern="1200" cap="none" spc="0" normalizeH="0" baseline="0" noProof="0" dirty="0">
                    <a:ln>
                      <a:noFill/>
                    </a:ln>
                    <a:solidFill>
                      <a:prstClr val="black"/>
                    </a:solidFill>
                    <a:effectLst/>
                    <a:uLnTx/>
                    <a:uFillTx/>
                    <a:latin typeface="FuturaStd-Book"/>
                    <a:ea typeface="+mn-ea"/>
                    <a:cs typeface="FuturaStd-Book"/>
                  </a:rPr>
                  <a:t>printing</a:t>
                </a:r>
              </a:p>
              <a:p>
                <a:pPr marL="927735" marR="5080" lvl="0" indent="310515" algn="r" defTabSz="914400" rtl="0" eaLnBrk="1" fontAlgn="auto" latinLnBrk="0" hangingPunct="1">
                  <a:lnSpc>
                    <a:spcPts val="1740"/>
                  </a:lnSpc>
                  <a:spcBef>
                    <a:spcPts val="0"/>
                  </a:spcBef>
                  <a:spcAft>
                    <a:spcPts val="0"/>
                  </a:spcAft>
                  <a:buClrTx/>
                  <a:buSzTx/>
                  <a:buFontTx/>
                  <a:buNone/>
                  <a:tabLst/>
                  <a:defRPr/>
                </a:pPr>
                <a:r>
                  <a:rPr kumimoji="0" sz="900" b="0" i="0" u="none" strike="noStrike" kern="1200" cap="none" spc="0" normalizeH="0" baseline="0" noProof="0" dirty="0">
                    <a:ln>
                      <a:noFill/>
                    </a:ln>
                    <a:solidFill>
                      <a:prstClr val="black"/>
                    </a:solidFill>
                    <a:effectLst/>
                    <a:uLnTx/>
                    <a:uFillTx/>
                    <a:latin typeface="FuturaStd-Book"/>
                    <a:ea typeface="+mn-ea"/>
                    <a:cs typeface="FuturaStd-Book"/>
                  </a:rPr>
                  <a:t>Textiles  Mining  Education  Agriculture  Construction</a:t>
                </a:r>
              </a:p>
              <a:p>
                <a:pPr marL="198755" marR="5080" lvl="0" indent="1045210" algn="r" defTabSz="914400" rtl="0" eaLnBrk="1" fontAlgn="auto" latinLnBrk="0" hangingPunct="1">
                  <a:lnSpc>
                    <a:spcPts val="1740"/>
                  </a:lnSpc>
                  <a:spcBef>
                    <a:spcPts val="0"/>
                  </a:spcBef>
                  <a:spcAft>
                    <a:spcPts val="0"/>
                  </a:spcAft>
                  <a:buClrTx/>
                  <a:buSzTx/>
                  <a:buFontTx/>
                  <a:buNone/>
                  <a:tabLst/>
                  <a:defRPr/>
                </a:pPr>
                <a:r>
                  <a:rPr kumimoji="0" sz="900" b="0" i="0" u="none" strike="noStrike" kern="1200" cap="none" spc="0" normalizeH="0" baseline="0" noProof="0" dirty="0">
                    <a:ln>
                      <a:noFill/>
                    </a:ln>
                    <a:solidFill>
                      <a:prstClr val="black"/>
                    </a:solidFill>
                    <a:effectLst/>
                    <a:uLnTx/>
                    <a:uFillTx/>
                    <a:latin typeface="FuturaStd-Book"/>
                    <a:ea typeface="+mn-ea"/>
                    <a:cs typeface="FuturaStd-Book"/>
                  </a:rPr>
                  <a:t>Utilities  Other</a:t>
                </a:r>
                <a:r>
                  <a:rPr kumimoji="0" sz="900" b="0" i="0" u="none" strike="noStrike" kern="1200" cap="none" spc="-100" normalizeH="0" baseline="0" noProof="0" dirty="0">
                    <a:ln>
                      <a:noFill/>
                    </a:ln>
                    <a:solidFill>
                      <a:prstClr val="black"/>
                    </a:solidFill>
                    <a:effectLst/>
                    <a:uLnTx/>
                    <a:uFillTx/>
                    <a:latin typeface="FuturaStd-Book"/>
                    <a:ea typeface="+mn-ea"/>
                    <a:cs typeface="FuturaStd-Book"/>
                  </a:rPr>
                  <a:t> </a:t>
                </a:r>
                <a:r>
                  <a:rPr kumimoji="0" sz="900" b="0" i="0" u="none" strike="noStrike" kern="1200" cap="none" spc="0" normalizeH="0" baseline="0" noProof="0" dirty="0">
                    <a:ln>
                      <a:noFill/>
                    </a:ln>
                    <a:solidFill>
                      <a:prstClr val="black"/>
                    </a:solidFill>
                    <a:effectLst/>
                    <a:uLnTx/>
                    <a:uFillTx/>
                    <a:latin typeface="FuturaStd-Book"/>
                    <a:ea typeface="+mn-ea"/>
                    <a:cs typeface="FuturaStd-Book"/>
                  </a:rPr>
                  <a:t>nonmanufacturing</a:t>
                </a:r>
                <a:endParaRPr kumimoji="0" sz="1100" b="0" i="0" u="none" strike="noStrike" kern="1200" cap="none" spc="0" normalizeH="0" baseline="0" noProof="0" dirty="0">
                  <a:ln>
                    <a:noFill/>
                  </a:ln>
                  <a:solidFill>
                    <a:prstClr val="black"/>
                  </a:solidFill>
                  <a:effectLst/>
                  <a:uLnTx/>
                  <a:uFillTx/>
                  <a:latin typeface="FuturaStd-Book"/>
                  <a:ea typeface="+mn-ea"/>
                  <a:cs typeface="FuturaStd-Book"/>
                </a:endParaRPr>
              </a:p>
            </p:txBody>
          </p:sp>
        </p:grpSp>
        <p:sp>
          <p:nvSpPr>
            <p:cNvPr id="50" name="object 50"/>
            <p:cNvSpPr txBox="1"/>
            <p:nvPr/>
          </p:nvSpPr>
          <p:spPr>
            <a:xfrm>
              <a:off x="4245508" y="466344"/>
              <a:ext cx="4159250" cy="228268"/>
            </a:xfrm>
            <a:prstGeom prst="rect">
              <a:avLst/>
            </a:prstGeom>
          </p:spPr>
          <p:txBody>
            <a:bodyPr vert="horz" wrap="square" lIns="0" tIns="12700" rIns="0" bIns="0" rtlCol="0">
              <a:spAutoFit/>
            </a:bodyPr>
            <a:lstStyle/>
            <a:p>
              <a:pPr marL="12700" marR="0" lvl="0" indent="0" algn="l" defTabSz="914400" rtl="0" eaLnBrk="1" fontAlgn="auto" latinLnBrk="0" hangingPunct="1">
                <a:lnSpc>
                  <a:spcPct val="100000"/>
                </a:lnSpc>
                <a:spcBef>
                  <a:spcPts val="100"/>
                </a:spcBef>
                <a:spcAft>
                  <a:spcPts val="0"/>
                </a:spcAft>
                <a:buClrTx/>
                <a:buSzTx/>
                <a:buFontTx/>
                <a:buNone/>
                <a:tabLst/>
                <a:defRPr/>
              </a:pPr>
              <a:r>
                <a:rPr kumimoji="0" sz="1400" b="0" i="0" u="none" strike="noStrike" kern="1200" cap="none" spc="0" normalizeH="0" baseline="0" noProof="0" dirty="0">
                  <a:ln>
                    <a:noFill/>
                  </a:ln>
                  <a:solidFill>
                    <a:prstClr val="black"/>
                  </a:solidFill>
                  <a:effectLst/>
                  <a:uLnTx/>
                  <a:uFillTx/>
                  <a:latin typeface="FuturaPT-Demi"/>
                  <a:ea typeface="+mn-ea"/>
                  <a:cs typeface="FuturaPT-Demi"/>
                </a:rPr>
                <a:t>Change in </a:t>
              </a:r>
              <a:r>
                <a:rPr kumimoji="0" sz="1400" b="0" i="0" u="none" strike="noStrike" kern="1200" cap="none" spc="5" normalizeH="0" baseline="0" noProof="0" dirty="0">
                  <a:ln>
                    <a:noFill/>
                  </a:ln>
                  <a:solidFill>
                    <a:prstClr val="black"/>
                  </a:solidFill>
                  <a:effectLst/>
                  <a:uLnTx/>
                  <a:uFillTx/>
                  <a:latin typeface="FuturaPT-Demi"/>
                  <a:ea typeface="+mn-ea"/>
                  <a:cs typeface="FuturaPT-Demi"/>
                </a:rPr>
                <a:t>parts imports </a:t>
              </a:r>
              <a:r>
                <a:rPr kumimoji="0" sz="1400" b="0" i="0" u="none" strike="noStrike" kern="1200" cap="none" spc="-5" normalizeH="0" baseline="0" noProof="0" dirty="0">
                  <a:ln>
                    <a:noFill/>
                  </a:ln>
                  <a:solidFill>
                    <a:prstClr val="black"/>
                  </a:solidFill>
                  <a:effectLst/>
                  <a:uLnTx/>
                  <a:uFillTx/>
                  <a:latin typeface="FuturaPT-Demi"/>
                  <a:ea typeface="+mn-ea"/>
                  <a:cs typeface="FuturaPT-Demi"/>
                </a:rPr>
                <a:t>from developing </a:t>
              </a:r>
              <a:r>
                <a:rPr kumimoji="0" sz="1400" b="0" i="0" u="none" strike="noStrike" kern="1200" cap="none" spc="0" normalizeH="0" baseline="0" noProof="0" dirty="0">
                  <a:ln>
                    <a:noFill/>
                  </a:ln>
                  <a:solidFill>
                    <a:prstClr val="black"/>
                  </a:solidFill>
                  <a:effectLst/>
                  <a:uLnTx/>
                  <a:uFillTx/>
                  <a:latin typeface="FuturaPT-Demi"/>
                  <a:ea typeface="+mn-ea"/>
                  <a:cs typeface="FuturaPT-Demi"/>
                </a:rPr>
                <a:t>countries</a:t>
              </a:r>
              <a:r>
                <a:rPr kumimoji="0" sz="1400" b="0" i="0" u="none" strike="noStrike" kern="1200" cap="none" spc="-55" normalizeH="0" baseline="0" noProof="0" dirty="0">
                  <a:ln>
                    <a:noFill/>
                  </a:ln>
                  <a:solidFill>
                    <a:prstClr val="black"/>
                  </a:solidFill>
                  <a:effectLst/>
                  <a:uLnTx/>
                  <a:uFillTx/>
                  <a:latin typeface="FuturaPT-Demi"/>
                  <a:ea typeface="+mn-ea"/>
                  <a:cs typeface="FuturaPT-Demi"/>
                </a:rPr>
                <a:t> </a:t>
              </a:r>
              <a:r>
                <a:rPr kumimoji="0" sz="1400" b="0" i="0" u="none" strike="noStrike" kern="1200" cap="none" spc="0" normalizeH="0" baseline="0" noProof="0" dirty="0">
                  <a:ln>
                    <a:noFill/>
                  </a:ln>
                  <a:solidFill>
                    <a:prstClr val="black"/>
                  </a:solidFill>
                  <a:effectLst/>
                  <a:uLnTx/>
                  <a:uFillTx/>
                  <a:latin typeface="FuturaPT-Demi"/>
                  <a:ea typeface="+mn-ea"/>
                  <a:cs typeface="FuturaPT-Demi"/>
                </a:rPr>
                <a:t>(%)</a:t>
              </a:r>
            </a:p>
          </p:txBody>
        </p:sp>
      </p:grpSp>
      <p:sp>
        <p:nvSpPr>
          <p:cNvPr id="12" name="Arrow: Right 11">
            <a:extLst>
              <a:ext uri="{FF2B5EF4-FFF2-40B4-BE49-F238E27FC236}">
                <a16:creationId xmlns:a16="http://schemas.microsoft.com/office/drawing/2014/main" id="{843CF256-B5B7-4D34-A31D-99DA6181A1A0}"/>
              </a:ext>
            </a:extLst>
          </p:cNvPr>
          <p:cNvSpPr/>
          <p:nvPr/>
        </p:nvSpPr>
        <p:spPr>
          <a:xfrm>
            <a:off x="6146316" y="4644570"/>
            <a:ext cx="2527784" cy="339847"/>
          </a:xfrm>
          <a:prstGeom prst="right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1" i="0" u="none" strike="noStrike" kern="1200" cap="none" spc="0" normalizeH="0" baseline="0" noProof="0" dirty="0">
                <a:ln>
                  <a:noFill/>
                </a:ln>
                <a:solidFill>
                  <a:srgbClr val="8D3B70"/>
                </a:solidFill>
                <a:effectLst/>
                <a:uLnTx/>
                <a:uFillTx/>
                <a:latin typeface="FuturaPT-Book" panose="020B0502020204020303" pitchFamily="34" charset="0"/>
                <a:ea typeface="+mn-ea"/>
                <a:cs typeface="+mn-cs"/>
              </a:rPr>
              <a:t>MORE PARTS IMPORTED FROM SOUTH</a:t>
            </a:r>
          </a:p>
        </p:txBody>
      </p:sp>
      <p:sp>
        <p:nvSpPr>
          <p:cNvPr id="57" name="Arrow: Right 56">
            <a:extLst>
              <a:ext uri="{FF2B5EF4-FFF2-40B4-BE49-F238E27FC236}">
                <a16:creationId xmlns:a16="http://schemas.microsoft.com/office/drawing/2014/main" id="{284CEE35-99C9-4CFB-A279-6C3B7D6907E9}"/>
              </a:ext>
            </a:extLst>
          </p:cNvPr>
          <p:cNvSpPr/>
          <p:nvPr/>
        </p:nvSpPr>
        <p:spPr>
          <a:xfrm rot="16200000">
            <a:off x="2651191" y="2429903"/>
            <a:ext cx="3473053" cy="339847"/>
          </a:xfrm>
          <a:prstGeom prst="right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1" i="0" u="none" strike="noStrike" kern="1200" cap="none" spc="0" normalizeH="0" baseline="0" noProof="0" dirty="0">
                <a:ln>
                  <a:noFill/>
                </a:ln>
                <a:solidFill>
                  <a:srgbClr val="8D3B70"/>
                </a:solidFill>
                <a:effectLst/>
                <a:uLnTx/>
                <a:uFillTx/>
                <a:latin typeface="FuturaPT-Book" panose="020B0502020204020303" pitchFamily="34" charset="0"/>
                <a:ea typeface="+mn-ea"/>
                <a:cs typeface="+mn-cs"/>
              </a:rPr>
              <a:t>MORE AUTOMATION IN THE NORTH</a:t>
            </a:r>
          </a:p>
        </p:txBody>
      </p:sp>
      <p:sp>
        <p:nvSpPr>
          <p:cNvPr id="15" name="Slide Number Placeholder 14">
            <a:extLst>
              <a:ext uri="{FF2B5EF4-FFF2-40B4-BE49-F238E27FC236}">
                <a16:creationId xmlns:a16="http://schemas.microsoft.com/office/drawing/2014/main" id="{5209D91F-D7BA-4A37-8367-27783C3545D5}"/>
              </a:ext>
            </a:extLst>
          </p:cNvPr>
          <p:cNvSpPr>
            <a:spLocks noGrp="1"/>
          </p:cNvSpPr>
          <p:nvPr>
            <p:ph type="sldNum" sz="quarter" idx="7"/>
          </p:nvPr>
        </p:nvSpPr>
        <p:spPr/>
        <p:txBody>
          <a:bodyPr/>
          <a:lstStyle/>
          <a:p>
            <a:pPr marL="38100" marR="0" lvl="0" indent="0" algn="l" defTabSz="914400" rtl="0" eaLnBrk="1" fontAlgn="auto" latinLnBrk="0" hangingPunct="1">
              <a:lnSpc>
                <a:spcPct val="100000"/>
              </a:lnSpc>
              <a:spcBef>
                <a:spcPts val="65"/>
              </a:spcBef>
              <a:spcAft>
                <a:spcPts val="0"/>
              </a:spcAft>
              <a:buClrTx/>
              <a:buSzTx/>
              <a:buFontTx/>
              <a:buNone/>
              <a:tabLst/>
              <a:defRPr/>
            </a:pPr>
            <a:fld id="{81D60167-4931-47E6-BA6A-407CBD079E47}" type="slidenum">
              <a:rPr kumimoji="0" lang="en-US" sz="800" b="0" i="0" u="none" strike="noStrike" kern="1200" cap="none" spc="0" normalizeH="0" baseline="0" noProof="0" smtClean="0">
                <a:ln>
                  <a:noFill/>
                </a:ln>
                <a:solidFill>
                  <a:prstClr val="black"/>
                </a:solidFill>
                <a:effectLst/>
                <a:uLnTx/>
                <a:uFillTx/>
                <a:latin typeface="FuturaPT-Demi"/>
                <a:ea typeface="+mn-ea"/>
                <a:cs typeface="FuturaPT-Demi"/>
              </a:rPr>
              <a:pPr marL="38100" marR="0" lvl="0" indent="0" algn="l" defTabSz="914400" rtl="0" eaLnBrk="1" fontAlgn="auto" latinLnBrk="0" hangingPunct="1">
                <a:lnSpc>
                  <a:spcPct val="100000"/>
                </a:lnSpc>
                <a:spcBef>
                  <a:spcPts val="65"/>
                </a:spcBef>
                <a:spcAft>
                  <a:spcPts val="0"/>
                </a:spcAft>
                <a:buClrTx/>
                <a:buSzTx/>
                <a:buFontTx/>
                <a:buNone/>
                <a:tabLst/>
                <a:defRPr/>
              </a:pPr>
              <a:t>12</a:t>
            </a:fld>
            <a:r>
              <a:rPr kumimoji="0" lang="en-US" sz="800" b="1" i="0" u="none" strike="noStrike" kern="1200" cap="none" spc="0" normalizeH="0" baseline="0" noProof="0">
                <a:ln>
                  <a:noFill/>
                </a:ln>
                <a:solidFill>
                  <a:prstClr val="black"/>
                </a:solidFill>
                <a:effectLst/>
                <a:uLnTx/>
                <a:uFillTx/>
                <a:latin typeface="FuturaPT-Demi"/>
                <a:ea typeface="+mn-ea"/>
                <a:cs typeface="FuturaPT-Demi"/>
              </a:rPr>
              <a:t>  </a:t>
            </a:r>
            <a:r>
              <a:rPr kumimoji="0" lang="en-US" sz="800" b="0" i="0" u="none" strike="noStrike" kern="1200" cap="none" spc="0" normalizeH="0" baseline="0" noProof="0">
                <a:ln>
                  <a:noFill/>
                </a:ln>
                <a:solidFill>
                  <a:prstClr val="black"/>
                </a:solidFill>
                <a:effectLst/>
                <a:uLnTx/>
                <a:uFillTx/>
                <a:latin typeface="FuturaPT-Light"/>
                <a:ea typeface="+mn-ea"/>
              </a:rPr>
              <a:t>|  </a:t>
            </a:r>
            <a:r>
              <a:rPr kumimoji="0" lang="en-US" sz="800" b="0" i="0" u="none" strike="noStrike" kern="1200" cap="none" spc="-10" normalizeH="0" baseline="0" noProof="0">
                <a:ln>
                  <a:noFill/>
                </a:ln>
                <a:solidFill>
                  <a:prstClr val="black"/>
                </a:solidFill>
                <a:effectLst/>
                <a:uLnTx/>
                <a:uFillTx/>
                <a:latin typeface="FuturaPT-Light"/>
                <a:ea typeface="+mn-ea"/>
              </a:rPr>
              <a:t>World </a:t>
            </a:r>
            <a:r>
              <a:rPr kumimoji="0" lang="en-US" sz="800" b="0" i="0" u="none" strike="noStrike" kern="1200" cap="none" spc="-5" normalizeH="0" baseline="0" noProof="0">
                <a:ln>
                  <a:noFill/>
                </a:ln>
                <a:solidFill>
                  <a:prstClr val="black"/>
                </a:solidFill>
                <a:effectLst/>
                <a:uLnTx/>
                <a:uFillTx/>
                <a:latin typeface="FuturaPT-Light"/>
                <a:ea typeface="+mn-ea"/>
              </a:rPr>
              <a:t>Development </a:t>
            </a:r>
            <a:r>
              <a:rPr kumimoji="0" lang="en-US" sz="800" b="0" i="0" u="none" strike="noStrike" kern="1200" cap="none" spc="-10" normalizeH="0" baseline="0" noProof="0">
                <a:ln>
                  <a:noFill/>
                </a:ln>
                <a:solidFill>
                  <a:prstClr val="black"/>
                </a:solidFill>
                <a:effectLst/>
                <a:uLnTx/>
                <a:uFillTx/>
                <a:latin typeface="FuturaPT-Light"/>
                <a:ea typeface="+mn-ea"/>
              </a:rPr>
              <a:t>Report</a:t>
            </a:r>
            <a:r>
              <a:rPr kumimoji="0" lang="en-US" sz="800" b="0" i="0" u="none" strike="noStrike" kern="1200" cap="none" spc="80" normalizeH="0" baseline="0" noProof="0">
                <a:ln>
                  <a:noFill/>
                </a:ln>
                <a:solidFill>
                  <a:prstClr val="black"/>
                </a:solidFill>
                <a:effectLst/>
                <a:uLnTx/>
                <a:uFillTx/>
                <a:latin typeface="FuturaPT-Light"/>
                <a:ea typeface="+mn-ea"/>
              </a:rPr>
              <a:t> </a:t>
            </a:r>
            <a:r>
              <a:rPr kumimoji="0" lang="en-US" sz="800" b="0" i="0" u="none" strike="noStrike" kern="1200" cap="none" spc="-10" normalizeH="0" baseline="0" noProof="0">
                <a:ln>
                  <a:noFill/>
                </a:ln>
                <a:solidFill>
                  <a:prstClr val="black"/>
                </a:solidFill>
                <a:effectLst/>
                <a:uLnTx/>
                <a:uFillTx/>
                <a:latin typeface="FuturaPT-Light"/>
                <a:ea typeface="+mn-ea"/>
              </a:rPr>
              <a:t>2020</a:t>
            </a:r>
            <a:endParaRPr kumimoji="0" lang="en-US" sz="800" b="0" i="0" u="none" strike="noStrike" kern="1200" cap="none" spc="-10" normalizeH="0" baseline="0" noProof="0" dirty="0">
              <a:ln>
                <a:noFill/>
              </a:ln>
              <a:solidFill>
                <a:prstClr val="black"/>
              </a:solidFill>
              <a:effectLst/>
              <a:uLnTx/>
              <a:uFillTx/>
              <a:latin typeface="FuturaPT-Light"/>
              <a:ea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2" presetClass="exit" presetSubtype="2" fill="hold" grpId="0" nodeType="withEffect">
                                  <p:stCondLst>
                                    <p:cond delay="0"/>
                                  </p:stCondLst>
                                  <p:childTnLst>
                                    <p:anim calcmode="lin" valueType="num">
                                      <p:cBhvr additive="base">
                                        <p:cTn id="8" dur="2000"/>
                                        <p:tgtEl>
                                          <p:spTgt spid="10"/>
                                        </p:tgtEl>
                                        <p:attrNameLst>
                                          <p:attrName>ppt_x</p:attrName>
                                        </p:attrNameLst>
                                      </p:cBhvr>
                                      <p:tavLst>
                                        <p:tav tm="0">
                                          <p:val>
                                            <p:strVal val="ppt_x"/>
                                          </p:val>
                                        </p:tav>
                                        <p:tav tm="100000">
                                          <p:val>
                                            <p:strVal val="1+ppt_w/2"/>
                                          </p:val>
                                        </p:tav>
                                      </p:tavLst>
                                    </p:anim>
                                    <p:anim calcmode="lin" valueType="num">
                                      <p:cBhvr additive="base">
                                        <p:cTn id="9" dur="2000"/>
                                        <p:tgtEl>
                                          <p:spTgt spid="10"/>
                                        </p:tgtEl>
                                        <p:attrNameLst>
                                          <p:attrName>ppt_y</p:attrName>
                                        </p:attrNameLst>
                                      </p:cBhvr>
                                      <p:tavLst>
                                        <p:tav tm="0">
                                          <p:val>
                                            <p:strVal val="ppt_y"/>
                                          </p:val>
                                        </p:tav>
                                        <p:tav tm="100000">
                                          <p:val>
                                            <p:strVal val="ppt_y"/>
                                          </p:val>
                                        </p:tav>
                                      </p:tavLst>
                                    </p:anim>
                                    <p:set>
                                      <p:cBhvr>
                                        <p:cTn id="10" dur="1" fill="hold">
                                          <p:stCondLst>
                                            <p:cond delay="1999"/>
                                          </p:stCondLst>
                                        </p:cTn>
                                        <p:tgtEl>
                                          <p:spTgt spid="10"/>
                                        </p:tgtEl>
                                        <p:attrNameLst>
                                          <p:attrName>style.visibility</p:attrName>
                                        </p:attrNameLst>
                                      </p:cBhvr>
                                      <p:to>
                                        <p:strVal val="hidden"/>
                                      </p:to>
                                    </p:set>
                                  </p:childTnLst>
                                </p:cTn>
                              </p:par>
                            </p:childTnLst>
                          </p:cTn>
                        </p:par>
                        <p:par>
                          <p:cTn id="11" fill="hold">
                            <p:stCondLst>
                              <p:cond delay="2000"/>
                            </p:stCondLst>
                            <p:childTnLst>
                              <p:par>
                                <p:cTn id="12" presetID="22" presetClass="entr" presetSubtype="4" fill="hold" grpId="0" nodeType="afterEffect">
                                  <p:stCondLst>
                                    <p:cond delay="0"/>
                                  </p:stCondLst>
                                  <p:childTnLst>
                                    <p:set>
                                      <p:cBhvr>
                                        <p:cTn id="13" dur="1" fill="hold">
                                          <p:stCondLst>
                                            <p:cond delay="0"/>
                                          </p:stCondLst>
                                        </p:cTn>
                                        <p:tgtEl>
                                          <p:spTgt spid="57"/>
                                        </p:tgtEl>
                                        <p:attrNameLst>
                                          <p:attrName>style.visibility</p:attrName>
                                        </p:attrNameLst>
                                      </p:cBhvr>
                                      <p:to>
                                        <p:strVal val="visible"/>
                                      </p:to>
                                    </p:set>
                                    <p:animEffect transition="in" filter="wipe(down)">
                                      <p:cBhvr>
                                        <p:cTn id="14" dur="1250"/>
                                        <p:tgtEl>
                                          <p:spTgt spid="57"/>
                                        </p:tgtEl>
                                      </p:cBhvr>
                                    </p:animEffect>
                                  </p:childTnLst>
                                </p:cTn>
                              </p:par>
                              <p:par>
                                <p:cTn id="15" presetID="22" presetClass="entr" presetSubtype="8" fill="hold" grpId="0" nodeType="with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wipe(left)">
                                      <p:cBhvr>
                                        <p:cTn id="17" dur="125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2" grpId="0" animBg="1"/>
      <p:bldP spid="57"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p:nvPr/>
        </p:nvSpPr>
        <p:spPr>
          <a:xfrm>
            <a:off x="5029200" y="326872"/>
            <a:ext cx="4114800" cy="4368800"/>
          </a:xfrm>
          <a:prstGeom prst="rect">
            <a:avLst/>
          </a:prstGeom>
          <a:blipFill>
            <a:blip r:embed="rId3" cstate="email">
              <a:extLst>
                <a:ext uri="{28A0092B-C50C-407E-A947-70E740481C1C}">
                  <a14:useLocalDpi xmlns:a14="http://schemas.microsoft.com/office/drawing/2010/main" val="0"/>
                </a:ext>
              </a:extLst>
            </a:blip>
            <a:stretch>
              <a:fillRect/>
            </a:stretch>
          </a:blipFill>
        </p:spPr>
        <p:txBody>
          <a:bodyPr wrap="square" lIns="0" tIns="0" rIns="0" bIns="0" rtlCol="0"/>
          <a:lstStyle/>
          <a:p>
            <a:endParaRPr/>
          </a:p>
        </p:txBody>
      </p:sp>
      <p:sp>
        <p:nvSpPr>
          <p:cNvPr id="4" name="object 4"/>
          <p:cNvSpPr/>
          <p:nvPr/>
        </p:nvSpPr>
        <p:spPr>
          <a:xfrm>
            <a:off x="5422897" y="0"/>
            <a:ext cx="2970530" cy="1727200"/>
          </a:xfrm>
          <a:custGeom>
            <a:avLst/>
            <a:gdLst/>
            <a:ahLst/>
            <a:cxnLst/>
            <a:rect l="l" t="t" r="r" b="b"/>
            <a:pathLst>
              <a:path w="2970529" h="1727200">
                <a:moveTo>
                  <a:pt x="2950705" y="0"/>
                </a:moveTo>
                <a:lnTo>
                  <a:pt x="19697" y="0"/>
                </a:lnTo>
                <a:lnTo>
                  <a:pt x="18693" y="5701"/>
                </a:lnTo>
                <a:lnTo>
                  <a:pt x="12025" y="52106"/>
                </a:lnTo>
                <a:lnTo>
                  <a:pt x="6798" y="98961"/>
                </a:lnTo>
                <a:lnTo>
                  <a:pt x="3037" y="146244"/>
                </a:lnTo>
                <a:lnTo>
                  <a:pt x="763" y="193932"/>
                </a:lnTo>
                <a:lnTo>
                  <a:pt x="0" y="242000"/>
                </a:lnTo>
                <a:lnTo>
                  <a:pt x="763" y="290068"/>
                </a:lnTo>
                <a:lnTo>
                  <a:pt x="3037" y="337754"/>
                </a:lnTo>
                <a:lnTo>
                  <a:pt x="6798" y="385035"/>
                </a:lnTo>
                <a:lnTo>
                  <a:pt x="12025" y="431889"/>
                </a:lnTo>
                <a:lnTo>
                  <a:pt x="18693" y="478293"/>
                </a:lnTo>
                <a:lnTo>
                  <a:pt x="26780" y="524223"/>
                </a:lnTo>
                <a:lnTo>
                  <a:pt x="36262" y="569657"/>
                </a:lnTo>
                <a:lnTo>
                  <a:pt x="47117" y="614571"/>
                </a:lnTo>
                <a:lnTo>
                  <a:pt x="59322" y="658942"/>
                </a:lnTo>
                <a:lnTo>
                  <a:pt x="72853" y="702748"/>
                </a:lnTo>
                <a:lnTo>
                  <a:pt x="87687" y="745965"/>
                </a:lnTo>
                <a:lnTo>
                  <a:pt x="103802" y="788570"/>
                </a:lnTo>
                <a:lnTo>
                  <a:pt x="121173" y="830540"/>
                </a:lnTo>
                <a:lnTo>
                  <a:pt x="139780" y="871852"/>
                </a:lnTo>
                <a:lnTo>
                  <a:pt x="159597" y="912483"/>
                </a:lnTo>
                <a:lnTo>
                  <a:pt x="180602" y="952410"/>
                </a:lnTo>
                <a:lnTo>
                  <a:pt x="202773" y="991610"/>
                </a:lnTo>
                <a:lnTo>
                  <a:pt x="226085" y="1030060"/>
                </a:lnTo>
                <a:lnTo>
                  <a:pt x="250517" y="1067737"/>
                </a:lnTo>
                <a:lnTo>
                  <a:pt x="276044" y="1104617"/>
                </a:lnTo>
                <a:lnTo>
                  <a:pt x="302645" y="1140678"/>
                </a:lnTo>
                <a:lnTo>
                  <a:pt x="330295" y="1175897"/>
                </a:lnTo>
                <a:lnTo>
                  <a:pt x="358972" y="1210251"/>
                </a:lnTo>
                <a:lnTo>
                  <a:pt x="388652" y="1243716"/>
                </a:lnTo>
                <a:lnTo>
                  <a:pt x="419313" y="1276269"/>
                </a:lnTo>
                <a:lnTo>
                  <a:pt x="450932" y="1307888"/>
                </a:lnTo>
                <a:lnTo>
                  <a:pt x="483486" y="1338549"/>
                </a:lnTo>
                <a:lnTo>
                  <a:pt x="516951" y="1368230"/>
                </a:lnTo>
                <a:lnTo>
                  <a:pt x="551304" y="1396907"/>
                </a:lnTo>
                <a:lnTo>
                  <a:pt x="586523" y="1424557"/>
                </a:lnTo>
                <a:lnTo>
                  <a:pt x="622584" y="1451157"/>
                </a:lnTo>
                <a:lnTo>
                  <a:pt x="659464" y="1476684"/>
                </a:lnTo>
                <a:lnTo>
                  <a:pt x="697141" y="1501116"/>
                </a:lnTo>
                <a:lnTo>
                  <a:pt x="735591" y="1524428"/>
                </a:lnTo>
                <a:lnTo>
                  <a:pt x="774791" y="1546599"/>
                </a:lnTo>
                <a:lnTo>
                  <a:pt x="814718" y="1567604"/>
                </a:lnTo>
                <a:lnTo>
                  <a:pt x="855349" y="1587422"/>
                </a:lnTo>
                <a:lnTo>
                  <a:pt x="896661" y="1606028"/>
                </a:lnTo>
                <a:lnTo>
                  <a:pt x="938632" y="1623400"/>
                </a:lnTo>
                <a:lnTo>
                  <a:pt x="981237" y="1639514"/>
                </a:lnTo>
                <a:lnTo>
                  <a:pt x="1024453" y="1654349"/>
                </a:lnTo>
                <a:lnTo>
                  <a:pt x="1068259" y="1667880"/>
                </a:lnTo>
                <a:lnTo>
                  <a:pt x="1112630" y="1680084"/>
                </a:lnTo>
                <a:lnTo>
                  <a:pt x="1157544" y="1690939"/>
                </a:lnTo>
                <a:lnTo>
                  <a:pt x="1202978" y="1700421"/>
                </a:lnTo>
                <a:lnTo>
                  <a:pt x="1248908" y="1708508"/>
                </a:lnTo>
                <a:lnTo>
                  <a:pt x="1295312" y="1715177"/>
                </a:lnTo>
                <a:lnTo>
                  <a:pt x="1342166" y="1720403"/>
                </a:lnTo>
                <a:lnTo>
                  <a:pt x="1389448" y="1724165"/>
                </a:lnTo>
                <a:lnTo>
                  <a:pt x="1437134" y="1726439"/>
                </a:lnTo>
                <a:lnTo>
                  <a:pt x="1485201" y="1727202"/>
                </a:lnTo>
                <a:lnTo>
                  <a:pt x="1533268" y="1726439"/>
                </a:lnTo>
                <a:lnTo>
                  <a:pt x="1580954" y="1724165"/>
                </a:lnTo>
                <a:lnTo>
                  <a:pt x="1628236" y="1720403"/>
                </a:lnTo>
                <a:lnTo>
                  <a:pt x="1675090" y="1715177"/>
                </a:lnTo>
                <a:lnTo>
                  <a:pt x="1721494" y="1708508"/>
                </a:lnTo>
                <a:lnTo>
                  <a:pt x="1767424" y="1700421"/>
                </a:lnTo>
                <a:lnTo>
                  <a:pt x="1812858" y="1690939"/>
                </a:lnTo>
                <a:lnTo>
                  <a:pt x="1857772" y="1680084"/>
                </a:lnTo>
                <a:lnTo>
                  <a:pt x="1902143" y="1667880"/>
                </a:lnTo>
                <a:lnTo>
                  <a:pt x="1945949" y="1654349"/>
                </a:lnTo>
                <a:lnTo>
                  <a:pt x="1989165" y="1639514"/>
                </a:lnTo>
                <a:lnTo>
                  <a:pt x="2031770" y="1623400"/>
                </a:lnTo>
                <a:lnTo>
                  <a:pt x="2073741" y="1606028"/>
                </a:lnTo>
                <a:lnTo>
                  <a:pt x="2115053" y="1587422"/>
                </a:lnTo>
                <a:lnTo>
                  <a:pt x="2155684" y="1567604"/>
                </a:lnTo>
                <a:lnTo>
                  <a:pt x="2195611" y="1546599"/>
                </a:lnTo>
                <a:lnTo>
                  <a:pt x="2234811" y="1524428"/>
                </a:lnTo>
                <a:lnTo>
                  <a:pt x="2273261" y="1501116"/>
                </a:lnTo>
                <a:lnTo>
                  <a:pt x="2310938" y="1476684"/>
                </a:lnTo>
                <a:lnTo>
                  <a:pt x="2347818" y="1451157"/>
                </a:lnTo>
                <a:lnTo>
                  <a:pt x="2383879" y="1424557"/>
                </a:lnTo>
                <a:lnTo>
                  <a:pt x="2419098" y="1396907"/>
                </a:lnTo>
                <a:lnTo>
                  <a:pt x="2453451" y="1368230"/>
                </a:lnTo>
                <a:lnTo>
                  <a:pt x="2486916" y="1338549"/>
                </a:lnTo>
                <a:lnTo>
                  <a:pt x="2519470" y="1307888"/>
                </a:lnTo>
                <a:lnTo>
                  <a:pt x="2551089" y="1276269"/>
                </a:lnTo>
                <a:lnTo>
                  <a:pt x="2581750" y="1243716"/>
                </a:lnTo>
                <a:lnTo>
                  <a:pt x="2611430" y="1210251"/>
                </a:lnTo>
                <a:lnTo>
                  <a:pt x="2640107" y="1175897"/>
                </a:lnTo>
                <a:lnTo>
                  <a:pt x="2667757" y="1140678"/>
                </a:lnTo>
                <a:lnTo>
                  <a:pt x="2694358" y="1104617"/>
                </a:lnTo>
                <a:lnTo>
                  <a:pt x="2719885" y="1067737"/>
                </a:lnTo>
                <a:lnTo>
                  <a:pt x="2744317" y="1030060"/>
                </a:lnTo>
                <a:lnTo>
                  <a:pt x="2767629" y="991610"/>
                </a:lnTo>
                <a:lnTo>
                  <a:pt x="2789800" y="952410"/>
                </a:lnTo>
                <a:lnTo>
                  <a:pt x="2810805" y="912483"/>
                </a:lnTo>
                <a:lnTo>
                  <a:pt x="2830622" y="871852"/>
                </a:lnTo>
                <a:lnTo>
                  <a:pt x="2849229" y="830540"/>
                </a:lnTo>
                <a:lnTo>
                  <a:pt x="2866600" y="788570"/>
                </a:lnTo>
                <a:lnTo>
                  <a:pt x="2882715" y="745965"/>
                </a:lnTo>
                <a:lnTo>
                  <a:pt x="2897549" y="702748"/>
                </a:lnTo>
                <a:lnTo>
                  <a:pt x="2911080" y="658942"/>
                </a:lnTo>
                <a:lnTo>
                  <a:pt x="2923285" y="614571"/>
                </a:lnTo>
                <a:lnTo>
                  <a:pt x="2934140" y="569657"/>
                </a:lnTo>
                <a:lnTo>
                  <a:pt x="2943622" y="524223"/>
                </a:lnTo>
                <a:lnTo>
                  <a:pt x="2951709" y="478293"/>
                </a:lnTo>
                <a:lnTo>
                  <a:pt x="2958377" y="431889"/>
                </a:lnTo>
                <a:lnTo>
                  <a:pt x="2963604" y="385035"/>
                </a:lnTo>
                <a:lnTo>
                  <a:pt x="2967365" y="337754"/>
                </a:lnTo>
                <a:lnTo>
                  <a:pt x="2969639" y="290068"/>
                </a:lnTo>
                <a:lnTo>
                  <a:pt x="2970403" y="242000"/>
                </a:lnTo>
                <a:lnTo>
                  <a:pt x="2969639" y="193932"/>
                </a:lnTo>
                <a:lnTo>
                  <a:pt x="2967365" y="146244"/>
                </a:lnTo>
                <a:lnTo>
                  <a:pt x="2963604" y="98961"/>
                </a:lnTo>
                <a:lnTo>
                  <a:pt x="2958377" y="52106"/>
                </a:lnTo>
                <a:lnTo>
                  <a:pt x="2951709" y="5701"/>
                </a:lnTo>
                <a:lnTo>
                  <a:pt x="2950705" y="0"/>
                </a:lnTo>
                <a:close/>
              </a:path>
            </a:pathLst>
          </a:custGeom>
          <a:solidFill>
            <a:srgbClr val="8D3B70"/>
          </a:solidFill>
        </p:spPr>
        <p:txBody>
          <a:bodyPr wrap="square" lIns="0" tIns="0" rIns="0" bIns="0" rtlCol="0"/>
          <a:lstStyle/>
          <a:p>
            <a:endParaRPr/>
          </a:p>
        </p:txBody>
      </p:sp>
      <p:sp>
        <p:nvSpPr>
          <p:cNvPr id="5" name="object 5"/>
          <p:cNvSpPr/>
          <p:nvPr/>
        </p:nvSpPr>
        <p:spPr>
          <a:xfrm>
            <a:off x="4820088" y="4918801"/>
            <a:ext cx="1446530" cy="224790"/>
          </a:xfrm>
          <a:custGeom>
            <a:avLst/>
            <a:gdLst/>
            <a:ahLst/>
            <a:cxnLst/>
            <a:rect l="l" t="t" r="r" b="b"/>
            <a:pathLst>
              <a:path w="1446529" h="224789">
                <a:moveTo>
                  <a:pt x="723087" y="0"/>
                </a:moveTo>
                <a:lnTo>
                  <a:pt x="675252" y="880"/>
                </a:lnTo>
                <a:lnTo>
                  <a:pt x="627861" y="3499"/>
                </a:lnTo>
                <a:lnTo>
                  <a:pt x="580946" y="7828"/>
                </a:lnTo>
                <a:lnTo>
                  <a:pt x="534536" y="13835"/>
                </a:lnTo>
                <a:lnTo>
                  <a:pt x="488663" y="21488"/>
                </a:lnTo>
                <a:lnTo>
                  <a:pt x="443358" y="30758"/>
                </a:lnTo>
                <a:lnTo>
                  <a:pt x="398652" y="41614"/>
                </a:lnTo>
                <a:lnTo>
                  <a:pt x="354575" y="54024"/>
                </a:lnTo>
                <a:lnTo>
                  <a:pt x="311158" y="67958"/>
                </a:lnTo>
                <a:lnTo>
                  <a:pt x="268432" y="83384"/>
                </a:lnTo>
                <a:lnTo>
                  <a:pt x="226427" y="100273"/>
                </a:lnTo>
                <a:lnTo>
                  <a:pt x="185176" y="118593"/>
                </a:lnTo>
                <a:lnTo>
                  <a:pt x="144708" y="138314"/>
                </a:lnTo>
                <a:lnTo>
                  <a:pt x="105054" y="159404"/>
                </a:lnTo>
                <a:lnTo>
                  <a:pt x="66246" y="181833"/>
                </a:lnTo>
                <a:lnTo>
                  <a:pt x="28314" y="205569"/>
                </a:lnTo>
                <a:lnTo>
                  <a:pt x="0" y="224698"/>
                </a:lnTo>
                <a:lnTo>
                  <a:pt x="1446185" y="224698"/>
                </a:lnTo>
                <a:lnTo>
                  <a:pt x="1379938" y="181833"/>
                </a:lnTo>
                <a:lnTo>
                  <a:pt x="1341130" y="159404"/>
                </a:lnTo>
                <a:lnTo>
                  <a:pt x="1301476" y="138314"/>
                </a:lnTo>
                <a:lnTo>
                  <a:pt x="1261008" y="118593"/>
                </a:lnTo>
                <a:lnTo>
                  <a:pt x="1219756" y="100273"/>
                </a:lnTo>
                <a:lnTo>
                  <a:pt x="1177752" y="83384"/>
                </a:lnTo>
                <a:lnTo>
                  <a:pt x="1135025" y="67958"/>
                </a:lnTo>
                <a:lnTo>
                  <a:pt x="1091608" y="54024"/>
                </a:lnTo>
                <a:lnTo>
                  <a:pt x="1047530" y="41614"/>
                </a:lnTo>
                <a:lnTo>
                  <a:pt x="1002822" y="30758"/>
                </a:lnTo>
                <a:lnTo>
                  <a:pt x="957516" y="21488"/>
                </a:lnTo>
                <a:lnTo>
                  <a:pt x="911643" y="13835"/>
                </a:lnTo>
                <a:lnTo>
                  <a:pt x="865232" y="7828"/>
                </a:lnTo>
                <a:lnTo>
                  <a:pt x="818315" y="3499"/>
                </a:lnTo>
                <a:lnTo>
                  <a:pt x="770923" y="880"/>
                </a:lnTo>
                <a:lnTo>
                  <a:pt x="723087" y="0"/>
                </a:lnTo>
                <a:close/>
              </a:path>
            </a:pathLst>
          </a:custGeom>
          <a:solidFill>
            <a:srgbClr val="8D3B70"/>
          </a:solidFill>
        </p:spPr>
        <p:txBody>
          <a:bodyPr wrap="square" lIns="0" tIns="0" rIns="0" bIns="0" rtlCol="0"/>
          <a:lstStyle/>
          <a:p>
            <a:endParaRPr/>
          </a:p>
        </p:txBody>
      </p:sp>
      <p:sp>
        <p:nvSpPr>
          <p:cNvPr id="7" name="Title 6">
            <a:extLst>
              <a:ext uri="{FF2B5EF4-FFF2-40B4-BE49-F238E27FC236}">
                <a16:creationId xmlns:a16="http://schemas.microsoft.com/office/drawing/2014/main" id="{32BB3BEB-2D84-49E9-B982-26D23F8C6B18}"/>
              </a:ext>
            </a:extLst>
          </p:cNvPr>
          <p:cNvSpPr>
            <a:spLocks noGrp="1"/>
          </p:cNvSpPr>
          <p:nvPr>
            <p:ph type="title"/>
          </p:nvPr>
        </p:nvSpPr>
        <p:spPr>
          <a:xfrm>
            <a:off x="495300" y="1790067"/>
            <a:ext cx="3670302" cy="1350314"/>
          </a:xfrm>
        </p:spPr>
        <p:txBody>
          <a:bodyPr/>
          <a:lstStyle/>
          <a:p>
            <a:pPr>
              <a:lnSpc>
                <a:spcPts val="3400"/>
              </a:lnSpc>
            </a:pPr>
            <a:r>
              <a:rPr lang="en-US" sz="3200" dirty="0">
                <a:solidFill>
                  <a:srgbClr val="8D3B70"/>
                </a:solidFill>
              </a:rPr>
              <a:t>What are the costs of participation?</a:t>
            </a:r>
          </a:p>
        </p:txBody>
      </p:sp>
      <p:sp>
        <p:nvSpPr>
          <p:cNvPr id="2" name="Slide Number Placeholder 1">
            <a:extLst>
              <a:ext uri="{FF2B5EF4-FFF2-40B4-BE49-F238E27FC236}">
                <a16:creationId xmlns:a16="http://schemas.microsoft.com/office/drawing/2014/main" id="{E1881614-1B33-4D99-BCBE-330ECC9191A6}"/>
              </a:ext>
            </a:extLst>
          </p:cNvPr>
          <p:cNvSpPr>
            <a:spLocks noGrp="1"/>
          </p:cNvSpPr>
          <p:nvPr>
            <p:ph type="sldNum" sz="quarter" idx="7"/>
          </p:nvPr>
        </p:nvSpPr>
        <p:spPr/>
        <p:txBody>
          <a:bodyPr/>
          <a:lstStyle/>
          <a:p>
            <a:pPr marL="38100">
              <a:spcBef>
                <a:spcPts val="65"/>
              </a:spcBef>
            </a:pPr>
            <a:fld id="{81D60167-4931-47E6-BA6A-407CBD079E47}" type="slidenum">
              <a:rPr lang="en-US" smtClean="0">
                <a:latin typeface="FuturaPT-Demi"/>
                <a:cs typeface="FuturaPT-Demi"/>
              </a:rPr>
              <a:pPr marL="38100">
                <a:spcBef>
                  <a:spcPts val="65"/>
                </a:spcBef>
              </a:pPr>
              <a:t>13</a:t>
            </a:fld>
            <a:r>
              <a:rPr lang="en-US" b="1">
                <a:latin typeface="FuturaPT-Demi"/>
                <a:cs typeface="FuturaPT-Demi"/>
              </a:rPr>
              <a:t>  </a:t>
            </a:r>
            <a:r>
              <a:rPr lang="en-US"/>
              <a:t>|  </a:t>
            </a:r>
            <a:r>
              <a:rPr lang="en-US" spc="-10"/>
              <a:t>World </a:t>
            </a:r>
            <a:r>
              <a:rPr lang="en-US" spc="-5"/>
              <a:t>Development </a:t>
            </a:r>
            <a:r>
              <a:rPr lang="en-US" spc="-10"/>
              <a:t>Report</a:t>
            </a:r>
            <a:r>
              <a:rPr lang="en-US" spc="80"/>
              <a:t> </a:t>
            </a:r>
            <a:r>
              <a:rPr lang="en-US" spc="-10"/>
              <a:t>2020</a:t>
            </a:r>
            <a:endParaRPr lang="en-US" spc="-10"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jap_aggmark"/>
          <p:cNvSpPr/>
          <p:nvPr/>
        </p:nvSpPr>
        <p:spPr>
          <a:xfrm>
            <a:off x="2182891" y="2832826"/>
            <a:ext cx="2133600" cy="1334135"/>
          </a:xfrm>
          <a:custGeom>
            <a:avLst/>
            <a:gdLst/>
            <a:ahLst/>
            <a:cxnLst/>
            <a:rect l="l" t="t" r="r" b="b"/>
            <a:pathLst>
              <a:path w="2133600" h="1334135">
                <a:moveTo>
                  <a:pt x="0" y="1270469"/>
                </a:moveTo>
                <a:lnTo>
                  <a:pt x="213385" y="1333588"/>
                </a:lnTo>
                <a:lnTo>
                  <a:pt x="426758" y="1282547"/>
                </a:lnTo>
                <a:lnTo>
                  <a:pt x="640143" y="1075715"/>
                </a:lnTo>
                <a:lnTo>
                  <a:pt x="853516" y="1086472"/>
                </a:lnTo>
                <a:lnTo>
                  <a:pt x="1066901" y="934707"/>
                </a:lnTo>
                <a:lnTo>
                  <a:pt x="1280274" y="825944"/>
                </a:lnTo>
                <a:lnTo>
                  <a:pt x="1493659" y="538530"/>
                </a:lnTo>
                <a:lnTo>
                  <a:pt x="1707045" y="357225"/>
                </a:lnTo>
                <a:lnTo>
                  <a:pt x="1920417" y="2692"/>
                </a:lnTo>
                <a:lnTo>
                  <a:pt x="2133079" y="0"/>
                </a:lnTo>
              </a:path>
            </a:pathLst>
          </a:custGeom>
          <a:ln w="38100">
            <a:solidFill>
              <a:srgbClr val="1162AA"/>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Futura PT"/>
              <a:ea typeface="+mn-ea"/>
              <a:cs typeface="+mn-cs"/>
            </a:endParaRPr>
          </a:p>
        </p:txBody>
      </p:sp>
      <p:sp>
        <p:nvSpPr>
          <p:cNvPr id="76" name="japcover2">
            <a:extLst>
              <a:ext uri="{FF2B5EF4-FFF2-40B4-BE49-F238E27FC236}">
                <a16:creationId xmlns:a16="http://schemas.microsoft.com/office/drawing/2014/main" id="{508A4CF5-1291-4116-8FB6-5C3705CEF85B}"/>
              </a:ext>
            </a:extLst>
          </p:cNvPr>
          <p:cNvSpPr/>
          <p:nvPr/>
        </p:nvSpPr>
        <p:spPr>
          <a:xfrm>
            <a:off x="2135994" y="2507135"/>
            <a:ext cx="2191965" cy="1907425"/>
          </a:xfrm>
          <a:custGeom>
            <a:avLst/>
            <a:gdLst/>
            <a:ahLst/>
            <a:cxnLst/>
            <a:rect l="l" t="t" r="r" b="b"/>
            <a:pathLst>
              <a:path w="9144000" h="1828800">
                <a:moveTo>
                  <a:pt x="0" y="1828800"/>
                </a:moveTo>
                <a:lnTo>
                  <a:pt x="9144000" y="1828800"/>
                </a:lnTo>
                <a:lnTo>
                  <a:pt x="9144000" y="0"/>
                </a:lnTo>
                <a:lnTo>
                  <a:pt x="0" y="0"/>
                </a:lnTo>
                <a:lnTo>
                  <a:pt x="0" y="1828800"/>
                </a:lnTo>
                <a:close/>
              </a:path>
            </a:pathLst>
          </a:custGeom>
          <a:solidFill>
            <a:srgbClr val="F7FFF4"/>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Futura PT"/>
              <a:ea typeface="+mn-ea"/>
              <a:cs typeface="+mn-cs"/>
            </a:endParaRPr>
          </a:p>
        </p:txBody>
      </p:sp>
      <p:sp>
        <p:nvSpPr>
          <p:cNvPr id="13" name="jap_GVC"/>
          <p:cNvSpPr/>
          <p:nvPr/>
        </p:nvSpPr>
        <p:spPr>
          <a:xfrm>
            <a:off x="2182891" y="2634071"/>
            <a:ext cx="2133600" cy="1575435"/>
          </a:xfrm>
          <a:custGeom>
            <a:avLst/>
            <a:gdLst/>
            <a:ahLst/>
            <a:cxnLst/>
            <a:rect l="l" t="t" r="r" b="b"/>
            <a:pathLst>
              <a:path w="2133600" h="1575435">
                <a:moveTo>
                  <a:pt x="0" y="1506829"/>
                </a:moveTo>
                <a:lnTo>
                  <a:pt x="213385" y="1575333"/>
                </a:lnTo>
                <a:lnTo>
                  <a:pt x="426758" y="1526946"/>
                </a:lnTo>
                <a:lnTo>
                  <a:pt x="640143" y="1387297"/>
                </a:lnTo>
                <a:lnTo>
                  <a:pt x="853516" y="1271816"/>
                </a:lnTo>
                <a:lnTo>
                  <a:pt x="1066901" y="1254353"/>
                </a:lnTo>
                <a:lnTo>
                  <a:pt x="1280274" y="1308036"/>
                </a:lnTo>
                <a:lnTo>
                  <a:pt x="1493659" y="1133487"/>
                </a:lnTo>
                <a:lnTo>
                  <a:pt x="1707045" y="1007237"/>
                </a:lnTo>
                <a:lnTo>
                  <a:pt x="1920417" y="268592"/>
                </a:lnTo>
                <a:lnTo>
                  <a:pt x="2133079" y="0"/>
                </a:lnTo>
              </a:path>
            </a:pathLst>
          </a:custGeom>
          <a:ln w="38100">
            <a:solidFill>
              <a:srgbClr val="55B046"/>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Futura PT"/>
              <a:ea typeface="+mn-ea"/>
              <a:cs typeface="+mn-cs"/>
            </a:endParaRPr>
          </a:p>
        </p:txBody>
      </p:sp>
      <p:sp>
        <p:nvSpPr>
          <p:cNvPr id="75" name="japcover1">
            <a:extLst>
              <a:ext uri="{FF2B5EF4-FFF2-40B4-BE49-F238E27FC236}">
                <a16:creationId xmlns:a16="http://schemas.microsoft.com/office/drawing/2014/main" id="{5E392D72-A121-4C5F-A826-F7371EBBC1FC}"/>
              </a:ext>
            </a:extLst>
          </p:cNvPr>
          <p:cNvSpPr/>
          <p:nvPr/>
        </p:nvSpPr>
        <p:spPr>
          <a:xfrm>
            <a:off x="2150646" y="2500466"/>
            <a:ext cx="2199951" cy="1907425"/>
          </a:xfrm>
          <a:custGeom>
            <a:avLst/>
            <a:gdLst/>
            <a:ahLst/>
            <a:cxnLst/>
            <a:rect l="l" t="t" r="r" b="b"/>
            <a:pathLst>
              <a:path w="9144000" h="1828800">
                <a:moveTo>
                  <a:pt x="0" y="1828800"/>
                </a:moveTo>
                <a:lnTo>
                  <a:pt x="9144000" y="1828800"/>
                </a:lnTo>
                <a:lnTo>
                  <a:pt x="9144000" y="0"/>
                </a:lnTo>
                <a:lnTo>
                  <a:pt x="0" y="0"/>
                </a:lnTo>
                <a:lnTo>
                  <a:pt x="0" y="1828800"/>
                </a:lnTo>
                <a:close/>
              </a:path>
            </a:pathLst>
          </a:custGeom>
          <a:solidFill>
            <a:srgbClr val="F9F4F9"/>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Futura PT"/>
              <a:ea typeface="+mn-ea"/>
              <a:cs typeface="+mn-cs"/>
            </a:endParaRPr>
          </a:p>
        </p:txBody>
      </p:sp>
      <p:sp>
        <p:nvSpPr>
          <p:cNvPr id="3" name="bg2"/>
          <p:cNvSpPr/>
          <p:nvPr/>
        </p:nvSpPr>
        <p:spPr>
          <a:xfrm>
            <a:off x="5143039" y="0"/>
            <a:ext cx="4000961" cy="5143499"/>
          </a:xfrm>
          <a:custGeom>
            <a:avLst/>
            <a:gdLst/>
            <a:ahLst/>
            <a:cxnLst/>
            <a:rect l="l" t="t" r="r" b="b"/>
            <a:pathLst>
              <a:path w="9144000" h="3314700">
                <a:moveTo>
                  <a:pt x="0" y="3314700"/>
                </a:moveTo>
                <a:lnTo>
                  <a:pt x="9144000" y="3314700"/>
                </a:lnTo>
                <a:lnTo>
                  <a:pt x="9144000" y="0"/>
                </a:lnTo>
                <a:lnTo>
                  <a:pt x="0" y="0"/>
                </a:lnTo>
                <a:lnTo>
                  <a:pt x="0" y="3314700"/>
                </a:lnTo>
                <a:close/>
              </a:path>
            </a:pathLst>
          </a:custGeom>
          <a:solidFill>
            <a:srgbClr val="F4DDE8"/>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Futura PT"/>
              <a:ea typeface="+mn-ea"/>
              <a:cs typeface="+mn-cs"/>
            </a:endParaRPr>
          </a:p>
        </p:txBody>
      </p:sp>
      <p:sp>
        <p:nvSpPr>
          <p:cNvPr id="49" name="ind_aggmark"/>
          <p:cNvSpPr/>
          <p:nvPr/>
        </p:nvSpPr>
        <p:spPr>
          <a:xfrm>
            <a:off x="6063376" y="2500467"/>
            <a:ext cx="1969770" cy="1713230"/>
          </a:xfrm>
          <a:custGeom>
            <a:avLst/>
            <a:gdLst/>
            <a:ahLst/>
            <a:cxnLst/>
            <a:rect l="l" t="t" r="r" b="b"/>
            <a:pathLst>
              <a:path w="1969770" h="1713229">
                <a:moveTo>
                  <a:pt x="0" y="0"/>
                </a:moveTo>
                <a:lnTo>
                  <a:pt x="144538" y="409803"/>
                </a:lnTo>
                <a:lnTo>
                  <a:pt x="310222" y="663194"/>
                </a:lnTo>
                <a:lnTo>
                  <a:pt x="475919" y="1409852"/>
                </a:lnTo>
                <a:lnTo>
                  <a:pt x="640956" y="813333"/>
                </a:lnTo>
                <a:lnTo>
                  <a:pt x="806640" y="1417878"/>
                </a:lnTo>
                <a:lnTo>
                  <a:pt x="971677" y="1543900"/>
                </a:lnTo>
                <a:lnTo>
                  <a:pt x="1137361" y="1639087"/>
                </a:lnTo>
                <a:lnTo>
                  <a:pt x="1303058" y="1712798"/>
                </a:lnTo>
                <a:lnTo>
                  <a:pt x="1468069" y="1562684"/>
                </a:lnTo>
                <a:lnTo>
                  <a:pt x="1633766" y="1369669"/>
                </a:lnTo>
                <a:lnTo>
                  <a:pt x="1798802" y="1490281"/>
                </a:lnTo>
                <a:lnTo>
                  <a:pt x="1969211" y="1053223"/>
                </a:lnTo>
              </a:path>
            </a:pathLst>
          </a:custGeom>
          <a:ln w="38100">
            <a:solidFill>
              <a:srgbClr val="1162AA"/>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Futura PT"/>
              <a:ea typeface="+mn-ea"/>
              <a:cs typeface="+mn-cs"/>
            </a:endParaRPr>
          </a:p>
        </p:txBody>
      </p:sp>
      <p:sp>
        <p:nvSpPr>
          <p:cNvPr id="78" name="indcover2">
            <a:extLst>
              <a:ext uri="{FF2B5EF4-FFF2-40B4-BE49-F238E27FC236}">
                <a16:creationId xmlns:a16="http://schemas.microsoft.com/office/drawing/2014/main" id="{9334F83E-E27D-4A9E-B19D-677C1D337D9B}"/>
              </a:ext>
            </a:extLst>
          </p:cNvPr>
          <p:cNvSpPr/>
          <p:nvPr/>
        </p:nvSpPr>
        <p:spPr>
          <a:xfrm>
            <a:off x="5905779" y="2480618"/>
            <a:ext cx="2280116" cy="1958005"/>
          </a:xfrm>
          <a:custGeom>
            <a:avLst/>
            <a:gdLst/>
            <a:ahLst/>
            <a:cxnLst/>
            <a:rect l="l" t="t" r="r" b="b"/>
            <a:pathLst>
              <a:path w="9144000" h="3314700">
                <a:moveTo>
                  <a:pt x="0" y="3314700"/>
                </a:moveTo>
                <a:lnTo>
                  <a:pt x="9144000" y="3314700"/>
                </a:lnTo>
                <a:lnTo>
                  <a:pt x="9144000" y="0"/>
                </a:lnTo>
                <a:lnTo>
                  <a:pt x="0" y="0"/>
                </a:lnTo>
                <a:lnTo>
                  <a:pt x="0" y="3314700"/>
                </a:lnTo>
                <a:close/>
              </a:path>
            </a:pathLst>
          </a:custGeom>
          <a:solidFill>
            <a:srgbClr val="F4DDE8"/>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Futura PT"/>
              <a:ea typeface="+mn-ea"/>
              <a:cs typeface="+mn-cs"/>
            </a:endParaRPr>
          </a:p>
        </p:txBody>
      </p:sp>
      <p:sp>
        <p:nvSpPr>
          <p:cNvPr id="48" name="ind_GVC"/>
          <p:cNvSpPr/>
          <p:nvPr/>
        </p:nvSpPr>
        <p:spPr>
          <a:xfrm>
            <a:off x="5973720" y="2506741"/>
            <a:ext cx="2148840" cy="1833880"/>
          </a:xfrm>
          <a:custGeom>
            <a:avLst/>
            <a:gdLst/>
            <a:ahLst/>
            <a:cxnLst/>
            <a:rect l="l" t="t" r="r" b="b"/>
            <a:pathLst>
              <a:path w="2148840" h="1833879">
                <a:moveTo>
                  <a:pt x="0" y="1833626"/>
                </a:moveTo>
                <a:lnTo>
                  <a:pt x="185470" y="1301737"/>
                </a:lnTo>
                <a:lnTo>
                  <a:pt x="363740" y="907592"/>
                </a:lnTo>
                <a:lnTo>
                  <a:pt x="542010" y="1088580"/>
                </a:lnTo>
                <a:lnTo>
                  <a:pt x="719569" y="774890"/>
                </a:lnTo>
                <a:lnTo>
                  <a:pt x="897826" y="643509"/>
                </a:lnTo>
                <a:lnTo>
                  <a:pt x="1075397" y="323100"/>
                </a:lnTo>
                <a:lnTo>
                  <a:pt x="1253667" y="270814"/>
                </a:lnTo>
                <a:lnTo>
                  <a:pt x="1431937" y="445096"/>
                </a:lnTo>
                <a:lnTo>
                  <a:pt x="1609483" y="151498"/>
                </a:lnTo>
                <a:lnTo>
                  <a:pt x="1787766" y="17424"/>
                </a:lnTo>
                <a:lnTo>
                  <a:pt x="1965325" y="0"/>
                </a:lnTo>
                <a:lnTo>
                  <a:pt x="2148674" y="305612"/>
                </a:lnTo>
              </a:path>
            </a:pathLst>
          </a:custGeom>
          <a:ln w="38100">
            <a:solidFill>
              <a:srgbClr val="55B046"/>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Futura PT"/>
              <a:ea typeface="+mn-ea"/>
              <a:cs typeface="+mn-cs"/>
            </a:endParaRPr>
          </a:p>
        </p:txBody>
      </p:sp>
      <p:sp>
        <p:nvSpPr>
          <p:cNvPr id="77" name="indcover1">
            <a:extLst>
              <a:ext uri="{FF2B5EF4-FFF2-40B4-BE49-F238E27FC236}">
                <a16:creationId xmlns:a16="http://schemas.microsoft.com/office/drawing/2014/main" id="{ABA072B8-1632-4B50-9FC2-BFA925549035}"/>
              </a:ext>
            </a:extLst>
          </p:cNvPr>
          <p:cNvSpPr/>
          <p:nvPr/>
        </p:nvSpPr>
        <p:spPr>
          <a:xfrm>
            <a:off x="5899571" y="2477866"/>
            <a:ext cx="2286327" cy="1958005"/>
          </a:xfrm>
          <a:custGeom>
            <a:avLst/>
            <a:gdLst/>
            <a:ahLst/>
            <a:cxnLst/>
            <a:rect l="l" t="t" r="r" b="b"/>
            <a:pathLst>
              <a:path w="9144000" h="3314700">
                <a:moveTo>
                  <a:pt x="0" y="3314700"/>
                </a:moveTo>
                <a:lnTo>
                  <a:pt x="9144000" y="3314700"/>
                </a:lnTo>
                <a:lnTo>
                  <a:pt x="9144000" y="0"/>
                </a:lnTo>
                <a:lnTo>
                  <a:pt x="0" y="0"/>
                </a:lnTo>
                <a:lnTo>
                  <a:pt x="0" y="3314700"/>
                </a:lnTo>
                <a:close/>
              </a:path>
            </a:pathLst>
          </a:custGeom>
          <a:solidFill>
            <a:srgbClr val="F4DDE8"/>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Futura PT"/>
              <a:ea typeface="+mn-ea"/>
              <a:cs typeface="+mn-cs"/>
            </a:endParaRPr>
          </a:p>
        </p:txBody>
      </p:sp>
      <p:sp>
        <p:nvSpPr>
          <p:cNvPr id="4" name="object 4"/>
          <p:cNvSpPr txBox="1">
            <a:spLocks noGrp="1"/>
          </p:cNvSpPr>
          <p:nvPr>
            <p:ph type="title"/>
          </p:nvPr>
        </p:nvSpPr>
        <p:spPr>
          <a:xfrm>
            <a:off x="495299" y="466344"/>
            <a:ext cx="4457701" cy="1282146"/>
          </a:xfrm>
          <a:prstGeom prst="rect">
            <a:avLst/>
          </a:prstGeom>
        </p:spPr>
        <p:txBody>
          <a:bodyPr vert="horz" wrap="square" lIns="0" tIns="48260" rIns="0" bIns="0" rtlCol="0">
            <a:spAutoFit/>
          </a:bodyPr>
          <a:lstStyle/>
          <a:p>
            <a:pPr marL="12700" marR="5080">
              <a:lnSpc>
                <a:spcPts val="2400"/>
              </a:lnSpc>
              <a:spcBef>
                <a:spcPts val="380"/>
              </a:spcBef>
            </a:pPr>
            <a:r>
              <a:rPr sz="2200" spc="5" dirty="0">
                <a:latin typeface="+mj-lt"/>
              </a:rPr>
              <a:t>Increasing </a:t>
            </a:r>
            <a:r>
              <a:rPr sz="2200" spc="-55" dirty="0">
                <a:latin typeface="+mj-lt"/>
              </a:rPr>
              <a:t>GVC </a:t>
            </a:r>
            <a:r>
              <a:rPr sz="2200" spc="5" dirty="0">
                <a:latin typeface="+mj-lt"/>
              </a:rPr>
              <a:t>participation </a:t>
            </a:r>
            <a:r>
              <a:rPr sz="2200" spc="-5" dirty="0">
                <a:latin typeface="+mj-lt"/>
              </a:rPr>
              <a:t>is </a:t>
            </a:r>
            <a:r>
              <a:rPr sz="2200" dirty="0">
                <a:latin typeface="+mj-lt"/>
              </a:rPr>
              <a:t>associated </a:t>
            </a:r>
            <a:r>
              <a:rPr sz="2200" spc="10" dirty="0">
                <a:latin typeface="+mj-lt"/>
              </a:rPr>
              <a:t>with </a:t>
            </a:r>
            <a:r>
              <a:rPr sz="2200" dirty="0">
                <a:latin typeface="+mj-lt"/>
              </a:rPr>
              <a:t>rising</a:t>
            </a:r>
            <a:r>
              <a:rPr lang="en-US" sz="2200" dirty="0">
                <a:latin typeface="+mj-lt"/>
              </a:rPr>
              <a:t> </a:t>
            </a:r>
            <a:r>
              <a:rPr sz="2200" spc="-5" dirty="0">
                <a:latin typeface="+mj-lt"/>
              </a:rPr>
              <a:t>markups </a:t>
            </a:r>
            <a:r>
              <a:rPr sz="2200" spc="5" dirty="0">
                <a:latin typeface="+mj-lt"/>
              </a:rPr>
              <a:t>in </a:t>
            </a:r>
            <a:r>
              <a:rPr sz="2200" spc="-15" dirty="0">
                <a:latin typeface="+mj-lt"/>
              </a:rPr>
              <a:t>developed </a:t>
            </a:r>
            <a:r>
              <a:rPr sz="2200" dirty="0">
                <a:latin typeface="+mj-lt"/>
              </a:rPr>
              <a:t>countries </a:t>
            </a:r>
            <a:r>
              <a:rPr sz="2200" spc="5" dirty="0">
                <a:latin typeface="+mj-lt"/>
              </a:rPr>
              <a:t>but </a:t>
            </a:r>
            <a:r>
              <a:rPr sz="2200" spc="5" dirty="0">
                <a:solidFill>
                  <a:srgbClr val="8D3B70"/>
                </a:solidFill>
                <a:latin typeface="+mj-lt"/>
              </a:rPr>
              <a:t>falling </a:t>
            </a:r>
            <a:r>
              <a:rPr sz="2200" spc="-5" dirty="0">
                <a:solidFill>
                  <a:srgbClr val="8D3B70"/>
                </a:solidFill>
                <a:latin typeface="+mj-lt"/>
              </a:rPr>
              <a:t>markups </a:t>
            </a:r>
            <a:r>
              <a:rPr sz="2200" spc="10" dirty="0">
                <a:solidFill>
                  <a:srgbClr val="8D3B70"/>
                </a:solidFill>
                <a:latin typeface="+mj-lt"/>
              </a:rPr>
              <a:t>in</a:t>
            </a:r>
            <a:r>
              <a:rPr lang="en-US" sz="2200" spc="10" dirty="0">
                <a:solidFill>
                  <a:srgbClr val="8D3B70"/>
                </a:solidFill>
                <a:latin typeface="+mj-lt"/>
              </a:rPr>
              <a:t> </a:t>
            </a:r>
            <a:r>
              <a:rPr sz="2200" spc="-10" dirty="0">
                <a:solidFill>
                  <a:srgbClr val="8D3B70"/>
                </a:solidFill>
                <a:latin typeface="+mj-lt"/>
              </a:rPr>
              <a:t>developing</a:t>
            </a:r>
            <a:r>
              <a:rPr sz="2200" spc="-5" dirty="0">
                <a:solidFill>
                  <a:srgbClr val="8D3B70"/>
                </a:solidFill>
                <a:latin typeface="+mj-lt"/>
              </a:rPr>
              <a:t> </a:t>
            </a:r>
            <a:r>
              <a:rPr sz="2200" dirty="0">
                <a:solidFill>
                  <a:srgbClr val="8D3B70"/>
                </a:solidFill>
                <a:latin typeface="+mj-lt"/>
              </a:rPr>
              <a:t>countries</a:t>
            </a:r>
          </a:p>
        </p:txBody>
      </p:sp>
      <p:grpSp>
        <p:nvGrpSpPr>
          <p:cNvPr id="2" name="Group 1">
            <a:extLst>
              <a:ext uri="{FF2B5EF4-FFF2-40B4-BE49-F238E27FC236}">
                <a16:creationId xmlns:a16="http://schemas.microsoft.com/office/drawing/2014/main" id="{D70479C2-4012-43B8-93FB-C5D8CCB81D6A}"/>
              </a:ext>
            </a:extLst>
          </p:cNvPr>
          <p:cNvGrpSpPr/>
          <p:nvPr/>
        </p:nvGrpSpPr>
        <p:grpSpPr>
          <a:xfrm>
            <a:off x="1655025" y="2176786"/>
            <a:ext cx="6963156" cy="2414869"/>
            <a:chOff x="1655025" y="2176786"/>
            <a:chExt cx="6963156" cy="2414869"/>
          </a:xfrm>
        </p:grpSpPr>
        <p:sp>
          <p:nvSpPr>
            <p:cNvPr id="5" name="object 5"/>
            <p:cNvSpPr/>
            <p:nvPr/>
          </p:nvSpPr>
          <p:spPr>
            <a:xfrm>
              <a:off x="2119391" y="2500467"/>
              <a:ext cx="63500" cy="0"/>
            </a:xfrm>
            <a:custGeom>
              <a:avLst/>
              <a:gdLst/>
              <a:ahLst/>
              <a:cxnLst/>
              <a:rect l="l" t="t" r="r" b="b"/>
              <a:pathLst>
                <a:path w="63500">
                  <a:moveTo>
                    <a:pt x="0" y="0"/>
                  </a:moveTo>
                  <a:lnTo>
                    <a:pt x="63500" y="0"/>
                  </a:lnTo>
                </a:path>
              </a:pathLst>
            </a:custGeom>
            <a:ln w="12700">
              <a:solidFill>
                <a:schemeClr val="tx1"/>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Futura PT"/>
                <a:ea typeface="+mn-ea"/>
                <a:cs typeface="+mn-cs"/>
              </a:endParaRPr>
            </a:p>
          </p:txBody>
        </p:sp>
        <p:sp>
          <p:nvSpPr>
            <p:cNvPr id="6" name="object 6"/>
            <p:cNvSpPr/>
            <p:nvPr/>
          </p:nvSpPr>
          <p:spPr>
            <a:xfrm>
              <a:off x="2119391" y="2982391"/>
              <a:ext cx="63500" cy="0"/>
            </a:xfrm>
            <a:custGeom>
              <a:avLst/>
              <a:gdLst/>
              <a:ahLst/>
              <a:cxnLst/>
              <a:rect l="l" t="t" r="r" b="b"/>
              <a:pathLst>
                <a:path w="63500">
                  <a:moveTo>
                    <a:pt x="0" y="0"/>
                  </a:moveTo>
                  <a:lnTo>
                    <a:pt x="63500" y="0"/>
                  </a:lnTo>
                </a:path>
              </a:pathLst>
            </a:custGeom>
            <a:ln w="12700">
              <a:solidFill>
                <a:schemeClr val="tx1"/>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Futura PT"/>
                <a:ea typeface="+mn-ea"/>
                <a:cs typeface="+mn-cs"/>
              </a:endParaRPr>
            </a:p>
          </p:txBody>
        </p:sp>
        <p:sp>
          <p:nvSpPr>
            <p:cNvPr id="7" name="object 7"/>
            <p:cNvSpPr/>
            <p:nvPr/>
          </p:nvSpPr>
          <p:spPr>
            <a:xfrm>
              <a:off x="2119391" y="3464365"/>
              <a:ext cx="63500" cy="0"/>
            </a:xfrm>
            <a:custGeom>
              <a:avLst/>
              <a:gdLst/>
              <a:ahLst/>
              <a:cxnLst/>
              <a:rect l="l" t="t" r="r" b="b"/>
              <a:pathLst>
                <a:path w="63500">
                  <a:moveTo>
                    <a:pt x="0" y="0"/>
                  </a:moveTo>
                  <a:lnTo>
                    <a:pt x="63500" y="0"/>
                  </a:lnTo>
                </a:path>
              </a:pathLst>
            </a:custGeom>
            <a:ln w="12700">
              <a:solidFill>
                <a:schemeClr val="tx1"/>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Futura PT"/>
                <a:ea typeface="+mn-ea"/>
                <a:cs typeface="+mn-cs"/>
              </a:endParaRPr>
            </a:p>
          </p:txBody>
        </p:sp>
        <p:sp>
          <p:nvSpPr>
            <p:cNvPr id="8" name="object 8"/>
            <p:cNvSpPr/>
            <p:nvPr/>
          </p:nvSpPr>
          <p:spPr>
            <a:xfrm>
              <a:off x="2119391" y="3946314"/>
              <a:ext cx="63500" cy="0"/>
            </a:xfrm>
            <a:custGeom>
              <a:avLst/>
              <a:gdLst/>
              <a:ahLst/>
              <a:cxnLst/>
              <a:rect l="l" t="t" r="r" b="b"/>
              <a:pathLst>
                <a:path w="63500">
                  <a:moveTo>
                    <a:pt x="0" y="0"/>
                  </a:moveTo>
                  <a:lnTo>
                    <a:pt x="63500" y="0"/>
                  </a:lnTo>
                </a:path>
              </a:pathLst>
            </a:custGeom>
            <a:ln w="12700">
              <a:solidFill>
                <a:schemeClr val="tx1"/>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Futura PT"/>
                <a:ea typeface="+mn-ea"/>
                <a:cs typeface="+mn-cs"/>
              </a:endParaRPr>
            </a:p>
          </p:txBody>
        </p:sp>
        <p:sp>
          <p:nvSpPr>
            <p:cNvPr id="9" name="object 9"/>
            <p:cNvSpPr/>
            <p:nvPr/>
          </p:nvSpPr>
          <p:spPr>
            <a:xfrm>
              <a:off x="2119391" y="4428280"/>
              <a:ext cx="63500" cy="0"/>
            </a:xfrm>
            <a:custGeom>
              <a:avLst/>
              <a:gdLst/>
              <a:ahLst/>
              <a:cxnLst/>
              <a:rect l="l" t="t" r="r" b="b"/>
              <a:pathLst>
                <a:path w="63500">
                  <a:moveTo>
                    <a:pt x="0" y="0"/>
                  </a:moveTo>
                  <a:lnTo>
                    <a:pt x="63500" y="0"/>
                  </a:lnTo>
                </a:path>
              </a:pathLst>
            </a:custGeom>
            <a:ln w="12700">
              <a:solidFill>
                <a:schemeClr val="tx1"/>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Futura PT"/>
                <a:ea typeface="+mn-ea"/>
                <a:cs typeface="+mn-cs"/>
              </a:endParaRPr>
            </a:p>
          </p:txBody>
        </p:sp>
        <p:sp>
          <p:nvSpPr>
            <p:cNvPr id="10" name="object 10"/>
            <p:cNvSpPr/>
            <p:nvPr/>
          </p:nvSpPr>
          <p:spPr>
            <a:xfrm>
              <a:off x="4315967" y="2500467"/>
              <a:ext cx="63500" cy="0"/>
            </a:xfrm>
            <a:custGeom>
              <a:avLst/>
              <a:gdLst/>
              <a:ahLst/>
              <a:cxnLst/>
              <a:rect l="l" t="t" r="r" b="b"/>
              <a:pathLst>
                <a:path w="63500">
                  <a:moveTo>
                    <a:pt x="0" y="0"/>
                  </a:moveTo>
                  <a:lnTo>
                    <a:pt x="63500" y="0"/>
                  </a:lnTo>
                </a:path>
              </a:pathLst>
            </a:custGeom>
            <a:ln w="12700">
              <a:solidFill>
                <a:schemeClr val="tx1"/>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Futura PT"/>
                <a:ea typeface="+mn-ea"/>
                <a:cs typeface="+mn-cs"/>
              </a:endParaRPr>
            </a:p>
          </p:txBody>
        </p:sp>
        <p:sp>
          <p:nvSpPr>
            <p:cNvPr id="11" name="object 11"/>
            <p:cNvSpPr/>
            <p:nvPr/>
          </p:nvSpPr>
          <p:spPr>
            <a:xfrm>
              <a:off x="4315967" y="3464705"/>
              <a:ext cx="63500" cy="0"/>
            </a:xfrm>
            <a:custGeom>
              <a:avLst/>
              <a:gdLst/>
              <a:ahLst/>
              <a:cxnLst/>
              <a:rect l="l" t="t" r="r" b="b"/>
              <a:pathLst>
                <a:path w="63500">
                  <a:moveTo>
                    <a:pt x="0" y="0"/>
                  </a:moveTo>
                  <a:lnTo>
                    <a:pt x="63500" y="0"/>
                  </a:lnTo>
                </a:path>
              </a:pathLst>
            </a:custGeom>
            <a:ln w="12700">
              <a:solidFill>
                <a:schemeClr val="tx1"/>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Futura PT"/>
                <a:ea typeface="+mn-ea"/>
                <a:cs typeface="+mn-cs"/>
              </a:endParaRPr>
            </a:p>
          </p:txBody>
        </p:sp>
        <p:sp>
          <p:nvSpPr>
            <p:cNvPr id="12" name="object 12"/>
            <p:cNvSpPr/>
            <p:nvPr/>
          </p:nvSpPr>
          <p:spPr>
            <a:xfrm>
              <a:off x="4315967" y="4428280"/>
              <a:ext cx="63500" cy="0"/>
            </a:xfrm>
            <a:custGeom>
              <a:avLst/>
              <a:gdLst/>
              <a:ahLst/>
              <a:cxnLst/>
              <a:rect l="l" t="t" r="r" b="b"/>
              <a:pathLst>
                <a:path w="63500">
                  <a:moveTo>
                    <a:pt x="0" y="0"/>
                  </a:moveTo>
                  <a:lnTo>
                    <a:pt x="63500" y="0"/>
                  </a:lnTo>
                </a:path>
              </a:pathLst>
            </a:custGeom>
            <a:ln w="12700">
              <a:solidFill>
                <a:schemeClr val="tx1"/>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Futura PT"/>
                <a:ea typeface="+mn-ea"/>
                <a:cs typeface="+mn-cs"/>
              </a:endParaRPr>
            </a:p>
          </p:txBody>
        </p:sp>
        <p:sp>
          <p:nvSpPr>
            <p:cNvPr id="15" name="object 15"/>
            <p:cNvSpPr/>
            <p:nvPr/>
          </p:nvSpPr>
          <p:spPr>
            <a:xfrm>
              <a:off x="4315967" y="2500467"/>
              <a:ext cx="0" cy="1927860"/>
            </a:xfrm>
            <a:custGeom>
              <a:avLst/>
              <a:gdLst/>
              <a:ahLst/>
              <a:cxnLst/>
              <a:rect l="l" t="t" r="r" b="b"/>
              <a:pathLst>
                <a:path h="1927860">
                  <a:moveTo>
                    <a:pt x="0" y="0"/>
                  </a:moveTo>
                  <a:lnTo>
                    <a:pt x="0" y="1927809"/>
                  </a:lnTo>
                </a:path>
              </a:pathLst>
            </a:custGeom>
            <a:ln w="12700">
              <a:solidFill>
                <a:schemeClr val="tx1"/>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Futura PT"/>
                <a:ea typeface="+mn-ea"/>
                <a:cs typeface="+mn-cs"/>
              </a:endParaRPr>
            </a:p>
          </p:txBody>
        </p:sp>
        <p:sp>
          <p:nvSpPr>
            <p:cNvPr id="16" name="object 16"/>
            <p:cNvSpPr/>
            <p:nvPr/>
          </p:nvSpPr>
          <p:spPr>
            <a:xfrm>
              <a:off x="3889644" y="4364780"/>
              <a:ext cx="0" cy="63500"/>
            </a:xfrm>
            <a:custGeom>
              <a:avLst/>
              <a:gdLst/>
              <a:ahLst/>
              <a:cxnLst/>
              <a:rect l="l" t="t" r="r" b="b"/>
              <a:pathLst>
                <a:path h="63500">
                  <a:moveTo>
                    <a:pt x="0" y="0"/>
                  </a:moveTo>
                  <a:lnTo>
                    <a:pt x="0" y="63500"/>
                  </a:lnTo>
                </a:path>
              </a:pathLst>
            </a:custGeom>
            <a:ln w="12700">
              <a:solidFill>
                <a:schemeClr val="tx1"/>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Futura PT"/>
                <a:ea typeface="+mn-ea"/>
                <a:cs typeface="+mn-cs"/>
              </a:endParaRPr>
            </a:p>
          </p:txBody>
        </p:sp>
        <p:sp>
          <p:nvSpPr>
            <p:cNvPr id="17" name="object 17"/>
            <p:cNvSpPr/>
            <p:nvPr/>
          </p:nvSpPr>
          <p:spPr>
            <a:xfrm>
              <a:off x="3462948" y="4364780"/>
              <a:ext cx="0" cy="63500"/>
            </a:xfrm>
            <a:custGeom>
              <a:avLst/>
              <a:gdLst/>
              <a:ahLst/>
              <a:cxnLst/>
              <a:rect l="l" t="t" r="r" b="b"/>
              <a:pathLst>
                <a:path h="63500">
                  <a:moveTo>
                    <a:pt x="0" y="0"/>
                  </a:moveTo>
                  <a:lnTo>
                    <a:pt x="0" y="63500"/>
                  </a:lnTo>
                </a:path>
              </a:pathLst>
            </a:custGeom>
            <a:ln w="12700">
              <a:solidFill>
                <a:schemeClr val="tx1"/>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Futura PT"/>
                <a:ea typeface="+mn-ea"/>
                <a:cs typeface="+mn-cs"/>
              </a:endParaRPr>
            </a:p>
          </p:txBody>
        </p:sp>
        <p:sp>
          <p:nvSpPr>
            <p:cNvPr id="18" name="object 18"/>
            <p:cNvSpPr/>
            <p:nvPr/>
          </p:nvSpPr>
          <p:spPr>
            <a:xfrm>
              <a:off x="3036258" y="4364780"/>
              <a:ext cx="0" cy="63500"/>
            </a:xfrm>
            <a:custGeom>
              <a:avLst/>
              <a:gdLst/>
              <a:ahLst/>
              <a:cxnLst/>
              <a:rect l="l" t="t" r="r" b="b"/>
              <a:pathLst>
                <a:path h="63500">
                  <a:moveTo>
                    <a:pt x="0" y="0"/>
                  </a:moveTo>
                  <a:lnTo>
                    <a:pt x="0" y="63500"/>
                  </a:lnTo>
                </a:path>
              </a:pathLst>
            </a:custGeom>
            <a:ln w="12700">
              <a:solidFill>
                <a:schemeClr val="tx1"/>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Futura PT"/>
                <a:ea typeface="+mn-ea"/>
                <a:cs typeface="+mn-cs"/>
              </a:endParaRPr>
            </a:p>
          </p:txBody>
        </p:sp>
        <p:sp>
          <p:nvSpPr>
            <p:cNvPr id="19" name="object 19"/>
            <p:cNvSpPr/>
            <p:nvPr/>
          </p:nvSpPr>
          <p:spPr>
            <a:xfrm>
              <a:off x="2609574" y="4364780"/>
              <a:ext cx="0" cy="63500"/>
            </a:xfrm>
            <a:custGeom>
              <a:avLst/>
              <a:gdLst/>
              <a:ahLst/>
              <a:cxnLst/>
              <a:rect l="l" t="t" r="r" b="b"/>
              <a:pathLst>
                <a:path h="63500">
                  <a:moveTo>
                    <a:pt x="0" y="0"/>
                  </a:moveTo>
                  <a:lnTo>
                    <a:pt x="0" y="63500"/>
                  </a:lnTo>
                </a:path>
              </a:pathLst>
            </a:custGeom>
            <a:ln w="12700">
              <a:solidFill>
                <a:schemeClr val="tx1"/>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Futura PT"/>
                <a:ea typeface="+mn-ea"/>
                <a:cs typeface="+mn-cs"/>
              </a:endParaRPr>
            </a:p>
          </p:txBody>
        </p:sp>
        <p:sp>
          <p:nvSpPr>
            <p:cNvPr id="20" name="object 20"/>
            <p:cNvSpPr/>
            <p:nvPr/>
          </p:nvSpPr>
          <p:spPr>
            <a:xfrm>
              <a:off x="2182891" y="2500467"/>
              <a:ext cx="0" cy="1927860"/>
            </a:xfrm>
            <a:custGeom>
              <a:avLst/>
              <a:gdLst/>
              <a:ahLst/>
              <a:cxnLst/>
              <a:rect l="l" t="t" r="r" b="b"/>
              <a:pathLst>
                <a:path h="1927860">
                  <a:moveTo>
                    <a:pt x="0" y="0"/>
                  </a:moveTo>
                  <a:lnTo>
                    <a:pt x="0" y="1927809"/>
                  </a:lnTo>
                </a:path>
              </a:pathLst>
            </a:custGeom>
            <a:ln w="12700">
              <a:solidFill>
                <a:schemeClr val="tx1"/>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Futura PT"/>
                <a:ea typeface="+mn-ea"/>
                <a:cs typeface="+mn-cs"/>
              </a:endParaRPr>
            </a:p>
          </p:txBody>
        </p:sp>
        <p:sp>
          <p:nvSpPr>
            <p:cNvPr id="21" name="object 21"/>
            <p:cNvSpPr/>
            <p:nvPr/>
          </p:nvSpPr>
          <p:spPr>
            <a:xfrm>
              <a:off x="2182891" y="4428280"/>
              <a:ext cx="2133600" cy="0"/>
            </a:xfrm>
            <a:custGeom>
              <a:avLst/>
              <a:gdLst/>
              <a:ahLst/>
              <a:cxnLst/>
              <a:rect l="l" t="t" r="r" b="b"/>
              <a:pathLst>
                <a:path w="2133600">
                  <a:moveTo>
                    <a:pt x="0" y="0"/>
                  </a:moveTo>
                  <a:lnTo>
                    <a:pt x="2133079" y="0"/>
                  </a:lnTo>
                </a:path>
              </a:pathLst>
            </a:custGeom>
            <a:ln w="12700">
              <a:solidFill>
                <a:schemeClr val="tx1"/>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Futura PT"/>
                <a:ea typeface="+mn-ea"/>
                <a:cs typeface="+mn-cs"/>
              </a:endParaRPr>
            </a:p>
          </p:txBody>
        </p:sp>
        <p:sp>
          <p:nvSpPr>
            <p:cNvPr id="24" name="object 24"/>
            <p:cNvSpPr txBox="1"/>
            <p:nvPr/>
          </p:nvSpPr>
          <p:spPr>
            <a:xfrm>
              <a:off x="4417538" y="4351331"/>
              <a:ext cx="246379" cy="135935"/>
            </a:xfrm>
            <a:prstGeom prst="rect">
              <a:avLst/>
            </a:prstGeom>
          </p:spPr>
          <p:txBody>
            <a:bodyPr vert="horz" wrap="square" lIns="0" tIns="12700" rIns="0" bIns="0" rtlCol="0">
              <a:spAutoFit/>
            </a:bodyPr>
            <a:lstStyle/>
            <a:p>
              <a:pPr marL="12700" marR="0" lvl="0" indent="0" algn="l" defTabSz="914400" rtl="0" eaLnBrk="1" fontAlgn="auto" latinLnBrk="0" hangingPunct="1">
                <a:lnSpc>
                  <a:spcPct val="100000"/>
                </a:lnSpc>
                <a:spcBef>
                  <a:spcPts val="100"/>
                </a:spcBef>
                <a:spcAft>
                  <a:spcPts val="0"/>
                </a:spcAft>
                <a:buClrTx/>
                <a:buSzTx/>
                <a:buFontTx/>
                <a:buNone/>
                <a:tabLst/>
                <a:defRPr/>
              </a:pPr>
              <a:r>
                <a:rPr kumimoji="0" sz="800" b="0" i="0" u="none" strike="noStrike" kern="1200" cap="none" spc="0" normalizeH="0" baseline="0" noProof="0" dirty="0">
                  <a:ln>
                    <a:noFill/>
                  </a:ln>
                  <a:solidFill>
                    <a:prstClr val="black"/>
                  </a:solidFill>
                  <a:effectLst/>
                  <a:uLnTx/>
                  <a:uFillTx/>
                  <a:latin typeface="FuturaStd-Light"/>
                  <a:ea typeface="+mn-ea"/>
                  <a:cs typeface="FuturaStd-Light"/>
                </a:rPr>
                <a:t>1.15</a:t>
              </a:r>
              <a:endParaRPr kumimoji="0" sz="800" b="0" i="0" u="none" strike="noStrike" kern="1200" cap="none" spc="0" normalizeH="0" baseline="0" noProof="0">
                <a:ln>
                  <a:noFill/>
                </a:ln>
                <a:solidFill>
                  <a:prstClr val="black"/>
                </a:solidFill>
                <a:effectLst/>
                <a:uLnTx/>
                <a:uFillTx/>
                <a:latin typeface="FuturaStd-Light"/>
                <a:ea typeface="+mn-ea"/>
                <a:cs typeface="FuturaStd-Light"/>
              </a:endParaRPr>
            </a:p>
          </p:txBody>
        </p:sp>
        <p:sp>
          <p:nvSpPr>
            <p:cNvPr id="25" name="object 25"/>
            <p:cNvSpPr txBox="1"/>
            <p:nvPr/>
          </p:nvSpPr>
          <p:spPr>
            <a:xfrm>
              <a:off x="4417538" y="3387452"/>
              <a:ext cx="246379" cy="135935"/>
            </a:xfrm>
            <a:prstGeom prst="rect">
              <a:avLst/>
            </a:prstGeom>
          </p:spPr>
          <p:txBody>
            <a:bodyPr vert="horz" wrap="square" lIns="0" tIns="12700" rIns="0" bIns="0" rtlCol="0">
              <a:spAutoFit/>
            </a:bodyPr>
            <a:lstStyle/>
            <a:p>
              <a:pPr marL="12700" marR="0" lvl="0" indent="0" algn="l" defTabSz="914400" rtl="0" eaLnBrk="1" fontAlgn="auto" latinLnBrk="0" hangingPunct="1">
                <a:lnSpc>
                  <a:spcPct val="100000"/>
                </a:lnSpc>
                <a:spcBef>
                  <a:spcPts val="100"/>
                </a:spcBef>
                <a:spcAft>
                  <a:spcPts val="0"/>
                </a:spcAft>
                <a:buClrTx/>
                <a:buSzTx/>
                <a:buFontTx/>
                <a:buNone/>
                <a:tabLst/>
                <a:defRPr/>
              </a:pPr>
              <a:r>
                <a:rPr kumimoji="0" sz="800" b="0" i="0" u="none" strike="noStrike" kern="1200" cap="none" spc="0" normalizeH="0" baseline="0" noProof="0" dirty="0">
                  <a:ln>
                    <a:noFill/>
                  </a:ln>
                  <a:solidFill>
                    <a:prstClr val="black"/>
                  </a:solidFill>
                  <a:effectLst/>
                  <a:uLnTx/>
                  <a:uFillTx/>
                  <a:latin typeface="FuturaStd-Light"/>
                  <a:ea typeface="+mn-ea"/>
                  <a:cs typeface="FuturaStd-Light"/>
                </a:rPr>
                <a:t>1.25</a:t>
              </a:r>
              <a:endParaRPr kumimoji="0" sz="800" b="0" i="0" u="none" strike="noStrike" kern="1200" cap="none" spc="0" normalizeH="0" baseline="0" noProof="0">
                <a:ln>
                  <a:noFill/>
                </a:ln>
                <a:solidFill>
                  <a:prstClr val="black"/>
                </a:solidFill>
                <a:effectLst/>
                <a:uLnTx/>
                <a:uFillTx/>
                <a:latin typeface="FuturaStd-Light"/>
                <a:ea typeface="+mn-ea"/>
                <a:cs typeface="FuturaStd-Light"/>
              </a:endParaRPr>
            </a:p>
          </p:txBody>
        </p:sp>
        <p:sp>
          <p:nvSpPr>
            <p:cNvPr id="26" name="object 26"/>
            <p:cNvSpPr txBox="1"/>
            <p:nvPr/>
          </p:nvSpPr>
          <p:spPr>
            <a:xfrm>
              <a:off x="4417538" y="2423572"/>
              <a:ext cx="246379" cy="135935"/>
            </a:xfrm>
            <a:prstGeom prst="rect">
              <a:avLst/>
            </a:prstGeom>
          </p:spPr>
          <p:txBody>
            <a:bodyPr vert="horz" wrap="square" lIns="0" tIns="12700" rIns="0" bIns="0" rtlCol="0">
              <a:spAutoFit/>
            </a:bodyPr>
            <a:lstStyle/>
            <a:p>
              <a:pPr marL="12700" marR="0" lvl="0" indent="0" algn="l" defTabSz="914400" rtl="0" eaLnBrk="1" fontAlgn="auto" latinLnBrk="0" hangingPunct="1">
                <a:lnSpc>
                  <a:spcPct val="100000"/>
                </a:lnSpc>
                <a:spcBef>
                  <a:spcPts val="100"/>
                </a:spcBef>
                <a:spcAft>
                  <a:spcPts val="0"/>
                </a:spcAft>
                <a:buClrTx/>
                <a:buSzTx/>
                <a:buFontTx/>
                <a:buNone/>
                <a:tabLst/>
                <a:defRPr/>
              </a:pPr>
              <a:r>
                <a:rPr kumimoji="0" sz="800" b="0" i="0" u="none" strike="noStrike" kern="1200" cap="none" spc="0" normalizeH="0" baseline="0" noProof="0" dirty="0">
                  <a:ln>
                    <a:noFill/>
                  </a:ln>
                  <a:solidFill>
                    <a:prstClr val="black"/>
                  </a:solidFill>
                  <a:effectLst/>
                  <a:uLnTx/>
                  <a:uFillTx/>
                  <a:latin typeface="FuturaStd-Light"/>
                  <a:ea typeface="+mn-ea"/>
                  <a:cs typeface="FuturaStd-Light"/>
                </a:rPr>
                <a:t>1.35</a:t>
              </a:r>
              <a:endParaRPr kumimoji="0" sz="800" b="0" i="0" u="none" strike="noStrike" kern="1200" cap="none" spc="0" normalizeH="0" baseline="0" noProof="0">
                <a:ln>
                  <a:noFill/>
                </a:ln>
                <a:solidFill>
                  <a:prstClr val="black"/>
                </a:solidFill>
                <a:effectLst/>
                <a:uLnTx/>
                <a:uFillTx/>
                <a:latin typeface="FuturaStd-Light"/>
                <a:ea typeface="+mn-ea"/>
                <a:cs typeface="FuturaStd-Light"/>
              </a:endParaRPr>
            </a:p>
          </p:txBody>
        </p:sp>
        <p:sp>
          <p:nvSpPr>
            <p:cNvPr id="27" name="object 27"/>
            <p:cNvSpPr txBox="1"/>
            <p:nvPr/>
          </p:nvSpPr>
          <p:spPr>
            <a:xfrm>
              <a:off x="1822674" y="4351432"/>
              <a:ext cx="246379" cy="135935"/>
            </a:xfrm>
            <a:prstGeom prst="rect">
              <a:avLst/>
            </a:prstGeom>
          </p:spPr>
          <p:txBody>
            <a:bodyPr vert="horz" wrap="square" lIns="0" tIns="12700" rIns="0" bIns="0" rtlCol="0">
              <a:spAutoFit/>
            </a:bodyPr>
            <a:lstStyle/>
            <a:p>
              <a:pPr marL="12700" marR="0" lvl="0" indent="0" algn="l" defTabSz="914400" rtl="0" eaLnBrk="1" fontAlgn="auto" latinLnBrk="0" hangingPunct="1">
                <a:lnSpc>
                  <a:spcPct val="100000"/>
                </a:lnSpc>
                <a:spcBef>
                  <a:spcPts val="100"/>
                </a:spcBef>
                <a:spcAft>
                  <a:spcPts val="0"/>
                </a:spcAft>
                <a:buClrTx/>
                <a:buSzTx/>
                <a:buFontTx/>
                <a:buNone/>
                <a:tabLst/>
                <a:defRPr/>
              </a:pPr>
              <a:r>
                <a:rPr kumimoji="0" sz="800" b="0" i="0" u="none" strike="noStrike" kern="1200" cap="none" spc="0" normalizeH="0" baseline="0" noProof="0" dirty="0">
                  <a:ln>
                    <a:noFill/>
                  </a:ln>
                  <a:solidFill>
                    <a:prstClr val="black"/>
                  </a:solidFill>
                  <a:effectLst/>
                  <a:uLnTx/>
                  <a:uFillTx/>
                  <a:latin typeface="FuturaStd-Light"/>
                  <a:ea typeface="+mn-ea"/>
                  <a:cs typeface="FuturaStd-Light"/>
                </a:rPr>
                <a:t>0.01</a:t>
              </a:r>
              <a:endParaRPr kumimoji="0" sz="800" b="0" i="0" u="none" strike="noStrike" kern="1200" cap="none" spc="0" normalizeH="0" baseline="0" noProof="0">
                <a:ln>
                  <a:noFill/>
                </a:ln>
                <a:solidFill>
                  <a:prstClr val="black"/>
                </a:solidFill>
                <a:effectLst/>
                <a:uLnTx/>
                <a:uFillTx/>
                <a:latin typeface="FuturaStd-Light"/>
                <a:ea typeface="+mn-ea"/>
                <a:cs typeface="FuturaStd-Light"/>
              </a:endParaRPr>
            </a:p>
          </p:txBody>
        </p:sp>
        <p:sp>
          <p:nvSpPr>
            <p:cNvPr id="28" name="object 28"/>
            <p:cNvSpPr txBox="1"/>
            <p:nvPr/>
          </p:nvSpPr>
          <p:spPr>
            <a:xfrm>
              <a:off x="1822674" y="3869442"/>
              <a:ext cx="246379" cy="135935"/>
            </a:xfrm>
            <a:prstGeom prst="rect">
              <a:avLst/>
            </a:prstGeom>
          </p:spPr>
          <p:txBody>
            <a:bodyPr vert="horz" wrap="square" lIns="0" tIns="12700" rIns="0" bIns="0" rtlCol="0">
              <a:spAutoFit/>
            </a:bodyPr>
            <a:lstStyle/>
            <a:p>
              <a:pPr marL="12700" marR="0" lvl="0" indent="0" algn="l" defTabSz="914400" rtl="0" eaLnBrk="1" fontAlgn="auto" latinLnBrk="0" hangingPunct="1">
                <a:lnSpc>
                  <a:spcPct val="100000"/>
                </a:lnSpc>
                <a:spcBef>
                  <a:spcPts val="100"/>
                </a:spcBef>
                <a:spcAft>
                  <a:spcPts val="0"/>
                </a:spcAft>
                <a:buClrTx/>
                <a:buSzTx/>
                <a:buFontTx/>
                <a:buNone/>
                <a:tabLst/>
                <a:defRPr/>
              </a:pPr>
              <a:r>
                <a:rPr kumimoji="0" sz="800" b="0" i="0" u="none" strike="noStrike" kern="1200" cap="none" spc="0" normalizeH="0" baseline="0" noProof="0" dirty="0">
                  <a:ln>
                    <a:noFill/>
                  </a:ln>
                  <a:solidFill>
                    <a:prstClr val="black"/>
                  </a:solidFill>
                  <a:effectLst/>
                  <a:uLnTx/>
                  <a:uFillTx/>
                  <a:latin typeface="FuturaStd-Light"/>
                  <a:ea typeface="+mn-ea"/>
                  <a:cs typeface="FuturaStd-Light"/>
                </a:rPr>
                <a:t>0.03</a:t>
              </a:r>
            </a:p>
          </p:txBody>
        </p:sp>
        <p:sp>
          <p:nvSpPr>
            <p:cNvPr id="29" name="object 29"/>
            <p:cNvSpPr txBox="1"/>
            <p:nvPr/>
          </p:nvSpPr>
          <p:spPr>
            <a:xfrm>
              <a:off x="1822674" y="3387452"/>
              <a:ext cx="246379" cy="135935"/>
            </a:xfrm>
            <a:prstGeom prst="rect">
              <a:avLst/>
            </a:prstGeom>
          </p:spPr>
          <p:txBody>
            <a:bodyPr vert="horz" wrap="square" lIns="0" tIns="12700" rIns="0" bIns="0" rtlCol="0">
              <a:spAutoFit/>
            </a:bodyPr>
            <a:lstStyle/>
            <a:p>
              <a:pPr marL="12700" marR="0" lvl="0" indent="0" algn="l" defTabSz="914400" rtl="0" eaLnBrk="1" fontAlgn="auto" latinLnBrk="0" hangingPunct="1">
                <a:lnSpc>
                  <a:spcPct val="100000"/>
                </a:lnSpc>
                <a:spcBef>
                  <a:spcPts val="100"/>
                </a:spcBef>
                <a:spcAft>
                  <a:spcPts val="0"/>
                </a:spcAft>
                <a:buClrTx/>
                <a:buSzTx/>
                <a:buFontTx/>
                <a:buNone/>
                <a:tabLst/>
                <a:defRPr/>
              </a:pPr>
              <a:r>
                <a:rPr kumimoji="0" sz="800" b="0" i="0" u="none" strike="noStrike" kern="1200" cap="none" spc="0" normalizeH="0" baseline="0" noProof="0" dirty="0">
                  <a:ln>
                    <a:noFill/>
                  </a:ln>
                  <a:solidFill>
                    <a:prstClr val="black"/>
                  </a:solidFill>
                  <a:effectLst/>
                  <a:uLnTx/>
                  <a:uFillTx/>
                  <a:latin typeface="FuturaStd-Light"/>
                  <a:ea typeface="+mn-ea"/>
                  <a:cs typeface="FuturaStd-Light"/>
                </a:rPr>
                <a:t>0.05</a:t>
              </a:r>
              <a:endParaRPr kumimoji="0" sz="800" b="0" i="0" u="none" strike="noStrike" kern="1200" cap="none" spc="0" normalizeH="0" baseline="0" noProof="0">
                <a:ln>
                  <a:noFill/>
                </a:ln>
                <a:solidFill>
                  <a:prstClr val="black"/>
                </a:solidFill>
                <a:effectLst/>
                <a:uLnTx/>
                <a:uFillTx/>
                <a:latin typeface="FuturaStd-Light"/>
                <a:ea typeface="+mn-ea"/>
                <a:cs typeface="FuturaStd-Light"/>
              </a:endParaRPr>
            </a:p>
          </p:txBody>
        </p:sp>
        <p:sp>
          <p:nvSpPr>
            <p:cNvPr id="30" name="object 30"/>
            <p:cNvSpPr txBox="1"/>
            <p:nvPr/>
          </p:nvSpPr>
          <p:spPr>
            <a:xfrm>
              <a:off x="1822674" y="2905461"/>
              <a:ext cx="246379" cy="135935"/>
            </a:xfrm>
            <a:prstGeom prst="rect">
              <a:avLst/>
            </a:prstGeom>
          </p:spPr>
          <p:txBody>
            <a:bodyPr vert="horz" wrap="square" lIns="0" tIns="12700" rIns="0" bIns="0" rtlCol="0">
              <a:spAutoFit/>
            </a:bodyPr>
            <a:lstStyle/>
            <a:p>
              <a:pPr marL="12700" marR="0" lvl="0" indent="0" algn="l" defTabSz="914400" rtl="0" eaLnBrk="1" fontAlgn="auto" latinLnBrk="0" hangingPunct="1">
                <a:lnSpc>
                  <a:spcPct val="100000"/>
                </a:lnSpc>
                <a:spcBef>
                  <a:spcPts val="100"/>
                </a:spcBef>
                <a:spcAft>
                  <a:spcPts val="0"/>
                </a:spcAft>
                <a:buClrTx/>
                <a:buSzTx/>
                <a:buFontTx/>
                <a:buNone/>
                <a:tabLst/>
                <a:defRPr/>
              </a:pPr>
              <a:r>
                <a:rPr kumimoji="0" sz="800" b="0" i="0" u="none" strike="noStrike" kern="1200" cap="none" spc="0" normalizeH="0" baseline="0" noProof="0" dirty="0">
                  <a:ln>
                    <a:noFill/>
                  </a:ln>
                  <a:solidFill>
                    <a:prstClr val="black"/>
                  </a:solidFill>
                  <a:effectLst/>
                  <a:uLnTx/>
                  <a:uFillTx/>
                  <a:latin typeface="FuturaStd-Light"/>
                  <a:ea typeface="+mn-ea"/>
                  <a:cs typeface="FuturaStd-Light"/>
                </a:rPr>
                <a:t>0.07</a:t>
              </a:r>
              <a:endParaRPr kumimoji="0" sz="800" b="0" i="0" u="none" strike="noStrike" kern="1200" cap="none" spc="0" normalizeH="0" baseline="0" noProof="0">
                <a:ln>
                  <a:noFill/>
                </a:ln>
                <a:solidFill>
                  <a:prstClr val="black"/>
                </a:solidFill>
                <a:effectLst/>
                <a:uLnTx/>
                <a:uFillTx/>
                <a:latin typeface="FuturaStd-Light"/>
                <a:ea typeface="+mn-ea"/>
                <a:cs typeface="FuturaStd-Light"/>
              </a:endParaRPr>
            </a:p>
          </p:txBody>
        </p:sp>
        <p:sp>
          <p:nvSpPr>
            <p:cNvPr id="31" name="object 31"/>
            <p:cNvSpPr txBox="1"/>
            <p:nvPr/>
          </p:nvSpPr>
          <p:spPr>
            <a:xfrm>
              <a:off x="1822674" y="2423471"/>
              <a:ext cx="246379" cy="135935"/>
            </a:xfrm>
            <a:prstGeom prst="rect">
              <a:avLst/>
            </a:prstGeom>
          </p:spPr>
          <p:txBody>
            <a:bodyPr vert="horz" wrap="square" lIns="0" tIns="12700" rIns="0" bIns="0" rtlCol="0">
              <a:spAutoFit/>
            </a:bodyPr>
            <a:lstStyle/>
            <a:p>
              <a:pPr marL="12700" marR="0" lvl="0" indent="0" algn="l" defTabSz="914400" rtl="0" eaLnBrk="1" fontAlgn="auto" latinLnBrk="0" hangingPunct="1">
                <a:lnSpc>
                  <a:spcPct val="100000"/>
                </a:lnSpc>
                <a:spcBef>
                  <a:spcPts val="100"/>
                </a:spcBef>
                <a:spcAft>
                  <a:spcPts val="0"/>
                </a:spcAft>
                <a:buClrTx/>
                <a:buSzTx/>
                <a:buFontTx/>
                <a:buNone/>
                <a:tabLst/>
                <a:defRPr/>
              </a:pPr>
              <a:r>
                <a:rPr kumimoji="0" sz="800" b="0" i="0" u="none" strike="noStrike" kern="1200" cap="none" spc="0" normalizeH="0" baseline="0" noProof="0" dirty="0">
                  <a:ln>
                    <a:noFill/>
                  </a:ln>
                  <a:solidFill>
                    <a:prstClr val="black"/>
                  </a:solidFill>
                  <a:effectLst/>
                  <a:uLnTx/>
                  <a:uFillTx/>
                  <a:latin typeface="FuturaStd-Light"/>
                  <a:ea typeface="+mn-ea"/>
                  <a:cs typeface="FuturaStd-Light"/>
                </a:rPr>
                <a:t>0.09</a:t>
              </a:r>
            </a:p>
          </p:txBody>
        </p:sp>
        <p:sp>
          <p:nvSpPr>
            <p:cNvPr id="32" name="object 32"/>
            <p:cNvSpPr txBox="1"/>
            <p:nvPr/>
          </p:nvSpPr>
          <p:spPr>
            <a:xfrm>
              <a:off x="4675938" y="3036326"/>
              <a:ext cx="123111" cy="856615"/>
            </a:xfrm>
            <a:prstGeom prst="rect">
              <a:avLst/>
            </a:prstGeom>
          </p:spPr>
          <p:txBody>
            <a:bodyPr vert="vert270" wrap="square" lIns="0" tIns="13335" rIns="0" bIns="0" rtlCol="0">
              <a:spAutoFit/>
            </a:bodyPr>
            <a:lstStyle/>
            <a:p>
              <a:pPr marL="12700" marR="0" lvl="0" indent="0" algn="l" defTabSz="914400" rtl="0" eaLnBrk="1" fontAlgn="auto" latinLnBrk="0" hangingPunct="1">
                <a:lnSpc>
                  <a:spcPct val="100000"/>
                </a:lnSpc>
                <a:spcBef>
                  <a:spcPts val="105"/>
                </a:spcBef>
                <a:spcAft>
                  <a:spcPts val="0"/>
                </a:spcAft>
                <a:buClrTx/>
                <a:buSzTx/>
                <a:buFontTx/>
                <a:buNone/>
                <a:tabLst/>
                <a:defRPr/>
              </a:pPr>
              <a:r>
                <a:rPr kumimoji="0" sz="800" b="0" i="0" u="none" strike="noStrike" kern="1200" cap="none" spc="0" normalizeH="0" baseline="0" noProof="0" dirty="0">
                  <a:ln>
                    <a:noFill/>
                  </a:ln>
                  <a:solidFill>
                    <a:prstClr val="black"/>
                  </a:solidFill>
                  <a:effectLst/>
                  <a:uLnTx/>
                  <a:uFillTx/>
                  <a:latin typeface="FuturaStd-Book"/>
                  <a:ea typeface="+mn-ea"/>
                  <a:cs typeface="FuturaStd-Book"/>
                </a:rPr>
                <a:t>Aggregate</a:t>
              </a:r>
              <a:r>
                <a:rPr kumimoji="0" sz="800" b="0" i="0" u="none" strike="noStrike" kern="1200" cap="none" spc="-75" normalizeH="0" baseline="0" noProof="0" dirty="0">
                  <a:ln>
                    <a:noFill/>
                  </a:ln>
                  <a:solidFill>
                    <a:prstClr val="black"/>
                  </a:solidFill>
                  <a:effectLst/>
                  <a:uLnTx/>
                  <a:uFillTx/>
                  <a:latin typeface="FuturaStd-Book"/>
                  <a:ea typeface="+mn-ea"/>
                  <a:cs typeface="FuturaStd-Book"/>
                </a:rPr>
                <a:t> </a:t>
              </a:r>
              <a:r>
                <a:rPr kumimoji="0" sz="800" b="0" i="0" u="none" strike="noStrike" kern="1200" cap="none" spc="0" normalizeH="0" baseline="0" noProof="0" dirty="0">
                  <a:ln>
                    <a:noFill/>
                  </a:ln>
                  <a:solidFill>
                    <a:prstClr val="black"/>
                  </a:solidFill>
                  <a:effectLst/>
                  <a:uLnTx/>
                  <a:uFillTx/>
                  <a:latin typeface="FuturaStd-Book"/>
                  <a:ea typeface="+mn-ea"/>
                  <a:cs typeface="FuturaStd-Book"/>
                </a:rPr>
                <a:t>markup</a:t>
              </a:r>
            </a:p>
          </p:txBody>
        </p:sp>
        <p:sp>
          <p:nvSpPr>
            <p:cNvPr id="33" name="object 33"/>
            <p:cNvSpPr txBox="1"/>
            <p:nvPr/>
          </p:nvSpPr>
          <p:spPr>
            <a:xfrm>
              <a:off x="1655025" y="2811986"/>
              <a:ext cx="123111" cy="1304925"/>
            </a:xfrm>
            <a:prstGeom prst="rect">
              <a:avLst/>
            </a:prstGeom>
          </p:spPr>
          <p:txBody>
            <a:bodyPr vert="vert270" wrap="square" lIns="0" tIns="13335" rIns="0" bIns="0" rtlCol="0">
              <a:spAutoFit/>
            </a:bodyPr>
            <a:lstStyle/>
            <a:p>
              <a:pPr marL="12700" marR="0" lvl="0" indent="0" algn="l" defTabSz="914400" rtl="0" eaLnBrk="1" fontAlgn="auto" latinLnBrk="0" hangingPunct="1">
                <a:lnSpc>
                  <a:spcPct val="100000"/>
                </a:lnSpc>
                <a:spcBef>
                  <a:spcPts val="105"/>
                </a:spcBef>
                <a:spcAft>
                  <a:spcPts val="0"/>
                </a:spcAft>
                <a:buClrTx/>
                <a:buSzTx/>
                <a:buFontTx/>
                <a:buNone/>
                <a:tabLst/>
                <a:defRPr/>
              </a:pPr>
              <a:r>
                <a:rPr kumimoji="0" sz="800" b="0" i="0" u="none" strike="noStrike" kern="1200" cap="none" spc="0" normalizeH="0" baseline="0" noProof="0" dirty="0">
                  <a:ln>
                    <a:noFill/>
                  </a:ln>
                  <a:solidFill>
                    <a:prstClr val="black"/>
                  </a:solidFill>
                  <a:effectLst/>
                  <a:uLnTx/>
                  <a:uFillTx/>
                  <a:latin typeface="FuturaStd-Book"/>
                  <a:ea typeface="+mn-ea"/>
                  <a:cs typeface="FuturaStd-Book"/>
                </a:rPr>
                <a:t>Backward GVC</a:t>
              </a:r>
              <a:r>
                <a:rPr kumimoji="0" sz="800" b="0" i="0" u="none" strike="noStrike" kern="1200" cap="none" spc="-85" normalizeH="0" baseline="0" noProof="0" dirty="0">
                  <a:ln>
                    <a:noFill/>
                  </a:ln>
                  <a:solidFill>
                    <a:prstClr val="black"/>
                  </a:solidFill>
                  <a:effectLst/>
                  <a:uLnTx/>
                  <a:uFillTx/>
                  <a:latin typeface="FuturaStd-Book"/>
                  <a:ea typeface="+mn-ea"/>
                  <a:cs typeface="FuturaStd-Book"/>
                </a:rPr>
                <a:t> </a:t>
              </a:r>
              <a:r>
                <a:rPr kumimoji="0" sz="800" b="0" i="0" u="none" strike="noStrike" kern="1200" cap="none" spc="0" normalizeH="0" baseline="0" noProof="0" dirty="0">
                  <a:ln>
                    <a:noFill/>
                  </a:ln>
                  <a:solidFill>
                    <a:prstClr val="black"/>
                  </a:solidFill>
                  <a:effectLst/>
                  <a:uLnTx/>
                  <a:uFillTx/>
                  <a:latin typeface="FuturaStd-Book"/>
                  <a:ea typeface="+mn-ea"/>
                  <a:cs typeface="FuturaStd-Book"/>
                </a:rPr>
                <a:t>participation</a:t>
              </a:r>
              <a:endParaRPr kumimoji="0" sz="800" b="0" i="0" u="none" strike="noStrike" kern="1200" cap="none" spc="0" normalizeH="0" baseline="0" noProof="0">
                <a:ln>
                  <a:noFill/>
                </a:ln>
                <a:solidFill>
                  <a:prstClr val="black"/>
                </a:solidFill>
                <a:effectLst/>
                <a:uLnTx/>
                <a:uFillTx/>
                <a:latin typeface="FuturaStd-Book"/>
                <a:ea typeface="+mn-ea"/>
                <a:cs typeface="FuturaStd-Book"/>
              </a:endParaRPr>
            </a:p>
          </p:txBody>
        </p:sp>
        <p:sp>
          <p:nvSpPr>
            <p:cNvPr id="68" name="object 68"/>
            <p:cNvSpPr txBox="1"/>
            <p:nvPr/>
          </p:nvSpPr>
          <p:spPr>
            <a:xfrm>
              <a:off x="2044343" y="4455720"/>
              <a:ext cx="2410460" cy="135935"/>
            </a:xfrm>
            <a:prstGeom prst="rect">
              <a:avLst/>
            </a:prstGeom>
          </p:spPr>
          <p:txBody>
            <a:bodyPr vert="horz" wrap="square" lIns="0" tIns="12700" rIns="0" bIns="0" rtlCol="0">
              <a:spAutoFit/>
            </a:bodyPr>
            <a:lstStyle/>
            <a:p>
              <a:pPr marL="12700" marR="0" lvl="0" indent="0" algn="l" defTabSz="914400" rtl="0" eaLnBrk="1" fontAlgn="auto" latinLnBrk="0" hangingPunct="1">
                <a:lnSpc>
                  <a:spcPct val="100000"/>
                </a:lnSpc>
                <a:spcBef>
                  <a:spcPts val="100"/>
                </a:spcBef>
                <a:spcAft>
                  <a:spcPts val="0"/>
                </a:spcAft>
                <a:buClrTx/>
                <a:buSzTx/>
                <a:buFontTx/>
                <a:buNone/>
                <a:tabLst>
                  <a:tab pos="438784" algn="l"/>
                  <a:tab pos="865505" algn="l"/>
                  <a:tab pos="1292225" algn="l"/>
                  <a:tab pos="1718945" algn="l"/>
                  <a:tab pos="2145665" algn="l"/>
                </a:tabLst>
                <a:defRPr/>
              </a:pPr>
              <a:r>
                <a:rPr kumimoji="0" sz="800" b="0" i="0" u="none" strike="noStrike" kern="1200" cap="none" spc="0" normalizeH="0" baseline="0" noProof="0" dirty="0">
                  <a:ln>
                    <a:noFill/>
                  </a:ln>
                  <a:solidFill>
                    <a:prstClr val="black"/>
                  </a:solidFill>
                  <a:effectLst/>
                  <a:uLnTx/>
                  <a:uFillTx/>
                  <a:latin typeface="FuturaStd-Light"/>
                  <a:ea typeface="+mn-ea"/>
                  <a:cs typeface="FuturaStd-Light"/>
                </a:rPr>
                <a:t>1991	1995	1999	2003	2007	2011</a:t>
              </a:r>
            </a:p>
          </p:txBody>
        </p:sp>
        <p:sp>
          <p:nvSpPr>
            <p:cNvPr id="69" name="object 69"/>
            <p:cNvSpPr txBox="1"/>
            <p:nvPr/>
          </p:nvSpPr>
          <p:spPr>
            <a:xfrm>
              <a:off x="3001656" y="2176786"/>
              <a:ext cx="495934" cy="197490"/>
            </a:xfrm>
            <a:prstGeom prst="rect">
              <a:avLst/>
            </a:prstGeom>
          </p:spPr>
          <p:txBody>
            <a:bodyPr vert="horz" wrap="square" lIns="0" tIns="12700" rIns="0" bIns="0" rtlCol="0">
              <a:spAutoFit/>
            </a:bodyPr>
            <a:lstStyle/>
            <a:p>
              <a:pPr marL="12700" marR="0" lvl="0" indent="0" algn="l" defTabSz="914400" rtl="0" eaLnBrk="1" fontAlgn="auto" latinLnBrk="0" hangingPunct="1">
                <a:lnSpc>
                  <a:spcPct val="100000"/>
                </a:lnSpc>
                <a:spcBef>
                  <a:spcPts val="100"/>
                </a:spcBef>
                <a:spcAft>
                  <a:spcPts val="0"/>
                </a:spcAft>
                <a:buClrTx/>
                <a:buSzTx/>
                <a:buFontTx/>
                <a:buNone/>
                <a:tabLst/>
                <a:defRPr/>
              </a:pPr>
              <a:r>
                <a:rPr kumimoji="0" sz="1200" b="1" i="0" u="none" strike="noStrike" kern="1200" cap="none" spc="10" normalizeH="0" baseline="0" noProof="0" dirty="0">
                  <a:ln>
                    <a:noFill/>
                  </a:ln>
                  <a:solidFill>
                    <a:prstClr val="black"/>
                  </a:solidFill>
                  <a:effectLst/>
                  <a:uLnTx/>
                  <a:uFillTx/>
                  <a:latin typeface="Futura PT Demi" panose="020B0702020204020303" pitchFamily="34" charset="0"/>
                  <a:ea typeface="+mn-ea"/>
                  <a:cs typeface="Gotham-Medium"/>
                </a:rPr>
                <a:t>Japan</a:t>
              </a:r>
              <a:endParaRPr kumimoji="0" sz="1200" b="1" i="0" u="none" strike="noStrike" kern="1200" cap="none" spc="0" normalizeH="0" baseline="0" noProof="0" dirty="0">
                <a:ln>
                  <a:noFill/>
                </a:ln>
                <a:solidFill>
                  <a:prstClr val="black"/>
                </a:solidFill>
                <a:effectLst/>
                <a:uLnTx/>
                <a:uFillTx/>
                <a:latin typeface="Futura PT Demi" panose="020B0702020204020303" pitchFamily="34" charset="0"/>
                <a:ea typeface="+mn-ea"/>
                <a:cs typeface="Gotham-Medium"/>
              </a:endParaRPr>
            </a:p>
          </p:txBody>
        </p:sp>
        <p:grpSp>
          <p:nvGrpSpPr>
            <p:cNvPr id="71" name="text1">
              <a:extLst>
                <a:ext uri="{FF2B5EF4-FFF2-40B4-BE49-F238E27FC236}">
                  <a16:creationId xmlns:a16="http://schemas.microsoft.com/office/drawing/2014/main" id="{C9BCFCA5-ED48-48F5-9DB5-1FDDE9B542E6}"/>
                </a:ext>
              </a:extLst>
            </p:cNvPr>
            <p:cNvGrpSpPr/>
            <p:nvPr/>
          </p:nvGrpSpPr>
          <p:grpSpPr>
            <a:xfrm>
              <a:off x="3271084" y="2568172"/>
              <a:ext cx="4232308" cy="1631267"/>
              <a:chOff x="3271084" y="2568172"/>
              <a:chExt cx="4232308" cy="1631267"/>
            </a:xfrm>
          </p:grpSpPr>
          <p:sp>
            <p:nvSpPr>
              <p:cNvPr id="22" name="object 22"/>
              <p:cNvSpPr txBox="1"/>
              <p:nvPr/>
            </p:nvSpPr>
            <p:spPr>
              <a:xfrm>
                <a:off x="3271084" y="4052119"/>
                <a:ext cx="833119" cy="147320"/>
              </a:xfrm>
              <a:prstGeom prst="rect">
                <a:avLst/>
              </a:prstGeom>
            </p:spPr>
            <p:txBody>
              <a:bodyPr vert="horz" wrap="square" lIns="0" tIns="12700" rIns="0" bIns="0" rtlCol="0">
                <a:spAutoFit/>
              </a:bodyPr>
              <a:lstStyle/>
              <a:p>
                <a:pPr marL="12700" marR="0" lvl="0" indent="0" algn="l" defTabSz="914400" rtl="0" eaLnBrk="1" fontAlgn="auto" latinLnBrk="0" hangingPunct="1">
                  <a:lnSpc>
                    <a:spcPct val="100000"/>
                  </a:lnSpc>
                  <a:spcBef>
                    <a:spcPts val="100"/>
                  </a:spcBef>
                  <a:spcAft>
                    <a:spcPts val="0"/>
                  </a:spcAft>
                  <a:buClrTx/>
                  <a:buSzTx/>
                  <a:buFontTx/>
                  <a:buNone/>
                  <a:tabLst/>
                  <a:defRPr/>
                </a:pPr>
                <a:r>
                  <a:rPr kumimoji="0" sz="800" b="0" i="0" u="none" strike="noStrike" kern="1200" cap="none" spc="0" normalizeH="0" baseline="0" noProof="0" dirty="0">
                    <a:ln>
                      <a:noFill/>
                    </a:ln>
                    <a:solidFill>
                      <a:prstClr val="black"/>
                    </a:solidFill>
                    <a:effectLst/>
                    <a:uLnTx/>
                    <a:uFillTx/>
                    <a:latin typeface="FuturaStd-Book"/>
                    <a:ea typeface="+mn-ea"/>
                    <a:cs typeface="FuturaStd-Book"/>
                  </a:rPr>
                  <a:t>GVC</a:t>
                </a:r>
                <a:r>
                  <a:rPr kumimoji="0" sz="800" b="0" i="0" u="none" strike="noStrike" kern="1200" cap="none" spc="-75" normalizeH="0" baseline="0" noProof="0" dirty="0">
                    <a:ln>
                      <a:noFill/>
                    </a:ln>
                    <a:solidFill>
                      <a:prstClr val="black"/>
                    </a:solidFill>
                    <a:effectLst/>
                    <a:uLnTx/>
                    <a:uFillTx/>
                    <a:latin typeface="FuturaStd-Book"/>
                    <a:ea typeface="+mn-ea"/>
                    <a:cs typeface="FuturaStd-Book"/>
                  </a:rPr>
                  <a:t> </a:t>
                </a:r>
                <a:r>
                  <a:rPr kumimoji="0" sz="800" b="0" i="0" u="none" strike="noStrike" kern="1200" cap="none" spc="0" normalizeH="0" baseline="0" noProof="0" dirty="0">
                    <a:ln>
                      <a:noFill/>
                    </a:ln>
                    <a:solidFill>
                      <a:prstClr val="black"/>
                    </a:solidFill>
                    <a:effectLst/>
                    <a:uLnTx/>
                    <a:uFillTx/>
                    <a:latin typeface="FuturaStd-Book"/>
                    <a:ea typeface="+mn-ea"/>
                    <a:cs typeface="FuturaStd-Book"/>
                  </a:rPr>
                  <a:t>participation</a:t>
                </a:r>
              </a:p>
            </p:txBody>
          </p:sp>
          <p:sp>
            <p:nvSpPr>
              <p:cNvPr id="34" name="object 34"/>
              <p:cNvSpPr txBox="1"/>
              <p:nvPr/>
            </p:nvSpPr>
            <p:spPr>
              <a:xfrm>
                <a:off x="6670273" y="2568172"/>
                <a:ext cx="833119" cy="147320"/>
              </a:xfrm>
              <a:prstGeom prst="rect">
                <a:avLst/>
              </a:prstGeom>
            </p:spPr>
            <p:txBody>
              <a:bodyPr vert="horz" wrap="square" lIns="0" tIns="12700" rIns="0" bIns="0" rtlCol="0">
                <a:spAutoFit/>
              </a:bodyPr>
              <a:lstStyle/>
              <a:p>
                <a:pPr marL="12700" marR="0" lvl="0" indent="0" algn="l" defTabSz="914400" rtl="0" eaLnBrk="1" fontAlgn="auto" latinLnBrk="0" hangingPunct="1">
                  <a:lnSpc>
                    <a:spcPct val="100000"/>
                  </a:lnSpc>
                  <a:spcBef>
                    <a:spcPts val="100"/>
                  </a:spcBef>
                  <a:spcAft>
                    <a:spcPts val="0"/>
                  </a:spcAft>
                  <a:buClrTx/>
                  <a:buSzTx/>
                  <a:buFontTx/>
                  <a:buNone/>
                  <a:tabLst/>
                  <a:defRPr/>
                </a:pPr>
                <a:r>
                  <a:rPr kumimoji="0" sz="800" b="0" i="0" u="none" strike="noStrike" kern="1200" cap="none" spc="0" normalizeH="0" baseline="0" noProof="0" dirty="0">
                    <a:ln>
                      <a:noFill/>
                    </a:ln>
                    <a:solidFill>
                      <a:prstClr val="black"/>
                    </a:solidFill>
                    <a:effectLst/>
                    <a:uLnTx/>
                    <a:uFillTx/>
                    <a:latin typeface="FuturaStd-Book"/>
                    <a:ea typeface="+mn-ea"/>
                    <a:cs typeface="FuturaStd-Book"/>
                  </a:rPr>
                  <a:t>GVC</a:t>
                </a:r>
                <a:r>
                  <a:rPr kumimoji="0" sz="800" b="0" i="0" u="none" strike="noStrike" kern="1200" cap="none" spc="-75" normalizeH="0" baseline="0" noProof="0" dirty="0">
                    <a:ln>
                      <a:noFill/>
                    </a:ln>
                    <a:solidFill>
                      <a:prstClr val="black"/>
                    </a:solidFill>
                    <a:effectLst/>
                    <a:uLnTx/>
                    <a:uFillTx/>
                    <a:latin typeface="FuturaStd-Book"/>
                    <a:ea typeface="+mn-ea"/>
                    <a:cs typeface="FuturaStd-Book"/>
                  </a:rPr>
                  <a:t> </a:t>
                </a:r>
                <a:r>
                  <a:rPr kumimoji="0" sz="800" b="0" i="0" u="none" strike="noStrike" kern="1200" cap="none" spc="0" normalizeH="0" baseline="0" noProof="0" dirty="0">
                    <a:ln>
                      <a:noFill/>
                    </a:ln>
                    <a:solidFill>
                      <a:prstClr val="black"/>
                    </a:solidFill>
                    <a:effectLst/>
                    <a:uLnTx/>
                    <a:uFillTx/>
                    <a:latin typeface="FuturaStd-Book"/>
                    <a:ea typeface="+mn-ea"/>
                    <a:cs typeface="FuturaStd-Book"/>
                  </a:rPr>
                  <a:t>participation</a:t>
                </a:r>
                <a:endParaRPr kumimoji="0" sz="800" b="0" i="0" u="none" strike="noStrike" kern="1200" cap="none" spc="0" normalizeH="0" baseline="0" noProof="0">
                  <a:ln>
                    <a:noFill/>
                  </a:ln>
                  <a:solidFill>
                    <a:prstClr val="black"/>
                  </a:solidFill>
                  <a:effectLst/>
                  <a:uLnTx/>
                  <a:uFillTx/>
                  <a:latin typeface="FuturaStd-Book"/>
                  <a:ea typeface="+mn-ea"/>
                  <a:cs typeface="FuturaStd-Book"/>
                </a:endParaRPr>
              </a:p>
            </p:txBody>
          </p:sp>
        </p:grpSp>
        <p:grpSp>
          <p:nvGrpSpPr>
            <p:cNvPr id="72" name="text2">
              <a:extLst>
                <a:ext uri="{FF2B5EF4-FFF2-40B4-BE49-F238E27FC236}">
                  <a16:creationId xmlns:a16="http://schemas.microsoft.com/office/drawing/2014/main" id="{2E78DA60-9773-44ED-A925-E9640334B545}"/>
                </a:ext>
              </a:extLst>
            </p:cNvPr>
            <p:cNvGrpSpPr/>
            <p:nvPr/>
          </p:nvGrpSpPr>
          <p:grpSpPr>
            <a:xfrm>
              <a:off x="2789195" y="3215138"/>
              <a:ext cx="5139927" cy="553336"/>
              <a:chOff x="2789195" y="3215138"/>
              <a:chExt cx="5139927" cy="553336"/>
            </a:xfrm>
          </p:grpSpPr>
          <p:sp>
            <p:nvSpPr>
              <p:cNvPr id="23" name="object 23"/>
              <p:cNvSpPr txBox="1"/>
              <p:nvPr/>
            </p:nvSpPr>
            <p:spPr>
              <a:xfrm>
                <a:off x="2789195" y="3215138"/>
                <a:ext cx="856615" cy="147320"/>
              </a:xfrm>
              <a:prstGeom prst="rect">
                <a:avLst/>
              </a:prstGeom>
            </p:spPr>
            <p:txBody>
              <a:bodyPr vert="horz" wrap="square" lIns="0" tIns="12700" rIns="0" bIns="0" rtlCol="0">
                <a:spAutoFit/>
              </a:bodyPr>
              <a:lstStyle/>
              <a:p>
                <a:pPr marL="12700" marR="0" lvl="0" indent="0" algn="l" defTabSz="914400" rtl="0" eaLnBrk="1" fontAlgn="auto" latinLnBrk="0" hangingPunct="1">
                  <a:lnSpc>
                    <a:spcPct val="100000"/>
                  </a:lnSpc>
                  <a:spcBef>
                    <a:spcPts val="100"/>
                  </a:spcBef>
                  <a:spcAft>
                    <a:spcPts val="0"/>
                  </a:spcAft>
                  <a:buClrTx/>
                  <a:buSzTx/>
                  <a:buFontTx/>
                  <a:buNone/>
                  <a:tabLst/>
                  <a:defRPr/>
                </a:pPr>
                <a:r>
                  <a:rPr kumimoji="0" sz="800" b="0" i="0" u="none" strike="noStrike" kern="1200" cap="none" spc="0" normalizeH="0" baseline="0" noProof="0" dirty="0">
                    <a:ln>
                      <a:noFill/>
                    </a:ln>
                    <a:solidFill>
                      <a:prstClr val="black"/>
                    </a:solidFill>
                    <a:effectLst/>
                    <a:uLnTx/>
                    <a:uFillTx/>
                    <a:latin typeface="FuturaStd-Book"/>
                    <a:ea typeface="+mn-ea"/>
                    <a:cs typeface="FuturaStd-Book"/>
                  </a:rPr>
                  <a:t>Aggregate</a:t>
                </a:r>
                <a:r>
                  <a:rPr kumimoji="0" sz="800" b="0" i="0" u="none" strike="noStrike" kern="1200" cap="none" spc="-75" normalizeH="0" baseline="0" noProof="0" dirty="0">
                    <a:ln>
                      <a:noFill/>
                    </a:ln>
                    <a:solidFill>
                      <a:prstClr val="black"/>
                    </a:solidFill>
                    <a:effectLst/>
                    <a:uLnTx/>
                    <a:uFillTx/>
                    <a:latin typeface="FuturaStd-Book"/>
                    <a:ea typeface="+mn-ea"/>
                    <a:cs typeface="FuturaStd-Book"/>
                  </a:rPr>
                  <a:t> </a:t>
                </a:r>
                <a:r>
                  <a:rPr kumimoji="0" sz="800" b="0" i="0" u="none" strike="noStrike" kern="1200" cap="none" spc="0" normalizeH="0" baseline="0" noProof="0" dirty="0">
                    <a:ln>
                      <a:noFill/>
                    </a:ln>
                    <a:solidFill>
                      <a:prstClr val="black"/>
                    </a:solidFill>
                    <a:effectLst/>
                    <a:uLnTx/>
                    <a:uFillTx/>
                    <a:latin typeface="FuturaStd-Book"/>
                    <a:ea typeface="+mn-ea"/>
                    <a:cs typeface="FuturaStd-Book"/>
                  </a:rPr>
                  <a:t>markup</a:t>
                </a:r>
                <a:endParaRPr kumimoji="0" sz="800" b="0" i="0" u="none" strike="noStrike" kern="1200" cap="none" spc="0" normalizeH="0" baseline="0" noProof="0">
                  <a:ln>
                    <a:noFill/>
                  </a:ln>
                  <a:solidFill>
                    <a:prstClr val="black"/>
                  </a:solidFill>
                  <a:effectLst/>
                  <a:uLnTx/>
                  <a:uFillTx/>
                  <a:latin typeface="FuturaStd-Book"/>
                  <a:ea typeface="+mn-ea"/>
                  <a:cs typeface="FuturaStd-Book"/>
                </a:endParaRPr>
              </a:p>
            </p:txBody>
          </p:sp>
          <p:sp>
            <p:nvSpPr>
              <p:cNvPr id="35" name="object 35"/>
              <p:cNvSpPr txBox="1"/>
              <p:nvPr/>
            </p:nvSpPr>
            <p:spPr>
              <a:xfrm>
                <a:off x="7072507" y="3621154"/>
                <a:ext cx="856615" cy="147320"/>
              </a:xfrm>
              <a:prstGeom prst="rect">
                <a:avLst/>
              </a:prstGeom>
            </p:spPr>
            <p:txBody>
              <a:bodyPr vert="horz" wrap="square" lIns="0" tIns="12700" rIns="0" bIns="0" rtlCol="0">
                <a:spAutoFit/>
              </a:bodyPr>
              <a:lstStyle/>
              <a:p>
                <a:pPr marL="12700" marR="0" lvl="0" indent="0" algn="l" defTabSz="914400" rtl="0" eaLnBrk="1" fontAlgn="auto" latinLnBrk="0" hangingPunct="1">
                  <a:lnSpc>
                    <a:spcPct val="100000"/>
                  </a:lnSpc>
                  <a:spcBef>
                    <a:spcPts val="100"/>
                  </a:spcBef>
                  <a:spcAft>
                    <a:spcPts val="0"/>
                  </a:spcAft>
                  <a:buClrTx/>
                  <a:buSzTx/>
                  <a:buFontTx/>
                  <a:buNone/>
                  <a:tabLst/>
                  <a:defRPr/>
                </a:pPr>
                <a:r>
                  <a:rPr kumimoji="0" sz="800" b="0" i="0" u="none" strike="noStrike" kern="1200" cap="none" spc="0" normalizeH="0" baseline="0" noProof="0" dirty="0">
                    <a:ln>
                      <a:noFill/>
                    </a:ln>
                    <a:solidFill>
                      <a:prstClr val="black"/>
                    </a:solidFill>
                    <a:effectLst/>
                    <a:uLnTx/>
                    <a:uFillTx/>
                    <a:latin typeface="FuturaStd-Book"/>
                    <a:ea typeface="+mn-ea"/>
                    <a:cs typeface="FuturaStd-Book"/>
                  </a:rPr>
                  <a:t>Aggregate</a:t>
                </a:r>
                <a:r>
                  <a:rPr kumimoji="0" sz="800" b="0" i="0" u="none" strike="noStrike" kern="1200" cap="none" spc="-75" normalizeH="0" baseline="0" noProof="0" dirty="0">
                    <a:ln>
                      <a:noFill/>
                    </a:ln>
                    <a:solidFill>
                      <a:prstClr val="black"/>
                    </a:solidFill>
                    <a:effectLst/>
                    <a:uLnTx/>
                    <a:uFillTx/>
                    <a:latin typeface="FuturaStd-Book"/>
                    <a:ea typeface="+mn-ea"/>
                    <a:cs typeface="FuturaStd-Book"/>
                  </a:rPr>
                  <a:t> </a:t>
                </a:r>
                <a:r>
                  <a:rPr kumimoji="0" sz="800" b="0" i="0" u="none" strike="noStrike" kern="1200" cap="none" spc="0" normalizeH="0" baseline="0" noProof="0" dirty="0">
                    <a:ln>
                      <a:noFill/>
                    </a:ln>
                    <a:solidFill>
                      <a:prstClr val="black"/>
                    </a:solidFill>
                    <a:effectLst/>
                    <a:uLnTx/>
                    <a:uFillTx/>
                    <a:latin typeface="FuturaStd-Book"/>
                    <a:ea typeface="+mn-ea"/>
                    <a:cs typeface="FuturaStd-Book"/>
                  </a:rPr>
                  <a:t>markup</a:t>
                </a:r>
              </a:p>
            </p:txBody>
          </p:sp>
        </p:grpSp>
        <p:sp>
          <p:nvSpPr>
            <p:cNvPr id="36" name="object 36"/>
            <p:cNvSpPr/>
            <p:nvPr/>
          </p:nvSpPr>
          <p:spPr>
            <a:xfrm>
              <a:off x="8122065" y="2500467"/>
              <a:ext cx="0" cy="1929130"/>
            </a:xfrm>
            <a:custGeom>
              <a:avLst/>
              <a:gdLst/>
              <a:ahLst/>
              <a:cxnLst/>
              <a:rect l="l" t="t" r="r" b="b"/>
              <a:pathLst>
                <a:path h="1929129">
                  <a:moveTo>
                    <a:pt x="0" y="0"/>
                  </a:moveTo>
                  <a:lnTo>
                    <a:pt x="0" y="1928660"/>
                  </a:lnTo>
                </a:path>
              </a:pathLst>
            </a:custGeom>
            <a:ln w="12700">
              <a:solidFill>
                <a:schemeClr val="tx1"/>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Futura PT"/>
                <a:ea typeface="+mn-ea"/>
                <a:cs typeface="+mn-cs"/>
              </a:endParaRPr>
            </a:p>
          </p:txBody>
        </p:sp>
        <p:sp>
          <p:nvSpPr>
            <p:cNvPr id="37" name="object 37"/>
            <p:cNvSpPr/>
            <p:nvPr/>
          </p:nvSpPr>
          <p:spPr>
            <a:xfrm>
              <a:off x="7692449" y="4365623"/>
              <a:ext cx="0" cy="63500"/>
            </a:xfrm>
            <a:custGeom>
              <a:avLst/>
              <a:gdLst/>
              <a:ahLst/>
              <a:cxnLst/>
              <a:rect l="l" t="t" r="r" b="b"/>
              <a:pathLst>
                <a:path h="63500">
                  <a:moveTo>
                    <a:pt x="0" y="0"/>
                  </a:moveTo>
                  <a:lnTo>
                    <a:pt x="0" y="63499"/>
                  </a:lnTo>
                </a:path>
              </a:pathLst>
            </a:custGeom>
            <a:ln w="12700">
              <a:solidFill>
                <a:schemeClr val="tx1"/>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Futura PT"/>
                <a:ea typeface="+mn-ea"/>
                <a:cs typeface="+mn-cs"/>
              </a:endParaRPr>
            </a:p>
          </p:txBody>
        </p:sp>
        <p:sp>
          <p:nvSpPr>
            <p:cNvPr id="38" name="object 38"/>
            <p:cNvSpPr/>
            <p:nvPr/>
          </p:nvSpPr>
          <p:spPr>
            <a:xfrm>
              <a:off x="7262832" y="4365623"/>
              <a:ext cx="0" cy="63500"/>
            </a:xfrm>
            <a:custGeom>
              <a:avLst/>
              <a:gdLst/>
              <a:ahLst/>
              <a:cxnLst/>
              <a:rect l="l" t="t" r="r" b="b"/>
              <a:pathLst>
                <a:path h="63500">
                  <a:moveTo>
                    <a:pt x="0" y="0"/>
                  </a:moveTo>
                  <a:lnTo>
                    <a:pt x="0" y="63499"/>
                  </a:lnTo>
                </a:path>
              </a:pathLst>
            </a:custGeom>
            <a:ln w="12700">
              <a:solidFill>
                <a:schemeClr val="tx1"/>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Futura PT"/>
                <a:ea typeface="+mn-ea"/>
                <a:cs typeface="+mn-cs"/>
              </a:endParaRPr>
            </a:p>
          </p:txBody>
        </p:sp>
        <p:sp>
          <p:nvSpPr>
            <p:cNvPr id="39" name="object 39"/>
            <p:cNvSpPr/>
            <p:nvPr/>
          </p:nvSpPr>
          <p:spPr>
            <a:xfrm>
              <a:off x="6403610" y="4365623"/>
              <a:ext cx="0" cy="63500"/>
            </a:xfrm>
            <a:custGeom>
              <a:avLst/>
              <a:gdLst/>
              <a:ahLst/>
              <a:cxnLst/>
              <a:rect l="l" t="t" r="r" b="b"/>
              <a:pathLst>
                <a:path h="63500">
                  <a:moveTo>
                    <a:pt x="0" y="0"/>
                  </a:moveTo>
                  <a:lnTo>
                    <a:pt x="0" y="63499"/>
                  </a:lnTo>
                </a:path>
              </a:pathLst>
            </a:custGeom>
            <a:ln w="12700">
              <a:solidFill>
                <a:schemeClr val="tx1"/>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Futura PT"/>
                <a:ea typeface="+mn-ea"/>
                <a:cs typeface="+mn-cs"/>
              </a:endParaRPr>
            </a:p>
          </p:txBody>
        </p:sp>
        <p:sp>
          <p:nvSpPr>
            <p:cNvPr id="40" name="object 40"/>
            <p:cNvSpPr/>
            <p:nvPr/>
          </p:nvSpPr>
          <p:spPr>
            <a:xfrm>
              <a:off x="6833214" y="4365623"/>
              <a:ext cx="0" cy="63500"/>
            </a:xfrm>
            <a:custGeom>
              <a:avLst/>
              <a:gdLst/>
              <a:ahLst/>
              <a:cxnLst/>
              <a:rect l="l" t="t" r="r" b="b"/>
              <a:pathLst>
                <a:path h="63500">
                  <a:moveTo>
                    <a:pt x="0" y="0"/>
                  </a:moveTo>
                  <a:lnTo>
                    <a:pt x="0" y="63499"/>
                  </a:lnTo>
                </a:path>
              </a:pathLst>
            </a:custGeom>
            <a:ln w="12700">
              <a:solidFill>
                <a:schemeClr val="tx1"/>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Futura PT"/>
                <a:ea typeface="+mn-ea"/>
                <a:cs typeface="+mn-cs"/>
              </a:endParaRPr>
            </a:p>
          </p:txBody>
        </p:sp>
        <p:sp>
          <p:nvSpPr>
            <p:cNvPr id="41" name="object 41"/>
            <p:cNvSpPr/>
            <p:nvPr/>
          </p:nvSpPr>
          <p:spPr>
            <a:xfrm>
              <a:off x="5973993" y="2500467"/>
              <a:ext cx="0" cy="1929130"/>
            </a:xfrm>
            <a:custGeom>
              <a:avLst/>
              <a:gdLst/>
              <a:ahLst/>
              <a:cxnLst/>
              <a:rect l="l" t="t" r="r" b="b"/>
              <a:pathLst>
                <a:path h="1929129">
                  <a:moveTo>
                    <a:pt x="0" y="0"/>
                  </a:moveTo>
                  <a:lnTo>
                    <a:pt x="0" y="1928660"/>
                  </a:lnTo>
                </a:path>
              </a:pathLst>
            </a:custGeom>
            <a:ln w="12700">
              <a:solidFill>
                <a:schemeClr val="tx1"/>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Futura PT"/>
                <a:ea typeface="+mn-ea"/>
                <a:cs typeface="+mn-cs"/>
              </a:endParaRPr>
            </a:p>
          </p:txBody>
        </p:sp>
        <p:sp>
          <p:nvSpPr>
            <p:cNvPr id="42" name="object 42"/>
            <p:cNvSpPr/>
            <p:nvPr/>
          </p:nvSpPr>
          <p:spPr>
            <a:xfrm>
              <a:off x="5910221" y="2500467"/>
              <a:ext cx="63500" cy="0"/>
            </a:xfrm>
            <a:custGeom>
              <a:avLst/>
              <a:gdLst/>
              <a:ahLst/>
              <a:cxnLst/>
              <a:rect l="l" t="t" r="r" b="b"/>
              <a:pathLst>
                <a:path w="63500">
                  <a:moveTo>
                    <a:pt x="0" y="0"/>
                  </a:moveTo>
                  <a:lnTo>
                    <a:pt x="63500" y="0"/>
                  </a:lnTo>
                </a:path>
              </a:pathLst>
            </a:custGeom>
            <a:ln w="12700">
              <a:solidFill>
                <a:schemeClr val="tx1"/>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Futura PT"/>
                <a:ea typeface="+mn-ea"/>
                <a:cs typeface="+mn-cs"/>
              </a:endParaRPr>
            </a:p>
          </p:txBody>
        </p:sp>
        <p:sp>
          <p:nvSpPr>
            <p:cNvPr id="43" name="object 43"/>
            <p:cNvSpPr/>
            <p:nvPr/>
          </p:nvSpPr>
          <p:spPr>
            <a:xfrm>
              <a:off x="5910221" y="2885956"/>
              <a:ext cx="63500" cy="0"/>
            </a:xfrm>
            <a:custGeom>
              <a:avLst/>
              <a:gdLst/>
              <a:ahLst/>
              <a:cxnLst/>
              <a:rect l="l" t="t" r="r" b="b"/>
              <a:pathLst>
                <a:path w="63500">
                  <a:moveTo>
                    <a:pt x="0" y="0"/>
                  </a:moveTo>
                  <a:lnTo>
                    <a:pt x="63500" y="0"/>
                  </a:lnTo>
                </a:path>
              </a:pathLst>
            </a:custGeom>
            <a:ln w="12700">
              <a:solidFill>
                <a:schemeClr val="tx1"/>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Futura PT"/>
                <a:ea typeface="+mn-ea"/>
                <a:cs typeface="+mn-cs"/>
              </a:endParaRPr>
            </a:p>
          </p:txBody>
        </p:sp>
        <p:sp>
          <p:nvSpPr>
            <p:cNvPr id="44" name="object 44"/>
            <p:cNvSpPr/>
            <p:nvPr/>
          </p:nvSpPr>
          <p:spPr>
            <a:xfrm>
              <a:off x="5910221" y="3271428"/>
              <a:ext cx="63500" cy="0"/>
            </a:xfrm>
            <a:custGeom>
              <a:avLst/>
              <a:gdLst/>
              <a:ahLst/>
              <a:cxnLst/>
              <a:rect l="l" t="t" r="r" b="b"/>
              <a:pathLst>
                <a:path w="63500">
                  <a:moveTo>
                    <a:pt x="0" y="0"/>
                  </a:moveTo>
                  <a:lnTo>
                    <a:pt x="63500" y="0"/>
                  </a:lnTo>
                </a:path>
              </a:pathLst>
            </a:custGeom>
            <a:ln w="12700">
              <a:solidFill>
                <a:schemeClr val="tx1"/>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Futura PT"/>
                <a:ea typeface="+mn-ea"/>
                <a:cs typeface="+mn-cs"/>
              </a:endParaRPr>
            </a:p>
          </p:txBody>
        </p:sp>
        <p:sp>
          <p:nvSpPr>
            <p:cNvPr id="45" name="object 45"/>
            <p:cNvSpPr/>
            <p:nvPr/>
          </p:nvSpPr>
          <p:spPr>
            <a:xfrm>
              <a:off x="5910221" y="3656898"/>
              <a:ext cx="63500" cy="0"/>
            </a:xfrm>
            <a:custGeom>
              <a:avLst/>
              <a:gdLst/>
              <a:ahLst/>
              <a:cxnLst/>
              <a:rect l="l" t="t" r="r" b="b"/>
              <a:pathLst>
                <a:path w="63500">
                  <a:moveTo>
                    <a:pt x="0" y="0"/>
                  </a:moveTo>
                  <a:lnTo>
                    <a:pt x="63500" y="0"/>
                  </a:lnTo>
                </a:path>
              </a:pathLst>
            </a:custGeom>
            <a:ln w="12700">
              <a:solidFill>
                <a:schemeClr val="tx1"/>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Futura PT"/>
                <a:ea typeface="+mn-ea"/>
                <a:cs typeface="+mn-cs"/>
              </a:endParaRPr>
            </a:p>
          </p:txBody>
        </p:sp>
        <p:sp>
          <p:nvSpPr>
            <p:cNvPr id="46" name="object 46"/>
            <p:cNvSpPr/>
            <p:nvPr/>
          </p:nvSpPr>
          <p:spPr>
            <a:xfrm>
              <a:off x="5910221" y="4042314"/>
              <a:ext cx="63500" cy="0"/>
            </a:xfrm>
            <a:custGeom>
              <a:avLst/>
              <a:gdLst/>
              <a:ahLst/>
              <a:cxnLst/>
              <a:rect l="l" t="t" r="r" b="b"/>
              <a:pathLst>
                <a:path w="63500">
                  <a:moveTo>
                    <a:pt x="0" y="0"/>
                  </a:moveTo>
                  <a:lnTo>
                    <a:pt x="63500" y="0"/>
                  </a:lnTo>
                </a:path>
              </a:pathLst>
            </a:custGeom>
            <a:ln w="12700">
              <a:solidFill>
                <a:schemeClr val="tx1"/>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Futura PT"/>
                <a:ea typeface="+mn-ea"/>
                <a:cs typeface="+mn-cs"/>
              </a:endParaRPr>
            </a:p>
          </p:txBody>
        </p:sp>
        <p:sp>
          <p:nvSpPr>
            <p:cNvPr id="47" name="object 47"/>
            <p:cNvSpPr/>
            <p:nvPr/>
          </p:nvSpPr>
          <p:spPr>
            <a:xfrm>
              <a:off x="5910221" y="4429123"/>
              <a:ext cx="63500" cy="0"/>
            </a:xfrm>
            <a:custGeom>
              <a:avLst/>
              <a:gdLst/>
              <a:ahLst/>
              <a:cxnLst/>
              <a:rect l="l" t="t" r="r" b="b"/>
              <a:pathLst>
                <a:path w="63500">
                  <a:moveTo>
                    <a:pt x="0" y="0"/>
                  </a:moveTo>
                  <a:lnTo>
                    <a:pt x="63500" y="0"/>
                  </a:lnTo>
                </a:path>
              </a:pathLst>
            </a:custGeom>
            <a:ln w="12700">
              <a:solidFill>
                <a:schemeClr val="tx1"/>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Futura PT"/>
                <a:ea typeface="+mn-ea"/>
                <a:cs typeface="+mn-cs"/>
              </a:endParaRPr>
            </a:p>
          </p:txBody>
        </p:sp>
        <p:sp>
          <p:nvSpPr>
            <p:cNvPr id="50" name="object 50"/>
            <p:cNvSpPr/>
            <p:nvPr/>
          </p:nvSpPr>
          <p:spPr>
            <a:xfrm>
              <a:off x="5974079" y="4429123"/>
              <a:ext cx="2148205" cy="0"/>
            </a:xfrm>
            <a:custGeom>
              <a:avLst/>
              <a:gdLst/>
              <a:ahLst/>
              <a:cxnLst/>
              <a:rect l="l" t="t" r="r" b="b"/>
              <a:pathLst>
                <a:path w="2148204">
                  <a:moveTo>
                    <a:pt x="0" y="0"/>
                  </a:moveTo>
                  <a:lnTo>
                    <a:pt x="2147989" y="0"/>
                  </a:lnTo>
                </a:path>
              </a:pathLst>
            </a:custGeom>
            <a:ln w="12700">
              <a:solidFill>
                <a:schemeClr val="tx1"/>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Futura PT"/>
                <a:ea typeface="+mn-ea"/>
                <a:cs typeface="+mn-cs"/>
              </a:endParaRPr>
            </a:p>
          </p:txBody>
        </p:sp>
        <p:sp>
          <p:nvSpPr>
            <p:cNvPr id="51" name="object 51"/>
            <p:cNvSpPr txBox="1"/>
            <p:nvPr/>
          </p:nvSpPr>
          <p:spPr>
            <a:xfrm>
              <a:off x="5641201" y="4352130"/>
              <a:ext cx="246379" cy="135935"/>
            </a:xfrm>
            <a:prstGeom prst="rect">
              <a:avLst/>
            </a:prstGeom>
          </p:spPr>
          <p:txBody>
            <a:bodyPr vert="horz" wrap="square" lIns="0" tIns="12700" rIns="0" bIns="0" rtlCol="0">
              <a:spAutoFit/>
            </a:bodyPr>
            <a:lstStyle/>
            <a:p>
              <a:pPr marL="12700" marR="0" lvl="0" indent="0" algn="l" defTabSz="914400" rtl="0" eaLnBrk="1" fontAlgn="auto" latinLnBrk="0" hangingPunct="1">
                <a:lnSpc>
                  <a:spcPct val="100000"/>
                </a:lnSpc>
                <a:spcBef>
                  <a:spcPts val="100"/>
                </a:spcBef>
                <a:spcAft>
                  <a:spcPts val="0"/>
                </a:spcAft>
                <a:buClrTx/>
                <a:buSzTx/>
                <a:buFontTx/>
                <a:buNone/>
                <a:tabLst/>
                <a:defRPr/>
              </a:pPr>
              <a:r>
                <a:rPr kumimoji="0" sz="800" b="0" i="0" u="none" strike="noStrike" kern="1200" cap="none" spc="0" normalizeH="0" baseline="0" noProof="0" dirty="0">
                  <a:ln>
                    <a:noFill/>
                  </a:ln>
                  <a:solidFill>
                    <a:prstClr val="black"/>
                  </a:solidFill>
                  <a:effectLst/>
                  <a:uLnTx/>
                  <a:uFillTx/>
                  <a:latin typeface="FuturaStd-Light"/>
                  <a:ea typeface="+mn-ea"/>
                  <a:cs typeface="FuturaStd-Light"/>
                </a:rPr>
                <a:t>0.08</a:t>
              </a:r>
            </a:p>
          </p:txBody>
        </p:sp>
        <p:sp>
          <p:nvSpPr>
            <p:cNvPr id="52" name="object 52"/>
            <p:cNvSpPr txBox="1"/>
            <p:nvPr/>
          </p:nvSpPr>
          <p:spPr>
            <a:xfrm>
              <a:off x="5641201" y="3966354"/>
              <a:ext cx="246379" cy="135935"/>
            </a:xfrm>
            <a:prstGeom prst="rect">
              <a:avLst/>
            </a:prstGeom>
          </p:spPr>
          <p:txBody>
            <a:bodyPr vert="horz" wrap="square" lIns="0" tIns="12700" rIns="0" bIns="0" rtlCol="0">
              <a:spAutoFit/>
            </a:bodyPr>
            <a:lstStyle/>
            <a:p>
              <a:pPr marL="12700" marR="0" lvl="0" indent="0" algn="l" defTabSz="914400" rtl="0" eaLnBrk="1" fontAlgn="auto" latinLnBrk="0" hangingPunct="1">
                <a:lnSpc>
                  <a:spcPct val="100000"/>
                </a:lnSpc>
                <a:spcBef>
                  <a:spcPts val="100"/>
                </a:spcBef>
                <a:spcAft>
                  <a:spcPts val="0"/>
                </a:spcAft>
                <a:buClrTx/>
                <a:buSzTx/>
                <a:buFontTx/>
                <a:buNone/>
                <a:tabLst/>
                <a:defRPr/>
              </a:pPr>
              <a:r>
                <a:rPr kumimoji="0" sz="800" b="0" i="0" u="none" strike="noStrike" kern="1200" cap="none" spc="0" normalizeH="0" baseline="0" noProof="0" dirty="0">
                  <a:ln>
                    <a:noFill/>
                  </a:ln>
                  <a:solidFill>
                    <a:prstClr val="black"/>
                  </a:solidFill>
                  <a:effectLst/>
                  <a:uLnTx/>
                  <a:uFillTx/>
                  <a:latin typeface="FuturaStd-Light"/>
                  <a:ea typeface="+mn-ea"/>
                  <a:cs typeface="FuturaStd-Light"/>
                </a:rPr>
                <a:t>0.09</a:t>
              </a:r>
              <a:endParaRPr kumimoji="0" sz="800" b="0" i="0" u="none" strike="noStrike" kern="1200" cap="none" spc="0" normalizeH="0" baseline="0" noProof="0">
                <a:ln>
                  <a:noFill/>
                </a:ln>
                <a:solidFill>
                  <a:prstClr val="black"/>
                </a:solidFill>
                <a:effectLst/>
                <a:uLnTx/>
                <a:uFillTx/>
                <a:latin typeface="FuturaStd-Light"/>
                <a:ea typeface="+mn-ea"/>
                <a:cs typeface="FuturaStd-Light"/>
              </a:endParaRPr>
            </a:p>
          </p:txBody>
        </p:sp>
        <p:sp>
          <p:nvSpPr>
            <p:cNvPr id="53" name="object 53"/>
            <p:cNvSpPr txBox="1"/>
            <p:nvPr/>
          </p:nvSpPr>
          <p:spPr>
            <a:xfrm>
              <a:off x="5641201" y="3580579"/>
              <a:ext cx="246379" cy="135935"/>
            </a:xfrm>
            <a:prstGeom prst="rect">
              <a:avLst/>
            </a:prstGeom>
          </p:spPr>
          <p:txBody>
            <a:bodyPr vert="horz" wrap="square" lIns="0" tIns="12700" rIns="0" bIns="0" rtlCol="0">
              <a:spAutoFit/>
            </a:bodyPr>
            <a:lstStyle/>
            <a:p>
              <a:pPr marL="12700" marR="0" lvl="0" indent="0" algn="l" defTabSz="914400" rtl="0" eaLnBrk="1" fontAlgn="auto" latinLnBrk="0" hangingPunct="1">
                <a:lnSpc>
                  <a:spcPct val="100000"/>
                </a:lnSpc>
                <a:spcBef>
                  <a:spcPts val="100"/>
                </a:spcBef>
                <a:spcAft>
                  <a:spcPts val="0"/>
                </a:spcAft>
                <a:buClrTx/>
                <a:buSzTx/>
                <a:buFontTx/>
                <a:buNone/>
                <a:tabLst/>
                <a:defRPr/>
              </a:pPr>
              <a:r>
                <a:rPr kumimoji="0" sz="800" b="0" i="0" u="none" strike="noStrike" kern="1200" cap="none" spc="0" normalizeH="0" baseline="0" noProof="0" dirty="0">
                  <a:ln>
                    <a:noFill/>
                  </a:ln>
                  <a:solidFill>
                    <a:prstClr val="black"/>
                  </a:solidFill>
                  <a:effectLst/>
                  <a:uLnTx/>
                  <a:uFillTx/>
                  <a:latin typeface="FuturaStd-Light"/>
                  <a:ea typeface="+mn-ea"/>
                  <a:cs typeface="FuturaStd-Light"/>
                </a:rPr>
                <a:t>0.10</a:t>
              </a:r>
              <a:endParaRPr kumimoji="0" sz="800" b="0" i="0" u="none" strike="noStrike" kern="1200" cap="none" spc="0" normalizeH="0" baseline="0" noProof="0">
                <a:ln>
                  <a:noFill/>
                </a:ln>
                <a:solidFill>
                  <a:prstClr val="black"/>
                </a:solidFill>
                <a:effectLst/>
                <a:uLnTx/>
                <a:uFillTx/>
                <a:latin typeface="FuturaStd-Light"/>
                <a:ea typeface="+mn-ea"/>
                <a:cs typeface="FuturaStd-Light"/>
              </a:endParaRPr>
            </a:p>
          </p:txBody>
        </p:sp>
        <p:sp>
          <p:nvSpPr>
            <p:cNvPr id="54" name="object 54"/>
            <p:cNvSpPr txBox="1"/>
            <p:nvPr/>
          </p:nvSpPr>
          <p:spPr>
            <a:xfrm>
              <a:off x="5641201" y="3194804"/>
              <a:ext cx="246379" cy="135935"/>
            </a:xfrm>
            <a:prstGeom prst="rect">
              <a:avLst/>
            </a:prstGeom>
          </p:spPr>
          <p:txBody>
            <a:bodyPr vert="horz" wrap="square" lIns="0" tIns="12700" rIns="0" bIns="0" rtlCol="0">
              <a:spAutoFit/>
            </a:bodyPr>
            <a:lstStyle/>
            <a:p>
              <a:pPr marL="12700" marR="0" lvl="0" indent="0" algn="l" defTabSz="914400" rtl="0" eaLnBrk="1" fontAlgn="auto" latinLnBrk="0" hangingPunct="1">
                <a:lnSpc>
                  <a:spcPct val="100000"/>
                </a:lnSpc>
                <a:spcBef>
                  <a:spcPts val="100"/>
                </a:spcBef>
                <a:spcAft>
                  <a:spcPts val="0"/>
                </a:spcAft>
                <a:buClrTx/>
                <a:buSzTx/>
                <a:buFontTx/>
                <a:buNone/>
                <a:tabLst/>
                <a:defRPr/>
              </a:pPr>
              <a:r>
                <a:rPr kumimoji="0" sz="800" b="0" i="0" u="none" strike="noStrike" kern="1200" cap="none" spc="0" normalizeH="0" baseline="0" noProof="0" dirty="0">
                  <a:ln>
                    <a:noFill/>
                  </a:ln>
                  <a:solidFill>
                    <a:prstClr val="black"/>
                  </a:solidFill>
                  <a:effectLst/>
                  <a:uLnTx/>
                  <a:uFillTx/>
                  <a:latin typeface="FuturaStd-Light"/>
                  <a:ea typeface="+mn-ea"/>
                  <a:cs typeface="FuturaStd-Light"/>
                </a:rPr>
                <a:t>0.11</a:t>
              </a:r>
            </a:p>
          </p:txBody>
        </p:sp>
        <p:sp>
          <p:nvSpPr>
            <p:cNvPr id="55" name="object 55"/>
            <p:cNvSpPr txBox="1"/>
            <p:nvPr/>
          </p:nvSpPr>
          <p:spPr>
            <a:xfrm>
              <a:off x="5641201" y="2809029"/>
              <a:ext cx="246379" cy="135935"/>
            </a:xfrm>
            <a:prstGeom prst="rect">
              <a:avLst/>
            </a:prstGeom>
          </p:spPr>
          <p:txBody>
            <a:bodyPr vert="horz" wrap="square" lIns="0" tIns="12700" rIns="0" bIns="0" rtlCol="0">
              <a:spAutoFit/>
            </a:bodyPr>
            <a:lstStyle/>
            <a:p>
              <a:pPr marL="12700" marR="0" lvl="0" indent="0" algn="l" defTabSz="914400" rtl="0" eaLnBrk="1" fontAlgn="auto" latinLnBrk="0" hangingPunct="1">
                <a:lnSpc>
                  <a:spcPct val="100000"/>
                </a:lnSpc>
                <a:spcBef>
                  <a:spcPts val="100"/>
                </a:spcBef>
                <a:spcAft>
                  <a:spcPts val="0"/>
                </a:spcAft>
                <a:buClrTx/>
                <a:buSzTx/>
                <a:buFontTx/>
                <a:buNone/>
                <a:tabLst/>
                <a:defRPr/>
              </a:pPr>
              <a:r>
                <a:rPr kumimoji="0" sz="800" b="0" i="0" u="none" strike="noStrike" kern="1200" cap="none" spc="0" normalizeH="0" baseline="0" noProof="0" dirty="0">
                  <a:ln>
                    <a:noFill/>
                  </a:ln>
                  <a:solidFill>
                    <a:prstClr val="black"/>
                  </a:solidFill>
                  <a:effectLst/>
                  <a:uLnTx/>
                  <a:uFillTx/>
                  <a:latin typeface="FuturaStd-Light"/>
                  <a:ea typeface="+mn-ea"/>
                  <a:cs typeface="FuturaStd-Light"/>
                </a:rPr>
                <a:t>0.12</a:t>
              </a:r>
            </a:p>
          </p:txBody>
        </p:sp>
        <p:sp>
          <p:nvSpPr>
            <p:cNvPr id="56" name="object 56"/>
            <p:cNvSpPr txBox="1"/>
            <p:nvPr/>
          </p:nvSpPr>
          <p:spPr>
            <a:xfrm>
              <a:off x="5641201" y="2423254"/>
              <a:ext cx="246379" cy="135935"/>
            </a:xfrm>
            <a:prstGeom prst="rect">
              <a:avLst/>
            </a:prstGeom>
          </p:spPr>
          <p:txBody>
            <a:bodyPr vert="horz" wrap="square" lIns="0" tIns="12700" rIns="0" bIns="0" rtlCol="0">
              <a:spAutoFit/>
            </a:bodyPr>
            <a:lstStyle/>
            <a:p>
              <a:pPr marL="12700" marR="0" lvl="0" indent="0" algn="l" defTabSz="914400" rtl="0" eaLnBrk="1" fontAlgn="auto" latinLnBrk="0" hangingPunct="1">
                <a:lnSpc>
                  <a:spcPct val="100000"/>
                </a:lnSpc>
                <a:spcBef>
                  <a:spcPts val="100"/>
                </a:spcBef>
                <a:spcAft>
                  <a:spcPts val="0"/>
                </a:spcAft>
                <a:buClrTx/>
                <a:buSzTx/>
                <a:buFontTx/>
                <a:buNone/>
                <a:tabLst/>
                <a:defRPr/>
              </a:pPr>
              <a:r>
                <a:rPr kumimoji="0" sz="800" b="0" i="0" u="none" strike="noStrike" kern="1200" cap="none" spc="0" normalizeH="0" baseline="0" noProof="0" dirty="0">
                  <a:ln>
                    <a:noFill/>
                  </a:ln>
                  <a:solidFill>
                    <a:prstClr val="black"/>
                  </a:solidFill>
                  <a:effectLst/>
                  <a:uLnTx/>
                  <a:uFillTx/>
                  <a:latin typeface="FuturaStd-Light"/>
                  <a:ea typeface="+mn-ea"/>
                  <a:cs typeface="FuturaStd-Light"/>
                </a:rPr>
                <a:t>0.13</a:t>
              </a:r>
              <a:endParaRPr kumimoji="0" sz="800" b="0" i="0" u="none" strike="noStrike" kern="1200" cap="none" spc="0" normalizeH="0" baseline="0" noProof="0">
                <a:ln>
                  <a:noFill/>
                </a:ln>
                <a:solidFill>
                  <a:prstClr val="black"/>
                </a:solidFill>
                <a:effectLst/>
                <a:uLnTx/>
                <a:uFillTx/>
                <a:latin typeface="FuturaStd-Light"/>
                <a:ea typeface="+mn-ea"/>
                <a:cs typeface="FuturaStd-Light"/>
              </a:endParaRPr>
            </a:p>
          </p:txBody>
        </p:sp>
        <p:sp>
          <p:nvSpPr>
            <p:cNvPr id="57" name="object 57"/>
            <p:cNvSpPr/>
            <p:nvPr/>
          </p:nvSpPr>
          <p:spPr>
            <a:xfrm>
              <a:off x="8122400" y="2500467"/>
              <a:ext cx="63500" cy="0"/>
            </a:xfrm>
            <a:custGeom>
              <a:avLst/>
              <a:gdLst/>
              <a:ahLst/>
              <a:cxnLst/>
              <a:rect l="l" t="t" r="r" b="b"/>
              <a:pathLst>
                <a:path w="63500">
                  <a:moveTo>
                    <a:pt x="0" y="0"/>
                  </a:moveTo>
                  <a:lnTo>
                    <a:pt x="63500" y="0"/>
                  </a:lnTo>
                </a:path>
              </a:pathLst>
            </a:custGeom>
            <a:ln w="12700">
              <a:solidFill>
                <a:schemeClr val="tx1"/>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Futura PT"/>
                <a:ea typeface="+mn-ea"/>
                <a:cs typeface="+mn-cs"/>
              </a:endParaRPr>
            </a:p>
          </p:txBody>
        </p:sp>
        <p:sp>
          <p:nvSpPr>
            <p:cNvPr id="58" name="object 58"/>
            <p:cNvSpPr/>
            <p:nvPr/>
          </p:nvSpPr>
          <p:spPr>
            <a:xfrm>
              <a:off x="8122400" y="3142703"/>
              <a:ext cx="63500" cy="0"/>
            </a:xfrm>
            <a:custGeom>
              <a:avLst/>
              <a:gdLst/>
              <a:ahLst/>
              <a:cxnLst/>
              <a:rect l="l" t="t" r="r" b="b"/>
              <a:pathLst>
                <a:path w="63500">
                  <a:moveTo>
                    <a:pt x="0" y="0"/>
                  </a:moveTo>
                  <a:lnTo>
                    <a:pt x="63500" y="0"/>
                  </a:lnTo>
                </a:path>
              </a:pathLst>
            </a:custGeom>
            <a:ln w="12700">
              <a:solidFill>
                <a:schemeClr val="tx1"/>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Futura PT"/>
                <a:ea typeface="+mn-ea"/>
                <a:cs typeface="+mn-cs"/>
              </a:endParaRPr>
            </a:p>
          </p:txBody>
        </p:sp>
        <p:sp>
          <p:nvSpPr>
            <p:cNvPr id="59" name="object 59"/>
            <p:cNvSpPr/>
            <p:nvPr/>
          </p:nvSpPr>
          <p:spPr>
            <a:xfrm>
              <a:off x="8122400" y="3786280"/>
              <a:ext cx="63500" cy="0"/>
            </a:xfrm>
            <a:custGeom>
              <a:avLst/>
              <a:gdLst/>
              <a:ahLst/>
              <a:cxnLst/>
              <a:rect l="l" t="t" r="r" b="b"/>
              <a:pathLst>
                <a:path w="63500">
                  <a:moveTo>
                    <a:pt x="0" y="0"/>
                  </a:moveTo>
                  <a:lnTo>
                    <a:pt x="63500" y="0"/>
                  </a:lnTo>
                </a:path>
              </a:pathLst>
            </a:custGeom>
            <a:ln w="12700">
              <a:solidFill>
                <a:schemeClr val="tx1"/>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Futura PT"/>
                <a:ea typeface="+mn-ea"/>
                <a:cs typeface="+mn-cs"/>
              </a:endParaRPr>
            </a:p>
          </p:txBody>
        </p:sp>
        <p:sp>
          <p:nvSpPr>
            <p:cNvPr id="60" name="object 60"/>
            <p:cNvSpPr/>
            <p:nvPr/>
          </p:nvSpPr>
          <p:spPr>
            <a:xfrm>
              <a:off x="8122400" y="4429123"/>
              <a:ext cx="63500" cy="0"/>
            </a:xfrm>
            <a:custGeom>
              <a:avLst/>
              <a:gdLst/>
              <a:ahLst/>
              <a:cxnLst/>
              <a:rect l="l" t="t" r="r" b="b"/>
              <a:pathLst>
                <a:path w="63500">
                  <a:moveTo>
                    <a:pt x="0" y="0"/>
                  </a:moveTo>
                  <a:lnTo>
                    <a:pt x="63500" y="0"/>
                  </a:lnTo>
                </a:path>
              </a:pathLst>
            </a:custGeom>
            <a:ln w="12700">
              <a:solidFill>
                <a:schemeClr val="tx1"/>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Futura PT"/>
                <a:ea typeface="+mn-ea"/>
                <a:cs typeface="+mn-cs"/>
              </a:endParaRPr>
            </a:p>
          </p:txBody>
        </p:sp>
        <p:sp>
          <p:nvSpPr>
            <p:cNvPr id="61" name="object 61"/>
            <p:cNvSpPr txBox="1"/>
            <p:nvPr/>
          </p:nvSpPr>
          <p:spPr>
            <a:xfrm>
              <a:off x="8236700" y="4352130"/>
              <a:ext cx="246379" cy="135935"/>
            </a:xfrm>
            <a:prstGeom prst="rect">
              <a:avLst/>
            </a:prstGeom>
          </p:spPr>
          <p:txBody>
            <a:bodyPr vert="horz" wrap="square" lIns="0" tIns="12700" rIns="0" bIns="0" rtlCol="0">
              <a:spAutoFit/>
            </a:bodyPr>
            <a:lstStyle/>
            <a:p>
              <a:pPr marL="12700" marR="0" lvl="0" indent="0" algn="l" defTabSz="914400" rtl="0" eaLnBrk="1" fontAlgn="auto" latinLnBrk="0" hangingPunct="1">
                <a:lnSpc>
                  <a:spcPct val="100000"/>
                </a:lnSpc>
                <a:spcBef>
                  <a:spcPts val="100"/>
                </a:spcBef>
                <a:spcAft>
                  <a:spcPts val="0"/>
                </a:spcAft>
                <a:buClrTx/>
                <a:buSzTx/>
                <a:buFontTx/>
                <a:buNone/>
                <a:tabLst/>
                <a:defRPr/>
              </a:pPr>
              <a:r>
                <a:rPr kumimoji="0" sz="800" b="0" i="0" u="none" strike="noStrike" kern="1200" cap="none" spc="0" normalizeH="0" baseline="0" noProof="0" dirty="0">
                  <a:ln>
                    <a:noFill/>
                  </a:ln>
                  <a:solidFill>
                    <a:prstClr val="black"/>
                  </a:solidFill>
                  <a:effectLst/>
                  <a:uLnTx/>
                  <a:uFillTx/>
                  <a:latin typeface="FuturaStd-Light"/>
                  <a:ea typeface="+mn-ea"/>
                  <a:cs typeface="FuturaStd-Light"/>
                </a:rPr>
                <a:t>1.00</a:t>
              </a:r>
              <a:endParaRPr kumimoji="0" sz="800" b="0" i="0" u="none" strike="noStrike" kern="1200" cap="none" spc="0" normalizeH="0" baseline="0" noProof="0">
                <a:ln>
                  <a:noFill/>
                </a:ln>
                <a:solidFill>
                  <a:prstClr val="black"/>
                </a:solidFill>
                <a:effectLst/>
                <a:uLnTx/>
                <a:uFillTx/>
                <a:latin typeface="FuturaStd-Light"/>
                <a:ea typeface="+mn-ea"/>
                <a:cs typeface="FuturaStd-Light"/>
              </a:endParaRPr>
            </a:p>
          </p:txBody>
        </p:sp>
        <p:sp>
          <p:nvSpPr>
            <p:cNvPr id="62" name="object 62"/>
            <p:cNvSpPr txBox="1"/>
            <p:nvPr/>
          </p:nvSpPr>
          <p:spPr>
            <a:xfrm>
              <a:off x="8236700" y="3709205"/>
              <a:ext cx="246379" cy="135935"/>
            </a:xfrm>
            <a:prstGeom prst="rect">
              <a:avLst/>
            </a:prstGeom>
          </p:spPr>
          <p:txBody>
            <a:bodyPr vert="horz" wrap="square" lIns="0" tIns="12700" rIns="0" bIns="0" rtlCol="0">
              <a:spAutoFit/>
            </a:bodyPr>
            <a:lstStyle/>
            <a:p>
              <a:pPr marL="12700" marR="0" lvl="0" indent="0" algn="l" defTabSz="914400" rtl="0" eaLnBrk="1" fontAlgn="auto" latinLnBrk="0" hangingPunct="1">
                <a:lnSpc>
                  <a:spcPct val="100000"/>
                </a:lnSpc>
                <a:spcBef>
                  <a:spcPts val="100"/>
                </a:spcBef>
                <a:spcAft>
                  <a:spcPts val="0"/>
                </a:spcAft>
                <a:buClrTx/>
                <a:buSzTx/>
                <a:buFontTx/>
                <a:buNone/>
                <a:tabLst/>
                <a:defRPr/>
              </a:pPr>
              <a:r>
                <a:rPr kumimoji="0" sz="800" b="0" i="0" u="none" strike="noStrike" kern="1200" cap="none" spc="0" normalizeH="0" baseline="0" noProof="0" dirty="0">
                  <a:ln>
                    <a:noFill/>
                  </a:ln>
                  <a:solidFill>
                    <a:prstClr val="black"/>
                  </a:solidFill>
                  <a:effectLst/>
                  <a:uLnTx/>
                  <a:uFillTx/>
                  <a:latin typeface="FuturaStd-Light"/>
                  <a:ea typeface="+mn-ea"/>
                  <a:cs typeface="FuturaStd-Light"/>
                </a:rPr>
                <a:t>1.10</a:t>
              </a:r>
              <a:endParaRPr kumimoji="0" sz="800" b="0" i="0" u="none" strike="noStrike" kern="1200" cap="none" spc="0" normalizeH="0" baseline="0" noProof="0">
                <a:ln>
                  <a:noFill/>
                </a:ln>
                <a:solidFill>
                  <a:prstClr val="black"/>
                </a:solidFill>
                <a:effectLst/>
                <a:uLnTx/>
                <a:uFillTx/>
                <a:latin typeface="FuturaStd-Light"/>
                <a:ea typeface="+mn-ea"/>
                <a:cs typeface="FuturaStd-Light"/>
              </a:endParaRPr>
            </a:p>
          </p:txBody>
        </p:sp>
        <p:sp>
          <p:nvSpPr>
            <p:cNvPr id="63" name="object 63"/>
            <p:cNvSpPr txBox="1"/>
            <p:nvPr/>
          </p:nvSpPr>
          <p:spPr>
            <a:xfrm>
              <a:off x="8236700" y="3066280"/>
              <a:ext cx="246379" cy="135935"/>
            </a:xfrm>
            <a:prstGeom prst="rect">
              <a:avLst/>
            </a:prstGeom>
          </p:spPr>
          <p:txBody>
            <a:bodyPr vert="horz" wrap="square" lIns="0" tIns="12700" rIns="0" bIns="0" rtlCol="0">
              <a:spAutoFit/>
            </a:bodyPr>
            <a:lstStyle/>
            <a:p>
              <a:pPr marL="12700" marR="0" lvl="0" indent="0" algn="l" defTabSz="914400" rtl="0" eaLnBrk="1" fontAlgn="auto" latinLnBrk="0" hangingPunct="1">
                <a:lnSpc>
                  <a:spcPct val="100000"/>
                </a:lnSpc>
                <a:spcBef>
                  <a:spcPts val="100"/>
                </a:spcBef>
                <a:spcAft>
                  <a:spcPts val="0"/>
                </a:spcAft>
                <a:buClrTx/>
                <a:buSzTx/>
                <a:buFontTx/>
                <a:buNone/>
                <a:tabLst/>
                <a:defRPr/>
              </a:pPr>
              <a:r>
                <a:rPr kumimoji="0" sz="800" b="0" i="0" u="none" strike="noStrike" kern="1200" cap="none" spc="0" normalizeH="0" baseline="0" noProof="0" dirty="0">
                  <a:ln>
                    <a:noFill/>
                  </a:ln>
                  <a:solidFill>
                    <a:prstClr val="black"/>
                  </a:solidFill>
                  <a:effectLst/>
                  <a:uLnTx/>
                  <a:uFillTx/>
                  <a:latin typeface="FuturaStd-Light"/>
                  <a:ea typeface="+mn-ea"/>
                  <a:cs typeface="FuturaStd-Light"/>
                </a:rPr>
                <a:t>1.20</a:t>
              </a:r>
              <a:endParaRPr kumimoji="0" sz="800" b="0" i="0" u="none" strike="noStrike" kern="1200" cap="none" spc="0" normalizeH="0" baseline="0" noProof="0">
                <a:ln>
                  <a:noFill/>
                </a:ln>
                <a:solidFill>
                  <a:prstClr val="black"/>
                </a:solidFill>
                <a:effectLst/>
                <a:uLnTx/>
                <a:uFillTx/>
                <a:latin typeface="FuturaStd-Light"/>
                <a:ea typeface="+mn-ea"/>
                <a:cs typeface="FuturaStd-Light"/>
              </a:endParaRPr>
            </a:p>
          </p:txBody>
        </p:sp>
        <p:sp>
          <p:nvSpPr>
            <p:cNvPr id="64" name="object 64"/>
            <p:cNvSpPr txBox="1"/>
            <p:nvPr/>
          </p:nvSpPr>
          <p:spPr>
            <a:xfrm>
              <a:off x="8236700" y="2423355"/>
              <a:ext cx="246379" cy="135935"/>
            </a:xfrm>
            <a:prstGeom prst="rect">
              <a:avLst/>
            </a:prstGeom>
          </p:spPr>
          <p:txBody>
            <a:bodyPr vert="horz" wrap="square" lIns="0" tIns="12700" rIns="0" bIns="0" rtlCol="0">
              <a:spAutoFit/>
            </a:bodyPr>
            <a:lstStyle/>
            <a:p>
              <a:pPr marL="12700" marR="0" lvl="0" indent="0" algn="l" defTabSz="914400" rtl="0" eaLnBrk="1" fontAlgn="auto" latinLnBrk="0" hangingPunct="1">
                <a:lnSpc>
                  <a:spcPct val="100000"/>
                </a:lnSpc>
                <a:spcBef>
                  <a:spcPts val="100"/>
                </a:spcBef>
                <a:spcAft>
                  <a:spcPts val="0"/>
                </a:spcAft>
                <a:buClrTx/>
                <a:buSzTx/>
                <a:buFontTx/>
                <a:buNone/>
                <a:tabLst/>
                <a:defRPr/>
              </a:pPr>
              <a:r>
                <a:rPr kumimoji="0" sz="800" b="0" i="0" u="none" strike="noStrike" kern="1200" cap="none" spc="0" normalizeH="0" baseline="0" noProof="0" dirty="0">
                  <a:ln>
                    <a:noFill/>
                  </a:ln>
                  <a:solidFill>
                    <a:prstClr val="black"/>
                  </a:solidFill>
                  <a:effectLst/>
                  <a:uLnTx/>
                  <a:uFillTx/>
                  <a:latin typeface="FuturaStd-Light"/>
                  <a:ea typeface="+mn-ea"/>
                  <a:cs typeface="FuturaStd-Light"/>
                </a:rPr>
                <a:t>1.30</a:t>
              </a:r>
              <a:endParaRPr kumimoji="0" sz="800" b="0" i="0" u="none" strike="noStrike" kern="1200" cap="none" spc="0" normalizeH="0" baseline="0" noProof="0">
                <a:ln>
                  <a:noFill/>
                </a:ln>
                <a:solidFill>
                  <a:prstClr val="black"/>
                </a:solidFill>
                <a:effectLst/>
                <a:uLnTx/>
                <a:uFillTx/>
                <a:latin typeface="FuturaStd-Light"/>
                <a:ea typeface="+mn-ea"/>
                <a:cs typeface="FuturaStd-Light"/>
              </a:endParaRPr>
            </a:p>
          </p:txBody>
        </p:sp>
        <p:sp>
          <p:nvSpPr>
            <p:cNvPr id="65" name="object 65"/>
            <p:cNvSpPr txBox="1"/>
            <p:nvPr/>
          </p:nvSpPr>
          <p:spPr>
            <a:xfrm>
              <a:off x="8495070" y="3036356"/>
              <a:ext cx="123111" cy="856615"/>
            </a:xfrm>
            <a:prstGeom prst="rect">
              <a:avLst/>
            </a:prstGeom>
          </p:spPr>
          <p:txBody>
            <a:bodyPr vert="vert270" wrap="square" lIns="0" tIns="13335" rIns="0" bIns="0" rtlCol="0">
              <a:spAutoFit/>
            </a:bodyPr>
            <a:lstStyle/>
            <a:p>
              <a:pPr marL="12700" marR="0" lvl="0" indent="0" algn="l" defTabSz="914400" rtl="0" eaLnBrk="1" fontAlgn="auto" latinLnBrk="0" hangingPunct="1">
                <a:lnSpc>
                  <a:spcPct val="100000"/>
                </a:lnSpc>
                <a:spcBef>
                  <a:spcPts val="105"/>
                </a:spcBef>
                <a:spcAft>
                  <a:spcPts val="0"/>
                </a:spcAft>
                <a:buClrTx/>
                <a:buSzTx/>
                <a:buFontTx/>
                <a:buNone/>
                <a:tabLst/>
                <a:defRPr/>
              </a:pPr>
              <a:r>
                <a:rPr kumimoji="0" sz="800" b="0" i="0" u="none" strike="noStrike" kern="1200" cap="none" spc="0" normalizeH="0" baseline="0" noProof="0" dirty="0">
                  <a:ln>
                    <a:noFill/>
                  </a:ln>
                  <a:solidFill>
                    <a:prstClr val="black"/>
                  </a:solidFill>
                  <a:effectLst/>
                  <a:uLnTx/>
                  <a:uFillTx/>
                  <a:latin typeface="FuturaStd-Book"/>
                  <a:ea typeface="+mn-ea"/>
                  <a:cs typeface="FuturaStd-Book"/>
                </a:rPr>
                <a:t>Aggregate</a:t>
              </a:r>
              <a:r>
                <a:rPr kumimoji="0" sz="800" b="0" i="0" u="none" strike="noStrike" kern="1200" cap="none" spc="-75" normalizeH="0" baseline="0" noProof="0" dirty="0">
                  <a:ln>
                    <a:noFill/>
                  </a:ln>
                  <a:solidFill>
                    <a:prstClr val="black"/>
                  </a:solidFill>
                  <a:effectLst/>
                  <a:uLnTx/>
                  <a:uFillTx/>
                  <a:latin typeface="FuturaStd-Book"/>
                  <a:ea typeface="+mn-ea"/>
                  <a:cs typeface="FuturaStd-Book"/>
                </a:rPr>
                <a:t> </a:t>
              </a:r>
              <a:r>
                <a:rPr kumimoji="0" sz="800" b="0" i="0" u="none" strike="noStrike" kern="1200" cap="none" spc="0" normalizeH="0" baseline="0" noProof="0" dirty="0">
                  <a:ln>
                    <a:noFill/>
                  </a:ln>
                  <a:solidFill>
                    <a:prstClr val="black"/>
                  </a:solidFill>
                  <a:effectLst/>
                  <a:uLnTx/>
                  <a:uFillTx/>
                  <a:latin typeface="FuturaStd-Book"/>
                  <a:ea typeface="+mn-ea"/>
                  <a:cs typeface="FuturaStd-Book"/>
                </a:rPr>
                <a:t>markup</a:t>
              </a:r>
            </a:p>
          </p:txBody>
        </p:sp>
        <p:sp>
          <p:nvSpPr>
            <p:cNvPr id="66" name="object 66"/>
            <p:cNvSpPr txBox="1"/>
            <p:nvPr/>
          </p:nvSpPr>
          <p:spPr>
            <a:xfrm>
              <a:off x="5473495" y="2848363"/>
              <a:ext cx="123111" cy="1232535"/>
            </a:xfrm>
            <a:prstGeom prst="rect">
              <a:avLst/>
            </a:prstGeom>
          </p:spPr>
          <p:txBody>
            <a:bodyPr vert="vert270" wrap="square" lIns="0" tIns="13335" rIns="0" bIns="0" rtlCol="0">
              <a:spAutoFit/>
            </a:bodyPr>
            <a:lstStyle/>
            <a:p>
              <a:pPr marL="12700" marR="0" lvl="0" indent="0" algn="l" defTabSz="914400" rtl="0" eaLnBrk="1" fontAlgn="auto" latinLnBrk="0" hangingPunct="1">
                <a:lnSpc>
                  <a:spcPct val="100000"/>
                </a:lnSpc>
                <a:spcBef>
                  <a:spcPts val="105"/>
                </a:spcBef>
                <a:spcAft>
                  <a:spcPts val="0"/>
                </a:spcAft>
                <a:buClrTx/>
                <a:buSzTx/>
                <a:buFontTx/>
                <a:buNone/>
                <a:tabLst/>
                <a:defRPr/>
              </a:pPr>
              <a:r>
                <a:rPr kumimoji="0" sz="800" b="0" i="0" u="none" strike="noStrike" kern="1200" cap="none" spc="0" normalizeH="0" baseline="0" noProof="0" dirty="0">
                  <a:ln>
                    <a:noFill/>
                  </a:ln>
                  <a:solidFill>
                    <a:prstClr val="black"/>
                  </a:solidFill>
                  <a:effectLst/>
                  <a:uLnTx/>
                  <a:uFillTx/>
                  <a:latin typeface="FuturaStd-Book"/>
                  <a:ea typeface="+mn-ea"/>
                  <a:cs typeface="FuturaStd-Book"/>
                </a:rPr>
                <a:t>Forward GVC</a:t>
              </a:r>
              <a:r>
                <a:rPr kumimoji="0" sz="800" b="0" i="0" u="none" strike="noStrike" kern="1200" cap="none" spc="-85" normalizeH="0" baseline="0" noProof="0" dirty="0">
                  <a:ln>
                    <a:noFill/>
                  </a:ln>
                  <a:solidFill>
                    <a:prstClr val="black"/>
                  </a:solidFill>
                  <a:effectLst/>
                  <a:uLnTx/>
                  <a:uFillTx/>
                  <a:latin typeface="FuturaStd-Book"/>
                  <a:ea typeface="+mn-ea"/>
                  <a:cs typeface="FuturaStd-Book"/>
                </a:rPr>
                <a:t> </a:t>
              </a:r>
              <a:r>
                <a:rPr kumimoji="0" sz="800" b="0" i="0" u="none" strike="noStrike" kern="1200" cap="none" spc="0" normalizeH="0" baseline="0" noProof="0" dirty="0">
                  <a:ln>
                    <a:noFill/>
                  </a:ln>
                  <a:solidFill>
                    <a:prstClr val="black"/>
                  </a:solidFill>
                  <a:effectLst/>
                  <a:uLnTx/>
                  <a:uFillTx/>
                  <a:latin typeface="FuturaStd-Book"/>
                  <a:ea typeface="+mn-ea"/>
                  <a:cs typeface="FuturaStd-Book"/>
                </a:rPr>
                <a:t>participation</a:t>
              </a:r>
            </a:p>
          </p:txBody>
        </p:sp>
        <p:sp>
          <p:nvSpPr>
            <p:cNvPr id="67" name="object 67"/>
            <p:cNvSpPr txBox="1"/>
            <p:nvPr/>
          </p:nvSpPr>
          <p:spPr>
            <a:xfrm>
              <a:off x="5835039" y="4455720"/>
              <a:ext cx="2426335" cy="135935"/>
            </a:xfrm>
            <a:prstGeom prst="rect">
              <a:avLst/>
            </a:prstGeom>
          </p:spPr>
          <p:txBody>
            <a:bodyPr vert="horz" wrap="square" lIns="0" tIns="12700" rIns="0" bIns="0" rtlCol="0">
              <a:spAutoFit/>
            </a:bodyPr>
            <a:lstStyle/>
            <a:p>
              <a:pPr marL="12700" marR="0" lvl="0" indent="0" algn="l" defTabSz="914400" rtl="0" eaLnBrk="1" fontAlgn="auto" latinLnBrk="0" hangingPunct="1">
                <a:lnSpc>
                  <a:spcPct val="100000"/>
                </a:lnSpc>
                <a:spcBef>
                  <a:spcPts val="100"/>
                </a:spcBef>
                <a:spcAft>
                  <a:spcPts val="0"/>
                </a:spcAft>
                <a:buClrTx/>
                <a:buSzTx/>
                <a:buFontTx/>
                <a:buNone/>
                <a:tabLst>
                  <a:tab pos="441959" algn="l"/>
                  <a:tab pos="871855" algn="l"/>
                  <a:tab pos="1301750" algn="l"/>
                  <a:tab pos="1731645" algn="l"/>
                  <a:tab pos="2160905" algn="l"/>
                </a:tabLst>
                <a:defRPr/>
              </a:pPr>
              <a:r>
                <a:rPr kumimoji="0" sz="800" b="0" i="0" u="none" strike="noStrike" kern="1200" cap="none" spc="0" normalizeH="0" baseline="0" noProof="0" dirty="0">
                  <a:ln>
                    <a:noFill/>
                  </a:ln>
                  <a:solidFill>
                    <a:prstClr val="black"/>
                  </a:solidFill>
                  <a:effectLst/>
                  <a:uLnTx/>
                  <a:uFillTx/>
                  <a:latin typeface="FuturaStd-Light"/>
                  <a:ea typeface="+mn-ea"/>
                  <a:cs typeface="FuturaStd-Light"/>
                </a:rPr>
                <a:t>1990	1995	2000	2005	2010	2015</a:t>
              </a:r>
            </a:p>
          </p:txBody>
        </p:sp>
        <p:sp>
          <p:nvSpPr>
            <p:cNvPr id="70" name="object 70"/>
            <p:cNvSpPr txBox="1"/>
            <p:nvPr/>
          </p:nvSpPr>
          <p:spPr>
            <a:xfrm>
              <a:off x="6841679" y="2176786"/>
              <a:ext cx="412750" cy="197490"/>
            </a:xfrm>
            <a:prstGeom prst="rect">
              <a:avLst/>
            </a:prstGeom>
          </p:spPr>
          <p:txBody>
            <a:bodyPr vert="horz" wrap="square" lIns="0" tIns="12700" rIns="0" bIns="0" rtlCol="0">
              <a:spAutoFit/>
            </a:bodyPr>
            <a:lstStyle/>
            <a:p>
              <a:pPr marL="12700" marR="0" lvl="0" indent="0" algn="l" defTabSz="914400" rtl="0" eaLnBrk="1" fontAlgn="auto" latinLnBrk="0" hangingPunct="1">
                <a:lnSpc>
                  <a:spcPct val="100000"/>
                </a:lnSpc>
                <a:spcBef>
                  <a:spcPts val="100"/>
                </a:spcBef>
                <a:spcAft>
                  <a:spcPts val="0"/>
                </a:spcAft>
                <a:buClrTx/>
                <a:buSzTx/>
                <a:buFontTx/>
                <a:buNone/>
                <a:tabLst/>
                <a:defRPr/>
              </a:pPr>
              <a:r>
                <a:rPr kumimoji="0" sz="1200" b="1" i="0" u="none" strike="noStrike" kern="1200" cap="none" spc="10" normalizeH="0" baseline="0" noProof="0" dirty="0">
                  <a:ln>
                    <a:noFill/>
                  </a:ln>
                  <a:solidFill>
                    <a:prstClr val="black"/>
                  </a:solidFill>
                  <a:effectLst/>
                  <a:uLnTx/>
                  <a:uFillTx/>
                  <a:latin typeface="Futura PT Demi" panose="020B0702020204020303" pitchFamily="34" charset="0"/>
                  <a:ea typeface="+mn-ea"/>
                  <a:cs typeface="Gotham-Medium"/>
                </a:rPr>
                <a:t>India</a:t>
              </a:r>
              <a:endParaRPr kumimoji="0" sz="1200" b="1" i="0" u="none" strike="noStrike" kern="1200" cap="none" spc="0" normalizeH="0" baseline="0" noProof="0" dirty="0">
                <a:ln>
                  <a:noFill/>
                </a:ln>
                <a:solidFill>
                  <a:prstClr val="black"/>
                </a:solidFill>
                <a:effectLst/>
                <a:uLnTx/>
                <a:uFillTx/>
                <a:latin typeface="Futura PT Demi" panose="020B0702020204020303" pitchFamily="34" charset="0"/>
                <a:ea typeface="+mn-ea"/>
                <a:cs typeface="Gotham-Medium"/>
              </a:endParaRPr>
            </a:p>
          </p:txBody>
        </p:sp>
      </p:grpSp>
      <p:sp>
        <p:nvSpPr>
          <p:cNvPr id="73" name="Slide Number Placeholder 72">
            <a:extLst>
              <a:ext uri="{FF2B5EF4-FFF2-40B4-BE49-F238E27FC236}">
                <a16:creationId xmlns:a16="http://schemas.microsoft.com/office/drawing/2014/main" id="{79060C6A-E513-43F7-AC5B-FAB82B7020AB}"/>
              </a:ext>
            </a:extLst>
          </p:cNvPr>
          <p:cNvSpPr>
            <a:spLocks noGrp="1"/>
          </p:cNvSpPr>
          <p:nvPr>
            <p:ph type="sldNum" sz="quarter" idx="7"/>
          </p:nvPr>
        </p:nvSpPr>
        <p:spPr/>
        <p:txBody>
          <a:bodyPr/>
          <a:lstStyle/>
          <a:p>
            <a:pPr marL="38100" marR="0" lvl="0" indent="0" algn="l" defTabSz="914400" rtl="0" eaLnBrk="1" fontAlgn="auto" latinLnBrk="0" hangingPunct="1">
              <a:lnSpc>
                <a:spcPct val="100000"/>
              </a:lnSpc>
              <a:spcBef>
                <a:spcPts val="65"/>
              </a:spcBef>
              <a:spcAft>
                <a:spcPts val="0"/>
              </a:spcAft>
              <a:buClrTx/>
              <a:buSzTx/>
              <a:buFontTx/>
              <a:buNone/>
              <a:tabLst/>
              <a:defRPr/>
            </a:pPr>
            <a:fld id="{81D60167-4931-47E6-BA6A-407CBD079E47}" type="slidenum">
              <a:rPr kumimoji="0" lang="en-US" sz="800" b="0" i="0" u="none" strike="noStrike" kern="1200" cap="none" spc="0" normalizeH="0" baseline="0" noProof="0" smtClean="0">
                <a:ln>
                  <a:noFill/>
                </a:ln>
                <a:solidFill>
                  <a:prstClr val="black"/>
                </a:solidFill>
                <a:effectLst/>
                <a:uLnTx/>
                <a:uFillTx/>
                <a:latin typeface="FuturaPT-Demi"/>
                <a:ea typeface="+mn-ea"/>
                <a:cs typeface="FuturaPT-Demi"/>
              </a:rPr>
              <a:pPr marL="38100" marR="0" lvl="0" indent="0" algn="l" defTabSz="914400" rtl="0" eaLnBrk="1" fontAlgn="auto" latinLnBrk="0" hangingPunct="1">
                <a:lnSpc>
                  <a:spcPct val="100000"/>
                </a:lnSpc>
                <a:spcBef>
                  <a:spcPts val="65"/>
                </a:spcBef>
                <a:spcAft>
                  <a:spcPts val="0"/>
                </a:spcAft>
                <a:buClrTx/>
                <a:buSzTx/>
                <a:buFontTx/>
                <a:buNone/>
                <a:tabLst/>
                <a:defRPr/>
              </a:pPr>
              <a:t>14</a:t>
            </a:fld>
            <a:r>
              <a:rPr kumimoji="0" lang="en-US" sz="800" b="1" i="0" u="none" strike="noStrike" kern="1200" cap="none" spc="0" normalizeH="0" baseline="0" noProof="0">
                <a:ln>
                  <a:noFill/>
                </a:ln>
                <a:solidFill>
                  <a:prstClr val="black"/>
                </a:solidFill>
                <a:effectLst/>
                <a:uLnTx/>
                <a:uFillTx/>
                <a:latin typeface="FuturaPT-Demi"/>
                <a:ea typeface="+mn-ea"/>
                <a:cs typeface="FuturaPT-Demi"/>
              </a:rPr>
              <a:t>  </a:t>
            </a:r>
            <a:r>
              <a:rPr kumimoji="0" lang="en-US" sz="800" b="0" i="0" u="none" strike="noStrike" kern="1200" cap="none" spc="0" normalizeH="0" baseline="0" noProof="0">
                <a:ln>
                  <a:noFill/>
                </a:ln>
                <a:solidFill>
                  <a:prstClr val="black"/>
                </a:solidFill>
                <a:effectLst/>
                <a:uLnTx/>
                <a:uFillTx/>
                <a:latin typeface="FuturaPT-Light"/>
                <a:ea typeface="+mn-ea"/>
              </a:rPr>
              <a:t>|  </a:t>
            </a:r>
            <a:r>
              <a:rPr kumimoji="0" lang="en-US" sz="800" b="0" i="0" u="none" strike="noStrike" kern="1200" cap="none" spc="-10" normalizeH="0" baseline="0" noProof="0">
                <a:ln>
                  <a:noFill/>
                </a:ln>
                <a:solidFill>
                  <a:prstClr val="black"/>
                </a:solidFill>
                <a:effectLst/>
                <a:uLnTx/>
                <a:uFillTx/>
                <a:latin typeface="FuturaPT-Light"/>
                <a:ea typeface="+mn-ea"/>
              </a:rPr>
              <a:t>World </a:t>
            </a:r>
            <a:r>
              <a:rPr kumimoji="0" lang="en-US" sz="800" b="0" i="0" u="none" strike="noStrike" kern="1200" cap="none" spc="-5" normalizeH="0" baseline="0" noProof="0">
                <a:ln>
                  <a:noFill/>
                </a:ln>
                <a:solidFill>
                  <a:prstClr val="black"/>
                </a:solidFill>
                <a:effectLst/>
                <a:uLnTx/>
                <a:uFillTx/>
                <a:latin typeface="FuturaPT-Light"/>
                <a:ea typeface="+mn-ea"/>
              </a:rPr>
              <a:t>Development </a:t>
            </a:r>
            <a:r>
              <a:rPr kumimoji="0" lang="en-US" sz="800" b="0" i="0" u="none" strike="noStrike" kern="1200" cap="none" spc="-10" normalizeH="0" baseline="0" noProof="0">
                <a:ln>
                  <a:noFill/>
                </a:ln>
                <a:solidFill>
                  <a:prstClr val="black"/>
                </a:solidFill>
                <a:effectLst/>
                <a:uLnTx/>
                <a:uFillTx/>
                <a:latin typeface="FuturaPT-Light"/>
                <a:ea typeface="+mn-ea"/>
              </a:rPr>
              <a:t>Report</a:t>
            </a:r>
            <a:r>
              <a:rPr kumimoji="0" lang="en-US" sz="800" b="0" i="0" u="none" strike="noStrike" kern="1200" cap="none" spc="80" normalizeH="0" baseline="0" noProof="0">
                <a:ln>
                  <a:noFill/>
                </a:ln>
                <a:solidFill>
                  <a:prstClr val="black"/>
                </a:solidFill>
                <a:effectLst/>
                <a:uLnTx/>
                <a:uFillTx/>
                <a:latin typeface="FuturaPT-Light"/>
                <a:ea typeface="+mn-ea"/>
              </a:rPr>
              <a:t> </a:t>
            </a:r>
            <a:r>
              <a:rPr kumimoji="0" lang="en-US" sz="800" b="0" i="0" u="none" strike="noStrike" kern="1200" cap="none" spc="-10" normalizeH="0" baseline="0" noProof="0">
                <a:ln>
                  <a:noFill/>
                </a:ln>
                <a:solidFill>
                  <a:prstClr val="black"/>
                </a:solidFill>
                <a:effectLst/>
                <a:uLnTx/>
                <a:uFillTx/>
                <a:latin typeface="FuturaPT-Light"/>
                <a:ea typeface="+mn-ea"/>
              </a:rPr>
              <a:t>2020</a:t>
            </a:r>
            <a:endParaRPr kumimoji="0" lang="en-US" sz="800" b="0" i="0" u="none" strike="noStrike" kern="1200" cap="none" spc="-10" normalizeH="0" baseline="0" noProof="0" dirty="0">
              <a:ln>
                <a:noFill/>
              </a:ln>
              <a:solidFill>
                <a:prstClr val="black"/>
              </a:solidFill>
              <a:effectLst/>
              <a:uLnTx/>
              <a:uFillTx/>
              <a:latin typeface="FuturaPT-Light"/>
              <a:ea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2" presetClass="exit" presetSubtype="2" fill="hold" grpId="0" nodeType="withEffect">
                                  <p:stCondLst>
                                    <p:cond delay="0"/>
                                  </p:stCondLst>
                                  <p:childTnLst>
                                    <p:anim calcmode="lin" valueType="num">
                                      <p:cBhvr additive="base">
                                        <p:cTn id="8" dur="2000"/>
                                        <p:tgtEl>
                                          <p:spTgt spid="75"/>
                                        </p:tgtEl>
                                        <p:attrNameLst>
                                          <p:attrName>ppt_x</p:attrName>
                                        </p:attrNameLst>
                                      </p:cBhvr>
                                      <p:tavLst>
                                        <p:tav tm="0">
                                          <p:val>
                                            <p:strVal val="ppt_x"/>
                                          </p:val>
                                        </p:tav>
                                        <p:tav tm="100000">
                                          <p:val>
                                            <p:strVal val="1+ppt_w/2"/>
                                          </p:val>
                                        </p:tav>
                                      </p:tavLst>
                                    </p:anim>
                                    <p:anim calcmode="lin" valueType="num">
                                      <p:cBhvr additive="base">
                                        <p:cTn id="9" dur="2000"/>
                                        <p:tgtEl>
                                          <p:spTgt spid="75"/>
                                        </p:tgtEl>
                                        <p:attrNameLst>
                                          <p:attrName>ppt_y</p:attrName>
                                        </p:attrNameLst>
                                      </p:cBhvr>
                                      <p:tavLst>
                                        <p:tav tm="0">
                                          <p:val>
                                            <p:strVal val="ppt_y"/>
                                          </p:val>
                                        </p:tav>
                                        <p:tav tm="100000">
                                          <p:val>
                                            <p:strVal val="ppt_y"/>
                                          </p:val>
                                        </p:tav>
                                      </p:tavLst>
                                    </p:anim>
                                    <p:set>
                                      <p:cBhvr>
                                        <p:cTn id="10" dur="1" fill="hold">
                                          <p:stCondLst>
                                            <p:cond delay="1999"/>
                                          </p:stCondLst>
                                        </p:cTn>
                                        <p:tgtEl>
                                          <p:spTgt spid="75"/>
                                        </p:tgtEl>
                                        <p:attrNameLst>
                                          <p:attrName>style.visibility</p:attrName>
                                        </p:attrNameLst>
                                      </p:cBhvr>
                                      <p:to>
                                        <p:strVal val="hidden"/>
                                      </p:to>
                                    </p:set>
                                  </p:childTnLst>
                                </p:cTn>
                              </p:par>
                              <p:par>
                                <p:cTn id="11" presetID="2" presetClass="exit" presetSubtype="2" fill="hold" grpId="0" nodeType="withEffect">
                                  <p:stCondLst>
                                    <p:cond delay="0"/>
                                  </p:stCondLst>
                                  <p:childTnLst>
                                    <p:anim calcmode="lin" valueType="num">
                                      <p:cBhvr additive="base">
                                        <p:cTn id="12" dur="1150"/>
                                        <p:tgtEl>
                                          <p:spTgt spid="77"/>
                                        </p:tgtEl>
                                        <p:attrNameLst>
                                          <p:attrName>ppt_x</p:attrName>
                                        </p:attrNameLst>
                                      </p:cBhvr>
                                      <p:tavLst>
                                        <p:tav tm="0">
                                          <p:val>
                                            <p:strVal val="ppt_x"/>
                                          </p:val>
                                        </p:tav>
                                        <p:tav tm="100000">
                                          <p:val>
                                            <p:strVal val="1+ppt_w/2"/>
                                          </p:val>
                                        </p:tav>
                                      </p:tavLst>
                                    </p:anim>
                                    <p:anim calcmode="lin" valueType="num">
                                      <p:cBhvr additive="base">
                                        <p:cTn id="13" dur="1150"/>
                                        <p:tgtEl>
                                          <p:spTgt spid="77"/>
                                        </p:tgtEl>
                                        <p:attrNameLst>
                                          <p:attrName>ppt_y</p:attrName>
                                        </p:attrNameLst>
                                      </p:cBhvr>
                                      <p:tavLst>
                                        <p:tav tm="0">
                                          <p:val>
                                            <p:strVal val="ppt_y"/>
                                          </p:val>
                                        </p:tav>
                                        <p:tav tm="100000">
                                          <p:val>
                                            <p:strVal val="ppt_y"/>
                                          </p:val>
                                        </p:tav>
                                      </p:tavLst>
                                    </p:anim>
                                    <p:set>
                                      <p:cBhvr>
                                        <p:cTn id="14" dur="1" fill="hold">
                                          <p:stCondLst>
                                            <p:cond delay="1149"/>
                                          </p:stCondLst>
                                        </p:cTn>
                                        <p:tgtEl>
                                          <p:spTgt spid="77"/>
                                        </p:tgtEl>
                                        <p:attrNameLst>
                                          <p:attrName>style.visibility</p:attrName>
                                        </p:attrNameLst>
                                      </p:cBhvr>
                                      <p:to>
                                        <p:strVal val="hidden"/>
                                      </p:to>
                                    </p:set>
                                  </p:childTnLst>
                                </p:cTn>
                              </p:par>
                            </p:childTnLst>
                          </p:cTn>
                        </p:par>
                        <p:par>
                          <p:cTn id="15" fill="hold">
                            <p:stCondLst>
                              <p:cond delay="2000"/>
                            </p:stCondLst>
                            <p:childTnLst>
                              <p:par>
                                <p:cTn id="16" presetID="2" presetClass="exit" presetSubtype="2" fill="hold" grpId="0" nodeType="afterEffect">
                                  <p:stCondLst>
                                    <p:cond delay="0"/>
                                  </p:stCondLst>
                                  <p:childTnLst>
                                    <p:anim calcmode="lin" valueType="num">
                                      <p:cBhvr additive="base">
                                        <p:cTn id="17" dur="2000"/>
                                        <p:tgtEl>
                                          <p:spTgt spid="76"/>
                                        </p:tgtEl>
                                        <p:attrNameLst>
                                          <p:attrName>ppt_x</p:attrName>
                                        </p:attrNameLst>
                                      </p:cBhvr>
                                      <p:tavLst>
                                        <p:tav tm="0">
                                          <p:val>
                                            <p:strVal val="ppt_x"/>
                                          </p:val>
                                        </p:tav>
                                        <p:tav tm="100000">
                                          <p:val>
                                            <p:strVal val="1+ppt_w/2"/>
                                          </p:val>
                                        </p:tav>
                                      </p:tavLst>
                                    </p:anim>
                                    <p:anim calcmode="lin" valueType="num">
                                      <p:cBhvr additive="base">
                                        <p:cTn id="18" dur="2000"/>
                                        <p:tgtEl>
                                          <p:spTgt spid="76"/>
                                        </p:tgtEl>
                                        <p:attrNameLst>
                                          <p:attrName>ppt_y</p:attrName>
                                        </p:attrNameLst>
                                      </p:cBhvr>
                                      <p:tavLst>
                                        <p:tav tm="0">
                                          <p:val>
                                            <p:strVal val="ppt_y"/>
                                          </p:val>
                                        </p:tav>
                                        <p:tav tm="100000">
                                          <p:val>
                                            <p:strVal val="ppt_y"/>
                                          </p:val>
                                        </p:tav>
                                      </p:tavLst>
                                    </p:anim>
                                    <p:set>
                                      <p:cBhvr>
                                        <p:cTn id="19" dur="1" fill="hold">
                                          <p:stCondLst>
                                            <p:cond delay="1999"/>
                                          </p:stCondLst>
                                        </p:cTn>
                                        <p:tgtEl>
                                          <p:spTgt spid="76"/>
                                        </p:tgtEl>
                                        <p:attrNameLst>
                                          <p:attrName>style.visibility</p:attrName>
                                        </p:attrNameLst>
                                      </p:cBhvr>
                                      <p:to>
                                        <p:strVal val="hidden"/>
                                      </p:to>
                                    </p:set>
                                  </p:childTnLst>
                                </p:cTn>
                              </p:par>
                              <p:par>
                                <p:cTn id="20" presetID="2" presetClass="exit" presetSubtype="2" fill="hold" grpId="0" nodeType="withEffect">
                                  <p:stCondLst>
                                    <p:cond delay="0"/>
                                  </p:stCondLst>
                                  <p:childTnLst>
                                    <p:anim calcmode="lin" valueType="num">
                                      <p:cBhvr additive="base">
                                        <p:cTn id="21" dur="1150"/>
                                        <p:tgtEl>
                                          <p:spTgt spid="78"/>
                                        </p:tgtEl>
                                        <p:attrNameLst>
                                          <p:attrName>ppt_x</p:attrName>
                                        </p:attrNameLst>
                                      </p:cBhvr>
                                      <p:tavLst>
                                        <p:tav tm="0">
                                          <p:val>
                                            <p:strVal val="ppt_x"/>
                                          </p:val>
                                        </p:tav>
                                        <p:tav tm="100000">
                                          <p:val>
                                            <p:strVal val="1+ppt_w/2"/>
                                          </p:val>
                                        </p:tav>
                                      </p:tavLst>
                                    </p:anim>
                                    <p:anim calcmode="lin" valueType="num">
                                      <p:cBhvr additive="base">
                                        <p:cTn id="22" dur="1150"/>
                                        <p:tgtEl>
                                          <p:spTgt spid="78"/>
                                        </p:tgtEl>
                                        <p:attrNameLst>
                                          <p:attrName>ppt_y</p:attrName>
                                        </p:attrNameLst>
                                      </p:cBhvr>
                                      <p:tavLst>
                                        <p:tav tm="0">
                                          <p:val>
                                            <p:strVal val="ppt_y"/>
                                          </p:val>
                                        </p:tav>
                                        <p:tav tm="100000">
                                          <p:val>
                                            <p:strVal val="ppt_y"/>
                                          </p:val>
                                        </p:tav>
                                      </p:tavLst>
                                    </p:anim>
                                    <p:set>
                                      <p:cBhvr>
                                        <p:cTn id="23" dur="1" fill="hold">
                                          <p:stCondLst>
                                            <p:cond delay="1149"/>
                                          </p:stCondLst>
                                        </p:cTn>
                                        <p:tgtEl>
                                          <p:spTgt spid="7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 grpId="0" animBg="1"/>
      <p:bldP spid="75" grpId="0" animBg="1"/>
      <p:bldP spid="78" grpId="0" animBg="1"/>
      <p:bldP spid="77"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object 39"/>
          <p:cNvSpPr txBox="1">
            <a:spLocks noGrp="1"/>
          </p:cNvSpPr>
          <p:nvPr>
            <p:ph type="title"/>
          </p:nvPr>
        </p:nvSpPr>
        <p:spPr/>
        <p:txBody>
          <a:bodyPr/>
          <a:lstStyle/>
          <a:p>
            <a:r>
              <a:rPr lang="en-US" dirty="0">
                <a:latin typeface="+mj-lt"/>
              </a:rPr>
              <a:t>GVCs have  contributed to the </a:t>
            </a:r>
            <a:r>
              <a:rPr lang="en-US" dirty="0">
                <a:solidFill>
                  <a:srgbClr val="8D3B70"/>
                </a:solidFill>
                <a:latin typeface="+mj-lt"/>
              </a:rPr>
              <a:t>declining labor share</a:t>
            </a:r>
            <a:r>
              <a:rPr lang="en-US" dirty="0">
                <a:latin typeface="+mj-lt"/>
              </a:rPr>
              <a:t> within countries</a:t>
            </a:r>
          </a:p>
        </p:txBody>
      </p:sp>
      <p:grpSp>
        <p:nvGrpSpPr>
          <p:cNvPr id="60" name="Group 59">
            <a:extLst>
              <a:ext uri="{FF2B5EF4-FFF2-40B4-BE49-F238E27FC236}">
                <a16:creationId xmlns:a16="http://schemas.microsoft.com/office/drawing/2014/main" id="{44012F49-1399-4DD0-A3C5-B855C1B6DCBC}"/>
              </a:ext>
            </a:extLst>
          </p:cNvPr>
          <p:cNvGrpSpPr/>
          <p:nvPr/>
        </p:nvGrpSpPr>
        <p:grpSpPr>
          <a:xfrm>
            <a:off x="4457700" y="3074051"/>
            <a:ext cx="4191635" cy="1619200"/>
            <a:chOff x="4457700" y="3074051"/>
            <a:chExt cx="4191635" cy="1619200"/>
          </a:xfrm>
        </p:grpSpPr>
        <p:sp>
          <p:nvSpPr>
            <p:cNvPr id="40" name="object 40"/>
            <p:cNvSpPr txBox="1"/>
            <p:nvPr/>
          </p:nvSpPr>
          <p:spPr>
            <a:xfrm>
              <a:off x="4457700" y="3074051"/>
              <a:ext cx="4191635" cy="1380490"/>
            </a:xfrm>
            <a:prstGeom prst="rect">
              <a:avLst/>
            </a:prstGeom>
          </p:spPr>
          <p:txBody>
            <a:bodyPr vert="horz" wrap="square" lIns="0" tIns="27939" rIns="0" bIns="0" rtlCol="0">
              <a:spAutoFit/>
            </a:bodyPr>
            <a:lstStyle/>
            <a:p>
              <a:pPr marL="12700" marR="997585" lvl="0" indent="0" algn="l" defTabSz="914400" rtl="0" eaLnBrk="1" fontAlgn="auto" latinLnBrk="0" hangingPunct="1">
                <a:lnSpc>
                  <a:spcPts val="1600"/>
                </a:lnSpc>
                <a:spcBef>
                  <a:spcPts val="219"/>
                </a:spcBef>
                <a:spcAft>
                  <a:spcPts val="0"/>
                </a:spcAft>
                <a:buClrTx/>
                <a:buSzTx/>
                <a:buFontTx/>
                <a:buNone/>
                <a:tabLst/>
                <a:defRPr/>
              </a:pPr>
              <a:r>
                <a:rPr kumimoji="0" sz="1400" b="0" i="0" u="none" strike="noStrike" kern="1200" cap="none" spc="-10" normalizeH="0" baseline="0" noProof="0" dirty="0">
                  <a:ln>
                    <a:noFill/>
                  </a:ln>
                  <a:solidFill>
                    <a:prstClr val="black"/>
                  </a:solidFill>
                  <a:effectLst/>
                  <a:uLnTx/>
                  <a:uFillTx/>
                  <a:latin typeface="FuturaPT-Demi"/>
                  <a:ea typeface="+mn-ea"/>
                  <a:cs typeface="FuturaPT-Demi"/>
                </a:rPr>
                <a:t>Factors </a:t>
              </a:r>
              <a:r>
                <a:rPr kumimoji="0" sz="1400" b="0" i="0" u="none" strike="noStrike" kern="1200" cap="none" spc="0" normalizeH="0" baseline="0" noProof="0" dirty="0">
                  <a:ln>
                    <a:noFill/>
                  </a:ln>
                  <a:solidFill>
                    <a:prstClr val="black"/>
                  </a:solidFill>
                  <a:effectLst/>
                  <a:uLnTx/>
                  <a:uFillTx/>
                  <a:latin typeface="FuturaPT-Demi"/>
                  <a:ea typeface="+mn-ea"/>
                  <a:cs typeface="FuturaPT-Demi"/>
                </a:rPr>
                <a:t>contributing to labor </a:t>
              </a:r>
              <a:r>
                <a:rPr kumimoji="0" sz="1400" b="0" i="0" u="none" strike="noStrike" kern="1200" cap="none" spc="-10" normalizeH="0" baseline="0" noProof="0" dirty="0">
                  <a:ln>
                    <a:noFill/>
                  </a:ln>
                  <a:solidFill>
                    <a:prstClr val="black"/>
                  </a:solidFill>
                  <a:effectLst/>
                  <a:uLnTx/>
                  <a:uFillTx/>
                  <a:latin typeface="FuturaPT-Demi"/>
                  <a:ea typeface="+mn-ea"/>
                  <a:cs typeface="FuturaPT-Demi"/>
                </a:rPr>
                <a:t>share</a:t>
              </a:r>
              <a:r>
                <a:rPr kumimoji="0" sz="1400" b="0" i="0" u="none" strike="noStrike" kern="1200" cap="none" spc="-60" normalizeH="0" baseline="0" noProof="0" dirty="0">
                  <a:ln>
                    <a:noFill/>
                  </a:ln>
                  <a:solidFill>
                    <a:prstClr val="black"/>
                  </a:solidFill>
                  <a:effectLst/>
                  <a:uLnTx/>
                  <a:uFillTx/>
                  <a:latin typeface="FuturaPT-Demi"/>
                  <a:ea typeface="+mn-ea"/>
                  <a:cs typeface="FuturaPT-Demi"/>
                </a:rPr>
                <a:t> </a:t>
              </a:r>
              <a:r>
                <a:rPr kumimoji="0" sz="1400" b="0" i="0" u="none" strike="noStrike" kern="1200" cap="none" spc="0" normalizeH="0" baseline="0" noProof="0" dirty="0">
                  <a:ln>
                    <a:noFill/>
                  </a:ln>
                  <a:solidFill>
                    <a:prstClr val="black"/>
                  </a:solidFill>
                  <a:effectLst/>
                  <a:uLnTx/>
                  <a:uFillTx/>
                  <a:latin typeface="FuturaPT-Demi"/>
                  <a:ea typeface="+mn-ea"/>
                  <a:cs typeface="FuturaPT-Demi"/>
                </a:rPr>
                <a:t>decline  </a:t>
              </a:r>
              <a:r>
                <a:rPr kumimoji="0" sz="1400" b="0" i="0" u="none" strike="noStrike" kern="1200" cap="none" spc="-5" normalizeH="0" baseline="0" noProof="0" dirty="0">
                  <a:ln>
                    <a:noFill/>
                  </a:ln>
                  <a:solidFill>
                    <a:prstClr val="black"/>
                  </a:solidFill>
                  <a:effectLst/>
                  <a:uLnTx/>
                  <a:uFillTx/>
                  <a:latin typeface="FuturaPT-Demi"/>
                  <a:ea typeface="+mn-ea"/>
                  <a:cs typeface="FuturaPT-Demi"/>
                </a:rPr>
                <a:t>(percentage </a:t>
              </a:r>
              <a:r>
                <a:rPr kumimoji="0" sz="1400" b="0" i="0" u="none" strike="noStrike" kern="1200" cap="none" spc="0" normalizeH="0" baseline="0" noProof="0" dirty="0">
                  <a:ln>
                    <a:noFill/>
                  </a:ln>
                  <a:solidFill>
                    <a:prstClr val="black"/>
                  </a:solidFill>
                  <a:effectLst/>
                  <a:uLnTx/>
                  <a:uFillTx/>
                  <a:latin typeface="FuturaPT-Demi"/>
                  <a:ea typeface="+mn-ea"/>
                  <a:cs typeface="FuturaPT-Demi"/>
                </a:rPr>
                <a:t>points)</a:t>
              </a:r>
            </a:p>
            <a:p>
              <a:pPr marL="2460625" marR="0" lvl="0" indent="0" algn="l" defTabSz="914400" rtl="0" eaLnBrk="1" fontAlgn="auto" latinLnBrk="0" hangingPunct="1">
                <a:lnSpc>
                  <a:spcPct val="100000"/>
                </a:lnSpc>
                <a:spcBef>
                  <a:spcPts val="1310"/>
                </a:spcBef>
                <a:spcAft>
                  <a:spcPts val="0"/>
                </a:spcAft>
                <a:buClrTx/>
                <a:buSzTx/>
                <a:buFontTx/>
                <a:buNone/>
                <a:tabLst/>
                <a:defRPr/>
              </a:pPr>
              <a:r>
                <a:rPr kumimoji="0" sz="1000" b="0" i="0" u="none" strike="noStrike" kern="1200" cap="none" spc="0" normalizeH="0" baseline="0" noProof="0" dirty="0">
                  <a:ln>
                    <a:noFill/>
                  </a:ln>
                  <a:solidFill>
                    <a:prstClr val="black"/>
                  </a:solidFill>
                  <a:effectLst/>
                  <a:uLnTx/>
                  <a:uFillTx/>
                  <a:latin typeface="FuturaStd-Medium" panose="020B0502020204020303" charset="0"/>
                  <a:ea typeface="+mn-ea"/>
                  <a:cs typeface="Futura Std"/>
                </a:rPr>
                <a:t>Total</a:t>
              </a:r>
            </a:p>
            <a:p>
              <a:pPr marL="2460625" marR="0" lvl="0" indent="0" algn="l" defTabSz="914400" rtl="0" eaLnBrk="1" fontAlgn="auto" latinLnBrk="0" hangingPunct="1">
                <a:lnSpc>
                  <a:spcPct val="100000"/>
                </a:lnSpc>
                <a:spcBef>
                  <a:spcPts val="409"/>
                </a:spcBef>
                <a:spcAft>
                  <a:spcPts val="0"/>
                </a:spcAft>
                <a:buClrTx/>
                <a:buSzTx/>
                <a:buFontTx/>
                <a:buNone/>
                <a:tabLst/>
                <a:defRPr/>
              </a:pPr>
              <a:r>
                <a:rPr kumimoji="0" sz="1000" b="0" i="0" u="none" strike="noStrike" kern="1200" cap="none" spc="0" normalizeH="0" baseline="0" noProof="0" dirty="0">
                  <a:ln>
                    <a:noFill/>
                  </a:ln>
                  <a:solidFill>
                    <a:prstClr val="black"/>
                  </a:solidFill>
                  <a:effectLst/>
                  <a:uLnTx/>
                  <a:uFillTx/>
                  <a:latin typeface="FuturaStd-Medium" panose="020B0502020204020303" charset="0"/>
                  <a:ea typeface="+mn-ea"/>
                  <a:cs typeface="FuturaStd-Book"/>
                </a:rPr>
                <a:t>World</a:t>
              </a:r>
              <a:r>
                <a:rPr kumimoji="0" sz="1000" b="0" i="0" u="none" strike="noStrike" kern="1200" cap="none" spc="-5" normalizeH="0" baseline="0" noProof="0" dirty="0">
                  <a:ln>
                    <a:noFill/>
                  </a:ln>
                  <a:solidFill>
                    <a:prstClr val="black"/>
                  </a:solidFill>
                  <a:effectLst/>
                  <a:uLnTx/>
                  <a:uFillTx/>
                  <a:latin typeface="FuturaStd-Medium" panose="020B0502020204020303" charset="0"/>
                  <a:ea typeface="+mn-ea"/>
                  <a:cs typeface="FuturaStd-Book"/>
                </a:rPr>
                <a:t> </a:t>
              </a:r>
              <a:r>
                <a:rPr kumimoji="0" sz="1000" b="0" i="0" u="none" strike="noStrike" kern="1200" cap="none" spc="0" normalizeH="0" baseline="0" noProof="0" dirty="0">
                  <a:ln>
                    <a:noFill/>
                  </a:ln>
                  <a:solidFill>
                    <a:prstClr val="black"/>
                  </a:solidFill>
                  <a:effectLst/>
                  <a:uLnTx/>
                  <a:uFillTx/>
                  <a:latin typeface="FuturaStd-Medium" panose="020B0502020204020303" charset="0"/>
                  <a:ea typeface="+mn-ea"/>
                  <a:cs typeface="FuturaStd-Book"/>
                </a:rPr>
                <a:t>demand</a:t>
              </a:r>
            </a:p>
            <a:p>
              <a:pPr marL="2460625" marR="5080" lvl="0" indent="0" algn="l" defTabSz="914400" rtl="0" eaLnBrk="1" fontAlgn="auto" latinLnBrk="0" hangingPunct="1">
                <a:lnSpc>
                  <a:spcPct val="134400"/>
                </a:lnSpc>
                <a:spcBef>
                  <a:spcPts val="0"/>
                </a:spcBef>
                <a:spcAft>
                  <a:spcPts val="0"/>
                </a:spcAft>
                <a:buClrTx/>
                <a:buSzTx/>
                <a:buFontTx/>
                <a:buNone/>
                <a:tabLst/>
                <a:defRPr/>
              </a:pPr>
              <a:r>
                <a:rPr kumimoji="0" sz="1000" b="0" i="0" u="none" strike="noStrike" kern="1200" cap="none" spc="0" normalizeH="0" baseline="0" noProof="0" dirty="0">
                  <a:ln>
                    <a:noFill/>
                  </a:ln>
                  <a:solidFill>
                    <a:prstClr val="black"/>
                  </a:solidFill>
                  <a:effectLst/>
                  <a:uLnTx/>
                  <a:uFillTx/>
                  <a:latin typeface="FuturaStd-Medium" panose="020B0502020204020303" charset="0"/>
                  <a:ea typeface="+mn-ea"/>
                  <a:cs typeface="FuturaStd-Book"/>
                </a:rPr>
                <a:t>Domestic within-industry</a:t>
              </a:r>
              <a:r>
                <a:rPr kumimoji="0" sz="1000" b="0" i="0" u="none" strike="noStrike" kern="1200" cap="none" spc="-100" normalizeH="0" baseline="0" noProof="0" dirty="0">
                  <a:ln>
                    <a:noFill/>
                  </a:ln>
                  <a:solidFill>
                    <a:prstClr val="black"/>
                  </a:solidFill>
                  <a:effectLst/>
                  <a:uLnTx/>
                  <a:uFillTx/>
                  <a:latin typeface="FuturaStd-Medium" panose="020B0502020204020303" charset="0"/>
                  <a:ea typeface="+mn-ea"/>
                  <a:cs typeface="FuturaStd-Book"/>
                </a:rPr>
                <a:t> </a:t>
              </a:r>
              <a:r>
                <a:rPr kumimoji="0" sz="1000" b="0" i="0" u="none" strike="noStrike" kern="1200" cap="none" spc="0" normalizeH="0" baseline="0" noProof="0" dirty="0">
                  <a:ln>
                    <a:noFill/>
                  </a:ln>
                  <a:solidFill>
                    <a:prstClr val="black"/>
                  </a:solidFill>
                  <a:effectLst/>
                  <a:uLnTx/>
                  <a:uFillTx/>
                  <a:latin typeface="FuturaStd-Medium" panose="020B0502020204020303" charset="0"/>
                  <a:ea typeface="+mn-ea"/>
                  <a:cs typeface="FuturaStd-Book"/>
                </a:rPr>
                <a:t>factors  GVCs</a:t>
              </a:r>
            </a:p>
          </p:txBody>
        </p:sp>
        <p:sp>
          <p:nvSpPr>
            <p:cNvPr id="41" name="object 41"/>
            <p:cNvSpPr/>
            <p:nvPr/>
          </p:nvSpPr>
          <p:spPr>
            <a:xfrm>
              <a:off x="4580632" y="4471960"/>
              <a:ext cx="2275205" cy="0"/>
            </a:xfrm>
            <a:custGeom>
              <a:avLst/>
              <a:gdLst/>
              <a:ahLst/>
              <a:cxnLst/>
              <a:rect l="l" t="t" r="r" b="b"/>
              <a:pathLst>
                <a:path w="2275204">
                  <a:moveTo>
                    <a:pt x="0" y="0"/>
                  </a:moveTo>
                  <a:lnTo>
                    <a:pt x="2274608" y="0"/>
                  </a:lnTo>
                </a:path>
              </a:pathLst>
            </a:custGeom>
            <a:ln w="12700">
              <a:solidFill>
                <a:schemeClr val="tx1"/>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FuturaStd-Book" panose="020B0502020204020303" charset="0"/>
                <a:ea typeface="+mn-ea"/>
                <a:cs typeface="+mn-cs"/>
              </a:endParaRPr>
            </a:p>
          </p:txBody>
        </p:sp>
        <p:sp>
          <p:nvSpPr>
            <p:cNvPr id="42" name="object 42"/>
            <p:cNvSpPr txBox="1"/>
            <p:nvPr/>
          </p:nvSpPr>
          <p:spPr>
            <a:xfrm>
              <a:off x="6811033" y="4557316"/>
              <a:ext cx="88900" cy="135935"/>
            </a:xfrm>
            <a:prstGeom prst="rect">
              <a:avLst/>
            </a:prstGeom>
          </p:spPr>
          <p:txBody>
            <a:bodyPr vert="horz" wrap="square" lIns="0" tIns="12700" rIns="0" bIns="0" rtlCol="0">
              <a:spAutoFit/>
            </a:bodyPr>
            <a:lstStyle/>
            <a:p>
              <a:pPr marL="12700" marR="0" lvl="0" indent="0" algn="l" defTabSz="914400" rtl="0" eaLnBrk="1" fontAlgn="auto" latinLnBrk="0" hangingPunct="1">
                <a:lnSpc>
                  <a:spcPct val="100000"/>
                </a:lnSpc>
                <a:spcBef>
                  <a:spcPts val="100"/>
                </a:spcBef>
                <a:spcAft>
                  <a:spcPts val="0"/>
                </a:spcAft>
                <a:buClrTx/>
                <a:buSzTx/>
                <a:buFontTx/>
                <a:buNone/>
                <a:tabLst/>
                <a:defRPr/>
              </a:pPr>
              <a:r>
                <a:rPr kumimoji="0" sz="800" b="0" i="0" u="none" strike="noStrike" kern="1200" cap="none" spc="0" normalizeH="0" baseline="0" noProof="0" dirty="0">
                  <a:ln>
                    <a:noFill/>
                  </a:ln>
                  <a:solidFill>
                    <a:prstClr val="black"/>
                  </a:solidFill>
                  <a:effectLst/>
                  <a:uLnTx/>
                  <a:uFillTx/>
                  <a:latin typeface="FuturaStd-Book" panose="020B0502020204020303" charset="0"/>
                  <a:ea typeface="+mn-ea"/>
                  <a:cs typeface="FuturaStd-Light"/>
                </a:rPr>
                <a:t>0</a:t>
              </a:r>
              <a:endParaRPr kumimoji="0" sz="800" b="0" i="0" u="none" strike="noStrike" kern="1200" cap="none" spc="0" normalizeH="0" baseline="0" noProof="0">
                <a:ln>
                  <a:noFill/>
                </a:ln>
                <a:solidFill>
                  <a:prstClr val="black"/>
                </a:solidFill>
                <a:effectLst/>
                <a:uLnTx/>
                <a:uFillTx/>
                <a:latin typeface="FuturaStd-Book" panose="020B0502020204020303" charset="0"/>
                <a:ea typeface="+mn-ea"/>
                <a:cs typeface="FuturaStd-Light"/>
              </a:endParaRPr>
            </a:p>
          </p:txBody>
        </p:sp>
        <p:sp>
          <p:nvSpPr>
            <p:cNvPr id="43" name="object 43"/>
            <p:cNvSpPr txBox="1"/>
            <p:nvPr/>
          </p:nvSpPr>
          <p:spPr>
            <a:xfrm>
              <a:off x="6276819" y="4557316"/>
              <a:ext cx="246379" cy="135935"/>
            </a:xfrm>
            <a:prstGeom prst="rect">
              <a:avLst/>
            </a:prstGeom>
          </p:spPr>
          <p:txBody>
            <a:bodyPr vert="horz" wrap="square" lIns="0" tIns="12700" rIns="0" bIns="0" rtlCol="0">
              <a:spAutoFit/>
            </a:bodyPr>
            <a:lstStyle/>
            <a:p>
              <a:pPr marL="12700" marR="0" lvl="0" indent="0" algn="l" defTabSz="914400" rtl="0" eaLnBrk="1" fontAlgn="auto" latinLnBrk="0" hangingPunct="1">
                <a:lnSpc>
                  <a:spcPct val="100000"/>
                </a:lnSpc>
                <a:spcBef>
                  <a:spcPts val="100"/>
                </a:spcBef>
                <a:spcAft>
                  <a:spcPts val="0"/>
                </a:spcAft>
                <a:buClrTx/>
                <a:buSzTx/>
                <a:buFontTx/>
                <a:buNone/>
                <a:tabLst/>
                <a:defRPr/>
              </a:pPr>
              <a:r>
                <a:rPr kumimoji="0" sz="800" b="0" i="0" u="none" strike="noStrike" kern="1200" cap="none" spc="0" normalizeH="0" baseline="0" noProof="0" dirty="0">
                  <a:ln>
                    <a:noFill/>
                  </a:ln>
                  <a:solidFill>
                    <a:prstClr val="black"/>
                  </a:solidFill>
                  <a:effectLst/>
                  <a:uLnTx/>
                  <a:uFillTx/>
                  <a:latin typeface="FuturaStd-Book" panose="020B0502020204020303" charset="0"/>
                  <a:ea typeface="+mn-ea"/>
                  <a:cs typeface="FuturaStd-Light"/>
                </a:rPr>
                <a:t>−0.5</a:t>
              </a:r>
              <a:endParaRPr kumimoji="0" sz="800" b="0" i="0" u="none" strike="noStrike" kern="1200" cap="none" spc="0" normalizeH="0" baseline="0" noProof="0">
                <a:ln>
                  <a:noFill/>
                </a:ln>
                <a:solidFill>
                  <a:prstClr val="black"/>
                </a:solidFill>
                <a:effectLst/>
                <a:uLnTx/>
                <a:uFillTx/>
                <a:latin typeface="FuturaStd-Book" panose="020B0502020204020303" charset="0"/>
                <a:ea typeface="+mn-ea"/>
                <a:cs typeface="FuturaStd-Light"/>
              </a:endParaRPr>
            </a:p>
          </p:txBody>
        </p:sp>
        <p:sp>
          <p:nvSpPr>
            <p:cNvPr id="44" name="object 44"/>
            <p:cNvSpPr txBox="1"/>
            <p:nvPr/>
          </p:nvSpPr>
          <p:spPr>
            <a:xfrm>
              <a:off x="5822058" y="4557316"/>
              <a:ext cx="246379" cy="135935"/>
            </a:xfrm>
            <a:prstGeom prst="rect">
              <a:avLst/>
            </a:prstGeom>
          </p:spPr>
          <p:txBody>
            <a:bodyPr vert="horz" wrap="square" lIns="0" tIns="12700" rIns="0" bIns="0" rtlCol="0">
              <a:spAutoFit/>
            </a:bodyPr>
            <a:lstStyle/>
            <a:p>
              <a:pPr marL="12700" marR="0" lvl="0" indent="0" algn="l" defTabSz="914400" rtl="0" eaLnBrk="1" fontAlgn="auto" latinLnBrk="0" hangingPunct="1">
                <a:lnSpc>
                  <a:spcPct val="100000"/>
                </a:lnSpc>
                <a:spcBef>
                  <a:spcPts val="100"/>
                </a:spcBef>
                <a:spcAft>
                  <a:spcPts val="0"/>
                </a:spcAft>
                <a:buClrTx/>
                <a:buSzTx/>
                <a:buFontTx/>
                <a:buNone/>
                <a:tabLst/>
                <a:defRPr/>
              </a:pPr>
              <a:r>
                <a:rPr kumimoji="0" sz="800" b="0" i="0" u="none" strike="noStrike" kern="1200" cap="none" spc="0" normalizeH="0" baseline="0" noProof="0" dirty="0">
                  <a:ln>
                    <a:noFill/>
                  </a:ln>
                  <a:solidFill>
                    <a:prstClr val="black"/>
                  </a:solidFill>
                  <a:effectLst/>
                  <a:uLnTx/>
                  <a:uFillTx/>
                  <a:latin typeface="FuturaStd-Book" panose="020B0502020204020303" charset="0"/>
                  <a:ea typeface="+mn-ea"/>
                  <a:cs typeface="FuturaStd-Light"/>
                </a:rPr>
                <a:t>−1.0</a:t>
              </a:r>
              <a:endParaRPr kumimoji="0" sz="800" b="0" i="0" u="none" strike="noStrike" kern="1200" cap="none" spc="0" normalizeH="0" baseline="0" noProof="0">
                <a:ln>
                  <a:noFill/>
                </a:ln>
                <a:solidFill>
                  <a:prstClr val="black"/>
                </a:solidFill>
                <a:effectLst/>
                <a:uLnTx/>
                <a:uFillTx/>
                <a:latin typeface="FuturaStd-Book" panose="020B0502020204020303" charset="0"/>
                <a:ea typeface="+mn-ea"/>
                <a:cs typeface="FuturaStd-Light"/>
              </a:endParaRPr>
            </a:p>
          </p:txBody>
        </p:sp>
        <p:sp>
          <p:nvSpPr>
            <p:cNvPr id="45" name="object 45"/>
            <p:cNvSpPr txBox="1"/>
            <p:nvPr/>
          </p:nvSpPr>
          <p:spPr>
            <a:xfrm>
              <a:off x="5367296" y="4557316"/>
              <a:ext cx="246379" cy="135935"/>
            </a:xfrm>
            <a:prstGeom prst="rect">
              <a:avLst/>
            </a:prstGeom>
          </p:spPr>
          <p:txBody>
            <a:bodyPr vert="horz" wrap="square" lIns="0" tIns="12700" rIns="0" bIns="0" rtlCol="0">
              <a:spAutoFit/>
            </a:bodyPr>
            <a:lstStyle/>
            <a:p>
              <a:pPr marL="12700" marR="0" lvl="0" indent="0" algn="l" defTabSz="914400" rtl="0" eaLnBrk="1" fontAlgn="auto" latinLnBrk="0" hangingPunct="1">
                <a:lnSpc>
                  <a:spcPct val="100000"/>
                </a:lnSpc>
                <a:spcBef>
                  <a:spcPts val="100"/>
                </a:spcBef>
                <a:spcAft>
                  <a:spcPts val="0"/>
                </a:spcAft>
                <a:buClrTx/>
                <a:buSzTx/>
                <a:buFontTx/>
                <a:buNone/>
                <a:tabLst/>
                <a:defRPr/>
              </a:pPr>
              <a:r>
                <a:rPr kumimoji="0" sz="800" b="0" i="0" u="none" strike="noStrike" kern="1200" cap="none" spc="0" normalizeH="0" baseline="0" noProof="0" dirty="0">
                  <a:ln>
                    <a:noFill/>
                  </a:ln>
                  <a:solidFill>
                    <a:prstClr val="black"/>
                  </a:solidFill>
                  <a:effectLst/>
                  <a:uLnTx/>
                  <a:uFillTx/>
                  <a:latin typeface="FuturaStd-Book" panose="020B0502020204020303" charset="0"/>
                  <a:ea typeface="+mn-ea"/>
                  <a:cs typeface="FuturaStd-Light"/>
                </a:rPr>
                <a:t>−1.5</a:t>
              </a:r>
              <a:endParaRPr kumimoji="0" sz="800" b="0" i="0" u="none" strike="noStrike" kern="1200" cap="none" spc="0" normalizeH="0" baseline="0" noProof="0">
                <a:ln>
                  <a:noFill/>
                </a:ln>
                <a:solidFill>
                  <a:prstClr val="black"/>
                </a:solidFill>
                <a:effectLst/>
                <a:uLnTx/>
                <a:uFillTx/>
                <a:latin typeface="FuturaStd-Book" panose="020B0502020204020303" charset="0"/>
                <a:ea typeface="+mn-ea"/>
                <a:cs typeface="FuturaStd-Light"/>
              </a:endParaRPr>
            </a:p>
          </p:txBody>
        </p:sp>
        <p:sp>
          <p:nvSpPr>
            <p:cNvPr id="46" name="object 46"/>
            <p:cNvSpPr txBox="1"/>
            <p:nvPr/>
          </p:nvSpPr>
          <p:spPr>
            <a:xfrm>
              <a:off x="4912535" y="4557316"/>
              <a:ext cx="246379" cy="135935"/>
            </a:xfrm>
            <a:prstGeom prst="rect">
              <a:avLst/>
            </a:prstGeom>
          </p:spPr>
          <p:txBody>
            <a:bodyPr vert="horz" wrap="square" lIns="0" tIns="12700" rIns="0" bIns="0" rtlCol="0">
              <a:spAutoFit/>
            </a:bodyPr>
            <a:lstStyle/>
            <a:p>
              <a:pPr marL="12700" marR="0" lvl="0" indent="0" algn="l" defTabSz="914400" rtl="0" eaLnBrk="1" fontAlgn="auto" latinLnBrk="0" hangingPunct="1">
                <a:lnSpc>
                  <a:spcPct val="100000"/>
                </a:lnSpc>
                <a:spcBef>
                  <a:spcPts val="100"/>
                </a:spcBef>
                <a:spcAft>
                  <a:spcPts val="0"/>
                </a:spcAft>
                <a:buClrTx/>
                <a:buSzTx/>
                <a:buFontTx/>
                <a:buNone/>
                <a:tabLst/>
                <a:defRPr/>
              </a:pPr>
              <a:r>
                <a:rPr kumimoji="0" sz="800" b="0" i="0" u="none" strike="noStrike" kern="1200" cap="none" spc="0" normalizeH="0" baseline="0" noProof="0" dirty="0">
                  <a:ln>
                    <a:noFill/>
                  </a:ln>
                  <a:solidFill>
                    <a:prstClr val="black"/>
                  </a:solidFill>
                  <a:effectLst/>
                  <a:uLnTx/>
                  <a:uFillTx/>
                  <a:latin typeface="FuturaStd-Book" panose="020B0502020204020303" charset="0"/>
                  <a:ea typeface="+mn-ea"/>
                  <a:cs typeface="FuturaStd-Light"/>
                </a:rPr>
                <a:t>−2.0</a:t>
              </a:r>
            </a:p>
          </p:txBody>
        </p:sp>
        <p:sp>
          <p:nvSpPr>
            <p:cNvPr id="47" name="object 47"/>
            <p:cNvSpPr txBox="1"/>
            <p:nvPr/>
          </p:nvSpPr>
          <p:spPr>
            <a:xfrm>
              <a:off x="4457773" y="4557316"/>
              <a:ext cx="246379" cy="135935"/>
            </a:xfrm>
            <a:prstGeom prst="rect">
              <a:avLst/>
            </a:prstGeom>
          </p:spPr>
          <p:txBody>
            <a:bodyPr vert="horz" wrap="square" lIns="0" tIns="12700" rIns="0" bIns="0" rtlCol="0">
              <a:spAutoFit/>
            </a:bodyPr>
            <a:lstStyle/>
            <a:p>
              <a:pPr marL="12700" marR="0" lvl="0" indent="0" algn="l" defTabSz="914400" rtl="0" eaLnBrk="1" fontAlgn="auto" latinLnBrk="0" hangingPunct="1">
                <a:lnSpc>
                  <a:spcPct val="100000"/>
                </a:lnSpc>
                <a:spcBef>
                  <a:spcPts val="100"/>
                </a:spcBef>
                <a:spcAft>
                  <a:spcPts val="0"/>
                </a:spcAft>
                <a:buClrTx/>
                <a:buSzTx/>
                <a:buFontTx/>
                <a:buNone/>
                <a:tabLst/>
                <a:defRPr/>
              </a:pPr>
              <a:r>
                <a:rPr kumimoji="0" sz="800" b="0" i="0" u="none" strike="noStrike" kern="1200" cap="none" spc="0" normalizeH="0" baseline="0" noProof="0" dirty="0">
                  <a:ln>
                    <a:noFill/>
                  </a:ln>
                  <a:solidFill>
                    <a:prstClr val="black"/>
                  </a:solidFill>
                  <a:effectLst/>
                  <a:uLnTx/>
                  <a:uFillTx/>
                  <a:latin typeface="FuturaStd-Book" panose="020B0502020204020303" charset="0"/>
                  <a:ea typeface="+mn-ea"/>
                  <a:cs typeface="FuturaStd-Light"/>
                </a:rPr>
                <a:t>−2.5</a:t>
              </a:r>
              <a:endParaRPr kumimoji="0" sz="800" b="0" i="0" u="none" strike="noStrike" kern="1200" cap="none" spc="0" normalizeH="0" baseline="0" noProof="0">
                <a:ln>
                  <a:noFill/>
                </a:ln>
                <a:solidFill>
                  <a:prstClr val="black"/>
                </a:solidFill>
                <a:effectLst/>
                <a:uLnTx/>
                <a:uFillTx/>
                <a:latin typeface="FuturaStd-Book" panose="020B0502020204020303" charset="0"/>
                <a:ea typeface="+mn-ea"/>
                <a:cs typeface="FuturaStd-Light"/>
              </a:endParaRPr>
            </a:p>
          </p:txBody>
        </p:sp>
        <p:sp>
          <p:nvSpPr>
            <p:cNvPr id="48" name="object 48"/>
            <p:cNvSpPr/>
            <p:nvPr/>
          </p:nvSpPr>
          <p:spPr>
            <a:xfrm>
              <a:off x="4854384" y="3669029"/>
              <a:ext cx="2000885" cy="153035"/>
            </a:xfrm>
            <a:custGeom>
              <a:avLst/>
              <a:gdLst/>
              <a:ahLst/>
              <a:cxnLst/>
              <a:rect l="l" t="t" r="r" b="b"/>
              <a:pathLst>
                <a:path w="2000884" h="153035">
                  <a:moveTo>
                    <a:pt x="0" y="152971"/>
                  </a:moveTo>
                  <a:lnTo>
                    <a:pt x="2000846" y="152971"/>
                  </a:lnTo>
                  <a:lnTo>
                    <a:pt x="2000846" y="0"/>
                  </a:lnTo>
                  <a:lnTo>
                    <a:pt x="0" y="0"/>
                  </a:lnTo>
                  <a:lnTo>
                    <a:pt x="0" y="152971"/>
                  </a:lnTo>
                  <a:close/>
                </a:path>
              </a:pathLst>
            </a:custGeom>
            <a:solidFill>
              <a:srgbClr val="8D3B70"/>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Futura PT"/>
                <a:ea typeface="+mn-ea"/>
                <a:cs typeface="+mn-cs"/>
              </a:endParaRPr>
            </a:p>
          </p:txBody>
        </p:sp>
        <p:sp>
          <p:nvSpPr>
            <p:cNvPr id="49" name="object 49"/>
            <p:cNvSpPr/>
            <p:nvPr/>
          </p:nvSpPr>
          <p:spPr>
            <a:xfrm>
              <a:off x="6559880" y="3874554"/>
              <a:ext cx="295910" cy="152400"/>
            </a:xfrm>
            <a:custGeom>
              <a:avLst/>
              <a:gdLst/>
              <a:ahLst/>
              <a:cxnLst/>
              <a:rect l="l" t="t" r="r" b="b"/>
              <a:pathLst>
                <a:path w="295909" h="152400">
                  <a:moveTo>
                    <a:pt x="0" y="151803"/>
                  </a:moveTo>
                  <a:lnTo>
                    <a:pt x="295351" y="151803"/>
                  </a:lnTo>
                  <a:lnTo>
                    <a:pt x="295351" y="0"/>
                  </a:lnTo>
                  <a:lnTo>
                    <a:pt x="0" y="0"/>
                  </a:lnTo>
                  <a:lnTo>
                    <a:pt x="0" y="151803"/>
                  </a:lnTo>
                  <a:close/>
                </a:path>
              </a:pathLst>
            </a:custGeom>
            <a:solidFill>
              <a:srgbClr val="8D3B70">
                <a:alpha val="55000"/>
              </a:srgbClr>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Futura PT"/>
                <a:ea typeface="+mn-ea"/>
                <a:cs typeface="+mn-cs"/>
              </a:endParaRPr>
            </a:p>
          </p:txBody>
        </p:sp>
        <p:sp>
          <p:nvSpPr>
            <p:cNvPr id="50" name="object 50"/>
            <p:cNvSpPr/>
            <p:nvPr/>
          </p:nvSpPr>
          <p:spPr>
            <a:xfrm>
              <a:off x="6036449" y="4078909"/>
              <a:ext cx="819150" cy="152400"/>
            </a:xfrm>
            <a:custGeom>
              <a:avLst/>
              <a:gdLst/>
              <a:ahLst/>
              <a:cxnLst/>
              <a:rect l="l" t="t" r="r" b="b"/>
              <a:pathLst>
                <a:path w="819150" h="152400">
                  <a:moveTo>
                    <a:pt x="0" y="151828"/>
                  </a:moveTo>
                  <a:lnTo>
                    <a:pt x="818781" y="151828"/>
                  </a:lnTo>
                  <a:lnTo>
                    <a:pt x="818781" y="0"/>
                  </a:lnTo>
                  <a:lnTo>
                    <a:pt x="0" y="0"/>
                  </a:lnTo>
                  <a:lnTo>
                    <a:pt x="0" y="151828"/>
                  </a:lnTo>
                  <a:close/>
                </a:path>
              </a:pathLst>
            </a:custGeom>
            <a:solidFill>
              <a:srgbClr val="8D3B70">
                <a:alpha val="55000"/>
              </a:srgbClr>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Futura PT"/>
                <a:ea typeface="+mn-ea"/>
                <a:cs typeface="+mn-cs"/>
              </a:endParaRPr>
            </a:p>
          </p:txBody>
        </p:sp>
        <p:sp>
          <p:nvSpPr>
            <p:cNvPr id="51" name="object 51"/>
            <p:cNvSpPr/>
            <p:nvPr/>
          </p:nvSpPr>
          <p:spPr>
            <a:xfrm>
              <a:off x="6307696" y="4283278"/>
              <a:ext cx="548005" cy="153035"/>
            </a:xfrm>
            <a:custGeom>
              <a:avLst/>
              <a:gdLst/>
              <a:ahLst/>
              <a:cxnLst/>
              <a:rect l="l" t="t" r="r" b="b"/>
              <a:pathLst>
                <a:path w="548004" h="153035">
                  <a:moveTo>
                    <a:pt x="0" y="152984"/>
                  </a:moveTo>
                  <a:lnTo>
                    <a:pt x="547535" y="152984"/>
                  </a:lnTo>
                  <a:lnTo>
                    <a:pt x="547535" y="0"/>
                  </a:lnTo>
                  <a:lnTo>
                    <a:pt x="0" y="0"/>
                  </a:lnTo>
                  <a:lnTo>
                    <a:pt x="0" y="152984"/>
                  </a:lnTo>
                  <a:close/>
                </a:path>
              </a:pathLst>
            </a:custGeom>
            <a:solidFill>
              <a:srgbClr val="8D3B70">
                <a:alpha val="55000"/>
              </a:srgbClr>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Futura PT"/>
                <a:ea typeface="+mn-ea"/>
                <a:cs typeface="+mn-cs"/>
              </a:endParaRPr>
            </a:p>
          </p:txBody>
        </p:sp>
        <p:sp>
          <p:nvSpPr>
            <p:cNvPr id="52" name="object 52"/>
            <p:cNvSpPr/>
            <p:nvPr/>
          </p:nvSpPr>
          <p:spPr>
            <a:xfrm>
              <a:off x="6855234" y="3637284"/>
              <a:ext cx="0" cy="894715"/>
            </a:xfrm>
            <a:custGeom>
              <a:avLst/>
              <a:gdLst/>
              <a:ahLst/>
              <a:cxnLst/>
              <a:rect l="l" t="t" r="r" b="b"/>
              <a:pathLst>
                <a:path h="894714">
                  <a:moveTo>
                    <a:pt x="0" y="0"/>
                  </a:moveTo>
                  <a:lnTo>
                    <a:pt x="0" y="894219"/>
                  </a:lnTo>
                </a:path>
              </a:pathLst>
            </a:custGeom>
            <a:ln w="12700">
              <a:solidFill>
                <a:schemeClr val="tx1"/>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Futura PT"/>
                <a:ea typeface="+mn-ea"/>
                <a:cs typeface="+mn-cs"/>
              </a:endParaRPr>
            </a:p>
          </p:txBody>
        </p:sp>
        <p:sp>
          <p:nvSpPr>
            <p:cNvPr id="53" name="object 53"/>
            <p:cNvSpPr/>
            <p:nvPr/>
          </p:nvSpPr>
          <p:spPr>
            <a:xfrm>
              <a:off x="6399752" y="4468005"/>
              <a:ext cx="0" cy="63500"/>
            </a:xfrm>
            <a:custGeom>
              <a:avLst/>
              <a:gdLst/>
              <a:ahLst/>
              <a:cxnLst/>
              <a:rect l="l" t="t" r="r" b="b"/>
              <a:pathLst>
                <a:path h="63500">
                  <a:moveTo>
                    <a:pt x="0" y="0"/>
                  </a:moveTo>
                  <a:lnTo>
                    <a:pt x="0" y="63499"/>
                  </a:lnTo>
                </a:path>
              </a:pathLst>
            </a:custGeom>
            <a:ln w="12700">
              <a:solidFill>
                <a:schemeClr val="tx1"/>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Futura PT"/>
                <a:ea typeface="+mn-ea"/>
                <a:cs typeface="+mn-cs"/>
              </a:endParaRPr>
            </a:p>
          </p:txBody>
        </p:sp>
        <p:sp>
          <p:nvSpPr>
            <p:cNvPr id="54" name="object 54"/>
            <p:cNvSpPr/>
            <p:nvPr/>
          </p:nvSpPr>
          <p:spPr>
            <a:xfrm>
              <a:off x="5944337" y="4468005"/>
              <a:ext cx="0" cy="63500"/>
            </a:xfrm>
            <a:custGeom>
              <a:avLst/>
              <a:gdLst/>
              <a:ahLst/>
              <a:cxnLst/>
              <a:rect l="l" t="t" r="r" b="b"/>
              <a:pathLst>
                <a:path h="63500">
                  <a:moveTo>
                    <a:pt x="0" y="0"/>
                  </a:moveTo>
                  <a:lnTo>
                    <a:pt x="0" y="63499"/>
                  </a:lnTo>
                </a:path>
              </a:pathLst>
            </a:custGeom>
            <a:ln w="12700">
              <a:solidFill>
                <a:schemeClr val="tx1"/>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Futura PT"/>
                <a:ea typeface="+mn-ea"/>
                <a:cs typeface="+mn-cs"/>
              </a:endParaRPr>
            </a:p>
          </p:txBody>
        </p:sp>
        <p:sp>
          <p:nvSpPr>
            <p:cNvPr id="55" name="object 55"/>
            <p:cNvSpPr/>
            <p:nvPr/>
          </p:nvSpPr>
          <p:spPr>
            <a:xfrm>
              <a:off x="5491465" y="4468005"/>
              <a:ext cx="0" cy="63500"/>
            </a:xfrm>
            <a:custGeom>
              <a:avLst/>
              <a:gdLst/>
              <a:ahLst/>
              <a:cxnLst/>
              <a:rect l="l" t="t" r="r" b="b"/>
              <a:pathLst>
                <a:path h="63500">
                  <a:moveTo>
                    <a:pt x="0" y="0"/>
                  </a:moveTo>
                  <a:lnTo>
                    <a:pt x="0" y="63499"/>
                  </a:lnTo>
                </a:path>
              </a:pathLst>
            </a:custGeom>
            <a:ln w="12700">
              <a:solidFill>
                <a:schemeClr val="tx1"/>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Futura PT"/>
                <a:ea typeface="+mn-ea"/>
                <a:cs typeface="+mn-cs"/>
              </a:endParaRPr>
            </a:p>
          </p:txBody>
        </p:sp>
        <p:sp>
          <p:nvSpPr>
            <p:cNvPr id="56" name="object 56"/>
            <p:cNvSpPr/>
            <p:nvPr/>
          </p:nvSpPr>
          <p:spPr>
            <a:xfrm>
              <a:off x="5036033" y="4468005"/>
              <a:ext cx="0" cy="63500"/>
            </a:xfrm>
            <a:custGeom>
              <a:avLst/>
              <a:gdLst/>
              <a:ahLst/>
              <a:cxnLst/>
              <a:rect l="l" t="t" r="r" b="b"/>
              <a:pathLst>
                <a:path h="63500">
                  <a:moveTo>
                    <a:pt x="0" y="0"/>
                  </a:moveTo>
                  <a:lnTo>
                    <a:pt x="0" y="63499"/>
                  </a:lnTo>
                </a:path>
              </a:pathLst>
            </a:custGeom>
            <a:ln w="12700">
              <a:solidFill>
                <a:schemeClr val="tx1"/>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Futura PT"/>
                <a:ea typeface="+mn-ea"/>
                <a:cs typeface="+mn-cs"/>
              </a:endParaRPr>
            </a:p>
          </p:txBody>
        </p:sp>
        <p:sp>
          <p:nvSpPr>
            <p:cNvPr id="57" name="object 57"/>
            <p:cNvSpPr/>
            <p:nvPr/>
          </p:nvSpPr>
          <p:spPr>
            <a:xfrm>
              <a:off x="4580632" y="4468005"/>
              <a:ext cx="0" cy="63500"/>
            </a:xfrm>
            <a:custGeom>
              <a:avLst/>
              <a:gdLst/>
              <a:ahLst/>
              <a:cxnLst/>
              <a:rect l="l" t="t" r="r" b="b"/>
              <a:pathLst>
                <a:path h="63500">
                  <a:moveTo>
                    <a:pt x="0" y="0"/>
                  </a:moveTo>
                  <a:lnTo>
                    <a:pt x="0" y="63499"/>
                  </a:lnTo>
                </a:path>
              </a:pathLst>
            </a:custGeom>
            <a:ln w="12700">
              <a:solidFill>
                <a:schemeClr val="tx1"/>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Futura PT"/>
                <a:ea typeface="+mn-ea"/>
                <a:cs typeface="+mn-cs"/>
              </a:endParaRPr>
            </a:p>
          </p:txBody>
        </p:sp>
      </p:grpSp>
      <p:grpSp>
        <p:nvGrpSpPr>
          <p:cNvPr id="2" name="Group 1">
            <a:extLst>
              <a:ext uri="{FF2B5EF4-FFF2-40B4-BE49-F238E27FC236}">
                <a16:creationId xmlns:a16="http://schemas.microsoft.com/office/drawing/2014/main" id="{5A260ACB-5C49-4A44-897F-1FDF073F98C3}"/>
              </a:ext>
            </a:extLst>
          </p:cNvPr>
          <p:cNvGrpSpPr/>
          <p:nvPr/>
        </p:nvGrpSpPr>
        <p:grpSpPr>
          <a:xfrm>
            <a:off x="4427380" y="472424"/>
            <a:ext cx="4220761" cy="2402803"/>
            <a:chOff x="4427380" y="472424"/>
            <a:chExt cx="4220761" cy="2402803"/>
          </a:xfrm>
        </p:grpSpPr>
        <p:sp>
          <p:nvSpPr>
            <p:cNvPr id="4" name="object 4"/>
            <p:cNvSpPr/>
            <p:nvPr/>
          </p:nvSpPr>
          <p:spPr>
            <a:xfrm>
              <a:off x="4659882" y="2638599"/>
              <a:ext cx="1791970" cy="0"/>
            </a:xfrm>
            <a:custGeom>
              <a:avLst/>
              <a:gdLst/>
              <a:ahLst/>
              <a:cxnLst/>
              <a:rect l="l" t="t" r="r" b="b"/>
              <a:pathLst>
                <a:path w="1791970">
                  <a:moveTo>
                    <a:pt x="0" y="0"/>
                  </a:moveTo>
                  <a:lnTo>
                    <a:pt x="1791716" y="0"/>
                  </a:lnTo>
                </a:path>
              </a:pathLst>
            </a:custGeom>
            <a:ln w="12700">
              <a:solidFill>
                <a:srgbClr val="000000"/>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Futura PT"/>
                <a:ea typeface="+mn-ea"/>
                <a:cs typeface="+mn-cs"/>
              </a:endParaRPr>
            </a:p>
          </p:txBody>
        </p:sp>
        <p:sp>
          <p:nvSpPr>
            <p:cNvPr id="5" name="object 5"/>
            <p:cNvSpPr/>
            <p:nvPr/>
          </p:nvSpPr>
          <p:spPr>
            <a:xfrm>
              <a:off x="4723382" y="2638599"/>
              <a:ext cx="0" cy="63500"/>
            </a:xfrm>
            <a:custGeom>
              <a:avLst/>
              <a:gdLst/>
              <a:ahLst/>
              <a:cxnLst/>
              <a:rect l="l" t="t" r="r" b="b"/>
              <a:pathLst>
                <a:path h="63500">
                  <a:moveTo>
                    <a:pt x="0" y="63500"/>
                  </a:moveTo>
                  <a:lnTo>
                    <a:pt x="0" y="0"/>
                  </a:lnTo>
                </a:path>
              </a:pathLst>
            </a:custGeom>
            <a:ln w="12700">
              <a:solidFill>
                <a:srgbClr val="000000"/>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Futura PT"/>
                <a:ea typeface="+mn-ea"/>
                <a:cs typeface="+mn-cs"/>
              </a:endParaRPr>
            </a:p>
          </p:txBody>
        </p:sp>
        <p:sp>
          <p:nvSpPr>
            <p:cNvPr id="6" name="object 6"/>
            <p:cNvSpPr/>
            <p:nvPr/>
          </p:nvSpPr>
          <p:spPr>
            <a:xfrm>
              <a:off x="5123630" y="2638599"/>
              <a:ext cx="0" cy="63500"/>
            </a:xfrm>
            <a:custGeom>
              <a:avLst/>
              <a:gdLst/>
              <a:ahLst/>
              <a:cxnLst/>
              <a:rect l="l" t="t" r="r" b="b"/>
              <a:pathLst>
                <a:path h="63500">
                  <a:moveTo>
                    <a:pt x="0" y="63500"/>
                  </a:moveTo>
                  <a:lnTo>
                    <a:pt x="0" y="0"/>
                  </a:lnTo>
                </a:path>
              </a:pathLst>
            </a:custGeom>
            <a:ln w="12700">
              <a:solidFill>
                <a:srgbClr val="000000"/>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Futura PT"/>
                <a:ea typeface="+mn-ea"/>
                <a:cs typeface="+mn-cs"/>
              </a:endParaRPr>
            </a:p>
          </p:txBody>
        </p:sp>
        <p:sp>
          <p:nvSpPr>
            <p:cNvPr id="7" name="object 7"/>
            <p:cNvSpPr/>
            <p:nvPr/>
          </p:nvSpPr>
          <p:spPr>
            <a:xfrm>
              <a:off x="5524493" y="2638599"/>
              <a:ext cx="0" cy="63500"/>
            </a:xfrm>
            <a:custGeom>
              <a:avLst/>
              <a:gdLst/>
              <a:ahLst/>
              <a:cxnLst/>
              <a:rect l="l" t="t" r="r" b="b"/>
              <a:pathLst>
                <a:path h="63500">
                  <a:moveTo>
                    <a:pt x="0" y="63500"/>
                  </a:moveTo>
                  <a:lnTo>
                    <a:pt x="0" y="0"/>
                  </a:lnTo>
                </a:path>
              </a:pathLst>
            </a:custGeom>
            <a:ln w="12700">
              <a:solidFill>
                <a:srgbClr val="000000"/>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Futura PT"/>
                <a:ea typeface="+mn-ea"/>
                <a:cs typeface="+mn-cs"/>
              </a:endParaRPr>
            </a:p>
          </p:txBody>
        </p:sp>
        <p:sp>
          <p:nvSpPr>
            <p:cNvPr id="8" name="object 8"/>
            <p:cNvSpPr/>
            <p:nvPr/>
          </p:nvSpPr>
          <p:spPr>
            <a:xfrm>
              <a:off x="5924754" y="2638599"/>
              <a:ext cx="0" cy="63500"/>
            </a:xfrm>
            <a:custGeom>
              <a:avLst/>
              <a:gdLst/>
              <a:ahLst/>
              <a:cxnLst/>
              <a:rect l="l" t="t" r="r" b="b"/>
              <a:pathLst>
                <a:path h="63500">
                  <a:moveTo>
                    <a:pt x="0" y="63500"/>
                  </a:moveTo>
                  <a:lnTo>
                    <a:pt x="0" y="0"/>
                  </a:lnTo>
                </a:path>
              </a:pathLst>
            </a:custGeom>
            <a:ln w="12700">
              <a:solidFill>
                <a:srgbClr val="000000"/>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Futura PT"/>
                <a:ea typeface="+mn-ea"/>
                <a:cs typeface="+mn-cs"/>
              </a:endParaRPr>
            </a:p>
          </p:txBody>
        </p:sp>
        <p:sp>
          <p:nvSpPr>
            <p:cNvPr id="9" name="object 9"/>
            <p:cNvSpPr/>
            <p:nvPr/>
          </p:nvSpPr>
          <p:spPr>
            <a:xfrm>
              <a:off x="6325617" y="2638599"/>
              <a:ext cx="0" cy="63500"/>
            </a:xfrm>
            <a:custGeom>
              <a:avLst/>
              <a:gdLst/>
              <a:ahLst/>
              <a:cxnLst/>
              <a:rect l="l" t="t" r="r" b="b"/>
              <a:pathLst>
                <a:path h="63500">
                  <a:moveTo>
                    <a:pt x="0" y="63500"/>
                  </a:moveTo>
                  <a:lnTo>
                    <a:pt x="0" y="0"/>
                  </a:lnTo>
                </a:path>
              </a:pathLst>
            </a:custGeom>
            <a:ln w="12700">
              <a:solidFill>
                <a:srgbClr val="000000"/>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Futura PT"/>
                <a:ea typeface="+mn-ea"/>
                <a:cs typeface="+mn-cs"/>
              </a:endParaRPr>
            </a:p>
          </p:txBody>
        </p:sp>
        <p:sp>
          <p:nvSpPr>
            <p:cNvPr id="10" name="object 10"/>
            <p:cNvSpPr/>
            <p:nvPr/>
          </p:nvSpPr>
          <p:spPr>
            <a:xfrm>
              <a:off x="6844283" y="2638599"/>
              <a:ext cx="1791970" cy="0"/>
            </a:xfrm>
            <a:custGeom>
              <a:avLst/>
              <a:gdLst/>
              <a:ahLst/>
              <a:cxnLst/>
              <a:rect l="l" t="t" r="r" b="b"/>
              <a:pathLst>
                <a:path w="1791970">
                  <a:moveTo>
                    <a:pt x="0" y="0"/>
                  </a:moveTo>
                  <a:lnTo>
                    <a:pt x="1791716" y="0"/>
                  </a:lnTo>
                </a:path>
              </a:pathLst>
            </a:custGeom>
            <a:ln w="12700">
              <a:solidFill>
                <a:srgbClr val="000000"/>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Futura PT"/>
                <a:ea typeface="+mn-ea"/>
                <a:cs typeface="+mn-cs"/>
              </a:endParaRPr>
            </a:p>
          </p:txBody>
        </p:sp>
        <p:sp>
          <p:nvSpPr>
            <p:cNvPr id="11" name="object 11"/>
            <p:cNvSpPr/>
            <p:nvPr/>
          </p:nvSpPr>
          <p:spPr>
            <a:xfrm>
              <a:off x="6907783" y="2638599"/>
              <a:ext cx="0" cy="63500"/>
            </a:xfrm>
            <a:custGeom>
              <a:avLst/>
              <a:gdLst/>
              <a:ahLst/>
              <a:cxnLst/>
              <a:rect l="l" t="t" r="r" b="b"/>
              <a:pathLst>
                <a:path h="63500">
                  <a:moveTo>
                    <a:pt x="0" y="63500"/>
                  </a:moveTo>
                  <a:lnTo>
                    <a:pt x="0" y="0"/>
                  </a:lnTo>
                </a:path>
              </a:pathLst>
            </a:custGeom>
            <a:ln w="12700">
              <a:solidFill>
                <a:srgbClr val="000000"/>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Futura PT"/>
                <a:ea typeface="+mn-ea"/>
                <a:cs typeface="+mn-cs"/>
              </a:endParaRPr>
            </a:p>
          </p:txBody>
        </p:sp>
        <p:sp>
          <p:nvSpPr>
            <p:cNvPr id="12" name="object 12"/>
            <p:cNvSpPr/>
            <p:nvPr/>
          </p:nvSpPr>
          <p:spPr>
            <a:xfrm>
              <a:off x="7308030" y="2638599"/>
              <a:ext cx="0" cy="63500"/>
            </a:xfrm>
            <a:custGeom>
              <a:avLst/>
              <a:gdLst/>
              <a:ahLst/>
              <a:cxnLst/>
              <a:rect l="l" t="t" r="r" b="b"/>
              <a:pathLst>
                <a:path h="63500">
                  <a:moveTo>
                    <a:pt x="0" y="63500"/>
                  </a:moveTo>
                  <a:lnTo>
                    <a:pt x="0" y="0"/>
                  </a:lnTo>
                </a:path>
              </a:pathLst>
            </a:custGeom>
            <a:ln w="12700">
              <a:solidFill>
                <a:srgbClr val="000000"/>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Futura PT"/>
                <a:ea typeface="+mn-ea"/>
                <a:cs typeface="+mn-cs"/>
              </a:endParaRPr>
            </a:p>
          </p:txBody>
        </p:sp>
        <p:sp>
          <p:nvSpPr>
            <p:cNvPr id="13" name="object 13"/>
            <p:cNvSpPr/>
            <p:nvPr/>
          </p:nvSpPr>
          <p:spPr>
            <a:xfrm>
              <a:off x="7708893" y="2638599"/>
              <a:ext cx="0" cy="63500"/>
            </a:xfrm>
            <a:custGeom>
              <a:avLst/>
              <a:gdLst/>
              <a:ahLst/>
              <a:cxnLst/>
              <a:rect l="l" t="t" r="r" b="b"/>
              <a:pathLst>
                <a:path h="63500">
                  <a:moveTo>
                    <a:pt x="0" y="63500"/>
                  </a:moveTo>
                  <a:lnTo>
                    <a:pt x="0" y="0"/>
                  </a:lnTo>
                </a:path>
              </a:pathLst>
            </a:custGeom>
            <a:ln w="12700">
              <a:solidFill>
                <a:srgbClr val="000000"/>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Futura PT"/>
                <a:ea typeface="+mn-ea"/>
                <a:cs typeface="+mn-cs"/>
              </a:endParaRPr>
            </a:p>
          </p:txBody>
        </p:sp>
        <p:sp>
          <p:nvSpPr>
            <p:cNvPr id="14" name="object 14"/>
            <p:cNvSpPr/>
            <p:nvPr/>
          </p:nvSpPr>
          <p:spPr>
            <a:xfrm>
              <a:off x="8109154" y="2638599"/>
              <a:ext cx="0" cy="63500"/>
            </a:xfrm>
            <a:custGeom>
              <a:avLst/>
              <a:gdLst/>
              <a:ahLst/>
              <a:cxnLst/>
              <a:rect l="l" t="t" r="r" b="b"/>
              <a:pathLst>
                <a:path h="63500">
                  <a:moveTo>
                    <a:pt x="0" y="63500"/>
                  </a:moveTo>
                  <a:lnTo>
                    <a:pt x="0" y="0"/>
                  </a:lnTo>
                </a:path>
              </a:pathLst>
            </a:custGeom>
            <a:ln w="12700">
              <a:solidFill>
                <a:srgbClr val="000000"/>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Futura PT"/>
                <a:ea typeface="+mn-ea"/>
                <a:cs typeface="+mn-cs"/>
              </a:endParaRPr>
            </a:p>
          </p:txBody>
        </p:sp>
        <p:sp>
          <p:nvSpPr>
            <p:cNvPr id="15" name="object 15"/>
            <p:cNvSpPr/>
            <p:nvPr/>
          </p:nvSpPr>
          <p:spPr>
            <a:xfrm>
              <a:off x="8510016" y="2638599"/>
              <a:ext cx="0" cy="63500"/>
            </a:xfrm>
            <a:custGeom>
              <a:avLst/>
              <a:gdLst/>
              <a:ahLst/>
              <a:cxnLst/>
              <a:rect l="l" t="t" r="r" b="b"/>
              <a:pathLst>
                <a:path h="63500">
                  <a:moveTo>
                    <a:pt x="0" y="63500"/>
                  </a:moveTo>
                  <a:lnTo>
                    <a:pt x="0" y="0"/>
                  </a:lnTo>
                </a:path>
              </a:pathLst>
            </a:custGeom>
            <a:ln w="12700">
              <a:solidFill>
                <a:srgbClr val="000000"/>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Futura PT"/>
                <a:ea typeface="+mn-ea"/>
                <a:cs typeface="+mn-cs"/>
              </a:endParaRPr>
            </a:p>
          </p:txBody>
        </p:sp>
        <p:sp>
          <p:nvSpPr>
            <p:cNvPr id="16" name="object 16"/>
            <p:cNvSpPr txBox="1"/>
            <p:nvPr/>
          </p:nvSpPr>
          <p:spPr>
            <a:xfrm>
              <a:off x="4458102" y="2561306"/>
              <a:ext cx="151130" cy="147320"/>
            </a:xfrm>
            <a:prstGeom prst="rect">
              <a:avLst/>
            </a:prstGeom>
          </p:spPr>
          <p:txBody>
            <a:bodyPr vert="horz" wrap="square" lIns="0" tIns="12700" rIns="0" bIns="0" rtlCol="0">
              <a:spAutoFit/>
            </a:bodyPr>
            <a:lstStyle/>
            <a:p>
              <a:pPr marL="12700" marR="0" lvl="0" indent="0" algn="l" defTabSz="914400" rtl="0" eaLnBrk="1" fontAlgn="auto" latinLnBrk="0" hangingPunct="1">
                <a:lnSpc>
                  <a:spcPct val="100000"/>
                </a:lnSpc>
                <a:spcBef>
                  <a:spcPts val="100"/>
                </a:spcBef>
                <a:spcAft>
                  <a:spcPts val="0"/>
                </a:spcAft>
                <a:buClrTx/>
                <a:buSzTx/>
                <a:buFontTx/>
                <a:buNone/>
                <a:tabLst/>
                <a:defRPr/>
              </a:pPr>
              <a:r>
                <a:rPr kumimoji="0" sz="800" b="0" i="0" u="none" strike="noStrike" kern="1200" cap="none" spc="0" normalizeH="0" baseline="0" noProof="0" dirty="0">
                  <a:ln>
                    <a:noFill/>
                  </a:ln>
                  <a:solidFill>
                    <a:prstClr val="black"/>
                  </a:solidFill>
                  <a:effectLst/>
                  <a:uLnTx/>
                  <a:uFillTx/>
                  <a:latin typeface="FuturaStd-Book"/>
                  <a:ea typeface="+mn-ea"/>
                  <a:cs typeface="FuturaStd-Book"/>
                </a:rPr>
                <a:t>54</a:t>
              </a:r>
              <a:endParaRPr kumimoji="0" sz="800" b="0" i="0" u="none" strike="noStrike" kern="1200" cap="none" spc="0" normalizeH="0" baseline="0" noProof="0">
                <a:ln>
                  <a:noFill/>
                </a:ln>
                <a:solidFill>
                  <a:prstClr val="black"/>
                </a:solidFill>
                <a:effectLst/>
                <a:uLnTx/>
                <a:uFillTx/>
                <a:latin typeface="FuturaStd-Book"/>
                <a:ea typeface="+mn-ea"/>
                <a:cs typeface="FuturaStd-Book"/>
              </a:endParaRPr>
            </a:p>
          </p:txBody>
        </p:sp>
        <p:sp>
          <p:nvSpPr>
            <p:cNvPr id="17" name="object 17"/>
            <p:cNvSpPr txBox="1"/>
            <p:nvPr/>
          </p:nvSpPr>
          <p:spPr>
            <a:xfrm>
              <a:off x="4458102" y="1668242"/>
              <a:ext cx="151130" cy="147320"/>
            </a:xfrm>
            <a:prstGeom prst="rect">
              <a:avLst/>
            </a:prstGeom>
          </p:spPr>
          <p:txBody>
            <a:bodyPr vert="horz" wrap="square" lIns="0" tIns="12700" rIns="0" bIns="0" rtlCol="0">
              <a:spAutoFit/>
            </a:bodyPr>
            <a:lstStyle/>
            <a:p>
              <a:pPr marL="12700" marR="0" lvl="0" indent="0" algn="l" defTabSz="914400" rtl="0" eaLnBrk="1" fontAlgn="auto" latinLnBrk="0" hangingPunct="1">
                <a:lnSpc>
                  <a:spcPct val="100000"/>
                </a:lnSpc>
                <a:spcBef>
                  <a:spcPts val="100"/>
                </a:spcBef>
                <a:spcAft>
                  <a:spcPts val="0"/>
                </a:spcAft>
                <a:buClrTx/>
                <a:buSzTx/>
                <a:buFontTx/>
                <a:buNone/>
                <a:tabLst/>
                <a:defRPr/>
              </a:pPr>
              <a:r>
                <a:rPr kumimoji="0" sz="800" b="0" i="0" u="none" strike="noStrike" kern="1200" cap="none" spc="0" normalizeH="0" baseline="0" noProof="0" dirty="0">
                  <a:ln>
                    <a:noFill/>
                  </a:ln>
                  <a:solidFill>
                    <a:prstClr val="black"/>
                  </a:solidFill>
                  <a:effectLst/>
                  <a:uLnTx/>
                  <a:uFillTx/>
                  <a:latin typeface="FuturaStd-Book"/>
                  <a:ea typeface="+mn-ea"/>
                  <a:cs typeface="FuturaStd-Book"/>
                </a:rPr>
                <a:t>56</a:t>
              </a:r>
              <a:endParaRPr kumimoji="0" sz="800" b="0" i="0" u="none" strike="noStrike" kern="1200" cap="none" spc="0" normalizeH="0" baseline="0" noProof="0">
                <a:ln>
                  <a:noFill/>
                </a:ln>
                <a:solidFill>
                  <a:prstClr val="black"/>
                </a:solidFill>
                <a:effectLst/>
                <a:uLnTx/>
                <a:uFillTx/>
                <a:latin typeface="FuturaStd-Book"/>
                <a:ea typeface="+mn-ea"/>
                <a:cs typeface="FuturaStd-Book"/>
              </a:endParaRPr>
            </a:p>
          </p:txBody>
        </p:sp>
        <p:sp>
          <p:nvSpPr>
            <p:cNvPr id="18" name="object 18"/>
            <p:cNvSpPr txBox="1"/>
            <p:nvPr/>
          </p:nvSpPr>
          <p:spPr>
            <a:xfrm>
              <a:off x="4458102" y="775178"/>
              <a:ext cx="151130" cy="147320"/>
            </a:xfrm>
            <a:prstGeom prst="rect">
              <a:avLst/>
            </a:prstGeom>
          </p:spPr>
          <p:txBody>
            <a:bodyPr vert="horz" wrap="square" lIns="0" tIns="12700" rIns="0" bIns="0" rtlCol="0">
              <a:spAutoFit/>
            </a:bodyPr>
            <a:lstStyle/>
            <a:p>
              <a:pPr marL="12700" marR="0" lvl="0" indent="0" algn="l" defTabSz="914400" rtl="0" eaLnBrk="1" fontAlgn="auto" latinLnBrk="0" hangingPunct="1">
                <a:lnSpc>
                  <a:spcPct val="100000"/>
                </a:lnSpc>
                <a:spcBef>
                  <a:spcPts val="100"/>
                </a:spcBef>
                <a:spcAft>
                  <a:spcPts val="0"/>
                </a:spcAft>
                <a:buClrTx/>
                <a:buSzTx/>
                <a:buFontTx/>
                <a:buNone/>
                <a:tabLst/>
                <a:defRPr/>
              </a:pPr>
              <a:r>
                <a:rPr kumimoji="0" sz="800" b="0" i="0" u="none" strike="noStrike" kern="1200" cap="none" spc="0" normalizeH="0" baseline="0" noProof="0" dirty="0">
                  <a:ln>
                    <a:noFill/>
                  </a:ln>
                  <a:solidFill>
                    <a:prstClr val="black"/>
                  </a:solidFill>
                  <a:effectLst/>
                  <a:uLnTx/>
                  <a:uFillTx/>
                  <a:latin typeface="FuturaStd-Book"/>
                  <a:ea typeface="+mn-ea"/>
                  <a:cs typeface="FuturaStd-Book"/>
                </a:rPr>
                <a:t>58</a:t>
              </a:r>
              <a:endParaRPr kumimoji="0" sz="800" b="0" i="0" u="none" strike="noStrike" kern="1200" cap="none" spc="0" normalizeH="0" baseline="0" noProof="0">
                <a:ln>
                  <a:noFill/>
                </a:ln>
                <a:solidFill>
                  <a:prstClr val="black"/>
                </a:solidFill>
                <a:effectLst/>
                <a:uLnTx/>
                <a:uFillTx/>
                <a:latin typeface="FuturaStd-Book"/>
                <a:ea typeface="+mn-ea"/>
                <a:cs typeface="FuturaStd-Book"/>
              </a:endParaRPr>
            </a:p>
          </p:txBody>
        </p:sp>
        <p:sp>
          <p:nvSpPr>
            <p:cNvPr id="19" name="object 19"/>
            <p:cNvSpPr txBox="1"/>
            <p:nvPr/>
          </p:nvSpPr>
          <p:spPr>
            <a:xfrm>
              <a:off x="4458102" y="1221710"/>
              <a:ext cx="151130" cy="147320"/>
            </a:xfrm>
            <a:prstGeom prst="rect">
              <a:avLst/>
            </a:prstGeom>
          </p:spPr>
          <p:txBody>
            <a:bodyPr vert="horz" wrap="square" lIns="0" tIns="12700" rIns="0" bIns="0" rtlCol="0">
              <a:spAutoFit/>
            </a:bodyPr>
            <a:lstStyle/>
            <a:p>
              <a:pPr marL="12700" marR="0" lvl="0" indent="0" algn="l" defTabSz="914400" rtl="0" eaLnBrk="1" fontAlgn="auto" latinLnBrk="0" hangingPunct="1">
                <a:lnSpc>
                  <a:spcPct val="100000"/>
                </a:lnSpc>
                <a:spcBef>
                  <a:spcPts val="100"/>
                </a:spcBef>
                <a:spcAft>
                  <a:spcPts val="0"/>
                </a:spcAft>
                <a:buClrTx/>
                <a:buSzTx/>
                <a:buFontTx/>
                <a:buNone/>
                <a:tabLst/>
                <a:defRPr/>
              </a:pPr>
              <a:r>
                <a:rPr kumimoji="0" sz="800" b="0" i="0" u="none" strike="noStrike" kern="1200" cap="none" spc="0" normalizeH="0" baseline="0" noProof="0" dirty="0">
                  <a:ln>
                    <a:noFill/>
                  </a:ln>
                  <a:solidFill>
                    <a:prstClr val="black"/>
                  </a:solidFill>
                  <a:effectLst/>
                  <a:uLnTx/>
                  <a:uFillTx/>
                  <a:latin typeface="FuturaStd-Book"/>
                  <a:ea typeface="+mn-ea"/>
                  <a:cs typeface="FuturaStd-Book"/>
                </a:rPr>
                <a:t>57</a:t>
              </a:r>
              <a:endParaRPr kumimoji="0" sz="800" b="0" i="0" u="none" strike="noStrike" kern="1200" cap="none" spc="0" normalizeH="0" baseline="0" noProof="0">
                <a:ln>
                  <a:noFill/>
                </a:ln>
                <a:solidFill>
                  <a:prstClr val="black"/>
                </a:solidFill>
                <a:effectLst/>
                <a:uLnTx/>
                <a:uFillTx/>
                <a:latin typeface="FuturaStd-Book"/>
                <a:ea typeface="+mn-ea"/>
                <a:cs typeface="FuturaStd-Book"/>
              </a:endParaRPr>
            </a:p>
          </p:txBody>
        </p:sp>
        <p:sp>
          <p:nvSpPr>
            <p:cNvPr id="20" name="object 20"/>
            <p:cNvSpPr txBox="1"/>
            <p:nvPr/>
          </p:nvSpPr>
          <p:spPr>
            <a:xfrm>
              <a:off x="4458102" y="2114774"/>
              <a:ext cx="151130" cy="147320"/>
            </a:xfrm>
            <a:prstGeom prst="rect">
              <a:avLst/>
            </a:prstGeom>
          </p:spPr>
          <p:txBody>
            <a:bodyPr vert="horz" wrap="square" lIns="0" tIns="12700" rIns="0" bIns="0" rtlCol="0">
              <a:spAutoFit/>
            </a:bodyPr>
            <a:lstStyle/>
            <a:p>
              <a:pPr marL="12700" marR="0" lvl="0" indent="0" algn="l" defTabSz="914400" rtl="0" eaLnBrk="1" fontAlgn="auto" latinLnBrk="0" hangingPunct="1">
                <a:lnSpc>
                  <a:spcPct val="100000"/>
                </a:lnSpc>
                <a:spcBef>
                  <a:spcPts val="100"/>
                </a:spcBef>
                <a:spcAft>
                  <a:spcPts val="0"/>
                </a:spcAft>
                <a:buClrTx/>
                <a:buSzTx/>
                <a:buFontTx/>
                <a:buNone/>
                <a:tabLst/>
                <a:defRPr/>
              </a:pPr>
              <a:r>
                <a:rPr kumimoji="0" sz="800" b="0" i="0" u="none" strike="noStrike" kern="1200" cap="none" spc="0" normalizeH="0" baseline="0" noProof="0" dirty="0">
                  <a:ln>
                    <a:noFill/>
                  </a:ln>
                  <a:solidFill>
                    <a:prstClr val="black"/>
                  </a:solidFill>
                  <a:effectLst/>
                  <a:uLnTx/>
                  <a:uFillTx/>
                  <a:latin typeface="FuturaStd-Book"/>
                  <a:ea typeface="+mn-ea"/>
                  <a:cs typeface="FuturaStd-Book"/>
                </a:rPr>
                <a:t>55</a:t>
              </a:r>
              <a:endParaRPr kumimoji="0" sz="800" b="0" i="0" u="none" strike="noStrike" kern="1200" cap="none" spc="0" normalizeH="0" baseline="0" noProof="0">
                <a:ln>
                  <a:noFill/>
                </a:ln>
                <a:solidFill>
                  <a:prstClr val="black"/>
                </a:solidFill>
                <a:effectLst/>
                <a:uLnTx/>
                <a:uFillTx/>
                <a:latin typeface="FuturaStd-Book"/>
                <a:ea typeface="+mn-ea"/>
                <a:cs typeface="FuturaStd-Book"/>
              </a:endParaRPr>
            </a:p>
          </p:txBody>
        </p:sp>
        <p:sp>
          <p:nvSpPr>
            <p:cNvPr id="21" name="object 21"/>
            <p:cNvSpPr/>
            <p:nvPr/>
          </p:nvSpPr>
          <p:spPr>
            <a:xfrm>
              <a:off x="4659882" y="2192436"/>
              <a:ext cx="1791970" cy="0"/>
            </a:xfrm>
            <a:custGeom>
              <a:avLst/>
              <a:gdLst/>
              <a:ahLst/>
              <a:cxnLst/>
              <a:rect l="l" t="t" r="r" b="b"/>
              <a:pathLst>
                <a:path w="1791970">
                  <a:moveTo>
                    <a:pt x="0" y="0"/>
                  </a:moveTo>
                  <a:lnTo>
                    <a:pt x="1791703" y="0"/>
                  </a:lnTo>
                </a:path>
              </a:pathLst>
            </a:custGeom>
            <a:ln w="6350">
              <a:solidFill>
                <a:schemeClr val="bg1">
                  <a:lumMod val="65000"/>
                </a:schemeClr>
              </a:solidFill>
              <a:prstDash val="sysDash"/>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Futura PT"/>
                <a:ea typeface="+mn-ea"/>
                <a:cs typeface="+mn-cs"/>
              </a:endParaRPr>
            </a:p>
          </p:txBody>
        </p:sp>
        <p:sp>
          <p:nvSpPr>
            <p:cNvPr id="22" name="object 22"/>
            <p:cNvSpPr/>
            <p:nvPr/>
          </p:nvSpPr>
          <p:spPr>
            <a:xfrm>
              <a:off x="4659882" y="1298872"/>
              <a:ext cx="1791970" cy="0"/>
            </a:xfrm>
            <a:custGeom>
              <a:avLst/>
              <a:gdLst/>
              <a:ahLst/>
              <a:cxnLst/>
              <a:rect l="l" t="t" r="r" b="b"/>
              <a:pathLst>
                <a:path w="1791970">
                  <a:moveTo>
                    <a:pt x="0" y="0"/>
                  </a:moveTo>
                  <a:lnTo>
                    <a:pt x="1791703" y="0"/>
                  </a:lnTo>
                </a:path>
              </a:pathLst>
            </a:custGeom>
            <a:ln w="6350">
              <a:solidFill>
                <a:schemeClr val="bg1">
                  <a:lumMod val="65000"/>
                </a:schemeClr>
              </a:solidFill>
              <a:prstDash val="sysDash"/>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Futura PT"/>
                <a:ea typeface="+mn-ea"/>
                <a:cs typeface="+mn-cs"/>
              </a:endParaRPr>
            </a:p>
          </p:txBody>
        </p:sp>
        <p:sp>
          <p:nvSpPr>
            <p:cNvPr id="23" name="object 23"/>
            <p:cNvSpPr/>
            <p:nvPr/>
          </p:nvSpPr>
          <p:spPr>
            <a:xfrm>
              <a:off x="4659882" y="852091"/>
              <a:ext cx="1791970" cy="0"/>
            </a:xfrm>
            <a:custGeom>
              <a:avLst/>
              <a:gdLst/>
              <a:ahLst/>
              <a:cxnLst/>
              <a:rect l="l" t="t" r="r" b="b"/>
              <a:pathLst>
                <a:path w="1791970">
                  <a:moveTo>
                    <a:pt x="0" y="0"/>
                  </a:moveTo>
                  <a:lnTo>
                    <a:pt x="1791703" y="0"/>
                  </a:lnTo>
                </a:path>
              </a:pathLst>
            </a:custGeom>
            <a:ln w="6350">
              <a:solidFill>
                <a:schemeClr val="bg1">
                  <a:lumMod val="65000"/>
                </a:schemeClr>
              </a:solidFill>
              <a:prstDash val="sysDash"/>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Futura PT"/>
                <a:ea typeface="+mn-ea"/>
                <a:cs typeface="+mn-cs"/>
              </a:endParaRPr>
            </a:p>
          </p:txBody>
        </p:sp>
        <p:sp>
          <p:nvSpPr>
            <p:cNvPr id="24" name="object 24"/>
            <p:cNvSpPr txBox="1"/>
            <p:nvPr/>
          </p:nvSpPr>
          <p:spPr>
            <a:xfrm>
              <a:off x="7354081" y="873038"/>
              <a:ext cx="1169035" cy="317500"/>
            </a:xfrm>
            <a:prstGeom prst="rect">
              <a:avLst/>
            </a:prstGeom>
          </p:spPr>
          <p:txBody>
            <a:bodyPr vert="horz" wrap="square" lIns="0" tIns="12700" rIns="0" bIns="0" rtlCol="0">
              <a:spAutoFit/>
            </a:bodyPr>
            <a:lstStyle/>
            <a:p>
              <a:pPr marL="0" marR="5080" lvl="0" indent="0" algn="r" defTabSz="914400" rtl="0" eaLnBrk="1" fontAlgn="auto" latinLnBrk="0" hangingPunct="1">
                <a:lnSpc>
                  <a:spcPts val="1150"/>
                </a:lnSpc>
                <a:spcBef>
                  <a:spcPts val="100"/>
                </a:spcBef>
                <a:spcAft>
                  <a:spcPts val="0"/>
                </a:spcAft>
                <a:buClrTx/>
                <a:buSzTx/>
                <a:buFontTx/>
                <a:buNone/>
                <a:tabLst/>
                <a:defRPr/>
              </a:pPr>
              <a:r>
                <a:rPr kumimoji="0" sz="1000" b="0" i="0" u="none" strike="noStrike" kern="1200" cap="none" spc="0" normalizeH="0" baseline="0" noProof="0" dirty="0">
                  <a:ln>
                    <a:noFill/>
                  </a:ln>
                  <a:solidFill>
                    <a:prstClr val="black"/>
                  </a:solidFill>
                  <a:effectLst/>
                  <a:uLnTx/>
                  <a:uFillTx/>
                  <a:latin typeface="FuturaStd-Medium"/>
                  <a:ea typeface="+mn-ea"/>
                  <a:cs typeface="FuturaStd-Medium"/>
                </a:rPr>
                <a:t>Lower-middle-income</a:t>
              </a:r>
              <a:endParaRPr kumimoji="0" sz="1000" b="0" i="0" u="none" strike="noStrike" kern="1200" cap="none" spc="0" normalizeH="0" baseline="0" noProof="0">
                <a:ln>
                  <a:noFill/>
                </a:ln>
                <a:solidFill>
                  <a:prstClr val="black"/>
                </a:solidFill>
                <a:effectLst/>
                <a:uLnTx/>
                <a:uFillTx/>
                <a:latin typeface="FuturaStd-Medium"/>
                <a:ea typeface="+mn-ea"/>
                <a:cs typeface="FuturaStd-Medium"/>
              </a:endParaRPr>
            </a:p>
            <a:p>
              <a:pPr marL="0" marR="5080" lvl="0" indent="0" algn="r" defTabSz="914400" rtl="0" eaLnBrk="1" fontAlgn="auto" latinLnBrk="0" hangingPunct="1">
                <a:lnSpc>
                  <a:spcPts val="1150"/>
                </a:lnSpc>
                <a:spcBef>
                  <a:spcPts val="0"/>
                </a:spcBef>
                <a:spcAft>
                  <a:spcPts val="0"/>
                </a:spcAft>
                <a:buClrTx/>
                <a:buSzTx/>
                <a:buFontTx/>
                <a:buNone/>
                <a:tabLst/>
                <a:defRPr/>
              </a:pPr>
              <a:r>
                <a:rPr kumimoji="0" sz="1000" b="0" i="0" u="none" strike="noStrike" kern="1200" cap="none" spc="0" normalizeH="0" baseline="0" noProof="0" dirty="0">
                  <a:ln>
                    <a:noFill/>
                  </a:ln>
                  <a:solidFill>
                    <a:prstClr val="black"/>
                  </a:solidFill>
                  <a:effectLst/>
                  <a:uLnTx/>
                  <a:uFillTx/>
                  <a:latin typeface="FuturaStd-Medium"/>
                  <a:ea typeface="+mn-ea"/>
                  <a:cs typeface="FuturaStd-Medium"/>
                </a:rPr>
                <a:t>countries</a:t>
              </a:r>
              <a:endParaRPr kumimoji="0" sz="1000" b="0" i="0" u="none" strike="noStrike" kern="1200" cap="none" spc="0" normalizeH="0" baseline="0" noProof="0">
                <a:ln>
                  <a:noFill/>
                </a:ln>
                <a:solidFill>
                  <a:prstClr val="black"/>
                </a:solidFill>
                <a:effectLst/>
                <a:uLnTx/>
                <a:uFillTx/>
                <a:latin typeface="FuturaStd-Medium"/>
                <a:ea typeface="+mn-ea"/>
                <a:cs typeface="FuturaStd-Medium"/>
              </a:endParaRPr>
            </a:p>
          </p:txBody>
        </p:sp>
        <p:sp>
          <p:nvSpPr>
            <p:cNvPr id="25" name="object 25"/>
            <p:cNvSpPr txBox="1"/>
            <p:nvPr/>
          </p:nvSpPr>
          <p:spPr>
            <a:xfrm>
              <a:off x="6642509" y="2204069"/>
              <a:ext cx="151130" cy="147320"/>
            </a:xfrm>
            <a:prstGeom prst="rect">
              <a:avLst/>
            </a:prstGeom>
          </p:spPr>
          <p:txBody>
            <a:bodyPr vert="horz" wrap="square" lIns="0" tIns="12700" rIns="0" bIns="0" rtlCol="0">
              <a:spAutoFit/>
            </a:bodyPr>
            <a:lstStyle/>
            <a:p>
              <a:pPr marL="12700" marR="0" lvl="0" indent="0" algn="l" defTabSz="914400" rtl="0" eaLnBrk="1" fontAlgn="auto" latinLnBrk="0" hangingPunct="1">
                <a:lnSpc>
                  <a:spcPct val="100000"/>
                </a:lnSpc>
                <a:spcBef>
                  <a:spcPts val="100"/>
                </a:spcBef>
                <a:spcAft>
                  <a:spcPts val="0"/>
                </a:spcAft>
                <a:buClrTx/>
                <a:buSzTx/>
                <a:buFontTx/>
                <a:buNone/>
                <a:tabLst/>
                <a:defRPr/>
              </a:pPr>
              <a:r>
                <a:rPr kumimoji="0" sz="800" b="0" i="0" u="none" strike="noStrike" kern="1200" cap="none" spc="0" normalizeH="0" baseline="0" noProof="0" dirty="0">
                  <a:ln>
                    <a:noFill/>
                  </a:ln>
                  <a:solidFill>
                    <a:prstClr val="black"/>
                  </a:solidFill>
                  <a:effectLst/>
                  <a:uLnTx/>
                  <a:uFillTx/>
                  <a:latin typeface="FuturaStd-Book"/>
                  <a:ea typeface="+mn-ea"/>
                  <a:cs typeface="FuturaStd-Book"/>
                </a:rPr>
                <a:t>40</a:t>
              </a:r>
              <a:endParaRPr kumimoji="0" sz="800" b="0" i="0" u="none" strike="noStrike" kern="1200" cap="none" spc="0" normalizeH="0" baseline="0" noProof="0">
                <a:ln>
                  <a:noFill/>
                </a:ln>
                <a:solidFill>
                  <a:prstClr val="black"/>
                </a:solidFill>
                <a:effectLst/>
                <a:uLnTx/>
                <a:uFillTx/>
                <a:latin typeface="FuturaStd-Book"/>
                <a:ea typeface="+mn-ea"/>
                <a:cs typeface="FuturaStd-Book"/>
              </a:endParaRPr>
            </a:p>
          </p:txBody>
        </p:sp>
        <p:sp>
          <p:nvSpPr>
            <p:cNvPr id="26" name="object 26"/>
            <p:cNvSpPr txBox="1"/>
            <p:nvPr/>
          </p:nvSpPr>
          <p:spPr>
            <a:xfrm>
              <a:off x="6642509" y="775108"/>
              <a:ext cx="151130" cy="147320"/>
            </a:xfrm>
            <a:prstGeom prst="rect">
              <a:avLst/>
            </a:prstGeom>
          </p:spPr>
          <p:txBody>
            <a:bodyPr vert="horz" wrap="square" lIns="0" tIns="12700" rIns="0" bIns="0" rtlCol="0">
              <a:spAutoFit/>
            </a:bodyPr>
            <a:lstStyle/>
            <a:p>
              <a:pPr marL="12700" marR="0" lvl="0" indent="0" algn="l" defTabSz="914400" rtl="0" eaLnBrk="1" fontAlgn="auto" latinLnBrk="0" hangingPunct="1">
                <a:lnSpc>
                  <a:spcPct val="100000"/>
                </a:lnSpc>
                <a:spcBef>
                  <a:spcPts val="100"/>
                </a:spcBef>
                <a:spcAft>
                  <a:spcPts val="0"/>
                </a:spcAft>
                <a:buClrTx/>
                <a:buSzTx/>
                <a:buFontTx/>
                <a:buNone/>
                <a:tabLst/>
                <a:defRPr/>
              </a:pPr>
              <a:r>
                <a:rPr kumimoji="0" sz="800" b="0" i="0" u="none" strike="noStrike" kern="1200" cap="none" spc="0" normalizeH="0" baseline="0" noProof="0" dirty="0">
                  <a:ln>
                    <a:noFill/>
                  </a:ln>
                  <a:solidFill>
                    <a:prstClr val="black"/>
                  </a:solidFill>
                  <a:effectLst/>
                  <a:uLnTx/>
                  <a:uFillTx/>
                  <a:latin typeface="FuturaStd-Book"/>
                  <a:ea typeface="+mn-ea"/>
                  <a:cs typeface="FuturaStd-Book"/>
                </a:rPr>
                <a:t>44</a:t>
              </a:r>
              <a:endParaRPr kumimoji="0" sz="800" b="0" i="0" u="none" strike="noStrike" kern="1200" cap="none" spc="0" normalizeH="0" baseline="0" noProof="0">
                <a:ln>
                  <a:noFill/>
                </a:ln>
                <a:solidFill>
                  <a:prstClr val="black"/>
                </a:solidFill>
                <a:effectLst/>
                <a:uLnTx/>
                <a:uFillTx/>
                <a:latin typeface="FuturaStd-Book"/>
                <a:ea typeface="+mn-ea"/>
                <a:cs typeface="FuturaStd-Book"/>
              </a:endParaRPr>
            </a:p>
          </p:txBody>
        </p:sp>
        <p:sp>
          <p:nvSpPr>
            <p:cNvPr id="27" name="object 27"/>
            <p:cNvSpPr txBox="1"/>
            <p:nvPr/>
          </p:nvSpPr>
          <p:spPr>
            <a:xfrm>
              <a:off x="6642509" y="1132345"/>
              <a:ext cx="151130" cy="147320"/>
            </a:xfrm>
            <a:prstGeom prst="rect">
              <a:avLst/>
            </a:prstGeom>
          </p:spPr>
          <p:txBody>
            <a:bodyPr vert="horz" wrap="square" lIns="0" tIns="12700" rIns="0" bIns="0" rtlCol="0">
              <a:spAutoFit/>
            </a:bodyPr>
            <a:lstStyle/>
            <a:p>
              <a:pPr marL="12700" marR="0" lvl="0" indent="0" algn="l" defTabSz="914400" rtl="0" eaLnBrk="1" fontAlgn="auto" latinLnBrk="0" hangingPunct="1">
                <a:lnSpc>
                  <a:spcPct val="100000"/>
                </a:lnSpc>
                <a:spcBef>
                  <a:spcPts val="100"/>
                </a:spcBef>
                <a:spcAft>
                  <a:spcPts val="0"/>
                </a:spcAft>
                <a:buClrTx/>
                <a:buSzTx/>
                <a:buFontTx/>
                <a:buNone/>
                <a:tabLst/>
                <a:defRPr/>
              </a:pPr>
              <a:r>
                <a:rPr kumimoji="0" sz="800" b="0" i="0" u="none" strike="noStrike" kern="1200" cap="none" spc="0" normalizeH="0" baseline="0" noProof="0" dirty="0">
                  <a:ln>
                    <a:noFill/>
                  </a:ln>
                  <a:solidFill>
                    <a:prstClr val="black"/>
                  </a:solidFill>
                  <a:effectLst/>
                  <a:uLnTx/>
                  <a:uFillTx/>
                  <a:latin typeface="FuturaStd-Book"/>
                  <a:ea typeface="+mn-ea"/>
                  <a:cs typeface="FuturaStd-Book"/>
                </a:rPr>
                <a:t>43</a:t>
              </a:r>
              <a:endParaRPr kumimoji="0" sz="800" b="0" i="0" u="none" strike="noStrike" kern="1200" cap="none" spc="0" normalizeH="0" baseline="0" noProof="0">
                <a:ln>
                  <a:noFill/>
                </a:ln>
                <a:solidFill>
                  <a:prstClr val="black"/>
                </a:solidFill>
                <a:effectLst/>
                <a:uLnTx/>
                <a:uFillTx/>
                <a:latin typeface="FuturaStd-Book"/>
                <a:ea typeface="+mn-ea"/>
                <a:cs typeface="FuturaStd-Book"/>
              </a:endParaRPr>
            </a:p>
          </p:txBody>
        </p:sp>
        <p:sp>
          <p:nvSpPr>
            <p:cNvPr id="28" name="object 28"/>
            <p:cNvSpPr txBox="1"/>
            <p:nvPr/>
          </p:nvSpPr>
          <p:spPr>
            <a:xfrm>
              <a:off x="6642509" y="1846797"/>
              <a:ext cx="151130" cy="147320"/>
            </a:xfrm>
            <a:prstGeom prst="rect">
              <a:avLst/>
            </a:prstGeom>
          </p:spPr>
          <p:txBody>
            <a:bodyPr vert="horz" wrap="square" lIns="0" tIns="12700" rIns="0" bIns="0" rtlCol="0">
              <a:spAutoFit/>
            </a:bodyPr>
            <a:lstStyle/>
            <a:p>
              <a:pPr marL="12700" marR="0" lvl="0" indent="0" algn="l" defTabSz="914400" rtl="0" eaLnBrk="1" fontAlgn="auto" latinLnBrk="0" hangingPunct="1">
                <a:lnSpc>
                  <a:spcPct val="100000"/>
                </a:lnSpc>
                <a:spcBef>
                  <a:spcPts val="100"/>
                </a:spcBef>
                <a:spcAft>
                  <a:spcPts val="0"/>
                </a:spcAft>
                <a:buClrTx/>
                <a:buSzTx/>
                <a:buFontTx/>
                <a:buNone/>
                <a:tabLst/>
                <a:defRPr/>
              </a:pPr>
              <a:r>
                <a:rPr kumimoji="0" sz="800" b="0" i="0" u="none" strike="noStrike" kern="1200" cap="none" spc="0" normalizeH="0" baseline="0" noProof="0" dirty="0">
                  <a:ln>
                    <a:noFill/>
                  </a:ln>
                  <a:solidFill>
                    <a:prstClr val="black"/>
                  </a:solidFill>
                  <a:effectLst/>
                  <a:uLnTx/>
                  <a:uFillTx/>
                  <a:latin typeface="FuturaStd-Book"/>
                  <a:ea typeface="+mn-ea"/>
                  <a:cs typeface="FuturaStd-Book"/>
                </a:rPr>
                <a:t>41</a:t>
              </a:r>
              <a:endParaRPr kumimoji="0" sz="800" b="0" i="0" u="none" strike="noStrike" kern="1200" cap="none" spc="0" normalizeH="0" baseline="0" noProof="0">
                <a:ln>
                  <a:noFill/>
                </a:ln>
                <a:solidFill>
                  <a:prstClr val="black"/>
                </a:solidFill>
                <a:effectLst/>
                <a:uLnTx/>
                <a:uFillTx/>
                <a:latin typeface="FuturaStd-Book"/>
                <a:ea typeface="+mn-ea"/>
                <a:cs typeface="FuturaStd-Book"/>
              </a:endParaRPr>
            </a:p>
          </p:txBody>
        </p:sp>
        <p:sp>
          <p:nvSpPr>
            <p:cNvPr id="29" name="object 29"/>
            <p:cNvSpPr txBox="1"/>
            <p:nvPr/>
          </p:nvSpPr>
          <p:spPr>
            <a:xfrm>
              <a:off x="6642509" y="2561248"/>
              <a:ext cx="151130" cy="147320"/>
            </a:xfrm>
            <a:prstGeom prst="rect">
              <a:avLst/>
            </a:prstGeom>
          </p:spPr>
          <p:txBody>
            <a:bodyPr vert="horz" wrap="square" lIns="0" tIns="12700" rIns="0" bIns="0" rtlCol="0">
              <a:spAutoFit/>
            </a:bodyPr>
            <a:lstStyle/>
            <a:p>
              <a:pPr marL="12700" marR="0" lvl="0" indent="0" algn="l" defTabSz="914400" rtl="0" eaLnBrk="1" fontAlgn="auto" latinLnBrk="0" hangingPunct="1">
                <a:lnSpc>
                  <a:spcPct val="100000"/>
                </a:lnSpc>
                <a:spcBef>
                  <a:spcPts val="100"/>
                </a:spcBef>
                <a:spcAft>
                  <a:spcPts val="0"/>
                </a:spcAft>
                <a:buClrTx/>
                <a:buSzTx/>
                <a:buFontTx/>
                <a:buNone/>
                <a:tabLst/>
                <a:defRPr/>
              </a:pPr>
              <a:r>
                <a:rPr kumimoji="0" sz="800" b="0" i="0" u="none" strike="noStrike" kern="1200" cap="none" spc="0" normalizeH="0" baseline="0" noProof="0" dirty="0">
                  <a:ln>
                    <a:noFill/>
                  </a:ln>
                  <a:solidFill>
                    <a:prstClr val="black"/>
                  </a:solidFill>
                  <a:effectLst/>
                  <a:uLnTx/>
                  <a:uFillTx/>
                  <a:latin typeface="FuturaStd-Book"/>
                  <a:ea typeface="+mn-ea"/>
                  <a:cs typeface="FuturaStd-Book"/>
                </a:rPr>
                <a:t>39</a:t>
              </a:r>
              <a:endParaRPr kumimoji="0" sz="800" b="0" i="0" u="none" strike="noStrike" kern="1200" cap="none" spc="0" normalizeH="0" baseline="0" noProof="0">
                <a:ln>
                  <a:noFill/>
                </a:ln>
                <a:solidFill>
                  <a:prstClr val="black"/>
                </a:solidFill>
                <a:effectLst/>
                <a:uLnTx/>
                <a:uFillTx/>
                <a:latin typeface="FuturaStd-Book"/>
                <a:ea typeface="+mn-ea"/>
                <a:cs typeface="FuturaStd-Book"/>
              </a:endParaRPr>
            </a:p>
          </p:txBody>
        </p:sp>
        <p:sp>
          <p:nvSpPr>
            <p:cNvPr id="30" name="object 30"/>
            <p:cNvSpPr/>
            <p:nvPr/>
          </p:nvSpPr>
          <p:spPr>
            <a:xfrm>
              <a:off x="6844283" y="2281361"/>
              <a:ext cx="1791970" cy="0"/>
            </a:xfrm>
            <a:custGeom>
              <a:avLst/>
              <a:gdLst/>
              <a:ahLst/>
              <a:cxnLst/>
              <a:rect l="l" t="t" r="r" b="b"/>
              <a:pathLst>
                <a:path w="1791970">
                  <a:moveTo>
                    <a:pt x="0" y="0"/>
                  </a:moveTo>
                  <a:lnTo>
                    <a:pt x="1791716" y="0"/>
                  </a:lnTo>
                </a:path>
              </a:pathLst>
            </a:custGeom>
            <a:ln w="6350">
              <a:solidFill>
                <a:schemeClr val="bg1">
                  <a:lumMod val="65000"/>
                </a:schemeClr>
              </a:solidFill>
              <a:prstDash val="sysDash"/>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Futura PT"/>
                <a:ea typeface="+mn-ea"/>
                <a:cs typeface="+mn-cs"/>
              </a:endParaRPr>
            </a:p>
          </p:txBody>
        </p:sp>
        <p:sp>
          <p:nvSpPr>
            <p:cNvPr id="31" name="object 31"/>
            <p:cNvSpPr/>
            <p:nvPr/>
          </p:nvSpPr>
          <p:spPr>
            <a:xfrm>
              <a:off x="6844283" y="1209638"/>
              <a:ext cx="1791970" cy="0"/>
            </a:xfrm>
            <a:custGeom>
              <a:avLst/>
              <a:gdLst/>
              <a:ahLst/>
              <a:cxnLst/>
              <a:rect l="l" t="t" r="r" b="b"/>
              <a:pathLst>
                <a:path w="1791970">
                  <a:moveTo>
                    <a:pt x="0" y="0"/>
                  </a:moveTo>
                  <a:lnTo>
                    <a:pt x="1791716" y="0"/>
                  </a:lnTo>
                </a:path>
              </a:pathLst>
            </a:custGeom>
            <a:ln w="6350">
              <a:solidFill>
                <a:schemeClr val="bg1">
                  <a:lumMod val="65000"/>
                </a:schemeClr>
              </a:solidFill>
              <a:prstDash val="sysDash"/>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Futura PT"/>
                <a:ea typeface="+mn-ea"/>
                <a:cs typeface="+mn-cs"/>
              </a:endParaRPr>
            </a:p>
          </p:txBody>
        </p:sp>
        <p:sp>
          <p:nvSpPr>
            <p:cNvPr id="32" name="object 32"/>
            <p:cNvSpPr/>
            <p:nvPr/>
          </p:nvSpPr>
          <p:spPr>
            <a:xfrm>
              <a:off x="6844283" y="1566875"/>
              <a:ext cx="1791970" cy="0"/>
            </a:xfrm>
            <a:custGeom>
              <a:avLst/>
              <a:gdLst/>
              <a:ahLst/>
              <a:cxnLst/>
              <a:rect l="l" t="t" r="r" b="b"/>
              <a:pathLst>
                <a:path w="1791970">
                  <a:moveTo>
                    <a:pt x="0" y="0"/>
                  </a:moveTo>
                  <a:lnTo>
                    <a:pt x="1791716" y="0"/>
                  </a:lnTo>
                </a:path>
              </a:pathLst>
            </a:custGeom>
            <a:ln w="6350">
              <a:solidFill>
                <a:schemeClr val="bg1">
                  <a:lumMod val="65000"/>
                </a:schemeClr>
              </a:solidFill>
              <a:prstDash val="sysDash"/>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Futura PT"/>
                <a:ea typeface="+mn-ea"/>
                <a:cs typeface="+mn-cs"/>
              </a:endParaRPr>
            </a:p>
          </p:txBody>
        </p:sp>
        <p:sp>
          <p:nvSpPr>
            <p:cNvPr id="33" name="object 33"/>
            <p:cNvSpPr/>
            <p:nvPr/>
          </p:nvSpPr>
          <p:spPr>
            <a:xfrm>
              <a:off x="6844283" y="1924124"/>
              <a:ext cx="1791970" cy="0"/>
            </a:xfrm>
            <a:custGeom>
              <a:avLst/>
              <a:gdLst/>
              <a:ahLst/>
              <a:cxnLst/>
              <a:rect l="l" t="t" r="r" b="b"/>
              <a:pathLst>
                <a:path w="1791970">
                  <a:moveTo>
                    <a:pt x="0" y="0"/>
                  </a:moveTo>
                  <a:lnTo>
                    <a:pt x="1791716" y="0"/>
                  </a:lnTo>
                </a:path>
              </a:pathLst>
            </a:custGeom>
            <a:ln w="6350">
              <a:solidFill>
                <a:schemeClr val="bg1">
                  <a:lumMod val="65000"/>
                </a:schemeClr>
              </a:solidFill>
              <a:prstDash val="sysDash"/>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Futura PT"/>
                <a:ea typeface="+mn-ea"/>
                <a:cs typeface="+mn-cs"/>
              </a:endParaRPr>
            </a:p>
          </p:txBody>
        </p:sp>
        <p:sp>
          <p:nvSpPr>
            <p:cNvPr id="34" name="object 34"/>
            <p:cNvSpPr/>
            <p:nvPr/>
          </p:nvSpPr>
          <p:spPr>
            <a:xfrm>
              <a:off x="6844283" y="852401"/>
              <a:ext cx="1791970" cy="0"/>
            </a:xfrm>
            <a:custGeom>
              <a:avLst/>
              <a:gdLst/>
              <a:ahLst/>
              <a:cxnLst/>
              <a:rect l="l" t="t" r="r" b="b"/>
              <a:pathLst>
                <a:path w="1791970">
                  <a:moveTo>
                    <a:pt x="0" y="0"/>
                  </a:moveTo>
                  <a:lnTo>
                    <a:pt x="1791716" y="0"/>
                  </a:lnTo>
                </a:path>
              </a:pathLst>
            </a:custGeom>
            <a:ln w="6350">
              <a:solidFill>
                <a:schemeClr val="bg1">
                  <a:lumMod val="65000"/>
                </a:schemeClr>
              </a:solidFill>
              <a:prstDash val="sysDash"/>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Futura PT"/>
                <a:ea typeface="+mn-ea"/>
                <a:cs typeface="+mn-cs"/>
              </a:endParaRPr>
            </a:p>
          </p:txBody>
        </p:sp>
        <p:sp>
          <p:nvSpPr>
            <p:cNvPr id="35" name="object 35"/>
            <p:cNvSpPr txBox="1"/>
            <p:nvPr/>
          </p:nvSpPr>
          <p:spPr>
            <a:xfrm>
              <a:off x="6769811" y="2727907"/>
              <a:ext cx="1878330" cy="147320"/>
            </a:xfrm>
            <a:prstGeom prst="rect">
              <a:avLst/>
            </a:prstGeom>
          </p:spPr>
          <p:txBody>
            <a:bodyPr vert="horz" wrap="square" lIns="0" tIns="12700" rIns="0" bIns="0" rtlCol="0">
              <a:spAutoFit/>
            </a:bodyPr>
            <a:lstStyle/>
            <a:p>
              <a:pPr marL="12700" marR="0" lvl="0" indent="0" algn="l" defTabSz="914400" rtl="0" eaLnBrk="1" fontAlgn="auto" latinLnBrk="0" hangingPunct="1">
                <a:lnSpc>
                  <a:spcPct val="100000"/>
                </a:lnSpc>
                <a:spcBef>
                  <a:spcPts val="100"/>
                </a:spcBef>
                <a:spcAft>
                  <a:spcPts val="0"/>
                </a:spcAft>
                <a:buClrTx/>
                <a:buSzTx/>
                <a:buFontTx/>
                <a:buNone/>
                <a:tabLst>
                  <a:tab pos="412750" algn="l"/>
                  <a:tab pos="813435" algn="l"/>
                  <a:tab pos="1214120" algn="l"/>
                  <a:tab pos="1614805" algn="l"/>
                </a:tabLst>
                <a:defRPr/>
              </a:pPr>
              <a:r>
                <a:rPr kumimoji="0" sz="800" b="0" i="0" u="none" strike="noStrike" kern="1200" cap="none" spc="0" normalizeH="0" baseline="0" noProof="0" dirty="0">
                  <a:ln>
                    <a:noFill/>
                  </a:ln>
                  <a:solidFill>
                    <a:prstClr val="black"/>
                  </a:solidFill>
                  <a:effectLst/>
                  <a:uLnTx/>
                  <a:uFillTx/>
                  <a:latin typeface="FuturaStd-Book"/>
                  <a:ea typeface="+mn-ea"/>
                  <a:cs typeface="FuturaStd-Book"/>
                </a:rPr>
                <a:t>1995	1999	2003	2007	2011</a:t>
              </a:r>
            </a:p>
          </p:txBody>
        </p:sp>
        <p:sp>
          <p:nvSpPr>
            <p:cNvPr id="36" name="object 36"/>
            <p:cNvSpPr txBox="1"/>
            <p:nvPr/>
          </p:nvSpPr>
          <p:spPr>
            <a:xfrm>
              <a:off x="4585512" y="2727907"/>
              <a:ext cx="1878330" cy="147320"/>
            </a:xfrm>
            <a:prstGeom prst="rect">
              <a:avLst/>
            </a:prstGeom>
          </p:spPr>
          <p:txBody>
            <a:bodyPr vert="horz" wrap="square" lIns="0" tIns="12700" rIns="0" bIns="0" rtlCol="0">
              <a:spAutoFit/>
            </a:bodyPr>
            <a:lstStyle/>
            <a:p>
              <a:pPr marL="12700" marR="0" lvl="0" indent="0" algn="l" defTabSz="914400" rtl="0" eaLnBrk="1" fontAlgn="auto" latinLnBrk="0" hangingPunct="1">
                <a:lnSpc>
                  <a:spcPct val="100000"/>
                </a:lnSpc>
                <a:spcBef>
                  <a:spcPts val="100"/>
                </a:spcBef>
                <a:spcAft>
                  <a:spcPts val="0"/>
                </a:spcAft>
                <a:buClrTx/>
                <a:buSzTx/>
                <a:buFontTx/>
                <a:buNone/>
                <a:tabLst>
                  <a:tab pos="412750" algn="l"/>
                  <a:tab pos="813435" algn="l"/>
                  <a:tab pos="1214120" algn="l"/>
                  <a:tab pos="1614170" algn="l"/>
                </a:tabLst>
                <a:defRPr/>
              </a:pPr>
              <a:r>
                <a:rPr kumimoji="0" sz="800" b="0" i="0" u="none" strike="noStrike" kern="1200" cap="none" spc="0" normalizeH="0" baseline="0" noProof="0" dirty="0">
                  <a:ln>
                    <a:noFill/>
                  </a:ln>
                  <a:solidFill>
                    <a:prstClr val="black"/>
                  </a:solidFill>
                  <a:effectLst/>
                  <a:uLnTx/>
                  <a:uFillTx/>
                  <a:latin typeface="FuturaStd-Book"/>
                  <a:ea typeface="+mn-ea"/>
                  <a:cs typeface="FuturaStd-Book"/>
                </a:rPr>
                <a:t>1995	1999	2003	2007	2011</a:t>
              </a:r>
              <a:endParaRPr kumimoji="0" sz="800" b="0" i="0" u="none" strike="noStrike" kern="1200" cap="none" spc="0" normalizeH="0" baseline="0" noProof="0">
                <a:ln>
                  <a:noFill/>
                </a:ln>
                <a:solidFill>
                  <a:prstClr val="black"/>
                </a:solidFill>
                <a:effectLst/>
                <a:uLnTx/>
                <a:uFillTx/>
                <a:latin typeface="FuturaStd-Book"/>
                <a:ea typeface="+mn-ea"/>
                <a:cs typeface="FuturaStd-Book"/>
              </a:endParaRPr>
            </a:p>
          </p:txBody>
        </p:sp>
        <p:sp>
          <p:nvSpPr>
            <p:cNvPr id="37" name="object 37"/>
            <p:cNvSpPr/>
            <p:nvPr/>
          </p:nvSpPr>
          <p:spPr>
            <a:xfrm>
              <a:off x="4723382" y="1168225"/>
              <a:ext cx="1602740" cy="1085215"/>
            </a:xfrm>
            <a:custGeom>
              <a:avLst/>
              <a:gdLst/>
              <a:ahLst/>
              <a:cxnLst/>
              <a:rect l="l" t="t" r="r" b="b"/>
              <a:pathLst>
                <a:path w="1602739" h="1085214">
                  <a:moveTo>
                    <a:pt x="0" y="0"/>
                  </a:moveTo>
                  <a:lnTo>
                    <a:pt x="100215" y="371068"/>
                  </a:lnTo>
                  <a:lnTo>
                    <a:pt x="200418" y="361594"/>
                  </a:lnTo>
                  <a:lnTo>
                    <a:pt x="300634" y="181762"/>
                  </a:lnTo>
                  <a:lnTo>
                    <a:pt x="400253" y="104127"/>
                  </a:lnTo>
                  <a:lnTo>
                    <a:pt x="500468" y="85166"/>
                  </a:lnTo>
                  <a:lnTo>
                    <a:pt x="600697" y="87096"/>
                  </a:lnTo>
                  <a:lnTo>
                    <a:pt x="700887" y="329412"/>
                  </a:lnTo>
                  <a:lnTo>
                    <a:pt x="801116" y="556552"/>
                  </a:lnTo>
                  <a:lnTo>
                    <a:pt x="901344" y="836803"/>
                  </a:lnTo>
                  <a:lnTo>
                    <a:pt x="1001534" y="944702"/>
                  </a:lnTo>
                  <a:lnTo>
                    <a:pt x="1101737" y="976884"/>
                  </a:lnTo>
                  <a:lnTo>
                    <a:pt x="1201369" y="1024178"/>
                  </a:lnTo>
                  <a:lnTo>
                    <a:pt x="1301597" y="870851"/>
                  </a:lnTo>
                  <a:lnTo>
                    <a:pt x="1401800" y="670204"/>
                  </a:lnTo>
                  <a:lnTo>
                    <a:pt x="1502003" y="1084808"/>
                  </a:lnTo>
                  <a:lnTo>
                    <a:pt x="1602232" y="1027976"/>
                  </a:lnTo>
                </a:path>
              </a:pathLst>
            </a:custGeom>
            <a:ln w="38100">
              <a:solidFill>
                <a:srgbClr val="8D3B70"/>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Futura PT"/>
                <a:ea typeface="+mn-ea"/>
                <a:cs typeface="+mn-cs"/>
              </a:endParaRPr>
            </a:p>
          </p:txBody>
        </p:sp>
        <p:sp>
          <p:nvSpPr>
            <p:cNvPr id="38" name="object 38"/>
            <p:cNvSpPr/>
            <p:nvPr/>
          </p:nvSpPr>
          <p:spPr>
            <a:xfrm>
              <a:off x="6907783" y="1118820"/>
              <a:ext cx="1602740" cy="1206500"/>
            </a:xfrm>
            <a:custGeom>
              <a:avLst/>
              <a:gdLst/>
              <a:ahLst/>
              <a:cxnLst/>
              <a:rect l="l" t="t" r="r" b="b"/>
              <a:pathLst>
                <a:path w="1602740" h="1206500">
                  <a:moveTo>
                    <a:pt x="0" y="558558"/>
                  </a:moveTo>
                  <a:lnTo>
                    <a:pt x="100215" y="558558"/>
                  </a:lnTo>
                  <a:lnTo>
                    <a:pt x="200418" y="339051"/>
                  </a:lnTo>
                  <a:lnTo>
                    <a:pt x="300634" y="0"/>
                  </a:lnTo>
                  <a:lnTo>
                    <a:pt x="400253" y="163474"/>
                  </a:lnTo>
                  <a:lnTo>
                    <a:pt x="500468" y="121094"/>
                  </a:lnTo>
                  <a:lnTo>
                    <a:pt x="600697" y="28765"/>
                  </a:lnTo>
                  <a:lnTo>
                    <a:pt x="700887" y="225539"/>
                  </a:lnTo>
                  <a:lnTo>
                    <a:pt x="801116" y="264883"/>
                  </a:lnTo>
                  <a:lnTo>
                    <a:pt x="901344" y="638746"/>
                  </a:lnTo>
                  <a:lnTo>
                    <a:pt x="1001534" y="1094435"/>
                  </a:lnTo>
                  <a:lnTo>
                    <a:pt x="1101737" y="1015669"/>
                  </a:lnTo>
                  <a:lnTo>
                    <a:pt x="1201369" y="1206411"/>
                  </a:lnTo>
                  <a:lnTo>
                    <a:pt x="1301597" y="976337"/>
                  </a:lnTo>
                  <a:lnTo>
                    <a:pt x="1401800" y="554012"/>
                  </a:lnTo>
                  <a:lnTo>
                    <a:pt x="1502016" y="809802"/>
                  </a:lnTo>
                  <a:lnTo>
                    <a:pt x="1602232" y="811326"/>
                  </a:lnTo>
                </a:path>
              </a:pathLst>
            </a:custGeom>
            <a:ln w="38100">
              <a:solidFill>
                <a:srgbClr val="8D3B70"/>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Futura PT"/>
                <a:ea typeface="+mn-ea"/>
                <a:cs typeface="+mn-cs"/>
              </a:endParaRPr>
            </a:p>
          </p:txBody>
        </p:sp>
        <p:sp>
          <p:nvSpPr>
            <p:cNvPr id="58" name="object 58"/>
            <p:cNvSpPr txBox="1"/>
            <p:nvPr/>
          </p:nvSpPr>
          <p:spPr>
            <a:xfrm>
              <a:off x="4647182" y="995100"/>
              <a:ext cx="1602740" cy="184025"/>
            </a:xfrm>
            <a:prstGeom prst="rect">
              <a:avLst/>
            </a:prstGeom>
          </p:spPr>
          <p:txBody>
            <a:bodyPr vert="horz" wrap="square" lIns="0" tIns="29845" rIns="0" bIns="0" rtlCol="0">
              <a:spAutoFit/>
            </a:bodyPr>
            <a:lstStyle/>
            <a:p>
              <a:pPr marL="362585" marR="0" lvl="0" indent="0" algn="l" defTabSz="914400" rtl="0" eaLnBrk="1" fontAlgn="auto" latinLnBrk="0" hangingPunct="1">
                <a:lnSpc>
                  <a:spcPct val="100000"/>
                </a:lnSpc>
                <a:spcBef>
                  <a:spcPts val="235"/>
                </a:spcBef>
                <a:spcAft>
                  <a:spcPts val="0"/>
                </a:spcAft>
                <a:buClrTx/>
                <a:buSzTx/>
                <a:buFontTx/>
                <a:buNone/>
                <a:tabLst/>
                <a:defRPr/>
              </a:pPr>
              <a:r>
                <a:rPr kumimoji="0" sz="1000" b="0" i="0" u="none" strike="noStrike" kern="1200" cap="none" spc="0" normalizeH="0" baseline="0" noProof="0" dirty="0">
                  <a:ln>
                    <a:noFill/>
                  </a:ln>
                  <a:solidFill>
                    <a:prstClr val="black"/>
                  </a:solidFill>
                  <a:effectLst/>
                  <a:uLnTx/>
                  <a:uFillTx/>
                  <a:latin typeface="FuturaStd-Medium"/>
                  <a:ea typeface="+mn-ea"/>
                  <a:cs typeface="FuturaStd-Medium"/>
                </a:rPr>
                <a:t>High-income</a:t>
              </a:r>
              <a:r>
                <a:rPr kumimoji="0" sz="1000" b="0" i="0" u="none" strike="noStrike" kern="1200" cap="none" spc="-10" normalizeH="0" baseline="0" noProof="0" dirty="0">
                  <a:ln>
                    <a:noFill/>
                  </a:ln>
                  <a:solidFill>
                    <a:prstClr val="black"/>
                  </a:solidFill>
                  <a:effectLst/>
                  <a:uLnTx/>
                  <a:uFillTx/>
                  <a:latin typeface="FuturaStd-Medium"/>
                  <a:ea typeface="+mn-ea"/>
                  <a:cs typeface="FuturaStd-Medium"/>
                </a:rPr>
                <a:t> </a:t>
              </a:r>
              <a:r>
                <a:rPr kumimoji="0" sz="1000" b="0" i="0" u="none" strike="noStrike" kern="1200" cap="none" spc="0" normalizeH="0" baseline="0" noProof="0" dirty="0">
                  <a:ln>
                    <a:noFill/>
                  </a:ln>
                  <a:solidFill>
                    <a:prstClr val="black"/>
                  </a:solidFill>
                  <a:effectLst/>
                  <a:uLnTx/>
                  <a:uFillTx/>
                  <a:latin typeface="FuturaStd-Medium"/>
                  <a:ea typeface="+mn-ea"/>
                  <a:cs typeface="FuturaStd-Medium"/>
                </a:rPr>
                <a:t>countries</a:t>
              </a:r>
              <a:endParaRPr kumimoji="0" lang="en-US" sz="1200" b="0" i="0" u="none" strike="noStrike" kern="1200" cap="none" spc="0" normalizeH="0" baseline="3472" noProof="0" dirty="0">
                <a:ln>
                  <a:noFill/>
                </a:ln>
                <a:solidFill>
                  <a:prstClr val="black"/>
                </a:solidFill>
                <a:effectLst/>
                <a:uLnTx/>
                <a:uFillTx/>
                <a:latin typeface="FuturaStd-Book"/>
                <a:ea typeface="+mn-ea"/>
                <a:cs typeface="FuturaStd-Book"/>
              </a:endParaRPr>
            </a:p>
          </p:txBody>
        </p:sp>
        <p:sp>
          <p:nvSpPr>
            <p:cNvPr id="61" name="object 21">
              <a:extLst>
                <a:ext uri="{FF2B5EF4-FFF2-40B4-BE49-F238E27FC236}">
                  <a16:creationId xmlns:a16="http://schemas.microsoft.com/office/drawing/2014/main" id="{95C665F6-111C-47EA-8E11-82F16982B3DB}"/>
                </a:ext>
              </a:extLst>
            </p:cNvPr>
            <p:cNvSpPr/>
            <p:nvPr/>
          </p:nvSpPr>
          <p:spPr>
            <a:xfrm>
              <a:off x="4659882" y="1733550"/>
              <a:ext cx="1791970" cy="0"/>
            </a:xfrm>
            <a:custGeom>
              <a:avLst/>
              <a:gdLst/>
              <a:ahLst/>
              <a:cxnLst/>
              <a:rect l="l" t="t" r="r" b="b"/>
              <a:pathLst>
                <a:path w="1791970">
                  <a:moveTo>
                    <a:pt x="0" y="0"/>
                  </a:moveTo>
                  <a:lnTo>
                    <a:pt x="1791703" y="0"/>
                  </a:lnTo>
                </a:path>
              </a:pathLst>
            </a:custGeom>
            <a:ln w="6350">
              <a:solidFill>
                <a:schemeClr val="bg1">
                  <a:lumMod val="65000"/>
                </a:schemeClr>
              </a:solidFill>
              <a:prstDash val="sysDash"/>
              <a:beve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Futura PT"/>
                <a:ea typeface="+mn-ea"/>
                <a:cs typeface="+mn-cs"/>
              </a:endParaRPr>
            </a:p>
          </p:txBody>
        </p:sp>
        <p:sp>
          <p:nvSpPr>
            <p:cNvPr id="65" name="object 40">
              <a:extLst>
                <a:ext uri="{FF2B5EF4-FFF2-40B4-BE49-F238E27FC236}">
                  <a16:creationId xmlns:a16="http://schemas.microsoft.com/office/drawing/2014/main" id="{BD67E2C2-6996-48EA-85A7-DDEF32FF868F}"/>
                </a:ext>
              </a:extLst>
            </p:cNvPr>
            <p:cNvSpPr txBox="1"/>
            <p:nvPr/>
          </p:nvSpPr>
          <p:spPr>
            <a:xfrm>
              <a:off x="4427380" y="472424"/>
              <a:ext cx="4191635" cy="233396"/>
            </a:xfrm>
            <a:prstGeom prst="rect">
              <a:avLst/>
            </a:prstGeom>
          </p:spPr>
          <p:txBody>
            <a:bodyPr vert="horz" wrap="square" lIns="0" tIns="27939" rIns="0" bIns="0" rtlCol="0">
              <a:spAutoFit/>
            </a:bodyPr>
            <a:lstStyle/>
            <a:p>
              <a:pPr marL="12700" marR="997585" lvl="0" indent="0" algn="l" defTabSz="914400" rtl="0" eaLnBrk="1" fontAlgn="auto" latinLnBrk="0" hangingPunct="1">
                <a:lnSpc>
                  <a:spcPts val="1600"/>
                </a:lnSpc>
                <a:spcBef>
                  <a:spcPts val="219"/>
                </a:spcBef>
                <a:spcAft>
                  <a:spcPts val="0"/>
                </a:spcAft>
                <a:buClrTx/>
                <a:buSzTx/>
                <a:buFontTx/>
                <a:buNone/>
                <a:tabLst/>
                <a:defRPr/>
              </a:pPr>
              <a:r>
                <a:rPr kumimoji="0" lang="en-US" sz="1400" b="0" i="0" u="none" strike="noStrike" kern="1200" cap="none" spc="-10" normalizeH="0" baseline="0" noProof="0" dirty="0">
                  <a:ln>
                    <a:noFill/>
                  </a:ln>
                  <a:solidFill>
                    <a:prstClr val="black"/>
                  </a:solidFill>
                  <a:effectLst/>
                  <a:uLnTx/>
                  <a:uFillTx/>
                  <a:latin typeface="FuturaPT-Demi"/>
                  <a:ea typeface="+mn-ea"/>
                  <a:cs typeface="FuturaPT-Demi"/>
                </a:rPr>
                <a:t>Labor share over GDP (%)</a:t>
              </a:r>
              <a:endParaRPr kumimoji="0" sz="1000" b="0" i="0" u="none" strike="noStrike" kern="1200" cap="none" spc="0" normalizeH="0" baseline="0" noProof="0" dirty="0">
                <a:ln>
                  <a:noFill/>
                </a:ln>
                <a:solidFill>
                  <a:prstClr val="black"/>
                </a:solidFill>
                <a:effectLst/>
                <a:uLnTx/>
                <a:uFillTx/>
                <a:latin typeface="FuturaStd-Medium" panose="020B0502020204020303" charset="0"/>
                <a:ea typeface="+mn-ea"/>
                <a:cs typeface="FuturaStd-Book"/>
              </a:endParaRPr>
            </a:p>
          </p:txBody>
        </p:sp>
      </p:grpSp>
      <p:sp>
        <p:nvSpPr>
          <p:cNvPr id="66" name="Slide Number Placeholder 65">
            <a:extLst>
              <a:ext uri="{FF2B5EF4-FFF2-40B4-BE49-F238E27FC236}">
                <a16:creationId xmlns:a16="http://schemas.microsoft.com/office/drawing/2014/main" id="{08F95E2D-9C52-460B-9D52-5387192706B6}"/>
              </a:ext>
            </a:extLst>
          </p:cNvPr>
          <p:cNvSpPr>
            <a:spLocks noGrp="1"/>
          </p:cNvSpPr>
          <p:nvPr>
            <p:ph type="sldNum" sz="quarter" idx="7"/>
          </p:nvPr>
        </p:nvSpPr>
        <p:spPr/>
        <p:txBody>
          <a:bodyPr/>
          <a:lstStyle/>
          <a:p>
            <a:pPr marL="38100" marR="0" lvl="0" indent="0" algn="l" defTabSz="914400" rtl="0" eaLnBrk="1" fontAlgn="auto" latinLnBrk="0" hangingPunct="1">
              <a:lnSpc>
                <a:spcPct val="100000"/>
              </a:lnSpc>
              <a:spcBef>
                <a:spcPts val="65"/>
              </a:spcBef>
              <a:spcAft>
                <a:spcPts val="0"/>
              </a:spcAft>
              <a:buClrTx/>
              <a:buSzTx/>
              <a:buFontTx/>
              <a:buNone/>
              <a:tabLst/>
              <a:defRPr/>
            </a:pPr>
            <a:fld id="{81D60167-4931-47E6-BA6A-407CBD079E47}" type="slidenum">
              <a:rPr kumimoji="0" lang="en-US" sz="800" b="0" i="0" u="none" strike="noStrike" kern="1200" cap="none" spc="0" normalizeH="0" baseline="0" noProof="0" smtClean="0">
                <a:ln>
                  <a:noFill/>
                </a:ln>
                <a:solidFill>
                  <a:prstClr val="black"/>
                </a:solidFill>
                <a:effectLst/>
                <a:uLnTx/>
                <a:uFillTx/>
                <a:latin typeface="FuturaPT-Demi"/>
                <a:ea typeface="+mn-ea"/>
                <a:cs typeface="FuturaPT-Demi"/>
              </a:rPr>
              <a:pPr marL="38100" marR="0" lvl="0" indent="0" algn="l" defTabSz="914400" rtl="0" eaLnBrk="1" fontAlgn="auto" latinLnBrk="0" hangingPunct="1">
                <a:lnSpc>
                  <a:spcPct val="100000"/>
                </a:lnSpc>
                <a:spcBef>
                  <a:spcPts val="65"/>
                </a:spcBef>
                <a:spcAft>
                  <a:spcPts val="0"/>
                </a:spcAft>
                <a:buClrTx/>
                <a:buSzTx/>
                <a:buFontTx/>
                <a:buNone/>
                <a:tabLst/>
                <a:defRPr/>
              </a:pPr>
              <a:t>15</a:t>
            </a:fld>
            <a:r>
              <a:rPr kumimoji="0" lang="en-US" sz="800" b="1" i="0" u="none" strike="noStrike" kern="1200" cap="none" spc="0" normalizeH="0" baseline="0" noProof="0">
                <a:ln>
                  <a:noFill/>
                </a:ln>
                <a:solidFill>
                  <a:prstClr val="black"/>
                </a:solidFill>
                <a:effectLst/>
                <a:uLnTx/>
                <a:uFillTx/>
                <a:latin typeface="FuturaPT-Demi"/>
                <a:ea typeface="+mn-ea"/>
                <a:cs typeface="FuturaPT-Demi"/>
              </a:rPr>
              <a:t>  </a:t>
            </a:r>
            <a:r>
              <a:rPr kumimoji="0" lang="en-US" sz="800" b="0" i="0" u="none" strike="noStrike" kern="1200" cap="none" spc="0" normalizeH="0" baseline="0" noProof="0">
                <a:ln>
                  <a:noFill/>
                </a:ln>
                <a:solidFill>
                  <a:prstClr val="black"/>
                </a:solidFill>
                <a:effectLst/>
                <a:uLnTx/>
                <a:uFillTx/>
                <a:latin typeface="FuturaPT-Light"/>
                <a:ea typeface="+mn-ea"/>
              </a:rPr>
              <a:t>|  </a:t>
            </a:r>
            <a:r>
              <a:rPr kumimoji="0" lang="en-US" sz="800" b="0" i="0" u="none" strike="noStrike" kern="1200" cap="none" spc="-10" normalizeH="0" baseline="0" noProof="0">
                <a:ln>
                  <a:noFill/>
                </a:ln>
                <a:solidFill>
                  <a:prstClr val="black"/>
                </a:solidFill>
                <a:effectLst/>
                <a:uLnTx/>
                <a:uFillTx/>
                <a:latin typeface="FuturaPT-Light"/>
                <a:ea typeface="+mn-ea"/>
              </a:rPr>
              <a:t>World </a:t>
            </a:r>
            <a:r>
              <a:rPr kumimoji="0" lang="en-US" sz="800" b="0" i="0" u="none" strike="noStrike" kern="1200" cap="none" spc="-5" normalizeH="0" baseline="0" noProof="0">
                <a:ln>
                  <a:noFill/>
                </a:ln>
                <a:solidFill>
                  <a:prstClr val="black"/>
                </a:solidFill>
                <a:effectLst/>
                <a:uLnTx/>
                <a:uFillTx/>
                <a:latin typeface="FuturaPT-Light"/>
                <a:ea typeface="+mn-ea"/>
              </a:rPr>
              <a:t>Development </a:t>
            </a:r>
            <a:r>
              <a:rPr kumimoji="0" lang="en-US" sz="800" b="0" i="0" u="none" strike="noStrike" kern="1200" cap="none" spc="-10" normalizeH="0" baseline="0" noProof="0">
                <a:ln>
                  <a:noFill/>
                </a:ln>
                <a:solidFill>
                  <a:prstClr val="black"/>
                </a:solidFill>
                <a:effectLst/>
                <a:uLnTx/>
                <a:uFillTx/>
                <a:latin typeface="FuturaPT-Light"/>
                <a:ea typeface="+mn-ea"/>
              </a:rPr>
              <a:t>Report</a:t>
            </a:r>
            <a:r>
              <a:rPr kumimoji="0" lang="en-US" sz="800" b="0" i="0" u="none" strike="noStrike" kern="1200" cap="none" spc="80" normalizeH="0" baseline="0" noProof="0">
                <a:ln>
                  <a:noFill/>
                </a:ln>
                <a:solidFill>
                  <a:prstClr val="black"/>
                </a:solidFill>
                <a:effectLst/>
                <a:uLnTx/>
                <a:uFillTx/>
                <a:latin typeface="FuturaPT-Light"/>
                <a:ea typeface="+mn-ea"/>
              </a:rPr>
              <a:t> </a:t>
            </a:r>
            <a:r>
              <a:rPr kumimoji="0" lang="en-US" sz="800" b="0" i="0" u="none" strike="noStrike" kern="1200" cap="none" spc="-10" normalizeH="0" baseline="0" noProof="0">
                <a:ln>
                  <a:noFill/>
                </a:ln>
                <a:solidFill>
                  <a:prstClr val="black"/>
                </a:solidFill>
                <a:effectLst/>
                <a:uLnTx/>
                <a:uFillTx/>
                <a:latin typeface="FuturaPT-Light"/>
                <a:ea typeface="+mn-ea"/>
              </a:rPr>
              <a:t>2020</a:t>
            </a:r>
            <a:endParaRPr kumimoji="0" lang="en-US" sz="800" b="0" i="0" u="none" strike="noStrike" kern="1200" cap="none" spc="-10" normalizeH="0" baseline="0" noProof="0" dirty="0">
              <a:ln>
                <a:noFill/>
              </a:ln>
              <a:solidFill>
                <a:prstClr val="black"/>
              </a:solidFill>
              <a:effectLst/>
              <a:uLnTx/>
              <a:uFillTx/>
              <a:latin typeface="FuturaPT-Light"/>
              <a:ea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Slide Number Placeholder 38">
            <a:extLst>
              <a:ext uri="{FF2B5EF4-FFF2-40B4-BE49-F238E27FC236}">
                <a16:creationId xmlns:a16="http://schemas.microsoft.com/office/drawing/2014/main" id="{56C58D50-E66F-48A2-A627-7B884E5FCD7A}"/>
              </a:ext>
            </a:extLst>
          </p:cNvPr>
          <p:cNvSpPr>
            <a:spLocks noGrp="1"/>
          </p:cNvSpPr>
          <p:nvPr>
            <p:ph type="sldNum" sz="quarter" idx="7"/>
          </p:nvPr>
        </p:nvSpPr>
        <p:spPr/>
        <p:txBody>
          <a:bodyPr/>
          <a:lstStyle/>
          <a:p>
            <a:pPr marL="38100" marR="0" lvl="0" indent="0" algn="l" defTabSz="914400" rtl="0" eaLnBrk="1" fontAlgn="auto" latinLnBrk="0" hangingPunct="1">
              <a:lnSpc>
                <a:spcPct val="100000"/>
              </a:lnSpc>
              <a:spcBef>
                <a:spcPts val="65"/>
              </a:spcBef>
              <a:spcAft>
                <a:spcPts val="0"/>
              </a:spcAft>
              <a:buClrTx/>
              <a:buSzTx/>
              <a:buFontTx/>
              <a:buNone/>
              <a:tabLst/>
              <a:defRPr/>
            </a:pPr>
            <a:fld id="{81D60167-4931-47E6-BA6A-407CBD079E47}" type="slidenum">
              <a:rPr kumimoji="0" lang="en-US" sz="800" b="0" i="0" u="none" strike="noStrike" kern="1200" cap="none" spc="0" normalizeH="0" baseline="0" noProof="0" smtClean="0">
                <a:ln>
                  <a:noFill/>
                </a:ln>
                <a:solidFill>
                  <a:prstClr val="black"/>
                </a:solidFill>
                <a:effectLst/>
                <a:uLnTx/>
                <a:uFillTx/>
                <a:latin typeface="FuturaPT-Demi"/>
                <a:ea typeface="+mn-ea"/>
                <a:cs typeface="FuturaPT-Demi"/>
              </a:rPr>
              <a:pPr marL="38100" marR="0" lvl="0" indent="0" algn="l" defTabSz="914400" rtl="0" eaLnBrk="1" fontAlgn="auto" latinLnBrk="0" hangingPunct="1">
                <a:lnSpc>
                  <a:spcPct val="100000"/>
                </a:lnSpc>
                <a:spcBef>
                  <a:spcPts val="65"/>
                </a:spcBef>
                <a:spcAft>
                  <a:spcPts val="0"/>
                </a:spcAft>
                <a:buClrTx/>
                <a:buSzTx/>
                <a:buFontTx/>
                <a:buNone/>
                <a:tabLst/>
                <a:defRPr/>
              </a:pPr>
              <a:t>16</a:t>
            </a:fld>
            <a:r>
              <a:rPr kumimoji="0" lang="en-US" sz="800" b="1" i="0" u="none" strike="noStrike" kern="1200" cap="none" spc="0" normalizeH="0" baseline="0" noProof="0">
                <a:ln>
                  <a:noFill/>
                </a:ln>
                <a:solidFill>
                  <a:prstClr val="black"/>
                </a:solidFill>
                <a:effectLst/>
                <a:uLnTx/>
                <a:uFillTx/>
                <a:latin typeface="FuturaPT-Demi"/>
                <a:ea typeface="+mn-ea"/>
                <a:cs typeface="FuturaPT-Demi"/>
              </a:rPr>
              <a:t>  </a:t>
            </a:r>
            <a:r>
              <a:rPr kumimoji="0" lang="en-US" sz="800" b="0" i="0" u="none" strike="noStrike" kern="1200" cap="none" spc="0" normalizeH="0" baseline="0" noProof="0">
                <a:ln>
                  <a:noFill/>
                </a:ln>
                <a:solidFill>
                  <a:prstClr val="black"/>
                </a:solidFill>
                <a:effectLst/>
                <a:uLnTx/>
                <a:uFillTx/>
                <a:latin typeface="FuturaPT-Light"/>
                <a:ea typeface="+mn-ea"/>
              </a:rPr>
              <a:t>|  </a:t>
            </a:r>
            <a:r>
              <a:rPr kumimoji="0" lang="en-US" sz="800" b="0" i="0" u="none" strike="noStrike" kern="1200" cap="none" spc="-10" normalizeH="0" baseline="0" noProof="0">
                <a:ln>
                  <a:noFill/>
                </a:ln>
                <a:solidFill>
                  <a:prstClr val="black"/>
                </a:solidFill>
                <a:effectLst/>
                <a:uLnTx/>
                <a:uFillTx/>
                <a:latin typeface="FuturaPT-Light"/>
                <a:ea typeface="+mn-ea"/>
              </a:rPr>
              <a:t>World </a:t>
            </a:r>
            <a:r>
              <a:rPr kumimoji="0" lang="en-US" sz="800" b="0" i="0" u="none" strike="noStrike" kern="1200" cap="none" spc="-5" normalizeH="0" baseline="0" noProof="0">
                <a:ln>
                  <a:noFill/>
                </a:ln>
                <a:solidFill>
                  <a:prstClr val="black"/>
                </a:solidFill>
                <a:effectLst/>
                <a:uLnTx/>
                <a:uFillTx/>
                <a:latin typeface="FuturaPT-Light"/>
                <a:ea typeface="+mn-ea"/>
              </a:rPr>
              <a:t>Development </a:t>
            </a:r>
            <a:r>
              <a:rPr kumimoji="0" lang="en-US" sz="800" b="0" i="0" u="none" strike="noStrike" kern="1200" cap="none" spc="-10" normalizeH="0" baseline="0" noProof="0">
                <a:ln>
                  <a:noFill/>
                </a:ln>
                <a:solidFill>
                  <a:prstClr val="black"/>
                </a:solidFill>
                <a:effectLst/>
                <a:uLnTx/>
                <a:uFillTx/>
                <a:latin typeface="FuturaPT-Light"/>
                <a:ea typeface="+mn-ea"/>
              </a:rPr>
              <a:t>Report</a:t>
            </a:r>
            <a:r>
              <a:rPr kumimoji="0" lang="en-US" sz="800" b="0" i="0" u="none" strike="noStrike" kern="1200" cap="none" spc="80" normalizeH="0" baseline="0" noProof="0">
                <a:ln>
                  <a:noFill/>
                </a:ln>
                <a:solidFill>
                  <a:prstClr val="black"/>
                </a:solidFill>
                <a:effectLst/>
                <a:uLnTx/>
                <a:uFillTx/>
                <a:latin typeface="FuturaPT-Light"/>
                <a:ea typeface="+mn-ea"/>
              </a:rPr>
              <a:t> </a:t>
            </a:r>
            <a:r>
              <a:rPr kumimoji="0" lang="en-US" sz="800" b="0" i="0" u="none" strike="noStrike" kern="1200" cap="none" spc="-10" normalizeH="0" baseline="0" noProof="0">
                <a:ln>
                  <a:noFill/>
                </a:ln>
                <a:solidFill>
                  <a:prstClr val="black"/>
                </a:solidFill>
                <a:effectLst/>
                <a:uLnTx/>
                <a:uFillTx/>
                <a:latin typeface="FuturaPT-Light"/>
                <a:ea typeface="+mn-ea"/>
              </a:rPr>
              <a:t>2020</a:t>
            </a:r>
            <a:endParaRPr kumimoji="0" lang="en-US" sz="800" b="0" i="0" u="none" strike="noStrike" kern="1200" cap="none" spc="-10" normalizeH="0" baseline="0" noProof="0" dirty="0">
              <a:ln>
                <a:noFill/>
              </a:ln>
              <a:solidFill>
                <a:prstClr val="black"/>
              </a:solidFill>
              <a:effectLst/>
              <a:uLnTx/>
              <a:uFillTx/>
              <a:latin typeface="FuturaPT-Light"/>
              <a:ea typeface="+mn-ea"/>
            </a:endParaRPr>
          </a:p>
        </p:txBody>
      </p:sp>
      <p:sp>
        <p:nvSpPr>
          <p:cNvPr id="4" name="title"/>
          <p:cNvSpPr txBox="1">
            <a:spLocks noGrp="1"/>
          </p:cNvSpPr>
          <p:nvPr>
            <p:ph type="title"/>
          </p:nvPr>
        </p:nvSpPr>
        <p:spPr/>
        <p:txBody>
          <a:bodyPr/>
          <a:lstStyle/>
          <a:p>
            <a:r>
              <a:rPr lang="en-US" b="0" dirty="0">
                <a:latin typeface="+mj-lt"/>
              </a:rPr>
              <a:t>GVCs favor  women’s  employment…  </a:t>
            </a:r>
            <a:r>
              <a:rPr lang="en-US" b="0" dirty="0">
                <a:solidFill>
                  <a:srgbClr val="8D3B70"/>
                </a:solidFill>
                <a:latin typeface="+mj-lt"/>
              </a:rPr>
              <a:t>but don’t break glass ceilings</a:t>
            </a:r>
          </a:p>
        </p:txBody>
      </p:sp>
      <p:grpSp>
        <p:nvGrpSpPr>
          <p:cNvPr id="35" name="Group 34">
            <a:extLst>
              <a:ext uri="{FF2B5EF4-FFF2-40B4-BE49-F238E27FC236}">
                <a16:creationId xmlns:a16="http://schemas.microsoft.com/office/drawing/2014/main" id="{93C9EEBB-7644-42CD-BC5C-7062C8E5FB3F}"/>
              </a:ext>
            </a:extLst>
          </p:cNvPr>
          <p:cNvGrpSpPr/>
          <p:nvPr/>
        </p:nvGrpSpPr>
        <p:grpSpPr>
          <a:xfrm>
            <a:off x="4572000" y="466344"/>
            <a:ext cx="3497121" cy="1700200"/>
            <a:chOff x="5151966" y="427634"/>
            <a:chExt cx="3497121" cy="1700200"/>
          </a:xfrm>
        </p:grpSpPr>
        <p:sp>
          <p:nvSpPr>
            <p:cNvPr id="5" name="object 5"/>
            <p:cNvSpPr txBox="1"/>
            <p:nvPr/>
          </p:nvSpPr>
          <p:spPr>
            <a:xfrm>
              <a:off x="6328163" y="1950034"/>
              <a:ext cx="104139" cy="177800"/>
            </a:xfrm>
            <a:prstGeom prst="rect">
              <a:avLst/>
            </a:prstGeom>
          </p:spPr>
          <p:txBody>
            <a:bodyPr vert="horz" wrap="square" lIns="0" tIns="12700" rIns="0" bIns="0" rtlCol="0">
              <a:spAutoFit/>
            </a:bodyPr>
            <a:lstStyle/>
            <a:p>
              <a:pPr marL="12700" marR="0" lvl="0" indent="0" algn="l" defTabSz="914400" rtl="0" eaLnBrk="1" fontAlgn="auto" latinLnBrk="0" hangingPunct="1">
                <a:lnSpc>
                  <a:spcPct val="100000"/>
                </a:lnSpc>
                <a:spcBef>
                  <a:spcPts val="100"/>
                </a:spcBef>
                <a:spcAft>
                  <a:spcPts val="0"/>
                </a:spcAft>
                <a:buClrTx/>
                <a:buSzTx/>
                <a:buFontTx/>
                <a:buNone/>
                <a:tabLst/>
                <a:defRPr/>
              </a:pPr>
              <a:r>
                <a:rPr kumimoji="0" sz="1000" b="0" i="0" u="none" strike="noStrike" kern="1200" cap="none" spc="0" normalizeH="0" baseline="0" noProof="0" dirty="0">
                  <a:ln>
                    <a:noFill/>
                  </a:ln>
                  <a:solidFill>
                    <a:prstClr val="black"/>
                  </a:solidFill>
                  <a:effectLst/>
                  <a:uLnTx/>
                  <a:uFillTx/>
                  <a:latin typeface="FuturaStd-Book"/>
                  <a:ea typeface="+mn-ea"/>
                  <a:cs typeface="FuturaStd-Book"/>
                </a:rPr>
                <a:t>0</a:t>
              </a:r>
              <a:endParaRPr kumimoji="0" sz="1000" b="0" i="0" u="none" strike="noStrike" kern="1200" cap="none" spc="0" normalizeH="0" baseline="0" noProof="0">
                <a:ln>
                  <a:noFill/>
                </a:ln>
                <a:solidFill>
                  <a:prstClr val="black"/>
                </a:solidFill>
                <a:effectLst/>
                <a:uLnTx/>
                <a:uFillTx/>
                <a:latin typeface="FuturaStd-Book"/>
                <a:ea typeface="+mn-ea"/>
                <a:cs typeface="FuturaStd-Book"/>
              </a:endParaRPr>
            </a:p>
          </p:txBody>
        </p:sp>
        <p:sp>
          <p:nvSpPr>
            <p:cNvPr id="6" name="object 6"/>
            <p:cNvSpPr txBox="1"/>
            <p:nvPr/>
          </p:nvSpPr>
          <p:spPr>
            <a:xfrm>
              <a:off x="6771520" y="1950034"/>
              <a:ext cx="104139" cy="177800"/>
            </a:xfrm>
            <a:prstGeom prst="rect">
              <a:avLst/>
            </a:prstGeom>
          </p:spPr>
          <p:txBody>
            <a:bodyPr vert="horz" wrap="square" lIns="0" tIns="12700" rIns="0" bIns="0" rtlCol="0">
              <a:spAutoFit/>
            </a:bodyPr>
            <a:lstStyle/>
            <a:p>
              <a:pPr marL="12700" marR="0" lvl="0" indent="0" algn="l" defTabSz="914400" rtl="0" eaLnBrk="1" fontAlgn="auto" latinLnBrk="0" hangingPunct="1">
                <a:lnSpc>
                  <a:spcPct val="100000"/>
                </a:lnSpc>
                <a:spcBef>
                  <a:spcPts val="100"/>
                </a:spcBef>
                <a:spcAft>
                  <a:spcPts val="0"/>
                </a:spcAft>
                <a:buClrTx/>
                <a:buSzTx/>
                <a:buFontTx/>
                <a:buNone/>
                <a:tabLst/>
                <a:defRPr/>
              </a:pPr>
              <a:r>
                <a:rPr kumimoji="0" sz="1000" b="0" i="0" u="none" strike="noStrike" kern="1200" cap="none" spc="0" normalizeH="0" baseline="0" noProof="0" dirty="0">
                  <a:ln>
                    <a:noFill/>
                  </a:ln>
                  <a:solidFill>
                    <a:prstClr val="black"/>
                  </a:solidFill>
                  <a:effectLst/>
                  <a:uLnTx/>
                  <a:uFillTx/>
                  <a:latin typeface="FuturaStd-Book"/>
                  <a:ea typeface="+mn-ea"/>
                  <a:cs typeface="FuturaStd-Book"/>
                </a:rPr>
                <a:t>1</a:t>
              </a:r>
              <a:endParaRPr kumimoji="0" sz="1000" b="0" i="0" u="none" strike="noStrike" kern="1200" cap="none" spc="0" normalizeH="0" baseline="0" noProof="0">
                <a:ln>
                  <a:noFill/>
                </a:ln>
                <a:solidFill>
                  <a:prstClr val="black"/>
                </a:solidFill>
                <a:effectLst/>
                <a:uLnTx/>
                <a:uFillTx/>
                <a:latin typeface="FuturaStd-Book"/>
                <a:ea typeface="+mn-ea"/>
                <a:cs typeface="FuturaStd-Book"/>
              </a:endParaRPr>
            </a:p>
          </p:txBody>
        </p:sp>
        <p:sp>
          <p:nvSpPr>
            <p:cNvPr id="7" name="object 7"/>
            <p:cNvSpPr txBox="1"/>
            <p:nvPr/>
          </p:nvSpPr>
          <p:spPr>
            <a:xfrm>
              <a:off x="7214877" y="1950034"/>
              <a:ext cx="104139" cy="177800"/>
            </a:xfrm>
            <a:prstGeom prst="rect">
              <a:avLst/>
            </a:prstGeom>
          </p:spPr>
          <p:txBody>
            <a:bodyPr vert="horz" wrap="square" lIns="0" tIns="12700" rIns="0" bIns="0" rtlCol="0">
              <a:spAutoFit/>
            </a:bodyPr>
            <a:lstStyle/>
            <a:p>
              <a:pPr marL="12700" marR="0" lvl="0" indent="0" algn="l" defTabSz="914400" rtl="0" eaLnBrk="1" fontAlgn="auto" latinLnBrk="0" hangingPunct="1">
                <a:lnSpc>
                  <a:spcPct val="100000"/>
                </a:lnSpc>
                <a:spcBef>
                  <a:spcPts val="100"/>
                </a:spcBef>
                <a:spcAft>
                  <a:spcPts val="0"/>
                </a:spcAft>
                <a:buClrTx/>
                <a:buSzTx/>
                <a:buFontTx/>
                <a:buNone/>
                <a:tabLst/>
                <a:defRPr/>
              </a:pPr>
              <a:r>
                <a:rPr kumimoji="0" sz="1000" b="0" i="0" u="none" strike="noStrike" kern="1200" cap="none" spc="0" normalizeH="0" baseline="0" noProof="0" dirty="0">
                  <a:ln>
                    <a:noFill/>
                  </a:ln>
                  <a:solidFill>
                    <a:prstClr val="black"/>
                  </a:solidFill>
                  <a:effectLst/>
                  <a:uLnTx/>
                  <a:uFillTx/>
                  <a:latin typeface="FuturaStd-Book"/>
                  <a:ea typeface="+mn-ea"/>
                  <a:cs typeface="FuturaStd-Book"/>
                </a:rPr>
                <a:t>2</a:t>
              </a:r>
              <a:endParaRPr kumimoji="0" sz="1000" b="0" i="0" u="none" strike="noStrike" kern="1200" cap="none" spc="0" normalizeH="0" baseline="0" noProof="0">
                <a:ln>
                  <a:noFill/>
                </a:ln>
                <a:solidFill>
                  <a:prstClr val="black"/>
                </a:solidFill>
                <a:effectLst/>
                <a:uLnTx/>
                <a:uFillTx/>
                <a:latin typeface="FuturaStd-Book"/>
                <a:ea typeface="+mn-ea"/>
                <a:cs typeface="FuturaStd-Book"/>
              </a:endParaRPr>
            </a:p>
          </p:txBody>
        </p:sp>
        <p:sp>
          <p:nvSpPr>
            <p:cNvPr id="8" name="object 8"/>
            <p:cNvSpPr txBox="1"/>
            <p:nvPr/>
          </p:nvSpPr>
          <p:spPr>
            <a:xfrm>
              <a:off x="7658234" y="1950034"/>
              <a:ext cx="104139" cy="177800"/>
            </a:xfrm>
            <a:prstGeom prst="rect">
              <a:avLst/>
            </a:prstGeom>
          </p:spPr>
          <p:txBody>
            <a:bodyPr vert="horz" wrap="square" lIns="0" tIns="12700" rIns="0" bIns="0" rtlCol="0">
              <a:spAutoFit/>
            </a:bodyPr>
            <a:lstStyle/>
            <a:p>
              <a:pPr marL="12700" marR="0" lvl="0" indent="0" algn="l" defTabSz="914400" rtl="0" eaLnBrk="1" fontAlgn="auto" latinLnBrk="0" hangingPunct="1">
                <a:lnSpc>
                  <a:spcPct val="100000"/>
                </a:lnSpc>
                <a:spcBef>
                  <a:spcPts val="100"/>
                </a:spcBef>
                <a:spcAft>
                  <a:spcPts val="0"/>
                </a:spcAft>
                <a:buClrTx/>
                <a:buSzTx/>
                <a:buFontTx/>
                <a:buNone/>
                <a:tabLst/>
                <a:defRPr/>
              </a:pPr>
              <a:r>
                <a:rPr kumimoji="0" sz="1000" b="0" i="0" u="none" strike="noStrike" kern="1200" cap="none" spc="0" normalizeH="0" baseline="0" noProof="0" dirty="0">
                  <a:ln>
                    <a:noFill/>
                  </a:ln>
                  <a:solidFill>
                    <a:prstClr val="black"/>
                  </a:solidFill>
                  <a:effectLst/>
                  <a:uLnTx/>
                  <a:uFillTx/>
                  <a:latin typeface="FuturaStd-Book"/>
                  <a:ea typeface="+mn-ea"/>
                  <a:cs typeface="FuturaStd-Book"/>
                </a:rPr>
                <a:t>3</a:t>
              </a:r>
              <a:endParaRPr kumimoji="0" sz="1000" b="0" i="0" u="none" strike="noStrike" kern="1200" cap="none" spc="0" normalizeH="0" baseline="0" noProof="0">
                <a:ln>
                  <a:noFill/>
                </a:ln>
                <a:solidFill>
                  <a:prstClr val="black"/>
                </a:solidFill>
                <a:effectLst/>
                <a:uLnTx/>
                <a:uFillTx/>
                <a:latin typeface="FuturaStd-Book"/>
                <a:ea typeface="+mn-ea"/>
                <a:cs typeface="FuturaStd-Book"/>
              </a:endParaRPr>
            </a:p>
          </p:txBody>
        </p:sp>
        <p:sp>
          <p:nvSpPr>
            <p:cNvPr id="9" name="object 9"/>
            <p:cNvSpPr txBox="1"/>
            <p:nvPr/>
          </p:nvSpPr>
          <p:spPr>
            <a:xfrm>
              <a:off x="8101591" y="1950034"/>
              <a:ext cx="104139" cy="177800"/>
            </a:xfrm>
            <a:prstGeom prst="rect">
              <a:avLst/>
            </a:prstGeom>
          </p:spPr>
          <p:txBody>
            <a:bodyPr vert="horz" wrap="square" lIns="0" tIns="12700" rIns="0" bIns="0" rtlCol="0">
              <a:spAutoFit/>
            </a:bodyPr>
            <a:lstStyle/>
            <a:p>
              <a:pPr marL="12700" marR="0" lvl="0" indent="0" algn="l" defTabSz="914400" rtl="0" eaLnBrk="1" fontAlgn="auto" latinLnBrk="0" hangingPunct="1">
                <a:lnSpc>
                  <a:spcPct val="100000"/>
                </a:lnSpc>
                <a:spcBef>
                  <a:spcPts val="100"/>
                </a:spcBef>
                <a:spcAft>
                  <a:spcPts val="0"/>
                </a:spcAft>
                <a:buClrTx/>
                <a:buSzTx/>
                <a:buFontTx/>
                <a:buNone/>
                <a:tabLst/>
                <a:defRPr/>
              </a:pPr>
              <a:r>
                <a:rPr kumimoji="0" sz="1000" b="0" i="0" u="none" strike="noStrike" kern="1200" cap="none" spc="0" normalizeH="0" baseline="0" noProof="0" dirty="0">
                  <a:ln>
                    <a:noFill/>
                  </a:ln>
                  <a:solidFill>
                    <a:prstClr val="black"/>
                  </a:solidFill>
                  <a:effectLst/>
                  <a:uLnTx/>
                  <a:uFillTx/>
                  <a:latin typeface="FuturaStd-Book"/>
                  <a:ea typeface="+mn-ea"/>
                  <a:cs typeface="FuturaStd-Book"/>
                </a:rPr>
                <a:t>4</a:t>
              </a:r>
              <a:endParaRPr kumimoji="0" sz="1000" b="0" i="0" u="none" strike="noStrike" kern="1200" cap="none" spc="0" normalizeH="0" baseline="0" noProof="0">
                <a:ln>
                  <a:noFill/>
                </a:ln>
                <a:solidFill>
                  <a:prstClr val="black"/>
                </a:solidFill>
                <a:effectLst/>
                <a:uLnTx/>
                <a:uFillTx/>
                <a:latin typeface="FuturaStd-Book"/>
                <a:ea typeface="+mn-ea"/>
                <a:cs typeface="FuturaStd-Book"/>
              </a:endParaRPr>
            </a:p>
          </p:txBody>
        </p:sp>
        <p:sp>
          <p:nvSpPr>
            <p:cNvPr id="10" name="object 10"/>
            <p:cNvSpPr txBox="1"/>
            <p:nvPr/>
          </p:nvSpPr>
          <p:spPr>
            <a:xfrm>
              <a:off x="8544948" y="1950034"/>
              <a:ext cx="104139" cy="177800"/>
            </a:xfrm>
            <a:prstGeom prst="rect">
              <a:avLst/>
            </a:prstGeom>
          </p:spPr>
          <p:txBody>
            <a:bodyPr vert="horz" wrap="square" lIns="0" tIns="12700" rIns="0" bIns="0" rtlCol="0">
              <a:spAutoFit/>
            </a:bodyPr>
            <a:lstStyle/>
            <a:p>
              <a:pPr marL="12700" marR="0" lvl="0" indent="0" algn="l" defTabSz="914400" rtl="0" eaLnBrk="1" fontAlgn="auto" latinLnBrk="0" hangingPunct="1">
                <a:lnSpc>
                  <a:spcPct val="100000"/>
                </a:lnSpc>
                <a:spcBef>
                  <a:spcPts val="100"/>
                </a:spcBef>
                <a:spcAft>
                  <a:spcPts val="0"/>
                </a:spcAft>
                <a:buClrTx/>
                <a:buSzTx/>
                <a:buFontTx/>
                <a:buNone/>
                <a:tabLst/>
                <a:defRPr/>
              </a:pPr>
              <a:r>
                <a:rPr kumimoji="0" sz="1000" b="0" i="0" u="none" strike="noStrike" kern="1200" cap="none" spc="0" normalizeH="0" baseline="0" noProof="0" dirty="0">
                  <a:ln>
                    <a:noFill/>
                  </a:ln>
                  <a:solidFill>
                    <a:prstClr val="black"/>
                  </a:solidFill>
                  <a:effectLst/>
                  <a:uLnTx/>
                  <a:uFillTx/>
                  <a:latin typeface="FuturaStd-Book"/>
                  <a:ea typeface="+mn-ea"/>
                  <a:cs typeface="FuturaStd-Book"/>
                </a:rPr>
                <a:t>5</a:t>
              </a:r>
              <a:endParaRPr kumimoji="0" sz="1000" b="0" i="0" u="none" strike="noStrike" kern="1200" cap="none" spc="0" normalizeH="0" baseline="0" noProof="0">
                <a:ln>
                  <a:noFill/>
                </a:ln>
                <a:solidFill>
                  <a:prstClr val="black"/>
                </a:solidFill>
                <a:effectLst/>
                <a:uLnTx/>
                <a:uFillTx/>
                <a:latin typeface="FuturaStd-Book"/>
                <a:ea typeface="+mn-ea"/>
                <a:cs typeface="FuturaStd-Book"/>
              </a:endParaRPr>
            </a:p>
          </p:txBody>
        </p:sp>
        <p:sp>
          <p:nvSpPr>
            <p:cNvPr id="11" name="object 11"/>
            <p:cNvSpPr txBox="1"/>
            <p:nvPr/>
          </p:nvSpPr>
          <p:spPr>
            <a:xfrm>
              <a:off x="5151968" y="1197535"/>
              <a:ext cx="1177290" cy="631190"/>
            </a:xfrm>
            <a:prstGeom prst="rect">
              <a:avLst/>
            </a:prstGeom>
          </p:spPr>
          <p:txBody>
            <a:bodyPr vert="horz" wrap="square" lIns="0" tIns="12700" rIns="0" bIns="0" rtlCol="0">
              <a:spAutoFit/>
            </a:bodyPr>
            <a:lstStyle/>
            <a:p>
              <a:pPr marL="12700" marR="0" lvl="0" indent="0" algn="l" defTabSz="914400" rtl="0" eaLnBrk="1" fontAlgn="auto" latinLnBrk="0" hangingPunct="1">
                <a:lnSpc>
                  <a:spcPct val="100000"/>
                </a:lnSpc>
                <a:spcBef>
                  <a:spcPts val="100"/>
                </a:spcBef>
                <a:spcAft>
                  <a:spcPts val="0"/>
                </a:spcAft>
                <a:buClrTx/>
                <a:buSzTx/>
                <a:buFontTx/>
                <a:buNone/>
                <a:tabLst/>
                <a:defRPr/>
              </a:pPr>
              <a:r>
                <a:rPr kumimoji="0" sz="1100" b="0" i="0" u="none" strike="noStrike" kern="1200" cap="none" spc="0" normalizeH="0" baseline="0" noProof="0" dirty="0">
                  <a:ln>
                    <a:noFill/>
                  </a:ln>
                  <a:solidFill>
                    <a:prstClr val="black"/>
                  </a:solidFill>
                  <a:effectLst/>
                  <a:uLnTx/>
                  <a:uFillTx/>
                  <a:latin typeface="FuturaStd-Book"/>
                  <a:ea typeface="+mn-ea"/>
                  <a:cs typeface="FuturaStd-Book"/>
                </a:rPr>
                <a:t>Production</a:t>
              </a:r>
              <a:r>
                <a:rPr kumimoji="0" sz="1100" b="0" i="0" u="none" strike="noStrike" kern="1200" cap="none" spc="-100" normalizeH="0" baseline="0" noProof="0" dirty="0">
                  <a:ln>
                    <a:noFill/>
                  </a:ln>
                  <a:solidFill>
                    <a:prstClr val="black"/>
                  </a:solidFill>
                  <a:effectLst/>
                  <a:uLnTx/>
                  <a:uFillTx/>
                  <a:latin typeface="FuturaStd-Book"/>
                  <a:ea typeface="+mn-ea"/>
                  <a:cs typeface="FuturaStd-Book"/>
                </a:rPr>
                <a:t> </a:t>
              </a:r>
              <a:r>
                <a:rPr kumimoji="0" sz="1100" b="0" i="0" u="none" strike="noStrike" kern="1200" cap="none" spc="0" normalizeH="0" baseline="0" noProof="0" dirty="0">
                  <a:ln>
                    <a:noFill/>
                  </a:ln>
                  <a:solidFill>
                    <a:prstClr val="black"/>
                  </a:solidFill>
                  <a:effectLst/>
                  <a:uLnTx/>
                  <a:uFillTx/>
                  <a:latin typeface="FuturaStd-Book"/>
                  <a:ea typeface="+mn-ea"/>
                  <a:cs typeface="FuturaStd-Book"/>
                </a:rPr>
                <a:t>workers</a:t>
              </a:r>
            </a:p>
            <a:p>
              <a:pPr marL="352425" marR="5080" lvl="0" indent="-220979" algn="l" defTabSz="914400" rtl="0" eaLnBrk="1" fontAlgn="auto" latinLnBrk="0" hangingPunct="1">
                <a:lnSpc>
                  <a:spcPts val="1200"/>
                </a:lnSpc>
                <a:spcBef>
                  <a:spcPts val="1065"/>
                </a:spcBef>
                <a:spcAft>
                  <a:spcPts val="0"/>
                </a:spcAft>
                <a:buClrTx/>
                <a:buSzTx/>
                <a:buFontTx/>
                <a:buNone/>
                <a:tabLst/>
                <a:defRPr/>
              </a:pPr>
              <a:r>
                <a:rPr kumimoji="0" sz="1100" b="0" i="0" u="none" strike="noStrike" kern="1200" cap="none" spc="0" normalizeH="0" baseline="0" noProof="0" dirty="0">
                  <a:ln>
                    <a:noFill/>
                  </a:ln>
                  <a:solidFill>
                    <a:prstClr val="black"/>
                  </a:solidFill>
                  <a:effectLst/>
                  <a:uLnTx/>
                  <a:uFillTx/>
                  <a:latin typeface="FuturaStd-Book"/>
                  <a:ea typeface="+mn-ea"/>
                  <a:cs typeface="FuturaStd-Book"/>
                </a:rPr>
                <a:t>Administrators</a:t>
              </a:r>
              <a:r>
                <a:rPr kumimoji="0" sz="1100" b="0" i="0" u="none" strike="noStrike" kern="1200" cap="none" spc="-95" normalizeH="0" baseline="0" noProof="0" dirty="0">
                  <a:ln>
                    <a:noFill/>
                  </a:ln>
                  <a:solidFill>
                    <a:prstClr val="black"/>
                  </a:solidFill>
                  <a:effectLst/>
                  <a:uLnTx/>
                  <a:uFillTx/>
                  <a:latin typeface="FuturaStd-Book"/>
                  <a:ea typeface="+mn-ea"/>
                  <a:cs typeface="FuturaStd-Book"/>
                </a:rPr>
                <a:t> </a:t>
              </a:r>
              <a:r>
                <a:rPr kumimoji="0" sz="1100" b="0" i="0" u="none" strike="noStrike" kern="1200" cap="none" spc="0" normalizeH="0" baseline="0" noProof="0" dirty="0">
                  <a:ln>
                    <a:noFill/>
                  </a:ln>
                  <a:solidFill>
                    <a:prstClr val="black"/>
                  </a:solidFill>
                  <a:effectLst/>
                  <a:uLnTx/>
                  <a:uFillTx/>
                  <a:latin typeface="FuturaStd-Book"/>
                  <a:ea typeface="+mn-ea"/>
                  <a:cs typeface="FuturaStd-Book"/>
                </a:rPr>
                <a:t>or  sales</a:t>
              </a:r>
              <a:r>
                <a:rPr kumimoji="0" sz="1100" b="0" i="0" u="none" strike="noStrike" kern="1200" cap="none" spc="-100" normalizeH="0" baseline="0" noProof="0" dirty="0">
                  <a:ln>
                    <a:noFill/>
                  </a:ln>
                  <a:solidFill>
                    <a:prstClr val="black"/>
                  </a:solidFill>
                  <a:effectLst/>
                  <a:uLnTx/>
                  <a:uFillTx/>
                  <a:latin typeface="FuturaStd-Book"/>
                  <a:ea typeface="+mn-ea"/>
                  <a:cs typeface="FuturaStd-Book"/>
                </a:rPr>
                <a:t> </a:t>
              </a:r>
              <a:r>
                <a:rPr kumimoji="0" sz="1100" b="0" i="0" u="none" strike="noStrike" kern="1200" cap="none" spc="0" normalizeH="0" baseline="0" noProof="0" dirty="0">
                  <a:ln>
                    <a:noFill/>
                  </a:ln>
                  <a:solidFill>
                    <a:prstClr val="black"/>
                  </a:solidFill>
                  <a:effectLst/>
                  <a:uLnTx/>
                  <a:uFillTx/>
                  <a:latin typeface="FuturaStd-Book"/>
                  <a:ea typeface="+mn-ea"/>
                  <a:cs typeface="FuturaStd-Book"/>
                </a:rPr>
                <a:t>workers</a:t>
              </a:r>
            </a:p>
          </p:txBody>
        </p:sp>
        <p:sp>
          <p:nvSpPr>
            <p:cNvPr id="12" name="object 12"/>
            <p:cNvSpPr/>
            <p:nvPr/>
          </p:nvSpPr>
          <p:spPr>
            <a:xfrm>
              <a:off x="6379997" y="1530946"/>
              <a:ext cx="835660" cy="254000"/>
            </a:xfrm>
            <a:custGeom>
              <a:avLst/>
              <a:gdLst/>
              <a:ahLst/>
              <a:cxnLst/>
              <a:rect l="l" t="t" r="r" b="b"/>
              <a:pathLst>
                <a:path w="835659" h="254000">
                  <a:moveTo>
                    <a:pt x="835228" y="254000"/>
                  </a:moveTo>
                  <a:lnTo>
                    <a:pt x="0" y="254000"/>
                  </a:lnTo>
                  <a:lnTo>
                    <a:pt x="0" y="0"/>
                  </a:lnTo>
                  <a:lnTo>
                    <a:pt x="835228" y="0"/>
                  </a:lnTo>
                  <a:lnTo>
                    <a:pt x="835228" y="254000"/>
                  </a:lnTo>
                  <a:close/>
                </a:path>
              </a:pathLst>
            </a:custGeom>
            <a:solidFill>
              <a:srgbClr val="8D3B70"/>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Futura PT"/>
                <a:ea typeface="+mn-ea"/>
                <a:cs typeface="+mn-cs"/>
              </a:endParaRPr>
            </a:p>
          </p:txBody>
        </p:sp>
        <p:sp>
          <p:nvSpPr>
            <p:cNvPr id="13" name="object 13"/>
            <p:cNvSpPr/>
            <p:nvPr/>
          </p:nvSpPr>
          <p:spPr>
            <a:xfrm>
              <a:off x="6379984" y="1176134"/>
              <a:ext cx="1983105" cy="254000"/>
            </a:xfrm>
            <a:custGeom>
              <a:avLst/>
              <a:gdLst/>
              <a:ahLst/>
              <a:cxnLst/>
              <a:rect l="l" t="t" r="r" b="b"/>
              <a:pathLst>
                <a:path w="1983104" h="254000">
                  <a:moveTo>
                    <a:pt x="1982482" y="254000"/>
                  </a:moveTo>
                  <a:lnTo>
                    <a:pt x="0" y="254000"/>
                  </a:lnTo>
                  <a:lnTo>
                    <a:pt x="0" y="0"/>
                  </a:lnTo>
                  <a:lnTo>
                    <a:pt x="1982482" y="0"/>
                  </a:lnTo>
                  <a:lnTo>
                    <a:pt x="1982482" y="254000"/>
                  </a:lnTo>
                  <a:close/>
                </a:path>
              </a:pathLst>
            </a:custGeom>
            <a:solidFill>
              <a:srgbClr val="8D3B70"/>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Futura PT"/>
                <a:ea typeface="+mn-ea"/>
                <a:cs typeface="+mn-cs"/>
              </a:endParaRPr>
            </a:p>
          </p:txBody>
        </p:sp>
        <p:sp>
          <p:nvSpPr>
            <p:cNvPr id="14" name="object 14"/>
            <p:cNvSpPr/>
            <p:nvPr/>
          </p:nvSpPr>
          <p:spPr>
            <a:xfrm>
              <a:off x="8596879" y="1885740"/>
              <a:ext cx="0" cy="63500"/>
            </a:xfrm>
            <a:custGeom>
              <a:avLst/>
              <a:gdLst/>
              <a:ahLst/>
              <a:cxnLst/>
              <a:rect l="l" t="t" r="r" b="b"/>
              <a:pathLst>
                <a:path h="63500">
                  <a:moveTo>
                    <a:pt x="0" y="63500"/>
                  </a:moveTo>
                  <a:lnTo>
                    <a:pt x="0" y="0"/>
                  </a:lnTo>
                </a:path>
              </a:pathLst>
            </a:custGeom>
            <a:ln w="12700">
              <a:solidFill>
                <a:srgbClr val="000000"/>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Futura PT"/>
                <a:ea typeface="+mn-ea"/>
                <a:cs typeface="+mn-cs"/>
              </a:endParaRPr>
            </a:p>
          </p:txBody>
        </p:sp>
        <p:sp>
          <p:nvSpPr>
            <p:cNvPr id="15" name="object 15"/>
            <p:cNvSpPr/>
            <p:nvPr/>
          </p:nvSpPr>
          <p:spPr>
            <a:xfrm>
              <a:off x="8154438" y="1885740"/>
              <a:ext cx="0" cy="63500"/>
            </a:xfrm>
            <a:custGeom>
              <a:avLst/>
              <a:gdLst/>
              <a:ahLst/>
              <a:cxnLst/>
              <a:rect l="l" t="t" r="r" b="b"/>
              <a:pathLst>
                <a:path h="63500">
                  <a:moveTo>
                    <a:pt x="0" y="63500"/>
                  </a:moveTo>
                  <a:lnTo>
                    <a:pt x="0" y="0"/>
                  </a:lnTo>
                </a:path>
              </a:pathLst>
            </a:custGeom>
            <a:ln w="12700">
              <a:solidFill>
                <a:srgbClr val="000000"/>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Futura PT"/>
                <a:ea typeface="+mn-ea"/>
                <a:cs typeface="+mn-cs"/>
              </a:endParaRPr>
            </a:p>
          </p:txBody>
        </p:sp>
        <p:sp>
          <p:nvSpPr>
            <p:cNvPr id="16" name="object 16"/>
            <p:cNvSpPr/>
            <p:nvPr/>
          </p:nvSpPr>
          <p:spPr>
            <a:xfrm>
              <a:off x="7710447" y="1885740"/>
              <a:ext cx="0" cy="63500"/>
            </a:xfrm>
            <a:custGeom>
              <a:avLst/>
              <a:gdLst/>
              <a:ahLst/>
              <a:cxnLst/>
              <a:rect l="l" t="t" r="r" b="b"/>
              <a:pathLst>
                <a:path h="63500">
                  <a:moveTo>
                    <a:pt x="0" y="63500"/>
                  </a:moveTo>
                  <a:lnTo>
                    <a:pt x="0" y="0"/>
                  </a:lnTo>
                </a:path>
              </a:pathLst>
            </a:custGeom>
            <a:ln w="12700">
              <a:solidFill>
                <a:srgbClr val="000000"/>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Futura PT"/>
                <a:ea typeface="+mn-ea"/>
                <a:cs typeface="+mn-cs"/>
              </a:endParaRPr>
            </a:p>
          </p:txBody>
        </p:sp>
        <p:sp>
          <p:nvSpPr>
            <p:cNvPr id="17" name="object 17"/>
            <p:cNvSpPr/>
            <p:nvPr/>
          </p:nvSpPr>
          <p:spPr>
            <a:xfrm>
              <a:off x="7268002" y="1885740"/>
              <a:ext cx="0" cy="63500"/>
            </a:xfrm>
            <a:custGeom>
              <a:avLst/>
              <a:gdLst/>
              <a:ahLst/>
              <a:cxnLst/>
              <a:rect l="l" t="t" r="r" b="b"/>
              <a:pathLst>
                <a:path h="63500">
                  <a:moveTo>
                    <a:pt x="0" y="63500"/>
                  </a:moveTo>
                  <a:lnTo>
                    <a:pt x="0" y="0"/>
                  </a:lnTo>
                </a:path>
              </a:pathLst>
            </a:custGeom>
            <a:ln w="12700">
              <a:solidFill>
                <a:srgbClr val="000000"/>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Futura PT"/>
                <a:ea typeface="+mn-ea"/>
                <a:cs typeface="+mn-cs"/>
              </a:endParaRPr>
            </a:p>
          </p:txBody>
        </p:sp>
        <p:sp>
          <p:nvSpPr>
            <p:cNvPr id="18" name="object 18"/>
            <p:cNvSpPr/>
            <p:nvPr/>
          </p:nvSpPr>
          <p:spPr>
            <a:xfrm>
              <a:off x="6823996" y="1885740"/>
              <a:ext cx="0" cy="63500"/>
            </a:xfrm>
            <a:custGeom>
              <a:avLst/>
              <a:gdLst/>
              <a:ahLst/>
              <a:cxnLst/>
              <a:rect l="l" t="t" r="r" b="b"/>
              <a:pathLst>
                <a:path h="63500">
                  <a:moveTo>
                    <a:pt x="0" y="63500"/>
                  </a:moveTo>
                  <a:lnTo>
                    <a:pt x="0" y="0"/>
                  </a:lnTo>
                </a:path>
              </a:pathLst>
            </a:custGeom>
            <a:ln w="12700">
              <a:solidFill>
                <a:srgbClr val="000000"/>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Futura PT"/>
                <a:ea typeface="+mn-ea"/>
                <a:cs typeface="+mn-cs"/>
              </a:endParaRPr>
            </a:p>
          </p:txBody>
        </p:sp>
        <p:sp>
          <p:nvSpPr>
            <p:cNvPr id="19" name="object 19"/>
            <p:cNvSpPr/>
            <p:nvPr/>
          </p:nvSpPr>
          <p:spPr>
            <a:xfrm>
              <a:off x="6379992" y="1885740"/>
              <a:ext cx="0" cy="63500"/>
            </a:xfrm>
            <a:custGeom>
              <a:avLst/>
              <a:gdLst/>
              <a:ahLst/>
              <a:cxnLst/>
              <a:rect l="l" t="t" r="r" b="b"/>
              <a:pathLst>
                <a:path h="63500">
                  <a:moveTo>
                    <a:pt x="0" y="63500"/>
                  </a:moveTo>
                  <a:lnTo>
                    <a:pt x="0" y="0"/>
                  </a:lnTo>
                </a:path>
              </a:pathLst>
            </a:custGeom>
            <a:ln w="12700">
              <a:solidFill>
                <a:srgbClr val="000000"/>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Futura PT"/>
                <a:ea typeface="+mn-ea"/>
                <a:cs typeface="+mn-cs"/>
              </a:endParaRPr>
            </a:p>
          </p:txBody>
        </p:sp>
        <p:sp>
          <p:nvSpPr>
            <p:cNvPr id="20" name="object 20"/>
            <p:cNvSpPr/>
            <p:nvPr/>
          </p:nvSpPr>
          <p:spPr>
            <a:xfrm>
              <a:off x="6379992" y="1885740"/>
              <a:ext cx="2217420" cy="0"/>
            </a:xfrm>
            <a:custGeom>
              <a:avLst/>
              <a:gdLst/>
              <a:ahLst/>
              <a:cxnLst/>
              <a:rect l="l" t="t" r="r" b="b"/>
              <a:pathLst>
                <a:path w="2217420">
                  <a:moveTo>
                    <a:pt x="0" y="0"/>
                  </a:moveTo>
                  <a:lnTo>
                    <a:pt x="2216886" y="0"/>
                  </a:lnTo>
                </a:path>
              </a:pathLst>
            </a:custGeom>
            <a:ln w="12700">
              <a:solidFill>
                <a:srgbClr val="000000"/>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Futura PT"/>
                <a:ea typeface="+mn-ea"/>
                <a:cs typeface="+mn-cs"/>
              </a:endParaRPr>
            </a:p>
          </p:txBody>
        </p:sp>
        <p:sp>
          <p:nvSpPr>
            <p:cNvPr id="21" name="object 21"/>
            <p:cNvSpPr/>
            <p:nvPr/>
          </p:nvSpPr>
          <p:spPr>
            <a:xfrm>
              <a:off x="6379980" y="1075334"/>
              <a:ext cx="0" cy="807085"/>
            </a:xfrm>
            <a:custGeom>
              <a:avLst/>
              <a:gdLst/>
              <a:ahLst/>
              <a:cxnLst/>
              <a:rect l="l" t="t" r="r" b="b"/>
              <a:pathLst>
                <a:path h="807085">
                  <a:moveTo>
                    <a:pt x="0" y="0"/>
                  </a:moveTo>
                  <a:lnTo>
                    <a:pt x="0" y="806716"/>
                  </a:lnTo>
                </a:path>
              </a:pathLst>
            </a:custGeom>
            <a:ln w="12700">
              <a:solidFill>
                <a:srgbClr val="000000"/>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Futura PT"/>
                <a:ea typeface="+mn-ea"/>
                <a:cs typeface="+mn-cs"/>
              </a:endParaRPr>
            </a:p>
          </p:txBody>
        </p:sp>
        <p:sp>
          <p:nvSpPr>
            <p:cNvPr id="22" name="object 22"/>
            <p:cNvSpPr txBox="1"/>
            <p:nvPr/>
          </p:nvSpPr>
          <p:spPr>
            <a:xfrm>
              <a:off x="5151966" y="427634"/>
              <a:ext cx="2854960" cy="497840"/>
            </a:xfrm>
            <a:prstGeom prst="rect">
              <a:avLst/>
            </a:prstGeom>
          </p:spPr>
          <p:txBody>
            <a:bodyPr vert="horz" wrap="square" lIns="0" tIns="33020" rIns="0" bIns="0" rtlCol="0">
              <a:spAutoFit/>
            </a:bodyPr>
            <a:lstStyle/>
            <a:p>
              <a:pPr marL="12700" marR="5080" lvl="0" indent="0" algn="l" defTabSz="914400" rtl="0" eaLnBrk="1" fontAlgn="auto" latinLnBrk="0" hangingPunct="1">
                <a:lnSpc>
                  <a:spcPts val="1800"/>
                </a:lnSpc>
                <a:spcBef>
                  <a:spcPts val="260"/>
                </a:spcBef>
                <a:spcAft>
                  <a:spcPts val="0"/>
                </a:spcAft>
                <a:buClrTx/>
                <a:buSzTx/>
                <a:buFontTx/>
                <a:buNone/>
                <a:tabLst/>
                <a:defRPr/>
              </a:pPr>
              <a:r>
                <a:rPr kumimoji="0" sz="1600" b="0" i="0" u="none" strike="noStrike" kern="1200" cap="none" spc="-10" normalizeH="0" baseline="0" noProof="0" dirty="0">
                  <a:ln>
                    <a:noFill/>
                  </a:ln>
                  <a:solidFill>
                    <a:prstClr val="black"/>
                  </a:solidFill>
                  <a:effectLst/>
                  <a:uLnTx/>
                  <a:uFillTx/>
                  <a:latin typeface="FuturaPT-Demi"/>
                  <a:ea typeface="+mn-ea"/>
                  <a:cs typeface="FuturaPT-Demi"/>
                </a:rPr>
                <a:t>Female workers </a:t>
              </a:r>
              <a:r>
                <a:rPr kumimoji="0" sz="1600" b="0" i="0" u="none" strike="noStrike" kern="1200" cap="none" spc="0" normalizeH="0" baseline="0" noProof="0" dirty="0">
                  <a:ln>
                    <a:noFill/>
                  </a:ln>
                  <a:solidFill>
                    <a:prstClr val="black"/>
                  </a:solidFill>
                  <a:effectLst/>
                  <a:uLnTx/>
                  <a:uFillTx/>
                  <a:latin typeface="FuturaPT-Demi"/>
                  <a:ea typeface="+mn-ea"/>
                  <a:cs typeface="FuturaPT-Demi"/>
                </a:rPr>
                <a:t>in total</a:t>
              </a:r>
              <a:r>
                <a:rPr kumimoji="0" sz="1600" b="0" i="0" u="none" strike="noStrike" kern="1200" cap="none" spc="-45" normalizeH="0" baseline="0" noProof="0" dirty="0">
                  <a:ln>
                    <a:noFill/>
                  </a:ln>
                  <a:solidFill>
                    <a:prstClr val="black"/>
                  </a:solidFill>
                  <a:effectLst/>
                  <a:uLnTx/>
                  <a:uFillTx/>
                  <a:latin typeface="FuturaPT-Demi"/>
                  <a:ea typeface="+mn-ea"/>
                  <a:cs typeface="FuturaPT-Demi"/>
                </a:rPr>
                <a:t> </a:t>
              </a:r>
              <a:r>
                <a:rPr kumimoji="0" sz="1600" b="0" i="0" u="none" strike="noStrike" kern="1200" cap="none" spc="-10" normalizeH="0" baseline="0" noProof="0" dirty="0">
                  <a:ln>
                    <a:noFill/>
                  </a:ln>
                  <a:solidFill>
                    <a:prstClr val="black"/>
                  </a:solidFill>
                  <a:effectLst/>
                  <a:uLnTx/>
                  <a:uFillTx/>
                  <a:latin typeface="FuturaPT-Demi"/>
                  <a:ea typeface="+mn-ea"/>
                  <a:cs typeface="FuturaPT-Demi"/>
                </a:rPr>
                <a:t>workers,  relative </a:t>
              </a:r>
              <a:r>
                <a:rPr kumimoji="0" sz="1600" b="0" i="0" u="none" strike="noStrike" kern="1200" cap="none" spc="0" normalizeH="0" baseline="0" noProof="0" dirty="0">
                  <a:ln>
                    <a:noFill/>
                  </a:ln>
                  <a:solidFill>
                    <a:prstClr val="black"/>
                  </a:solidFill>
                  <a:effectLst/>
                  <a:uLnTx/>
                  <a:uFillTx/>
                  <a:latin typeface="FuturaPT-Demi"/>
                  <a:ea typeface="+mn-ea"/>
                  <a:cs typeface="FuturaPT-Demi"/>
                </a:rPr>
                <a:t>to </a:t>
              </a:r>
              <a:r>
                <a:rPr kumimoji="0" sz="1600" b="0" i="0" u="none" strike="noStrike" kern="1200" cap="none" spc="-10" normalizeH="0" baseline="0" noProof="0" dirty="0">
                  <a:ln>
                    <a:noFill/>
                  </a:ln>
                  <a:solidFill>
                    <a:prstClr val="black"/>
                  </a:solidFill>
                  <a:effectLst/>
                  <a:uLnTx/>
                  <a:uFillTx/>
                  <a:latin typeface="FuturaPT-Demi"/>
                  <a:ea typeface="+mn-ea"/>
                  <a:cs typeface="FuturaPT-Demi"/>
                </a:rPr>
                <a:t>non-GVC </a:t>
              </a:r>
              <a:r>
                <a:rPr kumimoji="0" sz="1600" b="0" i="0" u="none" strike="noStrike" kern="1200" cap="none" spc="-5" normalizeH="0" baseline="0" noProof="0" dirty="0">
                  <a:ln>
                    <a:noFill/>
                  </a:ln>
                  <a:solidFill>
                    <a:prstClr val="black"/>
                  </a:solidFill>
                  <a:effectLst/>
                  <a:uLnTx/>
                  <a:uFillTx/>
                  <a:latin typeface="FuturaPT-Demi"/>
                  <a:ea typeface="+mn-ea"/>
                  <a:cs typeface="FuturaPT-Demi"/>
                </a:rPr>
                <a:t>firms</a:t>
              </a:r>
              <a:r>
                <a:rPr kumimoji="0" sz="1600" b="0" i="0" u="none" strike="noStrike" kern="1200" cap="none" spc="5" normalizeH="0" baseline="0" noProof="0" dirty="0">
                  <a:ln>
                    <a:noFill/>
                  </a:ln>
                  <a:solidFill>
                    <a:prstClr val="black"/>
                  </a:solidFill>
                  <a:effectLst/>
                  <a:uLnTx/>
                  <a:uFillTx/>
                  <a:latin typeface="FuturaPT-Demi"/>
                  <a:ea typeface="+mn-ea"/>
                  <a:cs typeface="FuturaPT-Demi"/>
                </a:rPr>
                <a:t> </a:t>
              </a:r>
              <a:r>
                <a:rPr kumimoji="0" sz="1600" b="0" i="0" u="none" strike="noStrike" kern="1200" cap="none" spc="0" normalizeH="0" baseline="0" noProof="0" dirty="0">
                  <a:ln>
                    <a:noFill/>
                  </a:ln>
                  <a:solidFill>
                    <a:prstClr val="black"/>
                  </a:solidFill>
                  <a:effectLst/>
                  <a:uLnTx/>
                  <a:uFillTx/>
                  <a:latin typeface="FuturaPT-Demi"/>
                  <a:ea typeface="+mn-ea"/>
                  <a:cs typeface="FuturaPT-Demi"/>
                </a:rPr>
                <a:t>(%)</a:t>
              </a:r>
            </a:p>
          </p:txBody>
        </p:sp>
      </p:grpSp>
      <p:grpSp>
        <p:nvGrpSpPr>
          <p:cNvPr id="2" name="Group 1">
            <a:extLst>
              <a:ext uri="{FF2B5EF4-FFF2-40B4-BE49-F238E27FC236}">
                <a16:creationId xmlns:a16="http://schemas.microsoft.com/office/drawing/2014/main" id="{9CFF8161-54EF-4F9E-8D8B-0A1C48F1B2D4}"/>
              </a:ext>
            </a:extLst>
          </p:cNvPr>
          <p:cNvGrpSpPr/>
          <p:nvPr/>
        </p:nvGrpSpPr>
        <p:grpSpPr>
          <a:xfrm>
            <a:off x="4570907" y="2851772"/>
            <a:ext cx="3446007" cy="1714823"/>
            <a:chOff x="4570907" y="2851772"/>
            <a:chExt cx="3446007" cy="1714823"/>
          </a:xfrm>
        </p:grpSpPr>
        <p:sp>
          <p:nvSpPr>
            <p:cNvPr id="23" name="object 23"/>
            <p:cNvSpPr txBox="1"/>
            <p:nvPr/>
          </p:nvSpPr>
          <p:spPr>
            <a:xfrm>
              <a:off x="4572073" y="2851772"/>
              <a:ext cx="3192780" cy="497840"/>
            </a:xfrm>
            <a:prstGeom prst="rect">
              <a:avLst/>
            </a:prstGeom>
          </p:spPr>
          <p:txBody>
            <a:bodyPr vert="horz" wrap="square" lIns="0" tIns="33019" rIns="0" bIns="0" rtlCol="0">
              <a:spAutoFit/>
            </a:bodyPr>
            <a:lstStyle/>
            <a:p>
              <a:pPr marL="12700" marR="5080" lvl="0" indent="0" algn="l" defTabSz="914400" rtl="0" eaLnBrk="1" fontAlgn="auto" latinLnBrk="0" hangingPunct="1">
                <a:lnSpc>
                  <a:spcPts val="1800"/>
                </a:lnSpc>
                <a:spcBef>
                  <a:spcPts val="259"/>
                </a:spcBef>
                <a:spcAft>
                  <a:spcPts val="0"/>
                </a:spcAft>
                <a:buClrTx/>
                <a:buSzTx/>
                <a:buFontTx/>
                <a:buNone/>
                <a:tabLst/>
                <a:defRPr/>
              </a:pPr>
              <a:r>
                <a:rPr kumimoji="0" sz="1600" b="0" i="0" u="none" strike="noStrike" kern="1200" cap="none" spc="0" normalizeH="0" baseline="0" noProof="0" dirty="0">
                  <a:ln>
                    <a:noFill/>
                  </a:ln>
                  <a:solidFill>
                    <a:prstClr val="black"/>
                  </a:solidFill>
                  <a:effectLst/>
                  <a:uLnTx/>
                  <a:uFillTx/>
                  <a:latin typeface="FuturaPT-Demi"/>
                  <a:ea typeface="+mn-ea"/>
                  <a:cs typeface="FuturaPT-Demi"/>
                </a:rPr>
                <a:t>Probability of female </a:t>
              </a:r>
              <a:r>
                <a:rPr kumimoji="0" sz="1600" b="0" i="0" u="none" strike="noStrike" kern="1200" cap="none" spc="-10" normalizeH="0" baseline="0" noProof="0" dirty="0">
                  <a:ln>
                    <a:noFill/>
                  </a:ln>
                  <a:solidFill>
                    <a:prstClr val="black"/>
                  </a:solidFill>
                  <a:effectLst/>
                  <a:uLnTx/>
                  <a:uFillTx/>
                  <a:latin typeface="FuturaPT-Demi"/>
                  <a:ea typeface="+mn-ea"/>
                  <a:cs typeface="FuturaPT-Demi"/>
                </a:rPr>
                <a:t>owners </a:t>
              </a:r>
              <a:r>
                <a:rPr kumimoji="0" sz="1600" b="0" i="0" u="none" strike="noStrike" kern="1200" cap="none" spc="0" normalizeH="0" baseline="0" noProof="0" dirty="0">
                  <a:ln>
                    <a:noFill/>
                  </a:ln>
                  <a:solidFill>
                    <a:prstClr val="black"/>
                  </a:solidFill>
                  <a:effectLst/>
                  <a:uLnTx/>
                  <a:uFillTx/>
                  <a:latin typeface="FuturaPT-Demi"/>
                  <a:ea typeface="+mn-ea"/>
                  <a:cs typeface="FuturaPT-Demi"/>
                </a:rPr>
                <a:t>or  </a:t>
              </a:r>
              <a:r>
                <a:rPr kumimoji="0" sz="1600" b="0" i="0" u="none" strike="noStrike" kern="1200" cap="none" spc="-5" normalizeH="0" baseline="0" noProof="0" dirty="0">
                  <a:ln>
                    <a:noFill/>
                  </a:ln>
                  <a:solidFill>
                    <a:prstClr val="black"/>
                  </a:solidFill>
                  <a:effectLst/>
                  <a:uLnTx/>
                  <a:uFillTx/>
                  <a:latin typeface="FuturaPT-Demi"/>
                  <a:ea typeface="+mn-ea"/>
                  <a:cs typeface="FuturaPT-Demi"/>
                </a:rPr>
                <a:t>managers, </a:t>
              </a:r>
              <a:r>
                <a:rPr kumimoji="0" sz="1600" b="0" i="0" u="none" strike="noStrike" kern="1200" cap="none" spc="-10" normalizeH="0" baseline="0" noProof="0" dirty="0">
                  <a:ln>
                    <a:noFill/>
                  </a:ln>
                  <a:solidFill>
                    <a:prstClr val="black"/>
                  </a:solidFill>
                  <a:effectLst/>
                  <a:uLnTx/>
                  <a:uFillTx/>
                  <a:latin typeface="FuturaPT-Demi"/>
                  <a:ea typeface="+mn-ea"/>
                  <a:cs typeface="FuturaPT-Demi"/>
                </a:rPr>
                <a:t>relative </a:t>
              </a:r>
              <a:r>
                <a:rPr kumimoji="0" sz="1600" b="0" i="0" u="none" strike="noStrike" kern="1200" cap="none" spc="0" normalizeH="0" baseline="0" noProof="0" dirty="0">
                  <a:ln>
                    <a:noFill/>
                  </a:ln>
                  <a:solidFill>
                    <a:prstClr val="black"/>
                  </a:solidFill>
                  <a:effectLst/>
                  <a:uLnTx/>
                  <a:uFillTx/>
                  <a:latin typeface="FuturaPT-Demi"/>
                  <a:ea typeface="+mn-ea"/>
                  <a:cs typeface="FuturaPT-Demi"/>
                </a:rPr>
                <a:t>to </a:t>
              </a:r>
              <a:r>
                <a:rPr kumimoji="0" sz="1600" b="0" i="0" u="none" strike="noStrike" kern="1200" cap="none" spc="-10" normalizeH="0" baseline="0" noProof="0" dirty="0">
                  <a:ln>
                    <a:noFill/>
                  </a:ln>
                  <a:solidFill>
                    <a:prstClr val="black"/>
                  </a:solidFill>
                  <a:effectLst/>
                  <a:uLnTx/>
                  <a:uFillTx/>
                  <a:latin typeface="FuturaPT-Demi"/>
                  <a:ea typeface="+mn-ea"/>
                  <a:cs typeface="FuturaPT-Demi"/>
                </a:rPr>
                <a:t>non-GVC</a:t>
              </a:r>
              <a:r>
                <a:rPr kumimoji="0" sz="1600" b="0" i="0" u="none" strike="noStrike" kern="1200" cap="none" spc="0" normalizeH="0" baseline="0" noProof="0" dirty="0">
                  <a:ln>
                    <a:noFill/>
                  </a:ln>
                  <a:solidFill>
                    <a:prstClr val="black"/>
                  </a:solidFill>
                  <a:effectLst/>
                  <a:uLnTx/>
                  <a:uFillTx/>
                  <a:latin typeface="FuturaPT-Demi"/>
                  <a:ea typeface="+mn-ea"/>
                  <a:cs typeface="FuturaPT-Demi"/>
                </a:rPr>
                <a:t> </a:t>
              </a:r>
              <a:r>
                <a:rPr kumimoji="0" sz="1600" b="0" i="0" u="none" strike="noStrike" kern="1200" cap="none" spc="-5" normalizeH="0" baseline="0" noProof="0" dirty="0">
                  <a:ln>
                    <a:noFill/>
                  </a:ln>
                  <a:solidFill>
                    <a:prstClr val="black"/>
                  </a:solidFill>
                  <a:effectLst/>
                  <a:uLnTx/>
                  <a:uFillTx/>
                  <a:latin typeface="FuturaPT-Demi"/>
                  <a:ea typeface="+mn-ea"/>
                  <a:cs typeface="FuturaPT-Demi"/>
                </a:rPr>
                <a:t>firms</a:t>
              </a:r>
              <a:endParaRPr kumimoji="0" sz="1600" b="0" i="0" u="none" strike="noStrike" kern="1200" cap="none" spc="0" normalizeH="0" baseline="0" noProof="0" dirty="0">
                <a:ln>
                  <a:noFill/>
                </a:ln>
                <a:solidFill>
                  <a:prstClr val="black"/>
                </a:solidFill>
                <a:effectLst/>
                <a:uLnTx/>
                <a:uFillTx/>
                <a:latin typeface="FuturaPT-Demi"/>
                <a:ea typeface="+mn-ea"/>
                <a:cs typeface="FuturaPT-Demi"/>
              </a:endParaRPr>
            </a:p>
          </p:txBody>
        </p:sp>
        <p:sp>
          <p:nvSpPr>
            <p:cNvPr id="24" name="object 24"/>
            <p:cNvSpPr txBox="1"/>
            <p:nvPr/>
          </p:nvSpPr>
          <p:spPr>
            <a:xfrm>
              <a:off x="5601430" y="4292161"/>
              <a:ext cx="2415484" cy="274434"/>
            </a:xfrm>
            <a:prstGeom prst="rect">
              <a:avLst/>
            </a:prstGeom>
          </p:spPr>
          <p:txBody>
            <a:bodyPr vert="horz" wrap="square" lIns="0" tIns="12700" rIns="0" bIns="0" rtlCol="0">
              <a:spAutoFit/>
            </a:bodyPr>
            <a:lstStyle/>
            <a:p>
              <a:pPr marL="12700" marR="0" lvl="0" indent="0" algn="l" defTabSz="914400" rtl="0" eaLnBrk="1" fontAlgn="auto" latinLnBrk="0" hangingPunct="1">
                <a:lnSpc>
                  <a:spcPct val="100000"/>
                </a:lnSpc>
                <a:spcBef>
                  <a:spcPts val="0"/>
                </a:spcBef>
                <a:spcAft>
                  <a:spcPts val="0"/>
                </a:spcAft>
                <a:buClrTx/>
                <a:buSzTx/>
                <a:buFontTx/>
                <a:buNone/>
                <a:tabLst>
                  <a:tab pos="2205990" algn="l"/>
                </a:tabLst>
                <a:defRPr/>
              </a:pPr>
              <a:endParaRPr kumimoji="0" lang="en-US" sz="700" b="0" i="0" u="none" strike="noStrike" kern="1200" cap="none" spc="0" normalizeH="0" baseline="0" noProof="0" dirty="0">
                <a:ln>
                  <a:noFill/>
                </a:ln>
                <a:solidFill>
                  <a:prstClr val="black"/>
                </a:solidFill>
                <a:effectLst/>
                <a:uLnTx/>
                <a:uFillTx/>
                <a:latin typeface="FuturaStd-Book"/>
                <a:ea typeface="+mn-ea"/>
                <a:cs typeface="FuturaStd-Book"/>
              </a:endParaRPr>
            </a:p>
            <a:p>
              <a:pPr marL="12700" marR="0" lvl="0" indent="0" algn="l" defTabSz="914400" rtl="0" eaLnBrk="1" fontAlgn="auto" latinLnBrk="0" hangingPunct="1">
                <a:lnSpc>
                  <a:spcPct val="100000"/>
                </a:lnSpc>
                <a:spcBef>
                  <a:spcPts val="0"/>
                </a:spcBef>
                <a:spcAft>
                  <a:spcPts val="0"/>
                </a:spcAft>
                <a:buClrTx/>
                <a:buSzTx/>
                <a:buFontTx/>
                <a:buNone/>
                <a:tabLst>
                  <a:tab pos="2205990" algn="l"/>
                </a:tabLst>
                <a:defRPr/>
              </a:pPr>
              <a:r>
                <a:rPr kumimoji="0" sz="1000" b="0" i="0" u="none" strike="noStrike" kern="1200" cap="none" spc="0" normalizeH="0" baseline="0" noProof="0" dirty="0">
                  <a:ln>
                    <a:noFill/>
                  </a:ln>
                  <a:solidFill>
                    <a:prstClr val="black"/>
                  </a:solidFill>
                  <a:effectLst/>
                  <a:uLnTx/>
                  <a:uFillTx/>
                  <a:latin typeface="FuturaStd-Book"/>
                  <a:ea typeface="+mn-ea"/>
                  <a:cs typeface="FuturaStd-Book"/>
                </a:rPr>
                <a:t>−0.20  −0.16  −0.12</a:t>
              </a:r>
              <a:r>
                <a:rPr kumimoji="0" sz="1000" b="0" i="0" u="none" strike="noStrike" kern="1200" cap="none" spc="-145" normalizeH="0" baseline="0" noProof="0" dirty="0">
                  <a:ln>
                    <a:noFill/>
                  </a:ln>
                  <a:solidFill>
                    <a:prstClr val="black"/>
                  </a:solidFill>
                  <a:effectLst/>
                  <a:uLnTx/>
                  <a:uFillTx/>
                  <a:latin typeface="FuturaStd-Book"/>
                  <a:ea typeface="+mn-ea"/>
                  <a:cs typeface="FuturaStd-Book"/>
                </a:rPr>
                <a:t> </a:t>
              </a:r>
              <a:r>
                <a:rPr kumimoji="0" sz="1000" b="0" i="0" u="none" strike="noStrike" kern="1200" cap="none" spc="0" normalizeH="0" baseline="0" noProof="0" dirty="0">
                  <a:ln>
                    <a:noFill/>
                  </a:ln>
                  <a:solidFill>
                    <a:prstClr val="black"/>
                  </a:solidFill>
                  <a:effectLst/>
                  <a:uLnTx/>
                  <a:uFillTx/>
                  <a:latin typeface="FuturaStd-Book"/>
                  <a:ea typeface="+mn-ea"/>
                  <a:cs typeface="FuturaStd-Book"/>
                </a:rPr>
                <a:t>−0.08</a:t>
              </a:r>
              <a:r>
                <a:rPr kumimoji="0" sz="1000" b="0" i="0" u="none" strike="noStrike" kern="1200" cap="none" spc="160" normalizeH="0" baseline="0" noProof="0" dirty="0">
                  <a:ln>
                    <a:noFill/>
                  </a:ln>
                  <a:solidFill>
                    <a:prstClr val="black"/>
                  </a:solidFill>
                  <a:effectLst/>
                  <a:uLnTx/>
                  <a:uFillTx/>
                  <a:latin typeface="FuturaStd-Book"/>
                  <a:ea typeface="+mn-ea"/>
                  <a:cs typeface="FuturaStd-Book"/>
                </a:rPr>
                <a:t> </a:t>
              </a:r>
              <a:r>
                <a:rPr kumimoji="0" sz="1000" b="0" i="0" u="none" strike="noStrike" kern="1200" cap="none" spc="0" normalizeH="0" baseline="0" noProof="0" dirty="0">
                  <a:ln>
                    <a:noFill/>
                  </a:ln>
                  <a:solidFill>
                    <a:prstClr val="black"/>
                  </a:solidFill>
                  <a:effectLst/>
                  <a:uLnTx/>
                  <a:uFillTx/>
                  <a:latin typeface="FuturaStd-Book"/>
                  <a:ea typeface="+mn-ea"/>
                  <a:cs typeface="FuturaStd-Book"/>
                </a:rPr>
                <a:t>−0.04	0</a:t>
              </a:r>
            </a:p>
          </p:txBody>
        </p:sp>
        <p:sp>
          <p:nvSpPr>
            <p:cNvPr id="25" name="object 25"/>
            <p:cNvSpPr/>
            <p:nvPr/>
          </p:nvSpPr>
          <p:spPr>
            <a:xfrm>
              <a:off x="5790232" y="4291114"/>
              <a:ext cx="2057400" cy="0"/>
            </a:xfrm>
            <a:custGeom>
              <a:avLst/>
              <a:gdLst/>
              <a:ahLst/>
              <a:cxnLst/>
              <a:rect l="l" t="t" r="r" b="b"/>
              <a:pathLst>
                <a:path w="2057400">
                  <a:moveTo>
                    <a:pt x="0" y="0"/>
                  </a:moveTo>
                  <a:lnTo>
                    <a:pt x="2056942" y="0"/>
                  </a:lnTo>
                </a:path>
              </a:pathLst>
            </a:custGeom>
            <a:ln w="12700">
              <a:solidFill>
                <a:srgbClr val="000000"/>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Futura PT"/>
                <a:ea typeface="+mn-ea"/>
                <a:cs typeface="+mn-cs"/>
              </a:endParaRPr>
            </a:p>
          </p:txBody>
        </p:sp>
        <p:sp>
          <p:nvSpPr>
            <p:cNvPr id="26" name="object 26"/>
            <p:cNvSpPr/>
            <p:nvPr/>
          </p:nvSpPr>
          <p:spPr>
            <a:xfrm>
              <a:off x="6201338" y="4291114"/>
              <a:ext cx="0" cy="63500"/>
            </a:xfrm>
            <a:custGeom>
              <a:avLst/>
              <a:gdLst/>
              <a:ahLst/>
              <a:cxnLst/>
              <a:rect l="l" t="t" r="r" b="b"/>
              <a:pathLst>
                <a:path h="63500">
                  <a:moveTo>
                    <a:pt x="0" y="63500"/>
                  </a:moveTo>
                  <a:lnTo>
                    <a:pt x="0" y="0"/>
                  </a:lnTo>
                </a:path>
              </a:pathLst>
            </a:custGeom>
            <a:ln w="12700">
              <a:solidFill>
                <a:srgbClr val="000000"/>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Futura PT"/>
                <a:ea typeface="+mn-ea"/>
                <a:cs typeface="+mn-cs"/>
              </a:endParaRPr>
            </a:p>
          </p:txBody>
        </p:sp>
        <p:sp>
          <p:nvSpPr>
            <p:cNvPr id="27" name="object 27"/>
            <p:cNvSpPr/>
            <p:nvPr/>
          </p:nvSpPr>
          <p:spPr>
            <a:xfrm>
              <a:off x="5790225" y="4291114"/>
              <a:ext cx="0" cy="63500"/>
            </a:xfrm>
            <a:custGeom>
              <a:avLst/>
              <a:gdLst/>
              <a:ahLst/>
              <a:cxnLst/>
              <a:rect l="l" t="t" r="r" b="b"/>
              <a:pathLst>
                <a:path h="63500">
                  <a:moveTo>
                    <a:pt x="0" y="63500"/>
                  </a:moveTo>
                  <a:lnTo>
                    <a:pt x="0" y="0"/>
                  </a:lnTo>
                </a:path>
              </a:pathLst>
            </a:custGeom>
            <a:ln w="12700">
              <a:solidFill>
                <a:srgbClr val="000000"/>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Futura PT"/>
                <a:ea typeface="+mn-ea"/>
                <a:cs typeface="+mn-cs"/>
              </a:endParaRPr>
            </a:p>
          </p:txBody>
        </p:sp>
        <p:sp>
          <p:nvSpPr>
            <p:cNvPr id="28" name="object 28"/>
            <p:cNvSpPr/>
            <p:nvPr/>
          </p:nvSpPr>
          <p:spPr>
            <a:xfrm>
              <a:off x="6612468" y="4291114"/>
              <a:ext cx="0" cy="63500"/>
            </a:xfrm>
            <a:custGeom>
              <a:avLst/>
              <a:gdLst/>
              <a:ahLst/>
              <a:cxnLst/>
              <a:rect l="l" t="t" r="r" b="b"/>
              <a:pathLst>
                <a:path h="63500">
                  <a:moveTo>
                    <a:pt x="0" y="63500"/>
                  </a:moveTo>
                  <a:lnTo>
                    <a:pt x="0" y="0"/>
                  </a:lnTo>
                </a:path>
              </a:pathLst>
            </a:custGeom>
            <a:ln w="12700">
              <a:solidFill>
                <a:srgbClr val="000000"/>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Futura PT"/>
                <a:ea typeface="+mn-ea"/>
                <a:cs typeface="+mn-cs"/>
              </a:endParaRPr>
            </a:p>
          </p:txBody>
        </p:sp>
        <p:sp>
          <p:nvSpPr>
            <p:cNvPr id="29" name="object 29"/>
            <p:cNvSpPr/>
            <p:nvPr/>
          </p:nvSpPr>
          <p:spPr>
            <a:xfrm>
              <a:off x="7023613" y="4291114"/>
              <a:ext cx="0" cy="63500"/>
            </a:xfrm>
            <a:custGeom>
              <a:avLst/>
              <a:gdLst/>
              <a:ahLst/>
              <a:cxnLst/>
              <a:rect l="l" t="t" r="r" b="b"/>
              <a:pathLst>
                <a:path h="63500">
                  <a:moveTo>
                    <a:pt x="0" y="63500"/>
                  </a:moveTo>
                  <a:lnTo>
                    <a:pt x="0" y="0"/>
                  </a:lnTo>
                </a:path>
              </a:pathLst>
            </a:custGeom>
            <a:ln w="12700">
              <a:solidFill>
                <a:srgbClr val="000000"/>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Futura PT"/>
                <a:ea typeface="+mn-ea"/>
                <a:cs typeface="+mn-cs"/>
              </a:endParaRPr>
            </a:p>
          </p:txBody>
        </p:sp>
        <p:sp>
          <p:nvSpPr>
            <p:cNvPr id="30" name="object 30"/>
            <p:cNvSpPr/>
            <p:nvPr/>
          </p:nvSpPr>
          <p:spPr>
            <a:xfrm>
              <a:off x="7436029" y="4291114"/>
              <a:ext cx="0" cy="63500"/>
            </a:xfrm>
            <a:custGeom>
              <a:avLst/>
              <a:gdLst/>
              <a:ahLst/>
              <a:cxnLst/>
              <a:rect l="l" t="t" r="r" b="b"/>
              <a:pathLst>
                <a:path h="63500">
                  <a:moveTo>
                    <a:pt x="0" y="63500"/>
                  </a:moveTo>
                  <a:lnTo>
                    <a:pt x="0" y="0"/>
                  </a:lnTo>
                </a:path>
              </a:pathLst>
            </a:custGeom>
            <a:ln w="12700">
              <a:solidFill>
                <a:srgbClr val="000000"/>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Futura PT"/>
                <a:ea typeface="+mn-ea"/>
                <a:cs typeface="+mn-cs"/>
              </a:endParaRPr>
            </a:p>
          </p:txBody>
        </p:sp>
        <p:sp>
          <p:nvSpPr>
            <p:cNvPr id="31" name="object 31"/>
            <p:cNvSpPr/>
            <p:nvPr/>
          </p:nvSpPr>
          <p:spPr>
            <a:xfrm>
              <a:off x="7847172" y="4291114"/>
              <a:ext cx="0" cy="63500"/>
            </a:xfrm>
            <a:custGeom>
              <a:avLst/>
              <a:gdLst/>
              <a:ahLst/>
              <a:cxnLst/>
              <a:rect l="l" t="t" r="r" b="b"/>
              <a:pathLst>
                <a:path h="63500">
                  <a:moveTo>
                    <a:pt x="0" y="63500"/>
                  </a:moveTo>
                  <a:lnTo>
                    <a:pt x="0" y="0"/>
                  </a:lnTo>
                </a:path>
              </a:pathLst>
            </a:custGeom>
            <a:ln w="12700">
              <a:solidFill>
                <a:srgbClr val="000000"/>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Futura PT"/>
                <a:ea typeface="+mn-ea"/>
                <a:cs typeface="+mn-cs"/>
              </a:endParaRPr>
            </a:p>
          </p:txBody>
        </p:sp>
        <p:sp>
          <p:nvSpPr>
            <p:cNvPr id="32" name="object 32"/>
            <p:cNvSpPr/>
            <p:nvPr/>
          </p:nvSpPr>
          <p:spPr>
            <a:xfrm>
              <a:off x="6746932" y="3942575"/>
              <a:ext cx="1100455" cy="254000"/>
            </a:xfrm>
            <a:custGeom>
              <a:avLst/>
              <a:gdLst/>
              <a:ahLst/>
              <a:cxnLst/>
              <a:rect l="l" t="t" r="r" b="b"/>
              <a:pathLst>
                <a:path w="1100454" h="254000">
                  <a:moveTo>
                    <a:pt x="0" y="253999"/>
                  </a:moveTo>
                  <a:lnTo>
                    <a:pt x="1100239" y="253999"/>
                  </a:lnTo>
                  <a:lnTo>
                    <a:pt x="1100239" y="0"/>
                  </a:lnTo>
                  <a:lnTo>
                    <a:pt x="0" y="0"/>
                  </a:lnTo>
                  <a:lnTo>
                    <a:pt x="0" y="253999"/>
                  </a:lnTo>
                  <a:close/>
                </a:path>
              </a:pathLst>
            </a:custGeom>
            <a:solidFill>
              <a:srgbClr val="8991C6"/>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Futura PT"/>
                <a:ea typeface="+mn-ea"/>
                <a:cs typeface="+mn-cs"/>
              </a:endParaRPr>
            </a:p>
          </p:txBody>
        </p:sp>
        <p:sp>
          <p:nvSpPr>
            <p:cNvPr id="33" name="object 33"/>
            <p:cNvSpPr/>
            <p:nvPr/>
          </p:nvSpPr>
          <p:spPr>
            <a:xfrm>
              <a:off x="6159976" y="3594011"/>
              <a:ext cx="1687195" cy="254000"/>
            </a:xfrm>
            <a:custGeom>
              <a:avLst/>
              <a:gdLst/>
              <a:ahLst/>
              <a:cxnLst/>
              <a:rect l="l" t="t" r="r" b="b"/>
              <a:pathLst>
                <a:path w="1687195" h="254000">
                  <a:moveTo>
                    <a:pt x="0" y="254000"/>
                  </a:moveTo>
                  <a:lnTo>
                    <a:pt x="1687194" y="254000"/>
                  </a:lnTo>
                  <a:lnTo>
                    <a:pt x="1687194" y="0"/>
                  </a:lnTo>
                  <a:lnTo>
                    <a:pt x="0" y="0"/>
                  </a:lnTo>
                  <a:lnTo>
                    <a:pt x="0" y="254000"/>
                  </a:lnTo>
                  <a:close/>
                </a:path>
              </a:pathLst>
            </a:custGeom>
            <a:solidFill>
              <a:srgbClr val="8991C6"/>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Futura PT"/>
                <a:ea typeface="+mn-ea"/>
                <a:cs typeface="+mn-cs"/>
              </a:endParaRPr>
            </a:p>
          </p:txBody>
        </p:sp>
        <p:sp>
          <p:nvSpPr>
            <p:cNvPr id="34" name="object 34"/>
            <p:cNvSpPr/>
            <p:nvPr/>
          </p:nvSpPr>
          <p:spPr>
            <a:xfrm>
              <a:off x="7847172" y="3499472"/>
              <a:ext cx="0" cy="855344"/>
            </a:xfrm>
            <a:custGeom>
              <a:avLst/>
              <a:gdLst/>
              <a:ahLst/>
              <a:cxnLst/>
              <a:rect l="l" t="t" r="r" b="b"/>
              <a:pathLst>
                <a:path h="855345">
                  <a:moveTo>
                    <a:pt x="0" y="0"/>
                  </a:moveTo>
                  <a:lnTo>
                    <a:pt x="0" y="855141"/>
                  </a:lnTo>
                </a:path>
              </a:pathLst>
            </a:custGeom>
            <a:ln w="12700">
              <a:solidFill>
                <a:srgbClr val="000000"/>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Futura PT"/>
                <a:ea typeface="+mn-ea"/>
                <a:cs typeface="+mn-cs"/>
              </a:endParaRPr>
            </a:p>
          </p:txBody>
        </p:sp>
        <p:sp>
          <p:nvSpPr>
            <p:cNvPr id="40" name="object 24">
              <a:extLst>
                <a:ext uri="{FF2B5EF4-FFF2-40B4-BE49-F238E27FC236}">
                  <a16:creationId xmlns:a16="http://schemas.microsoft.com/office/drawing/2014/main" id="{328BB4F8-D0CA-44C3-8994-E2953D909740}"/>
                </a:ext>
              </a:extLst>
            </p:cNvPr>
            <p:cNvSpPr txBox="1"/>
            <p:nvPr/>
          </p:nvSpPr>
          <p:spPr>
            <a:xfrm>
              <a:off x="4570907" y="3615409"/>
              <a:ext cx="1177290" cy="497572"/>
            </a:xfrm>
            <a:prstGeom prst="rect">
              <a:avLst/>
            </a:prstGeom>
          </p:spPr>
          <p:txBody>
            <a:bodyPr vert="horz" wrap="square" lIns="0" tIns="12700" rIns="0" bIns="0" rtlCol="0">
              <a:spAutoFit/>
            </a:bodyPr>
            <a:lstStyle/>
            <a:p>
              <a:pPr marL="0" marR="0" lvl="0" indent="0" algn="r" defTabSz="914400" rtl="0" eaLnBrk="1" fontAlgn="auto" latinLnBrk="0" hangingPunct="1">
                <a:lnSpc>
                  <a:spcPct val="100000"/>
                </a:lnSpc>
                <a:spcBef>
                  <a:spcPts val="100"/>
                </a:spcBef>
                <a:spcAft>
                  <a:spcPts val="0"/>
                </a:spcAft>
                <a:buClrTx/>
                <a:buSzTx/>
                <a:buFontTx/>
                <a:buNone/>
                <a:tabLst/>
                <a:defRPr/>
              </a:pPr>
              <a:r>
                <a:rPr kumimoji="0" sz="1100" b="0" i="0" u="none" strike="noStrike" kern="1200" cap="none" spc="0" normalizeH="0" baseline="0" noProof="0" dirty="0">
                  <a:ln>
                    <a:noFill/>
                  </a:ln>
                  <a:solidFill>
                    <a:prstClr val="black"/>
                  </a:solidFill>
                  <a:effectLst/>
                  <a:uLnTx/>
                  <a:uFillTx/>
                  <a:latin typeface="FuturaStd-Book"/>
                  <a:ea typeface="+mn-ea"/>
                  <a:cs typeface="FuturaStd-Book"/>
                </a:rPr>
                <a:t>Majority</a:t>
              </a:r>
              <a:r>
                <a:rPr kumimoji="0" sz="1100" b="0" i="0" u="none" strike="noStrike" kern="1200" cap="none" spc="-80" normalizeH="0" baseline="0" noProof="0" dirty="0">
                  <a:ln>
                    <a:noFill/>
                  </a:ln>
                  <a:solidFill>
                    <a:prstClr val="black"/>
                  </a:solidFill>
                  <a:effectLst/>
                  <a:uLnTx/>
                  <a:uFillTx/>
                  <a:latin typeface="FuturaStd-Book"/>
                  <a:ea typeface="+mn-ea"/>
                  <a:cs typeface="FuturaStd-Book"/>
                </a:rPr>
                <a:t> </a:t>
              </a:r>
              <a:r>
                <a:rPr kumimoji="0" sz="1100" b="0" i="0" u="none" strike="noStrike" kern="1200" cap="none" spc="0" normalizeH="0" baseline="0" noProof="0" dirty="0">
                  <a:ln>
                    <a:noFill/>
                  </a:ln>
                  <a:solidFill>
                    <a:prstClr val="black"/>
                  </a:solidFill>
                  <a:effectLst/>
                  <a:uLnTx/>
                  <a:uFillTx/>
                  <a:latin typeface="FuturaStd-Book"/>
                  <a:ea typeface="+mn-ea"/>
                  <a:cs typeface="FuturaStd-Book"/>
                </a:rPr>
                <a:t>ownership</a:t>
              </a:r>
            </a:p>
            <a:p>
              <a:pPr marL="0" marR="0" lvl="0" indent="0" algn="r" defTabSz="914400" rtl="0" eaLnBrk="1" fontAlgn="auto" latinLnBrk="0" hangingPunct="1">
                <a:lnSpc>
                  <a:spcPct val="100000"/>
                </a:lnSpc>
                <a:spcBef>
                  <a:spcPts val="0"/>
                </a:spcBef>
                <a:spcAft>
                  <a:spcPts val="0"/>
                </a:spcAft>
                <a:buClrTx/>
                <a:buSzTx/>
                <a:buFontTx/>
                <a:buNone/>
                <a:tabLst/>
                <a:defRPr/>
              </a:pPr>
              <a:endParaRPr kumimoji="0" sz="950" b="0" i="0" u="none" strike="noStrike" kern="1200" cap="none" spc="0" normalizeH="0" baseline="0" noProof="0" dirty="0">
                <a:ln>
                  <a:noFill/>
                </a:ln>
                <a:solidFill>
                  <a:prstClr val="black"/>
                </a:solidFill>
                <a:effectLst/>
                <a:uLnTx/>
                <a:uFillTx/>
                <a:latin typeface="FuturaStd-Book"/>
                <a:ea typeface="+mn-ea"/>
                <a:cs typeface="FuturaStd-Book"/>
              </a:endParaRPr>
            </a:p>
            <a:p>
              <a:pPr marL="0" marR="0" lvl="0" indent="0" algn="r" defTabSz="914400" rtl="0" eaLnBrk="1" fontAlgn="auto" latinLnBrk="0" hangingPunct="1">
                <a:lnSpc>
                  <a:spcPct val="100000"/>
                </a:lnSpc>
                <a:spcBef>
                  <a:spcPts val="0"/>
                </a:spcBef>
                <a:spcAft>
                  <a:spcPts val="0"/>
                </a:spcAft>
                <a:buClrTx/>
                <a:buSzTx/>
                <a:buFontTx/>
                <a:buNone/>
                <a:tabLst/>
                <a:defRPr/>
              </a:pPr>
              <a:r>
                <a:rPr kumimoji="0" sz="1100" b="0" i="0" u="none" strike="noStrike" kern="1200" cap="none" spc="0" normalizeH="0" baseline="0" noProof="0" dirty="0">
                  <a:ln>
                    <a:noFill/>
                  </a:ln>
                  <a:solidFill>
                    <a:prstClr val="black"/>
                  </a:solidFill>
                  <a:effectLst/>
                  <a:uLnTx/>
                  <a:uFillTx/>
                  <a:latin typeface="FuturaStd-Book"/>
                  <a:ea typeface="+mn-ea"/>
                  <a:cs typeface="FuturaStd-Book"/>
                </a:rPr>
                <a:t>Top</a:t>
              </a:r>
              <a:r>
                <a:rPr kumimoji="0" sz="1100" b="0" i="0" u="none" strike="noStrike" kern="1200" cap="none" spc="-30" normalizeH="0" baseline="0" noProof="0" dirty="0">
                  <a:ln>
                    <a:noFill/>
                  </a:ln>
                  <a:solidFill>
                    <a:prstClr val="black"/>
                  </a:solidFill>
                  <a:effectLst/>
                  <a:uLnTx/>
                  <a:uFillTx/>
                  <a:latin typeface="FuturaStd-Book"/>
                  <a:ea typeface="+mn-ea"/>
                  <a:cs typeface="FuturaStd-Book"/>
                </a:rPr>
                <a:t> </a:t>
              </a:r>
              <a:r>
                <a:rPr kumimoji="0" sz="1100" b="0" i="0" u="none" strike="noStrike" kern="1200" cap="none" spc="0" normalizeH="0" baseline="0" noProof="0" dirty="0">
                  <a:ln>
                    <a:noFill/>
                  </a:ln>
                  <a:solidFill>
                    <a:prstClr val="black"/>
                  </a:solidFill>
                  <a:effectLst/>
                  <a:uLnTx/>
                  <a:uFillTx/>
                  <a:latin typeface="FuturaStd-Book"/>
                  <a:ea typeface="+mn-ea"/>
                  <a:cs typeface="FuturaStd-Book"/>
                </a:rPr>
                <a:t>management</a:t>
              </a:r>
              <a:endParaRPr kumimoji="0" sz="1000" b="0" i="0" u="none" strike="noStrike" kern="1200" cap="none" spc="0" normalizeH="0" baseline="0" noProof="0" dirty="0">
                <a:ln>
                  <a:noFill/>
                </a:ln>
                <a:solidFill>
                  <a:prstClr val="black"/>
                </a:solidFill>
                <a:effectLst/>
                <a:uLnTx/>
                <a:uFillTx/>
                <a:latin typeface="FuturaStd-Book"/>
                <a:ea typeface="+mn-ea"/>
                <a:cs typeface="FuturaStd-Book"/>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4"/>
          <p:cNvSpPr txBox="1">
            <a:spLocks noGrp="1"/>
          </p:cNvSpPr>
          <p:nvPr>
            <p:ph type="title"/>
          </p:nvPr>
        </p:nvSpPr>
        <p:spPr>
          <a:xfrm>
            <a:off x="495300" y="466344"/>
            <a:ext cx="3390900" cy="1976120"/>
          </a:xfrm>
        </p:spPr>
        <p:txBody>
          <a:bodyPr/>
          <a:lstStyle/>
          <a:p>
            <a:r>
              <a:rPr lang="en-US" b="0" dirty="0">
                <a:latin typeface="+mj-lt"/>
              </a:rPr>
              <a:t>Raising tax revenue is </a:t>
            </a:r>
            <a:r>
              <a:rPr lang="en-US" b="0" dirty="0">
                <a:solidFill>
                  <a:srgbClr val="8D3B70"/>
                </a:solidFill>
                <a:latin typeface="+mj-lt"/>
              </a:rPr>
              <a:t>challenging</a:t>
            </a:r>
            <a:r>
              <a:rPr lang="en-US" b="0" dirty="0">
                <a:latin typeface="+mj-lt"/>
              </a:rPr>
              <a:t> in today’s globalized world</a:t>
            </a:r>
          </a:p>
        </p:txBody>
      </p:sp>
      <p:sp>
        <p:nvSpPr>
          <p:cNvPr id="38" name="object 4">
            <a:extLst>
              <a:ext uri="{FF2B5EF4-FFF2-40B4-BE49-F238E27FC236}">
                <a16:creationId xmlns:a16="http://schemas.microsoft.com/office/drawing/2014/main" id="{CCB6EBD8-6366-4D3F-B349-4E79A9063C68}"/>
              </a:ext>
            </a:extLst>
          </p:cNvPr>
          <p:cNvSpPr txBox="1"/>
          <p:nvPr/>
        </p:nvSpPr>
        <p:spPr>
          <a:xfrm>
            <a:off x="440119" y="2266950"/>
            <a:ext cx="3217481" cy="1456809"/>
          </a:xfrm>
          <a:prstGeom prst="rect">
            <a:avLst/>
          </a:prstGeom>
        </p:spPr>
        <p:txBody>
          <a:bodyPr vert="horz" wrap="square" lIns="0" tIns="33020" rIns="0" bIns="0" rtlCol="0">
            <a:spAutoFit/>
          </a:bodyPr>
          <a:lstStyle>
            <a:defPPr>
              <a:defRPr lang="en-US"/>
            </a:defPPr>
            <a:lvl1pPr marL="241300" marR="149225" indent="-228600">
              <a:lnSpc>
                <a:spcPts val="1800"/>
              </a:lnSpc>
              <a:spcBef>
                <a:spcPts val="260"/>
              </a:spcBef>
              <a:buClr>
                <a:srgbClr val="8D3B70"/>
              </a:buClr>
              <a:buChar char="•"/>
              <a:tabLst>
                <a:tab pos="241300" algn="l"/>
              </a:tabLst>
              <a:defRPr sz="1600">
                <a:latin typeface="FuturaPT-Book"/>
                <a:cs typeface="FuturaPT-Book"/>
              </a:defRPr>
            </a:lvl1pPr>
          </a:lstStyle>
          <a:p>
            <a:pPr marL="241300" marR="149225" lvl="0" indent="-228600" algn="l" defTabSz="914400" rtl="0" eaLnBrk="1" fontAlgn="auto" latinLnBrk="0" hangingPunct="1">
              <a:lnSpc>
                <a:spcPts val="1800"/>
              </a:lnSpc>
              <a:spcBef>
                <a:spcPts val="260"/>
              </a:spcBef>
              <a:spcAft>
                <a:spcPts val="0"/>
              </a:spcAft>
              <a:buClr>
                <a:srgbClr val="8D3B70"/>
              </a:buClr>
              <a:buSzTx/>
              <a:buFontTx/>
              <a:buChar char="•"/>
              <a:tabLst>
                <a:tab pos="241300" algn="l"/>
              </a:tabLst>
              <a:defRPr/>
            </a:pPr>
            <a:r>
              <a:rPr kumimoji="0" lang="en-US" sz="1600" b="0" i="0" u="none" strike="noStrike" kern="1200" cap="none" spc="0" normalizeH="0" baseline="0" noProof="0" dirty="0">
                <a:ln>
                  <a:noFill/>
                </a:ln>
                <a:solidFill>
                  <a:prstClr val="black"/>
                </a:solidFill>
                <a:effectLst/>
                <a:uLnTx/>
                <a:uFillTx/>
                <a:latin typeface="FuturaPT-Book"/>
                <a:ea typeface="+mn-ea"/>
              </a:rPr>
              <a:t>Corporate income taxes have declined by nearly 50 percent since 1990</a:t>
            </a:r>
          </a:p>
          <a:p>
            <a:pPr marL="241300" marR="149225" lvl="0" indent="-228600" algn="l" defTabSz="914400" rtl="0" eaLnBrk="1" fontAlgn="auto" latinLnBrk="0" hangingPunct="1">
              <a:lnSpc>
                <a:spcPts val="1800"/>
              </a:lnSpc>
              <a:spcBef>
                <a:spcPts val="260"/>
              </a:spcBef>
              <a:spcAft>
                <a:spcPts val="0"/>
              </a:spcAft>
              <a:buClr>
                <a:srgbClr val="8D3B70"/>
              </a:buClr>
              <a:buSzTx/>
              <a:buFontTx/>
              <a:buChar char="•"/>
              <a:tabLst>
                <a:tab pos="241300" algn="l"/>
              </a:tabLst>
              <a:defRPr/>
            </a:pPr>
            <a:r>
              <a:rPr kumimoji="0" lang="en-US" sz="1600" b="0" i="0" u="none" strike="noStrike" kern="1200" cap="none" spc="0" normalizeH="0" baseline="0" noProof="0" dirty="0">
                <a:ln>
                  <a:noFill/>
                </a:ln>
                <a:solidFill>
                  <a:prstClr val="black"/>
                </a:solidFill>
                <a:effectLst/>
                <a:uLnTx/>
                <a:uFillTx/>
                <a:latin typeface="FuturaPT-Book"/>
                <a:ea typeface="+mn-ea"/>
              </a:rPr>
              <a:t>As a share of GDP, non-OECD countries lose the most from profit shifting</a:t>
            </a:r>
            <a:endParaRPr kumimoji="0" sz="1600" b="0" i="0" u="none" strike="noStrike" kern="1200" cap="none" spc="0" normalizeH="0" baseline="0" noProof="0" dirty="0">
              <a:ln>
                <a:noFill/>
              </a:ln>
              <a:solidFill>
                <a:prstClr val="black"/>
              </a:solidFill>
              <a:effectLst/>
              <a:uLnTx/>
              <a:uFillTx/>
              <a:latin typeface="FuturaPT-Book"/>
              <a:ea typeface="+mn-ea"/>
            </a:endParaRPr>
          </a:p>
        </p:txBody>
      </p:sp>
      <p:grpSp>
        <p:nvGrpSpPr>
          <p:cNvPr id="2" name="Group 1">
            <a:extLst>
              <a:ext uri="{FF2B5EF4-FFF2-40B4-BE49-F238E27FC236}">
                <a16:creationId xmlns:a16="http://schemas.microsoft.com/office/drawing/2014/main" id="{E320B5D0-23F1-43E4-ABCE-4C07B29219A6}"/>
              </a:ext>
            </a:extLst>
          </p:cNvPr>
          <p:cNvGrpSpPr/>
          <p:nvPr/>
        </p:nvGrpSpPr>
        <p:grpSpPr>
          <a:xfrm>
            <a:off x="4390601" y="466344"/>
            <a:ext cx="4402666" cy="4226687"/>
            <a:chOff x="4390601" y="466344"/>
            <a:chExt cx="4402666" cy="4226687"/>
          </a:xfrm>
        </p:grpSpPr>
        <p:sp>
          <p:nvSpPr>
            <p:cNvPr id="14" name="object 22">
              <a:extLst>
                <a:ext uri="{FF2B5EF4-FFF2-40B4-BE49-F238E27FC236}">
                  <a16:creationId xmlns:a16="http://schemas.microsoft.com/office/drawing/2014/main" id="{8B61EB2D-CB0B-4114-9EA5-EEB975FD0CB8}"/>
                </a:ext>
              </a:extLst>
            </p:cNvPr>
            <p:cNvSpPr txBox="1"/>
            <p:nvPr/>
          </p:nvSpPr>
          <p:spPr>
            <a:xfrm>
              <a:off x="4457700" y="466344"/>
              <a:ext cx="3140710" cy="273793"/>
            </a:xfrm>
            <a:prstGeom prst="rect">
              <a:avLst/>
            </a:prstGeom>
          </p:spPr>
          <p:txBody>
            <a:bodyPr vert="horz" wrap="square" lIns="0" tIns="27305" rIns="0" bIns="0" rtlCol="0">
              <a:spAutoFit/>
            </a:bodyPr>
            <a:lstStyle/>
            <a:p>
              <a:pPr marL="12700" marR="0" lvl="0" indent="0" algn="l" defTabSz="914400" rtl="0" eaLnBrk="1" fontAlgn="auto" latinLnBrk="0" hangingPunct="1">
                <a:lnSpc>
                  <a:spcPct val="100000"/>
                </a:lnSpc>
                <a:spcBef>
                  <a:spcPts val="215"/>
                </a:spcBef>
                <a:spcAft>
                  <a:spcPts val="0"/>
                </a:spcAft>
                <a:buClrTx/>
                <a:buSzTx/>
                <a:buFontTx/>
                <a:buNone/>
                <a:tabLst/>
                <a:defRPr/>
              </a:pPr>
              <a:r>
                <a:rPr kumimoji="0" lang="en-US" sz="1600" b="0" i="0" u="none" strike="noStrike" kern="1200" cap="none" spc="0" normalizeH="0" baseline="0" noProof="0" dirty="0">
                  <a:ln>
                    <a:noFill/>
                  </a:ln>
                  <a:solidFill>
                    <a:prstClr val="black"/>
                  </a:solidFill>
                  <a:effectLst/>
                  <a:uLnTx/>
                  <a:uFillTx/>
                  <a:latin typeface="FuturaPT-Demi"/>
                  <a:ea typeface="+mn-ea"/>
                  <a:cs typeface="FuturaPT-Demi"/>
                </a:rPr>
                <a:t>Revenue loss from profit shifting</a:t>
              </a:r>
            </a:p>
          </p:txBody>
        </p:sp>
        <p:graphicFrame>
          <p:nvGraphicFramePr>
            <p:cNvPr id="11" name="Chart 10">
              <a:extLst>
                <a:ext uri="{FF2B5EF4-FFF2-40B4-BE49-F238E27FC236}">
                  <a16:creationId xmlns:a16="http://schemas.microsoft.com/office/drawing/2014/main" id="{A276CBE2-E93A-401C-BA18-FC60ACF27DD8}"/>
                </a:ext>
              </a:extLst>
            </p:cNvPr>
            <p:cNvGraphicFramePr/>
            <p:nvPr/>
          </p:nvGraphicFramePr>
          <p:xfrm>
            <a:off x="4390601" y="889127"/>
            <a:ext cx="2057400" cy="3803904"/>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71" name="Chart 70">
              <a:extLst>
                <a:ext uri="{FF2B5EF4-FFF2-40B4-BE49-F238E27FC236}">
                  <a16:creationId xmlns:a16="http://schemas.microsoft.com/office/drawing/2014/main" id="{EEF932DA-D3A3-4B57-B300-8253779FD52C}"/>
                </a:ext>
              </a:extLst>
            </p:cNvPr>
            <p:cNvGraphicFramePr/>
            <p:nvPr/>
          </p:nvGraphicFramePr>
          <p:xfrm>
            <a:off x="6735867" y="898271"/>
            <a:ext cx="2057400" cy="3794760"/>
          </p:xfrm>
          <a:graphic>
            <a:graphicData uri="http://schemas.openxmlformats.org/drawingml/2006/chart">
              <c:chart xmlns:c="http://schemas.openxmlformats.org/drawingml/2006/chart" xmlns:r="http://schemas.openxmlformats.org/officeDocument/2006/relationships" r:id="rId4"/>
            </a:graphicData>
          </a:graphic>
        </p:graphicFrame>
      </p:grpSp>
      <p:sp>
        <p:nvSpPr>
          <p:cNvPr id="12" name="Slide Number Placeholder 11">
            <a:extLst>
              <a:ext uri="{FF2B5EF4-FFF2-40B4-BE49-F238E27FC236}">
                <a16:creationId xmlns:a16="http://schemas.microsoft.com/office/drawing/2014/main" id="{E55720E2-3EC1-4D32-B973-535E0906FA52}"/>
              </a:ext>
            </a:extLst>
          </p:cNvPr>
          <p:cNvSpPr>
            <a:spLocks noGrp="1"/>
          </p:cNvSpPr>
          <p:nvPr>
            <p:ph type="sldNum" sz="quarter" idx="7"/>
          </p:nvPr>
        </p:nvSpPr>
        <p:spPr/>
        <p:txBody>
          <a:bodyPr/>
          <a:lstStyle/>
          <a:p>
            <a:pPr marL="38100" marR="0" lvl="0" indent="0" algn="l" defTabSz="914400" rtl="0" eaLnBrk="1" fontAlgn="auto" latinLnBrk="0" hangingPunct="1">
              <a:lnSpc>
                <a:spcPct val="100000"/>
              </a:lnSpc>
              <a:spcBef>
                <a:spcPts val="65"/>
              </a:spcBef>
              <a:spcAft>
                <a:spcPts val="0"/>
              </a:spcAft>
              <a:buClrTx/>
              <a:buSzTx/>
              <a:buFontTx/>
              <a:buNone/>
              <a:tabLst/>
              <a:defRPr/>
            </a:pPr>
            <a:fld id="{81D60167-4931-47E6-BA6A-407CBD079E47}" type="slidenum">
              <a:rPr kumimoji="0" lang="en-US" sz="800" b="0" i="0" u="none" strike="noStrike" kern="1200" cap="none" spc="0" normalizeH="0" baseline="0" noProof="0" smtClean="0">
                <a:ln>
                  <a:noFill/>
                </a:ln>
                <a:solidFill>
                  <a:prstClr val="black"/>
                </a:solidFill>
                <a:effectLst/>
                <a:uLnTx/>
                <a:uFillTx/>
                <a:latin typeface="FuturaPT-Demi"/>
                <a:ea typeface="+mn-ea"/>
                <a:cs typeface="FuturaPT-Demi"/>
              </a:rPr>
              <a:pPr marL="38100" marR="0" lvl="0" indent="0" algn="l" defTabSz="914400" rtl="0" eaLnBrk="1" fontAlgn="auto" latinLnBrk="0" hangingPunct="1">
                <a:lnSpc>
                  <a:spcPct val="100000"/>
                </a:lnSpc>
                <a:spcBef>
                  <a:spcPts val="65"/>
                </a:spcBef>
                <a:spcAft>
                  <a:spcPts val="0"/>
                </a:spcAft>
                <a:buClrTx/>
                <a:buSzTx/>
                <a:buFontTx/>
                <a:buNone/>
                <a:tabLst/>
                <a:defRPr/>
              </a:pPr>
              <a:t>17</a:t>
            </a:fld>
            <a:r>
              <a:rPr kumimoji="0" lang="en-US" sz="800" b="1" i="0" u="none" strike="noStrike" kern="1200" cap="none" spc="0" normalizeH="0" baseline="0" noProof="0">
                <a:ln>
                  <a:noFill/>
                </a:ln>
                <a:solidFill>
                  <a:prstClr val="black"/>
                </a:solidFill>
                <a:effectLst/>
                <a:uLnTx/>
                <a:uFillTx/>
                <a:latin typeface="FuturaPT-Demi"/>
                <a:ea typeface="+mn-ea"/>
                <a:cs typeface="FuturaPT-Demi"/>
              </a:rPr>
              <a:t>  </a:t>
            </a:r>
            <a:r>
              <a:rPr kumimoji="0" lang="en-US" sz="800" b="0" i="0" u="none" strike="noStrike" kern="1200" cap="none" spc="0" normalizeH="0" baseline="0" noProof="0">
                <a:ln>
                  <a:noFill/>
                </a:ln>
                <a:solidFill>
                  <a:prstClr val="black"/>
                </a:solidFill>
                <a:effectLst/>
                <a:uLnTx/>
                <a:uFillTx/>
                <a:latin typeface="FuturaPT-Light"/>
                <a:ea typeface="+mn-ea"/>
              </a:rPr>
              <a:t>|  </a:t>
            </a:r>
            <a:r>
              <a:rPr kumimoji="0" lang="en-US" sz="800" b="0" i="0" u="none" strike="noStrike" kern="1200" cap="none" spc="-10" normalizeH="0" baseline="0" noProof="0">
                <a:ln>
                  <a:noFill/>
                </a:ln>
                <a:solidFill>
                  <a:prstClr val="black"/>
                </a:solidFill>
                <a:effectLst/>
                <a:uLnTx/>
                <a:uFillTx/>
                <a:latin typeface="FuturaPT-Light"/>
                <a:ea typeface="+mn-ea"/>
              </a:rPr>
              <a:t>World </a:t>
            </a:r>
            <a:r>
              <a:rPr kumimoji="0" lang="en-US" sz="800" b="0" i="0" u="none" strike="noStrike" kern="1200" cap="none" spc="-5" normalizeH="0" baseline="0" noProof="0">
                <a:ln>
                  <a:noFill/>
                </a:ln>
                <a:solidFill>
                  <a:prstClr val="black"/>
                </a:solidFill>
                <a:effectLst/>
                <a:uLnTx/>
                <a:uFillTx/>
                <a:latin typeface="FuturaPT-Light"/>
                <a:ea typeface="+mn-ea"/>
              </a:rPr>
              <a:t>Development </a:t>
            </a:r>
            <a:r>
              <a:rPr kumimoji="0" lang="en-US" sz="800" b="0" i="0" u="none" strike="noStrike" kern="1200" cap="none" spc="-10" normalizeH="0" baseline="0" noProof="0">
                <a:ln>
                  <a:noFill/>
                </a:ln>
                <a:solidFill>
                  <a:prstClr val="black"/>
                </a:solidFill>
                <a:effectLst/>
                <a:uLnTx/>
                <a:uFillTx/>
                <a:latin typeface="FuturaPT-Light"/>
                <a:ea typeface="+mn-ea"/>
              </a:rPr>
              <a:t>Report</a:t>
            </a:r>
            <a:r>
              <a:rPr kumimoji="0" lang="en-US" sz="800" b="0" i="0" u="none" strike="noStrike" kern="1200" cap="none" spc="80" normalizeH="0" baseline="0" noProof="0">
                <a:ln>
                  <a:noFill/>
                </a:ln>
                <a:solidFill>
                  <a:prstClr val="black"/>
                </a:solidFill>
                <a:effectLst/>
                <a:uLnTx/>
                <a:uFillTx/>
                <a:latin typeface="FuturaPT-Light"/>
                <a:ea typeface="+mn-ea"/>
              </a:rPr>
              <a:t> </a:t>
            </a:r>
            <a:r>
              <a:rPr kumimoji="0" lang="en-US" sz="800" b="0" i="0" u="none" strike="noStrike" kern="1200" cap="none" spc="-10" normalizeH="0" baseline="0" noProof="0">
                <a:ln>
                  <a:noFill/>
                </a:ln>
                <a:solidFill>
                  <a:prstClr val="black"/>
                </a:solidFill>
                <a:effectLst/>
                <a:uLnTx/>
                <a:uFillTx/>
                <a:latin typeface="FuturaPT-Light"/>
                <a:ea typeface="+mn-ea"/>
              </a:rPr>
              <a:t>2020</a:t>
            </a:r>
            <a:endParaRPr kumimoji="0" lang="en-US" sz="800" b="0" i="0" u="none" strike="noStrike" kern="1200" cap="none" spc="-10" normalizeH="0" baseline="0" noProof="0" dirty="0">
              <a:ln>
                <a:noFill/>
              </a:ln>
              <a:solidFill>
                <a:prstClr val="black"/>
              </a:solidFill>
              <a:effectLst/>
              <a:uLnTx/>
              <a:uFillTx/>
              <a:latin typeface="FuturaPT-Light"/>
              <a:ea typeface="+mn-ea"/>
            </a:endParaRPr>
          </a:p>
        </p:txBody>
      </p:sp>
    </p:spTree>
    <p:extLst>
      <p:ext uri="{BB962C8B-B14F-4D97-AF65-F5344CB8AC3E}">
        <p14:creationId xmlns:p14="http://schemas.microsoft.com/office/powerpoint/2010/main" val="27665751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8">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4"/>
          <p:cNvSpPr txBox="1">
            <a:spLocks noGrp="1"/>
          </p:cNvSpPr>
          <p:nvPr>
            <p:ph type="title"/>
          </p:nvPr>
        </p:nvSpPr>
        <p:spPr>
          <a:xfrm>
            <a:off x="495300" y="466344"/>
            <a:ext cx="3390900" cy="1976120"/>
          </a:xfrm>
        </p:spPr>
        <p:txBody>
          <a:bodyPr/>
          <a:lstStyle/>
          <a:p>
            <a:r>
              <a:rPr lang="en-US" b="0" dirty="0">
                <a:latin typeface="+mj-lt"/>
              </a:rPr>
              <a:t>Impact of globalization on tax structures makes it harder to tax winners and compensate losers</a:t>
            </a:r>
          </a:p>
        </p:txBody>
      </p:sp>
      <p:sp>
        <p:nvSpPr>
          <p:cNvPr id="12" name="Slide Number Placeholder 11">
            <a:extLst>
              <a:ext uri="{FF2B5EF4-FFF2-40B4-BE49-F238E27FC236}">
                <a16:creationId xmlns:a16="http://schemas.microsoft.com/office/drawing/2014/main" id="{E55720E2-3EC1-4D32-B973-535E0906FA52}"/>
              </a:ext>
            </a:extLst>
          </p:cNvPr>
          <p:cNvSpPr>
            <a:spLocks noGrp="1"/>
          </p:cNvSpPr>
          <p:nvPr>
            <p:ph type="sldNum" sz="quarter" idx="7"/>
          </p:nvPr>
        </p:nvSpPr>
        <p:spPr/>
        <p:txBody>
          <a:bodyPr/>
          <a:lstStyle/>
          <a:p>
            <a:pPr marL="38100" marR="0" lvl="0" indent="0" algn="l" defTabSz="914400" rtl="0" eaLnBrk="1" fontAlgn="auto" latinLnBrk="0" hangingPunct="1">
              <a:lnSpc>
                <a:spcPct val="100000"/>
              </a:lnSpc>
              <a:spcBef>
                <a:spcPts val="65"/>
              </a:spcBef>
              <a:spcAft>
                <a:spcPts val="0"/>
              </a:spcAft>
              <a:buClrTx/>
              <a:buSzTx/>
              <a:buFontTx/>
              <a:buNone/>
              <a:tabLst/>
              <a:defRPr/>
            </a:pPr>
            <a:fld id="{81D60167-4931-47E6-BA6A-407CBD079E47}" type="slidenum">
              <a:rPr kumimoji="0" lang="en-US" sz="800" b="0" i="0" u="none" strike="noStrike" kern="1200" cap="none" spc="0" normalizeH="0" baseline="0" noProof="0" smtClean="0">
                <a:ln>
                  <a:noFill/>
                </a:ln>
                <a:solidFill>
                  <a:prstClr val="black"/>
                </a:solidFill>
                <a:effectLst/>
                <a:uLnTx/>
                <a:uFillTx/>
                <a:latin typeface="FuturaPT-Demi"/>
                <a:ea typeface="+mn-ea"/>
                <a:cs typeface="FuturaPT-Demi"/>
              </a:rPr>
              <a:pPr marL="38100" marR="0" lvl="0" indent="0" algn="l" defTabSz="914400" rtl="0" eaLnBrk="1" fontAlgn="auto" latinLnBrk="0" hangingPunct="1">
                <a:lnSpc>
                  <a:spcPct val="100000"/>
                </a:lnSpc>
                <a:spcBef>
                  <a:spcPts val="65"/>
                </a:spcBef>
                <a:spcAft>
                  <a:spcPts val="0"/>
                </a:spcAft>
                <a:buClrTx/>
                <a:buSzTx/>
                <a:buFontTx/>
                <a:buNone/>
                <a:tabLst/>
                <a:defRPr/>
              </a:pPr>
              <a:t>18</a:t>
            </a:fld>
            <a:r>
              <a:rPr kumimoji="0" lang="en-US" sz="800" b="1" i="0" u="none" strike="noStrike" kern="1200" cap="none" spc="0" normalizeH="0" baseline="0" noProof="0">
                <a:ln>
                  <a:noFill/>
                </a:ln>
                <a:solidFill>
                  <a:prstClr val="black"/>
                </a:solidFill>
                <a:effectLst/>
                <a:uLnTx/>
                <a:uFillTx/>
                <a:latin typeface="FuturaPT-Demi"/>
                <a:ea typeface="+mn-ea"/>
                <a:cs typeface="FuturaPT-Demi"/>
              </a:rPr>
              <a:t>  </a:t>
            </a:r>
            <a:r>
              <a:rPr kumimoji="0" lang="en-US" sz="800" b="0" i="0" u="none" strike="noStrike" kern="1200" cap="none" spc="0" normalizeH="0" baseline="0" noProof="0">
                <a:ln>
                  <a:noFill/>
                </a:ln>
                <a:solidFill>
                  <a:prstClr val="black"/>
                </a:solidFill>
                <a:effectLst/>
                <a:uLnTx/>
                <a:uFillTx/>
                <a:latin typeface="FuturaPT-Light"/>
                <a:ea typeface="+mn-ea"/>
              </a:rPr>
              <a:t>|  </a:t>
            </a:r>
            <a:r>
              <a:rPr kumimoji="0" lang="en-US" sz="800" b="0" i="0" u="none" strike="noStrike" kern="1200" cap="none" spc="-10" normalizeH="0" baseline="0" noProof="0">
                <a:ln>
                  <a:noFill/>
                </a:ln>
                <a:solidFill>
                  <a:prstClr val="black"/>
                </a:solidFill>
                <a:effectLst/>
                <a:uLnTx/>
                <a:uFillTx/>
                <a:latin typeface="FuturaPT-Light"/>
                <a:ea typeface="+mn-ea"/>
              </a:rPr>
              <a:t>World </a:t>
            </a:r>
            <a:r>
              <a:rPr kumimoji="0" lang="en-US" sz="800" b="0" i="0" u="none" strike="noStrike" kern="1200" cap="none" spc="-5" normalizeH="0" baseline="0" noProof="0">
                <a:ln>
                  <a:noFill/>
                </a:ln>
                <a:solidFill>
                  <a:prstClr val="black"/>
                </a:solidFill>
                <a:effectLst/>
                <a:uLnTx/>
                <a:uFillTx/>
                <a:latin typeface="FuturaPT-Light"/>
                <a:ea typeface="+mn-ea"/>
              </a:rPr>
              <a:t>Development </a:t>
            </a:r>
            <a:r>
              <a:rPr kumimoji="0" lang="en-US" sz="800" b="0" i="0" u="none" strike="noStrike" kern="1200" cap="none" spc="-10" normalizeH="0" baseline="0" noProof="0">
                <a:ln>
                  <a:noFill/>
                </a:ln>
                <a:solidFill>
                  <a:prstClr val="black"/>
                </a:solidFill>
                <a:effectLst/>
                <a:uLnTx/>
                <a:uFillTx/>
                <a:latin typeface="FuturaPT-Light"/>
                <a:ea typeface="+mn-ea"/>
              </a:rPr>
              <a:t>Report</a:t>
            </a:r>
            <a:r>
              <a:rPr kumimoji="0" lang="en-US" sz="800" b="0" i="0" u="none" strike="noStrike" kern="1200" cap="none" spc="80" normalizeH="0" baseline="0" noProof="0">
                <a:ln>
                  <a:noFill/>
                </a:ln>
                <a:solidFill>
                  <a:prstClr val="black"/>
                </a:solidFill>
                <a:effectLst/>
                <a:uLnTx/>
                <a:uFillTx/>
                <a:latin typeface="FuturaPT-Light"/>
                <a:ea typeface="+mn-ea"/>
              </a:rPr>
              <a:t> </a:t>
            </a:r>
            <a:r>
              <a:rPr kumimoji="0" lang="en-US" sz="800" b="0" i="0" u="none" strike="noStrike" kern="1200" cap="none" spc="-10" normalizeH="0" baseline="0" noProof="0">
                <a:ln>
                  <a:noFill/>
                </a:ln>
                <a:solidFill>
                  <a:prstClr val="black"/>
                </a:solidFill>
                <a:effectLst/>
                <a:uLnTx/>
                <a:uFillTx/>
                <a:latin typeface="FuturaPT-Light"/>
                <a:ea typeface="+mn-ea"/>
              </a:rPr>
              <a:t>2020</a:t>
            </a:r>
            <a:endParaRPr kumimoji="0" lang="en-US" sz="800" b="0" i="0" u="none" strike="noStrike" kern="1200" cap="none" spc="-10" normalizeH="0" baseline="0" noProof="0" dirty="0">
              <a:ln>
                <a:noFill/>
              </a:ln>
              <a:solidFill>
                <a:prstClr val="black"/>
              </a:solidFill>
              <a:effectLst/>
              <a:uLnTx/>
              <a:uFillTx/>
              <a:latin typeface="FuturaPT-Light"/>
              <a:ea typeface="+mn-ea"/>
            </a:endParaRPr>
          </a:p>
        </p:txBody>
      </p:sp>
      <p:sp>
        <p:nvSpPr>
          <p:cNvPr id="9" name="object 78">
            <a:extLst>
              <a:ext uri="{FF2B5EF4-FFF2-40B4-BE49-F238E27FC236}">
                <a16:creationId xmlns:a16="http://schemas.microsoft.com/office/drawing/2014/main" id="{4CA06543-64D7-4220-BB40-616CACA11835}"/>
              </a:ext>
            </a:extLst>
          </p:cNvPr>
          <p:cNvSpPr txBox="1"/>
          <p:nvPr/>
        </p:nvSpPr>
        <p:spPr>
          <a:xfrm>
            <a:off x="4457700" y="453645"/>
            <a:ext cx="3952875" cy="725840"/>
          </a:xfrm>
          <a:prstGeom prst="rect">
            <a:avLst/>
          </a:prstGeom>
        </p:spPr>
        <p:txBody>
          <a:bodyPr vert="horz" wrap="square" lIns="0" tIns="33020" rIns="0" bIns="0" rtlCol="0">
            <a:spAutoFit/>
          </a:bodyPr>
          <a:lstStyle/>
          <a:p>
            <a:pPr marL="12700" marR="5080">
              <a:lnSpc>
                <a:spcPts val="1800"/>
              </a:lnSpc>
              <a:spcBef>
                <a:spcPts val="260"/>
              </a:spcBef>
            </a:pPr>
            <a:r>
              <a:rPr lang="en-US" sz="1600" dirty="0">
                <a:latin typeface="FuturaPT-Demi"/>
                <a:cs typeface="FuturaPT-Book"/>
              </a:rPr>
              <a:t>Corporate tax rates and personal labor income tax rates for top 1% and median workers in 65 economies over 1980-2007</a:t>
            </a:r>
          </a:p>
        </p:txBody>
      </p:sp>
      <p:graphicFrame>
        <p:nvGraphicFramePr>
          <p:cNvPr id="10" name="Chart 9">
            <a:extLst>
              <a:ext uri="{FF2B5EF4-FFF2-40B4-BE49-F238E27FC236}">
                <a16:creationId xmlns:a16="http://schemas.microsoft.com/office/drawing/2014/main" id="{F6FE7E0C-E31B-4D53-9EDC-869FE4C3A9C1}"/>
              </a:ext>
            </a:extLst>
          </p:cNvPr>
          <p:cNvGraphicFramePr>
            <a:graphicFrameLocks/>
          </p:cNvGraphicFramePr>
          <p:nvPr>
            <p:extLst>
              <p:ext uri="{D42A27DB-BD31-4B8C-83A1-F6EECF244321}">
                <p14:modId xmlns:p14="http://schemas.microsoft.com/office/powerpoint/2010/main" val="2553128409"/>
              </p:ext>
            </p:extLst>
          </p:nvPr>
        </p:nvGraphicFramePr>
        <p:xfrm>
          <a:off x="4114800" y="1179484"/>
          <a:ext cx="4931848" cy="3678265"/>
        </p:xfrm>
        <a:graphic>
          <a:graphicData uri="http://schemas.openxmlformats.org/drawingml/2006/chart">
            <c:chart xmlns:c="http://schemas.openxmlformats.org/drawingml/2006/chart" xmlns:r="http://schemas.openxmlformats.org/officeDocument/2006/relationships" r:id="rId3"/>
          </a:graphicData>
        </a:graphic>
      </p:graphicFrame>
      <p:sp>
        <p:nvSpPr>
          <p:cNvPr id="2" name="TextBox 1">
            <a:extLst>
              <a:ext uri="{FF2B5EF4-FFF2-40B4-BE49-F238E27FC236}">
                <a16:creationId xmlns:a16="http://schemas.microsoft.com/office/drawing/2014/main" id="{4A01DB43-50A0-4D3C-A131-7084E783B7C8}"/>
              </a:ext>
            </a:extLst>
          </p:cNvPr>
          <p:cNvSpPr txBox="1"/>
          <p:nvPr/>
        </p:nvSpPr>
        <p:spPr>
          <a:xfrm>
            <a:off x="4084674" y="4766564"/>
            <a:ext cx="2652457" cy="276999"/>
          </a:xfrm>
          <a:prstGeom prst="rect">
            <a:avLst/>
          </a:prstGeom>
          <a:noFill/>
        </p:spPr>
        <p:txBody>
          <a:bodyPr wrap="none" rtlCol="0">
            <a:spAutoFit/>
          </a:bodyPr>
          <a:lstStyle/>
          <a:p>
            <a:r>
              <a:rPr lang="en-US" sz="1200" dirty="0"/>
              <a:t>Source: Egger, </a:t>
            </a:r>
            <a:r>
              <a:rPr lang="en-US" sz="1200" dirty="0" err="1"/>
              <a:t>Nigal</a:t>
            </a:r>
            <a:r>
              <a:rPr lang="en-US" sz="1200" dirty="0"/>
              <a:t> and Strecker, 2019 </a:t>
            </a:r>
          </a:p>
        </p:txBody>
      </p:sp>
    </p:spTree>
    <p:extLst>
      <p:ext uri="{BB962C8B-B14F-4D97-AF65-F5344CB8AC3E}">
        <p14:creationId xmlns:p14="http://schemas.microsoft.com/office/powerpoint/2010/main" val="415873227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4"/>
          <p:cNvSpPr txBox="1">
            <a:spLocks noGrp="1"/>
          </p:cNvSpPr>
          <p:nvPr>
            <p:ph type="title"/>
          </p:nvPr>
        </p:nvSpPr>
        <p:spPr>
          <a:xfrm>
            <a:off x="495299" y="466344"/>
            <a:ext cx="3709671" cy="1350314"/>
          </a:xfrm>
        </p:spPr>
        <p:txBody>
          <a:bodyPr/>
          <a:lstStyle/>
          <a:p>
            <a:r>
              <a:rPr lang="en-US" dirty="0"/>
              <a:t>GVCs can also be a  </a:t>
            </a:r>
            <a:r>
              <a:rPr lang="en-US" dirty="0">
                <a:solidFill>
                  <a:srgbClr val="8D3B70"/>
                </a:solidFill>
              </a:rPr>
              <a:t>mixed blessing</a:t>
            </a:r>
            <a:r>
              <a:rPr lang="en-US" dirty="0"/>
              <a:t> for  the environment</a:t>
            </a:r>
          </a:p>
        </p:txBody>
      </p:sp>
      <p:grpSp>
        <p:nvGrpSpPr>
          <p:cNvPr id="20" name="Group 19">
            <a:extLst>
              <a:ext uri="{FF2B5EF4-FFF2-40B4-BE49-F238E27FC236}">
                <a16:creationId xmlns:a16="http://schemas.microsoft.com/office/drawing/2014/main" id="{8C5DFAE8-3E2F-4361-860A-78AD37BF55B9}"/>
              </a:ext>
            </a:extLst>
          </p:cNvPr>
          <p:cNvGrpSpPr/>
          <p:nvPr/>
        </p:nvGrpSpPr>
        <p:grpSpPr>
          <a:xfrm>
            <a:off x="2578100" y="-1"/>
            <a:ext cx="5075465" cy="4193541"/>
            <a:chOff x="2578100" y="-1"/>
            <a:chExt cx="5075465" cy="4193541"/>
          </a:xfrm>
        </p:grpSpPr>
        <p:sp>
          <p:nvSpPr>
            <p:cNvPr id="5" name="object 5"/>
            <p:cNvSpPr txBox="1"/>
            <p:nvPr/>
          </p:nvSpPr>
          <p:spPr>
            <a:xfrm>
              <a:off x="2578100" y="2816860"/>
              <a:ext cx="1626870" cy="1376680"/>
            </a:xfrm>
            <a:prstGeom prst="rect">
              <a:avLst/>
            </a:prstGeom>
          </p:spPr>
          <p:txBody>
            <a:bodyPr vert="horz" wrap="square" lIns="0" tIns="104140" rIns="0" bIns="0" rtlCol="0">
              <a:spAutoFit/>
            </a:bodyPr>
            <a:lstStyle/>
            <a:p>
              <a:pPr marL="12700">
                <a:lnSpc>
                  <a:spcPct val="100000"/>
                </a:lnSpc>
                <a:spcBef>
                  <a:spcPts val="820"/>
                </a:spcBef>
              </a:pPr>
              <a:r>
                <a:rPr sz="1800" b="1" spc="10" dirty="0">
                  <a:latin typeface="Futura PT"/>
                  <a:cs typeface="Futura PT"/>
                </a:rPr>
                <a:t>D</a:t>
              </a:r>
              <a:r>
                <a:rPr sz="1800" b="1" dirty="0">
                  <a:latin typeface="Futura PT"/>
                  <a:cs typeface="Futura PT"/>
                </a:rPr>
                <a:t>is</a:t>
              </a:r>
              <a:r>
                <a:rPr sz="1800" b="1" spc="5" dirty="0">
                  <a:latin typeface="Futura PT"/>
                  <a:cs typeface="Futura PT"/>
                </a:rPr>
                <a:t>a</a:t>
              </a:r>
              <a:r>
                <a:rPr sz="1800" b="1" spc="10" dirty="0">
                  <a:latin typeface="Futura PT"/>
                  <a:cs typeface="Futura PT"/>
                </a:rPr>
                <a:t>d</a:t>
              </a:r>
              <a:r>
                <a:rPr sz="1800" b="1" spc="-40" dirty="0">
                  <a:latin typeface="Futura PT"/>
                  <a:cs typeface="Futura PT"/>
                </a:rPr>
                <a:t>v</a:t>
              </a:r>
              <a:r>
                <a:rPr sz="1800" b="1" spc="10" dirty="0">
                  <a:latin typeface="Futura PT"/>
                  <a:cs typeface="Futura PT"/>
                </a:rPr>
                <a:t>ant</a:t>
              </a:r>
              <a:r>
                <a:rPr sz="1800" b="1" spc="5" dirty="0">
                  <a:latin typeface="Futura PT"/>
                  <a:cs typeface="Futura PT"/>
                </a:rPr>
                <a:t>ag</a:t>
              </a:r>
              <a:r>
                <a:rPr sz="1800" b="1" spc="-15" dirty="0">
                  <a:latin typeface="Futura PT"/>
                  <a:cs typeface="Futura PT"/>
                </a:rPr>
                <a:t>e</a:t>
              </a:r>
              <a:r>
                <a:rPr sz="1800" b="1" dirty="0">
                  <a:latin typeface="Futura PT"/>
                  <a:cs typeface="Futura PT"/>
                </a:rPr>
                <a:t>s</a:t>
              </a:r>
              <a:endParaRPr sz="1800" dirty="0">
                <a:latin typeface="Futura PT"/>
                <a:cs typeface="Futura PT"/>
              </a:endParaRPr>
            </a:p>
            <a:p>
              <a:pPr marL="241300" indent="-228600">
                <a:lnSpc>
                  <a:spcPct val="100000"/>
                </a:lnSpc>
                <a:spcBef>
                  <a:spcPts val="640"/>
                </a:spcBef>
                <a:buClr>
                  <a:srgbClr val="8D3B70"/>
                </a:buClr>
                <a:buChar char="•"/>
                <a:tabLst>
                  <a:tab pos="241300" algn="l"/>
                </a:tabLst>
              </a:pPr>
              <a:r>
                <a:rPr sz="1600" dirty="0">
                  <a:latin typeface="FuturaPT-Book"/>
                  <a:cs typeface="FuturaPT-Book"/>
                </a:rPr>
                <a:t>Excess</a:t>
              </a:r>
              <a:r>
                <a:rPr sz="1600" spc="-20" dirty="0">
                  <a:latin typeface="FuturaPT-Book"/>
                  <a:cs typeface="FuturaPT-Book"/>
                </a:rPr>
                <a:t> </a:t>
              </a:r>
              <a:r>
                <a:rPr sz="1600" spc="-5" dirty="0">
                  <a:latin typeface="FuturaPT-Book"/>
                  <a:cs typeface="FuturaPT-Book"/>
                </a:rPr>
                <a:t>transport</a:t>
              </a:r>
              <a:endParaRPr sz="1600" dirty="0">
                <a:latin typeface="FuturaPT-Book"/>
                <a:cs typeface="FuturaPT-Book"/>
              </a:endParaRPr>
            </a:p>
            <a:p>
              <a:pPr marL="241300" indent="-228600">
                <a:lnSpc>
                  <a:spcPct val="100000"/>
                </a:lnSpc>
                <a:spcBef>
                  <a:spcPts val="680"/>
                </a:spcBef>
                <a:buClr>
                  <a:srgbClr val="8D3B70"/>
                </a:buClr>
                <a:buChar char="•"/>
                <a:tabLst>
                  <a:tab pos="241300" algn="l"/>
                </a:tabLst>
              </a:pPr>
              <a:r>
                <a:rPr sz="1600" spc="-5" dirty="0">
                  <a:latin typeface="FuturaPT-Book"/>
                  <a:cs typeface="FuturaPT-Book"/>
                </a:rPr>
                <a:t>Pollution</a:t>
              </a:r>
              <a:r>
                <a:rPr sz="1600" spc="-15" dirty="0">
                  <a:latin typeface="FuturaPT-Book"/>
                  <a:cs typeface="FuturaPT-Book"/>
                </a:rPr>
                <a:t> </a:t>
              </a:r>
              <a:r>
                <a:rPr sz="1600" dirty="0">
                  <a:latin typeface="FuturaPT-Book"/>
                  <a:cs typeface="FuturaPT-Book"/>
                </a:rPr>
                <a:t>haven</a:t>
              </a:r>
            </a:p>
            <a:p>
              <a:pPr marL="241300" indent="-228600">
                <a:lnSpc>
                  <a:spcPct val="100000"/>
                </a:lnSpc>
                <a:spcBef>
                  <a:spcPts val="680"/>
                </a:spcBef>
                <a:buClr>
                  <a:srgbClr val="8D3B70"/>
                </a:buClr>
                <a:buChar char="•"/>
                <a:tabLst>
                  <a:tab pos="241300" algn="l"/>
                </a:tabLst>
              </a:pPr>
              <a:r>
                <a:rPr sz="1600" spc="-25" dirty="0">
                  <a:latin typeface="FuturaPT-Book"/>
                  <a:cs typeface="FuturaPT-Book"/>
                </a:rPr>
                <a:t>Waste</a:t>
              </a:r>
              <a:endParaRPr sz="1600" dirty="0">
                <a:latin typeface="FuturaPT-Book"/>
                <a:cs typeface="FuturaPT-Book"/>
              </a:endParaRPr>
            </a:p>
          </p:txBody>
        </p:sp>
        <p:sp>
          <p:nvSpPr>
            <p:cNvPr id="17" name="Freeform: Shape 16">
              <a:extLst>
                <a:ext uri="{FF2B5EF4-FFF2-40B4-BE49-F238E27FC236}">
                  <a16:creationId xmlns:a16="http://schemas.microsoft.com/office/drawing/2014/main" id="{8365BF60-4F18-4171-A921-8046A9D8C6A2}"/>
                </a:ext>
              </a:extLst>
            </p:cNvPr>
            <p:cNvSpPr/>
            <p:nvPr/>
          </p:nvSpPr>
          <p:spPr>
            <a:xfrm>
              <a:off x="4673597" y="-1"/>
              <a:ext cx="2979968" cy="2141767"/>
            </a:xfrm>
            <a:custGeom>
              <a:avLst/>
              <a:gdLst>
                <a:gd name="connsiteX0" fmla="*/ 151685 w 2979968"/>
                <a:gd name="connsiteY0" fmla="*/ 0 h 2141767"/>
                <a:gd name="connsiteX1" fmla="*/ 2828284 w 2979968"/>
                <a:gd name="connsiteY1" fmla="*/ 0 h 2141767"/>
                <a:gd name="connsiteX2" fmla="*/ 2862878 w 2979968"/>
                <a:gd name="connsiteY2" fmla="*/ 71814 h 2141767"/>
                <a:gd name="connsiteX3" fmla="*/ 2979968 w 2979968"/>
                <a:gd name="connsiteY3" fmla="*/ 651783 h 2141767"/>
                <a:gd name="connsiteX4" fmla="*/ 1489984 w 2979968"/>
                <a:gd name="connsiteY4" fmla="*/ 2141767 h 2141767"/>
                <a:gd name="connsiteX5" fmla="*/ 0 w 2979968"/>
                <a:gd name="connsiteY5" fmla="*/ 651783 h 2141767"/>
                <a:gd name="connsiteX6" fmla="*/ 117090 w 2979968"/>
                <a:gd name="connsiteY6" fmla="*/ 71814 h 2141767"/>
                <a:gd name="connsiteX7" fmla="*/ 151685 w 2979968"/>
                <a:gd name="connsiteY7" fmla="*/ 0 h 2141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79968" h="2141767">
                  <a:moveTo>
                    <a:pt x="151685" y="0"/>
                  </a:moveTo>
                  <a:lnTo>
                    <a:pt x="2828284" y="0"/>
                  </a:lnTo>
                  <a:lnTo>
                    <a:pt x="2862878" y="71814"/>
                  </a:lnTo>
                  <a:cubicBezTo>
                    <a:pt x="2938275" y="250073"/>
                    <a:pt x="2979968" y="446059"/>
                    <a:pt x="2979968" y="651783"/>
                  </a:cubicBezTo>
                  <a:cubicBezTo>
                    <a:pt x="2979968" y="1474678"/>
                    <a:pt x="2312879" y="2141767"/>
                    <a:pt x="1489984" y="2141767"/>
                  </a:cubicBezTo>
                  <a:cubicBezTo>
                    <a:pt x="667089" y="2141767"/>
                    <a:pt x="0" y="1474678"/>
                    <a:pt x="0" y="651783"/>
                  </a:cubicBezTo>
                  <a:cubicBezTo>
                    <a:pt x="0" y="446059"/>
                    <a:pt x="41693" y="250073"/>
                    <a:pt x="117090" y="71814"/>
                  </a:cubicBezTo>
                  <a:lnTo>
                    <a:pt x="151685" y="0"/>
                  </a:lnTo>
                  <a:close/>
                </a:path>
              </a:pathLst>
            </a:custGeom>
            <a:blipFill dpi="0" rotWithShape="1">
              <a:blip r:embed="rId2"/>
              <a:srcRect/>
              <a:tile tx="0" ty="82550" sx="90000" sy="90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1" name="Group 20">
            <a:extLst>
              <a:ext uri="{FF2B5EF4-FFF2-40B4-BE49-F238E27FC236}">
                <a16:creationId xmlns:a16="http://schemas.microsoft.com/office/drawing/2014/main" id="{15BA5345-9059-4FB0-8151-FFE541250046}"/>
              </a:ext>
            </a:extLst>
          </p:cNvPr>
          <p:cNvGrpSpPr/>
          <p:nvPr/>
        </p:nvGrpSpPr>
        <p:grpSpPr>
          <a:xfrm>
            <a:off x="4673600" y="958161"/>
            <a:ext cx="4479925" cy="4185339"/>
            <a:chOff x="4673600" y="958161"/>
            <a:chExt cx="4479925" cy="4185339"/>
          </a:xfrm>
        </p:grpSpPr>
        <p:sp>
          <p:nvSpPr>
            <p:cNvPr id="3" name="object 3"/>
            <p:cNvSpPr/>
            <p:nvPr/>
          </p:nvSpPr>
          <p:spPr>
            <a:xfrm>
              <a:off x="4673600" y="2568575"/>
              <a:ext cx="4470400" cy="2574925"/>
            </a:xfrm>
            <a:custGeom>
              <a:avLst/>
              <a:gdLst/>
              <a:ahLst/>
              <a:cxnLst/>
              <a:rect l="l" t="t" r="r" b="b"/>
              <a:pathLst>
                <a:path w="4470400" h="2574925">
                  <a:moveTo>
                    <a:pt x="0" y="2574925"/>
                  </a:moveTo>
                  <a:lnTo>
                    <a:pt x="4470400" y="2574925"/>
                  </a:lnTo>
                  <a:lnTo>
                    <a:pt x="4470400" y="0"/>
                  </a:lnTo>
                  <a:lnTo>
                    <a:pt x="0" y="0"/>
                  </a:lnTo>
                  <a:lnTo>
                    <a:pt x="0" y="2574925"/>
                  </a:lnTo>
                  <a:close/>
                </a:path>
              </a:pathLst>
            </a:custGeom>
            <a:solidFill>
              <a:srgbClr val="F4DDE8"/>
            </a:solidFill>
          </p:spPr>
          <p:txBody>
            <a:bodyPr wrap="square" lIns="0" tIns="0" rIns="0" bIns="0" rtlCol="0"/>
            <a:lstStyle/>
            <a:p>
              <a:endParaRPr/>
            </a:p>
          </p:txBody>
        </p:sp>
        <p:sp>
          <p:nvSpPr>
            <p:cNvPr id="8" name="object 8"/>
            <p:cNvSpPr txBox="1"/>
            <p:nvPr/>
          </p:nvSpPr>
          <p:spPr>
            <a:xfrm>
              <a:off x="5151966" y="2816860"/>
              <a:ext cx="1797685" cy="1503680"/>
            </a:xfrm>
            <a:prstGeom prst="rect">
              <a:avLst/>
            </a:prstGeom>
          </p:spPr>
          <p:txBody>
            <a:bodyPr vert="horz" wrap="square" lIns="0" tIns="104140" rIns="0" bIns="0" rtlCol="0">
              <a:spAutoFit/>
            </a:bodyPr>
            <a:lstStyle/>
            <a:p>
              <a:pPr marL="12700">
                <a:lnSpc>
                  <a:spcPct val="100000"/>
                </a:lnSpc>
                <a:spcBef>
                  <a:spcPts val="820"/>
                </a:spcBef>
              </a:pPr>
              <a:r>
                <a:rPr sz="1800" b="1" spc="-5" dirty="0">
                  <a:latin typeface="Futura PT"/>
                  <a:cs typeface="Futura PT"/>
                </a:rPr>
                <a:t>Advantages</a:t>
              </a:r>
              <a:endParaRPr sz="1800" dirty="0">
                <a:latin typeface="Futura PT"/>
                <a:cs typeface="Futura PT"/>
              </a:endParaRPr>
            </a:p>
            <a:p>
              <a:pPr marL="241300" marR="5080" indent="-228600">
                <a:lnSpc>
                  <a:spcPts val="1800"/>
                </a:lnSpc>
                <a:spcBef>
                  <a:spcPts val="800"/>
                </a:spcBef>
                <a:buClr>
                  <a:srgbClr val="8D3B70"/>
                </a:buClr>
                <a:buChar char="•"/>
                <a:tabLst>
                  <a:tab pos="241300" algn="l"/>
                </a:tabLst>
              </a:pPr>
              <a:r>
                <a:rPr sz="1600" dirty="0">
                  <a:latin typeface="FuturaPT-Book"/>
                  <a:cs typeface="FuturaPT-Book"/>
                </a:rPr>
                <a:t>New</a:t>
              </a:r>
              <a:r>
                <a:rPr sz="1600" spc="-75" dirty="0">
                  <a:latin typeface="FuturaPT-Book"/>
                  <a:cs typeface="FuturaPT-Book"/>
                </a:rPr>
                <a:t> </a:t>
              </a:r>
              <a:r>
                <a:rPr sz="1600" spc="-5" dirty="0">
                  <a:latin typeface="FuturaPT-Book"/>
                  <a:cs typeface="FuturaPT-Book"/>
                </a:rPr>
                <a:t>environmental  </a:t>
              </a:r>
              <a:r>
                <a:rPr sz="1600" dirty="0">
                  <a:latin typeface="FuturaPT-Book"/>
                  <a:cs typeface="FuturaPT-Book"/>
                </a:rPr>
                <a:t>goods</a:t>
              </a:r>
            </a:p>
            <a:p>
              <a:pPr marL="241300" marR="20320" indent="-228600">
                <a:lnSpc>
                  <a:spcPts val="1800"/>
                </a:lnSpc>
                <a:spcBef>
                  <a:spcPts val="800"/>
                </a:spcBef>
                <a:buClr>
                  <a:srgbClr val="8D3B70"/>
                </a:buClr>
                <a:buChar char="•"/>
                <a:tabLst>
                  <a:tab pos="241300" algn="l"/>
                </a:tabLst>
              </a:pPr>
              <a:r>
                <a:rPr sz="1600" dirty="0">
                  <a:latin typeface="FuturaPT-Book"/>
                  <a:cs typeface="FuturaPT-Book"/>
                </a:rPr>
                <a:t>Lead firms push  </a:t>
              </a:r>
              <a:r>
                <a:rPr sz="1600" spc="-5" dirty="0">
                  <a:latin typeface="FuturaPT-Book"/>
                  <a:cs typeface="FuturaPT-Book"/>
                </a:rPr>
                <a:t>standards</a:t>
              </a:r>
              <a:r>
                <a:rPr sz="1600" spc="-95" dirty="0">
                  <a:latin typeface="FuturaPT-Book"/>
                  <a:cs typeface="FuturaPT-Book"/>
                </a:rPr>
                <a:t> </a:t>
              </a:r>
              <a:r>
                <a:rPr sz="1600" spc="-5" dirty="0">
                  <a:latin typeface="FuturaPT-Book"/>
                  <a:cs typeface="FuturaPT-Book"/>
                </a:rPr>
                <a:t>upstream</a:t>
              </a:r>
              <a:endParaRPr sz="1600" dirty="0">
                <a:latin typeface="FuturaPT-Book"/>
                <a:cs typeface="FuturaPT-Book"/>
              </a:endParaRPr>
            </a:p>
          </p:txBody>
        </p:sp>
        <p:sp>
          <p:nvSpPr>
            <p:cNvPr id="15" name="Freeform: Shape 14">
              <a:extLst>
                <a:ext uri="{FF2B5EF4-FFF2-40B4-BE49-F238E27FC236}">
                  <a16:creationId xmlns:a16="http://schemas.microsoft.com/office/drawing/2014/main" id="{1C51AAAB-602D-4C76-95FA-F092E10885DF}"/>
                </a:ext>
              </a:extLst>
            </p:cNvPr>
            <p:cNvSpPr/>
            <p:nvPr/>
          </p:nvSpPr>
          <p:spPr>
            <a:xfrm>
              <a:off x="7013282" y="958161"/>
              <a:ext cx="2140243" cy="2262708"/>
            </a:xfrm>
            <a:custGeom>
              <a:avLst/>
              <a:gdLst>
                <a:gd name="connsiteX0" fmla="*/ 1131354 w 2140243"/>
                <a:gd name="connsiteY0" fmla="*/ 0 h 2262708"/>
                <a:gd name="connsiteX1" fmla="*/ 2126160 w 2140243"/>
                <a:gd name="connsiteY1" fmla="*/ 592083 h 2262708"/>
                <a:gd name="connsiteX2" fmla="*/ 2140243 w 2140243"/>
                <a:gd name="connsiteY2" fmla="*/ 621318 h 2262708"/>
                <a:gd name="connsiteX3" fmla="*/ 2140243 w 2140243"/>
                <a:gd name="connsiteY3" fmla="*/ 1641391 h 2262708"/>
                <a:gd name="connsiteX4" fmla="*/ 2126160 w 2140243"/>
                <a:gd name="connsiteY4" fmla="*/ 1670625 h 2262708"/>
                <a:gd name="connsiteX5" fmla="*/ 1131354 w 2140243"/>
                <a:gd name="connsiteY5" fmla="*/ 2262708 h 2262708"/>
                <a:gd name="connsiteX6" fmla="*/ 0 w 2140243"/>
                <a:gd name="connsiteY6" fmla="*/ 1131354 h 2262708"/>
                <a:gd name="connsiteX7" fmla="*/ 1131354 w 2140243"/>
                <a:gd name="connsiteY7" fmla="*/ 0 h 2262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40243" h="2262708">
                  <a:moveTo>
                    <a:pt x="1131354" y="0"/>
                  </a:moveTo>
                  <a:cubicBezTo>
                    <a:pt x="1560925" y="0"/>
                    <a:pt x="1934577" y="239412"/>
                    <a:pt x="2126160" y="592083"/>
                  </a:cubicBezTo>
                  <a:lnTo>
                    <a:pt x="2140243" y="621318"/>
                  </a:lnTo>
                  <a:lnTo>
                    <a:pt x="2140243" y="1641391"/>
                  </a:lnTo>
                  <a:lnTo>
                    <a:pt x="2126160" y="1670625"/>
                  </a:lnTo>
                  <a:cubicBezTo>
                    <a:pt x="1934577" y="2023296"/>
                    <a:pt x="1560925" y="2262708"/>
                    <a:pt x="1131354" y="2262708"/>
                  </a:cubicBezTo>
                  <a:cubicBezTo>
                    <a:pt x="506524" y="2262708"/>
                    <a:pt x="0" y="1756184"/>
                    <a:pt x="0" y="1131354"/>
                  </a:cubicBezTo>
                  <a:cubicBezTo>
                    <a:pt x="0" y="506524"/>
                    <a:pt x="506524" y="0"/>
                    <a:pt x="1131354" y="0"/>
                  </a:cubicBezTo>
                  <a:close/>
                </a:path>
              </a:pathLst>
            </a:custGeom>
            <a:blipFill dpi="0" rotWithShape="1">
              <a:blip r:embed="rId3"/>
              <a:srcRect/>
              <a:tile tx="-266700" ty="31750" sx="25000" sy="25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9" name="Slide Number Placeholder 8">
            <a:extLst>
              <a:ext uri="{FF2B5EF4-FFF2-40B4-BE49-F238E27FC236}">
                <a16:creationId xmlns:a16="http://schemas.microsoft.com/office/drawing/2014/main" id="{3CBDC899-35E1-462A-85E8-078BB66737CC}"/>
              </a:ext>
            </a:extLst>
          </p:cNvPr>
          <p:cNvSpPr>
            <a:spLocks noGrp="1"/>
          </p:cNvSpPr>
          <p:nvPr>
            <p:ph type="sldNum" sz="quarter" idx="7"/>
          </p:nvPr>
        </p:nvSpPr>
        <p:spPr/>
        <p:txBody>
          <a:bodyPr/>
          <a:lstStyle/>
          <a:p>
            <a:pPr marL="38100">
              <a:spcBef>
                <a:spcPts val="65"/>
              </a:spcBef>
            </a:pPr>
            <a:fld id="{81D60167-4931-47E6-BA6A-407CBD079E47}" type="slidenum">
              <a:rPr lang="en-US" smtClean="0">
                <a:latin typeface="FuturaPT-Demi"/>
                <a:cs typeface="FuturaPT-Demi"/>
              </a:rPr>
              <a:pPr marL="38100">
                <a:spcBef>
                  <a:spcPts val="65"/>
                </a:spcBef>
              </a:pPr>
              <a:t>19</a:t>
            </a:fld>
            <a:r>
              <a:rPr lang="en-US" b="1">
                <a:latin typeface="FuturaPT-Demi"/>
                <a:cs typeface="FuturaPT-Demi"/>
              </a:rPr>
              <a:t>  </a:t>
            </a:r>
            <a:r>
              <a:rPr lang="en-US"/>
              <a:t>|  </a:t>
            </a:r>
            <a:r>
              <a:rPr lang="en-US" spc="-10"/>
              <a:t>World </a:t>
            </a:r>
            <a:r>
              <a:rPr lang="en-US" spc="-5"/>
              <a:t>Development </a:t>
            </a:r>
            <a:r>
              <a:rPr lang="en-US" spc="-10"/>
              <a:t>Report</a:t>
            </a:r>
            <a:r>
              <a:rPr lang="en-US" spc="80"/>
              <a:t> </a:t>
            </a:r>
            <a:r>
              <a:rPr lang="en-US" spc="-10"/>
              <a:t>2020</a:t>
            </a:r>
            <a:endParaRPr lang="en-US" spc="-1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 name="Slide Number Placeholder 125">
            <a:extLst>
              <a:ext uri="{FF2B5EF4-FFF2-40B4-BE49-F238E27FC236}">
                <a16:creationId xmlns:a16="http://schemas.microsoft.com/office/drawing/2014/main" id="{66079B26-5BD4-4BCB-B86F-F532B8AB5E16}"/>
              </a:ext>
            </a:extLst>
          </p:cNvPr>
          <p:cNvSpPr>
            <a:spLocks noGrp="1"/>
          </p:cNvSpPr>
          <p:nvPr>
            <p:ph type="sldNum" sz="quarter" idx="7"/>
          </p:nvPr>
        </p:nvSpPr>
        <p:spPr/>
        <p:txBody>
          <a:bodyPr/>
          <a:lstStyle/>
          <a:p>
            <a:pPr marL="38100">
              <a:spcBef>
                <a:spcPts val="65"/>
              </a:spcBef>
            </a:pPr>
            <a:fld id="{81D60167-4931-47E6-BA6A-407CBD079E47}" type="slidenum">
              <a:rPr lang="en-US" smtClean="0">
                <a:latin typeface="FuturaPT-Demi"/>
                <a:cs typeface="FuturaPT-Demi"/>
              </a:rPr>
              <a:pPr marL="38100">
                <a:spcBef>
                  <a:spcPts val="65"/>
                </a:spcBef>
              </a:pPr>
              <a:t>2</a:t>
            </a:fld>
            <a:r>
              <a:rPr lang="en-US" b="1">
                <a:latin typeface="FuturaPT-Demi"/>
                <a:cs typeface="FuturaPT-Demi"/>
              </a:rPr>
              <a:t>  </a:t>
            </a:r>
            <a:r>
              <a:rPr lang="en-US"/>
              <a:t>|  </a:t>
            </a:r>
            <a:r>
              <a:rPr lang="en-US" spc="-10"/>
              <a:t>World </a:t>
            </a:r>
            <a:r>
              <a:rPr lang="en-US" spc="-5"/>
              <a:t>Development </a:t>
            </a:r>
            <a:r>
              <a:rPr lang="en-US" spc="-10"/>
              <a:t>Report</a:t>
            </a:r>
            <a:r>
              <a:rPr lang="en-US" spc="80"/>
              <a:t> </a:t>
            </a:r>
            <a:r>
              <a:rPr lang="en-US" spc="-10"/>
              <a:t>2020</a:t>
            </a:r>
            <a:endParaRPr lang="en-US" spc="-10" dirty="0"/>
          </a:p>
        </p:txBody>
      </p:sp>
      <p:sp>
        <p:nvSpPr>
          <p:cNvPr id="12" name="title_left">
            <a:extLst>
              <a:ext uri="{FF2B5EF4-FFF2-40B4-BE49-F238E27FC236}">
                <a16:creationId xmlns:a16="http://schemas.microsoft.com/office/drawing/2014/main" id="{EE08D7C5-64A3-254F-A5E8-4B40BC9CD224}"/>
              </a:ext>
            </a:extLst>
          </p:cNvPr>
          <p:cNvSpPr txBox="1"/>
          <p:nvPr/>
        </p:nvSpPr>
        <p:spPr>
          <a:xfrm>
            <a:off x="495300" y="412515"/>
            <a:ext cx="1539240" cy="1884680"/>
          </a:xfrm>
          <a:prstGeom prst="rect">
            <a:avLst/>
          </a:prstGeom>
        </p:spPr>
        <p:txBody>
          <a:bodyPr vert="horz" wrap="square" lIns="0" tIns="48260" rIns="0" bIns="0" rtlCol="0">
            <a:spAutoFit/>
          </a:bodyPr>
          <a:lstStyle/>
          <a:p>
            <a:pPr marL="12700" marR="5080" lvl="0" indent="0" algn="l" defTabSz="914400" rtl="0" eaLnBrk="1" fontAlgn="auto" latinLnBrk="0" hangingPunct="1">
              <a:lnSpc>
                <a:spcPts val="2400"/>
              </a:lnSpc>
              <a:spcBef>
                <a:spcPts val="380"/>
              </a:spcBef>
              <a:spcAft>
                <a:spcPts val="0"/>
              </a:spcAft>
              <a:buClrTx/>
              <a:buSzTx/>
              <a:buFontTx/>
              <a:buNone/>
              <a:tabLst/>
              <a:defRPr/>
            </a:pPr>
            <a:r>
              <a:rPr kumimoji="0" sz="2200" b="1" i="0" u="none" strike="noStrike" kern="1200" cap="none" spc="5" normalizeH="0" baseline="0" noProof="0" dirty="0">
                <a:ln>
                  <a:noFill/>
                </a:ln>
                <a:solidFill>
                  <a:prstClr val="black"/>
                </a:solidFill>
                <a:effectLst/>
                <a:uLnTx/>
                <a:uFillTx/>
                <a:latin typeface="Futura PT"/>
                <a:ea typeface="+mn-ea"/>
                <a:cs typeface="Futura PT"/>
              </a:rPr>
              <a:t>All  </a:t>
            </a:r>
            <a:r>
              <a:rPr kumimoji="0" sz="2200" b="1" i="0" u="none" strike="noStrike" kern="1200" cap="none" spc="0" normalizeH="0" baseline="0" noProof="0" dirty="0">
                <a:ln>
                  <a:noFill/>
                </a:ln>
                <a:solidFill>
                  <a:prstClr val="black"/>
                </a:solidFill>
                <a:effectLst/>
                <a:uLnTx/>
                <a:uFillTx/>
                <a:latin typeface="Futura PT"/>
                <a:ea typeface="+mn-ea"/>
                <a:cs typeface="Futura PT"/>
              </a:rPr>
              <a:t>countries  </a:t>
            </a:r>
            <a:r>
              <a:rPr kumimoji="0" sz="2200" b="1" i="0" u="none" strike="noStrike" kern="1200" cap="none" spc="-5" normalizeH="0" baseline="0" noProof="0" dirty="0">
                <a:ln>
                  <a:noFill/>
                </a:ln>
                <a:solidFill>
                  <a:prstClr val="black"/>
                </a:solidFill>
                <a:effectLst/>
                <a:uLnTx/>
                <a:uFillTx/>
                <a:latin typeface="Futura PT"/>
                <a:ea typeface="+mn-ea"/>
                <a:cs typeface="Futura PT"/>
              </a:rPr>
              <a:t>p</a:t>
            </a:r>
            <a:r>
              <a:rPr kumimoji="0" sz="2200" b="1" i="0" u="none" strike="noStrike" kern="1200" cap="none" spc="10" normalizeH="0" baseline="0" noProof="0" dirty="0">
                <a:ln>
                  <a:noFill/>
                </a:ln>
                <a:solidFill>
                  <a:prstClr val="black"/>
                </a:solidFill>
                <a:effectLst/>
                <a:uLnTx/>
                <a:uFillTx/>
                <a:latin typeface="Futura PT"/>
                <a:ea typeface="+mn-ea"/>
                <a:cs typeface="Futura PT"/>
              </a:rPr>
              <a:t>a</a:t>
            </a:r>
            <a:r>
              <a:rPr kumimoji="0" sz="2200" b="1" i="0" u="none" strike="noStrike" kern="1200" cap="none" spc="30" normalizeH="0" baseline="0" noProof="0" dirty="0">
                <a:ln>
                  <a:noFill/>
                </a:ln>
                <a:solidFill>
                  <a:prstClr val="black"/>
                </a:solidFill>
                <a:effectLst/>
                <a:uLnTx/>
                <a:uFillTx/>
                <a:latin typeface="Futura PT"/>
                <a:ea typeface="+mn-ea"/>
                <a:cs typeface="Futura PT"/>
              </a:rPr>
              <a:t>r</a:t>
            </a:r>
            <a:r>
              <a:rPr kumimoji="0" sz="2200" b="1" i="0" u="none" strike="noStrike" kern="1200" cap="none" spc="15" normalizeH="0" baseline="0" noProof="0" dirty="0">
                <a:ln>
                  <a:noFill/>
                </a:ln>
                <a:solidFill>
                  <a:prstClr val="black"/>
                </a:solidFill>
                <a:effectLst/>
                <a:uLnTx/>
                <a:uFillTx/>
                <a:latin typeface="Futura PT"/>
                <a:ea typeface="+mn-ea"/>
                <a:cs typeface="Futura PT"/>
              </a:rPr>
              <a:t>t</a:t>
            </a:r>
            <a:r>
              <a:rPr kumimoji="0" sz="2200" b="1" i="0" u="none" strike="noStrike" kern="1200" cap="none" spc="-5" normalizeH="0" baseline="0" noProof="0" dirty="0">
                <a:ln>
                  <a:noFill/>
                </a:ln>
                <a:solidFill>
                  <a:prstClr val="black"/>
                </a:solidFill>
                <a:effectLst/>
                <a:uLnTx/>
                <a:uFillTx/>
                <a:latin typeface="Futura PT"/>
                <a:ea typeface="+mn-ea"/>
                <a:cs typeface="Futura PT"/>
              </a:rPr>
              <a:t>i</a:t>
            </a:r>
            <a:r>
              <a:rPr kumimoji="0" sz="2200" b="1" i="0" u="none" strike="noStrike" kern="1200" cap="none" spc="20" normalizeH="0" baseline="0" noProof="0" dirty="0">
                <a:ln>
                  <a:noFill/>
                </a:ln>
                <a:solidFill>
                  <a:prstClr val="black"/>
                </a:solidFill>
                <a:effectLst/>
                <a:uLnTx/>
                <a:uFillTx/>
                <a:latin typeface="Futura PT"/>
                <a:ea typeface="+mn-ea"/>
                <a:cs typeface="Futura PT"/>
              </a:rPr>
              <a:t>c</a:t>
            </a:r>
            <a:r>
              <a:rPr kumimoji="0" sz="2200" b="1" i="0" u="none" strike="noStrike" kern="1200" cap="none" spc="10" normalizeH="0" baseline="0" noProof="0" dirty="0">
                <a:ln>
                  <a:noFill/>
                </a:ln>
                <a:solidFill>
                  <a:prstClr val="black"/>
                </a:solidFill>
                <a:effectLst/>
                <a:uLnTx/>
                <a:uFillTx/>
                <a:latin typeface="Futura PT"/>
                <a:ea typeface="+mn-ea"/>
                <a:cs typeface="Futura PT"/>
              </a:rPr>
              <a:t>i</a:t>
            </a:r>
            <a:r>
              <a:rPr kumimoji="0" sz="2200" b="1" i="0" u="none" strike="noStrike" kern="1200" cap="none" spc="-5" normalizeH="0" baseline="0" noProof="0" dirty="0">
                <a:ln>
                  <a:noFill/>
                </a:ln>
                <a:solidFill>
                  <a:prstClr val="black"/>
                </a:solidFill>
                <a:effectLst/>
                <a:uLnTx/>
                <a:uFillTx/>
                <a:latin typeface="Futura PT"/>
                <a:ea typeface="+mn-ea"/>
                <a:cs typeface="Futura PT"/>
              </a:rPr>
              <a:t>p</a:t>
            </a:r>
            <a:r>
              <a:rPr kumimoji="0" sz="2200" b="1" i="0" u="none" strike="noStrike" kern="1200" cap="none" spc="25" normalizeH="0" baseline="0" noProof="0" dirty="0">
                <a:ln>
                  <a:noFill/>
                </a:ln>
                <a:solidFill>
                  <a:prstClr val="black"/>
                </a:solidFill>
                <a:effectLst/>
                <a:uLnTx/>
                <a:uFillTx/>
                <a:latin typeface="Futura PT"/>
                <a:ea typeface="+mn-ea"/>
                <a:cs typeface="Futura PT"/>
              </a:rPr>
              <a:t>a</a:t>
            </a:r>
            <a:r>
              <a:rPr kumimoji="0" sz="2200" b="1" i="0" u="none" strike="noStrike" kern="1200" cap="none" spc="15" normalizeH="0" baseline="0" noProof="0" dirty="0">
                <a:ln>
                  <a:noFill/>
                </a:ln>
                <a:solidFill>
                  <a:prstClr val="black"/>
                </a:solidFill>
                <a:effectLst/>
                <a:uLnTx/>
                <a:uFillTx/>
                <a:latin typeface="Futura PT"/>
                <a:ea typeface="+mn-ea"/>
                <a:cs typeface="Futura PT"/>
              </a:rPr>
              <a:t>t</a:t>
            </a:r>
            <a:r>
              <a:rPr kumimoji="0" sz="2200" b="1" i="0" u="none" strike="noStrike" kern="1200" cap="none" spc="-30" normalizeH="0" baseline="0" noProof="0" dirty="0">
                <a:ln>
                  <a:noFill/>
                </a:ln>
                <a:solidFill>
                  <a:prstClr val="black"/>
                </a:solidFill>
                <a:effectLst/>
                <a:uLnTx/>
                <a:uFillTx/>
                <a:latin typeface="Futura PT"/>
                <a:ea typeface="+mn-ea"/>
                <a:cs typeface="Futura PT"/>
              </a:rPr>
              <a:t>e</a:t>
            </a:r>
            <a:r>
              <a:rPr kumimoji="0" sz="2200" b="1" i="0" u="none" strike="noStrike" kern="1200" cap="none" spc="0" normalizeH="0" baseline="0" noProof="0" dirty="0">
                <a:ln>
                  <a:noFill/>
                </a:ln>
                <a:solidFill>
                  <a:prstClr val="black"/>
                </a:solidFill>
                <a:effectLst/>
                <a:uLnTx/>
                <a:uFillTx/>
                <a:latin typeface="Futura PT"/>
                <a:ea typeface="+mn-ea"/>
                <a:cs typeface="Futura PT"/>
              </a:rPr>
              <a:t>,  </a:t>
            </a:r>
            <a:r>
              <a:rPr kumimoji="0" sz="2200" b="1" i="0" u="none" strike="noStrike" kern="1200" cap="none" spc="5" normalizeH="0" baseline="0" noProof="0" dirty="0">
                <a:ln>
                  <a:noFill/>
                </a:ln>
                <a:solidFill>
                  <a:srgbClr val="0063A6"/>
                </a:solidFill>
                <a:effectLst/>
                <a:uLnTx/>
                <a:uFillTx/>
                <a:latin typeface="Futura PT"/>
                <a:ea typeface="+mn-ea"/>
                <a:cs typeface="Futura PT"/>
              </a:rPr>
              <a:t>but in  </a:t>
            </a:r>
            <a:r>
              <a:rPr kumimoji="0" sz="2200" b="1" i="0" u="none" strike="noStrike" kern="1200" cap="none" spc="10" normalizeH="0" baseline="0" noProof="0" dirty="0">
                <a:ln>
                  <a:noFill/>
                </a:ln>
                <a:solidFill>
                  <a:srgbClr val="0063A6"/>
                </a:solidFill>
                <a:effectLst/>
                <a:uLnTx/>
                <a:uFillTx/>
                <a:latin typeface="Futura PT"/>
                <a:ea typeface="+mn-ea"/>
                <a:cs typeface="Futura PT"/>
              </a:rPr>
              <a:t>different  </a:t>
            </a:r>
            <a:r>
              <a:rPr kumimoji="0" sz="2200" b="1" i="0" u="none" strike="noStrike" kern="1200" cap="none" spc="-35" normalizeH="0" baseline="0" noProof="0" dirty="0">
                <a:ln>
                  <a:noFill/>
                </a:ln>
                <a:solidFill>
                  <a:srgbClr val="0063A6"/>
                </a:solidFill>
                <a:effectLst/>
                <a:uLnTx/>
                <a:uFillTx/>
                <a:latin typeface="Futura PT"/>
                <a:ea typeface="+mn-ea"/>
                <a:cs typeface="Futura PT"/>
              </a:rPr>
              <a:t>ways</a:t>
            </a:r>
            <a:endParaRPr kumimoji="0" sz="2200" b="0" i="0" u="none" strike="noStrike" kern="1200" cap="none" spc="0" normalizeH="0" baseline="0" noProof="0" dirty="0">
              <a:ln>
                <a:noFill/>
              </a:ln>
              <a:solidFill>
                <a:srgbClr val="0063A6"/>
              </a:solidFill>
              <a:effectLst/>
              <a:uLnTx/>
              <a:uFillTx/>
              <a:latin typeface="Futura PT"/>
              <a:ea typeface="+mn-ea"/>
              <a:cs typeface="Futura PT"/>
            </a:endParaRPr>
          </a:p>
        </p:txBody>
      </p:sp>
      <p:pic>
        <p:nvPicPr>
          <p:cNvPr id="7" name="map_0">
            <a:extLst>
              <a:ext uri="{FF2B5EF4-FFF2-40B4-BE49-F238E27FC236}">
                <a16:creationId xmlns:a16="http://schemas.microsoft.com/office/drawing/2014/main" id="{6E0052C4-3BC6-464A-A876-D9A690B452C1}"/>
              </a:ext>
            </a:extLst>
          </p:cNvPr>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2537" y="0"/>
            <a:ext cx="9138926" cy="5143500"/>
          </a:xfrm>
          <a:prstGeom prst="rect">
            <a:avLst/>
          </a:prstGeom>
        </p:spPr>
      </p:pic>
      <p:sp>
        <p:nvSpPr>
          <p:cNvPr id="4" name="title_center">
            <a:extLst>
              <a:ext uri="{FF2B5EF4-FFF2-40B4-BE49-F238E27FC236}">
                <a16:creationId xmlns:a16="http://schemas.microsoft.com/office/drawing/2014/main" id="{49F29DC2-3978-4B96-B898-085E18482681}"/>
              </a:ext>
            </a:extLst>
          </p:cNvPr>
          <p:cNvSpPr>
            <a:spLocks noGrp="1"/>
          </p:cNvSpPr>
          <p:nvPr>
            <p:ph type="title"/>
          </p:nvPr>
        </p:nvSpPr>
        <p:spPr>
          <a:xfrm>
            <a:off x="495299" y="2185130"/>
            <a:ext cx="8140273" cy="1350314"/>
          </a:xfrm>
        </p:spPr>
        <p:txBody>
          <a:bodyPr/>
          <a:lstStyle/>
          <a:p>
            <a:pPr algn="ctr">
              <a:lnSpc>
                <a:spcPts val="3800"/>
              </a:lnSpc>
            </a:pPr>
            <a:r>
              <a:rPr lang="en-US" sz="3600" dirty="0"/>
              <a:t>All countries participate, </a:t>
            </a:r>
            <a:br>
              <a:rPr lang="en-US" sz="3600" dirty="0"/>
            </a:br>
            <a:r>
              <a:rPr lang="en-US" sz="3600" dirty="0">
                <a:solidFill>
                  <a:srgbClr val="0063A6"/>
                </a:solidFill>
              </a:rPr>
              <a:t>but in different ways</a:t>
            </a:r>
          </a:p>
        </p:txBody>
      </p:sp>
      <p:pic>
        <p:nvPicPr>
          <p:cNvPr id="9" name="map_1">
            <a:extLst>
              <a:ext uri="{FF2B5EF4-FFF2-40B4-BE49-F238E27FC236}">
                <a16:creationId xmlns:a16="http://schemas.microsoft.com/office/drawing/2014/main" id="{24699897-2287-4C25-907D-B50A73894F4C}"/>
              </a:ext>
            </a:extLst>
          </p:cNvPr>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2537" y="0"/>
            <a:ext cx="9138926" cy="5143500"/>
          </a:xfrm>
          <a:prstGeom prst="rect">
            <a:avLst/>
          </a:prstGeom>
        </p:spPr>
      </p:pic>
      <p:pic>
        <p:nvPicPr>
          <p:cNvPr id="3" name="map_2">
            <a:extLst>
              <a:ext uri="{FF2B5EF4-FFF2-40B4-BE49-F238E27FC236}">
                <a16:creationId xmlns:a16="http://schemas.microsoft.com/office/drawing/2014/main" id="{C9CCD120-719D-42C2-9E3A-55AF79B1F001}"/>
              </a:ext>
            </a:extLst>
          </p:cNvPr>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3719" y="0"/>
            <a:ext cx="9136561" cy="5143500"/>
          </a:xfrm>
          <a:prstGeom prst="rect">
            <a:avLst/>
          </a:prstGeom>
        </p:spPr>
      </p:pic>
      <p:pic>
        <p:nvPicPr>
          <p:cNvPr id="6" name="map_3">
            <a:extLst>
              <a:ext uri="{FF2B5EF4-FFF2-40B4-BE49-F238E27FC236}">
                <a16:creationId xmlns:a16="http://schemas.microsoft.com/office/drawing/2014/main" id="{DE06372F-3E66-4ECB-9ED9-2365EB11CD96}"/>
              </a:ext>
            </a:extLst>
          </p:cNvPr>
          <p:cNvPicPr>
            <a:picLocks noChangeAspect="1"/>
          </p:cNvPicPr>
          <p:nvPr/>
        </p:nvPicPr>
        <p:blipFill>
          <a:blip r:embed="rId6" cstate="email">
            <a:extLst>
              <a:ext uri="{28A0092B-C50C-407E-A947-70E740481C1C}">
                <a14:useLocalDpi xmlns:a14="http://schemas.microsoft.com/office/drawing/2010/main" val="0"/>
              </a:ext>
            </a:extLst>
          </a:blip>
          <a:stretch>
            <a:fillRect/>
          </a:stretch>
        </p:blipFill>
        <p:spPr>
          <a:xfrm>
            <a:off x="3719" y="0"/>
            <a:ext cx="9136561" cy="5143500"/>
          </a:xfrm>
          <a:prstGeom prst="rect">
            <a:avLst/>
          </a:prstGeom>
        </p:spPr>
      </p:pic>
      <p:pic>
        <p:nvPicPr>
          <p:cNvPr id="10" name="map_4">
            <a:extLst>
              <a:ext uri="{FF2B5EF4-FFF2-40B4-BE49-F238E27FC236}">
                <a16:creationId xmlns:a16="http://schemas.microsoft.com/office/drawing/2014/main" id="{CD3108DD-F1E8-41D2-A09E-00E6D137AB50}"/>
              </a:ext>
            </a:extLst>
          </p:cNvPr>
          <p:cNvPicPr>
            <a:picLocks noChangeAspect="1"/>
          </p:cNvPicPr>
          <p:nvPr/>
        </p:nvPicPr>
        <p:blipFill>
          <a:blip r:embed="rId7" cstate="email">
            <a:extLst>
              <a:ext uri="{28A0092B-C50C-407E-A947-70E740481C1C}">
                <a14:useLocalDpi xmlns:a14="http://schemas.microsoft.com/office/drawing/2010/main" val="0"/>
              </a:ext>
            </a:extLst>
          </a:blip>
          <a:stretch>
            <a:fillRect/>
          </a:stretch>
        </p:blipFill>
        <p:spPr>
          <a:xfrm>
            <a:off x="3719" y="0"/>
            <a:ext cx="9136561" cy="5143500"/>
          </a:xfrm>
          <a:prstGeom prst="rect">
            <a:avLst/>
          </a:prstGeom>
        </p:spPr>
      </p:pic>
      <p:pic>
        <p:nvPicPr>
          <p:cNvPr id="15" name="map_5">
            <a:extLst>
              <a:ext uri="{FF2B5EF4-FFF2-40B4-BE49-F238E27FC236}">
                <a16:creationId xmlns:a16="http://schemas.microsoft.com/office/drawing/2014/main" id="{B18DBAC7-F627-4377-8E12-572DB098DBC1}"/>
              </a:ext>
            </a:extLst>
          </p:cNvPr>
          <p:cNvPicPr>
            <a:picLocks noChangeAspect="1"/>
          </p:cNvPicPr>
          <p:nvPr/>
        </p:nvPicPr>
        <p:blipFill>
          <a:blip r:embed="rId8" cstate="email">
            <a:extLst>
              <a:ext uri="{28A0092B-C50C-407E-A947-70E740481C1C}">
                <a14:useLocalDpi xmlns:a14="http://schemas.microsoft.com/office/drawing/2010/main" val="0"/>
              </a:ext>
            </a:extLst>
          </a:blip>
          <a:stretch>
            <a:fillRect/>
          </a:stretch>
        </p:blipFill>
        <p:spPr>
          <a:xfrm>
            <a:off x="3719" y="0"/>
            <a:ext cx="9136561" cy="5143500"/>
          </a:xfrm>
          <a:prstGeom prst="rect">
            <a:avLst/>
          </a:prstGeom>
        </p:spPr>
      </p:pic>
      <p:pic>
        <p:nvPicPr>
          <p:cNvPr id="17" name="map_6">
            <a:extLst>
              <a:ext uri="{FF2B5EF4-FFF2-40B4-BE49-F238E27FC236}">
                <a16:creationId xmlns:a16="http://schemas.microsoft.com/office/drawing/2014/main" id="{DE31CC15-57C5-4A0C-855B-FFFAC7B8706F}"/>
              </a:ext>
            </a:extLst>
          </p:cNvPr>
          <p:cNvPicPr>
            <a:picLocks noChangeAspect="1"/>
          </p:cNvPicPr>
          <p:nvPr/>
        </p:nvPicPr>
        <p:blipFill>
          <a:blip r:embed="rId9" cstate="email">
            <a:extLst>
              <a:ext uri="{28A0092B-C50C-407E-A947-70E740481C1C}">
                <a14:useLocalDpi xmlns:a14="http://schemas.microsoft.com/office/drawing/2010/main" val="0"/>
              </a:ext>
            </a:extLst>
          </a:blip>
          <a:stretch>
            <a:fillRect/>
          </a:stretch>
        </p:blipFill>
        <p:spPr>
          <a:xfrm>
            <a:off x="3719" y="0"/>
            <a:ext cx="9136561" cy="5143500"/>
          </a:xfrm>
          <a:prstGeom prst="rect">
            <a:avLst/>
          </a:prstGeom>
        </p:spPr>
      </p:pic>
    </p:spTree>
    <p:extLst>
      <p:ext uri="{BB962C8B-B14F-4D97-AF65-F5344CB8AC3E}">
        <p14:creationId xmlns:p14="http://schemas.microsoft.com/office/powerpoint/2010/main" val="22636348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childTnLst>
                                  <p:subTnLst>
                                    <p:set>
                                      <p:cBhvr override="childStyle">
                                        <p:cTn dur="1" fill="hold" display="0" masterRel="nextClick" afterEffect="1"/>
                                        <p:tgtEl>
                                          <p:spTgt spid="4"/>
                                        </p:tgtEl>
                                        <p:attrNameLst>
                                          <p:attrName>style.visibility</p:attrName>
                                        </p:attrNameLst>
                                      </p:cBhvr>
                                      <p:to>
                                        <p:strVal val="hidden"/>
                                      </p:to>
                                    </p:set>
                                  </p:subTnLst>
                                </p:cTn>
                              </p:par>
                              <p:par>
                                <p:cTn id="7" presetID="1" presetClass="entr" presetSubtype="0" fill="hold"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9"/>
                                        </p:tgtEl>
                                        <p:attrNameLst>
                                          <p:attrName>style.visibility</p:attrName>
                                        </p:attrNameLst>
                                      </p:cBhvr>
                                      <p:to>
                                        <p:strVal val="visible"/>
                                      </p:to>
                                    </p:set>
                                  </p:childTnLst>
                                  <p:subTnLst>
                                    <p:set>
                                      <p:cBhvr override="childStyle">
                                        <p:cTn dur="1" fill="hold" display="0" masterRel="nextClick" afterEffect="1"/>
                                        <p:tgtEl>
                                          <p:spTgt spid="9"/>
                                        </p:tgtEl>
                                        <p:attrNameLst>
                                          <p:attrName>style.visibility</p:attrName>
                                        </p:attrNameLst>
                                      </p:cBhvr>
                                      <p:to>
                                        <p:strVal val="hidden"/>
                                      </p:to>
                                    </p:set>
                                  </p:sub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childTnLst>
                                  <p:subTnLst>
                                    <p:set>
                                      <p:cBhvr override="childStyle">
                                        <p:cTn dur="1" fill="hold" display="0" masterRel="nextClick" afterEffect="1"/>
                                        <p:tgtEl>
                                          <p:spTgt spid="3"/>
                                        </p:tgtEl>
                                        <p:attrNameLst>
                                          <p:attrName>style.visibility</p:attrName>
                                        </p:attrNameLst>
                                      </p:cBhvr>
                                      <p:to>
                                        <p:strVal val="hidden"/>
                                      </p:to>
                                    </p:set>
                                  </p:sub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
                                        </p:tgtEl>
                                        <p:attrNameLst>
                                          <p:attrName>style.visibility</p:attrName>
                                        </p:attrNameLst>
                                      </p:cBhvr>
                                      <p:to>
                                        <p:strVal val="visible"/>
                                      </p:to>
                                    </p:set>
                                  </p:childTnLst>
                                  <p:subTnLst>
                                    <p:set>
                                      <p:cBhvr override="childStyle">
                                        <p:cTn dur="1" fill="hold" display="0" masterRel="nextClick" afterEffect="1"/>
                                        <p:tgtEl>
                                          <p:spTgt spid="6"/>
                                        </p:tgtEl>
                                        <p:attrNameLst>
                                          <p:attrName>style.visibility</p:attrName>
                                        </p:attrNameLst>
                                      </p:cBhvr>
                                      <p:to>
                                        <p:strVal val="hidden"/>
                                      </p:to>
                                    </p:set>
                                  </p:sub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0"/>
                                        </p:tgtEl>
                                        <p:attrNameLst>
                                          <p:attrName>style.visibility</p:attrName>
                                        </p:attrNameLst>
                                      </p:cBhvr>
                                      <p:to>
                                        <p:strVal val="visible"/>
                                      </p:to>
                                    </p:set>
                                  </p:childTnLst>
                                  <p:subTnLst>
                                    <p:set>
                                      <p:cBhvr override="childStyle">
                                        <p:cTn dur="1" fill="hold" display="0" masterRel="nextClick" afterEffect="1"/>
                                        <p:tgtEl>
                                          <p:spTgt spid="10"/>
                                        </p:tgtEl>
                                        <p:attrNameLst>
                                          <p:attrName>style.visibility</p:attrName>
                                        </p:attrNameLst>
                                      </p:cBhvr>
                                      <p:to>
                                        <p:strVal val="hidden"/>
                                      </p:to>
                                    </p:set>
                                  </p:sub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5"/>
                                        </p:tgtEl>
                                        <p:attrNameLst>
                                          <p:attrName>style.visibility</p:attrName>
                                        </p:attrNameLst>
                                      </p:cBhvr>
                                      <p:to>
                                        <p:strVal val="visible"/>
                                      </p:to>
                                    </p:set>
                                  </p:childTnLst>
                                  <p:subTnLst>
                                    <p:set>
                                      <p:cBhvr override="childStyle">
                                        <p:cTn dur="1" fill="hold" display="0" masterRel="nextClick" afterEffect="1"/>
                                        <p:tgtEl>
                                          <p:spTgt spid="15"/>
                                        </p:tgtEl>
                                        <p:attrNameLst>
                                          <p:attrName>style.visibility</p:attrName>
                                        </p:attrNameLst>
                                      </p:cBhvr>
                                      <p:to>
                                        <p:strVal val="hidden"/>
                                      </p:to>
                                    </p:set>
                                  </p:sub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0" y="0"/>
            <a:ext cx="4673600" cy="5143500"/>
          </a:xfrm>
          <a:custGeom>
            <a:avLst/>
            <a:gdLst/>
            <a:ahLst/>
            <a:cxnLst/>
            <a:rect l="l" t="t" r="r" b="b"/>
            <a:pathLst>
              <a:path w="4673600" h="5143500">
                <a:moveTo>
                  <a:pt x="0" y="5143500"/>
                </a:moveTo>
                <a:lnTo>
                  <a:pt x="4673600" y="5143500"/>
                </a:lnTo>
                <a:lnTo>
                  <a:pt x="4673600" y="0"/>
                </a:lnTo>
                <a:lnTo>
                  <a:pt x="0" y="0"/>
                </a:lnTo>
                <a:lnTo>
                  <a:pt x="0" y="5143500"/>
                </a:lnTo>
                <a:close/>
              </a:path>
            </a:pathLst>
          </a:custGeom>
          <a:solidFill>
            <a:srgbClr val="FBF3F7"/>
          </a:solidFill>
        </p:spPr>
        <p:txBody>
          <a:bodyPr wrap="square" lIns="0" tIns="0" rIns="0" bIns="0" rtlCol="0"/>
          <a:lstStyle/>
          <a:p>
            <a:endParaRPr/>
          </a:p>
        </p:txBody>
      </p:sp>
      <p:sp>
        <p:nvSpPr>
          <p:cNvPr id="3" name="object 3"/>
          <p:cNvSpPr/>
          <p:nvPr/>
        </p:nvSpPr>
        <p:spPr>
          <a:xfrm>
            <a:off x="4673600" y="0"/>
            <a:ext cx="4470400" cy="5143500"/>
          </a:xfrm>
          <a:custGeom>
            <a:avLst/>
            <a:gdLst/>
            <a:ahLst/>
            <a:cxnLst/>
            <a:rect l="l" t="t" r="r" b="b"/>
            <a:pathLst>
              <a:path w="4470400" h="5143500">
                <a:moveTo>
                  <a:pt x="0" y="5143500"/>
                </a:moveTo>
                <a:lnTo>
                  <a:pt x="4470400" y="5143500"/>
                </a:lnTo>
                <a:lnTo>
                  <a:pt x="4470400" y="0"/>
                </a:lnTo>
                <a:lnTo>
                  <a:pt x="0" y="0"/>
                </a:lnTo>
                <a:lnTo>
                  <a:pt x="0" y="5143500"/>
                </a:lnTo>
                <a:close/>
              </a:path>
            </a:pathLst>
          </a:custGeom>
          <a:solidFill>
            <a:srgbClr val="F4DDE8"/>
          </a:solidFill>
        </p:spPr>
        <p:txBody>
          <a:bodyPr wrap="square" lIns="0" tIns="0" rIns="0" bIns="0" rtlCol="0"/>
          <a:lstStyle/>
          <a:p>
            <a:endParaRPr/>
          </a:p>
        </p:txBody>
      </p:sp>
      <p:sp>
        <p:nvSpPr>
          <p:cNvPr id="4" name="object 4"/>
          <p:cNvSpPr txBox="1">
            <a:spLocks noGrp="1"/>
          </p:cNvSpPr>
          <p:nvPr>
            <p:ph type="title"/>
          </p:nvPr>
        </p:nvSpPr>
        <p:spPr>
          <a:xfrm>
            <a:off x="495300" y="351510"/>
            <a:ext cx="3148330" cy="3296608"/>
          </a:xfrm>
          <a:prstGeom prst="rect">
            <a:avLst/>
          </a:prstGeom>
        </p:spPr>
        <p:txBody>
          <a:bodyPr vert="horz" wrap="square" lIns="0" tIns="78740" rIns="0" bIns="0" rtlCol="0">
            <a:spAutoFit/>
          </a:bodyPr>
          <a:lstStyle/>
          <a:p>
            <a:pPr marL="12700" marR="5080">
              <a:lnSpc>
                <a:spcPts val="3600"/>
              </a:lnSpc>
              <a:spcBef>
                <a:spcPts val="620"/>
              </a:spcBef>
            </a:pPr>
            <a:r>
              <a:rPr lang="en-US" spc="-65" dirty="0"/>
              <a:t>While </a:t>
            </a:r>
            <a:r>
              <a:rPr spc="-65" dirty="0"/>
              <a:t>GVCs</a:t>
            </a:r>
            <a:r>
              <a:rPr lang="en-US" spc="-65" dirty="0"/>
              <a:t> are a mixed blessing for the environment</a:t>
            </a:r>
            <a:r>
              <a:rPr spc="-65" dirty="0"/>
              <a:t> </a:t>
            </a:r>
            <a:r>
              <a:rPr lang="en-US" dirty="0">
                <a:solidFill>
                  <a:srgbClr val="8D3B70"/>
                </a:solidFill>
              </a:rPr>
              <a:t>production related CO2 emissions drop in most countries </a:t>
            </a:r>
            <a:endParaRPr dirty="0">
              <a:solidFill>
                <a:srgbClr val="8D3B70"/>
              </a:solidFill>
            </a:endParaRPr>
          </a:p>
        </p:txBody>
      </p:sp>
      <p:sp>
        <p:nvSpPr>
          <p:cNvPr id="37" name="Slide Number Placeholder 36">
            <a:extLst>
              <a:ext uri="{FF2B5EF4-FFF2-40B4-BE49-F238E27FC236}">
                <a16:creationId xmlns:a16="http://schemas.microsoft.com/office/drawing/2014/main" id="{B14211EF-D71E-436B-88D6-AAD5664EE6BE}"/>
              </a:ext>
            </a:extLst>
          </p:cNvPr>
          <p:cNvSpPr>
            <a:spLocks noGrp="1"/>
          </p:cNvSpPr>
          <p:nvPr>
            <p:ph type="sldNum" sz="quarter" idx="7"/>
          </p:nvPr>
        </p:nvSpPr>
        <p:spPr/>
        <p:txBody>
          <a:bodyPr/>
          <a:lstStyle/>
          <a:p>
            <a:pPr marL="38100">
              <a:spcBef>
                <a:spcPts val="65"/>
              </a:spcBef>
            </a:pPr>
            <a:fld id="{81D60167-4931-47E6-BA6A-407CBD079E47}" type="slidenum">
              <a:rPr lang="en-US" smtClean="0">
                <a:latin typeface="FuturaPT-Demi"/>
                <a:cs typeface="FuturaPT-Demi"/>
              </a:rPr>
              <a:pPr marL="38100">
                <a:spcBef>
                  <a:spcPts val="65"/>
                </a:spcBef>
              </a:pPr>
              <a:t>20</a:t>
            </a:fld>
            <a:r>
              <a:rPr lang="en-US" b="1">
                <a:latin typeface="FuturaPT-Demi"/>
                <a:cs typeface="FuturaPT-Demi"/>
              </a:rPr>
              <a:t>  </a:t>
            </a:r>
            <a:r>
              <a:rPr lang="en-US"/>
              <a:t>|  </a:t>
            </a:r>
            <a:r>
              <a:rPr lang="en-US" spc="-10"/>
              <a:t>World </a:t>
            </a:r>
            <a:r>
              <a:rPr lang="en-US" spc="-5"/>
              <a:t>Development </a:t>
            </a:r>
            <a:r>
              <a:rPr lang="en-US" spc="-10"/>
              <a:t>Report</a:t>
            </a:r>
            <a:r>
              <a:rPr lang="en-US" spc="80"/>
              <a:t> </a:t>
            </a:r>
            <a:r>
              <a:rPr lang="en-US" spc="-10"/>
              <a:t>2020</a:t>
            </a:r>
            <a:endParaRPr lang="en-US" spc="-10" dirty="0"/>
          </a:p>
        </p:txBody>
      </p:sp>
      <p:sp>
        <p:nvSpPr>
          <p:cNvPr id="38" name="object 22">
            <a:extLst>
              <a:ext uri="{FF2B5EF4-FFF2-40B4-BE49-F238E27FC236}">
                <a16:creationId xmlns:a16="http://schemas.microsoft.com/office/drawing/2014/main" id="{1915414B-4B4F-431C-9CF0-A5E320F27A15}"/>
              </a:ext>
            </a:extLst>
          </p:cNvPr>
          <p:cNvSpPr txBox="1"/>
          <p:nvPr/>
        </p:nvSpPr>
        <p:spPr>
          <a:xfrm>
            <a:off x="5151966" y="427634"/>
            <a:ext cx="3306234" cy="495007"/>
          </a:xfrm>
          <a:prstGeom prst="rect">
            <a:avLst/>
          </a:prstGeom>
        </p:spPr>
        <p:txBody>
          <a:bodyPr vert="horz" wrap="square" lIns="0" tIns="33020" rIns="0" bIns="0" rtlCol="0">
            <a:spAutoFit/>
          </a:bodyPr>
          <a:lstStyle/>
          <a:p>
            <a:pPr marL="12700" marR="5080">
              <a:lnSpc>
                <a:spcPts val="1800"/>
              </a:lnSpc>
              <a:spcBef>
                <a:spcPts val="260"/>
              </a:spcBef>
            </a:pPr>
            <a:r>
              <a:rPr lang="en-US" sz="1600" spc="-10" dirty="0">
                <a:latin typeface="FuturaPT-Demi"/>
                <a:cs typeface="FuturaPT-Demi"/>
              </a:rPr>
              <a:t>Production related CO2 emissions after GVC transitions</a:t>
            </a:r>
            <a:endParaRPr sz="1600" dirty="0">
              <a:latin typeface="FuturaPT-Demi"/>
              <a:cs typeface="FuturaPT-Demi"/>
            </a:endParaRPr>
          </a:p>
        </p:txBody>
      </p:sp>
      <p:graphicFrame>
        <p:nvGraphicFramePr>
          <p:cNvPr id="9" name="Chart 8">
            <a:extLst>
              <a:ext uri="{FF2B5EF4-FFF2-40B4-BE49-F238E27FC236}">
                <a16:creationId xmlns:a16="http://schemas.microsoft.com/office/drawing/2014/main" id="{1AF12A68-9349-4B6A-B95A-122D28DD0BC8}"/>
              </a:ext>
            </a:extLst>
          </p:cNvPr>
          <p:cNvGraphicFramePr>
            <a:graphicFrameLocks/>
          </p:cNvGraphicFramePr>
          <p:nvPr>
            <p:extLst>
              <p:ext uri="{D42A27DB-BD31-4B8C-83A1-F6EECF244321}">
                <p14:modId xmlns:p14="http://schemas.microsoft.com/office/powerpoint/2010/main" val="1214584281"/>
              </p:ext>
            </p:extLst>
          </p:nvPr>
        </p:nvGraphicFramePr>
        <p:xfrm>
          <a:off x="4746202" y="1293138"/>
          <a:ext cx="4325195" cy="3668116"/>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74847508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0" y="0"/>
            <a:ext cx="4673600" cy="5143500"/>
          </a:xfrm>
          <a:custGeom>
            <a:avLst/>
            <a:gdLst/>
            <a:ahLst/>
            <a:cxnLst/>
            <a:rect l="l" t="t" r="r" b="b"/>
            <a:pathLst>
              <a:path w="4673600" h="5143500">
                <a:moveTo>
                  <a:pt x="0" y="5143500"/>
                </a:moveTo>
                <a:lnTo>
                  <a:pt x="4673600" y="5143500"/>
                </a:lnTo>
                <a:lnTo>
                  <a:pt x="4673600" y="0"/>
                </a:lnTo>
                <a:lnTo>
                  <a:pt x="0" y="0"/>
                </a:lnTo>
                <a:lnTo>
                  <a:pt x="0" y="5143500"/>
                </a:lnTo>
                <a:close/>
              </a:path>
            </a:pathLst>
          </a:custGeom>
          <a:solidFill>
            <a:srgbClr val="FBF3F7"/>
          </a:solidFill>
        </p:spPr>
        <p:txBody>
          <a:bodyPr wrap="square" lIns="0" tIns="0" rIns="0" bIns="0" rtlCol="0"/>
          <a:lstStyle/>
          <a:p>
            <a:endParaRPr/>
          </a:p>
        </p:txBody>
      </p:sp>
      <p:sp>
        <p:nvSpPr>
          <p:cNvPr id="3" name="object 3"/>
          <p:cNvSpPr/>
          <p:nvPr/>
        </p:nvSpPr>
        <p:spPr>
          <a:xfrm>
            <a:off x="4673600" y="0"/>
            <a:ext cx="4470400" cy="5143500"/>
          </a:xfrm>
          <a:custGeom>
            <a:avLst/>
            <a:gdLst/>
            <a:ahLst/>
            <a:cxnLst/>
            <a:rect l="l" t="t" r="r" b="b"/>
            <a:pathLst>
              <a:path w="4470400" h="5143500">
                <a:moveTo>
                  <a:pt x="0" y="5143500"/>
                </a:moveTo>
                <a:lnTo>
                  <a:pt x="4470400" y="5143500"/>
                </a:lnTo>
                <a:lnTo>
                  <a:pt x="4470400" y="0"/>
                </a:lnTo>
                <a:lnTo>
                  <a:pt x="0" y="0"/>
                </a:lnTo>
                <a:lnTo>
                  <a:pt x="0" y="5143500"/>
                </a:lnTo>
                <a:close/>
              </a:path>
            </a:pathLst>
          </a:custGeom>
          <a:solidFill>
            <a:srgbClr val="F4DDE8"/>
          </a:solidFill>
        </p:spPr>
        <p:txBody>
          <a:bodyPr wrap="square" lIns="0" tIns="0" rIns="0" bIns="0" rtlCol="0"/>
          <a:lstStyle/>
          <a:p>
            <a:endParaRPr/>
          </a:p>
        </p:txBody>
      </p:sp>
      <p:sp>
        <p:nvSpPr>
          <p:cNvPr id="4" name="object 4"/>
          <p:cNvSpPr txBox="1">
            <a:spLocks noGrp="1"/>
          </p:cNvSpPr>
          <p:nvPr>
            <p:ph type="title"/>
          </p:nvPr>
        </p:nvSpPr>
        <p:spPr>
          <a:xfrm>
            <a:off x="495300" y="351510"/>
            <a:ext cx="3148330" cy="1911614"/>
          </a:xfrm>
          <a:prstGeom prst="rect">
            <a:avLst/>
          </a:prstGeom>
        </p:spPr>
        <p:txBody>
          <a:bodyPr vert="horz" wrap="square" lIns="0" tIns="78740" rIns="0" bIns="0" rtlCol="0">
            <a:spAutoFit/>
          </a:bodyPr>
          <a:lstStyle/>
          <a:p>
            <a:pPr marL="12700" marR="5080">
              <a:lnSpc>
                <a:spcPts val="3600"/>
              </a:lnSpc>
              <a:spcBef>
                <a:spcPts val="620"/>
              </a:spcBef>
            </a:pPr>
            <a:r>
              <a:rPr spc="-65" dirty="0"/>
              <a:t>GVCs </a:t>
            </a:r>
            <a:r>
              <a:rPr lang="en-US" spc="-20" dirty="0"/>
              <a:t>are associated with</a:t>
            </a:r>
            <a:r>
              <a:rPr spc="-20" dirty="0"/>
              <a:t>…  </a:t>
            </a:r>
            <a:r>
              <a:rPr lang="en-US" dirty="0">
                <a:solidFill>
                  <a:srgbClr val="8D3B70"/>
                </a:solidFill>
              </a:rPr>
              <a:t>more shipping and more waste</a:t>
            </a:r>
            <a:endParaRPr dirty="0">
              <a:solidFill>
                <a:srgbClr val="8D3B70"/>
              </a:solidFill>
            </a:endParaRPr>
          </a:p>
        </p:txBody>
      </p:sp>
      <p:sp>
        <p:nvSpPr>
          <p:cNvPr id="37" name="Slide Number Placeholder 36">
            <a:extLst>
              <a:ext uri="{FF2B5EF4-FFF2-40B4-BE49-F238E27FC236}">
                <a16:creationId xmlns:a16="http://schemas.microsoft.com/office/drawing/2014/main" id="{B14211EF-D71E-436B-88D6-AAD5664EE6BE}"/>
              </a:ext>
            </a:extLst>
          </p:cNvPr>
          <p:cNvSpPr>
            <a:spLocks noGrp="1"/>
          </p:cNvSpPr>
          <p:nvPr>
            <p:ph type="sldNum" sz="quarter" idx="7"/>
          </p:nvPr>
        </p:nvSpPr>
        <p:spPr/>
        <p:txBody>
          <a:bodyPr/>
          <a:lstStyle/>
          <a:p>
            <a:pPr marL="38100">
              <a:spcBef>
                <a:spcPts val="65"/>
              </a:spcBef>
            </a:pPr>
            <a:fld id="{81D60167-4931-47E6-BA6A-407CBD079E47}" type="slidenum">
              <a:rPr lang="en-US" smtClean="0">
                <a:latin typeface="FuturaPT-Demi"/>
                <a:cs typeface="FuturaPT-Demi"/>
              </a:rPr>
              <a:pPr marL="38100">
                <a:spcBef>
                  <a:spcPts val="65"/>
                </a:spcBef>
              </a:pPr>
              <a:t>21</a:t>
            </a:fld>
            <a:r>
              <a:rPr lang="en-US" b="1">
                <a:latin typeface="FuturaPT-Demi"/>
                <a:cs typeface="FuturaPT-Demi"/>
              </a:rPr>
              <a:t>  </a:t>
            </a:r>
            <a:r>
              <a:rPr lang="en-US"/>
              <a:t>|  </a:t>
            </a:r>
            <a:r>
              <a:rPr lang="en-US" spc="-10"/>
              <a:t>World </a:t>
            </a:r>
            <a:r>
              <a:rPr lang="en-US" spc="-5"/>
              <a:t>Development </a:t>
            </a:r>
            <a:r>
              <a:rPr lang="en-US" spc="-10"/>
              <a:t>Report</a:t>
            </a:r>
            <a:r>
              <a:rPr lang="en-US" spc="80"/>
              <a:t> </a:t>
            </a:r>
            <a:r>
              <a:rPr lang="en-US" spc="-10"/>
              <a:t>2020</a:t>
            </a:r>
            <a:endParaRPr lang="en-US" spc="-10" dirty="0"/>
          </a:p>
        </p:txBody>
      </p:sp>
      <p:sp>
        <p:nvSpPr>
          <p:cNvPr id="38" name="object 22">
            <a:extLst>
              <a:ext uri="{FF2B5EF4-FFF2-40B4-BE49-F238E27FC236}">
                <a16:creationId xmlns:a16="http://schemas.microsoft.com/office/drawing/2014/main" id="{1915414B-4B4F-431C-9CF0-A5E320F27A15}"/>
              </a:ext>
            </a:extLst>
          </p:cNvPr>
          <p:cNvSpPr txBox="1"/>
          <p:nvPr/>
        </p:nvSpPr>
        <p:spPr>
          <a:xfrm>
            <a:off x="5151966" y="427634"/>
            <a:ext cx="3306234" cy="495007"/>
          </a:xfrm>
          <a:prstGeom prst="rect">
            <a:avLst/>
          </a:prstGeom>
        </p:spPr>
        <p:txBody>
          <a:bodyPr vert="horz" wrap="square" lIns="0" tIns="33020" rIns="0" bIns="0" rtlCol="0">
            <a:spAutoFit/>
          </a:bodyPr>
          <a:lstStyle/>
          <a:p>
            <a:pPr marL="12700" marR="5080">
              <a:lnSpc>
                <a:spcPts val="1800"/>
              </a:lnSpc>
              <a:spcBef>
                <a:spcPts val="260"/>
              </a:spcBef>
            </a:pPr>
            <a:r>
              <a:rPr lang="en-US" sz="1600" spc="-10" dirty="0">
                <a:latin typeface="FuturaPT-Demi"/>
                <a:cs typeface="FuturaPT-Demi"/>
              </a:rPr>
              <a:t>The world produced 50 million metric tons of e-waste in 2018</a:t>
            </a:r>
            <a:endParaRPr sz="1600" dirty="0">
              <a:latin typeface="FuturaPT-Demi"/>
              <a:cs typeface="FuturaPT-Demi"/>
            </a:endParaRPr>
          </a:p>
        </p:txBody>
      </p:sp>
      <p:pic>
        <p:nvPicPr>
          <p:cNvPr id="40" name="Picture 39">
            <a:extLst>
              <a:ext uri="{FF2B5EF4-FFF2-40B4-BE49-F238E27FC236}">
                <a16:creationId xmlns:a16="http://schemas.microsoft.com/office/drawing/2014/main" id="{8268B86F-74C0-4399-84C2-886AD7B9CDC9}"/>
              </a:ext>
            </a:extLst>
          </p:cNvPr>
          <p:cNvPicPr>
            <a:picLocks noChangeAspect="1"/>
          </p:cNvPicPr>
          <p:nvPr/>
        </p:nvPicPr>
        <p:blipFill>
          <a:blip r:embed="rId3"/>
          <a:stretch>
            <a:fillRect/>
          </a:stretch>
        </p:blipFill>
        <p:spPr>
          <a:xfrm>
            <a:off x="4800600" y="1333066"/>
            <a:ext cx="4277569" cy="2679576"/>
          </a:xfrm>
          <a:prstGeom prst="rect">
            <a:avLst/>
          </a:prstGeom>
        </p:spPr>
      </p:pic>
    </p:spTree>
    <p:extLst>
      <p:ext uri="{BB962C8B-B14F-4D97-AF65-F5344CB8AC3E}">
        <p14:creationId xmlns:p14="http://schemas.microsoft.com/office/powerpoint/2010/main" val="242961191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0" y="0"/>
            <a:ext cx="4673600" cy="5143500"/>
          </a:xfrm>
          <a:custGeom>
            <a:avLst/>
            <a:gdLst/>
            <a:ahLst/>
            <a:cxnLst/>
            <a:rect l="l" t="t" r="r" b="b"/>
            <a:pathLst>
              <a:path w="4673600" h="5143500">
                <a:moveTo>
                  <a:pt x="0" y="5143500"/>
                </a:moveTo>
                <a:lnTo>
                  <a:pt x="4673600" y="5143500"/>
                </a:lnTo>
                <a:lnTo>
                  <a:pt x="4673600" y="0"/>
                </a:lnTo>
                <a:lnTo>
                  <a:pt x="0" y="0"/>
                </a:lnTo>
                <a:lnTo>
                  <a:pt x="0" y="5143500"/>
                </a:lnTo>
                <a:close/>
              </a:path>
            </a:pathLst>
          </a:custGeom>
          <a:solidFill>
            <a:srgbClr val="FBF3F7"/>
          </a:solidFill>
        </p:spPr>
        <p:txBody>
          <a:bodyPr wrap="square" lIns="0" tIns="0" rIns="0" bIns="0" rtlCol="0"/>
          <a:lstStyle/>
          <a:p>
            <a:endParaRPr/>
          </a:p>
        </p:txBody>
      </p:sp>
      <p:sp>
        <p:nvSpPr>
          <p:cNvPr id="3" name="object 3"/>
          <p:cNvSpPr/>
          <p:nvPr/>
        </p:nvSpPr>
        <p:spPr>
          <a:xfrm>
            <a:off x="4673600" y="0"/>
            <a:ext cx="4470400" cy="5143500"/>
          </a:xfrm>
          <a:custGeom>
            <a:avLst/>
            <a:gdLst/>
            <a:ahLst/>
            <a:cxnLst/>
            <a:rect l="l" t="t" r="r" b="b"/>
            <a:pathLst>
              <a:path w="4470400" h="5143500">
                <a:moveTo>
                  <a:pt x="0" y="5143500"/>
                </a:moveTo>
                <a:lnTo>
                  <a:pt x="4470400" y="5143500"/>
                </a:lnTo>
                <a:lnTo>
                  <a:pt x="4470400" y="0"/>
                </a:lnTo>
                <a:lnTo>
                  <a:pt x="0" y="0"/>
                </a:lnTo>
                <a:lnTo>
                  <a:pt x="0" y="5143500"/>
                </a:lnTo>
                <a:close/>
              </a:path>
            </a:pathLst>
          </a:custGeom>
          <a:solidFill>
            <a:srgbClr val="F4DDE8"/>
          </a:solidFill>
        </p:spPr>
        <p:txBody>
          <a:bodyPr wrap="square" lIns="0" tIns="0" rIns="0" bIns="0" rtlCol="0"/>
          <a:lstStyle/>
          <a:p>
            <a:endParaRPr/>
          </a:p>
        </p:txBody>
      </p:sp>
      <p:sp>
        <p:nvSpPr>
          <p:cNvPr id="4" name="object 4"/>
          <p:cNvSpPr txBox="1">
            <a:spLocks noGrp="1"/>
          </p:cNvSpPr>
          <p:nvPr>
            <p:ph type="title"/>
          </p:nvPr>
        </p:nvSpPr>
        <p:spPr>
          <a:xfrm>
            <a:off x="495300" y="351510"/>
            <a:ext cx="3148330" cy="2834943"/>
          </a:xfrm>
          <a:prstGeom prst="rect">
            <a:avLst/>
          </a:prstGeom>
        </p:spPr>
        <p:txBody>
          <a:bodyPr vert="horz" wrap="square" lIns="0" tIns="78740" rIns="0" bIns="0" rtlCol="0">
            <a:spAutoFit/>
          </a:bodyPr>
          <a:lstStyle/>
          <a:p>
            <a:pPr marL="12700" marR="5080">
              <a:lnSpc>
                <a:spcPts val="3600"/>
              </a:lnSpc>
              <a:spcBef>
                <a:spcPts val="620"/>
              </a:spcBef>
            </a:pPr>
            <a:r>
              <a:rPr lang="en-US" spc="-65" dirty="0"/>
              <a:t>Relational </a:t>
            </a:r>
            <a:r>
              <a:rPr spc="-65" dirty="0"/>
              <a:t>GVCs </a:t>
            </a:r>
            <a:r>
              <a:rPr lang="en-US" dirty="0">
                <a:solidFill>
                  <a:srgbClr val="8D3B70"/>
                </a:solidFill>
              </a:rPr>
              <a:t>help alleviate environmental concerns </a:t>
            </a:r>
            <a:r>
              <a:rPr lang="en-US" spc="-65" dirty="0"/>
              <a:t>when the public sector is involved</a:t>
            </a:r>
            <a:endParaRPr spc="-65" dirty="0"/>
          </a:p>
        </p:txBody>
      </p:sp>
      <p:sp>
        <p:nvSpPr>
          <p:cNvPr id="37" name="Slide Number Placeholder 36">
            <a:extLst>
              <a:ext uri="{FF2B5EF4-FFF2-40B4-BE49-F238E27FC236}">
                <a16:creationId xmlns:a16="http://schemas.microsoft.com/office/drawing/2014/main" id="{B14211EF-D71E-436B-88D6-AAD5664EE6BE}"/>
              </a:ext>
            </a:extLst>
          </p:cNvPr>
          <p:cNvSpPr>
            <a:spLocks noGrp="1"/>
          </p:cNvSpPr>
          <p:nvPr>
            <p:ph type="sldNum" sz="quarter" idx="7"/>
          </p:nvPr>
        </p:nvSpPr>
        <p:spPr/>
        <p:txBody>
          <a:bodyPr/>
          <a:lstStyle/>
          <a:p>
            <a:pPr marL="38100">
              <a:spcBef>
                <a:spcPts val="65"/>
              </a:spcBef>
            </a:pPr>
            <a:fld id="{81D60167-4931-47E6-BA6A-407CBD079E47}" type="slidenum">
              <a:rPr lang="en-US" smtClean="0">
                <a:latin typeface="FuturaPT-Demi"/>
                <a:cs typeface="FuturaPT-Demi"/>
              </a:rPr>
              <a:pPr marL="38100">
                <a:spcBef>
                  <a:spcPts val="65"/>
                </a:spcBef>
              </a:pPr>
              <a:t>22</a:t>
            </a:fld>
            <a:r>
              <a:rPr lang="en-US" b="1">
                <a:latin typeface="FuturaPT-Demi"/>
                <a:cs typeface="FuturaPT-Demi"/>
              </a:rPr>
              <a:t>  </a:t>
            </a:r>
            <a:r>
              <a:rPr lang="en-US"/>
              <a:t>|  </a:t>
            </a:r>
            <a:r>
              <a:rPr lang="en-US" spc="-10"/>
              <a:t>World </a:t>
            </a:r>
            <a:r>
              <a:rPr lang="en-US" spc="-5"/>
              <a:t>Development </a:t>
            </a:r>
            <a:r>
              <a:rPr lang="en-US" spc="-10"/>
              <a:t>Report</a:t>
            </a:r>
            <a:r>
              <a:rPr lang="en-US" spc="80"/>
              <a:t> </a:t>
            </a:r>
            <a:r>
              <a:rPr lang="en-US" spc="-10"/>
              <a:t>2020</a:t>
            </a:r>
            <a:endParaRPr lang="en-US" spc="-10" dirty="0"/>
          </a:p>
        </p:txBody>
      </p:sp>
      <p:sp>
        <p:nvSpPr>
          <p:cNvPr id="38" name="object 22">
            <a:extLst>
              <a:ext uri="{FF2B5EF4-FFF2-40B4-BE49-F238E27FC236}">
                <a16:creationId xmlns:a16="http://schemas.microsoft.com/office/drawing/2014/main" id="{1915414B-4B4F-431C-9CF0-A5E320F27A15}"/>
              </a:ext>
            </a:extLst>
          </p:cNvPr>
          <p:cNvSpPr txBox="1"/>
          <p:nvPr/>
        </p:nvSpPr>
        <p:spPr>
          <a:xfrm>
            <a:off x="5151966" y="427634"/>
            <a:ext cx="3306234" cy="725840"/>
          </a:xfrm>
          <a:prstGeom prst="rect">
            <a:avLst/>
          </a:prstGeom>
        </p:spPr>
        <p:txBody>
          <a:bodyPr vert="horz" wrap="square" lIns="0" tIns="33020" rIns="0" bIns="0" rtlCol="0">
            <a:spAutoFit/>
          </a:bodyPr>
          <a:lstStyle/>
          <a:p>
            <a:pPr marL="12700" marR="5080">
              <a:lnSpc>
                <a:spcPts val="1800"/>
              </a:lnSpc>
              <a:spcBef>
                <a:spcPts val="260"/>
              </a:spcBef>
            </a:pPr>
            <a:r>
              <a:rPr lang="en-US" sz="1600" spc="-10" dirty="0">
                <a:latin typeface="FuturaPT-Demi"/>
                <a:cs typeface="FuturaPT-Demi"/>
              </a:rPr>
              <a:t>Total reported savings generated by the Swedish Textile Water Initiative in 5 partner countries, 2015-17</a:t>
            </a:r>
            <a:endParaRPr sz="1600" dirty="0">
              <a:latin typeface="FuturaPT-Demi"/>
              <a:cs typeface="FuturaPT-Demi"/>
            </a:endParaRPr>
          </a:p>
        </p:txBody>
      </p:sp>
      <mc:AlternateContent xmlns:mc="http://schemas.openxmlformats.org/markup-compatibility/2006" xmlns:cx2="http://schemas.microsoft.com/office/drawing/2015/10/21/chartex">
        <mc:Choice Requires="cx2">
          <p:graphicFrame>
            <p:nvGraphicFramePr>
              <p:cNvPr id="8" name="Chart 7">
                <a:extLst>
                  <a:ext uri="{FF2B5EF4-FFF2-40B4-BE49-F238E27FC236}">
                    <a16:creationId xmlns:a16="http://schemas.microsoft.com/office/drawing/2014/main" id="{A85B5F5D-9F57-40E4-B6D9-0A7015C97160}"/>
                  </a:ext>
                </a:extLst>
              </p:cNvPr>
              <p:cNvGraphicFramePr/>
              <p:nvPr>
                <p:extLst>
                  <p:ext uri="{D42A27DB-BD31-4B8C-83A1-F6EECF244321}">
                    <p14:modId xmlns:p14="http://schemas.microsoft.com/office/powerpoint/2010/main" val="2688775133"/>
                  </p:ext>
                </p:extLst>
              </p:nvPr>
            </p:nvGraphicFramePr>
            <p:xfrm>
              <a:off x="4673600" y="2038350"/>
              <a:ext cx="4289424" cy="2500312"/>
            </p:xfrm>
            <a:graphic>
              <a:graphicData uri="http://schemas.microsoft.com/office/drawing/2014/chartex">
                <cx:chart xmlns:cx="http://schemas.microsoft.com/office/drawing/2014/chartex" xmlns:r="http://schemas.openxmlformats.org/officeDocument/2006/relationships" r:id="rId3"/>
              </a:graphicData>
            </a:graphic>
          </p:graphicFrame>
        </mc:Choice>
        <mc:Fallback xmlns="">
          <p:pic>
            <p:nvPicPr>
              <p:cNvPr id="8" name="Chart 7">
                <a:extLst>
                  <a:ext uri="{FF2B5EF4-FFF2-40B4-BE49-F238E27FC236}">
                    <a16:creationId xmlns:a16="http://schemas.microsoft.com/office/drawing/2014/main" id="{A85B5F5D-9F57-40E4-B6D9-0A7015C97160}"/>
                  </a:ext>
                </a:extLst>
              </p:cNvPr>
              <p:cNvPicPr>
                <a:picLocks noGrp="1" noRot="1" noChangeAspect="1" noMove="1" noResize="1" noEditPoints="1" noAdjustHandles="1" noChangeArrowheads="1" noChangeShapeType="1"/>
              </p:cNvPicPr>
              <p:nvPr/>
            </p:nvPicPr>
            <p:blipFill>
              <a:blip r:embed="rId4"/>
              <a:stretch>
                <a:fillRect/>
              </a:stretch>
            </p:blipFill>
            <p:spPr>
              <a:xfrm>
                <a:off x="4673600" y="2038350"/>
                <a:ext cx="4289424" cy="2500312"/>
              </a:xfrm>
              <a:prstGeom prst="rect">
                <a:avLst/>
              </a:prstGeom>
            </p:spPr>
          </p:pic>
        </mc:Fallback>
      </mc:AlternateContent>
    </p:spTree>
    <p:extLst>
      <p:ext uri="{BB962C8B-B14F-4D97-AF65-F5344CB8AC3E}">
        <p14:creationId xmlns:p14="http://schemas.microsoft.com/office/powerpoint/2010/main" val="391192560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p:nvPr/>
        </p:nvSpPr>
        <p:spPr>
          <a:xfrm>
            <a:off x="3603453" y="0"/>
            <a:ext cx="2682240" cy="840105"/>
          </a:xfrm>
          <a:custGeom>
            <a:avLst/>
            <a:gdLst/>
            <a:ahLst/>
            <a:cxnLst/>
            <a:rect l="l" t="t" r="r" b="b"/>
            <a:pathLst>
              <a:path w="2682240" h="840105">
                <a:moveTo>
                  <a:pt x="2681862" y="0"/>
                </a:moveTo>
                <a:lnTo>
                  <a:pt x="0" y="0"/>
                </a:lnTo>
                <a:lnTo>
                  <a:pt x="11064" y="22685"/>
                </a:lnTo>
                <a:lnTo>
                  <a:pt x="32137" y="62740"/>
                </a:lnTo>
                <a:lnTo>
                  <a:pt x="54379" y="102067"/>
                </a:lnTo>
                <a:lnTo>
                  <a:pt x="77767" y="140640"/>
                </a:lnTo>
                <a:lnTo>
                  <a:pt x="102277" y="178438"/>
                </a:lnTo>
                <a:lnTo>
                  <a:pt x="127887" y="215437"/>
                </a:lnTo>
                <a:lnTo>
                  <a:pt x="154573" y="251614"/>
                </a:lnTo>
                <a:lnTo>
                  <a:pt x="182312" y="286946"/>
                </a:lnTo>
                <a:lnTo>
                  <a:pt x="211081" y="321409"/>
                </a:lnTo>
                <a:lnTo>
                  <a:pt x="240857" y="354982"/>
                </a:lnTo>
                <a:lnTo>
                  <a:pt x="271617" y="387639"/>
                </a:lnTo>
                <a:lnTo>
                  <a:pt x="303338" y="419360"/>
                </a:lnTo>
                <a:lnTo>
                  <a:pt x="335996" y="450119"/>
                </a:lnTo>
                <a:lnTo>
                  <a:pt x="369569" y="479895"/>
                </a:lnTo>
                <a:lnTo>
                  <a:pt x="404033" y="508664"/>
                </a:lnTo>
                <a:lnTo>
                  <a:pt x="439365" y="536402"/>
                </a:lnTo>
                <a:lnTo>
                  <a:pt x="475542" y="563088"/>
                </a:lnTo>
                <a:lnTo>
                  <a:pt x="512541" y="588697"/>
                </a:lnTo>
                <a:lnTo>
                  <a:pt x="550339" y="613207"/>
                </a:lnTo>
                <a:lnTo>
                  <a:pt x="588912" y="636594"/>
                </a:lnTo>
                <a:lnTo>
                  <a:pt x="628238" y="658836"/>
                </a:lnTo>
                <a:lnTo>
                  <a:pt x="668294" y="679908"/>
                </a:lnTo>
                <a:lnTo>
                  <a:pt x="709056" y="699789"/>
                </a:lnTo>
                <a:lnTo>
                  <a:pt x="750500" y="718455"/>
                </a:lnTo>
                <a:lnTo>
                  <a:pt x="792605" y="735882"/>
                </a:lnTo>
                <a:lnTo>
                  <a:pt x="835347" y="752048"/>
                </a:lnTo>
                <a:lnTo>
                  <a:pt x="878703" y="766930"/>
                </a:lnTo>
                <a:lnTo>
                  <a:pt x="922649" y="780504"/>
                </a:lnTo>
                <a:lnTo>
                  <a:pt x="967163" y="792747"/>
                </a:lnTo>
                <a:lnTo>
                  <a:pt x="1012221" y="803637"/>
                </a:lnTo>
                <a:lnTo>
                  <a:pt x="1057801" y="813150"/>
                </a:lnTo>
                <a:lnTo>
                  <a:pt x="1103878" y="821262"/>
                </a:lnTo>
                <a:lnTo>
                  <a:pt x="1150431" y="827952"/>
                </a:lnTo>
                <a:lnTo>
                  <a:pt x="1197435" y="833195"/>
                </a:lnTo>
                <a:lnTo>
                  <a:pt x="1244868" y="836969"/>
                </a:lnTo>
                <a:lnTo>
                  <a:pt x="1292707" y="839250"/>
                </a:lnTo>
                <a:lnTo>
                  <a:pt x="1340929" y="840016"/>
                </a:lnTo>
                <a:lnTo>
                  <a:pt x="1389152" y="839250"/>
                </a:lnTo>
                <a:lnTo>
                  <a:pt x="1436992" y="836969"/>
                </a:lnTo>
                <a:lnTo>
                  <a:pt x="1484426" y="833195"/>
                </a:lnTo>
                <a:lnTo>
                  <a:pt x="1531432" y="827952"/>
                </a:lnTo>
                <a:lnTo>
                  <a:pt x="1577985" y="821262"/>
                </a:lnTo>
                <a:lnTo>
                  <a:pt x="1624064" y="813150"/>
                </a:lnTo>
                <a:lnTo>
                  <a:pt x="1669644" y="803637"/>
                </a:lnTo>
                <a:lnTo>
                  <a:pt x="1714703" y="792747"/>
                </a:lnTo>
                <a:lnTo>
                  <a:pt x="1759217" y="780504"/>
                </a:lnTo>
                <a:lnTo>
                  <a:pt x="1803164" y="766930"/>
                </a:lnTo>
                <a:lnTo>
                  <a:pt x="1846520" y="752048"/>
                </a:lnTo>
                <a:lnTo>
                  <a:pt x="1889262" y="735882"/>
                </a:lnTo>
                <a:lnTo>
                  <a:pt x="1931368" y="718455"/>
                </a:lnTo>
                <a:lnTo>
                  <a:pt x="1972813" y="699789"/>
                </a:lnTo>
                <a:lnTo>
                  <a:pt x="2013575" y="679908"/>
                </a:lnTo>
                <a:lnTo>
                  <a:pt x="2053630" y="658836"/>
                </a:lnTo>
                <a:lnTo>
                  <a:pt x="2092956" y="636594"/>
                </a:lnTo>
                <a:lnTo>
                  <a:pt x="2131530" y="613207"/>
                </a:lnTo>
                <a:lnTo>
                  <a:pt x="2169328" y="588697"/>
                </a:lnTo>
                <a:lnTo>
                  <a:pt x="2206327" y="563088"/>
                </a:lnTo>
                <a:lnTo>
                  <a:pt x="2242504" y="536402"/>
                </a:lnTo>
                <a:lnTo>
                  <a:pt x="2277835" y="508664"/>
                </a:lnTo>
                <a:lnTo>
                  <a:pt x="2312299" y="479895"/>
                </a:lnTo>
                <a:lnTo>
                  <a:pt x="2345871" y="450119"/>
                </a:lnTo>
                <a:lnTo>
                  <a:pt x="2378529" y="419360"/>
                </a:lnTo>
                <a:lnTo>
                  <a:pt x="2410249" y="387639"/>
                </a:lnTo>
                <a:lnTo>
                  <a:pt x="2441009" y="354982"/>
                </a:lnTo>
                <a:lnTo>
                  <a:pt x="2470785" y="321409"/>
                </a:lnTo>
                <a:lnTo>
                  <a:pt x="2499554" y="286946"/>
                </a:lnTo>
                <a:lnTo>
                  <a:pt x="2527292" y="251614"/>
                </a:lnTo>
                <a:lnTo>
                  <a:pt x="2553978" y="215437"/>
                </a:lnTo>
                <a:lnTo>
                  <a:pt x="2579587" y="178438"/>
                </a:lnTo>
                <a:lnTo>
                  <a:pt x="2604097" y="140640"/>
                </a:lnTo>
                <a:lnTo>
                  <a:pt x="2627484" y="102067"/>
                </a:lnTo>
                <a:lnTo>
                  <a:pt x="2649725" y="62740"/>
                </a:lnTo>
                <a:lnTo>
                  <a:pt x="2670798" y="22685"/>
                </a:lnTo>
                <a:lnTo>
                  <a:pt x="2681862" y="0"/>
                </a:lnTo>
                <a:close/>
              </a:path>
            </a:pathLst>
          </a:custGeom>
          <a:solidFill>
            <a:srgbClr val="F47C21"/>
          </a:solidFill>
        </p:spPr>
        <p:txBody>
          <a:bodyPr wrap="square" lIns="0" tIns="0" rIns="0" bIns="0" rtlCol="0"/>
          <a:lstStyle/>
          <a:p>
            <a:endParaRPr/>
          </a:p>
        </p:txBody>
      </p:sp>
      <p:sp>
        <p:nvSpPr>
          <p:cNvPr id="5" name="object 5"/>
          <p:cNvSpPr/>
          <p:nvPr/>
        </p:nvSpPr>
        <p:spPr>
          <a:xfrm>
            <a:off x="5191378" y="0"/>
            <a:ext cx="1958975" cy="1616710"/>
          </a:xfrm>
          <a:custGeom>
            <a:avLst/>
            <a:gdLst/>
            <a:ahLst/>
            <a:cxnLst/>
            <a:rect l="l" t="t" r="r" b="b"/>
            <a:pathLst>
              <a:path w="1958975" h="1616710">
                <a:moveTo>
                  <a:pt x="1723218" y="0"/>
                </a:moveTo>
                <a:lnTo>
                  <a:pt x="235502" y="0"/>
                </a:lnTo>
                <a:lnTo>
                  <a:pt x="227178" y="9527"/>
                </a:lnTo>
                <a:lnTo>
                  <a:pt x="199573" y="44150"/>
                </a:lnTo>
                <a:lnTo>
                  <a:pt x="173526" y="80022"/>
                </a:lnTo>
                <a:lnTo>
                  <a:pt x="149088" y="117093"/>
                </a:lnTo>
                <a:lnTo>
                  <a:pt x="126310" y="155311"/>
                </a:lnTo>
                <a:lnTo>
                  <a:pt x="105243" y="194625"/>
                </a:lnTo>
                <a:lnTo>
                  <a:pt x="85940" y="234983"/>
                </a:lnTo>
                <a:lnTo>
                  <a:pt x="68450" y="276335"/>
                </a:lnTo>
                <a:lnTo>
                  <a:pt x="52826" y="318629"/>
                </a:lnTo>
                <a:lnTo>
                  <a:pt x="39119" y="361813"/>
                </a:lnTo>
                <a:lnTo>
                  <a:pt x="27379" y="405837"/>
                </a:lnTo>
                <a:lnTo>
                  <a:pt x="17660" y="450649"/>
                </a:lnTo>
                <a:lnTo>
                  <a:pt x="10010" y="496198"/>
                </a:lnTo>
                <a:lnTo>
                  <a:pt x="4483" y="542432"/>
                </a:lnTo>
                <a:lnTo>
                  <a:pt x="1129" y="589301"/>
                </a:lnTo>
                <a:lnTo>
                  <a:pt x="0" y="636752"/>
                </a:lnTo>
                <a:lnTo>
                  <a:pt x="1129" y="684204"/>
                </a:lnTo>
                <a:lnTo>
                  <a:pt x="4483" y="731072"/>
                </a:lnTo>
                <a:lnTo>
                  <a:pt x="10010" y="777307"/>
                </a:lnTo>
                <a:lnTo>
                  <a:pt x="17660" y="822855"/>
                </a:lnTo>
                <a:lnTo>
                  <a:pt x="27379" y="867668"/>
                </a:lnTo>
                <a:lnTo>
                  <a:pt x="39119" y="911691"/>
                </a:lnTo>
                <a:lnTo>
                  <a:pt x="52826" y="954876"/>
                </a:lnTo>
                <a:lnTo>
                  <a:pt x="68450" y="997170"/>
                </a:lnTo>
                <a:lnTo>
                  <a:pt x="85940" y="1038521"/>
                </a:lnTo>
                <a:lnTo>
                  <a:pt x="105243" y="1078880"/>
                </a:lnTo>
                <a:lnTo>
                  <a:pt x="126310" y="1118194"/>
                </a:lnTo>
                <a:lnTo>
                  <a:pt x="149088" y="1156412"/>
                </a:lnTo>
                <a:lnTo>
                  <a:pt x="173526" y="1193482"/>
                </a:lnTo>
                <a:lnTo>
                  <a:pt x="199573" y="1229355"/>
                </a:lnTo>
                <a:lnTo>
                  <a:pt x="227178" y="1263977"/>
                </a:lnTo>
                <a:lnTo>
                  <a:pt x="256289" y="1297298"/>
                </a:lnTo>
                <a:lnTo>
                  <a:pt x="286854" y="1329267"/>
                </a:lnTo>
                <a:lnTo>
                  <a:pt x="318824" y="1359833"/>
                </a:lnTo>
                <a:lnTo>
                  <a:pt x="352146" y="1388943"/>
                </a:lnTo>
                <a:lnTo>
                  <a:pt x="386768" y="1416547"/>
                </a:lnTo>
                <a:lnTo>
                  <a:pt x="422641" y="1442593"/>
                </a:lnTo>
                <a:lnTo>
                  <a:pt x="459712" y="1467030"/>
                </a:lnTo>
                <a:lnTo>
                  <a:pt x="497930" y="1489808"/>
                </a:lnTo>
                <a:lnTo>
                  <a:pt x="537243" y="1510873"/>
                </a:lnTo>
                <a:lnTo>
                  <a:pt x="577602" y="1530176"/>
                </a:lnTo>
                <a:lnTo>
                  <a:pt x="618953" y="1547665"/>
                </a:lnTo>
                <a:lnTo>
                  <a:pt x="661246" y="1563289"/>
                </a:lnTo>
                <a:lnTo>
                  <a:pt x="704430" y="1576995"/>
                </a:lnTo>
                <a:lnTo>
                  <a:pt x="748453" y="1588734"/>
                </a:lnTo>
                <a:lnTo>
                  <a:pt x="793264" y="1598454"/>
                </a:lnTo>
                <a:lnTo>
                  <a:pt x="838811" y="1606103"/>
                </a:lnTo>
                <a:lnTo>
                  <a:pt x="885044" y="1611630"/>
                </a:lnTo>
                <a:lnTo>
                  <a:pt x="931911" y="1614983"/>
                </a:lnTo>
                <a:lnTo>
                  <a:pt x="979360" y="1616113"/>
                </a:lnTo>
                <a:lnTo>
                  <a:pt x="1026809" y="1614983"/>
                </a:lnTo>
                <a:lnTo>
                  <a:pt x="1073676" y="1611630"/>
                </a:lnTo>
                <a:lnTo>
                  <a:pt x="1119909" y="1606103"/>
                </a:lnTo>
                <a:lnTo>
                  <a:pt x="1165456" y="1598454"/>
                </a:lnTo>
                <a:lnTo>
                  <a:pt x="1210267" y="1588734"/>
                </a:lnTo>
                <a:lnTo>
                  <a:pt x="1254290" y="1576995"/>
                </a:lnTo>
                <a:lnTo>
                  <a:pt x="1297474" y="1563289"/>
                </a:lnTo>
                <a:lnTo>
                  <a:pt x="1339767" y="1547665"/>
                </a:lnTo>
                <a:lnTo>
                  <a:pt x="1381118" y="1530176"/>
                </a:lnTo>
                <a:lnTo>
                  <a:pt x="1421477" y="1510873"/>
                </a:lnTo>
                <a:lnTo>
                  <a:pt x="1460790" y="1489808"/>
                </a:lnTo>
                <a:lnTo>
                  <a:pt x="1499008" y="1467030"/>
                </a:lnTo>
                <a:lnTo>
                  <a:pt x="1536079" y="1442593"/>
                </a:lnTo>
                <a:lnTo>
                  <a:pt x="1571952" y="1416547"/>
                </a:lnTo>
                <a:lnTo>
                  <a:pt x="1606574" y="1388943"/>
                </a:lnTo>
                <a:lnTo>
                  <a:pt x="1639896" y="1359833"/>
                </a:lnTo>
                <a:lnTo>
                  <a:pt x="1671866" y="1329267"/>
                </a:lnTo>
                <a:lnTo>
                  <a:pt x="1702431" y="1297298"/>
                </a:lnTo>
                <a:lnTo>
                  <a:pt x="1731542" y="1263977"/>
                </a:lnTo>
                <a:lnTo>
                  <a:pt x="1759147" y="1229355"/>
                </a:lnTo>
                <a:lnTo>
                  <a:pt x="1785194" y="1193482"/>
                </a:lnTo>
                <a:lnTo>
                  <a:pt x="1809632" y="1156412"/>
                </a:lnTo>
                <a:lnTo>
                  <a:pt x="1832410" y="1118194"/>
                </a:lnTo>
                <a:lnTo>
                  <a:pt x="1853477" y="1078880"/>
                </a:lnTo>
                <a:lnTo>
                  <a:pt x="1872780" y="1038521"/>
                </a:lnTo>
                <a:lnTo>
                  <a:pt x="1890270" y="997170"/>
                </a:lnTo>
                <a:lnTo>
                  <a:pt x="1905894" y="954876"/>
                </a:lnTo>
                <a:lnTo>
                  <a:pt x="1919601" y="911691"/>
                </a:lnTo>
                <a:lnTo>
                  <a:pt x="1931341" y="867668"/>
                </a:lnTo>
                <a:lnTo>
                  <a:pt x="1941060" y="822855"/>
                </a:lnTo>
                <a:lnTo>
                  <a:pt x="1948710" y="777307"/>
                </a:lnTo>
                <a:lnTo>
                  <a:pt x="1954237" y="731072"/>
                </a:lnTo>
                <a:lnTo>
                  <a:pt x="1957591" y="684204"/>
                </a:lnTo>
                <a:lnTo>
                  <a:pt x="1958721" y="636752"/>
                </a:lnTo>
                <a:lnTo>
                  <a:pt x="1957591" y="589301"/>
                </a:lnTo>
                <a:lnTo>
                  <a:pt x="1954237" y="542432"/>
                </a:lnTo>
                <a:lnTo>
                  <a:pt x="1948710" y="496198"/>
                </a:lnTo>
                <a:lnTo>
                  <a:pt x="1941060" y="450649"/>
                </a:lnTo>
                <a:lnTo>
                  <a:pt x="1931341" y="405837"/>
                </a:lnTo>
                <a:lnTo>
                  <a:pt x="1919601" y="361813"/>
                </a:lnTo>
                <a:lnTo>
                  <a:pt x="1905894" y="318629"/>
                </a:lnTo>
                <a:lnTo>
                  <a:pt x="1890270" y="276335"/>
                </a:lnTo>
                <a:lnTo>
                  <a:pt x="1872780" y="234983"/>
                </a:lnTo>
                <a:lnTo>
                  <a:pt x="1853477" y="194625"/>
                </a:lnTo>
                <a:lnTo>
                  <a:pt x="1832410" y="155311"/>
                </a:lnTo>
                <a:lnTo>
                  <a:pt x="1809632" y="117093"/>
                </a:lnTo>
                <a:lnTo>
                  <a:pt x="1785194" y="80022"/>
                </a:lnTo>
                <a:lnTo>
                  <a:pt x="1759147" y="44150"/>
                </a:lnTo>
                <a:lnTo>
                  <a:pt x="1731542" y="9527"/>
                </a:lnTo>
                <a:lnTo>
                  <a:pt x="1723218" y="0"/>
                </a:lnTo>
                <a:close/>
              </a:path>
            </a:pathLst>
          </a:custGeom>
          <a:solidFill>
            <a:srgbClr val="70A3D8"/>
          </a:solidFill>
        </p:spPr>
        <p:txBody>
          <a:bodyPr wrap="square" lIns="0" tIns="0" rIns="0" bIns="0" rtlCol="0"/>
          <a:lstStyle/>
          <a:p>
            <a:endParaRPr/>
          </a:p>
        </p:txBody>
      </p:sp>
      <p:sp>
        <p:nvSpPr>
          <p:cNvPr id="8" name="Freeform: Shape 7">
            <a:extLst>
              <a:ext uri="{FF2B5EF4-FFF2-40B4-BE49-F238E27FC236}">
                <a16:creationId xmlns:a16="http://schemas.microsoft.com/office/drawing/2014/main" id="{5A5BA602-1945-421C-B985-BC2714672B8A}"/>
              </a:ext>
            </a:extLst>
          </p:cNvPr>
          <p:cNvSpPr/>
          <p:nvPr/>
        </p:nvSpPr>
        <p:spPr>
          <a:xfrm>
            <a:off x="5481535" y="833344"/>
            <a:ext cx="3662465" cy="4138294"/>
          </a:xfrm>
          <a:custGeom>
            <a:avLst/>
            <a:gdLst>
              <a:gd name="connsiteX0" fmla="*/ 2069147 w 3662465"/>
              <a:gd name="connsiteY0" fmla="*/ 0 h 4138294"/>
              <a:gd name="connsiteX1" fmla="*/ 3532255 w 3662465"/>
              <a:gd name="connsiteY1" fmla="*/ 606039 h 4138294"/>
              <a:gd name="connsiteX2" fmla="*/ 3662465 w 3662465"/>
              <a:gd name="connsiteY2" fmla="*/ 749308 h 4138294"/>
              <a:gd name="connsiteX3" fmla="*/ 3662465 w 3662465"/>
              <a:gd name="connsiteY3" fmla="*/ 3388987 h 4138294"/>
              <a:gd name="connsiteX4" fmla="*/ 3532255 w 3662465"/>
              <a:gd name="connsiteY4" fmla="*/ 3532255 h 4138294"/>
              <a:gd name="connsiteX5" fmla="*/ 2069147 w 3662465"/>
              <a:gd name="connsiteY5" fmla="*/ 4138294 h 4138294"/>
              <a:gd name="connsiteX6" fmla="*/ 0 w 3662465"/>
              <a:gd name="connsiteY6" fmla="*/ 2069147 h 4138294"/>
              <a:gd name="connsiteX7" fmla="*/ 2069147 w 3662465"/>
              <a:gd name="connsiteY7" fmla="*/ 0 h 41382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662465" h="4138294">
                <a:moveTo>
                  <a:pt x="2069147" y="0"/>
                </a:moveTo>
                <a:cubicBezTo>
                  <a:pt x="2640526" y="0"/>
                  <a:pt x="3157813" y="231597"/>
                  <a:pt x="3532255" y="606039"/>
                </a:cubicBezTo>
                <a:lnTo>
                  <a:pt x="3662465" y="749308"/>
                </a:lnTo>
                <a:lnTo>
                  <a:pt x="3662465" y="3388987"/>
                </a:lnTo>
                <a:lnTo>
                  <a:pt x="3532255" y="3532255"/>
                </a:lnTo>
                <a:cubicBezTo>
                  <a:pt x="3157813" y="3906697"/>
                  <a:pt x="2640526" y="4138294"/>
                  <a:pt x="2069147" y="4138294"/>
                </a:cubicBezTo>
                <a:cubicBezTo>
                  <a:pt x="926389" y="4138294"/>
                  <a:pt x="0" y="3211905"/>
                  <a:pt x="0" y="2069147"/>
                </a:cubicBezTo>
                <a:cubicBezTo>
                  <a:pt x="0" y="926389"/>
                  <a:pt x="926389" y="0"/>
                  <a:pt x="2069147" y="0"/>
                </a:cubicBezTo>
                <a:close/>
              </a:path>
            </a:pathLst>
          </a:custGeom>
          <a:blipFill dpi="0" rotWithShape="1">
            <a:blip r:embed="rId2" cstate="email">
              <a:extLst>
                <a:ext uri="{28A0092B-C50C-407E-A947-70E740481C1C}">
                  <a14:useLocalDpi xmlns:a14="http://schemas.microsoft.com/office/drawing/2010/main" val="0"/>
                </a:ext>
              </a:extLst>
            </a:blip>
            <a:srcRect/>
            <a:tile tx="-304165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object 2"/>
          <p:cNvSpPr txBox="1"/>
          <p:nvPr/>
        </p:nvSpPr>
        <p:spPr>
          <a:xfrm>
            <a:off x="495300" y="2400426"/>
            <a:ext cx="4381500" cy="1305807"/>
          </a:xfrm>
          <a:prstGeom prst="rect">
            <a:avLst/>
          </a:prstGeom>
        </p:spPr>
        <p:txBody>
          <a:bodyPr vert="horz" wrap="square" lIns="0" tIns="68580" rIns="0" bIns="0" rtlCol="0">
            <a:spAutoFit/>
          </a:bodyPr>
          <a:lstStyle/>
          <a:p>
            <a:pPr marL="12700" marR="5080">
              <a:lnSpc>
                <a:spcPts val="3200"/>
              </a:lnSpc>
              <a:spcBef>
                <a:spcPts val="540"/>
              </a:spcBef>
            </a:pPr>
            <a:r>
              <a:rPr sz="3000" b="1" spc="10" dirty="0">
                <a:solidFill>
                  <a:srgbClr val="FFFFFF"/>
                </a:solidFill>
                <a:latin typeface="Futura PT"/>
                <a:cs typeface="Futura PT"/>
              </a:rPr>
              <a:t>What </a:t>
            </a:r>
            <a:r>
              <a:rPr lang="en-US" sz="3000" b="1" spc="-5" dirty="0">
                <a:solidFill>
                  <a:srgbClr val="FFFFFF"/>
                </a:solidFill>
                <a:latin typeface="Futura PT"/>
                <a:cs typeface="Futura PT"/>
              </a:rPr>
              <a:t>are the drivers of participation and </a:t>
            </a:r>
            <a:r>
              <a:rPr sz="3000" b="1" spc="5" dirty="0">
                <a:solidFill>
                  <a:srgbClr val="FFFFFF"/>
                </a:solidFill>
                <a:latin typeface="Futura PT"/>
                <a:cs typeface="Futura PT"/>
              </a:rPr>
              <a:t>the a</a:t>
            </a:r>
            <a:r>
              <a:rPr sz="3000" b="1" dirty="0">
                <a:solidFill>
                  <a:srgbClr val="FFFFFF"/>
                </a:solidFill>
                <a:latin typeface="Futura PT"/>
                <a:cs typeface="Futura PT"/>
              </a:rPr>
              <a:t>ppr</a:t>
            </a:r>
            <a:r>
              <a:rPr sz="3000" b="1" spc="-10" dirty="0">
                <a:solidFill>
                  <a:srgbClr val="FFFFFF"/>
                </a:solidFill>
                <a:latin typeface="Futura PT"/>
                <a:cs typeface="Futura PT"/>
              </a:rPr>
              <a:t>o</a:t>
            </a:r>
            <a:r>
              <a:rPr sz="3000" b="1" dirty="0">
                <a:solidFill>
                  <a:srgbClr val="FFFFFF"/>
                </a:solidFill>
                <a:latin typeface="Futura PT"/>
                <a:cs typeface="Futura PT"/>
              </a:rPr>
              <a:t>p</a:t>
            </a:r>
            <a:r>
              <a:rPr sz="3000" b="1" spc="-15" dirty="0">
                <a:solidFill>
                  <a:srgbClr val="FFFFFF"/>
                </a:solidFill>
                <a:latin typeface="Futura PT"/>
                <a:cs typeface="Futura PT"/>
              </a:rPr>
              <a:t>r</a:t>
            </a:r>
            <a:r>
              <a:rPr sz="3000" b="1" spc="-5" dirty="0">
                <a:solidFill>
                  <a:srgbClr val="FFFFFF"/>
                </a:solidFill>
                <a:latin typeface="Futura PT"/>
                <a:cs typeface="Futura PT"/>
              </a:rPr>
              <a:t>i</a:t>
            </a:r>
            <a:r>
              <a:rPr sz="3000" b="1" spc="30" dirty="0">
                <a:solidFill>
                  <a:srgbClr val="FFFFFF"/>
                </a:solidFill>
                <a:latin typeface="Futura PT"/>
                <a:cs typeface="Futura PT"/>
              </a:rPr>
              <a:t>a</a:t>
            </a:r>
            <a:r>
              <a:rPr sz="3000" b="1" spc="15" dirty="0">
                <a:solidFill>
                  <a:srgbClr val="FFFFFF"/>
                </a:solidFill>
                <a:latin typeface="Futura PT"/>
                <a:cs typeface="Futura PT"/>
              </a:rPr>
              <a:t>t</a:t>
            </a:r>
            <a:r>
              <a:rPr sz="3000" b="1" dirty="0">
                <a:solidFill>
                  <a:srgbClr val="FFFFFF"/>
                </a:solidFill>
                <a:latin typeface="Futura PT"/>
                <a:cs typeface="Futura PT"/>
              </a:rPr>
              <a:t>e </a:t>
            </a:r>
            <a:r>
              <a:rPr sz="3000" b="1" spc="-25" dirty="0">
                <a:solidFill>
                  <a:srgbClr val="FFFFFF"/>
                </a:solidFill>
                <a:latin typeface="Futura PT"/>
                <a:cs typeface="Futura PT"/>
              </a:rPr>
              <a:t>response?</a:t>
            </a:r>
            <a:endParaRPr sz="3000" dirty="0">
              <a:latin typeface="Futura PT"/>
              <a:cs typeface="Futura PT"/>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5" name="Freeform 6">
            <a:extLst>
              <a:ext uri="{FF2B5EF4-FFF2-40B4-BE49-F238E27FC236}">
                <a16:creationId xmlns:a16="http://schemas.microsoft.com/office/drawing/2014/main" id="{ECCFCEEF-F2EF-459C-87CF-CE8FD8146712}"/>
              </a:ext>
            </a:extLst>
          </p:cNvPr>
          <p:cNvSpPr>
            <a:spLocks/>
          </p:cNvSpPr>
          <p:nvPr/>
        </p:nvSpPr>
        <p:spPr bwMode="auto">
          <a:xfrm>
            <a:off x="1471431" y="1895271"/>
            <a:ext cx="4167369" cy="2905796"/>
          </a:xfrm>
          <a:custGeom>
            <a:avLst/>
            <a:gdLst>
              <a:gd name="T0" fmla="*/ 2220 w 2220"/>
              <a:gd name="T1" fmla="*/ 933 h 1547"/>
              <a:gd name="T2" fmla="*/ 1580 w 2220"/>
              <a:gd name="T3" fmla="*/ 1547 h 1547"/>
              <a:gd name="T4" fmla="*/ 1341 w 2220"/>
              <a:gd name="T5" fmla="*/ 1500 h 1547"/>
              <a:gd name="T6" fmla="*/ 1288 w 2220"/>
              <a:gd name="T7" fmla="*/ 1476 h 1547"/>
              <a:gd name="T8" fmla="*/ 1288 w 2220"/>
              <a:gd name="T9" fmla="*/ 1476 h 1547"/>
              <a:gd name="T10" fmla="*/ 1288 w 2220"/>
              <a:gd name="T11" fmla="*/ 1476 h 1547"/>
              <a:gd name="T12" fmla="*/ 1288 w 2220"/>
              <a:gd name="T13" fmla="*/ 1476 h 1547"/>
              <a:gd name="T14" fmla="*/ 295 w 2220"/>
              <a:gd name="T15" fmla="*/ 1021 h 1547"/>
              <a:gd name="T16" fmla="*/ 0 w 2220"/>
              <a:gd name="T17" fmla="*/ 540 h 1547"/>
              <a:gd name="T18" fmla="*/ 540 w 2220"/>
              <a:gd name="T19" fmla="*/ 0 h 1547"/>
              <a:gd name="T20" fmla="*/ 629 w 2220"/>
              <a:gd name="T21" fmla="*/ 7 h 1547"/>
              <a:gd name="T22" fmla="*/ 716 w 2220"/>
              <a:gd name="T23" fmla="*/ 29 h 1547"/>
              <a:gd name="T24" fmla="*/ 1288 w 2220"/>
              <a:gd name="T25" fmla="*/ 174 h 1547"/>
              <a:gd name="T26" fmla="*/ 1768 w 2220"/>
              <a:gd name="T27" fmla="*/ 294 h 1547"/>
              <a:gd name="T28" fmla="*/ 2060 w 2220"/>
              <a:gd name="T29" fmla="*/ 483 h 15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220" h="1547">
                <a:moveTo>
                  <a:pt x="2220" y="933"/>
                </a:moveTo>
                <a:cubicBezTo>
                  <a:pt x="2206" y="1274"/>
                  <a:pt x="1925" y="1547"/>
                  <a:pt x="1580" y="1547"/>
                </a:cubicBezTo>
                <a:cubicBezTo>
                  <a:pt x="1496" y="1547"/>
                  <a:pt x="1415" y="1530"/>
                  <a:pt x="1341" y="1500"/>
                </a:cubicBezTo>
                <a:cubicBezTo>
                  <a:pt x="1288" y="1476"/>
                  <a:pt x="1288" y="1476"/>
                  <a:pt x="1288" y="1476"/>
                </a:cubicBezTo>
                <a:cubicBezTo>
                  <a:pt x="1288" y="1476"/>
                  <a:pt x="1288" y="1476"/>
                  <a:pt x="1288" y="1476"/>
                </a:cubicBezTo>
                <a:cubicBezTo>
                  <a:pt x="1288" y="1476"/>
                  <a:pt x="1288" y="1476"/>
                  <a:pt x="1288" y="1476"/>
                </a:cubicBezTo>
                <a:cubicBezTo>
                  <a:pt x="1288" y="1476"/>
                  <a:pt x="1288" y="1476"/>
                  <a:pt x="1288" y="1476"/>
                </a:cubicBezTo>
                <a:cubicBezTo>
                  <a:pt x="295" y="1021"/>
                  <a:pt x="295" y="1021"/>
                  <a:pt x="295" y="1021"/>
                </a:cubicBezTo>
                <a:cubicBezTo>
                  <a:pt x="120" y="932"/>
                  <a:pt x="0" y="750"/>
                  <a:pt x="0" y="540"/>
                </a:cubicBezTo>
                <a:cubicBezTo>
                  <a:pt x="0" y="242"/>
                  <a:pt x="242" y="0"/>
                  <a:pt x="540" y="0"/>
                </a:cubicBezTo>
                <a:cubicBezTo>
                  <a:pt x="571" y="0"/>
                  <a:pt x="600" y="3"/>
                  <a:pt x="629" y="7"/>
                </a:cubicBezTo>
                <a:cubicBezTo>
                  <a:pt x="716" y="29"/>
                  <a:pt x="716" y="29"/>
                  <a:pt x="716" y="29"/>
                </a:cubicBezTo>
                <a:cubicBezTo>
                  <a:pt x="1288" y="174"/>
                  <a:pt x="1288" y="174"/>
                  <a:pt x="1288" y="174"/>
                </a:cubicBezTo>
                <a:cubicBezTo>
                  <a:pt x="1768" y="294"/>
                  <a:pt x="1768" y="294"/>
                  <a:pt x="1768" y="294"/>
                </a:cubicBezTo>
                <a:cubicBezTo>
                  <a:pt x="1882" y="329"/>
                  <a:pt x="1983" y="396"/>
                  <a:pt x="2060" y="483"/>
                </a:cubicBezTo>
              </a:path>
            </a:pathLst>
          </a:custGeom>
          <a:noFill/>
          <a:ln w="28575" cap="flat">
            <a:solidFill>
              <a:srgbClr val="099E43"/>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48220" tIns="24110" rIns="48220" bIns="2411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49" b="0" i="0" u="none" strike="noStrike" kern="1200" cap="none" spc="0" normalizeH="0" baseline="0" noProof="0">
              <a:ln>
                <a:noFill/>
              </a:ln>
              <a:solidFill>
                <a:prstClr val="black"/>
              </a:solidFill>
              <a:effectLst/>
              <a:uLnTx/>
              <a:uFillTx/>
              <a:latin typeface="Calibri"/>
              <a:ea typeface="+mn-ea"/>
              <a:cs typeface="+mn-cs"/>
            </a:endParaRPr>
          </a:p>
        </p:txBody>
      </p:sp>
      <p:sp>
        <p:nvSpPr>
          <p:cNvPr id="517" name="Freeform 452">
            <a:extLst>
              <a:ext uri="{FF2B5EF4-FFF2-40B4-BE49-F238E27FC236}">
                <a16:creationId xmlns:a16="http://schemas.microsoft.com/office/drawing/2014/main" id="{1F008356-D111-4F14-9D76-B1D6F9437597}"/>
              </a:ext>
            </a:extLst>
          </p:cNvPr>
          <p:cNvSpPr>
            <a:spLocks/>
          </p:cNvSpPr>
          <p:nvPr/>
        </p:nvSpPr>
        <p:spPr bwMode="auto">
          <a:xfrm>
            <a:off x="3884953" y="4663752"/>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noFill/>
          <a:ln w="28575" cap="flat">
            <a:solidFill>
              <a:srgbClr val="049B49"/>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48220" tIns="24110" rIns="48220" bIns="2411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49" b="0" i="0" u="none" strike="noStrike" kern="1200" cap="none" spc="0" normalizeH="0" baseline="0" noProof="0">
              <a:ln>
                <a:noFill/>
              </a:ln>
              <a:solidFill>
                <a:prstClr val="black"/>
              </a:solidFill>
              <a:effectLst/>
              <a:uLnTx/>
              <a:uFillTx/>
              <a:latin typeface="Calibri"/>
              <a:ea typeface="+mn-ea"/>
              <a:cs typeface="+mn-cs"/>
            </a:endParaRPr>
          </a:p>
        </p:txBody>
      </p:sp>
      <p:grpSp>
        <p:nvGrpSpPr>
          <p:cNvPr id="531" name="Group 530">
            <a:extLst>
              <a:ext uri="{FF2B5EF4-FFF2-40B4-BE49-F238E27FC236}">
                <a16:creationId xmlns:a16="http://schemas.microsoft.com/office/drawing/2014/main" id="{DC5DF4D1-8520-456B-8015-F0C075F5EE46}"/>
              </a:ext>
            </a:extLst>
          </p:cNvPr>
          <p:cNvGrpSpPr/>
          <p:nvPr/>
        </p:nvGrpSpPr>
        <p:grpSpPr>
          <a:xfrm>
            <a:off x="1371804" y="1796485"/>
            <a:ext cx="1101700" cy="1936347"/>
            <a:chOff x="693738" y="3033713"/>
            <a:chExt cx="2089150" cy="3671888"/>
          </a:xfrm>
        </p:grpSpPr>
        <p:sp>
          <p:nvSpPr>
            <p:cNvPr id="345" name="Freeform 280">
              <a:extLst>
                <a:ext uri="{FF2B5EF4-FFF2-40B4-BE49-F238E27FC236}">
                  <a16:creationId xmlns:a16="http://schemas.microsoft.com/office/drawing/2014/main" id="{5EC48774-0CCF-46E3-98D1-5FA66762FBA7}"/>
                </a:ext>
              </a:extLst>
            </p:cNvPr>
            <p:cNvSpPr>
              <a:spLocks noEditPoints="1"/>
            </p:cNvSpPr>
            <p:nvPr/>
          </p:nvSpPr>
          <p:spPr bwMode="auto">
            <a:xfrm>
              <a:off x="1349376" y="6616701"/>
              <a:ext cx="117475" cy="88900"/>
            </a:xfrm>
            <a:custGeom>
              <a:avLst/>
              <a:gdLst>
                <a:gd name="T0" fmla="*/ 4 w 33"/>
                <a:gd name="T1" fmla="*/ 5 h 25"/>
                <a:gd name="T2" fmla="*/ 11 w 33"/>
                <a:gd name="T3" fmla="*/ 2 h 25"/>
                <a:gd name="T4" fmla="*/ 20 w 33"/>
                <a:gd name="T5" fmla="*/ 6 h 25"/>
                <a:gd name="T6" fmla="*/ 22 w 33"/>
                <a:gd name="T7" fmla="*/ 9 h 25"/>
                <a:gd name="T8" fmla="*/ 31 w 33"/>
                <a:gd name="T9" fmla="*/ 0 h 25"/>
                <a:gd name="T10" fmla="*/ 33 w 33"/>
                <a:gd name="T11" fmla="*/ 2 h 25"/>
                <a:gd name="T12" fmla="*/ 12 w 33"/>
                <a:gd name="T13" fmla="*/ 25 h 25"/>
                <a:gd name="T14" fmla="*/ 6 w 33"/>
                <a:gd name="T15" fmla="*/ 20 h 25"/>
                <a:gd name="T16" fmla="*/ 4 w 33"/>
                <a:gd name="T17" fmla="*/ 5 h 25"/>
                <a:gd name="T18" fmla="*/ 20 w 33"/>
                <a:gd name="T19" fmla="*/ 11 h 25"/>
                <a:gd name="T20" fmla="*/ 18 w 33"/>
                <a:gd name="T21" fmla="*/ 9 h 25"/>
                <a:gd name="T22" fmla="*/ 12 w 33"/>
                <a:gd name="T23" fmla="*/ 5 h 25"/>
                <a:gd name="T24" fmla="*/ 7 w 33"/>
                <a:gd name="T25" fmla="*/ 7 h 25"/>
                <a:gd name="T26" fmla="*/ 5 w 33"/>
                <a:gd name="T27" fmla="*/ 12 h 25"/>
                <a:gd name="T28" fmla="*/ 9 w 33"/>
                <a:gd name="T29" fmla="*/ 18 h 25"/>
                <a:gd name="T30" fmla="*/ 12 w 33"/>
                <a:gd name="T31" fmla="*/ 20 h 25"/>
                <a:gd name="T32" fmla="*/ 20 w 33"/>
                <a:gd name="T33" fmla="*/ 11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3" h="25">
                  <a:moveTo>
                    <a:pt x="4" y="5"/>
                  </a:moveTo>
                  <a:cubicBezTo>
                    <a:pt x="6" y="3"/>
                    <a:pt x="8" y="1"/>
                    <a:pt x="11" y="2"/>
                  </a:cubicBezTo>
                  <a:cubicBezTo>
                    <a:pt x="14" y="2"/>
                    <a:pt x="17" y="3"/>
                    <a:pt x="20" y="6"/>
                  </a:cubicBezTo>
                  <a:cubicBezTo>
                    <a:pt x="22" y="9"/>
                    <a:pt x="22" y="9"/>
                    <a:pt x="22" y="9"/>
                  </a:cubicBezTo>
                  <a:cubicBezTo>
                    <a:pt x="31" y="0"/>
                    <a:pt x="31" y="0"/>
                    <a:pt x="31" y="0"/>
                  </a:cubicBezTo>
                  <a:cubicBezTo>
                    <a:pt x="33" y="2"/>
                    <a:pt x="33" y="2"/>
                    <a:pt x="33" y="2"/>
                  </a:cubicBezTo>
                  <a:cubicBezTo>
                    <a:pt x="12" y="25"/>
                    <a:pt x="12" y="25"/>
                    <a:pt x="12" y="25"/>
                  </a:cubicBezTo>
                  <a:cubicBezTo>
                    <a:pt x="6" y="20"/>
                    <a:pt x="6" y="20"/>
                    <a:pt x="6" y="20"/>
                  </a:cubicBezTo>
                  <a:cubicBezTo>
                    <a:pt x="0" y="14"/>
                    <a:pt x="0" y="9"/>
                    <a:pt x="4" y="5"/>
                  </a:cubicBezTo>
                  <a:close/>
                  <a:moveTo>
                    <a:pt x="20" y="11"/>
                  </a:moveTo>
                  <a:cubicBezTo>
                    <a:pt x="18" y="9"/>
                    <a:pt x="18" y="9"/>
                    <a:pt x="18" y="9"/>
                  </a:cubicBezTo>
                  <a:cubicBezTo>
                    <a:pt x="15" y="7"/>
                    <a:pt x="13" y="5"/>
                    <a:pt x="12" y="5"/>
                  </a:cubicBezTo>
                  <a:cubicBezTo>
                    <a:pt x="10" y="5"/>
                    <a:pt x="8" y="6"/>
                    <a:pt x="7" y="7"/>
                  </a:cubicBezTo>
                  <a:cubicBezTo>
                    <a:pt x="5" y="9"/>
                    <a:pt x="5" y="10"/>
                    <a:pt x="5" y="12"/>
                  </a:cubicBezTo>
                  <a:cubicBezTo>
                    <a:pt x="5" y="14"/>
                    <a:pt x="6" y="16"/>
                    <a:pt x="9" y="18"/>
                  </a:cubicBezTo>
                  <a:cubicBezTo>
                    <a:pt x="12" y="20"/>
                    <a:pt x="12" y="20"/>
                    <a:pt x="12" y="20"/>
                  </a:cubicBezTo>
                  <a:lnTo>
                    <a:pt x="20" y="11"/>
                  </a:lnTo>
                  <a:close/>
                </a:path>
              </a:pathLst>
            </a:custGeom>
            <a:solidFill>
              <a:srgbClr val="A7D6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49" b="0" i="0" u="none" strike="noStrike" kern="1200" cap="none" spc="0" normalizeH="0" baseline="0" noProof="0">
                <a:ln>
                  <a:noFill/>
                </a:ln>
                <a:solidFill>
                  <a:prstClr val="black"/>
                </a:solidFill>
                <a:effectLst/>
                <a:uLnTx/>
                <a:uFillTx/>
                <a:latin typeface="Calibri"/>
                <a:ea typeface="+mn-ea"/>
                <a:cs typeface="+mn-cs"/>
              </a:endParaRPr>
            </a:p>
          </p:txBody>
        </p:sp>
        <p:sp>
          <p:nvSpPr>
            <p:cNvPr id="346" name="Freeform 281">
              <a:extLst>
                <a:ext uri="{FF2B5EF4-FFF2-40B4-BE49-F238E27FC236}">
                  <a16:creationId xmlns:a16="http://schemas.microsoft.com/office/drawing/2014/main" id="{7852E9AB-06A2-4339-9456-06018199F6E9}"/>
                </a:ext>
              </a:extLst>
            </p:cNvPr>
            <p:cNvSpPr>
              <a:spLocks noEditPoints="1"/>
            </p:cNvSpPr>
            <p:nvPr/>
          </p:nvSpPr>
          <p:spPr bwMode="auto">
            <a:xfrm>
              <a:off x="1260476" y="6499226"/>
              <a:ext cx="114300" cy="112713"/>
            </a:xfrm>
            <a:custGeom>
              <a:avLst/>
              <a:gdLst>
                <a:gd name="T0" fmla="*/ 6 w 32"/>
                <a:gd name="T1" fmla="*/ 5 h 32"/>
                <a:gd name="T2" fmla="*/ 17 w 32"/>
                <a:gd name="T3" fmla="*/ 0 h 32"/>
                <a:gd name="T4" fmla="*/ 28 w 32"/>
                <a:gd name="T5" fmla="*/ 4 h 32"/>
                <a:gd name="T6" fmla="*/ 32 w 32"/>
                <a:gd name="T7" fmla="*/ 15 h 32"/>
                <a:gd name="T8" fmla="*/ 26 w 32"/>
                <a:gd name="T9" fmla="*/ 26 h 32"/>
                <a:gd name="T10" fmla="*/ 15 w 32"/>
                <a:gd name="T11" fmla="*/ 32 h 32"/>
                <a:gd name="T12" fmla="*/ 4 w 32"/>
                <a:gd name="T13" fmla="*/ 27 h 32"/>
                <a:gd name="T14" fmla="*/ 0 w 32"/>
                <a:gd name="T15" fmla="*/ 16 h 32"/>
                <a:gd name="T16" fmla="*/ 6 w 32"/>
                <a:gd name="T17" fmla="*/ 5 h 32"/>
                <a:gd name="T18" fmla="*/ 23 w 32"/>
                <a:gd name="T19" fmla="*/ 23 h 32"/>
                <a:gd name="T20" fmla="*/ 28 w 32"/>
                <a:gd name="T21" fmla="*/ 15 h 32"/>
                <a:gd name="T22" fmla="*/ 25 w 32"/>
                <a:gd name="T23" fmla="*/ 7 h 32"/>
                <a:gd name="T24" fmla="*/ 17 w 32"/>
                <a:gd name="T25" fmla="*/ 3 h 32"/>
                <a:gd name="T26" fmla="*/ 9 w 32"/>
                <a:gd name="T27" fmla="*/ 8 h 32"/>
                <a:gd name="T28" fmla="*/ 4 w 32"/>
                <a:gd name="T29" fmla="*/ 17 h 32"/>
                <a:gd name="T30" fmla="*/ 7 w 32"/>
                <a:gd name="T31" fmla="*/ 24 h 32"/>
                <a:gd name="T32" fmla="*/ 14 w 32"/>
                <a:gd name="T33" fmla="*/ 28 h 32"/>
                <a:gd name="T34" fmla="*/ 23 w 32"/>
                <a:gd name="T35" fmla="*/ 23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2" h="32">
                  <a:moveTo>
                    <a:pt x="6" y="5"/>
                  </a:moveTo>
                  <a:cubicBezTo>
                    <a:pt x="10" y="2"/>
                    <a:pt x="13" y="0"/>
                    <a:pt x="17" y="0"/>
                  </a:cubicBezTo>
                  <a:cubicBezTo>
                    <a:pt x="21" y="0"/>
                    <a:pt x="25" y="1"/>
                    <a:pt x="28" y="4"/>
                  </a:cubicBezTo>
                  <a:cubicBezTo>
                    <a:pt x="31" y="8"/>
                    <a:pt x="32" y="11"/>
                    <a:pt x="32" y="15"/>
                  </a:cubicBezTo>
                  <a:cubicBezTo>
                    <a:pt x="32" y="19"/>
                    <a:pt x="30" y="23"/>
                    <a:pt x="26" y="26"/>
                  </a:cubicBezTo>
                  <a:cubicBezTo>
                    <a:pt x="22" y="30"/>
                    <a:pt x="18" y="31"/>
                    <a:pt x="15" y="32"/>
                  </a:cubicBezTo>
                  <a:cubicBezTo>
                    <a:pt x="11" y="32"/>
                    <a:pt x="7" y="30"/>
                    <a:pt x="4" y="27"/>
                  </a:cubicBezTo>
                  <a:cubicBezTo>
                    <a:pt x="1" y="23"/>
                    <a:pt x="0" y="20"/>
                    <a:pt x="0" y="16"/>
                  </a:cubicBezTo>
                  <a:cubicBezTo>
                    <a:pt x="0" y="12"/>
                    <a:pt x="2" y="9"/>
                    <a:pt x="6" y="5"/>
                  </a:cubicBezTo>
                  <a:close/>
                  <a:moveTo>
                    <a:pt x="23" y="23"/>
                  </a:moveTo>
                  <a:cubicBezTo>
                    <a:pt x="26" y="20"/>
                    <a:pt x="28" y="17"/>
                    <a:pt x="28" y="15"/>
                  </a:cubicBezTo>
                  <a:cubicBezTo>
                    <a:pt x="29" y="12"/>
                    <a:pt x="28" y="9"/>
                    <a:pt x="25" y="7"/>
                  </a:cubicBezTo>
                  <a:cubicBezTo>
                    <a:pt x="23" y="4"/>
                    <a:pt x="20" y="3"/>
                    <a:pt x="17" y="3"/>
                  </a:cubicBezTo>
                  <a:cubicBezTo>
                    <a:pt x="15" y="3"/>
                    <a:pt x="12" y="5"/>
                    <a:pt x="9" y="8"/>
                  </a:cubicBezTo>
                  <a:cubicBezTo>
                    <a:pt x="6" y="11"/>
                    <a:pt x="4" y="14"/>
                    <a:pt x="4" y="17"/>
                  </a:cubicBezTo>
                  <a:cubicBezTo>
                    <a:pt x="3" y="19"/>
                    <a:pt x="4" y="22"/>
                    <a:pt x="7" y="24"/>
                  </a:cubicBezTo>
                  <a:cubicBezTo>
                    <a:pt x="9" y="27"/>
                    <a:pt x="12" y="28"/>
                    <a:pt x="14" y="28"/>
                  </a:cubicBezTo>
                  <a:cubicBezTo>
                    <a:pt x="17" y="28"/>
                    <a:pt x="20" y="26"/>
                    <a:pt x="23" y="23"/>
                  </a:cubicBezTo>
                  <a:close/>
                </a:path>
              </a:pathLst>
            </a:custGeom>
            <a:solidFill>
              <a:srgbClr val="A7D6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49" b="0" i="0" u="none" strike="noStrike" kern="1200" cap="none" spc="0" normalizeH="0" baseline="0" noProof="0">
                <a:ln>
                  <a:noFill/>
                </a:ln>
                <a:solidFill>
                  <a:prstClr val="black"/>
                </a:solidFill>
                <a:effectLst/>
                <a:uLnTx/>
                <a:uFillTx/>
                <a:latin typeface="Calibri"/>
                <a:ea typeface="+mn-ea"/>
                <a:cs typeface="+mn-cs"/>
              </a:endParaRPr>
            </a:p>
          </p:txBody>
        </p:sp>
        <p:sp>
          <p:nvSpPr>
            <p:cNvPr id="347" name="Freeform 282">
              <a:extLst>
                <a:ext uri="{FF2B5EF4-FFF2-40B4-BE49-F238E27FC236}">
                  <a16:creationId xmlns:a16="http://schemas.microsoft.com/office/drawing/2014/main" id="{D1200FDD-AFC6-4BB9-B79E-7386C0EC2364}"/>
                </a:ext>
              </a:extLst>
            </p:cNvPr>
            <p:cNvSpPr>
              <a:spLocks/>
            </p:cNvSpPr>
            <p:nvPr/>
          </p:nvSpPr>
          <p:spPr bwMode="auto">
            <a:xfrm>
              <a:off x="1203326" y="6402388"/>
              <a:ext cx="92075" cy="117475"/>
            </a:xfrm>
            <a:custGeom>
              <a:avLst/>
              <a:gdLst>
                <a:gd name="T0" fmla="*/ 58 w 58"/>
                <a:gd name="T1" fmla="*/ 29 h 74"/>
                <a:gd name="T2" fmla="*/ 5 w 58"/>
                <a:gd name="T3" fmla="*/ 74 h 74"/>
                <a:gd name="T4" fmla="*/ 0 w 58"/>
                <a:gd name="T5" fmla="*/ 67 h 74"/>
                <a:gd name="T6" fmla="*/ 47 w 58"/>
                <a:gd name="T7" fmla="*/ 27 h 74"/>
                <a:gd name="T8" fmla="*/ 27 w 58"/>
                <a:gd name="T9" fmla="*/ 4 h 74"/>
                <a:gd name="T10" fmla="*/ 34 w 58"/>
                <a:gd name="T11" fmla="*/ 0 h 74"/>
                <a:gd name="T12" fmla="*/ 58 w 58"/>
                <a:gd name="T13" fmla="*/ 29 h 74"/>
              </a:gdLst>
              <a:ahLst/>
              <a:cxnLst>
                <a:cxn ang="0">
                  <a:pos x="T0" y="T1"/>
                </a:cxn>
                <a:cxn ang="0">
                  <a:pos x="T2" y="T3"/>
                </a:cxn>
                <a:cxn ang="0">
                  <a:pos x="T4" y="T5"/>
                </a:cxn>
                <a:cxn ang="0">
                  <a:pos x="T6" y="T7"/>
                </a:cxn>
                <a:cxn ang="0">
                  <a:pos x="T8" y="T9"/>
                </a:cxn>
                <a:cxn ang="0">
                  <a:pos x="T10" y="T11"/>
                </a:cxn>
                <a:cxn ang="0">
                  <a:pos x="T12" y="T13"/>
                </a:cxn>
              </a:cxnLst>
              <a:rect l="0" t="0" r="r" b="b"/>
              <a:pathLst>
                <a:path w="58" h="74">
                  <a:moveTo>
                    <a:pt x="58" y="29"/>
                  </a:moveTo>
                  <a:lnTo>
                    <a:pt x="5" y="74"/>
                  </a:lnTo>
                  <a:lnTo>
                    <a:pt x="0" y="67"/>
                  </a:lnTo>
                  <a:lnTo>
                    <a:pt x="47" y="27"/>
                  </a:lnTo>
                  <a:lnTo>
                    <a:pt x="27" y="4"/>
                  </a:lnTo>
                  <a:lnTo>
                    <a:pt x="34" y="0"/>
                  </a:lnTo>
                  <a:lnTo>
                    <a:pt x="58" y="29"/>
                  </a:lnTo>
                  <a:close/>
                </a:path>
              </a:pathLst>
            </a:custGeom>
            <a:solidFill>
              <a:srgbClr val="A7D6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49" b="0" i="0" u="none" strike="noStrike" kern="1200" cap="none" spc="0" normalizeH="0" baseline="0" noProof="0">
                <a:ln>
                  <a:noFill/>
                </a:ln>
                <a:solidFill>
                  <a:prstClr val="black"/>
                </a:solidFill>
                <a:effectLst/>
                <a:uLnTx/>
                <a:uFillTx/>
                <a:latin typeface="Calibri"/>
                <a:ea typeface="+mn-ea"/>
                <a:cs typeface="+mn-cs"/>
              </a:endParaRPr>
            </a:p>
          </p:txBody>
        </p:sp>
        <p:sp>
          <p:nvSpPr>
            <p:cNvPr id="348" name="Freeform 283">
              <a:extLst>
                <a:ext uri="{FF2B5EF4-FFF2-40B4-BE49-F238E27FC236}">
                  <a16:creationId xmlns:a16="http://schemas.microsoft.com/office/drawing/2014/main" id="{DCD27DA7-80D3-4EE8-AC8F-F91E5E392578}"/>
                </a:ext>
              </a:extLst>
            </p:cNvPr>
            <p:cNvSpPr>
              <a:spLocks/>
            </p:cNvSpPr>
            <p:nvPr/>
          </p:nvSpPr>
          <p:spPr bwMode="auto">
            <a:xfrm>
              <a:off x="1139826" y="6362701"/>
              <a:ext cx="95250" cy="79375"/>
            </a:xfrm>
            <a:custGeom>
              <a:avLst/>
              <a:gdLst>
                <a:gd name="T0" fmla="*/ 60 w 60"/>
                <a:gd name="T1" fmla="*/ 7 h 50"/>
                <a:gd name="T2" fmla="*/ 4 w 60"/>
                <a:gd name="T3" fmla="*/ 50 h 50"/>
                <a:gd name="T4" fmla="*/ 0 w 60"/>
                <a:gd name="T5" fmla="*/ 43 h 50"/>
                <a:gd name="T6" fmla="*/ 53 w 60"/>
                <a:gd name="T7" fmla="*/ 0 h 50"/>
                <a:gd name="T8" fmla="*/ 60 w 60"/>
                <a:gd name="T9" fmla="*/ 7 h 50"/>
              </a:gdLst>
              <a:ahLst/>
              <a:cxnLst>
                <a:cxn ang="0">
                  <a:pos x="T0" y="T1"/>
                </a:cxn>
                <a:cxn ang="0">
                  <a:pos x="T2" y="T3"/>
                </a:cxn>
                <a:cxn ang="0">
                  <a:pos x="T4" y="T5"/>
                </a:cxn>
                <a:cxn ang="0">
                  <a:pos x="T6" y="T7"/>
                </a:cxn>
                <a:cxn ang="0">
                  <a:pos x="T8" y="T9"/>
                </a:cxn>
              </a:cxnLst>
              <a:rect l="0" t="0" r="r" b="b"/>
              <a:pathLst>
                <a:path w="60" h="50">
                  <a:moveTo>
                    <a:pt x="60" y="7"/>
                  </a:moveTo>
                  <a:lnTo>
                    <a:pt x="4" y="50"/>
                  </a:lnTo>
                  <a:lnTo>
                    <a:pt x="0" y="43"/>
                  </a:lnTo>
                  <a:lnTo>
                    <a:pt x="53" y="0"/>
                  </a:lnTo>
                  <a:lnTo>
                    <a:pt x="60" y="7"/>
                  </a:lnTo>
                  <a:close/>
                </a:path>
              </a:pathLst>
            </a:custGeom>
            <a:solidFill>
              <a:srgbClr val="A7D6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49" b="0" i="0" u="none" strike="noStrike" kern="1200" cap="none" spc="0" normalizeH="0" baseline="0" noProof="0">
                <a:ln>
                  <a:noFill/>
                </a:ln>
                <a:solidFill>
                  <a:prstClr val="black"/>
                </a:solidFill>
                <a:effectLst/>
                <a:uLnTx/>
                <a:uFillTx/>
                <a:latin typeface="Calibri"/>
                <a:ea typeface="+mn-ea"/>
                <a:cs typeface="+mn-cs"/>
              </a:endParaRPr>
            </a:p>
          </p:txBody>
        </p:sp>
        <p:sp>
          <p:nvSpPr>
            <p:cNvPr id="349" name="Freeform 284">
              <a:extLst>
                <a:ext uri="{FF2B5EF4-FFF2-40B4-BE49-F238E27FC236}">
                  <a16:creationId xmlns:a16="http://schemas.microsoft.com/office/drawing/2014/main" id="{935B197B-7398-49A7-ACFB-70796CDFA386}"/>
                </a:ext>
              </a:extLst>
            </p:cNvPr>
            <p:cNvSpPr>
              <a:spLocks/>
            </p:cNvSpPr>
            <p:nvPr/>
          </p:nvSpPr>
          <p:spPr bwMode="auto">
            <a:xfrm>
              <a:off x="1065213" y="6267451"/>
              <a:ext cx="120650" cy="109538"/>
            </a:xfrm>
            <a:custGeom>
              <a:avLst/>
              <a:gdLst>
                <a:gd name="T0" fmla="*/ 7 w 34"/>
                <a:gd name="T1" fmla="*/ 23 h 31"/>
                <a:gd name="T2" fmla="*/ 14 w 34"/>
                <a:gd name="T3" fmla="*/ 27 h 31"/>
                <a:gd name="T4" fmla="*/ 24 w 34"/>
                <a:gd name="T5" fmla="*/ 24 h 31"/>
                <a:gd name="T6" fmla="*/ 30 w 34"/>
                <a:gd name="T7" fmla="*/ 16 h 31"/>
                <a:gd name="T8" fmla="*/ 28 w 34"/>
                <a:gd name="T9" fmla="*/ 8 h 31"/>
                <a:gd name="T10" fmla="*/ 22 w 34"/>
                <a:gd name="T11" fmla="*/ 2 h 31"/>
                <a:gd name="T12" fmla="*/ 25 w 34"/>
                <a:gd name="T13" fmla="*/ 0 h 31"/>
                <a:gd name="T14" fmla="*/ 30 w 34"/>
                <a:gd name="T15" fmla="*/ 6 h 31"/>
                <a:gd name="T16" fmla="*/ 33 w 34"/>
                <a:gd name="T17" fmla="*/ 17 h 31"/>
                <a:gd name="T18" fmla="*/ 26 w 34"/>
                <a:gd name="T19" fmla="*/ 27 h 31"/>
                <a:gd name="T20" fmla="*/ 18 w 34"/>
                <a:gd name="T21" fmla="*/ 31 h 31"/>
                <a:gd name="T22" fmla="*/ 10 w 34"/>
                <a:gd name="T23" fmla="*/ 30 h 31"/>
                <a:gd name="T24" fmla="*/ 4 w 34"/>
                <a:gd name="T25" fmla="*/ 24 h 31"/>
                <a:gd name="T26" fmla="*/ 0 w 34"/>
                <a:gd name="T27" fmla="*/ 16 h 31"/>
                <a:gd name="T28" fmla="*/ 4 w 34"/>
                <a:gd name="T29" fmla="*/ 16 h 31"/>
                <a:gd name="T30" fmla="*/ 7 w 34"/>
                <a:gd name="T31" fmla="*/ 23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4" h="31">
                  <a:moveTo>
                    <a:pt x="7" y="23"/>
                  </a:moveTo>
                  <a:cubicBezTo>
                    <a:pt x="9" y="25"/>
                    <a:pt x="11" y="27"/>
                    <a:pt x="14" y="27"/>
                  </a:cubicBezTo>
                  <a:cubicBezTo>
                    <a:pt x="17" y="27"/>
                    <a:pt x="20" y="26"/>
                    <a:pt x="24" y="24"/>
                  </a:cubicBezTo>
                  <a:cubicBezTo>
                    <a:pt x="27" y="22"/>
                    <a:pt x="29" y="19"/>
                    <a:pt x="30" y="16"/>
                  </a:cubicBezTo>
                  <a:cubicBezTo>
                    <a:pt x="30" y="13"/>
                    <a:pt x="30" y="10"/>
                    <a:pt x="28" y="8"/>
                  </a:cubicBezTo>
                  <a:cubicBezTo>
                    <a:pt x="26" y="6"/>
                    <a:pt x="24" y="4"/>
                    <a:pt x="22" y="2"/>
                  </a:cubicBezTo>
                  <a:cubicBezTo>
                    <a:pt x="25" y="0"/>
                    <a:pt x="25" y="0"/>
                    <a:pt x="25" y="0"/>
                  </a:cubicBezTo>
                  <a:cubicBezTo>
                    <a:pt x="27" y="2"/>
                    <a:pt x="29" y="4"/>
                    <a:pt x="30" y="6"/>
                  </a:cubicBezTo>
                  <a:cubicBezTo>
                    <a:pt x="33" y="10"/>
                    <a:pt x="34" y="14"/>
                    <a:pt x="33" y="17"/>
                  </a:cubicBezTo>
                  <a:cubicBezTo>
                    <a:pt x="32" y="21"/>
                    <a:pt x="30" y="24"/>
                    <a:pt x="26" y="27"/>
                  </a:cubicBezTo>
                  <a:cubicBezTo>
                    <a:pt x="23" y="29"/>
                    <a:pt x="20" y="30"/>
                    <a:pt x="18" y="31"/>
                  </a:cubicBezTo>
                  <a:cubicBezTo>
                    <a:pt x="15" y="31"/>
                    <a:pt x="13" y="31"/>
                    <a:pt x="10" y="30"/>
                  </a:cubicBezTo>
                  <a:cubicBezTo>
                    <a:pt x="8" y="29"/>
                    <a:pt x="6" y="27"/>
                    <a:pt x="4" y="24"/>
                  </a:cubicBezTo>
                  <a:cubicBezTo>
                    <a:pt x="2" y="22"/>
                    <a:pt x="1" y="19"/>
                    <a:pt x="0" y="16"/>
                  </a:cubicBezTo>
                  <a:cubicBezTo>
                    <a:pt x="4" y="16"/>
                    <a:pt x="4" y="16"/>
                    <a:pt x="4" y="16"/>
                  </a:cubicBezTo>
                  <a:cubicBezTo>
                    <a:pt x="4" y="18"/>
                    <a:pt x="5" y="21"/>
                    <a:pt x="7" y="23"/>
                  </a:cubicBezTo>
                  <a:close/>
                </a:path>
              </a:pathLst>
            </a:custGeom>
            <a:solidFill>
              <a:srgbClr val="A7D6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49" b="0" i="0" u="none" strike="noStrike" kern="1200" cap="none" spc="0" normalizeH="0" baseline="0" noProof="0">
                <a:ln>
                  <a:noFill/>
                </a:ln>
                <a:solidFill>
                  <a:prstClr val="black"/>
                </a:solidFill>
                <a:effectLst/>
                <a:uLnTx/>
                <a:uFillTx/>
                <a:latin typeface="Calibri"/>
                <a:ea typeface="+mn-ea"/>
                <a:cs typeface="+mn-cs"/>
              </a:endParaRPr>
            </a:p>
          </p:txBody>
        </p:sp>
        <p:sp>
          <p:nvSpPr>
            <p:cNvPr id="350" name="Freeform 285">
              <a:extLst>
                <a:ext uri="{FF2B5EF4-FFF2-40B4-BE49-F238E27FC236}">
                  <a16:creationId xmlns:a16="http://schemas.microsoft.com/office/drawing/2014/main" id="{848D4A5A-B962-4D59-AE0F-9043A2511A59}"/>
                </a:ext>
              </a:extLst>
            </p:cNvPr>
            <p:cNvSpPr>
              <a:spLocks/>
            </p:cNvSpPr>
            <p:nvPr/>
          </p:nvSpPr>
          <p:spPr bwMode="auto">
            <a:xfrm>
              <a:off x="1031876" y="6224588"/>
              <a:ext cx="100013" cy="71438"/>
            </a:xfrm>
            <a:custGeom>
              <a:avLst/>
              <a:gdLst>
                <a:gd name="T0" fmla="*/ 63 w 63"/>
                <a:gd name="T1" fmla="*/ 7 h 45"/>
                <a:gd name="T2" fmla="*/ 5 w 63"/>
                <a:gd name="T3" fmla="*/ 45 h 45"/>
                <a:gd name="T4" fmla="*/ 0 w 63"/>
                <a:gd name="T5" fmla="*/ 38 h 45"/>
                <a:gd name="T6" fmla="*/ 59 w 63"/>
                <a:gd name="T7" fmla="*/ 0 h 45"/>
                <a:gd name="T8" fmla="*/ 63 w 63"/>
                <a:gd name="T9" fmla="*/ 7 h 45"/>
              </a:gdLst>
              <a:ahLst/>
              <a:cxnLst>
                <a:cxn ang="0">
                  <a:pos x="T0" y="T1"/>
                </a:cxn>
                <a:cxn ang="0">
                  <a:pos x="T2" y="T3"/>
                </a:cxn>
                <a:cxn ang="0">
                  <a:pos x="T4" y="T5"/>
                </a:cxn>
                <a:cxn ang="0">
                  <a:pos x="T6" y="T7"/>
                </a:cxn>
                <a:cxn ang="0">
                  <a:pos x="T8" y="T9"/>
                </a:cxn>
              </a:cxnLst>
              <a:rect l="0" t="0" r="r" b="b"/>
              <a:pathLst>
                <a:path w="63" h="45">
                  <a:moveTo>
                    <a:pt x="63" y="7"/>
                  </a:moveTo>
                  <a:lnTo>
                    <a:pt x="5" y="45"/>
                  </a:lnTo>
                  <a:lnTo>
                    <a:pt x="0" y="38"/>
                  </a:lnTo>
                  <a:lnTo>
                    <a:pt x="59" y="0"/>
                  </a:lnTo>
                  <a:lnTo>
                    <a:pt x="63" y="7"/>
                  </a:lnTo>
                  <a:close/>
                </a:path>
              </a:pathLst>
            </a:custGeom>
            <a:solidFill>
              <a:srgbClr val="A7D6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49" b="0" i="0" u="none" strike="noStrike" kern="1200" cap="none" spc="0" normalizeH="0" baseline="0" noProof="0">
                <a:ln>
                  <a:noFill/>
                </a:ln>
                <a:solidFill>
                  <a:prstClr val="black"/>
                </a:solidFill>
                <a:effectLst/>
                <a:uLnTx/>
                <a:uFillTx/>
                <a:latin typeface="Calibri"/>
                <a:ea typeface="+mn-ea"/>
                <a:cs typeface="+mn-cs"/>
              </a:endParaRPr>
            </a:p>
          </p:txBody>
        </p:sp>
        <p:sp>
          <p:nvSpPr>
            <p:cNvPr id="351" name="Freeform 286">
              <a:extLst>
                <a:ext uri="{FF2B5EF4-FFF2-40B4-BE49-F238E27FC236}">
                  <a16:creationId xmlns:a16="http://schemas.microsoft.com/office/drawing/2014/main" id="{190E4EEC-B5D1-4326-8A6B-497843D6500A}"/>
                </a:ext>
              </a:extLst>
            </p:cNvPr>
            <p:cNvSpPr>
              <a:spLocks/>
            </p:cNvSpPr>
            <p:nvPr/>
          </p:nvSpPr>
          <p:spPr bwMode="auto">
            <a:xfrm>
              <a:off x="976313" y="6132513"/>
              <a:ext cx="127000" cy="109538"/>
            </a:xfrm>
            <a:custGeom>
              <a:avLst/>
              <a:gdLst>
                <a:gd name="T0" fmla="*/ 60 w 80"/>
                <a:gd name="T1" fmla="*/ 0 h 69"/>
                <a:gd name="T2" fmla="*/ 80 w 80"/>
                <a:gd name="T3" fmla="*/ 33 h 69"/>
                <a:gd name="T4" fmla="*/ 20 w 80"/>
                <a:gd name="T5" fmla="*/ 69 h 69"/>
                <a:gd name="T6" fmla="*/ 0 w 80"/>
                <a:gd name="T7" fmla="*/ 35 h 69"/>
                <a:gd name="T8" fmla="*/ 4 w 80"/>
                <a:gd name="T9" fmla="*/ 31 h 69"/>
                <a:gd name="T10" fmla="*/ 20 w 80"/>
                <a:gd name="T11" fmla="*/ 58 h 69"/>
                <a:gd name="T12" fmla="*/ 40 w 80"/>
                <a:gd name="T13" fmla="*/ 47 h 69"/>
                <a:gd name="T14" fmla="*/ 24 w 80"/>
                <a:gd name="T15" fmla="*/ 22 h 69"/>
                <a:gd name="T16" fmla="*/ 31 w 80"/>
                <a:gd name="T17" fmla="*/ 17 h 69"/>
                <a:gd name="T18" fmla="*/ 47 w 80"/>
                <a:gd name="T19" fmla="*/ 42 h 69"/>
                <a:gd name="T20" fmla="*/ 69 w 80"/>
                <a:gd name="T21" fmla="*/ 29 h 69"/>
                <a:gd name="T22" fmla="*/ 53 w 80"/>
                <a:gd name="T23" fmla="*/ 2 h 69"/>
                <a:gd name="T24" fmla="*/ 60 w 80"/>
                <a:gd name="T25" fmla="*/ 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0" h="69">
                  <a:moveTo>
                    <a:pt x="60" y="0"/>
                  </a:moveTo>
                  <a:lnTo>
                    <a:pt x="80" y="33"/>
                  </a:lnTo>
                  <a:lnTo>
                    <a:pt x="20" y="69"/>
                  </a:lnTo>
                  <a:lnTo>
                    <a:pt x="0" y="35"/>
                  </a:lnTo>
                  <a:lnTo>
                    <a:pt x="4" y="31"/>
                  </a:lnTo>
                  <a:lnTo>
                    <a:pt x="20" y="58"/>
                  </a:lnTo>
                  <a:lnTo>
                    <a:pt x="40" y="47"/>
                  </a:lnTo>
                  <a:lnTo>
                    <a:pt x="24" y="22"/>
                  </a:lnTo>
                  <a:lnTo>
                    <a:pt x="31" y="17"/>
                  </a:lnTo>
                  <a:lnTo>
                    <a:pt x="47" y="42"/>
                  </a:lnTo>
                  <a:lnTo>
                    <a:pt x="69" y="29"/>
                  </a:lnTo>
                  <a:lnTo>
                    <a:pt x="53" y="2"/>
                  </a:lnTo>
                  <a:lnTo>
                    <a:pt x="60" y="0"/>
                  </a:lnTo>
                  <a:close/>
                </a:path>
              </a:pathLst>
            </a:custGeom>
            <a:solidFill>
              <a:srgbClr val="A7D6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49" b="0" i="0" u="none" strike="noStrike" kern="1200" cap="none" spc="0" normalizeH="0" baseline="0" noProof="0">
                <a:ln>
                  <a:noFill/>
                </a:ln>
                <a:solidFill>
                  <a:prstClr val="black"/>
                </a:solidFill>
                <a:effectLst/>
                <a:uLnTx/>
                <a:uFillTx/>
                <a:latin typeface="Calibri"/>
                <a:ea typeface="+mn-ea"/>
                <a:cs typeface="+mn-cs"/>
              </a:endParaRPr>
            </a:p>
          </p:txBody>
        </p:sp>
        <p:sp>
          <p:nvSpPr>
            <p:cNvPr id="352" name="Freeform 287">
              <a:extLst>
                <a:ext uri="{FF2B5EF4-FFF2-40B4-BE49-F238E27FC236}">
                  <a16:creationId xmlns:a16="http://schemas.microsoft.com/office/drawing/2014/main" id="{9F4EF71B-A635-4FF1-A125-C35DB834473A}"/>
                </a:ext>
              </a:extLst>
            </p:cNvPr>
            <p:cNvSpPr>
              <a:spLocks/>
            </p:cNvSpPr>
            <p:nvPr/>
          </p:nvSpPr>
          <p:spPr bwMode="auto">
            <a:xfrm>
              <a:off x="925513" y="6049963"/>
              <a:ext cx="125413" cy="95250"/>
            </a:xfrm>
            <a:custGeom>
              <a:avLst/>
              <a:gdLst>
                <a:gd name="T0" fmla="*/ 19 w 35"/>
                <a:gd name="T1" fmla="*/ 1 h 27"/>
                <a:gd name="T2" fmla="*/ 26 w 35"/>
                <a:gd name="T3" fmla="*/ 1 h 27"/>
                <a:gd name="T4" fmla="*/ 32 w 35"/>
                <a:gd name="T5" fmla="*/ 7 h 27"/>
                <a:gd name="T6" fmla="*/ 35 w 35"/>
                <a:gd name="T7" fmla="*/ 15 h 27"/>
                <a:gd name="T8" fmla="*/ 32 w 35"/>
                <a:gd name="T9" fmla="*/ 17 h 27"/>
                <a:gd name="T10" fmla="*/ 31 w 35"/>
                <a:gd name="T11" fmla="*/ 12 h 27"/>
                <a:gd name="T12" fmla="*/ 29 w 35"/>
                <a:gd name="T13" fmla="*/ 8 h 27"/>
                <a:gd name="T14" fmla="*/ 26 w 35"/>
                <a:gd name="T15" fmla="*/ 4 h 27"/>
                <a:gd name="T16" fmla="*/ 21 w 35"/>
                <a:gd name="T17" fmla="*/ 4 h 27"/>
                <a:gd name="T18" fmla="*/ 19 w 35"/>
                <a:gd name="T19" fmla="*/ 6 h 27"/>
                <a:gd name="T20" fmla="*/ 19 w 35"/>
                <a:gd name="T21" fmla="*/ 9 h 27"/>
                <a:gd name="T22" fmla="*/ 19 w 35"/>
                <a:gd name="T23" fmla="*/ 14 h 27"/>
                <a:gd name="T24" fmla="*/ 19 w 35"/>
                <a:gd name="T25" fmla="*/ 21 h 27"/>
                <a:gd name="T26" fmla="*/ 15 w 35"/>
                <a:gd name="T27" fmla="*/ 25 h 27"/>
                <a:gd name="T28" fmla="*/ 8 w 35"/>
                <a:gd name="T29" fmla="*/ 26 h 27"/>
                <a:gd name="T30" fmla="*/ 3 w 35"/>
                <a:gd name="T31" fmla="*/ 20 h 27"/>
                <a:gd name="T32" fmla="*/ 0 w 35"/>
                <a:gd name="T33" fmla="*/ 12 h 27"/>
                <a:gd name="T34" fmla="*/ 4 w 35"/>
                <a:gd name="T35" fmla="*/ 11 h 27"/>
                <a:gd name="T36" fmla="*/ 6 w 35"/>
                <a:gd name="T37" fmla="*/ 19 h 27"/>
                <a:gd name="T38" fmla="*/ 9 w 35"/>
                <a:gd name="T39" fmla="*/ 22 h 27"/>
                <a:gd name="T40" fmla="*/ 13 w 35"/>
                <a:gd name="T41" fmla="*/ 22 h 27"/>
                <a:gd name="T42" fmla="*/ 15 w 35"/>
                <a:gd name="T43" fmla="*/ 20 h 27"/>
                <a:gd name="T44" fmla="*/ 16 w 35"/>
                <a:gd name="T45" fmla="*/ 18 h 27"/>
                <a:gd name="T46" fmla="*/ 15 w 35"/>
                <a:gd name="T47" fmla="*/ 13 h 27"/>
                <a:gd name="T48" fmla="*/ 16 w 35"/>
                <a:gd name="T49" fmla="*/ 5 h 27"/>
                <a:gd name="T50" fmla="*/ 19 w 35"/>
                <a:gd name="T51" fmla="*/ 1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5" h="27">
                  <a:moveTo>
                    <a:pt x="19" y="1"/>
                  </a:moveTo>
                  <a:cubicBezTo>
                    <a:pt x="22" y="0"/>
                    <a:pt x="24" y="0"/>
                    <a:pt x="26" y="1"/>
                  </a:cubicBezTo>
                  <a:cubicBezTo>
                    <a:pt x="29" y="2"/>
                    <a:pt x="31" y="4"/>
                    <a:pt x="32" y="7"/>
                  </a:cubicBezTo>
                  <a:cubicBezTo>
                    <a:pt x="34" y="10"/>
                    <a:pt x="35" y="13"/>
                    <a:pt x="35" y="15"/>
                  </a:cubicBezTo>
                  <a:cubicBezTo>
                    <a:pt x="32" y="17"/>
                    <a:pt x="32" y="17"/>
                    <a:pt x="32" y="17"/>
                  </a:cubicBezTo>
                  <a:cubicBezTo>
                    <a:pt x="32" y="15"/>
                    <a:pt x="32" y="14"/>
                    <a:pt x="31" y="12"/>
                  </a:cubicBezTo>
                  <a:cubicBezTo>
                    <a:pt x="31" y="11"/>
                    <a:pt x="30" y="10"/>
                    <a:pt x="29" y="8"/>
                  </a:cubicBezTo>
                  <a:cubicBezTo>
                    <a:pt x="28" y="6"/>
                    <a:pt x="27" y="5"/>
                    <a:pt x="26" y="4"/>
                  </a:cubicBezTo>
                  <a:cubicBezTo>
                    <a:pt x="24" y="3"/>
                    <a:pt x="23" y="3"/>
                    <a:pt x="21" y="4"/>
                  </a:cubicBezTo>
                  <a:cubicBezTo>
                    <a:pt x="20" y="5"/>
                    <a:pt x="20" y="5"/>
                    <a:pt x="19" y="6"/>
                  </a:cubicBezTo>
                  <a:cubicBezTo>
                    <a:pt x="19" y="7"/>
                    <a:pt x="19" y="8"/>
                    <a:pt x="19" y="9"/>
                  </a:cubicBezTo>
                  <a:cubicBezTo>
                    <a:pt x="19" y="10"/>
                    <a:pt x="19" y="12"/>
                    <a:pt x="19" y="14"/>
                  </a:cubicBezTo>
                  <a:cubicBezTo>
                    <a:pt x="19" y="17"/>
                    <a:pt x="19" y="19"/>
                    <a:pt x="19" y="21"/>
                  </a:cubicBezTo>
                  <a:cubicBezTo>
                    <a:pt x="18" y="23"/>
                    <a:pt x="17" y="24"/>
                    <a:pt x="15" y="25"/>
                  </a:cubicBezTo>
                  <a:cubicBezTo>
                    <a:pt x="12" y="27"/>
                    <a:pt x="10" y="27"/>
                    <a:pt x="8" y="26"/>
                  </a:cubicBezTo>
                  <a:cubicBezTo>
                    <a:pt x="6" y="25"/>
                    <a:pt x="4" y="23"/>
                    <a:pt x="3" y="20"/>
                  </a:cubicBezTo>
                  <a:cubicBezTo>
                    <a:pt x="1" y="18"/>
                    <a:pt x="1" y="15"/>
                    <a:pt x="0" y="12"/>
                  </a:cubicBezTo>
                  <a:cubicBezTo>
                    <a:pt x="4" y="11"/>
                    <a:pt x="4" y="11"/>
                    <a:pt x="4" y="11"/>
                  </a:cubicBezTo>
                  <a:cubicBezTo>
                    <a:pt x="4" y="14"/>
                    <a:pt x="5" y="17"/>
                    <a:pt x="6" y="19"/>
                  </a:cubicBezTo>
                  <a:cubicBezTo>
                    <a:pt x="7" y="21"/>
                    <a:pt x="8" y="22"/>
                    <a:pt x="9" y="22"/>
                  </a:cubicBezTo>
                  <a:cubicBezTo>
                    <a:pt x="10" y="23"/>
                    <a:pt x="12" y="23"/>
                    <a:pt x="13" y="22"/>
                  </a:cubicBezTo>
                  <a:cubicBezTo>
                    <a:pt x="14" y="22"/>
                    <a:pt x="15" y="21"/>
                    <a:pt x="15" y="20"/>
                  </a:cubicBezTo>
                  <a:cubicBezTo>
                    <a:pt x="15" y="20"/>
                    <a:pt x="16" y="19"/>
                    <a:pt x="16" y="18"/>
                  </a:cubicBezTo>
                  <a:cubicBezTo>
                    <a:pt x="16" y="17"/>
                    <a:pt x="16" y="15"/>
                    <a:pt x="15" y="13"/>
                  </a:cubicBezTo>
                  <a:cubicBezTo>
                    <a:pt x="15" y="9"/>
                    <a:pt x="15" y="7"/>
                    <a:pt x="16" y="5"/>
                  </a:cubicBezTo>
                  <a:cubicBezTo>
                    <a:pt x="16" y="3"/>
                    <a:pt x="17" y="2"/>
                    <a:pt x="19" y="1"/>
                  </a:cubicBezTo>
                  <a:close/>
                </a:path>
              </a:pathLst>
            </a:custGeom>
            <a:solidFill>
              <a:srgbClr val="A7D6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49" b="0" i="0" u="none" strike="noStrike" kern="1200" cap="none" spc="0" normalizeH="0" baseline="0" noProof="0">
                <a:ln>
                  <a:noFill/>
                </a:ln>
                <a:solidFill>
                  <a:prstClr val="black"/>
                </a:solidFill>
                <a:effectLst/>
                <a:uLnTx/>
                <a:uFillTx/>
                <a:latin typeface="Calibri"/>
                <a:ea typeface="+mn-ea"/>
                <a:cs typeface="+mn-cs"/>
              </a:endParaRPr>
            </a:p>
          </p:txBody>
        </p:sp>
        <p:sp>
          <p:nvSpPr>
            <p:cNvPr id="353" name="Freeform 288">
              <a:extLst>
                <a:ext uri="{FF2B5EF4-FFF2-40B4-BE49-F238E27FC236}">
                  <a16:creationId xmlns:a16="http://schemas.microsoft.com/office/drawing/2014/main" id="{241AB923-DDC5-44E9-93D9-C2CC9CAD2209}"/>
                </a:ext>
              </a:extLst>
            </p:cNvPr>
            <p:cNvSpPr>
              <a:spLocks noEditPoints="1"/>
            </p:cNvSpPr>
            <p:nvPr/>
          </p:nvSpPr>
          <p:spPr bwMode="auto">
            <a:xfrm>
              <a:off x="922338" y="5995988"/>
              <a:ext cx="82550" cy="50800"/>
            </a:xfrm>
            <a:custGeom>
              <a:avLst/>
              <a:gdLst>
                <a:gd name="T0" fmla="*/ 5 w 23"/>
                <a:gd name="T1" fmla="*/ 13 h 14"/>
                <a:gd name="T2" fmla="*/ 1 w 23"/>
                <a:gd name="T3" fmla="*/ 12 h 14"/>
                <a:gd name="T4" fmla="*/ 2 w 23"/>
                <a:gd name="T5" fmla="*/ 8 h 14"/>
                <a:gd name="T6" fmla="*/ 5 w 23"/>
                <a:gd name="T7" fmla="*/ 8 h 14"/>
                <a:gd name="T8" fmla="*/ 6 w 23"/>
                <a:gd name="T9" fmla="*/ 10 h 14"/>
                <a:gd name="T10" fmla="*/ 6 w 23"/>
                <a:gd name="T11" fmla="*/ 11 h 14"/>
                <a:gd name="T12" fmla="*/ 5 w 23"/>
                <a:gd name="T13" fmla="*/ 13 h 14"/>
                <a:gd name="T14" fmla="*/ 22 w 23"/>
                <a:gd name="T15" fmla="*/ 5 h 14"/>
                <a:gd name="T16" fmla="*/ 19 w 23"/>
                <a:gd name="T17" fmla="*/ 5 h 14"/>
                <a:gd name="T18" fmla="*/ 18 w 23"/>
                <a:gd name="T19" fmla="*/ 4 h 14"/>
                <a:gd name="T20" fmla="*/ 18 w 23"/>
                <a:gd name="T21" fmla="*/ 2 h 14"/>
                <a:gd name="T22" fmla="*/ 19 w 23"/>
                <a:gd name="T23" fmla="*/ 0 h 14"/>
                <a:gd name="T24" fmla="*/ 22 w 23"/>
                <a:gd name="T25" fmla="*/ 0 h 14"/>
                <a:gd name="T26" fmla="*/ 23 w 23"/>
                <a:gd name="T27" fmla="*/ 1 h 14"/>
                <a:gd name="T28" fmla="*/ 23 w 23"/>
                <a:gd name="T29" fmla="*/ 3 h 14"/>
                <a:gd name="T30" fmla="*/ 22 w 23"/>
                <a:gd name="T31" fmla="*/ 5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3" h="14">
                  <a:moveTo>
                    <a:pt x="5" y="13"/>
                  </a:moveTo>
                  <a:cubicBezTo>
                    <a:pt x="3" y="14"/>
                    <a:pt x="2" y="14"/>
                    <a:pt x="1" y="12"/>
                  </a:cubicBezTo>
                  <a:cubicBezTo>
                    <a:pt x="0" y="10"/>
                    <a:pt x="1" y="9"/>
                    <a:pt x="2" y="8"/>
                  </a:cubicBezTo>
                  <a:cubicBezTo>
                    <a:pt x="3" y="8"/>
                    <a:pt x="4" y="8"/>
                    <a:pt x="5" y="8"/>
                  </a:cubicBezTo>
                  <a:cubicBezTo>
                    <a:pt x="5" y="8"/>
                    <a:pt x="6" y="9"/>
                    <a:pt x="6" y="10"/>
                  </a:cubicBezTo>
                  <a:cubicBezTo>
                    <a:pt x="6" y="10"/>
                    <a:pt x="6" y="11"/>
                    <a:pt x="6" y="11"/>
                  </a:cubicBezTo>
                  <a:cubicBezTo>
                    <a:pt x="6" y="12"/>
                    <a:pt x="5" y="13"/>
                    <a:pt x="5" y="13"/>
                  </a:cubicBezTo>
                  <a:close/>
                  <a:moveTo>
                    <a:pt x="22" y="5"/>
                  </a:moveTo>
                  <a:cubicBezTo>
                    <a:pt x="21" y="5"/>
                    <a:pt x="20" y="5"/>
                    <a:pt x="19" y="5"/>
                  </a:cubicBezTo>
                  <a:cubicBezTo>
                    <a:pt x="19" y="5"/>
                    <a:pt x="18" y="5"/>
                    <a:pt x="18" y="4"/>
                  </a:cubicBezTo>
                  <a:cubicBezTo>
                    <a:pt x="18" y="3"/>
                    <a:pt x="17" y="2"/>
                    <a:pt x="18" y="2"/>
                  </a:cubicBezTo>
                  <a:cubicBezTo>
                    <a:pt x="18" y="1"/>
                    <a:pt x="18" y="1"/>
                    <a:pt x="19" y="0"/>
                  </a:cubicBezTo>
                  <a:cubicBezTo>
                    <a:pt x="20" y="0"/>
                    <a:pt x="21" y="0"/>
                    <a:pt x="22" y="0"/>
                  </a:cubicBezTo>
                  <a:cubicBezTo>
                    <a:pt x="22" y="0"/>
                    <a:pt x="23" y="1"/>
                    <a:pt x="23" y="1"/>
                  </a:cubicBezTo>
                  <a:cubicBezTo>
                    <a:pt x="23" y="2"/>
                    <a:pt x="23" y="3"/>
                    <a:pt x="23" y="3"/>
                  </a:cubicBezTo>
                  <a:cubicBezTo>
                    <a:pt x="23" y="4"/>
                    <a:pt x="23" y="4"/>
                    <a:pt x="22" y="5"/>
                  </a:cubicBezTo>
                  <a:close/>
                </a:path>
              </a:pathLst>
            </a:custGeom>
            <a:solidFill>
              <a:srgbClr val="A7D6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49" b="0" i="0" u="none" strike="noStrike" kern="1200" cap="none" spc="0" normalizeH="0" baseline="0" noProof="0">
                <a:ln>
                  <a:noFill/>
                </a:ln>
                <a:solidFill>
                  <a:prstClr val="black"/>
                </a:solidFill>
                <a:effectLst/>
                <a:uLnTx/>
                <a:uFillTx/>
                <a:latin typeface="Calibri"/>
                <a:ea typeface="+mn-ea"/>
                <a:cs typeface="+mn-cs"/>
              </a:endParaRPr>
            </a:p>
          </p:txBody>
        </p:sp>
        <p:sp>
          <p:nvSpPr>
            <p:cNvPr id="354" name="Freeform 289">
              <a:extLst>
                <a:ext uri="{FF2B5EF4-FFF2-40B4-BE49-F238E27FC236}">
                  <a16:creationId xmlns:a16="http://schemas.microsoft.com/office/drawing/2014/main" id="{D52CE4EA-3026-43C9-BAA9-A2FE29085DE2}"/>
                </a:ext>
              </a:extLst>
            </p:cNvPr>
            <p:cNvSpPr>
              <a:spLocks noEditPoints="1"/>
            </p:cNvSpPr>
            <p:nvPr/>
          </p:nvSpPr>
          <p:spPr bwMode="auto">
            <a:xfrm>
              <a:off x="819151" y="5800726"/>
              <a:ext cx="120650" cy="109538"/>
            </a:xfrm>
            <a:custGeom>
              <a:avLst/>
              <a:gdLst>
                <a:gd name="T0" fmla="*/ 12 w 34"/>
                <a:gd name="T1" fmla="*/ 2 h 31"/>
                <a:gd name="T2" fmla="*/ 24 w 34"/>
                <a:gd name="T3" fmla="*/ 1 h 31"/>
                <a:gd name="T4" fmla="*/ 32 w 34"/>
                <a:gd name="T5" fmla="*/ 10 h 31"/>
                <a:gd name="T6" fmla="*/ 32 w 34"/>
                <a:gd name="T7" fmla="*/ 21 h 31"/>
                <a:gd name="T8" fmla="*/ 22 w 34"/>
                <a:gd name="T9" fmla="*/ 29 h 31"/>
                <a:gd name="T10" fmla="*/ 9 w 34"/>
                <a:gd name="T11" fmla="*/ 29 h 31"/>
                <a:gd name="T12" fmla="*/ 2 w 34"/>
                <a:gd name="T13" fmla="*/ 21 h 31"/>
                <a:gd name="T14" fmla="*/ 2 w 34"/>
                <a:gd name="T15" fmla="*/ 9 h 31"/>
                <a:gd name="T16" fmla="*/ 12 w 34"/>
                <a:gd name="T17" fmla="*/ 2 h 31"/>
                <a:gd name="T18" fmla="*/ 21 w 34"/>
                <a:gd name="T19" fmla="*/ 25 h 31"/>
                <a:gd name="T20" fmla="*/ 29 w 34"/>
                <a:gd name="T21" fmla="*/ 19 h 31"/>
                <a:gd name="T22" fmla="*/ 29 w 34"/>
                <a:gd name="T23" fmla="*/ 11 h 31"/>
                <a:gd name="T24" fmla="*/ 23 w 34"/>
                <a:gd name="T25" fmla="*/ 4 h 31"/>
                <a:gd name="T26" fmla="*/ 13 w 34"/>
                <a:gd name="T27" fmla="*/ 5 h 31"/>
                <a:gd name="T28" fmla="*/ 5 w 34"/>
                <a:gd name="T29" fmla="*/ 11 h 31"/>
                <a:gd name="T30" fmla="*/ 5 w 34"/>
                <a:gd name="T31" fmla="*/ 20 h 31"/>
                <a:gd name="T32" fmla="*/ 11 w 34"/>
                <a:gd name="T33" fmla="*/ 26 h 31"/>
                <a:gd name="T34" fmla="*/ 21 w 34"/>
                <a:gd name="T35" fmla="*/ 25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4" h="31">
                  <a:moveTo>
                    <a:pt x="12" y="2"/>
                  </a:moveTo>
                  <a:cubicBezTo>
                    <a:pt x="16" y="0"/>
                    <a:pt x="21" y="0"/>
                    <a:pt x="24" y="1"/>
                  </a:cubicBezTo>
                  <a:cubicBezTo>
                    <a:pt x="28" y="2"/>
                    <a:pt x="30" y="5"/>
                    <a:pt x="32" y="10"/>
                  </a:cubicBezTo>
                  <a:cubicBezTo>
                    <a:pt x="34" y="14"/>
                    <a:pt x="34" y="18"/>
                    <a:pt x="32" y="21"/>
                  </a:cubicBezTo>
                  <a:cubicBezTo>
                    <a:pt x="30" y="24"/>
                    <a:pt x="27" y="27"/>
                    <a:pt x="22" y="29"/>
                  </a:cubicBezTo>
                  <a:cubicBezTo>
                    <a:pt x="17" y="31"/>
                    <a:pt x="13" y="31"/>
                    <a:pt x="9" y="29"/>
                  </a:cubicBezTo>
                  <a:cubicBezTo>
                    <a:pt x="6" y="28"/>
                    <a:pt x="3" y="25"/>
                    <a:pt x="2" y="21"/>
                  </a:cubicBezTo>
                  <a:cubicBezTo>
                    <a:pt x="0" y="17"/>
                    <a:pt x="0" y="13"/>
                    <a:pt x="2" y="9"/>
                  </a:cubicBezTo>
                  <a:cubicBezTo>
                    <a:pt x="4" y="6"/>
                    <a:pt x="7" y="3"/>
                    <a:pt x="12" y="2"/>
                  </a:cubicBezTo>
                  <a:close/>
                  <a:moveTo>
                    <a:pt x="21" y="25"/>
                  </a:moveTo>
                  <a:cubicBezTo>
                    <a:pt x="25" y="24"/>
                    <a:pt x="27" y="22"/>
                    <a:pt x="29" y="19"/>
                  </a:cubicBezTo>
                  <a:cubicBezTo>
                    <a:pt x="30" y="17"/>
                    <a:pt x="30" y="14"/>
                    <a:pt x="29" y="11"/>
                  </a:cubicBezTo>
                  <a:cubicBezTo>
                    <a:pt x="28" y="7"/>
                    <a:pt x="26" y="5"/>
                    <a:pt x="23" y="4"/>
                  </a:cubicBezTo>
                  <a:cubicBezTo>
                    <a:pt x="20" y="4"/>
                    <a:pt x="17" y="4"/>
                    <a:pt x="13" y="5"/>
                  </a:cubicBezTo>
                  <a:cubicBezTo>
                    <a:pt x="9" y="7"/>
                    <a:pt x="6" y="9"/>
                    <a:pt x="5" y="11"/>
                  </a:cubicBezTo>
                  <a:cubicBezTo>
                    <a:pt x="4" y="14"/>
                    <a:pt x="4" y="16"/>
                    <a:pt x="5" y="20"/>
                  </a:cubicBezTo>
                  <a:cubicBezTo>
                    <a:pt x="6" y="23"/>
                    <a:pt x="8" y="25"/>
                    <a:pt x="11" y="26"/>
                  </a:cubicBezTo>
                  <a:cubicBezTo>
                    <a:pt x="13" y="27"/>
                    <a:pt x="17" y="27"/>
                    <a:pt x="21" y="25"/>
                  </a:cubicBezTo>
                  <a:close/>
                </a:path>
              </a:pathLst>
            </a:custGeom>
            <a:solidFill>
              <a:srgbClr val="099E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49" b="0" i="0" u="none" strike="noStrike" kern="1200" cap="none" spc="0" normalizeH="0" baseline="0" noProof="0">
                <a:ln>
                  <a:noFill/>
                </a:ln>
                <a:solidFill>
                  <a:prstClr val="black"/>
                </a:solidFill>
                <a:effectLst/>
                <a:uLnTx/>
                <a:uFillTx/>
                <a:latin typeface="Calibri"/>
                <a:ea typeface="+mn-ea"/>
                <a:cs typeface="+mn-cs"/>
              </a:endParaRPr>
            </a:p>
          </p:txBody>
        </p:sp>
        <p:sp>
          <p:nvSpPr>
            <p:cNvPr id="355" name="Freeform 290">
              <a:extLst>
                <a:ext uri="{FF2B5EF4-FFF2-40B4-BE49-F238E27FC236}">
                  <a16:creationId xmlns:a16="http://schemas.microsoft.com/office/drawing/2014/main" id="{E8AAADB1-7831-4B0D-941A-EAA1538D95AD}"/>
                </a:ext>
              </a:extLst>
            </p:cNvPr>
            <p:cNvSpPr>
              <a:spLocks noEditPoints="1"/>
            </p:cNvSpPr>
            <p:nvPr/>
          </p:nvSpPr>
          <p:spPr bwMode="auto">
            <a:xfrm>
              <a:off x="776288" y="5700713"/>
              <a:ext cx="123825" cy="82550"/>
            </a:xfrm>
            <a:custGeom>
              <a:avLst/>
              <a:gdLst>
                <a:gd name="T0" fmla="*/ 8 w 35"/>
                <a:gd name="T1" fmla="*/ 1 h 23"/>
                <a:gd name="T2" fmla="*/ 16 w 35"/>
                <a:gd name="T3" fmla="*/ 2 h 23"/>
                <a:gd name="T4" fmla="*/ 21 w 35"/>
                <a:gd name="T5" fmla="*/ 10 h 23"/>
                <a:gd name="T6" fmla="*/ 22 w 35"/>
                <a:gd name="T7" fmla="*/ 14 h 23"/>
                <a:gd name="T8" fmla="*/ 34 w 35"/>
                <a:gd name="T9" fmla="*/ 10 h 23"/>
                <a:gd name="T10" fmla="*/ 35 w 35"/>
                <a:gd name="T11" fmla="*/ 14 h 23"/>
                <a:gd name="T12" fmla="*/ 5 w 35"/>
                <a:gd name="T13" fmla="*/ 23 h 23"/>
                <a:gd name="T14" fmla="*/ 3 w 35"/>
                <a:gd name="T15" fmla="*/ 15 h 23"/>
                <a:gd name="T16" fmla="*/ 8 w 35"/>
                <a:gd name="T17" fmla="*/ 1 h 23"/>
                <a:gd name="T18" fmla="*/ 19 w 35"/>
                <a:gd name="T19" fmla="*/ 15 h 23"/>
                <a:gd name="T20" fmla="*/ 18 w 35"/>
                <a:gd name="T21" fmla="*/ 11 h 23"/>
                <a:gd name="T22" fmla="*/ 15 w 35"/>
                <a:gd name="T23" fmla="*/ 5 h 23"/>
                <a:gd name="T24" fmla="*/ 9 w 35"/>
                <a:gd name="T25" fmla="*/ 5 h 23"/>
                <a:gd name="T26" fmla="*/ 5 w 35"/>
                <a:gd name="T27" fmla="*/ 8 h 23"/>
                <a:gd name="T28" fmla="*/ 6 w 35"/>
                <a:gd name="T29" fmla="*/ 14 h 23"/>
                <a:gd name="T30" fmla="*/ 7 w 35"/>
                <a:gd name="T31" fmla="*/ 18 h 23"/>
                <a:gd name="T32" fmla="*/ 19 w 35"/>
                <a:gd name="T33" fmla="*/ 15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5" h="23">
                  <a:moveTo>
                    <a:pt x="8" y="1"/>
                  </a:moveTo>
                  <a:cubicBezTo>
                    <a:pt x="11" y="0"/>
                    <a:pt x="14" y="0"/>
                    <a:pt x="16" y="2"/>
                  </a:cubicBezTo>
                  <a:cubicBezTo>
                    <a:pt x="18" y="3"/>
                    <a:pt x="20" y="6"/>
                    <a:pt x="21" y="10"/>
                  </a:cubicBezTo>
                  <a:cubicBezTo>
                    <a:pt x="22" y="14"/>
                    <a:pt x="22" y="14"/>
                    <a:pt x="22" y="14"/>
                  </a:cubicBezTo>
                  <a:cubicBezTo>
                    <a:pt x="34" y="10"/>
                    <a:pt x="34" y="10"/>
                    <a:pt x="34" y="10"/>
                  </a:cubicBezTo>
                  <a:cubicBezTo>
                    <a:pt x="35" y="14"/>
                    <a:pt x="35" y="14"/>
                    <a:pt x="35" y="14"/>
                  </a:cubicBezTo>
                  <a:cubicBezTo>
                    <a:pt x="5" y="23"/>
                    <a:pt x="5" y="23"/>
                    <a:pt x="5" y="23"/>
                  </a:cubicBezTo>
                  <a:cubicBezTo>
                    <a:pt x="3" y="15"/>
                    <a:pt x="3" y="15"/>
                    <a:pt x="3" y="15"/>
                  </a:cubicBezTo>
                  <a:cubicBezTo>
                    <a:pt x="0" y="7"/>
                    <a:pt x="2" y="3"/>
                    <a:pt x="8" y="1"/>
                  </a:cubicBezTo>
                  <a:close/>
                  <a:moveTo>
                    <a:pt x="19" y="15"/>
                  </a:moveTo>
                  <a:cubicBezTo>
                    <a:pt x="18" y="11"/>
                    <a:pt x="18" y="11"/>
                    <a:pt x="18" y="11"/>
                  </a:cubicBezTo>
                  <a:cubicBezTo>
                    <a:pt x="17" y="8"/>
                    <a:pt x="16" y="6"/>
                    <a:pt x="15" y="5"/>
                  </a:cubicBezTo>
                  <a:cubicBezTo>
                    <a:pt x="13" y="4"/>
                    <a:pt x="12" y="4"/>
                    <a:pt x="9" y="5"/>
                  </a:cubicBezTo>
                  <a:cubicBezTo>
                    <a:pt x="7" y="5"/>
                    <a:pt x="6" y="6"/>
                    <a:pt x="5" y="8"/>
                  </a:cubicBezTo>
                  <a:cubicBezTo>
                    <a:pt x="5" y="9"/>
                    <a:pt x="5" y="12"/>
                    <a:pt x="6" y="14"/>
                  </a:cubicBezTo>
                  <a:cubicBezTo>
                    <a:pt x="7" y="18"/>
                    <a:pt x="7" y="18"/>
                    <a:pt x="7" y="18"/>
                  </a:cubicBezTo>
                  <a:lnTo>
                    <a:pt x="19" y="15"/>
                  </a:lnTo>
                  <a:close/>
                </a:path>
              </a:pathLst>
            </a:custGeom>
            <a:solidFill>
              <a:srgbClr val="099E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49" b="0" i="0" u="none" strike="noStrike" kern="1200" cap="none" spc="0" normalizeH="0" baseline="0" noProof="0">
                <a:ln>
                  <a:noFill/>
                </a:ln>
                <a:solidFill>
                  <a:prstClr val="black"/>
                </a:solidFill>
                <a:effectLst/>
                <a:uLnTx/>
                <a:uFillTx/>
                <a:latin typeface="Calibri"/>
                <a:ea typeface="+mn-ea"/>
                <a:cs typeface="+mn-cs"/>
              </a:endParaRPr>
            </a:p>
          </p:txBody>
        </p:sp>
        <p:sp>
          <p:nvSpPr>
            <p:cNvPr id="356" name="Freeform 291">
              <a:extLst>
                <a:ext uri="{FF2B5EF4-FFF2-40B4-BE49-F238E27FC236}">
                  <a16:creationId xmlns:a16="http://schemas.microsoft.com/office/drawing/2014/main" id="{8BBD18AF-32EB-44E8-9615-E760FD4264FD}"/>
                </a:ext>
              </a:extLst>
            </p:cNvPr>
            <p:cNvSpPr>
              <a:spLocks/>
            </p:cNvSpPr>
            <p:nvPr/>
          </p:nvSpPr>
          <p:spPr bwMode="auto">
            <a:xfrm>
              <a:off x="747713" y="5586413"/>
              <a:ext cx="125413" cy="85725"/>
            </a:xfrm>
            <a:custGeom>
              <a:avLst/>
              <a:gdLst>
                <a:gd name="T0" fmla="*/ 70 w 79"/>
                <a:gd name="T1" fmla="*/ 0 h 54"/>
                <a:gd name="T2" fmla="*/ 79 w 79"/>
                <a:gd name="T3" fmla="*/ 38 h 54"/>
                <a:gd name="T4" fmla="*/ 9 w 79"/>
                <a:gd name="T5" fmla="*/ 54 h 54"/>
                <a:gd name="T6" fmla="*/ 0 w 79"/>
                <a:gd name="T7" fmla="*/ 16 h 54"/>
                <a:gd name="T8" fmla="*/ 7 w 79"/>
                <a:gd name="T9" fmla="*/ 14 h 54"/>
                <a:gd name="T10" fmla="*/ 16 w 79"/>
                <a:gd name="T11" fmla="*/ 45 h 54"/>
                <a:gd name="T12" fmla="*/ 36 w 79"/>
                <a:gd name="T13" fmla="*/ 38 h 54"/>
                <a:gd name="T14" fmla="*/ 29 w 79"/>
                <a:gd name="T15" fmla="*/ 11 h 54"/>
                <a:gd name="T16" fmla="*/ 36 w 79"/>
                <a:gd name="T17" fmla="*/ 9 h 54"/>
                <a:gd name="T18" fmla="*/ 43 w 79"/>
                <a:gd name="T19" fmla="*/ 38 h 54"/>
                <a:gd name="T20" fmla="*/ 70 w 79"/>
                <a:gd name="T21" fmla="*/ 32 h 54"/>
                <a:gd name="T22" fmla="*/ 61 w 79"/>
                <a:gd name="T23" fmla="*/ 0 h 54"/>
                <a:gd name="T24" fmla="*/ 70 w 79"/>
                <a:gd name="T25"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9" h="54">
                  <a:moveTo>
                    <a:pt x="70" y="0"/>
                  </a:moveTo>
                  <a:lnTo>
                    <a:pt x="79" y="38"/>
                  </a:lnTo>
                  <a:lnTo>
                    <a:pt x="9" y="54"/>
                  </a:lnTo>
                  <a:lnTo>
                    <a:pt x="0" y="16"/>
                  </a:lnTo>
                  <a:lnTo>
                    <a:pt x="7" y="14"/>
                  </a:lnTo>
                  <a:lnTo>
                    <a:pt x="16" y="45"/>
                  </a:lnTo>
                  <a:lnTo>
                    <a:pt x="36" y="38"/>
                  </a:lnTo>
                  <a:lnTo>
                    <a:pt x="29" y="11"/>
                  </a:lnTo>
                  <a:lnTo>
                    <a:pt x="36" y="9"/>
                  </a:lnTo>
                  <a:lnTo>
                    <a:pt x="43" y="38"/>
                  </a:lnTo>
                  <a:lnTo>
                    <a:pt x="70" y="32"/>
                  </a:lnTo>
                  <a:lnTo>
                    <a:pt x="61" y="0"/>
                  </a:lnTo>
                  <a:lnTo>
                    <a:pt x="70" y="0"/>
                  </a:lnTo>
                  <a:close/>
                </a:path>
              </a:pathLst>
            </a:custGeom>
            <a:solidFill>
              <a:srgbClr val="099E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49" b="0" i="0" u="none" strike="noStrike" kern="1200" cap="none" spc="0" normalizeH="0" baseline="0" noProof="0">
                <a:ln>
                  <a:noFill/>
                </a:ln>
                <a:solidFill>
                  <a:prstClr val="black"/>
                </a:solidFill>
                <a:effectLst/>
                <a:uLnTx/>
                <a:uFillTx/>
                <a:latin typeface="Calibri"/>
                <a:ea typeface="+mn-ea"/>
                <a:cs typeface="+mn-cs"/>
              </a:endParaRPr>
            </a:p>
          </p:txBody>
        </p:sp>
        <p:sp>
          <p:nvSpPr>
            <p:cNvPr id="357" name="Freeform 292">
              <a:extLst>
                <a:ext uri="{FF2B5EF4-FFF2-40B4-BE49-F238E27FC236}">
                  <a16:creationId xmlns:a16="http://schemas.microsoft.com/office/drawing/2014/main" id="{61FB88AE-1A02-4153-AA13-C87C1FE015A9}"/>
                </a:ext>
              </a:extLst>
            </p:cNvPr>
            <p:cNvSpPr>
              <a:spLocks/>
            </p:cNvSpPr>
            <p:nvPr/>
          </p:nvSpPr>
          <p:spPr bwMode="auto">
            <a:xfrm>
              <a:off x="722313" y="5462588"/>
              <a:ext cx="125413" cy="106363"/>
            </a:xfrm>
            <a:custGeom>
              <a:avLst/>
              <a:gdLst>
                <a:gd name="T0" fmla="*/ 31 w 35"/>
                <a:gd name="T1" fmla="*/ 0 h 30"/>
                <a:gd name="T2" fmla="*/ 31 w 35"/>
                <a:gd name="T3" fmla="*/ 4 h 30"/>
                <a:gd name="T4" fmla="*/ 9 w 35"/>
                <a:gd name="T5" fmla="*/ 26 h 30"/>
                <a:gd name="T6" fmla="*/ 9 w 35"/>
                <a:gd name="T7" fmla="*/ 26 h 30"/>
                <a:gd name="T8" fmla="*/ 17 w 35"/>
                <a:gd name="T9" fmla="*/ 24 h 30"/>
                <a:gd name="T10" fmla="*/ 35 w 35"/>
                <a:gd name="T11" fmla="*/ 21 h 30"/>
                <a:gd name="T12" fmla="*/ 35 w 35"/>
                <a:gd name="T13" fmla="*/ 24 h 30"/>
                <a:gd name="T14" fmla="*/ 4 w 35"/>
                <a:gd name="T15" fmla="*/ 30 h 30"/>
                <a:gd name="T16" fmla="*/ 4 w 35"/>
                <a:gd name="T17" fmla="*/ 26 h 30"/>
                <a:gd name="T18" fmla="*/ 26 w 35"/>
                <a:gd name="T19" fmla="*/ 4 h 30"/>
                <a:gd name="T20" fmla="*/ 26 w 35"/>
                <a:gd name="T21" fmla="*/ 4 h 30"/>
                <a:gd name="T22" fmla="*/ 23 w 35"/>
                <a:gd name="T23" fmla="*/ 5 h 30"/>
                <a:gd name="T24" fmla="*/ 18 w 35"/>
                <a:gd name="T25" fmla="*/ 6 h 30"/>
                <a:gd name="T26" fmla="*/ 0 w 35"/>
                <a:gd name="T27" fmla="*/ 9 h 30"/>
                <a:gd name="T28" fmla="*/ 0 w 35"/>
                <a:gd name="T29" fmla="*/ 6 h 30"/>
                <a:gd name="T30" fmla="*/ 31 w 35"/>
                <a:gd name="T31"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5" h="30">
                  <a:moveTo>
                    <a:pt x="31" y="0"/>
                  </a:moveTo>
                  <a:cubicBezTo>
                    <a:pt x="31" y="4"/>
                    <a:pt x="31" y="4"/>
                    <a:pt x="31" y="4"/>
                  </a:cubicBezTo>
                  <a:cubicBezTo>
                    <a:pt x="9" y="26"/>
                    <a:pt x="9" y="26"/>
                    <a:pt x="9" y="26"/>
                  </a:cubicBezTo>
                  <a:cubicBezTo>
                    <a:pt x="9" y="26"/>
                    <a:pt x="9" y="26"/>
                    <a:pt x="9" y="26"/>
                  </a:cubicBezTo>
                  <a:cubicBezTo>
                    <a:pt x="12" y="25"/>
                    <a:pt x="14" y="25"/>
                    <a:pt x="17" y="24"/>
                  </a:cubicBezTo>
                  <a:cubicBezTo>
                    <a:pt x="35" y="21"/>
                    <a:pt x="35" y="21"/>
                    <a:pt x="35" y="21"/>
                  </a:cubicBezTo>
                  <a:cubicBezTo>
                    <a:pt x="35" y="24"/>
                    <a:pt x="35" y="24"/>
                    <a:pt x="35" y="24"/>
                  </a:cubicBezTo>
                  <a:cubicBezTo>
                    <a:pt x="4" y="30"/>
                    <a:pt x="4" y="30"/>
                    <a:pt x="4" y="30"/>
                  </a:cubicBezTo>
                  <a:cubicBezTo>
                    <a:pt x="4" y="26"/>
                    <a:pt x="4" y="26"/>
                    <a:pt x="4" y="26"/>
                  </a:cubicBezTo>
                  <a:cubicBezTo>
                    <a:pt x="26" y="4"/>
                    <a:pt x="26" y="4"/>
                    <a:pt x="26" y="4"/>
                  </a:cubicBezTo>
                  <a:cubicBezTo>
                    <a:pt x="26" y="4"/>
                    <a:pt x="26" y="4"/>
                    <a:pt x="26" y="4"/>
                  </a:cubicBezTo>
                  <a:cubicBezTo>
                    <a:pt x="26" y="4"/>
                    <a:pt x="25" y="5"/>
                    <a:pt x="23" y="5"/>
                  </a:cubicBezTo>
                  <a:cubicBezTo>
                    <a:pt x="21" y="5"/>
                    <a:pt x="19" y="6"/>
                    <a:pt x="18" y="6"/>
                  </a:cubicBezTo>
                  <a:cubicBezTo>
                    <a:pt x="0" y="9"/>
                    <a:pt x="0" y="9"/>
                    <a:pt x="0" y="9"/>
                  </a:cubicBezTo>
                  <a:cubicBezTo>
                    <a:pt x="0" y="6"/>
                    <a:pt x="0" y="6"/>
                    <a:pt x="0" y="6"/>
                  </a:cubicBezTo>
                  <a:lnTo>
                    <a:pt x="31" y="0"/>
                  </a:lnTo>
                  <a:close/>
                </a:path>
              </a:pathLst>
            </a:custGeom>
            <a:solidFill>
              <a:srgbClr val="099E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49" b="0" i="0" u="none" strike="noStrike" kern="1200" cap="none" spc="0" normalizeH="0" baseline="0" noProof="0">
                <a:ln>
                  <a:noFill/>
                </a:ln>
                <a:solidFill>
                  <a:prstClr val="black"/>
                </a:solidFill>
                <a:effectLst/>
                <a:uLnTx/>
                <a:uFillTx/>
                <a:latin typeface="Calibri"/>
                <a:ea typeface="+mn-ea"/>
                <a:cs typeface="+mn-cs"/>
              </a:endParaRPr>
            </a:p>
          </p:txBody>
        </p:sp>
        <p:sp>
          <p:nvSpPr>
            <p:cNvPr id="358" name="Freeform 293">
              <a:extLst>
                <a:ext uri="{FF2B5EF4-FFF2-40B4-BE49-F238E27FC236}">
                  <a16:creationId xmlns:a16="http://schemas.microsoft.com/office/drawing/2014/main" id="{A83D8B44-C0E0-4E8A-88CD-B8490E061C2F}"/>
                </a:ext>
              </a:extLst>
            </p:cNvPr>
            <p:cNvSpPr>
              <a:spLocks/>
            </p:cNvSpPr>
            <p:nvPr/>
          </p:nvSpPr>
          <p:spPr bwMode="auto">
            <a:xfrm>
              <a:off x="704851" y="5330826"/>
              <a:ext cx="120650" cy="100013"/>
            </a:xfrm>
            <a:custGeom>
              <a:avLst/>
              <a:gdLst>
                <a:gd name="T0" fmla="*/ 31 w 34"/>
                <a:gd name="T1" fmla="*/ 0 h 28"/>
                <a:gd name="T2" fmla="*/ 31 w 34"/>
                <a:gd name="T3" fmla="*/ 5 h 28"/>
                <a:gd name="T4" fmla="*/ 7 w 34"/>
                <a:gd name="T5" fmla="*/ 25 h 28"/>
                <a:gd name="T6" fmla="*/ 7 w 34"/>
                <a:gd name="T7" fmla="*/ 25 h 28"/>
                <a:gd name="T8" fmla="*/ 16 w 34"/>
                <a:gd name="T9" fmla="*/ 23 h 28"/>
                <a:gd name="T10" fmla="*/ 33 w 34"/>
                <a:gd name="T11" fmla="*/ 21 h 28"/>
                <a:gd name="T12" fmla="*/ 34 w 34"/>
                <a:gd name="T13" fmla="*/ 25 h 28"/>
                <a:gd name="T14" fmla="*/ 3 w 34"/>
                <a:gd name="T15" fmla="*/ 28 h 28"/>
                <a:gd name="T16" fmla="*/ 2 w 34"/>
                <a:gd name="T17" fmla="*/ 24 h 28"/>
                <a:gd name="T18" fmla="*/ 26 w 34"/>
                <a:gd name="T19" fmla="*/ 4 h 28"/>
                <a:gd name="T20" fmla="*/ 26 w 34"/>
                <a:gd name="T21" fmla="*/ 4 h 28"/>
                <a:gd name="T22" fmla="*/ 23 w 34"/>
                <a:gd name="T23" fmla="*/ 5 h 28"/>
                <a:gd name="T24" fmla="*/ 18 w 34"/>
                <a:gd name="T25" fmla="*/ 5 h 28"/>
                <a:gd name="T26" fmla="*/ 0 w 34"/>
                <a:gd name="T27" fmla="*/ 7 h 28"/>
                <a:gd name="T28" fmla="*/ 0 w 34"/>
                <a:gd name="T29" fmla="*/ 4 h 28"/>
                <a:gd name="T30" fmla="*/ 31 w 34"/>
                <a:gd name="T31"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4" h="28">
                  <a:moveTo>
                    <a:pt x="31" y="0"/>
                  </a:moveTo>
                  <a:cubicBezTo>
                    <a:pt x="31" y="5"/>
                    <a:pt x="31" y="5"/>
                    <a:pt x="31" y="5"/>
                  </a:cubicBezTo>
                  <a:cubicBezTo>
                    <a:pt x="7" y="25"/>
                    <a:pt x="7" y="25"/>
                    <a:pt x="7" y="25"/>
                  </a:cubicBezTo>
                  <a:cubicBezTo>
                    <a:pt x="7" y="25"/>
                    <a:pt x="7" y="25"/>
                    <a:pt x="7" y="25"/>
                  </a:cubicBezTo>
                  <a:cubicBezTo>
                    <a:pt x="10" y="24"/>
                    <a:pt x="13" y="24"/>
                    <a:pt x="16" y="23"/>
                  </a:cubicBezTo>
                  <a:cubicBezTo>
                    <a:pt x="33" y="21"/>
                    <a:pt x="33" y="21"/>
                    <a:pt x="33" y="21"/>
                  </a:cubicBezTo>
                  <a:cubicBezTo>
                    <a:pt x="34" y="25"/>
                    <a:pt x="34" y="25"/>
                    <a:pt x="34" y="25"/>
                  </a:cubicBezTo>
                  <a:cubicBezTo>
                    <a:pt x="3" y="28"/>
                    <a:pt x="3" y="28"/>
                    <a:pt x="3" y="28"/>
                  </a:cubicBezTo>
                  <a:cubicBezTo>
                    <a:pt x="2" y="24"/>
                    <a:pt x="2" y="24"/>
                    <a:pt x="2" y="24"/>
                  </a:cubicBezTo>
                  <a:cubicBezTo>
                    <a:pt x="26" y="4"/>
                    <a:pt x="26" y="4"/>
                    <a:pt x="26" y="4"/>
                  </a:cubicBezTo>
                  <a:cubicBezTo>
                    <a:pt x="26" y="4"/>
                    <a:pt x="26" y="4"/>
                    <a:pt x="26" y="4"/>
                  </a:cubicBezTo>
                  <a:cubicBezTo>
                    <a:pt x="26" y="4"/>
                    <a:pt x="25" y="4"/>
                    <a:pt x="23" y="5"/>
                  </a:cubicBezTo>
                  <a:cubicBezTo>
                    <a:pt x="20" y="5"/>
                    <a:pt x="19" y="5"/>
                    <a:pt x="18" y="5"/>
                  </a:cubicBezTo>
                  <a:cubicBezTo>
                    <a:pt x="0" y="7"/>
                    <a:pt x="0" y="7"/>
                    <a:pt x="0" y="7"/>
                  </a:cubicBezTo>
                  <a:cubicBezTo>
                    <a:pt x="0" y="4"/>
                    <a:pt x="0" y="4"/>
                    <a:pt x="0" y="4"/>
                  </a:cubicBezTo>
                  <a:lnTo>
                    <a:pt x="31" y="0"/>
                  </a:lnTo>
                  <a:close/>
                </a:path>
              </a:pathLst>
            </a:custGeom>
            <a:solidFill>
              <a:srgbClr val="099E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49" b="0" i="0" u="none" strike="noStrike" kern="1200" cap="none" spc="0" normalizeH="0" baseline="0" noProof="0">
                <a:ln>
                  <a:noFill/>
                </a:ln>
                <a:solidFill>
                  <a:prstClr val="black"/>
                </a:solidFill>
                <a:effectLst/>
                <a:uLnTx/>
                <a:uFillTx/>
                <a:latin typeface="Calibri"/>
                <a:ea typeface="+mn-ea"/>
                <a:cs typeface="+mn-cs"/>
              </a:endParaRPr>
            </a:p>
          </p:txBody>
        </p:sp>
        <p:sp>
          <p:nvSpPr>
            <p:cNvPr id="359" name="Freeform 294">
              <a:extLst>
                <a:ext uri="{FF2B5EF4-FFF2-40B4-BE49-F238E27FC236}">
                  <a16:creationId xmlns:a16="http://schemas.microsoft.com/office/drawing/2014/main" id="{C7271554-2B39-4798-BC77-8C551D8670B4}"/>
                </a:ext>
              </a:extLst>
            </p:cNvPr>
            <p:cNvSpPr>
              <a:spLocks/>
            </p:cNvSpPr>
            <p:nvPr/>
          </p:nvSpPr>
          <p:spPr bwMode="auto">
            <a:xfrm>
              <a:off x="698501" y="5222876"/>
              <a:ext cx="112713" cy="71438"/>
            </a:xfrm>
            <a:custGeom>
              <a:avLst/>
              <a:gdLst>
                <a:gd name="T0" fmla="*/ 69 w 71"/>
                <a:gd name="T1" fmla="*/ 0 h 45"/>
                <a:gd name="T2" fmla="*/ 71 w 71"/>
                <a:gd name="T3" fmla="*/ 41 h 45"/>
                <a:gd name="T4" fmla="*/ 2 w 71"/>
                <a:gd name="T5" fmla="*/ 45 h 45"/>
                <a:gd name="T6" fmla="*/ 0 w 71"/>
                <a:gd name="T7" fmla="*/ 5 h 45"/>
                <a:gd name="T8" fmla="*/ 6 w 71"/>
                <a:gd name="T9" fmla="*/ 5 h 45"/>
                <a:gd name="T10" fmla="*/ 9 w 71"/>
                <a:gd name="T11" fmla="*/ 36 h 45"/>
                <a:gd name="T12" fmla="*/ 31 w 71"/>
                <a:gd name="T13" fmla="*/ 34 h 45"/>
                <a:gd name="T14" fmla="*/ 29 w 71"/>
                <a:gd name="T15" fmla="*/ 5 h 45"/>
                <a:gd name="T16" fmla="*/ 36 w 71"/>
                <a:gd name="T17" fmla="*/ 5 h 45"/>
                <a:gd name="T18" fmla="*/ 38 w 71"/>
                <a:gd name="T19" fmla="*/ 34 h 45"/>
                <a:gd name="T20" fmla="*/ 62 w 71"/>
                <a:gd name="T21" fmla="*/ 32 h 45"/>
                <a:gd name="T22" fmla="*/ 62 w 71"/>
                <a:gd name="T23" fmla="*/ 3 h 45"/>
                <a:gd name="T24" fmla="*/ 69 w 71"/>
                <a:gd name="T25"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1" h="45">
                  <a:moveTo>
                    <a:pt x="69" y="0"/>
                  </a:moveTo>
                  <a:lnTo>
                    <a:pt x="71" y="41"/>
                  </a:lnTo>
                  <a:lnTo>
                    <a:pt x="2" y="45"/>
                  </a:lnTo>
                  <a:lnTo>
                    <a:pt x="0" y="5"/>
                  </a:lnTo>
                  <a:lnTo>
                    <a:pt x="6" y="5"/>
                  </a:lnTo>
                  <a:lnTo>
                    <a:pt x="9" y="36"/>
                  </a:lnTo>
                  <a:lnTo>
                    <a:pt x="31" y="34"/>
                  </a:lnTo>
                  <a:lnTo>
                    <a:pt x="29" y="5"/>
                  </a:lnTo>
                  <a:lnTo>
                    <a:pt x="36" y="5"/>
                  </a:lnTo>
                  <a:lnTo>
                    <a:pt x="38" y="34"/>
                  </a:lnTo>
                  <a:lnTo>
                    <a:pt x="62" y="32"/>
                  </a:lnTo>
                  <a:lnTo>
                    <a:pt x="62" y="3"/>
                  </a:lnTo>
                  <a:lnTo>
                    <a:pt x="69" y="0"/>
                  </a:lnTo>
                  <a:close/>
                </a:path>
              </a:pathLst>
            </a:custGeom>
            <a:solidFill>
              <a:srgbClr val="099E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49" b="0" i="0" u="none" strike="noStrike" kern="1200" cap="none" spc="0" normalizeH="0" baseline="0" noProof="0">
                <a:ln>
                  <a:noFill/>
                </a:ln>
                <a:solidFill>
                  <a:prstClr val="black"/>
                </a:solidFill>
                <a:effectLst/>
                <a:uLnTx/>
                <a:uFillTx/>
                <a:latin typeface="Calibri"/>
                <a:ea typeface="+mn-ea"/>
                <a:cs typeface="+mn-cs"/>
              </a:endParaRPr>
            </a:p>
          </p:txBody>
        </p:sp>
        <p:sp>
          <p:nvSpPr>
            <p:cNvPr id="360" name="Freeform 295">
              <a:extLst>
                <a:ext uri="{FF2B5EF4-FFF2-40B4-BE49-F238E27FC236}">
                  <a16:creationId xmlns:a16="http://schemas.microsoft.com/office/drawing/2014/main" id="{4F702B6B-A0D1-43B3-9E5A-0C9BFC99BB4E}"/>
                </a:ext>
              </a:extLst>
            </p:cNvPr>
            <p:cNvSpPr>
              <a:spLocks/>
            </p:cNvSpPr>
            <p:nvPr/>
          </p:nvSpPr>
          <p:spPr bwMode="auto">
            <a:xfrm>
              <a:off x="693738" y="5119688"/>
              <a:ext cx="114300" cy="71438"/>
            </a:xfrm>
            <a:custGeom>
              <a:avLst/>
              <a:gdLst>
                <a:gd name="T0" fmla="*/ 23 w 32"/>
                <a:gd name="T1" fmla="*/ 0 h 20"/>
                <a:gd name="T2" fmla="*/ 30 w 32"/>
                <a:gd name="T3" fmla="*/ 3 h 20"/>
                <a:gd name="T4" fmla="*/ 32 w 32"/>
                <a:gd name="T5" fmla="*/ 11 h 20"/>
                <a:gd name="T6" fmla="*/ 31 w 32"/>
                <a:gd name="T7" fmla="*/ 20 h 20"/>
                <a:gd name="T8" fmla="*/ 27 w 32"/>
                <a:gd name="T9" fmla="*/ 20 h 20"/>
                <a:gd name="T10" fmla="*/ 28 w 32"/>
                <a:gd name="T11" fmla="*/ 16 h 20"/>
                <a:gd name="T12" fmla="*/ 29 w 32"/>
                <a:gd name="T13" fmla="*/ 11 h 20"/>
                <a:gd name="T14" fmla="*/ 27 w 32"/>
                <a:gd name="T15" fmla="*/ 6 h 20"/>
                <a:gd name="T16" fmla="*/ 23 w 32"/>
                <a:gd name="T17" fmla="*/ 4 h 20"/>
                <a:gd name="T18" fmla="*/ 21 w 32"/>
                <a:gd name="T19" fmla="*/ 5 h 20"/>
                <a:gd name="T20" fmla="*/ 19 w 32"/>
                <a:gd name="T21" fmla="*/ 7 h 20"/>
                <a:gd name="T22" fmla="*/ 17 w 32"/>
                <a:gd name="T23" fmla="*/ 12 h 20"/>
                <a:gd name="T24" fmla="*/ 13 w 32"/>
                <a:gd name="T25" fmla="*/ 18 h 20"/>
                <a:gd name="T26" fmla="*/ 8 w 32"/>
                <a:gd name="T27" fmla="*/ 20 h 20"/>
                <a:gd name="T28" fmla="*/ 2 w 32"/>
                <a:gd name="T29" fmla="*/ 17 h 20"/>
                <a:gd name="T30" fmla="*/ 0 w 32"/>
                <a:gd name="T31" fmla="*/ 10 h 20"/>
                <a:gd name="T32" fmla="*/ 1 w 32"/>
                <a:gd name="T33" fmla="*/ 1 h 20"/>
                <a:gd name="T34" fmla="*/ 4 w 32"/>
                <a:gd name="T35" fmla="*/ 3 h 20"/>
                <a:gd name="T36" fmla="*/ 3 w 32"/>
                <a:gd name="T37" fmla="*/ 10 h 20"/>
                <a:gd name="T38" fmla="*/ 4 w 32"/>
                <a:gd name="T39" fmla="*/ 15 h 20"/>
                <a:gd name="T40" fmla="*/ 8 w 32"/>
                <a:gd name="T41" fmla="*/ 16 h 20"/>
                <a:gd name="T42" fmla="*/ 10 w 32"/>
                <a:gd name="T43" fmla="*/ 16 h 20"/>
                <a:gd name="T44" fmla="*/ 12 w 32"/>
                <a:gd name="T45" fmla="*/ 14 h 20"/>
                <a:gd name="T46" fmla="*/ 14 w 32"/>
                <a:gd name="T47" fmla="*/ 9 h 20"/>
                <a:gd name="T48" fmla="*/ 18 w 32"/>
                <a:gd name="T49" fmla="*/ 2 h 20"/>
                <a:gd name="T50" fmla="*/ 23 w 32"/>
                <a:gd name="T51"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2" h="20">
                  <a:moveTo>
                    <a:pt x="23" y="0"/>
                  </a:moveTo>
                  <a:cubicBezTo>
                    <a:pt x="26" y="0"/>
                    <a:pt x="28" y="1"/>
                    <a:pt x="30" y="3"/>
                  </a:cubicBezTo>
                  <a:cubicBezTo>
                    <a:pt x="31" y="5"/>
                    <a:pt x="32" y="8"/>
                    <a:pt x="32" y="11"/>
                  </a:cubicBezTo>
                  <a:cubicBezTo>
                    <a:pt x="32" y="15"/>
                    <a:pt x="32" y="18"/>
                    <a:pt x="31" y="20"/>
                  </a:cubicBezTo>
                  <a:cubicBezTo>
                    <a:pt x="27" y="20"/>
                    <a:pt x="27" y="20"/>
                    <a:pt x="27" y="20"/>
                  </a:cubicBezTo>
                  <a:cubicBezTo>
                    <a:pt x="28" y="19"/>
                    <a:pt x="28" y="17"/>
                    <a:pt x="28" y="16"/>
                  </a:cubicBezTo>
                  <a:cubicBezTo>
                    <a:pt x="29" y="14"/>
                    <a:pt x="29" y="13"/>
                    <a:pt x="29" y="11"/>
                  </a:cubicBezTo>
                  <a:cubicBezTo>
                    <a:pt x="29" y="9"/>
                    <a:pt x="28" y="7"/>
                    <a:pt x="27" y="6"/>
                  </a:cubicBezTo>
                  <a:cubicBezTo>
                    <a:pt x="26" y="5"/>
                    <a:pt x="25" y="4"/>
                    <a:pt x="23" y="4"/>
                  </a:cubicBezTo>
                  <a:cubicBezTo>
                    <a:pt x="22" y="4"/>
                    <a:pt x="21" y="4"/>
                    <a:pt x="21" y="5"/>
                  </a:cubicBezTo>
                  <a:cubicBezTo>
                    <a:pt x="20" y="5"/>
                    <a:pt x="19" y="6"/>
                    <a:pt x="19" y="7"/>
                  </a:cubicBezTo>
                  <a:cubicBezTo>
                    <a:pt x="18" y="8"/>
                    <a:pt x="18" y="10"/>
                    <a:pt x="17" y="12"/>
                  </a:cubicBezTo>
                  <a:cubicBezTo>
                    <a:pt x="16" y="15"/>
                    <a:pt x="15" y="17"/>
                    <a:pt x="13" y="18"/>
                  </a:cubicBezTo>
                  <a:cubicBezTo>
                    <a:pt x="12" y="19"/>
                    <a:pt x="10" y="20"/>
                    <a:pt x="8" y="20"/>
                  </a:cubicBezTo>
                  <a:cubicBezTo>
                    <a:pt x="5" y="20"/>
                    <a:pt x="3" y="19"/>
                    <a:pt x="2" y="17"/>
                  </a:cubicBezTo>
                  <a:cubicBezTo>
                    <a:pt x="0" y="15"/>
                    <a:pt x="0" y="13"/>
                    <a:pt x="0" y="10"/>
                  </a:cubicBezTo>
                  <a:cubicBezTo>
                    <a:pt x="0" y="7"/>
                    <a:pt x="0" y="4"/>
                    <a:pt x="1" y="1"/>
                  </a:cubicBezTo>
                  <a:cubicBezTo>
                    <a:pt x="4" y="3"/>
                    <a:pt x="4" y="3"/>
                    <a:pt x="4" y="3"/>
                  </a:cubicBezTo>
                  <a:cubicBezTo>
                    <a:pt x="3" y="5"/>
                    <a:pt x="3" y="8"/>
                    <a:pt x="3" y="10"/>
                  </a:cubicBezTo>
                  <a:cubicBezTo>
                    <a:pt x="3" y="12"/>
                    <a:pt x="3" y="14"/>
                    <a:pt x="4" y="15"/>
                  </a:cubicBezTo>
                  <a:cubicBezTo>
                    <a:pt x="5" y="16"/>
                    <a:pt x="6" y="16"/>
                    <a:pt x="8" y="16"/>
                  </a:cubicBezTo>
                  <a:cubicBezTo>
                    <a:pt x="9" y="16"/>
                    <a:pt x="10" y="16"/>
                    <a:pt x="10" y="16"/>
                  </a:cubicBezTo>
                  <a:cubicBezTo>
                    <a:pt x="11" y="15"/>
                    <a:pt x="12" y="14"/>
                    <a:pt x="12" y="14"/>
                  </a:cubicBezTo>
                  <a:cubicBezTo>
                    <a:pt x="13" y="13"/>
                    <a:pt x="13" y="11"/>
                    <a:pt x="14" y="9"/>
                  </a:cubicBezTo>
                  <a:cubicBezTo>
                    <a:pt x="15" y="6"/>
                    <a:pt x="16" y="4"/>
                    <a:pt x="18" y="2"/>
                  </a:cubicBezTo>
                  <a:cubicBezTo>
                    <a:pt x="19" y="1"/>
                    <a:pt x="21" y="0"/>
                    <a:pt x="23" y="0"/>
                  </a:cubicBezTo>
                  <a:close/>
                </a:path>
              </a:pathLst>
            </a:custGeom>
            <a:solidFill>
              <a:srgbClr val="099E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49" b="0" i="0" u="none" strike="noStrike" kern="1200" cap="none" spc="0" normalizeH="0" baseline="0" noProof="0">
                <a:ln>
                  <a:noFill/>
                </a:ln>
                <a:solidFill>
                  <a:prstClr val="black"/>
                </a:solidFill>
                <a:effectLst/>
                <a:uLnTx/>
                <a:uFillTx/>
                <a:latin typeface="Calibri"/>
                <a:ea typeface="+mn-ea"/>
                <a:cs typeface="+mn-cs"/>
              </a:endParaRPr>
            </a:p>
          </p:txBody>
        </p:sp>
        <p:sp>
          <p:nvSpPr>
            <p:cNvPr id="361" name="Freeform 296">
              <a:extLst>
                <a:ext uri="{FF2B5EF4-FFF2-40B4-BE49-F238E27FC236}">
                  <a16:creationId xmlns:a16="http://schemas.microsoft.com/office/drawing/2014/main" id="{B27A6EBC-B797-4B7C-A289-D0505DA19022}"/>
                </a:ext>
              </a:extLst>
            </p:cNvPr>
            <p:cNvSpPr>
              <a:spLocks/>
            </p:cNvSpPr>
            <p:nvPr/>
          </p:nvSpPr>
          <p:spPr bwMode="auto">
            <a:xfrm>
              <a:off x="693738" y="5016501"/>
              <a:ext cx="117475" cy="71438"/>
            </a:xfrm>
            <a:custGeom>
              <a:avLst/>
              <a:gdLst>
                <a:gd name="T0" fmla="*/ 24 w 33"/>
                <a:gd name="T1" fmla="*/ 0 h 20"/>
                <a:gd name="T2" fmla="*/ 30 w 33"/>
                <a:gd name="T3" fmla="*/ 3 h 20"/>
                <a:gd name="T4" fmla="*/ 32 w 33"/>
                <a:gd name="T5" fmla="*/ 12 h 20"/>
                <a:gd name="T6" fmla="*/ 31 w 33"/>
                <a:gd name="T7" fmla="*/ 20 h 20"/>
                <a:gd name="T8" fmla="*/ 27 w 33"/>
                <a:gd name="T9" fmla="*/ 20 h 20"/>
                <a:gd name="T10" fmla="*/ 29 w 33"/>
                <a:gd name="T11" fmla="*/ 16 h 20"/>
                <a:gd name="T12" fmla="*/ 29 w 33"/>
                <a:gd name="T13" fmla="*/ 11 h 20"/>
                <a:gd name="T14" fmla="*/ 28 w 33"/>
                <a:gd name="T15" fmla="*/ 6 h 20"/>
                <a:gd name="T16" fmla="*/ 24 w 33"/>
                <a:gd name="T17" fmla="*/ 4 h 20"/>
                <a:gd name="T18" fmla="*/ 22 w 33"/>
                <a:gd name="T19" fmla="*/ 4 h 20"/>
                <a:gd name="T20" fmla="*/ 20 w 33"/>
                <a:gd name="T21" fmla="*/ 7 h 20"/>
                <a:gd name="T22" fmla="*/ 17 w 33"/>
                <a:gd name="T23" fmla="*/ 11 h 20"/>
                <a:gd name="T24" fmla="*/ 13 w 33"/>
                <a:gd name="T25" fmla="*/ 17 h 20"/>
                <a:gd name="T26" fmla="*/ 8 w 33"/>
                <a:gd name="T27" fmla="*/ 19 h 20"/>
                <a:gd name="T28" fmla="*/ 2 w 33"/>
                <a:gd name="T29" fmla="*/ 16 h 20"/>
                <a:gd name="T30" fmla="*/ 0 w 33"/>
                <a:gd name="T31" fmla="*/ 9 h 20"/>
                <a:gd name="T32" fmla="*/ 2 w 33"/>
                <a:gd name="T33" fmla="*/ 0 h 20"/>
                <a:gd name="T34" fmla="*/ 5 w 33"/>
                <a:gd name="T35" fmla="*/ 1 h 20"/>
                <a:gd name="T36" fmla="*/ 3 w 33"/>
                <a:gd name="T37" fmla="*/ 9 h 20"/>
                <a:gd name="T38" fmla="*/ 4 w 33"/>
                <a:gd name="T39" fmla="*/ 13 h 20"/>
                <a:gd name="T40" fmla="*/ 8 w 33"/>
                <a:gd name="T41" fmla="*/ 15 h 20"/>
                <a:gd name="T42" fmla="*/ 11 w 33"/>
                <a:gd name="T43" fmla="*/ 15 h 20"/>
                <a:gd name="T44" fmla="*/ 13 w 33"/>
                <a:gd name="T45" fmla="*/ 13 h 20"/>
                <a:gd name="T46" fmla="*/ 15 w 33"/>
                <a:gd name="T47" fmla="*/ 8 h 20"/>
                <a:gd name="T48" fmla="*/ 19 w 33"/>
                <a:gd name="T49" fmla="*/ 2 h 20"/>
                <a:gd name="T50" fmla="*/ 24 w 33"/>
                <a:gd name="T51"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3" h="20">
                  <a:moveTo>
                    <a:pt x="24" y="0"/>
                  </a:moveTo>
                  <a:cubicBezTo>
                    <a:pt x="27" y="0"/>
                    <a:pt x="29" y="1"/>
                    <a:pt x="30" y="3"/>
                  </a:cubicBezTo>
                  <a:cubicBezTo>
                    <a:pt x="32" y="6"/>
                    <a:pt x="33" y="8"/>
                    <a:pt x="32" y="12"/>
                  </a:cubicBezTo>
                  <a:cubicBezTo>
                    <a:pt x="32" y="15"/>
                    <a:pt x="32" y="18"/>
                    <a:pt x="31" y="20"/>
                  </a:cubicBezTo>
                  <a:cubicBezTo>
                    <a:pt x="27" y="20"/>
                    <a:pt x="27" y="20"/>
                    <a:pt x="27" y="20"/>
                  </a:cubicBezTo>
                  <a:cubicBezTo>
                    <a:pt x="28" y="19"/>
                    <a:pt x="28" y="17"/>
                    <a:pt x="29" y="16"/>
                  </a:cubicBezTo>
                  <a:cubicBezTo>
                    <a:pt x="29" y="14"/>
                    <a:pt x="29" y="13"/>
                    <a:pt x="29" y="11"/>
                  </a:cubicBezTo>
                  <a:cubicBezTo>
                    <a:pt x="29" y="9"/>
                    <a:pt x="29" y="7"/>
                    <a:pt x="28" y="6"/>
                  </a:cubicBezTo>
                  <a:cubicBezTo>
                    <a:pt x="27" y="5"/>
                    <a:pt x="26" y="4"/>
                    <a:pt x="24" y="4"/>
                  </a:cubicBezTo>
                  <a:cubicBezTo>
                    <a:pt x="23" y="4"/>
                    <a:pt x="22" y="4"/>
                    <a:pt x="22" y="4"/>
                  </a:cubicBezTo>
                  <a:cubicBezTo>
                    <a:pt x="21" y="5"/>
                    <a:pt x="20" y="6"/>
                    <a:pt x="20" y="7"/>
                  </a:cubicBezTo>
                  <a:cubicBezTo>
                    <a:pt x="19" y="8"/>
                    <a:pt x="18" y="9"/>
                    <a:pt x="17" y="11"/>
                  </a:cubicBezTo>
                  <a:cubicBezTo>
                    <a:pt x="16" y="14"/>
                    <a:pt x="15" y="16"/>
                    <a:pt x="13" y="17"/>
                  </a:cubicBezTo>
                  <a:cubicBezTo>
                    <a:pt x="12" y="18"/>
                    <a:pt x="10" y="19"/>
                    <a:pt x="8" y="19"/>
                  </a:cubicBezTo>
                  <a:cubicBezTo>
                    <a:pt x="5" y="19"/>
                    <a:pt x="3" y="18"/>
                    <a:pt x="2" y="16"/>
                  </a:cubicBezTo>
                  <a:cubicBezTo>
                    <a:pt x="1" y="14"/>
                    <a:pt x="0" y="12"/>
                    <a:pt x="0" y="9"/>
                  </a:cubicBezTo>
                  <a:cubicBezTo>
                    <a:pt x="0" y="5"/>
                    <a:pt x="1" y="3"/>
                    <a:pt x="2" y="0"/>
                  </a:cubicBezTo>
                  <a:cubicBezTo>
                    <a:pt x="5" y="1"/>
                    <a:pt x="5" y="1"/>
                    <a:pt x="5" y="1"/>
                  </a:cubicBezTo>
                  <a:cubicBezTo>
                    <a:pt x="4" y="4"/>
                    <a:pt x="4" y="6"/>
                    <a:pt x="3" y="9"/>
                  </a:cubicBezTo>
                  <a:cubicBezTo>
                    <a:pt x="3" y="11"/>
                    <a:pt x="4" y="12"/>
                    <a:pt x="4" y="13"/>
                  </a:cubicBezTo>
                  <a:cubicBezTo>
                    <a:pt x="5" y="15"/>
                    <a:pt x="6" y="15"/>
                    <a:pt x="8" y="15"/>
                  </a:cubicBezTo>
                  <a:cubicBezTo>
                    <a:pt x="9" y="15"/>
                    <a:pt x="10" y="15"/>
                    <a:pt x="11" y="15"/>
                  </a:cubicBezTo>
                  <a:cubicBezTo>
                    <a:pt x="11" y="14"/>
                    <a:pt x="12" y="14"/>
                    <a:pt x="13" y="13"/>
                  </a:cubicBezTo>
                  <a:cubicBezTo>
                    <a:pt x="13" y="12"/>
                    <a:pt x="14" y="10"/>
                    <a:pt x="15" y="8"/>
                  </a:cubicBezTo>
                  <a:cubicBezTo>
                    <a:pt x="16" y="5"/>
                    <a:pt x="17" y="3"/>
                    <a:pt x="19" y="2"/>
                  </a:cubicBezTo>
                  <a:cubicBezTo>
                    <a:pt x="20" y="1"/>
                    <a:pt x="22" y="0"/>
                    <a:pt x="24" y="0"/>
                  </a:cubicBezTo>
                  <a:close/>
                </a:path>
              </a:pathLst>
            </a:custGeom>
            <a:solidFill>
              <a:srgbClr val="099E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49" b="0" i="0" u="none" strike="noStrike" kern="1200" cap="none" spc="0" normalizeH="0" baseline="0" noProof="0">
                <a:ln>
                  <a:noFill/>
                </a:ln>
                <a:solidFill>
                  <a:prstClr val="black"/>
                </a:solidFill>
                <a:effectLst/>
                <a:uLnTx/>
                <a:uFillTx/>
                <a:latin typeface="Calibri"/>
                <a:ea typeface="+mn-ea"/>
                <a:cs typeface="+mn-cs"/>
              </a:endParaRPr>
            </a:p>
          </p:txBody>
        </p:sp>
        <p:sp>
          <p:nvSpPr>
            <p:cNvPr id="362" name="Freeform 297">
              <a:extLst>
                <a:ext uri="{FF2B5EF4-FFF2-40B4-BE49-F238E27FC236}">
                  <a16:creationId xmlns:a16="http://schemas.microsoft.com/office/drawing/2014/main" id="{63FA7D37-5F0B-48E9-914B-A93C9E9239CD}"/>
                </a:ext>
              </a:extLst>
            </p:cNvPr>
            <p:cNvSpPr>
              <a:spLocks/>
            </p:cNvSpPr>
            <p:nvPr/>
          </p:nvSpPr>
          <p:spPr bwMode="auto">
            <a:xfrm>
              <a:off x="750888" y="4860926"/>
              <a:ext cx="33338" cy="31750"/>
            </a:xfrm>
            <a:custGeom>
              <a:avLst/>
              <a:gdLst>
                <a:gd name="T0" fmla="*/ 4 w 9"/>
                <a:gd name="T1" fmla="*/ 9 h 9"/>
                <a:gd name="T2" fmla="*/ 1 w 9"/>
                <a:gd name="T3" fmla="*/ 7 h 9"/>
                <a:gd name="T4" fmla="*/ 0 w 9"/>
                <a:gd name="T5" fmla="*/ 4 h 9"/>
                <a:gd name="T6" fmla="*/ 2 w 9"/>
                <a:gd name="T7" fmla="*/ 1 h 9"/>
                <a:gd name="T8" fmla="*/ 5 w 9"/>
                <a:gd name="T9" fmla="*/ 1 h 9"/>
                <a:gd name="T10" fmla="*/ 8 w 9"/>
                <a:gd name="T11" fmla="*/ 2 h 9"/>
                <a:gd name="T12" fmla="*/ 8 w 9"/>
                <a:gd name="T13" fmla="*/ 5 h 9"/>
                <a:gd name="T14" fmla="*/ 7 w 9"/>
                <a:gd name="T15" fmla="*/ 8 h 9"/>
                <a:gd name="T16" fmla="*/ 4 w 9"/>
                <a:gd name="T17"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4" y="9"/>
                  </a:moveTo>
                  <a:cubicBezTo>
                    <a:pt x="3" y="9"/>
                    <a:pt x="2" y="8"/>
                    <a:pt x="1" y="7"/>
                  </a:cubicBezTo>
                  <a:cubicBezTo>
                    <a:pt x="0" y="6"/>
                    <a:pt x="0" y="5"/>
                    <a:pt x="0" y="4"/>
                  </a:cubicBezTo>
                  <a:cubicBezTo>
                    <a:pt x="0" y="3"/>
                    <a:pt x="1" y="2"/>
                    <a:pt x="2" y="1"/>
                  </a:cubicBezTo>
                  <a:cubicBezTo>
                    <a:pt x="3" y="1"/>
                    <a:pt x="4" y="0"/>
                    <a:pt x="5" y="1"/>
                  </a:cubicBezTo>
                  <a:cubicBezTo>
                    <a:pt x="6" y="1"/>
                    <a:pt x="7" y="1"/>
                    <a:pt x="8" y="2"/>
                  </a:cubicBezTo>
                  <a:cubicBezTo>
                    <a:pt x="8" y="3"/>
                    <a:pt x="9" y="4"/>
                    <a:pt x="8" y="5"/>
                  </a:cubicBezTo>
                  <a:cubicBezTo>
                    <a:pt x="8" y="6"/>
                    <a:pt x="8" y="7"/>
                    <a:pt x="7" y="8"/>
                  </a:cubicBezTo>
                  <a:cubicBezTo>
                    <a:pt x="6" y="9"/>
                    <a:pt x="5" y="9"/>
                    <a:pt x="4" y="9"/>
                  </a:cubicBezTo>
                  <a:close/>
                </a:path>
              </a:pathLst>
            </a:custGeom>
            <a:solidFill>
              <a:srgbClr val="099E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49" b="0" i="0" u="none" strike="noStrike" kern="1200" cap="none" spc="0" normalizeH="0" baseline="0" noProof="0">
                <a:ln>
                  <a:noFill/>
                </a:ln>
                <a:solidFill>
                  <a:prstClr val="black"/>
                </a:solidFill>
                <a:effectLst/>
                <a:uLnTx/>
                <a:uFillTx/>
                <a:latin typeface="Calibri"/>
                <a:ea typeface="+mn-ea"/>
                <a:cs typeface="+mn-cs"/>
              </a:endParaRPr>
            </a:p>
          </p:txBody>
        </p:sp>
        <p:sp>
          <p:nvSpPr>
            <p:cNvPr id="363" name="Freeform 298">
              <a:extLst>
                <a:ext uri="{FF2B5EF4-FFF2-40B4-BE49-F238E27FC236}">
                  <a16:creationId xmlns:a16="http://schemas.microsoft.com/office/drawing/2014/main" id="{E2FCF067-6BA3-4EA9-87D2-5E308781212D}"/>
                </a:ext>
              </a:extLst>
            </p:cNvPr>
            <p:cNvSpPr>
              <a:spLocks/>
            </p:cNvSpPr>
            <p:nvPr/>
          </p:nvSpPr>
          <p:spPr bwMode="auto">
            <a:xfrm>
              <a:off x="744538" y="4643438"/>
              <a:ext cx="114300" cy="95250"/>
            </a:xfrm>
            <a:custGeom>
              <a:avLst/>
              <a:gdLst>
                <a:gd name="T0" fmla="*/ 3 w 32"/>
                <a:gd name="T1" fmla="*/ 9 h 27"/>
                <a:gd name="T2" fmla="*/ 5 w 32"/>
                <a:gd name="T3" fmla="*/ 17 h 27"/>
                <a:gd name="T4" fmla="*/ 14 w 32"/>
                <a:gd name="T5" fmla="*/ 22 h 27"/>
                <a:gd name="T6" fmla="*/ 24 w 32"/>
                <a:gd name="T7" fmla="*/ 22 h 27"/>
                <a:gd name="T8" fmla="*/ 29 w 32"/>
                <a:gd name="T9" fmla="*/ 14 h 27"/>
                <a:gd name="T10" fmla="*/ 29 w 32"/>
                <a:gd name="T11" fmla="*/ 7 h 27"/>
                <a:gd name="T12" fmla="*/ 32 w 32"/>
                <a:gd name="T13" fmla="*/ 7 h 27"/>
                <a:gd name="T14" fmla="*/ 32 w 32"/>
                <a:gd name="T15" fmla="*/ 16 h 27"/>
                <a:gd name="T16" fmla="*/ 25 w 32"/>
                <a:gd name="T17" fmla="*/ 25 h 27"/>
                <a:gd name="T18" fmla="*/ 13 w 32"/>
                <a:gd name="T19" fmla="*/ 26 h 27"/>
                <a:gd name="T20" fmla="*/ 5 w 32"/>
                <a:gd name="T21" fmla="*/ 23 h 27"/>
                <a:gd name="T22" fmla="*/ 0 w 32"/>
                <a:gd name="T23" fmla="*/ 16 h 27"/>
                <a:gd name="T24" fmla="*/ 0 w 32"/>
                <a:gd name="T25" fmla="*/ 8 h 27"/>
                <a:gd name="T26" fmla="*/ 4 w 32"/>
                <a:gd name="T27" fmla="*/ 0 h 27"/>
                <a:gd name="T28" fmla="*/ 7 w 32"/>
                <a:gd name="T29" fmla="*/ 2 h 27"/>
                <a:gd name="T30" fmla="*/ 3 w 32"/>
                <a:gd name="T31" fmla="*/ 9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2" h="27">
                  <a:moveTo>
                    <a:pt x="3" y="9"/>
                  </a:moveTo>
                  <a:cubicBezTo>
                    <a:pt x="3" y="12"/>
                    <a:pt x="3" y="15"/>
                    <a:pt x="5" y="17"/>
                  </a:cubicBezTo>
                  <a:cubicBezTo>
                    <a:pt x="7" y="20"/>
                    <a:pt x="10" y="22"/>
                    <a:pt x="14" y="22"/>
                  </a:cubicBezTo>
                  <a:cubicBezTo>
                    <a:pt x="18" y="23"/>
                    <a:pt x="21" y="23"/>
                    <a:pt x="24" y="22"/>
                  </a:cubicBezTo>
                  <a:cubicBezTo>
                    <a:pt x="26" y="20"/>
                    <a:pt x="28" y="18"/>
                    <a:pt x="29" y="14"/>
                  </a:cubicBezTo>
                  <a:cubicBezTo>
                    <a:pt x="29" y="12"/>
                    <a:pt x="29" y="10"/>
                    <a:pt x="29" y="7"/>
                  </a:cubicBezTo>
                  <a:cubicBezTo>
                    <a:pt x="32" y="7"/>
                    <a:pt x="32" y="7"/>
                    <a:pt x="32" y="7"/>
                  </a:cubicBezTo>
                  <a:cubicBezTo>
                    <a:pt x="32" y="10"/>
                    <a:pt x="32" y="12"/>
                    <a:pt x="32" y="16"/>
                  </a:cubicBezTo>
                  <a:cubicBezTo>
                    <a:pt x="31" y="20"/>
                    <a:pt x="28" y="23"/>
                    <a:pt x="25" y="25"/>
                  </a:cubicBezTo>
                  <a:cubicBezTo>
                    <a:pt x="22" y="27"/>
                    <a:pt x="18" y="27"/>
                    <a:pt x="13" y="26"/>
                  </a:cubicBezTo>
                  <a:cubicBezTo>
                    <a:pt x="10" y="26"/>
                    <a:pt x="7" y="24"/>
                    <a:pt x="5" y="23"/>
                  </a:cubicBezTo>
                  <a:cubicBezTo>
                    <a:pt x="3" y="21"/>
                    <a:pt x="1" y="19"/>
                    <a:pt x="0" y="16"/>
                  </a:cubicBezTo>
                  <a:cubicBezTo>
                    <a:pt x="0" y="14"/>
                    <a:pt x="0" y="11"/>
                    <a:pt x="0" y="8"/>
                  </a:cubicBezTo>
                  <a:cubicBezTo>
                    <a:pt x="1" y="5"/>
                    <a:pt x="2" y="2"/>
                    <a:pt x="4" y="0"/>
                  </a:cubicBezTo>
                  <a:cubicBezTo>
                    <a:pt x="7" y="2"/>
                    <a:pt x="7" y="2"/>
                    <a:pt x="7" y="2"/>
                  </a:cubicBezTo>
                  <a:cubicBezTo>
                    <a:pt x="5" y="4"/>
                    <a:pt x="4" y="6"/>
                    <a:pt x="3" y="9"/>
                  </a:cubicBezTo>
                  <a:close/>
                </a:path>
              </a:pathLst>
            </a:custGeom>
            <a:solidFill>
              <a:srgbClr val="099E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49" b="0" i="0" u="none" strike="noStrike" kern="1200" cap="none" spc="0" normalizeH="0" baseline="0" noProof="0">
                <a:ln>
                  <a:noFill/>
                </a:ln>
                <a:solidFill>
                  <a:prstClr val="black"/>
                </a:solidFill>
                <a:effectLst/>
                <a:uLnTx/>
                <a:uFillTx/>
                <a:latin typeface="Calibri"/>
                <a:ea typeface="+mn-ea"/>
                <a:cs typeface="+mn-cs"/>
              </a:endParaRPr>
            </a:p>
          </p:txBody>
        </p:sp>
        <p:sp>
          <p:nvSpPr>
            <p:cNvPr id="364" name="Freeform 299">
              <a:extLst>
                <a:ext uri="{FF2B5EF4-FFF2-40B4-BE49-F238E27FC236}">
                  <a16:creationId xmlns:a16="http://schemas.microsoft.com/office/drawing/2014/main" id="{898BBA27-28CD-4081-B8A7-C721F63D64DC}"/>
                </a:ext>
              </a:extLst>
            </p:cNvPr>
            <p:cNvSpPr>
              <a:spLocks noEditPoints="1"/>
            </p:cNvSpPr>
            <p:nvPr/>
          </p:nvSpPr>
          <p:spPr bwMode="auto">
            <a:xfrm>
              <a:off x="769938" y="4521201"/>
              <a:ext cx="117475" cy="111125"/>
            </a:xfrm>
            <a:custGeom>
              <a:avLst/>
              <a:gdLst>
                <a:gd name="T0" fmla="*/ 21 w 33"/>
                <a:gd name="T1" fmla="*/ 2 h 31"/>
                <a:gd name="T2" fmla="*/ 31 w 33"/>
                <a:gd name="T3" fmla="*/ 9 h 31"/>
                <a:gd name="T4" fmla="*/ 32 w 33"/>
                <a:gd name="T5" fmla="*/ 20 h 31"/>
                <a:gd name="T6" fmla="*/ 25 w 33"/>
                <a:gd name="T7" fmla="*/ 29 h 31"/>
                <a:gd name="T8" fmla="*/ 13 w 33"/>
                <a:gd name="T9" fmla="*/ 29 h 31"/>
                <a:gd name="T10" fmla="*/ 2 w 33"/>
                <a:gd name="T11" fmla="*/ 23 h 31"/>
                <a:gd name="T12" fmla="*/ 1 w 33"/>
                <a:gd name="T13" fmla="*/ 11 h 31"/>
                <a:gd name="T14" fmla="*/ 8 w 33"/>
                <a:gd name="T15" fmla="*/ 2 h 31"/>
                <a:gd name="T16" fmla="*/ 21 w 33"/>
                <a:gd name="T17" fmla="*/ 2 h 31"/>
                <a:gd name="T18" fmla="*/ 14 w 33"/>
                <a:gd name="T19" fmla="*/ 26 h 31"/>
                <a:gd name="T20" fmla="*/ 24 w 33"/>
                <a:gd name="T21" fmla="*/ 26 h 31"/>
                <a:gd name="T22" fmla="*/ 29 w 33"/>
                <a:gd name="T23" fmla="*/ 19 h 31"/>
                <a:gd name="T24" fmla="*/ 28 w 33"/>
                <a:gd name="T25" fmla="*/ 11 h 31"/>
                <a:gd name="T26" fmla="*/ 19 w 33"/>
                <a:gd name="T27" fmla="*/ 5 h 31"/>
                <a:gd name="T28" fmla="*/ 10 w 33"/>
                <a:gd name="T29" fmla="*/ 5 h 31"/>
                <a:gd name="T30" fmla="*/ 4 w 33"/>
                <a:gd name="T31" fmla="*/ 12 h 31"/>
                <a:gd name="T32" fmla="*/ 5 w 33"/>
                <a:gd name="T33" fmla="*/ 21 h 31"/>
                <a:gd name="T34" fmla="*/ 14 w 33"/>
                <a:gd name="T35" fmla="*/ 26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3" h="31">
                  <a:moveTo>
                    <a:pt x="21" y="2"/>
                  </a:moveTo>
                  <a:cubicBezTo>
                    <a:pt x="25" y="3"/>
                    <a:pt x="29" y="5"/>
                    <a:pt x="31" y="9"/>
                  </a:cubicBezTo>
                  <a:cubicBezTo>
                    <a:pt x="33" y="12"/>
                    <a:pt x="33" y="16"/>
                    <a:pt x="32" y="20"/>
                  </a:cubicBezTo>
                  <a:cubicBezTo>
                    <a:pt x="31" y="24"/>
                    <a:pt x="29" y="27"/>
                    <a:pt x="25" y="29"/>
                  </a:cubicBezTo>
                  <a:cubicBezTo>
                    <a:pt x="22" y="31"/>
                    <a:pt x="18" y="31"/>
                    <a:pt x="13" y="29"/>
                  </a:cubicBezTo>
                  <a:cubicBezTo>
                    <a:pt x="8" y="28"/>
                    <a:pt x="4" y="26"/>
                    <a:pt x="2" y="23"/>
                  </a:cubicBezTo>
                  <a:cubicBezTo>
                    <a:pt x="0" y="19"/>
                    <a:pt x="0" y="16"/>
                    <a:pt x="1" y="11"/>
                  </a:cubicBezTo>
                  <a:cubicBezTo>
                    <a:pt x="2" y="7"/>
                    <a:pt x="5" y="4"/>
                    <a:pt x="8" y="2"/>
                  </a:cubicBezTo>
                  <a:cubicBezTo>
                    <a:pt x="12" y="0"/>
                    <a:pt x="16" y="0"/>
                    <a:pt x="21" y="2"/>
                  </a:cubicBezTo>
                  <a:close/>
                  <a:moveTo>
                    <a:pt x="14" y="26"/>
                  </a:moveTo>
                  <a:cubicBezTo>
                    <a:pt x="18" y="27"/>
                    <a:pt x="21" y="27"/>
                    <a:pt x="24" y="26"/>
                  </a:cubicBezTo>
                  <a:cubicBezTo>
                    <a:pt x="26" y="25"/>
                    <a:pt x="28" y="22"/>
                    <a:pt x="29" y="19"/>
                  </a:cubicBezTo>
                  <a:cubicBezTo>
                    <a:pt x="30" y="16"/>
                    <a:pt x="30" y="13"/>
                    <a:pt x="28" y="11"/>
                  </a:cubicBezTo>
                  <a:cubicBezTo>
                    <a:pt x="26" y="8"/>
                    <a:pt x="24" y="7"/>
                    <a:pt x="19" y="5"/>
                  </a:cubicBezTo>
                  <a:cubicBezTo>
                    <a:pt x="15" y="4"/>
                    <a:pt x="12" y="4"/>
                    <a:pt x="10" y="5"/>
                  </a:cubicBezTo>
                  <a:cubicBezTo>
                    <a:pt x="7" y="6"/>
                    <a:pt x="5" y="9"/>
                    <a:pt x="4" y="12"/>
                  </a:cubicBezTo>
                  <a:cubicBezTo>
                    <a:pt x="3" y="15"/>
                    <a:pt x="4" y="18"/>
                    <a:pt x="5" y="21"/>
                  </a:cubicBezTo>
                  <a:cubicBezTo>
                    <a:pt x="7" y="23"/>
                    <a:pt x="10" y="25"/>
                    <a:pt x="14" y="26"/>
                  </a:cubicBezTo>
                  <a:close/>
                </a:path>
              </a:pathLst>
            </a:custGeom>
            <a:solidFill>
              <a:srgbClr val="099E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49" b="0" i="0" u="none" strike="noStrike" kern="1200" cap="none" spc="0" normalizeH="0" baseline="0" noProof="0">
                <a:ln>
                  <a:noFill/>
                </a:ln>
                <a:solidFill>
                  <a:prstClr val="black"/>
                </a:solidFill>
                <a:effectLst/>
                <a:uLnTx/>
                <a:uFillTx/>
                <a:latin typeface="Calibri"/>
                <a:ea typeface="+mn-ea"/>
                <a:cs typeface="+mn-cs"/>
              </a:endParaRPr>
            </a:p>
          </p:txBody>
        </p:sp>
        <p:sp>
          <p:nvSpPr>
            <p:cNvPr id="365" name="Freeform 300">
              <a:extLst>
                <a:ext uri="{FF2B5EF4-FFF2-40B4-BE49-F238E27FC236}">
                  <a16:creationId xmlns:a16="http://schemas.microsoft.com/office/drawing/2014/main" id="{58B2334D-4B4E-4C34-8296-E4ECC8A05229}"/>
                </a:ext>
              </a:extLst>
            </p:cNvPr>
            <p:cNvSpPr>
              <a:spLocks/>
            </p:cNvSpPr>
            <p:nvPr/>
          </p:nvSpPr>
          <p:spPr bwMode="auto">
            <a:xfrm>
              <a:off x="804863" y="4386263"/>
              <a:ext cx="131763" cy="117475"/>
            </a:xfrm>
            <a:custGeom>
              <a:avLst/>
              <a:gdLst>
                <a:gd name="T0" fmla="*/ 37 w 37"/>
                <a:gd name="T1" fmla="*/ 10 h 33"/>
                <a:gd name="T2" fmla="*/ 36 w 37"/>
                <a:gd name="T3" fmla="*/ 14 h 33"/>
                <a:gd name="T4" fmla="*/ 5 w 37"/>
                <a:gd name="T5" fmla="*/ 22 h 33"/>
                <a:gd name="T6" fmla="*/ 5 w 37"/>
                <a:gd name="T7" fmla="*/ 22 h 33"/>
                <a:gd name="T8" fmla="*/ 13 w 37"/>
                <a:gd name="T9" fmla="*/ 24 h 33"/>
                <a:gd name="T10" fmla="*/ 30 w 37"/>
                <a:gd name="T11" fmla="*/ 30 h 33"/>
                <a:gd name="T12" fmla="*/ 29 w 37"/>
                <a:gd name="T13" fmla="*/ 33 h 33"/>
                <a:gd name="T14" fmla="*/ 0 w 37"/>
                <a:gd name="T15" fmla="*/ 23 h 33"/>
                <a:gd name="T16" fmla="*/ 1 w 37"/>
                <a:gd name="T17" fmla="*/ 19 h 33"/>
                <a:gd name="T18" fmla="*/ 31 w 37"/>
                <a:gd name="T19" fmla="*/ 12 h 33"/>
                <a:gd name="T20" fmla="*/ 32 w 37"/>
                <a:gd name="T21" fmla="*/ 12 h 33"/>
                <a:gd name="T22" fmla="*/ 28 w 37"/>
                <a:gd name="T23" fmla="*/ 11 h 33"/>
                <a:gd name="T24" fmla="*/ 24 w 37"/>
                <a:gd name="T25" fmla="*/ 9 h 33"/>
                <a:gd name="T26" fmla="*/ 7 w 37"/>
                <a:gd name="T27" fmla="*/ 3 h 33"/>
                <a:gd name="T28" fmla="*/ 8 w 37"/>
                <a:gd name="T29" fmla="*/ 0 h 33"/>
                <a:gd name="T30" fmla="*/ 37 w 37"/>
                <a:gd name="T31" fmla="*/ 1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7" h="33">
                  <a:moveTo>
                    <a:pt x="37" y="10"/>
                  </a:moveTo>
                  <a:cubicBezTo>
                    <a:pt x="36" y="14"/>
                    <a:pt x="36" y="14"/>
                    <a:pt x="36" y="14"/>
                  </a:cubicBezTo>
                  <a:cubicBezTo>
                    <a:pt x="5" y="22"/>
                    <a:pt x="5" y="22"/>
                    <a:pt x="5" y="22"/>
                  </a:cubicBezTo>
                  <a:cubicBezTo>
                    <a:pt x="5" y="22"/>
                    <a:pt x="5" y="22"/>
                    <a:pt x="5" y="22"/>
                  </a:cubicBezTo>
                  <a:cubicBezTo>
                    <a:pt x="8" y="23"/>
                    <a:pt x="11" y="23"/>
                    <a:pt x="13" y="24"/>
                  </a:cubicBezTo>
                  <a:cubicBezTo>
                    <a:pt x="30" y="30"/>
                    <a:pt x="30" y="30"/>
                    <a:pt x="30" y="30"/>
                  </a:cubicBezTo>
                  <a:cubicBezTo>
                    <a:pt x="29" y="33"/>
                    <a:pt x="29" y="33"/>
                    <a:pt x="29" y="33"/>
                  </a:cubicBezTo>
                  <a:cubicBezTo>
                    <a:pt x="0" y="23"/>
                    <a:pt x="0" y="23"/>
                    <a:pt x="0" y="23"/>
                  </a:cubicBezTo>
                  <a:cubicBezTo>
                    <a:pt x="1" y="19"/>
                    <a:pt x="1" y="19"/>
                    <a:pt x="1" y="19"/>
                  </a:cubicBezTo>
                  <a:cubicBezTo>
                    <a:pt x="31" y="12"/>
                    <a:pt x="31" y="12"/>
                    <a:pt x="31" y="12"/>
                  </a:cubicBezTo>
                  <a:cubicBezTo>
                    <a:pt x="32" y="12"/>
                    <a:pt x="32" y="12"/>
                    <a:pt x="32" y="12"/>
                  </a:cubicBezTo>
                  <a:cubicBezTo>
                    <a:pt x="31" y="11"/>
                    <a:pt x="30" y="11"/>
                    <a:pt x="28" y="11"/>
                  </a:cubicBezTo>
                  <a:cubicBezTo>
                    <a:pt x="26" y="10"/>
                    <a:pt x="25" y="9"/>
                    <a:pt x="24" y="9"/>
                  </a:cubicBezTo>
                  <a:cubicBezTo>
                    <a:pt x="7" y="3"/>
                    <a:pt x="7" y="3"/>
                    <a:pt x="7" y="3"/>
                  </a:cubicBezTo>
                  <a:cubicBezTo>
                    <a:pt x="8" y="0"/>
                    <a:pt x="8" y="0"/>
                    <a:pt x="8" y="0"/>
                  </a:cubicBezTo>
                  <a:lnTo>
                    <a:pt x="37" y="10"/>
                  </a:lnTo>
                  <a:close/>
                </a:path>
              </a:pathLst>
            </a:custGeom>
            <a:solidFill>
              <a:srgbClr val="099E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49" b="0" i="0" u="none" strike="noStrike" kern="1200" cap="none" spc="0" normalizeH="0" baseline="0" noProof="0">
                <a:ln>
                  <a:noFill/>
                </a:ln>
                <a:solidFill>
                  <a:prstClr val="black"/>
                </a:solidFill>
                <a:effectLst/>
                <a:uLnTx/>
                <a:uFillTx/>
                <a:latin typeface="Calibri"/>
                <a:ea typeface="+mn-ea"/>
                <a:cs typeface="+mn-cs"/>
              </a:endParaRPr>
            </a:p>
          </p:txBody>
        </p:sp>
        <p:sp>
          <p:nvSpPr>
            <p:cNvPr id="366" name="Freeform 301">
              <a:extLst>
                <a:ext uri="{FF2B5EF4-FFF2-40B4-BE49-F238E27FC236}">
                  <a16:creationId xmlns:a16="http://schemas.microsoft.com/office/drawing/2014/main" id="{3486E88F-CE01-44F4-8C21-52BFE67DDC2A}"/>
                </a:ext>
              </a:extLst>
            </p:cNvPr>
            <p:cNvSpPr>
              <a:spLocks/>
            </p:cNvSpPr>
            <p:nvPr/>
          </p:nvSpPr>
          <p:spPr bwMode="auto">
            <a:xfrm>
              <a:off x="850901" y="4257676"/>
              <a:ext cx="139700" cy="125413"/>
            </a:xfrm>
            <a:custGeom>
              <a:avLst/>
              <a:gdLst>
                <a:gd name="T0" fmla="*/ 39 w 39"/>
                <a:gd name="T1" fmla="*/ 12 h 35"/>
                <a:gd name="T2" fmla="*/ 37 w 39"/>
                <a:gd name="T3" fmla="*/ 16 h 35"/>
                <a:gd name="T4" fmla="*/ 6 w 39"/>
                <a:gd name="T5" fmla="*/ 21 h 35"/>
                <a:gd name="T6" fmla="*/ 6 w 39"/>
                <a:gd name="T7" fmla="*/ 21 h 35"/>
                <a:gd name="T8" fmla="*/ 14 w 39"/>
                <a:gd name="T9" fmla="*/ 25 h 35"/>
                <a:gd name="T10" fmla="*/ 30 w 39"/>
                <a:gd name="T11" fmla="*/ 32 h 35"/>
                <a:gd name="T12" fmla="*/ 29 w 39"/>
                <a:gd name="T13" fmla="*/ 35 h 35"/>
                <a:gd name="T14" fmla="*/ 0 w 39"/>
                <a:gd name="T15" fmla="*/ 22 h 35"/>
                <a:gd name="T16" fmla="*/ 2 w 39"/>
                <a:gd name="T17" fmla="*/ 18 h 35"/>
                <a:gd name="T18" fmla="*/ 33 w 39"/>
                <a:gd name="T19" fmla="*/ 13 h 35"/>
                <a:gd name="T20" fmla="*/ 33 w 39"/>
                <a:gd name="T21" fmla="*/ 13 h 35"/>
                <a:gd name="T22" fmla="*/ 29 w 39"/>
                <a:gd name="T23" fmla="*/ 12 h 35"/>
                <a:gd name="T24" fmla="*/ 25 w 39"/>
                <a:gd name="T25" fmla="*/ 10 h 35"/>
                <a:gd name="T26" fmla="*/ 9 w 39"/>
                <a:gd name="T27" fmla="*/ 3 h 35"/>
                <a:gd name="T28" fmla="*/ 10 w 39"/>
                <a:gd name="T29" fmla="*/ 0 h 35"/>
                <a:gd name="T30" fmla="*/ 39 w 39"/>
                <a:gd name="T31" fmla="*/ 1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9" h="35">
                  <a:moveTo>
                    <a:pt x="39" y="12"/>
                  </a:moveTo>
                  <a:cubicBezTo>
                    <a:pt x="37" y="16"/>
                    <a:pt x="37" y="16"/>
                    <a:pt x="37" y="16"/>
                  </a:cubicBezTo>
                  <a:cubicBezTo>
                    <a:pt x="6" y="21"/>
                    <a:pt x="6" y="21"/>
                    <a:pt x="6" y="21"/>
                  </a:cubicBezTo>
                  <a:cubicBezTo>
                    <a:pt x="6" y="21"/>
                    <a:pt x="6" y="21"/>
                    <a:pt x="6" y="21"/>
                  </a:cubicBezTo>
                  <a:cubicBezTo>
                    <a:pt x="9" y="22"/>
                    <a:pt x="12" y="23"/>
                    <a:pt x="14" y="25"/>
                  </a:cubicBezTo>
                  <a:cubicBezTo>
                    <a:pt x="30" y="32"/>
                    <a:pt x="30" y="32"/>
                    <a:pt x="30" y="32"/>
                  </a:cubicBezTo>
                  <a:cubicBezTo>
                    <a:pt x="29" y="35"/>
                    <a:pt x="29" y="35"/>
                    <a:pt x="29" y="35"/>
                  </a:cubicBezTo>
                  <a:cubicBezTo>
                    <a:pt x="0" y="22"/>
                    <a:pt x="0" y="22"/>
                    <a:pt x="0" y="22"/>
                  </a:cubicBezTo>
                  <a:cubicBezTo>
                    <a:pt x="2" y="18"/>
                    <a:pt x="2" y="18"/>
                    <a:pt x="2" y="18"/>
                  </a:cubicBezTo>
                  <a:cubicBezTo>
                    <a:pt x="33" y="13"/>
                    <a:pt x="33" y="13"/>
                    <a:pt x="33" y="13"/>
                  </a:cubicBezTo>
                  <a:cubicBezTo>
                    <a:pt x="33" y="13"/>
                    <a:pt x="33" y="13"/>
                    <a:pt x="33" y="13"/>
                  </a:cubicBezTo>
                  <a:cubicBezTo>
                    <a:pt x="33" y="13"/>
                    <a:pt x="31" y="12"/>
                    <a:pt x="29" y="12"/>
                  </a:cubicBezTo>
                  <a:cubicBezTo>
                    <a:pt x="27" y="11"/>
                    <a:pt x="26" y="10"/>
                    <a:pt x="25" y="10"/>
                  </a:cubicBezTo>
                  <a:cubicBezTo>
                    <a:pt x="9" y="3"/>
                    <a:pt x="9" y="3"/>
                    <a:pt x="9" y="3"/>
                  </a:cubicBezTo>
                  <a:cubicBezTo>
                    <a:pt x="10" y="0"/>
                    <a:pt x="10" y="0"/>
                    <a:pt x="10" y="0"/>
                  </a:cubicBezTo>
                  <a:lnTo>
                    <a:pt x="39" y="12"/>
                  </a:lnTo>
                  <a:close/>
                </a:path>
              </a:pathLst>
            </a:custGeom>
            <a:solidFill>
              <a:srgbClr val="099E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49" b="0" i="0" u="none" strike="noStrike" kern="1200" cap="none" spc="0" normalizeH="0" baseline="0" noProof="0">
                <a:ln>
                  <a:noFill/>
                </a:ln>
                <a:solidFill>
                  <a:prstClr val="black"/>
                </a:solidFill>
                <a:effectLst/>
                <a:uLnTx/>
                <a:uFillTx/>
                <a:latin typeface="Calibri"/>
                <a:ea typeface="+mn-ea"/>
                <a:cs typeface="+mn-cs"/>
              </a:endParaRPr>
            </a:p>
          </p:txBody>
        </p:sp>
        <p:sp>
          <p:nvSpPr>
            <p:cNvPr id="367" name="Freeform 302">
              <a:extLst>
                <a:ext uri="{FF2B5EF4-FFF2-40B4-BE49-F238E27FC236}">
                  <a16:creationId xmlns:a16="http://schemas.microsoft.com/office/drawing/2014/main" id="{653B9512-61C1-4E28-A95A-94F15A3FC213}"/>
                </a:ext>
              </a:extLst>
            </p:cNvPr>
            <p:cNvSpPr>
              <a:spLocks/>
            </p:cNvSpPr>
            <p:nvPr/>
          </p:nvSpPr>
          <p:spPr bwMode="auto">
            <a:xfrm>
              <a:off x="908051" y="4154488"/>
              <a:ext cx="128588" cy="107950"/>
            </a:xfrm>
            <a:custGeom>
              <a:avLst/>
              <a:gdLst>
                <a:gd name="T0" fmla="*/ 81 w 81"/>
                <a:gd name="T1" fmla="*/ 32 h 68"/>
                <a:gd name="T2" fmla="*/ 63 w 81"/>
                <a:gd name="T3" fmla="*/ 68 h 68"/>
                <a:gd name="T4" fmla="*/ 0 w 81"/>
                <a:gd name="T5" fmla="*/ 36 h 68"/>
                <a:gd name="T6" fmla="*/ 18 w 81"/>
                <a:gd name="T7" fmla="*/ 0 h 68"/>
                <a:gd name="T8" fmla="*/ 25 w 81"/>
                <a:gd name="T9" fmla="*/ 5 h 68"/>
                <a:gd name="T10" fmla="*/ 11 w 81"/>
                <a:gd name="T11" fmla="*/ 32 h 68"/>
                <a:gd name="T12" fmla="*/ 31 w 81"/>
                <a:gd name="T13" fmla="*/ 41 h 68"/>
                <a:gd name="T14" fmla="*/ 45 w 81"/>
                <a:gd name="T15" fmla="*/ 16 h 68"/>
                <a:gd name="T16" fmla="*/ 52 w 81"/>
                <a:gd name="T17" fmla="*/ 18 h 68"/>
                <a:gd name="T18" fmla="*/ 38 w 81"/>
                <a:gd name="T19" fmla="*/ 45 h 68"/>
                <a:gd name="T20" fmla="*/ 61 w 81"/>
                <a:gd name="T21" fmla="*/ 56 h 68"/>
                <a:gd name="T22" fmla="*/ 74 w 81"/>
                <a:gd name="T23" fmla="*/ 30 h 68"/>
                <a:gd name="T24" fmla="*/ 81 w 81"/>
                <a:gd name="T25" fmla="*/ 32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1" h="68">
                  <a:moveTo>
                    <a:pt x="81" y="32"/>
                  </a:moveTo>
                  <a:lnTo>
                    <a:pt x="63" y="68"/>
                  </a:lnTo>
                  <a:lnTo>
                    <a:pt x="0" y="36"/>
                  </a:lnTo>
                  <a:lnTo>
                    <a:pt x="18" y="0"/>
                  </a:lnTo>
                  <a:lnTo>
                    <a:pt x="25" y="5"/>
                  </a:lnTo>
                  <a:lnTo>
                    <a:pt x="11" y="32"/>
                  </a:lnTo>
                  <a:lnTo>
                    <a:pt x="31" y="41"/>
                  </a:lnTo>
                  <a:lnTo>
                    <a:pt x="45" y="16"/>
                  </a:lnTo>
                  <a:lnTo>
                    <a:pt x="52" y="18"/>
                  </a:lnTo>
                  <a:lnTo>
                    <a:pt x="38" y="45"/>
                  </a:lnTo>
                  <a:lnTo>
                    <a:pt x="61" y="56"/>
                  </a:lnTo>
                  <a:lnTo>
                    <a:pt x="74" y="30"/>
                  </a:lnTo>
                  <a:lnTo>
                    <a:pt x="81" y="32"/>
                  </a:lnTo>
                  <a:close/>
                </a:path>
              </a:pathLst>
            </a:custGeom>
            <a:solidFill>
              <a:srgbClr val="099E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49" b="0" i="0" u="none" strike="noStrike" kern="1200" cap="none" spc="0" normalizeH="0" baseline="0" noProof="0">
                <a:ln>
                  <a:noFill/>
                </a:ln>
                <a:solidFill>
                  <a:prstClr val="black"/>
                </a:solidFill>
                <a:effectLst/>
                <a:uLnTx/>
                <a:uFillTx/>
                <a:latin typeface="Calibri"/>
                <a:ea typeface="+mn-ea"/>
                <a:cs typeface="+mn-cs"/>
              </a:endParaRPr>
            </a:p>
          </p:txBody>
        </p:sp>
        <p:sp>
          <p:nvSpPr>
            <p:cNvPr id="368" name="Freeform 303">
              <a:extLst>
                <a:ext uri="{FF2B5EF4-FFF2-40B4-BE49-F238E27FC236}">
                  <a16:creationId xmlns:a16="http://schemas.microsoft.com/office/drawing/2014/main" id="{4C3FF778-0909-4AAF-A976-42617D659A09}"/>
                </a:ext>
              </a:extLst>
            </p:cNvPr>
            <p:cNvSpPr>
              <a:spLocks/>
            </p:cNvSpPr>
            <p:nvPr/>
          </p:nvSpPr>
          <p:spPr bwMode="auto">
            <a:xfrm>
              <a:off x="971551" y="4051301"/>
              <a:ext cx="117475" cy="111125"/>
            </a:xfrm>
            <a:custGeom>
              <a:avLst/>
              <a:gdLst>
                <a:gd name="T0" fmla="*/ 5 w 33"/>
                <a:gd name="T1" fmla="*/ 8 h 31"/>
                <a:gd name="T2" fmla="*/ 4 w 33"/>
                <a:gd name="T3" fmla="*/ 17 h 31"/>
                <a:gd name="T4" fmla="*/ 11 w 33"/>
                <a:gd name="T5" fmla="*/ 24 h 31"/>
                <a:gd name="T6" fmla="*/ 21 w 33"/>
                <a:gd name="T7" fmla="*/ 26 h 31"/>
                <a:gd name="T8" fmla="*/ 28 w 33"/>
                <a:gd name="T9" fmla="*/ 21 h 31"/>
                <a:gd name="T10" fmla="*/ 30 w 33"/>
                <a:gd name="T11" fmla="*/ 14 h 31"/>
                <a:gd name="T12" fmla="*/ 33 w 33"/>
                <a:gd name="T13" fmla="*/ 15 h 31"/>
                <a:gd name="T14" fmla="*/ 30 w 33"/>
                <a:gd name="T15" fmla="*/ 23 h 31"/>
                <a:gd name="T16" fmla="*/ 21 w 33"/>
                <a:gd name="T17" fmla="*/ 30 h 31"/>
                <a:gd name="T18" fmla="*/ 9 w 33"/>
                <a:gd name="T19" fmla="*/ 27 h 31"/>
                <a:gd name="T20" fmla="*/ 3 w 33"/>
                <a:gd name="T21" fmla="*/ 21 h 31"/>
                <a:gd name="T22" fmla="*/ 0 w 33"/>
                <a:gd name="T23" fmla="*/ 14 h 31"/>
                <a:gd name="T24" fmla="*/ 3 w 33"/>
                <a:gd name="T25" fmla="*/ 6 h 31"/>
                <a:gd name="T26" fmla="*/ 8 w 33"/>
                <a:gd name="T27" fmla="*/ 0 h 31"/>
                <a:gd name="T28" fmla="*/ 10 w 33"/>
                <a:gd name="T29" fmla="*/ 2 h 31"/>
                <a:gd name="T30" fmla="*/ 5 w 33"/>
                <a:gd name="T31" fmla="*/ 8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3" h="31">
                  <a:moveTo>
                    <a:pt x="5" y="8"/>
                  </a:moveTo>
                  <a:cubicBezTo>
                    <a:pt x="4" y="11"/>
                    <a:pt x="3" y="14"/>
                    <a:pt x="4" y="17"/>
                  </a:cubicBezTo>
                  <a:cubicBezTo>
                    <a:pt x="5" y="20"/>
                    <a:pt x="8" y="22"/>
                    <a:pt x="11" y="24"/>
                  </a:cubicBezTo>
                  <a:cubicBezTo>
                    <a:pt x="15" y="26"/>
                    <a:pt x="18" y="27"/>
                    <a:pt x="21" y="26"/>
                  </a:cubicBezTo>
                  <a:cubicBezTo>
                    <a:pt x="24" y="26"/>
                    <a:pt x="26" y="24"/>
                    <a:pt x="28" y="21"/>
                  </a:cubicBezTo>
                  <a:cubicBezTo>
                    <a:pt x="29" y="19"/>
                    <a:pt x="30" y="17"/>
                    <a:pt x="30" y="14"/>
                  </a:cubicBezTo>
                  <a:cubicBezTo>
                    <a:pt x="33" y="15"/>
                    <a:pt x="33" y="15"/>
                    <a:pt x="33" y="15"/>
                  </a:cubicBezTo>
                  <a:cubicBezTo>
                    <a:pt x="33" y="18"/>
                    <a:pt x="32" y="20"/>
                    <a:pt x="30" y="23"/>
                  </a:cubicBezTo>
                  <a:cubicBezTo>
                    <a:pt x="28" y="27"/>
                    <a:pt x="25" y="29"/>
                    <a:pt x="21" y="30"/>
                  </a:cubicBezTo>
                  <a:cubicBezTo>
                    <a:pt x="18" y="31"/>
                    <a:pt x="13" y="30"/>
                    <a:pt x="9" y="27"/>
                  </a:cubicBezTo>
                  <a:cubicBezTo>
                    <a:pt x="6" y="26"/>
                    <a:pt x="4" y="24"/>
                    <a:pt x="3" y="21"/>
                  </a:cubicBezTo>
                  <a:cubicBezTo>
                    <a:pt x="1" y="19"/>
                    <a:pt x="0" y="17"/>
                    <a:pt x="0" y="14"/>
                  </a:cubicBezTo>
                  <a:cubicBezTo>
                    <a:pt x="0" y="12"/>
                    <a:pt x="1" y="9"/>
                    <a:pt x="3" y="6"/>
                  </a:cubicBezTo>
                  <a:cubicBezTo>
                    <a:pt x="4" y="3"/>
                    <a:pt x="6" y="1"/>
                    <a:pt x="8" y="0"/>
                  </a:cubicBezTo>
                  <a:cubicBezTo>
                    <a:pt x="10" y="2"/>
                    <a:pt x="10" y="2"/>
                    <a:pt x="10" y="2"/>
                  </a:cubicBezTo>
                  <a:cubicBezTo>
                    <a:pt x="8" y="4"/>
                    <a:pt x="7" y="6"/>
                    <a:pt x="5" y="8"/>
                  </a:cubicBezTo>
                  <a:close/>
                </a:path>
              </a:pathLst>
            </a:custGeom>
            <a:solidFill>
              <a:srgbClr val="099E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49" b="0" i="0" u="none" strike="noStrike" kern="1200" cap="none" spc="0" normalizeH="0" baseline="0" noProof="0">
                <a:ln>
                  <a:noFill/>
                </a:ln>
                <a:solidFill>
                  <a:prstClr val="black"/>
                </a:solidFill>
                <a:effectLst/>
                <a:uLnTx/>
                <a:uFillTx/>
                <a:latin typeface="Calibri"/>
                <a:ea typeface="+mn-ea"/>
                <a:cs typeface="+mn-cs"/>
              </a:endParaRPr>
            </a:p>
          </p:txBody>
        </p:sp>
        <p:sp>
          <p:nvSpPr>
            <p:cNvPr id="369" name="Freeform 304">
              <a:extLst>
                <a:ext uri="{FF2B5EF4-FFF2-40B4-BE49-F238E27FC236}">
                  <a16:creationId xmlns:a16="http://schemas.microsoft.com/office/drawing/2014/main" id="{B9483365-B5AF-44E8-8DDE-29A7A46F8332}"/>
                </a:ext>
              </a:extLst>
            </p:cNvPr>
            <p:cNvSpPr>
              <a:spLocks/>
            </p:cNvSpPr>
            <p:nvPr/>
          </p:nvSpPr>
          <p:spPr bwMode="auto">
            <a:xfrm>
              <a:off x="1014413" y="3948113"/>
              <a:ext cx="120650" cy="103188"/>
            </a:xfrm>
            <a:custGeom>
              <a:avLst/>
              <a:gdLst>
                <a:gd name="T0" fmla="*/ 76 w 76"/>
                <a:gd name="T1" fmla="*/ 59 h 65"/>
                <a:gd name="T2" fmla="*/ 72 w 76"/>
                <a:gd name="T3" fmla="*/ 65 h 65"/>
                <a:gd name="T4" fmla="*/ 18 w 76"/>
                <a:gd name="T5" fmla="*/ 29 h 65"/>
                <a:gd name="T6" fmla="*/ 7 w 76"/>
                <a:gd name="T7" fmla="*/ 50 h 65"/>
                <a:gd name="T8" fmla="*/ 0 w 76"/>
                <a:gd name="T9" fmla="*/ 45 h 65"/>
                <a:gd name="T10" fmla="*/ 29 w 76"/>
                <a:gd name="T11" fmla="*/ 0 h 65"/>
                <a:gd name="T12" fmla="*/ 36 w 76"/>
                <a:gd name="T13" fmla="*/ 5 h 65"/>
                <a:gd name="T14" fmla="*/ 23 w 76"/>
                <a:gd name="T15" fmla="*/ 23 h 65"/>
                <a:gd name="T16" fmla="*/ 76 w 76"/>
                <a:gd name="T17" fmla="*/ 59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65">
                  <a:moveTo>
                    <a:pt x="76" y="59"/>
                  </a:moveTo>
                  <a:lnTo>
                    <a:pt x="72" y="65"/>
                  </a:lnTo>
                  <a:lnTo>
                    <a:pt x="18" y="29"/>
                  </a:lnTo>
                  <a:lnTo>
                    <a:pt x="7" y="50"/>
                  </a:lnTo>
                  <a:lnTo>
                    <a:pt x="0" y="45"/>
                  </a:lnTo>
                  <a:lnTo>
                    <a:pt x="29" y="0"/>
                  </a:lnTo>
                  <a:lnTo>
                    <a:pt x="36" y="5"/>
                  </a:lnTo>
                  <a:lnTo>
                    <a:pt x="23" y="23"/>
                  </a:lnTo>
                  <a:lnTo>
                    <a:pt x="76" y="59"/>
                  </a:lnTo>
                  <a:close/>
                </a:path>
              </a:pathLst>
            </a:custGeom>
            <a:solidFill>
              <a:srgbClr val="099E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49" b="0" i="0" u="none" strike="noStrike" kern="1200" cap="none" spc="0" normalizeH="0" baseline="0" noProof="0">
                <a:ln>
                  <a:noFill/>
                </a:ln>
                <a:solidFill>
                  <a:prstClr val="black"/>
                </a:solidFill>
                <a:effectLst/>
                <a:uLnTx/>
                <a:uFillTx/>
                <a:latin typeface="Calibri"/>
                <a:ea typeface="+mn-ea"/>
                <a:cs typeface="+mn-cs"/>
              </a:endParaRPr>
            </a:p>
          </p:txBody>
        </p:sp>
        <p:sp>
          <p:nvSpPr>
            <p:cNvPr id="370" name="Freeform 305">
              <a:extLst>
                <a:ext uri="{FF2B5EF4-FFF2-40B4-BE49-F238E27FC236}">
                  <a16:creationId xmlns:a16="http://schemas.microsoft.com/office/drawing/2014/main" id="{7A9214EC-E493-44D4-B03E-868AE0B3C602}"/>
                </a:ext>
              </a:extLst>
            </p:cNvPr>
            <p:cNvSpPr>
              <a:spLocks/>
            </p:cNvSpPr>
            <p:nvPr/>
          </p:nvSpPr>
          <p:spPr bwMode="auto">
            <a:xfrm>
              <a:off x="1082676" y="3905251"/>
              <a:ext cx="100013" cy="79375"/>
            </a:xfrm>
            <a:custGeom>
              <a:avLst/>
              <a:gdLst>
                <a:gd name="T0" fmla="*/ 58 w 63"/>
                <a:gd name="T1" fmla="*/ 50 h 50"/>
                <a:gd name="T2" fmla="*/ 0 w 63"/>
                <a:gd name="T3" fmla="*/ 7 h 50"/>
                <a:gd name="T4" fmla="*/ 7 w 63"/>
                <a:gd name="T5" fmla="*/ 0 h 50"/>
                <a:gd name="T6" fmla="*/ 63 w 63"/>
                <a:gd name="T7" fmla="*/ 43 h 50"/>
                <a:gd name="T8" fmla="*/ 58 w 63"/>
                <a:gd name="T9" fmla="*/ 50 h 50"/>
              </a:gdLst>
              <a:ahLst/>
              <a:cxnLst>
                <a:cxn ang="0">
                  <a:pos x="T0" y="T1"/>
                </a:cxn>
                <a:cxn ang="0">
                  <a:pos x="T2" y="T3"/>
                </a:cxn>
                <a:cxn ang="0">
                  <a:pos x="T4" y="T5"/>
                </a:cxn>
                <a:cxn ang="0">
                  <a:pos x="T6" y="T7"/>
                </a:cxn>
                <a:cxn ang="0">
                  <a:pos x="T8" y="T9"/>
                </a:cxn>
              </a:cxnLst>
              <a:rect l="0" t="0" r="r" b="b"/>
              <a:pathLst>
                <a:path w="63" h="50">
                  <a:moveTo>
                    <a:pt x="58" y="50"/>
                  </a:moveTo>
                  <a:lnTo>
                    <a:pt x="0" y="7"/>
                  </a:lnTo>
                  <a:lnTo>
                    <a:pt x="7" y="0"/>
                  </a:lnTo>
                  <a:lnTo>
                    <a:pt x="63" y="43"/>
                  </a:lnTo>
                  <a:lnTo>
                    <a:pt x="58" y="50"/>
                  </a:lnTo>
                  <a:close/>
                </a:path>
              </a:pathLst>
            </a:custGeom>
            <a:solidFill>
              <a:srgbClr val="099E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49" b="0" i="0" u="none" strike="noStrike" kern="1200" cap="none" spc="0" normalizeH="0" baseline="0" noProof="0">
                <a:ln>
                  <a:noFill/>
                </a:ln>
                <a:solidFill>
                  <a:prstClr val="black"/>
                </a:solidFill>
                <a:effectLst/>
                <a:uLnTx/>
                <a:uFillTx/>
                <a:latin typeface="Calibri"/>
                <a:ea typeface="+mn-ea"/>
                <a:cs typeface="+mn-cs"/>
              </a:endParaRPr>
            </a:p>
          </p:txBody>
        </p:sp>
        <p:sp>
          <p:nvSpPr>
            <p:cNvPr id="371" name="Freeform 306">
              <a:extLst>
                <a:ext uri="{FF2B5EF4-FFF2-40B4-BE49-F238E27FC236}">
                  <a16:creationId xmlns:a16="http://schemas.microsoft.com/office/drawing/2014/main" id="{E05D115D-8E18-45B1-A343-969BF63FFC19}"/>
                </a:ext>
              </a:extLst>
            </p:cNvPr>
            <p:cNvSpPr>
              <a:spLocks/>
            </p:cNvSpPr>
            <p:nvPr/>
          </p:nvSpPr>
          <p:spPr bwMode="auto">
            <a:xfrm>
              <a:off x="1114426" y="3802063"/>
              <a:ext cx="120650" cy="114300"/>
            </a:xfrm>
            <a:custGeom>
              <a:avLst/>
              <a:gdLst>
                <a:gd name="T0" fmla="*/ 13 w 34"/>
                <a:gd name="T1" fmla="*/ 4 h 32"/>
                <a:gd name="T2" fmla="*/ 16 w 34"/>
                <a:gd name="T3" fmla="*/ 0 h 32"/>
                <a:gd name="T4" fmla="*/ 34 w 34"/>
                <a:gd name="T5" fmla="*/ 29 h 32"/>
                <a:gd name="T6" fmla="*/ 31 w 34"/>
                <a:gd name="T7" fmla="*/ 32 h 32"/>
                <a:gd name="T8" fmla="*/ 0 w 34"/>
                <a:gd name="T9" fmla="*/ 21 h 32"/>
                <a:gd name="T10" fmla="*/ 2 w 34"/>
                <a:gd name="T11" fmla="*/ 18 h 32"/>
                <a:gd name="T12" fmla="*/ 22 w 34"/>
                <a:gd name="T13" fmla="*/ 25 h 32"/>
                <a:gd name="T14" fmla="*/ 29 w 34"/>
                <a:gd name="T15" fmla="*/ 27 h 32"/>
                <a:gd name="T16" fmla="*/ 25 w 34"/>
                <a:gd name="T17" fmla="*/ 22 h 32"/>
                <a:gd name="T18" fmla="*/ 13 w 34"/>
                <a:gd name="T19" fmla="*/ 4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 h="32">
                  <a:moveTo>
                    <a:pt x="13" y="4"/>
                  </a:moveTo>
                  <a:cubicBezTo>
                    <a:pt x="16" y="0"/>
                    <a:pt x="16" y="0"/>
                    <a:pt x="16" y="0"/>
                  </a:cubicBezTo>
                  <a:cubicBezTo>
                    <a:pt x="34" y="29"/>
                    <a:pt x="34" y="29"/>
                    <a:pt x="34" y="29"/>
                  </a:cubicBezTo>
                  <a:cubicBezTo>
                    <a:pt x="31" y="32"/>
                    <a:pt x="31" y="32"/>
                    <a:pt x="31" y="32"/>
                  </a:cubicBezTo>
                  <a:cubicBezTo>
                    <a:pt x="0" y="21"/>
                    <a:pt x="0" y="21"/>
                    <a:pt x="0" y="21"/>
                  </a:cubicBezTo>
                  <a:cubicBezTo>
                    <a:pt x="2" y="18"/>
                    <a:pt x="2" y="18"/>
                    <a:pt x="2" y="18"/>
                  </a:cubicBezTo>
                  <a:cubicBezTo>
                    <a:pt x="22" y="25"/>
                    <a:pt x="22" y="25"/>
                    <a:pt x="22" y="25"/>
                  </a:cubicBezTo>
                  <a:cubicBezTo>
                    <a:pt x="25" y="26"/>
                    <a:pt x="27" y="27"/>
                    <a:pt x="29" y="27"/>
                  </a:cubicBezTo>
                  <a:cubicBezTo>
                    <a:pt x="28" y="26"/>
                    <a:pt x="26" y="24"/>
                    <a:pt x="25" y="22"/>
                  </a:cubicBezTo>
                  <a:lnTo>
                    <a:pt x="13" y="4"/>
                  </a:lnTo>
                  <a:close/>
                </a:path>
              </a:pathLst>
            </a:custGeom>
            <a:solidFill>
              <a:srgbClr val="099E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49" b="0" i="0" u="none" strike="noStrike" kern="1200" cap="none" spc="0" normalizeH="0" baseline="0" noProof="0">
                <a:ln>
                  <a:noFill/>
                </a:ln>
                <a:solidFill>
                  <a:prstClr val="black"/>
                </a:solidFill>
                <a:effectLst/>
                <a:uLnTx/>
                <a:uFillTx/>
                <a:latin typeface="Calibri"/>
                <a:ea typeface="+mn-ea"/>
                <a:cs typeface="+mn-cs"/>
              </a:endParaRPr>
            </a:p>
          </p:txBody>
        </p:sp>
        <p:sp>
          <p:nvSpPr>
            <p:cNvPr id="372" name="Freeform 307">
              <a:extLst>
                <a:ext uri="{FF2B5EF4-FFF2-40B4-BE49-F238E27FC236}">
                  <a16:creationId xmlns:a16="http://schemas.microsoft.com/office/drawing/2014/main" id="{A0511537-6A77-42C3-8639-16BA2989A6A6}"/>
                </a:ext>
              </a:extLst>
            </p:cNvPr>
            <p:cNvSpPr>
              <a:spLocks/>
            </p:cNvSpPr>
            <p:nvPr/>
          </p:nvSpPr>
          <p:spPr bwMode="auto">
            <a:xfrm>
              <a:off x="1196976" y="3767138"/>
              <a:ext cx="92075" cy="80963"/>
            </a:xfrm>
            <a:custGeom>
              <a:avLst/>
              <a:gdLst>
                <a:gd name="T0" fmla="*/ 51 w 58"/>
                <a:gd name="T1" fmla="*/ 51 h 51"/>
                <a:gd name="T2" fmla="*/ 0 w 58"/>
                <a:gd name="T3" fmla="*/ 7 h 51"/>
                <a:gd name="T4" fmla="*/ 4 w 58"/>
                <a:gd name="T5" fmla="*/ 0 h 51"/>
                <a:gd name="T6" fmla="*/ 58 w 58"/>
                <a:gd name="T7" fmla="*/ 45 h 51"/>
                <a:gd name="T8" fmla="*/ 51 w 58"/>
                <a:gd name="T9" fmla="*/ 51 h 51"/>
              </a:gdLst>
              <a:ahLst/>
              <a:cxnLst>
                <a:cxn ang="0">
                  <a:pos x="T0" y="T1"/>
                </a:cxn>
                <a:cxn ang="0">
                  <a:pos x="T2" y="T3"/>
                </a:cxn>
                <a:cxn ang="0">
                  <a:pos x="T4" y="T5"/>
                </a:cxn>
                <a:cxn ang="0">
                  <a:pos x="T6" y="T7"/>
                </a:cxn>
                <a:cxn ang="0">
                  <a:pos x="T8" y="T9"/>
                </a:cxn>
              </a:cxnLst>
              <a:rect l="0" t="0" r="r" b="b"/>
              <a:pathLst>
                <a:path w="58" h="51">
                  <a:moveTo>
                    <a:pt x="51" y="51"/>
                  </a:moveTo>
                  <a:lnTo>
                    <a:pt x="0" y="7"/>
                  </a:lnTo>
                  <a:lnTo>
                    <a:pt x="4" y="0"/>
                  </a:lnTo>
                  <a:lnTo>
                    <a:pt x="58" y="45"/>
                  </a:lnTo>
                  <a:lnTo>
                    <a:pt x="51" y="51"/>
                  </a:lnTo>
                  <a:close/>
                </a:path>
              </a:pathLst>
            </a:custGeom>
            <a:solidFill>
              <a:srgbClr val="099E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49" b="0" i="0" u="none" strike="noStrike" kern="1200" cap="none" spc="0" normalizeH="0" baseline="0" noProof="0">
                <a:ln>
                  <a:noFill/>
                </a:ln>
                <a:solidFill>
                  <a:prstClr val="black"/>
                </a:solidFill>
                <a:effectLst/>
                <a:uLnTx/>
                <a:uFillTx/>
                <a:latin typeface="Calibri"/>
                <a:ea typeface="+mn-ea"/>
                <a:cs typeface="+mn-cs"/>
              </a:endParaRPr>
            </a:p>
          </p:txBody>
        </p:sp>
        <p:sp>
          <p:nvSpPr>
            <p:cNvPr id="373" name="Freeform 308">
              <a:extLst>
                <a:ext uri="{FF2B5EF4-FFF2-40B4-BE49-F238E27FC236}">
                  <a16:creationId xmlns:a16="http://schemas.microsoft.com/office/drawing/2014/main" id="{DBE8D257-58D1-42EF-8C9C-98DADFB70A9A}"/>
                </a:ext>
              </a:extLst>
            </p:cNvPr>
            <p:cNvSpPr>
              <a:spLocks/>
            </p:cNvSpPr>
            <p:nvPr/>
          </p:nvSpPr>
          <p:spPr bwMode="auto">
            <a:xfrm>
              <a:off x="1228726" y="3675063"/>
              <a:ext cx="112713" cy="112713"/>
            </a:xfrm>
            <a:custGeom>
              <a:avLst/>
              <a:gdLst>
                <a:gd name="T0" fmla="*/ 71 w 71"/>
                <a:gd name="T1" fmla="*/ 65 h 71"/>
                <a:gd name="T2" fmla="*/ 67 w 71"/>
                <a:gd name="T3" fmla="*/ 71 h 71"/>
                <a:gd name="T4" fmla="*/ 20 w 71"/>
                <a:gd name="T5" fmla="*/ 29 h 71"/>
                <a:gd name="T6" fmla="*/ 4 w 71"/>
                <a:gd name="T7" fmla="*/ 44 h 71"/>
                <a:gd name="T8" fmla="*/ 0 w 71"/>
                <a:gd name="T9" fmla="*/ 40 h 71"/>
                <a:gd name="T10" fmla="*/ 36 w 71"/>
                <a:gd name="T11" fmla="*/ 0 h 71"/>
                <a:gd name="T12" fmla="*/ 40 w 71"/>
                <a:gd name="T13" fmla="*/ 6 h 71"/>
                <a:gd name="T14" fmla="*/ 24 w 71"/>
                <a:gd name="T15" fmla="*/ 22 h 71"/>
                <a:gd name="T16" fmla="*/ 71 w 71"/>
                <a:gd name="T17" fmla="*/ 65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 h="71">
                  <a:moveTo>
                    <a:pt x="71" y="65"/>
                  </a:moveTo>
                  <a:lnTo>
                    <a:pt x="67" y="71"/>
                  </a:lnTo>
                  <a:lnTo>
                    <a:pt x="20" y="29"/>
                  </a:lnTo>
                  <a:lnTo>
                    <a:pt x="4" y="44"/>
                  </a:lnTo>
                  <a:lnTo>
                    <a:pt x="0" y="40"/>
                  </a:lnTo>
                  <a:lnTo>
                    <a:pt x="36" y="0"/>
                  </a:lnTo>
                  <a:lnTo>
                    <a:pt x="40" y="6"/>
                  </a:lnTo>
                  <a:lnTo>
                    <a:pt x="24" y="22"/>
                  </a:lnTo>
                  <a:lnTo>
                    <a:pt x="71" y="65"/>
                  </a:lnTo>
                  <a:close/>
                </a:path>
              </a:pathLst>
            </a:custGeom>
            <a:solidFill>
              <a:srgbClr val="099E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49" b="0" i="0" u="none" strike="noStrike" kern="1200" cap="none" spc="0" normalizeH="0" baseline="0" noProof="0">
                <a:ln>
                  <a:noFill/>
                </a:ln>
                <a:solidFill>
                  <a:prstClr val="black"/>
                </a:solidFill>
                <a:effectLst/>
                <a:uLnTx/>
                <a:uFillTx/>
                <a:latin typeface="Calibri"/>
                <a:ea typeface="+mn-ea"/>
                <a:cs typeface="+mn-cs"/>
              </a:endParaRPr>
            </a:p>
          </p:txBody>
        </p:sp>
        <p:sp>
          <p:nvSpPr>
            <p:cNvPr id="374" name="Freeform 309">
              <a:extLst>
                <a:ext uri="{FF2B5EF4-FFF2-40B4-BE49-F238E27FC236}">
                  <a16:creationId xmlns:a16="http://schemas.microsoft.com/office/drawing/2014/main" id="{B1519970-3D14-438E-BADF-EC1E50B2CFFC}"/>
                </a:ext>
              </a:extLst>
            </p:cNvPr>
            <p:cNvSpPr>
              <a:spLocks/>
            </p:cNvSpPr>
            <p:nvPr/>
          </p:nvSpPr>
          <p:spPr bwMode="auto">
            <a:xfrm>
              <a:off x="1306513" y="3592513"/>
              <a:ext cx="114300" cy="117475"/>
            </a:xfrm>
            <a:custGeom>
              <a:avLst/>
              <a:gdLst>
                <a:gd name="T0" fmla="*/ 45 w 72"/>
                <a:gd name="T1" fmla="*/ 45 h 74"/>
                <a:gd name="T2" fmla="*/ 34 w 72"/>
                <a:gd name="T3" fmla="*/ 7 h 74"/>
                <a:gd name="T4" fmla="*/ 40 w 72"/>
                <a:gd name="T5" fmla="*/ 0 h 74"/>
                <a:gd name="T6" fmla="*/ 52 w 72"/>
                <a:gd name="T7" fmla="*/ 47 h 74"/>
                <a:gd name="T8" fmla="*/ 72 w 72"/>
                <a:gd name="T9" fmla="*/ 67 h 74"/>
                <a:gd name="T10" fmla="*/ 65 w 72"/>
                <a:gd name="T11" fmla="*/ 74 h 74"/>
                <a:gd name="T12" fmla="*/ 47 w 72"/>
                <a:gd name="T13" fmla="*/ 54 h 74"/>
                <a:gd name="T14" fmla="*/ 0 w 72"/>
                <a:gd name="T15" fmla="*/ 38 h 74"/>
                <a:gd name="T16" fmla="*/ 7 w 72"/>
                <a:gd name="T17" fmla="*/ 31 h 74"/>
                <a:gd name="T18" fmla="*/ 45 w 72"/>
                <a:gd name="T19" fmla="*/ 45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2" h="74">
                  <a:moveTo>
                    <a:pt x="45" y="45"/>
                  </a:moveTo>
                  <a:lnTo>
                    <a:pt x="34" y="7"/>
                  </a:lnTo>
                  <a:lnTo>
                    <a:pt x="40" y="0"/>
                  </a:lnTo>
                  <a:lnTo>
                    <a:pt x="52" y="47"/>
                  </a:lnTo>
                  <a:lnTo>
                    <a:pt x="72" y="67"/>
                  </a:lnTo>
                  <a:lnTo>
                    <a:pt x="65" y="74"/>
                  </a:lnTo>
                  <a:lnTo>
                    <a:pt x="47" y="54"/>
                  </a:lnTo>
                  <a:lnTo>
                    <a:pt x="0" y="38"/>
                  </a:lnTo>
                  <a:lnTo>
                    <a:pt x="7" y="31"/>
                  </a:lnTo>
                  <a:lnTo>
                    <a:pt x="45" y="45"/>
                  </a:lnTo>
                  <a:close/>
                </a:path>
              </a:pathLst>
            </a:custGeom>
            <a:solidFill>
              <a:srgbClr val="099E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49" b="0" i="0" u="none" strike="noStrike" kern="1200" cap="none" spc="0" normalizeH="0" baseline="0" noProof="0">
                <a:ln>
                  <a:noFill/>
                </a:ln>
                <a:solidFill>
                  <a:prstClr val="black"/>
                </a:solidFill>
                <a:effectLst/>
                <a:uLnTx/>
                <a:uFillTx/>
                <a:latin typeface="Calibri"/>
                <a:ea typeface="+mn-ea"/>
                <a:cs typeface="+mn-cs"/>
              </a:endParaRPr>
            </a:p>
          </p:txBody>
        </p:sp>
        <p:sp>
          <p:nvSpPr>
            <p:cNvPr id="375" name="Freeform 310">
              <a:extLst>
                <a:ext uri="{FF2B5EF4-FFF2-40B4-BE49-F238E27FC236}">
                  <a16:creationId xmlns:a16="http://schemas.microsoft.com/office/drawing/2014/main" id="{F45FA748-374E-4269-9525-AD58A7BACC77}"/>
                </a:ext>
              </a:extLst>
            </p:cNvPr>
            <p:cNvSpPr>
              <a:spLocks/>
            </p:cNvSpPr>
            <p:nvPr/>
          </p:nvSpPr>
          <p:spPr bwMode="auto">
            <a:xfrm>
              <a:off x="1492251" y="3532188"/>
              <a:ext cx="31750" cy="28575"/>
            </a:xfrm>
            <a:custGeom>
              <a:avLst/>
              <a:gdLst>
                <a:gd name="T0" fmla="*/ 1 w 9"/>
                <a:gd name="T1" fmla="*/ 7 h 8"/>
                <a:gd name="T2" fmla="*/ 0 w 9"/>
                <a:gd name="T3" fmla="*/ 3 h 8"/>
                <a:gd name="T4" fmla="*/ 2 w 9"/>
                <a:gd name="T5" fmla="*/ 1 h 8"/>
                <a:gd name="T6" fmla="*/ 5 w 9"/>
                <a:gd name="T7" fmla="*/ 0 h 8"/>
                <a:gd name="T8" fmla="*/ 8 w 9"/>
                <a:gd name="T9" fmla="*/ 1 h 8"/>
                <a:gd name="T10" fmla="*/ 9 w 9"/>
                <a:gd name="T11" fmla="*/ 4 h 8"/>
                <a:gd name="T12" fmla="*/ 7 w 9"/>
                <a:gd name="T13" fmla="*/ 7 h 8"/>
                <a:gd name="T14" fmla="*/ 4 w 9"/>
                <a:gd name="T15" fmla="*/ 8 h 8"/>
                <a:gd name="T16" fmla="*/ 1 w 9"/>
                <a:gd name="T17" fmla="*/ 7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8">
                  <a:moveTo>
                    <a:pt x="1" y="7"/>
                  </a:moveTo>
                  <a:cubicBezTo>
                    <a:pt x="1" y="6"/>
                    <a:pt x="0" y="5"/>
                    <a:pt x="0" y="3"/>
                  </a:cubicBezTo>
                  <a:cubicBezTo>
                    <a:pt x="1" y="2"/>
                    <a:pt x="1" y="1"/>
                    <a:pt x="2" y="1"/>
                  </a:cubicBezTo>
                  <a:cubicBezTo>
                    <a:pt x="3" y="0"/>
                    <a:pt x="4" y="0"/>
                    <a:pt x="5" y="0"/>
                  </a:cubicBezTo>
                  <a:cubicBezTo>
                    <a:pt x="6" y="0"/>
                    <a:pt x="7" y="0"/>
                    <a:pt x="8" y="1"/>
                  </a:cubicBezTo>
                  <a:cubicBezTo>
                    <a:pt x="9" y="2"/>
                    <a:pt x="9" y="3"/>
                    <a:pt x="9" y="4"/>
                  </a:cubicBezTo>
                  <a:cubicBezTo>
                    <a:pt x="9" y="6"/>
                    <a:pt x="8" y="6"/>
                    <a:pt x="7" y="7"/>
                  </a:cubicBezTo>
                  <a:cubicBezTo>
                    <a:pt x="6" y="8"/>
                    <a:pt x="5" y="8"/>
                    <a:pt x="4" y="8"/>
                  </a:cubicBezTo>
                  <a:cubicBezTo>
                    <a:pt x="3" y="8"/>
                    <a:pt x="2" y="7"/>
                    <a:pt x="1" y="7"/>
                  </a:cubicBezTo>
                  <a:close/>
                </a:path>
              </a:pathLst>
            </a:custGeom>
            <a:solidFill>
              <a:srgbClr val="099E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49" b="0" i="0" u="none" strike="noStrike" kern="1200" cap="none" spc="0" normalizeH="0" baseline="0" noProof="0">
                <a:ln>
                  <a:noFill/>
                </a:ln>
                <a:solidFill>
                  <a:prstClr val="black"/>
                </a:solidFill>
                <a:effectLst/>
                <a:uLnTx/>
                <a:uFillTx/>
                <a:latin typeface="Calibri"/>
                <a:ea typeface="+mn-ea"/>
                <a:cs typeface="+mn-cs"/>
              </a:endParaRPr>
            </a:p>
          </p:txBody>
        </p:sp>
        <p:sp>
          <p:nvSpPr>
            <p:cNvPr id="376" name="Freeform 311">
              <a:extLst>
                <a:ext uri="{FF2B5EF4-FFF2-40B4-BE49-F238E27FC236}">
                  <a16:creationId xmlns:a16="http://schemas.microsoft.com/office/drawing/2014/main" id="{AFDE4C9B-5966-4511-9C45-ED42E4EA57B6}"/>
                </a:ext>
              </a:extLst>
            </p:cNvPr>
            <p:cNvSpPr>
              <a:spLocks/>
            </p:cNvSpPr>
            <p:nvPr/>
          </p:nvSpPr>
          <p:spPr bwMode="auto">
            <a:xfrm>
              <a:off x="1609726" y="3371851"/>
              <a:ext cx="109538" cy="120650"/>
            </a:xfrm>
            <a:custGeom>
              <a:avLst/>
              <a:gdLst>
                <a:gd name="T0" fmla="*/ 9 w 31"/>
                <a:gd name="T1" fmla="*/ 6 h 34"/>
                <a:gd name="T2" fmla="*/ 4 w 31"/>
                <a:gd name="T3" fmla="*/ 13 h 34"/>
                <a:gd name="T4" fmla="*/ 7 w 31"/>
                <a:gd name="T5" fmla="*/ 23 h 34"/>
                <a:gd name="T6" fmla="*/ 15 w 31"/>
                <a:gd name="T7" fmla="*/ 29 h 34"/>
                <a:gd name="T8" fmla="*/ 23 w 31"/>
                <a:gd name="T9" fmla="*/ 27 h 34"/>
                <a:gd name="T10" fmla="*/ 29 w 31"/>
                <a:gd name="T11" fmla="*/ 22 h 34"/>
                <a:gd name="T12" fmla="*/ 31 w 31"/>
                <a:gd name="T13" fmla="*/ 25 h 34"/>
                <a:gd name="T14" fmla="*/ 25 w 31"/>
                <a:gd name="T15" fmla="*/ 30 h 34"/>
                <a:gd name="T16" fmla="*/ 13 w 31"/>
                <a:gd name="T17" fmla="*/ 33 h 34"/>
                <a:gd name="T18" fmla="*/ 4 w 31"/>
                <a:gd name="T19" fmla="*/ 25 h 34"/>
                <a:gd name="T20" fmla="*/ 0 w 31"/>
                <a:gd name="T21" fmla="*/ 17 h 34"/>
                <a:gd name="T22" fmla="*/ 2 w 31"/>
                <a:gd name="T23" fmla="*/ 9 h 34"/>
                <a:gd name="T24" fmla="*/ 7 w 31"/>
                <a:gd name="T25" fmla="*/ 3 h 34"/>
                <a:gd name="T26" fmla="*/ 15 w 31"/>
                <a:gd name="T27" fmla="*/ 0 h 34"/>
                <a:gd name="T28" fmla="*/ 16 w 31"/>
                <a:gd name="T29" fmla="*/ 3 h 34"/>
                <a:gd name="T30" fmla="*/ 9 w 31"/>
                <a:gd name="T31" fmla="*/ 6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1" h="34">
                  <a:moveTo>
                    <a:pt x="9" y="6"/>
                  </a:moveTo>
                  <a:cubicBezTo>
                    <a:pt x="6" y="8"/>
                    <a:pt x="4" y="10"/>
                    <a:pt x="4" y="13"/>
                  </a:cubicBezTo>
                  <a:cubicBezTo>
                    <a:pt x="4" y="16"/>
                    <a:pt x="5" y="19"/>
                    <a:pt x="7" y="23"/>
                  </a:cubicBezTo>
                  <a:cubicBezTo>
                    <a:pt x="9" y="26"/>
                    <a:pt x="12" y="28"/>
                    <a:pt x="15" y="29"/>
                  </a:cubicBezTo>
                  <a:cubicBezTo>
                    <a:pt x="17" y="30"/>
                    <a:pt x="20" y="29"/>
                    <a:pt x="23" y="27"/>
                  </a:cubicBezTo>
                  <a:cubicBezTo>
                    <a:pt x="25" y="26"/>
                    <a:pt x="27" y="24"/>
                    <a:pt x="29" y="22"/>
                  </a:cubicBezTo>
                  <a:cubicBezTo>
                    <a:pt x="31" y="25"/>
                    <a:pt x="31" y="25"/>
                    <a:pt x="31" y="25"/>
                  </a:cubicBezTo>
                  <a:cubicBezTo>
                    <a:pt x="29" y="27"/>
                    <a:pt x="27" y="28"/>
                    <a:pt x="25" y="30"/>
                  </a:cubicBezTo>
                  <a:cubicBezTo>
                    <a:pt x="21" y="33"/>
                    <a:pt x="17" y="34"/>
                    <a:pt x="13" y="33"/>
                  </a:cubicBezTo>
                  <a:cubicBezTo>
                    <a:pt x="10" y="32"/>
                    <a:pt x="6" y="29"/>
                    <a:pt x="4" y="25"/>
                  </a:cubicBezTo>
                  <a:cubicBezTo>
                    <a:pt x="2" y="22"/>
                    <a:pt x="1" y="19"/>
                    <a:pt x="0" y="17"/>
                  </a:cubicBezTo>
                  <a:cubicBezTo>
                    <a:pt x="0" y="14"/>
                    <a:pt x="0" y="12"/>
                    <a:pt x="2" y="9"/>
                  </a:cubicBezTo>
                  <a:cubicBezTo>
                    <a:pt x="3" y="7"/>
                    <a:pt x="5" y="5"/>
                    <a:pt x="7" y="3"/>
                  </a:cubicBezTo>
                  <a:cubicBezTo>
                    <a:pt x="10" y="1"/>
                    <a:pt x="13" y="0"/>
                    <a:pt x="15" y="0"/>
                  </a:cubicBezTo>
                  <a:cubicBezTo>
                    <a:pt x="16" y="3"/>
                    <a:pt x="16" y="3"/>
                    <a:pt x="16" y="3"/>
                  </a:cubicBezTo>
                  <a:cubicBezTo>
                    <a:pt x="13" y="4"/>
                    <a:pt x="11" y="4"/>
                    <a:pt x="9" y="6"/>
                  </a:cubicBezTo>
                  <a:close/>
                </a:path>
              </a:pathLst>
            </a:custGeom>
            <a:solidFill>
              <a:srgbClr val="099E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49" b="0" i="0" u="none" strike="noStrike" kern="1200" cap="none" spc="0" normalizeH="0" baseline="0" noProof="0">
                <a:ln>
                  <a:noFill/>
                </a:ln>
                <a:solidFill>
                  <a:prstClr val="black"/>
                </a:solidFill>
                <a:effectLst/>
                <a:uLnTx/>
                <a:uFillTx/>
                <a:latin typeface="Calibri"/>
                <a:ea typeface="+mn-ea"/>
                <a:cs typeface="+mn-cs"/>
              </a:endParaRPr>
            </a:p>
          </p:txBody>
        </p:sp>
        <p:sp>
          <p:nvSpPr>
            <p:cNvPr id="377" name="Freeform 312">
              <a:extLst>
                <a:ext uri="{FF2B5EF4-FFF2-40B4-BE49-F238E27FC236}">
                  <a16:creationId xmlns:a16="http://schemas.microsoft.com/office/drawing/2014/main" id="{1A10687D-2B43-4DA2-99B8-DEE46E562512}"/>
                </a:ext>
              </a:extLst>
            </p:cNvPr>
            <p:cNvSpPr>
              <a:spLocks noEditPoints="1"/>
            </p:cNvSpPr>
            <p:nvPr/>
          </p:nvSpPr>
          <p:spPr bwMode="auto">
            <a:xfrm>
              <a:off x="1701801" y="3311526"/>
              <a:ext cx="114300" cy="120650"/>
            </a:xfrm>
            <a:custGeom>
              <a:avLst/>
              <a:gdLst>
                <a:gd name="T0" fmla="*/ 29 w 32"/>
                <a:gd name="T1" fmla="*/ 10 h 34"/>
                <a:gd name="T2" fmla="*/ 31 w 32"/>
                <a:gd name="T3" fmla="*/ 22 h 34"/>
                <a:gd name="T4" fmla="*/ 25 w 32"/>
                <a:gd name="T5" fmla="*/ 31 h 34"/>
                <a:gd name="T6" fmla="*/ 13 w 32"/>
                <a:gd name="T7" fmla="*/ 33 h 34"/>
                <a:gd name="T8" fmla="*/ 4 w 32"/>
                <a:gd name="T9" fmla="*/ 24 h 34"/>
                <a:gd name="T10" fmla="*/ 1 w 32"/>
                <a:gd name="T11" fmla="*/ 12 h 34"/>
                <a:gd name="T12" fmla="*/ 8 w 32"/>
                <a:gd name="T13" fmla="*/ 3 h 34"/>
                <a:gd name="T14" fmla="*/ 19 w 32"/>
                <a:gd name="T15" fmla="*/ 1 h 34"/>
                <a:gd name="T16" fmla="*/ 29 w 32"/>
                <a:gd name="T17" fmla="*/ 10 h 34"/>
                <a:gd name="T18" fmla="*/ 7 w 32"/>
                <a:gd name="T19" fmla="*/ 22 h 34"/>
                <a:gd name="T20" fmla="*/ 14 w 32"/>
                <a:gd name="T21" fmla="*/ 29 h 34"/>
                <a:gd name="T22" fmla="*/ 23 w 32"/>
                <a:gd name="T23" fmla="*/ 28 h 34"/>
                <a:gd name="T24" fmla="*/ 28 w 32"/>
                <a:gd name="T25" fmla="*/ 21 h 34"/>
                <a:gd name="T26" fmla="*/ 25 w 32"/>
                <a:gd name="T27" fmla="*/ 12 h 34"/>
                <a:gd name="T28" fmla="*/ 18 w 32"/>
                <a:gd name="T29" fmla="*/ 5 h 34"/>
                <a:gd name="T30" fmla="*/ 10 w 32"/>
                <a:gd name="T31" fmla="*/ 6 h 34"/>
                <a:gd name="T32" fmla="*/ 5 w 32"/>
                <a:gd name="T33" fmla="*/ 13 h 34"/>
                <a:gd name="T34" fmla="*/ 7 w 32"/>
                <a:gd name="T35" fmla="*/ 22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2" h="34">
                  <a:moveTo>
                    <a:pt x="29" y="10"/>
                  </a:moveTo>
                  <a:cubicBezTo>
                    <a:pt x="31" y="14"/>
                    <a:pt x="32" y="18"/>
                    <a:pt x="31" y="22"/>
                  </a:cubicBezTo>
                  <a:cubicBezTo>
                    <a:pt x="31" y="26"/>
                    <a:pt x="28" y="29"/>
                    <a:pt x="25" y="31"/>
                  </a:cubicBezTo>
                  <a:cubicBezTo>
                    <a:pt x="21" y="33"/>
                    <a:pt x="17" y="34"/>
                    <a:pt x="13" y="33"/>
                  </a:cubicBezTo>
                  <a:cubicBezTo>
                    <a:pt x="10" y="32"/>
                    <a:pt x="6" y="29"/>
                    <a:pt x="4" y="24"/>
                  </a:cubicBezTo>
                  <a:cubicBezTo>
                    <a:pt x="1" y="20"/>
                    <a:pt x="0" y="16"/>
                    <a:pt x="1" y="12"/>
                  </a:cubicBezTo>
                  <a:cubicBezTo>
                    <a:pt x="2" y="8"/>
                    <a:pt x="4" y="5"/>
                    <a:pt x="8" y="3"/>
                  </a:cubicBezTo>
                  <a:cubicBezTo>
                    <a:pt x="12" y="1"/>
                    <a:pt x="16" y="0"/>
                    <a:pt x="19" y="1"/>
                  </a:cubicBezTo>
                  <a:cubicBezTo>
                    <a:pt x="23" y="3"/>
                    <a:pt x="26" y="5"/>
                    <a:pt x="29" y="10"/>
                  </a:cubicBezTo>
                  <a:close/>
                  <a:moveTo>
                    <a:pt x="7" y="22"/>
                  </a:moveTo>
                  <a:cubicBezTo>
                    <a:pt x="9" y="26"/>
                    <a:pt x="12" y="28"/>
                    <a:pt x="14" y="29"/>
                  </a:cubicBezTo>
                  <a:cubicBezTo>
                    <a:pt x="17" y="30"/>
                    <a:pt x="20" y="30"/>
                    <a:pt x="23" y="28"/>
                  </a:cubicBezTo>
                  <a:cubicBezTo>
                    <a:pt x="26" y="26"/>
                    <a:pt x="28" y="24"/>
                    <a:pt x="28" y="21"/>
                  </a:cubicBezTo>
                  <a:cubicBezTo>
                    <a:pt x="28" y="19"/>
                    <a:pt x="28" y="15"/>
                    <a:pt x="25" y="12"/>
                  </a:cubicBezTo>
                  <a:cubicBezTo>
                    <a:pt x="23" y="8"/>
                    <a:pt x="21" y="6"/>
                    <a:pt x="18" y="5"/>
                  </a:cubicBezTo>
                  <a:cubicBezTo>
                    <a:pt x="16" y="4"/>
                    <a:pt x="13" y="4"/>
                    <a:pt x="10" y="6"/>
                  </a:cubicBezTo>
                  <a:cubicBezTo>
                    <a:pt x="7" y="8"/>
                    <a:pt x="5" y="10"/>
                    <a:pt x="5" y="13"/>
                  </a:cubicBezTo>
                  <a:cubicBezTo>
                    <a:pt x="4" y="16"/>
                    <a:pt x="5" y="19"/>
                    <a:pt x="7" y="22"/>
                  </a:cubicBezTo>
                  <a:close/>
                </a:path>
              </a:pathLst>
            </a:custGeom>
            <a:solidFill>
              <a:srgbClr val="099E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49" b="0" i="0" u="none" strike="noStrike" kern="1200" cap="none" spc="0" normalizeH="0" baseline="0" noProof="0">
                <a:ln>
                  <a:noFill/>
                </a:ln>
                <a:solidFill>
                  <a:prstClr val="black"/>
                </a:solidFill>
                <a:effectLst/>
                <a:uLnTx/>
                <a:uFillTx/>
                <a:latin typeface="Calibri"/>
                <a:ea typeface="+mn-ea"/>
                <a:cs typeface="+mn-cs"/>
              </a:endParaRPr>
            </a:p>
          </p:txBody>
        </p:sp>
        <p:sp>
          <p:nvSpPr>
            <p:cNvPr id="378" name="Freeform 313">
              <a:extLst>
                <a:ext uri="{FF2B5EF4-FFF2-40B4-BE49-F238E27FC236}">
                  <a16:creationId xmlns:a16="http://schemas.microsoft.com/office/drawing/2014/main" id="{F007202B-7EB1-4603-AEAA-A2218426F587}"/>
                </a:ext>
              </a:extLst>
            </p:cNvPr>
            <p:cNvSpPr>
              <a:spLocks noEditPoints="1"/>
            </p:cNvSpPr>
            <p:nvPr/>
          </p:nvSpPr>
          <p:spPr bwMode="auto">
            <a:xfrm>
              <a:off x="1825626" y="3243263"/>
              <a:ext cx="114300" cy="120650"/>
            </a:xfrm>
            <a:custGeom>
              <a:avLst/>
              <a:gdLst>
                <a:gd name="T0" fmla="*/ 29 w 32"/>
                <a:gd name="T1" fmla="*/ 11 h 34"/>
                <a:gd name="T2" fmla="*/ 31 w 32"/>
                <a:gd name="T3" fmla="*/ 23 h 34"/>
                <a:gd name="T4" fmla="*/ 23 w 32"/>
                <a:gd name="T5" fmla="*/ 32 h 34"/>
                <a:gd name="T6" fmla="*/ 12 w 32"/>
                <a:gd name="T7" fmla="*/ 33 h 34"/>
                <a:gd name="T8" fmla="*/ 3 w 32"/>
                <a:gd name="T9" fmla="*/ 24 h 34"/>
                <a:gd name="T10" fmla="*/ 1 w 32"/>
                <a:gd name="T11" fmla="*/ 11 h 34"/>
                <a:gd name="T12" fmla="*/ 9 w 32"/>
                <a:gd name="T13" fmla="*/ 3 h 34"/>
                <a:gd name="T14" fmla="*/ 20 w 32"/>
                <a:gd name="T15" fmla="*/ 2 h 34"/>
                <a:gd name="T16" fmla="*/ 29 w 32"/>
                <a:gd name="T17" fmla="*/ 11 h 34"/>
                <a:gd name="T18" fmla="*/ 6 w 32"/>
                <a:gd name="T19" fmla="*/ 22 h 34"/>
                <a:gd name="T20" fmla="*/ 13 w 32"/>
                <a:gd name="T21" fmla="*/ 29 h 34"/>
                <a:gd name="T22" fmla="*/ 22 w 32"/>
                <a:gd name="T23" fmla="*/ 29 h 34"/>
                <a:gd name="T24" fmla="*/ 27 w 32"/>
                <a:gd name="T25" fmla="*/ 22 h 34"/>
                <a:gd name="T26" fmla="*/ 25 w 32"/>
                <a:gd name="T27" fmla="*/ 12 h 34"/>
                <a:gd name="T28" fmla="*/ 19 w 32"/>
                <a:gd name="T29" fmla="*/ 5 h 34"/>
                <a:gd name="T30" fmla="*/ 10 w 32"/>
                <a:gd name="T31" fmla="*/ 6 h 34"/>
                <a:gd name="T32" fmla="*/ 5 w 32"/>
                <a:gd name="T33" fmla="*/ 12 h 34"/>
                <a:gd name="T34" fmla="*/ 6 w 32"/>
                <a:gd name="T35" fmla="*/ 22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2" h="34">
                  <a:moveTo>
                    <a:pt x="29" y="11"/>
                  </a:moveTo>
                  <a:cubicBezTo>
                    <a:pt x="31" y="15"/>
                    <a:pt x="32" y="19"/>
                    <a:pt x="31" y="23"/>
                  </a:cubicBezTo>
                  <a:cubicBezTo>
                    <a:pt x="30" y="27"/>
                    <a:pt x="27" y="30"/>
                    <a:pt x="23" y="32"/>
                  </a:cubicBezTo>
                  <a:cubicBezTo>
                    <a:pt x="19" y="34"/>
                    <a:pt x="15" y="34"/>
                    <a:pt x="12" y="33"/>
                  </a:cubicBezTo>
                  <a:cubicBezTo>
                    <a:pt x="8" y="31"/>
                    <a:pt x="5" y="28"/>
                    <a:pt x="3" y="24"/>
                  </a:cubicBezTo>
                  <a:cubicBezTo>
                    <a:pt x="1" y="19"/>
                    <a:pt x="0" y="15"/>
                    <a:pt x="1" y="11"/>
                  </a:cubicBezTo>
                  <a:cubicBezTo>
                    <a:pt x="2" y="8"/>
                    <a:pt x="5" y="5"/>
                    <a:pt x="9" y="3"/>
                  </a:cubicBezTo>
                  <a:cubicBezTo>
                    <a:pt x="13" y="1"/>
                    <a:pt x="16" y="0"/>
                    <a:pt x="20" y="2"/>
                  </a:cubicBezTo>
                  <a:cubicBezTo>
                    <a:pt x="24" y="3"/>
                    <a:pt x="27" y="6"/>
                    <a:pt x="29" y="11"/>
                  </a:cubicBezTo>
                  <a:close/>
                  <a:moveTo>
                    <a:pt x="6" y="22"/>
                  </a:moveTo>
                  <a:cubicBezTo>
                    <a:pt x="8" y="26"/>
                    <a:pt x="11" y="28"/>
                    <a:pt x="13" y="29"/>
                  </a:cubicBezTo>
                  <a:cubicBezTo>
                    <a:pt x="16" y="30"/>
                    <a:pt x="19" y="30"/>
                    <a:pt x="22" y="29"/>
                  </a:cubicBezTo>
                  <a:cubicBezTo>
                    <a:pt x="25" y="27"/>
                    <a:pt x="27" y="25"/>
                    <a:pt x="27" y="22"/>
                  </a:cubicBezTo>
                  <a:cubicBezTo>
                    <a:pt x="28" y="20"/>
                    <a:pt x="27" y="16"/>
                    <a:pt x="25" y="12"/>
                  </a:cubicBezTo>
                  <a:cubicBezTo>
                    <a:pt x="23" y="9"/>
                    <a:pt x="21" y="6"/>
                    <a:pt x="19" y="5"/>
                  </a:cubicBezTo>
                  <a:cubicBezTo>
                    <a:pt x="16" y="4"/>
                    <a:pt x="13" y="4"/>
                    <a:pt x="10" y="6"/>
                  </a:cubicBezTo>
                  <a:cubicBezTo>
                    <a:pt x="7" y="7"/>
                    <a:pt x="5" y="9"/>
                    <a:pt x="5" y="12"/>
                  </a:cubicBezTo>
                  <a:cubicBezTo>
                    <a:pt x="4" y="15"/>
                    <a:pt x="5" y="18"/>
                    <a:pt x="6" y="22"/>
                  </a:cubicBezTo>
                  <a:close/>
                </a:path>
              </a:pathLst>
            </a:custGeom>
            <a:solidFill>
              <a:srgbClr val="099E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49" b="0" i="0" u="none" strike="noStrike" kern="1200" cap="none" spc="0" normalizeH="0" baseline="0" noProof="0">
                <a:ln>
                  <a:noFill/>
                </a:ln>
                <a:solidFill>
                  <a:prstClr val="black"/>
                </a:solidFill>
                <a:effectLst/>
                <a:uLnTx/>
                <a:uFillTx/>
                <a:latin typeface="Calibri"/>
                <a:ea typeface="+mn-ea"/>
                <a:cs typeface="+mn-cs"/>
              </a:endParaRPr>
            </a:p>
          </p:txBody>
        </p:sp>
        <p:sp>
          <p:nvSpPr>
            <p:cNvPr id="379" name="Freeform 314">
              <a:extLst>
                <a:ext uri="{FF2B5EF4-FFF2-40B4-BE49-F238E27FC236}">
                  <a16:creationId xmlns:a16="http://schemas.microsoft.com/office/drawing/2014/main" id="{550AB7BD-DC35-4161-AB6C-5ECF4ACF0224}"/>
                </a:ext>
              </a:extLst>
            </p:cNvPr>
            <p:cNvSpPr>
              <a:spLocks noEditPoints="1"/>
            </p:cNvSpPr>
            <p:nvPr/>
          </p:nvSpPr>
          <p:spPr bwMode="auto">
            <a:xfrm>
              <a:off x="1947863" y="3189288"/>
              <a:ext cx="80963" cy="125413"/>
            </a:xfrm>
            <a:custGeom>
              <a:avLst/>
              <a:gdLst>
                <a:gd name="T0" fmla="*/ 22 w 23"/>
                <a:gd name="T1" fmla="*/ 7 h 35"/>
                <a:gd name="T2" fmla="*/ 22 w 23"/>
                <a:gd name="T3" fmla="*/ 15 h 35"/>
                <a:gd name="T4" fmla="*/ 14 w 23"/>
                <a:gd name="T5" fmla="*/ 21 h 35"/>
                <a:gd name="T6" fmla="*/ 11 w 23"/>
                <a:gd name="T7" fmla="*/ 22 h 35"/>
                <a:gd name="T8" fmla="*/ 15 w 23"/>
                <a:gd name="T9" fmla="*/ 34 h 35"/>
                <a:gd name="T10" fmla="*/ 12 w 23"/>
                <a:gd name="T11" fmla="*/ 35 h 35"/>
                <a:gd name="T12" fmla="*/ 0 w 23"/>
                <a:gd name="T13" fmla="*/ 6 h 35"/>
                <a:gd name="T14" fmla="*/ 7 w 23"/>
                <a:gd name="T15" fmla="*/ 3 h 35"/>
                <a:gd name="T16" fmla="*/ 22 w 23"/>
                <a:gd name="T17" fmla="*/ 7 h 35"/>
                <a:gd name="T18" fmla="*/ 9 w 23"/>
                <a:gd name="T19" fmla="*/ 20 h 35"/>
                <a:gd name="T20" fmla="*/ 12 w 23"/>
                <a:gd name="T21" fmla="*/ 18 h 35"/>
                <a:gd name="T22" fmla="*/ 18 w 23"/>
                <a:gd name="T23" fmla="*/ 14 h 35"/>
                <a:gd name="T24" fmla="*/ 18 w 23"/>
                <a:gd name="T25" fmla="*/ 9 h 35"/>
                <a:gd name="T26" fmla="*/ 15 w 23"/>
                <a:gd name="T27" fmla="*/ 5 h 35"/>
                <a:gd name="T28" fmla="*/ 8 w 23"/>
                <a:gd name="T29" fmla="*/ 6 h 35"/>
                <a:gd name="T30" fmla="*/ 4 w 23"/>
                <a:gd name="T31" fmla="*/ 8 h 35"/>
                <a:gd name="T32" fmla="*/ 9 w 23"/>
                <a:gd name="T33" fmla="*/ 2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 h="35">
                  <a:moveTo>
                    <a:pt x="22" y="7"/>
                  </a:moveTo>
                  <a:cubicBezTo>
                    <a:pt x="23" y="10"/>
                    <a:pt x="23" y="13"/>
                    <a:pt x="22" y="15"/>
                  </a:cubicBezTo>
                  <a:cubicBezTo>
                    <a:pt x="20" y="17"/>
                    <a:pt x="18" y="19"/>
                    <a:pt x="14" y="21"/>
                  </a:cubicBezTo>
                  <a:cubicBezTo>
                    <a:pt x="11" y="22"/>
                    <a:pt x="11" y="22"/>
                    <a:pt x="11" y="22"/>
                  </a:cubicBezTo>
                  <a:cubicBezTo>
                    <a:pt x="15" y="34"/>
                    <a:pt x="15" y="34"/>
                    <a:pt x="15" y="34"/>
                  </a:cubicBezTo>
                  <a:cubicBezTo>
                    <a:pt x="12" y="35"/>
                    <a:pt x="12" y="35"/>
                    <a:pt x="12" y="35"/>
                  </a:cubicBezTo>
                  <a:cubicBezTo>
                    <a:pt x="0" y="6"/>
                    <a:pt x="0" y="6"/>
                    <a:pt x="0" y="6"/>
                  </a:cubicBezTo>
                  <a:cubicBezTo>
                    <a:pt x="7" y="3"/>
                    <a:pt x="7" y="3"/>
                    <a:pt x="7" y="3"/>
                  </a:cubicBezTo>
                  <a:cubicBezTo>
                    <a:pt x="14" y="0"/>
                    <a:pt x="19" y="1"/>
                    <a:pt x="22" y="7"/>
                  </a:cubicBezTo>
                  <a:close/>
                  <a:moveTo>
                    <a:pt x="9" y="20"/>
                  </a:moveTo>
                  <a:cubicBezTo>
                    <a:pt x="12" y="18"/>
                    <a:pt x="12" y="18"/>
                    <a:pt x="12" y="18"/>
                  </a:cubicBezTo>
                  <a:cubicBezTo>
                    <a:pt x="15" y="17"/>
                    <a:pt x="17" y="16"/>
                    <a:pt x="18" y="14"/>
                  </a:cubicBezTo>
                  <a:cubicBezTo>
                    <a:pt x="19" y="13"/>
                    <a:pt x="19" y="11"/>
                    <a:pt x="18" y="9"/>
                  </a:cubicBezTo>
                  <a:cubicBezTo>
                    <a:pt x="17" y="7"/>
                    <a:pt x="16" y="6"/>
                    <a:pt x="15" y="5"/>
                  </a:cubicBezTo>
                  <a:cubicBezTo>
                    <a:pt x="13" y="5"/>
                    <a:pt x="11" y="5"/>
                    <a:pt x="8" y="6"/>
                  </a:cubicBezTo>
                  <a:cubicBezTo>
                    <a:pt x="4" y="8"/>
                    <a:pt x="4" y="8"/>
                    <a:pt x="4" y="8"/>
                  </a:cubicBezTo>
                  <a:lnTo>
                    <a:pt x="9" y="20"/>
                  </a:lnTo>
                  <a:close/>
                </a:path>
              </a:pathLst>
            </a:custGeom>
            <a:solidFill>
              <a:srgbClr val="099E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49" b="0" i="0" u="none" strike="noStrike" kern="1200" cap="none" spc="0" normalizeH="0" baseline="0" noProof="0">
                <a:ln>
                  <a:noFill/>
                </a:ln>
                <a:solidFill>
                  <a:prstClr val="black"/>
                </a:solidFill>
                <a:effectLst/>
                <a:uLnTx/>
                <a:uFillTx/>
                <a:latin typeface="Calibri"/>
                <a:ea typeface="+mn-ea"/>
                <a:cs typeface="+mn-cs"/>
              </a:endParaRPr>
            </a:p>
          </p:txBody>
        </p:sp>
        <p:sp>
          <p:nvSpPr>
            <p:cNvPr id="380" name="Freeform 315">
              <a:extLst>
                <a:ext uri="{FF2B5EF4-FFF2-40B4-BE49-F238E27FC236}">
                  <a16:creationId xmlns:a16="http://schemas.microsoft.com/office/drawing/2014/main" id="{3E611941-EF35-49DA-88EF-1E1F77C5FE7D}"/>
                </a:ext>
              </a:extLst>
            </p:cNvPr>
            <p:cNvSpPr>
              <a:spLocks/>
            </p:cNvSpPr>
            <p:nvPr/>
          </p:nvSpPr>
          <p:spPr bwMode="auto">
            <a:xfrm>
              <a:off x="2051051" y="3148013"/>
              <a:ext cx="95250" cy="127000"/>
            </a:xfrm>
            <a:custGeom>
              <a:avLst/>
              <a:gdLst>
                <a:gd name="T0" fmla="*/ 60 w 60"/>
                <a:gd name="T1" fmla="*/ 67 h 80"/>
                <a:gd name="T2" fmla="*/ 24 w 60"/>
                <a:gd name="T3" fmla="*/ 80 h 80"/>
                <a:gd name="T4" fmla="*/ 0 w 60"/>
                <a:gd name="T5" fmla="*/ 13 h 80"/>
                <a:gd name="T6" fmla="*/ 38 w 60"/>
                <a:gd name="T7" fmla="*/ 0 h 80"/>
                <a:gd name="T8" fmla="*/ 40 w 60"/>
                <a:gd name="T9" fmla="*/ 6 h 80"/>
                <a:gd name="T10" fmla="*/ 11 w 60"/>
                <a:gd name="T11" fmla="*/ 17 h 80"/>
                <a:gd name="T12" fmla="*/ 18 w 60"/>
                <a:gd name="T13" fmla="*/ 40 h 80"/>
                <a:gd name="T14" fmla="*/ 44 w 60"/>
                <a:gd name="T15" fmla="*/ 29 h 80"/>
                <a:gd name="T16" fmla="*/ 47 w 60"/>
                <a:gd name="T17" fmla="*/ 35 h 80"/>
                <a:gd name="T18" fmla="*/ 20 w 60"/>
                <a:gd name="T19" fmla="*/ 47 h 80"/>
                <a:gd name="T20" fmla="*/ 29 w 60"/>
                <a:gd name="T21" fmla="*/ 69 h 80"/>
                <a:gd name="T22" fmla="*/ 58 w 60"/>
                <a:gd name="T23" fmla="*/ 60 h 80"/>
                <a:gd name="T24" fmla="*/ 60 w 60"/>
                <a:gd name="T25" fmla="*/ 67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0" h="80">
                  <a:moveTo>
                    <a:pt x="60" y="67"/>
                  </a:moveTo>
                  <a:lnTo>
                    <a:pt x="24" y="80"/>
                  </a:lnTo>
                  <a:lnTo>
                    <a:pt x="0" y="13"/>
                  </a:lnTo>
                  <a:lnTo>
                    <a:pt x="38" y="0"/>
                  </a:lnTo>
                  <a:lnTo>
                    <a:pt x="40" y="6"/>
                  </a:lnTo>
                  <a:lnTo>
                    <a:pt x="11" y="17"/>
                  </a:lnTo>
                  <a:lnTo>
                    <a:pt x="18" y="40"/>
                  </a:lnTo>
                  <a:lnTo>
                    <a:pt x="44" y="29"/>
                  </a:lnTo>
                  <a:lnTo>
                    <a:pt x="47" y="35"/>
                  </a:lnTo>
                  <a:lnTo>
                    <a:pt x="20" y="47"/>
                  </a:lnTo>
                  <a:lnTo>
                    <a:pt x="29" y="69"/>
                  </a:lnTo>
                  <a:lnTo>
                    <a:pt x="58" y="60"/>
                  </a:lnTo>
                  <a:lnTo>
                    <a:pt x="60" y="67"/>
                  </a:lnTo>
                  <a:close/>
                </a:path>
              </a:pathLst>
            </a:custGeom>
            <a:solidFill>
              <a:srgbClr val="099E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49" b="0" i="0" u="none" strike="noStrike" kern="1200" cap="none" spc="0" normalizeH="0" baseline="0" noProof="0">
                <a:ln>
                  <a:noFill/>
                </a:ln>
                <a:solidFill>
                  <a:prstClr val="black"/>
                </a:solidFill>
                <a:effectLst/>
                <a:uLnTx/>
                <a:uFillTx/>
                <a:latin typeface="Calibri"/>
                <a:ea typeface="+mn-ea"/>
                <a:cs typeface="+mn-cs"/>
              </a:endParaRPr>
            </a:p>
          </p:txBody>
        </p:sp>
        <p:sp>
          <p:nvSpPr>
            <p:cNvPr id="381" name="Freeform 316">
              <a:extLst>
                <a:ext uri="{FF2B5EF4-FFF2-40B4-BE49-F238E27FC236}">
                  <a16:creationId xmlns:a16="http://schemas.microsoft.com/office/drawing/2014/main" id="{B059CE42-5673-4BCE-AE18-BA6D82864FA8}"/>
                </a:ext>
              </a:extLst>
            </p:cNvPr>
            <p:cNvSpPr>
              <a:spLocks noEditPoints="1"/>
            </p:cNvSpPr>
            <p:nvPr/>
          </p:nvSpPr>
          <p:spPr bwMode="auto">
            <a:xfrm>
              <a:off x="2149476" y="3122613"/>
              <a:ext cx="111125" cy="117475"/>
            </a:xfrm>
            <a:custGeom>
              <a:avLst/>
              <a:gdLst>
                <a:gd name="T0" fmla="*/ 9 w 31"/>
                <a:gd name="T1" fmla="*/ 20 h 33"/>
                <a:gd name="T2" fmla="*/ 13 w 31"/>
                <a:gd name="T3" fmla="*/ 32 h 33"/>
                <a:gd name="T4" fmla="*/ 9 w 31"/>
                <a:gd name="T5" fmla="*/ 33 h 33"/>
                <a:gd name="T6" fmla="*/ 0 w 31"/>
                <a:gd name="T7" fmla="*/ 3 h 33"/>
                <a:gd name="T8" fmla="*/ 8 w 31"/>
                <a:gd name="T9" fmla="*/ 1 h 33"/>
                <a:gd name="T10" fmla="*/ 17 w 31"/>
                <a:gd name="T11" fmla="*/ 0 h 33"/>
                <a:gd name="T12" fmla="*/ 22 w 31"/>
                <a:gd name="T13" fmla="*/ 6 h 33"/>
                <a:gd name="T14" fmla="*/ 18 w 31"/>
                <a:gd name="T15" fmla="*/ 16 h 33"/>
                <a:gd name="T16" fmla="*/ 31 w 31"/>
                <a:gd name="T17" fmla="*/ 27 h 33"/>
                <a:gd name="T18" fmla="*/ 26 w 31"/>
                <a:gd name="T19" fmla="*/ 28 h 33"/>
                <a:gd name="T20" fmla="*/ 15 w 31"/>
                <a:gd name="T21" fmla="*/ 18 h 33"/>
                <a:gd name="T22" fmla="*/ 9 w 31"/>
                <a:gd name="T23" fmla="*/ 20 h 33"/>
                <a:gd name="T24" fmla="*/ 8 w 31"/>
                <a:gd name="T25" fmla="*/ 17 h 33"/>
                <a:gd name="T26" fmla="*/ 13 w 31"/>
                <a:gd name="T27" fmla="*/ 15 h 33"/>
                <a:gd name="T28" fmla="*/ 18 w 31"/>
                <a:gd name="T29" fmla="*/ 12 h 33"/>
                <a:gd name="T30" fmla="*/ 18 w 31"/>
                <a:gd name="T31" fmla="*/ 7 h 33"/>
                <a:gd name="T32" fmla="*/ 15 w 31"/>
                <a:gd name="T33" fmla="*/ 4 h 33"/>
                <a:gd name="T34" fmla="*/ 9 w 31"/>
                <a:gd name="T35" fmla="*/ 4 h 33"/>
                <a:gd name="T36" fmla="*/ 5 w 31"/>
                <a:gd name="T37" fmla="*/ 5 h 33"/>
                <a:gd name="T38" fmla="*/ 8 w 31"/>
                <a:gd name="T39" fmla="*/ 17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1" h="33">
                  <a:moveTo>
                    <a:pt x="9" y="20"/>
                  </a:moveTo>
                  <a:cubicBezTo>
                    <a:pt x="13" y="32"/>
                    <a:pt x="13" y="32"/>
                    <a:pt x="13" y="32"/>
                  </a:cubicBezTo>
                  <a:cubicBezTo>
                    <a:pt x="9" y="33"/>
                    <a:pt x="9" y="33"/>
                    <a:pt x="9" y="33"/>
                  </a:cubicBezTo>
                  <a:cubicBezTo>
                    <a:pt x="0" y="3"/>
                    <a:pt x="0" y="3"/>
                    <a:pt x="0" y="3"/>
                  </a:cubicBezTo>
                  <a:cubicBezTo>
                    <a:pt x="8" y="1"/>
                    <a:pt x="8" y="1"/>
                    <a:pt x="8" y="1"/>
                  </a:cubicBezTo>
                  <a:cubicBezTo>
                    <a:pt x="12" y="0"/>
                    <a:pt x="15" y="0"/>
                    <a:pt x="17" y="0"/>
                  </a:cubicBezTo>
                  <a:cubicBezTo>
                    <a:pt x="19" y="1"/>
                    <a:pt x="21" y="3"/>
                    <a:pt x="22" y="6"/>
                  </a:cubicBezTo>
                  <a:cubicBezTo>
                    <a:pt x="23" y="10"/>
                    <a:pt x="22" y="13"/>
                    <a:pt x="18" y="16"/>
                  </a:cubicBezTo>
                  <a:cubicBezTo>
                    <a:pt x="31" y="27"/>
                    <a:pt x="31" y="27"/>
                    <a:pt x="31" y="27"/>
                  </a:cubicBezTo>
                  <a:cubicBezTo>
                    <a:pt x="26" y="28"/>
                    <a:pt x="26" y="28"/>
                    <a:pt x="26" y="28"/>
                  </a:cubicBezTo>
                  <a:cubicBezTo>
                    <a:pt x="15" y="18"/>
                    <a:pt x="15" y="18"/>
                    <a:pt x="15" y="18"/>
                  </a:cubicBezTo>
                  <a:lnTo>
                    <a:pt x="9" y="20"/>
                  </a:lnTo>
                  <a:close/>
                  <a:moveTo>
                    <a:pt x="8" y="17"/>
                  </a:moveTo>
                  <a:cubicBezTo>
                    <a:pt x="13" y="15"/>
                    <a:pt x="13" y="15"/>
                    <a:pt x="13" y="15"/>
                  </a:cubicBezTo>
                  <a:cubicBezTo>
                    <a:pt x="15" y="15"/>
                    <a:pt x="17" y="14"/>
                    <a:pt x="18" y="12"/>
                  </a:cubicBezTo>
                  <a:cubicBezTo>
                    <a:pt x="19" y="11"/>
                    <a:pt x="19" y="9"/>
                    <a:pt x="18" y="7"/>
                  </a:cubicBezTo>
                  <a:cubicBezTo>
                    <a:pt x="18" y="5"/>
                    <a:pt x="17" y="4"/>
                    <a:pt x="15" y="4"/>
                  </a:cubicBezTo>
                  <a:cubicBezTo>
                    <a:pt x="14" y="3"/>
                    <a:pt x="12" y="3"/>
                    <a:pt x="9" y="4"/>
                  </a:cubicBezTo>
                  <a:cubicBezTo>
                    <a:pt x="5" y="5"/>
                    <a:pt x="5" y="5"/>
                    <a:pt x="5" y="5"/>
                  </a:cubicBezTo>
                  <a:lnTo>
                    <a:pt x="8" y="17"/>
                  </a:lnTo>
                  <a:close/>
                </a:path>
              </a:pathLst>
            </a:custGeom>
            <a:solidFill>
              <a:srgbClr val="099E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49" b="0" i="0" u="none" strike="noStrike" kern="1200" cap="none" spc="0" normalizeH="0" baseline="0" noProof="0">
                <a:ln>
                  <a:noFill/>
                </a:ln>
                <a:solidFill>
                  <a:prstClr val="black"/>
                </a:solidFill>
                <a:effectLst/>
                <a:uLnTx/>
                <a:uFillTx/>
                <a:latin typeface="Calibri"/>
                <a:ea typeface="+mn-ea"/>
                <a:cs typeface="+mn-cs"/>
              </a:endParaRPr>
            </a:p>
          </p:txBody>
        </p:sp>
        <p:sp>
          <p:nvSpPr>
            <p:cNvPr id="382" name="Freeform 317">
              <a:extLst>
                <a:ext uri="{FF2B5EF4-FFF2-40B4-BE49-F238E27FC236}">
                  <a16:creationId xmlns:a16="http://schemas.microsoft.com/office/drawing/2014/main" id="{489FFE97-588E-4998-911F-5A087CF696E7}"/>
                </a:ext>
              </a:extLst>
            </p:cNvPr>
            <p:cNvSpPr>
              <a:spLocks noEditPoints="1"/>
            </p:cNvSpPr>
            <p:nvPr/>
          </p:nvSpPr>
          <p:spPr bwMode="auto">
            <a:xfrm>
              <a:off x="2286001" y="3090863"/>
              <a:ext cx="95250" cy="120650"/>
            </a:xfrm>
            <a:custGeom>
              <a:avLst/>
              <a:gdLst>
                <a:gd name="T0" fmla="*/ 23 w 27"/>
                <a:gd name="T1" fmla="*/ 28 h 34"/>
                <a:gd name="T2" fmla="*/ 17 w 27"/>
                <a:gd name="T3" fmla="*/ 20 h 34"/>
                <a:gd name="T4" fmla="*/ 5 w 27"/>
                <a:gd name="T5" fmla="*/ 22 h 34"/>
                <a:gd name="T6" fmla="*/ 3 w 27"/>
                <a:gd name="T7" fmla="*/ 33 h 34"/>
                <a:gd name="T8" fmla="*/ 0 w 27"/>
                <a:gd name="T9" fmla="*/ 34 h 34"/>
                <a:gd name="T10" fmla="*/ 4 w 27"/>
                <a:gd name="T11" fmla="*/ 0 h 34"/>
                <a:gd name="T12" fmla="*/ 7 w 27"/>
                <a:gd name="T13" fmla="*/ 0 h 34"/>
                <a:gd name="T14" fmla="*/ 27 w 27"/>
                <a:gd name="T15" fmla="*/ 27 h 34"/>
                <a:gd name="T16" fmla="*/ 23 w 27"/>
                <a:gd name="T17" fmla="*/ 28 h 34"/>
                <a:gd name="T18" fmla="*/ 15 w 27"/>
                <a:gd name="T19" fmla="*/ 17 h 34"/>
                <a:gd name="T20" fmla="*/ 9 w 27"/>
                <a:gd name="T21" fmla="*/ 8 h 34"/>
                <a:gd name="T22" fmla="*/ 7 w 27"/>
                <a:gd name="T23" fmla="*/ 4 h 34"/>
                <a:gd name="T24" fmla="*/ 6 w 27"/>
                <a:gd name="T25" fmla="*/ 9 h 34"/>
                <a:gd name="T26" fmla="*/ 5 w 27"/>
                <a:gd name="T27" fmla="*/ 19 h 34"/>
                <a:gd name="T28" fmla="*/ 15 w 27"/>
                <a:gd name="T29" fmla="*/ 17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 h="34">
                  <a:moveTo>
                    <a:pt x="23" y="28"/>
                  </a:moveTo>
                  <a:cubicBezTo>
                    <a:pt x="17" y="20"/>
                    <a:pt x="17" y="20"/>
                    <a:pt x="17" y="20"/>
                  </a:cubicBezTo>
                  <a:cubicBezTo>
                    <a:pt x="5" y="22"/>
                    <a:pt x="5" y="22"/>
                    <a:pt x="5" y="22"/>
                  </a:cubicBezTo>
                  <a:cubicBezTo>
                    <a:pt x="3" y="33"/>
                    <a:pt x="3" y="33"/>
                    <a:pt x="3" y="33"/>
                  </a:cubicBezTo>
                  <a:cubicBezTo>
                    <a:pt x="0" y="34"/>
                    <a:pt x="0" y="34"/>
                    <a:pt x="0" y="34"/>
                  </a:cubicBezTo>
                  <a:cubicBezTo>
                    <a:pt x="4" y="0"/>
                    <a:pt x="4" y="0"/>
                    <a:pt x="4" y="0"/>
                  </a:cubicBezTo>
                  <a:cubicBezTo>
                    <a:pt x="7" y="0"/>
                    <a:pt x="7" y="0"/>
                    <a:pt x="7" y="0"/>
                  </a:cubicBezTo>
                  <a:cubicBezTo>
                    <a:pt x="27" y="27"/>
                    <a:pt x="27" y="27"/>
                    <a:pt x="27" y="27"/>
                  </a:cubicBezTo>
                  <a:lnTo>
                    <a:pt x="23" y="28"/>
                  </a:lnTo>
                  <a:close/>
                  <a:moveTo>
                    <a:pt x="15" y="17"/>
                  </a:moveTo>
                  <a:cubicBezTo>
                    <a:pt x="9" y="8"/>
                    <a:pt x="9" y="8"/>
                    <a:pt x="9" y="8"/>
                  </a:cubicBezTo>
                  <a:cubicBezTo>
                    <a:pt x="8" y="7"/>
                    <a:pt x="8" y="6"/>
                    <a:pt x="7" y="4"/>
                  </a:cubicBezTo>
                  <a:cubicBezTo>
                    <a:pt x="7" y="5"/>
                    <a:pt x="7" y="7"/>
                    <a:pt x="6" y="9"/>
                  </a:cubicBezTo>
                  <a:cubicBezTo>
                    <a:pt x="5" y="19"/>
                    <a:pt x="5" y="19"/>
                    <a:pt x="5" y="19"/>
                  </a:cubicBezTo>
                  <a:lnTo>
                    <a:pt x="15" y="17"/>
                  </a:lnTo>
                  <a:close/>
                </a:path>
              </a:pathLst>
            </a:custGeom>
            <a:solidFill>
              <a:srgbClr val="099E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49" b="0" i="0" u="none" strike="noStrike" kern="1200" cap="none" spc="0" normalizeH="0" baseline="0" noProof="0">
                <a:ln>
                  <a:noFill/>
                </a:ln>
                <a:solidFill>
                  <a:prstClr val="black"/>
                </a:solidFill>
                <a:effectLst/>
                <a:uLnTx/>
                <a:uFillTx/>
                <a:latin typeface="Calibri"/>
                <a:ea typeface="+mn-ea"/>
                <a:cs typeface="+mn-cs"/>
              </a:endParaRPr>
            </a:p>
          </p:txBody>
        </p:sp>
        <p:sp>
          <p:nvSpPr>
            <p:cNvPr id="383" name="Freeform 318">
              <a:extLst>
                <a:ext uri="{FF2B5EF4-FFF2-40B4-BE49-F238E27FC236}">
                  <a16:creationId xmlns:a16="http://schemas.microsoft.com/office/drawing/2014/main" id="{69762647-C5B9-41AB-BF08-C8DC5F30F620}"/>
                </a:ext>
              </a:extLst>
            </p:cNvPr>
            <p:cNvSpPr>
              <a:spLocks/>
            </p:cNvSpPr>
            <p:nvPr/>
          </p:nvSpPr>
          <p:spPr bwMode="auto">
            <a:xfrm>
              <a:off x="2366963" y="3062288"/>
              <a:ext cx="85725" cy="117475"/>
            </a:xfrm>
            <a:custGeom>
              <a:avLst/>
              <a:gdLst>
                <a:gd name="T0" fmla="*/ 43 w 54"/>
                <a:gd name="T1" fmla="*/ 74 h 74"/>
                <a:gd name="T2" fmla="*/ 36 w 54"/>
                <a:gd name="T3" fmla="*/ 74 h 74"/>
                <a:gd name="T4" fmla="*/ 23 w 54"/>
                <a:gd name="T5" fmla="*/ 11 h 74"/>
                <a:gd name="T6" fmla="*/ 2 w 54"/>
                <a:gd name="T7" fmla="*/ 15 h 74"/>
                <a:gd name="T8" fmla="*/ 0 w 54"/>
                <a:gd name="T9" fmla="*/ 9 h 74"/>
                <a:gd name="T10" fmla="*/ 52 w 54"/>
                <a:gd name="T11" fmla="*/ 0 h 74"/>
                <a:gd name="T12" fmla="*/ 54 w 54"/>
                <a:gd name="T13" fmla="*/ 6 h 74"/>
                <a:gd name="T14" fmla="*/ 31 w 54"/>
                <a:gd name="T15" fmla="*/ 11 h 74"/>
                <a:gd name="T16" fmla="*/ 43 w 54"/>
                <a:gd name="T17" fmla="*/ 74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74">
                  <a:moveTo>
                    <a:pt x="43" y="74"/>
                  </a:moveTo>
                  <a:lnTo>
                    <a:pt x="36" y="74"/>
                  </a:lnTo>
                  <a:lnTo>
                    <a:pt x="23" y="11"/>
                  </a:lnTo>
                  <a:lnTo>
                    <a:pt x="2" y="15"/>
                  </a:lnTo>
                  <a:lnTo>
                    <a:pt x="0" y="9"/>
                  </a:lnTo>
                  <a:lnTo>
                    <a:pt x="52" y="0"/>
                  </a:lnTo>
                  <a:lnTo>
                    <a:pt x="54" y="6"/>
                  </a:lnTo>
                  <a:lnTo>
                    <a:pt x="31" y="11"/>
                  </a:lnTo>
                  <a:lnTo>
                    <a:pt x="43" y="74"/>
                  </a:lnTo>
                  <a:close/>
                </a:path>
              </a:pathLst>
            </a:custGeom>
            <a:solidFill>
              <a:srgbClr val="099E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49" b="0" i="0" u="none" strike="noStrike" kern="1200" cap="none" spc="0" normalizeH="0" baseline="0" noProof="0">
                <a:ln>
                  <a:noFill/>
                </a:ln>
                <a:solidFill>
                  <a:prstClr val="black"/>
                </a:solidFill>
                <a:effectLst/>
                <a:uLnTx/>
                <a:uFillTx/>
                <a:latin typeface="Calibri"/>
                <a:ea typeface="+mn-ea"/>
                <a:cs typeface="+mn-cs"/>
              </a:endParaRPr>
            </a:p>
          </p:txBody>
        </p:sp>
        <p:sp>
          <p:nvSpPr>
            <p:cNvPr id="384" name="Freeform 319">
              <a:extLst>
                <a:ext uri="{FF2B5EF4-FFF2-40B4-BE49-F238E27FC236}">
                  <a16:creationId xmlns:a16="http://schemas.microsoft.com/office/drawing/2014/main" id="{4619E91E-2C66-474A-A544-5BB54881952C}"/>
                </a:ext>
              </a:extLst>
            </p:cNvPr>
            <p:cNvSpPr>
              <a:spLocks/>
            </p:cNvSpPr>
            <p:nvPr/>
          </p:nvSpPr>
          <p:spPr bwMode="auto">
            <a:xfrm>
              <a:off x="2487613" y="3054351"/>
              <a:ext cx="28575" cy="111125"/>
            </a:xfrm>
            <a:custGeom>
              <a:avLst/>
              <a:gdLst>
                <a:gd name="T0" fmla="*/ 9 w 18"/>
                <a:gd name="T1" fmla="*/ 70 h 70"/>
                <a:gd name="T2" fmla="*/ 0 w 18"/>
                <a:gd name="T3" fmla="*/ 0 h 70"/>
                <a:gd name="T4" fmla="*/ 7 w 18"/>
                <a:gd name="T5" fmla="*/ 0 h 70"/>
                <a:gd name="T6" fmla="*/ 18 w 18"/>
                <a:gd name="T7" fmla="*/ 70 h 70"/>
                <a:gd name="T8" fmla="*/ 9 w 18"/>
                <a:gd name="T9" fmla="*/ 70 h 70"/>
              </a:gdLst>
              <a:ahLst/>
              <a:cxnLst>
                <a:cxn ang="0">
                  <a:pos x="T0" y="T1"/>
                </a:cxn>
                <a:cxn ang="0">
                  <a:pos x="T2" y="T3"/>
                </a:cxn>
                <a:cxn ang="0">
                  <a:pos x="T4" y="T5"/>
                </a:cxn>
                <a:cxn ang="0">
                  <a:pos x="T6" y="T7"/>
                </a:cxn>
                <a:cxn ang="0">
                  <a:pos x="T8" y="T9"/>
                </a:cxn>
              </a:cxnLst>
              <a:rect l="0" t="0" r="r" b="b"/>
              <a:pathLst>
                <a:path w="18" h="70">
                  <a:moveTo>
                    <a:pt x="9" y="70"/>
                  </a:moveTo>
                  <a:lnTo>
                    <a:pt x="0" y="0"/>
                  </a:lnTo>
                  <a:lnTo>
                    <a:pt x="7" y="0"/>
                  </a:lnTo>
                  <a:lnTo>
                    <a:pt x="18" y="70"/>
                  </a:lnTo>
                  <a:lnTo>
                    <a:pt x="9" y="70"/>
                  </a:lnTo>
                  <a:close/>
                </a:path>
              </a:pathLst>
            </a:custGeom>
            <a:solidFill>
              <a:srgbClr val="099E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49" b="0" i="0" u="none" strike="noStrike" kern="1200" cap="none" spc="0" normalizeH="0" baseline="0" noProof="0">
                <a:ln>
                  <a:noFill/>
                </a:ln>
                <a:solidFill>
                  <a:prstClr val="black"/>
                </a:solidFill>
                <a:effectLst/>
                <a:uLnTx/>
                <a:uFillTx/>
                <a:latin typeface="Calibri"/>
                <a:ea typeface="+mn-ea"/>
                <a:cs typeface="+mn-cs"/>
              </a:endParaRPr>
            </a:p>
          </p:txBody>
        </p:sp>
        <p:sp>
          <p:nvSpPr>
            <p:cNvPr id="385" name="Freeform 320">
              <a:extLst>
                <a:ext uri="{FF2B5EF4-FFF2-40B4-BE49-F238E27FC236}">
                  <a16:creationId xmlns:a16="http://schemas.microsoft.com/office/drawing/2014/main" id="{0CC19F89-7E2E-47E3-B4D6-E1BB8DCB9A29}"/>
                </a:ext>
              </a:extLst>
            </p:cNvPr>
            <p:cNvSpPr>
              <a:spLocks noEditPoints="1"/>
            </p:cNvSpPr>
            <p:nvPr/>
          </p:nvSpPr>
          <p:spPr bwMode="auto">
            <a:xfrm>
              <a:off x="2547938" y="3040063"/>
              <a:ext cx="107950" cy="117475"/>
            </a:xfrm>
            <a:custGeom>
              <a:avLst/>
              <a:gdLst>
                <a:gd name="T0" fmla="*/ 29 w 30"/>
                <a:gd name="T1" fmla="*/ 15 h 33"/>
                <a:gd name="T2" fmla="*/ 27 w 30"/>
                <a:gd name="T3" fmla="*/ 27 h 33"/>
                <a:gd name="T4" fmla="*/ 16 w 30"/>
                <a:gd name="T5" fmla="*/ 32 h 33"/>
                <a:gd name="T6" fmla="*/ 5 w 30"/>
                <a:gd name="T7" fmla="*/ 29 h 33"/>
                <a:gd name="T8" fmla="*/ 0 w 30"/>
                <a:gd name="T9" fmla="*/ 17 h 33"/>
                <a:gd name="T10" fmla="*/ 3 w 30"/>
                <a:gd name="T11" fmla="*/ 5 h 33"/>
                <a:gd name="T12" fmla="*/ 13 w 30"/>
                <a:gd name="T13" fmla="*/ 0 h 33"/>
                <a:gd name="T14" fmla="*/ 24 w 30"/>
                <a:gd name="T15" fmla="*/ 3 h 33"/>
                <a:gd name="T16" fmla="*/ 29 w 30"/>
                <a:gd name="T17" fmla="*/ 15 h 33"/>
                <a:gd name="T18" fmla="*/ 4 w 30"/>
                <a:gd name="T19" fmla="*/ 17 h 33"/>
                <a:gd name="T20" fmla="*/ 8 w 30"/>
                <a:gd name="T21" fmla="*/ 26 h 33"/>
                <a:gd name="T22" fmla="*/ 16 w 30"/>
                <a:gd name="T23" fmla="*/ 29 h 33"/>
                <a:gd name="T24" fmla="*/ 24 w 30"/>
                <a:gd name="T25" fmla="*/ 25 h 33"/>
                <a:gd name="T26" fmla="*/ 25 w 30"/>
                <a:gd name="T27" fmla="*/ 15 h 33"/>
                <a:gd name="T28" fmla="*/ 22 w 30"/>
                <a:gd name="T29" fmla="*/ 6 h 33"/>
                <a:gd name="T30" fmla="*/ 14 w 30"/>
                <a:gd name="T31" fmla="*/ 3 h 33"/>
                <a:gd name="T32" fmla="*/ 6 w 30"/>
                <a:gd name="T33" fmla="*/ 7 h 33"/>
                <a:gd name="T34" fmla="*/ 4 w 30"/>
                <a:gd name="T35" fmla="*/ 17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 h="33">
                  <a:moveTo>
                    <a:pt x="29" y="15"/>
                  </a:moveTo>
                  <a:cubicBezTo>
                    <a:pt x="30" y="20"/>
                    <a:pt x="29" y="24"/>
                    <a:pt x="27" y="27"/>
                  </a:cubicBezTo>
                  <a:cubicBezTo>
                    <a:pt x="24" y="30"/>
                    <a:pt x="21" y="32"/>
                    <a:pt x="16" y="32"/>
                  </a:cubicBezTo>
                  <a:cubicBezTo>
                    <a:pt x="12" y="33"/>
                    <a:pt x="8" y="32"/>
                    <a:pt x="5" y="29"/>
                  </a:cubicBezTo>
                  <a:cubicBezTo>
                    <a:pt x="3" y="26"/>
                    <a:pt x="1" y="23"/>
                    <a:pt x="0" y="17"/>
                  </a:cubicBezTo>
                  <a:cubicBezTo>
                    <a:pt x="0" y="12"/>
                    <a:pt x="1" y="8"/>
                    <a:pt x="3" y="5"/>
                  </a:cubicBezTo>
                  <a:cubicBezTo>
                    <a:pt x="5" y="2"/>
                    <a:pt x="9" y="0"/>
                    <a:pt x="13" y="0"/>
                  </a:cubicBezTo>
                  <a:cubicBezTo>
                    <a:pt x="18" y="0"/>
                    <a:pt x="21" y="1"/>
                    <a:pt x="24" y="3"/>
                  </a:cubicBezTo>
                  <a:cubicBezTo>
                    <a:pt x="27" y="6"/>
                    <a:pt x="29" y="10"/>
                    <a:pt x="29" y="15"/>
                  </a:cubicBezTo>
                  <a:close/>
                  <a:moveTo>
                    <a:pt x="4" y="17"/>
                  </a:moveTo>
                  <a:cubicBezTo>
                    <a:pt x="5" y="21"/>
                    <a:pt x="6" y="24"/>
                    <a:pt x="8" y="26"/>
                  </a:cubicBezTo>
                  <a:cubicBezTo>
                    <a:pt x="10" y="28"/>
                    <a:pt x="13" y="29"/>
                    <a:pt x="16" y="29"/>
                  </a:cubicBezTo>
                  <a:cubicBezTo>
                    <a:pt x="20" y="29"/>
                    <a:pt x="22" y="27"/>
                    <a:pt x="24" y="25"/>
                  </a:cubicBezTo>
                  <a:cubicBezTo>
                    <a:pt x="25" y="23"/>
                    <a:pt x="26" y="19"/>
                    <a:pt x="25" y="15"/>
                  </a:cubicBezTo>
                  <a:cubicBezTo>
                    <a:pt x="25" y="11"/>
                    <a:pt x="24" y="8"/>
                    <a:pt x="22" y="6"/>
                  </a:cubicBezTo>
                  <a:cubicBezTo>
                    <a:pt x="20" y="4"/>
                    <a:pt x="17" y="3"/>
                    <a:pt x="14" y="3"/>
                  </a:cubicBezTo>
                  <a:cubicBezTo>
                    <a:pt x="10" y="4"/>
                    <a:pt x="8" y="5"/>
                    <a:pt x="6" y="7"/>
                  </a:cubicBezTo>
                  <a:cubicBezTo>
                    <a:pt x="4" y="10"/>
                    <a:pt x="4" y="13"/>
                    <a:pt x="4" y="17"/>
                  </a:cubicBezTo>
                  <a:close/>
                </a:path>
              </a:pathLst>
            </a:custGeom>
            <a:solidFill>
              <a:srgbClr val="099E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49" b="0" i="0" u="none" strike="noStrike" kern="1200" cap="none" spc="0" normalizeH="0" baseline="0" noProof="0">
                <a:ln>
                  <a:noFill/>
                </a:ln>
                <a:solidFill>
                  <a:prstClr val="black"/>
                </a:solidFill>
                <a:effectLst/>
                <a:uLnTx/>
                <a:uFillTx/>
                <a:latin typeface="Calibri"/>
                <a:ea typeface="+mn-ea"/>
                <a:cs typeface="+mn-cs"/>
              </a:endParaRPr>
            </a:p>
          </p:txBody>
        </p:sp>
        <p:sp>
          <p:nvSpPr>
            <p:cNvPr id="386" name="Freeform 321">
              <a:extLst>
                <a:ext uri="{FF2B5EF4-FFF2-40B4-BE49-F238E27FC236}">
                  <a16:creationId xmlns:a16="http://schemas.microsoft.com/office/drawing/2014/main" id="{F9F121FA-AE07-4DFF-BC8A-9DDF076A6735}"/>
                </a:ext>
              </a:extLst>
            </p:cNvPr>
            <p:cNvSpPr>
              <a:spLocks/>
            </p:cNvSpPr>
            <p:nvPr/>
          </p:nvSpPr>
          <p:spPr bwMode="auto">
            <a:xfrm>
              <a:off x="2693988" y="3033713"/>
              <a:ext cx="88900" cy="114300"/>
            </a:xfrm>
            <a:custGeom>
              <a:avLst/>
              <a:gdLst>
                <a:gd name="T0" fmla="*/ 25 w 25"/>
                <a:gd name="T1" fmla="*/ 31 h 32"/>
                <a:gd name="T2" fmla="*/ 21 w 25"/>
                <a:gd name="T3" fmla="*/ 31 h 32"/>
                <a:gd name="T4" fmla="*/ 3 w 25"/>
                <a:gd name="T5" fmla="*/ 5 h 32"/>
                <a:gd name="T6" fmla="*/ 3 w 25"/>
                <a:gd name="T7" fmla="*/ 5 h 32"/>
                <a:gd name="T8" fmla="*/ 4 w 25"/>
                <a:gd name="T9" fmla="*/ 14 h 32"/>
                <a:gd name="T10" fmla="*/ 4 w 25"/>
                <a:gd name="T11" fmla="*/ 32 h 32"/>
                <a:gd name="T12" fmla="*/ 1 w 25"/>
                <a:gd name="T13" fmla="*/ 32 h 32"/>
                <a:gd name="T14" fmla="*/ 0 w 25"/>
                <a:gd name="T15" fmla="*/ 0 h 32"/>
                <a:gd name="T16" fmla="*/ 4 w 25"/>
                <a:gd name="T17" fmla="*/ 0 h 32"/>
                <a:gd name="T18" fmla="*/ 22 w 25"/>
                <a:gd name="T19" fmla="*/ 26 h 32"/>
                <a:gd name="T20" fmla="*/ 22 w 25"/>
                <a:gd name="T21" fmla="*/ 26 h 32"/>
                <a:gd name="T22" fmla="*/ 22 w 25"/>
                <a:gd name="T23" fmla="*/ 22 h 32"/>
                <a:gd name="T24" fmla="*/ 21 w 25"/>
                <a:gd name="T25" fmla="*/ 18 h 32"/>
                <a:gd name="T26" fmla="*/ 21 w 25"/>
                <a:gd name="T27" fmla="*/ 0 h 32"/>
                <a:gd name="T28" fmla="*/ 24 w 25"/>
                <a:gd name="T29" fmla="*/ 0 h 32"/>
                <a:gd name="T30" fmla="*/ 25 w 25"/>
                <a:gd name="T31" fmla="*/ 3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5" h="32">
                  <a:moveTo>
                    <a:pt x="25" y="31"/>
                  </a:moveTo>
                  <a:cubicBezTo>
                    <a:pt x="21" y="31"/>
                    <a:pt x="21" y="31"/>
                    <a:pt x="21" y="31"/>
                  </a:cubicBezTo>
                  <a:cubicBezTo>
                    <a:pt x="3" y="5"/>
                    <a:pt x="3" y="5"/>
                    <a:pt x="3" y="5"/>
                  </a:cubicBezTo>
                  <a:cubicBezTo>
                    <a:pt x="3" y="5"/>
                    <a:pt x="3" y="5"/>
                    <a:pt x="3" y="5"/>
                  </a:cubicBezTo>
                  <a:cubicBezTo>
                    <a:pt x="3" y="8"/>
                    <a:pt x="4" y="11"/>
                    <a:pt x="4" y="14"/>
                  </a:cubicBezTo>
                  <a:cubicBezTo>
                    <a:pt x="4" y="32"/>
                    <a:pt x="4" y="32"/>
                    <a:pt x="4" y="32"/>
                  </a:cubicBezTo>
                  <a:cubicBezTo>
                    <a:pt x="1" y="32"/>
                    <a:pt x="1" y="32"/>
                    <a:pt x="1" y="32"/>
                  </a:cubicBezTo>
                  <a:cubicBezTo>
                    <a:pt x="0" y="0"/>
                    <a:pt x="0" y="0"/>
                    <a:pt x="0" y="0"/>
                  </a:cubicBezTo>
                  <a:cubicBezTo>
                    <a:pt x="4" y="0"/>
                    <a:pt x="4" y="0"/>
                    <a:pt x="4" y="0"/>
                  </a:cubicBezTo>
                  <a:cubicBezTo>
                    <a:pt x="22" y="26"/>
                    <a:pt x="22" y="26"/>
                    <a:pt x="22" y="26"/>
                  </a:cubicBezTo>
                  <a:cubicBezTo>
                    <a:pt x="22" y="26"/>
                    <a:pt x="22" y="26"/>
                    <a:pt x="22" y="26"/>
                  </a:cubicBezTo>
                  <a:cubicBezTo>
                    <a:pt x="22" y="26"/>
                    <a:pt x="22" y="24"/>
                    <a:pt x="22" y="22"/>
                  </a:cubicBezTo>
                  <a:cubicBezTo>
                    <a:pt x="22" y="20"/>
                    <a:pt x="21" y="19"/>
                    <a:pt x="21" y="18"/>
                  </a:cubicBezTo>
                  <a:cubicBezTo>
                    <a:pt x="21" y="0"/>
                    <a:pt x="21" y="0"/>
                    <a:pt x="21" y="0"/>
                  </a:cubicBezTo>
                  <a:cubicBezTo>
                    <a:pt x="24" y="0"/>
                    <a:pt x="24" y="0"/>
                    <a:pt x="24" y="0"/>
                  </a:cubicBezTo>
                  <a:lnTo>
                    <a:pt x="25" y="31"/>
                  </a:lnTo>
                  <a:close/>
                </a:path>
              </a:pathLst>
            </a:custGeom>
            <a:solidFill>
              <a:srgbClr val="099E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49" b="0" i="0" u="none" strike="noStrike" kern="1200" cap="none" spc="0" normalizeH="0" baseline="0" noProof="0">
                <a:ln>
                  <a:noFill/>
                </a:ln>
                <a:solidFill>
                  <a:prstClr val="black"/>
                </a:solidFill>
                <a:effectLst/>
                <a:uLnTx/>
                <a:uFillTx/>
                <a:latin typeface="Calibri"/>
                <a:ea typeface="+mn-ea"/>
                <a:cs typeface="+mn-cs"/>
              </a:endParaRPr>
            </a:p>
          </p:txBody>
        </p:sp>
      </p:grpSp>
      <p:sp>
        <p:nvSpPr>
          <p:cNvPr id="522" name="Freeform 457">
            <a:extLst>
              <a:ext uri="{FF2B5EF4-FFF2-40B4-BE49-F238E27FC236}">
                <a16:creationId xmlns:a16="http://schemas.microsoft.com/office/drawing/2014/main" id="{63F7C93D-DEDC-4FD0-9A83-C2E7850D6D0F}"/>
              </a:ext>
            </a:extLst>
          </p:cNvPr>
          <p:cNvSpPr>
            <a:spLocks/>
          </p:cNvSpPr>
          <p:nvPr/>
        </p:nvSpPr>
        <p:spPr bwMode="auto">
          <a:xfrm>
            <a:off x="3884953" y="4663752"/>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noFill/>
          <a:ln w="28575" cap="flat">
            <a:solidFill>
              <a:srgbClr val="049B49"/>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48220" tIns="24110" rIns="48220" bIns="2411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49" b="0" i="0" u="none" strike="noStrike" kern="1200" cap="none" spc="0" normalizeH="0" baseline="0" noProof="0">
              <a:ln>
                <a:noFill/>
              </a:ln>
              <a:solidFill>
                <a:prstClr val="black"/>
              </a:solidFill>
              <a:effectLst/>
              <a:uLnTx/>
              <a:uFillTx/>
              <a:latin typeface="Calibri"/>
              <a:ea typeface="+mn-ea"/>
              <a:cs typeface="+mn-cs"/>
            </a:endParaRPr>
          </a:p>
        </p:txBody>
      </p:sp>
      <p:grpSp>
        <p:nvGrpSpPr>
          <p:cNvPr id="541" name="Group 540">
            <a:extLst>
              <a:ext uri="{FF2B5EF4-FFF2-40B4-BE49-F238E27FC236}">
                <a16:creationId xmlns:a16="http://schemas.microsoft.com/office/drawing/2014/main" id="{ED20376F-14C0-416F-8D31-7CBCCB35CD89}"/>
              </a:ext>
            </a:extLst>
          </p:cNvPr>
          <p:cNvGrpSpPr/>
          <p:nvPr/>
        </p:nvGrpSpPr>
        <p:grpSpPr>
          <a:xfrm>
            <a:off x="3307314" y="2467049"/>
            <a:ext cx="2251956" cy="2255304"/>
            <a:chOff x="4364038" y="4305301"/>
            <a:chExt cx="4270375" cy="4276725"/>
          </a:xfrm>
        </p:grpSpPr>
        <p:grpSp>
          <p:nvGrpSpPr>
            <p:cNvPr id="540" name="Group 539">
              <a:extLst>
                <a:ext uri="{FF2B5EF4-FFF2-40B4-BE49-F238E27FC236}">
                  <a16:creationId xmlns:a16="http://schemas.microsoft.com/office/drawing/2014/main" id="{2B49049D-0AFD-4FEA-99F9-A8135FB84491}"/>
                </a:ext>
              </a:extLst>
            </p:cNvPr>
            <p:cNvGrpSpPr/>
            <p:nvPr/>
          </p:nvGrpSpPr>
          <p:grpSpPr>
            <a:xfrm>
              <a:off x="4364038" y="4305301"/>
              <a:ext cx="4270375" cy="4276725"/>
              <a:chOff x="4364038" y="4305301"/>
              <a:chExt cx="4270375" cy="4276725"/>
            </a:xfrm>
          </p:grpSpPr>
          <p:grpSp>
            <p:nvGrpSpPr>
              <p:cNvPr id="538" name="Group 537">
                <a:extLst>
                  <a:ext uri="{FF2B5EF4-FFF2-40B4-BE49-F238E27FC236}">
                    <a16:creationId xmlns:a16="http://schemas.microsoft.com/office/drawing/2014/main" id="{3F66DE93-4832-4D63-AE80-355C1CCE40FB}"/>
                  </a:ext>
                </a:extLst>
              </p:cNvPr>
              <p:cNvGrpSpPr/>
              <p:nvPr/>
            </p:nvGrpSpPr>
            <p:grpSpPr>
              <a:xfrm>
                <a:off x="4364038" y="4305301"/>
                <a:ext cx="4270375" cy="4276725"/>
                <a:chOff x="4364038" y="4305301"/>
                <a:chExt cx="4270375" cy="4276725"/>
              </a:xfrm>
            </p:grpSpPr>
            <p:sp>
              <p:nvSpPr>
                <p:cNvPr id="525" name="Freeform 460">
                  <a:extLst>
                    <a:ext uri="{FF2B5EF4-FFF2-40B4-BE49-F238E27FC236}">
                      <a16:creationId xmlns:a16="http://schemas.microsoft.com/office/drawing/2014/main" id="{07F592A1-2F70-4FB0-B2C2-6B09E512F180}"/>
                    </a:ext>
                  </a:extLst>
                </p:cNvPr>
                <p:cNvSpPr>
                  <a:spLocks/>
                </p:cNvSpPr>
                <p:nvPr/>
              </p:nvSpPr>
              <p:spPr bwMode="auto">
                <a:xfrm>
                  <a:off x="4364038" y="4305301"/>
                  <a:ext cx="4270375" cy="4276725"/>
                </a:xfrm>
                <a:custGeom>
                  <a:avLst/>
                  <a:gdLst>
                    <a:gd name="T0" fmla="*/ 1033 w 1200"/>
                    <a:gd name="T1" fmla="*/ 327 h 1201"/>
                    <a:gd name="T2" fmla="*/ 1058 w 1200"/>
                    <a:gd name="T3" fmla="*/ 211 h 1201"/>
                    <a:gd name="T4" fmla="*/ 939 w 1200"/>
                    <a:gd name="T5" fmla="*/ 217 h 1201"/>
                    <a:gd name="T6" fmla="*/ 930 w 1200"/>
                    <a:gd name="T7" fmla="*/ 98 h 1201"/>
                    <a:gd name="T8" fmla="*/ 817 w 1200"/>
                    <a:gd name="T9" fmla="*/ 137 h 1201"/>
                    <a:gd name="T10" fmla="*/ 775 w 1200"/>
                    <a:gd name="T11" fmla="*/ 26 h 1201"/>
                    <a:gd name="T12" fmla="*/ 677 w 1200"/>
                    <a:gd name="T13" fmla="*/ 95 h 1201"/>
                    <a:gd name="T14" fmla="*/ 606 w 1200"/>
                    <a:gd name="T15" fmla="*/ 0 h 1201"/>
                    <a:gd name="T16" fmla="*/ 532 w 1200"/>
                    <a:gd name="T17" fmla="*/ 94 h 1201"/>
                    <a:gd name="T18" fmla="*/ 437 w 1200"/>
                    <a:gd name="T19" fmla="*/ 23 h 1201"/>
                    <a:gd name="T20" fmla="*/ 412 w 1200"/>
                    <a:gd name="T21" fmla="*/ 125 h 1201"/>
                    <a:gd name="T22" fmla="*/ 324 w 1200"/>
                    <a:gd name="T23" fmla="*/ 67 h 1201"/>
                    <a:gd name="T24" fmla="*/ 303 w 1200"/>
                    <a:gd name="T25" fmla="*/ 184 h 1201"/>
                    <a:gd name="T26" fmla="*/ 185 w 1200"/>
                    <a:gd name="T27" fmla="*/ 166 h 1201"/>
                    <a:gd name="T28" fmla="*/ 198 w 1200"/>
                    <a:gd name="T29" fmla="*/ 285 h 1201"/>
                    <a:gd name="T30" fmla="*/ 80 w 1200"/>
                    <a:gd name="T31" fmla="*/ 301 h 1201"/>
                    <a:gd name="T32" fmla="*/ 126 w 1200"/>
                    <a:gd name="T33" fmla="*/ 411 h 1201"/>
                    <a:gd name="T34" fmla="*/ 17 w 1200"/>
                    <a:gd name="T35" fmla="*/ 460 h 1201"/>
                    <a:gd name="T36" fmla="*/ 91 w 1200"/>
                    <a:gd name="T37" fmla="*/ 552 h 1201"/>
                    <a:gd name="T38" fmla="*/ 0 w 1200"/>
                    <a:gd name="T39" fmla="*/ 630 h 1201"/>
                    <a:gd name="T40" fmla="*/ 98 w 1200"/>
                    <a:gd name="T41" fmla="*/ 697 h 1201"/>
                    <a:gd name="T42" fmla="*/ 33 w 1200"/>
                    <a:gd name="T43" fmla="*/ 797 h 1201"/>
                    <a:gd name="T44" fmla="*/ 52 w 1200"/>
                    <a:gd name="T45" fmla="*/ 845 h 1201"/>
                    <a:gd name="T46" fmla="*/ 168 w 1200"/>
                    <a:gd name="T47" fmla="*/ 874 h 1201"/>
                    <a:gd name="T48" fmla="*/ 143 w 1200"/>
                    <a:gd name="T49" fmla="*/ 990 h 1201"/>
                    <a:gd name="T50" fmla="*/ 262 w 1200"/>
                    <a:gd name="T51" fmla="*/ 984 h 1201"/>
                    <a:gd name="T52" fmla="*/ 271 w 1200"/>
                    <a:gd name="T53" fmla="*/ 1103 h 1201"/>
                    <a:gd name="T54" fmla="*/ 384 w 1200"/>
                    <a:gd name="T55" fmla="*/ 1064 h 1201"/>
                    <a:gd name="T56" fmla="*/ 426 w 1200"/>
                    <a:gd name="T57" fmla="*/ 1175 h 1201"/>
                    <a:gd name="T58" fmla="*/ 524 w 1200"/>
                    <a:gd name="T59" fmla="*/ 1106 h 1201"/>
                    <a:gd name="T60" fmla="*/ 595 w 1200"/>
                    <a:gd name="T61" fmla="*/ 1201 h 1201"/>
                    <a:gd name="T62" fmla="*/ 669 w 1200"/>
                    <a:gd name="T63" fmla="*/ 1107 h 1201"/>
                    <a:gd name="T64" fmla="*/ 764 w 1200"/>
                    <a:gd name="T65" fmla="*/ 1178 h 1201"/>
                    <a:gd name="T66" fmla="*/ 789 w 1200"/>
                    <a:gd name="T67" fmla="*/ 1076 h 1201"/>
                    <a:gd name="T68" fmla="*/ 877 w 1200"/>
                    <a:gd name="T69" fmla="*/ 1134 h 1201"/>
                    <a:gd name="T70" fmla="*/ 897 w 1200"/>
                    <a:gd name="T71" fmla="*/ 1017 h 1201"/>
                    <a:gd name="T72" fmla="*/ 1016 w 1200"/>
                    <a:gd name="T73" fmla="*/ 1035 h 1201"/>
                    <a:gd name="T74" fmla="*/ 1003 w 1200"/>
                    <a:gd name="T75" fmla="*/ 917 h 1201"/>
                    <a:gd name="T76" fmla="*/ 1121 w 1200"/>
                    <a:gd name="T77" fmla="*/ 900 h 1201"/>
                    <a:gd name="T78" fmla="*/ 1075 w 1200"/>
                    <a:gd name="T79" fmla="*/ 790 h 1201"/>
                    <a:gd name="T80" fmla="*/ 1184 w 1200"/>
                    <a:gd name="T81" fmla="*/ 742 h 1201"/>
                    <a:gd name="T82" fmla="*/ 1110 w 1200"/>
                    <a:gd name="T83" fmla="*/ 649 h 1201"/>
                    <a:gd name="T84" fmla="*/ 1200 w 1200"/>
                    <a:gd name="T85" fmla="*/ 571 h 1201"/>
                    <a:gd name="T86" fmla="*/ 1103 w 1200"/>
                    <a:gd name="T87" fmla="*/ 504 h 1201"/>
                    <a:gd name="T88" fmla="*/ 1168 w 1200"/>
                    <a:gd name="T89" fmla="*/ 404 h 1201"/>
                    <a:gd name="T90" fmla="*/ 1149 w 1200"/>
                    <a:gd name="T91" fmla="*/ 356 h 1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200" h="1201">
                      <a:moveTo>
                        <a:pt x="1055" y="366"/>
                      </a:moveTo>
                      <a:cubicBezTo>
                        <a:pt x="1048" y="353"/>
                        <a:pt x="1041" y="340"/>
                        <a:pt x="1033" y="327"/>
                      </a:cubicBezTo>
                      <a:cubicBezTo>
                        <a:pt x="1047" y="305"/>
                        <a:pt x="1071" y="276"/>
                        <a:pt x="1089" y="251"/>
                      </a:cubicBezTo>
                      <a:cubicBezTo>
                        <a:pt x="1079" y="237"/>
                        <a:pt x="1069" y="224"/>
                        <a:pt x="1058" y="211"/>
                      </a:cubicBezTo>
                      <a:cubicBezTo>
                        <a:pt x="1029" y="223"/>
                        <a:pt x="995" y="239"/>
                        <a:pt x="971" y="247"/>
                      </a:cubicBezTo>
                      <a:cubicBezTo>
                        <a:pt x="960" y="237"/>
                        <a:pt x="950" y="226"/>
                        <a:pt x="939" y="217"/>
                      </a:cubicBezTo>
                      <a:cubicBezTo>
                        <a:pt x="946" y="191"/>
                        <a:pt x="961" y="157"/>
                        <a:pt x="971" y="128"/>
                      </a:cubicBezTo>
                      <a:cubicBezTo>
                        <a:pt x="958" y="117"/>
                        <a:pt x="944" y="107"/>
                        <a:pt x="930" y="98"/>
                      </a:cubicBezTo>
                      <a:cubicBezTo>
                        <a:pt x="906" y="117"/>
                        <a:pt x="878" y="143"/>
                        <a:pt x="856" y="158"/>
                      </a:cubicBezTo>
                      <a:cubicBezTo>
                        <a:pt x="843" y="150"/>
                        <a:pt x="830" y="143"/>
                        <a:pt x="817" y="137"/>
                      </a:cubicBezTo>
                      <a:cubicBezTo>
                        <a:pt x="817" y="111"/>
                        <a:pt x="821" y="73"/>
                        <a:pt x="823" y="43"/>
                      </a:cubicBezTo>
                      <a:cubicBezTo>
                        <a:pt x="807" y="36"/>
                        <a:pt x="791" y="31"/>
                        <a:pt x="775" y="26"/>
                      </a:cubicBezTo>
                      <a:cubicBezTo>
                        <a:pt x="757" y="51"/>
                        <a:pt x="737" y="83"/>
                        <a:pt x="721" y="104"/>
                      </a:cubicBezTo>
                      <a:cubicBezTo>
                        <a:pt x="706" y="100"/>
                        <a:pt x="692" y="97"/>
                        <a:pt x="677" y="95"/>
                      </a:cubicBezTo>
                      <a:cubicBezTo>
                        <a:pt x="670" y="70"/>
                        <a:pt x="664" y="32"/>
                        <a:pt x="657" y="3"/>
                      </a:cubicBezTo>
                      <a:cubicBezTo>
                        <a:pt x="640" y="1"/>
                        <a:pt x="623" y="0"/>
                        <a:pt x="606" y="0"/>
                      </a:cubicBezTo>
                      <a:cubicBezTo>
                        <a:pt x="596" y="29"/>
                        <a:pt x="586" y="65"/>
                        <a:pt x="576" y="90"/>
                      </a:cubicBezTo>
                      <a:cubicBezTo>
                        <a:pt x="561" y="90"/>
                        <a:pt x="547" y="92"/>
                        <a:pt x="532" y="94"/>
                      </a:cubicBezTo>
                      <a:cubicBezTo>
                        <a:pt x="518" y="72"/>
                        <a:pt x="501" y="38"/>
                        <a:pt x="486" y="11"/>
                      </a:cubicBezTo>
                      <a:cubicBezTo>
                        <a:pt x="470" y="14"/>
                        <a:pt x="453" y="18"/>
                        <a:pt x="437" y="23"/>
                      </a:cubicBezTo>
                      <a:cubicBezTo>
                        <a:pt x="435" y="53"/>
                        <a:pt x="436" y="91"/>
                        <a:pt x="433" y="117"/>
                      </a:cubicBezTo>
                      <a:cubicBezTo>
                        <a:pt x="426" y="120"/>
                        <a:pt x="419" y="122"/>
                        <a:pt x="412" y="125"/>
                      </a:cubicBezTo>
                      <a:cubicBezTo>
                        <a:pt x="405" y="128"/>
                        <a:pt x="398" y="131"/>
                        <a:pt x="392" y="134"/>
                      </a:cubicBezTo>
                      <a:cubicBezTo>
                        <a:pt x="372" y="117"/>
                        <a:pt x="346" y="89"/>
                        <a:pt x="324" y="67"/>
                      </a:cubicBezTo>
                      <a:cubicBezTo>
                        <a:pt x="309" y="75"/>
                        <a:pt x="294" y="83"/>
                        <a:pt x="280" y="92"/>
                      </a:cubicBezTo>
                      <a:cubicBezTo>
                        <a:pt x="287" y="122"/>
                        <a:pt x="299" y="158"/>
                        <a:pt x="303" y="184"/>
                      </a:cubicBezTo>
                      <a:cubicBezTo>
                        <a:pt x="291" y="193"/>
                        <a:pt x="280" y="202"/>
                        <a:pt x="269" y="211"/>
                      </a:cubicBezTo>
                      <a:cubicBezTo>
                        <a:pt x="245" y="201"/>
                        <a:pt x="212" y="181"/>
                        <a:pt x="185" y="166"/>
                      </a:cubicBezTo>
                      <a:cubicBezTo>
                        <a:pt x="173" y="178"/>
                        <a:pt x="161" y="191"/>
                        <a:pt x="150" y="203"/>
                      </a:cubicBezTo>
                      <a:cubicBezTo>
                        <a:pt x="165" y="230"/>
                        <a:pt x="187" y="261"/>
                        <a:pt x="198" y="285"/>
                      </a:cubicBezTo>
                      <a:cubicBezTo>
                        <a:pt x="189" y="296"/>
                        <a:pt x="181" y="308"/>
                        <a:pt x="173" y="321"/>
                      </a:cubicBezTo>
                      <a:cubicBezTo>
                        <a:pt x="146" y="317"/>
                        <a:pt x="110" y="307"/>
                        <a:pt x="80" y="301"/>
                      </a:cubicBezTo>
                      <a:cubicBezTo>
                        <a:pt x="72" y="316"/>
                        <a:pt x="64" y="331"/>
                        <a:pt x="56" y="346"/>
                      </a:cubicBezTo>
                      <a:cubicBezTo>
                        <a:pt x="79" y="367"/>
                        <a:pt x="108" y="391"/>
                        <a:pt x="126" y="411"/>
                      </a:cubicBezTo>
                      <a:cubicBezTo>
                        <a:pt x="120" y="424"/>
                        <a:pt x="115" y="438"/>
                        <a:pt x="111" y="452"/>
                      </a:cubicBezTo>
                      <a:cubicBezTo>
                        <a:pt x="85" y="456"/>
                        <a:pt x="47" y="457"/>
                        <a:pt x="17" y="460"/>
                      </a:cubicBezTo>
                      <a:cubicBezTo>
                        <a:pt x="13" y="476"/>
                        <a:pt x="9" y="493"/>
                        <a:pt x="7" y="510"/>
                      </a:cubicBezTo>
                      <a:cubicBezTo>
                        <a:pt x="34" y="524"/>
                        <a:pt x="69" y="539"/>
                        <a:pt x="91" y="552"/>
                      </a:cubicBezTo>
                      <a:cubicBezTo>
                        <a:pt x="90" y="567"/>
                        <a:pt x="89" y="582"/>
                        <a:pt x="89" y="596"/>
                      </a:cubicBezTo>
                      <a:cubicBezTo>
                        <a:pt x="65" y="607"/>
                        <a:pt x="29" y="619"/>
                        <a:pt x="0" y="630"/>
                      </a:cubicBezTo>
                      <a:cubicBezTo>
                        <a:pt x="1" y="647"/>
                        <a:pt x="3" y="664"/>
                        <a:pt x="5" y="681"/>
                      </a:cubicBezTo>
                      <a:cubicBezTo>
                        <a:pt x="35" y="686"/>
                        <a:pt x="73" y="691"/>
                        <a:pt x="98" y="697"/>
                      </a:cubicBezTo>
                      <a:cubicBezTo>
                        <a:pt x="101" y="712"/>
                        <a:pt x="104" y="726"/>
                        <a:pt x="108" y="740"/>
                      </a:cubicBezTo>
                      <a:cubicBezTo>
                        <a:pt x="89" y="758"/>
                        <a:pt x="57" y="779"/>
                        <a:pt x="33" y="797"/>
                      </a:cubicBezTo>
                      <a:cubicBezTo>
                        <a:pt x="36" y="806"/>
                        <a:pt x="39" y="814"/>
                        <a:pt x="42" y="822"/>
                      </a:cubicBezTo>
                      <a:cubicBezTo>
                        <a:pt x="45" y="830"/>
                        <a:pt x="49" y="838"/>
                        <a:pt x="52" y="845"/>
                      </a:cubicBezTo>
                      <a:cubicBezTo>
                        <a:pt x="83" y="843"/>
                        <a:pt x="120" y="836"/>
                        <a:pt x="146" y="835"/>
                      </a:cubicBezTo>
                      <a:cubicBezTo>
                        <a:pt x="153" y="849"/>
                        <a:pt x="160" y="861"/>
                        <a:pt x="168" y="874"/>
                      </a:cubicBezTo>
                      <a:cubicBezTo>
                        <a:pt x="154" y="896"/>
                        <a:pt x="130" y="925"/>
                        <a:pt x="112" y="950"/>
                      </a:cubicBezTo>
                      <a:cubicBezTo>
                        <a:pt x="122" y="964"/>
                        <a:pt x="132" y="977"/>
                        <a:pt x="143" y="990"/>
                      </a:cubicBezTo>
                      <a:cubicBezTo>
                        <a:pt x="172" y="979"/>
                        <a:pt x="206" y="962"/>
                        <a:pt x="231" y="954"/>
                      </a:cubicBezTo>
                      <a:cubicBezTo>
                        <a:pt x="241" y="964"/>
                        <a:pt x="251" y="975"/>
                        <a:pt x="262" y="984"/>
                      </a:cubicBezTo>
                      <a:cubicBezTo>
                        <a:pt x="255" y="1010"/>
                        <a:pt x="240" y="1044"/>
                        <a:pt x="230" y="1073"/>
                      </a:cubicBezTo>
                      <a:cubicBezTo>
                        <a:pt x="243" y="1084"/>
                        <a:pt x="257" y="1094"/>
                        <a:pt x="271" y="1103"/>
                      </a:cubicBezTo>
                      <a:cubicBezTo>
                        <a:pt x="295" y="1084"/>
                        <a:pt x="323" y="1059"/>
                        <a:pt x="345" y="1044"/>
                      </a:cubicBezTo>
                      <a:cubicBezTo>
                        <a:pt x="358" y="1051"/>
                        <a:pt x="371" y="1058"/>
                        <a:pt x="384" y="1064"/>
                      </a:cubicBezTo>
                      <a:cubicBezTo>
                        <a:pt x="384" y="1090"/>
                        <a:pt x="380" y="1128"/>
                        <a:pt x="378" y="1158"/>
                      </a:cubicBezTo>
                      <a:cubicBezTo>
                        <a:pt x="394" y="1165"/>
                        <a:pt x="410" y="1170"/>
                        <a:pt x="426" y="1175"/>
                      </a:cubicBezTo>
                      <a:cubicBezTo>
                        <a:pt x="444" y="1150"/>
                        <a:pt x="464" y="1118"/>
                        <a:pt x="480" y="1098"/>
                      </a:cubicBezTo>
                      <a:cubicBezTo>
                        <a:pt x="495" y="1101"/>
                        <a:pt x="509" y="1104"/>
                        <a:pt x="524" y="1106"/>
                      </a:cubicBezTo>
                      <a:cubicBezTo>
                        <a:pt x="531" y="1131"/>
                        <a:pt x="537" y="1169"/>
                        <a:pt x="544" y="1199"/>
                      </a:cubicBezTo>
                      <a:cubicBezTo>
                        <a:pt x="561" y="1200"/>
                        <a:pt x="578" y="1201"/>
                        <a:pt x="595" y="1201"/>
                      </a:cubicBezTo>
                      <a:cubicBezTo>
                        <a:pt x="605" y="1172"/>
                        <a:pt x="615" y="1136"/>
                        <a:pt x="625" y="1111"/>
                      </a:cubicBezTo>
                      <a:cubicBezTo>
                        <a:pt x="640" y="1111"/>
                        <a:pt x="654" y="1109"/>
                        <a:pt x="669" y="1107"/>
                      </a:cubicBezTo>
                      <a:cubicBezTo>
                        <a:pt x="683" y="1130"/>
                        <a:pt x="700" y="1164"/>
                        <a:pt x="715" y="1190"/>
                      </a:cubicBezTo>
                      <a:cubicBezTo>
                        <a:pt x="731" y="1187"/>
                        <a:pt x="748" y="1183"/>
                        <a:pt x="764" y="1178"/>
                      </a:cubicBezTo>
                      <a:cubicBezTo>
                        <a:pt x="766" y="1148"/>
                        <a:pt x="765" y="1110"/>
                        <a:pt x="768" y="1084"/>
                      </a:cubicBezTo>
                      <a:cubicBezTo>
                        <a:pt x="775" y="1081"/>
                        <a:pt x="782" y="1079"/>
                        <a:pt x="789" y="1076"/>
                      </a:cubicBezTo>
                      <a:cubicBezTo>
                        <a:pt x="796" y="1073"/>
                        <a:pt x="803" y="1070"/>
                        <a:pt x="809" y="1067"/>
                      </a:cubicBezTo>
                      <a:cubicBezTo>
                        <a:pt x="829" y="1085"/>
                        <a:pt x="855" y="1113"/>
                        <a:pt x="877" y="1134"/>
                      </a:cubicBezTo>
                      <a:cubicBezTo>
                        <a:pt x="892" y="1126"/>
                        <a:pt x="907" y="1118"/>
                        <a:pt x="921" y="1109"/>
                      </a:cubicBezTo>
                      <a:cubicBezTo>
                        <a:pt x="914" y="1079"/>
                        <a:pt x="902" y="1043"/>
                        <a:pt x="897" y="1017"/>
                      </a:cubicBezTo>
                      <a:cubicBezTo>
                        <a:pt x="910" y="1008"/>
                        <a:pt x="921" y="999"/>
                        <a:pt x="932" y="990"/>
                      </a:cubicBezTo>
                      <a:cubicBezTo>
                        <a:pt x="956" y="1001"/>
                        <a:pt x="989" y="1020"/>
                        <a:pt x="1016" y="1035"/>
                      </a:cubicBezTo>
                      <a:cubicBezTo>
                        <a:pt x="1028" y="1023"/>
                        <a:pt x="1040" y="1011"/>
                        <a:pt x="1051" y="998"/>
                      </a:cubicBezTo>
                      <a:cubicBezTo>
                        <a:pt x="1036" y="971"/>
                        <a:pt x="1014" y="940"/>
                        <a:pt x="1003" y="917"/>
                      </a:cubicBezTo>
                      <a:cubicBezTo>
                        <a:pt x="1012" y="905"/>
                        <a:pt x="1020" y="893"/>
                        <a:pt x="1028" y="881"/>
                      </a:cubicBezTo>
                      <a:cubicBezTo>
                        <a:pt x="1055" y="884"/>
                        <a:pt x="1091" y="894"/>
                        <a:pt x="1121" y="900"/>
                      </a:cubicBezTo>
                      <a:cubicBezTo>
                        <a:pt x="1129" y="885"/>
                        <a:pt x="1137" y="870"/>
                        <a:pt x="1145" y="855"/>
                      </a:cubicBezTo>
                      <a:cubicBezTo>
                        <a:pt x="1122" y="834"/>
                        <a:pt x="1093" y="810"/>
                        <a:pt x="1075" y="790"/>
                      </a:cubicBezTo>
                      <a:cubicBezTo>
                        <a:pt x="1081" y="777"/>
                        <a:pt x="1086" y="763"/>
                        <a:pt x="1090" y="749"/>
                      </a:cubicBezTo>
                      <a:cubicBezTo>
                        <a:pt x="1116" y="745"/>
                        <a:pt x="1154" y="744"/>
                        <a:pt x="1184" y="742"/>
                      </a:cubicBezTo>
                      <a:cubicBezTo>
                        <a:pt x="1188" y="725"/>
                        <a:pt x="1192" y="708"/>
                        <a:pt x="1194" y="691"/>
                      </a:cubicBezTo>
                      <a:cubicBezTo>
                        <a:pt x="1167" y="677"/>
                        <a:pt x="1132" y="662"/>
                        <a:pt x="1110" y="649"/>
                      </a:cubicBezTo>
                      <a:cubicBezTo>
                        <a:pt x="1111" y="634"/>
                        <a:pt x="1112" y="620"/>
                        <a:pt x="1112" y="605"/>
                      </a:cubicBezTo>
                      <a:cubicBezTo>
                        <a:pt x="1136" y="594"/>
                        <a:pt x="1172" y="583"/>
                        <a:pt x="1200" y="571"/>
                      </a:cubicBezTo>
                      <a:cubicBezTo>
                        <a:pt x="1200" y="554"/>
                        <a:pt x="1198" y="538"/>
                        <a:pt x="1196" y="521"/>
                      </a:cubicBezTo>
                      <a:cubicBezTo>
                        <a:pt x="1166" y="515"/>
                        <a:pt x="1128" y="510"/>
                        <a:pt x="1103" y="504"/>
                      </a:cubicBezTo>
                      <a:cubicBezTo>
                        <a:pt x="1100" y="489"/>
                        <a:pt x="1097" y="475"/>
                        <a:pt x="1093" y="461"/>
                      </a:cubicBezTo>
                      <a:cubicBezTo>
                        <a:pt x="1112" y="443"/>
                        <a:pt x="1144" y="423"/>
                        <a:pt x="1168" y="404"/>
                      </a:cubicBezTo>
                      <a:cubicBezTo>
                        <a:pt x="1165" y="396"/>
                        <a:pt x="1162" y="388"/>
                        <a:pt x="1159" y="380"/>
                      </a:cubicBezTo>
                      <a:cubicBezTo>
                        <a:pt x="1156" y="371"/>
                        <a:pt x="1152" y="364"/>
                        <a:pt x="1149" y="356"/>
                      </a:cubicBezTo>
                      <a:cubicBezTo>
                        <a:pt x="1118" y="359"/>
                        <a:pt x="1081" y="365"/>
                        <a:pt x="1055" y="366"/>
                      </a:cubicBezTo>
                      <a:close/>
                    </a:path>
                  </a:pathLst>
                </a:custGeom>
                <a:solidFill>
                  <a:srgbClr val="0063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49" b="0" i="0" u="none" strike="noStrike" kern="1200" cap="none" spc="0" normalizeH="0" baseline="0" noProof="0">
                    <a:ln>
                      <a:noFill/>
                    </a:ln>
                    <a:solidFill>
                      <a:prstClr val="black"/>
                    </a:solidFill>
                    <a:effectLst/>
                    <a:uLnTx/>
                    <a:uFillTx/>
                    <a:latin typeface="Calibri"/>
                    <a:ea typeface="+mn-ea"/>
                    <a:cs typeface="+mn-cs"/>
                  </a:endParaRPr>
                </a:p>
              </p:txBody>
            </p:sp>
            <p:sp>
              <p:nvSpPr>
                <p:cNvPr id="526" name="Freeform 461">
                  <a:extLst>
                    <a:ext uri="{FF2B5EF4-FFF2-40B4-BE49-F238E27FC236}">
                      <a16:creationId xmlns:a16="http://schemas.microsoft.com/office/drawing/2014/main" id="{DEF5D35B-B4F1-4572-A21A-4BC2B7790122}"/>
                    </a:ext>
                  </a:extLst>
                </p:cNvPr>
                <p:cNvSpPr>
                  <a:spLocks/>
                </p:cNvSpPr>
                <p:nvPr/>
              </p:nvSpPr>
              <p:spPr bwMode="auto">
                <a:xfrm>
                  <a:off x="4918076" y="4849813"/>
                  <a:ext cx="3175000" cy="1612900"/>
                </a:xfrm>
                <a:custGeom>
                  <a:avLst/>
                  <a:gdLst>
                    <a:gd name="T0" fmla="*/ 874 w 892"/>
                    <a:gd name="T1" fmla="*/ 448 h 453"/>
                    <a:gd name="T2" fmla="*/ 892 w 892"/>
                    <a:gd name="T3" fmla="*/ 453 h 453"/>
                    <a:gd name="T4" fmla="*/ 892 w 892"/>
                    <a:gd name="T5" fmla="*/ 448 h 453"/>
                    <a:gd name="T6" fmla="*/ 444 w 892"/>
                    <a:gd name="T7" fmla="*/ 0 h 453"/>
                    <a:gd name="T8" fmla="*/ 0 w 892"/>
                    <a:gd name="T9" fmla="*/ 395 h 453"/>
                    <a:gd name="T10" fmla="*/ 88 w 892"/>
                    <a:gd name="T11" fmla="*/ 423 h 453"/>
                    <a:gd name="T12" fmla="*/ 94 w 892"/>
                    <a:gd name="T13" fmla="*/ 423 h 453"/>
                    <a:gd name="T14" fmla="*/ 191 w 892"/>
                    <a:gd name="T15" fmla="*/ 392 h 453"/>
                    <a:gd name="T16" fmla="*/ 444 w 892"/>
                    <a:gd name="T17" fmla="*/ 188 h 453"/>
                    <a:gd name="T18" fmla="*/ 704 w 892"/>
                    <a:gd name="T19" fmla="*/ 448 h 453"/>
                    <a:gd name="T20" fmla="*/ 704 w 892"/>
                    <a:gd name="T21" fmla="*/ 453 h 453"/>
                    <a:gd name="T22" fmla="*/ 721 w 892"/>
                    <a:gd name="T23" fmla="*/ 448 h 453"/>
                    <a:gd name="T24" fmla="*/ 795 w 892"/>
                    <a:gd name="T25" fmla="*/ 424 h 453"/>
                    <a:gd name="T26" fmla="*/ 801 w 892"/>
                    <a:gd name="T27" fmla="*/ 424 h 453"/>
                    <a:gd name="T28" fmla="*/ 874 w 892"/>
                    <a:gd name="T29" fmla="*/ 448 h 4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92" h="453">
                      <a:moveTo>
                        <a:pt x="874" y="448"/>
                      </a:moveTo>
                      <a:cubicBezTo>
                        <a:pt x="892" y="453"/>
                        <a:pt x="892" y="453"/>
                        <a:pt x="892" y="453"/>
                      </a:cubicBezTo>
                      <a:cubicBezTo>
                        <a:pt x="892" y="451"/>
                        <a:pt x="892" y="449"/>
                        <a:pt x="892" y="448"/>
                      </a:cubicBezTo>
                      <a:cubicBezTo>
                        <a:pt x="892" y="201"/>
                        <a:pt x="691" y="0"/>
                        <a:pt x="444" y="0"/>
                      </a:cubicBezTo>
                      <a:cubicBezTo>
                        <a:pt x="216" y="0"/>
                        <a:pt x="27" y="173"/>
                        <a:pt x="0" y="395"/>
                      </a:cubicBezTo>
                      <a:cubicBezTo>
                        <a:pt x="88" y="423"/>
                        <a:pt x="88" y="423"/>
                        <a:pt x="88" y="423"/>
                      </a:cubicBezTo>
                      <a:cubicBezTo>
                        <a:pt x="90" y="424"/>
                        <a:pt x="92" y="424"/>
                        <a:pt x="94" y="423"/>
                      </a:cubicBezTo>
                      <a:cubicBezTo>
                        <a:pt x="191" y="392"/>
                        <a:pt x="191" y="392"/>
                        <a:pt x="191" y="392"/>
                      </a:cubicBezTo>
                      <a:cubicBezTo>
                        <a:pt x="217" y="275"/>
                        <a:pt x="321" y="188"/>
                        <a:pt x="444" y="188"/>
                      </a:cubicBezTo>
                      <a:cubicBezTo>
                        <a:pt x="588" y="188"/>
                        <a:pt x="704" y="305"/>
                        <a:pt x="704" y="448"/>
                      </a:cubicBezTo>
                      <a:cubicBezTo>
                        <a:pt x="704" y="449"/>
                        <a:pt x="704" y="451"/>
                        <a:pt x="704" y="453"/>
                      </a:cubicBezTo>
                      <a:cubicBezTo>
                        <a:pt x="721" y="448"/>
                        <a:pt x="721" y="448"/>
                        <a:pt x="721" y="448"/>
                      </a:cubicBezTo>
                      <a:cubicBezTo>
                        <a:pt x="795" y="424"/>
                        <a:pt x="795" y="424"/>
                        <a:pt x="795" y="424"/>
                      </a:cubicBezTo>
                      <a:cubicBezTo>
                        <a:pt x="797" y="423"/>
                        <a:pt x="799" y="423"/>
                        <a:pt x="801" y="424"/>
                      </a:cubicBezTo>
                      <a:lnTo>
                        <a:pt x="874" y="448"/>
                      </a:lnTo>
                      <a:close/>
                    </a:path>
                  </a:pathLst>
                </a:custGeom>
                <a:solidFill>
                  <a:srgbClr val="A3C7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49" b="0" i="0" u="none" strike="noStrike" kern="1200" cap="none" spc="0" normalizeH="0" baseline="0" noProof="0">
                    <a:ln>
                      <a:noFill/>
                    </a:ln>
                    <a:solidFill>
                      <a:prstClr val="black"/>
                    </a:solidFill>
                    <a:effectLst/>
                    <a:uLnTx/>
                    <a:uFillTx/>
                    <a:latin typeface="Calibri"/>
                    <a:ea typeface="+mn-ea"/>
                    <a:cs typeface="+mn-cs"/>
                  </a:endParaRPr>
                </a:p>
              </p:txBody>
            </p:sp>
            <p:sp>
              <p:nvSpPr>
                <p:cNvPr id="527" name="Freeform 462">
                  <a:extLst>
                    <a:ext uri="{FF2B5EF4-FFF2-40B4-BE49-F238E27FC236}">
                      <a16:creationId xmlns:a16="http://schemas.microsoft.com/office/drawing/2014/main" id="{7B697B5C-9B57-46A2-B5CB-ACE614E6B8AC}"/>
                    </a:ext>
                  </a:extLst>
                </p:cNvPr>
                <p:cNvSpPr>
                  <a:spLocks/>
                </p:cNvSpPr>
                <p:nvPr/>
              </p:nvSpPr>
              <p:spPr bwMode="auto">
                <a:xfrm>
                  <a:off x="4908552" y="6338888"/>
                  <a:ext cx="3181349" cy="1698625"/>
                </a:xfrm>
                <a:custGeom>
                  <a:avLst/>
                  <a:gdLst>
                    <a:gd name="T0" fmla="*/ 91 w 894"/>
                    <a:gd name="T1" fmla="*/ 30 h 477"/>
                    <a:gd name="T2" fmla="*/ 91 w 894"/>
                    <a:gd name="T3" fmla="*/ 30 h 477"/>
                    <a:gd name="T4" fmla="*/ 97 w 894"/>
                    <a:gd name="T5" fmla="*/ 30 h 477"/>
                    <a:gd name="T6" fmla="*/ 97 w 894"/>
                    <a:gd name="T7" fmla="*/ 30 h 477"/>
                    <a:gd name="T8" fmla="*/ 97 w 894"/>
                    <a:gd name="T9" fmla="*/ 30 h 477"/>
                    <a:gd name="T10" fmla="*/ 91 w 894"/>
                    <a:gd name="T11" fmla="*/ 30 h 477"/>
                    <a:gd name="T12" fmla="*/ 91 w 894"/>
                    <a:gd name="T13" fmla="*/ 30 h 477"/>
                    <a:gd name="T14" fmla="*/ 1 w 894"/>
                    <a:gd name="T15" fmla="*/ 1 h 477"/>
                    <a:gd name="T16" fmla="*/ 0 w 894"/>
                    <a:gd name="T17" fmla="*/ 30 h 477"/>
                    <a:gd name="T18" fmla="*/ 447 w 894"/>
                    <a:gd name="T19" fmla="*/ 477 h 477"/>
                    <a:gd name="T20" fmla="*/ 894 w 894"/>
                    <a:gd name="T21" fmla="*/ 59 h 477"/>
                    <a:gd name="T22" fmla="*/ 804 w 894"/>
                    <a:gd name="T23" fmla="*/ 30 h 477"/>
                    <a:gd name="T24" fmla="*/ 798 w 894"/>
                    <a:gd name="T25" fmla="*/ 30 h 477"/>
                    <a:gd name="T26" fmla="*/ 705 w 894"/>
                    <a:gd name="T27" fmla="*/ 60 h 477"/>
                    <a:gd name="T28" fmla="*/ 447 w 894"/>
                    <a:gd name="T29" fmla="*/ 289 h 477"/>
                    <a:gd name="T30" fmla="*/ 188 w 894"/>
                    <a:gd name="T31" fmla="*/ 30 h 477"/>
                    <a:gd name="T32" fmla="*/ 190 w 894"/>
                    <a:gd name="T33" fmla="*/ 0 h 477"/>
                    <a:gd name="T34" fmla="*/ 97 w 894"/>
                    <a:gd name="T35" fmla="*/ 30 h 4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94" h="477">
                      <a:moveTo>
                        <a:pt x="91" y="30"/>
                      </a:moveTo>
                      <a:cubicBezTo>
                        <a:pt x="91" y="30"/>
                        <a:pt x="91" y="30"/>
                        <a:pt x="91" y="30"/>
                      </a:cubicBezTo>
                      <a:cubicBezTo>
                        <a:pt x="93" y="30"/>
                        <a:pt x="95" y="30"/>
                        <a:pt x="97" y="30"/>
                      </a:cubicBezTo>
                      <a:cubicBezTo>
                        <a:pt x="97" y="30"/>
                        <a:pt x="97" y="30"/>
                        <a:pt x="97" y="30"/>
                      </a:cubicBezTo>
                      <a:cubicBezTo>
                        <a:pt x="97" y="30"/>
                        <a:pt x="97" y="30"/>
                        <a:pt x="97" y="30"/>
                      </a:cubicBezTo>
                      <a:cubicBezTo>
                        <a:pt x="95" y="30"/>
                        <a:pt x="93" y="30"/>
                        <a:pt x="91" y="30"/>
                      </a:cubicBezTo>
                      <a:cubicBezTo>
                        <a:pt x="91" y="30"/>
                        <a:pt x="91" y="30"/>
                        <a:pt x="91" y="30"/>
                      </a:cubicBezTo>
                      <a:cubicBezTo>
                        <a:pt x="1" y="1"/>
                        <a:pt x="1" y="1"/>
                        <a:pt x="1" y="1"/>
                      </a:cubicBezTo>
                      <a:cubicBezTo>
                        <a:pt x="1" y="10"/>
                        <a:pt x="0" y="20"/>
                        <a:pt x="0" y="30"/>
                      </a:cubicBezTo>
                      <a:cubicBezTo>
                        <a:pt x="0" y="276"/>
                        <a:pt x="201" y="477"/>
                        <a:pt x="447" y="477"/>
                      </a:cubicBezTo>
                      <a:cubicBezTo>
                        <a:pt x="684" y="477"/>
                        <a:pt x="878" y="292"/>
                        <a:pt x="894" y="59"/>
                      </a:cubicBezTo>
                      <a:cubicBezTo>
                        <a:pt x="804" y="30"/>
                        <a:pt x="804" y="30"/>
                        <a:pt x="804" y="30"/>
                      </a:cubicBezTo>
                      <a:cubicBezTo>
                        <a:pt x="802" y="30"/>
                        <a:pt x="800" y="30"/>
                        <a:pt x="798" y="30"/>
                      </a:cubicBezTo>
                      <a:cubicBezTo>
                        <a:pt x="705" y="60"/>
                        <a:pt x="705" y="60"/>
                        <a:pt x="705" y="60"/>
                      </a:cubicBezTo>
                      <a:cubicBezTo>
                        <a:pt x="690" y="189"/>
                        <a:pt x="580" y="289"/>
                        <a:pt x="447" y="289"/>
                      </a:cubicBezTo>
                      <a:cubicBezTo>
                        <a:pt x="304" y="289"/>
                        <a:pt x="188" y="173"/>
                        <a:pt x="188" y="30"/>
                      </a:cubicBezTo>
                      <a:cubicBezTo>
                        <a:pt x="188" y="19"/>
                        <a:pt x="189" y="10"/>
                        <a:pt x="190" y="0"/>
                      </a:cubicBezTo>
                      <a:cubicBezTo>
                        <a:pt x="97" y="30"/>
                        <a:pt x="97" y="30"/>
                        <a:pt x="97" y="30"/>
                      </a:cubicBezTo>
                    </a:path>
                  </a:pathLst>
                </a:custGeom>
                <a:solidFill>
                  <a:srgbClr val="84B8E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40080" tIns="24110" rIns="182880" bIns="365760" numCol="1" anchor="ctr" anchorCtr="0" compatLnSpc="1">
                  <a:prstTxWarp prst="textArchDown">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800" b="1" i="0" u="none" strike="noStrike" kern="1200" cap="none" spc="0" normalizeH="0" baseline="0" noProof="0" dirty="0">
                    <a:ln>
                      <a:noFill/>
                    </a:ln>
                    <a:solidFill>
                      <a:srgbClr val="0063A6"/>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528" name="Oval 463">
                  <a:extLst>
                    <a:ext uri="{FF2B5EF4-FFF2-40B4-BE49-F238E27FC236}">
                      <a16:creationId xmlns:a16="http://schemas.microsoft.com/office/drawing/2014/main" id="{9BF58DFB-2615-44C9-8A20-C8A24D00C263}"/>
                    </a:ext>
                  </a:extLst>
                </p:cNvPr>
                <p:cNvSpPr>
                  <a:spLocks noChangeArrowheads="1"/>
                </p:cNvSpPr>
                <p:nvPr/>
              </p:nvSpPr>
              <p:spPr bwMode="auto">
                <a:xfrm>
                  <a:off x="5829301" y="5772151"/>
                  <a:ext cx="1341438" cy="134302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49" b="0" i="0" u="none" strike="noStrike" kern="1200" cap="none" spc="0" normalizeH="0" baseline="0" noProof="0">
                    <a:ln>
                      <a:noFill/>
                    </a:ln>
                    <a:solidFill>
                      <a:prstClr val="black"/>
                    </a:solidFill>
                    <a:effectLst/>
                    <a:uLnTx/>
                    <a:uFillTx/>
                    <a:latin typeface="Calibri"/>
                    <a:ea typeface="+mn-ea"/>
                    <a:cs typeface="+mn-cs"/>
                  </a:endParaRPr>
                </a:p>
              </p:txBody>
            </p:sp>
            <p:sp>
              <p:nvSpPr>
                <p:cNvPr id="254" name="Freeform 462">
                  <a:extLst>
                    <a:ext uri="{FF2B5EF4-FFF2-40B4-BE49-F238E27FC236}">
                      <a16:creationId xmlns:a16="http://schemas.microsoft.com/office/drawing/2014/main" id="{2C124BA7-3AD3-4849-AC67-E591EBC799F2}"/>
                    </a:ext>
                  </a:extLst>
                </p:cNvPr>
                <p:cNvSpPr>
                  <a:spLocks/>
                </p:cNvSpPr>
                <p:nvPr/>
              </p:nvSpPr>
              <p:spPr bwMode="auto">
                <a:xfrm>
                  <a:off x="5285951" y="5844648"/>
                  <a:ext cx="2446339" cy="1930752"/>
                </a:xfrm>
                <a:custGeom>
                  <a:avLst/>
                  <a:gdLst>
                    <a:gd name="T0" fmla="*/ 91 w 894"/>
                    <a:gd name="T1" fmla="*/ 30 h 477"/>
                    <a:gd name="T2" fmla="*/ 91 w 894"/>
                    <a:gd name="T3" fmla="*/ 30 h 477"/>
                    <a:gd name="T4" fmla="*/ 97 w 894"/>
                    <a:gd name="T5" fmla="*/ 30 h 477"/>
                    <a:gd name="T6" fmla="*/ 97 w 894"/>
                    <a:gd name="T7" fmla="*/ 30 h 477"/>
                    <a:gd name="T8" fmla="*/ 97 w 894"/>
                    <a:gd name="T9" fmla="*/ 30 h 477"/>
                    <a:gd name="T10" fmla="*/ 91 w 894"/>
                    <a:gd name="T11" fmla="*/ 30 h 477"/>
                    <a:gd name="T12" fmla="*/ 91 w 894"/>
                    <a:gd name="T13" fmla="*/ 30 h 477"/>
                    <a:gd name="T14" fmla="*/ 1 w 894"/>
                    <a:gd name="T15" fmla="*/ 1 h 477"/>
                    <a:gd name="T16" fmla="*/ 0 w 894"/>
                    <a:gd name="T17" fmla="*/ 30 h 477"/>
                    <a:gd name="T18" fmla="*/ 447 w 894"/>
                    <a:gd name="T19" fmla="*/ 477 h 477"/>
                    <a:gd name="T20" fmla="*/ 894 w 894"/>
                    <a:gd name="T21" fmla="*/ 59 h 477"/>
                    <a:gd name="T22" fmla="*/ 804 w 894"/>
                    <a:gd name="T23" fmla="*/ 30 h 477"/>
                    <a:gd name="T24" fmla="*/ 798 w 894"/>
                    <a:gd name="T25" fmla="*/ 30 h 477"/>
                    <a:gd name="T26" fmla="*/ 705 w 894"/>
                    <a:gd name="T27" fmla="*/ 60 h 477"/>
                    <a:gd name="T28" fmla="*/ 447 w 894"/>
                    <a:gd name="T29" fmla="*/ 289 h 477"/>
                    <a:gd name="T30" fmla="*/ 188 w 894"/>
                    <a:gd name="T31" fmla="*/ 30 h 477"/>
                    <a:gd name="T32" fmla="*/ 190 w 894"/>
                    <a:gd name="T33" fmla="*/ 0 h 477"/>
                    <a:gd name="T34" fmla="*/ 97 w 894"/>
                    <a:gd name="T35" fmla="*/ 30 h 4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94" h="477">
                      <a:moveTo>
                        <a:pt x="91" y="30"/>
                      </a:moveTo>
                      <a:cubicBezTo>
                        <a:pt x="91" y="30"/>
                        <a:pt x="91" y="30"/>
                        <a:pt x="91" y="30"/>
                      </a:cubicBezTo>
                      <a:cubicBezTo>
                        <a:pt x="93" y="30"/>
                        <a:pt x="95" y="30"/>
                        <a:pt x="97" y="30"/>
                      </a:cubicBezTo>
                      <a:cubicBezTo>
                        <a:pt x="97" y="30"/>
                        <a:pt x="97" y="30"/>
                        <a:pt x="97" y="30"/>
                      </a:cubicBezTo>
                      <a:cubicBezTo>
                        <a:pt x="97" y="30"/>
                        <a:pt x="97" y="30"/>
                        <a:pt x="97" y="30"/>
                      </a:cubicBezTo>
                      <a:cubicBezTo>
                        <a:pt x="95" y="30"/>
                        <a:pt x="93" y="30"/>
                        <a:pt x="91" y="30"/>
                      </a:cubicBezTo>
                      <a:cubicBezTo>
                        <a:pt x="91" y="30"/>
                        <a:pt x="91" y="30"/>
                        <a:pt x="91" y="30"/>
                      </a:cubicBezTo>
                      <a:cubicBezTo>
                        <a:pt x="1" y="1"/>
                        <a:pt x="1" y="1"/>
                        <a:pt x="1" y="1"/>
                      </a:cubicBezTo>
                      <a:cubicBezTo>
                        <a:pt x="1" y="10"/>
                        <a:pt x="0" y="20"/>
                        <a:pt x="0" y="30"/>
                      </a:cubicBezTo>
                      <a:cubicBezTo>
                        <a:pt x="0" y="276"/>
                        <a:pt x="201" y="477"/>
                        <a:pt x="447" y="477"/>
                      </a:cubicBezTo>
                      <a:cubicBezTo>
                        <a:pt x="684" y="477"/>
                        <a:pt x="878" y="292"/>
                        <a:pt x="894" y="59"/>
                      </a:cubicBezTo>
                      <a:cubicBezTo>
                        <a:pt x="804" y="30"/>
                        <a:pt x="804" y="30"/>
                        <a:pt x="804" y="30"/>
                      </a:cubicBezTo>
                      <a:cubicBezTo>
                        <a:pt x="802" y="30"/>
                        <a:pt x="800" y="30"/>
                        <a:pt x="798" y="30"/>
                      </a:cubicBezTo>
                      <a:cubicBezTo>
                        <a:pt x="705" y="60"/>
                        <a:pt x="705" y="60"/>
                        <a:pt x="705" y="60"/>
                      </a:cubicBezTo>
                      <a:cubicBezTo>
                        <a:pt x="690" y="189"/>
                        <a:pt x="580" y="289"/>
                        <a:pt x="447" y="289"/>
                      </a:cubicBezTo>
                      <a:cubicBezTo>
                        <a:pt x="304" y="289"/>
                        <a:pt x="188" y="173"/>
                        <a:pt x="188" y="30"/>
                      </a:cubicBezTo>
                      <a:cubicBezTo>
                        <a:pt x="188" y="19"/>
                        <a:pt x="189" y="10"/>
                        <a:pt x="190" y="0"/>
                      </a:cubicBezTo>
                      <a:cubicBezTo>
                        <a:pt x="97" y="30"/>
                        <a:pt x="97" y="30"/>
                        <a:pt x="97" y="30"/>
                      </a:cubicBezTo>
                    </a:path>
                  </a:pathLst>
                </a:custGeom>
                <a:no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40080" tIns="24110" rIns="182880" bIns="365760" numCol="1" anchor="ctr" anchorCtr="0" compatLnSpc="1">
                  <a:prstTxWarp prst="textArchDown">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50" b="1" i="0" u="none" strike="noStrike" kern="1200" cap="none" spc="0" normalizeH="0" baseline="0" noProof="0" dirty="0">
                      <a:ln>
                        <a:noFill/>
                      </a:ln>
                      <a:solidFill>
                        <a:srgbClr val="0063A6"/>
                      </a:solidFill>
                      <a:effectLst/>
                      <a:uLnTx/>
                      <a:uFillTx/>
                      <a:latin typeface="Open Sans" panose="020B0606030504020204" pitchFamily="34" charset="0"/>
                      <a:ea typeface="Open Sans" panose="020B0606030504020204" pitchFamily="34" charset="0"/>
                      <a:cs typeface="Open Sans" panose="020B0606030504020204" pitchFamily="34" charset="0"/>
                    </a:rPr>
                    <a:t>FIRM-TO-FIRM RELATIONSHIPS</a:t>
                  </a:r>
                </a:p>
              </p:txBody>
            </p:sp>
          </p:grpSp>
          <p:grpSp>
            <p:nvGrpSpPr>
              <p:cNvPr id="539" name="Group 538">
                <a:extLst>
                  <a:ext uri="{FF2B5EF4-FFF2-40B4-BE49-F238E27FC236}">
                    <a16:creationId xmlns:a16="http://schemas.microsoft.com/office/drawing/2014/main" id="{CB61CA93-0FDA-40BD-A962-1FAA1B6CB1F6}"/>
                  </a:ext>
                </a:extLst>
              </p:cNvPr>
              <p:cNvGrpSpPr/>
              <p:nvPr/>
            </p:nvGrpSpPr>
            <p:grpSpPr>
              <a:xfrm>
                <a:off x="5364163" y="5102225"/>
                <a:ext cx="2266950" cy="723900"/>
                <a:chOff x="5364163" y="5102225"/>
                <a:chExt cx="2266950" cy="723900"/>
              </a:xfrm>
            </p:grpSpPr>
            <p:sp>
              <p:nvSpPr>
                <p:cNvPr id="295" name="Freeform 481">
                  <a:extLst>
                    <a:ext uri="{FF2B5EF4-FFF2-40B4-BE49-F238E27FC236}">
                      <a16:creationId xmlns:a16="http://schemas.microsoft.com/office/drawing/2014/main" id="{6E37A381-E2B6-4522-9555-7E217CDC0104}"/>
                    </a:ext>
                  </a:extLst>
                </p:cNvPr>
                <p:cNvSpPr>
                  <a:spLocks/>
                </p:cNvSpPr>
                <p:nvPr/>
              </p:nvSpPr>
              <p:spPr bwMode="auto">
                <a:xfrm>
                  <a:off x="5364163" y="5626100"/>
                  <a:ext cx="209550" cy="200025"/>
                </a:xfrm>
                <a:custGeom>
                  <a:avLst/>
                  <a:gdLst>
                    <a:gd name="T0" fmla="*/ 132 w 132"/>
                    <a:gd name="T1" fmla="*/ 58 h 126"/>
                    <a:gd name="T2" fmla="*/ 118 w 132"/>
                    <a:gd name="T3" fmla="*/ 76 h 126"/>
                    <a:gd name="T4" fmla="*/ 83 w 132"/>
                    <a:gd name="T5" fmla="*/ 49 h 126"/>
                    <a:gd name="T6" fmla="*/ 60 w 132"/>
                    <a:gd name="T7" fmla="*/ 83 h 126"/>
                    <a:gd name="T8" fmla="*/ 96 w 132"/>
                    <a:gd name="T9" fmla="*/ 110 h 126"/>
                    <a:gd name="T10" fmla="*/ 83 w 132"/>
                    <a:gd name="T11" fmla="*/ 126 h 126"/>
                    <a:gd name="T12" fmla="*/ 0 w 132"/>
                    <a:gd name="T13" fmla="*/ 67 h 126"/>
                    <a:gd name="T14" fmla="*/ 11 w 132"/>
                    <a:gd name="T15" fmla="*/ 49 h 126"/>
                    <a:gd name="T16" fmla="*/ 44 w 132"/>
                    <a:gd name="T17" fmla="*/ 74 h 126"/>
                    <a:gd name="T18" fmla="*/ 67 w 132"/>
                    <a:gd name="T19" fmla="*/ 40 h 126"/>
                    <a:gd name="T20" fmla="*/ 36 w 132"/>
                    <a:gd name="T21" fmla="*/ 18 h 126"/>
                    <a:gd name="T22" fmla="*/ 47 w 132"/>
                    <a:gd name="T23" fmla="*/ 0 h 126"/>
                    <a:gd name="T24" fmla="*/ 132 w 132"/>
                    <a:gd name="T25" fmla="*/ 58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2" h="126">
                      <a:moveTo>
                        <a:pt x="132" y="58"/>
                      </a:moveTo>
                      <a:lnTo>
                        <a:pt x="118" y="76"/>
                      </a:lnTo>
                      <a:lnTo>
                        <a:pt x="83" y="49"/>
                      </a:lnTo>
                      <a:lnTo>
                        <a:pt x="60" y="83"/>
                      </a:lnTo>
                      <a:lnTo>
                        <a:pt x="96" y="110"/>
                      </a:lnTo>
                      <a:lnTo>
                        <a:pt x="83" y="126"/>
                      </a:lnTo>
                      <a:lnTo>
                        <a:pt x="0" y="67"/>
                      </a:lnTo>
                      <a:lnTo>
                        <a:pt x="11" y="49"/>
                      </a:lnTo>
                      <a:lnTo>
                        <a:pt x="44" y="74"/>
                      </a:lnTo>
                      <a:lnTo>
                        <a:pt x="67" y="40"/>
                      </a:lnTo>
                      <a:lnTo>
                        <a:pt x="36" y="18"/>
                      </a:lnTo>
                      <a:lnTo>
                        <a:pt x="47" y="0"/>
                      </a:lnTo>
                      <a:lnTo>
                        <a:pt x="132" y="58"/>
                      </a:lnTo>
                      <a:close/>
                    </a:path>
                  </a:pathLst>
                </a:custGeom>
                <a:solidFill>
                  <a:srgbClr val="0063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49" b="0" i="0" u="none" strike="noStrike" kern="1200" cap="none" spc="0" normalizeH="0" baseline="0" noProof="0">
                    <a:ln>
                      <a:noFill/>
                    </a:ln>
                    <a:solidFill>
                      <a:prstClr val="black"/>
                    </a:solidFill>
                    <a:effectLst/>
                    <a:uLnTx/>
                    <a:uFillTx/>
                    <a:latin typeface="Calibri"/>
                    <a:ea typeface="+mn-ea"/>
                    <a:cs typeface="+mn-cs"/>
                  </a:endParaRPr>
                </a:p>
              </p:txBody>
            </p:sp>
            <p:sp>
              <p:nvSpPr>
                <p:cNvPr id="296" name="Freeform 482">
                  <a:extLst>
                    <a:ext uri="{FF2B5EF4-FFF2-40B4-BE49-F238E27FC236}">
                      <a16:creationId xmlns:a16="http://schemas.microsoft.com/office/drawing/2014/main" id="{9848225D-9B94-4A95-91F8-7AF4FBE395EA}"/>
                    </a:ext>
                  </a:extLst>
                </p:cNvPr>
                <p:cNvSpPr>
                  <a:spLocks/>
                </p:cNvSpPr>
                <p:nvPr/>
              </p:nvSpPr>
              <p:spPr bwMode="auto">
                <a:xfrm>
                  <a:off x="5459413" y="5494338"/>
                  <a:ext cx="177800" cy="174625"/>
                </a:xfrm>
                <a:custGeom>
                  <a:avLst/>
                  <a:gdLst>
                    <a:gd name="T0" fmla="*/ 61 w 112"/>
                    <a:gd name="T1" fmla="*/ 61 h 110"/>
                    <a:gd name="T2" fmla="*/ 45 w 112"/>
                    <a:gd name="T3" fmla="*/ 18 h 110"/>
                    <a:gd name="T4" fmla="*/ 61 w 112"/>
                    <a:gd name="T5" fmla="*/ 0 h 110"/>
                    <a:gd name="T6" fmla="*/ 83 w 112"/>
                    <a:gd name="T7" fmla="*/ 67 h 110"/>
                    <a:gd name="T8" fmla="*/ 112 w 112"/>
                    <a:gd name="T9" fmla="*/ 94 h 110"/>
                    <a:gd name="T10" fmla="*/ 99 w 112"/>
                    <a:gd name="T11" fmla="*/ 110 h 110"/>
                    <a:gd name="T12" fmla="*/ 70 w 112"/>
                    <a:gd name="T13" fmla="*/ 83 h 110"/>
                    <a:gd name="T14" fmla="*/ 0 w 112"/>
                    <a:gd name="T15" fmla="*/ 65 h 110"/>
                    <a:gd name="T16" fmla="*/ 16 w 112"/>
                    <a:gd name="T17" fmla="*/ 49 h 110"/>
                    <a:gd name="T18" fmla="*/ 61 w 112"/>
                    <a:gd name="T19" fmla="*/ 61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2" h="110">
                      <a:moveTo>
                        <a:pt x="61" y="61"/>
                      </a:moveTo>
                      <a:lnTo>
                        <a:pt x="45" y="18"/>
                      </a:lnTo>
                      <a:lnTo>
                        <a:pt x="61" y="0"/>
                      </a:lnTo>
                      <a:lnTo>
                        <a:pt x="83" y="67"/>
                      </a:lnTo>
                      <a:lnTo>
                        <a:pt x="112" y="94"/>
                      </a:lnTo>
                      <a:lnTo>
                        <a:pt x="99" y="110"/>
                      </a:lnTo>
                      <a:lnTo>
                        <a:pt x="70" y="83"/>
                      </a:lnTo>
                      <a:lnTo>
                        <a:pt x="0" y="65"/>
                      </a:lnTo>
                      <a:lnTo>
                        <a:pt x="16" y="49"/>
                      </a:lnTo>
                      <a:lnTo>
                        <a:pt x="61" y="61"/>
                      </a:lnTo>
                      <a:close/>
                    </a:path>
                  </a:pathLst>
                </a:custGeom>
                <a:solidFill>
                  <a:srgbClr val="0063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49" b="0" i="0" u="none" strike="noStrike" kern="1200" cap="none" spc="0" normalizeH="0" baseline="0" noProof="0">
                    <a:ln>
                      <a:noFill/>
                    </a:ln>
                    <a:solidFill>
                      <a:prstClr val="black"/>
                    </a:solidFill>
                    <a:effectLst/>
                    <a:uLnTx/>
                    <a:uFillTx/>
                    <a:latin typeface="Calibri"/>
                    <a:ea typeface="+mn-ea"/>
                    <a:cs typeface="+mn-cs"/>
                  </a:endParaRPr>
                </a:p>
              </p:txBody>
            </p:sp>
            <p:sp>
              <p:nvSpPr>
                <p:cNvPr id="297" name="Freeform 483">
                  <a:extLst>
                    <a:ext uri="{FF2B5EF4-FFF2-40B4-BE49-F238E27FC236}">
                      <a16:creationId xmlns:a16="http://schemas.microsoft.com/office/drawing/2014/main" id="{21503EAF-C055-434B-BB0F-1C40372BF138}"/>
                    </a:ext>
                  </a:extLst>
                </p:cNvPr>
                <p:cNvSpPr>
                  <a:spLocks noEditPoints="1"/>
                </p:cNvSpPr>
                <p:nvPr/>
              </p:nvSpPr>
              <p:spPr bwMode="auto">
                <a:xfrm>
                  <a:off x="5576888" y="5416550"/>
                  <a:ext cx="134938" cy="177800"/>
                </a:xfrm>
                <a:custGeom>
                  <a:avLst/>
                  <a:gdLst>
                    <a:gd name="T0" fmla="*/ 33 w 38"/>
                    <a:gd name="T1" fmla="*/ 6 h 50"/>
                    <a:gd name="T2" fmla="*/ 37 w 38"/>
                    <a:gd name="T3" fmla="*/ 17 h 50"/>
                    <a:gd name="T4" fmla="*/ 30 w 38"/>
                    <a:gd name="T5" fmla="*/ 29 h 50"/>
                    <a:gd name="T6" fmla="*/ 27 w 38"/>
                    <a:gd name="T7" fmla="*/ 31 h 50"/>
                    <a:gd name="T8" fmla="*/ 38 w 38"/>
                    <a:gd name="T9" fmla="*/ 44 h 50"/>
                    <a:gd name="T10" fmla="*/ 30 w 38"/>
                    <a:gd name="T11" fmla="*/ 50 h 50"/>
                    <a:gd name="T12" fmla="*/ 0 w 38"/>
                    <a:gd name="T13" fmla="*/ 16 h 50"/>
                    <a:gd name="T14" fmla="*/ 11 w 38"/>
                    <a:gd name="T15" fmla="*/ 6 h 50"/>
                    <a:gd name="T16" fmla="*/ 23 w 38"/>
                    <a:gd name="T17" fmla="*/ 0 h 50"/>
                    <a:gd name="T18" fmla="*/ 33 w 38"/>
                    <a:gd name="T19" fmla="*/ 6 h 50"/>
                    <a:gd name="T20" fmla="*/ 22 w 38"/>
                    <a:gd name="T21" fmla="*/ 25 h 50"/>
                    <a:gd name="T22" fmla="*/ 24 w 38"/>
                    <a:gd name="T23" fmla="*/ 23 h 50"/>
                    <a:gd name="T24" fmla="*/ 28 w 38"/>
                    <a:gd name="T25" fmla="*/ 18 h 50"/>
                    <a:gd name="T26" fmla="*/ 26 w 38"/>
                    <a:gd name="T27" fmla="*/ 12 h 50"/>
                    <a:gd name="T28" fmla="*/ 21 w 38"/>
                    <a:gd name="T29" fmla="*/ 10 h 50"/>
                    <a:gd name="T30" fmla="*/ 16 w 38"/>
                    <a:gd name="T31" fmla="*/ 12 h 50"/>
                    <a:gd name="T32" fmla="*/ 13 w 38"/>
                    <a:gd name="T33" fmla="*/ 15 h 50"/>
                    <a:gd name="T34" fmla="*/ 22 w 38"/>
                    <a:gd name="T35" fmla="*/ 25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8" h="50">
                      <a:moveTo>
                        <a:pt x="33" y="6"/>
                      </a:moveTo>
                      <a:cubicBezTo>
                        <a:pt x="36" y="9"/>
                        <a:pt x="38" y="13"/>
                        <a:pt x="37" y="17"/>
                      </a:cubicBezTo>
                      <a:cubicBezTo>
                        <a:pt x="37" y="21"/>
                        <a:pt x="34" y="25"/>
                        <a:pt x="30" y="29"/>
                      </a:cubicBezTo>
                      <a:cubicBezTo>
                        <a:pt x="27" y="31"/>
                        <a:pt x="27" y="31"/>
                        <a:pt x="27" y="31"/>
                      </a:cubicBezTo>
                      <a:cubicBezTo>
                        <a:pt x="38" y="44"/>
                        <a:pt x="38" y="44"/>
                        <a:pt x="38" y="44"/>
                      </a:cubicBezTo>
                      <a:cubicBezTo>
                        <a:pt x="30" y="50"/>
                        <a:pt x="30" y="50"/>
                        <a:pt x="30" y="50"/>
                      </a:cubicBezTo>
                      <a:cubicBezTo>
                        <a:pt x="0" y="16"/>
                        <a:pt x="0" y="16"/>
                        <a:pt x="0" y="16"/>
                      </a:cubicBezTo>
                      <a:cubicBezTo>
                        <a:pt x="11" y="6"/>
                        <a:pt x="11" y="6"/>
                        <a:pt x="11" y="6"/>
                      </a:cubicBezTo>
                      <a:cubicBezTo>
                        <a:pt x="15" y="2"/>
                        <a:pt x="19" y="1"/>
                        <a:pt x="23" y="0"/>
                      </a:cubicBezTo>
                      <a:cubicBezTo>
                        <a:pt x="27" y="0"/>
                        <a:pt x="30" y="2"/>
                        <a:pt x="33" y="6"/>
                      </a:cubicBezTo>
                      <a:close/>
                      <a:moveTo>
                        <a:pt x="22" y="25"/>
                      </a:moveTo>
                      <a:cubicBezTo>
                        <a:pt x="24" y="23"/>
                        <a:pt x="24" y="23"/>
                        <a:pt x="24" y="23"/>
                      </a:cubicBezTo>
                      <a:cubicBezTo>
                        <a:pt x="26" y="21"/>
                        <a:pt x="27" y="19"/>
                        <a:pt x="28" y="18"/>
                      </a:cubicBezTo>
                      <a:cubicBezTo>
                        <a:pt x="28" y="16"/>
                        <a:pt x="28" y="14"/>
                        <a:pt x="26" y="12"/>
                      </a:cubicBezTo>
                      <a:cubicBezTo>
                        <a:pt x="25" y="11"/>
                        <a:pt x="23" y="10"/>
                        <a:pt x="21" y="10"/>
                      </a:cubicBezTo>
                      <a:cubicBezTo>
                        <a:pt x="20" y="10"/>
                        <a:pt x="18" y="11"/>
                        <a:pt x="16" y="12"/>
                      </a:cubicBezTo>
                      <a:cubicBezTo>
                        <a:pt x="13" y="15"/>
                        <a:pt x="13" y="15"/>
                        <a:pt x="13" y="15"/>
                      </a:cubicBezTo>
                      <a:lnTo>
                        <a:pt x="22" y="25"/>
                      </a:lnTo>
                      <a:close/>
                    </a:path>
                  </a:pathLst>
                </a:custGeom>
                <a:solidFill>
                  <a:srgbClr val="0063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49" b="0" i="0" u="none" strike="noStrike" kern="1200" cap="none" spc="0" normalizeH="0" baseline="0" noProof="0">
                    <a:ln>
                      <a:noFill/>
                    </a:ln>
                    <a:solidFill>
                      <a:prstClr val="black"/>
                    </a:solidFill>
                    <a:effectLst/>
                    <a:uLnTx/>
                    <a:uFillTx/>
                    <a:latin typeface="Calibri"/>
                    <a:ea typeface="+mn-ea"/>
                    <a:cs typeface="+mn-cs"/>
                  </a:endParaRPr>
                </a:p>
              </p:txBody>
            </p:sp>
            <p:sp>
              <p:nvSpPr>
                <p:cNvPr id="298" name="Freeform 484">
                  <a:extLst>
                    <a:ext uri="{FF2B5EF4-FFF2-40B4-BE49-F238E27FC236}">
                      <a16:creationId xmlns:a16="http://schemas.microsoft.com/office/drawing/2014/main" id="{6133F0C0-CE46-4E9B-84BC-2193BBF5A5A7}"/>
                    </a:ext>
                  </a:extLst>
                </p:cNvPr>
                <p:cNvSpPr>
                  <a:spLocks/>
                </p:cNvSpPr>
                <p:nvPr/>
              </p:nvSpPr>
              <p:spPr bwMode="auto">
                <a:xfrm>
                  <a:off x="5691188" y="5319713"/>
                  <a:ext cx="171450" cy="188913"/>
                </a:xfrm>
                <a:custGeom>
                  <a:avLst/>
                  <a:gdLst>
                    <a:gd name="T0" fmla="*/ 108 w 108"/>
                    <a:gd name="T1" fmla="*/ 85 h 119"/>
                    <a:gd name="T2" fmla="*/ 60 w 108"/>
                    <a:gd name="T3" fmla="*/ 119 h 119"/>
                    <a:gd name="T4" fmla="*/ 0 w 108"/>
                    <a:gd name="T5" fmla="*/ 36 h 119"/>
                    <a:gd name="T6" fmla="*/ 49 w 108"/>
                    <a:gd name="T7" fmla="*/ 0 h 119"/>
                    <a:gd name="T8" fmla="*/ 58 w 108"/>
                    <a:gd name="T9" fmla="*/ 16 h 119"/>
                    <a:gd name="T10" fmla="*/ 29 w 108"/>
                    <a:gd name="T11" fmla="*/ 36 h 119"/>
                    <a:gd name="T12" fmla="*/ 40 w 108"/>
                    <a:gd name="T13" fmla="*/ 56 h 119"/>
                    <a:gd name="T14" fmla="*/ 69 w 108"/>
                    <a:gd name="T15" fmla="*/ 36 h 119"/>
                    <a:gd name="T16" fmla="*/ 81 w 108"/>
                    <a:gd name="T17" fmla="*/ 49 h 119"/>
                    <a:gd name="T18" fmla="*/ 51 w 108"/>
                    <a:gd name="T19" fmla="*/ 70 h 119"/>
                    <a:gd name="T20" fmla="*/ 67 w 108"/>
                    <a:gd name="T21" fmla="*/ 92 h 119"/>
                    <a:gd name="T22" fmla="*/ 96 w 108"/>
                    <a:gd name="T23" fmla="*/ 70 h 119"/>
                    <a:gd name="T24" fmla="*/ 108 w 108"/>
                    <a:gd name="T25" fmla="*/ 85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8" h="119">
                      <a:moveTo>
                        <a:pt x="108" y="85"/>
                      </a:moveTo>
                      <a:lnTo>
                        <a:pt x="60" y="119"/>
                      </a:lnTo>
                      <a:lnTo>
                        <a:pt x="0" y="36"/>
                      </a:lnTo>
                      <a:lnTo>
                        <a:pt x="49" y="0"/>
                      </a:lnTo>
                      <a:lnTo>
                        <a:pt x="58" y="16"/>
                      </a:lnTo>
                      <a:lnTo>
                        <a:pt x="29" y="36"/>
                      </a:lnTo>
                      <a:lnTo>
                        <a:pt x="40" y="56"/>
                      </a:lnTo>
                      <a:lnTo>
                        <a:pt x="69" y="36"/>
                      </a:lnTo>
                      <a:lnTo>
                        <a:pt x="81" y="49"/>
                      </a:lnTo>
                      <a:lnTo>
                        <a:pt x="51" y="70"/>
                      </a:lnTo>
                      <a:lnTo>
                        <a:pt x="67" y="92"/>
                      </a:lnTo>
                      <a:lnTo>
                        <a:pt x="96" y="70"/>
                      </a:lnTo>
                      <a:lnTo>
                        <a:pt x="108" y="85"/>
                      </a:lnTo>
                      <a:close/>
                    </a:path>
                  </a:pathLst>
                </a:custGeom>
                <a:solidFill>
                  <a:srgbClr val="0063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49" b="0" i="0" u="none" strike="noStrike" kern="1200" cap="none" spc="0" normalizeH="0" baseline="0" noProof="0">
                    <a:ln>
                      <a:noFill/>
                    </a:ln>
                    <a:solidFill>
                      <a:prstClr val="black"/>
                    </a:solidFill>
                    <a:effectLst/>
                    <a:uLnTx/>
                    <a:uFillTx/>
                    <a:latin typeface="Calibri"/>
                    <a:ea typeface="+mn-ea"/>
                    <a:cs typeface="+mn-cs"/>
                  </a:endParaRPr>
                </a:p>
              </p:txBody>
            </p:sp>
            <p:sp>
              <p:nvSpPr>
                <p:cNvPr id="299" name="Freeform 485">
                  <a:extLst>
                    <a:ext uri="{FF2B5EF4-FFF2-40B4-BE49-F238E27FC236}">
                      <a16:creationId xmlns:a16="http://schemas.microsoft.com/office/drawing/2014/main" id="{85F27245-F696-4B4A-9ABB-9054F6A9FAA0}"/>
                    </a:ext>
                  </a:extLst>
                </p:cNvPr>
                <p:cNvSpPr>
                  <a:spLocks noEditPoints="1"/>
                </p:cNvSpPr>
                <p:nvPr/>
              </p:nvSpPr>
              <p:spPr bwMode="auto">
                <a:xfrm>
                  <a:off x="5805488" y="5259388"/>
                  <a:ext cx="192088" cy="180975"/>
                </a:xfrm>
                <a:custGeom>
                  <a:avLst/>
                  <a:gdLst>
                    <a:gd name="T0" fmla="*/ 22 w 54"/>
                    <a:gd name="T1" fmla="*/ 31 h 51"/>
                    <a:gd name="T2" fmla="*/ 31 w 54"/>
                    <a:gd name="T3" fmla="*/ 46 h 51"/>
                    <a:gd name="T4" fmla="*/ 22 w 54"/>
                    <a:gd name="T5" fmla="*/ 51 h 51"/>
                    <a:gd name="T6" fmla="*/ 0 w 54"/>
                    <a:gd name="T7" fmla="*/ 11 h 51"/>
                    <a:gd name="T8" fmla="*/ 12 w 54"/>
                    <a:gd name="T9" fmla="*/ 4 h 51"/>
                    <a:gd name="T10" fmla="*/ 25 w 54"/>
                    <a:gd name="T11" fmla="*/ 1 h 51"/>
                    <a:gd name="T12" fmla="*/ 34 w 54"/>
                    <a:gd name="T13" fmla="*/ 7 h 51"/>
                    <a:gd name="T14" fmla="*/ 36 w 54"/>
                    <a:gd name="T15" fmla="*/ 15 h 51"/>
                    <a:gd name="T16" fmla="*/ 33 w 54"/>
                    <a:gd name="T17" fmla="*/ 22 h 51"/>
                    <a:gd name="T18" fmla="*/ 54 w 54"/>
                    <a:gd name="T19" fmla="*/ 33 h 51"/>
                    <a:gd name="T20" fmla="*/ 45 w 54"/>
                    <a:gd name="T21" fmla="*/ 38 h 51"/>
                    <a:gd name="T22" fmla="*/ 27 w 54"/>
                    <a:gd name="T23" fmla="*/ 28 h 51"/>
                    <a:gd name="T24" fmla="*/ 22 w 54"/>
                    <a:gd name="T25" fmla="*/ 31 h 51"/>
                    <a:gd name="T26" fmla="*/ 18 w 54"/>
                    <a:gd name="T27" fmla="*/ 24 h 51"/>
                    <a:gd name="T28" fmla="*/ 21 w 54"/>
                    <a:gd name="T29" fmla="*/ 22 h 51"/>
                    <a:gd name="T30" fmla="*/ 26 w 54"/>
                    <a:gd name="T31" fmla="*/ 18 h 51"/>
                    <a:gd name="T32" fmla="*/ 26 w 54"/>
                    <a:gd name="T33" fmla="*/ 12 h 51"/>
                    <a:gd name="T34" fmla="*/ 22 w 54"/>
                    <a:gd name="T35" fmla="*/ 9 h 51"/>
                    <a:gd name="T36" fmla="*/ 15 w 54"/>
                    <a:gd name="T37" fmla="*/ 12 h 51"/>
                    <a:gd name="T38" fmla="*/ 12 w 54"/>
                    <a:gd name="T39" fmla="*/ 13 h 51"/>
                    <a:gd name="T40" fmla="*/ 18 w 54"/>
                    <a:gd name="T41" fmla="*/ 24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4" h="51">
                      <a:moveTo>
                        <a:pt x="22" y="31"/>
                      </a:moveTo>
                      <a:cubicBezTo>
                        <a:pt x="31" y="46"/>
                        <a:pt x="31" y="46"/>
                        <a:pt x="31" y="46"/>
                      </a:cubicBezTo>
                      <a:cubicBezTo>
                        <a:pt x="22" y="51"/>
                        <a:pt x="22" y="51"/>
                        <a:pt x="22" y="51"/>
                      </a:cubicBezTo>
                      <a:cubicBezTo>
                        <a:pt x="0" y="11"/>
                        <a:pt x="0" y="11"/>
                        <a:pt x="0" y="11"/>
                      </a:cubicBezTo>
                      <a:cubicBezTo>
                        <a:pt x="12" y="4"/>
                        <a:pt x="12" y="4"/>
                        <a:pt x="12" y="4"/>
                      </a:cubicBezTo>
                      <a:cubicBezTo>
                        <a:pt x="17" y="1"/>
                        <a:pt x="22" y="0"/>
                        <a:pt x="25" y="1"/>
                      </a:cubicBezTo>
                      <a:cubicBezTo>
                        <a:pt x="29" y="1"/>
                        <a:pt x="32" y="3"/>
                        <a:pt x="34" y="7"/>
                      </a:cubicBezTo>
                      <a:cubicBezTo>
                        <a:pt x="36" y="10"/>
                        <a:pt x="36" y="12"/>
                        <a:pt x="36" y="15"/>
                      </a:cubicBezTo>
                      <a:cubicBezTo>
                        <a:pt x="35" y="17"/>
                        <a:pt x="34" y="20"/>
                        <a:pt x="33" y="22"/>
                      </a:cubicBezTo>
                      <a:cubicBezTo>
                        <a:pt x="44" y="28"/>
                        <a:pt x="51" y="31"/>
                        <a:pt x="54" y="33"/>
                      </a:cubicBezTo>
                      <a:cubicBezTo>
                        <a:pt x="45" y="38"/>
                        <a:pt x="45" y="38"/>
                        <a:pt x="45" y="38"/>
                      </a:cubicBezTo>
                      <a:cubicBezTo>
                        <a:pt x="27" y="28"/>
                        <a:pt x="27" y="28"/>
                        <a:pt x="27" y="28"/>
                      </a:cubicBezTo>
                      <a:lnTo>
                        <a:pt x="22" y="31"/>
                      </a:lnTo>
                      <a:close/>
                      <a:moveTo>
                        <a:pt x="18" y="24"/>
                      </a:moveTo>
                      <a:cubicBezTo>
                        <a:pt x="21" y="22"/>
                        <a:pt x="21" y="22"/>
                        <a:pt x="21" y="22"/>
                      </a:cubicBezTo>
                      <a:cubicBezTo>
                        <a:pt x="24" y="21"/>
                        <a:pt x="25" y="19"/>
                        <a:pt x="26" y="18"/>
                      </a:cubicBezTo>
                      <a:cubicBezTo>
                        <a:pt x="27" y="16"/>
                        <a:pt x="27" y="14"/>
                        <a:pt x="26" y="12"/>
                      </a:cubicBezTo>
                      <a:cubicBezTo>
                        <a:pt x="25" y="10"/>
                        <a:pt x="23" y="10"/>
                        <a:pt x="22" y="9"/>
                      </a:cubicBezTo>
                      <a:cubicBezTo>
                        <a:pt x="20" y="9"/>
                        <a:pt x="18" y="10"/>
                        <a:pt x="15" y="12"/>
                      </a:cubicBezTo>
                      <a:cubicBezTo>
                        <a:pt x="12" y="13"/>
                        <a:pt x="12" y="13"/>
                        <a:pt x="12" y="13"/>
                      </a:cubicBezTo>
                      <a:lnTo>
                        <a:pt x="18" y="24"/>
                      </a:lnTo>
                      <a:close/>
                    </a:path>
                  </a:pathLst>
                </a:custGeom>
                <a:solidFill>
                  <a:srgbClr val="0063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49" b="0" i="0" u="none" strike="noStrike" kern="1200" cap="none" spc="0" normalizeH="0" baseline="0" noProof="0">
                    <a:ln>
                      <a:noFill/>
                    </a:ln>
                    <a:solidFill>
                      <a:prstClr val="black"/>
                    </a:solidFill>
                    <a:effectLst/>
                    <a:uLnTx/>
                    <a:uFillTx/>
                    <a:latin typeface="Calibri"/>
                    <a:ea typeface="+mn-ea"/>
                    <a:cs typeface="+mn-cs"/>
                  </a:endParaRPr>
                </a:p>
              </p:txBody>
            </p:sp>
            <p:sp>
              <p:nvSpPr>
                <p:cNvPr id="300" name="Freeform 486">
                  <a:extLst>
                    <a:ext uri="{FF2B5EF4-FFF2-40B4-BE49-F238E27FC236}">
                      <a16:creationId xmlns:a16="http://schemas.microsoft.com/office/drawing/2014/main" id="{2C0658A2-B47F-44A4-AC5A-5F0D03141214}"/>
                    </a:ext>
                  </a:extLst>
                </p:cNvPr>
                <p:cNvSpPr>
                  <a:spLocks/>
                </p:cNvSpPr>
                <p:nvPr/>
              </p:nvSpPr>
              <p:spPr bwMode="auto">
                <a:xfrm>
                  <a:off x="5954713" y="5191125"/>
                  <a:ext cx="134938" cy="177800"/>
                </a:xfrm>
                <a:custGeom>
                  <a:avLst/>
                  <a:gdLst>
                    <a:gd name="T0" fmla="*/ 37 w 38"/>
                    <a:gd name="T1" fmla="*/ 28 h 50"/>
                    <a:gd name="T2" fmla="*/ 36 w 38"/>
                    <a:gd name="T3" fmla="*/ 39 h 50"/>
                    <a:gd name="T4" fmla="*/ 26 w 38"/>
                    <a:gd name="T5" fmla="*/ 47 h 50"/>
                    <a:gd name="T6" fmla="*/ 13 w 38"/>
                    <a:gd name="T7" fmla="*/ 49 h 50"/>
                    <a:gd name="T8" fmla="*/ 10 w 38"/>
                    <a:gd name="T9" fmla="*/ 41 h 50"/>
                    <a:gd name="T10" fmla="*/ 18 w 38"/>
                    <a:gd name="T11" fmla="*/ 41 h 50"/>
                    <a:gd name="T12" fmla="*/ 24 w 38"/>
                    <a:gd name="T13" fmla="*/ 39 h 50"/>
                    <a:gd name="T14" fmla="*/ 28 w 38"/>
                    <a:gd name="T15" fmla="*/ 36 h 50"/>
                    <a:gd name="T16" fmla="*/ 28 w 38"/>
                    <a:gd name="T17" fmla="*/ 32 h 50"/>
                    <a:gd name="T18" fmla="*/ 27 w 38"/>
                    <a:gd name="T19" fmla="*/ 31 h 50"/>
                    <a:gd name="T20" fmla="*/ 24 w 38"/>
                    <a:gd name="T21" fmla="*/ 29 h 50"/>
                    <a:gd name="T22" fmla="*/ 17 w 38"/>
                    <a:gd name="T23" fmla="*/ 29 h 50"/>
                    <a:gd name="T24" fmla="*/ 10 w 38"/>
                    <a:gd name="T25" fmla="*/ 28 h 50"/>
                    <a:gd name="T26" fmla="*/ 5 w 38"/>
                    <a:gd name="T27" fmla="*/ 25 h 50"/>
                    <a:gd name="T28" fmla="*/ 2 w 38"/>
                    <a:gd name="T29" fmla="*/ 20 h 50"/>
                    <a:gd name="T30" fmla="*/ 2 w 38"/>
                    <a:gd name="T31" fmla="*/ 10 h 50"/>
                    <a:gd name="T32" fmla="*/ 11 w 38"/>
                    <a:gd name="T33" fmla="*/ 3 h 50"/>
                    <a:gd name="T34" fmla="*/ 18 w 38"/>
                    <a:gd name="T35" fmla="*/ 1 h 50"/>
                    <a:gd name="T36" fmla="*/ 25 w 38"/>
                    <a:gd name="T37" fmla="*/ 0 h 50"/>
                    <a:gd name="T38" fmla="*/ 25 w 38"/>
                    <a:gd name="T39" fmla="*/ 8 h 50"/>
                    <a:gd name="T40" fmla="*/ 19 w 38"/>
                    <a:gd name="T41" fmla="*/ 9 h 50"/>
                    <a:gd name="T42" fmla="*/ 14 w 38"/>
                    <a:gd name="T43" fmla="*/ 10 h 50"/>
                    <a:gd name="T44" fmla="*/ 11 w 38"/>
                    <a:gd name="T45" fmla="*/ 13 h 50"/>
                    <a:gd name="T46" fmla="*/ 10 w 38"/>
                    <a:gd name="T47" fmla="*/ 17 h 50"/>
                    <a:gd name="T48" fmla="*/ 12 w 38"/>
                    <a:gd name="T49" fmla="*/ 18 h 50"/>
                    <a:gd name="T50" fmla="*/ 14 w 38"/>
                    <a:gd name="T51" fmla="*/ 19 h 50"/>
                    <a:gd name="T52" fmla="*/ 21 w 38"/>
                    <a:gd name="T53" fmla="*/ 20 h 50"/>
                    <a:gd name="T54" fmla="*/ 32 w 38"/>
                    <a:gd name="T55" fmla="*/ 22 h 50"/>
                    <a:gd name="T56" fmla="*/ 37 w 38"/>
                    <a:gd name="T57" fmla="*/ 28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8" h="50">
                      <a:moveTo>
                        <a:pt x="37" y="28"/>
                      </a:moveTo>
                      <a:cubicBezTo>
                        <a:pt x="38" y="32"/>
                        <a:pt x="38" y="36"/>
                        <a:pt x="36" y="39"/>
                      </a:cubicBezTo>
                      <a:cubicBezTo>
                        <a:pt x="35" y="42"/>
                        <a:pt x="31" y="45"/>
                        <a:pt x="26" y="47"/>
                      </a:cubicBezTo>
                      <a:cubicBezTo>
                        <a:pt x="22" y="49"/>
                        <a:pt x="17" y="50"/>
                        <a:pt x="13" y="49"/>
                      </a:cubicBezTo>
                      <a:cubicBezTo>
                        <a:pt x="10" y="41"/>
                        <a:pt x="10" y="41"/>
                        <a:pt x="10" y="41"/>
                      </a:cubicBezTo>
                      <a:cubicBezTo>
                        <a:pt x="13" y="41"/>
                        <a:pt x="16" y="41"/>
                        <a:pt x="18" y="41"/>
                      </a:cubicBezTo>
                      <a:cubicBezTo>
                        <a:pt x="20" y="41"/>
                        <a:pt x="22" y="40"/>
                        <a:pt x="24" y="39"/>
                      </a:cubicBezTo>
                      <a:cubicBezTo>
                        <a:pt x="26" y="39"/>
                        <a:pt x="27" y="38"/>
                        <a:pt x="28" y="36"/>
                      </a:cubicBezTo>
                      <a:cubicBezTo>
                        <a:pt x="29" y="35"/>
                        <a:pt x="29" y="34"/>
                        <a:pt x="28" y="32"/>
                      </a:cubicBezTo>
                      <a:cubicBezTo>
                        <a:pt x="28" y="32"/>
                        <a:pt x="27" y="31"/>
                        <a:pt x="27" y="31"/>
                      </a:cubicBezTo>
                      <a:cubicBezTo>
                        <a:pt x="26" y="30"/>
                        <a:pt x="25" y="30"/>
                        <a:pt x="24" y="29"/>
                      </a:cubicBezTo>
                      <a:cubicBezTo>
                        <a:pt x="23" y="29"/>
                        <a:pt x="20" y="29"/>
                        <a:pt x="17" y="29"/>
                      </a:cubicBezTo>
                      <a:cubicBezTo>
                        <a:pt x="14" y="29"/>
                        <a:pt x="12" y="28"/>
                        <a:pt x="10" y="28"/>
                      </a:cubicBezTo>
                      <a:cubicBezTo>
                        <a:pt x="8" y="27"/>
                        <a:pt x="7" y="26"/>
                        <a:pt x="5" y="25"/>
                      </a:cubicBezTo>
                      <a:cubicBezTo>
                        <a:pt x="4" y="24"/>
                        <a:pt x="3" y="22"/>
                        <a:pt x="2" y="20"/>
                      </a:cubicBezTo>
                      <a:cubicBezTo>
                        <a:pt x="0" y="17"/>
                        <a:pt x="0" y="13"/>
                        <a:pt x="2" y="10"/>
                      </a:cubicBezTo>
                      <a:cubicBezTo>
                        <a:pt x="4" y="7"/>
                        <a:pt x="7" y="4"/>
                        <a:pt x="11" y="3"/>
                      </a:cubicBezTo>
                      <a:cubicBezTo>
                        <a:pt x="13" y="2"/>
                        <a:pt x="16" y="1"/>
                        <a:pt x="18" y="1"/>
                      </a:cubicBezTo>
                      <a:cubicBezTo>
                        <a:pt x="20" y="0"/>
                        <a:pt x="22" y="0"/>
                        <a:pt x="25" y="0"/>
                      </a:cubicBezTo>
                      <a:cubicBezTo>
                        <a:pt x="25" y="8"/>
                        <a:pt x="25" y="8"/>
                        <a:pt x="25" y="8"/>
                      </a:cubicBezTo>
                      <a:cubicBezTo>
                        <a:pt x="22" y="8"/>
                        <a:pt x="20" y="9"/>
                        <a:pt x="19" y="9"/>
                      </a:cubicBezTo>
                      <a:cubicBezTo>
                        <a:pt x="17" y="9"/>
                        <a:pt x="15" y="9"/>
                        <a:pt x="14" y="10"/>
                      </a:cubicBezTo>
                      <a:cubicBezTo>
                        <a:pt x="12" y="11"/>
                        <a:pt x="11" y="12"/>
                        <a:pt x="11" y="13"/>
                      </a:cubicBezTo>
                      <a:cubicBezTo>
                        <a:pt x="10" y="14"/>
                        <a:pt x="10" y="15"/>
                        <a:pt x="10" y="17"/>
                      </a:cubicBezTo>
                      <a:cubicBezTo>
                        <a:pt x="11" y="17"/>
                        <a:pt x="11" y="18"/>
                        <a:pt x="12" y="18"/>
                      </a:cubicBezTo>
                      <a:cubicBezTo>
                        <a:pt x="12" y="19"/>
                        <a:pt x="13" y="19"/>
                        <a:pt x="14" y="19"/>
                      </a:cubicBezTo>
                      <a:cubicBezTo>
                        <a:pt x="15" y="20"/>
                        <a:pt x="18" y="20"/>
                        <a:pt x="21" y="20"/>
                      </a:cubicBezTo>
                      <a:cubicBezTo>
                        <a:pt x="26" y="20"/>
                        <a:pt x="29" y="21"/>
                        <a:pt x="32" y="22"/>
                      </a:cubicBezTo>
                      <a:cubicBezTo>
                        <a:pt x="34" y="24"/>
                        <a:pt x="36" y="26"/>
                        <a:pt x="37" y="28"/>
                      </a:cubicBezTo>
                      <a:close/>
                    </a:path>
                  </a:pathLst>
                </a:custGeom>
                <a:solidFill>
                  <a:srgbClr val="0063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49" b="0" i="0" u="none" strike="noStrike" kern="1200" cap="none" spc="0" normalizeH="0" baseline="0" noProof="0">
                    <a:ln>
                      <a:noFill/>
                    </a:ln>
                    <a:solidFill>
                      <a:prstClr val="black"/>
                    </a:solidFill>
                    <a:effectLst/>
                    <a:uLnTx/>
                    <a:uFillTx/>
                    <a:latin typeface="Calibri"/>
                    <a:ea typeface="+mn-ea"/>
                    <a:cs typeface="+mn-cs"/>
                  </a:endParaRPr>
                </a:p>
              </p:txBody>
            </p:sp>
            <p:sp>
              <p:nvSpPr>
                <p:cNvPr id="301" name="Freeform 487">
                  <a:extLst>
                    <a:ext uri="{FF2B5EF4-FFF2-40B4-BE49-F238E27FC236}">
                      <a16:creationId xmlns:a16="http://schemas.microsoft.com/office/drawing/2014/main" id="{C18D03BD-CB33-4B93-8FB0-AF0260FB037F}"/>
                    </a:ext>
                  </a:extLst>
                </p:cNvPr>
                <p:cNvSpPr>
                  <a:spLocks noEditPoints="1"/>
                </p:cNvSpPr>
                <p:nvPr/>
              </p:nvSpPr>
              <p:spPr bwMode="auto">
                <a:xfrm>
                  <a:off x="6078538" y="5153025"/>
                  <a:ext cx="125413" cy="173038"/>
                </a:xfrm>
                <a:custGeom>
                  <a:avLst/>
                  <a:gdLst>
                    <a:gd name="T0" fmla="*/ 34 w 35"/>
                    <a:gd name="T1" fmla="*/ 10 h 49"/>
                    <a:gd name="T2" fmla="*/ 33 w 35"/>
                    <a:gd name="T3" fmla="*/ 22 h 49"/>
                    <a:gd name="T4" fmla="*/ 21 w 35"/>
                    <a:gd name="T5" fmla="*/ 30 h 49"/>
                    <a:gd name="T6" fmla="*/ 17 w 35"/>
                    <a:gd name="T7" fmla="*/ 31 h 49"/>
                    <a:gd name="T8" fmla="*/ 22 w 35"/>
                    <a:gd name="T9" fmla="*/ 46 h 49"/>
                    <a:gd name="T10" fmla="*/ 12 w 35"/>
                    <a:gd name="T11" fmla="*/ 49 h 49"/>
                    <a:gd name="T12" fmla="*/ 0 w 35"/>
                    <a:gd name="T13" fmla="*/ 5 h 49"/>
                    <a:gd name="T14" fmla="*/ 14 w 35"/>
                    <a:gd name="T15" fmla="*/ 1 h 49"/>
                    <a:gd name="T16" fmla="*/ 27 w 35"/>
                    <a:gd name="T17" fmla="*/ 1 h 49"/>
                    <a:gd name="T18" fmla="*/ 34 w 35"/>
                    <a:gd name="T19" fmla="*/ 10 h 49"/>
                    <a:gd name="T20" fmla="*/ 15 w 35"/>
                    <a:gd name="T21" fmla="*/ 23 h 49"/>
                    <a:gd name="T22" fmla="*/ 18 w 35"/>
                    <a:gd name="T23" fmla="*/ 22 h 49"/>
                    <a:gd name="T24" fmla="*/ 24 w 35"/>
                    <a:gd name="T25" fmla="*/ 19 h 49"/>
                    <a:gd name="T26" fmla="*/ 25 w 35"/>
                    <a:gd name="T27" fmla="*/ 13 h 49"/>
                    <a:gd name="T28" fmla="*/ 21 w 35"/>
                    <a:gd name="T29" fmla="*/ 9 h 49"/>
                    <a:gd name="T30" fmla="*/ 15 w 35"/>
                    <a:gd name="T31" fmla="*/ 9 h 49"/>
                    <a:gd name="T32" fmla="*/ 11 w 35"/>
                    <a:gd name="T33" fmla="*/ 10 h 49"/>
                    <a:gd name="T34" fmla="*/ 15 w 35"/>
                    <a:gd name="T35" fmla="*/ 23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5" h="49">
                      <a:moveTo>
                        <a:pt x="34" y="10"/>
                      </a:moveTo>
                      <a:cubicBezTo>
                        <a:pt x="35" y="15"/>
                        <a:pt x="35" y="19"/>
                        <a:pt x="33" y="22"/>
                      </a:cubicBezTo>
                      <a:cubicBezTo>
                        <a:pt x="30" y="26"/>
                        <a:pt x="27" y="28"/>
                        <a:pt x="21" y="30"/>
                      </a:cubicBezTo>
                      <a:cubicBezTo>
                        <a:pt x="17" y="31"/>
                        <a:pt x="17" y="31"/>
                        <a:pt x="17" y="31"/>
                      </a:cubicBezTo>
                      <a:cubicBezTo>
                        <a:pt x="22" y="46"/>
                        <a:pt x="22" y="46"/>
                        <a:pt x="22" y="46"/>
                      </a:cubicBezTo>
                      <a:cubicBezTo>
                        <a:pt x="12" y="49"/>
                        <a:pt x="12" y="49"/>
                        <a:pt x="12" y="49"/>
                      </a:cubicBezTo>
                      <a:cubicBezTo>
                        <a:pt x="0" y="5"/>
                        <a:pt x="0" y="5"/>
                        <a:pt x="0" y="5"/>
                      </a:cubicBezTo>
                      <a:cubicBezTo>
                        <a:pt x="14" y="1"/>
                        <a:pt x="14" y="1"/>
                        <a:pt x="14" y="1"/>
                      </a:cubicBezTo>
                      <a:cubicBezTo>
                        <a:pt x="19" y="0"/>
                        <a:pt x="23" y="0"/>
                        <a:pt x="27" y="1"/>
                      </a:cubicBezTo>
                      <a:cubicBezTo>
                        <a:pt x="30" y="3"/>
                        <a:pt x="33" y="6"/>
                        <a:pt x="34" y="10"/>
                      </a:cubicBezTo>
                      <a:close/>
                      <a:moveTo>
                        <a:pt x="15" y="23"/>
                      </a:moveTo>
                      <a:cubicBezTo>
                        <a:pt x="18" y="22"/>
                        <a:pt x="18" y="22"/>
                        <a:pt x="18" y="22"/>
                      </a:cubicBezTo>
                      <a:cubicBezTo>
                        <a:pt x="21" y="21"/>
                        <a:pt x="23" y="20"/>
                        <a:pt x="24" y="19"/>
                      </a:cubicBezTo>
                      <a:cubicBezTo>
                        <a:pt x="25" y="17"/>
                        <a:pt x="25" y="15"/>
                        <a:pt x="25" y="13"/>
                      </a:cubicBezTo>
                      <a:cubicBezTo>
                        <a:pt x="24" y="11"/>
                        <a:pt x="23" y="10"/>
                        <a:pt x="21" y="9"/>
                      </a:cubicBezTo>
                      <a:cubicBezTo>
                        <a:pt x="20" y="8"/>
                        <a:pt x="18" y="8"/>
                        <a:pt x="15" y="9"/>
                      </a:cubicBezTo>
                      <a:cubicBezTo>
                        <a:pt x="11" y="10"/>
                        <a:pt x="11" y="10"/>
                        <a:pt x="11" y="10"/>
                      </a:cubicBezTo>
                      <a:lnTo>
                        <a:pt x="15" y="23"/>
                      </a:lnTo>
                      <a:close/>
                    </a:path>
                  </a:pathLst>
                </a:custGeom>
                <a:solidFill>
                  <a:srgbClr val="0063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49" b="0" i="0" u="none" strike="noStrike" kern="1200" cap="none" spc="0" normalizeH="0" baseline="0" noProof="0">
                    <a:ln>
                      <a:noFill/>
                    </a:ln>
                    <a:solidFill>
                      <a:prstClr val="black"/>
                    </a:solidFill>
                    <a:effectLst/>
                    <a:uLnTx/>
                    <a:uFillTx/>
                    <a:latin typeface="Calibri"/>
                    <a:ea typeface="+mn-ea"/>
                    <a:cs typeface="+mn-cs"/>
                  </a:endParaRPr>
                </a:p>
              </p:txBody>
            </p:sp>
            <p:sp>
              <p:nvSpPr>
                <p:cNvPr id="302" name="Freeform 488">
                  <a:extLst>
                    <a:ext uri="{FF2B5EF4-FFF2-40B4-BE49-F238E27FC236}">
                      <a16:creationId xmlns:a16="http://schemas.microsoft.com/office/drawing/2014/main" id="{43243BBC-E179-4E78-B1A6-F0A06DB9197B}"/>
                    </a:ext>
                  </a:extLst>
                </p:cNvPr>
                <p:cNvSpPr>
                  <a:spLocks/>
                </p:cNvSpPr>
                <p:nvPr/>
              </p:nvSpPr>
              <p:spPr bwMode="auto">
                <a:xfrm>
                  <a:off x="6221413" y="5116513"/>
                  <a:ext cx="120650" cy="174625"/>
                </a:xfrm>
                <a:custGeom>
                  <a:avLst/>
                  <a:gdLst>
                    <a:gd name="T0" fmla="*/ 76 w 76"/>
                    <a:gd name="T1" fmla="*/ 101 h 110"/>
                    <a:gd name="T2" fmla="*/ 18 w 76"/>
                    <a:gd name="T3" fmla="*/ 110 h 110"/>
                    <a:gd name="T4" fmla="*/ 0 w 76"/>
                    <a:gd name="T5" fmla="*/ 9 h 110"/>
                    <a:gd name="T6" fmla="*/ 58 w 76"/>
                    <a:gd name="T7" fmla="*/ 0 h 110"/>
                    <a:gd name="T8" fmla="*/ 60 w 76"/>
                    <a:gd name="T9" fmla="*/ 18 h 110"/>
                    <a:gd name="T10" fmla="*/ 25 w 76"/>
                    <a:gd name="T11" fmla="*/ 23 h 110"/>
                    <a:gd name="T12" fmla="*/ 29 w 76"/>
                    <a:gd name="T13" fmla="*/ 45 h 110"/>
                    <a:gd name="T14" fmla="*/ 63 w 76"/>
                    <a:gd name="T15" fmla="*/ 41 h 110"/>
                    <a:gd name="T16" fmla="*/ 65 w 76"/>
                    <a:gd name="T17" fmla="*/ 56 h 110"/>
                    <a:gd name="T18" fmla="*/ 31 w 76"/>
                    <a:gd name="T19" fmla="*/ 63 h 110"/>
                    <a:gd name="T20" fmla="*/ 36 w 76"/>
                    <a:gd name="T21" fmla="*/ 90 h 110"/>
                    <a:gd name="T22" fmla="*/ 74 w 76"/>
                    <a:gd name="T23" fmla="*/ 83 h 110"/>
                    <a:gd name="T24" fmla="*/ 76 w 76"/>
                    <a:gd name="T25" fmla="*/ 101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6" h="110">
                      <a:moveTo>
                        <a:pt x="76" y="101"/>
                      </a:moveTo>
                      <a:lnTo>
                        <a:pt x="18" y="110"/>
                      </a:lnTo>
                      <a:lnTo>
                        <a:pt x="0" y="9"/>
                      </a:lnTo>
                      <a:lnTo>
                        <a:pt x="58" y="0"/>
                      </a:lnTo>
                      <a:lnTo>
                        <a:pt x="60" y="18"/>
                      </a:lnTo>
                      <a:lnTo>
                        <a:pt x="25" y="23"/>
                      </a:lnTo>
                      <a:lnTo>
                        <a:pt x="29" y="45"/>
                      </a:lnTo>
                      <a:lnTo>
                        <a:pt x="63" y="41"/>
                      </a:lnTo>
                      <a:lnTo>
                        <a:pt x="65" y="56"/>
                      </a:lnTo>
                      <a:lnTo>
                        <a:pt x="31" y="63"/>
                      </a:lnTo>
                      <a:lnTo>
                        <a:pt x="36" y="90"/>
                      </a:lnTo>
                      <a:lnTo>
                        <a:pt x="74" y="83"/>
                      </a:lnTo>
                      <a:lnTo>
                        <a:pt x="76" y="101"/>
                      </a:lnTo>
                      <a:close/>
                    </a:path>
                  </a:pathLst>
                </a:custGeom>
                <a:solidFill>
                  <a:srgbClr val="0063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49" b="0" i="0" u="none" strike="noStrike" kern="1200" cap="none" spc="0" normalizeH="0" baseline="0" noProof="0">
                    <a:ln>
                      <a:noFill/>
                    </a:ln>
                    <a:solidFill>
                      <a:prstClr val="black"/>
                    </a:solidFill>
                    <a:effectLst/>
                    <a:uLnTx/>
                    <a:uFillTx/>
                    <a:latin typeface="Calibri"/>
                    <a:ea typeface="+mn-ea"/>
                    <a:cs typeface="+mn-cs"/>
                  </a:endParaRPr>
                </a:p>
              </p:txBody>
            </p:sp>
            <p:sp>
              <p:nvSpPr>
                <p:cNvPr id="303" name="Freeform 489">
                  <a:extLst>
                    <a:ext uri="{FF2B5EF4-FFF2-40B4-BE49-F238E27FC236}">
                      <a16:creationId xmlns:a16="http://schemas.microsoft.com/office/drawing/2014/main" id="{97DB3FC3-3EB8-4F52-9385-3A82A3A880A7}"/>
                    </a:ext>
                  </a:extLst>
                </p:cNvPr>
                <p:cNvSpPr>
                  <a:spLocks/>
                </p:cNvSpPr>
                <p:nvPr/>
              </p:nvSpPr>
              <p:spPr bwMode="auto">
                <a:xfrm>
                  <a:off x="6353175" y="5102225"/>
                  <a:ext cx="123825" cy="171450"/>
                </a:xfrm>
                <a:custGeom>
                  <a:avLst/>
                  <a:gdLst>
                    <a:gd name="T0" fmla="*/ 20 w 35"/>
                    <a:gd name="T1" fmla="*/ 8 h 48"/>
                    <a:gd name="T2" fmla="*/ 12 w 35"/>
                    <a:gd name="T3" fmla="*/ 13 h 48"/>
                    <a:gd name="T4" fmla="*/ 10 w 35"/>
                    <a:gd name="T5" fmla="*/ 25 h 48"/>
                    <a:gd name="T6" fmla="*/ 23 w 35"/>
                    <a:gd name="T7" fmla="*/ 39 h 48"/>
                    <a:gd name="T8" fmla="*/ 34 w 35"/>
                    <a:gd name="T9" fmla="*/ 36 h 48"/>
                    <a:gd name="T10" fmla="*/ 35 w 35"/>
                    <a:gd name="T11" fmla="*/ 44 h 48"/>
                    <a:gd name="T12" fmla="*/ 22 w 35"/>
                    <a:gd name="T13" fmla="*/ 47 h 48"/>
                    <a:gd name="T14" fmla="*/ 7 w 35"/>
                    <a:gd name="T15" fmla="*/ 42 h 48"/>
                    <a:gd name="T16" fmla="*/ 0 w 35"/>
                    <a:gd name="T17" fmla="*/ 25 h 48"/>
                    <a:gd name="T18" fmla="*/ 2 w 35"/>
                    <a:gd name="T19" fmla="*/ 13 h 48"/>
                    <a:gd name="T20" fmla="*/ 9 w 35"/>
                    <a:gd name="T21" fmla="*/ 4 h 48"/>
                    <a:gd name="T22" fmla="*/ 20 w 35"/>
                    <a:gd name="T23" fmla="*/ 0 h 48"/>
                    <a:gd name="T24" fmla="*/ 33 w 35"/>
                    <a:gd name="T25" fmla="*/ 3 h 48"/>
                    <a:gd name="T26" fmla="*/ 31 w 35"/>
                    <a:gd name="T27" fmla="*/ 11 h 48"/>
                    <a:gd name="T28" fmla="*/ 26 w 35"/>
                    <a:gd name="T29" fmla="*/ 9 h 48"/>
                    <a:gd name="T30" fmla="*/ 20 w 35"/>
                    <a:gd name="T31" fmla="*/ 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5" h="48">
                      <a:moveTo>
                        <a:pt x="20" y="8"/>
                      </a:moveTo>
                      <a:cubicBezTo>
                        <a:pt x="17" y="9"/>
                        <a:pt x="14" y="10"/>
                        <a:pt x="12" y="13"/>
                      </a:cubicBezTo>
                      <a:cubicBezTo>
                        <a:pt x="10" y="16"/>
                        <a:pt x="10" y="20"/>
                        <a:pt x="10" y="25"/>
                      </a:cubicBezTo>
                      <a:cubicBezTo>
                        <a:pt x="11" y="35"/>
                        <a:pt x="15" y="40"/>
                        <a:pt x="23" y="39"/>
                      </a:cubicBezTo>
                      <a:cubicBezTo>
                        <a:pt x="26" y="39"/>
                        <a:pt x="30" y="38"/>
                        <a:pt x="34" y="36"/>
                      </a:cubicBezTo>
                      <a:cubicBezTo>
                        <a:pt x="35" y="44"/>
                        <a:pt x="35" y="44"/>
                        <a:pt x="35" y="44"/>
                      </a:cubicBezTo>
                      <a:cubicBezTo>
                        <a:pt x="31" y="46"/>
                        <a:pt x="27" y="47"/>
                        <a:pt x="22" y="47"/>
                      </a:cubicBezTo>
                      <a:cubicBezTo>
                        <a:pt x="16" y="48"/>
                        <a:pt x="10" y="46"/>
                        <a:pt x="7" y="42"/>
                      </a:cubicBezTo>
                      <a:cubicBezTo>
                        <a:pt x="3" y="38"/>
                        <a:pt x="1" y="33"/>
                        <a:pt x="0" y="25"/>
                      </a:cubicBezTo>
                      <a:cubicBezTo>
                        <a:pt x="0" y="21"/>
                        <a:pt x="0" y="16"/>
                        <a:pt x="2" y="13"/>
                      </a:cubicBezTo>
                      <a:cubicBezTo>
                        <a:pt x="3" y="9"/>
                        <a:pt x="6" y="6"/>
                        <a:pt x="9" y="4"/>
                      </a:cubicBezTo>
                      <a:cubicBezTo>
                        <a:pt x="12" y="2"/>
                        <a:pt x="15" y="1"/>
                        <a:pt x="20" y="0"/>
                      </a:cubicBezTo>
                      <a:cubicBezTo>
                        <a:pt x="24" y="0"/>
                        <a:pt x="29" y="1"/>
                        <a:pt x="33" y="3"/>
                      </a:cubicBezTo>
                      <a:cubicBezTo>
                        <a:pt x="31" y="11"/>
                        <a:pt x="31" y="11"/>
                        <a:pt x="31" y="11"/>
                      </a:cubicBezTo>
                      <a:cubicBezTo>
                        <a:pt x="29" y="10"/>
                        <a:pt x="27" y="9"/>
                        <a:pt x="26" y="9"/>
                      </a:cubicBezTo>
                      <a:cubicBezTo>
                        <a:pt x="24" y="8"/>
                        <a:pt x="22" y="8"/>
                        <a:pt x="20" y="8"/>
                      </a:cubicBezTo>
                      <a:close/>
                    </a:path>
                  </a:pathLst>
                </a:custGeom>
                <a:solidFill>
                  <a:srgbClr val="0063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49" b="0" i="0" u="none" strike="noStrike" kern="1200" cap="none" spc="0" normalizeH="0" baseline="0" noProof="0">
                    <a:ln>
                      <a:noFill/>
                    </a:ln>
                    <a:solidFill>
                      <a:prstClr val="black"/>
                    </a:solidFill>
                    <a:effectLst/>
                    <a:uLnTx/>
                    <a:uFillTx/>
                    <a:latin typeface="Calibri"/>
                    <a:ea typeface="+mn-ea"/>
                    <a:cs typeface="+mn-cs"/>
                  </a:endParaRPr>
                </a:p>
              </p:txBody>
            </p:sp>
            <p:sp>
              <p:nvSpPr>
                <p:cNvPr id="304" name="Freeform 490">
                  <a:extLst>
                    <a:ext uri="{FF2B5EF4-FFF2-40B4-BE49-F238E27FC236}">
                      <a16:creationId xmlns:a16="http://schemas.microsoft.com/office/drawing/2014/main" id="{C39D4474-0420-4FDD-90A6-44C497B951A6}"/>
                    </a:ext>
                  </a:extLst>
                </p:cNvPr>
                <p:cNvSpPr>
                  <a:spLocks/>
                </p:cNvSpPr>
                <p:nvPr/>
              </p:nvSpPr>
              <p:spPr bwMode="auto">
                <a:xfrm>
                  <a:off x="6502400" y="5102225"/>
                  <a:ext cx="34925" cy="163513"/>
                </a:xfrm>
                <a:custGeom>
                  <a:avLst/>
                  <a:gdLst>
                    <a:gd name="T0" fmla="*/ 0 w 22"/>
                    <a:gd name="T1" fmla="*/ 103 h 103"/>
                    <a:gd name="T2" fmla="*/ 2 w 22"/>
                    <a:gd name="T3" fmla="*/ 0 h 103"/>
                    <a:gd name="T4" fmla="*/ 22 w 22"/>
                    <a:gd name="T5" fmla="*/ 0 h 103"/>
                    <a:gd name="T6" fmla="*/ 22 w 22"/>
                    <a:gd name="T7" fmla="*/ 103 h 103"/>
                    <a:gd name="T8" fmla="*/ 0 w 22"/>
                    <a:gd name="T9" fmla="*/ 103 h 103"/>
                  </a:gdLst>
                  <a:ahLst/>
                  <a:cxnLst>
                    <a:cxn ang="0">
                      <a:pos x="T0" y="T1"/>
                    </a:cxn>
                    <a:cxn ang="0">
                      <a:pos x="T2" y="T3"/>
                    </a:cxn>
                    <a:cxn ang="0">
                      <a:pos x="T4" y="T5"/>
                    </a:cxn>
                    <a:cxn ang="0">
                      <a:pos x="T6" y="T7"/>
                    </a:cxn>
                    <a:cxn ang="0">
                      <a:pos x="T8" y="T9"/>
                    </a:cxn>
                  </a:cxnLst>
                  <a:rect l="0" t="0" r="r" b="b"/>
                  <a:pathLst>
                    <a:path w="22" h="103">
                      <a:moveTo>
                        <a:pt x="0" y="103"/>
                      </a:moveTo>
                      <a:lnTo>
                        <a:pt x="2" y="0"/>
                      </a:lnTo>
                      <a:lnTo>
                        <a:pt x="22" y="0"/>
                      </a:lnTo>
                      <a:lnTo>
                        <a:pt x="22" y="103"/>
                      </a:lnTo>
                      <a:lnTo>
                        <a:pt x="0" y="103"/>
                      </a:lnTo>
                      <a:close/>
                    </a:path>
                  </a:pathLst>
                </a:custGeom>
                <a:solidFill>
                  <a:srgbClr val="0063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49" b="0" i="0" u="none" strike="noStrike" kern="1200" cap="none" spc="0" normalizeH="0" baseline="0" noProof="0">
                    <a:ln>
                      <a:noFill/>
                    </a:ln>
                    <a:solidFill>
                      <a:prstClr val="black"/>
                    </a:solidFill>
                    <a:effectLst/>
                    <a:uLnTx/>
                    <a:uFillTx/>
                    <a:latin typeface="Calibri"/>
                    <a:ea typeface="+mn-ea"/>
                    <a:cs typeface="+mn-cs"/>
                  </a:endParaRPr>
                </a:p>
              </p:txBody>
            </p:sp>
            <p:sp>
              <p:nvSpPr>
                <p:cNvPr id="305" name="Freeform 491">
                  <a:extLst>
                    <a:ext uri="{FF2B5EF4-FFF2-40B4-BE49-F238E27FC236}">
                      <a16:creationId xmlns:a16="http://schemas.microsoft.com/office/drawing/2014/main" id="{65DDF7A9-59AE-43CD-9D2B-00830ADFD4B8}"/>
                    </a:ext>
                  </a:extLst>
                </p:cNvPr>
                <p:cNvSpPr>
                  <a:spLocks noEditPoints="1"/>
                </p:cNvSpPr>
                <p:nvPr/>
              </p:nvSpPr>
              <p:spPr bwMode="auto">
                <a:xfrm>
                  <a:off x="6551613" y="5110163"/>
                  <a:ext cx="157163" cy="169863"/>
                </a:xfrm>
                <a:custGeom>
                  <a:avLst/>
                  <a:gdLst>
                    <a:gd name="T0" fmla="*/ 34 w 44"/>
                    <a:gd name="T1" fmla="*/ 47 h 48"/>
                    <a:gd name="T2" fmla="*/ 32 w 44"/>
                    <a:gd name="T3" fmla="*/ 36 h 48"/>
                    <a:gd name="T4" fmla="*/ 15 w 44"/>
                    <a:gd name="T5" fmla="*/ 34 h 48"/>
                    <a:gd name="T6" fmla="*/ 11 w 44"/>
                    <a:gd name="T7" fmla="*/ 45 h 48"/>
                    <a:gd name="T8" fmla="*/ 0 w 44"/>
                    <a:gd name="T9" fmla="*/ 44 h 48"/>
                    <a:gd name="T10" fmla="*/ 21 w 44"/>
                    <a:gd name="T11" fmla="*/ 0 h 48"/>
                    <a:gd name="T12" fmla="*/ 33 w 44"/>
                    <a:gd name="T13" fmla="*/ 1 h 48"/>
                    <a:gd name="T14" fmla="*/ 44 w 44"/>
                    <a:gd name="T15" fmla="*/ 48 h 48"/>
                    <a:gd name="T16" fmla="*/ 34 w 44"/>
                    <a:gd name="T17" fmla="*/ 47 h 48"/>
                    <a:gd name="T18" fmla="*/ 30 w 44"/>
                    <a:gd name="T19" fmla="*/ 28 h 48"/>
                    <a:gd name="T20" fmla="*/ 27 w 44"/>
                    <a:gd name="T21" fmla="*/ 11 h 48"/>
                    <a:gd name="T22" fmla="*/ 26 w 44"/>
                    <a:gd name="T23" fmla="*/ 8 h 48"/>
                    <a:gd name="T24" fmla="*/ 18 w 44"/>
                    <a:gd name="T25" fmla="*/ 27 h 48"/>
                    <a:gd name="T26" fmla="*/ 30 w 44"/>
                    <a:gd name="T27" fmla="*/ 2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4" h="48">
                      <a:moveTo>
                        <a:pt x="34" y="47"/>
                      </a:moveTo>
                      <a:cubicBezTo>
                        <a:pt x="32" y="36"/>
                        <a:pt x="32" y="36"/>
                        <a:pt x="32" y="36"/>
                      </a:cubicBezTo>
                      <a:cubicBezTo>
                        <a:pt x="15" y="34"/>
                        <a:pt x="15" y="34"/>
                        <a:pt x="15" y="34"/>
                      </a:cubicBezTo>
                      <a:cubicBezTo>
                        <a:pt x="11" y="45"/>
                        <a:pt x="11" y="45"/>
                        <a:pt x="11" y="45"/>
                      </a:cubicBezTo>
                      <a:cubicBezTo>
                        <a:pt x="0" y="44"/>
                        <a:pt x="0" y="44"/>
                        <a:pt x="0" y="44"/>
                      </a:cubicBezTo>
                      <a:cubicBezTo>
                        <a:pt x="21" y="0"/>
                        <a:pt x="21" y="0"/>
                        <a:pt x="21" y="0"/>
                      </a:cubicBezTo>
                      <a:cubicBezTo>
                        <a:pt x="33" y="1"/>
                        <a:pt x="33" y="1"/>
                        <a:pt x="33" y="1"/>
                      </a:cubicBezTo>
                      <a:cubicBezTo>
                        <a:pt x="44" y="48"/>
                        <a:pt x="44" y="48"/>
                        <a:pt x="44" y="48"/>
                      </a:cubicBezTo>
                      <a:lnTo>
                        <a:pt x="34" y="47"/>
                      </a:lnTo>
                      <a:close/>
                      <a:moveTo>
                        <a:pt x="30" y="28"/>
                      </a:moveTo>
                      <a:cubicBezTo>
                        <a:pt x="28" y="18"/>
                        <a:pt x="27" y="12"/>
                        <a:pt x="27" y="11"/>
                      </a:cubicBezTo>
                      <a:cubicBezTo>
                        <a:pt x="27" y="9"/>
                        <a:pt x="26" y="8"/>
                        <a:pt x="26" y="8"/>
                      </a:cubicBezTo>
                      <a:cubicBezTo>
                        <a:pt x="25" y="10"/>
                        <a:pt x="23" y="16"/>
                        <a:pt x="18" y="27"/>
                      </a:cubicBezTo>
                      <a:lnTo>
                        <a:pt x="30" y="28"/>
                      </a:lnTo>
                      <a:close/>
                    </a:path>
                  </a:pathLst>
                </a:custGeom>
                <a:solidFill>
                  <a:srgbClr val="0063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49" b="0" i="0" u="none" strike="noStrike" kern="1200" cap="none" spc="0" normalizeH="0" baseline="0" noProof="0">
                    <a:ln>
                      <a:noFill/>
                    </a:ln>
                    <a:solidFill>
                      <a:prstClr val="black"/>
                    </a:solidFill>
                    <a:effectLst/>
                    <a:uLnTx/>
                    <a:uFillTx/>
                    <a:latin typeface="Calibri"/>
                    <a:ea typeface="+mn-ea"/>
                    <a:cs typeface="+mn-cs"/>
                  </a:endParaRPr>
                </a:p>
              </p:txBody>
            </p:sp>
            <p:sp>
              <p:nvSpPr>
                <p:cNvPr id="306" name="Freeform 492">
                  <a:extLst>
                    <a:ext uri="{FF2B5EF4-FFF2-40B4-BE49-F238E27FC236}">
                      <a16:creationId xmlns:a16="http://schemas.microsoft.com/office/drawing/2014/main" id="{425539A4-3167-4D36-A705-B4835BA976D1}"/>
                    </a:ext>
                  </a:extLst>
                </p:cNvPr>
                <p:cNvSpPr>
                  <a:spLocks/>
                </p:cNvSpPr>
                <p:nvPr/>
              </p:nvSpPr>
              <p:spPr bwMode="auto">
                <a:xfrm>
                  <a:off x="6723063" y="5127625"/>
                  <a:ext cx="103188" cy="180975"/>
                </a:xfrm>
                <a:custGeom>
                  <a:avLst/>
                  <a:gdLst>
                    <a:gd name="T0" fmla="*/ 0 w 65"/>
                    <a:gd name="T1" fmla="*/ 101 h 114"/>
                    <a:gd name="T2" fmla="*/ 22 w 65"/>
                    <a:gd name="T3" fmla="*/ 0 h 114"/>
                    <a:gd name="T4" fmla="*/ 43 w 65"/>
                    <a:gd name="T5" fmla="*/ 4 h 114"/>
                    <a:gd name="T6" fmla="*/ 25 w 65"/>
                    <a:gd name="T7" fmla="*/ 87 h 114"/>
                    <a:gd name="T8" fmla="*/ 65 w 65"/>
                    <a:gd name="T9" fmla="*/ 96 h 114"/>
                    <a:gd name="T10" fmla="*/ 61 w 65"/>
                    <a:gd name="T11" fmla="*/ 114 h 114"/>
                    <a:gd name="T12" fmla="*/ 0 w 65"/>
                    <a:gd name="T13" fmla="*/ 101 h 114"/>
                  </a:gdLst>
                  <a:ahLst/>
                  <a:cxnLst>
                    <a:cxn ang="0">
                      <a:pos x="T0" y="T1"/>
                    </a:cxn>
                    <a:cxn ang="0">
                      <a:pos x="T2" y="T3"/>
                    </a:cxn>
                    <a:cxn ang="0">
                      <a:pos x="T4" y="T5"/>
                    </a:cxn>
                    <a:cxn ang="0">
                      <a:pos x="T6" y="T7"/>
                    </a:cxn>
                    <a:cxn ang="0">
                      <a:pos x="T8" y="T9"/>
                    </a:cxn>
                    <a:cxn ang="0">
                      <a:pos x="T10" y="T11"/>
                    </a:cxn>
                    <a:cxn ang="0">
                      <a:pos x="T12" y="T13"/>
                    </a:cxn>
                  </a:cxnLst>
                  <a:rect l="0" t="0" r="r" b="b"/>
                  <a:pathLst>
                    <a:path w="65" h="114">
                      <a:moveTo>
                        <a:pt x="0" y="101"/>
                      </a:moveTo>
                      <a:lnTo>
                        <a:pt x="22" y="0"/>
                      </a:lnTo>
                      <a:lnTo>
                        <a:pt x="43" y="4"/>
                      </a:lnTo>
                      <a:lnTo>
                        <a:pt x="25" y="87"/>
                      </a:lnTo>
                      <a:lnTo>
                        <a:pt x="65" y="96"/>
                      </a:lnTo>
                      <a:lnTo>
                        <a:pt x="61" y="114"/>
                      </a:lnTo>
                      <a:lnTo>
                        <a:pt x="0" y="101"/>
                      </a:lnTo>
                      <a:close/>
                    </a:path>
                  </a:pathLst>
                </a:custGeom>
                <a:solidFill>
                  <a:srgbClr val="0063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49" b="0" i="0" u="none" strike="noStrike" kern="1200" cap="none" spc="0" normalizeH="0" baseline="0" noProof="0">
                    <a:ln>
                      <a:noFill/>
                    </a:ln>
                    <a:solidFill>
                      <a:prstClr val="black"/>
                    </a:solidFill>
                    <a:effectLst/>
                    <a:uLnTx/>
                    <a:uFillTx/>
                    <a:latin typeface="Calibri"/>
                    <a:ea typeface="+mn-ea"/>
                    <a:cs typeface="+mn-cs"/>
                  </a:endParaRPr>
                </a:p>
              </p:txBody>
            </p:sp>
            <p:sp>
              <p:nvSpPr>
                <p:cNvPr id="307" name="Freeform 493">
                  <a:extLst>
                    <a:ext uri="{FF2B5EF4-FFF2-40B4-BE49-F238E27FC236}">
                      <a16:creationId xmlns:a16="http://schemas.microsoft.com/office/drawing/2014/main" id="{E923D9DC-F7B8-48CA-BFDC-515A406AAD1E}"/>
                    </a:ext>
                  </a:extLst>
                </p:cNvPr>
                <p:cNvSpPr>
                  <a:spLocks/>
                </p:cNvSpPr>
                <p:nvPr/>
              </p:nvSpPr>
              <p:spPr bwMode="auto">
                <a:xfrm>
                  <a:off x="6840538" y="5159375"/>
                  <a:ext cx="82550" cy="166688"/>
                </a:xfrm>
                <a:custGeom>
                  <a:avLst/>
                  <a:gdLst>
                    <a:gd name="T0" fmla="*/ 0 w 52"/>
                    <a:gd name="T1" fmla="*/ 99 h 105"/>
                    <a:gd name="T2" fmla="*/ 31 w 52"/>
                    <a:gd name="T3" fmla="*/ 0 h 105"/>
                    <a:gd name="T4" fmla="*/ 52 w 52"/>
                    <a:gd name="T5" fmla="*/ 7 h 105"/>
                    <a:gd name="T6" fmla="*/ 20 w 52"/>
                    <a:gd name="T7" fmla="*/ 105 h 105"/>
                    <a:gd name="T8" fmla="*/ 0 w 52"/>
                    <a:gd name="T9" fmla="*/ 99 h 105"/>
                  </a:gdLst>
                  <a:ahLst/>
                  <a:cxnLst>
                    <a:cxn ang="0">
                      <a:pos x="T0" y="T1"/>
                    </a:cxn>
                    <a:cxn ang="0">
                      <a:pos x="T2" y="T3"/>
                    </a:cxn>
                    <a:cxn ang="0">
                      <a:pos x="T4" y="T5"/>
                    </a:cxn>
                    <a:cxn ang="0">
                      <a:pos x="T6" y="T7"/>
                    </a:cxn>
                    <a:cxn ang="0">
                      <a:pos x="T8" y="T9"/>
                    </a:cxn>
                  </a:cxnLst>
                  <a:rect l="0" t="0" r="r" b="b"/>
                  <a:pathLst>
                    <a:path w="52" h="105">
                      <a:moveTo>
                        <a:pt x="0" y="99"/>
                      </a:moveTo>
                      <a:lnTo>
                        <a:pt x="31" y="0"/>
                      </a:lnTo>
                      <a:lnTo>
                        <a:pt x="52" y="7"/>
                      </a:lnTo>
                      <a:lnTo>
                        <a:pt x="20" y="105"/>
                      </a:lnTo>
                      <a:lnTo>
                        <a:pt x="0" y="99"/>
                      </a:lnTo>
                      <a:close/>
                    </a:path>
                  </a:pathLst>
                </a:custGeom>
                <a:solidFill>
                  <a:srgbClr val="0063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49" b="0" i="0" u="none" strike="noStrike" kern="1200" cap="none" spc="0" normalizeH="0" baseline="0" noProof="0">
                    <a:ln>
                      <a:noFill/>
                    </a:ln>
                    <a:solidFill>
                      <a:prstClr val="black"/>
                    </a:solidFill>
                    <a:effectLst/>
                    <a:uLnTx/>
                    <a:uFillTx/>
                    <a:latin typeface="Calibri"/>
                    <a:ea typeface="+mn-ea"/>
                    <a:cs typeface="+mn-cs"/>
                  </a:endParaRPr>
                </a:p>
              </p:txBody>
            </p:sp>
            <p:sp>
              <p:nvSpPr>
                <p:cNvPr id="308" name="Freeform 494">
                  <a:extLst>
                    <a:ext uri="{FF2B5EF4-FFF2-40B4-BE49-F238E27FC236}">
                      <a16:creationId xmlns:a16="http://schemas.microsoft.com/office/drawing/2014/main" id="{B0B16900-BA75-4BD1-ABA8-8266DAE67CDC}"/>
                    </a:ext>
                  </a:extLst>
                </p:cNvPr>
                <p:cNvSpPr>
                  <a:spLocks/>
                </p:cNvSpPr>
                <p:nvPr/>
              </p:nvSpPr>
              <p:spPr bwMode="auto">
                <a:xfrm>
                  <a:off x="6894513" y="5181600"/>
                  <a:ext cx="169863" cy="195263"/>
                </a:xfrm>
                <a:custGeom>
                  <a:avLst/>
                  <a:gdLst>
                    <a:gd name="T0" fmla="*/ 69 w 107"/>
                    <a:gd name="T1" fmla="*/ 123 h 123"/>
                    <a:gd name="T2" fmla="*/ 0 w 107"/>
                    <a:gd name="T3" fmla="*/ 94 h 123"/>
                    <a:gd name="T4" fmla="*/ 4 w 107"/>
                    <a:gd name="T5" fmla="*/ 83 h 123"/>
                    <a:gd name="T6" fmla="*/ 76 w 107"/>
                    <a:gd name="T7" fmla="*/ 35 h 123"/>
                    <a:gd name="T8" fmla="*/ 31 w 107"/>
                    <a:gd name="T9" fmla="*/ 17 h 123"/>
                    <a:gd name="T10" fmla="*/ 38 w 107"/>
                    <a:gd name="T11" fmla="*/ 0 h 123"/>
                    <a:gd name="T12" fmla="*/ 107 w 107"/>
                    <a:gd name="T13" fmla="*/ 29 h 123"/>
                    <a:gd name="T14" fmla="*/ 100 w 107"/>
                    <a:gd name="T15" fmla="*/ 42 h 123"/>
                    <a:gd name="T16" fmla="*/ 29 w 107"/>
                    <a:gd name="T17" fmla="*/ 87 h 123"/>
                    <a:gd name="T18" fmla="*/ 76 w 107"/>
                    <a:gd name="T19" fmla="*/ 107 h 123"/>
                    <a:gd name="T20" fmla="*/ 69 w 107"/>
                    <a:gd name="T21" fmla="*/ 123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7" h="123">
                      <a:moveTo>
                        <a:pt x="69" y="123"/>
                      </a:moveTo>
                      <a:lnTo>
                        <a:pt x="0" y="94"/>
                      </a:lnTo>
                      <a:lnTo>
                        <a:pt x="4" y="83"/>
                      </a:lnTo>
                      <a:lnTo>
                        <a:pt x="76" y="35"/>
                      </a:lnTo>
                      <a:lnTo>
                        <a:pt x="31" y="17"/>
                      </a:lnTo>
                      <a:lnTo>
                        <a:pt x="38" y="0"/>
                      </a:lnTo>
                      <a:lnTo>
                        <a:pt x="107" y="29"/>
                      </a:lnTo>
                      <a:lnTo>
                        <a:pt x="100" y="42"/>
                      </a:lnTo>
                      <a:lnTo>
                        <a:pt x="29" y="87"/>
                      </a:lnTo>
                      <a:lnTo>
                        <a:pt x="76" y="107"/>
                      </a:lnTo>
                      <a:lnTo>
                        <a:pt x="69" y="123"/>
                      </a:lnTo>
                      <a:close/>
                    </a:path>
                  </a:pathLst>
                </a:custGeom>
                <a:solidFill>
                  <a:srgbClr val="0063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49" b="0" i="0" u="none" strike="noStrike" kern="1200" cap="none" spc="0" normalizeH="0" baseline="0" noProof="0">
                    <a:ln>
                      <a:noFill/>
                    </a:ln>
                    <a:solidFill>
                      <a:prstClr val="black"/>
                    </a:solidFill>
                    <a:effectLst/>
                    <a:uLnTx/>
                    <a:uFillTx/>
                    <a:latin typeface="Calibri"/>
                    <a:ea typeface="+mn-ea"/>
                    <a:cs typeface="+mn-cs"/>
                  </a:endParaRPr>
                </a:p>
              </p:txBody>
            </p:sp>
            <p:sp>
              <p:nvSpPr>
                <p:cNvPr id="309" name="Freeform 495">
                  <a:extLst>
                    <a:ext uri="{FF2B5EF4-FFF2-40B4-BE49-F238E27FC236}">
                      <a16:creationId xmlns:a16="http://schemas.microsoft.com/office/drawing/2014/main" id="{E578EF07-F82E-480E-BC47-0022B794C5EF}"/>
                    </a:ext>
                  </a:extLst>
                </p:cNvPr>
                <p:cNvSpPr>
                  <a:spLocks noEditPoints="1"/>
                </p:cNvSpPr>
                <p:nvPr/>
              </p:nvSpPr>
              <p:spPr bwMode="auto">
                <a:xfrm>
                  <a:off x="7007225" y="5265738"/>
                  <a:ext cx="168275" cy="188913"/>
                </a:xfrm>
                <a:custGeom>
                  <a:avLst/>
                  <a:gdLst>
                    <a:gd name="T0" fmla="*/ 30 w 47"/>
                    <a:gd name="T1" fmla="*/ 48 h 53"/>
                    <a:gd name="T2" fmla="*/ 32 w 47"/>
                    <a:gd name="T3" fmla="*/ 37 h 53"/>
                    <a:gd name="T4" fmla="*/ 18 w 47"/>
                    <a:gd name="T5" fmla="*/ 29 h 53"/>
                    <a:gd name="T6" fmla="*/ 10 w 47"/>
                    <a:gd name="T7" fmla="*/ 37 h 53"/>
                    <a:gd name="T8" fmla="*/ 0 w 47"/>
                    <a:gd name="T9" fmla="*/ 32 h 53"/>
                    <a:gd name="T10" fmla="*/ 37 w 47"/>
                    <a:gd name="T11" fmla="*/ 0 h 53"/>
                    <a:gd name="T12" fmla="*/ 47 w 47"/>
                    <a:gd name="T13" fmla="*/ 5 h 53"/>
                    <a:gd name="T14" fmla="*/ 39 w 47"/>
                    <a:gd name="T15" fmla="*/ 53 h 53"/>
                    <a:gd name="T16" fmla="*/ 30 w 47"/>
                    <a:gd name="T17" fmla="*/ 48 h 53"/>
                    <a:gd name="T18" fmla="*/ 34 w 47"/>
                    <a:gd name="T19" fmla="*/ 29 h 53"/>
                    <a:gd name="T20" fmla="*/ 38 w 47"/>
                    <a:gd name="T21" fmla="*/ 12 h 53"/>
                    <a:gd name="T22" fmla="*/ 39 w 47"/>
                    <a:gd name="T23" fmla="*/ 9 h 53"/>
                    <a:gd name="T24" fmla="*/ 24 w 47"/>
                    <a:gd name="T25" fmla="*/ 23 h 53"/>
                    <a:gd name="T26" fmla="*/ 34 w 47"/>
                    <a:gd name="T27" fmla="*/ 29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7" h="53">
                      <a:moveTo>
                        <a:pt x="30" y="48"/>
                      </a:moveTo>
                      <a:cubicBezTo>
                        <a:pt x="32" y="37"/>
                        <a:pt x="32" y="37"/>
                        <a:pt x="32" y="37"/>
                      </a:cubicBezTo>
                      <a:cubicBezTo>
                        <a:pt x="18" y="29"/>
                        <a:pt x="18" y="29"/>
                        <a:pt x="18" y="29"/>
                      </a:cubicBezTo>
                      <a:cubicBezTo>
                        <a:pt x="10" y="37"/>
                        <a:pt x="10" y="37"/>
                        <a:pt x="10" y="37"/>
                      </a:cubicBezTo>
                      <a:cubicBezTo>
                        <a:pt x="0" y="32"/>
                        <a:pt x="0" y="32"/>
                        <a:pt x="0" y="32"/>
                      </a:cubicBezTo>
                      <a:cubicBezTo>
                        <a:pt x="37" y="0"/>
                        <a:pt x="37" y="0"/>
                        <a:pt x="37" y="0"/>
                      </a:cubicBezTo>
                      <a:cubicBezTo>
                        <a:pt x="47" y="5"/>
                        <a:pt x="47" y="5"/>
                        <a:pt x="47" y="5"/>
                      </a:cubicBezTo>
                      <a:cubicBezTo>
                        <a:pt x="39" y="53"/>
                        <a:pt x="39" y="53"/>
                        <a:pt x="39" y="53"/>
                      </a:cubicBezTo>
                      <a:lnTo>
                        <a:pt x="30" y="48"/>
                      </a:lnTo>
                      <a:close/>
                      <a:moveTo>
                        <a:pt x="34" y="29"/>
                      </a:moveTo>
                      <a:cubicBezTo>
                        <a:pt x="36" y="19"/>
                        <a:pt x="38" y="13"/>
                        <a:pt x="38" y="12"/>
                      </a:cubicBezTo>
                      <a:cubicBezTo>
                        <a:pt x="38" y="11"/>
                        <a:pt x="39" y="10"/>
                        <a:pt x="39" y="9"/>
                      </a:cubicBezTo>
                      <a:cubicBezTo>
                        <a:pt x="37" y="11"/>
                        <a:pt x="32" y="16"/>
                        <a:pt x="24" y="23"/>
                      </a:cubicBezTo>
                      <a:lnTo>
                        <a:pt x="34" y="29"/>
                      </a:lnTo>
                      <a:close/>
                    </a:path>
                  </a:pathLst>
                </a:custGeom>
                <a:solidFill>
                  <a:srgbClr val="0063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49" b="0" i="0" u="none" strike="noStrike" kern="1200" cap="none" spc="0" normalizeH="0" baseline="0" noProof="0">
                    <a:ln>
                      <a:noFill/>
                    </a:ln>
                    <a:solidFill>
                      <a:prstClr val="black"/>
                    </a:solidFill>
                    <a:effectLst/>
                    <a:uLnTx/>
                    <a:uFillTx/>
                    <a:latin typeface="Calibri"/>
                    <a:ea typeface="+mn-ea"/>
                    <a:cs typeface="+mn-cs"/>
                  </a:endParaRPr>
                </a:p>
              </p:txBody>
            </p:sp>
            <p:sp>
              <p:nvSpPr>
                <p:cNvPr id="310" name="Freeform 496">
                  <a:extLst>
                    <a:ext uri="{FF2B5EF4-FFF2-40B4-BE49-F238E27FC236}">
                      <a16:creationId xmlns:a16="http://schemas.microsoft.com/office/drawing/2014/main" id="{9319E4FC-7A2A-463E-B1C9-57D1AC082867}"/>
                    </a:ext>
                  </a:extLst>
                </p:cNvPr>
                <p:cNvSpPr>
                  <a:spLocks/>
                </p:cNvSpPr>
                <p:nvPr/>
              </p:nvSpPr>
              <p:spPr bwMode="auto">
                <a:xfrm>
                  <a:off x="7167563" y="5316538"/>
                  <a:ext cx="160338" cy="177800"/>
                </a:xfrm>
                <a:custGeom>
                  <a:avLst/>
                  <a:gdLst>
                    <a:gd name="T0" fmla="*/ 18 w 101"/>
                    <a:gd name="T1" fmla="*/ 112 h 112"/>
                    <a:gd name="T2" fmla="*/ 0 w 101"/>
                    <a:gd name="T3" fmla="*/ 101 h 112"/>
                    <a:gd name="T4" fmla="*/ 50 w 101"/>
                    <a:gd name="T5" fmla="*/ 31 h 112"/>
                    <a:gd name="T6" fmla="*/ 27 w 101"/>
                    <a:gd name="T7" fmla="*/ 15 h 112"/>
                    <a:gd name="T8" fmla="*/ 38 w 101"/>
                    <a:gd name="T9" fmla="*/ 0 h 112"/>
                    <a:gd name="T10" fmla="*/ 101 w 101"/>
                    <a:gd name="T11" fmla="*/ 45 h 112"/>
                    <a:gd name="T12" fmla="*/ 90 w 101"/>
                    <a:gd name="T13" fmla="*/ 60 h 112"/>
                    <a:gd name="T14" fmla="*/ 67 w 101"/>
                    <a:gd name="T15" fmla="*/ 42 h 112"/>
                    <a:gd name="T16" fmla="*/ 18 w 101"/>
                    <a:gd name="T17" fmla="*/ 11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1" h="112">
                      <a:moveTo>
                        <a:pt x="18" y="112"/>
                      </a:moveTo>
                      <a:lnTo>
                        <a:pt x="0" y="101"/>
                      </a:lnTo>
                      <a:lnTo>
                        <a:pt x="50" y="31"/>
                      </a:lnTo>
                      <a:lnTo>
                        <a:pt x="27" y="15"/>
                      </a:lnTo>
                      <a:lnTo>
                        <a:pt x="38" y="0"/>
                      </a:lnTo>
                      <a:lnTo>
                        <a:pt x="101" y="45"/>
                      </a:lnTo>
                      <a:lnTo>
                        <a:pt x="90" y="60"/>
                      </a:lnTo>
                      <a:lnTo>
                        <a:pt x="67" y="42"/>
                      </a:lnTo>
                      <a:lnTo>
                        <a:pt x="18" y="112"/>
                      </a:lnTo>
                      <a:close/>
                    </a:path>
                  </a:pathLst>
                </a:custGeom>
                <a:solidFill>
                  <a:srgbClr val="0063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49" b="0" i="0" u="none" strike="noStrike" kern="1200" cap="none" spc="0" normalizeH="0" baseline="0" noProof="0">
                    <a:ln>
                      <a:noFill/>
                    </a:ln>
                    <a:solidFill>
                      <a:prstClr val="black"/>
                    </a:solidFill>
                    <a:effectLst/>
                    <a:uLnTx/>
                    <a:uFillTx/>
                    <a:latin typeface="Calibri"/>
                    <a:ea typeface="+mn-ea"/>
                    <a:cs typeface="+mn-cs"/>
                  </a:endParaRPr>
                </a:p>
              </p:txBody>
            </p:sp>
            <p:sp>
              <p:nvSpPr>
                <p:cNvPr id="311" name="Freeform 497">
                  <a:extLst>
                    <a:ext uri="{FF2B5EF4-FFF2-40B4-BE49-F238E27FC236}">
                      <a16:creationId xmlns:a16="http://schemas.microsoft.com/office/drawing/2014/main" id="{97071888-6D40-4295-9771-934E2790320B}"/>
                    </a:ext>
                  </a:extLst>
                </p:cNvPr>
                <p:cNvSpPr>
                  <a:spLocks/>
                </p:cNvSpPr>
                <p:nvPr/>
              </p:nvSpPr>
              <p:spPr bwMode="auto">
                <a:xfrm>
                  <a:off x="7246938" y="5408613"/>
                  <a:ext cx="130175" cy="146050"/>
                </a:xfrm>
                <a:custGeom>
                  <a:avLst/>
                  <a:gdLst>
                    <a:gd name="T0" fmla="*/ 0 w 82"/>
                    <a:gd name="T1" fmla="*/ 79 h 92"/>
                    <a:gd name="T2" fmla="*/ 67 w 82"/>
                    <a:gd name="T3" fmla="*/ 0 h 92"/>
                    <a:gd name="T4" fmla="*/ 82 w 82"/>
                    <a:gd name="T5" fmla="*/ 14 h 92"/>
                    <a:gd name="T6" fmla="*/ 17 w 82"/>
                    <a:gd name="T7" fmla="*/ 92 h 92"/>
                    <a:gd name="T8" fmla="*/ 0 w 82"/>
                    <a:gd name="T9" fmla="*/ 79 h 92"/>
                  </a:gdLst>
                  <a:ahLst/>
                  <a:cxnLst>
                    <a:cxn ang="0">
                      <a:pos x="T0" y="T1"/>
                    </a:cxn>
                    <a:cxn ang="0">
                      <a:pos x="T2" y="T3"/>
                    </a:cxn>
                    <a:cxn ang="0">
                      <a:pos x="T4" y="T5"/>
                    </a:cxn>
                    <a:cxn ang="0">
                      <a:pos x="T6" y="T7"/>
                    </a:cxn>
                    <a:cxn ang="0">
                      <a:pos x="T8" y="T9"/>
                    </a:cxn>
                  </a:cxnLst>
                  <a:rect l="0" t="0" r="r" b="b"/>
                  <a:pathLst>
                    <a:path w="82" h="92">
                      <a:moveTo>
                        <a:pt x="0" y="79"/>
                      </a:moveTo>
                      <a:lnTo>
                        <a:pt x="67" y="0"/>
                      </a:lnTo>
                      <a:lnTo>
                        <a:pt x="82" y="14"/>
                      </a:lnTo>
                      <a:lnTo>
                        <a:pt x="17" y="92"/>
                      </a:lnTo>
                      <a:lnTo>
                        <a:pt x="0" y="79"/>
                      </a:lnTo>
                      <a:close/>
                    </a:path>
                  </a:pathLst>
                </a:custGeom>
                <a:solidFill>
                  <a:srgbClr val="0063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49" b="0" i="0" u="none" strike="noStrike" kern="1200" cap="none" spc="0" normalizeH="0" baseline="0" noProof="0">
                    <a:ln>
                      <a:noFill/>
                    </a:ln>
                    <a:solidFill>
                      <a:prstClr val="black"/>
                    </a:solidFill>
                    <a:effectLst/>
                    <a:uLnTx/>
                    <a:uFillTx/>
                    <a:latin typeface="Calibri"/>
                    <a:ea typeface="+mn-ea"/>
                    <a:cs typeface="+mn-cs"/>
                  </a:endParaRPr>
                </a:p>
              </p:txBody>
            </p:sp>
            <p:sp>
              <p:nvSpPr>
                <p:cNvPr id="312" name="Freeform 498">
                  <a:extLst>
                    <a:ext uri="{FF2B5EF4-FFF2-40B4-BE49-F238E27FC236}">
                      <a16:creationId xmlns:a16="http://schemas.microsoft.com/office/drawing/2014/main" id="{50A5F457-EF85-4B03-92EC-D245BAF489C7}"/>
                    </a:ext>
                  </a:extLst>
                </p:cNvPr>
                <p:cNvSpPr>
                  <a:spLocks noEditPoints="1"/>
                </p:cNvSpPr>
                <p:nvPr/>
              </p:nvSpPr>
              <p:spPr bwMode="auto">
                <a:xfrm>
                  <a:off x="7321550" y="5483225"/>
                  <a:ext cx="169863" cy="171450"/>
                </a:xfrm>
                <a:custGeom>
                  <a:avLst/>
                  <a:gdLst>
                    <a:gd name="T0" fmla="*/ 39 w 48"/>
                    <a:gd name="T1" fmla="*/ 40 h 48"/>
                    <a:gd name="T2" fmla="*/ 23 w 48"/>
                    <a:gd name="T3" fmla="*/ 48 h 48"/>
                    <a:gd name="T4" fmla="*/ 7 w 48"/>
                    <a:gd name="T5" fmla="*/ 41 h 48"/>
                    <a:gd name="T6" fmla="*/ 0 w 48"/>
                    <a:gd name="T7" fmla="*/ 25 h 48"/>
                    <a:gd name="T8" fmla="*/ 9 w 48"/>
                    <a:gd name="T9" fmla="*/ 9 h 48"/>
                    <a:gd name="T10" fmla="*/ 25 w 48"/>
                    <a:gd name="T11" fmla="*/ 0 h 48"/>
                    <a:gd name="T12" fmla="*/ 41 w 48"/>
                    <a:gd name="T13" fmla="*/ 8 h 48"/>
                    <a:gd name="T14" fmla="*/ 48 w 48"/>
                    <a:gd name="T15" fmla="*/ 24 h 48"/>
                    <a:gd name="T16" fmla="*/ 39 w 48"/>
                    <a:gd name="T17" fmla="*/ 40 h 48"/>
                    <a:gd name="T18" fmla="*/ 16 w 48"/>
                    <a:gd name="T19" fmla="*/ 16 h 48"/>
                    <a:gd name="T20" fmla="*/ 10 w 48"/>
                    <a:gd name="T21" fmla="*/ 26 h 48"/>
                    <a:gd name="T22" fmla="*/ 13 w 48"/>
                    <a:gd name="T23" fmla="*/ 35 h 48"/>
                    <a:gd name="T24" fmla="*/ 32 w 48"/>
                    <a:gd name="T25" fmla="*/ 33 h 48"/>
                    <a:gd name="T26" fmla="*/ 35 w 48"/>
                    <a:gd name="T27" fmla="*/ 14 h 48"/>
                    <a:gd name="T28" fmla="*/ 26 w 48"/>
                    <a:gd name="T29" fmla="*/ 10 h 48"/>
                    <a:gd name="T30" fmla="*/ 16 w 48"/>
                    <a:gd name="T31" fmla="*/ 16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8" h="48">
                      <a:moveTo>
                        <a:pt x="39" y="40"/>
                      </a:moveTo>
                      <a:cubicBezTo>
                        <a:pt x="34" y="45"/>
                        <a:pt x="28" y="48"/>
                        <a:pt x="23" y="48"/>
                      </a:cubicBezTo>
                      <a:cubicBezTo>
                        <a:pt x="17" y="48"/>
                        <a:pt x="12" y="46"/>
                        <a:pt x="7" y="41"/>
                      </a:cubicBezTo>
                      <a:cubicBezTo>
                        <a:pt x="2" y="35"/>
                        <a:pt x="0" y="30"/>
                        <a:pt x="0" y="25"/>
                      </a:cubicBezTo>
                      <a:cubicBezTo>
                        <a:pt x="0" y="19"/>
                        <a:pt x="3" y="14"/>
                        <a:pt x="9" y="9"/>
                      </a:cubicBezTo>
                      <a:cubicBezTo>
                        <a:pt x="14" y="3"/>
                        <a:pt x="20" y="1"/>
                        <a:pt x="25" y="0"/>
                      </a:cubicBezTo>
                      <a:cubicBezTo>
                        <a:pt x="31" y="0"/>
                        <a:pt x="36" y="3"/>
                        <a:pt x="41" y="8"/>
                      </a:cubicBezTo>
                      <a:cubicBezTo>
                        <a:pt x="46" y="13"/>
                        <a:pt x="48" y="18"/>
                        <a:pt x="48" y="24"/>
                      </a:cubicBezTo>
                      <a:cubicBezTo>
                        <a:pt x="47" y="29"/>
                        <a:pt x="44" y="35"/>
                        <a:pt x="39" y="40"/>
                      </a:cubicBezTo>
                      <a:close/>
                      <a:moveTo>
                        <a:pt x="16" y="16"/>
                      </a:moveTo>
                      <a:cubicBezTo>
                        <a:pt x="12" y="19"/>
                        <a:pt x="10" y="23"/>
                        <a:pt x="10" y="26"/>
                      </a:cubicBezTo>
                      <a:cubicBezTo>
                        <a:pt x="9" y="29"/>
                        <a:pt x="10" y="32"/>
                        <a:pt x="13" y="35"/>
                      </a:cubicBezTo>
                      <a:cubicBezTo>
                        <a:pt x="18" y="40"/>
                        <a:pt x="25" y="40"/>
                        <a:pt x="32" y="33"/>
                      </a:cubicBezTo>
                      <a:cubicBezTo>
                        <a:pt x="39" y="25"/>
                        <a:pt x="40" y="19"/>
                        <a:pt x="35" y="14"/>
                      </a:cubicBezTo>
                      <a:cubicBezTo>
                        <a:pt x="32" y="11"/>
                        <a:pt x="29" y="10"/>
                        <a:pt x="26" y="10"/>
                      </a:cubicBezTo>
                      <a:cubicBezTo>
                        <a:pt x="23" y="10"/>
                        <a:pt x="19" y="12"/>
                        <a:pt x="16" y="16"/>
                      </a:cubicBezTo>
                      <a:close/>
                    </a:path>
                  </a:pathLst>
                </a:custGeom>
                <a:solidFill>
                  <a:srgbClr val="0063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49" b="0" i="0" u="none" strike="noStrike" kern="1200" cap="none" spc="0" normalizeH="0" baseline="0" noProof="0">
                    <a:ln>
                      <a:noFill/>
                    </a:ln>
                    <a:solidFill>
                      <a:prstClr val="black"/>
                    </a:solidFill>
                    <a:effectLst/>
                    <a:uLnTx/>
                    <a:uFillTx/>
                    <a:latin typeface="Calibri"/>
                    <a:ea typeface="+mn-ea"/>
                    <a:cs typeface="+mn-cs"/>
                  </a:endParaRPr>
                </a:p>
              </p:txBody>
            </p:sp>
            <p:sp>
              <p:nvSpPr>
                <p:cNvPr id="313" name="Freeform 499">
                  <a:extLst>
                    <a:ext uri="{FF2B5EF4-FFF2-40B4-BE49-F238E27FC236}">
                      <a16:creationId xmlns:a16="http://schemas.microsoft.com/office/drawing/2014/main" id="{F917F4B2-62F1-401F-B958-1CC43D0ECD4C}"/>
                    </a:ext>
                  </a:extLst>
                </p:cNvPr>
                <p:cNvSpPr>
                  <a:spLocks/>
                </p:cNvSpPr>
                <p:nvPr/>
              </p:nvSpPr>
              <p:spPr bwMode="auto">
                <a:xfrm>
                  <a:off x="7413625" y="5603875"/>
                  <a:ext cx="217488" cy="211138"/>
                </a:xfrm>
                <a:custGeom>
                  <a:avLst/>
                  <a:gdLst>
                    <a:gd name="T0" fmla="*/ 24 w 61"/>
                    <a:gd name="T1" fmla="*/ 59 h 59"/>
                    <a:gd name="T2" fmla="*/ 17 w 61"/>
                    <a:gd name="T3" fmla="*/ 49 h 59"/>
                    <a:gd name="T4" fmla="*/ 33 w 61"/>
                    <a:gd name="T5" fmla="*/ 13 h 59"/>
                    <a:gd name="T6" fmla="*/ 33 w 61"/>
                    <a:gd name="T7" fmla="*/ 13 h 59"/>
                    <a:gd name="T8" fmla="*/ 23 w 61"/>
                    <a:gd name="T9" fmla="*/ 21 h 59"/>
                    <a:gd name="T10" fmla="*/ 5 w 61"/>
                    <a:gd name="T11" fmla="*/ 34 h 59"/>
                    <a:gd name="T12" fmla="*/ 0 w 61"/>
                    <a:gd name="T13" fmla="*/ 26 h 59"/>
                    <a:gd name="T14" fmla="*/ 37 w 61"/>
                    <a:gd name="T15" fmla="*/ 0 h 59"/>
                    <a:gd name="T16" fmla="*/ 45 w 61"/>
                    <a:gd name="T17" fmla="*/ 10 h 59"/>
                    <a:gd name="T18" fmla="*/ 28 w 61"/>
                    <a:gd name="T19" fmla="*/ 46 h 59"/>
                    <a:gd name="T20" fmla="*/ 28 w 61"/>
                    <a:gd name="T21" fmla="*/ 46 h 59"/>
                    <a:gd name="T22" fmla="*/ 38 w 61"/>
                    <a:gd name="T23" fmla="*/ 38 h 59"/>
                    <a:gd name="T24" fmla="*/ 56 w 61"/>
                    <a:gd name="T25" fmla="*/ 26 h 59"/>
                    <a:gd name="T26" fmla="*/ 61 w 61"/>
                    <a:gd name="T27" fmla="*/ 33 h 59"/>
                    <a:gd name="T28" fmla="*/ 24 w 61"/>
                    <a:gd name="T29" fmla="*/ 59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1" h="59">
                      <a:moveTo>
                        <a:pt x="24" y="59"/>
                      </a:moveTo>
                      <a:cubicBezTo>
                        <a:pt x="17" y="49"/>
                        <a:pt x="17" y="49"/>
                        <a:pt x="17" y="49"/>
                      </a:cubicBezTo>
                      <a:cubicBezTo>
                        <a:pt x="33" y="13"/>
                        <a:pt x="33" y="13"/>
                        <a:pt x="33" y="13"/>
                      </a:cubicBezTo>
                      <a:cubicBezTo>
                        <a:pt x="33" y="13"/>
                        <a:pt x="33" y="13"/>
                        <a:pt x="33" y="13"/>
                      </a:cubicBezTo>
                      <a:cubicBezTo>
                        <a:pt x="28" y="17"/>
                        <a:pt x="25" y="19"/>
                        <a:pt x="23" y="21"/>
                      </a:cubicBezTo>
                      <a:cubicBezTo>
                        <a:pt x="5" y="34"/>
                        <a:pt x="5" y="34"/>
                        <a:pt x="5" y="34"/>
                      </a:cubicBezTo>
                      <a:cubicBezTo>
                        <a:pt x="0" y="26"/>
                        <a:pt x="0" y="26"/>
                        <a:pt x="0" y="26"/>
                      </a:cubicBezTo>
                      <a:cubicBezTo>
                        <a:pt x="37" y="0"/>
                        <a:pt x="37" y="0"/>
                        <a:pt x="37" y="0"/>
                      </a:cubicBezTo>
                      <a:cubicBezTo>
                        <a:pt x="45" y="10"/>
                        <a:pt x="45" y="10"/>
                        <a:pt x="45" y="10"/>
                      </a:cubicBezTo>
                      <a:cubicBezTo>
                        <a:pt x="28" y="46"/>
                        <a:pt x="28" y="46"/>
                        <a:pt x="28" y="46"/>
                      </a:cubicBezTo>
                      <a:cubicBezTo>
                        <a:pt x="28" y="46"/>
                        <a:pt x="28" y="46"/>
                        <a:pt x="28" y="46"/>
                      </a:cubicBezTo>
                      <a:cubicBezTo>
                        <a:pt x="33" y="42"/>
                        <a:pt x="36" y="40"/>
                        <a:pt x="38" y="38"/>
                      </a:cubicBezTo>
                      <a:cubicBezTo>
                        <a:pt x="56" y="26"/>
                        <a:pt x="56" y="26"/>
                        <a:pt x="56" y="26"/>
                      </a:cubicBezTo>
                      <a:cubicBezTo>
                        <a:pt x="61" y="33"/>
                        <a:pt x="61" y="33"/>
                        <a:pt x="61" y="33"/>
                      </a:cubicBezTo>
                      <a:lnTo>
                        <a:pt x="24" y="59"/>
                      </a:lnTo>
                      <a:close/>
                    </a:path>
                  </a:pathLst>
                </a:custGeom>
                <a:solidFill>
                  <a:srgbClr val="0063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49" b="0" i="0" u="none" strike="noStrike" kern="1200" cap="none" spc="0" normalizeH="0" baseline="0" noProof="0">
                    <a:ln>
                      <a:noFill/>
                    </a:ln>
                    <a:solidFill>
                      <a:prstClr val="black"/>
                    </a:solidFill>
                    <a:effectLst/>
                    <a:uLnTx/>
                    <a:uFillTx/>
                    <a:latin typeface="Calibri"/>
                    <a:ea typeface="+mn-ea"/>
                    <a:cs typeface="+mn-cs"/>
                  </a:endParaRPr>
                </a:p>
              </p:txBody>
            </p:sp>
          </p:grpSp>
        </p:grpSp>
        <p:sp>
          <p:nvSpPr>
            <p:cNvPr id="314" name="Rectangle 500">
              <a:extLst>
                <a:ext uri="{FF2B5EF4-FFF2-40B4-BE49-F238E27FC236}">
                  <a16:creationId xmlns:a16="http://schemas.microsoft.com/office/drawing/2014/main" id="{8DC0399F-B8B7-43AD-86FC-F7D4E6EABBA5}"/>
                </a:ext>
              </a:extLst>
            </p:cNvPr>
            <p:cNvSpPr>
              <a:spLocks noChangeArrowheads="1"/>
            </p:cNvSpPr>
            <p:nvPr/>
          </p:nvSpPr>
          <p:spPr bwMode="auto">
            <a:xfrm>
              <a:off x="6013364" y="6171160"/>
              <a:ext cx="956069" cy="553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482163" rtl="0" eaLnBrk="0" fontAlgn="base" latinLnBrk="0" hangingPunct="0">
                <a:lnSpc>
                  <a:spcPct val="100000"/>
                </a:lnSpc>
                <a:spcBef>
                  <a:spcPct val="0"/>
                </a:spcBef>
                <a:spcAft>
                  <a:spcPct val="0"/>
                </a:spcAft>
                <a:buClrTx/>
                <a:buSzTx/>
                <a:buFontTx/>
                <a:buNone/>
                <a:tabLst/>
                <a:defRPr/>
              </a:pPr>
              <a:r>
                <a:rPr kumimoji="0" lang="en-US" altLang="en-US" sz="1898" b="1" i="0" u="none" strike="noStrike" kern="1200" cap="none" spc="0" normalizeH="0" baseline="0" noProof="0" dirty="0">
                  <a:ln>
                    <a:noFill/>
                  </a:ln>
                  <a:solidFill>
                    <a:srgbClr val="0063A6"/>
                  </a:solidFill>
                  <a:effectLst/>
                  <a:uLnTx/>
                  <a:uFillTx/>
                  <a:latin typeface="Open Sans Extrabold" panose="020B0906030804020204" pitchFamily="34" charset="0"/>
                  <a:ea typeface="+mn-ea"/>
                  <a:cs typeface="+mn-cs"/>
                </a:rPr>
                <a:t>GVC</a:t>
              </a:r>
              <a:endParaRPr kumimoji="0" lang="en-US" altLang="en-US" sz="949"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grpSp>
      <p:grpSp>
        <p:nvGrpSpPr>
          <p:cNvPr id="10" name="Group 9">
            <a:extLst>
              <a:ext uri="{FF2B5EF4-FFF2-40B4-BE49-F238E27FC236}">
                <a16:creationId xmlns:a16="http://schemas.microsoft.com/office/drawing/2014/main" id="{B172198B-EEC4-49B8-9F1B-32F8261B8DE2}"/>
              </a:ext>
            </a:extLst>
          </p:cNvPr>
          <p:cNvGrpSpPr/>
          <p:nvPr/>
        </p:nvGrpSpPr>
        <p:grpSpPr>
          <a:xfrm>
            <a:off x="1539236" y="1454923"/>
            <a:ext cx="1886118" cy="2394274"/>
            <a:chOff x="1011238" y="2386012"/>
            <a:chExt cx="3576638" cy="4540252"/>
          </a:xfrm>
        </p:grpSpPr>
        <p:grpSp>
          <p:nvGrpSpPr>
            <p:cNvPr id="3" name="Group 2">
              <a:extLst>
                <a:ext uri="{FF2B5EF4-FFF2-40B4-BE49-F238E27FC236}">
                  <a16:creationId xmlns:a16="http://schemas.microsoft.com/office/drawing/2014/main" id="{2E444508-1873-4C83-93A7-1C6CAA6029CA}"/>
                </a:ext>
              </a:extLst>
            </p:cNvPr>
            <p:cNvGrpSpPr/>
            <p:nvPr/>
          </p:nvGrpSpPr>
          <p:grpSpPr>
            <a:xfrm>
              <a:off x="1011238" y="3349626"/>
              <a:ext cx="3576638" cy="3576638"/>
              <a:chOff x="1011238" y="3349626"/>
              <a:chExt cx="3576638" cy="3576638"/>
            </a:xfrm>
          </p:grpSpPr>
          <p:grpSp>
            <p:nvGrpSpPr>
              <p:cNvPr id="532" name="Group 531">
                <a:extLst>
                  <a:ext uri="{FF2B5EF4-FFF2-40B4-BE49-F238E27FC236}">
                    <a16:creationId xmlns:a16="http://schemas.microsoft.com/office/drawing/2014/main" id="{F2709FE1-2B68-4707-B955-0D043EDDE920}"/>
                  </a:ext>
                </a:extLst>
              </p:cNvPr>
              <p:cNvGrpSpPr/>
              <p:nvPr/>
            </p:nvGrpSpPr>
            <p:grpSpPr>
              <a:xfrm>
                <a:off x="1011238" y="3349626"/>
                <a:ext cx="3576638" cy="3576638"/>
                <a:chOff x="1011238" y="3349626"/>
                <a:chExt cx="3576638" cy="3576638"/>
              </a:xfrm>
            </p:grpSpPr>
            <p:sp>
              <p:nvSpPr>
                <p:cNvPr id="339" name="Freeform 274">
                  <a:extLst>
                    <a:ext uri="{FF2B5EF4-FFF2-40B4-BE49-F238E27FC236}">
                      <a16:creationId xmlns:a16="http://schemas.microsoft.com/office/drawing/2014/main" id="{59BAAC81-09EE-4243-8BA9-16E7103C8624}"/>
                    </a:ext>
                  </a:extLst>
                </p:cNvPr>
                <p:cNvSpPr>
                  <a:spLocks/>
                </p:cNvSpPr>
                <p:nvPr/>
              </p:nvSpPr>
              <p:spPr bwMode="auto">
                <a:xfrm>
                  <a:off x="1011238" y="3349626"/>
                  <a:ext cx="3576638" cy="3576638"/>
                </a:xfrm>
                <a:custGeom>
                  <a:avLst/>
                  <a:gdLst>
                    <a:gd name="T0" fmla="*/ 893 w 1005"/>
                    <a:gd name="T1" fmla="*/ 328 h 1004"/>
                    <a:gd name="T2" fmla="*/ 928 w 1005"/>
                    <a:gd name="T3" fmla="*/ 235 h 1004"/>
                    <a:gd name="T4" fmla="*/ 828 w 1005"/>
                    <a:gd name="T5" fmla="*/ 225 h 1004"/>
                    <a:gd name="T6" fmla="*/ 835 w 1005"/>
                    <a:gd name="T7" fmla="*/ 126 h 1004"/>
                    <a:gd name="T8" fmla="*/ 737 w 1005"/>
                    <a:gd name="T9" fmla="*/ 145 h 1004"/>
                    <a:gd name="T10" fmla="*/ 716 w 1005"/>
                    <a:gd name="T11" fmla="*/ 48 h 1004"/>
                    <a:gd name="T12" fmla="*/ 627 w 1005"/>
                    <a:gd name="T13" fmla="*/ 93 h 1004"/>
                    <a:gd name="T14" fmla="*/ 579 w 1005"/>
                    <a:gd name="T15" fmla="*/ 6 h 1004"/>
                    <a:gd name="T16" fmla="*/ 507 w 1005"/>
                    <a:gd name="T17" fmla="*/ 74 h 1004"/>
                    <a:gd name="T18" fmla="*/ 437 w 1005"/>
                    <a:gd name="T19" fmla="*/ 4 h 1004"/>
                    <a:gd name="T20" fmla="*/ 404 w 1005"/>
                    <a:gd name="T21" fmla="*/ 86 h 1004"/>
                    <a:gd name="T22" fmla="*/ 338 w 1005"/>
                    <a:gd name="T23" fmla="*/ 28 h 1004"/>
                    <a:gd name="T24" fmla="*/ 307 w 1005"/>
                    <a:gd name="T25" fmla="*/ 122 h 1004"/>
                    <a:gd name="T26" fmla="*/ 211 w 1005"/>
                    <a:gd name="T27" fmla="*/ 93 h 1004"/>
                    <a:gd name="T28" fmla="*/ 208 w 1005"/>
                    <a:gd name="T29" fmla="*/ 192 h 1004"/>
                    <a:gd name="T30" fmla="*/ 108 w 1005"/>
                    <a:gd name="T31" fmla="*/ 191 h 1004"/>
                    <a:gd name="T32" fmla="*/ 132 w 1005"/>
                    <a:gd name="T33" fmla="*/ 288 h 1004"/>
                    <a:gd name="T34" fmla="*/ 36 w 1005"/>
                    <a:gd name="T35" fmla="*/ 315 h 1004"/>
                    <a:gd name="T36" fmla="*/ 87 w 1005"/>
                    <a:gd name="T37" fmla="*/ 401 h 1004"/>
                    <a:gd name="T38" fmla="*/ 2 w 1005"/>
                    <a:gd name="T39" fmla="*/ 454 h 1004"/>
                    <a:gd name="T40" fmla="*/ 75 w 1005"/>
                    <a:gd name="T41" fmla="*/ 522 h 1004"/>
                    <a:gd name="T42" fmla="*/ 9 w 1005"/>
                    <a:gd name="T43" fmla="*/ 597 h 1004"/>
                    <a:gd name="T44" fmla="*/ 19 w 1005"/>
                    <a:gd name="T45" fmla="*/ 639 h 1004"/>
                    <a:gd name="T46" fmla="*/ 112 w 1005"/>
                    <a:gd name="T47" fmla="*/ 676 h 1004"/>
                    <a:gd name="T48" fmla="*/ 77 w 1005"/>
                    <a:gd name="T49" fmla="*/ 769 h 1004"/>
                    <a:gd name="T50" fmla="*/ 176 w 1005"/>
                    <a:gd name="T51" fmla="*/ 779 h 1004"/>
                    <a:gd name="T52" fmla="*/ 170 w 1005"/>
                    <a:gd name="T53" fmla="*/ 878 h 1004"/>
                    <a:gd name="T54" fmla="*/ 268 w 1005"/>
                    <a:gd name="T55" fmla="*/ 860 h 1004"/>
                    <a:gd name="T56" fmla="*/ 289 w 1005"/>
                    <a:gd name="T57" fmla="*/ 957 h 1004"/>
                    <a:gd name="T58" fmla="*/ 378 w 1005"/>
                    <a:gd name="T59" fmla="*/ 911 h 1004"/>
                    <a:gd name="T60" fmla="*/ 426 w 1005"/>
                    <a:gd name="T61" fmla="*/ 999 h 1004"/>
                    <a:gd name="T62" fmla="*/ 498 w 1005"/>
                    <a:gd name="T63" fmla="*/ 930 h 1004"/>
                    <a:gd name="T64" fmla="*/ 568 w 1005"/>
                    <a:gd name="T65" fmla="*/ 1000 h 1004"/>
                    <a:gd name="T66" fmla="*/ 601 w 1005"/>
                    <a:gd name="T67" fmla="*/ 918 h 1004"/>
                    <a:gd name="T68" fmla="*/ 667 w 1005"/>
                    <a:gd name="T69" fmla="*/ 977 h 1004"/>
                    <a:gd name="T70" fmla="*/ 698 w 1005"/>
                    <a:gd name="T71" fmla="*/ 883 h 1004"/>
                    <a:gd name="T72" fmla="*/ 794 w 1005"/>
                    <a:gd name="T73" fmla="*/ 911 h 1004"/>
                    <a:gd name="T74" fmla="*/ 797 w 1005"/>
                    <a:gd name="T75" fmla="*/ 812 h 1004"/>
                    <a:gd name="T76" fmla="*/ 897 w 1005"/>
                    <a:gd name="T77" fmla="*/ 813 h 1004"/>
                    <a:gd name="T78" fmla="*/ 872 w 1005"/>
                    <a:gd name="T79" fmla="*/ 716 h 1004"/>
                    <a:gd name="T80" fmla="*/ 969 w 1005"/>
                    <a:gd name="T81" fmla="*/ 689 h 1004"/>
                    <a:gd name="T82" fmla="*/ 918 w 1005"/>
                    <a:gd name="T83" fmla="*/ 604 h 1004"/>
                    <a:gd name="T84" fmla="*/ 1002 w 1005"/>
                    <a:gd name="T85" fmla="*/ 550 h 1004"/>
                    <a:gd name="T86" fmla="*/ 930 w 1005"/>
                    <a:gd name="T87" fmla="*/ 483 h 1004"/>
                    <a:gd name="T88" fmla="*/ 996 w 1005"/>
                    <a:gd name="T89" fmla="*/ 408 h 1004"/>
                    <a:gd name="T90" fmla="*/ 986 w 1005"/>
                    <a:gd name="T91" fmla="*/ 366 h 10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005" h="1004">
                      <a:moveTo>
                        <a:pt x="907" y="363"/>
                      </a:moveTo>
                      <a:cubicBezTo>
                        <a:pt x="903" y="351"/>
                        <a:pt x="898" y="339"/>
                        <a:pt x="893" y="328"/>
                      </a:cubicBezTo>
                      <a:cubicBezTo>
                        <a:pt x="908" y="312"/>
                        <a:pt x="931" y="290"/>
                        <a:pt x="949" y="272"/>
                      </a:cubicBezTo>
                      <a:cubicBezTo>
                        <a:pt x="942" y="259"/>
                        <a:pt x="935" y="247"/>
                        <a:pt x="928" y="235"/>
                      </a:cubicBezTo>
                      <a:cubicBezTo>
                        <a:pt x="903" y="241"/>
                        <a:pt x="873" y="251"/>
                        <a:pt x="851" y="255"/>
                      </a:cubicBezTo>
                      <a:cubicBezTo>
                        <a:pt x="844" y="244"/>
                        <a:pt x="836" y="235"/>
                        <a:pt x="828" y="225"/>
                      </a:cubicBezTo>
                      <a:cubicBezTo>
                        <a:pt x="838" y="205"/>
                        <a:pt x="854" y="178"/>
                        <a:pt x="866" y="156"/>
                      </a:cubicBezTo>
                      <a:cubicBezTo>
                        <a:pt x="856" y="145"/>
                        <a:pt x="846" y="136"/>
                        <a:pt x="835" y="126"/>
                      </a:cubicBezTo>
                      <a:cubicBezTo>
                        <a:pt x="813" y="139"/>
                        <a:pt x="787" y="157"/>
                        <a:pt x="767" y="166"/>
                      </a:cubicBezTo>
                      <a:cubicBezTo>
                        <a:pt x="758" y="159"/>
                        <a:pt x="748" y="152"/>
                        <a:pt x="737" y="145"/>
                      </a:cubicBezTo>
                      <a:cubicBezTo>
                        <a:pt x="740" y="123"/>
                        <a:pt x="749" y="93"/>
                        <a:pt x="754" y="67"/>
                      </a:cubicBezTo>
                      <a:cubicBezTo>
                        <a:pt x="742" y="60"/>
                        <a:pt x="729" y="54"/>
                        <a:pt x="716" y="48"/>
                      </a:cubicBezTo>
                      <a:cubicBezTo>
                        <a:pt x="698" y="66"/>
                        <a:pt x="678" y="90"/>
                        <a:pt x="662" y="105"/>
                      </a:cubicBezTo>
                      <a:cubicBezTo>
                        <a:pt x="651" y="101"/>
                        <a:pt x="639" y="97"/>
                        <a:pt x="627" y="93"/>
                      </a:cubicBezTo>
                      <a:cubicBezTo>
                        <a:pt x="624" y="71"/>
                        <a:pt x="623" y="40"/>
                        <a:pt x="621" y="14"/>
                      </a:cubicBezTo>
                      <a:cubicBezTo>
                        <a:pt x="608" y="11"/>
                        <a:pt x="594" y="8"/>
                        <a:pt x="579" y="6"/>
                      </a:cubicBezTo>
                      <a:cubicBezTo>
                        <a:pt x="568" y="29"/>
                        <a:pt x="555" y="58"/>
                        <a:pt x="544" y="76"/>
                      </a:cubicBezTo>
                      <a:cubicBezTo>
                        <a:pt x="532" y="75"/>
                        <a:pt x="519" y="75"/>
                        <a:pt x="507" y="74"/>
                      </a:cubicBezTo>
                      <a:cubicBezTo>
                        <a:pt x="498" y="54"/>
                        <a:pt x="488" y="24"/>
                        <a:pt x="479" y="0"/>
                      </a:cubicBezTo>
                      <a:cubicBezTo>
                        <a:pt x="465" y="1"/>
                        <a:pt x="451" y="2"/>
                        <a:pt x="437" y="4"/>
                      </a:cubicBezTo>
                      <a:cubicBezTo>
                        <a:pt x="432" y="29"/>
                        <a:pt x="428" y="61"/>
                        <a:pt x="422" y="82"/>
                      </a:cubicBezTo>
                      <a:cubicBezTo>
                        <a:pt x="416" y="83"/>
                        <a:pt x="410" y="85"/>
                        <a:pt x="404" y="86"/>
                      </a:cubicBezTo>
                      <a:cubicBezTo>
                        <a:pt x="398" y="87"/>
                        <a:pt x="392" y="89"/>
                        <a:pt x="386" y="91"/>
                      </a:cubicBezTo>
                      <a:cubicBezTo>
                        <a:pt x="371" y="74"/>
                        <a:pt x="354" y="48"/>
                        <a:pt x="338" y="28"/>
                      </a:cubicBezTo>
                      <a:cubicBezTo>
                        <a:pt x="325" y="32"/>
                        <a:pt x="312" y="37"/>
                        <a:pt x="299" y="43"/>
                      </a:cubicBezTo>
                      <a:cubicBezTo>
                        <a:pt x="301" y="69"/>
                        <a:pt x="306" y="100"/>
                        <a:pt x="307" y="122"/>
                      </a:cubicBezTo>
                      <a:cubicBezTo>
                        <a:pt x="296" y="127"/>
                        <a:pt x="285" y="134"/>
                        <a:pt x="275" y="140"/>
                      </a:cubicBezTo>
                      <a:cubicBezTo>
                        <a:pt x="256" y="128"/>
                        <a:pt x="232" y="108"/>
                        <a:pt x="211" y="93"/>
                      </a:cubicBezTo>
                      <a:cubicBezTo>
                        <a:pt x="200" y="101"/>
                        <a:pt x="188" y="110"/>
                        <a:pt x="178" y="119"/>
                      </a:cubicBezTo>
                      <a:cubicBezTo>
                        <a:pt x="187" y="143"/>
                        <a:pt x="201" y="171"/>
                        <a:pt x="208" y="192"/>
                      </a:cubicBezTo>
                      <a:cubicBezTo>
                        <a:pt x="199" y="201"/>
                        <a:pt x="190" y="210"/>
                        <a:pt x="182" y="219"/>
                      </a:cubicBezTo>
                      <a:cubicBezTo>
                        <a:pt x="161" y="213"/>
                        <a:pt x="132" y="200"/>
                        <a:pt x="108" y="191"/>
                      </a:cubicBezTo>
                      <a:cubicBezTo>
                        <a:pt x="99" y="203"/>
                        <a:pt x="91" y="214"/>
                        <a:pt x="83" y="226"/>
                      </a:cubicBezTo>
                      <a:cubicBezTo>
                        <a:pt x="99" y="246"/>
                        <a:pt x="120" y="270"/>
                        <a:pt x="132" y="288"/>
                      </a:cubicBezTo>
                      <a:cubicBezTo>
                        <a:pt x="126" y="299"/>
                        <a:pt x="121" y="309"/>
                        <a:pt x="115" y="321"/>
                      </a:cubicBezTo>
                      <a:cubicBezTo>
                        <a:pt x="93" y="321"/>
                        <a:pt x="62" y="317"/>
                        <a:pt x="36" y="315"/>
                      </a:cubicBezTo>
                      <a:cubicBezTo>
                        <a:pt x="31" y="328"/>
                        <a:pt x="26" y="342"/>
                        <a:pt x="22" y="355"/>
                      </a:cubicBezTo>
                      <a:cubicBezTo>
                        <a:pt x="43" y="370"/>
                        <a:pt x="70" y="387"/>
                        <a:pt x="87" y="401"/>
                      </a:cubicBezTo>
                      <a:cubicBezTo>
                        <a:pt x="84" y="413"/>
                        <a:pt x="82" y="425"/>
                        <a:pt x="80" y="437"/>
                      </a:cubicBezTo>
                      <a:cubicBezTo>
                        <a:pt x="59" y="443"/>
                        <a:pt x="28" y="448"/>
                        <a:pt x="2" y="454"/>
                      </a:cubicBezTo>
                      <a:cubicBezTo>
                        <a:pt x="1" y="468"/>
                        <a:pt x="0" y="482"/>
                        <a:pt x="0" y="497"/>
                      </a:cubicBezTo>
                      <a:cubicBezTo>
                        <a:pt x="25" y="505"/>
                        <a:pt x="55" y="513"/>
                        <a:pt x="75" y="522"/>
                      </a:cubicBezTo>
                      <a:cubicBezTo>
                        <a:pt x="76" y="534"/>
                        <a:pt x="77" y="546"/>
                        <a:pt x="78" y="559"/>
                      </a:cubicBezTo>
                      <a:cubicBezTo>
                        <a:pt x="60" y="570"/>
                        <a:pt x="32" y="584"/>
                        <a:pt x="9" y="597"/>
                      </a:cubicBezTo>
                      <a:cubicBezTo>
                        <a:pt x="11" y="604"/>
                        <a:pt x="12" y="611"/>
                        <a:pt x="14" y="618"/>
                      </a:cubicBezTo>
                      <a:cubicBezTo>
                        <a:pt x="15" y="625"/>
                        <a:pt x="17" y="632"/>
                        <a:pt x="19" y="639"/>
                      </a:cubicBezTo>
                      <a:cubicBezTo>
                        <a:pt x="45" y="640"/>
                        <a:pt x="76" y="639"/>
                        <a:pt x="98" y="642"/>
                      </a:cubicBezTo>
                      <a:cubicBezTo>
                        <a:pt x="102" y="653"/>
                        <a:pt x="107" y="665"/>
                        <a:pt x="112" y="676"/>
                      </a:cubicBezTo>
                      <a:cubicBezTo>
                        <a:pt x="97" y="693"/>
                        <a:pt x="74" y="714"/>
                        <a:pt x="56" y="732"/>
                      </a:cubicBezTo>
                      <a:cubicBezTo>
                        <a:pt x="62" y="745"/>
                        <a:pt x="70" y="757"/>
                        <a:pt x="77" y="769"/>
                      </a:cubicBezTo>
                      <a:cubicBezTo>
                        <a:pt x="102" y="763"/>
                        <a:pt x="132" y="754"/>
                        <a:pt x="154" y="750"/>
                      </a:cubicBezTo>
                      <a:cubicBezTo>
                        <a:pt x="161" y="760"/>
                        <a:pt x="169" y="770"/>
                        <a:pt x="176" y="779"/>
                      </a:cubicBezTo>
                      <a:cubicBezTo>
                        <a:pt x="167" y="799"/>
                        <a:pt x="151" y="826"/>
                        <a:pt x="139" y="849"/>
                      </a:cubicBezTo>
                      <a:cubicBezTo>
                        <a:pt x="149" y="859"/>
                        <a:pt x="159" y="869"/>
                        <a:pt x="170" y="878"/>
                      </a:cubicBezTo>
                      <a:cubicBezTo>
                        <a:pt x="192" y="865"/>
                        <a:pt x="218" y="848"/>
                        <a:pt x="238" y="838"/>
                      </a:cubicBezTo>
                      <a:cubicBezTo>
                        <a:pt x="247" y="846"/>
                        <a:pt x="257" y="853"/>
                        <a:pt x="268" y="860"/>
                      </a:cubicBezTo>
                      <a:cubicBezTo>
                        <a:pt x="265" y="881"/>
                        <a:pt x="256" y="912"/>
                        <a:pt x="251" y="937"/>
                      </a:cubicBezTo>
                      <a:cubicBezTo>
                        <a:pt x="263" y="944"/>
                        <a:pt x="276" y="951"/>
                        <a:pt x="289" y="957"/>
                      </a:cubicBezTo>
                      <a:cubicBezTo>
                        <a:pt x="307" y="938"/>
                        <a:pt x="327" y="914"/>
                        <a:pt x="343" y="899"/>
                      </a:cubicBezTo>
                      <a:cubicBezTo>
                        <a:pt x="354" y="904"/>
                        <a:pt x="366" y="908"/>
                        <a:pt x="378" y="911"/>
                      </a:cubicBezTo>
                      <a:cubicBezTo>
                        <a:pt x="381" y="933"/>
                        <a:pt x="382" y="965"/>
                        <a:pt x="384" y="990"/>
                      </a:cubicBezTo>
                      <a:cubicBezTo>
                        <a:pt x="397" y="994"/>
                        <a:pt x="411" y="996"/>
                        <a:pt x="426" y="999"/>
                      </a:cubicBezTo>
                      <a:cubicBezTo>
                        <a:pt x="437" y="976"/>
                        <a:pt x="450" y="947"/>
                        <a:pt x="461" y="928"/>
                      </a:cubicBezTo>
                      <a:cubicBezTo>
                        <a:pt x="473" y="929"/>
                        <a:pt x="486" y="930"/>
                        <a:pt x="498" y="930"/>
                      </a:cubicBezTo>
                      <a:cubicBezTo>
                        <a:pt x="507" y="950"/>
                        <a:pt x="517" y="980"/>
                        <a:pt x="526" y="1004"/>
                      </a:cubicBezTo>
                      <a:cubicBezTo>
                        <a:pt x="540" y="1003"/>
                        <a:pt x="554" y="1002"/>
                        <a:pt x="568" y="1000"/>
                      </a:cubicBezTo>
                      <a:cubicBezTo>
                        <a:pt x="573" y="975"/>
                        <a:pt x="577" y="944"/>
                        <a:pt x="583" y="922"/>
                      </a:cubicBezTo>
                      <a:cubicBezTo>
                        <a:pt x="589" y="921"/>
                        <a:pt x="595" y="920"/>
                        <a:pt x="601" y="918"/>
                      </a:cubicBezTo>
                      <a:cubicBezTo>
                        <a:pt x="607" y="917"/>
                        <a:pt x="613" y="915"/>
                        <a:pt x="619" y="914"/>
                      </a:cubicBezTo>
                      <a:cubicBezTo>
                        <a:pt x="634" y="930"/>
                        <a:pt x="651" y="956"/>
                        <a:pt x="667" y="977"/>
                      </a:cubicBezTo>
                      <a:cubicBezTo>
                        <a:pt x="680" y="972"/>
                        <a:pt x="693" y="967"/>
                        <a:pt x="706" y="961"/>
                      </a:cubicBezTo>
                      <a:cubicBezTo>
                        <a:pt x="704" y="936"/>
                        <a:pt x="699" y="905"/>
                        <a:pt x="698" y="883"/>
                      </a:cubicBezTo>
                      <a:cubicBezTo>
                        <a:pt x="709" y="877"/>
                        <a:pt x="720" y="871"/>
                        <a:pt x="730" y="864"/>
                      </a:cubicBezTo>
                      <a:cubicBezTo>
                        <a:pt x="749" y="876"/>
                        <a:pt x="773" y="896"/>
                        <a:pt x="794" y="911"/>
                      </a:cubicBezTo>
                      <a:cubicBezTo>
                        <a:pt x="805" y="903"/>
                        <a:pt x="817" y="894"/>
                        <a:pt x="827" y="885"/>
                      </a:cubicBezTo>
                      <a:cubicBezTo>
                        <a:pt x="818" y="861"/>
                        <a:pt x="804" y="833"/>
                        <a:pt x="797" y="812"/>
                      </a:cubicBezTo>
                      <a:cubicBezTo>
                        <a:pt x="806" y="804"/>
                        <a:pt x="815" y="795"/>
                        <a:pt x="823" y="785"/>
                      </a:cubicBezTo>
                      <a:cubicBezTo>
                        <a:pt x="844" y="792"/>
                        <a:pt x="873" y="804"/>
                        <a:pt x="897" y="813"/>
                      </a:cubicBezTo>
                      <a:cubicBezTo>
                        <a:pt x="906" y="802"/>
                        <a:pt x="914" y="790"/>
                        <a:pt x="922" y="778"/>
                      </a:cubicBezTo>
                      <a:cubicBezTo>
                        <a:pt x="906" y="758"/>
                        <a:pt x="885" y="735"/>
                        <a:pt x="872" y="716"/>
                      </a:cubicBezTo>
                      <a:cubicBezTo>
                        <a:pt x="879" y="706"/>
                        <a:pt x="884" y="695"/>
                        <a:pt x="890" y="684"/>
                      </a:cubicBezTo>
                      <a:cubicBezTo>
                        <a:pt x="912" y="684"/>
                        <a:pt x="943" y="688"/>
                        <a:pt x="969" y="689"/>
                      </a:cubicBezTo>
                      <a:cubicBezTo>
                        <a:pt x="974" y="676"/>
                        <a:pt x="979" y="663"/>
                        <a:pt x="983" y="649"/>
                      </a:cubicBezTo>
                      <a:cubicBezTo>
                        <a:pt x="962" y="634"/>
                        <a:pt x="935" y="617"/>
                        <a:pt x="918" y="604"/>
                      </a:cubicBezTo>
                      <a:cubicBezTo>
                        <a:pt x="921" y="592"/>
                        <a:pt x="923" y="580"/>
                        <a:pt x="925" y="567"/>
                      </a:cubicBezTo>
                      <a:cubicBezTo>
                        <a:pt x="946" y="561"/>
                        <a:pt x="977" y="556"/>
                        <a:pt x="1002" y="550"/>
                      </a:cubicBezTo>
                      <a:cubicBezTo>
                        <a:pt x="1004" y="536"/>
                        <a:pt x="1005" y="522"/>
                        <a:pt x="1005" y="508"/>
                      </a:cubicBezTo>
                      <a:cubicBezTo>
                        <a:pt x="980" y="499"/>
                        <a:pt x="950" y="491"/>
                        <a:pt x="930" y="483"/>
                      </a:cubicBezTo>
                      <a:cubicBezTo>
                        <a:pt x="929" y="470"/>
                        <a:pt x="928" y="458"/>
                        <a:pt x="926" y="446"/>
                      </a:cubicBezTo>
                      <a:cubicBezTo>
                        <a:pt x="945" y="434"/>
                        <a:pt x="973" y="420"/>
                        <a:pt x="996" y="408"/>
                      </a:cubicBezTo>
                      <a:cubicBezTo>
                        <a:pt x="994" y="401"/>
                        <a:pt x="993" y="394"/>
                        <a:pt x="991" y="387"/>
                      </a:cubicBezTo>
                      <a:cubicBezTo>
                        <a:pt x="990" y="380"/>
                        <a:pt x="988" y="373"/>
                        <a:pt x="986" y="366"/>
                      </a:cubicBezTo>
                      <a:cubicBezTo>
                        <a:pt x="960" y="364"/>
                        <a:pt x="929" y="365"/>
                        <a:pt x="907" y="363"/>
                      </a:cubicBezTo>
                      <a:close/>
                    </a:path>
                  </a:pathLst>
                </a:custGeom>
                <a:solidFill>
                  <a:srgbClr val="A7D6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49" b="0" i="0" u="none" strike="noStrike" kern="1200" cap="none" spc="0" normalizeH="0" baseline="0" noProof="0">
                    <a:ln>
                      <a:noFill/>
                    </a:ln>
                    <a:solidFill>
                      <a:prstClr val="black"/>
                    </a:solidFill>
                    <a:effectLst/>
                    <a:uLnTx/>
                    <a:uFillTx/>
                    <a:latin typeface="Calibri"/>
                    <a:ea typeface="+mn-ea"/>
                    <a:cs typeface="+mn-cs"/>
                  </a:endParaRPr>
                </a:p>
              </p:txBody>
            </p:sp>
            <p:sp>
              <p:nvSpPr>
                <p:cNvPr id="340" name="Freeform 275">
                  <a:extLst>
                    <a:ext uri="{FF2B5EF4-FFF2-40B4-BE49-F238E27FC236}">
                      <a16:creationId xmlns:a16="http://schemas.microsoft.com/office/drawing/2014/main" id="{4D9A4667-F8BF-476C-A93C-D660A9EF579E}"/>
                    </a:ext>
                  </a:extLst>
                </p:cNvPr>
                <p:cNvSpPr>
                  <a:spLocks/>
                </p:cNvSpPr>
                <p:nvPr/>
              </p:nvSpPr>
              <p:spPr bwMode="auto">
                <a:xfrm>
                  <a:off x="1412876" y="5187951"/>
                  <a:ext cx="1341438" cy="1335088"/>
                </a:xfrm>
                <a:custGeom>
                  <a:avLst/>
                  <a:gdLst>
                    <a:gd name="T0" fmla="*/ 266 w 377"/>
                    <a:gd name="T1" fmla="*/ 0 h 375"/>
                    <a:gd name="T2" fmla="*/ 0 w 377"/>
                    <a:gd name="T3" fmla="*/ 1 h 375"/>
                    <a:gd name="T4" fmla="*/ 377 w 377"/>
                    <a:gd name="T5" fmla="*/ 375 h 375"/>
                    <a:gd name="T6" fmla="*/ 376 w 377"/>
                    <a:gd name="T7" fmla="*/ 110 h 375"/>
                    <a:gd name="T8" fmla="*/ 266 w 377"/>
                    <a:gd name="T9" fmla="*/ 0 h 375"/>
                  </a:gdLst>
                  <a:ahLst/>
                  <a:cxnLst>
                    <a:cxn ang="0">
                      <a:pos x="T0" y="T1"/>
                    </a:cxn>
                    <a:cxn ang="0">
                      <a:pos x="T2" y="T3"/>
                    </a:cxn>
                    <a:cxn ang="0">
                      <a:pos x="T4" y="T5"/>
                    </a:cxn>
                    <a:cxn ang="0">
                      <a:pos x="T6" y="T7"/>
                    </a:cxn>
                    <a:cxn ang="0">
                      <a:pos x="T8" y="T9"/>
                    </a:cxn>
                  </a:cxnLst>
                  <a:rect l="0" t="0" r="r" b="b"/>
                  <a:pathLst>
                    <a:path w="377" h="375">
                      <a:moveTo>
                        <a:pt x="266" y="0"/>
                      </a:moveTo>
                      <a:cubicBezTo>
                        <a:pt x="0" y="1"/>
                        <a:pt x="0" y="1"/>
                        <a:pt x="0" y="1"/>
                      </a:cubicBezTo>
                      <a:cubicBezTo>
                        <a:pt x="8" y="205"/>
                        <a:pt x="173" y="369"/>
                        <a:pt x="377" y="375"/>
                      </a:cubicBezTo>
                      <a:cubicBezTo>
                        <a:pt x="376" y="110"/>
                        <a:pt x="376" y="110"/>
                        <a:pt x="376" y="110"/>
                      </a:cubicBezTo>
                      <a:cubicBezTo>
                        <a:pt x="318" y="104"/>
                        <a:pt x="272" y="58"/>
                        <a:pt x="266" y="0"/>
                      </a:cubicBezTo>
                      <a:close/>
                    </a:path>
                  </a:pathLst>
                </a:custGeom>
                <a:solidFill>
                  <a:srgbClr val="099E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49" b="0" i="0" u="none" strike="noStrike" kern="1200" cap="none" spc="0" normalizeH="0" baseline="0" noProof="0">
                    <a:ln>
                      <a:noFill/>
                    </a:ln>
                    <a:solidFill>
                      <a:prstClr val="black"/>
                    </a:solidFill>
                    <a:effectLst/>
                    <a:uLnTx/>
                    <a:uFillTx/>
                    <a:latin typeface="Calibri"/>
                    <a:ea typeface="+mn-ea"/>
                    <a:cs typeface="+mn-cs"/>
                  </a:endParaRPr>
                </a:p>
              </p:txBody>
            </p:sp>
            <p:sp>
              <p:nvSpPr>
                <p:cNvPr id="341" name="Freeform 276">
                  <a:extLst>
                    <a:ext uri="{FF2B5EF4-FFF2-40B4-BE49-F238E27FC236}">
                      <a16:creationId xmlns:a16="http://schemas.microsoft.com/office/drawing/2014/main" id="{6C8B8EAB-699C-40B0-A74A-351D9B8DC047}"/>
                    </a:ext>
                  </a:extLst>
                </p:cNvPr>
                <p:cNvSpPr>
                  <a:spLocks/>
                </p:cNvSpPr>
                <p:nvPr/>
              </p:nvSpPr>
              <p:spPr bwMode="auto">
                <a:xfrm>
                  <a:off x="2847976" y="5184776"/>
                  <a:ext cx="1338263" cy="1338263"/>
                </a:xfrm>
                <a:custGeom>
                  <a:avLst/>
                  <a:gdLst>
                    <a:gd name="T0" fmla="*/ 0 w 376"/>
                    <a:gd name="T1" fmla="*/ 111 h 376"/>
                    <a:gd name="T2" fmla="*/ 1 w 376"/>
                    <a:gd name="T3" fmla="*/ 376 h 376"/>
                    <a:gd name="T4" fmla="*/ 376 w 376"/>
                    <a:gd name="T5" fmla="*/ 0 h 376"/>
                    <a:gd name="T6" fmla="*/ 110 w 376"/>
                    <a:gd name="T7" fmla="*/ 0 h 376"/>
                    <a:gd name="T8" fmla="*/ 0 w 376"/>
                    <a:gd name="T9" fmla="*/ 111 h 376"/>
                  </a:gdLst>
                  <a:ahLst/>
                  <a:cxnLst>
                    <a:cxn ang="0">
                      <a:pos x="T0" y="T1"/>
                    </a:cxn>
                    <a:cxn ang="0">
                      <a:pos x="T2" y="T3"/>
                    </a:cxn>
                    <a:cxn ang="0">
                      <a:pos x="T4" y="T5"/>
                    </a:cxn>
                    <a:cxn ang="0">
                      <a:pos x="T6" y="T7"/>
                    </a:cxn>
                    <a:cxn ang="0">
                      <a:pos x="T8" y="T9"/>
                    </a:cxn>
                  </a:cxnLst>
                  <a:rect l="0" t="0" r="r" b="b"/>
                  <a:pathLst>
                    <a:path w="376" h="376">
                      <a:moveTo>
                        <a:pt x="0" y="111"/>
                      </a:moveTo>
                      <a:cubicBezTo>
                        <a:pt x="1" y="376"/>
                        <a:pt x="1" y="376"/>
                        <a:pt x="1" y="376"/>
                      </a:cubicBezTo>
                      <a:cubicBezTo>
                        <a:pt x="205" y="369"/>
                        <a:pt x="369" y="204"/>
                        <a:pt x="376" y="0"/>
                      </a:cubicBezTo>
                      <a:cubicBezTo>
                        <a:pt x="110" y="0"/>
                        <a:pt x="110" y="0"/>
                        <a:pt x="110" y="0"/>
                      </a:cubicBezTo>
                      <a:cubicBezTo>
                        <a:pt x="104" y="58"/>
                        <a:pt x="58" y="104"/>
                        <a:pt x="0" y="111"/>
                      </a:cubicBezTo>
                      <a:close/>
                    </a:path>
                  </a:pathLst>
                </a:custGeom>
                <a:solidFill>
                  <a:srgbClr val="099E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49" b="0" i="0" u="none" strike="noStrike" kern="1200" cap="none" spc="0" normalizeH="0" baseline="0" noProof="0">
                    <a:ln>
                      <a:noFill/>
                    </a:ln>
                    <a:solidFill>
                      <a:prstClr val="black"/>
                    </a:solidFill>
                    <a:effectLst/>
                    <a:uLnTx/>
                    <a:uFillTx/>
                    <a:latin typeface="Calibri"/>
                    <a:ea typeface="+mn-ea"/>
                    <a:cs typeface="+mn-cs"/>
                  </a:endParaRPr>
                </a:p>
              </p:txBody>
            </p:sp>
            <p:sp>
              <p:nvSpPr>
                <p:cNvPr id="342" name="Freeform 277">
                  <a:extLst>
                    <a:ext uri="{FF2B5EF4-FFF2-40B4-BE49-F238E27FC236}">
                      <a16:creationId xmlns:a16="http://schemas.microsoft.com/office/drawing/2014/main" id="{B38BA48A-5753-47A6-9999-877D0365507D}"/>
                    </a:ext>
                  </a:extLst>
                </p:cNvPr>
                <p:cNvSpPr>
                  <a:spLocks/>
                </p:cNvSpPr>
                <p:nvPr/>
              </p:nvSpPr>
              <p:spPr bwMode="auto">
                <a:xfrm>
                  <a:off x="1412876" y="3752851"/>
                  <a:ext cx="1338263" cy="1343025"/>
                </a:xfrm>
                <a:custGeom>
                  <a:avLst/>
                  <a:gdLst>
                    <a:gd name="T0" fmla="*/ 376 w 376"/>
                    <a:gd name="T1" fmla="*/ 265 h 377"/>
                    <a:gd name="T2" fmla="*/ 375 w 376"/>
                    <a:gd name="T3" fmla="*/ 0 h 377"/>
                    <a:gd name="T4" fmla="*/ 0 w 376"/>
                    <a:gd name="T5" fmla="*/ 377 h 377"/>
                    <a:gd name="T6" fmla="*/ 266 w 376"/>
                    <a:gd name="T7" fmla="*/ 376 h 377"/>
                    <a:gd name="T8" fmla="*/ 376 w 376"/>
                    <a:gd name="T9" fmla="*/ 265 h 377"/>
                  </a:gdLst>
                  <a:ahLst/>
                  <a:cxnLst>
                    <a:cxn ang="0">
                      <a:pos x="T0" y="T1"/>
                    </a:cxn>
                    <a:cxn ang="0">
                      <a:pos x="T2" y="T3"/>
                    </a:cxn>
                    <a:cxn ang="0">
                      <a:pos x="T4" y="T5"/>
                    </a:cxn>
                    <a:cxn ang="0">
                      <a:pos x="T6" y="T7"/>
                    </a:cxn>
                    <a:cxn ang="0">
                      <a:pos x="T8" y="T9"/>
                    </a:cxn>
                  </a:cxnLst>
                  <a:rect l="0" t="0" r="r" b="b"/>
                  <a:pathLst>
                    <a:path w="376" h="377">
                      <a:moveTo>
                        <a:pt x="376" y="265"/>
                      </a:moveTo>
                      <a:cubicBezTo>
                        <a:pt x="375" y="0"/>
                        <a:pt x="375" y="0"/>
                        <a:pt x="375" y="0"/>
                      </a:cubicBezTo>
                      <a:cubicBezTo>
                        <a:pt x="171" y="8"/>
                        <a:pt x="7" y="172"/>
                        <a:pt x="0" y="377"/>
                      </a:cubicBezTo>
                      <a:cubicBezTo>
                        <a:pt x="266" y="376"/>
                        <a:pt x="266" y="376"/>
                        <a:pt x="266" y="376"/>
                      </a:cubicBezTo>
                      <a:cubicBezTo>
                        <a:pt x="272" y="318"/>
                        <a:pt x="318" y="272"/>
                        <a:pt x="376" y="265"/>
                      </a:cubicBezTo>
                      <a:close/>
                    </a:path>
                  </a:pathLst>
                </a:custGeom>
                <a:solidFill>
                  <a:srgbClr val="099E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49" b="0" i="0" u="none" strike="noStrike" kern="1200" cap="none" spc="0" normalizeH="0" baseline="0" noProof="0">
                    <a:ln>
                      <a:noFill/>
                    </a:ln>
                    <a:solidFill>
                      <a:prstClr val="black"/>
                    </a:solidFill>
                    <a:effectLst/>
                    <a:uLnTx/>
                    <a:uFillTx/>
                    <a:latin typeface="Calibri"/>
                    <a:ea typeface="+mn-ea"/>
                    <a:cs typeface="+mn-cs"/>
                  </a:endParaRPr>
                </a:p>
              </p:txBody>
            </p:sp>
            <p:sp>
              <p:nvSpPr>
                <p:cNvPr id="343" name="Freeform 278">
                  <a:extLst>
                    <a:ext uri="{FF2B5EF4-FFF2-40B4-BE49-F238E27FC236}">
                      <a16:creationId xmlns:a16="http://schemas.microsoft.com/office/drawing/2014/main" id="{C25A9AE2-FF70-4033-8C9E-F9A0BBA7C760}"/>
                    </a:ext>
                  </a:extLst>
                </p:cNvPr>
                <p:cNvSpPr>
                  <a:spLocks/>
                </p:cNvSpPr>
                <p:nvPr/>
              </p:nvSpPr>
              <p:spPr bwMode="auto">
                <a:xfrm>
                  <a:off x="2843213" y="3752851"/>
                  <a:ext cx="1343025" cy="1335088"/>
                </a:xfrm>
                <a:custGeom>
                  <a:avLst/>
                  <a:gdLst>
                    <a:gd name="T0" fmla="*/ 111 w 377"/>
                    <a:gd name="T1" fmla="*/ 375 h 375"/>
                    <a:gd name="T2" fmla="*/ 377 w 377"/>
                    <a:gd name="T3" fmla="*/ 375 h 375"/>
                    <a:gd name="T4" fmla="*/ 0 w 377"/>
                    <a:gd name="T5" fmla="*/ 0 h 375"/>
                    <a:gd name="T6" fmla="*/ 1 w 377"/>
                    <a:gd name="T7" fmla="*/ 265 h 375"/>
                    <a:gd name="T8" fmla="*/ 111 w 377"/>
                    <a:gd name="T9" fmla="*/ 375 h 375"/>
                  </a:gdLst>
                  <a:ahLst/>
                  <a:cxnLst>
                    <a:cxn ang="0">
                      <a:pos x="T0" y="T1"/>
                    </a:cxn>
                    <a:cxn ang="0">
                      <a:pos x="T2" y="T3"/>
                    </a:cxn>
                    <a:cxn ang="0">
                      <a:pos x="T4" y="T5"/>
                    </a:cxn>
                    <a:cxn ang="0">
                      <a:pos x="T6" y="T7"/>
                    </a:cxn>
                    <a:cxn ang="0">
                      <a:pos x="T8" y="T9"/>
                    </a:cxn>
                  </a:cxnLst>
                  <a:rect l="0" t="0" r="r" b="b"/>
                  <a:pathLst>
                    <a:path w="377" h="375">
                      <a:moveTo>
                        <a:pt x="111" y="375"/>
                      </a:moveTo>
                      <a:cubicBezTo>
                        <a:pt x="377" y="375"/>
                        <a:pt x="377" y="375"/>
                        <a:pt x="377" y="375"/>
                      </a:cubicBezTo>
                      <a:cubicBezTo>
                        <a:pt x="369" y="170"/>
                        <a:pt x="204" y="6"/>
                        <a:pt x="0" y="0"/>
                      </a:cubicBezTo>
                      <a:cubicBezTo>
                        <a:pt x="1" y="265"/>
                        <a:pt x="1" y="265"/>
                        <a:pt x="1" y="265"/>
                      </a:cubicBezTo>
                      <a:cubicBezTo>
                        <a:pt x="59" y="271"/>
                        <a:pt x="105" y="317"/>
                        <a:pt x="111" y="375"/>
                      </a:cubicBezTo>
                      <a:close/>
                    </a:path>
                  </a:pathLst>
                </a:custGeom>
                <a:solidFill>
                  <a:srgbClr val="099E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49" b="0" i="0" u="none" strike="noStrike" kern="1200" cap="none" spc="0" normalizeH="0" baseline="0" noProof="0">
                    <a:ln>
                      <a:noFill/>
                    </a:ln>
                    <a:solidFill>
                      <a:prstClr val="black"/>
                    </a:solidFill>
                    <a:effectLst/>
                    <a:uLnTx/>
                    <a:uFillTx/>
                    <a:latin typeface="Calibri"/>
                    <a:ea typeface="+mn-ea"/>
                    <a:cs typeface="+mn-cs"/>
                  </a:endParaRPr>
                </a:p>
              </p:txBody>
            </p:sp>
            <p:sp>
              <p:nvSpPr>
                <p:cNvPr id="344" name="Oval 279">
                  <a:extLst>
                    <a:ext uri="{FF2B5EF4-FFF2-40B4-BE49-F238E27FC236}">
                      <a16:creationId xmlns:a16="http://schemas.microsoft.com/office/drawing/2014/main" id="{92843F96-624D-4568-9ABE-E5F73A8A480D}"/>
                    </a:ext>
                  </a:extLst>
                </p:cNvPr>
                <p:cNvSpPr>
                  <a:spLocks noChangeArrowheads="1"/>
                </p:cNvSpPr>
                <p:nvPr/>
              </p:nvSpPr>
              <p:spPr bwMode="auto">
                <a:xfrm>
                  <a:off x="2441576" y="4781551"/>
                  <a:ext cx="715963" cy="71278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49" b="0" i="0" u="none" strike="noStrike" kern="1200" cap="none" spc="0" normalizeH="0" baseline="0" noProof="0">
                    <a:ln>
                      <a:noFill/>
                    </a:ln>
                    <a:solidFill>
                      <a:prstClr val="black"/>
                    </a:solidFill>
                    <a:effectLst/>
                    <a:uLnTx/>
                    <a:uFillTx/>
                    <a:latin typeface="Calibri"/>
                    <a:ea typeface="+mn-ea"/>
                    <a:cs typeface="+mn-cs"/>
                  </a:endParaRPr>
                </a:p>
              </p:txBody>
            </p:sp>
          </p:grpSp>
          <p:grpSp>
            <p:nvGrpSpPr>
              <p:cNvPr id="533" name="Group 532">
                <a:extLst>
                  <a:ext uri="{FF2B5EF4-FFF2-40B4-BE49-F238E27FC236}">
                    <a16:creationId xmlns:a16="http://schemas.microsoft.com/office/drawing/2014/main" id="{18A13D25-6F49-445A-83CB-C51BB6941D58}"/>
                  </a:ext>
                </a:extLst>
              </p:cNvPr>
              <p:cNvGrpSpPr/>
              <p:nvPr/>
            </p:nvGrpSpPr>
            <p:grpSpPr>
              <a:xfrm>
                <a:off x="1836738" y="4140201"/>
                <a:ext cx="1954213" cy="1941513"/>
                <a:chOff x="1836738" y="4140201"/>
                <a:chExt cx="1954213" cy="1941513"/>
              </a:xfrm>
            </p:grpSpPr>
            <p:sp>
              <p:nvSpPr>
                <p:cNvPr id="424" name="Freeform 359">
                  <a:extLst>
                    <a:ext uri="{FF2B5EF4-FFF2-40B4-BE49-F238E27FC236}">
                      <a16:creationId xmlns:a16="http://schemas.microsoft.com/office/drawing/2014/main" id="{E99B9856-41AF-4871-AB36-C12C41F60CDB}"/>
                    </a:ext>
                  </a:extLst>
                </p:cNvPr>
                <p:cNvSpPr>
                  <a:spLocks/>
                </p:cNvSpPr>
                <p:nvPr/>
              </p:nvSpPr>
              <p:spPr bwMode="auto">
                <a:xfrm>
                  <a:off x="3043238" y="5943601"/>
                  <a:ext cx="138113" cy="131763"/>
                </a:xfrm>
                <a:custGeom>
                  <a:avLst/>
                  <a:gdLst>
                    <a:gd name="T0" fmla="*/ 21 w 39"/>
                    <a:gd name="T1" fmla="*/ 33 h 37"/>
                    <a:gd name="T2" fmla="*/ 7 w 39"/>
                    <a:gd name="T3" fmla="*/ 14 h 37"/>
                    <a:gd name="T4" fmla="*/ 7 w 39"/>
                    <a:gd name="T5" fmla="*/ 14 h 37"/>
                    <a:gd name="T6" fmla="*/ 11 w 39"/>
                    <a:gd name="T7" fmla="*/ 23 h 37"/>
                    <a:gd name="T8" fmla="*/ 15 w 39"/>
                    <a:gd name="T9" fmla="*/ 35 h 37"/>
                    <a:gd name="T10" fmla="*/ 10 w 39"/>
                    <a:gd name="T11" fmla="*/ 37 h 37"/>
                    <a:gd name="T12" fmla="*/ 0 w 39"/>
                    <a:gd name="T13" fmla="*/ 10 h 37"/>
                    <a:gd name="T14" fmla="*/ 8 w 39"/>
                    <a:gd name="T15" fmla="*/ 7 h 37"/>
                    <a:gd name="T16" fmla="*/ 22 w 39"/>
                    <a:gd name="T17" fmla="*/ 25 h 37"/>
                    <a:gd name="T18" fmla="*/ 22 w 39"/>
                    <a:gd name="T19" fmla="*/ 25 h 37"/>
                    <a:gd name="T20" fmla="*/ 21 w 39"/>
                    <a:gd name="T21" fmla="*/ 2 h 37"/>
                    <a:gd name="T22" fmla="*/ 29 w 39"/>
                    <a:gd name="T23" fmla="*/ 0 h 37"/>
                    <a:gd name="T24" fmla="*/ 39 w 39"/>
                    <a:gd name="T25" fmla="*/ 27 h 37"/>
                    <a:gd name="T26" fmla="*/ 33 w 39"/>
                    <a:gd name="T27" fmla="*/ 28 h 37"/>
                    <a:gd name="T28" fmla="*/ 29 w 39"/>
                    <a:gd name="T29" fmla="*/ 16 h 37"/>
                    <a:gd name="T30" fmla="*/ 28 w 39"/>
                    <a:gd name="T31" fmla="*/ 14 h 37"/>
                    <a:gd name="T32" fmla="*/ 26 w 39"/>
                    <a:gd name="T33" fmla="*/ 7 h 37"/>
                    <a:gd name="T34" fmla="*/ 26 w 39"/>
                    <a:gd name="T35" fmla="*/ 7 h 37"/>
                    <a:gd name="T36" fmla="*/ 27 w 39"/>
                    <a:gd name="T37" fmla="*/ 31 h 37"/>
                    <a:gd name="T38" fmla="*/ 21 w 39"/>
                    <a:gd name="T39" fmla="*/ 33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9" h="37">
                      <a:moveTo>
                        <a:pt x="21" y="33"/>
                      </a:moveTo>
                      <a:cubicBezTo>
                        <a:pt x="7" y="14"/>
                        <a:pt x="7" y="14"/>
                        <a:pt x="7" y="14"/>
                      </a:cubicBezTo>
                      <a:cubicBezTo>
                        <a:pt x="7" y="14"/>
                        <a:pt x="7" y="14"/>
                        <a:pt x="7" y="14"/>
                      </a:cubicBezTo>
                      <a:cubicBezTo>
                        <a:pt x="9" y="18"/>
                        <a:pt x="10" y="21"/>
                        <a:pt x="11" y="23"/>
                      </a:cubicBezTo>
                      <a:cubicBezTo>
                        <a:pt x="15" y="35"/>
                        <a:pt x="15" y="35"/>
                        <a:pt x="15" y="35"/>
                      </a:cubicBezTo>
                      <a:cubicBezTo>
                        <a:pt x="10" y="37"/>
                        <a:pt x="10" y="37"/>
                        <a:pt x="10" y="37"/>
                      </a:cubicBezTo>
                      <a:cubicBezTo>
                        <a:pt x="0" y="10"/>
                        <a:pt x="0" y="10"/>
                        <a:pt x="0" y="10"/>
                      </a:cubicBezTo>
                      <a:cubicBezTo>
                        <a:pt x="8" y="7"/>
                        <a:pt x="8" y="7"/>
                        <a:pt x="8" y="7"/>
                      </a:cubicBezTo>
                      <a:cubicBezTo>
                        <a:pt x="22" y="25"/>
                        <a:pt x="22" y="25"/>
                        <a:pt x="22" y="25"/>
                      </a:cubicBezTo>
                      <a:cubicBezTo>
                        <a:pt x="22" y="25"/>
                        <a:pt x="22" y="25"/>
                        <a:pt x="22" y="25"/>
                      </a:cubicBezTo>
                      <a:cubicBezTo>
                        <a:pt x="21" y="2"/>
                        <a:pt x="21" y="2"/>
                        <a:pt x="21" y="2"/>
                      </a:cubicBezTo>
                      <a:cubicBezTo>
                        <a:pt x="29" y="0"/>
                        <a:pt x="29" y="0"/>
                        <a:pt x="29" y="0"/>
                      </a:cubicBezTo>
                      <a:cubicBezTo>
                        <a:pt x="39" y="27"/>
                        <a:pt x="39" y="27"/>
                        <a:pt x="39" y="27"/>
                      </a:cubicBezTo>
                      <a:cubicBezTo>
                        <a:pt x="33" y="28"/>
                        <a:pt x="33" y="28"/>
                        <a:pt x="33" y="28"/>
                      </a:cubicBezTo>
                      <a:cubicBezTo>
                        <a:pt x="29" y="16"/>
                        <a:pt x="29" y="16"/>
                        <a:pt x="29" y="16"/>
                      </a:cubicBezTo>
                      <a:cubicBezTo>
                        <a:pt x="29" y="15"/>
                        <a:pt x="28" y="14"/>
                        <a:pt x="28" y="14"/>
                      </a:cubicBezTo>
                      <a:cubicBezTo>
                        <a:pt x="28" y="13"/>
                        <a:pt x="27" y="11"/>
                        <a:pt x="26" y="7"/>
                      </a:cubicBezTo>
                      <a:cubicBezTo>
                        <a:pt x="26" y="7"/>
                        <a:pt x="26" y="7"/>
                        <a:pt x="26" y="7"/>
                      </a:cubicBezTo>
                      <a:cubicBezTo>
                        <a:pt x="27" y="31"/>
                        <a:pt x="27" y="31"/>
                        <a:pt x="27" y="31"/>
                      </a:cubicBezTo>
                      <a:lnTo>
                        <a:pt x="21" y="33"/>
                      </a:lnTo>
                      <a:close/>
                    </a:path>
                  </a:pathLst>
                </a:custGeom>
                <a:solidFill>
                  <a:srgbClr val="A7D6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49" b="0" i="0" u="none" strike="noStrike" kern="1200" cap="none" spc="0" normalizeH="0" baseline="0" noProof="0">
                    <a:ln>
                      <a:noFill/>
                    </a:ln>
                    <a:solidFill>
                      <a:prstClr val="black"/>
                    </a:solidFill>
                    <a:effectLst/>
                    <a:uLnTx/>
                    <a:uFillTx/>
                    <a:latin typeface="Calibri"/>
                    <a:ea typeface="+mn-ea"/>
                    <a:cs typeface="+mn-cs"/>
                  </a:endParaRPr>
                </a:p>
              </p:txBody>
            </p:sp>
            <p:sp>
              <p:nvSpPr>
                <p:cNvPr id="425" name="Freeform 360">
                  <a:extLst>
                    <a:ext uri="{FF2B5EF4-FFF2-40B4-BE49-F238E27FC236}">
                      <a16:creationId xmlns:a16="http://schemas.microsoft.com/office/drawing/2014/main" id="{9F368D81-244D-40D7-BBEE-6E309C5AD156}"/>
                    </a:ext>
                  </a:extLst>
                </p:cNvPr>
                <p:cNvSpPr>
                  <a:spLocks noEditPoints="1"/>
                </p:cNvSpPr>
                <p:nvPr/>
              </p:nvSpPr>
              <p:spPr bwMode="auto">
                <a:xfrm>
                  <a:off x="3186113" y="5907088"/>
                  <a:ext cx="103188" cy="120650"/>
                </a:xfrm>
                <a:custGeom>
                  <a:avLst/>
                  <a:gdLst>
                    <a:gd name="T0" fmla="*/ 23 w 29"/>
                    <a:gd name="T1" fmla="*/ 24 h 34"/>
                    <a:gd name="T2" fmla="*/ 18 w 29"/>
                    <a:gd name="T3" fmla="*/ 19 h 34"/>
                    <a:gd name="T4" fmla="*/ 9 w 29"/>
                    <a:gd name="T5" fmla="*/ 24 h 34"/>
                    <a:gd name="T6" fmla="*/ 10 w 29"/>
                    <a:gd name="T7" fmla="*/ 31 h 34"/>
                    <a:gd name="T8" fmla="*/ 5 w 29"/>
                    <a:gd name="T9" fmla="*/ 34 h 34"/>
                    <a:gd name="T10" fmla="*/ 0 w 29"/>
                    <a:gd name="T11" fmla="*/ 4 h 34"/>
                    <a:gd name="T12" fmla="*/ 7 w 29"/>
                    <a:gd name="T13" fmla="*/ 0 h 34"/>
                    <a:gd name="T14" fmla="*/ 29 w 29"/>
                    <a:gd name="T15" fmla="*/ 21 h 34"/>
                    <a:gd name="T16" fmla="*/ 23 w 29"/>
                    <a:gd name="T17" fmla="*/ 24 h 34"/>
                    <a:gd name="T18" fmla="*/ 15 w 29"/>
                    <a:gd name="T19" fmla="*/ 15 h 34"/>
                    <a:gd name="T20" fmla="*/ 7 w 29"/>
                    <a:gd name="T21" fmla="*/ 7 h 34"/>
                    <a:gd name="T22" fmla="*/ 6 w 29"/>
                    <a:gd name="T23" fmla="*/ 6 h 34"/>
                    <a:gd name="T24" fmla="*/ 8 w 29"/>
                    <a:gd name="T25" fmla="*/ 19 h 34"/>
                    <a:gd name="T26" fmla="*/ 15 w 29"/>
                    <a:gd name="T27" fmla="*/ 15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9" h="34">
                      <a:moveTo>
                        <a:pt x="23" y="24"/>
                      </a:moveTo>
                      <a:cubicBezTo>
                        <a:pt x="18" y="19"/>
                        <a:pt x="18" y="19"/>
                        <a:pt x="18" y="19"/>
                      </a:cubicBezTo>
                      <a:cubicBezTo>
                        <a:pt x="9" y="24"/>
                        <a:pt x="9" y="24"/>
                        <a:pt x="9" y="24"/>
                      </a:cubicBezTo>
                      <a:cubicBezTo>
                        <a:pt x="10" y="31"/>
                        <a:pt x="10" y="31"/>
                        <a:pt x="10" y="31"/>
                      </a:cubicBezTo>
                      <a:cubicBezTo>
                        <a:pt x="5" y="34"/>
                        <a:pt x="5" y="34"/>
                        <a:pt x="5" y="34"/>
                      </a:cubicBezTo>
                      <a:cubicBezTo>
                        <a:pt x="0" y="4"/>
                        <a:pt x="0" y="4"/>
                        <a:pt x="0" y="4"/>
                      </a:cubicBezTo>
                      <a:cubicBezTo>
                        <a:pt x="7" y="0"/>
                        <a:pt x="7" y="0"/>
                        <a:pt x="7" y="0"/>
                      </a:cubicBezTo>
                      <a:cubicBezTo>
                        <a:pt x="29" y="21"/>
                        <a:pt x="29" y="21"/>
                        <a:pt x="29" y="21"/>
                      </a:cubicBezTo>
                      <a:lnTo>
                        <a:pt x="23" y="24"/>
                      </a:lnTo>
                      <a:close/>
                      <a:moveTo>
                        <a:pt x="15" y="15"/>
                      </a:moveTo>
                      <a:cubicBezTo>
                        <a:pt x="10" y="11"/>
                        <a:pt x="8" y="8"/>
                        <a:pt x="7" y="7"/>
                      </a:cubicBezTo>
                      <a:cubicBezTo>
                        <a:pt x="6" y="7"/>
                        <a:pt x="6" y="6"/>
                        <a:pt x="6" y="6"/>
                      </a:cubicBezTo>
                      <a:cubicBezTo>
                        <a:pt x="6" y="8"/>
                        <a:pt x="7" y="12"/>
                        <a:pt x="8" y="19"/>
                      </a:cubicBezTo>
                      <a:lnTo>
                        <a:pt x="15" y="15"/>
                      </a:lnTo>
                      <a:close/>
                    </a:path>
                  </a:pathLst>
                </a:custGeom>
                <a:solidFill>
                  <a:srgbClr val="A7D6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49" b="0" i="0" u="none" strike="noStrike" kern="1200" cap="none" spc="0" normalizeH="0" baseline="0" noProof="0">
                    <a:ln>
                      <a:noFill/>
                    </a:ln>
                    <a:solidFill>
                      <a:prstClr val="black"/>
                    </a:solidFill>
                    <a:effectLst/>
                    <a:uLnTx/>
                    <a:uFillTx/>
                    <a:latin typeface="Calibri"/>
                    <a:ea typeface="+mn-ea"/>
                    <a:cs typeface="+mn-cs"/>
                  </a:endParaRPr>
                </a:p>
              </p:txBody>
            </p:sp>
            <p:sp>
              <p:nvSpPr>
                <p:cNvPr id="426" name="Freeform 361">
                  <a:extLst>
                    <a:ext uri="{FF2B5EF4-FFF2-40B4-BE49-F238E27FC236}">
                      <a16:creationId xmlns:a16="http://schemas.microsoft.com/office/drawing/2014/main" id="{F99107EE-1ECD-480A-A5E1-6E1A9FF88BB2}"/>
                    </a:ext>
                  </a:extLst>
                </p:cNvPr>
                <p:cNvSpPr>
                  <a:spLocks noEditPoints="1"/>
                </p:cNvSpPr>
                <p:nvPr/>
              </p:nvSpPr>
              <p:spPr bwMode="auto">
                <a:xfrm>
                  <a:off x="3249613" y="5857876"/>
                  <a:ext cx="125413" cy="114300"/>
                </a:xfrm>
                <a:custGeom>
                  <a:avLst/>
                  <a:gdLst>
                    <a:gd name="T0" fmla="*/ 15 w 35"/>
                    <a:gd name="T1" fmla="*/ 20 h 32"/>
                    <a:gd name="T2" fmla="*/ 21 w 35"/>
                    <a:gd name="T3" fmla="*/ 29 h 32"/>
                    <a:gd name="T4" fmla="*/ 16 w 35"/>
                    <a:gd name="T5" fmla="*/ 32 h 32"/>
                    <a:gd name="T6" fmla="*/ 0 w 35"/>
                    <a:gd name="T7" fmla="*/ 8 h 32"/>
                    <a:gd name="T8" fmla="*/ 7 w 35"/>
                    <a:gd name="T9" fmla="*/ 4 h 32"/>
                    <a:gd name="T10" fmla="*/ 16 w 35"/>
                    <a:gd name="T11" fmla="*/ 1 h 32"/>
                    <a:gd name="T12" fmla="*/ 22 w 35"/>
                    <a:gd name="T13" fmla="*/ 4 h 32"/>
                    <a:gd name="T14" fmla="*/ 23 w 35"/>
                    <a:gd name="T15" fmla="*/ 9 h 32"/>
                    <a:gd name="T16" fmla="*/ 21 w 35"/>
                    <a:gd name="T17" fmla="*/ 14 h 32"/>
                    <a:gd name="T18" fmla="*/ 35 w 35"/>
                    <a:gd name="T19" fmla="*/ 19 h 32"/>
                    <a:gd name="T20" fmla="*/ 30 w 35"/>
                    <a:gd name="T21" fmla="*/ 23 h 32"/>
                    <a:gd name="T22" fmla="*/ 18 w 35"/>
                    <a:gd name="T23" fmla="*/ 18 h 32"/>
                    <a:gd name="T24" fmla="*/ 15 w 35"/>
                    <a:gd name="T25" fmla="*/ 20 h 32"/>
                    <a:gd name="T26" fmla="*/ 12 w 35"/>
                    <a:gd name="T27" fmla="*/ 15 h 32"/>
                    <a:gd name="T28" fmla="*/ 14 w 35"/>
                    <a:gd name="T29" fmla="*/ 14 h 32"/>
                    <a:gd name="T30" fmla="*/ 17 w 35"/>
                    <a:gd name="T31" fmla="*/ 11 h 32"/>
                    <a:gd name="T32" fmla="*/ 17 w 35"/>
                    <a:gd name="T33" fmla="*/ 8 h 32"/>
                    <a:gd name="T34" fmla="*/ 14 w 35"/>
                    <a:gd name="T35" fmla="*/ 6 h 32"/>
                    <a:gd name="T36" fmla="*/ 10 w 35"/>
                    <a:gd name="T37" fmla="*/ 8 h 32"/>
                    <a:gd name="T38" fmla="*/ 8 w 35"/>
                    <a:gd name="T39" fmla="*/ 9 h 32"/>
                    <a:gd name="T40" fmla="*/ 12 w 35"/>
                    <a:gd name="T41" fmla="*/ 15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5" h="32">
                      <a:moveTo>
                        <a:pt x="15" y="20"/>
                      </a:moveTo>
                      <a:cubicBezTo>
                        <a:pt x="21" y="29"/>
                        <a:pt x="21" y="29"/>
                        <a:pt x="21" y="29"/>
                      </a:cubicBezTo>
                      <a:cubicBezTo>
                        <a:pt x="16" y="32"/>
                        <a:pt x="16" y="32"/>
                        <a:pt x="16" y="32"/>
                      </a:cubicBezTo>
                      <a:cubicBezTo>
                        <a:pt x="0" y="8"/>
                        <a:pt x="0" y="8"/>
                        <a:pt x="0" y="8"/>
                      </a:cubicBezTo>
                      <a:cubicBezTo>
                        <a:pt x="7" y="4"/>
                        <a:pt x="7" y="4"/>
                        <a:pt x="7" y="4"/>
                      </a:cubicBezTo>
                      <a:cubicBezTo>
                        <a:pt x="11" y="1"/>
                        <a:pt x="13" y="0"/>
                        <a:pt x="16" y="1"/>
                      </a:cubicBezTo>
                      <a:cubicBezTo>
                        <a:pt x="18" y="1"/>
                        <a:pt x="20" y="2"/>
                        <a:pt x="22" y="4"/>
                      </a:cubicBezTo>
                      <a:cubicBezTo>
                        <a:pt x="23" y="6"/>
                        <a:pt x="23" y="7"/>
                        <a:pt x="23" y="9"/>
                      </a:cubicBezTo>
                      <a:cubicBezTo>
                        <a:pt x="23" y="11"/>
                        <a:pt x="22" y="12"/>
                        <a:pt x="21" y="14"/>
                      </a:cubicBezTo>
                      <a:cubicBezTo>
                        <a:pt x="28" y="17"/>
                        <a:pt x="33" y="19"/>
                        <a:pt x="35" y="19"/>
                      </a:cubicBezTo>
                      <a:cubicBezTo>
                        <a:pt x="30" y="23"/>
                        <a:pt x="30" y="23"/>
                        <a:pt x="30" y="23"/>
                      </a:cubicBezTo>
                      <a:cubicBezTo>
                        <a:pt x="18" y="18"/>
                        <a:pt x="18" y="18"/>
                        <a:pt x="18" y="18"/>
                      </a:cubicBezTo>
                      <a:lnTo>
                        <a:pt x="15" y="20"/>
                      </a:lnTo>
                      <a:close/>
                      <a:moveTo>
                        <a:pt x="12" y="15"/>
                      </a:moveTo>
                      <a:cubicBezTo>
                        <a:pt x="14" y="14"/>
                        <a:pt x="14" y="14"/>
                        <a:pt x="14" y="14"/>
                      </a:cubicBezTo>
                      <a:cubicBezTo>
                        <a:pt x="16" y="13"/>
                        <a:pt x="17" y="12"/>
                        <a:pt x="17" y="11"/>
                      </a:cubicBezTo>
                      <a:cubicBezTo>
                        <a:pt x="18" y="10"/>
                        <a:pt x="17" y="9"/>
                        <a:pt x="17" y="8"/>
                      </a:cubicBezTo>
                      <a:cubicBezTo>
                        <a:pt x="16" y="7"/>
                        <a:pt x="15" y="6"/>
                        <a:pt x="14" y="6"/>
                      </a:cubicBezTo>
                      <a:cubicBezTo>
                        <a:pt x="13" y="6"/>
                        <a:pt x="11" y="7"/>
                        <a:pt x="10" y="8"/>
                      </a:cubicBezTo>
                      <a:cubicBezTo>
                        <a:pt x="8" y="9"/>
                        <a:pt x="8" y="9"/>
                        <a:pt x="8" y="9"/>
                      </a:cubicBezTo>
                      <a:lnTo>
                        <a:pt x="12" y="15"/>
                      </a:lnTo>
                      <a:close/>
                    </a:path>
                  </a:pathLst>
                </a:custGeom>
                <a:solidFill>
                  <a:srgbClr val="A7D6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49" b="0" i="0" u="none" strike="noStrike" kern="1200" cap="none" spc="0" normalizeH="0" baseline="0" noProof="0">
                    <a:ln>
                      <a:noFill/>
                    </a:ln>
                    <a:solidFill>
                      <a:prstClr val="black"/>
                    </a:solidFill>
                    <a:effectLst/>
                    <a:uLnTx/>
                    <a:uFillTx/>
                    <a:latin typeface="Calibri"/>
                    <a:ea typeface="+mn-ea"/>
                    <a:cs typeface="+mn-cs"/>
                  </a:endParaRPr>
                </a:p>
              </p:txBody>
            </p:sp>
            <p:sp>
              <p:nvSpPr>
                <p:cNvPr id="427" name="Freeform 362">
                  <a:extLst>
                    <a:ext uri="{FF2B5EF4-FFF2-40B4-BE49-F238E27FC236}">
                      <a16:creationId xmlns:a16="http://schemas.microsoft.com/office/drawing/2014/main" id="{368052EE-BF52-4F9D-9040-357E17B459F2}"/>
                    </a:ext>
                  </a:extLst>
                </p:cNvPr>
                <p:cNvSpPr>
                  <a:spLocks/>
                </p:cNvSpPr>
                <p:nvPr/>
              </p:nvSpPr>
              <p:spPr bwMode="auto">
                <a:xfrm>
                  <a:off x="3327401" y="5783263"/>
                  <a:ext cx="128588" cy="131763"/>
                </a:xfrm>
                <a:custGeom>
                  <a:avLst/>
                  <a:gdLst>
                    <a:gd name="T0" fmla="*/ 81 w 81"/>
                    <a:gd name="T1" fmla="*/ 49 h 83"/>
                    <a:gd name="T2" fmla="*/ 68 w 81"/>
                    <a:gd name="T3" fmla="*/ 58 h 83"/>
                    <a:gd name="T4" fmla="*/ 38 w 81"/>
                    <a:gd name="T5" fmla="*/ 49 h 83"/>
                    <a:gd name="T6" fmla="*/ 36 w 81"/>
                    <a:gd name="T7" fmla="*/ 56 h 83"/>
                    <a:gd name="T8" fmla="*/ 52 w 81"/>
                    <a:gd name="T9" fmla="*/ 74 h 83"/>
                    <a:gd name="T10" fmla="*/ 41 w 81"/>
                    <a:gd name="T11" fmla="*/ 83 h 83"/>
                    <a:gd name="T12" fmla="*/ 0 w 81"/>
                    <a:gd name="T13" fmla="*/ 33 h 83"/>
                    <a:gd name="T14" fmla="*/ 12 w 81"/>
                    <a:gd name="T15" fmla="*/ 24 h 83"/>
                    <a:gd name="T16" fmla="*/ 30 w 81"/>
                    <a:gd name="T17" fmla="*/ 47 h 83"/>
                    <a:gd name="T18" fmla="*/ 30 w 81"/>
                    <a:gd name="T19" fmla="*/ 38 h 83"/>
                    <a:gd name="T20" fmla="*/ 27 w 81"/>
                    <a:gd name="T21" fmla="*/ 9 h 83"/>
                    <a:gd name="T22" fmla="*/ 38 w 81"/>
                    <a:gd name="T23" fmla="*/ 0 h 83"/>
                    <a:gd name="T24" fmla="*/ 41 w 81"/>
                    <a:gd name="T25" fmla="*/ 36 h 83"/>
                    <a:gd name="T26" fmla="*/ 81 w 81"/>
                    <a:gd name="T27" fmla="*/ 49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1" h="83">
                      <a:moveTo>
                        <a:pt x="81" y="49"/>
                      </a:moveTo>
                      <a:lnTo>
                        <a:pt x="68" y="58"/>
                      </a:lnTo>
                      <a:lnTo>
                        <a:pt x="38" y="49"/>
                      </a:lnTo>
                      <a:lnTo>
                        <a:pt x="36" y="56"/>
                      </a:lnTo>
                      <a:lnTo>
                        <a:pt x="52" y="74"/>
                      </a:lnTo>
                      <a:lnTo>
                        <a:pt x="41" y="83"/>
                      </a:lnTo>
                      <a:lnTo>
                        <a:pt x="0" y="33"/>
                      </a:lnTo>
                      <a:lnTo>
                        <a:pt x="12" y="24"/>
                      </a:lnTo>
                      <a:lnTo>
                        <a:pt x="30" y="47"/>
                      </a:lnTo>
                      <a:lnTo>
                        <a:pt x="30" y="38"/>
                      </a:lnTo>
                      <a:lnTo>
                        <a:pt x="27" y="9"/>
                      </a:lnTo>
                      <a:lnTo>
                        <a:pt x="38" y="0"/>
                      </a:lnTo>
                      <a:lnTo>
                        <a:pt x="41" y="36"/>
                      </a:lnTo>
                      <a:lnTo>
                        <a:pt x="81" y="49"/>
                      </a:lnTo>
                      <a:close/>
                    </a:path>
                  </a:pathLst>
                </a:custGeom>
                <a:solidFill>
                  <a:srgbClr val="A7D6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49" b="0" i="0" u="none" strike="noStrike" kern="1200" cap="none" spc="0" normalizeH="0" baseline="0" noProof="0">
                    <a:ln>
                      <a:noFill/>
                    </a:ln>
                    <a:solidFill>
                      <a:prstClr val="black"/>
                    </a:solidFill>
                    <a:effectLst/>
                    <a:uLnTx/>
                    <a:uFillTx/>
                    <a:latin typeface="Calibri"/>
                    <a:ea typeface="+mn-ea"/>
                    <a:cs typeface="+mn-cs"/>
                  </a:endParaRPr>
                </a:p>
              </p:txBody>
            </p:sp>
            <p:sp>
              <p:nvSpPr>
                <p:cNvPr id="428" name="Freeform 363">
                  <a:extLst>
                    <a:ext uri="{FF2B5EF4-FFF2-40B4-BE49-F238E27FC236}">
                      <a16:creationId xmlns:a16="http://schemas.microsoft.com/office/drawing/2014/main" id="{F34A2D48-D822-4F18-AF31-A2B60745977A}"/>
                    </a:ext>
                  </a:extLst>
                </p:cNvPr>
                <p:cNvSpPr>
                  <a:spLocks/>
                </p:cNvSpPr>
                <p:nvPr/>
              </p:nvSpPr>
              <p:spPr bwMode="auto">
                <a:xfrm>
                  <a:off x="3398838" y="5732463"/>
                  <a:ext cx="114300" cy="114300"/>
                </a:xfrm>
                <a:custGeom>
                  <a:avLst/>
                  <a:gdLst>
                    <a:gd name="T0" fmla="*/ 72 w 72"/>
                    <a:gd name="T1" fmla="*/ 45 h 72"/>
                    <a:gd name="T2" fmla="*/ 45 w 72"/>
                    <a:gd name="T3" fmla="*/ 72 h 72"/>
                    <a:gd name="T4" fmla="*/ 0 w 72"/>
                    <a:gd name="T5" fmla="*/ 27 h 72"/>
                    <a:gd name="T6" fmla="*/ 25 w 72"/>
                    <a:gd name="T7" fmla="*/ 0 h 72"/>
                    <a:gd name="T8" fmla="*/ 34 w 72"/>
                    <a:gd name="T9" fmla="*/ 9 h 72"/>
                    <a:gd name="T10" fmla="*/ 16 w 72"/>
                    <a:gd name="T11" fmla="*/ 25 h 72"/>
                    <a:gd name="T12" fmla="*/ 27 w 72"/>
                    <a:gd name="T13" fmla="*/ 34 h 72"/>
                    <a:gd name="T14" fmla="*/ 43 w 72"/>
                    <a:gd name="T15" fmla="*/ 20 h 72"/>
                    <a:gd name="T16" fmla="*/ 50 w 72"/>
                    <a:gd name="T17" fmla="*/ 27 h 72"/>
                    <a:gd name="T18" fmla="*/ 34 w 72"/>
                    <a:gd name="T19" fmla="*/ 43 h 72"/>
                    <a:gd name="T20" fmla="*/ 47 w 72"/>
                    <a:gd name="T21" fmla="*/ 54 h 72"/>
                    <a:gd name="T22" fmla="*/ 63 w 72"/>
                    <a:gd name="T23" fmla="*/ 38 h 72"/>
                    <a:gd name="T24" fmla="*/ 72 w 72"/>
                    <a:gd name="T25" fmla="*/ 45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2" h="72">
                      <a:moveTo>
                        <a:pt x="72" y="45"/>
                      </a:moveTo>
                      <a:lnTo>
                        <a:pt x="45" y="72"/>
                      </a:lnTo>
                      <a:lnTo>
                        <a:pt x="0" y="27"/>
                      </a:lnTo>
                      <a:lnTo>
                        <a:pt x="25" y="0"/>
                      </a:lnTo>
                      <a:lnTo>
                        <a:pt x="34" y="9"/>
                      </a:lnTo>
                      <a:lnTo>
                        <a:pt x="16" y="25"/>
                      </a:lnTo>
                      <a:lnTo>
                        <a:pt x="27" y="34"/>
                      </a:lnTo>
                      <a:lnTo>
                        <a:pt x="43" y="20"/>
                      </a:lnTo>
                      <a:lnTo>
                        <a:pt x="50" y="27"/>
                      </a:lnTo>
                      <a:lnTo>
                        <a:pt x="34" y="43"/>
                      </a:lnTo>
                      <a:lnTo>
                        <a:pt x="47" y="54"/>
                      </a:lnTo>
                      <a:lnTo>
                        <a:pt x="63" y="38"/>
                      </a:lnTo>
                      <a:lnTo>
                        <a:pt x="72" y="45"/>
                      </a:lnTo>
                      <a:close/>
                    </a:path>
                  </a:pathLst>
                </a:custGeom>
                <a:solidFill>
                  <a:srgbClr val="A7D6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49" b="0" i="0" u="none" strike="noStrike" kern="1200" cap="none" spc="0" normalizeH="0" baseline="0" noProof="0">
                    <a:ln>
                      <a:noFill/>
                    </a:ln>
                    <a:solidFill>
                      <a:prstClr val="black"/>
                    </a:solidFill>
                    <a:effectLst/>
                    <a:uLnTx/>
                    <a:uFillTx/>
                    <a:latin typeface="Calibri"/>
                    <a:ea typeface="+mn-ea"/>
                    <a:cs typeface="+mn-cs"/>
                  </a:endParaRPr>
                </a:p>
              </p:txBody>
            </p:sp>
            <p:sp>
              <p:nvSpPr>
                <p:cNvPr id="429" name="Freeform 364">
                  <a:extLst>
                    <a:ext uri="{FF2B5EF4-FFF2-40B4-BE49-F238E27FC236}">
                      <a16:creationId xmlns:a16="http://schemas.microsoft.com/office/drawing/2014/main" id="{B9597D15-CE0D-4848-8690-BD5AF5D7CA0D}"/>
                    </a:ext>
                  </a:extLst>
                </p:cNvPr>
                <p:cNvSpPr>
                  <a:spLocks/>
                </p:cNvSpPr>
                <p:nvPr/>
              </p:nvSpPr>
              <p:spPr bwMode="auto">
                <a:xfrm>
                  <a:off x="3444876" y="5665788"/>
                  <a:ext cx="111125" cy="103188"/>
                </a:xfrm>
                <a:custGeom>
                  <a:avLst/>
                  <a:gdLst>
                    <a:gd name="T0" fmla="*/ 70 w 70"/>
                    <a:gd name="T1" fmla="*/ 56 h 65"/>
                    <a:gd name="T2" fmla="*/ 61 w 70"/>
                    <a:gd name="T3" fmla="*/ 65 h 65"/>
                    <a:gd name="T4" fmla="*/ 21 w 70"/>
                    <a:gd name="T5" fmla="*/ 31 h 65"/>
                    <a:gd name="T6" fmla="*/ 9 w 70"/>
                    <a:gd name="T7" fmla="*/ 44 h 65"/>
                    <a:gd name="T8" fmla="*/ 0 w 70"/>
                    <a:gd name="T9" fmla="*/ 38 h 65"/>
                    <a:gd name="T10" fmla="*/ 32 w 70"/>
                    <a:gd name="T11" fmla="*/ 0 h 65"/>
                    <a:gd name="T12" fmla="*/ 41 w 70"/>
                    <a:gd name="T13" fmla="*/ 9 h 65"/>
                    <a:gd name="T14" fmla="*/ 29 w 70"/>
                    <a:gd name="T15" fmla="*/ 22 h 65"/>
                    <a:gd name="T16" fmla="*/ 70 w 70"/>
                    <a:gd name="T17" fmla="*/ 56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0" h="65">
                      <a:moveTo>
                        <a:pt x="70" y="56"/>
                      </a:moveTo>
                      <a:lnTo>
                        <a:pt x="61" y="65"/>
                      </a:lnTo>
                      <a:lnTo>
                        <a:pt x="21" y="31"/>
                      </a:lnTo>
                      <a:lnTo>
                        <a:pt x="9" y="44"/>
                      </a:lnTo>
                      <a:lnTo>
                        <a:pt x="0" y="38"/>
                      </a:lnTo>
                      <a:lnTo>
                        <a:pt x="32" y="0"/>
                      </a:lnTo>
                      <a:lnTo>
                        <a:pt x="41" y="9"/>
                      </a:lnTo>
                      <a:lnTo>
                        <a:pt x="29" y="22"/>
                      </a:lnTo>
                      <a:lnTo>
                        <a:pt x="70" y="56"/>
                      </a:lnTo>
                      <a:close/>
                    </a:path>
                  </a:pathLst>
                </a:custGeom>
                <a:solidFill>
                  <a:srgbClr val="A7D6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49" b="0" i="0" u="none" strike="noStrike" kern="1200" cap="none" spc="0" normalizeH="0" baseline="0" noProof="0">
                    <a:ln>
                      <a:noFill/>
                    </a:ln>
                    <a:solidFill>
                      <a:prstClr val="black"/>
                    </a:solidFill>
                    <a:effectLst/>
                    <a:uLnTx/>
                    <a:uFillTx/>
                    <a:latin typeface="Calibri"/>
                    <a:ea typeface="+mn-ea"/>
                    <a:cs typeface="+mn-cs"/>
                  </a:endParaRPr>
                </a:p>
              </p:txBody>
            </p:sp>
            <p:sp>
              <p:nvSpPr>
                <p:cNvPr id="430" name="Freeform 365">
                  <a:extLst>
                    <a:ext uri="{FF2B5EF4-FFF2-40B4-BE49-F238E27FC236}">
                      <a16:creationId xmlns:a16="http://schemas.microsoft.com/office/drawing/2014/main" id="{D6E7BC39-D5B1-492F-B77F-C93D37AB1635}"/>
                    </a:ext>
                  </a:extLst>
                </p:cNvPr>
                <p:cNvSpPr>
                  <a:spLocks/>
                </p:cNvSpPr>
                <p:nvPr/>
              </p:nvSpPr>
              <p:spPr bwMode="auto">
                <a:xfrm>
                  <a:off x="3527426" y="5580063"/>
                  <a:ext cx="103188" cy="106363"/>
                </a:xfrm>
                <a:custGeom>
                  <a:avLst/>
                  <a:gdLst>
                    <a:gd name="T0" fmla="*/ 25 w 29"/>
                    <a:gd name="T1" fmla="*/ 11 h 30"/>
                    <a:gd name="T2" fmla="*/ 29 w 29"/>
                    <a:gd name="T3" fmla="*/ 16 h 30"/>
                    <a:gd name="T4" fmla="*/ 26 w 29"/>
                    <a:gd name="T5" fmla="*/ 24 h 30"/>
                    <a:gd name="T6" fmla="*/ 21 w 29"/>
                    <a:gd name="T7" fmla="*/ 30 h 30"/>
                    <a:gd name="T8" fmla="*/ 16 w 29"/>
                    <a:gd name="T9" fmla="*/ 27 h 30"/>
                    <a:gd name="T10" fmla="*/ 20 w 29"/>
                    <a:gd name="T11" fmla="*/ 24 h 30"/>
                    <a:gd name="T12" fmla="*/ 22 w 29"/>
                    <a:gd name="T13" fmla="*/ 21 h 30"/>
                    <a:gd name="T14" fmla="*/ 23 w 29"/>
                    <a:gd name="T15" fmla="*/ 18 h 30"/>
                    <a:gd name="T16" fmla="*/ 22 w 29"/>
                    <a:gd name="T17" fmla="*/ 16 h 30"/>
                    <a:gd name="T18" fmla="*/ 21 w 29"/>
                    <a:gd name="T19" fmla="*/ 15 h 30"/>
                    <a:gd name="T20" fmla="*/ 19 w 29"/>
                    <a:gd name="T21" fmla="*/ 16 h 30"/>
                    <a:gd name="T22" fmla="*/ 15 w 29"/>
                    <a:gd name="T23" fmla="*/ 18 h 30"/>
                    <a:gd name="T24" fmla="*/ 11 w 29"/>
                    <a:gd name="T25" fmla="*/ 20 h 30"/>
                    <a:gd name="T26" fmla="*/ 8 w 29"/>
                    <a:gd name="T27" fmla="*/ 20 h 30"/>
                    <a:gd name="T28" fmla="*/ 4 w 29"/>
                    <a:gd name="T29" fmla="*/ 19 h 30"/>
                    <a:gd name="T30" fmla="*/ 1 w 29"/>
                    <a:gd name="T31" fmla="*/ 14 h 30"/>
                    <a:gd name="T32" fmla="*/ 3 w 29"/>
                    <a:gd name="T33" fmla="*/ 7 h 30"/>
                    <a:gd name="T34" fmla="*/ 5 w 29"/>
                    <a:gd name="T35" fmla="*/ 3 h 30"/>
                    <a:gd name="T36" fmla="*/ 9 w 29"/>
                    <a:gd name="T37" fmla="*/ 0 h 30"/>
                    <a:gd name="T38" fmla="*/ 12 w 29"/>
                    <a:gd name="T39" fmla="*/ 5 h 30"/>
                    <a:gd name="T40" fmla="*/ 9 w 29"/>
                    <a:gd name="T41" fmla="*/ 7 h 30"/>
                    <a:gd name="T42" fmla="*/ 7 w 29"/>
                    <a:gd name="T43" fmla="*/ 9 h 30"/>
                    <a:gd name="T44" fmla="*/ 6 w 29"/>
                    <a:gd name="T45" fmla="*/ 12 h 30"/>
                    <a:gd name="T46" fmla="*/ 7 w 29"/>
                    <a:gd name="T47" fmla="*/ 14 h 30"/>
                    <a:gd name="T48" fmla="*/ 9 w 29"/>
                    <a:gd name="T49" fmla="*/ 14 h 30"/>
                    <a:gd name="T50" fmla="*/ 10 w 29"/>
                    <a:gd name="T51" fmla="*/ 14 h 30"/>
                    <a:gd name="T52" fmla="*/ 14 w 29"/>
                    <a:gd name="T53" fmla="*/ 12 h 30"/>
                    <a:gd name="T54" fmla="*/ 20 w 29"/>
                    <a:gd name="T55" fmla="*/ 9 h 30"/>
                    <a:gd name="T56" fmla="*/ 25 w 29"/>
                    <a:gd name="T57" fmla="*/ 11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9" h="30">
                      <a:moveTo>
                        <a:pt x="25" y="11"/>
                      </a:moveTo>
                      <a:cubicBezTo>
                        <a:pt x="27" y="12"/>
                        <a:pt x="28" y="14"/>
                        <a:pt x="29" y="16"/>
                      </a:cubicBezTo>
                      <a:cubicBezTo>
                        <a:pt x="29" y="19"/>
                        <a:pt x="28" y="21"/>
                        <a:pt x="26" y="24"/>
                      </a:cubicBezTo>
                      <a:cubicBezTo>
                        <a:pt x="25" y="26"/>
                        <a:pt x="23" y="28"/>
                        <a:pt x="21" y="30"/>
                      </a:cubicBezTo>
                      <a:cubicBezTo>
                        <a:pt x="16" y="27"/>
                        <a:pt x="16" y="27"/>
                        <a:pt x="16" y="27"/>
                      </a:cubicBezTo>
                      <a:cubicBezTo>
                        <a:pt x="18" y="26"/>
                        <a:pt x="19" y="25"/>
                        <a:pt x="20" y="24"/>
                      </a:cubicBezTo>
                      <a:cubicBezTo>
                        <a:pt x="21" y="23"/>
                        <a:pt x="22" y="22"/>
                        <a:pt x="22" y="21"/>
                      </a:cubicBezTo>
                      <a:cubicBezTo>
                        <a:pt x="23" y="20"/>
                        <a:pt x="23" y="19"/>
                        <a:pt x="23" y="18"/>
                      </a:cubicBezTo>
                      <a:cubicBezTo>
                        <a:pt x="23" y="17"/>
                        <a:pt x="23" y="16"/>
                        <a:pt x="22" y="16"/>
                      </a:cubicBezTo>
                      <a:cubicBezTo>
                        <a:pt x="22" y="15"/>
                        <a:pt x="21" y="15"/>
                        <a:pt x="21" y="15"/>
                      </a:cubicBezTo>
                      <a:cubicBezTo>
                        <a:pt x="20" y="15"/>
                        <a:pt x="19" y="16"/>
                        <a:pt x="19" y="16"/>
                      </a:cubicBezTo>
                      <a:cubicBezTo>
                        <a:pt x="18" y="16"/>
                        <a:pt x="17" y="17"/>
                        <a:pt x="15" y="18"/>
                      </a:cubicBezTo>
                      <a:cubicBezTo>
                        <a:pt x="14" y="19"/>
                        <a:pt x="12" y="20"/>
                        <a:pt x="11" y="20"/>
                      </a:cubicBezTo>
                      <a:cubicBezTo>
                        <a:pt x="10" y="20"/>
                        <a:pt x="9" y="20"/>
                        <a:pt x="8" y="20"/>
                      </a:cubicBezTo>
                      <a:cubicBezTo>
                        <a:pt x="7" y="20"/>
                        <a:pt x="5" y="20"/>
                        <a:pt x="4" y="19"/>
                      </a:cubicBezTo>
                      <a:cubicBezTo>
                        <a:pt x="2" y="18"/>
                        <a:pt x="1" y="16"/>
                        <a:pt x="1" y="14"/>
                      </a:cubicBezTo>
                      <a:cubicBezTo>
                        <a:pt x="0" y="11"/>
                        <a:pt x="1" y="9"/>
                        <a:pt x="3" y="7"/>
                      </a:cubicBezTo>
                      <a:cubicBezTo>
                        <a:pt x="3" y="5"/>
                        <a:pt x="4" y="4"/>
                        <a:pt x="5" y="3"/>
                      </a:cubicBezTo>
                      <a:cubicBezTo>
                        <a:pt x="6" y="2"/>
                        <a:pt x="8" y="1"/>
                        <a:pt x="9" y="0"/>
                      </a:cubicBezTo>
                      <a:cubicBezTo>
                        <a:pt x="12" y="5"/>
                        <a:pt x="12" y="5"/>
                        <a:pt x="12" y="5"/>
                      </a:cubicBezTo>
                      <a:cubicBezTo>
                        <a:pt x="10" y="6"/>
                        <a:pt x="9" y="6"/>
                        <a:pt x="9" y="7"/>
                      </a:cubicBezTo>
                      <a:cubicBezTo>
                        <a:pt x="8" y="8"/>
                        <a:pt x="7" y="9"/>
                        <a:pt x="7" y="9"/>
                      </a:cubicBezTo>
                      <a:cubicBezTo>
                        <a:pt x="6" y="10"/>
                        <a:pt x="6" y="11"/>
                        <a:pt x="6" y="12"/>
                      </a:cubicBezTo>
                      <a:cubicBezTo>
                        <a:pt x="6" y="13"/>
                        <a:pt x="7" y="14"/>
                        <a:pt x="7" y="14"/>
                      </a:cubicBezTo>
                      <a:cubicBezTo>
                        <a:pt x="8" y="14"/>
                        <a:pt x="8" y="14"/>
                        <a:pt x="9" y="14"/>
                      </a:cubicBezTo>
                      <a:cubicBezTo>
                        <a:pt x="9" y="14"/>
                        <a:pt x="10" y="14"/>
                        <a:pt x="10" y="14"/>
                      </a:cubicBezTo>
                      <a:cubicBezTo>
                        <a:pt x="11" y="14"/>
                        <a:pt x="12" y="13"/>
                        <a:pt x="14" y="12"/>
                      </a:cubicBezTo>
                      <a:cubicBezTo>
                        <a:pt x="17" y="10"/>
                        <a:pt x="19" y="9"/>
                        <a:pt x="20" y="9"/>
                      </a:cubicBezTo>
                      <a:cubicBezTo>
                        <a:pt x="22" y="9"/>
                        <a:pt x="23" y="10"/>
                        <a:pt x="25" y="11"/>
                      </a:cubicBezTo>
                      <a:close/>
                    </a:path>
                  </a:pathLst>
                </a:custGeom>
                <a:solidFill>
                  <a:srgbClr val="A7D6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49" b="0" i="0" u="none" strike="noStrike" kern="1200" cap="none" spc="0" normalizeH="0" baseline="0" noProof="0">
                    <a:ln>
                      <a:noFill/>
                    </a:ln>
                    <a:solidFill>
                      <a:prstClr val="black"/>
                    </a:solidFill>
                    <a:effectLst/>
                    <a:uLnTx/>
                    <a:uFillTx/>
                    <a:latin typeface="Calibri"/>
                    <a:ea typeface="+mn-ea"/>
                    <a:cs typeface="+mn-cs"/>
                  </a:endParaRPr>
                </a:p>
              </p:txBody>
            </p:sp>
            <p:sp>
              <p:nvSpPr>
                <p:cNvPr id="431" name="Freeform 366">
                  <a:extLst>
                    <a:ext uri="{FF2B5EF4-FFF2-40B4-BE49-F238E27FC236}">
                      <a16:creationId xmlns:a16="http://schemas.microsoft.com/office/drawing/2014/main" id="{08EBA80F-FAAB-4189-9E3C-99F7C18B01F7}"/>
                    </a:ext>
                  </a:extLst>
                </p:cNvPr>
                <p:cNvSpPr>
                  <a:spLocks/>
                </p:cNvSpPr>
                <p:nvPr/>
              </p:nvSpPr>
              <p:spPr bwMode="auto">
                <a:xfrm>
                  <a:off x="3562351" y="5543551"/>
                  <a:ext cx="100013" cy="68263"/>
                </a:xfrm>
                <a:custGeom>
                  <a:avLst/>
                  <a:gdLst>
                    <a:gd name="T0" fmla="*/ 56 w 63"/>
                    <a:gd name="T1" fmla="*/ 43 h 43"/>
                    <a:gd name="T2" fmla="*/ 0 w 63"/>
                    <a:gd name="T3" fmla="*/ 12 h 43"/>
                    <a:gd name="T4" fmla="*/ 7 w 63"/>
                    <a:gd name="T5" fmla="*/ 0 h 43"/>
                    <a:gd name="T6" fmla="*/ 63 w 63"/>
                    <a:gd name="T7" fmla="*/ 30 h 43"/>
                    <a:gd name="T8" fmla="*/ 56 w 63"/>
                    <a:gd name="T9" fmla="*/ 43 h 43"/>
                  </a:gdLst>
                  <a:ahLst/>
                  <a:cxnLst>
                    <a:cxn ang="0">
                      <a:pos x="T0" y="T1"/>
                    </a:cxn>
                    <a:cxn ang="0">
                      <a:pos x="T2" y="T3"/>
                    </a:cxn>
                    <a:cxn ang="0">
                      <a:pos x="T4" y="T5"/>
                    </a:cxn>
                    <a:cxn ang="0">
                      <a:pos x="T6" y="T7"/>
                    </a:cxn>
                    <a:cxn ang="0">
                      <a:pos x="T8" y="T9"/>
                    </a:cxn>
                  </a:cxnLst>
                  <a:rect l="0" t="0" r="r" b="b"/>
                  <a:pathLst>
                    <a:path w="63" h="43">
                      <a:moveTo>
                        <a:pt x="56" y="43"/>
                      </a:moveTo>
                      <a:lnTo>
                        <a:pt x="0" y="12"/>
                      </a:lnTo>
                      <a:lnTo>
                        <a:pt x="7" y="0"/>
                      </a:lnTo>
                      <a:lnTo>
                        <a:pt x="63" y="30"/>
                      </a:lnTo>
                      <a:lnTo>
                        <a:pt x="56" y="43"/>
                      </a:lnTo>
                      <a:close/>
                    </a:path>
                  </a:pathLst>
                </a:custGeom>
                <a:solidFill>
                  <a:srgbClr val="A7D6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49" b="0" i="0" u="none" strike="noStrike" kern="1200" cap="none" spc="0" normalizeH="0" baseline="0" noProof="0">
                    <a:ln>
                      <a:noFill/>
                    </a:ln>
                    <a:solidFill>
                      <a:prstClr val="black"/>
                    </a:solidFill>
                    <a:effectLst/>
                    <a:uLnTx/>
                    <a:uFillTx/>
                    <a:latin typeface="Calibri"/>
                    <a:ea typeface="+mn-ea"/>
                    <a:cs typeface="+mn-cs"/>
                  </a:endParaRPr>
                </a:p>
              </p:txBody>
            </p:sp>
            <p:sp>
              <p:nvSpPr>
                <p:cNvPr id="432" name="Freeform 367">
                  <a:extLst>
                    <a:ext uri="{FF2B5EF4-FFF2-40B4-BE49-F238E27FC236}">
                      <a16:creationId xmlns:a16="http://schemas.microsoft.com/office/drawing/2014/main" id="{FB1F64C5-68F4-42FB-A921-A80DB90257E8}"/>
                    </a:ext>
                  </a:extLst>
                </p:cNvPr>
                <p:cNvSpPr>
                  <a:spLocks/>
                </p:cNvSpPr>
                <p:nvPr/>
              </p:nvSpPr>
              <p:spPr bwMode="auto">
                <a:xfrm>
                  <a:off x="3581401" y="5462588"/>
                  <a:ext cx="123825" cy="109538"/>
                </a:xfrm>
                <a:custGeom>
                  <a:avLst/>
                  <a:gdLst>
                    <a:gd name="T0" fmla="*/ 78 w 78"/>
                    <a:gd name="T1" fmla="*/ 27 h 69"/>
                    <a:gd name="T2" fmla="*/ 58 w 78"/>
                    <a:gd name="T3" fmla="*/ 69 h 69"/>
                    <a:gd name="T4" fmla="*/ 49 w 78"/>
                    <a:gd name="T5" fmla="*/ 65 h 69"/>
                    <a:gd name="T6" fmla="*/ 22 w 78"/>
                    <a:gd name="T7" fmla="*/ 20 h 69"/>
                    <a:gd name="T8" fmla="*/ 11 w 78"/>
                    <a:gd name="T9" fmla="*/ 47 h 69"/>
                    <a:gd name="T10" fmla="*/ 0 w 78"/>
                    <a:gd name="T11" fmla="*/ 42 h 69"/>
                    <a:gd name="T12" fmla="*/ 17 w 78"/>
                    <a:gd name="T13" fmla="*/ 0 h 69"/>
                    <a:gd name="T14" fmla="*/ 26 w 78"/>
                    <a:gd name="T15" fmla="*/ 4 h 69"/>
                    <a:gd name="T16" fmla="*/ 53 w 78"/>
                    <a:gd name="T17" fmla="*/ 49 h 69"/>
                    <a:gd name="T18" fmla="*/ 67 w 78"/>
                    <a:gd name="T19" fmla="*/ 22 h 69"/>
                    <a:gd name="T20" fmla="*/ 78 w 78"/>
                    <a:gd name="T21" fmla="*/ 2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 h="69">
                      <a:moveTo>
                        <a:pt x="78" y="27"/>
                      </a:moveTo>
                      <a:lnTo>
                        <a:pt x="58" y="69"/>
                      </a:lnTo>
                      <a:lnTo>
                        <a:pt x="49" y="65"/>
                      </a:lnTo>
                      <a:lnTo>
                        <a:pt x="22" y="20"/>
                      </a:lnTo>
                      <a:lnTo>
                        <a:pt x="11" y="47"/>
                      </a:lnTo>
                      <a:lnTo>
                        <a:pt x="0" y="42"/>
                      </a:lnTo>
                      <a:lnTo>
                        <a:pt x="17" y="0"/>
                      </a:lnTo>
                      <a:lnTo>
                        <a:pt x="26" y="4"/>
                      </a:lnTo>
                      <a:lnTo>
                        <a:pt x="53" y="49"/>
                      </a:lnTo>
                      <a:lnTo>
                        <a:pt x="67" y="22"/>
                      </a:lnTo>
                      <a:lnTo>
                        <a:pt x="78" y="27"/>
                      </a:lnTo>
                      <a:close/>
                    </a:path>
                  </a:pathLst>
                </a:custGeom>
                <a:solidFill>
                  <a:srgbClr val="A7D6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49" b="0" i="0" u="none" strike="noStrike" kern="1200" cap="none" spc="0" normalizeH="0" baseline="0" noProof="0">
                    <a:ln>
                      <a:noFill/>
                    </a:ln>
                    <a:solidFill>
                      <a:prstClr val="black"/>
                    </a:solidFill>
                    <a:effectLst/>
                    <a:uLnTx/>
                    <a:uFillTx/>
                    <a:latin typeface="Calibri"/>
                    <a:ea typeface="+mn-ea"/>
                    <a:cs typeface="+mn-cs"/>
                  </a:endParaRPr>
                </a:p>
              </p:txBody>
            </p:sp>
            <p:sp>
              <p:nvSpPr>
                <p:cNvPr id="433" name="Freeform 368">
                  <a:extLst>
                    <a:ext uri="{FF2B5EF4-FFF2-40B4-BE49-F238E27FC236}">
                      <a16:creationId xmlns:a16="http://schemas.microsoft.com/office/drawing/2014/main" id="{001D8C21-D5C3-4A9E-99D1-B0047F649567}"/>
                    </a:ext>
                  </a:extLst>
                </p:cNvPr>
                <p:cNvSpPr>
                  <a:spLocks/>
                </p:cNvSpPr>
                <p:nvPr/>
              </p:nvSpPr>
              <p:spPr bwMode="auto">
                <a:xfrm>
                  <a:off x="3616326" y="5394326"/>
                  <a:ext cx="114300" cy="88900"/>
                </a:xfrm>
                <a:custGeom>
                  <a:avLst/>
                  <a:gdLst>
                    <a:gd name="T0" fmla="*/ 72 w 72"/>
                    <a:gd name="T1" fmla="*/ 20 h 56"/>
                    <a:gd name="T2" fmla="*/ 60 w 72"/>
                    <a:gd name="T3" fmla="*/ 56 h 56"/>
                    <a:gd name="T4" fmla="*/ 0 w 72"/>
                    <a:gd name="T5" fmla="*/ 34 h 56"/>
                    <a:gd name="T6" fmla="*/ 11 w 72"/>
                    <a:gd name="T7" fmla="*/ 0 h 56"/>
                    <a:gd name="T8" fmla="*/ 22 w 72"/>
                    <a:gd name="T9" fmla="*/ 2 h 56"/>
                    <a:gd name="T10" fmla="*/ 16 w 72"/>
                    <a:gd name="T11" fmla="*/ 25 h 56"/>
                    <a:gd name="T12" fmla="*/ 27 w 72"/>
                    <a:gd name="T13" fmla="*/ 29 h 56"/>
                    <a:gd name="T14" fmla="*/ 36 w 72"/>
                    <a:gd name="T15" fmla="*/ 9 h 56"/>
                    <a:gd name="T16" fmla="*/ 45 w 72"/>
                    <a:gd name="T17" fmla="*/ 14 h 56"/>
                    <a:gd name="T18" fmla="*/ 38 w 72"/>
                    <a:gd name="T19" fmla="*/ 34 h 56"/>
                    <a:gd name="T20" fmla="*/ 54 w 72"/>
                    <a:gd name="T21" fmla="*/ 38 h 56"/>
                    <a:gd name="T22" fmla="*/ 60 w 72"/>
                    <a:gd name="T23" fmla="*/ 16 h 56"/>
                    <a:gd name="T24" fmla="*/ 72 w 72"/>
                    <a:gd name="T25" fmla="*/ 2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2" h="56">
                      <a:moveTo>
                        <a:pt x="72" y="20"/>
                      </a:moveTo>
                      <a:lnTo>
                        <a:pt x="60" y="56"/>
                      </a:lnTo>
                      <a:lnTo>
                        <a:pt x="0" y="34"/>
                      </a:lnTo>
                      <a:lnTo>
                        <a:pt x="11" y="0"/>
                      </a:lnTo>
                      <a:lnTo>
                        <a:pt x="22" y="2"/>
                      </a:lnTo>
                      <a:lnTo>
                        <a:pt x="16" y="25"/>
                      </a:lnTo>
                      <a:lnTo>
                        <a:pt x="27" y="29"/>
                      </a:lnTo>
                      <a:lnTo>
                        <a:pt x="36" y="9"/>
                      </a:lnTo>
                      <a:lnTo>
                        <a:pt x="45" y="14"/>
                      </a:lnTo>
                      <a:lnTo>
                        <a:pt x="38" y="34"/>
                      </a:lnTo>
                      <a:lnTo>
                        <a:pt x="54" y="38"/>
                      </a:lnTo>
                      <a:lnTo>
                        <a:pt x="60" y="16"/>
                      </a:lnTo>
                      <a:lnTo>
                        <a:pt x="72" y="20"/>
                      </a:lnTo>
                      <a:close/>
                    </a:path>
                  </a:pathLst>
                </a:custGeom>
                <a:solidFill>
                  <a:srgbClr val="A7D6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49" b="0" i="0" u="none" strike="noStrike" kern="1200" cap="none" spc="0" normalizeH="0" baseline="0" noProof="0">
                    <a:ln>
                      <a:noFill/>
                    </a:ln>
                    <a:solidFill>
                      <a:prstClr val="black"/>
                    </a:solidFill>
                    <a:effectLst/>
                    <a:uLnTx/>
                    <a:uFillTx/>
                    <a:latin typeface="Calibri"/>
                    <a:ea typeface="+mn-ea"/>
                    <a:cs typeface="+mn-cs"/>
                  </a:endParaRPr>
                </a:p>
              </p:txBody>
            </p:sp>
            <p:sp>
              <p:nvSpPr>
                <p:cNvPr id="434" name="Freeform 369">
                  <a:extLst>
                    <a:ext uri="{FF2B5EF4-FFF2-40B4-BE49-F238E27FC236}">
                      <a16:creationId xmlns:a16="http://schemas.microsoft.com/office/drawing/2014/main" id="{26B872AA-5AA7-4F01-B188-7C212765D446}"/>
                    </a:ext>
                  </a:extLst>
                </p:cNvPr>
                <p:cNvSpPr>
                  <a:spLocks/>
                </p:cNvSpPr>
                <p:nvPr/>
              </p:nvSpPr>
              <p:spPr bwMode="auto">
                <a:xfrm>
                  <a:off x="1836738" y="4735513"/>
                  <a:ext cx="111125" cy="100013"/>
                </a:xfrm>
                <a:custGeom>
                  <a:avLst/>
                  <a:gdLst>
                    <a:gd name="T0" fmla="*/ 13 w 31"/>
                    <a:gd name="T1" fmla="*/ 15 h 28"/>
                    <a:gd name="T2" fmla="*/ 17 w 31"/>
                    <a:gd name="T3" fmla="*/ 4 h 28"/>
                    <a:gd name="T4" fmla="*/ 31 w 31"/>
                    <a:gd name="T5" fmla="*/ 9 h 28"/>
                    <a:gd name="T6" fmla="*/ 30 w 31"/>
                    <a:gd name="T7" fmla="*/ 15 h 28"/>
                    <a:gd name="T8" fmla="*/ 29 w 31"/>
                    <a:gd name="T9" fmla="*/ 19 h 28"/>
                    <a:gd name="T10" fmla="*/ 22 w 31"/>
                    <a:gd name="T11" fmla="*/ 27 h 28"/>
                    <a:gd name="T12" fmla="*/ 11 w 31"/>
                    <a:gd name="T13" fmla="*/ 26 h 28"/>
                    <a:gd name="T14" fmla="*/ 2 w 31"/>
                    <a:gd name="T15" fmla="*/ 19 h 28"/>
                    <a:gd name="T16" fmla="*/ 2 w 31"/>
                    <a:gd name="T17" fmla="*/ 7 h 28"/>
                    <a:gd name="T18" fmla="*/ 7 w 31"/>
                    <a:gd name="T19" fmla="*/ 0 h 28"/>
                    <a:gd name="T20" fmla="*/ 11 w 31"/>
                    <a:gd name="T21" fmla="*/ 4 h 28"/>
                    <a:gd name="T22" fmla="*/ 7 w 31"/>
                    <a:gd name="T23" fmla="*/ 9 h 28"/>
                    <a:gd name="T24" fmla="*/ 7 w 31"/>
                    <a:gd name="T25" fmla="*/ 16 h 28"/>
                    <a:gd name="T26" fmla="*/ 13 w 31"/>
                    <a:gd name="T27" fmla="*/ 21 h 28"/>
                    <a:gd name="T28" fmla="*/ 20 w 31"/>
                    <a:gd name="T29" fmla="*/ 21 h 28"/>
                    <a:gd name="T30" fmla="*/ 24 w 31"/>
                    <a:gd name="T31" fmla="*/ 17 h 28"/>
                    <a:gd name="T32" fmla="*/ 25 w 31"/>
                    <a:gd name="T33" fmla="*/ 13 h 28"/>
                    <a:gd name="T34" fmla="*/ 20 w 31"/>
                    <a:gd name="T35" fmla="*/ 11 h 28"/>
                    <a:gd name="T36" fmla="*/ 18 w 31"/>
                    <a:gd name="T37" fmla="*/ 16 h 28"/>
                    <a:gd name="T38" fmla="*/ 13 w 31"/>
                    <a:gd name="T39" fmla="*/ 15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1" h="28">
                      <a:moveTo>
                        <a:pt x="13" y="15"/>
                      </a:moveTo>
                      <a:cubicBezTo>
                        <a:pt x="17" y="4"/>
                        <a:pt x="17" y="4"/>
                        <a:pt x="17" y="4"/>
                      </a:cubicBezTo>
                      <a:cubicBezTo>
                        <a:pt x="31" y="9"/>
                        <a:pt x="31" y="9"/>
                        <a:pt x="31" y="9"/>
                      </a:cubicBezTo>
                      <a:cubicBezTo>
                        <a:pt x="31" y="11"/>
                        <a:pt x="31" y="13"/>
                        <a:pt x="30" y="15"/>
                      </a:cubicBezTo>
                      <a:cubicBezTo>
                        <a:pt x="30" y="16"/>
                        <a:pt x="30" y="18"/>
                        <a:pt x="29" y="19"/>
                      </a:cubicBezTo>
                      <a:cubicBezTo>
                        <a:pt x="27" y="23"/>
                        <a:pt x="25" y="26"/>
                        <a:pt x="22" y="27"/>
                      </a:cubicBezTo>
                      <a:cubicBezTo>
                        <a:pt x="19" y="28"/>
                        <a:pt x="15" y="28"/>
                        <a:pt x="11" y="26"/>
                      </a:cubicBezTo>
                      <a:cubicBezTo>
                        <a:pt x="6" y="25"/>
                        <a:pt x="3" y="22"/>
                        <a:pt x="2" y="19"/>
                      </a:cubicBezTo>
                      <a:cubicBezTo>
                        <a:pt x="0" y="16"/>
                        <a:pt x="0" y="12"/>
                        <a:pt x="2" y="7"/>
                      </a:cubicBezTo>
                      <a:cubicBezTo>
                        <a:pt x="3" y="5"/>
                        <a:pt x="5" y="2"/>
                        <a:pt x="7" y="0"/>
                      </a:cubicBezTo>
                      <a:cubicBezTo>
                        <a:pt x="11" y="4"/>
                        <a:pt x="11" y="4"/>
                        <a:pt x="11" y="4"/>
                      </a:cubicBezTo>
                      <a:cubicBezTo>
                        <a:pt x="9" y="5"/>
                        <a:pt x="8" y="7"/>
                        <a:pt x="7" y="9"/>
                      </a:cubicBezTo>
                      <a:cubicBezTo>
                        <a:pt x="6" y="12"/>
                        <a:pt x="6" y="14"/>
                        <a:pt x="7" y="16"/>
                      </a:cubicBezTo>
                      <a:cubicBezTo>
                        <a:pt x="8" y="18"/>
                        <a:pt x="10" y="20"/>
                        <a:pt x="13" y="21"/>
                      </a:cubicBezTo>
                      <a:cubicBezTo>
                        <a:pt x="16" y="22"/>
                        <a:pt x="18" y="22"/>
                        <a:pt x="20" y="21"/>
                      </a:cubicBezTo>
                      <a:cubicBezTo>
                        <a:pt x="22" y="21"/>
                        <a:pt x="24" y="19"/>
                        <a:pt x="24" y="17"/>
                      </a:cubicBezTo>
                      <a:cubicBezTo>
                        <a:pt x="25" y="16"/>
                        <a:pt x="25" y="15"/>
                        <a:pt x="25" y="13"/>
                      </a:cubicBezTo>
                      <a:cubicBezTo>
                        <a:pt x="20" y="11"/>
                        <a:pt x="20" y="11"/>
                        <a:pt x="20" y="11"/>
                      </a:cubicBezTo>
                      <a:cubicBezTo>
                        <a:pt x="18" y="16"/>
                        <a:pt x="18" y="16"/>
                        <a:pt x="18" y="16"/>
                      </a:cubicBezTo>
                      <a:lnTo>
                        <a:pt x="13" y="15"/>
                      </a:lnTo>
                      <a:close/>
                    </a:path>
                  </a:pathLst>
                </a:custGeom>
                <a:solidFill>
                  <a:srgbClr val="A7D6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49" b="0" i="0" u="none" strike="noStrike" kern="1200" cap="none" spc="0" normalizeH="0" baseline="0" noProof="0">
                    <a:ln>
                      <a:noFill/>
                    </a:ln>
                    <a:solidFill>
                      <a:prstClr val="black"/>
                    </a:solidFill>
                    <a:effectLst/>
                    <a:uLnTx/>
                    <a:uFillTx/>
                    <a:latin typeface="Calibri"/>
                    <a:ea typeface="+mn-ea"/>
                    <a:cs typeface="+mn-cs"/>
                  </a:endParaRPr>
                </a:p>
              </p:txBody>
            </p:sp>
            <p:sp>
              <p:nvSpPr>
                <p:cNvPr id="435" name="Freeform 370">
                  <a:extLst>
                    <a:ext uri="{FF2B5EF4-FFF2-40B4-BE49-F238E27FC236}">
                      <a16:creationId xmlns:a16="http://schemas.microsoft.com/office/drawing/2014/main" id="{CBB1FB00-375A-44AB-A0C1-DB72FB79A32B}"/>
                    </a:ext>
                  </a:extLst>
                </p:cNvPr>
                <p:cNvSpPr>
                  <a:spLocks/>
                </p:cNvSpPr>
                <p:nvPr/>
              </p:nvSpPr>
              <p:spPr bwMode="auto">
                <a:xfrm>
                  <a:off x="1871663" y="4649788"/>
                  <a:ext cx="114300" cy="100013"/>
                </a:xfrm>
                <a:custGeom>
                  <a:avLst/>
                  <a:gdLst>
                    <a:gd name="T0" fmla="*/ 72 w 72"/>
                    <a:gd name="T1" fmla="*/ 29 h 63"/>
                    <a:gd name="T2" fmla="*/ 57 w 72"/>
                    <a:gd name="T3" fmla="*/ 63 h 63"/>
                    <a:gd name="T4" fmla="*/ 0 w 72"/>
                    <a:gd name="T5" fmla="*/ 34 h 63"/>
                    <a:gd name="T6" fmla="*/ 16 w 72"/>
                    <a:gd name="T7" fmla="*/ 0 h 63"/>
                    <a:gd name="T8" fmla="*/ 25 w 72"/>
                    <a:gd name="T9" fmla="*/ 7 h 63"/>
                    <a:gd name="T10" fmla="*/ 16 w 72"/>
                    <a:gd name="T11" fmla="*/ 27 h 63"/>
                    <a:gd name="T12" fmla="*/ 27 w 72"/>
                    <a:gd name="T13" fmla="*/ 34 h 63"/>
                    <a:gd name="T14" fmla="*/ 39 w 72"/>
                    <a:gd name="T15" fmla="*/ 14 h 63"/>
                    <a:gd name="T16" fmla="*/ 48 w 72"/>
                    <a:gd name="T17" fmla="*/ 18 h 63"/>
                    <a:gd name="T18" fmla="*/ 39 w 72"/>
                    <a:gd name="T19" fmla="*/ 38 h 63"/>
                    <a:gd name="T20" fmla="*/ 52 w 72"/>
                    <a:gd name="T21" fmla="*/ 45 h 63"/>
                    <a:gd name="T22" fmla="*/ 63 w 72"/>
                    <a:gd name="T23" fmla="*/ 25 h 63"/>
                    <a:gd name="T24" fmla="*/ 72 w 72"/>
                    <a:gd name="T25" fmla="*/ 29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2" h="63">
                      <a:moveTo>
                        <a:pt x="72" y="29"/>
                      </a:moveTo>
                      <a:lnTo>
                        <a:pt x="57" y="63"/>
                      </a:lnTo>
                      <a:lnTo>
                        <a:pt x="0" y="34"/>
                      </a:lnTo>
                      <a:lnTo>
                        <a:pt x="16" y="0"/>
                      </a:lnTo>
                      <a:lnTo>
                        <a:pt x="25" y="7"/>
                      </a:lnTo>
                      <a:lnTo>
                        <a:pt x="16" y="27"/>
                      </a:lnTo>
                      <a:lnTo>
                        <a:pt x="27" y="34"/>
                      </a:lnTo>
                      <a:lnTo>
                        <a:pt x="39" y="14"/>
                      </a:lnTo>
                      <a:lnTo>
                        <a:pt x="48" y="18"/>
                      </a:lnTo>
                      <a:lnTo>
                        <a:pt x="39" y="38"/>
                      </a:lnTo>
                      <a:lnTo>
                        <a:pt x="52" y="45"/>
                      </a:lnTo>
                      <a:lnTo>
                        <a:pt x="63" y="25"/>
                      </a:lnTo>
                      <a:lnTo>
                        <a:pt x="72" y="29"/>
                      </a:lnTo>
                      <a:close/>
                    </a:path>
                  </a:pathLst>
                </a:custGeom>
                <a:solidFill>
                  <a:srgbClr val="A7D6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49" b="0" i="0" u="none" strike="noStrike" kern="1200" cap="none" spc="0" normalizeH="0" baseline="0" noProof="0">
                    <a:ln>
                      <a:noFill/>
                    </a:ln>
                    <a:solidFill>
                      <a:prstClr val="black"/>
                    </a:solidFill>
                    <a:effectLst/>
                    <a:uLnTx/>
                    <a:uFillTx/>
                    <a:latin typeface="Calibri"/>
                    <a:ea typeface="+mn-ea"/>
                    <a:cs typeface="+mn-cs"/>
                  </a:endParaRPr>
                </a:p>
              </p:txBody>
            </p:sp>
            <p:sp>
              <p:nvSpPr>
                <p:cNvPr id="436" name="Freeform 371">
                  <a:extLst>
                    <a:ext uri="{FF2B5EF4-FFF2-40B4-BE49-F238E27FC236}">
                      <a16:creationId xmlns:a16="http://schemas.microsoft.com/office/drawing/2014/main" id="{9C5409D6-26C6-47F0-8505-FFB4D8C26767}"/>
                    </a:ext>
                  </a:extLst>
                </p:cNvPr>
                <p:cNvSpPr>
                  <a:spLocks noEditPoints="1"/>
                </p:cNvSpPr>
                <p:nvPr/>
              </p:nvSpPr>
              <p:spPr bwMode="auto">
                <a:xfrm>
                  <a:off x="1922463" y="4560888"/>
                  <a:ext cx="109538" cy="106363"/>
                </a:xfrm>
                <a:custGeom>
                  <a:avLst/>
                  <a:gdLst>
                    <a:gd name="T0" fmla="*/ 23 w 31"/>
                    <a:gd name="T1" fmla="*/ 4 h 30"/>
                    <a:gd name="T2" fmla="*/ 30 w 31"/>
                    <a:gd name="T3" fmla="*/ 13 h 30"/>
                    <a:gd name="T4" fmla="*/ 28 w 31"/>
                    <a:gd name="T5" fmla="*/ 23 h 30"/>
                    <a:gd name="T6" fmla="*/ 19 w 31"/>
                    <a:gd name="T7" fmla="*/ 30 h 30"/>
                    <a:gd name="T8" fmla="*/ 8 w 31"/>
                    <a:gd name="T9" fmla="*/ 27 h 30"/>
                    <a:gd name="T10" fmla="*/ 1 w 31"/>
                    <a:gd name="T11" fmla="*/ 18 h 30"/>
                    <a:gd name="T12" fmla="*/ 3 w 31"/>
                    <a:gd name="T13" fmla="*/ 7 h 30"/>
                    <a:gd name="T14" fmla="*/ 12 w 31"/>
                    <a:gd name="T15" fmla="*/ 1 h 30"/>
                    <a:gd name="T16" fmla="*/ 23 w 31"/>
                    <a:gd name="T17" fmla="*/ 4 h 30"/>
                    <a:gd name="T18" fmla="*/ 12 w 31"/>
                    <a:gd name="T19" fmla="*/ 21 h 30"/>
                    <a:gd name="T20" fmla="*/ 19 w 31"/>
                    <a:gd name="T21" fmla="*/ 24 h 30"/>
                    <a:gd name="T22" fmla="*/ 24 w 31"/>
                    <a:gd name="T23" fmla="*/ 20 h 30"/>
                    <a:gd name="T24" fmla="*/ 19 w 31"/>
                    <a:gd name="T25" fmla="*/ 9 h 30"/>
                    <a:gd name="T26" fmla="*/ 7 w 31"/>
                    <a:gd name="T27" fmla="*/ 10 h 30"/>
                    <a:gd name="T28" fmla="*/ 6 w 31"/>
                    <a:gd name="T29" fmla="*/ 16 h 30"/>
                    <a:gd name="T30" fmla="*/ 12 w 31"/>
                    <a:gd name="T31" fmla="*/ 21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1" h="30">
                      <a:moveTo>
                        <a:pt x="23" y="4"/>
                      </a:moveTo>
                      <a:cubicBezTo>
                        <a:pt x="27" y="6"/>
                        <a:pt x="29" y="9"/>
                        <a:pt x="30" y="13"/>
                      </a:cubicBezTo>
                      <a:cubicBezTo>
                        <a:pt x="31" y="16"/>
                        <a:pt x="30" y="19"/>
                        <a:pt x="28" y="23"/>
                      </a:cubicBezTo>
                      <a:cubicBezTo>
                        <a:pt x="26" y="27"/>
                        <a:pt x="23" y="29"/>
                        <a:pt x="19" y="30"/>
                      </a:cubicBezTo>
                      <a:cubicBezTo>
                        <a:pt x="16" y="30"/>
                        <a:pt x="12" y="29"/>
                        <a:pt x="8" y="27"/>
                      </a:cubicBezTo>
                      <a:cubicBezTo>
                        <a:pt x="4" y="24"/>
                        <a:pt x="2" y="21"/>
                        <a:pt x="1" y="18"/>
                      </a:cubicBezTo>
                      <a:cubicBezTo>
                        <a:pt x="0" y="15"/>
                        <a:pt x="1" y="11"/>
                        <a:pt x="3" y="7"/>
                      </a:cubicBezTo>
                      <a:cubicBezTo>
                        <a:pt x="5" y="4"/>
                        <a:pt x="8" y="1"/>
                        <a:pt x="12" y="1"/>
                      </a:cubicBezTo>
                      <a:cubicBezTo>
                        <a:pt x="15" y="0"/>
                        <a:pt x="19" y="1"/>
                        <a:pt x="23" y="4"/>
                      </a:cubicBezTo>
                      <a:close/>
                      <a:moveTo>
                        <a:pt x="12" y="21"/>
                      </a:moveTo>
                      <a:cubicBezTo>
                        <a:pt x="14" y="23"/>
                        <a:pt x="17" y="24"/>
                        <a:pt x="19" y="24"/>
                      </a:cubicBezTo>
                      <a:cubicBezTo>
                        <a:pt x="21" y="24"/>
                        <a:pt x="22" y="22"/>
                        <a:pt x="24" y="20"/>
                      </a:cubicBezTo>
                      <a:cubicBezTo>
                        <a:pt x="26" y="16"/>
                        <a:pt x="25" y="13"/>
                        <a:pt x="19" y="9"/>
                      </a:cubicBezTo>
                      <a:cubicBezTo>
                        <a:pt x="14" y="6"/>
                        <a:pt x="10" y="6"/>
                        <a:pt x="7" y="10"/>
                      </a:cubicBezTo>
                      <a:cubicBezTo>
                        <a:pt x="6" y="12"/>
                        <a:pt x="6" y="14"/>
                        <a:pt x="6" y="16"/>
                      </a:cubicBezTo>
                      <a:cubicBezTo>
                        <a:pt x="7" y="18"/>
                        <a:pt x="9" y="20"/>
                        <a:pt x="12" y="21"/>
                      </a:cubicBezTo>
                      <a:close/>
                    </a:path>
                  </a:pathLst>
                </a:custGeom>
                <a:solidFill>
                  <a:srgbClr val="A7D6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49" b="0" i="0" u="none" strike="noStrike" kern="1200" cap="none" spc="0" normalizeH="0" baseline="0" noProof="0">
                    <a:ln>
                      <a:noFill/>
                    </a:ln>
                    <a:solidFill>
                      <a:prstClr val="black"/>
                    </a:solidFill>
                    <a:effectLst/>
                    <a:uLnTx/>
                    <a:uFillTx/>
                    <a:latin typeface="Calibri"/>
                    <a:ea typeface="+mn-ea"/>
                    <a:cs typeface="+mn-cs"/>
                  </a:endParaRPr>
                </a:p>
              </p:txBody>
            </p:sp>
            <p:sp>
              <p:nvSpPr>
                <p:cNvPr id="437" name="Freeform 372">
                  <a:extLst>
                    <a:ext uri="{FF2B5EF4-FFF2-40B4-BE49-F238E27FC236}">
                      <a16:creationId xmlns:a16="http://schemas.microsoft.com/office/drawing/2014/main" id="{CAAA1B9F-8E6D-40FD-9D92-07856FEF5B0C}"/>
                    </a:ext>
                  </a:extLst>
                </p:cNvPr>
                <p:cNvSpPr>
                  <a:spLocks/>
                </p:cNvSpPr>
                <p:nvPr/>
              </p:nvSpPr>
              <p:spPr bwMode="auto">
                <a:xfrm>
                  <a:off x="1993901" y="4465638"/>
                  <a:ext cx="109538" cy="106363"/>
                </a:xfrm>
                <a:custGeom>
                  <a:avLst/>
                  <a:gdLst>
                    <a:gd name="T0" fmla="*/ 13 w 31"/>
                    <a:gd name="T1" fmla="*/ 16 h 30"/>
                    <a:gd name="T2" fmla="*/ 20 w 31"/>
                    <a:gd name="T3" fmla="*/ 7 h 30"/>
                    <a:gd name="T4" fmla="*/ 31 w 31"/>
                    <a:gd name="T5" fmla="*/ 16 h 30"/>
                    <a:gd name="T6" fmla="*/ 29 w 31"/>
                    <a:gd name="T7" fmla="*/ 21 h 30"/>
                    <a:gd name="T8" fmla="*/ 26 w 31"/>
                    <a:gd name="T9" fmla="*/ 25 h 30"/>
                    <a:gd name="T10" fmla="*/ 17 w 31"/>
                    <a:gd name="T11" fmla="*/ 30 h 30"/>
                    <a:gd name="T12" fmla="*/ 6 w 31"/>
                    <a:gd name="T13" fmla="*/ 26 h 30"/>
                    <a:gd name="T14" fmla="*/ 0 w 31"/>
                    <a:gd name="T15" fmla="*/ 16 h 30"/>
                    <a:gd name="T16" fmla="*/ 4 w 31"/>
                    <a:gd name="T17" fmla="*/ 5 h 30"/>
                    <a:gd name="T18" fmla="*/ 11 w 31"/>
                    <a:gd name="T19" fmla="*/ 0 h 30"/>
                    <a:gd name="T20" fmla="*/ 14 w 31"/>
                    <a:gd name="T21" fmla="*/ 4 h 30"/>
                    <a:gd name="T22" fmla="*/ 8 w 31"/>
                    <a:gd name="T23" fmla="*/ 8 h 30"/>
                    <a:gd name="T24" fmla="*/ 6 w 31"/>
                    <a:gd name="T25" fmla="*/ 15 h 30"/>
                    <a:gd name="T26" fmla="*/ 10 w 31"/>
                    <a:gd name="T27" fmla="*/ 21 h 30"/>
                    <a:gd name="T28" fmla="*/ 17 w 31"/>
                    <a:gd name="T29" fmla="*/ 24 h 30"/>
                    <a:gd name="T30" fmla="*/ 22 w 31"/>
                    <a:gd name="T31" fmla="*/ 22 h 30"/>
                    <a:gd name="T32" fmla="*/ 25 w 31"/>
                    <a:gd name="T33" fmla="*/ 18 h 30"/>
                    <a:gd name="T34" fmla="*/ 20 w 31"/>
                    <a:gd name="T35" fmla="*/ 15 h 30"/>
                    <a:gd name="T36" fmla="*/ 17 w 31"/>
                    <a:gd name="T37" fmla="*/ 19 h 30"/>
                    <a:gd name="T38" fmla="*/ 13 w 31"/>
                    <a:gd name="T39" fmla="*/ 16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1" h="30">
                      <a:moveTo>
                        <a:pt x="13" y="16"/>
                      </a:moveTo>
                      <a:cubicBezTo>
                        <a:pt x="20" y="7"/>
                        <a:pt x="20" y="7"/>
                        <a:pt x="20" y="7"/>
                      </a:cubicBezTo>
                      <a:cubicBezTo>
                        <a:pt x="31" y="16"/>
                        <a:pt x="31" y="16"/>
                        <a:pt x="31" y="16"/>
                      </a:cubicBezTo>
                      <a:cubicBezTo>
                        <a:pt x="31" y="18"/>
                        <a:pt x="30" y="20"/>
                        <a:pt x="29" y="21"/>
                      </a:cubicBezTo>
                      <a:cubicBezTo>
                        <a:pt x="28" y="22"/>
                        <a:pt x="27" y="24"/>
                        <a:pt x="26" y="25"/>
                      </a:cubicBezTo>
                      <a:cubicBezTo>
                        <a:pt x="23" y="28"/>
                        <a:pt x="20" y="30"/>
                        <a:pt x="17" y="30"/>
                      </a:cubicBezTo>
                      <a:cubicBezTo>
                        <a:pt x="14" y="30"/>
                        <a:pt x="10" y="29"/>
                        <a:pt x="6" y="26"/>
                      </a:cubicBezTo>
                      <a:cubicBezTo>
                        <a:pt x="3" y="23"/>
                        <a:pt x="1" y="20"/>
                        <a:pt x="0" y="16"/>
                      </a:cubicBezTo>
                      <a:cubicBezTo>
                        <a:pt x="0" y="12"/>
                        <a:pt x="1" y="9"/>
                        <a:pt x="4" y="5"/>
                      </a:cubicBezTo>
                      <a:cubicBezTo>
                        <a:pt x="6" y="3"/>
                        <a:pt x="8" y="1"/>
                        <a:pt x="11" y="0"/>
                      </a:cubicBezTo>
                      <a:cubicBezTo>
                        <a:pt x="14" y="4"/>
                        <a:pt x="14" y="4"/>
                        <a:pt x="14" y="4"/>
                      </a:cubicBezTo>
                      <a:cubicBezTo>
                        <a:pt x="11" y="5"/>
                        <a:pt x="10" y="7"/>
                        <a:pt x="8" y="8"/>
                      </a:cubicBezTo>
                      <a:cubicBezTo>
                        <a:pt x="7" y="10"/>
                        <a:pt x="6" y="13"/>
                        <a:pt x="6" y="15"/>
                      </a:cubicBezTo>
                      <a:cubicBezTo>
                        <a:pt x="7" y="17"/>
                        <a:pt x="8" y="19"/>
                        <a:pt x="10" y="21"/>
                      </a:cubicBezTo>
                      <a:cubicBezTo>
                        <a:pt x="13" y="23"/>
                        <a:pt x="15" y="24"/>
                        <a:pt x="17" y="24"/>
                      </a:cubicBezTo>
                      <a:cubicBezTo>
                        <a:pt x="19" y="24"/>
                        <a:pt x="21" y="23"/>
                        <a:pt x="22" y="22"/>
                      </a:cubicBezTo>
                      <a:cubicBezTo>
                        <a:pt x="23" y="21"/>
                        <a:pt x="24" y="19"/>
                        <a:pt x="25" y="18"/>
                      </a:cubicBezTo>
                      <a:cubicBezTo>
                        <a:pt x="20" y="15"/>
                        <a:pt x="20" y="15"/>
                        <a:pt x="20" y="15"/>
                      </a:cubicBezTo>
                      <a:cubicBezTo>
                        <a:pt x="17" y="19"/>
                        <a:pt x="17" y="19"/>
                        <a:pt x="17" y="19"/>
                      </a:cubicBezTo>
                      <a:lnTo>
                        <a:pt x="13" y="16"/>
                      </a:lnTo>
                      <a:close/>
                    </a:path>
                  </a:pathLst>
                </a:custGeom>
                <a:solidFill>
                  <a:srgbClr val="A7D6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49" b="0" i="0" u="none" strike="noStrike" kern="1200" cap="none" spc="0" normalizeH="0" baseline="0" noProof="0">
                    <a:ln>
                      <a:noFill/>
                    </a:ln>
                    <a:solidFill>
                      <a:prstClr val="black"/>
                    </a:solidFill>
                    <a:effectLst/>
                    <a:uLnTx/>
                    <a:uFillTx/>
                    <a:latin typeface="Calibri"/>
                    <a:ea typeface="+mn-ea"/>
                    <a:cs typeface="+mn-cs"/>
                  </a:endParaRPr>
                </a:p>
              </p:txBody>
            </p:sp>
            <p:sp>
              <p:nvSpPr>
                <p:cNvPr id="438" name="Freeform 373">
                  <a:extLst>
                    <a:ext uri="{FF2B5EF4-FFF2-40B4-BE49-F238E27FC236}">
                      <a16:creationId xmlns:a16="http://schemas.microsoft.com/office/drawing/2014/main" id="{7BAF5D79-AC36-4BF7-8D2E-2E73D1FAA7D0}"/>
                    </a:ext>
                  </a:extLst>
                </p:cNvPr>
                <p:cNvSpPr>
                  <a:spLocks noEditPoints="1"/>
                </p:cNvSpPr>
                <p:nvPr/>
              </p:nvSpPr>
              <p:spPr bwMode="auto">
                <a:xfrm>
                  <a:off x="2051051" y="4397376"/>
                  <a:ext cx="131763" cy="109538"/>
                </a:xfrm>
                <a:custGeom>
                  <a:avLst/>
                  <a:gdLst>
                    <a:gd name="T0" fmla="*/ 17 w 37"/>
                    <a:gd name="T1" fmla="*/ 19 h 31"/>
                    <a:gd name="T2" fmla="*/ 25 w 37"/>
                    <a:gd name="T3" fmla="*/ 27 h 31"/>
                    <a:gd name="T4" fmla="*/ 21 w 37"/>
                    <a:gd name="T5" fmla="*/ 31 h 31"/>
                    <a:gd name="T6" fmla="*/ 0 w 37"/>
                    <a:gd name="T7" fmla="*/ 11 h 31"/>
                    <a:gd name="T8" fmla="*/ 6 w 37"/>
                    <a:gd name="T9" fmla="*/ 5 h 31"/>
                    <a:gd name="T10" fmla="*/ 14 w 37"/>
                    <a:gd name="T11" fmla="*/ 1 h 31"/>
                    <a:gd name="T12" fmla="*/ 20 w 37"/>
                    <a:gd name="T13" fmla="*/ 3 h 31"/>
                    <a:gd name="T14" fmla="*/ 23 w 37"/>
                    <a:gd name="T15" fmla="*/ 7 h 31"/>
                    <a:gd name="T16" fmla="*/ 22 w 37"/>
                    <a:gd name="T17" fmla="*/ 12 h 31"/>
                    <a:gd name="T18" fmla="*/ 37 w 37"/>
                    <a:gd name="T19" fmla="*/ 15 h 31"/>
                    <a:gd name="T20" fmla="*/ 32 w 37"/>
                    <a:gd name="T21" fmla="*/ 20 h 31"/>
                    <a:gd name="T22" fmla="*/ 19 w 37"/>
                    <a:gd name="T23" fmla="*/ 17 h 31"/>
                    <a:gd name="T24" fmla="*/ 17 w 37"/>
                    <a:gd name="T25" fmla="*/ 19 h 31"/>
                    <a:gd name="T26" fmla="*/ 14 w 37"/>
                    <a:gd name="T27" fmla="*/ 16 h 31"/>
                    <a:gd name="T28" fmla="*/ 15 w 37"/>
                    <a:gd name="T29" fmla="*/ 14 h 31"/>
                    <a:gd name="T30" fmla="*/ 17 w 37"/>
                    <a:gd name="T31" fmla="*/ 11 h 31"/>
                    <a:gd name="T32" fmla="*/ 16 w 37"/>
                    <a:gd name="T33" fmla="*/ 8 h 31"/>
                    <a:gd name="T34" fmla="*/ 13 w 37"/>
                    <a:gd name="T35" fmla="*/ 6 h 31"/>
                    <a:gd name="T36" fmla="*/ 9 w 37"/>
                    <a:gd name="T37" fmla="*/ 9 h 31"/>
                    <a:gd name="T38" fmla="*/ 8 w 37"/>
                    <a:gd name="T39" fmla="*/ 10 h 31"/>
                    <a:gd name="T40" fmla="*/ 14 w 37"/>
                    <a:gd name="T41" fmla="*/ 16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7" h="31">
                      <a:moveTo>
                        <a:pt x="17" y="19"/>
                      </a:moveTo>
                      <a:cubicBezTo>
                        <a:pt x="25" y="27"/>
                        <a:pt x="25" y="27"/>
                        <a:pt x="25" y="27"/>
                      </a:cubicBezTo>
                      <a:cubicBezTo>
                        <a:pt x="21" y="31"/>
                        <a:pt x="21" y="31"/>
                        <a:pt x="21" y="31"/>
                      </a:cubicBezTo>
                      <a:cubicBezTo>
                        <a:pt x="0" y="11"/>
                        <a:pt x="0" y="11"/>
                        <a:pt x="0" y="11"/>
                      </a:cubicBezTo>
                      <a:cubicBezTo>
                        <a:pt x="6" y="5"/>
                        <a:pt x="6" y="5"/>
                        <a:pt x="6" y="5"/>
                      </a:cubicBezTo>
                      <a:cubicBezTo>
                        <a:pt x="9" y="2"/>
                        <a:pt x="12" y="1"/>
                        <a:pt x="14" y="1"/>
                      </a:cubicBezTo>
                      <a:cubicBezTo>
                        <a:pt x="16" y="0"/>
                        <a:pt x="18" y="1"/>
                        <a:pt x="20" y="3"/>
                      </a:cubicBezTo>
                      <a:cubicBezTo>
                        <a:pt x="22" y="4"/>
                        <a:pt x="22" y="6"/>
                        <a:pt x="23" y="7"/>
                      </a:cubicBezTo>
                      <a:cubicBezTo>
                        <a:pt x="23" y="9"/>
                        <a:pt x="23" y="11"/>
                        <a:pt x="22" y="12"/>
                      </a:cubicBezTo>
                      <a:cubicBezTo>
                        <a:pt x="30" y="14"/>
                        <a:pt x="34" y="15"/>
                        <a:pt x="37" y="15"/>
                      </a:cubicBezTo>
                      <a:cubicBezTo>
                        <a:pt x="32" y="20"/>
                        <a:pt x="32" y="20"/>
                        <a:pt x="32" y="20"/>
                      </a:cubicBezTo>
                      <a:cubicBezTo>
                        <a:pt x="19" y="17"/>
                        <a:pt x="19" y="17"/>
                        <a:pt x="19" y="17"/>
                      </a:cubicBezTo>
                      <a:lnTo>
                        <a:pt x="17" y="19"/>
                      </a:lnTo>
                      <a:close/>
                      <a:moveTo>
                        <a:pt x="14" y="16"/>
                      </a:moveTo>
                      <a:cubicBezTo>
                        <a:pt x="15" y="14"/>
                        <a:pt x="15" y="14"/>
                        <a:pt x="15" y="14"/>
                      </a:cubicBezTo>
                      <a:cubicBezTo>
                        <a:pt x="16" y="13"/>
                        <a:pt x="17" y="12"/>
                        <a:pt x="17" y="11"/>
                      </a:cubicBezTo>
                      <a:cubicBezTo>
                        <a:pt x="17" y="10"/>
                        <a:pt x="17" y="9"/>
                        <a:pt x="16" y="8"/>
                      </a:cubicBezTo>
                      <a:cubicBezTo>
                        <a:pt x="15" y="7"/>
                        <a:pt x="14" y="6"/>
                        <a:pt x="13" y="6"/>
                      </a:cubicBezTo>
                      <a:cubicBezTo>
                        <a:pt x="12" y="7"/>
                        <a:pt x="11" y="8"/>
                        <a:pt x="9" y="9"/>
                      </a:cubicBezTo>
                      <a:cubicBezTo>
                        <a:pt x="8" y="10"/>
                        <a:pt x="8" y="10"/>
                        <a:pt x="8" y="10"/>
                      </a:cubicBezTo>
                      <a:lnTo>
                        <a:pt x="14" y="16"/>
                      </a:lnTo>
                      <a:close/>
                    </a:path>
                  </a:pathLst>
                </a:custGeom>
                <a:solidFill>
                  <a:srgbClr val="A7D6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49" b="0" i="0" u="none" strike="noStrike" kern="1200" cap="none" spc="0" normalizeH="0" baseline="0" noProof="0">
                    <a:ln>
                      <a:noFill/>
                    </a:ln>
                    <a:solidFill>
                      <a:prstClr val="black"/>
                    </a:solidFill>
                    <a:effectLst/>
                    <a:uLnTx/>
                    <a:uFillTx/>
                    <a:latin typeface="Calibri"/>
                    <a:ea typeface="+mn-ea"/>
                    <a:cs typeface="+mn-cs"/>
                  </a:endParaRPr>
                </a:p>
              </p:txBody>
            </p:sp>
            <p:sp>
              <p:nvSpPr>
                <p:cNvPr id="439" name="Freeform 374">
                  <a:extLst>
                    <a:ext uri="{FF2B5EF4-FFF2-40B4-BE49-F238E27FC236}">
                      <a16:creationId xmlns:a16="http://schemas.microsoft.com/office/drawing/2014/main" id="{E19650E0-5D02-4854-9ADD-942718961373}"/>
                    </a:ext>
                  </a:extLst>
                </p:cNvPr>
                <p:cNvSpPr>
                  <a:spLocks noEditPoints="1"/>
                </p:cNvSpPr>
                <p:nvPr/>
              </p:nvSpPr>
              <p:spPr bwMode="auto">
                <a:xfrm>
                  <a:off x="2149476" y="4325938"/>
                  <a:ext cx="114300" cy="120650"/>
                </a:xfrm>
                <a:custGeom>
                  <a:avLst/>
                  <a:gdLst>
                    <a:gd name="T0" fmla="*/ 27 w 32"/>
                    <a:gd name="T1" fmla="*/ 21 h 34"/>
                    <a:gd name="T2" fmla="*/ 21 w 32"/>
                    <a:gd name="T3" fmla="*/ 17 h 34"/>
                    <a:gd name="T4" fmla="*/ 13 w 32"/>
                    <a:gd name="T5" fmla="*/ 23 h 34"/>
                    <a:gd name="T6" fmla="*/ 15 w 32"/>
                    <a:gd name="T7" fmla="*/ 30 h 34"/>
                    <a:gd name="T8" fmla="*/ 10 w 32"/>
                    <a:gd name="T9" fmla="*/ 34 h 34"/>
                    <a:gd name="T10" fmla="*/ 0 w 32"/>
                    <a:gd name="T11" fmla="*/ 5 h 34"/>
                    <a:gd name="T12" fmla="*/ 6 w 32"/>
                    <a:gd name="T13" fmla="*/ 0 h 34"/>
                    <a:gd name="T14" fmla="*/ 32 w 32"/>
                    <a:gd name="T15" fmla="*/ 17 h 34"/>
                    <a:gd name="T16" fmla="*/ 27 w 32"/>
                    <a:gd name="T17" fmla="*/ 21 h 34"/>
                    <a:gd name="T18" fmla="*/ 16 w 32"/>
                    <a:gd name="T19" fmla="*/ 14 h 34"/>
                    <a:gd name="T20" fmla="*/ 7 w 32"/>
                    <a:gd name="T21" fmla="*/ 7 h 34"/>
                    <a:gd name="T22" fmla="*/ 6 w 32"/>
                    <a:gd name="T23" fmla="*/ 6 h 34"/>
                    <a:gd name="T24" fmla="*/ 11 w 32"/>
                    <a:gd name="T25" fmla="*/ 18 h 34"/>
                    <a:gd name="T26" fmla="*/ 16 w 32"/>
                    <a:gd name="T27" fmla="*/ 1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2" h="34">
                      <a:moveTo>
                        <a:pt x="27" y="21"/>
                      </a:moveTo>
                      <a:cubicBezTo>
                        <a:pt x="21" y="17"/>
                        <a:pt x="21" y="17"/>
                        <a:pt x="21" y="17"/>
                      </a:cubicBezTo>
                      <a:cubicBezTo>
                        <a:pt x="13" y="23"/>
                        <a:pt x="13" y="23"/>
                        <a:pt x="13" y="23"/>
                      </a:cubicBezTo>
                      <a:cubicBezTo>
                        <a:pt x="15" y="30"/>
                        <a:pt x="15" y="30"/>
                        <a:pt x="15" y="30"/>
                      </a:cubicBezTo>
                      <a:cubicBezTo>
                        <a:pt x="10" y="34"/>
                        <a:pt x="10" y="34"/>
                        <a:pt x="10" y="34"/>
                      </a:cubicBezTo>
                      <a:cubicBezTo>
                        <a:pt x="0" y="5"/>
                        <a:pt x="0" y="5"/>
                        <a:pt x="0" y="5"/>
                      </a:cubicBezTo>
                      <a:cubicBezTo>
                        <a:pt x="6" y="0"/>
                        <a:pt x="6" y="0"/>
                        <a:pt x="6" y="0"/>
                      </a:cubicBezTo>
                      <a:cubicBezTo>
                        <a:pt x="32" y="17"/>
                        <a:pt x="32" y="17"/>
                        <a:pt x="32" y="17"/>
                      </a:cubicBezTo>
                      <a:lnTo>
                        <a:pt x="27" y="21"/>
                      </a:lnTo>
                      <a:close/>
                      <a:moveTo>
                        <a:pt x="16" y="14"/>
                      </a:moveTo>
                      <a:cubicBezTo>
                        <a:pt x="11" y="10"/>
                        <a:pt x="8" y="8"/>
                        <a:pt x="7" y="7"/>
                      </a:cubicBezTo>
                      <a:cubicBezTo>
                        <a:pt x="7" y="7"/>
                        <a:pt x="6" y="7"/>
                        <a:pt x="6" y="6"/>
                      </a:cubicBezTo>
                      <a:cubicBezTo>
                        <a:pt x="6" y="8"/>
                        <a:pt x="8" y="12"/>
                        <a:pt x="11" y="18"/>
                      </a:cubicBezTo>
                      <a:lnTo>
                        <a:pt x="16" y="14"/>
                      </a:lnTo>
                      <a:close/>
                    </a:path>
                  </a:pathLst>
                </a:custGeom>
                <a:solidFill>
                  <a:srgbClr val="A7D6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49" b="0" i="0" u="none" strike="noStrike" kern="1200" cap="none" spc="0" normalizeH="0" baseline="0" noProof="0">
                    <a:ln>
                      <a:noFill/>
                    </a:ln>
                    <a:solidFill>
                      <a:prstClr val="black"/>
                    </a:solidFill>
                    <a:effectLst/>
                    <a:uLnTx/>
                    <a:uFillTx/>
                    <a:latin typeface="Calibri"/>
                    <a:ea typeface="+mn-ea"/>
                    <a:cs typeface="+mn-cs"/>
                  </a:endParaRPr>
                </a:p>
              </p:txBody>
            </p:sp>
            <p:sp>
              <p:nvSpPr>
                <p:cNvPr id="440" name="Freeform 375">
                  <a:extLst>
                    <a:ext uri="{FF2B5EF4-FFF2-40B4-BE49-F238E27FC236}">
                      <a16:creationId xmlns:a16="http://schemas.microsoft.com/office/drawing/2014/main" id="{ADE80B80-FDC7-46CF-892B-428581B3DF3E}"/>
                    </a:ext>
                  </a:extLst>
                </p:cNvPr>
                <p:cNvSpPr>
                  <a:spLocks noEditPoints="1"/>
                </p:cNvSpPr>
                <p:nvPr/>
              </p:nvSpPr>
              <p:spPr bwMode="auto">
                <a:xfrm>
                  <a:off x="2217738" y="4265613"/>
                  <a:ext cx="85725" cy="114300"/>
                </a:xfrm>
                <a:custGeom>
                  <a:avLst/>
                  <a:gdLst>
                    <a:gd name="T0" fmla="*/ 22 w 24"/>
                    <a:gd name="T1" fmla="*/ 4 h 32"/>
                    <a:gd name="T2" fmla="*/ 23 w 24"/>
                    <a:gd name="T3" fmla="*/ 12 h 32"/>
                    <a:gd name="T4" fmla="*/ 18 w 24"/>
                    <a:gd name="T5" fmla="*/ 18 h 32"/>
                    <a:gd name="T6" fmla="*/ 15 w 24"/>
                    <a:gd name="T7" fmla="*/ 20 h 32"/>
                    <a:gd name="T8" fmla="*/ 21 w 24"/>
                    <a:gd name="T9" fmla="*/ 28 h 32"/>
                    <a:gd name="T10" fmla="*/ 16 w 24"/>
                    <a:gd name="T11" fmla="*/ 32 h 32"/>
                    <a:gd name="T12" fmla="*/ 0 w 24"/>
                    <a:gd name="T13" fmla="*/ 8 h 32"/>
                    <a:gd name="T14" fmla="*/ 8 w 24"/>
                    <a:gd name="T15" fmla="*/ 3 h 32"/>
                    <a:gd name="T16" fmla="*/ 16 w 24"/>
                    <a:gd name="T17" fmla="*/ 0 h 32"/>
                    <a:gd name="T18" fmla="*/ 22 w 24"/>
                    <a:gd name="T19" fmla="*/ 4 h 32"/>
                    <a:gd name="T20" fmla="*/ 13 w 24"/>
                    <a:gd name="T21" fmla="*/ 16 h 32"/>
                    <a:gd name="T22" fmla="*/ 14 w 24"/>
                    <a:gd name="T23" fmla="*/ 15 h 32"/>
                    <a:gd name="T24" fmla="*/ 17 w 24"/>
                    <a:gd name="T25" fmla="*/ 11 h 32"/>
                    <a:gd name="T26" fmla="*/ 17 w 24"/>
                    <a:gd name="T27" fmla="*/ 8 h 32"/>
                    <a:gd name="T28" fmla="*/ 14 w 24"/>
                    <a:gd name="T29" fmla="*/ 6 h 32"/>
                    <a:gd name="T30" fmla="*/ 11 w 24"/>
                    <a:gd name="T31" fmla="*/ 7 h 32"/>
                    <a:gd name="T32" fmla="*/ 8 w 24"/>
                    <a:gd name="T33" fmla="*/ 8 h 32"/>
                    <a:gd name="T34" fmla="*/ 13 w 24"/>
                    <a:gd name="T35" fmla="*/ 1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4" h="32">
                      <a:moveTo>
                        <a:pt x="22" y="4"/>
                      </a:moveTo>
                      <a:cubicBezTo>
                        <a:pt x="23" y="7"/>
                        <a:pt x="24" y="10"/>
                        <a:pt x="23" y="12"/>
                      </a:cubicBezTo>
                      <a:cubicBezTo>
                        <a:pt x="22" y="14"/>
                        <a:pt x="21" y="16"/>
                        <a:pt x="18" y="18"/>
                      </a:cubicBezTo>
                      <a:cubicBezTo>
                        <a:pt x="15" y="20"/>
                        <a:pt x="15" y="20"/>
                        <a:pt x="15" y="20"/>
                      </a:cubicBezTo>
                      <a:cubicBezTo>
                        <a:pt x="21" y="28"/>
                        <a:pt x="21" y="28"/>
                        <a:pt x="21" y="28"/>
                      </a:cubicBezTo>
                      <a:cubicBezTo>
                        <a:pt x="16" y="32"/>
                        <a:pt x="16" y="32"/>
                        <a:pt x="16" y="32"/>
                      </a:cubicBezTo>
                      <a:cubicBezTo>
                        <a:pt x="0" y="8"/>
                        <a:pt x="0" y="8"/>
                        <a:pt x="0" y="8"/>
                      </a:cubicBezTo>
                      <a:cubicBezTo>
                        <a:pt x="8" y="3"/>
                        <a:pt x="8" y="3"/>
                        <a:pt x="8" y="3"/>
                      </a:cubicBezTo>
                      <a:cubicBezTo>
                        <a:pt x="11" y="1"/>
                        <a:pt x="14" y="0"/>
                        <a:pt x="16" y="0"/>
                      </a:cubicBezTo>
                      <a:cubicBezTo>
                        <a:pt x="18" y="1"/>
                        <a:pt x="20" y="2"/>
                        <a:pt x="22" y="4"/>
                      </a:cubicBezTo>
                      <a:close/>
                      <a:moveTo>
                        <a:pt x="13" y="16"/>
                      </a:moveTo>
                      <a:cubicBezTo>
                        <a:pt x="14" y="15"/>
                        <a:pt x="14" y="15"/>
                        <a:pt x="14" y="15"/>
                      </a:cubicBezTo>
                      <a:cubicBezTo>
                        <a:pt x="16" y="14"/>
                        <a:pt x="17" y="12"/>
                        <a:pt x="17" y="11"/>
                      </a:cubicBezTo>
                      <a:cubicBezTo>
                        <a:pt x="18" y="10"/>
                        <a:pt x="18" y="9"/>
                        <a:pt x="17" y="8"/>
                      </a:cubicBezTo>
                      <a:cubicBezTo>
                        <a:pt x="16" y="7"/>
                        <a:pt x="15" y="6"/>
                        <a:pt x="14" y="6"/>
                      </a:cubicBezTo>
                      <a:cubicBezTo>
                        <a:pt x="13" y="6"/>
                        <a:pt x="12" y="6"/>
                        <a:pt x="11" y="7"/>
                      </a:cubicBezTo>
                      <a:cubicBezTo>
                        <a:pt x="8" y="8"/>
                        <a:pt x="8" y="8"/>
                        <a:pt x="8" y="8"/>
                      </a:cubicBezTo>
                      <a:lnTo>
                        <a:pt x="13" y="16"/>
                      </a:lnTo>
                      <a:close/>
                    </a:path>
                  </a:pathLst>
                </a:custGeom>
                <a:solidFill>
                  <a:srgbClr val="A7D6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49" b="0" i="0" u="none" strike="noStrike" kern="1200" cap="none" spc="0" normalizeH="0" baseline="0" noProof="0">
                    <a:ln>
                      <a:noFill/>
                    </a:ln>
                    <a:solidFill>
                      <a:prstClr val="black"/>
                    </a:solidFill>
                    <a:effectLst/>
                    <a:uLnTx/>
                    <a:uFillTx/>
                    <a:latin typeface="Calibri"/>
                    <a:ea typeface="+mn-ea"/>
                    <a:cs typeface="+mn-cs"/>
                  </a:endParaRPr>
                </a:p>
              </p:txBody>
            </p:sp>
            <p:sp>
              <p:nvSpPr>
                <p:cNvPr id="441" name="Freeform 376">
                  <a:extLst>
                    <a:ext uri="{FF2B5EF4-FFF2-40B4-BE49-F238E27FC236}">
                      <a16:creationId xmlns:a16="http://schemas.microsoft.com/office/drawing/2014/main" id="{D81CE8C7-3DE4-4223-A783-A47DA67BC112}"/>
                    </a:ext>
                  </a:extLst>
                </p:cNvPr>
                <p:cNvSpPr>
                  <a:spLocks/>
                </p:cNvSpPr>
                <p:nvPr/>
              </p:nvSpPr>
              <p:spPr bwMode="auto">
                <a:xfrm>
                  <a:off x="2303463" y="4205288"/>
                  <a:ext cx="117475" cy="128588"/>
                </a:xfrm>
                <a:custGeom>
                  <a:avLst/>
                  <a:gdLst>
                    <a:gd name="T0" fmla="*/ 74 w 74"/>
                    <a:gd name="T1" fmla="*/ 56 h 81"/>
                    <a:gd name="T2" fmla="*/ 63 w 74"/>
                    <a:gd name="T3" fmla="*/ 63 h 81"/>
                    <a:gd name="T4" fmla="*/ 49 w 74"/>
                    <a:gd name="T5" fmla="*/ 38 h 81"/>
                    <a:gd name="T6" fmla="*/ 27 w 74"/>
                    <a:gd name="T7" fmla="*/ 49 h 81"/>
                    <a:gd name="T8" fmla="*/ 40 w 74"/>
                    <a:gd name="T9" fmla="*/ 74 h 81"/>
                    <a:gd name="T10" fmla="*/ 27 w 74"/>
                    <a:gd name="T11" fmla="*/ 81 h 81"/>
                    <a:gd name="T12" fmla="*/ 0 w 74"/>
                    <a:gd name="T13" fmla="*/ 22 h 81"/>
                    <a:gd name="T14" fmla="*/ 11 w 74"/>
                    <a:gd name="T15" fmla="*/ 16 h 81"/>
                    <a:gd name="T16" fmla="*/ 22 w 74"/>
                    <a:gd name="T17" fmla="*/ 38 h 81"/>
                    <a:gd name="T18" fmla="*/ 45 w 74"/>
                    <a:gd name="T19" fmla="*/ 27 h 81"/>
                    <a:gd name="T20" fmla="*/ 33 w 74"/>
                    <a:gd name="T21" fmla="*/ 4 h 81"/>
                    <a:gd name="T22" fmla="*/ 47 w 74"/>
                    <a:gd name="T23" fmla="*/ 0 h 81"/>
                    <a:gd name="T24" fmla="*/ 74 w 74"/>
                    <a:gd name="T25" fmla="*/ 56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4" h="81">
                      <a:moveTo>
                        <a:pt x="74" y="56"/>
                      </a:moveTo>
                      <a:lnTo>
                        <a:pt x="63" y="63"/>
                      </a:lnTo>
                      <a:lnTo>
                        <a:pt x="49" y="38"/>
                      </a:lnTo>
                      <a:lnTo>
                        <a:pt x="27" y="49"/>
                      </a:lnTo>
                      <a:lnTo>
                        <a:pt x="40" y="74"/>
                      </a:lnTo>
                      <a:lnTo>
                        <a:pt x="27" y="81"/>
                      </a:lnTo>
                      <a:lnTo>
                        <a:pt x="0" y="22"/>
                      </a:lnTo>
                      <a:lnTo>
                        <a:pt x="11" y="16"/>
                      </a:lnTo>
                      <a:lnTo>
                        <a:pt x="22" y="38"/>
                      </a:lnTo>
                      <a:lnTo>
                        <a:pt x="45" y="27"/>
                      </a:lnTo>
                      <a:lnTo>
                        <a:pt x="33" y="4"/>
                      </a:lnTo>
                      <a:lnTo>
                        <a:pt x="47" y="0"/>
                      </a:lnTo>
                      <a:lnTo>
                        <a:pt x="74" y="56"/>
                      </a:lnTo>
                      <a:close/>
                    </a:path>
                  </a:pathLst>
                </a:custGeom>
                <a:solidFill>
                  <a:srgbClr val="A7D6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49" b="0" i="0" u="none" strike="noStrike" kern="1200" cap="none" spc="0" normalizeH="0" baseline="0" noProof="0">
                    <a:ln>
                      <a:noFill/>
                    </a:ln>
                    <a:solidFill>
                      <a:prstClr val="black"/>
                    </a:solidFill>
                    <a:effectLst/>
                    <a:uLnTx/>
                    <a:uFillTx/>
                    <a:latin typeface="Calibri"/>
                    <a:ea typeface="+mn-ea"/>
                    <a:cs typeface="+mn-cs"/>
                  </a:endParaRPr>
                </a:p>
              </p:txBody>
            </p:sp>
            <p:sp>
              <p:nvSpPr>
                <p:cNvPr id="442" name="Freeform 377">
                  <a:extLst>
                    <a:ext uri="{FF2B5EF4-FFF2-40B4-BE49-F238E27FC236}">
                      <a16:creationId xmlns:a16="http://schemas.microsoft.com/office/drawing/2014/main" id="{FF420F5B-5939-4C1A-9501-C6C04FC02838}"/>
                    </a:ext>
                  </a:extLst>
                </p:cNvPr>
                <p:cNvSpPr>
                  <a:spLocks/>
                </p:cNvSpPr>
                <p:nvPr/>
              </p:nvSpPr>
              <p:spPr bwMode="auto">
                <a:xfrm>
                  <a:off x="2398713" y="4162426"/>
                  <a:ext cx="85725" cy="114300"/>
                </a:xfrm>
                <a:custGeom>
                  <a:avLst/>
                  <a:gdLst>
                    <a:gd name="T0" fmla="*/ 36 w 54"/>
                    <a:gd name="T1" fmla="*/ 34 h 72"/>
                    <a:gd name="T2" fmla="*/ 38 w 54"/>
                    <a:gd name="T3" fmla="*/ 4 h 72"/>
                    <a:gd name="T4" fmla="*/ 52 w 54"/>
                    <a:gd name="T5" fmla="*/ 0 h 72"/>
                    <a:gd name="T6" fmla="*/ 45 w 54"/>
                    <a:gd name="T7" fmla="*/ 45 h 72"/>
                    <a:gd name="T8" fmla="*/ 54 w 54"/>
                    <a:gd name="T9" fmla="*/ 67 h 72"/>
                    <a:gd name="T10" fmla="*/ 43 w 54"/>
                    <a:gd name="T11" fmla="*/ 72 h 72"/>
                    <a:gd name="T12" fmla="*/ 34 w 54"/>
                    <a:gd name="T13" fmla="*/ 49 h 72"/>
                    <a:gd name="T14" fmla="*/ 0 w 54"/>
                    <a:gd name="T15" fmla="*/ 20 h 72"/>
                    <a:gd name="T16" fmla="*/ 14 w 54"/>
                    <a:gd name="T17" fmla="*/ 16 h 72"/>
                    <a:gd name="T18" fmla="*/ 36 w 54"/>
                    <a:gd name="T19" fmla="*/ 34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 h="72">
                      <a:moveTo>
                        <a:pt x="36" y="34"/>
                      </a:moveTo>
                      <a:lnTo>
                        <a:pt x="38" y="4"/>
                      </a:lnTo>
                      <a:lnTo>
                        <a:pt x="52" y="0"/>
                      </a:lnTo>
                      <a:lnTo>
                        <a:pt x="45" y="45"/>
                      </a:lnTo>
                      <a:lnTo>
                        <a:pt x="54" y="67"/>
                      </a:lnTo>
                      <a:lnTo>
                        <a:pt x="43" y="72"/>
                      </a:lnTo>
                      <a:lnTo>
                        <a:pt x="34" y="49"/>
                      </a:lnTo>
                      <a:lnTo>
                        <a:pt x="0" y="20"/>
                      </a:lnTo>
                      <a:lnTo>
                        <a:pt x="14" y="16"/>
                      </a:lnTo>
                      <a:lnTo>
                        <a:pt x="36" y="34"/>
                      </a:lnTo>
                      <a:close/>
                    </a:path>
                  </a:pathLst>
                </a:custGeom>
                <a:solidFill>
                  <a:srgbClr val="A7D6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49" b="0" i="0" u="none" strike="noStrike" kern="1200" cap="none" spc="0" normalizeH="0" baseline="0" noProof="0">
                    <a:ln>
                      <a:noFill/>
                    </a:ln>
                    <a:solidFill>
                      <a:prstClr val="black"/>
                    </a:solidFill>
                    <a:effectLst/>
                    <a:uLnTx/>
                    <a:uFillTx/>
                    <a:latin typeface="Calibri"/>
                    <a:ea typeface="+mn-ea"/>
                    <a:cs typeface="+mn-cs"/>
                  </a:endParaRPr>
                </a:p>
              </p:txBody>
            </p:sp>
            <p:sp>
              <p:nvSpPr>
                <p:cNvPr id="443" name="Freeform 378">
                  <a:extLst>
                    <a:ext uri="{FF2B5EF4-FFF2-40B4-BE49-F238E27FC236}">
                      <a16:creationId xmlns:a16="http://schemas.microsoft.com/office/drawing/2014/main" id="{D903F4EC-AA9B-4B87-8CB6-210051B1C6FC}"/>
                    </a:ext>
                  </a:extLst>
                </p:cNvPr>
                <p:cNvSpPr>
                  <a:spLocks/>
                </p:cNvSpPr>
                <p:nvPr/>
              </p:nvSpPr>
              <p:spPr bwMode="auto">
                <a:xfrm>
                  <a:off x="3011488" y="4140201"/>
                  <a:ext cx="85725" cy="114300"/>
                </a:xfrm>
                <a:custGeom>
                  <a:avLst/>
                  <a:gdLst>
                    <a:gd name="T0" fmla="*/ 36 w 54"/>
                    <a:gd name="T1" fmla="*/ 72 h 72"/>
                    <a:gd name="T2" fmla="*/ 0 w 54"/>
                    <a:gd name="T3" fmla="*/ 63 h 72"/>
                    <a:gd name="T4" fmla="*/ 18 w 54"/>
                    <a:gd name="T5" fmla="*/ 0 h 72"/>
                    <a:gd name="T6" fmla="*/ 54 w 54"/>
                    <a:gd name="T7" fmla="*/ 9 h 72"/>
                    <a:gd name="T8" fmla="*/ 49 w 54"/>
                    <a:gd name="T9" fmla="*/ 21 h 72"/>
                    <a:gd name="T10" fmla="*/ 27 w 54"/>
                    <a:gd name="T11" fmla="*/ 14 h 72"/>
                    <a:gd name="T12" fmla="*/ 25 w 54"/>
                    <a:gd name="T13" fmla="*/ 27 h 72"/>
                    <a:gd name="T14" fmla="*/ 45 w 54"/>
                    <a:gd name="T15" fmla="*/ 34 h 72"/>
                    <a:gd name="T16" fmla="*/ 42 w 54"/>
                    <a:gd name="T17" fmla="*/ 45 h 72"/>
                    <a:gd name="T18" fmla="*/ 20 w 54"/>
                    <a:gd name="T19" fmla="*/ 39 h 72"/>
                    <a:gd name="T20" fmla="*/ 16 w 54"/>
                    <a:gd name="T21" fmla="*/ 54 h 72"/>
                    <a:gd name="T22" fmla="*/ 40 w 54"/>
                    <a:gd name="T23" fmla="*/ 61 h 72"/>
                    <a:gd name="T24" fmla="*/ 36 w 54"/>
                    <a:gd name="T25" fmla="*/ 72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4" h="72">
                      <a:moveTo>
                        <a:pt x="36" y="72"/>
                      </a:moveTo>
                      <a:lnTo>
                        <a:pt x="0" y="63"/>
                      </a:lnTo>
                      <a:lnTo>
                        <a:pt x="18" y="0"/>
                      </a:lnTo>
                      <a:lnTo>
                        <a:pt x="54" y="9"/>
                      </a:lnTo>
                      <a:lnTo>
                        <a:pt x="49" y="21"/>
                      </a:lnTo>
                      <a:lnTo>
                        <a:pt x="27" y="14"/>
                      </a:lnTo>
                      <a:lnTo>
                        <a:pt x="25" y="27"/>
                      </a:lnTo>
                      <a:lnTo>
                        <a:pt x="45" y="34"/>
                      </a:lnTo>
                      <a:lnTo>
                        <a:pt x="42" y="45"/>
                      </a:lnTo>
                      <a:lnTo>
                        <a:pt x="20" y="39"/>
                      </a:lnTo>
                      <a:lnTo>
                        <a:pt x="16" y="54"/>
                      </a:lnTo>
                      <a:lnTo>
                        <a:pt x="40" y="61"/>
                      </a:lnTo>
                      <a:lnTo>
                        <a:pt x="36" y="72"/>
                      </a:lnTo>
                      <a:close/>
                    </a:path>
                  </a:pathLst>
                </a:custGeom>
                <a:solidFill>
                  <a:srgbClr val="A7D6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49" b="0" i="0" u="none" strike="noStrike" kern="1200" cap="none" spc="0" normalizeH="0" baseline="0" noProof="0">
                    <a:ln>
                      <a:noFill/>
                    </a:ln>
                    <a:solidFill>
                      <a:prstClr val="black"/>
                    </a:solidFill>
                    <a:effectLst/>
                    <a:uLnTx/>
                    <a:uFillTx/>
                    <a:latin typeface="Calibri"/>
                    <a:ea typeface="+mn-ea"/>
                    <a:cs typeface="+mn-cs"/>
                  </a:endParaRPr>
                </a:p>
              </p:txBody>
            </p:sp>
            <p:sp>
              <p:nvSpPr>
                <p:cNvPr id="444" name="Freeform 379">
                  <a:extLst>
                    <a:ext uri="{FF2B5EF4-FFF2-40B4-BE49-F238E27FC236}">
                      <a16:creationId xmlns:a16="http://schemas.microsoft.com/office/drawing/2014/main" id="{F668F815-954E-45F1-A885-7141FEDF71E1}"/>
                    </a:ext>
                  </a:extLst>
                </p:cNvPr>
                <p:cNvSpPr>
                  <a:spLocks/>
                </p:cNvSpPr>
                <p:nvPr/>
              </p:nvSpPr>
              <p:spPr bwMode="auto">
                <a:xfrm>
                  <a:off x="3089276" y="4165601"/>
                  <a:ext cx="120650" cy="128588"/>
                </a:xfrm>
                <a:custGeom>
                  <a:avLst/>
                  <a:gdLst>
                    <a:gd name="T0" fmla="*/ 23 w 34"/>
                    <a:gd name="T1" fmla="*/ 36 h 36"/>
                    <a:gd name="T2" fmla="*/ 16 w 34"/>
                    <a:gd name="T3" fmla="*/ 33 h 36"/>
                    <a:gd name="T4" fmla="*/ 12 w 34"/>
                    <a:gd name="T5" fmla="*/ 8 h 36"/>
                    <a:gd name="T6" fmla="*/ 12 w 34"/>
                    <a:gd name="T7" fmla="*/ 8 h 36"/>
                    <a:gd name="T8" fmla="*/ 10 w 34"/>
                    <a:gd name="T9" fmla="*/ 16 h 36"/>
                    <a:gd name="T10" fmla="*/ 5 w 34"/>
                    <a:gd name="T11" fmla="*/ 28 h 36"/>
                    <a:gd name="T12" fmla="*/ 0 w 34"/>
                    <a:gd name="T13" fmla="*/ 26 h 36"/>
                    <a:gd name="T14" fmla="*/ 10 w 34"/>
                    <a:gd name="T15" fmla="*/ 0 h 36"/>
                    <a:gd name="T16" fmla="*/ 17 w 34"/>
                    <a:gd name="T17" fmla="*/ 3 h 36"/>
                    <a:gd name="T18" fmla="*/ 21 w 34"/>
                    <a:gd name="T19" fmla="*/ 27 h 36"/>
                    <a:gd name="T20" fmla="*/ 21 w 34"/>
                    <a:gd name="T21" fmla="*/ 27 h 36"/>
                    <a:gd name="T22" fmla="*/ 24 w 34"/>
                    <a:gd name="T23" fmla="*/ 20 h 36"/>
                    <a:gd name="T24" fmla="*/ 29 w 34"/>
                    <a:gd name="T25" fmla="*/ 7 h 36"/>
                    <a:gd name="T26" fmla="*/ 34 w 34"/>
                    <a:gd name="T27" fmla="*/ 9 h 36"/>
                    <a:gd name="T28" fmla="*/ 23 w 34"/>
                    <a:gd name="T29" fmla="*/ 3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4" h="36">
                      <a:moveTo>
                        <a:pt x="23" y="36"/>
                      </a:moveTo>
                      <a:cubicBezTo>
                        <a:pt x="16" y="33"/>
                        <a:pt x="16" y="33"/>
                        <a:pt x="16" y="33"/>
                      </a:cubicBezTo>
                      <a:cubicBezTo>
                        <a:pt x="12" y="8"/>
                        <a:pt x="12" y="8"/>
                        <a:pt x="12" y="8"/>
                      </a:cubicBezTo>
                      <a:cubicBezTo>
                        <a:pt x="12" y="8"/>
                        <a:pt x="12" y="8"/>
                        <a:pt x="12" y="8"/>
                      </a:cubicBezTo>
                      <a:cubicBezTo>
                        <a:pt x="11" y="12"/>
                        <a:pt x="10" y="14"/>
                        <a:pt x="10" y="16"/>
                      </a:cubicBezTo>
                      <a:cubicBezTo>
                        <a:pt x="5" y="28"/>
                        <a:pt x="5" y="28"/>
                        <a:pt x="5" y="28"/>
                      </a:cubicBezTo>
                      <a:cubicBezTo>
                        <a:pt x="0" y="26"/>
                        <a:pt x="0" y="26"/>
                        <a:pt x="0" y="26"/>
                      </a:cubicBezTo>
                      <a:cubicBezTo>
                        <a:pt x="10" y="0"/>
                        <a:pt x="10" y="0"/>
                        <a:pt x="10" y="0"/>
                      </a:cubicBezTo>
                      <a:cubicBezTo>
                        <a:pt x="17" y="3"/>
                        <a:pt x="17" y="3"/>
                        <a:pt x="17" y="3"/>
                      </a:cubicBezTo>
                      <a:cubicBezTo>
                        <a:pt x="21" y="27"/>
                        <a:pt x="21" y="27"/>
                        <a:pt x="21" y="27"/>
                      </a:cubicBezTo>
                      <a:cubicBezTo>
                        <a:pt x="21" y="27"/>
                        <a:pt x="21" y="27"/>
                        <a:pt x="21" y="27"/>
                      </a:cubicBezTo>
                      <a:cubicBezTo>
                        <a:pt x="22" y="23"/>
                        <a:pt x="23" y="21"/>
                        <a:pt x="24" y="20"/>
                      </a:cubicBezTo>
                      <a:cubicBezTo>
                        <a:pt x="29" y="7"/>
                        <a:pt x="29" y="7"/>
                        <a:pt x="29" y="7"/>
                      </a:cubicBezTo>
                      <a:cubicBezTo>
                        <a:pt x="34" y="9"/>
                        <a:pt x="34" y="9"/>
                        <a:pt x="34" y="9"/>
                      </a:cubicBezTo>
                      <a:lnTo>
                        <a:pt x="23" y="36"/>
                      </a:lnTo>
                      <a:close/>
                    </a:path>
                  </a:pathLst>
                </a:custGeom>
                <a:solidFill>
                  <a:srgbClr val="A7D6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49" b="0" i="0" u="none" strike="noStrike" kern="1200" cap="none" spc="0" normalizeH="0" baseline="0" noProof="0">
                    <a:ln>
                      <a:noFill/>
                    </a:ln>
                    <a:solidFill>
                      <a:prstClr val="black"/>
                    </a:solidFill>
                    <a:effectLst/>
                    <a:uLnTx/>
                    <a:uFillTx/>
                    <a:latin typeface="Calibri"/>
                    <a:ea typeface="+mn-ea"/>
                    <a:cs typeface="+mn-cs"/>
                  </a:endParaRPr>
                </a:p>
              </p:txBody>
            </p:sp>
            <p:sp>
              <p:nvSpPr>
                <p:cNvPr id="445" name="Freeform 380">
                  <a:extLst>
                    <a:ext uri="{FF2B5EF4-FFF2-40B4-BE49-F238E27FC236}">
                      <a16:creationId xmlns:a16="http://schemas.microsoft.com/office/drawing/2014/main" id="{6690217D-C917-4E9C-B177-51471AB114D8}"/>
                    </a:ext>
                  </a:extLst>
                </p:cNvPr>
                <p:cNvSpPr>
                  <a:spLocks noEditPoints="1"/>
                </p:cNvSpPr>
                <p:nvPr/>
              </p:nvSpPr>
              <p:spPr bwMode="auto">
                <a:xfrm>
                  <a:off x="3192463" y="4211638"/>
                  <a:ext cx="111125" cy="114300"/>
                </a:xfrm>
                <a:custGeom>
                  <a:avLst/>
                  <a:gdLst>
                    <a:gd name="T0" fmla="*/ 28 w 31"/>
                    <a:gd name="T1" fmla="*/ 23 h 32"/>
                    <a:gd name="T2" fmla="*/ 20 w 31"/>
                    <a:gd name="T3" fmla="*/ 31 h 32"/>
                    <a:gd name="T4" fmla="*/ 8 w 31"/>
                    <a:gd name="T5" fmla="*/ 29 h 32"/>
                    <a:gd name="T6" fmla="*/ 0 w 31"/>
                    <a:gd name="T7" fmla="*/ 25 h 32"/>
                    <a:gd name="T8" fmla="*/ 14 w 31"/>
                    <a:gd name="T9" fmla="*/ 0 h 32"/>
                    <a:gd name="T10" fmla="*/ 22 w 31"/>
                    <a:gd name="T11" fmla="*/ 4 h 32"/>
                    <a:gd name="T12" fmla="*/ 30 w 31"/>
                    <a:gd name="T13" fmla="*/ 13 h 32"/>
                    <a:gd name="T14" fmla="*/ 28 w 31"/>
                    <a:gd name="T15" fmla="*/ 23 h 32"/>
                    <a:gd name="T16" fmla="*/ 23 w 31"/>
                    <a:gd name="T17" fmla="*/ 21 h 32"/>
                    <a:gd name="T18" fmla="*/ 20 w 31"/>
                    <a:gd name="T19" fmla="*/ 9 h 32"/>
                    <a:gd name="T20" fmla="*/ 17 w 31"/>
                    <a:gd name="T21" fmla="*/ 7 h 32"/>
                    <a:gd name="T22" fmla="*/ 8 w 31"/>
                    <a:gd name="T23" fmla="*/ 24 h 32"/>
                    <a:gd name="T24" fmla="*/ 10 w 31"/>
                    <a:gd name="T25" fmla="*/ 25 h 32"/>
                    <a:gd name="T26" fmla="*/ 23 w 31"/>
                    <a:gd name="T27" fmla="*/ 2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1" h="32">
                      <a:moveTo>
                        <a:pt x="28" y="23"/>
                      </a:moveTo>
                      <a:cubicBezTo>
                        <a:pt x="26" y="28"/>
                        <a:pt x="23" y="30"/>
                        <a:pt x="20" y="31"/>
                      </a:cubicBezTo>
                      <a:cubicBezTo>
                        <a:pt x="16" y="32"/>
                        <a:pt x="12" y="31"/>
                        <a:pt x="8" y="29"/>
                      </a:cubicBezTo>
                      <a:cubicBezTo>
                        <a:pt x="0" y="25"/>
                        <a:pt x="0" y="25"/>
                        <a:pt x="0" y="25"/>
                      </a:cubicBezTo>
                      <a:cubicBezTo>
                        <a:pt x="14" y="0"/>
                        <a:pt x="14" y="0"/>
                        <a:pt x="14" y="0"/>
                      </a:cubicBezTo>
                      <a:cubicBezTo>
                        <a:pt x="22" y="4"/>
                        <a:pt x="22" y="4"/>
                        <a:pt x="22" y="4"/>
                      </a:cubicBezTo>
                      <a:cubicBezTo>
                        <a:pt x="26" y="6"/>
                        <a:pt x="28" y="9"/>
                        <a:pt x="30" y="13"/>
                      </a:cubicBezTo>
                      <a:cubicBezTo>
                        <a:pt x="31" y="16"/>
                        <a:pt x="30" y="20"/>
                        <a:pt x="28" y="23"/>
                      </a:cubicBezTo>
                      <a:close/>
                      <a:moveTo>
                        <a:pt x="23" y="21"/>
                      </a:moveTo>
                      <a:cubicBezTo>
                        <a:pt x="25" y="15"/>
                        <a:pt x="24" y="11"/>
                        <a:pt x="20" y="9"/>
                      </a:cubicBezTo>
                      <a:cubicBezTo>
                        <a:pt x="17" y="7"/>
                        <a:pt x="17" y="7"/>
                        <a:pt x="17" y="7"/>
                      </a:cubicBezTo>
                      <a:cubicBezTo>
                        <a:pt x="8" y="24"/>
                        <a:pt x="8" y="24"/>
                        <a:pt x="8" y="24"/>
                      </a:cubicBezTo>
                      <a:cubicBezTo>
                        <a:pt x="10" y="25"/>
                        <a:pt x="10" y="25"/>
                        <a:pt x="10" y="25"/>
                      </a:cubicBezTo>
                      <a:cubicBezTo>
                        <a:pt x="16" y="28"/>
                        <a:pt x="20" y="26"/>
                        <a:pt x="23" y="21"/>
                      </a:cubicBezTo>
                      <a:close/>
                    </a:path>
                  </a:pathLst>
                </a:custGeom>
                <a:solidFill>
                  <a:srgbClr val="A7D6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49" b="0" i="0" u="none" strike="noStrike" kern="1200" cap="none" spc="0" normalizeH="0" baseline="0" noProof="0">
                    <a:ln>
                      <a:noFill/>
                    </a:ln>
                    <a:solidFill>
                      <a:prstClr val="black"/>
                    </a:solidFill>
                    <a:effectLst/>
                    <a:uLnTx/>
                    <a:uFillTx/>
                    <a:latin typeface="Calibri"/>
                    <a:ea typeface="+mn-ea"/>
                    <a:cs typeface="+mn-cs"/>
                  </a:endParaRPr>
                </a:p>
              </p:txBody>
            </p:sp>
            <p:sp>
              <p:nvSpPr>
                <p:cNvPr id="446" name="Freeform 381">
                  <a:extLst>
                    <a:ext uri="{FF2B5EF4-FFF2-40B4-BE49-F238E27FC236}">
                      <a16:creationId xmlns:a16="http://schemas.microsoft.com/office/drawing/2014/main" id="{85F8F547-8724-4CA8-823C-F22ABE60D355}"/>
                    </a:ext>
                  </a:extLst>
                </p:cNvPr>
                <p:cNvSpPr>
                  <a:spLocks noEditPoints="1"/>
                </p:cNvSpPr>
                <p:nvPr/>
              </p:nvSpPr>
              <p:spPr bwMode="auto">
                <a:xfrm>
                  <a:off x="3295651" y="4279901"/>
                  <a:ext cx="106363" cy="109538"/>
                </a:xfrm>
                <a:custGeom>
                  <a:avLst/>
                  <a:gdLst>
                    <a:gd name="T0" fmla="*/ 27 w 30"/>
                    <a:gd name="T1" fmla="*/ 23 h 31"/>
                    <a:gd name="T2" fmla="*/ 18 w 30"/>
                    <a:gd name="T3" fmla="*/ 30 h 31"/>
                    <a:gd name="T4" fmla="*/ 7 w 30"/>
                    <a:gd name="T5" fmla="*/ 28 h 31"/>
                    <a:gd name="T6" fmla="*/ 1 w 30"/>
                    <a:gd name="T7" fmla="*/ 19 h 31"/>
                    <a:gd name="T8" fmla="*/ 4 w 30"/>
                    <a:gd name="T9" fmla="*/ 8 h 31"/>
                    <a:gd name="T10" fmla="*/ 13 w 30"/>
                    <a:gd name="T11" fmla="*/ 1 h 31"/>
                    <a:gd name="T12" fmla="*/ 24 w 30"/>
                    <a:gd name="T13" fmla="*/ 3 h 31"/>
                    <a:gd name="T14" fmla="*/ 30 w 30"/>
                    <a:gd name="T15" fmla="*/ 12 h 31"/>
                    <a:gd name="T16" fmla="*/ 27 w 30"/>
                    <a:gd name="T17" fmla="*/ 23 h 31"/>
                    <a:gd name="T18" fmla="*/ 9 w 30"/>
                    <a:gd name="T19" fmla="*/ 11 h 31"/>
                    <a:gd name="T20" fmla="*/ 7 w 30"/>
                    <a:gd name="T21" fmla="*/ 18 h 31"/>
                    <a:gd name="T22" fmla="*/ 10 w 30"/>
                    <a:gd name="T23" fmla="*/ 23 h 31"/>
                    <a:gd name="T24" fmla="*/ 21 w 30"/>
                    <a:gd name="T25" fmla="*/ 19 h 31"/>
                    <a:gd name="T26" fmla="*/ 21 w 30"/>
                    <a:gd name="T27" fmla="*/ 7 h 31"/>
                    <a:gd name="T28" fmla="*/ 15 w 30"/>
                    <a:gd name="T29" fmla="*/ 6 h 31"/>
                    <a:gd name="T30" fmla="*/ 9 w 30"/>
                    <a:gd name="T31" fmla="*/ 1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0" h="31">
                      <a:moveTo>
                        <a:pt x="27" y="23"/>
                      </a:moveTo>
                      <a:cubicBezTo>
                        <a:pt x="24" y="27"/>
                        <a:pt x="21" y="29"/>
                        <a:pt x="18" y="30"/>
                      </a:cubicBezTo>
                      <a:cubicBezTo>
                        <a:pt x="14" y="31"/>
                        <a:pt x="11" y="30"/>
                        <a:pt x="7" y="28"/>
                      </a:cubicBezTo>
                      <a:cubicBezTo>
                        <a:pt x="3" y="25"/>
                        <a:pt x="1" y="22"/>
                        <a:pt x="1" y="19"/>
                      </a:cubicBezTo>
                      <a:cubicBezTo>
                        <a:pt x="0" y="15"/>
                        <a:pt x="1" y="12"/>
                        <a:pt x="4" y="8"/>
                      </a:cubicBezTo>
                      <a:cubicBezTo>
                        <a:pt x="7" y="4"/>
                        <a:pt x="10" y="1"/>
                        <a:pt x="13" y="1"/>
                      </a:cubicBezTo>
                      <a:cubicBezTo>
                        <a:pt x="17" y="0"/>
                        <a:pt x="20" y="1"/>
                        <a:pt x="24" y="3"/>
                      </a:cubicBezTo>
                      <a:cubicBezTo>
                        <a:pt x="27" y="6"/>
                        <a:pt x="29" y="9"/>
                        <a:pt x="30" y="12"/>
                      </a:cubicBezTo>
                      <a:cubicBezTo>
                        <a:pt x="30" y="16"/>
                        <a:pt x="29" y="19"/>
                        <a:pt x="27" y="23"/>
                      </a:cubicBezTo>
                      <a:close/>
                      <a:moveTo>
                        <a:pt x="9" y="11"/>
                      </a:moveTo>
                      <a:cubicBezTo>
                        <a:pt x="8" y="14"/>
                        <a:pt x="7" y="16"/>
                        <a:pt x="7" y="18"/>
                      </a:cubicBezTo>
                      <a:cubicBezTo>
                        <a:pt x="7" y="20"/>
                        <a:pt x="8" y="22"/>
                        <a:pt x="10" y="23"/>
                      </a:cubicBezTo>
                      <a:cubicBezTo>
                        <a:pt x="14" y="26"/>
                        <a:pt x="18" y="25"/>
                        <a:pt x="21" y="19"/>
                      </a:cubicBezTo>
                      <a:cubicBezTo>
                        <a:pt x="25" y="14"/>
                        <a:pt x="25" y="10"/>
                        <a:pt x="21" y="7"/>
                      </a:cubicBezTo>
                      <a:cubicBezTo>
                        <a:pt x="19" y="6"/>
                        <a:pt x="17" y="6"/>
                        <a:pt x="15" y="6"/>
                      </a:cubicBezTo>
                      <a:cubicBezTo>
                        <a:pt x="13" y="7"/>
                        <a:pt x="11" y="9"/>
                        <a:pt x="9" y="11"/>
                      </a:cubicBezTo>
                      <a:close/>
                    </a:path>
                  </a:pathLst>
                </a:custGeom>
                <a:solidFill>
                  <a:srgbClr val="A7D6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49" b="0" i="0" u="none" strike="noStrike" kern="1200" cap="none" spc="0" normalizeH="0" baseline="0" noProof="0">
                    <a:ln>
                      <a:noFill/>
                    </a:ln>
                    <a:solidFill>
                      <a:prstClr val="black"/>
                    </a:solidFill>
                    <a:effectLst/>
                    <a:uLnTx/>
                    <a:uFillTx/>
                    <a:latin typeface="Calibri"/>
                    <a:ea typeface="+mn-ea"/>
                    <a:cs typeface="+mn-cs"/>
                  </a:endParaRPr>
                </a:p>
              </p:txBody>
            </p:sp>
            <p:sp>
              <p:nvSpPr>
                <p:cNvPr id="447" name="Freeform 382">
                  <a:extLst>
                    <a:ext uri="{FF2B5EF4-FFF2-40B4-BE49-F238E27FC236}">
                      <a16:creationId xmlns:a16="http://schemas.microsoft.com/office/drawing/2014/main" id="{413EF65C-56F1-4640-850B-195F6F815F7C}"/>
                    </a:ext>
                  </a:extLst>
                </p:cNvPr>
                <p:cNvSpPr>
                  <a:spLocks/>
                </p:cNvSpPr>
                <p:nvPr/>
              </p:nvSpPr>
              <p:spPr bwMode="auto">
                <a:xfrm>
                  <a:off x="3384551" y="4329113"/>
                  <a:ext cx="153988" cy="153988"/>
                </a:xfrm>
                <a:custGeom>
                  <a:avLst/>
                  <a:gdLst>
                    <a:gd name="T0" fmla="*/ 18 w 43"/>
                    <a:gd name="T1" fmla="*/ 43 h 43"/>
                    <a:gd name="T2" fmla="*/ 13 w 43"/>
                    <a:gd name="T3" fmla="*/ 38 h 43"/>
                    <a:gd name="T4" fmla="*/ 20 w 43"/>
                    <a:gd name="T5" fmla="*/ 24 h 43"/>
                    <a:gd name="T6" fmla="*/ 22 w 43"/>
                    <a:gd name="T7" fmla="*/ 21 h 43"/>
                    <a:gd name="T8" fmla="*/ 24 w 43"/>
                    <a:gd name="T9" fmla="*/ 18 h 43"/>
                    <a:gd name="T10" fmla="*/ 21 w 43"/>
                    <a:gd name="T11" fmla="*/ 21 h 43"/>
                    <a:gd name="T12" fmla="*/ 18 w 43"/>
                    <a:gd name="T13" fmla="*/ 23 h 43"/>
                    <a:gd name="T14" fmla="*/ 6 w 43"/>
                    <a:gd name="T15" fmla="*/ 31 h 43"/>
                    <a:gd name="T16" fmla="*/ 0 w 43"/>
                    <a:gd name="T17" fmla="*/ 27 h 43"/>
                    <a:gd name="T18" fmla="*/ 14 w 43"/>
                    <a:gd name="T19" fmla="*/ 0 h 43"/>
                    <a:gd name="T20" fmla="*/ 19 w 43"/>
                    <a:gd name="T21" fmla="*/ 4 h 43"/>
                    <a:gd name="T22" fmla="*/ 11 w 43"/>
                    <a:gd name="T23" fmla="*/ 18 h 43"/>
                    <a:gd name="T24" fmla="*/ 7 w 43"/>
                    <a:gd name="T25" fmla="*/ 25 h 43"/>
                    <a:gd name="T26" fmla="*/ 10 w 43"/>
                    <a:gd name="T27" fmla="*/ 23 h 43"/>
                    <a:gd name="T28" fmla="*/ 13 w 43"/>
                    <a:gd name="T29" fmla="*/ 21 h 43"/>
                    <a:gd name="T30" fmla="*/ 26 w 43"/>
                    <a:gd name="T31" fmla="*/ 11 h 43"/>
                    <a:gd name="T32" fmla="*/ 31 w 43"/>
                    <a:gd name="T33" fmla="*/ 15 h 43"/>
                    <a:gd name="T34" fmla="*/ 23 w 43"/>
                    <a:gd name="T35" fmla="*/ 30 h 43"/>
                    <a:gd name="T36" fmla="*/ 21 w 43"/>
                    <a:gd name="T37" fmla="*/ 33 h 43"/>
                    <a:gd name="T38" fmla="*/ 19 w 43"/>
                    <a:gd name="T39" fmla="*/ 36 h 43"/>
                    <a:gd name="T40" fmla="*/ 22 w 43"/>
                    <a:gd name="T41" fmla="*/ 34 h 43"/>
                    <a:gd name="T42" fmla="*/ 25 w 43"/>
                    <a:gd name="T43" fmla="*/ 32 h 43"/>
                    <a:gd name="T44" fmla="*/ 38 w 43"/>
                    <a:gd name="T45" fmla="*/ 22 h 43"/>
                    <a:gd name="T46" fmla="*/ 43 w 43"/>
                    <a:gd name="T47" fmla="*/ 26 h 43"/>
                    <a:gd name="T48" fmla="*/ 18 w 43"/>
                    <a:gd name="T49"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3" h="43">
                      <a:moveTo>
                        <a:pt x="18" y="43"/>
                      </a:moveTo>
                      <a:cubicBezTo>
                        <a:pt x="13" y="38"/>
                        <a:pt x="13" y="38"/>
                        <a:pt x="13" y="38"/>
                      </a:cubicBezTo>
                      <a:cubicBezTo>
                        <a:pt x="20" y="24"/>
                        <a:pt x="20" y="24"/>
                        <a:pt x="20" y="24"/>
                      </a:cubicBezTo>
                      <a:cubicBezTo>
                        <a:pt x="21" y="24"/>
                        <a:pt x="21" y="23"/>
                        <a:pt x="22" y="21"/>
                      </a:cubicBezTo>
                      <a:cubicBezTo>
                        <a:pt x="23" y="20"/>
                        <a:pt x="24" y="19"/>
                        <a:pt x="24" y="18"/>
                      </a:cubicBezTo>
                      <a:cubicBezTo>
                        <a:pt x="23" y="19"/>
                        <a:pt x="22" y="20"/>
                        <a:pt x="21" y="21"/>
                      </a:cubicBezTo>
                      <a:cubicBezTo>
                        <a:pt x="20" y="22"/>
                        <a:pt x="19" y="22"/>
                        <a:pt x="18" y="23"/>
                      </a:cubicBezTo>
                      <a:cubicBezTo>
                        <a:pt x="6" y="31"/>
                        <a:pt x="6" y="31"/>
                        <a:pt x="6" y="31"/>
                      </a:cubicBezTo>
                      <a:cubicBezTo>
                        <a:pt x="0" y="27"/>
                        <a:pt x="0" y="27"/>
                        <a:pt x="0" y="27"/>
                      </a:cubicBezTo>
                      <a:cubicBezTo>
                        <a:pt x="14" y="0"/>
                        <a:pt x="14" y="0"/>
                        <a:pt x="14" y="0"/>
                      </a:cubicBezTo>
                      <a:cubicBezTo>
                        <a:pt x="19" y="4"/>
                        <a:pt x="19" y="4"/>
                        <a:pt x="19" y="4"/>
                      </a:cubicBezTo>
                      <a:cubicBezTo>
                        <a:pt x="11" y="18"/>
                        <a:pt x="11" y="18"/>
                        <a:pt x="11" y="18"/>
                      </a:cubicBezTo>
                      <a:cubicBezTo>
                        <a:pt x="9" y="21"/>
                        <a:pt x="8" y="23"/>
                        <a:pt x="7" y="25"/>
                      </a:cubicBezTo>
                      <a:cubicBezTo>
                        <a:pt x="7" y="24"/>
                        <a:pt x="8" y="24"/>
                        <a:pt x="10" y="23"/>
                      </a:cubicBezTo>
                      <a:cubicBezTo>
                        <a:pt x="11" y="22"/>
                        <a:pt x="12" y="21"/>
                        <a:pt x="13" y="21"/>
                      </a:cubicBezTo>
                      <a:cubicBezTo>
                        <a:pt x="26" y="11"/>
                        <a:pt x="26" y="11"/>
                        <a:pt x="26" y="11"/>
                      </a:cubicBezTo>
                      <a:cubicBezTo>
                        <a:pt x="31" y="15"/>
                        <a:pt x="31" y="15"/>
                        <a:pt x="31" y="15"/>
                      </a:cubicBezTo>
                      <a:cubicBezTo>
                        <a:pt x="23" y="30"/>
                        <a:pt x="23" y="30"/>
                        <a:pt x="23" y="30"/>
                      </a:cubicBezTo>
                      <a:cubicBezTo>
                        <a:pt x="23" y="31"/>
                        <a:pt x="22" y="32"/>
                        <a:pt x="21" y="33"/>
                      </a:cubicBezTo>
                      <a:cubicBezTo>
                        <a:pt x="21" y="34"/>
                        <a:pt x="20" y="35"/>
                        <a:pt x="19" y="36"/>
                      </a:cubicBezTo>
                      <a:cubicBezTo>
                        <a:pt x="20" y="35"/>
                        <a:pt x="21" y="35"/>
                        <a:pt x="22" y="34"/>
                      </a:cubicBezTo>
                      <a:cubicBezTo>
                        <a:pt x="23" y="33"/>
                        <a:pt x="24" y="32"/>
                        <a:pt x="25" y="32"/>
                      </a:cubicBezTo>
                      <a:cubicBezTo>
                        <a:pt x="38" y="22"/>
                        <a:pt x="38" y="22"/>
                        <a:pt x="38" y="22"/>
                      </a:cubicBezTo>
                      <a:cubicBezTo>
                        <a:pt x="43" y="26"/>
                        <a:pt x="43" y="26"/>
                        <a:pt x="43" y="26"/>
                      </a:cubicBezTo>
                      <a:lnTo>
                        <a:pt x="18" y="43"/>
                      </a:lnTo>
                      <a:close/>
                    </a:path>
                  </a:pathLst>
                </a:custGeom>
                <a:solidFill>
                  <a:srgbClr val="A7D6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49" b="0" i="0" u="none" strike="noStrike" kern="1200" cap="none" spc="0" normalizeH="0" baseline="0" noProof="0">
                    <a:ln>
                      <a:noFill/>
                    </a:ln>
                    <a:solidFill>
                      <a:prstClr val="black"/>
                    </a:solidFill>
                    <a:effectLst/>
                    <a:uLnTx/>
                    <a:uFillTx/>
                    <a:latin typeface="Calibri"/>
                    <a:ea typeface="+mn-ea"/>
                    <a:cs typeface="+mn-cs"/>
                  </a:endParaRPr>
                </a:p>
              </p:txBody>
            </p:sp>
            <p:sp>
              <p:nvSpPr>
                <p:cNvPr id="448" name="Freeform 383">
                  <a:extLst>
                    <a:ext uri="{FF2B5EF4-FFF2-40B4-BE49-F238E27FC236}">
                      <a16:creationId xmlns:a16="http://schemas.microsoft.com/office/drawing/2014/main" id="{4E85D12A-538C-45EF-A643-C669A4AC9AEF}"/>
                    </a:ext>
                  </a:extLst>
                </p:cNvPr>
                <p:cNvSpPr>
                  <a:spLocks/>
                </p:cNvSpPr>
                <p:nvPr/>
              </p:nvSpPr>
              <p:spPr bwMode="auto">
                <a:xfrm>
                  <a:off x="3478213" y="4443413"/>
                  <a:ext cx="144463" cy="149225"/>
                </a:xfrm>
                <a:custGeom>
                  <a:avLst/>
                  <a:gdLst>
                    <a:gd name="T0" fmla="*/ 8 w 41"/>
                    <a:gd name="T1" fmla="*/ 28 h 42"/>
                    <a:gd name="T2" fmla="*/ 20 w 41"/>
                    <a:gd name="T3" fmla="*/ 8 h 42"/>
                    <a:gd name="T4" fmla="*/ 20 w 41"/>
                    <a:gd name="T5" fmla="*/ 8 h 42"/>
                    <a:gd name="T6" fmla="*/ 14 w 41"/>
                    <a:gd name="T7" fmla="*/ 14 h 42"/>
                    <a:gd name="T8" fmla="*/ 3 w 41"/>
                    <a:gd name="T9" fmla="*/ 22 h 42"/>
                    <a:gd name="T10" fmla="*/ 0 w 41"/>
                    <a:gd name="T11" fmla="*/ 18 h 42"/>
                    <a:gd name="T12" fmla="*/ 22 w 41"/>
                    <a:gd name="T13" fmla="*/ 0 h 42"/>
                    <a:gd name="T14" fmla="*/ 27 w 41"/>
                    <a:gd name="T15" fmla="*/ 6 h 42"/>
                    <a:gd name="T16" fmla="*/ 15 w 41"/>
                    <a:gd name="T17" fmla="*/ 25 h 42"/>
                    <a:gd name="T18" fmla="*/ 15 w 41"/>
                    <a:gd name="T19" fmla="*/ 26 h 42"/>
                    <a:gd name="T20" fmla="*/ 36 w 41"/>
                    <a:gd name="T21" fmla="*/ 17 h 42"/>
                    <a:gd name="T22" fmla="*/ 41 w 41"/>
                    <a:gd name="T23" fmla="*/ 24 h 42"/>
                    <a:gd name="T24" fmla="*/ 19 w 41"/>
                    <a:gd name="T25" fmla="*/ 42 h 42"/>
                    <a:gd name="T26" fmla="*/ 16 w 41"/>
                    <a:gd name="T27" fmla="*/ 37 h 42"/>
                    <a:gd name="T28" fmla="*/ 26 w 41"/>
                    <a:gd name="T29" fmla="*/ 29 h 42"/>
                    <a:gd name="T30" fmla="*/ 28 w 41"/>
                    <a:gd name="T31" fmla="*/ 27 h 42"/>
                    <a:gd name="T32" fmla="*/ 33 w 41"/>
                    <a:gd name="T33" fmla="*/ 23 h 42"/>
                    <a:gd name="T34" fmla="*/ 33 w 41"/>
                    <a:gd name="T35" fmla="*/ 23 h 42"/>
                    <a:gd name="T36" fmla="*/ 11 w 41"/>
                    <a:gd name="T37" fmla="*/ 32 h 42"/>
                    <a:gd name="T38" fmla="*/ 8 w 41"/>
                    <a:gd name="T39" fmla="*/ 28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1" h="42">
                      <a:moveTo>
                        <a:pt x="8" y="28"/>
                      </a:moveTo>
                      <a:cubicBezTo>
                        <a:pt x="20" y="8"/>
                        <a:pt x="20" y="8"/>
                        <a:pt x="20" y="8"/>
                      </a:cubicBezTo>
                      <a:cubicBezTo>
                        <a:pt x="20" y="8"/>
                        <a:pt x="20" y="8"/>
                        <a:pt x="20" y="8"/>
                      </a:cubicBezTo>
                      <a:cubicBezTo>
                        <a:pt x="17" y="11"/>
                        <a:pt x="15" y="13"/>
                        <a:pt x="14" y="14"/>
                      </a:cubicBezTo>
                      <a:cubicBezTo>
                        <a:pt x="3" y="22"/>
                        <a:pt x="3" y="22"/>
                        <a:pt x="3" y="22"/>
                      </a:cubicBezTo>
                      <a:cubicBezTo>
                        <a:pt x="0" y="18"/>
                        <a:pt x="0" y="18"/>
                        <a:pt x="0" y="18"/>
                      </a:cubicBezTo>
                      <a:cubicBezTo>
                        <a:pt x="22" y="0"/>
                        <a:pt x="22" y="0"/>
                        <a:pt x="22" y="0"/>
                      </a:cubicBezTo>
                      <a:cubicBezTo>
                        <a:pt x="27" y="6"/>
                        <a:pt x="27" y="6"/>
                        <a:pt x="27" y="6"/>
                      </a:cubicBezTo>
                      <a:cubicBezTo>
                        <a:pt x="15" y="25"/>
                        <a:pt x="15" y="25"/>
                        <a:pt x="15" y="25"/>
                      </a:cubicBezTo>
                      <a:cubicBezTo>
                        <a:pt x="15" y="26"/>
                        <a:pt x="15" y="26"/>
                        <a:pt x="15" y="26"/>
                      </a:cubicBezTo>
                      <a:cubicBezTo>
                        <a:pt x="36" y="17"/>
                        <a:pt x="36" y="17"/>
                        <a:pt x="36" y="17"/>
                      </a:cubicBezTo>
                      <a:cubicBezTo>
                        <a:pt x="41" y="24"/>
                        <a:pt x="41" y="24"/>
                        <a:pt x="41" y="24"/>
                      </a:cubicBezTo>
                      <a:cubicBezTo>
                        <a:pt x="19" y="42"/>
                        <a:pt x="19" y="42"/>
                        <a:pt x="19" y="42"/>
                      </a:cubicBezTo>
                      <a:cubicBezTo>
                        <a:pt x="16" y="37"/>
                        <a:pt x="16" y="37"/>
                        <a:pt x="16" y="37"/>
                      </a:cubicBezTo>
                      <a:cubicBezTo>
                        <a:pt x="26" y="29"/>
                        <a:pt x="26" y="29"/>
                        <a:pt x="26" y="29"/>
                      </a:cubicBezTo>
                      <a:cubicBezTo>
                        <a:pt x="27" y="28"/>
                        <a:pt x="27" y="28"/>
                        <a:pt x="28" y="27"/>
                      </a:cubicBezTo>
                      <a:cubicBezTo>
                        <a:pt x="28" y="27"/>
                        <a:pt x="30" y="26"/>
                        <a:pt x="33" y="23"/>
                      </a:cubicBezTo>
                      <a:cubicBezTo>
                        <a:pt x="33" y="23"/>
                        <a:pt x="33" y="23"/>
                        <a:pt x="33" y="23"/>
                      </a:cubicBezTo>
                      <a:cubicBezTo>
                        <a:pt x="11" y="32"/>
                        <a:pt x="11" y="32"/>
                        <a:pt x="11" y="32"/>
                      </a:cubicBezTo>
                      <a:lnTo>
                        <a:pt x="8" y="28"/>
                      </a:lnTo>
                      <a:close/>
                    </a:path>
                  </a:pathLst>
                </a:custGeom>
                <a:solidFill>
                  <a:srgbClr val="A7D6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49" b="0" i="0" u="none" strike="noStrike" kern="1200" cap="none" spc="0" normalizeH="0" baseline="0" noProof="0">
                    <a:ln>
                      <a:noFill/>
                    </a:ln>
                    <a:solidFill>
                      <a:prstClr val="black"/>
                    </a:solidFill>
                    <a:effectLst/>
                    <a:uLnTx/>
                    <a:uFillTx/>
                    <a:latin typeface="Calibri"/>
                    <a:ea typeface="+mn-ea"/>
                    <a:cs typeface="+mn-cs"/>
                  </a:endParaRPr>
                </a:p>
              </p:txBody>
            </p:sp>
            <p:sp>
              <p:nvSpPr>
                <p:cNvPr id="449" name="Freeform 384">
                  <a:extLst>
                    <a:ext uri="{FF2B5EF4-FFF2-40B4-BE49-F238E27FC236}">
                      <a16:creationId xmlns:a16="http://schemas.microsoft.com/office/drawing/2014/main" id="{B748EA8D-03CF-4556-8DE9-5D06ECD423DC}"/>
                    </a:ext>
                  </a:extLst>
                </p:cNvPr>
                <p:cNvSpPr>
                  <a:spLocks/>
                </p:cNvSpPr>
                <p:nvPr/>
              </p:nvSpPr>
              <p:spPr bwMode="auto">
                <a:xfrm>
                  <a:off x="3559176" y="4557713"/>
                  <a:ext cx="117475" cy="103188"/>
                </a:xfrm>
                <a:custGeom>
                  <a:avLst/>
                  <a:gdLst>
                    <a:gd name="T0" fmla="*/ 20 w 74"/>
                    <a:gd name="T1" fmla="*/ 65 h 65"/>
                    <a:gd name="T2" fmla="*/ 0 w 74"/>
                    <a:gd name="T3" fmla="*/ 34 h 65"/>
                    <a:gd name="T4" fmla="*/ 54 w 74"/>
                    <a:gd name="T5" fmla="*/ 0 h 65"/>
                    <a:gd name="T6" fmla="*/ 74 w 74"/>
                    <a:gd name="T7" fmla="*/ 31 h 65"/>
                    <a:gd name="T8" fmla="*/ 65 w 74"/>
                    <a:gd name="T9" fmla="*/ 36 h 65"/>
                    <a:gd name="T10" fmla="*/ 52 w 74"/>
                    <a:gd name="T11" fmla="*/ 18 h 65"/>
                    <a:gd name="T12" fmla="*/ 40 w 74"/>
                    <a:gd name="T13" fmla="*/ 25 h 65"/>
                    <a:gd name="T14" fmla="*/ 52 w 74"/>
                    <a:gd name="T15" fmla="*/ 43 h 65"/>
                    <a:gd name="T16" fmla="*/ 43 w 74"/>
                    <a:gd name="T17" fmla="*/ 49 h 65"/>
                    <a:gd name="T18" fmla="*/ 31 w 74"/>
                    <a:gd name="T19" fmla="*/ 31 h 65"/>
                    <a:gd name="T20" fmla="*/ 16 w 74"/>
                    <a:gd name="T21" fmla="*/ 40 h 65"/>
                    <a:gd name="T22" fmla="*/ 29 w 74"/>
                    <a:gd name="T23" fmla="*/ 60 h 65"/>
                    <a:gd name="T24" fmla="*/ 20 w 74"/>
                    <a:gd name="T25" fmla="*/ 65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4" h="65">
                      <a:moveTo>
                        <a:pt x="20" y="65"/>
                      </a:moveTo>
                      <a:lnTo>
                        <a:pt x="0" y="34"/>
                      </a:lnTo>
                      <a:lnTo>
                        <a:pt x="54" y="0"/>
                      </a:lnTo>
                      <a:lnTo>
                        <a:pt x="74" y="31"/>
                      </a:lnTo>
                      <a:lnTo>
                        <a:pt x="65" y="36"/>
                      </a:lnTo>
                      <a:lnTo>
                        <a:pt x="52" y="18"/>
                      </a:lnTo>
                      <a:lnTo>
                        <a:pt x="40" y="25"/>
                      </a:lnTo>
                      <a:lnTo>
                        <a:pt x="52" y="43"/>
                      </a:lnTo>
                      <a:lnTo>
                        <a:pt x="43" y="49"/>
                      </a:lnTo>
                      <a:lnTo>
                        <a:pt x="31" y="31"/>
                      </a:lnTo>
                      <a:lnTo>
                        <a:pt x="16" y="40"/>
                      </a:lnTo>
                      <a:lnTo>
                        <a:pt x="29" y="60"/>
                      </a:lnTo>
                      <a:lnTo>
                        <a:pt x="20" y="65"/>
                      </a:lnTo>
                      <a:close/>
                    </a:path>
                  </a:pathLst>
                </a:custGeom>
                <a:solidFill>
                  <a:srgbClr val="A7D6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49" b="0" i="0" u="none" strike="noStrike" kern="1200" cap="none" spc="0" normalizeH="0" baseline="0" noProof="0">
                    <a:ln>
                      <a:noFill/>
                    </a:ln>
                    <a:solidFill>
                      <a:prstClr val="black"/>
                    </a:solidFill>
                    <a:effectLst/>
                    <a:uLnTx/>
                    <a:uFillTx/>
                    <a:latin typeface="Calibri"/>
                    <a:ea typeface="+mn-ea"/>
                    <a:cs typeface="+mn-cs"/>
                  </a:endParaRPr>
                </a:p>
              </p:txBody>
            </p:sp>
            <p:sp>
              <p:nvSpPr>
                <p:cNvPr id="450" name="Freeform 385">
                  <a:extLst>
                    <a:ext uri="{FF2B5EF4-FFF2-40B4-BE49-F238E27FC236}">
                      <a16:creationId xmlns:a16="http://schemas.microsoft.com/office/drawing/2014/main" id="{F2781AD3-A228-4AF9-966C-8EFFB7F24102}"/>
                    </a:ext>
                  </a:extLst>
                </p:cNvPr>
                <p:cNvSpPr>
                  <a:spLocks/>
                </p:cNvSpPr>
                <p:nvPr/>
              </p:nvSpPr>
              <p:spPr bwMode="auto">
                <a:xfrm>
                  <a:off x="3602038" y="4632326"/>
                  <a:ext cx="131763" cy="128588"/>
                </a:xfrm>
                <a:custGeom>
                  <a:avLst/>
                  <a:gdLst>
                    <a:gd name="T0" fmla="*/ 11 w 37"/>
                    <a:gd name="T1" fmla="*/ 36 h 36"/>
                    <a:gd name="T2" fmla="*/ 8 w 37"/>
                    <a:gd name="T3" fmla="*/ 29 h 36"/>
                    <a:gd name="T4" fmla="*/ 22 w 37"/>
                    <a:gd name="T5" fmla="*/ 8 h 36"/>
                    <a:gd name="T6" fmla="*/ 21 w 37"/>
                    <a:gd name="T7" fmla="*/ 8 h 36"/>
                    <a:gd name="T8" fmla="*/ 14 w 37"/>
                    <a:gd name="T9" fmla="*/ 12 h 36"/>
                    <a:gd name="T10" fmla="*/ 2 w 37"/>
                    <a:gd name="T11" fmla="*/ 18 h 36"/>
                    <a:gd name="T12" fmla="*/ 0 w 37"/>
                    <a:gd name="T13" fmla="*/ 13 h 36"/>
                    <a:gd name="T14" fmla="*/ 25 w 37"/>
                    <a:gd name="T15" fmla="*/ 0 h 36"/>
                    <a:gd name="T16" fmla="*/ 29 w 37"/>
                    <a:gd name="T17" fmla="*/ 7 h 36"/>
                    <a:gd name="T18" fmla="*/ 15 w 37"/>
                    <a:gd name="T19" fmla="*/ 28 h 36"/>
                    <a:gd name="T20" fmla="*/ 16 w 37"/>
                    <a:gd name="T21" fmla="*/ 28 h 36"/>
                    <a:gd name="T22" fmla="*/ 22 w 37"/>
                    <a:gd name="T23" fmla="*/ 24 h 36"/>
                    <a:gd name="T24" fmla="*/ 34 w 37"/>
                    <a:gd name="T25" fmla="*/ 18 h 36"/>
                    <a:gd name="T26" fmla="*/ 37 w 37"/>
                    <a:gd name="T27" fmla="*/ 23 h 36"/>
                    <a:gd name="T28" fmla="*/ 11 w 37"/>
                    <a:gd name="T29" fmla="*/ 3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7" h="36">
                      <a:moveTo>
                        <a:pt x="11" y="36"/>
                      </a:moveTo>
                      <a:cubicBezTo>
                        <a:pt x="8" y="29"/>
                        <a:pt x="8" y="29"/>
                        <a:pt x="8" y="29"/>
                      </a:cubicBezTo>
                      <a:cubicBezTo>
                        <a:pt x="22" y="8"/>
                        <a:pt x="22" y="8"/>
                        <a:pt x="22" y="8"/>
                      </a:cubicBezTo>
                      <a:cubicBezTo>
                        <a:pt x="21" y="8"/>
                        <a:pt x="21" y="8"/>
                        <a:pt x="21" y="8"/>
                      </a:cubicBezTo>
                      <a:cubicBezTo>
                        <a:pt x="18" y="10"/>
                        <a:pt x="16" y="11"/>
                        <a:pt x="14" y="12"/>
                      </a:cubicBezTo>
                      <a:cubicBezTo>
                        <a:pt x="2" y="18"/>
                        <a:pt x="2" y="18"/>
                        <a:pt x="2" y="18"/>
                      </a:cubicBezTo>
                      <a:cubicBezTo>
                        <a:pt x="0" y="13"/>
                        <a:pt x="0" y="13"/>
                        <a:pt x="0" y="13"/>
                      </a:cubicBezTo>
                      <a:cubicBezTo>
                        <a:pt x="25" y="0"/>
                        <a:pt x="25" y="0"/>
                        <a:pt x="25" y="0"/>
                      </a:cubicBezTo>
                      <a:cubicBezTo>
                        <a:pt x="29" y="7"/>
                        <a:pt x="29" y="7"/>
                        <a:pt x="29" y="7"/>
                      </a:cubicBezTo>
                      <a:cubicBezTo>
                        <a:pt x="15" y="28"/>
                        <a:pt x="15" y="28"/>
                        <a:pt x="15" y="28"/>
                      </a:cubicBezTo>
                      <a:cubicBezTo>
                        <a:pt x="16" y="28"/>
                        <a:pt x="16" y="28"/>
                        <a:pt x="16" y="28"/>
                      </a:cubicBezTo>
                      <a:cubicBezTo>
                        <a:pt x="19" y="26"/>
                        <a:pt x="21" y="25"/>
                        <a:pt x="22" y="24"/>
                      </a:cubicBezTo>
                      <a:cubicBezTo>
                        <a:pt x="34" y="18"/>
                        <a:pt x="34" y="18"/>
                        <a:pt x="34" y="18"/>
                      </a:cubicBezTo>
                      <a:cubicBezTo>
                        <a:pt x="37" y="23"/>
                        <a:pt x="37" y="23"/>
                        <a:pt x="37" y="23"/>
                      </a:cubicBezTo>
                      <a:lnTo>
                        <a:pt x="11" y="36"/>
                      </a:lnTo>
                      <a:close/>
                    </a:path>
                  </a:pathLst>
                </a:custGeom>
                <a:solidFill>
                  <a:srgbClr val="A7D6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49" b="0" i="0" u="none" strike="noStrike" kern="1200" cap="none" spc="0" normalizeH="0" baseline="0" noProof="0">
                    <a:ln>
                      <a:noFill/>
                    </a:ln>
                    <a:solidFill>
                      <a:prstClr val="black"/>
                    </a:solidFill>
                    <a:effectLst/>
                    <a:uLnTx/>
                    <a:uFillTx/>
                    <a:latin typeface="Calibri"/>
                    <a:ea typeface="+mn-ea"/>
                    <a:cs typeface="+mn-cs"/>
                  </a:endParaRPr>
                </a:p>
              </p:txBody>
            </p:sp>
            <p:sp>
              <p:nvSpPr>
                <p:cNvPr id="451" name="Freeform 386">
                  <a:extLst>
                    <a:ext uri="{FF2B5EF4-FFF2-40B4-BE49-F238E27FC236}">
                      <a16:creationId xmlns:a16="http://schemas.microsoft.com/office/drawing/2014/main" id="{910362FB-8A35-4182-81CF-06657AAA624B}"/>
                    </a:ext>
                  </a:extLst>
                </p:cNvPr>
                <p:cNvSpPr>
                  <a:spLocks/>
                </p:cNvSpPr>
                <p:nvPr/>
              </p:nvSpPr>
              <p:spPr bwMode="auto">
                <a:xfrm>
                  <a:off x="3659188" y="4735513"/>
                  <a:ext cx="109538" cy="82550"/>
                </a:xfrm>
                <a:custGeom>
                  <a:avLst/>
                  <a:gdLst>
                    <a:gd name="T0" fmla="*/ 4 w 69"/>
                    <a:gd name="T1" fmla="*/ 52 h 52"/>
                    <a:gd name="T2" fmla="*/ 0 w 69"/>
                    <a:gd name="T3" fmla="*/ 40 h 52"/>
                    <a:gd name="T4" fmla="*/ 49 w 69"/>
                    <a:gd name="T5" fmla="*/ 20 h 52"/>
                    <a:gd name="T6" fmla="*/ 42 w 69"/>
                    <a:gd name="T7" fmla="*/ 5 h 52"/>
                    <a:gd name="T8" fmla="*/ 54 w 69"/>
                    <a:gd name="T9" fmla="*/ 0 h 52"/>
                    <a:gd name="T10" fmla="*/ 69 w 69"/>
                    <a:gd name="T11" fmla="*/ 45 h 52"/>
                    <a:gd name="T12" fmla="*/ 60 w 69"/>
                    <a:gd name="T13" fmla="*/ 49 h 52"/>
                    <a:gd name="T14" fmla="*/ 54 w 69"/>
                    <a:gd name="T15" fmla="*/ 34 h 52"/>
                    <a:gd name="T16" fmla="*/ 4 w 69"/>
                    <a:gd name="T17" fmla="*/ 5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9" h="52">
                      <a:moveTo>
                        <a:pt x="4" y="52"/>
                      </a:moveTo>
                      <a:lnTo>
                        <a:pt x="0" y="40"/>
                      </a:lnTo>
                      <a:lnTo>
                        <a:pt x="49" y="20"/>
                      </a:lnTo>
                      <a:lnTo>
                        <a:pt x="42" y="5"/>
                      </a:lnTo>
                      <a:lnTo>
                        <a:pt x="54" y="0"/>
                      </a:lnTo>
                      <a:lnTo>
                        <a:pt x="69" y="45"/>
                      </a:lnTo>
                      <a:lnTo>
                        <a:pt x="60" y="49"/>
                      </a:lnTo>
                      <a:lnTo>
                        <a:pt x="54" y="34"/>
                      </a:lnTo>
                      <a:lnTo>
                        <a:pt x="4" y="52"/>
                      </a:lnTo>
                      <a:close/>
                    </a:path>
                  </a:pathLst>
                </a:custGeom>
                <a:solidFill>
                  <a:srgbClr val="A7D6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49" b="0" i="0" u="none" strike="noStrike" kern="1200" cap="none" spc="0" normalizeH="0" baseline="0" noProof="0">
                    <a:ln>
                      <a:noFill/>
                    </a:ln>
                    <a:solidFill>
                      <a:prstClr val="black"/>
                    </a:solidFill>
                    <a:effectLst/>
                    <a:uLnTx/>
                    <a:uFillTx/>
                    <a:latin typeface="Calibri"/>
                    <a:ea typeface="+mn-ea"/>
                    <a:cs typeface="+mn-cs"/>
                  </a:endParaRPr>
                </a:p>
              </p:txBody>
            </p:sp>
            <p:sp>
              <p:nvSpPr>
                <p:cNvPr id="452" name="Freeform 387">
                  <a:extLst>
                    <a:ext uri="{FF2B5EF4-FFF2-40B4-BE49-F238E27FC236}">
                      <a16:creationId xmlns:a16="http://schemas.microsoft.com/office/drawing/2014/main" id="{02E07DF2-B4CC-4E9C-9CBB-E7D223E2A174}"/>
                    </a:ext>
                  </a:extLst>
                </p:cNvPr>
                <p:cNvSpPr>
                  <a:spLocks/>
                </p:cNvSpPr>
                <p:nvPr/>
              </p:nvSpPr>
              <p:spPr bwMode="auto">
                <a:xfrm>
                  <a:off x="3679826" y="4835526"/>
                  <a:ext cx="111125" cy="77788"/>
                </a:xfrm>
                <a:custGeom>
                  <a:avLst/>
                  <a:gdLst>
                    <a:gd name="T0" fmla="*/ 12 w 31"/>
                    <a:gd name="T1" fmla="*/ 21 h 22"/>
                    <a:gd name="T2" fmla="*/ 6 w 31"/>
                    <a:gd name="T3" fmla="*/ 20 h 22"/>
                    <a:gd name="T4" fmla="*/ 1 w 31"/>
                    <a:gd name="T5" fmla="*/ 14 h 22"/>
                    <a:gd name="T6" fmla="*/ 1 w 31"/>
                    <a:gd name="T7" fmla="*/ 5 h 22"/>
                    <a:gd name="T8" fmla="*/ 6 w 31"/>
                    <a:gd name="T9" fmla="*/ 4 h 22"/>
                    <a:gd name="T10" fmla="*/ 6 w 31"/>
                    <a:gd name="T11" fmla="*/ 9 h 22"/>
                    <a:gd name="T12" fmla="*/ 6 w 31"/>
                    <a:gd name="T13" fmla="*/ 13 h 22"/>
                    <a:gd name="T14" fmla="*/ 8 w 31"/>
                    <a:gd name="T15" fmla="*/ 15 h 22"/>
                    <a:gd name="T16" fmla="*/ 10 w 31"/>
                    <a:gd name="T17" fmla="*/ 16 h 22"/>
                    <a:gd name="T18" fmla="*/ 12 w 31"/>
                    <a:gd name="T19" fmla="*/ 15 h 22"/>
                    <a:gd name="T20" fmla="*/ 13 w 31"/>
                    <a:gd name="T21" fmla="*/ 13 h 22"/>
                    <a:gd name="T22" fmla="*/ 13 w 31"/>
                    <a:gd name="T23" fmla="*/ 9 h 22"/>
                    <a:gd name="T24" fmla="*/ 15 w 31"/>
                    <a:gd name="T25" fmla="*/ 5 h 22"/>
                    <a:gd name="T26" fmla="*/ 17 w 31"/>
                    <a:gd name="T27" fmla="*/ 2 h 22"/>
                    <a:gd name="T28" fmla="*/ 20 w 31"/>
                    <a:gd name="T29" fmla="*/ 0 h 22"/>
                    <a:gd name="T30" fmla="*/ 26 w 31"/>
                    <a:gd name="T31" fmla="*/ 1 h 22"/>
                    <a:gd name="T32" fmla="*/ 30 w 31"/>
                    <a:gd name="T33" fmla="*/ 7 h 22"/>
                    <a:gd name="T34" fmla="*/ 31 w 31"/>
                    <a:gd name="T35" fmla="*/ 12 h 22"/>
                    <a:gd name="T36" fmla="*/ 31 w 31"/>
                    <a:gd name="T37" fmla="*/ 16 h 22"/>
                    <a:gd name="T38" fmla="*/ 26 w 31"/>
                    <a:gd name="T39" fmla="*/ 16 h 22"/>
                    <a:gd name="T40" fmla="*/ 26 w 31"/>
                    <a:gd name="T41" fmla="*/ 12 h 22"/>
                    <a:gd name="T42" fmla="*/ 25 w 31"/>
                    <a:gd name="T43" fmla="*/ 9 h 22"/>
                    <a:gd name="T44" fmla="*/ 24 w 31"/>
                    <a:gd name="T45" fmla="*/ 6 h 22"/>
                    <a:gd name="T46" fmla="*/ 22 w 31"/>
                    <a:gd name="T47" fmla="*/ 6 h 22"/>
                    <a:gd name="T48" fmla="*/ 20 w 31"/>
                    <a:gd name="T49" fmla="*/ 7 h 22"/>
                    <a:gd name="T50" fmla="*/ 20 w 31"/>
                    <a:gd name="T51" fmla="*/ 8 h 22"/>
                    <a:gd name="T52" fmla="*/ 19 w 31"/>
                    <a:gd name="T53" fmla="*/ 12 h 22"/>
                    <a:gd name="T54" fmla="*/ 16 w 31"/>
                    <a:gd name="T55" fmla="*/ 19 h 22"/>
                    <a:gd name="T56" fmla="*/ 12 w 31"/>
                    <a:gd name="T57" fmla="*/ 21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1" h="22">
                      <a:moveTo>
                        <a:pt x="12" y="21"/>
                      </a:moveTo>
                      <a:cubicBezTo>
                        <a:pt x="10" y="22"/>
                        <a:pt x="8" y="22"/>
                        <a:pt x="6" y="20"/>
                      </a:cubicBezTo>
                      <a:cubicBezTo>
                        <a:pt x="4" y="19"/>
                        <a:pt x="2" y="17"/>
                        <a:pt x="1" y="14"/>
                      </a:cubicBezTo>
                      <a:cubicBezTo>
                        <a:pt x="1" y="11"/>
                        <a:pt x="0" y="8"/>
                        <a:pt x="1" y="5"/>
                      </a:cubicBezTo>
                      <a:cubicBezTo>
                        <a:pt x="6" y="4"/>
                        <a:pt x="6" y="4"/>
                        <a:pt x="6" y="4"/>
                      </a:cubicBezTo>
                      <a:cubicBezTo>
                        <a:pt x="6" y="6"/>
                        <a:pt x="6" y="8"/>
                        <a:pt x="6" y="9"/>
                      </a:cubicBezTo>
                      <a:cubicBezTo>
                        <a:pt x="6" y="10"/>
                        <a:pt x="6" y="12"/>
                        <a:pt x="6" y="13"/>
                      </a:cubicBezTo>
                      <a:cubicBezTo>
                        <a:pt x="7" y="14"/>
                        <a:pt x="7" y="15"/>
                        <a:pt x="8" y="15"/>
                      </a:cubicBezTo>
                      <a:cubicBezTo>
                        <a:pt x="9" y="16"/>
                        <a:pt x="9" y="16"/>
                        <a:pt x="10" y="16"/>
                      </a:cubicBezTo>
                      <a:cubicBezTo>
                        <a:pt x="11" y="16"/>
                        <a:pt x="11" y="15"/>
                        <a:pt x="12" y="15"/>
                      </a:cubicBezTo>
                      <a:cubicBezTo>
                        <a:pt x="12" y="15"/>
                        <a:pt x="12" y="14"/>
                        <a:pt x="13" y="13"/>
                      </a:cubicBezTo>
                      <a:cubicBezTo>
                        <a:pt x="13" y="13"/>
                        <a:pt x="13" y="11"/>
                        <a:pt x="13" y="9"/>
                      </a:cubicBezTo>
                      <a:cubicBezTo>
                        <a:pt x="14" y="7"/>
                        <a:pt x="14" y="6"/>
                        <a:pt x="15" y="5"/>
                      </a:cubicBezTo>
                      <a:cubicBezTo>
                        <a:pt x="15" y="4"/>
                        <a:pt x="16" y="3"/>
                        <a:pt x="17" y="2"/>
                      </a:cubicBezTo>
                      <a:cubicBezTo>
                        <a:pt x="17" y="1"/>
                        <a:pt x="19" y="1"/>
                        <a:pt x="20" y="0"/>
                      </a:cubicBezTo>
                      <a:cubicBezTo>
                        <a:pt x="22" y="0"/>
                        <a:pt x="24" y="0"/>
                        <a:pt x="26" y="1"/>
                      </a:cubicBezTo>
                      <a:cubicBezTo>
                        <a:pt x="28" y="2"/>
                        <a:pt x="29" y="5"/>
                        <a:pt x="30" y="7"/>
                      </a:cubicBezTo>
                      <a:cubicBezTo>
                        <a:pt x="31" y="9"/>
                        <a:pt x="31" y="10"/>
                        <a:pt x="31" y="12"/>
                      </a:cubicBezTo>
                      <a:cubicBezTo>
                        <a:pt x="31" y="13"/>
                        <a:pt x="31" y="15"/>
                        <a:pt x="31" y="16"/>
                      </a:cubicBezTo>
                      <a:cubicBezTo>
                        <a:pt x="26" y="16"/>
                        <a:pt x="26" y="16"/>
                        <a:pt x="26" y="16"/>
                      </a:cubicBezTo>
                      <a:cubicBezTo>
                        <a:pt x="26" y="14"/>
                        <a:pt x="26" y="13"/>
                        <a:pt x="26" y="12"/>
                      </a:cubicBezTo>
                      <a:cubicBezTo>
                        <a:pt x="26" y="11"/>
                        <a:pt x="26" y="10"/>
                        <a:pt x="25" y="9"/>
                      </a:cubicBezTo>
                      <a:cubicBezTo>
                        <a:pt x="25" y="8"/>
                        <a:pt x="25" y="7"/>
                        <a:pt x="24" y="6"/>
                      </a:cubicBezTo>
                      <a:cubicBezTo>
                        <a:pt x="23" y="6"/>
                        <a:pt x="22" y="6"/>
                        <a:pt x="22" y="6"/>
                      </a:cubicBezTo>
                      <a:cubicBezTo>
                        <a:pt x="21" y="6"/>
                        <a:pt x="21" y="6"/>
                        <a:pt x="20" y="7"/>
                      </a:cubicBezTo>
                      <a:cubicBezTo>
                        <a:pt x="20" y="7"/>
                        <a:pt x="20" y="8"/>
                        <a:pt x="20" y="8"/>
                      </a:cubicBezTo>
                      <a:cubicBezTo>
                        <a:pt x="19" y="9"/>
                        <a:pt x="19" y="10"/>
                        <a:pt x="19" y="12"/>
                      </a:cubicBezTo>
                      <a:cubicBezTo>
                        <a:pt x="18" y="15"/>
                        <a:pt x="17" y="17"/>
                        <a:pt x="16" y="19"/>
                      </a:cubicBezTo>
                      <a:cubicBezTo>
                        <a:pt x="16" y="20"/>
                        <a:pt x="14" y="21"/>
                        <a:pt x="12" y="21"/>
                      </a:cubicBezTo>
                      <a:close/>
                    </a:path>
                  </a:pathLst>
                </a:custGeom>
                <a:solidFill>
                  <a:srgbClr val="A7D6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49" b="0" i="0" u="none" strike="noStrike" kern="1200" cap="none" spc="0" normalizeH="0" baseline="0" noProof="0">
                    <a:ln>
                      <a:noFill/>
                    </a:ln>
                    <a:solidFill>
                      <a:prstClr val="black"/>
                    </a:solidFill>
                    <a:effectLst/>
                    <a:uLnTx/>
                    <a:uFillTx/>
                    <a:latin typeface="Calibri"/>
                    <a:ea typeface="+mn-ea"/>
                    <a:cs typeface="+mn-cs"/>
                  </a:endParaRPr>
                </a:p>
              </p:txBody>
            </p:sp>
            <p:sp>
              <p:nvSpPr>
                <p:cNvPr id="453" name="Freeform 388">
                  <a:extLst>
                    <a:ext uri="{FF2B5EF4-FFF2-40B4-BE49-F238E27FC236}">
                      <a16:creationId xmlns:a16="http://schemas.microsoft.com/office/drawing/2014/main" id="{48C24FBF-B627-445E-8000-DDBE24BBA8B1}"/>
                    </a:ext>
                  </a:extLst>
                </p:cNvPr>
                <p:cNvSpPr>
                  <a:spLocks/>
                </p:cNvSpPr>
                <p:nvPr/>
              </p:nvSpPr>
              <p:spPr bwMode="auto">
                <a:xfrm>
                  <a:off x="1854201" y="5351463"/>
                  <a:ext cx="103188" cy="46038"/>
                </a:xfrm>
                <a:custGeom>
                  <a:avLst/>
                  <a:gdLst>
                    <a:gd name="T0" fmla="*/ 0 w 65"/>
                    <a:gd name="T1" fmla="*/ 16 h 29"/>
                    <a:gd name="T2" fmla="*/ 63 w 65"/>
                    <a:gd name="T3" fmla="*/ 0 h 29"/>
                    <a:gd name="T4" fmla="*/ 65 w 65"/>
                    <a:gd name="T5" fmla="*/ 14 h 29"/>
                    <a:gd name="T6" fmla="*/ 5 w 65"/>
                    <a:gd name="T7" fmla="*/ 29 h 29"/>
                    <a:gd name="T8" fmla="*/ 0 w 65"/>
                    <a:gd name="T9" fmla="*/ 16 h 29"/>
                  </a:gdLst>
                  <a:ahLst/>
                  <a:cxnLst>
                    <a:cxn ang="0">
                      <a:pos x="T0" y="T1"/>
                    </a:cxn>
                    <a:cxn ang="0">
                      <a:pos x="T2" y="T3"/>
                    </a:cxn>
                    <a:cxn ang="0">
                      <a:pos x="T4" y="T5"/>
                    </a:cxn>
                    <a:cxn ang="0">
                      <a:pos x="T6" y="T7"/>
                    </a:cxn>
                    <a:cxn ang="0">
                      <a:pos x="T8" y="T9"/>
                    </a:cxn>
                  </a:cxnLst>
                  <a:rect l="0" t="0" r="r" b="b"/>
                  <a:pathLst>
                    <a:path w="65" h="29">
                      <a:moveTo>
                        <a:pt x="0" y="16"/>
                      </a:moveTo>
                      <a:lnTo>
                        <a:pt x="63" y="0"/>
                      </a:lnTo>
                      <a:lnTo>
                        <a:pt x="65" y="14"/>
                      </a:lnTo>
                      <a:lnTo>
                        <a:pt x="5" y="29"/>
                      </a:lnTo>
                      <a:lnTo>
                        <a:pt x="0" y="16"/>
                      </a:lnTo>
                      <a:close/>
                    </a:path>
                  </a:pathLst>
                </a:custGeom>
                <a:solidFill>
                  <a:srgbClr val="A7D6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49" b="0" i="0" u="none" strike="noStrike" kern="1200" cap="none" spc="0" normalizeH="0" baseline="0" noProof="0">
                    <a:ln>
                      <a:noFill/>
                    </a:ln>
                    <a:solidFill>
                      <a:prstClr val="black"/>
                    </a:solidFill>
                    <a:effectLst/>
                    <a:uLnTx/>
                    <a:uFillTx/>
                    <a:latin typeface="Calibri"/>
                    <a:ea typeface="+mn-ea"/>
                    <a:cs typeface="+mn-cs"/>
                  </a:endParaRPr>
                </a:p>
              </p:txBody>
            </p:sp>
            <p:sp>
              <p:nvSpPr>
                <p:cNvPr id="454" name="Freeform 389">
                  <a:extLst>
                    <a:ext uri="{FF2B5EF4-FFF2-40B4-BE49-F238E27FC236}">
                      <a16:creationId xmlns:a16="http://schemas.microsoft.com/office/drawing/2014/main" id="{DFA4505D-4720-45DF-AEDE-CCD6F157ACC9}"/>
                    </a:ext>
                  </a:extLst>
                </p:cNvPr>
                <p:cNvSpPr>
                  <a:spLocks/>
                </p:cNvSpPr>
                <p:nvPr/>
              </p:nvSpPr>
              <p:spPr bwMode="auto">
                <a:xfrm>
                  <a:off x="1868488" y="5394326"/>
                  <a:ext cx="125413" cy="117475"/>
                </a:xfrm>
                <a:custGeom>
                  <a:avLst/>
                  <a:gdLst>
                    <a:gd name="T0" fmla="*/ 8 w 35"/>
                    <a:gd name="T1" fmla="*/ 33 h 33"/>
                    <a:gd name="T2" fmla="*/ 6 w 35"/>
                    <a:gd name="T3" fmla="*/ 26 h 33"/>
                    <a:gd name="T4" fmla="*/ 22 w 35"/>
                    <a:gd name="T5" fmla="*/ 7 h 33"/>
                    <a:gd name="T6" fmla="*/ 22 w 35"/>
                    <a:gd name="T7" fmla="*/ 7 h 33"/>
                    <a:gd name="T8" fmla="*/ 14 w 35"/>
                    <a:gd name="T9" fmla="*/ 10 h 33"/>
                    <a:gd name="T10" fmla="*/ 2 w 35"/>
                    <a:gd name="T11" fmla="*/ 14 h 33"/>
                    <a:gd name="T12" fmla="*/ 0 w 35"/>
                    <a:gd name="T13" fmla="*/ 9 h 33"/>
                    <a:gd name="T14" fmla="*/ 27 w 35"/>
                    <a:gd name="T15" fmla="*/ 0 h 33"/>
                    <a:gd name="T16" fmla="*/ 29 w 35"/>
                    <a:gd name="T17" fmla="*/ 7 h 33"/>
                    <a:gd name="T18" fmla="*/ 13 w 35"/>
                    <a:gd name="T19" fmla="*/ 26 h 33"/>
                    <a:gd name="T20" fmla="*/ 13 w 35"/>
                    <a:gd name="T21" fmla="*/ 26 h 33"/>
                    <a:gd name="T22" fmla="*/ 21 w 35"/>
                    <a:gd name="T23" fmla="*/ 23 h 33"/>
                    <a:gd name="T24" fmla="*/ 33 w 35"/>
                    <a:gd name="T25" fmla="*/ 18 h 33"/>
                    <a:gd name="T26" fmla="*/ 35 w 35"/>
                    <a:gd name="T27" fmla="*/ 24 h 33"/>
                    <a:gd name="T28" fmla="*/ 8 w 35"/>
                    <a:gd name="T29" fmla="*/ 3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5" h="33">
                      <a:moveTo>
                        <a:pt x="8" y="33"/>
                      </a:moveTo>
                      <a:cubicBezTo>
                        <a:pt x="6" y="26"/>
                        <a:pt x="6" y="26"/>
                        <a:pt x="6" y="26"/>
                      </a:cubicBezTo>
                      <a:cubicBezTo>
                        <a:pt x="22" y="7"/>
                        <a:pt x="22" y="7"/>
                        <a:pt x="22" y="7"/>
                      </a:cubicBezTo>
                      <a:cubicBezTo>
                        <a:pt x="22" y="7"/>
                        <a:pt x="22" y="7"/>
                        <a:pt x="22" y="7"/>
                      </a:cubicBezTo>
                      <a:cubicBezTo>
                        <a:pt x="18" y="8"/>
                        <a:pt x="16" y="9"/>
                        <a:pt x="14" y="10"/>
                      </a:cubicBezTo>
                      <a:cubicBezTo>
                        <a:pt x="2" y="14"/>
                        <a:pt x="2" y="14"/>
                        <a:pt x="2" y="14"/>
                      </a:cubicBezTo>
                      <a:cubicBezTo>
                        <a:pt x="0" y="9"/>
                        <a:pt x="0" y="9"/>
                        <a:pt x="0" y="9"/>
                      </a:cubicBezTo>
                      <a:cubicBezTo>
                        <a:pt x="27" y="0"/>
                        <a:pt x="27" y="0"/>
                        <a:pt x="27" y="0"/>
                      </a:cubicBezTo>
                      <a:cubicBezTo>
                        <a:pt x="29" y="7"/>
                        <a:pt x="29" y="7"/>
                        <a:pt x="29" y="7"/>
                      </a:cubicBezTo>
                      <a:cubicBezTo>
                        <a:pt x="13" y="26"/>
                        <a:pt x="13" y="26"/>
                        <a:pt x="13" y="26"/>
                      </a:cubicBezTo>
                      <a:cubicBezTo>
                        <a:pt x="13" y="26"/>
                        <a:pt x="13" y="26"/>
                        <a:pt x="13" y="26"/>
                      </a:cubicBezTo>
                      <a:cubicBezTo>
                        <a:pt x="17" y="25"/>
                        <a:pt x="19" y="24"/>
                        <a:pt x="21" y="23"/>
                      </a:cubicBezTo>
                      <a:cubicBezTo>
                        <a:pt x="33" y="18"/>
                        <a:pt x="33" y="18"/>
                        <a:pt x="33" y="18"/>
                      </a:cubicBezTo>
                      <a:cubicBezTo>
                        <a:pt x="35" y="24"/>
                        <a:pt x="35" y="24"/>
                        <a:pt x="35" y="24"/>
                      </a:cubicBezTo>
                      <a:lnTo>
                        <a:pt x="8" y="33"/>
                      </a:lnTo>
                      <a:close/>
                    </a:path>
                  </a:pathLst>
                </a:custGeom>
                <a:solidFill>
                  <a:srgbClr val="A7D6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49" b="0" i="0" u="none" strike="noStrike" kern="1200" cap="none" spc="0" normalizeH="0" baseline="0" noProof="0">
                    <a:ln>
                      <a:noFill/>
                    </a:ln>
                    <a:solidFill>
                      <a:prstClr val="black"/>
                    </a:solidFill>
                    <a:effectLst/>
                    <a:uLnTx/>
                    <a:uFillTx/>
                    <a:latin typeface="Calibri"/>
                    <a:ea typeface="+mn-ea"/>
                    <a:cs typeface="+mn-cs"/>
                  </a:endParaRPr>
                </a:p>
              </p:txBody>
            </p:sp>
            <p:sp>
              <p:nvSpPr>
                <p:cNvPr id="455" name="Freeform 390">
                  <a:extLst>
                    <a:ext uri="{FF2B5EF4-FFF2-40B4-BE49-F238E27FC236}">
                      <a16:creationId xmlns:a16="http://schemas.microsoft.com/office/drawing/2014/main" id="{1AA4E822-A5F4-4637-B5BB-83B4754E547A}"/>
                    </a:ext>
                  </a:extLst>
                </p:cNvPr>
                <p:cNvSpPr>
                  <a:spLocks/>
                </p:cNvSpPr>
                <p:nvPr/>
              </p:nvSpPr>
              <p:spPr bwMode="auto">
                <a:xfrm>
                  <a:off x="1914526" y="5500688"/>
                  <a:ext cx="111125" cy="90488"/>
                </a:xfrm>
                <a:custGeom>
                  <a:avLst/>
                  <a:gdLst>
                    <a:gd name="T0" fmla="*/ 14 w 31"/>
                    <a:gd name="T1" fmla="*/ 23 h 25"/>
                    <a:gd name="T2" fmla="*/ 7 w 31"/>
                    <a:gd name="T3" fmla="*/ 24 h 25"/>
                    <a:gd name="T4" fmla="*/ 2 w 31"/>
                    <a:gd name="T5" fmla="*/ 18 h 25"/>
                    <a:gd name="T6" fmla="*/ 0 w 31"/>
                    <a:gd name="T7" fmla="*/ 10 h 25"/>
                    <a:gd name="T8" fmla="*/ 5 w 31"/>
                    <a:gd name="T9" fmla="*/ 7 h 25"/>
                    <a:gd name="T10" fmla="*/ 5 w 31"/>
                    <a:gd name="T11" fmla="*/ 12 h 25"/>
                    <a:gd name="T12" fmla="*/ 6 w 31"/>
                    <a:gd name="T13" fmla="*/ 16 h 25"/>
                    <a:gd name="T14" fmla="*/ 8 w 31"/>
                    <a:gd name="T15" fmla="*/ 18 h 25"/>
                    <a:gd name="T16" fmla="*/ 11 w 31"/>
                    <a:gd name="T17" fmla="*/ 18 h 25"/>
                    <a:gd name="T18" fmla="*/ 12 w 31"/>
                    <a:gd name="T19" fmla="*/ 17 h 25"/>
                    <a:gd name="T20" fmla="*/ 13 w 31"/>
                    <a:gd name="T21" fmla="*/ 15 h 25"/>
                    <a:gd name="T22" fmla="*/ 13 w 31"/>
                    <a:gd name="T23" fmla="*/ 11 h 25"/>
                    <a:gd name="T24" fmla="*/ 13 w 31"/>
                    <a:gd name="T25" fmla="*/ 7 h 25"/>
                    <a:gd name="T26" fmla="*/ 15 w 31"/>
                    <a:gd name="T27" fmla="*/ 4 h 25"/>
                    <a:gd name="T28" fmla="*/ 17 w 31"/>
                    <a:gd name="T29" fmla="*/ 1 h 25"/>
                    <a:gd name="T30" fmla="*/ 24 w 31"/>
                    <a:gd name="T31" fmla="*/ 1 h 25"/>
                    <a:gd name="T32" fmla="*/ 29 w 31"/>
                    <a:gd name="T33" fmla="*/ 6 h 25"/>
                    <a:gd name="T34" fmla="*/ 30 w 31"/>
                    <a:gd name="T35" fmla="*/ 11 h 25"/>
                    <a:gd name="T36" fmla="*/ 31 w 31"/>
                    <a:gd name="T37" fmla="*/ 15 h 25"/>
                    <a:gd name="T38" fmla="*/ 26 w 31"/>
                    <a:gd name="T39" fmla="*/ 15 h 25"/>
                    <a:gd name="T40" fmla="*/ 25 w 31"/>
                    <a:gd name="T41" fmla="*/ 11 h 25"/>
                    <a:gd name="T42" fmla="*/ 24 w 31"/>
                    <a:gd name="T43" fmla="*/ 8 h 25"/>
                    <a:gd name="T44" fmla="*/ 22 w 31"/>
                    <a:gd name="T45" fmla="*/ 6 h 25"/>
                    <a:gd name="T46" fmla="*/ 20 w 31"/>
                    <a:gd name="T47" fmla="*/ 7 h 25"/>
                    <a:gd name="T48" fmla="*/ 19 w 31"/>
                    <a:gd name="T49" fmla="*/ 8 h 25"/>
                    <a:gd name="T50" fmla="*/ 19 w 31"/>
                    <a:gd name="T51" fmla="*/ 9 h 25"/>
                    <a:gd name="T52" fmla="*/ 18 w 31"/>
                    <a:gd name="T53" fmla="*/ 13 h 25"/>
                    <a:gd name="T54" fmla="*/ 17 w 31"/>
                    <a:gd name="T55" fmla="*/ 20 h 25"/>
                    <a:gd name="T56" fmla="*/ 14 w 31"/>
                    <a:gd name="T57" fmla="*/ 23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1" h="25">
                      <a:moveTo>
                        <a:pt x="14" y="23"/>
                      </a:moveTo>
                      <a:cubicBezTo>
                        <a:pt x="12" y="25"/>
                        <a:pt x="9" y="25"/>
                        <a:pt x="7" y="24"/>
                      </a:cubicBezTo>
                      <a:cubicBezTo>
                        <a:pt x="5" y="23"/>
                        <a:pt x="3" y="21"/>
                        <a:pt x="2" y="18"/>
                      </a:cubicBezTo>
                      <a:cubicBezTo>
                        <a:pt x="0" y="15"/>
                        <a:pt x="0" y="12"/>
                        <a:pt x="0" y="10"/>
                      </a:cubicBezTo>
                      <a:cubicBezTo>
                        <a:pt x="5" y="7"/>
                        <a:pt x="5" y="7"/>
                        <a:pt x="5" y="7"/>
                      </a:cubicBezTo>
                      <a:cubicBezTo>
                        <a:pt x="5" y="9"/>
                        <a:pt x="5" y="11"/>
                        <a:pt x="5" y="12"/>
                      </a:cubicBezTo>
                      <a:cubicBezTo>
                        <a:pt x="6" y="14"/>
                        <a:pt x="6" y="15"/>
                        <a:pt x="6" y="16"/>
                      </a:cubicBezTo>
                      <a:cubicBezTo>
                        <a:pt x="7" y="17"/>
                        <a:pt x="8" y="18"/>
                        <a:pt x="8" y="18"/>
                      </a:cubicBezTo>
                      <a:cubicBezTo>
                        <a:pt x="9" y="19"/>
                        <a:pt x="10" y="19"/>
                        <a:pt x="11" y="18"/>
                      </a:cubicBezTo>
                      <a:cubicBezTo>
                        <a:pt x="11" y="18"/>
                        <a:pt x="12" y="18"/>
                        <a:pt x="12" y="17"/>
                      </a:cubicBezTo>
                      <a:cubicBezTo>
                        <a:pt x="12" y="17"/>
                        <a:pt x="13" y="16"/>
                        <a:pt x="13" y="15"/>
                      </a:cubicBezTo>
                      <a:cubicBezTo>
                        <a:pt x="13" y="15"/>
                        <a:pt x="13" y="13"/>
                        <a:pt x="13" y="11"/>
                      </a:cubicBezTo>
                      <a:cubicBezTo>
                        <a:pt x="13" y="9"/>
                        <a:pt x="13" y="8"/>
                        <a:pt x="13" y="7"/>
                      </a:cubicBezTo>
                      <a:cubicBezTo>
                        <a:pt x="13" y="6"/>
                        <a:pt x="14" y="5"/>
                        <a:pt x="15" y="4"/>
                      </a:cubicBezTo>
                      <a:cubicBezTo>
                        <a:pt x="15" y="3"/>
                        <a:pt x="16" y="2"/>
                        <a:pt x="17" y="1"/>
                      </a:cubicBezTo>
                      <a:cubicBezTo>
                        <a:pt x="20" y="0"/>
                        <a:pt x="22" y="0"/>
                        <a:pt x="24" y="1"/>
                      </a:cubicBezTo>
                      <a:cubicBezTo>
                        <a:pt x="26" y="2"/>
                        <a:pt x="28" y="4"/>
                        <a:pt x="29" y="6"/>
                      </a:cubicBezTo>
                      <a:cubicBezTo>
                        <a:pt x="30" y="8"/>
                        <a:pt x="30" y="9"/>
                        <a:pt x="30" y="11"/>
                      </a:cubicBezTo>
                      <a:cubicBezTo>
                        <a:pt x="31" y="12"/>
                        <a:pt x="31" y="13"/>
                        <a:pt x="31" y="15"/>
                      </a:cubicBezTo>
                      <a:cubicBezTo>
                        <a:pt x="26" y="15"/>
                        <a:pt x="26" y="15"/>
                        <a:pt x="26" y="15"/>
                      </a:cubicBezTo>
                      <a:cubicBezTo>
                        <a:pt x="26" y="14"/>
                        <a:pt x="26" y="12"/>
                        <a:pt x="25" y="11"/>
                      </a:cubicBezTo>
                      <a:cubicBezTo>
                        <a:pt x="25" y="10"/>
                        <a:pt x="25" y="9"/>
                        <a:pt x="24" y="8"/>
                      </a:cubicBezTo>
                      <a:cubicBezTo>
                        <a:pt x="24" y="7"/>
                        <a:pt x="23" y="7"/>
                        <a:pt x="22" y="6"/>
                      </a:cubicBezTo>
                      <a:cubicBezTo>
                        <a:pt x="22" y="6"/>
                        <a:pt x="21" y="6"/>
                        <a:pt x="20" y="7"/>
                      </a:cubicBezTo>
                      <a:cubicBezTo>
                        <a:pt x="20" y="7"/>
                        <a:pt x="19" y="7"/>
                        <a:pt x="19" y="8"/>
                      </a:cubicBezTo>
                      <a:cubicBezTo>
                        <a:pt x="19" y="8"/>
                        <a:pt x="19" y="8"/>
                        <a:pt x="19" y="9"/>
                      </a:cubicBezTo>
                      <a:cubicBezTo>
                        <a:pt x="18" y="10"/>
                        <a:pt x="18" y="11"/>
                        <a:pt x="18" y="13"/>
                      </a:cubicBezTo>
                      <a:cubicBezTo>
                        <a:pt x="18" y="16"/>
                        <a:pt x="18" y="19"/>
                        <a:pt x="17" y="20"/>
                      </a:cubicBezTo>
                      <a:cubicBezTo>
                        <a:pt x="17" y="21"/>
                        <a:pt x="16" y="23"/>
                        <a:pt x="14" y="23"/>
                      </a:cubicBezTo>
                      <a:close/>
                    </a:path>
                  </a:pathLst>
                </a:custGeom>
                <a:solidFill>
                  <a:srgbClr val="A7D6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49" b="0" i="0" u="none" strike="noStrike" kern="1200" cap="none" spc="0" normalizeH="0" baseline="0" noProof="0">
                    <a:ln>
                      <a:noFill/>
                    </a:ln>
                    <a:solidFill>
                      <a:prstClr val="black"/>
                    </a:solidFill>
                    <a:effectLst/>
                    <a:uLnTx/>
                    <a:uFillTx/>
                    <a:latin typeface="Calibri"/>
                    <a:ea typeface="+mn-ea"/>
                    <a:cs typeface="+mn-cs"/>
                  </a:endParaRPr>
                </a:p>
              </p:txBody>
            </p:sp>
            <p:sp>
              <p:nvSpPr>
                <p:cNvPr id="456" name="Freeform 391">
                  <a:extLst>
                    <a:ext uri="{FF2B5EF4-FFF2-40B4-BE49-F238E27FC236}">
                      <a16:creationId xmlns:a16="http://schemas.microsoft.com/office/drawing/2014/main" id="{5FF20182-8144-4A11-BDA8-5703D9FE88E2}"/>
                    </a:ext>
                  </a:extLst>
                </p:cNvPr>
                <p:cNvSpPr>
                  <a:spLocks/>
                </p:cNvSpPr>
                <p:nvPr/>
              </p:nvSpPr>
              <p:spPr bwMode="auto">
                <a:xfrm>
                  <a:off x="1962151" y="5562601"/>
                  <a:ext cx="112713" cy="92075"/>
                </a:xfrm>
                <a:custGeom>
                  <a:avLst/>
                  <a:gdLst>
                    <a:gd name="T0" fmla="*/ 6 w 71"/>
                    <a:gd name="T1" fmla="*/ 58 h 58"/>
                    <a:gd name="T2" fmla="*/ 0 w 71"/>
                    <a:gd name="T3" fmla="*/ 47 h 58"/>
                    <a:gd name="T4" fmla="*/ 44 w 71"/>
                    <a:gd name="T5" fmla="*/ 20 h 58"/>
                    <a:gd name="T6" fmla="*/ 35 w 71"/>
                    <a:gd name="T7" fmla="*/ 4 h 58"/>
                    <a:gd name="T8" fmla="*/ 47 w 71"/>
                    <a:gd name="T9" fmla="*/ 0 h 58"/>
                    <a:gd name="T10" fmla="*/ 71 w 71"/>
                    <a:gd name="T11" fmla="*/ 40 h 58"/>
                    <a:gd name="T12" fmla="*/ 60 w 71"/>
                    <a:gd name="T13" fmla="*/ 47 h 58"/>
                    <a:gd name="T14" fmla="*/ 51 w 71"/>
                    <a:gd name="T15" fmla="*/ 31 h 58"/>
                    <a:gd name="T16" fmla="*/ 6 w 71"/>
                    <a:gd name="T17" fmla="*/ 58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 h="58">
                      <a:moveTo>
                        <a:pt x="6" y="58"/>
                      </a:moveTo>
                      <a:lnTo>
                        <a:pt x="0" y="47"/>
                      </a:lnTo>
                      <a:lnTo>
                        <a:pt x="44" y="20"/>
                      </a:lnTo>
                      <a:lnTo>
                        <a:pt x="35" y="4"/>
                      </a:lnTo>
                      <a:lnTo>
                        <a:pt x="47" y="0"/>
                      </a:lnTo>
                      <a:lnTo>
                        <a:pt x="71" y="40"/>
                      </a:lnTo>
                      <a:lnTo>
                        <a:pt x="60" y="47"/>
                      </a:lnTo>
                      <a:lnTo>
                        <a:pt x="51" y="31"/>
                      </a:lnTo>
                      <a:lnTo>
                        <a:pt x="6" y="58"/>
                      </a:lnTo>
                      <a:close/>
                    </a:path>
                  </a:pathLst>
                </a:custGeom>
                <a:solidFill>
                  <a:srgbClr val="A7D6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49" b="0" i="0" u="none" strike="noStrike" kern="1200" cap="none" spc="0" normalizeH="0" baseline="0" noProof="0">
                    <a:ln>
                      <a:noFill/>
                    </a:ln>
                    <a:solidFill>
                      <a:prstClr val="black"/>
                    </a:solidFill>
                    <a:effectLst/>
                    <a:uLnTx/>
                    <a:uFillTx/>
                    <a:latin typeface="Calibri"/>
                    <a:ea typeface="+mn-ea"/>
                    <a:cs typeface="+mn-cs"/>
                  </a:endParaRPr>
                </a:p>
              </p:txBody>
            </p:sp>
            <p:sp>
              <p:nvSpPr>
                <p:cNvPr id="457" name="Freeform 392">
                  <a:extLst>
                    <a:ext uri="{FF2B5EF4-FFF2-40B4-BE49-F238E27FC236}">
                      <a16:creationId xmlns:a16="http://schemas.microsoft.com/office/drawing/2014/main" id="{B0E403B2-988B-412D-BED0-EADC414C3C06}"/>
                    </a:ext>
                  </a:extLst>
                </p:cNvPr>
                <p:cNvSpPr>
                  <a:spLocks/>
                </p:cNvSpPr>
                <p:nvPr/>
              </p:nvSpPr>
              <p:spPr bwMode="auto">
                <a:xfrm>
                  <a:off x="2000251" y="5637213"/>
                  <a:ext cx="96838" cy="77788"/>
                </a:xfrm>
                <a:custGeom>
                  <a:avLst/>
                  <a:gdLst>
                    <a:gd name="T0" fmla="*/ 0 w 61"/>
                    <a:gd name="T1" fmla="*/ 38 h 49"/>
                    <a:gd name="T2" fmla="*/ 52 w 61"/>
                    <a:gd name="T3" fmla="*/ 0 h 49"/>
                    <a:gd name="T4" fmla="*/ 61 w 61"/>
                    <a:gd name="T5" fmla="*/ 11 h 49"/>
                    <a:gd name="T6" fmla="*/ 7 w 61"/>
                    <a:gd name="T7" fmla="*/ 49 h 49"/>
                    <a:gd name="T8" fmla="*/ 0 w 61"/>
                    <a:gd name="T9" fmla="*/ 38 h 49"/>
                  </a:gdLst>
                  <a:ahLst/>
                  <a:cxnLst>
                    <a:cxn ang="0">
                      <a:pos x="T0" y="T1"/>
                    </a:cxn>
                    <a:cxn ang="0">
                      <a:pos x="T2" y="T3"/>
                    </a:cxn>
                    <a:cxn ang="0">
                      <a:pos x="T4" y="T5"/>
                    </a:cxn>
                    <a:cxn ang="0">
                      <a:pos x="T6" y="T7"/>
                    </a:cxn>
                    <a:cxn ang="0">
                      <a:pos x="T8" y="T9"/>
                    </a:cxn>
                  </a:cxnLst>
                  <a:rect l="0" t="0" r="r" b="b"/>
                  <a:pathLst>
                    <a:path w="61" h="49">
                      <a:moveTo>
                        <a:pt x="0" y="38"/>
                      </a:moveTo>
                      <a:lnTo>
                        <a:pt x="52" y="0"/>
                      </a:lnTo>
                      <a:lnTo>
                        <a:pt x="61" y="11"/>
                      </a:lnTo>
                      <a:lnTo>
                        <a:pt x="7" y="49"/>
                      </a:lnTo>
                      <a:lnTo>
                        <a:pt x="0" y="38"/>
                      </a:lnTo>
                      <a:close/>
                    </a:path>
                  </a:pathLst>
                </a:custGeom>
                <a:solidFill>
                  <a:srgbClr val="A7D6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49" b="0" i="0" u="none" strike="noStrike" kern="1200" cap="none" spc="0" normalizeH="0" baseline="0" noProof="0">
                    <a:ln>
                      <a:noFill/>
                    </a:ln>
                    <a:solidFill>
                      <a:prstClr val="black"/>
                    </a:solidFill>
                    <a:effectLst/>
                    <a:uLnTx/>
                    <a:uFillTx/>
                    <a:latin typeface="Calibri"/>
                    <a:ea typeface="+mn-ea"/>
                    <a:cs typeface="+mn-cs"/>
                  </a:endParaRPr>
                </a:p>
              </p:txBody>
            </p:sp>
            <p:sp>
              <p:nvSpPr>
                <p:cNvPr id="458" name="Freeform 393">
                  <a:extLst>
                    <a:ext uri="{FF2B5EF4-FFF2-40B4-BE49-F238E27FC236}">
                      <a16:creationId xmlns:a16="http://schemas.microsoft.com/office/drawing/2014/main" id="{7A60CEC8-5558-4201-A7F8-7637867A5BFA}"/>
                    </a:ext>
                  </a:extLst>
                </p:cNvPr>
                <p:cNvSpPr>
                  <a:spLocks/>
                </p:cNvSpPr>
                <p:nvPr/>
              </p:nvSpPr>
              <p:spPr bwMode="auto">
                <a:xfrm>
                  <a:off x="2043113" y="5665788"/>
                  <a:ext cx="111125" cy="103188"/>
                </a:xfrm>
                <a:custGeom>
                  <a:avLst/>
                  <a:gdLst>
                    <a:gd name="T0" fmla="*/ 9 w 70"/>
                    <a:gd name="T1" fmla="*/ 65 h 65"/>
                    <a:gd name="T2" fmla="*/ 0 w 70"/>
                    <a:gd name="T3" fmla="*/ 53 h 65"/>
                    <a:gd name="T4" fmla="*/ 40 w 70"/>
                    <a:gd name="T5" fmla="*/ 20 h 65"/>
                    <a:gd name="T6" fmla="*/ 29 w 70"/>
                    <a:gd name="T7" fmla="*/ 6 h 65"/>
                    <a:gd name="T8" fmla="*/ 38 w 70"/>
                    <a:gd name="T9" fmla="*/ 0 h 65"/>
                    <a:gd name="T10" fmla="*/ 70 w 70"/>
                    <a:gd name="T11" fmla="*/ 38 h 65"/>
                    <a:gd name="T12" fmla="*/ 61 w 70"/>
                    <a:gd name="T13" fmla="*/ 44 h 65"/>
                    <a:gd name="T14" fmla="*/ 49 w 70"/>
                    <a:gd name="T15" fmla="*/ 31 h 65"/>
                    <a:gd name="T16" fmla="*/ 9 w 70"/>
                    <a:gd name="T17" fmla="*/ 65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0" h="65">
                      <a:moveTo>
                        <a:pt x="9" y="65"/>
                      </a:moveTo>
                      <a:lnTo>
                        <a:pt x="0" y="53"/>
                      </a:lnTo>
                      <a:lnTo>
                        <a:pt x="40" y="20"/>
                      </a:lnTo>
                      <a:lnTo>
                        <a:pt x="29" y="6"/>
                      </a:lnTo>
                      <a:lnTo>
                        <a:pt x="38" y="0"/>
                      </a:lnTo>
                      <a:lnTo>
                        <a:pt x="70" y="38"/>
                      </a:lnTo>
                      <a:lnTo>
                        <a:pt x="61" y="44"/>
                      </a:lnTo>
                      <a:lnTo>
                        <a:pt x="49" y="31"/>
                      </a:lnTo>
                      <a:lnTo>
                        <a:pt x="9" y="65"/>
                      </a:lnTo>
                      <a:close/>
                    </a:path>
                  </a:pathLst>
                </a:custGeom>
                <a:solidFill>
                  <a:srgbClr val="A7D6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49" b="0" i="0" u="none" strike="noStrike" kern="1200" cap="none" spc="0" normalizeH="0" baseline="0" noProof="0">
                    <a:ln>
                      <a:noFill/>
                    </a:ln>
                    <a:solidFill>
                      <a:prstClr val="black"/>
                    </a:solidFill>
                    <a:effectLst/>
                    <a:uLnTx/>
                    <a:uFillTx/>
                    <a:latin typeface="Calibri"/>
                    <a:ea typeface="+mn-ea"/>
                    <a:cs typeface="+mn-cs"/>
                  </a:endParaRPr>
                </a:p>
              </p:txBody>
            </p:sp>
            <p:sp>
              <p:nvSpPr>
                <p:cNvPr id="459" name="Freeform 394">
                  <a:extLst>
                    <a:ext uri="{FF2B5EF4-FFF2-40B4-BE49-F238E27FC236}">
                      <a16:creationId xmlns:a16="http://schemas.microsoft.com/office/drawing/2014/main" id="{F93AACE5-05A6-4EC7-A21A-34DE1DC68C6E}"/>
                    </a:ext>
                  </a:extLst>
                </p:cNvPr>
                <p:cNvSpPr>
                  <a:spLocks/>
                </p:cNvSpPr>
                <p:nvPr/>
              </p:nvSpPr>
              <p:spPr bwMode="auto">
                <a:xfrm>
                  <a:off x="2103438" y="5732463"/>
                  <a:ext cx="117475" cy="117475"/>
                </a:xfrm>
                <a:custGeom>
                  <a:avLst/>
                  <a:gdLst>
                    <a:gd name="T0" fmla="*/ 33 w 33"/>
                    <a:gd name="T1" fmla="*/ 17 h 33"/>
                    <a:gd name="T2" fmla="*/ 20 w 33"/>
                    <a:gd name="T3" fmla="*/ 30 h 33"/>
                    <a:gd name="T4" fmla="*/ 15 w 33"/>
                    <a:gd name="T5" fmla="*/ 33 h 33"/>
                    <a:gd name="T6" fmla="*/ 9 w 33"/>
                    <a:gd name="T7" fmla="*/ 33 h 33"/>
                    <a:gd name="T8" fmla="*/ 4 w 33"/>
                    <a:gd name="T9" fmla="*/ 29 h 33"/>
                    <a:gd name="T10" fmla="*/ 0 w 33"/>
                    <a:gd name="T11" fmla="*/ 21 h 33"/>
                    <a:gd name="T12" fmla="*/ 3 w 33"/>
                    <a:gd name="T13" fmla="*/ 14 h 33"/>
                    <a:gd name="T14" fmla="*/ 16 w 33"/>
                    <a:gd name="T15" fmla="*/ 0 h 33"/>
                    <a:gd name="T16" fmla="*/ 20 w 33"/>
                    <a:gd name="T17" fmla="*/ 5 h 33"/>
                    <a:gd name="T18" fmla="*/ 8 w 33"/>
                    <a:gd name="T19" fmla="*/ 17 h 33"/>
                    <a:gd name="T20" fmla="*/ 6 w 33"/>
                    <a:gd name="T21" fmla="*/ 22 h 33"/>
                    <a:gd name="T22" fmla="*/ 8 w 33"/>
                    <a:gd name="T23" fmla="*/ 26 h 33"/>
                    <a:gd name="T24" fmla="*/ 12 w 33"/>
                    <a:gd name="T25" fmla="*/ 28 h 33"/>
                    <a:gd name="T26" fmla="*/ 16 w 33"/>
                    <a:gd name="T27" fmla="*/ 25 h 33"/>
                    <a:gd name="T28" fmla="*/ 28 w 33"/>
                    <a:gd name="T29" fmla="*/ 13 h 33"/>
                    <a:gd name="T30" fmla="*/ 33 w 33"/>
                    <a:gd name="T31" fmla="*/ 17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3" h="33">
                      <a:moveTo>
                        <a:pt x="33" y="17"/>
                      </a:moveTo>
                      <a:cubicBezTo>
                        <a:pt x="20" y="30"/>
                        <a:pt x="20" y="30"/>
                        <a:pt x="20" y="30"/>
                      </a:cubicBezTo>
                      <a:cubicBezTo>
                        <a:pt x="18" y="32"/>
                        <a:pt x="17" y="33"/>
                        <a:pt x="15" y="33"/>
                      </a:cubicBezTo>
                      <a:cubicBezTo>
                        <a:pt x="13" y="33"/>
                        <a:pt x="11" y="33"/>
                        <a:pt x="9" y="33"/>
                      </a:cubicBezTo>
                      <a:cubicBezTo>
                        <a:pt x="7" y="32"/>
                        <a:pt x="6" y="31"/>
                        <a:pt x="4" y="29"/>
                      </a:cubicBezTo>
                      <a:cubicBezTo>
                        <a:pt x="1" y="27"/>
                        <a:pt x="0" y="24"/>
                        <a:pt x="0" y="21"/>
                      </a:cubicBezTo>
                      <a:cubicBezTo>
                        <a:pt x="0" y="18"/>
                        <a:pt x="1" y="16"/>
                        <a:pt x="3" y="14"/>
                      </a:cubicBezTo>
                      <a:cubicBezTo>
                        <a:pt x="16" y="0"/>
                        <a:pt x="16" y="0"/>
                        <a:pt x="16" y="0"/>
                      </a:cubicBezTo>
                      <a:cubicBezTo>
                        <a:pt x="20" y="5"/>
                        <a:pt x="20" y="5"/>
                        <a:pt x="20" y="5"/>
                      </a:cubicBezTo>
                      <a:cubicBezTo>
                        <a:pt x="8" y="17"/>
                        <a:pt x="8" y="17"/>
                        <a:pt x="8" y="17"/>
                      </a:cubicBezTo>
                      <a:cubicBezTo>
                        <a:pt x="6" y="19"/>
                        <a:pt x="6" y="20"/>
                        <a:pt x="6" y="22"/>
                      </a:cubicBezTo>
                      <a:cubicBezTo>
                        <a:pt x="5" y="23"/>
                        <a:pt x="6" y="24"/>
                        <a:pt x="8" y="26"/>
                      </a:cubicBezTo>
                      <a:cubicBezTo>
                        <a:pt x="9" y="27"/>
                        <a:pt x="10" y="28"/>
                        <a:pt x="12" y="28"/>
                      </a:cubicBezTo>
                      <a:cubicBezTo>
                        <a:pt x="13" y="27"/>
                        <a:pt x="15" y="27"/>
                        <a:pt x="16" y="25"/>
                      </a:cubicBezTo>
                      <a:cubicBezTo>
                        <a:pt x="28" y="13"/>
                        <a:pt x="28" y="13"/>
                        <a:pt x="28" y="13"/>
                      </a:cubicBezTo>
                      <a:lnTo>
                        <a:pt x="33" y="17"/>
                      </a:lnTo>
                      <a:close/>
                    </a:path>
                  </a:pathLst>
                </a:custGeom>
                <a:solidFill>
                  <a:srgbClr val="A7D6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49" b="0" i="0" u="none" strike="noStrike" kern="1200" cap="none" spc="0" normalizeH="0" baseline="0" noProof="0">
                    <a:ln>
                      <a:noFill/>
                    </a:ln>
                    <a:solidFill>
                      <a:prstClr val="black"/>
                    </a:solidFill>
                    <a:effectLst/>
                    <a:uLnTx/>
                    <a:uFillTx/>
                    <a:latin typeface="Calibri"/>
                    <a:ea typeface="+mn-ea"/>
                    <a:cs typeface="+mn-cs"/>
                  </a:endParaRPr>
                </a:p>
              </p:txBody>
            </p:sp>
            <p:sp>
              <p:nvSpPr>
                <p:cNvPr id="460" name="Freeform 395">
                  <a:extLst>
                    <a:ext uri="{FF2B5EF4-FFF2-40B4-BE49-F238E27FC236}">
                      <a16:creationId xmlns:a16="http://schemas.microsoft.com/office/drawing/2014/main" id="{50B4946E-1A89-47AD-9706-211F9945D598}"/>
                    </a:ext>
                  </a:extLst>
                </p:cNvPr>
                <p:cNvSpPr>
                  <a:spLocks/>
                </p:cNvSpPr>
                <p:nvPr/>
              </p:nvSpPr>
              <p:spPr bwMode="auto">
                <a:xfrm>
                  <a:off x="2185988" y="5800726"/>
                  <a:ext cx="103188" cy="109538"/>
                </a:xfrm>
                <a:custGeom>
                  <a:avLst/>
                  <a:gdLst>
                    <a:gd name="T0" fmla="*/ 11 w 65"/>
                    <a:gd name="T1" fmla="*/ 69 h 69"/>
                    <a:gd name="T2" fmla="*/ 0 w 65"/>
                    <a:gd name="T3" fmla="*/ 60 h 69"/>
                    <a:gd name="T4" fmla="*/ 33 w 65"/>
                    <a:gd name="T5" fmla="*/ 20 h 69"/>
                    <a:gd name="T6" fmla="*/ 20 w 65"/>
                    <a:gd name="T7" fmla="*/ 9 h 69"/>
                    <a:gd name="T8" fmla="*/ 27 w 65"/>
                    <a:gd name="T9" fmla="*/ 0 h 69"/>
                    <a:gd name="T10" fmla="*/ 65 w 65"/>
                    <a:gd name="T11" fmla="*/ 29 h 69"/>
                    <a:gd name="T12" fmla="*/ 58 w 65"/>
                    <a:gd name="T13" fmla="*/ 38 h 69"/>
                    <a:gd name="T14" fmla="*/ 45 w 65"/>
                    <a:gd name="T15" fmla="*/ 27 h 69"/>
                    <a:gd name="T16" fmla="*/ 11 w 65"/>
                    <a:gd name="T17" fmla="*/ 69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5" h="69">
                      <a:moveTo>
                        <a:pt x="11" y="69"/>
                      </a:moveTo>
                      <a:lnTo>
                        <a:pt x="0" y="60"/>
                      </a:lnTo>
                      <a:lnTo>
                        <a:pt x="33" y="20"/>
                      </a:lnTo>
                      <a:lnTo>
                        <a:pt x="20" y="9"/>
                      </a:lnTo>
                      <a:lnTo>
                        <a:pt x="27" y="0"/>
                      </a:lnTo>
                      <a:lnTo>
                        <a:pt x="65" y="29"/>
                      </a:lnTo>
                      <a:lnTo>
                        <a:pt x="58" y="38"/>
                      </a:lnTo>
                      <a:lnTo>
                        <a:pt x="45" y="27"/>
                      </a:lnTo>
                      <a:lnTo>
                        <a:pt x="11" y="69"/>
                      </a:lnTo>
                      <a:close/>
                    </a:path>
                  </a:pathLst>
                </a:custGeom>
                <a:solidFill>
                  <a:srgbClr val="A7D6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49" b="0" i="0" u="none" strike="noStrike" kern="1200" cap="none" spc="0" normalizeH="0" baseline="0" noProof="0">
                    <a:ln>
                      <a:noFill/>
                    </a:ln>
                    <a:solidFill>
                      <a:prstClr val="black"/>
                    </a:solidFill>
                    <a:effectLst/>
                    <a:uLnTx/>
                    <a:uFillTx/>
                    <a:latin typeface="Calibri"/>
                    <a:ea typeface="+mn-ea"/>
                    <a:cs typeface="+mn-cs"/>
                  </a:endParaRPr>
                </a:p>
              </p:txBody>
            </p:sp>
            <p:sp>
              <p:nvSpPr>
                <p:cNvPr id="461" name="Freeform 396">
                  <a:extLst>
                    <a:ext uri="{FF2B5EF4-FFF2-40B4-BE49-F238E27FC236}">
                      <a16:creationId xmlns:a16="http://schemas.microsoft.com/office/drawing/2014/main" id="{78A50D5C-C2BE-46F3-8354-D65CE438557E}"/>
                    </a:ext>
                  </a:extLst>
                </p:cNvPr>
                <p:cNvSpPr>
                  <a:spLocks/>
                </p:cNvSpPr>
                <p:nvPr/>
              </p:nvSpPr>
              <p:spPr bwMode="auto">
                <a:xfrm>
                  <a:off x="2243138" y="5854701"/>
                  <a:ext cx="74613" cy="95250"/>
                </a:xfrm>
                <a:custGeom>
                  <a:avLst/>
                  <a:gdLst>
                    <a:gd name="T0" fmla="*/ 0 w 47"/>
                    <a:gd name="T1" fmla="*/ 53 h 60"/>
                    <a:gd name="T2" fmla="*/ 36 w 47"/>
                    <a:gd name="T3" fmla="*/ 0 h 60"/>
                    <a:gd name="T4" fmla="*/ 47 w 47"/>
                    <a:gd name="T5" fmla="*/ 8 h 60"/>
                    <a:gd name="T6" fmla="*/ 11 w 47"/>
                    <a:gd name="T7" fmla="*/ 60 h 60"/>
                    <a:gd name="T8" fmla="*/ 0 w 47"/>
                    <a:gd name="T9" fmla="*/ 53 h 60"/>
                  </a:gdLst>
                  <a:ahLst/>
                  <a:cxnLst>
                    <a:cxn ang="0">
                      <a:pos x="T0" y="T1"/>
                    </a:cxn>
                    <a:cxn ang="0">
                      <a:pos x="T2" y="T3"/>
                    </a:cxn>
                    <a:cxn ang="0">
                      <a:pos x="T4" y="T5"/>
                    </a:cxn>
                    <a:cxn ang="0">
                      <a:pos x="T6" y="T7"/>
                    </a:cxn>
                    <a:cxn ang="0">
                      <a:pos x="T8" y="T9"/>
                    </a:cxn>
                  </a:cxnLst>
                  <a:rect l="0" t="0" r="r" b="b"/>
                  <a:pathLst>
                    <a:path w="47" h="60">
                      <a:moveTo>
                        <a:pt x="0" y="53"/>
                      </a:moveTo>
                      <a:lnTo>
                        <a:pt x="36" y="0"/>
                      </a:lnTo>
                      <a:lnTo>
                        <a:pt x="47" y="8"/>
                      </a:lnTo>
                      <a:lnTo>
                        <a:pt x="11" y="60"/>
                      </a:lnTo>
                      <a:lnTo>
                        <a:pt x="0" y="53"/>
                      </a:lnTo>
                      <a:close/>
                    </a:path>
                  </a:pathLst>
                </a:custGeom>
                <a:solidFill>
                  <a:srgbClr val="A7D6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49" b="0" i="0" u="none" strike="noStrike" kern="1200" cap="none" spc="0" normalizeH="0" baseline="0" noProof="0">
                    <a:ln>
                      <a:noFill/>
                    </a:ln>
                    <a:solidFill>
                      <a:prstClr val="black"/>
                    </a:solidFill>
                    <a:effectLst/>
                    <a:uLnTx/>
                    <a:uFillTx/>
                    <a:latin typeface="Calibri"/>
                    <a:ea typeface="+mn-ea"/>
                    <a:cs typeface="+mn-cs"/>
                  </a:endParaRPr>
                </a:p>
              </p:txBody>
            </p:sp>
            <p:sp>
              <p:nvSpPr>
                <p:cNvPr id="462" name="Freeform 397">
                  <a:extLst>
                    <a:ext uri="{FF2B5EF4-FFF2-40B4-BE49-F238E27FC236}">
                      <a16:creationId xmlns:a16="http://schemas.microsoft.com/office/drawing/2014/main" id="{369F0E9F-70DA-44D9-8E02-FC551E9A0CFD}"/>
                    </a:ext>
                  </a:extLst>
                </p:cNvPr>
                <p:cNvSpPr>
                  <a:spLocks noEditPoints="1"/>
                </p:cNvSpPr>
                <p:nvPr/>
              </p:nvSpPr>
              <p:spPr bwMode="auto">
                <a:xfrm>
                  <a:off x="2295526" y="5889626"/>
                  <a:ext cx="107950" cy="111125"/>
                </a:xfrm>
                <a:custGeom>
                  <a:avLst/>
                  <a:gdLst>
                    <a:gd name="T0" fmla="*/ 27 w 30"/>
                    <a:gd name="T1" fmla="*/ 22 h 31"/>
                    <a:gd name="T2" fmla="*/ 19 w 30"/>
                    <a:gd name="T3" fmla="*/ 30 h 31"/>
                    <a:gd name="T4" fmla="*/ 8 w 30"/>
                    <a:gd name="T5" fmla="*/ 29 h 31"/>
                    <a:gd name="T6" fmla="*/ 1 w 30"/>
                    <a:gd name="T7" fmla="*/ 20 h 31"/>
                    <a:gd name="T8" fmla="*/ 3 w 30"/>
                    <a:gd name="T9" fmla="*/ 9 h 31"/>
                    <a:gd name="T10" fmla="*/ 12 w 30"/>
                    <a:gd name="T11" fmla="*/ 1 h 31"/>
                    <a:gd name="T12" fmla="*/ 23 w 30"/>
                    <a:gd name="T13" fmla="*/ 3 h 31"/>
                    <a:gd name="T14" fmla="*/ 29 w 30"/>
                    <a:gd name="T15" fmla="*/ 11 h 31"/>
                    <a:gd name="T16" fmla="*/ 27 w 30"/>
                    <a:gd name="T17" fmla="*/ 22 h 31"/>
                    <a:gd name="T18" fmla="*/ 9 w 30"/>
                    <a:gd name="T19" fmla="*/ 12 h 31"/>
                    <a:gd name="T20" fmla="*/ 7 w 30"/>
                    <a:gd name="T21" fmla="*/ 20 h 31"/>
                    <a:gd name="T22" fmla="*/ 11 w 30"/>
                    <a:gd name="T23" fmla="*/ 24 h 31"/>
                    <a:gd name="T24" fmla="*/ 22 w 30"/>
                    <a:gd name="T25" fmla="*/ 19 h 31"/>
                    <a:gd name="T26" fmla="*/ 20 w 30"/>
                    <a:gd name="T27" fmla="*/ 7 h 31"/>
                    <a:gd name="T28" fmla="*/ 14 w 30"/>
                    <a:gd name="T29" fmla="*/ 7 h 31"/>
                    <a:gd name="T30" fmla="*/ 9 w 30"/>
                    <a:gd name="T31" fmla="*/ 12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0" h="31">
                      <a:moveTo>
                        <a:pt x="27" y="22"/>
                      </a:moveTo>
                      <a:cubicBezTo>
                        <a:pt x="25" y="27"/>
                        <a:pt x="22" y="29"/>
                        <a:pt x="19" y="30"/>
                      </a:cubicBezTo>
                      <a:cubicBezTo>
                        <a:pt x="16" y="31"/>
                        <a:pt x="12" y="31"/>
                        <a:pt x="8" y="29"/>
                      </a:cubicBezTo>
                      <a:cubicBezTo>
                        <a:pt x="4" y="27"/>
                        <a:pt x="2" y="24"/>
                        <a:pt x="1" y="20"/>
                      </a:cubicBezTo>
                      <a:cubicBezTo>
                        <a:pt x="0" y="17"/>
                        <a:pt x="1" y="13"/>
                        <a:pt x="3" y="9"/>
                      </a:cubicBezTo>
                      <a:cubicBezTo>
                        <a:pt x="6" y="5"/>
                        <a:pt x="9" y="2"/>
                        <a:pt x="12" y="1"/>
                      </a:cubicBezTo>
                      <a:cubicBezTo>
                        <a:pt x="15" y="0"/>
                        <a:pt x="19" y="1"/>
                        <a:pt x="23" y="3"/>
                      </a:cubicBezTo>
                      <a:cubicBezTo>
                        <a:pt x="26" y="5"/>
                        <a:pt x="29" y="8"/>
                        <a:pt x="29" y="11"/>
                      </a:cubicBezTo>
                      <a:cubicBezTo>
                        <a:pt x="30" y="15"/>
                        <a:pt x="30" y="18"/>
                        <a:pt x="27" y="22"/>
                      </a:cubicBezTo>
                      <a:close/>
                      <a:moveTo>
                        <a:pt x="9" y="12"/>
                      </a:moveTo>
                      <a:cubicBezTo>
                        <a:pt x="7" y="15"/>
                        <a:pt x="7" y="18"/>
                        <a:pt x="7" y="20"/>
                      </a:cubicBezTo>
                      <a:cubicBezTo>
                        <a:pt x="7" y="22"/>
                        <a:pt x="9" y="23"/>
                        <a:pt x="11" y="24"/>
                      </a:cubicBezTo>
                      <a:cubicBezTo>
                        <a:pt x="15" y="27"/>
                        <a:pt x="19" y="25"/>
                        <a:pt x="22" y="19"/>
                      </a:cubicBezTo>
                      <a:cubicBezTo>
                        <a:pt x="25" y="14"/>
                        <a:pt x="24" y="10"/>
                        <a:pt x="20" y="7"/>
                      </a:cubicBezTo>
                      <a:cubicBezTo>
                        <a:pt x="18" y="6"/>
                        <a:pt x="16" y="6"/>
                        <a:pt x="14" y="7"/>
                      </a:cubicBezTo>
                      <a:cubicBezTo>
                        <a:pt x="12" y="8"/>
                        <a:pt x="11" y="10"/>
                        <a:pt x="9" y="12"/>
                      </a:cubicBezTo>
                      <a:close/>
                    </a:path>
                  </a:pathLst>
                </a:custGeom>
                <a:solidFill>
                  <a:srgbClr val="A7D6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49" b="0" i="0" u="none" strike="noStrike" kern="1200" cap="none" spc="0" normalizeH="0" baseline="0" noProof="0">
                    <a:ln>
                      <a:noFill/>
                    </a:ln>
                    <a:solidFill>
                      <a:prstClr val="black"/>
                    </a:solidFill>
                    <a:effectLst/>
                    <a:uLnTx/>
                    <a:uFillTx/>
                    <a:latin typeface="Calibri"/>
                    <a:ea typeface="+mn-ea"/>
                    <a:cs typeface="+mn-cs"/>
                  </a:endParaRPr>
                </a:p>
              </p:txBody>
            </p:sp>
            <p:sp>
              <p:nvSpPr>
                <p:cNvPr id="463" name="Freeform 398">
                  <a:extLst>
                    <a:ext uri="{FF2B5EF4-FFF2-40B4-BE49-F238E27FC236}">
                      <a16:creationId xmlns:a16="http://schemas.microsoft.com/office/drawing/2014/main" id="{F20DBDC2-117A-4E63-8F26-F9FEAFF8698A}"/>
                    </a:ext>
                  </a:extLst>
                </p:cNvPr>
                <p:cNvSpPr>
                  <a:spLocks/>
                </p:cNvSpPr>
                <p:nvPr/>
              </p:nvSpPr>
              <p:spPr bwMode="auto">
                <a:xfrm>
                  <a:off x="2395538" y="5932488"/>
                  <a:ext cx="120650" cy="128588"/>
                </a:xfrm>
                <a:custGeom>
                  <a:avLst/>
                  <a:gdLst>
                    <a:gd name="T0" fmla="*/ 23 w 34"/>
                    <a:gd name="T1" fmla="*/ 36 h 36"/>
                    <a:gd name="T2" fmla="*/ 16 w 34"/>
                    <a:gd name="T3" fmla="*/ 33 h 36"/>
                    <a:gd name="T4" fmla="*/ 12 w 34"/>
                    <a:gd name="T5" fmla="*/ 8 h 36"/>
                    <a:gd name="T6" fmla="*/ 12 w 34"/>
                    <a:gd name="T7" fmla="*/ 8 h 36"/>
                    <a:gd name="T8" fmla="*/ 10 w 34"/>
                    <a:gd name="T9" fmla="*/ 16 h 36"/>
                    <a:gd name="T10" fmla="*/ 5 w 34"/>
                    <a:gd name="T11" fmla="*/ 28 h 36"/>
                    <a:gd name="T12" fmla="*/ 0 w 34"/>
                    <a:gd name="T13" fmla="*/ 26 h 36"/>
                    <a:gd name="T14" fmla="*/ 10 w 34"/>
                    <a:gd name="T15" fmla="*/ 0 h 36"/>
                    <a:gd name="T16" fmla="*/ 17 w 34"/>
                    <a:gd name="T17" fmla="*/ 3 h 36"/>
                    <a:gd name="T18" fmla="*/ 21 w 34"/>
                    <a:gd name="T19" fmla="*/ 27 h 36"/>
                    <a:gd name="T20" fmla="*/ 21 w 34"/>
                    <a:gd name="T21" fmla="*/ 27 h 36"/>
                    <a:gd name="T22" fmla="*/ 24 w 34"/>
                    <a:gd name="T23" fmla="*/ 20 h 36"/>
                    <a:gd name="T24" fmla="*/ 29 w 34"/>
                    <a:gd name="T25" fmla="*/ 7 h 36"/>
                    <a:gd name="T26" fmla="*/ 34 w 34"/>
                    <a:gd name="T27" fmla="*/ 9 h 36"/>
                    <a:gd name="T28" fmla="*/ 23 w 34"/>
                    <a:gd name="T29" fmla="*/ 3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4" h="36">
                      <a:moveTo>
                        <a:pt x="23" y="36"/>
                      </a:moveTo>
                      <a:cubicBezTo>
                        <a:pt x="16" y="33"/>
                        <a:pt x="16" y="33"/>
                        <a:pt x="16" y="33"/>
                      </a:cubicBezTo>
                      <a:cubicBezTo>
                        <a:pt x="12" y="8"/>
                        <a:pt x="12" y="8"/>
                        <a:pt x="12" y="8"/>
                      </a:cubicBezTo>
                      <a:cubicBezTo>
                        <a:pt x="12" y="8"/>
                        <a:pt x="12" y="8"/>
                        <a:pt x="12" y="8"/>
                      </a:cubicBezTo>
                      <a:cubicBezTo>
                        <a:pt x="11" y="12"/>
                        <a:pt x="10" y="14"/>
                        <a:pt x="10" y="16"/>
                      </a:cubicBezTo>
                      <a:cubicBezTo>
                        <a:pt x="5" y="28"/>
                        <a:pt x="5" y="28"/>
                        <a:pt x="5" y="28"/>
                      </a:cubicBezTo>
                      <a:cubicBezTo>
                        <a:pt x="0" y="26"/>
                        <a:pt x="0" y="26"/>
                        <a:pt x="0" y="26"/>
                      </a:cubicBezTo>
                      <a:cubicBezTo>
                        <a:pt x="10" y="0"/>
                        <a:pt x="10" y="0"/>
                        <a:pt x="10" y="0"/>
                      </a:cubicBezTo>
                      <a:cubicBezTo>
                        <a:pt x="17" y="3"/>
                        <a:pt x="17" y="3"/>
                        <a:pt x="17" y="3"/>
                      </a:cubicBezTo>
                      <a:cubicBezTo>
                        <a:pt x="21" y="27"/>
                        <a:pt x="21" y="27"/>
                        <a:pt x="21" y="27"/>
                      </a:cubicBezTo>
                      <a:cubicBezTo>
                        <a:pt x="21" y="27"/>
                        <a:pt x="21" y="27"/>
                        <a:pt x="21" y="27"/>
                      </a:cubicBezTo>
                      <a:cubicBezTo>
                        <a:pt x="22" y="24"/>
                        <a:pt x="23" y="21"/>
                        <a:pt x="24" y="20"/>
                      </a:cubicBezTo>
                      <a:cubicBezTo>
                        <a:pt x="29" y="7"/>
                        <a:pt x="29" y="7"/>
                        <a:pt x="29" y="7"/>
                      </a:cubicBezTo>
                      <a:cubicBezTo>
                        <a:pt x="34" y="9"/>
                        <a:pt x="34" y="9"/>
                        <a:pt x="34" y="9"/>
                      </a:cubicBezTo>
                      <a:lnTo>
                        <a:pt x="23" y="36"/>
                      </a:lnTo>
                      <a:close/>
                    </a:path>
                  </a:pathLst>
                </a:custGeom>
                <a:solidFill>
                  <a:srgbClr val="A7D6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49" b="0" i="0" u="none" strike="noStrike" kern="1200" cap="none" spc="0" normalizeH="0" baseline="0" noProof="0">
                    <a:ln>
                      <a:noFill/>
                    </a:ln>
                    <a:solidFill>
                      <a:prstClr val="black"/>
                    </a:solidFill>
                    <a:effectLst/>
                    <a:uLnTx/>
                    <a:uFillTx/>
                    <a:latin typeface="Calibri"/>
                    <a:ea typeface="+mn-ea"/>
                    <a:cs typeface="+mn-cs"/>
                  </a:endParaRPr>
                </a:p>
              </p:txBody>
            </p:sp>
            <p:sp>
              <p:nvSpPr>
                <p:cNvPr id="464" name="Freeform 399">
                  <a:extLst>
                    <a:ext uri="{FF2B5EF4-FFF2-40B4-BE49-F238E27FC236}">
                      <a16:creationId xmlns:a16="http://schemas.microsoft.com/office/drawing/2014/main" id="{03E702F2-BC7A-4B56-A101-5676BAC87CC4}"/>
                    </a:ext>
                  </a:extLst>
                </p:cNvPr>
                <p:cNvSpPr>
                  <a:spLocks/>
                </p:cNvSpPr>
                <p:nvPr/>
              </p:nvSpPr>
              <p:spPr bwMode="auto">
                <a:xfrm>
                  <a:off x="2506663" y="5975351"/>
                  <a:ext cx="84138" cy="106363"/>
                </a:xfrm>
                <a:custGeom>
                  <a:avLst/>
                  <a:gdLst>
                    <a:gd name="T0" fmla="*/ 19 w 24"/>
                    <a:gd name="T1" fmla="*/ 24 h 30"/>
                    <a:gd name="T2" fmla="*/ 15 w 24"/>
                    <a:gd name="T3" fmla="*/ 29 h 30"/>
                    <a:gd name="T4" fmla="*/ 7 w 24"/>
                    <a:gd name="T5" fmla="*/ 29 h 30"/>
                    <a:gd name="T6" fmla="*/ 0 w 24"/>
                    <a:gd name="T7" fmla="*/ 25 h 30"/>
                    <a:gd name="T8" fmla="*/ 1 w 24"/>
                    <a:gd name="T9" fmla="*/ 19 h 30"/>
                    <a:gd name="T10" fmla="*/ 6 w 24"/>
                    <a:gd name="T11" fmla="*/ 23 h 30"/>
                    <a:gd name="T12" fmla="*/ 9 w 24"/>
                    <a:gd name="T13" fmla="*/ 24 h 30"/>
                    <a:gd name="T14" fmla="*/ 12 w 24"/>
                    <a:gd name="T15" fmla="*/ 24 h 30"/>
                    <a:gd name="T16" fmla="*/ 14 w 24"/>
                    <a:gd name="T17" fmla="*/ 22 h 30"/>
                    <a:gd name="T18" fmla="*/ 14 w 24"/>
                    <a:gd name="T19" fmla="*/ 21 h 30"/>
                    <a:gd name="T20" fmla="*/ 13 w 24"/>
                    <a:gd name="T21" fmla="*/ 19 h 30"/>
                    <a:gd name="T22" fmla="*/ 10 w 24"/>
                    <a:gd name="T23" fmla="*/ 16 h 30"/>
                    <a:gd name="T24" fmla="*/ 6 w 24"/>
                    <a:gd name="T25" fmla="*/ 13 h 30"/>
                    <a:gd name="T26" fmla="*/ 5 w 24"/>
                    <a:gd name="T27" fmla="*/ 10 h 30"/>
                    <a:gd name="T28" fmla="*/ 5 w 24"/>
                    <a:gd name="T29" fmla="*/ 6 h 30"/>
                    <a:gd name="T30" fmla="*/ 9 w 24"/>
                    <a:gd name="T31" fmla="*/ 1 h 30"/>
                    <a:gd name="T32" fmla="*/ 17 w 24"/>
                    <a:gd name="T33" fmla="*/ 1 h 30"/>
                    <a:gd name="T34" fmla="*/ 21 w 24"/>
                    <a:gd name="T35" fmla="*/ 3 h 30"/>
                    <a:gd name="T36" fmla="*/ 24 w 24"/>
                    <a:gd name="T37" fmla="*/ 5 h 30"/>
                    <a:gd name="T38" fmla="*/ 21 w 24"/>
                    <a:gd name="T39" fmla="*/ 9 h 30"/>
                    <a:gd name="T40" fmla="*/ 18 w 24"/>
                    <a:gd name="T41" fmla="*/ 7 h 30"/>
                    <a:gd name="T42" fmla="*/ 15 w 24"/>
                    <a:gd name="T43" fmla="*/ 6 h 30"/>
                    <a:gd name="T44" fmla="*/ 13 w 24"/>
                    <a:gd name="T45" fmla="*/ 6 h 30"/>
                    <a:gd name="T46" fmla="*/ 11 w 24"/>
                    <a:gd name="T47" fmla="*/ 8 h 30"/>
                    <a:gd name="T48" fmla="*/ 11 w 24"/>
                    <a:gd name="T49" fmla="*/ 9 h 30"/>
                    <a:gd name="T50" fmla="*/ 12 w 24"/>
                    <a:gd name="T51" fmla="*/ 10 h 30"/>
                    <a:gd name="T52" fmla="*/ 15 w 24"/>
                    <a:gd name="T53" fmla="*/ 13 h 30"/>
                    <a:gd name="T54" fmla="*/ 19 w 24"/>
                    <a:gd name="T55" fmla="*/ 19 h 30"/>
                    <a:gd name="T56" fmla="*/ 19 w 24"/>
                    <a:gd name="T57" fmla="*/ 24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4" h="30">
                      <a:moveTo>
                        <a:pt x="19" y="24"/>
                      </a:moveTo>
                      <a:cubicBezTo>
                        <a:pt x="19" y="26"/>
                        <a:pt x="17" y="28"/>
                        <a:pt x="15" y="29"/>
                      </a:cubicBezTo>
                      <a:cubicBezTo>
                        <a:pt x="13" y="30"/>
                        <a:pt x="10" y="30"/>
                        <a:pt x="7" y="29"/>
                      </a:cubicBezTo>
                      <a:cubicBezTo>
                        <a:pt x="4" y="28"/>
                        <a:pt x="2" y="27"/>
                        <a:pt x="0" y="25"/>
                      </a:cubicBezTo>
                      <a:cubicBezTo>
                        <a:pt x="1" y="19"/>
                        <a:pt x="1" y="19"/>
                        <a:pt x="1" y="19"/>
                      </a:cubicBezTo>
                      <a:cubicBezTo>
                        <a:pt x="3" y="21"/>
                        <a:pt x="4" y="22"/>
                        <a:pt x="6" y="23"/>
                      </a:cubicBezTo>
                      <a:cubicBezTo>
                        <a:pt x="7" y="23"/>
                        <a:pt x="8" y="24"/>
                        <a:pt x="9" y="24"/>
                      </a:cubicBezTo>
                      <a:cubicBezTo>
                        <a:pt x="10" y="24"/>
                        <a:pt x="11" y="24"/>
                        <a:pt x="12" y="24"/>
                      </a:cubicBezTo>
                      <a:cubicBezTo>
                        <a:pt x="13" y="24"/>
                        <a:pt x="13" y="23"/>
                        <a:pt x="14" y="22"/>
                      </a:cubicBezTo>
                      <a:cubicBezTo>
                        <a:pt x="14" y="22"/>
                        <a:pt x="14" y="21"/>
                        <a:pt x="14" y="21"/>
                      </a:cubicBezTo>
                      <a:cubicBezTo>
                        <a:pt x="13" y="20"/>
                        <a:pt x="13" y="20"/>
                        <a:pt x="13" y="19"/>
                      </a:cubicBezTo>
                      <a:cubicBezTo>
                        <a:pt x="12" y="19"/>
                        <a:pt x="11" y="18"/>
                        <a:pt x="10" y="16"/>
                      </a:cubicBezTo>
                      <a:cubicBezTo>
                        <a:pt x="8" y="15"/>
                        <a:pt x="7" y="14"/>
                        <a:pt x="6" y="13"/>
                      </a:cubicBezTo>
                      <a:cubicBezTo>
                        <a:pt x="6" y="12"/>
                        <a:pt x="5" y="11"/>
                        <a:pt x="5" y="10"/>
                      </a:cubicBezTo>
                      <a:cubicBezTo>
                        <a:pt x="5" y="9"/>
                        <a:pt x="5" y="8"/>
                        <a:pt x="5" y="6"/>
                      </a:cubicBezTo>
                      <a:cubicBezTo>
                        <a:pt x="6" y="4"/>
                        <a:pt x="7" y="2"/>
                        <a:pt x="9" y="1"/>
                      </a:cubicBezTo>
                      <a:cubicBezTo>
                        <a:pt x="11" y="0"/>
                        <a:pt x="14" y="0"/>
                        <a:pt x="17" y="1"/>
                      </a:cubicBezTo>
                      <a:cubicBezTo>
                        <a:pt x="18" y="1"/>
                        <a:pt x="20" y="2"/>
                        <a:pt x="21" y="3"/>
                      </a:cubicBezTo>
                      <a:cubicBezTo>
                        <a:pt x="22" y="3"/>
                        <a:pt x="23" y="4"/>
                        <a:pt x="24" y="5"/>
                      </a:cubicBezTo>
                      <a:cubicBezTo>
                        <a:pt x="21" y="9"/>
                        <a:pt x="21" y="9"/>
                        <a:pt x="21" y="9"/>
                      </a:cubicBezTo>
                      <a:cubicBezTo>
                        <a:pt x="20" y="8"/>
                        <a:pt x="19" y="7"/>
                        <a:pt x="18" y="7"/>
                      </a:cubicBezTo>
                      <a:cubicBezTo>
                        <a:pt x="17" y="6"/>
                        <a:pt x="16" y="6"/>
                        <a:pt x="15" y="6"/>
                      </a:cubicBezTo>
                      <a:cubicBezTo>
                        <a:pt x="14" y="5"/>
                        <a:pt x="13" y="6"/>
                        <a:pt x="13" y="6"/>
                      </a:cubicBezTo>
                      <a:cubicBezTo>
                        <a:pt x="12" y="6"/>
                        <a:pt x="11" y="7"/>
                        <a:pt x="11" y="8"/>
                      </a:cubicBezTo>
                      <a:cubicBezTo>
                        <a:pt x="11" y="8"/>
                        <a:pt x="11" y="9"/>
                        <a:pt x="11" y="9"/>
                      </a:cubicBezTo>
                      <a:cubicBezTo>
                        <a:pt x="11" y="10"/>
                        <a:pt x="12" y="10"/>
                        <a:pt x="12" y="10"/>
                      </a:cubicBezTo>
                      <a:cubicBezTo>
                        <a:pt x="12" y="11"/>
                        <a:pt x="13" y="12"/>
                        <a:pt x="15" y="13"/>
                      </a:cubicBezTo>
                      <a:cubicBezTo>
                        <a:pt x="17" y="15"/>
                        <a:pt x="19" y="17"/>
                        <a:pt x="19" y="19"/>
                      </a:cubicBezTo>
                      <a:cubicBezTo>
                        <a:pt x="20" y="20"/>
                        <a:pt x="20" y="22"/>
                        <a:pt x="19" y="24"/>
                      </a:cubicBezTo>
                      <a:close/>
                    </a:path>
                  </a:pathLst>
                </a:custGeom>
                <a:solidFill>
                  <a:srgbClr val="A7D6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49" b="0" i="0" u="none" strike="noStrike" kern="1200" cap="none" spc="0" normalizeH="0" baseline="0" noProof="0">
                    <a:ln>
                      <a:noFill/>
                    </a:ln>
                    <a:solidFill>
                      <a:prstClr val="black"/>
                    </a:solidFill>
                    <a:effectLst/>
                    <a:uLnTx/>
                    <a:uFillTx/>
                    <a:latin typeface="Calibri"/>
                    <a:ea typeface="+mn-ea"/>
                    <a:cs typeface="+mn-cs"/>
                  </a:endParaRPr>
                </a:p>
              </p:txBody>
            </p:sp>
          </p:grpSp>
        </p:grpSp>
        <p:sp>
          <p:nvSpPr>
            <p:cNvPr id="317" name="Rectangle 503">
              <a:extLst>
                <a:ext uri="{FF2B5EF4-FFF2-40B4-BE49-F238E27FC236}">
                  <a16:creationId xmlns:a16="http://schemas.microsoft.com/office/drawing/2014/main" id="{16CF5915-2623-495E-9A5E-6A7231CB1D99}"/>
                </a:ext>
              </a:extLst>
            </p:cNvPr>
            <p:cNvSpPr>
              <a:spLocks noChangeArrowheads="1"/>
            </p:cNvSpPr>
            <p:nvPr/>
          </p:nvSpPr>
          <p:spPr bwMode="auto">
            <a:xfrm>
              <a:off x="2214563" y="2386012"/>
              <a:ext cx="1145994" cy="3230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482163" rtl="0" eaLnBrk="0" fontAlgn="base" latinLnBrk="0" hangingPunct="0">
                <a:lnSpc>
                  <a:spcPct val="100000"/>
                </a:lnSpc>
                <a:spcBef>
                  <a:spcPct val="0"/>
                </a:spcBef>
                <a:spcAft>
                  <a:spcPct val="0"/>
                </a:spcAft>
                <a:buClrTx/>
                <a:buSzTx/>
                <a:buFontTx/>
                <a:buNone/>
                <a:tabLst/>
                <a:defRPr/>
              </a:pPr>
              <a:r>
                <a:rPr kumimoji="0" lang="en-US" altLang="en-US" sz="1107" b="1" i="0" u="none" strike="noStrike" kern="1200" cap="none" spc="0" normalizeH="0" baseline="0" noProof="0" dirty="0">
                  <a:ln>
                    <a:noFill/>
                  </a:ln>
                  <a:solidFill>
                    <a:srgbClr val="099E43"/>
                  </a:solidFill>
                  <a:effectLst/>
                  <a:uLnTx/>
                  <a:uFillTx/>
                  <a:latin typeface="Open Sans Extrabold" panose="020B0906030804020204" pitchFamily="34" charset="0"/>
                  <a:ea typeface="+mn-ea"/>
                  <a:cs typeface="+mn-cs"/>
                </a:rPr>
                <a:t>DRIVERS</a:t>
              </a:r>
              <a:endParaRPr kumimoji="0" lang="en-US" altLang="en-US" sz="949"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grpSp>
      <p:sp>
        <p:nvSpPr>
          <p:cNvPr id="2" name="Title 1">
            <a:extLst>
              <a:ext uri="{FF2B5EF4-FFF2-40B4-BE49-F238E27FC236}">
                <a16:creationId xmlns:a16="http://schemas.microsoft.com/office/drawing/2014/main" id="{201B863C-7EC8-4D97-94F4-2A74BE23CA1D}"/>
              </a:ext>
            </a:extLst>
          </p:cNvPr>
          <p:cNvSpPr>
            <a:spLocks noGrp="1"/>
          </p:cNvSpPr>
          <p:nvPr>
            <p:ph type="title"/>
          </p:nvPr>
        </p:nvSpPr>
        <p:spPr>
          <a:xfrm>
            <a:off x="495299" y="376885"/>
            <a:ext cx="7335719" cy="1976120"/>
          </a:xfrm>
        </p:spPr>
        <p:txBody>
          <a:bodyPr/>
          <a:lstStyle/>
          <a:p>
            <a:r>
              <a:rPr lang="en-US" dirty="0"/>
              <a:t>GVC–led development: </a:t>
            </a:r>
            <a:br>
              <a:rPr lang="en-US" dirty="0"/>
            </a:br>
            <a:r>
              <a:rPr lang="en-US" dirty="0"/>
              <a:t>Drivers and policies for participation</a:t>
            </a:r>
          </a:p>
        </p:txBody>
      </p:sp>
      <p:sp>
        <p:nvSpPr>
          <p:cNvPr id="4" name="Slide Number Placeholder 3">
            <a:extLst>
              <a:ext uri="{FF2B5EF4-FFF2-40B4-BE49-F238E27FC236}">
                <a16:creationId xmlns:a16="http://schemas.microsoft.com/office/drawing/2014/main" id="{D4E5C890-AB1A-454C-AB68-A6764C907EC2}"/>
              </a:ext>
            </a:extLst>
          </p:cNvPr>
          <p:cNvSpPr>
            <a:spLocks noGrp="1"/>
          </p:cNvSpPr>
          <p:nvPr>
            <p:ph type="sldNum" sz="quarter" idx="7"/>
          </p:nvPr>
        </p:nvSpPr>
        <p:spPr>
          <a:xfrm>
            <a:off x="332866" y="4963239"/>
            <a:ext cx="1700530" cy="123111"/>
          </a:xfrm>
        </p:spPr>
        <p:txBody>
          <a:bodyPr/>
          <a:lstStyle/>
          <a:p>
            <a:pPr marL="38100" marR="0" lvl="0" indent="0" algn="l" defTabSz="914400" rtl="0" eaLnBrk="1" fontAlgn="auto" latinLnBrk="0" hangingPunct="1">
              <a:lnSpc>
                <a:spcPct val="100000"/>
              </a:lnSpc>
              <a:spcBef>
                <a:spcPts val="65"/>
              </a:spcBef>
              <a:spcAft>
                <a:spcPts val="0"/>
              </a:spcAft>
              <a:buClrTx/>
              <a:buSzTx/>
              <a:buFontTx/>
              <a:buNone/>
              <a:tabLst/>
              <a:defRPr/>
            </a:pPr>
            <a:fld id="{81D60167-4931-47E6-BA6A-407CBD079E47}" type="slidenum">
              <a:rPr kumimoji="0" lang="en-US" sz="800" b="0" i="0" u="none" strike="noStrike" kern="1200" cap="none" spc="0" normalizeH="0" baseline="0" noProof="0" smtClean="0">
                <a:ln>
                  <a:noFill/>
                </a:ln>
                <a:solidFill>
                  <a:prstClr val="black"/>
                </a:solidFill>
                <a:effectLst/>
                <a:uLnTx/>
                <a:uFillTx/>
                <a:latin typeface="FuturaPT-Demi"/>
                <a:ea typeface="+mn-ea"/>
                <a:cs typeface="FuturaPT-Demi"/>
              </a:rPr>
              <a:pPr marL="38100" marR="0" lvl="0" indent="0" algn="l" defTabSz="914400" rtl="0" eaLnBrk="1" fontAlgn="auto" latinLnBrk="0" hangingPunct="1">
                <a:lnSpc>
                  <a:spcPct val="100000"/>
                </a:lnSpc>
                <a:spcBef>
                  <a:spcPts val="65"/>
                </a:spcBef>
                <a:spcAft>
                  <a:spcPts val="0"/>
                </a:spcAft>
                <a:buClrTx/>
                <a:buSzTx/>
                <a:buFontTx/>
                <a:buNone/>
                <a:tabLst/>
                <a:defRPr/>
              </a:pPr>
              <a:t>24</a:t>
            </a:fld>
            <a:r>
              <a:rPr kumimoji="0" lang="en-US" sz="800" b="1" i="0" u="none" strike="noStrike" kern="1200" cap="none" spc="0" normalizeH="0" baseline="0" noProof="0">
                <a:ln>
                  <a:noFill/>
                </a:ln>
                <a:solidFill>
                  <a:prstClr val="black"/>
                </a:solidFill>
                <a:effectLst/>
                <a:uLnTx/>
                <a:uFillTx/>
                <a:latin typeface="FuturaPT-Demi"/>
                <a:ea typeface="+mn-ea"/>
                <a:cs typeface="FuturaPT-Demi"/>
              </a:rPr>
              <a:t>  </a:t>
            </a:r>
            <a:r>
              <a:rPr kumimoji="0" lang="en-US" sz="800" b="0" i="0" u="none" strike="noStrike" kern="1200" cap="none" spc="0" normalizeH="0" baseline="0" noProof="0">
                <a:ln>
                  <a:noFill/>
                </a:ln>
                <a:solidFill>
                  <a:prstClr val="black"/>
                </a:solidFill>
                <a:effectLst/>
                <a:uLnTx/>
                <a:uFillTx/>
                <a:latin typeface="FuturaPT-Light"/>
                <a:ea typeface="+mn-ea"/>
              </a:rPr>
              <a:t>|  </a:t>
            </a:r>
            <a:r>
              <a:rPr kumimoji="0" lang="en-US" sz="800" b="0" i="0" u="none" strike="noStrike" kern="1200" cap="none" spc="-10" normalizeH="0" baseline="0" noProof="0">
                <a:ln>
                  <a:noFill/>
                </a:ln>
                <a:solidFill>
                  <a:prstClr val="black"/>
                </a:solidFill>
                <a:effectLst/>
                <a:uLnTx/>
                <a:uFillTx/>
                <a:latin typeface="FuturaPT-Light"/>
                <a:ea typeface="+mn-ea"/>
              </a:rPr>
              <a:t>World </a:t>
            </a:r>
            <a:r>
              <a:rPr kumimoji="0" lang="en-US" sz="800" b="0" i="0" u="none" strike="noStrike" kern="1200" cap="none" spc="-5" normalizeH="0" baseline="0" noProof="0">
                <a:ln>
                  <a:noFill/>
                </a:ln>
                <a:solidFill>
                  <a:prstClr val="black"/>
                </a:solidFill>
                <a:effectLst/>
                <a:uLnTx/>
                <a:uFillTx/>
                <a:latin typeface="FuturaPT-Light"/>
                <a:ea typeface="+mn-ea"/>
              </a:rPr>
              <a:t>Development </a:t>
            </a:r>
            <a:r>
              <a:rPr kumimoji="0" lang="en-US" sz="800" b="0" i="0" u="none" strike="noStrike" kern="1200" cap="none" spc="-10" normalizeH="0" baseline="0" noProof="0">
                <a:ln>
                  <a:noFill/>
                </a:ln>
                <a:solidFill>
                  <a:prstClr val="black"/>
                </a:solidFill>
                <a:effectLst/>
                <a:uLnTx/>
                <a:uFillTx/>
                <a:latin typeface="FuturaPT-Light"/>
                <a:ea typeface="+mn-ea"/>
              </a:rPr>
              <a:t>Report</a:t>
            </a:r>
            <a:r>
              <a:rPr kumimoji="0" lang="en-US" sz="800" b="0" i="0" u="none" strike="noStrike" kern="1200" cap="none" spc="80" normalizeH="0" baseline="0" noProof="0">
                <a:ln>
                  <a:noFill/>
                </a:ln>
                <a:solidFill>
                  <a:prstClr val="black"/>
                </a:solidFill>
                <a:effectLst/>
                <a:uLnTx/>
                <a:uFillTx/>
                <a:latin typeface="FuturaPT-Light"/>
                <a:ea typeface="+mn-ea"/>
              </a:rPr>
              <a:t> </a:t>
            </a:r>
            <a:r>
              <a:rPr kumimoji="0" lang="en-US" sz="800" b="0" i="0" u="none" strike="noStrike" kern="1200" cap="none" spc="-10" normalizeH="0" baseline="0" noProof="0">
                <a:ln>
                  <a:noFill/>
                </a:ln>
                <a:solidFill>
                  <a:prstClr val="black"/>
                </a:solidFill>
                <a:effectLst/>
                <a:uLnTx/>
                <a:uFillTx/>
                <a:latin typeface="FuturaPT-Light"/>
                <a:ea typeface="+mn-ea"/>
              </a:rPr>
              <a:t>2020</a:t>
            </a:r>
            <a:endParaRPr kumimoji="0" lang="en-US" sz="800" b="0" i="0" u="none" strike="noStrike" kern="1200" cap="none" spc="-10" normalizeH="0" baseline="0" noProof="0" dirty="0">
              <a:ln>
                <a:noFill/>
              </a:ln>
              <a:solidFill>
                <a:prstClr val="black"/>
              </a:solidFill>
              <a:effectLst/>
              <a:uLnTx/>
              <a:uFillTx/>
              <a:latin typeface="FuturaPT-Light"/>
              <a:ea typeface="+mn-ea"/>
            </a:endParaRPr>
          </a:p>
        </p:txBody>
      </p:sp>
    </p:spTree>
    <p:extLst>
      <p:ext uri="{BB962C8B-B14F-4D97-AF65-F5344CB8AC3E}">
        <p14:creationId xmlns:p14="http://schemas.microsoft.com/office/powerpoint/2010/main" val="346758245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8D33F6-5DBE-4BA0-81E0-DD016468E091}"/>
              </a:ext>
            </a:extLst>
          </p:cNvPr>
          <p:cNvSpPr>
            <a:spLocks noGrp="1"/>
          </p:cNvSpPr>
          <p:nvPr>
            <p:ph type="title"/>
          </p:nvPr>
        </p:nvSpPr>
        <p:spPr/>
        <p:txBody>
          <a:bodyPr/>
          <a:lstStyle/>
          <a:p>
            <a:r>
              <a:rPr lang="en-US" b="1" dirty="0"/>
              <a:t>Fundamentals need not determine destiny and transitions—policies matter</a:t>
            </a:r>
            <a:endParaRPr lang="en-US" dirty="0"/>
          </a:p>
        </p:txBody>
      </p:sp>
      <p:sp>
        <p:nvSpPr>
          <p:cNvPr id="4" name="Slide Number Placeholder 3">
            <a:extLst>
              <a:ext uri="{FF2B5EF4-FFF2-40B4-BE49-F238E27FC236}">
                <a16:creationId xmlns:a16="http://schemas.microsoft.com/office/drawing/2014/main" id="{C105E0B4-0AD7-49C5-AB28-09917F7123A2}"/>
              </a:ext>
            </a:extLst>
          </p:cNvPr>
          <p:cNvSpPr>
            <a:spLocks noGrp="1"/>
          </p:cNvSpPr>
          <p:nvPr>
            <p:ph type="sldNum" sz="quarter" idx="15"/>
          </p:nvPr>
        </p:nvSpPr>
        <p:spPr/>
        <p:txBody>
          <a:bodyPr/>
          <a:lstStyle/>
          <a:p>
            <a:pPr defTabSz="685800" fontAlgn="base">
              <a:spcBef>
                <a:spcPct val="0"/>
              </a:spcBef>
              <a:spcAft>
                <a:spcPct val="0"/>
              </a:spcAft>
            </a:pPr>
            <a:fld id="{B439F95D-CD6C-461B-AC55-2EEF1AD0C511}" type="slidenum">
              <a:rPr lang="en-US">
                <a:ea typeface="MS PGothic" pitchFamily="34" charset="-128"/>
              </a:rPr>
              <a:pPr defTabSz="685800" fontAlgn="base">
                <a:spcBef>
                  <a:spcPct val="0"/>
                </a:spcBef>
                <a:spcAft>
                  <a:spcPct val="0"/>
                </a:spcAft>
              </a:pPr>
              <a:t>25</a:t>
            </a:fld>
            <a:endParaRPr lang="en-US">
              <a:ea typeface="MS PGothic" pitchFamily="34" charset="-128"/>
            </a:endParaRPr>
          </a:p>
        </p:txBody>
      </p:sp>
      <p:pic>
        <p:nvPicPr>
          <p:cNvPr id="5" name="Picture 4">
            <a:extLst>
              <a:ext uri="{FF2B5EF4-FFF2-40B4-BE49-F238E27FC236}">
                <a16:creationId xmlns:a16="http://schemas.microsoft.com/office/drawing/2014/main" id="{760FBDB4-63F5-4828-A34A-D2CEEAE31FBD}"/>
              </a:ext>
            </a:extLst>
          </p:cNvPr>
          <p:cNvPicPr/>
          <p:nvPr/>
        </p:nvPicPr>
        <p:blipFill>
          <a:blip r:embed="rId2"/>
          <a:stretch>
            <a:fillRect/>
          </a:stretch>
        </p:blipFill>
        <p:spPr>
          <a:xfrm>
            <a:off x="1846969" y="1231710"/>
            <a:ext cx="5222237" cy="3352714"/>
          </a:xfrm>
          <a:prstGeom prst="rect">
            <a:avLst/>
          </a:prstGeom>
        </p:spPr>
      </p:pic>
      <p:sp>
        <p:nvSpPr>
          <p:cNvPr id="6" name="Rectangle 5">
            <a:extLst>
              <a:ext uri="{FF2B5EF4-FFF2-40B4-BE49-F238E27FC236}">
                <a16:creationId xmlns:a16="http://schemas.microsoft.com/office/drawing/2014/main" id="{E9275487-0F27-4B41-BB1F-C6C8330E3F2D}"/>
              </a:ext>
            </a:extLst>
          </p:cNvPr>
          <p:cNvSpPr/>
          <p:nvPr/>
        </p:nvSpPr>
        <p:spPr>
          <a:xfrm>
            <a:off x="1837717" y="4591644"/>
            <a:ext cx="1324402" cy="230832"/>
          </a:xfrm>
          <a:prstGeom prst="rect">
            <a:avLst/>
          </a:prstGeom>
        </p:spPr>
        <p:txBody>
          <a:bodyPr wrap="none">
            <a:spAutoFit/>
          </a:bodyPr>
          <a:lstStyle/>
          <a:p>
            <a:pPr defTabSz="685800" fontAlgn="base">
              <a:spcBef>
                <a:spcPct val="0"/>
              </a:spcBef>
              <a:spcAft>
                <a:spcPct val="0"/>
              </a:spcAft>
            </a:pPr>
            <a:r>
              <a:rPr lang="en-US" sz="900" i="1" dirty="0">
                <a:solidFill>
                  <a:srgbClr val="021F43"/>
                </a:solidFill>
                <a:latin typeface="Garamond" panose="02020404030301010803" pitchFamily="18" charset="0"/>
                <a:ea typeface="Calibri" panose="020F0502020204030204" pitchFamily="34" charset="0"/>
                <a:cs typeface="DaunPenh" panose="01010101010101010101" pitchFamily="2" charset="0"/>
              </a:rPr>
              <a:t>Source:</a:t>
            </a:r>
            <a:r>
              <a:rPr lang="en-US" sz="900" dirty="0">
                <a:solidFill>
                  <a:srgbClr val="021F43"/>
                </a:solidFill>
                <a:latin typeface="Garamond" panose="02020404030301010803" pitchFamily="18" charset="0"/>
                <a:ea typeface="Calibri" panose="020F0502020204030204" pitchFamily="34" charset="0"/>
                <a:cs typeface="DaunPenh" panose="01010101010101010101" pitchFamily="2" charset="0"/>
              </a:rPr>
              <a:t> World Bank 2019a</a:t>
            </a:r>
            <a:endParaRPr lang="en-US" sz="900" dirty="0">
              <a:solidFill>
                <a:srgbClr val="021F43"/>
              </a:solidFill>
              <a:latin typeface="Trebuchet MS" pitchFamily="34" charset="0"/>
              <a:ea typeface="MS PGothic" pitchFamily="34" charset="-128"/>
            </a:endParaRPr>
          </a:p>
        </p:txBody>
      </p:sp>
      <p:sp>
        <p:nvSpPr>
          <p:cNvPr id="7" name="Rectangle 6">
            <a:extLst>
              <a:ext uri="{FF2B5EF4-FFF2-40B4-BE49-F238E27FC236}">
                <a16:creationId xmlns:a16="http://schemas.microsoft.com/office/drawing/2014/main" id="{31EA23D0-E70E-4EEF-B601-2187B4316FFB}"/>
              </a:ext>
            </a:extLst>
          </p:cNvPr>
          <p:cNvSpPr/>
          <p:nvPr/>
        </p:nvSpPr>
        <p:spPr>
          <a:xfrm>
            <a:off x="609600" y="4719519"/>
            <a:ext cx="6019800" cy="369332"/>
          </a:xfrm>
          <a:prstGeom prst="rect">
            <a:avLst/>
          </a:prstGeom>
        </p:spPr>
        <p:txBody>
          <a:bodyPr wrap="square">
            <a:spAutoFit/>
          </a:bodyPr>
          <a:lstStyle/>
          <a:p>
            <a:r>
              <a:rPr lang="en-US" dirty="0"/>
              <a:t>No one size fits all — policy priorities evolve</a:t>
            </a:r>
          </a:p>
        </p:txBody>
      </p:sp>
    </p:spTree>
    <p:extLst>
      <p:ext uri="{BB962C8B-B14F-4D97-AF65-F5344CB8AC3E}">
        <p14:creationId xmlns:p14="http://schemas.microsoft.com/office/powerpoint/2010/main" val="6871245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501"/>
        <p:cNvGrpSpPr/>
        <p:nvPr/>
      </p:nvGrpSpPr>
      <p:grpSpPr>
        <a:xfrm>
          <a:off x="0" y="0"/>
          <a:ext cx="0" cy="0"/>
          <a:chOff x="0" y="0"/>
          <a:chExt cx="0" cy="0"/>
        </a:xfrm>
      </p:grpSpPr>
      <p:sp>
        <p:nvSpPr>
          <p:cNvPr id="502" name="Google Shape;502;p6"/>
          <p:cNvSpPr txBox="1">
            <a:spLocks noGrp="1"/>
          </p:cNvSpPr>
          <p:nvPr>
            <p:ph type="title"/>
          </p:nvPr>
        </p:nvSpPr>
        <p:spPr>
          <a:xfrm>
            <a:off x="313838" y="202087"/>
            <a:ext cx="8746650" cy="806625"/>
          </a:xfrm>
          <a:prstGeom prst="rect">
            <a:avLst/>
          </a:prstGeom>
          <a:noFill/>
          <a:ln>
            <a:noFill/>
          </a:ln>
        </p:spPr>
        <p:txBody>
          <a:bodyPr spcFirstLastPara="1" vert="horz" wrap="square" lIns="0" tIns="0" rIns="0" bIns="0" rtlCol="0" anchor="ctr" anchorCtr="0">
            <a:noAutofit/>
          </a:bodyPr>
          <a:lstStyle/>
          <a:p>
            <a:pPr algn="l">
              <a:spcBef>
                <a:spcPts val="0"/>
              </a:spcBef>
              <a:buClr>
                <a:schemeClr val="dk1"/>
              </a:buClr>
              <a:buSzPts val="3600"/>
            </a:pPr>
            <a:r>
              <a:rPr lang="en-US" sz="2700" b="1" dirty="0">
                <a:solidFill>
                  <a:schemeClr val="dk1"/>
                </a:solidFill>
                <a:latin typeface="Calibri"/>
                <a:ea typeface="Calibri"/>
                <a:cs typeface="Calibri"/>
                <a:sym typeface="Calibri"/>
              </a:rPr>
              <a:t>Fundamentals need not determine destiny—policies matter</a:t>
            </a:r>
            <a:endParaRPr sz="3300" dirty="0">
              <a:solidFill>
                <a:schemeClr val="dk1"/>
              </a:solidFill>
              <a:latin typeface="Calibri"/>
              <a:ea typeface="Calibri"/>
              <a:cs typeface="Calibri"/>
              <a:sym typeface="Calibri"/>
            </a:endParaRPr>
          </a:p>
        </p:txBody>
      </p:sp>
      <p:graphicFrame>
        <p:nvGraphicFramePr>
          <p:cNvPr id="503" name="Google Shape;503;p6"/>
          <p:cNvGraphicFramePr/>
          <p:nvPr>
            <p:extLst>
              <p:ext uri="{D42A27DB-BD31-4B8C-83A1-F6EECF244321}">
                <p14:modId xmlns:p14="http://schemas.microsoft.com/office/powerpoint/2010/main" val="735932967"/>
              </p:ext>
            </p:extLst>
          </p:nvPr>
        </p:nvGraphicFramePr>
        <p:xfrm>
          <a:off x="811242" y="1008710"/>
          <a:ext cx="7544195" cy="3526031"/>
        </p:xfrm>
        <a:graphic>
          <a:graphicData uri="http://schemas.openxmlformats.org/drawingml/2006/table">
            <a:tbl>
              <a:tblPr firstRow="1" bandRow="1">
                <a:noFill/>
              </a:tblPr>
              <a:tblGrid>
                <a:gridCol w="1285988">
                  <a:extLst>
                    <a:ext uri="{9D8B030D-6E8A-4147-A177-3AD203B41FA5}">
                      <a16:colId xmlns:a16="http://schemas.microsoft.com/office/drawing/2014/main" val="20000"/>
                    </a:ext>
                  </a:extLst>
                </a:gridCol>
                <a:gridCol w="2033869">
                  <a:extLst>
                    <a:ext uri="{9D8B030D-6E8A-4147-A177-3AD203B41FA5}">
                      <a16:colId xmlns:a16="http://schemas.microsoft.com/office/drawing/2014/main" val="20001"/>
                    </a:ext>
                  </a:extLst>
                </a:gridCol>
                <a:gridCol w="2112169">
                  <a:extLst>
                    <a:ext uri="{9D8B030D-6E8A-4147-A177-3AD203B41FA5}">
                      <a16:colId xmlns:a16="http://schemas.microsoft.com/office/drawing/2014/main" val="20002"/>
                    </a:ext>
                  </a:extLst>
                </a:gridCol>
                <a:gridCol w="2112169">
                  <a:extLst>
                    <a:ext uri="{9D8B030D-6E8A-4147-A177-3AD203B41FA5}">
                      <a16:colId xmlns:a16="http://schemas.microsoft.com/office/drawing/2014/main" val="20003"/>
                    </a:ext>
                  </a:extLst>
                </a:gridCol>
              </a:tblGrid>
              <a:tr h="522413">
                <a:tc>
                  <a:txBody>
                    <a:bodyPr/>
                    <a:lstStyle/>
                    <a:p>
                      <a:pPr marL="0" marR="0" lvl="0" indent="0" algn="l" rtl="0">
                        <a:lnSpc>
                          <a:spcPct val="107000"/>
                        </a:lnSpc>
                        <a:spcBef>
                          <a:spcPts val="0"/>
                        </a:spcBef>
                        <a:spcAft>
                          <a:spcPts val="0"/>
                        </a:spcAft>
                        <a:buNone/>
                      </a:pPr>
                      <a:endParaRPr lang="en-US" sz="1300" u="none" strike="noStrike" cap="none" dirty="0">
                        <a:solidFill>
                          <a:schemeClr val="dk1"/>
                        </a:solidFill>
                        <a:latin typeface="Calibri"/>
                        <a:ea typeface="Calibri"/>
                        <a:cs typeface="Calibri"/>
                        <a:sym typeface="Calibri"/>
                      </a:endParaRPr>
                    </a:p>
                    <a:p>
                      <a:pPr marL="0" marR="0" lvl="0" indent="0" algn="l" rtl="0">
                        <a:lnSpc>
                          <a:spcPct val="107000"/>
                        </a:lnSpc>
                        <a:spcBef>
                          <a:spcPts val="0"/>
                        </a:spcBef>
                        <a:spcAft>
                          <a:spcPts val="0"/>
                        </a:spcAft>
                        <a:buNone/>
                      </a:pPr>
                      <a:r>
                        <a:rPr lang="en-US" sz="1300" u="none" strike="noStrike" cap="none" dirty="0">
                          <a:solidFill>
                            <a:schemeClr val="dk1"/>
                          </a:solidFill>
                          <a:latin typeface="Calibri"/>
                          <a:ea typeface="Calibri"/>
                          <a:cs typeface="Calibri"/>
                          <a:sym typeface="Calibri"/>
                        </a:rPr>
                        <a:t>FUNDAMENTALS</a:t>
                      </a:r>
                      <a:endParaRPr sz="1300" u="none" strike="noStrike" cap="none" dirty="0">
                        <a:solidFill>
                          <a:schemeClr val="dk1"/>
                        </a:solidFill>
                        <a:latin typeface="Calibri"/>
                        <a:ea typeface="Calibri"/>
                        <a:cs typeface="Calibri"/>
                        <a:sym typeface="Calibri"/>
                      </a:endParaRPr>
                    </a:p>
                  </a:txBody>
                  <a:tcPr marL="24113" marR="24113" marT="24113" marB="24113">
                    <a:lnL w="9525" cap="flat" cmpd="sng">
                      <a:solidFill>
                        <a:srgbClr val="000000">
                          <a:alpha val="0"/>
                        </a:srgbClr>
                      </a:solidFill>
                      <a:prstDash val="solid"/>
                      <a:round/>
                      <a:headEnd type="none" w="sm" len="sm"/>
                      <a:tailEnd type="none" w="sm" len="sm"/>
                    </a:lnL>
                    <a:lnR w="38100" cap="flat" cmpd="sng">
                      <a:solidFill>
                        <a:srgbClr val="00345B"/>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38100" cap="flat" cmpd="sng">
                      <a:solidFill>
                        <a:srgbClr val="00345B"/>
                      </a:solidFill>
                      <a:prstDash val="solid"/>
                      <a:round/>
                      <a:headEnd type="none" w="sm" len="sm"/>
                      <a:tailEnd type="none" w="sm" len="sm"/>
                    </a:lnB>
                    <a:gradFill>
                      <a:gsLst>
                        <a:gs pos="0">
                          <a:schemeClr val="lt1"/>
                        </a:gs>
                        <a:gs pos="58000">
                          <a:srgbClr val="D8E2F3"/>
                        </a:gs>
                        <a:gs pos="83000">
                          <a:srgbClr val="A9BEE4"/>
                        </a:gs>
                        <a:gs pos="100000">
                          <a:srgbClr val="C5D3ED"/>
                        </a:gs>
                      </a:gsLst>
                      <a:lin ang="0" scaled="0"/>
                    </a:gradFill>
                  </a:tcPr>
                </a:tc>
                <a:tc>
                  <a:txBody>
                    <a:bodyPr/>
                    <a:lstStyle/>
                    <a:p>
                      <a:pPr marL="172085" marR="0" lvl="0" indent="0" algn="ctr" rtl="0">
                        <a:lnSpc>
                          <a:spcPct val="107000"/>
                        </a:lnSpc>
                        <a:spcBef>
                          <a:spcPts val="0"/>
                        </a:spcBef>
                        <a:spcAft>
                          <a:spcPts val="0"/>
                        </a:spcAft>
                        <a:buNone/>
                      </a:pPr>
                      <a:r>
                        <a:rPr lang="en-US" sz="1000" b="1" u="none" strike="noStrike" cap="none">
                          <a:solidFill>
                            <a:schemeClr val="dk1"/>
                          </a:solidFill>
                        </a:rPr>
                        <a:t>To Limited Manufacturing</a:t>
                      </a:r>
                      <a:endParaRPr sz="1000" b="1" u="none" strike="noStrike" cap="none">
                        <a:solidFill>
                          <a:schemeClr val="dk1"/>
                        </a:solidFill>
                        <a:latin typeface="Calibri"/>
                        <a:ea typeface="Calibri"/>
                        <a:cs typeface="Calibri"/>
                        <a:sym typeface="Calibri"/>
                      </a:endParaRPr>
                    </a:p>
                  </a:txBody>
                  <a:tcPr marL="24113" marR="24113" marT="24113" marB="24113">
                    <a:lnL w="38100" cap="flat" cmpd="sng">
                      <a:solidFill>
                        <a:srgbClr val="00345B"/>
                      </a:solidFill>
                      <a:prstDash val="solid"/>
                      <a:round/>
                      <a:headEnd type="none" w="sm" len="sm"/>
                      <a:tailEnd type="none" w="sm" len="sm"/>
                    </a:lnL>
                    <a:lnR w="12700" cap="flat" cmpd="sng">
                      <a:solidFill>
                        <a:srgbClr val="00345B"/>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38100" cap="flat" cmpd="sng">
                      <a:solidFill>
                        <a:srgbClr val="00345B"/>
                      </a:solidFill>
                      <a:prstDash val="solid"/>
                      <a:round/>
                      <a:headEnd type="none" w="sm" len="sm"/>
                      <a:tailEnd type="none" w="sm" len="sm"/>
                    </a:lnB>
                    <a:gradFill>
                      <a:gsLst>
                        <a:gs pos="0">
                          <a:srgbClr val="C4E0B2"/>
                        </a:gs>
                        <a:gs pos="74000">
                          <a:srgbClr val="A9BEE4"/>
                        </a:gs>
                        <a:gs pos="83000">
                          <a:srgbClr val="A9BEE4"/>
                        </a:gs>
                        <a:gs pos="100000">
                          <a:srgbClr val="C5D3ED"/>
                        </a:gs>
                      </a:gsLst>
                      <a:lin ang="0" scaled="0"/>
                    </a:gradFill>
                  </a:tcPr>
                </a:tc>
                <a:tc>
                  <a:txBody>
                    <a:bodyPr/>
                    <a:lstStyle/>
                    <a:p>
                      <a:pPr marL="172085" marR="0" lvl="0" indent="0" algn="ctr" rtl="0">
                        <a:lnSpc>
                          <a:spcPct val="107000"/>
                        </a:lnSpc>
                        <a:spcBef>
                          <a:spcPts val="0"/>
                        </a:spcBef>
                        <a:spcAft>
                          <a:spcPts val="0"/>
                        </a:spcAft>
                        <a:buNone/>
                      </a:pPr>
                      <a:r>
                        <a:rPr lang="en-US" sz="1000" b="1" u="none" strike="noStrike" cap="none">
                          <a:solidFill>
                            <a:schemeClr val="dk1"/>
                          </a:solidFill>
                        </a:rPr>
                        <a:t>To advanced manufacturing and services</a:t>
                      </a:r>
                      <a:endParaRPr sz="1000" b="1" u="none" strike="noStrike" cap="none">
                        <a:solidFill>
                          <a:schemeClr val="dk1"/>
                        </a:solidFill>
                        <a:latin typeface="Calibri"/>
                        <a:ea typeface="Calibri"/>
                        <a:cs typeface="Calibri"/>
                        <a:sym typeface="Calibri"/>
                      </a:endParaRPr>
                    </a:p>
                  </a:txBody>
                  <a:tcPr marL="24113" marR="24113" marT="24113" marB="24113">
                    <a:lnL w="12700" cap="flat" cmpd="sng">
                      <a:solidFill>
                        <a:srgbClr val="00345B"/>
                      </a:solidFill>
                      <a:prstDash val="solid"/>
                      <a:round/>
                      <a:headEnd type="none" w="sm" len="sm"/>
                      <a:tailEnd type="none" w="sm" len="sm"/>
                    </a:lnL>
                    <a:lnR w="12700" cap="flat" cmpd="sng">
                      <a:solidFill>
                        <a:srgbClr val="00345B"/>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38100" cap="flat" cmpd="sng">
                      <a:solidFill>
                        <a:srgbClr val="00345B"/>
                      </a:solidFill>
                      <a:prstDash val="solid"/>
                      <a:round/>
                      <a:headEnd type="none" w="sm" len="sm"/>
                      <a:tailEnd type="none" w="sm" len="sm"/>
                    </a:lnB>
                    <a:gradFill>
                      <a:gsLst>
                        <a:gs pos="0">
                          <a:srgbClr val="D8E2F3"/>
                        </a:gs>
                        <a:gs pos="74000">
                          <a:srgbClr val="A9BEE4"/>
                        </a:gs>
                        <a:gs pos="83000">
                          <a:srgbClr val="A9BEE4"/>
                        </a:gs>
                        <a:gs pos="100000">
                          <a:srgbClr val="ACB8CA"/>
                        </a:gs>
                      </a:gsLst>
                      <a:lin ang="0" scaled="0"/>
                    </a:gradFill>
                  </a:tcPr>
                </a:tc>
                <a:tc>
                  <a:txBody>
                    <a:bodyPr/>
                    <a:lstStyle/>
                    <a:p>
                      <a:pPr marL="172085" marR="0" lvl="0" indent="0" algn="ctr" rtl="0">
                        <a:lnSpc>
                          <a:spcPct val="107000"/>
                        </a:lnSpc>
                        <a:spcBef>
                          <a:spcPts val="0"/>
                        </a:spcBef>
                        <a:spcAft>
                          <a:spcPts val="0"/>
                        </a:spcAft>
                        <a:buNone/>
                      </a:pPr>
                      <a:r>
                        <a:rPr lang="en-US" sz="1000" b="1" u="none" strike="noStrike" cap="none">
                          <a:solidFill>
                            <a:schemeClr val="dk1"/>
                          </a:solidFill>
                        </a:rPr>
                        <a:t>To innovative activities</a:t>
                      </a:r>
                      <a:endParaRPr sz="1000" b="1" u="none" strike="noStrike" cap="none">
                        <a:solidFill>
                          <a:schemeClr val="dk1"/>
                        </a:solidFill>
                        <a:latin typeface="Calibri"/>
                        <a:ea typeface="Calibri"/>
                        <a:cs typeface="Calibri"/>
                        <a:sym typeface="Calibri"/>
                      </a:endParaRPr>
                    </a:p>
                  </a:txBody>
                  <a:tcPr marL="24113" marR="24113" marT="24113" marB="24113">
                    <a:lnL w="12700" cap="flat" cmpd="sng">
                      <a:solidFill>
                        <a:srgbClr val="00345B"/>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38100" cap="flat" cmpd="sng">
                      <a:solidFill>
                        <a:srgbClr val="00345B"/>
                      </a:solidFill>
                      <a:prstDash val="solid"/>
                      <a:round/>
                      <a:headEnd type="none" w="sm" len="sm"/>
                      <a:tailEnd type="none" w="sm" len="sm"/>
                    </a:lnB>
                    <a:gradFill>
                      <a:gsLst>
                        <a:gs pos="0">
                          <a:srgbClr val="8296B0"/>
                        </a:gs>
                        <a:gs pos="74000">
                          <a:srgbClr val="A9BEE4"/>
                        </a:gs>
                        <a:gs pos="83000">
                          <a:srgbClr val="A9BEE4"/>
                        </a:gs>
                        <a:gs pos="100000">
                          <a:schemeClr val="dk2"/>
                        </a:gs>
                      </a:gsLst>
                      <a:lin ang="0" scaled="0"/>
                    </a:gradFill>
                  </a:tcPr>
                </a:tc>
                <a:extLst>
                  <a:ext uri="{0D108BD9-81ED-4DB2-BD59-A6C34878D82A}">
                    <a16:rowId xmlns:a16="http://schemas.microsoft.com/office/drawing/2014/main" val="10000"/>
                  </a:ext>
                </a:extLst>
              </a:tr>
              <a:tr h="213600">
                <a:tc rowSpan="3">
                  <a:txBody>
                    <a:bodyPr/>
                    <a:lstStyle/>
                    <a:p>
                      <a:pPr marL="0" marR="0" lvl="0" indent="0" algn="l" rtl="0">
                        <a:lnSpc>
                          <a:spcPct val="107000"/>
                        </a:lnSpc>
                        <a:spcBef>
                          <a:spcPts val="0"/>
                        </a:spcBef>
                        <a:spcAft>
                          <a:spcPts val="0"/>
                        </a:spcAft>
                        <a:buNone/>
                      </a:pPr>
                      <a:r>
                        <a:rPr lang="en-US" sz="1100" b="1" u="none" strike="noStrike" cap="none" dirty="0">
                          <a:solidFill>
                            <a:schemeClr val="dk1"/>
                          </a:solidFill>
                        </a:rPr>
                        <a:t>Endowments</a:t>
                      </a:r>
                      <a:endParaRPr sz="1100" b="1" u="none" strike="noStrike" cap="none" dirty="0">
                        <a:solidFill>
                          <a:schemeClr val="dk1"/>
                        </a:solidFill>
                        <a:latin typeface="Calibri"/>
                        <a:ea typeface="Calibri"/>
                        <a:cs typeface="Calibri"/>
                        <a:sym typeface="Calibri"/>
                      </a:endParaRPr>
                    </a:p>
                  </a:txBody>
                  <a:tcPr marL="24113" marR="24113" marT="24113" marB="24113" anchor="ctr">
                    <a:lnL w="9525" cap="flat" cmpd="sng">
                      <a:solidFill>
                        <a:srgbClr val="000000">
                          <a:alpha val="0"/>
                        </a:srgbClr>
                      </a:solidFill>
                      <a:prstDash val="solid"/>
                      <a:round/>
                      <a:headEnd type="none" w="sm" len="sm"/>
                      <a:tailEnd type="none" w="sm" len="sm"/>
                    </a:lnL>
                    <a:lnR w="38100" cap="flat" cmpd="sng">
                      <a:solidFill>
                        <a:srgbClr val="00345B"/>
                      </a:solidFill>
                      <a:prstDash val="solid"/>
                      <a:round/>
                      <a:headEnd type="none" w="sm" len="sm"/>
                      <a:tailEnd type="none" w="sm" len="sm"/>
                    </a:lnR>
                    <a:lnT w="38100" cap="flat" cmpd="sng">
                      <a:solidFill>
                        <a:srgbClr val="00345B"/>
                      </a:solidFill>
                      <a:prstDash val="solid"/>
                      <a:round/>
                      <a:headEnd type="none" w="sm" len="sm"/>
                      <a:tailEnd type="none" w="sm" len="sm"/>
                    </a:lnT>
                    <a:lnB w="12700" cap="flat" cmpd="sng">
                      <a:solidFill>
                        <a:srgbClr val="00345B"/>
                      </a:solidFill>
                      <a:prstDash val="solid"/>
                      <a:round/>
                      <a:headEnd type="none" w="sm" len="sm"/>
                      <a:tailEnd type="none" w="sm" len="sm"/>
                    </a:lnB>
                    <a:gradFill>
                      <a:gsLst>
                        <a:gs pos="0">
                          <a:schemeClr val="lt1"/>
                        </a:gs>
                        <a:gs pos="58000">
                          <a:srgbClr val="D8E2F3"/>
                        </a:gs>
                        <a:gs pos="83000">
                          <a:srgbClr val="A9BEE4"/>
                        </a:gs>
                        <a:gs pos="100000">
                          <a:srgbClr val="C5D3ED"/>
                        </a:gs>
                      </a:gsLst>
                      <a:lin ang="0" scaled="0"/>
                    </a:gradFill>
                  </a:tcPr>
                </a:tc>
                <a:tc gridSpan="3">
                  <a:txBody>
                    <a:bodyPr/>
                    <a:lstStyle/>
                    <a:p>
                      <a:pPr marL="0" marR="0" lvl="0" indent="0" algn="l" rtl="0">
                        <a:lnSpc>
                          <a:spcPct val="107000"/>
                        </a:lnSpc>
                        <a:spcBef>
                          <a:spcPts val="0"/>
                        </a:spcBef>
                        <a:spcAft>
                          <a:spcPts val="0"/>
                        </a:spcAft>
                        <a:buClr>
                          <a:srgbClr val="BFBFBF"/>
                        </a:buClr>
                        <a:buSzPts val="1300"/>
                        <a:buFont typeface="Arial"/>
                        <a:buNone/>
                      </a:pPr>
                      <a:r>
                        <a:rPr lang="en-US" sz="600" b="0" u="none" strike="noStrike" cap="none">
                          <a:solidFill>
                            <a:srgbClr val="BFBFBF"/>
                          </a:solidFill>
                        </a:rPr>
                        <a:t>FDI: Investment policy and business climate</a:t>
                      </a:r>
                      <a:endParaRPr sz="600" b="0" u="none" strike="noStrike" cap="none">
                        <a:solidFill>
                          <a:srgbClr val="BFBFBF"/>
                        </a:solidFill>
                        <a:latin typeface="Calibri"/>
                        <a:ea typeface="Calibri"/>
                        <a:cs typeface="Calibri"/>
                        <a:sym typeface="Calibri"/>
                      </a:endParaRPr>
                    </a:p>
                  </a:txBody>
                  <a:tcPr marL="24113" marR="24113" marT="24113" marB="24113">
                    <a:lnL w="38100" cap="flat" cmpd="sng">
                      <a:solidFill>
                        <a:srgbClr val="00345B"/>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38100" cap="flat" cmpd="sng">
                      <a:solidFill>
                        <a:srgbClr val="00345B"/>
                      </a:solidFill>
                      <a:prstDash val="solid"/>
                      <a:round/>
                      <a:headEnd type="none" w="sm" len="sm"/>
                      <a:tailEnd type="none" w="sm" len="sm"/>
                    </a:lnT>
                    <a:lnB w="12700" cap="flat" cmpd="sng">
                      <a:solidFill>
                        <a:srgbClr val="00345B"/>
                      </a:solidFill>
                      <a:prstDash val="solid"/>
                      <a:round/>
                      <a:headEnd type="none" w="sm" len="sm"/>
                      <a:tailEnd type="none" w="sm" len="sm"/>
                    </a:lnB>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1"/>
                  </a:ext>
                </a:extLst>
              </a:tr>
              <a:tr h="213600">
                <a:tc vMerge="1">
                  <a:txBody>
                    <a:bodyPr/>
                    <a:lstStyle/>
                    <a:p>
                      <a:endParaRPr lang="en-US"/>
                    </a:p>
                  </a:txBody>
                  <a:tcPr/>
                </a:tc>
                <a:tc>
                  <a:txBody>
                    <a:bodyPr/>
                    <a:lstStyle/>
                    <a:p>
                      <a:pPr marL="105410" marR="0" lvl="0" indent="0" algn="ctr" rtl="0">
                        <a:lnSpc>
                          <a:spcPct val="107000"/>
                        </a:lnSpc>
                        <a:spcBef>
                          <a:spcPts val="0"/>
                        </a:spcBef>
                        <a:spcAft>
                          <a:spcPts val="0"/>
                        </a:spcAft>
                        <a:buNone/>
                      </a:pPr>
                      <a:r>
                        <a:rPr lang="en-US" sz="600" b="0" u="none" strike="noStrike" cap="none">
                          <a:solidFill>
                            <a:srgbClr val="BFBFBF"/>
                          </a:solidFill>
                        </a:rPr>
                        <a:t> </a:t>
                      </a:r>
                      <a:endParaRPr sz="600" b="0" u="none" strike="noStrike" cap="none">
                        <a:solidFill>
                          <a:srgbClr val="BFBFBF"/>
                        </a:solidFill>
                        <a:latin typeface="Calibri"/>
                        <a:ea typeface="Calibri"/>
                        <a:cs typeface="Calibri"/>
                        <a:sym typeface="Calibri"/>
                      </a:endParaRPr>
                    </a:p>
                  </a:txBody>
                  <a:tcPr marL="24113" marR="24113" marT="24113" marB="24113">
                    <a:lnL w="38100" cap="flat" cmpd="sng">
                      <a:solidFill>
                        <a:srgbClr val="00345B"/>
                      </a:solidFill>
                      <a:prstDash val="solid"/>
                      <a:round/>
                      <a:headEnd type="none" w="sm" len="sm"/>
                      <a:tailEnd type="none" w="sm" len="sm"/>
                    </a:lnL>
                    <a:lnR w="12700" cap="flat" cmpd="sng">
                      <a:solidFill>
                        <a:srgbClr val="00345B"/>
                      </a:solidFill>
                      <a:prstDash val="solid"/>
                      <a:round/>
                      <a:headEnd type="none" w="sm" len="sm"/>
                      <a:tailEnd type="none" w="sm" len="sm"/>
                    </a:lnR>
                    <a:lnT w="12700" cap="flat" cmpd="sng">
                      <a:solidFill>
                        <a:srgbClr val="00345B"/>
                      </a:solidFill>
                      <a:prstDash val="solid"/>
                      <a:round/>
                      <a:headEnd type="none" w="sm" len="sm"/>
                      <a:tailEnd type="none" w="sm" len="sm"/>
                    </a:lnT>
                    <a:lnB w="12700" cap="flat" cmpd="sng">
                      <a:solidFill>
                        <a:srgbClr val="00345B"/>
                      </a:solidFill>
                      <a:prstDash val="solid"/>
                      <a:round/>
                      <a:headEnd type="none" w="sm" len="sm"/>
                      <a:tailEnd type="none" w="sm" len="sm"/>
                    </a:lnB>
                  </a:tcPr>
                </a:tc>
                <a:tc gridSpan="2">
                  <a:txBody>
                    <a:bodyPr/>
                    <a:lstStyle/>
                    <a:p>
                      <a:pPr marL="105410" marR="0" lvl="0" indent="0" algn="ctr" rtl="0">
                        <a:lnSpc>
                          <a:spcPct val="107000"/>
                        </a:lnSpc>
                        <a:spcBef>
                          <a:spcPts val="0"/>
                        </a:spcBef>
                        <a:spcAft>
                          <a:spcPts val="0"/>
                        </a:spcAft>
                        <a:buNone/>
                      </a:pPr>
                      <a:r>
                        <a:rPr lang="en-US" sz="600" b="0" u="none" strike="noStrike" cap="none">
                          <a:solidFill>
                            <a:srgbClr val="BFBFBF"/>
                          </a:solidFill>
                        </a:rPr>
                        <a:t>Access to finance and technology</a:t>
                      </a:r>
                      <a:endParaRPr sz="600" b="0" u="none" strike="noStrike" cap="none">
                        <a:solidFill>
                          <a:srgbClr val="BFBFBF"/>
                        </a:solidFill>
                        <a:latin typeface="Calibri"/>
                        <a:ea typeface="Calibri"/>
                        <a:cs typeface="Calibri"/>
                        <a:sym typeface="Calibri"/>
                      </a:endParaRPr>
                    </a:p>
                  </a:txBody>
                  <a:tcPr marL="24113" marR="24113" marT="24113" marB="24113">
                    <a:lnL w="12700" cap="flat" cmpd="sng">
                      <a:solidFill>
                        <a:srgbClr val="00345B"/>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12700" cap="flat" cmpd="sng">
                      <a:solidFill>
                        <a:srgbClr val="00345B"/>
                      </a:solidFill>
                      <a:prstDash val="solid"/>
                      <a:round/>
                      <a:headEnd type="none" w="sm" len="sm"/>
                      <a:tailEnd type="none" w="sm" len="sm"/>
                    </a:lnT>
                    <a:lnB w="12700" cap="flat" cmpd="sng">
                      <a:solidFill>
                        <a:srgbClr val="00345B"/>
                      </a:solidFill>
                      <a:prstDash val="solid"/>
                      <a:round/>
                      <a:headEnd type="none" w="sm" len="sm"/>
                      <a:tailEnd type="none" w="sm" len="sm"/>
                    </a:lnB>
                  </a:tcPr>
                </a:tc>
                <a:tc hMerge="1">
                  <a:txBody>
                    <a:bodyPr/>
                    <a:lstStyle/>
                    <a:p>
                      <a:endParaRPr lang="en-US"/>
                    </a:p>
                  </a:txBody>
                  <a:tcPr/>
                </a:tc>
                <a:extLst>
                  <a:ext uri="{0D108BD9-81ED-4DB2-BD59-A6C34878D82A}">
                    <a16:rowId xmlns:a16="http://schemas.microsoft.com/office/drawing/2014/main" val="10002"/>
                  </a:ext>
                </a:extLst>
              </a:tr>
              <a:tr h="360356">
                <a:tc vMerge="1">
                  <a:txBody>
                    <a:bodyPr/>
                    <a:lstStyle/>
                    <a:p>
                      <a:endParaRPr lang="en-US"/>
                    </a:p>
                  </a:txBody>
                  <a:tcPr/>
                </a:tc>
                <a:tc>
                  <a:txBody>
                    <a:bodyPr/>
                    <a:lstStyle/>
                    <a:p>
                      <a:pPr marL="0" marR="0" lvl="0" indent="0" algn="ctr" rtl="0">
                        <a:lnSpc>
                          <a:spcPct val="107000"/>
                        </a:lnSpc>
                        <a:spcBef>
                          <a:spcPts val="0"/>
                        </a:spcBef>
                        <a:spcAft>
                          <a:spcPts val="0"/>
                        </a:spcAft>
                        <a:buClr>
                          <a:srgbClr val="BFBFBF"/>
                        </a:buClr>
                        <a:buSzPts val="1300"/>
                        <a:buFont typeface="Arial"/>
                        <a:buNone/>
                      </a:pPr>
                      <a:r>
                        <a:rPr lang="en-US" sz="600" b="0" u="none" strike="noStrike" cap="none">
                          <a:solidFill>
                            <a:srgbClr val="BFBFBF"/>
                          </a:solidFill>
                        </a:rPr>
                        <a:t>Competitive labor costs: exchange rates, labor regulation</a:t>
                      </a:r>
                      <a:endParaRPr sz="1000"/>
                    </a:p>
                  </a:txBody>
                  <a:tcPr marL="24113" marR="24113" marT="24113" marB="24113">
                    <a:lnL w="38100" cap="flat" cmpd="sng">
                      <a:solidFill>
                        <a:srgbClr val="00345B"/>
                      </a:solidFill>
                      <a:prstDash val="solid"/>
                      <a:round/>
                      <a:headEnd type="none" w="sm" len="sm"/>
                      <a:tailEnd type="none" w="sm" len="sm"/>
                    </a:lnL>
                    <a:lnR w="12700" cap="flat" cmpd="sng">
                      <a:solidFill>
                        <a:srgbClr val="00345B"/>
                      </a:solidFill>
                      <a:prstDash val="solid"/>
                      <a:round/>
                      <a:headEnd type="none" w="sm" len="sm"/>
                      <a:tailEnd type="none" w="sm" len="sm"/>
                    </a:lnR>
                    <a:lnT w="12700" cap="flat" cmpd="sng">
                      <a:solidFill>
                        <a:srgbClr val="00345B"/>
                      </a:solidFill>
                      <a:prstDash val="solid"/>
                      <a:round/>
                      <a:headEnd type="none" w="sm" len="sm"/>
                      <a:tailEnd type="none" w="sm" len="sm"/>
                    </a:lnT>
                    <a:lnB w="12700" cap="flat" cmpd="sng">
                      <a:solidFill>
                        <a:srgbClr val="00345B"/>
                      </a:solidFill>
                      <a:prstDash val="solid"/>
                      <a:round/>
                      <a:headEnd type="none" w="sm" len="sm"/>
                      <a:tailEnd type="none" w="sm" len="sm"/>
                    </a:lnB>
                  </a:tcPr>
                </a:tc>
                <a:tc>
                  <a:txBody>
                    <a:bodyPr/>
                    <a:lstStyle/>
                    <a:p>
                      <a:pPr marL="0" marR="0" lvl="0" indent="0" algn="ctr" rtl="0">
                        <a:lnSpc>
                          <a:spcPct val="107000"/>
                        </a:lnSpc>
                        <a:spcBef>
                          <a:spcPts val="0"/>
                        </a:spcBef>
                        <a:spcAft>
                          <a:spcPts val="0"/>
                        </a:spcAft>
                        <a:buClr>
                          <a:srgbClr val="BFBFBF"/>
                        </a:buClr>
                        <a:buSzPts val="1300"/>
                        <a:buFont typeface="Arial"/>
                        <a:buNone/>
                      </a:pPr>
                      <a:r>
                        <a:rPr lang="en-US" sz="600" b="0" u="none" strike="noStrike" cap="none">
                          <a:solidFill>
                            <a:srgbClr val="BFBFBF"/>
                          </a:solidFill>
                        </a:rPr>
                        <a:t>Skills: Education, Technical / vocational training, managerial skills.</a:t>
                      </a:r>
                      <a:endParaRPr sz="600" b="0" u="none" strike="noStrike" cap="none">
                        <a:solidFill>
                          <a:srgbClr val="BFBFBF"/>
                        </a:solidFill>
                        <a:latin typeface="Calibri"/>
                        <a:ea typeface="Calibri"/>
                        <a:cs typeface="Calibri"/>
                        <a:sym typeface="Calibri"/>
                      </a:endParaRPr>
                    </a:p>
                  </a:txBody>
                  <a:tcPr marL="24113" marR="24113" marT="24113" marB="24113">
                    <a:lnL w="12700" cap="flat" cmpd="sng">
                      <a:solidFill>
                        <a:srgbClr val="00345B"/>
                      </a:solidFill>
                      <a:prstDash val="solid"/>
                      <a:round/>
                      <a:headEnd type="none" w="sm" len="sm"/>
                      <a:tailEnd type="none" w="sm" len="sm"/>
                    </a:lnL>
                    <a:lnR w="12700" cap="flat" cmpd="sng">
                      <a:solidFill>
                        <a:srgbClr val="00345B"/>
                      </a:solidFill>
                      <a:prstDash val="solid"/>
                      <a:round/>
                      <a:headEnd type="none" w="sm" len="sm"/>
                      <a:tailEnd type="none" w="sm" len="sm"/>
                    </a:lnR>
                    <a:lnT w="12700" cap="flat" cmpd="sng">
                      <a:solidFill>
                        <a:srgbClr val="00345B"/>
                      </a:solidFill>
                      <a:prstDash val="solid"/>
                      <a:round/>
                      <a:headEnd type="none" w="sm" len="sm"/>
                      <a:tailEnd type="none" w="sm" len="sm"/>
                    </a:lnT>
                    <a:lnB w="12700" cap="flat" cmpd="sng">
                      <a:solidFill>
                        <a:srgbClr val="00345B"/>
                      </a:solidFill>
                      <a:prstDash val="solid"/>
                      <a:round/>
                      <a:headEnd type="none" w="sm" len="sm"/>
                      <a:tailEnd type="none" w="sm" len="sm"/>
                    </a:lnB>
                  </a:tcPr>
                </a:tc>
                <a:tc>
                  <a:txBody>
                    <a:bodyPr/>
                    <a:lstStyle/>
                    <a:p>
                      <a:pPr marL="0" marR="0" lvl="0" indent="0" algn="ctr" rtl="0">
                        <a:lnSpc>
                          <a:spcPct val="107000"/>
                        </a:lnSpc>
                        <a:spcBef>
                          <a:spcPts val="0"/>
                        </a:spcBef>
                        <a:spcAft>
                          <a:spcPts val="0"/>
                        </a:spcAft>
                        <a:buClr>
                          <a:srgbClr val="BFBFBF"/>
                        </a:buClr>
                        <a:buSzPts val="1300"/>
                        <a:buFont typeface="Arial"/>
                        <a:buNone/>
                      </a:pPr>
                      <a:r>
                        <a:rPr lang="en-US" sz="600" b="0" u="none" strike="noStrike" cap="none">
                          <a:solidFill>
                            <a:srgbClr val="BFBFBF"/>
                          </a:solidFill>
                          <a:latin typeface="Calibri"/>
                          <a:ea typeface="Calibri"/>
                          <a:cs typeface="Calibri"/>
                          <a:sym typeface="Calibri"/>
                        </a:rPr>
                        <a:t>Education, training, and skill increasingly important</a:t>
                      </a:r>
                      <a:endParaRPr sz="1000"/>
                    </a:p>
                  </a:txBody>
                  <a:tcPr marL="24113" marR="24113" marT="24113" marB="24113">
                    <a:lnL w="12700" cap="flat" cmpd="sng">
                      <a:solidFill>
                        <a:srgbClr val="00345B"/>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12700" cap="flat" cmpd="sng">
                      <a:solidFill>
                        <a:srgbClr val="00345B"/>
                      </a:solidFill>
                      <a:prstDash val="solid"/>
                      <a:round/>
                      <a:headEnd type="none" w="sm" len="sm"/>
                      <a:tailEnd type="none" w="sm" len="sm"/>
                    </a:lnT>
                    <a:lnB w="12700" cap="flat" cmpd="sng">
                      <a:solidFill>
                        <a:srgbClr val="00345B"/>
                      </a:solidFill>
                      <a:prstDash val="solid"/>
                      <a:round/>
                      <a:headEnd type="none" w="sm" len="sm"/>
                      <a:tailEnd type="none" w="sm" len="sm"/>
                    </a:lnB>
                  </a:tcPr>
                </a:tc>
                <a:extLst>
                  <a:ext uri="{0D108BD9-81ED-4DB2-BD59-A6C34878D82A}">
                    <a16:rowId xmlns:a16="http://schemas.microsoft.com/office/drawing/2014/main" val="10003"/>
                  </a:ext>
                </a:extLst>
              </a:tr>
              <a:tr h="360356">
                <a:tc rowSpan="2">
                  <a:txBody>
                    <a:bodyPr/>
                    <a:lstStyle/>
                    <a:p>
                      <a:pPr marL="0" marR="0" lvl="0" indent="0" algn="l" rtl="0">
                        <a:lnSpc>
                          <a:spcPct val="107000"/>
                        </a:lnSpc>
                        <a:spcBef>
                          <a:spcPts val="0"/>
                        </a:spcBef>
                        <a:spcAft>
                          <a:spcPts val="0"/>
                        </a:spcAft>
                        <a:buNone/>
                      </a:pPr>
                      <a:r>
                        <a:rPr lang="en-US" sz="1100" b="1" u="none" strike="noStrike" cap="none" dirty="0">
                          <a:solidFill>
                            <a:schemeClr val="dk1"/>
                          </a:solidFill>
                        </a:rPr>
                        <a:t>Location</a:t>
                      </a:r>
                      <a:endParaRPr sz="1100" b="1" u="none" strike="noStrike" cap="none" dirty="0">
                        <a:solidFill>
                          <a:schemeClr val="dk1"/>
                        </a:solidFill>
                        <a:latin typeface="Calibri"/>
                        <a:ea typeface="Calibri"/>
                        <a:cs typeface="Calibri"/>
                        <a:sym typeface="Calibri"/>
                      </a:endParaRPr>
                    </a:p>
                  </a:txBody>
                  <a:tcPr marL="24113" marR="24113" marT="24113" marB="24113" anchor="ctr">
                    <a:lnL w="9525" cap="flat" cmpd="sng">
                      <a:solidFill>
                        <a:srgbClr val="000000">
                          <a:alpha val="0"/>
                        </a:srgbClr>
                      </a:solidFill>
                      <a:prstDash val="solid"/>
                      <a:round/>
                      <a:headEnd type="none" w="sm" len="sm"/>
                      <a:tailEnd type="none" w="sm" len="sm"/>
                    </a:lnL>
                    <a:lnR w="38100" cap="flat" cmpd="sng">
                      <a:solidFill>
                        <a:srgbClr val="00345B"/>
                      </a:solidFill>
                      <a:prstDash val="solid"/>
                      <a:round/>
                      <a:headEnd type="none" w="sm" len="sm"/>
                      <a:tailEnd type="none" w="sm" len="sm"/>
                    </a:lnR>
                    <a:lnT w="12700" cap="flat" cmpd="sng">
                      <a:solidFill>
                        <a:srgbClr val="00345B"/>
                      </a:solidFill>
                      <a:prstDash val="solid"/>
                      <a:round/>
                      <a:headEnd type="none" w="sm" len="sm"/>
                      <a:tailEnd type="none" w="sm" len="sm"/>
                    </a:lnT>
                    <a:lnB w="12700" cap="flat" cmpd="sng">
                      <a:solidFill>
                        <a:srgbClr val="00345B"/>
                      </a:solidFill>
                      <a:prstDash val="solid"/>
                      <a:round/>
                      <a:headEnd type="none" w="sm" len="sm"/>
                      <a:tailEnd type="none" w="sm" len="sm"/>
                    </a:lnB>
                    <a:gradFill>
                      <a:gsLst>
                        <a:gs pos="0">
                          <a:schemeClr val="lt1"/>
                        </a:gs>
                        <a:gs pos="58000">
                          <a:srgbClr val="D8E2F3"/>
                        </a:gs>
                        <a:gs pos="83000">
                          <a:srgbClr val="A9BEE4"/>
                        </a:gs>
                        <a:gs pos="100000">
                          <a:srgbClr val="C5D3ED"/>
                        </a:gs>
                      </a:gsLst>
                      <a:lin ang="0" scaled="0"/>
                    </a:gradFill>
                  </a:tcPr>
                </a:tc>
                <a:tc>
                  <a:txBody>
                    <a:bodyPr/>
                    <a:lstStyle/>
                    <a:p>
                      <a:pPr marL="0" marR="0" lvl="0" indent="0" algn="ctr" rtl="0">
                        <a:lnSpc>
                          <a:spcPct val="107000"/>
                        </a:lnSpc>
                        <a:spcBef>
                          <a:spcPts val="0"/>
                        </a:spcBef>
                        <a:spcAft>
                          <a:spcPts val="0"/>
                        </a:spcAft>
                        <a:buClr>
                          <a:srgbClr val="BFBFBF"/>
                        </a:buClr>
                        <a:buSzPts val="1300"/>
                        <a:buFont typeface="Arial"/>
                        <a:buNone/>
                      </a:pPr>
                      <a:r>
                        <a:rPr lang="en-US" sz="600" b="0" u="none" strike="noStrike" cap="none">
                          <a:solidFill>
                            <a:srgbClr val="BFBFBF"/>
                          </a:solidFill>
                        </a:rPr>
                        <a:t>Trade infrastructure: investment in ports and transport infra / customs reform</a:t>
                      </a:r>
                      <a:endParaRPr sz="600" b="0" u="none" strike="noStrike" cap="none">
                        <a:solidFill>
                          <a:srgbClr val="BFBFBF"/>
                        </a:solidFill>
                        <a:latin typeface="Calibri"/>
                        <a:ea typeface="Calibri"/>
                        <a:cs typeface="Calibri"/>
                        <a:sym typeface="Calibri"/>
                      </a:endParaRPr>
                    </a:p>
                  </a:txBody>
                  <a:tcPr marL="24113" marR="24113" marT="24113" marB="24113">
                    <a:lnL w="38100" cap="flat" cmpd="sng">
                      <a:solidFill>
                        <a:srgbClr val="00345B"/>
                      </a:solidFill>
                      <a:prstDash val="solid"/>
                      <a:round/>
                      <a:headEnd type="none" w="sm" len="sm"/>
                      <a:tailEnd type="none" w="sm" len="sm"/>
                    </a:lnL>
                    <a:lnR w="12700" cap="flat" cmpd="sng">
                      <a:solidFill>
                        <a:srgbClr val="00345B"/>
                      </a:solidFill>
                      <a:prstDash val="solid"/>
                      <a:round/>
                      <a:headEnd type="none" w="sm" len="sm"/>
                      <a:tailEnd type="none" w="sm" len="sm"/>
                    </a:lnR>
                    <a:lnT w="12700" cap="flat" cmpd="sng">
                      <a:solidFill>
                        <a:srgbClr val="00345B"/>
                      </a:solidFill>
                      <a:prstDash val="solid"/>
                      <a:round/>
                      <a:headEnd type="none" w="sm" len="sm"/>
                      <a:tailEnd type="none" w="sm" len="sm"/>
                    </a:lnT>
                    <a:lnB w="12700" cap="flat" cmpd="sng">
                      <a:solidFill>
                        <a:srgbClr val="00345B"/>
                      </a:solidFill>
                      <a:prstDash val="solid"/>
                      <a:round/>
                      <a:headEnd type="none" w="sm" len="sm"/>
                      <a:tailEnd type="none" w="sm" len="sm"/>
                    </a:lnB>
                  </a:tcPr>
                </a:tc>
                <a:tc gridSpan="2">
                  <a:txBody>
                    <a:bodyPr/>
                    <a:lstStyle/>
                    <a:p>
                      <a:pPr marL="0" marR="0" lvl="0" indent="0" algn="ctr" rtl="0">
                        <a:lnSpc>
                          <a:spcPct val="107000"/>
                        </a:lnSpc>
                        <a:spcBef>
                          <a:spcPts val="0"/>
                        </a:spcBef>
                        <a:spcAft>
                          <a:spcPts val="0"/>
                        </a:spcAft>
                        <a:buClr>
                          <a:srgbClr val="BFBFBF"/>
                        </a:buClr>
                        <a:buSzPts val="1300"/>
                        <a:buFont typeface="Arial"/>
                        <a:buNone/>
                      </a:pPr>
                      <a:r>
                        <a:rPr lang="en-US" sz="600" b="0" u="none" strike="noStrike" cap="none">
                          <a:solidFill>
                            <a:srgbClr val="BFBFBF"/>
                          </a:solidFill>
                        </a:rPr>
                        <a:t>Advanced logistics services: Multimodal, digitally-enabled transport infrastructure investment; liberalized transport services environment</a:t>
                      </a:r>
                      <a:endParaRPr sz="600" b="0" u="none" strike="noStrike" cap="none">
                        <a:solidFill>
                          <a:srgbClr val="BFBFBF"/>
                        </a:solidFill>
                        <a:latin typeface="Calibri"/>
                        <a:ea typeface="Calibri"/>
                        <a:cs typeface="Calibri"/>
                        <a:sym typeface="Calibri"/>
                      </a:endParaRPr>
                    </a:p>
                  </a:txBody>
                  <a:tcPr marL="24113" marR="24113" marT="24113" marB="24113">
                    <a:lnL w="12700" cap="flat" cmpd="sng">
                      <a:solidFill>
                        <a:srgbClr val="00345B"/>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12700" cap="flat" cmpd="sng">
                      <a:solidFill>
                        <a:srgbClr val="00345B"/>
                      </a:solidFill>
                      <a:prstDash val="solid"/>
                      <a:round/>
                      <a:headEnd type="none" w="sm" len="sm"/>
                      <a:tailEnd type="none" w="sm" len="sm"/>
                    </a:lnT>
                    <a:lnB w="12700" cap="flat" cmpd="sng">
                      <a:solidFill>
                        <a:srgbClr val="00345B"/>
                      </a:solidFill>
                      <a:prstDash val="solid"/>
                      <a:round/>
                      <a:headEnd type="none" w="sm" len="sm"/>
                      <a:tailEnd type="none" w="sm" len="sm"/>
                    </a:lnB>
                  </a:tcPr>
                </a:tc>
                <a:tc hMerge="1">
                  <a:txBody>
                    <a:bodyPr/>
                    <a:lstStyle/>
                    <a:p>
                      <a:endParaRPr lang="en-US"/>
                    </a:p>
                  </a:txBody>
                  <a:tcPr/>
                </a:tc>
                <a:extLst>
                  <a:ext uri="{0D108BD9-81ED-4DB2-BD59-A6C34878D82A}">
                    <a16:rowId xmlns:a16="http://schemas.microsoft.com/office/drawing/2014/main" val="10004"/>
                  </a:ext>
                </a:extLst>
              </a:tr>
              <a:tr h="360356">
                <a:tc vMerge="1">
                  <a:txBody>
                    <a:bodyPr/>
                    <a:lstStyle/>
                    <a:p>
                      <a:endParaRPr lang="en-US"/>
                    </a:p>
                  </a:txBody>
                  <a:tcPr/>
                </a:tc>
                <a:tc>
                  <a:txBody>
                    <a:bodyPr/>
                    <a:lstStyle/>
                    <a:p>
                      <a:pPr marL="0" marR="0" lvl="0" indent="0" algn="ctr" rtl="0">
                        <a:lnSpc>
                          <a:spcPct val="107000"/>
                        </a:lnSpc>
                        <a:spcBef>
                          <a:spcPts val="0"/>
                        </a:spcBef>
                        <a:spcAft>
                          <a:spcPts val="0"/>
                        </a:spcAft>
                        <a:buNone/>
                      </a:pPr>
                      <a:r>
                        <a:rPr lang="en-US" sz="600" b="0" u="none" strike="noStrike" cap="none">
                          <a:solidFill>
                            <a:srgbClr val="BFBFBF"/>
                          </a:solidFill>
                        </a:rPr>
                        <a:t>Trade facilitation complemented by liberalization of transport and distribution services</a:t>
                      </a:r>
                      <a:endParaRPr sz="600" b="0" u="none" strike="noStrike" cap="none">
                        <a:solidFill>
                          <a:srgbClr val="BFBFBF"/>
                        </a:solidFill>
                        <a:latin typeface="Calibri"/>
                        <a:ea typeface="Calibri"/>
                        <a:cs typeface="Calibri"/>
                        <a:sym typeface="Calibri"/>
                      </a:endParaRPr>
                    </a:p>
                  </a:txBody>
                  <a:tcPr marL="24113" marR="24113" marT="24113" marB="24113">
                    <a:lnL w="38100" cap="flat" cmpd="sng">
                      <a:solidFill>
                        <a:srgbClr val="00345B"/>
                      </a:solidFill>
                      <a:prstDash val="solid"/>
                      <a:round/>
                      <a:headEnd type="none" w="sm" len="sm"/>
                      <a:tailEnd type="none" w="sm" len="sm"/>
                    </a:lnL>
                    <a:lnR w="12700" cap="flat" cmpd="sng">
                      <a:solidFill>
                        <a:srgbClr val="00345B"/>
                      </a:solidFill>
                      <a:prstDash val="solid"/>
                      <a:round/>
                      <a:headEnd type="none" w="sm" len="sm"/>
                      <a:tailEnd type="none" w="sm" len="sm"/>
                    </a:lnR>
                    <a:lnT w="12700" cap="flat" cmpd="sng">
                      <a:solidFill>
                        <a:srgbClr val="00345B"/>
                      </a:solidFill>
                      <a:prstDash val="solid"/>
                      <a:round/>
                      <a:headEnd type="none" w="sm" len="sm"/>
                      <a:tailEnd type="none" w="sm" len="sm"/>
                    </a:lnT>
                    <a:lnB w="12700" cap="flat" cmpd="sng">
                      <a:solidFill>
                        <a:srgbClr val="00345B"/>
                      </a:solidFill>
                      <a:prstDash val="solid"/>
                      <a:round/>
                      <a:headEnd type="none" w="sm" len="sm"/>
                      <a:tailEnd type="none" w="sm" len="sm"/>
                    </a:lnB>
                  </a:tcPr>
                </a:tc>
                <a:tc>
                  <a:txBody>
                    <a:bodyPr/>
                    <a:lstStyle/>
                    <a:p>
                      <a:pPr marL="0" marR="0" lvl="0" indent="0" algn="ctr" rtl="0">
                        <a:lnSpc>
                          <a:spcPct val="107000"/>
                        </a:lnSpc>
                        <a:spcBef>
                          <a:spcPts val="0"/>
                        </a:spcBef>
                        <a:spcAft>
                          <a:spcPts val="0"/>
                        </a:spcAft>
                        <a:buNone/>
                      </a:pPr>
                      <a:r>
                        <a:rPr lang="en-US" sz="600" b="0" u="none" strike="noStrike" cap="none">
                          <a:solidFill>
                            <a:srgbClr val="BFBFBF"/>
                          </a:solidFill>
                        </a:rPr>
                        <a:t>Basic ICT connectivity: Infrastructure investment</a:t>
                      </a:r>
                      <a:endParaRPr sz="600" b="0" u="none" strike="noStrike" cap="none">
                        <a:solidFill>
                          <a:srgbClr val="BFBFBF"/>
                        </a:solidFill>
                        <a:latin typeface="Calibri"/>
                        <a:ea typeface="Calibri"/>
                        <a:cs typeface="Calibri"/>
                        <a:sym typeface="Calibri"/>
                      </a:endParaRPr>
                    </a:p>
                  </a:txBody>
                  <a:tcPr marL="24113" marR="24113" marT="24113" marB="24113">
                    <a:lnL w="12700" cap="flat" cmpd="sng">
                      <a:solidFill>
                        <a:srgbClr val="00345B"/>
                      </a:solidFill>
                      <a:prstDash val="solid"/>
                      <a:round/>
                      <a:headEnd type="none" w="sm" len="sm"/>
                      <a:tailEnd type="none" w="sm" len="sm"/>
                    </a:lnL>
                    <a:lnR w="12700" cap="flat" cmpd="sng">
                      <a:solidFill>
                        <a:srgbClr val="00345B"/>
                      </a:solidFill>
                      <a:prstDash val="solid"/>
                      <a:round/>
                      <a:headEnd type="none" w="sm" len="sm"/>
                      <a:tailEnd type="none" w="sm" len="sm"/>
                    </a:lnR>
                    <a:lnT w="12700" cap="flat" cmpd="sng">
                      <a:solidFill>
                        <a:srgbClr val="00345B"/>
                      </a:solidFill>
                      <a:prstDash val="solid"/>
                      <a:round/>
                      <a:headEnd type="none" w="sm" len="sm"/>
                      <a:tailEnd type="none" w="sm" len="sm"/>
                    </a:lnT>
                    <a:lnB w="12700" cap="flat" cmpd="sng">
                      <a:solidFill>
                        <a:srgbClr val="00345B"/>
                      </a:solidFill>
                      <a:prstDash val="solid"/>
                      <a:round/>
                      <a:headEnd type="none" w="sm" len="sm"/>
                      <a:tailEnd type="none" w="sm" len="sm"/>
                    </a:lnB>
                  </a:tcPr>
                </a:tc>
                <a:tc>
                  <a:txBody>
                    <a:bodyPr/>
                    <a:lstStyle/>
                    <a:p>
                      <a:pPr marL="0" marR="0" lvl="0" indent="0" algn="ctr" rtl="0">
                        <a:spcBef>
                          <a:spcPts val="0"/>
                        </a:spcBef>
                        <a:spcAft>
                          <a:spcPts val="0"/>
                        </a:spcAft>
                        <a:buNone/>
                      </a:pPr>
                      <a:r>
                        <a:rPr lang="en-US" sz="600" u="none" strike="noStrike" cap="none">
                          <a:solidFill>
                            <a:srgbClr val="BFBFBF"/>
                          </a:solidFill>
                        </a:rPr>
                        <a:t>Advanced ICT services: Infrastructure, competitive markets (liberalized ICT services environment)</a:t>
                      </a:r>
                      <a:endParaRPr sz="600" u="none" strike="noStrike" cap="none">
                        <a:solidFill>
                          <a:srgbClr val="BFBFBF"/>
                        </a:solidFill>
                      </a:endParaRPr>
                    </a:p>
                  </a:txBody>
                  <a:tcPr marL="24113" marR="24113" marT="24113" marB="24113">
                    <a:lnL w="12700" cap="flat" cmpd="sng">
                      <a:solidFill>
                        <a:srgbClr val="00345B"/>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12700" cap="flat" cmpd="sng">
                      <a:solidFill>
                        <a:srgbClr val="00345B"/>
                      </a:solidFill>
                      <a:prstDash val="solid"/>
                      <a:round/>
                      <a:headEnd type="none" w="sm" len="sm"/>
                      <a:tailEnd type="none" w="sm" len="sm"/>
                    </a:lnT>
                    <a:lnB w="12700" cap="flat" cmpd="sng">
                      <a:solidFill>
                        <a:srgbClr val="00345B"/>
                      </a:solidFill>
                      <a:prstDash val="solid"/>
                      <a:round/>
                      <a:headEnd type="none" w="sm" len="sm"/>
                      <a:tailEnd type="none" w="sm" len="sm"/>
                    </a:lnB>
                  </a:tcPr>
                </a:tc>
                <a:extLst>
                  <a:ext uri="{0D108BD9-81ED-4DB2-BD59-A6C34878D82A}">
                    <a16:rowId xmlns:a16="http://schemas.microsoft.com/office/drawing/2014/main" val="10005"/>
                  </a:ext>
                </a:extLst>
              </a:tr>
              <a:tr h="360356">
                <a:tc rowSpan="2">
                  <a:txBody>
                    <a:bodyPr/>
                    <a:lstStyle/>
                    <a:p>
                      <a:pPr marL="0" marR="0" lvl="0" indent="0" algn="l" rtl="0">
                        <a:lnSpc>
                          <a:spcPct val="107000"/>
                        </a:lnSpc>
                        <a:spcBef>
                          <a:spcPts val="0"/>
                        </a:spcBef>
                        <a:spcAft>
                          <a:spcPts val="0"/>
                        </a:spcAft>
                        <a:buNone/>
                      </a:pPr>
                      <a:r>
                        <a:rPr lang="en-US" sz="1100" b="1" u="none" strike="noStrike" cap="none" dirty="0">
                          <a:solidFill>
                            <a:schemeClr val="dk1"/>
                          </a:solidFill>
                        </a:rPr>
                        <a:t>Market size</a:t>
                      </a:r>
                      <a:endParaRPr sz="1100" b="1" u="none" strike="noStrike" cap="none" dirty="0">
                        <a:solidFill>
                          <a:schemeClr val="dk1"/>
                        </a:solidFill>
                        <a:latin typeface="Calibri"/>
                        <a:ea typeface="Calibri"/>
                        <a:cs typeface="Calibri"/>
                        <a:sym typeface="Calibri"/>
                      </a:endParaRPr>
                    </a:p>
                  </a:txBody>
                  <a:tcPr marL="24113" marR="24113" marT="24113" marB="24113" anchor="ctr">
                    <a:lnL w="9525" cap="flat" cmpd="sng">
                      <a:solidFill>
                        <a:srgbClr val="000000">
                          <a:alpha val="0"/>
                        </a:srgbClr>
                      </a:solidFill>
                      <a:prstDash val="solid"/>
                      <a:round/>
                      <a:headEnd type="none" w="sm" len="sm"/>
                      <a:tailEnd type="none" w="sm" len="sm"/>
                    </a:lnL>
                    <a:lnR w="38100" cap="flat" cmpd="sng">
                      <a:solidFill>
                        <a:srgbClr val="00345B"/>
                      </a:solidFill>
                      <a:prstDash val="solid"/>
                      <a:round/>
                      <a:headEnd type="none" w="sm" len="sm"/>
                      <a:tailEnd type="none" w="sm" len="sm"/>
                    </a:lnR>
                    <a:lnT w="12700" cap="flat" cmpd="sng">
                      <a:solidFill>
                        <a:srgbClr val="00345B"/>
                      </a:solidFill>
                      <a:prstDash val="solid"/>
                      <a:round/>
                      <a:headEnd type="none" w="sm" len="sm"/>
                      <a:tailEnd type="none" w="sm" len="sm"/>
                    </a:lnT>
                    <a:lnB w="12700" cap="flat" cmpd="sng">
                      <a:solidFill>
                        <a:srgbClr val="00345B"/>
                      </a:solidFill>
                      <a:prstDash val="solid"/>
                      <a:round/>
                      <a:headEnd type="none" w="sm" len="sm"/>
                      <a:tailEnd type="none" w="sm" len="sm"/>
                    </a:lnB>
                    <a:gradFill>
                      <a:gsLst>
                        <a:gs pos="0">
                          <a:schemeClr val="lt1"/>
                        </a:gs>
                        <a:gs pos="58000">
                          <a:srgbClr val="D8E2F3"/>
                        </a:gs>
                        <a:gs pos="83000">
                          <a:srgbClr val="A9BEE4"/>
                        </a:gs>
                        <a:gs pos="100000">
                          <a:srgbClr val="C5D3ED"/>
                        </a:gs>
                      </a:gsLst>
                      <a:lin ang="0" scaled="0"/>
                    </a:gradFill>
                  </a:tcPr>
                </a:tc>
                <a:tc>
                  <a:txBody>
                    <a:bodyPr/>
                    <a:lstStyle/>
                    <a:p>
                      <a:pPr marL="0" marR="0" lvl="0" indent="0" algn="ctr" rtl="0">
                        <a:lnSpc>
                          <a:spcPct val="107000"/>
                        </a:lnSpc>
                        <a:spcBef>
                          <a:spcPts val="0"/>
                        </a:spcBef>
                        <a:spcAft>
                          <a:spcPts val="0"/>
                        </a:spcAft>
                        <a:buClr>
                          <a:srgbClr val="BFBFBF"/>
                        </a:buClr>
                        <a:buSzPts val="1300"/>
                        <a:buFont typeface="Arial"/>
                        <a:buNone/>
                      </a:pPr>
                      <a:r>
                        <a:rPr lang="en-US" sz="600" u="none" strike="noStrike" cap="none">
                          <a:solidFill>
                            <a:srgbClr val="BFBFBF"/>
                          </a:solidFill>
                        </a:rPr>
                        <a:t>Access to inputs: Liberalized access to key inputs (selective tariffs / NTM reform)  </a:t>
                      </a:r>
                      <a:endParaRPr sz="600" u="none" strike="noStrike" cap="none">
                        <a:solidFill>
                          <a:srgbClr val="BFBFBF"/>
                        </a:solidFill>
                        <a:latin typeface="Calibri"/>
                        <a:ea typeface="Calibri"/>
                        <a:cs typeface="Calibri"/>
                        <a:sym typeface="Calibri"/>
                      </a:endParaRPr>
                    </a:p>
                  </a:txBody>
                  <a:tcPr marL="24113" marR="24113" marT="24113" marB="24113">
                    <a:lnL w="38100" cap="flat" cmpd="sng">
                      <a:solidFill>
                        <a:srgbClr val="00345B"/>
                      </a:solidFill>
                      <a:prstDash val="solid"/>
                      <a:round/>
                      <a:headEnd type="none" w="sm" len="sm"/>
                      <a:tailEnd type="none" w="sm" len="sm"/>
                    </a:lnL>
                    <a:lnR w="12700" cap="flat" cmpd="sng">
                      <a:solidFill>
                        <a:srgbClr val="00345B"/>
                      </a:solidFill>
                      <a:prstDash val="solid"/>
                      <a:round/>
                      <a:headEnd type="none" w="sm" len="sm"/>
                      <a:tailEnd type="none" w="sm" len="sm"/>
                    </a:lnR>
                    <a:lnT w="12700" cap="flat" cmpd="sng">
                      <a:solidFill>
                        <a:srgbClr val="00345B"/>
                      </a:solidFill>
                      <a:prstDash val="solid"/>
                      <a:round/>
                      <a:headEnd type="none" w="sm" len="sm"/>
                      <a:tailEnd type="none" w="sm" len="sm"/>
                    </a:lnT>
                    <a:lnB w="12700" cap="flat" cmpd="sng">
                      <a:solidFill>
                        <a:srgbClr val="00345B"/>
                      </a:solidFill>
                      <a:prstDash val="solid"/>
                      <a:round/>
                      <a:headEnd type="none" w="sm" len="sm"/>
                      <a:tailEnd type="none" w="sm" len="sm"/>
                    </a:lnB>
                  </a:tcPr>
                </a:tc>
                <a:tc gridSpan="2">
                  <a:txBody>
                    <a:bodyPr/>
                    <a:lstStyle/>
                    <a:p>
                      <a:pPr marL="0" marR="0" lvl="0" indent="0" algn="ctr" rtl="0">
                        <a:lnSpc>
                          <a:spcPct val="107000"/>
                        </a:lnSpc>
                        <a:spcBef>
                          <a:spcPts val="0"/>
                        </a:spcBef>
                        <a:spcAft>
                          <a:spcPts val="0"/>
                        </a:spcAft>
                        <a:buClr>
                          <a:srgbClr val="BFBFBF"/>
                        </a:buClr>
                        <a:buSzPts val="1300"/>
                        <a:buFont typeface="Arial"/>
                        <a:buNone/>
                      </a:pPr>
                      <a:r>
                        <a:rPr lang="en-US" sz="600" u="none" strike="noStrike" cap="none">
                          <a:solidFill>
                            <a:srgbClr val="BFBFBF"/>
                          </a:solidFill>
                        </a:rPr>
                        <a:t>Access to inputs: Broad-based liberalization – goods and services – including trade, investment, and domestic regulatory policy  </a:t>
                      </a:r>
                      <a:endParaRPr sz="600" u="none" strike="noStrike" cap="none">
                        <a:solidFill>
                          <a:srgbClr val="BFBFBF"/>
                        </a:solidFill>
                        <a:latin typeface="Calibri"/>
                        <a:ea typeface="Calibri"/>
                        <a:cs typeface="Calibri"/>
                        <a:sym typeface="Calibri"/>
                      </a:endParaRPr>
                    </a:p>
                  </a:txBody>
                  <a:tcPr marL="24113" marR="24113" marT="24113" marB="24113">
                    <a:lnL w="12700" cap="flat" cmpd="sng">
                      <a:solidFill>
                        <a:srgbClr val="00345B"/>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12700" cap="flat" cmpd="sng">
                      <a:solidFill>
                        <a:srgbClr val="00345B"/>
                      </a:solidFill>
                      <a:prstDash val="solid"/>
                      <a:round/>
                      <a:headEnd type="none" w="sm" len="sm"/>
                      <a:tailEnd type="none" w="sm" len="sm"/>
                    </a:lnT>
                    <a:lnB w="12700" cap="flat" cmpd="sng">
                      <a:solidFill>
                        <a:srgbClr val="00345B"/>
                      </a:solidFill>
                      <a:prstDash val="solid"/>
                      <a:round/>
                      <a:headEnd type="none" w="sm" len="sm"/>
                      <a:tailEnd type="none" w="sm" len="sm"/>
                    </a:lnB>
                  </a:tcPr>
                </a:tc>
                <a:tc hMerge="1">
                  <a:txBody>
                    <a:bodyPr/>
                    <a:lstStyle/>
                    <a:p>
                      <a:endParaRPr lang="en-US"/>
                    </a:p>
                  </a:txBody>
                  <a:tcPr/>
                </a:tc>
                <a:extLst>
                  <a:ext uri="{0D108BD9-81ED-4DB2-BD59-A6C34878D82A}">
                    <a16:rowId xmlns:a16="http://schemas.microsoft.com/office/drawing/2014/main" val="10006"/>
                  </a:ext>
                </a:extLst>
              </a:tr>
              <a:tr h="347438">
                <a:tc vMerge="1">
                  <a:txBody>
                    <a:bodyPr/>
                    <a:lstStyle/>
                    <a:p>
                      <a:endParaRPr lang="en-US"/>
                    </a:p>
                  </a:txBody>
                  <a:tcPr/>
                </a:tc>
                <a:tc gridSpan="2">
                  <a:txBody>
                    <a:bodyPr/>
                    <a:lstStyle/>
                    <a:p>
                      <a:pPr marL="0" marR="0" lvl="0" indent="0" algn="ctr" rtl="0">
                        <a:lnSpc>
                          <a:spcPct val="107000"/>
                        </a:lnSpc>
                        <a:spcBef>
                          <a:spcPts val="0"/>
                        </a:spcBef>
                        <a:spcAft>
                          <a:spcPts val="0"/>
                        </a:spcAft>
                        <a:buClr>
                          <a:srgbClr val="BFBFBF"/>
                        </a:buClr>
                        <a:buSzPts val="1300"/>
                        <a:buFont typeface="Arial"/>
                        <a:buNone/>
                      </a:pPr>
                      <a:r>
                        <a:rPr lang="en-US" sz="600" u="none" strike="noStrike" cap="none">
                          <a:solidFill>
                            <a:srgbClr val="BFBFBF"/>
                          </a:solidFill>
                        </a:rPr>
                        <a:t>Market access: Preferential trade agreements </a:t>
                      </a:r>
                      <a:endParaRPr sz="600" u="none" strike="noStrike" cap="none">
                        <a:solidFill>
                          <a:srgbClr val="BFBFBF"/>
                        </a:solidFill>
                        <a:latin typeface="Calibri"/>
                        <a:ea typeface="Calibri"/>
                        <a:cs typeface="Calibri"/>
                        <a:sym typeface="Calibri"/>
                      </a:endParaRPr>
                    </a:p>
                  </a:txBody>
                  <a:tcPr marL="24113" marR="24113" marT="24113" marB="24113">
                    <a:lnL w="38100" cap="flat" cmpd="sng">
                      <a:solidFill>
                        <a:srgbClr val="00345B"/>
                      </a:solidFill>
                      <a:prstDash val="solid"/>
                      <a:round/>
                      <a:headEnd type="none" w="sm" len="sm"/>
                      <a:tailEnd type="none" w="sm" len="sm"/>
                    </a:lnL>
                    <a:lnR w="12700" cap="flat" cmpd="sng">
                      <a:solidFill>
                        <a:srgbClr val="00345B"/>
                      </a:solidFill>
                      <a:prstDash val="solid"/>
                      <a:round/>
                      <a:headEnd type="none" w="sm" len="sm"/>
                      <a:tailEnd type="none" w="sm" len="sm"/>
                    </a:lnR>
                    <a:lnT w="12700" cap="flat" cmpd="sng">
                      <a:solidFill>
                        <a:srgbClr val="00345B"/>
                      </a:solidFill>
                      <a:prstDash val="solid"/>
                      <a:round/>
                      <a:headEnd type="none" w="sm" len="sm"/>
                      <a:tailEnd type="none" w="sm" len="sm"/>
                    </a:lnT>
                    <a:lnB w="12700" cap="flat" cmpd="sng">
                      <a:solidFill>
                        <a:srgbClr val="00345B"/>
                      </a:solidFill>
                      <a:prstDash val="solid"/>
                      <a:round/>
                      <a:headEnd type="none" w="sm" len="sm"/>
                      <a:tailEnd type="none" w="sm" len="sm"/>
                    </a:lnB>
                  </a:tcPr>
                </a:tc>
                <a:tc hMerge="1">
                  <a:txBody>
                    <a:bodyPr/>
                    <a:lstStyle/>
                    <a:p>
                      <a:endParaRPr lang="en-US"/>
                    </a:p>
                  </a:txBody>
                  <a:tcPr/>
                </a:tc>
                <a:tc>
                  <a:txBody>
                    <a:bodyPr/>
                    <a:lstStyle/>
                    <a:p>
                      <a:pPr marL="0" marR="0" lvl="0" indent="0" algn="ctr" rtl="0">
                        <a:spcBef>
                          <a:spcPts val="0"/>
                        </a:spcBef>
                        <a:spcAft>
                          <a:spcPts val="0"/>
                        </a:spcAft>
                        <a:buNone/>
                      </a:pPr>
                      <a:r>
                        <a:rPr lang="en-US" sz="600" u="none" strike="noStrike" cap="none">
                          <a:solidFill>
                            <a:srgbClr val="BFBFBF"/>
                          </a:solidFill>
                        </a:rPr>
                        <a:t>Market access: Deep trade agreements (incl investment and services)</a:t>
                      </a:r>
                      <a:endParaRPr sz="600" u="none" strike="noStrike" cap="none">
                        <a:solidFill>
                          <a:srgbClr val="BFBFBF"/>
                        </a:solidFill>
                      </a:endParaRPr>
                    </a:p>
                  </a:txBody>
                  <a:tcPr marL="24113" marR="24113" marT="24113" marB="24113">
                    <a:lnL w="12700" cap="flat" cmpd="sng">
                      <a:solidFill>
                        <a:srgbClr val="00345B"/>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12700" cap="flat" cmpd="sng">
                      <a:solidFill>
                        <a:srgbClr val="00345B"/>
                      </a:solidFill>
                      <a:prstDash val="solid"/>
                      <a:round/>
                      <a:headEnd type="none" w="sm" len="sm"/>
                      <a:tailEnd type="none" w="sm" len="sm"/>
                    </a:lnT>
                    <a:lnB w="12700" cap="flat" cmpd="sng">
                      <a:solidFill>
                        <a:srgbClr val="00345B"/>
                      </a:solidFill>
                      <a:prstDash val="solid"/>
                      <a:round/>
                      <a:headEnd type="none" w="sm" len="sm"/>
                      <a:tailEnd type="none" w="sm" len="sm"/>
                    </a:lnB>
                  </a:tcPr>
                </a:tc>
                <a:extLst>
                  <a:ext uri="{0D108BD9-81ED-4DB2-BD59-A6C34878D82A}">
                    <a16:rowId xmlns:a16="http://schemas.microsoft.com/office/drawing/2014/main" val="10007"/>
                  </a:ext>
                </a:extLst>
              </a:tr>
              <a:tr h="213600">
                <a:tc rowSpan="3">
                  <a:txBody>
                    <a:bodyPr/>
                    <a:lstStyle/>
                    <a:p>
                      <a:pPr marL="0" marR="0" lvl="0" indent="0" algn="l" rtl="0">
                        <a:lnSpc>
                          <a:spcPct val="107000"/>
                        </a:lnSpc>
                        <a:spcBef>
                          <a:spcPts val="0"/>
                        </a:spcBef>
                        <a:spcAft>
                          <a:spcPts val="0"/>
                        </a:spcAft>
                        <a:buNone/>
                      </a:pPr>
                      <a:r>
                        <a:rPr lang="en-US" sz="1100" b="1" u="none" strike="noStrike" cap="none" dirty="0">
                          <a:solidFill>
                            <a:schemeClr val="dk1"/>
                          </a:solidFill>
                        </a:rPr>
                        <a:t>Institutions</a:t>
                      </a:r>
                      <a:endParaRPr sz="1100" b="1" u="none" strike="noStrike" cap="none" dirty="0">
                        <a:solidFill>
                          <a:schemeClr val="dk1"/>
                        </a:solidFill>
                        <a:latin typeface="Calibri"/>
                        <a:ea typeface="Calibri"/>
                        <a:cs typeface="Calibri"/>
                        <a:sym typeface="Calibri"/>
                      </a:endParaRPr>
                    </a:p>
                  </a:txBody>
                  <a:tcPr marL="24113" marR="24113" marT="24113" marB="24113" anchor="ctr">
                    <a:lnL w="9525" cap="flat" cmpd="sng">
                      <a:solidFill>
                        <a:srgbClr val="000000">
                          <a:alpha val="0"/>
                        </a:srgbClr>
                      </a:solidFill>
                      <a:prstDash val="solid"/>
                      <a:round/>
                      <a:headEnd type="none" w="sm" len="sm"/>
                      <a:tailEnd type="none" w="sm" len="sm"/>
                    </a:lnL>
                    <a:lnR w="38100" cap="flat" cmpd="sng">
                      <a:solidFill>
                        <a:srgbClr val="00345B"/>
                      </a:solidFill>
                      <a:prstDash val="solid"/>
                      <a:round/>
                      <a:headEnd type="none" w="sm" len="sm"/>
                      <a:tailEnd type="none" w="sm" len="sm"/>
                    </a:lnR>
                    <a:lnT w="12700" cap="flat" cmpd="sng">
                      <a:solidFill>
                        <a:srgbClr val="00345B"/>
                      </a:solidFill>
                      <a:prstDash val="solid"/>
                      <a:round/>
                      <a:headEnd type="none" w="sm" len="sm"/>
                      <a:tailEnd type="none" w="sm" len="sm"/>
                    </a:lnT>
                    <a:lnB w="9525" cap="flat" cmpd="sng">
                      <a:solidFill>
                        <a:srgbClr val="000000">
                          <a:alpha val="0"/>
                        </a:srgbClr>
                      </a:solidFill>
                      <a:prstDash val="solid"/>
                      <a:round/>
                      <a:headEnd type="none" w="sm" len="sm"/>
                      <a:tailEnd type="none" w="sm" len="sm"/>
                    </a:lnB>
                    <a:gradFill>
                      <a:gsLst>
                        <a:gs pos="0">
                          <a:schemeClr val="lt1"/>
                        </a:gs>
                        <a:gs pos="58000">
                          <a:srgbClr val="D8E2F3"/>
                        </a:gs>
                        <a:gs pos="83000">
                          <a:srgbClr val="A9BEE4"/>
                        </a:gs>
                        <a:gs pos="100000">
                          <a:srgbClr val="C5D3ED"/>
                        </a:gs>
                      </a:gsLst>
                      <a:lin ang="0" scaled="0"/>
                    </a:gradFill>
                  </a:tcPr>
                </a:tc>
                <a:tc>
                  <a:txBody>
                    <a:bodyPr/>
                    <a:lstStyle/>
                    <a:p>
                      <a:pPr marL="0" marR="0" lvl="0" indent="0" algn="ctr" rtl="0">
                        <a:lnSpc>
                          <a:spcPct val="107000"/>
                        </a:lnSpc>
                        <a:spcBef>
                          <a:spcPts val="0"/>
                        </a:spcBef>
                        <a:spcAft>
                          <a:spcPts val="0"/>
                        </a:spcAft>
                        <a:buClr>
                          <a:srgbClr val="BFBFBF"/>
                        </a:buClr>
                        <a:buSzPts val="1300"/>
                        <a:buFont typeface="Arial"/>
                        <a:buNone/>
                      </a:pPr>
                      <a:r>
                        <a:rPr lang="en-US" sz="600" u="none" strike="noStrike" cap="none">
                          <a:solidFill>
                            <a:srgbClr val="BFBFBF"/>
                          </a:solidFill>
                        </a:rPr>
                        <a:t>Governance: political stability</a:t>
                      </a:r>
                      <a:endParaRPr sz="600" u="none" strike="noStrike" cap="none">
                        <a:solidFill>
                          <a:srgbClr val="BFBFBF"/>
                        </a:solidFill>
                        <a:latin typeface="Calibri"/>
                        <a:ea typeface="Calibri"/>
                        <a:cs typeface="Calibri"/>
                        <a:sym typeface="Calibri"/>
                      </a:endParaRPr>
                    </a:p>
                  </a:txBody>
                  <a:tcPr marL="24113" marR="24113" marT="24113" marB="24113">
                    <a:lnL w="38100" cap="flat" cmpd="sng">
                      <a:solidFill>
                        <a:srgbClr val="00345B"/>
                      </a:solidFill>
                      <a:prstDash val="solid"/>
                      <a:round/>
                      <a:headEnd type="none" w="sm" len="sm"/>
                      <a:tailEnd type="none" w="sm" len="sm"/>
                    </a:lnL>
                    <a:lnR w="12700" cap="flat" cmpd="sng">
                      <a:solidFill>
                        <a:srgbClr val="00345B"/>
                      </a:solidFill>
                      <a:prstDash val="solid"/>
                      <a:round/>
                      <a:headEnd type="none" w="sm" len="sm"/>
                      <a:tailEnd type="none" w="sm" len="sm"/>
                    </a:lnR>
                    <a:lnT w="12700" cap="flat" cmpd="sng">
                      <a:solidFill>
                        <a:srgbClr val="00345B"/>
                      </a:solidFill>
                      <a:prstDash val="solid"/>
                      <a:round/>
                      <a:headEnd type="none" w="sm" len="sm"/>
                      <a:tailEnd type="none" w="sm" len="sm"/>
                    </a:lnT>
                    <a:lnB w="12700" cap="flat" cmpd="sng">
                      <a:solidFill>
                        <a:srgbClr val="00345B"/>
                      </a:solidFill>
                      <a:prstDash val="solid"/>
                      <a:round/>
                      <a:headEnd type="none" w="sm" len="sm"/>
                      <a:tailEnd type="none" w="sm" len="sm"/>
                    </a:lnB>
                  </a:tcPr>
                </a:tc>
                <a:tc>
                  <a:txBody>
                    <a:bodyPr/>
                    <a:lstStyle/>
                    <a:p>
                      <a:pPr marL="0" marR="0" lvl="0" indent="0" algn="ctr" rtl="0">
                        <a:lnSpc>
                          <a:spcPct val="107000"/>
                        </a:lnSpc>
                        <a:spcBef>
                          <a:spcPts val="0"/>
                        </a:spcBef>
                        <a:spcAft>
                          <a:spcPts val="0"/>
                        </a:spcAft>
                        <a:buClr>
                          <a:srgbClr val="BFBFBF"/>
                        </a:buClr>
                        <a:buSzPts val="1300"/>
                        <a:buFont typeface="Arial"/>
                        <a:buNone/>
                      </a:pPr>
                      <a:r>
                        <a:rPr lang="en-US" sz="600" u="none" strike="noStrike" cap="none">
                          <a:solidFill>
                            <a:srgbClr val="BFBFBF"/>
                          </a:solidFill>
                          <a:latin typeface="Calibri"/>
                          <a:ea typeface="Calibri"/>
                          <a:cs typeface="Calibri"/>
                          <a:sym typeface="Calibri"/>
                        </a:rPr>
                        <a:t>Governance: policy predictability</a:t>
                      </a:r>
                      <a:endParaRPr sz="1000"/>
                    </a:p>
                  </a:txBody>
                  <a:tcPr marL="24113" marR="24113" marT="24113" marB="24113">
                    <a:lnL w="12700" cap="flat" cmpd="sng">
                      <a:solidFill>
                        <a:srgbClr val="00345B"/>
                      </a:solidFill>
                      <a:prstDash val="solid"/>
                      <a:round/>
                      <a:headEnd type="none" w="sm" len="sm"/>
                      <a:tailEnd type="none" w="sm" len="sm"/>
                    </a:lnL>
                    <a:lnR w="12700" cap="flat" cmpd="sng">
                      <a:solidFill>
                        <a:srgbClr val="00345B"/>
                      </a:solidFill>
                      <a:prstDash val="solid"/>
                      <a:round/>
                      <a:headEnd type="none" w="sm" len="sm"/>
                      <a:tailEnd type="none" w="sm" len="sm"/>
                    </a:lnR>
                    <a:lnT w="12700" cap="flat" cmpd="sng">
                      <a:solidFill>
                        <a:srgbClr val="00345B"/>
                      </a:solidFill>
                      <a:prstDash val="solid"/>
                      <a:round/>
                      <a:headEnd type="none" w="sm" len="sm"/>
                      <a:tailEnd type="none" w="sm" len="sm"/>
                    </a:lnT>
                    <a:lnB w="12700" cap="flat" cmpd="sng">
                      <a:solidFill>
                        <a:srgbClr val="00345B"/>
                      </a:solidFill>
                      <a:prstDash val="solid"/>
                      <a:round/>
                      <a:headEnd type="none" w="sm" len="sm"/>
                      <a:tailEnd type="none" w="sm" len="sm"/>
                    </a:lnB>
                  </a:tcPr>
                </a:tc>
                <a:tc>
                  <a:txBody>
                    <a:bodyPr/>
                    <a:lstStyle/>
                    <a:p>
                      <a:pPr marL="0" marR="0" lvl="0" indent="0" algn="ctr" rtl="0">
                        <a:lnSpc>
                          <a:spcPct val="107000"/>
                        </a:lnSpc>
                        <a:spcBef>
                          <a:spcPts val="0"/>
                        </a:spcBef>
                        <a:spcAft>
                          <a:spcPts val="0"/>
                        </a:spcAft>
                        <a:buClr>
                          <a:srgbClr val="BFBFBF"/>
                        </a:buClr>
                        <a:buSzPts val="1300"/>
                        <a:buFont typeface="Arial"/>
                        <a:buNone/>
                      </a:pPr>
                      <a:r>
                        <a:rPr lang="en-US" sz="600" u="none" strike="noStrike" cap="none">
                          <a:solidFill>
                            <a:srgbClr val="BFBFBF"/>
                          </a:solidFill>
                          <a:latin typeface="Calibri"/>
                          <a:ea typeface="Calibri"/>
                          <a:cs typeface="Calibri"/>
                          <a:sym typeface="Calibri"/>
                        </a:rPr>
                        <a:t>Deepen trade cooperation and commitments</a:t>
                      </a:r>
                      <a:endParaRPr sz="1000"/>
                    </a:p>
                  </a:txBody>
                  <a:tcPr marL="24113" marR="24113" marT="24113" marB="24113">
                    <a:lnL w="12700" cap="flat" cmpd="sng">
                      <a:solidFill>
                        <a:srgbClr val="00345B"/>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12700" cap="flat" cmpd="sng">
                      <a:solidFill>
                        <a:srgbClr val="00345B"/>
                      </a:solidFill>
                      <a:prstDash val="solid"/>
                      <a:round/>
                      <a:headEnd type="none" w="sm" len="sm"/>
                      <a:tailEnd type="none" w="sm" len="sm"/>
                    </a:lnT>
                    <a:lnB w="12700" cap="flat" cmpd="sng">
                      <a:solidFill>
                        <a:srgbClr val="00345B"/>
                      </a:solidFill>
                      <a:prstDash val="solid"/>
                      <a:round/>
                      <a:headEnd type="none" w="sm" len="sm"/>
                      <a:tailEnd type="none" w="sm" len="sm"/>
                    </a:lnB>
                  </a:tcPr>
                </a:tc>
                <a:extLst>
                  <a:ext uri="{0D108BD9-81ED-4DB2-BD59-A6C34878D82A}">
                    <a16:rowId xmlns:a16="http://schemas.microsoft.com/office/drawing/2014/main" val="10008"/>
                  </a:ext>
                </a:extLst>
              </a:tr>
              <a:tr h="213600">
                <a:tc vMerge="1">
                  <a:txBody>
                    <a:bodyPr/>
                    <a:lstStyle/>
                    <a:p>
                      <a:endParaRPr lang="en-US"/>
                    </a:p>
                  </a:txBody>
                  <a:tcPr/>
                </a:tc>
                <a:tc>
                  <a:txBody>
                    <a:bodyPr/>
                    <a:lstStyle/>
                    <a:p>
                      <a:pPr marL="0" marR="0" lvl="0" indent="0" algn="ctr" rtl="0">
                        <a:lnSpc>
                          <a:spcPct val="107000"/>
                        </a:lnSpc>
                        <a:spcBef>
                          <a:spcPts val="0"/>
                        </a:spcBef>
                        <a:spcAft>
                          <a:spcPts val="0"/>
                        </a:spcAft>
                        <a:buNone/>
                      </a:pPr>
                      <a:r>
                        <a:rPr lang="en-US" sz="600" u="none" strike="noStrike" cap="none">
                          <a:solidFill>
                            <a:srgbClr val="BFBFBF"/>
                          </a:solidFill>
                        </a:rPr>
                        <a:t> </a:t>
                      </a:r>
                      <a:endParaRPr sz="600" u="none" strike="noStrike" cap="none">
                        <a:solidFill>
                          <a:srgbClr val="BFBFBF"/>
                        </a:solidFill>
                        <a:latin typeface="Calibri"/>
                        <a:ea typeface="Calibri"/>
                        <a:cs typeface="Calibri"/>
                        <a:sym typeface="Calibri"/>
                      </a:endParaRPr>
                    </a:p>
                  </a:txBody>
                  <a:tcPr marL="24113" marR="24113" marT="24113" marB="24113">
                    <a:lnL w="38100" cap="flat" cmpd="sng">
                      <a:solidFill>
                        <a:srgbClr val="00345B"/>
                      </a:solidFill>
                      <a:prstDash val="solid"/>
                      <a:round/>
                      <a:headEnd type="none" w="sm" len="sm"/>
                      <a:tailEnd type="none" w="sm" len="sm"/>
                    </a:lnL>
                    <a:lnR w="12700" cap="flat" cmpd="sng">
                      <a:solidFill>
                        <a:srgbClr val="00345B"/>
                      </a:solidFill>
                      <a:prstDash val="solid"/>
                      <a:round/>
                      <a:headEnd type="none" w="sm" len="sm"/>
                      <a:tailEnd type="none" w="sm" len="sm"/>
                    </a:lnR>
                    <a:lnT w="12700" cap="flat" cmpd="sng">
                      <a:solidFill>
                        <a:srgbClr val="00345B"/>
                      </a:solidFill>
                      <a:prstDash val="solid"/>
                      <a:round/>
                      <a:headEnd type="none" w="sm" len="sm"/>
                      <a:tailEnd type="none" w="sm" len="sm"/>
                    </a:lnT>
                    <a:lnB w="12700" cap="flat" cmpd="sng">
                      <a:solidFill>
                        <a:srgbClr val="00345B"/>
                      </a:solidFill>
                      <a:prstDash val="solid"/>
                      <a:round/>
                      <a:headEnd type="none" w="sm" len="sm"/>
                      <a:tailEnd type="none" w="sm" len="sm"/>
                    </a:lnB>
                  </a:tcPr>
                </a:tc>
                <a:tc>
                  <a:txBody>
                    <a:bodyPr/>
                    <a:lstStyle/>
                    <a:p>
                      <a:pPr marL="0" marR="0" lvl="0" indent="0" algn="ctr" rtl="0">
                        <a:lnSpc>
                          <a:spcPct val="107000"/>
                        </a:lnSpc>
                        <a:spcBef>
                          <a:spcPts val="0"/>
                        </a:spcBef>
                        <a:spcAft>
                          <a:spcPts val="0"/>
                        </a:spcAft>
                        <a:buNone/>
                      </a:pPr>
                      <a:r>
                        <a:rPr lang="en-US" sz="600" u="none" strike="noStrike" cap="none">
                          <a:solidFill>
                            <a:srgbClr val="BFBFBF"/>
                          </a:solidFill>
                        </a:rPr>
                        <a:t>Legal: contract enforcement</a:t>
                      </a:r>
                      <a:endParaRPr sz="600" u="none" strike="noStrike" cap="none">
                        <a:solidFill>
                          <a:srgbClr val="BFBFBF"/>
                        </a:solidFill>
                        <a:latin typeface="Calibri"/>
                        <a:ea typeface="Calibri"/>
                        <a:cs typeface="Calibri"/>
                        <a:sym typeface="Calibri"/>
                      </a:endParaRPr>
                    </a:p>
                  </a:txBody>
                  <a:tcPr marL="24113" marR="24113" marT="24113" marB="24113">
                    <a:lnL w="12700" cap="flat" cmpd="sng">
                      <a:solidFill>
                        <a:srgbClr val="00345B"/>
                      </a:solidFill>
                      <a:prstDash val="solid"/>
                      <a:round/>
                      <a:headEnd type="none" w="sm" len="sm"/>
                      <a:tailEnd type="none" w="sm" len="sm"/>
                    </a:lnL>
                    <a:lnR w="12700" cap="flat" cmpd="sng">
                      <a:solidFill>
                        <a:srgbClr val="00345B"/>
                      </a:solidFill>
                      <a:prstDash val="solid"/>
                      <a:round/>
                      <a:headEnd type="none" w="sm" len="sm"/>
                      <a:tailEnd type="none" w="sm" len="sm"/>
                    </a:lnR>
                    <a:lnT w="12700" cap="flat" cmpd="sng">
                      <a:solidFill>
                        <a:srgbClr val="00345B"/>
                      </a:solidFill>
                      <a:prstDash val="solid"/>
                      <a:round/>
                      <a:headEnd type="none" w="sm" len="sm"/>
                      <a:tailEnd type="none" w="sm" len="sm"/>
                    </a:lnT>
                    <a:lnB w="12700" cap="flat" cmpd="sng">
                      <a:solidFill>
                        <a:srgbClr val="00345B"/>
                      </a:solidFill>
                      <a:prstDash val="solid"/>
                      <a:round/>
                      <a:headEnd type="none" w="sm" len="sm"/>
                      <a:tailEnd type="none" w="sm" len="sm"/>
                    </a:lnB>
                  </a:tcPr>
                </a:tc>
                <a:tc>
                  <a:txBody>
                    <a:bodyPr/>
                    <a:lstStyle/>
                    <a:p>
                      <a:pPr marL="0" marR="0" lvl="0" indent="0" algn="ctr" rtl="0">
                        <a:spcBef>
                          <a:spcPts val="0"/>
                        </a:spcBef>
                        <a:spcAft>
                          <a:spcPts val="0"/>
                        </a:spcAft>
                        <a:buNone/>
                      </a:pPr>
                      <a:r>
                        <a:rPr lang="en-US" sz="600" u="none" strike="noStrike" cap="none">
                          <a:solidFill>
                            <a:srgbClr val="BFBFBF"/>
                          </a:solidFill>
                        </a:rPr>
                        <a:t>Legal: contract enforcement + IPR protection</a:t>
                      </a:r>
                      <a:endParaRPr sz="600" u="none" strike="noStrike" cap="none">
                        <a:solidFill>
                          <a:srgbClr val="BFBFBF"/>
                        </a:solidFill>
                      </a:endParaRPr>
                    </a:p>
                  </a:txBody>
                  <a:tcPr marL="24113" marR="24113" marT="24113" marB="24113">
                    <a:lnL w="12700" cap="flat" cmpd="sng">
                      <a:solidFill>
                        <a:srgbClr val="00345B"/>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12700" cap="flat" cmpd="sng">
                      <a:solidFill>
                        <a:srgbClr val="00345B"/>
                      </a:solidFill>
                      <a:prstDash val="solid"/>
                      <a:round/>
                      <a:headEnd type="none" w="sm" len="sm"/>
                      <a:tailEnd type="none" w="sm" len="sm"/>
                    </a:lnT>
                    <a:lnB w="12700" cap="flat" cmpd="sng">
                      <a:solidFill>
                        <a:srgbClr val="00345B"/>
                      </a:solidFill>
                      <a:prstDash val="solid"/>
                      <a:round/>
                      <a:headEnd type="none" w="sm" len="sm"/>
                      <a:tailEnd type="none" w="sm" len="sm"/>
                    </a:lnB>
                  </a:tcPr>
                </a:tc>
                <a:extLst>
                  <a:ext uri="{0D108BD9-81ED-4DB2-BD59-A6C34878D82A}">
                    <a16:rowId xmlns:a16="http://schemas.microsoft.com/office/drawing/2014/main" val="10009"/>
                  </a:ext>
                </a:extLst>
              </a:tr>
              <a:tr h="360356">
                <a:tc vMerge="1">
                  <a:txBody>
                    <a:bodyPr/>
                    <a:lstStyle/>
                    <a:p>
                      <a:endParaRPr lang="en-US"/>
                    </a:p>
                  </a:txBody>
                  <a:tcPr/>
                </a:tc>
                <a:tc>
                  <a:txBody>
                    <a:bodyPr/>
                    <a:lstStyle/>
                    <a:p>
                      <a:pPr marL="0" marR="0" lvl="0" indent="0" algn="ctr" rtl="0">
                        <a:lnSpc>
                          <a:spcPct val="107000"/>
                        </a:lnSpc>
                        <a:spcBef>
                          <a:spcPts val="0"/>
                        </a:spcBef>
                        <a:spcAft>
                          <a:spcPts val="0"/>
                        </a:spcAft>
                        <a:buClr>
                          <a:srgbClr val="BFBFBF"/>
                        </a:buClr>
                        <a:buSzPts val="1300"/>
                        <a:buFont typeface="Arial"/>
                        <a:buNone/>
                      </a:pPr>
                      <a:r>
                        <a:rPr lang="en-US" sz="600" u="none" strike="noStrike" cap="none">
                          <a:solidFill>
                            <a:srgbClr val="BFBFBF"/>
                          </a:solidFill>
                        </a:rPr>
                        <a:t>Innovation: basic standards regime</a:t>
                      </a:r>
                      <a:endParaRPr sz="600" u="none" strike="noStrike" cap="none">
                        <a:solidFill>
                          <a:srgbClr val="BFBFBF"/>
                        </a:solidFill>
                        <a:latin typeface="Calibri"/>
                        <a:ea typeface="Calibri"/>
                        <a:cs typeface="Calibri"/>
                        <a:sym typeface="Calibri"/>
                      </a:endParaRPr>
                    </a:p>
                  </a:txBody>
                  <a:tcPr marL="24113" marR="24113" marT="24113" marB="24113">
                    <a:lnL w="38100" cap="flat" cmpd="sng">
                      <a:solidFill>
                        <a:srgbClr val="00345B"/>
                      </a:solidFill>
                      <a:prstDash val="solid"/>
                      <a:round/>
                      <a:headEnd type="none" w="sm" len="sm"/>
                      <a:tailEnd type="none" w="sm" len="sm"/>
                    </a:lnL>
                    <a:lnR w="12700" cap="flat" cmpd="sng">
                      <a:solidFill>
                        <a:srgbClr val="00345B"/>
                      </a:solidFill>
                      <a:prstDash val="solid"/>
                      <a:round/>
                      <a:headEnd type="none" w="sm" len="sm"/>
                      <a:tailEnd type="none" w="sm" len="sm"/>
                    </a:lnR>
                    <a:lnT w="12700" cap="flat" cmpd="sng">
                      <a:solidFill>
                        <a:srgbClr val="00345B"/>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07000"/>
                        </a:lnSpc>
                        <a:spcBef>
                          <a:spcPts val="0"/>
                        </a:spcBef>
                        <a:spcAft>
                          <a:spcPts val="0"/>
                        </a:spcAft>
                        <a:buClr>
                          <a:srgbClr val="BFBFBF"/>
                        </a:buClr>
                        <a:buSzPts val="1300"/>
                        <a:buFont typeface="Arial"/>
                        <a:buNone/>
                      </a:pPr>
                      <a:r>
                        <a:rPr lang="en-US" sz="600" u="none" strike="noStrike" cap="none">
                          <a:solidFill>
                            <a:srgbClr val="BFBFBF"/>
                          </a:solidFill>
                        </a:rPr>
                        <a:t>Innovation: innovation ecosystem (R&amp;D policy, industry-academia links, etc)</a:t>
                      </a:r>
                      <a:endParaRPr sz="600" u="none" strike="noStrike" cap="none">
                        <a:solidFill>
                          <a:srgbClr val="BFBFBF"/>
                        </a:solidFill>
                        <a:latin typeface="Calibri"/>
                        <a:ea typeface="Calibri"/>
                        <a:cs typeface="Calibri"/>
                        <a:sym typeface="Calibri"/>
                      </a:endParaRPr>
                    </a:p>
                  </a:txBody>
                  <a:tcPr marL="24113" marR="24113" marT="24113" marB="24113">
                    <a:lnL w="12700" cap="flat" cmpd="sng">
                      <a:solidFill>
                        <a:srgbClr val="00345B"/>
                      </a:solidFill>
                      <a:prstDash val="solid"/>
                      <a:round/>
                      <a:headEnd type="none" w="sm" len="sm"/>
                      <a:tailEnd type="none" w="sm" len="sm"/>
                    </a:lnL>
                    <a:lnR w="12700" cap="flat" cmpd="sng">
                      <a:solidFill>
                        <a:srgbClr val="00345B"/>
                      </a:solidFill>
                      <a:prstDash val="solid"/>
                      <a:round/>
                      <a:headEnd type="none" w="sm" len="sm"/>
                      <a:tailEnd type="none" w="sm" len="sm"/>
                    </a:lnR>
                    <a:lnT w="12700" cap="flat" cmpd="sng">
                      <a:solidFill>
                        <a:srgbClr val="00345B"/>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07000"/>
                        </a:lnSpc>
                        <a:spcBef>
                          <a:spcPts val="0"/>
                        </a:spcBef>
                        <a:spcAft>
                          <a:spcPts val="0"/>
                        </a:spcAft>
                        <a:buClr>
                          <a:srgbClr val="BFBFBF"/>
                        </a:buClr>
                        <a:buSzPts val="1300"/>
                        <a:buFont typeface="Arial"/>
                        <a:buNone/>
                      </a:pPr>
                      <a:r>
                        <a:rPr lang="en-US" sz="600" b="0" u="none" strike="noStrike" cap="none" dirty="0">
                          <a:solidFill>
                            <a:srgbClr val="BFBFBF"/>
                          </a:solidFill>
                          <a:latin typeface="Calibri"/>
                          <a:ea typeface="Calibri"/>
                          <a:cs typeface="Calibri"/>
                          <a:sym typeface="Calibri"/>
                        </a:rPr>
                        <a:t>Creating an environment for continuous innovation</a:t>
                      </a:r>
                      <a:endParaRPr sz="600" b="0" u="none" strike="noStrike" cap="none" dirty="0">
                        <a:solidFill>
                          <a:srgbClr val="BFBFBF"/>
                        </a:solidFill>
                        <a:latin typeface="Calibri"/>
                        <a:ea typeface="Calibri"/>
                        <a:cs typeface="Calibri"/>
                        <a:sym typeface="Calibri"/>
                      </a:endParaRPr>
                    </a:p>
                  </a:txBody>
                  <a:tcPr marL="24113" marR="24113" marT="24113" marB="24113">
                    <a:lnL w="12700" cap="flat" cmpd="sng">
                      <a:solidFill>
                        <a:srgbClr val="00345B"/>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12700" cap="flat" cmpd="sng">
                      <a:solidFill>
                        <a:srgbClr val="00345B"/>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10"/>
                  </a:ext>
                </a:extLst>
              </a:tr>
            </a:tbl>
          </a:graphicData>
        </a:graphic>
      </p:graphicFrame>
      <p:sp>
        <p:nvSpPr>
          <p:cNvPr id="504" name="Google Shape;504;p6"/>
          <p:cNvSpPr txBox="1"/>
          <p:nvPr/>
        </p:nvSpPr>
        <p:spPr>
          <a:xfrm>
            <a:off x="6455113" y="3869590"/>
            <a:ext cx="1728000" cy="519450"/>
          </a:xfrm>
          <a:prstGeom prst="rect">
            <a:avLst/>
          </a:prstGeom>
          <a:gradFill>
            <a:gsLst>
              <a:gs pos="0">
                <a:srgbClr val="8296B0"/>
              </a:gs>
              <a:gs pos="42000">
                <a:srgbClr val="ACB8CA"/>
              </a:gs>
              <a:gs pos="62000">
                <a:srgbClr val="8DA9DB"/>
              </a:gs>
              <a:gs pos="100000">
                <a:schemeClr val="dk2"/>
              </a:gs>
            </a:gsLst>
            <a:lin ang="0" scaled="0"/>
          </a:gradFill>
          <a:ln w="25400" cap="flat" cmpd="sng">
            <a:solidFill>
              <a:schemeClr val="lt1"/>
            </a:solidFill>
            <a:prstDash val="solid"/>
            <a:round/>
            <a:headEnd type="none" w="sm" len="sm"/>
            <a:tailEnd type="none" w="sm" len="sm"/>
          </a:ln>
        </p:spPr>
        <p:txBody>
          <a:bodyPr spcFirstLastPara="1" wrap="square" lIns="96431" tIns="96431" rIns="96431" bIns="96431" anchor="b" anchorCtr="0">
            <a:spAutoFit/>
          </a:bodyPr>
          <a:lstStyle/>
          <a:p>
            <a:pPr algn="ctr" defTabSz="342900"/>
            <a:r>
              <a:rPr lang="en-US" sz="1055" b="1">
                <a:solidFill>
                  <a:srgbClr val="00345B"/>
                </a:solidFill>
                <a:latin typeface="Calibri"/>
                <a:ea typeface="Calibri"/>
                <a:cs typeface="Calibri"/>
                <a:sym typeface="Calibri"/>
              </a:rPr>
              <a:t>R&amp;D capacity and IPR protection</a:t>
            </a:r>
            <a:endParaRPr sz="1350">
              <a:solidFill>
                <a:prstClr val="black"/>
              </a:solidFill>
              <a:latin typeface="Calibri" panose="020F0502020204030204"/>
            </a:endParaRPr>
          </a:p>
        </p:txBody>
      </p:sp>
      <p:sp>
        <p:nvSpPr>
          <p:cNvPr id="505" name="Google Shape;505;p6"/>
          <p:cNvSpPr txBox="1"/>
          <p:nvPr/>
        </p:nvSpPr>
        <p:spPr>
          <a:xfrm>
            <a:off x="2433448" y="2373533"/>
            <a:ext cx="1446525" cy="681802"/>
          </a:xfrm>
          <a:prstGeom prst="rect">
            <a:avLst/>
          </a:prstGeom>
          <a:gradFill>
            <a:gsLst>
              <a:gs pos="0">
                <a:srgbClr val="A8D08C"/>
              </a:gs>
              <a:gs pos="58000">
                <a:srgbClr val="D8E2F3"/>
              </a:gs>
              <a:gs pos="83000">
                <a:srgbClr val="A9BEE4"/>
              </a:gs>
              <a:gs pos="100000">
                <a:srgbClr val="C5D3ED"/>
              </a:gs>
            </a:gsLst>
            <a:lin ang="0" scaled="0"/>
          </a:gradFill>
          <a:ln w="25400" cap="flat" cmpd="sng">
            <a:solidFill>
              <a:schemeClr val="lt1"/>
            </a:solidFill>
            <a:prstDash val="solid"/>
            <a:round/>
            <a:headEnd type="none" w="sm" len="sm"/>
            <a:tailEnd type="none" w="sm" len="sm"/>
          </a:ln>
        </p:spPr>
        <p:txBody>
          <a:bodyPr spcFirstLastPara="1" wrap="square" lIns="96431" tIns="96431" rIns="96431" bIns="96431" anchor="b" anchorCtr="0">
            <a:spAutoFit/>
          </a:bodyPr>
          <a:lstStyle/>
          <a:p>
            <a:pPr algn="ctr" defTabSz="342900"/>
            <a:r>
              <a:rPr lang="en-US" sz="1055" b="1" dirty="0">
                <a:solidFill>
                  <a:srgbClr val="00345B"/>
                </a:solidFill>
                <a:latin typeface="Calibri"/>
                <a:ea typeface="Calibri"/>
                <a:cs typeface="Calibri"/>
                <a:sym typeface="Calibri"/>
              </a:rPr>
              <a:t>Trade facilitation and transport liberalization</a:t>
            </a:r>
            <a:endParaRPr sz="1350" dirty="0">
              <a:solidFill>
                <a:prstClr val="black"/>
              </a:solidFill>
              <a:latin typeface="Calibri" panose="020F0502020204030204"/>
            </a:endParaRPr>
          </a:p>
        </p:txBody>
      </p:sp>
      <p:sp>
        <p:nvSpPr>
          <p:cNvPr id="506" name="Google Shape;506;p6"/>
          <p:cNvSpPr txBox="1"/>
          <p:nvPr/>
        </p:nvSpPr>
        <p:spPr>
          <a:xfrm>
            <a:off x="4302071" y="1797209"/>
            <a:ext cx="1680975" cy="519450"/>
          </a:xfrm>
          <a:prstGeom prst="rect">
            <a:avLst/>
          </a:prstGeom>
          <a:gradFill>
            <a:gsLst>
              <a:gs pos="0">
                <a:srgbClr val="D8E2F3"/>
              </a:gs>
              <a:gs pos="15000">
                <a:srgbClr val="D8E2F3"/>
              </a:gs>
              <a:gs pos="29000">
                <a:srgbClr val="A9BEE4"/>
              </a:gs>
              <a:gs pos="100000">
                <a:srgbClr val="8296B0"/>
              </a:gs>
            </a:gsLst>
            <a:lin ang="0" scaled="0"/>
          </a:gradFill>
          <a:ln w="25400" cap="flat" cmpd="sng">
            <a:solidFill>
              <a:schemeClr val="lt1"/>
            </a:solidFill>
            <a:prstDash val="solid"/>
            <a:round/>
            <a:headEnd type="none" w="sm" len="sm"/>
            <a:tailEnd type="none" w="sm" len="sm"/>
          </a:ln>
        </p:spPr>
        <p:txBody>
          <a:bodyPr spcFirstLastPara="1" wrap="square" lIns="96431" tIns="96431" rIns="96431" bIns="96431" anchor="b" anchorCtr="0">
            <a:spAutoFit/>
          </a:bodyPr>
          <a:lstStyle/>
          <a:p>
            <a:pPr algn="ctr" defTabSz="342900"/>
            <a:r>
              <a:rPr lang="en-US" sz="1055" b="1" dirty="0">
                <a:solidFill>
                  <a:srgbClr val="00345B"/>
                </a:solidFill>
                <a:latin typeface="Calibri"/>
                <a:ea typeface="Calibri"/>
                <a:cs typeface="Calibri"/>
                <a:sym typeface="Calibri"/>
              </a:rPr>
              <a:t>Skill development: technical and managerial</a:t>
            </a:r>
            <a:endParaRPr sz="1265" b="1" dirty="0">
              <a:solidFill>
                <a:srgbClr val="00345B"/>
              </a:solidFill>
              <a:latin typeface="Calibri"/>
              <a:ea typeface="Calibri"/>
              <a:cs typeface="Calibri"/>
              <a:sym typeface="Calibri"/>
            </a:endParaRPr>
          </a:p>
        </p:txBody>
      </p:sp>
      <p:sp>
        <p:nvSpPr>
          <p:cNvPr id="3" name="Rectangle 2">
            <a:extLst>
              <a:ext uri="{FF2B5EF4-FFF2-40B4-BE49-F238E27FC236}">
                <a16:creationId xmlns:a16="http://schemas.microsoft.com/office/drawing/2014/main" id="{C214909D-7C74-4408-949C-76EC9F7778DD}"/>
              </a:ext>
            </a:extLst>
          </p:cNvPr>
          <p:cNvSpPr/>
          <p:nvPr/>
        </p:nvSpPr>
        <p:spPr>
          <a:xfrm>
            <a:off x="642769" y="4620280"/>
            <a:ext cx="8382000" cy="523220"/>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2700" b="1" dirty="0">
                <a:solidFill>
                  <a:schemeClr val="dk1"/>
                </a:solidFill>
                <a:latin typeface="Calibri"/>
                <a:cs typeface="Calibri"/>
              </a:rPr>
              <a:t>No one size fits all — policy priorities evolve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50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3" presetClass="entr" presetSubtype="16" fill="hold" nodeType="clickEffect">
                                  <p:stCondLst>
                                    <p:cond delay="0"/>
                                  </p:stCondLst>
                                  <p:childTnLst>
                                    <p:set>
                                      <p:cBhvr>
                                        <p:cTn id="10" dur="1" fill="hold">
                                          <p:stCondLst>
                                            <p:cond delay="0"/>
                                          </p:stCondLst>
                                        </p:cTn>
                                        <p:tgtEl>
                                          <p:spTgt spid="505"/>
                                        </p:tgtEl>
                                        <p:attrNameLst>
                                          <p:attrName>style.visibility</p:attrName>
                                        </p:attrNameLst>
                                      </p:cBhvr>
                                      <p:to>
                                        <p:strVal val="visible"/>
                                      </p:to>
                                    </p:set>
                                    <p:anim calcmode="lin" valueType="num">
                                      <p:cBhvr additive="base">
                                        <p:cTn id="11" dur="500"/>
                                        <p:tgtEl>
                                          <p:spTgt spid="505"/>
                                        </p:tgtEl>
                                        <p:attrNameLst>
                                          <p:attrName>ppt_w</p:attrName>
                                        </p:attrNameLst>
                                      </p:cBhvr>
                                      <p:tavLst>
                                        <p:tav tm="0">
                                          <p:val>
                                            <p:strVal val="0"/>
                                          </p:val>
                                        </p:tav>
                                        <p:tav tm="100000">
                                          <p:val>
                                            <p:strVal val="#ppt_w"/>
                                          </p:val>
                                        </p:tav>
                                      </p:tavLst>
                                    </p:anim>
                                    <p:anim calcmode="lin" valueType="num">
                                      <p:cBhvr additive="base">
                                        <p:cTn id="12" dur="500"/>
                                        <p:tgtEl>
                                          <p:spTgt spid="505"/>
                                        </p:tgtEl>
                                        <p:attrNameLst>
                                          <p:attrName>ppt_h</p:attrName>
                                        </p:attrNameLst>
                                      </p:cBhvr>
                                      <p:tavLst>
                                        <p:tav tm="0">
                                          <p:val>
                                            <p:strVal val="0"/>
                                          </p:val>
                                        </p:tav>
                                        <p:tav tm="100000">
                                          <p:val>
                                            <p:strVal val="#ppt_h"/>
                                          </p:val>
                                        </p:tav>
                                      </p:tavLst>
                                    </p:anim>
                                  </p:childTnLst>
                                </p:cTn>
                              </p:par>
                            </p:childTnLst>
                          </p:cTn>
                        </p:par>
                      </p:childTnLst>
                    </p:cTn>
                  </p:par>
                  <p:par>
                    <p:cTn id="13" fill="hold">
                      <p:stCondLst>
                        <p:cond delay="indefinite"/>
                      </p:stCondLst>
                      <p:childTnLst>
                        <p:par>
                          <p:cTn id="14" fill="hold">
                            <p:stCondLst>
                              <p:cond delay="0"/>
                            </p:stCondLst>
                            <p:childTnLst>
                              <p:par>
                                <p:cTn id="15" presetID="23" presetClass="entr" presetSubtype="16" fill="hold" nodeType="clickEffect">
                                  <p:stCondLst>
                                    <p:cond delay="0"/>
                                  </p:stCondLst>
                                  <p:childTnLst>
                                    <p:set>
                                      <p:cBhvr>
                                        <p:cTn id="16" dur="1" fill="hold">
                                          <p:stCondLst>
                                            <p:cond delay="0"/>
                                          </p:stCondLst>
                                        </p:cTn>
                                        <p:tgtEl>
                                          <p:spTgt spid="506"/>
                                        </p:tgtEl>
                                        <p:attrNameLst>
                                          <p:attrName>style.visibility</p:attrName>
                                        </p:attrNameLst>
                                      </p:cBhvr>
                                      <p:to>
                                        <p:strVal val="visible"/>
                                      </p:to>
                                    </p:set>
                                    <p:anim calcmode="lin" valueType="num">
                                      <p:cBhvr additive="base">
                                        <p:cTn id="17" dur="500"/>
                                        <p:tgtEl>
                                          <p:spTgt spid="506"/>
                                        </p:tgtEl>
                                        <p:attrNameLst>
                                          <p:attrName>ppt_w</p:attrName>
                                        </p:attrNameLst>
                                      </p:cBhvr>
                                      <p:tavLst>
                                        <p:tav tm="0">
                                          <p:val>
                                            <p:strVal val="0"/>
                                          </p:val>
                                        </p:tav>
                                        <p:tav tm="100000">
                                          <p:val>
                                            <p:strVal val="#ppt_w"/>
                                          </p:val>
                                        </p:tav>
                                      </p:tavLst>
                                    </p:anim>
                                    <p:anim calcmode="lin" valueType="num">
                                      <p:cBhvr additive="base">
                                        <p:cTn id="18" dur="500"/>
                                        <p:tgtEl>
                                          <p:spTgt spid="506"/>
                                        </p:tgtEl>
                                        <p:attrNameLst>
                                          <p:attrName>ppt_h</p:attrName>
                                        </p:attrNameLst>
                                      </p:cBhvr>
                                      <p:tavLst>
                                        <p:tav tm="0">
                                          <p:val>
                                            <p:strVal val="0"/>
                                          </p:val>
                                        </p:tav>
                                        <p:tav tm="100000">
                                          <p:val>
                                            <p:strVal val="#ppt_h"/>
                                          </p:val>
                                        </p:tav>
                                      </p:tavLst>
                                    </p:anim>
                                  </p:childTnLst>
                                </p:cTn>
                              </p:par>
                            </p:childTnLst>
                          </p:cTn>
                        </p:par>
                      </p:childTnLst>
                    </p:cTn>
                  </p:par>
                  <p:par>
                    <p:cTn id="19" fill="hold">
                      <p:stCondLst>
                        <p:cond delay="indefinite"/>
                      </p:stCondLst>
                      <p:childTnLst>
                        <p:par>
                          <p:cTn id="20" fill="hold">
                            <p:stCondLst>
                              <p:cond delay="0"/>
                            </p:stCondLst>
                            <p:childTnLst>
                              <p:par>
                                <p:cTn id="21" presetID="23" presetClass="entr" presetSubtype="16" fill="hold" nodeType="clickEffect">
                                  <p:stCondLst>
                                    <p:cond delay="0"/>
                                  </p:stCondLst>
                                  <p:childTnLst>
                                    <p:set>
                                      <p:cBhvr>
                                        <p:cTn id="22" dur="1" fill="hold">
                                          <p:stCondLst>
                                            <p:cond delay="0"/>
                                          </p:stCondLst>
                                        </p:cTn>
                                        <p:tgtEl>
                                          <p:spTgt spid="504"/>
                                        </p:tgtEl>
                                        <p:attrNameLst>
                                          <p:attrName>style.visibility</p:attrName>
                                        </p:attrNameLst>
                                      </p:cBhvr>
                                      <p:to>
                                        <p:strVal val="visible"/>
                                      </p:to>
                                    </p:set>
                                    <p:anim calcmode="lin" valueType="num">
                                      <p:cBhvr additive="base">
                                        <p:cTn id="23" dur="500"/>
                                        <p:tgtEl>
                                          <p:spTgt spid="504"/>
                                        </p:tgtEl>
                                        <p:attrNameLst>
                                          <p:attrName>ppt_w</p:attrName>
                                        </p:attrNameLst>
                                      </p:cBhvr>
                                      <p:tavLst>
                                        <p:tav tm="0">
                                          <p:val>
                                            <p:strVal val="0"/>
                                          </p:val>
                                        </p:tav>
                                        <p:tav tm="100000">
                                          <p:val>
                                            <p:strVal val="#ppt_w"/>
                                          </p:val>
                                        </p:tav>
                                      </p:tavLst>
                                    </p:anim>
                                    <p:anim calcmode="lin" valueType="num">
                                      <p:cBhvr additive="base">
                                        <p:cTn id="24" dur="500"/>
                                        <p:tgtEl>
                                          <p:spTgt spid="504"/>
                                        </p:tgtEl>
                                        <p:attrNameLst>
                                          <p:attrName>ppt_h</p:attrName>
                                        </p:attrNameLst>
                                      </p:cBhvr>
                                      <p:tavLst>
                                        <p:tav tm="0">
                                          <p:val>
                                            <p:str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Title"/>
          <p:cNvSpPr txBox="1">
            <a:spLocks noGrp="1"/>
          </p:cNvSpPr>
          <p:nvPr>
            <p:ph type="title"/>
          </p:nvPr>
        </p:nvSpPr>
        <p:spPr/>
        <p:txBody>
          <a:bodyPr/>
          <a:lstStyle/>
          <a:p>
            <a:r>
              <a:rPr lang="en-US" dirty="0">
                <a:solidFill>
                  <a:srgbClr val="56AF44"/>
                </a:solidFill>
              </a:rPr>
              <a:t>Facilitating GVC participation:  </a:t>
            </a:r>
            <a:r>
              <a:rPr lang="en-US" dirty="0"/>
              <a:t>factor markets</a:t>
            </a:r>
          </a:p>
        </p:txBody>
      </p:sp>
      <p:sp>
        <p:nvSpPr>
          <p:cNvPr id="5" name="bullets"/>
          <p:cNvSpPr txBox="1"/>
          <p:nvPr/>
        </p:nvSpPr>
        <p:spPr>
          <a:xfrm>
            <a:off x="428201" y="1799436"/>
            <a:ext cx="2755265" cy="592470"/>
          </a:xfrm>
          <a:prstGeom prst="rect">
            <a:avLst/>
          </a:prstGeom>
        </p:spPr>
        <p:txBody>
          <a:bodyPr vert="horz" wrap="square" lIns="0" tIns="99060" rIns="0" bIns="0" rtlCol="0">
            <a:spAutoFit/>
          </a:bodyPr>
          <a:lstStyle/>
          <a:p>
            <a:pPr marL="241300" indent="-228600">
              <a:lnSpc>
                <a:spcPct val="100000"/>
              </a:lnSpc>
              <a:spcBef>
                <a:spcPts val="780"/>
              </a:spcBef>
              <a:buClr>
                <a:srgbClr val="56AF44"/>
              </a:buClr>
              <a:buChar char="•"/>
              <a:tabLst>
                <a:tab pos="241300" algn="l"/>
              </a:tabLst>
            </a:pPr>
            <a:r>
              <a:rPr lang="en-US" sz="1600" dirty="0">
                <a:latin typeface="FuturaPT-Book"/>
                <a:cs typeface="FuturaPT-Book"/>
              </a:rPr>
              <a:t>Avoid excessive regulations and overvalued exchange rate</a:t>
            </a:r>
            <a:endParaRPr sz="1600" dirty="0">
              <a:latin typeface="FuturaPT-Book"/>
              <a:cs typeface="FuturaPT-Book"/>
            </a:endParaRPr>
          </a:p>
        </p:txBody>
      </p:sp>
      <p:sp>
        <p:nvSpPr>
          <p:cNvPr id="78" name="object 78"/>
          <p:cNvSpPr txBox="1"/>
          <p:nvPr/>
        </p:nvSpPr>
        <p:spPr>
          <a:xfrm>
            <a:off x="4457700" y="453645"/>
            <a:ext cx="3952875" cy="725840"/>
          </a:xfrm>
          <a:prstGeom prst="rect">
            <a:avLst/>
          </a:prstGeom>
        </p:spPr>
        <p:txBody>
          <a:bodyPr vert="horz" wrap="square" lIns="0" tIns="33020" rIns="0" bIns="0" rtlCol="0">
            <a:spAutoFit/>
          </a:bodyPr>
          <a:lstStyle/>
          <a:p>
            <a:pPr marL="12700" marR="5080">
              <a:lnSpc>
                <a:spcPts val="1800"/>
              </a:lnSpc>
              <a:spcBef>
                <a:spcPts val="260"/>
              </a:spcBef>
            </a:pPr>
            <a:r>
              <a:rPr lang="en-US" sz="1600" dirty="0">
                <a:latin typeface="FuturaPT-Demi"/>
                <a:cs typeface="FuturaPT-Book"/>
              </a:rPr>
              <a:t>Manufacturing labor costs are out of line with national income levels in Sub-Saharan Africa but not in Bangladesh</a:t>
            </a:r>
            <a:endParaRPr sz="1100" dirty="0">
              <a:latin typeface="FuturaPT-Book"/>
              <a:cs typeface="FuturaPT-Book"/>
            </a:endParaRPr>
          </a:p>
        </p:txBody>
      </p:sp>
      <p:graphicFrame>
        <p:nvGraphicFramePr>
          <p:cNvPr id="88" name="Chart 87">
            <a:extLst>
              <a:ext uri="{FF2B5EF4-FFF2-40B4-BE49-F238E27FC236}">
                <a16:creationId xmlns:a16="http://schemas.microsoft.com/office/drawing/2014/main" id="{65D1AB3D-0C4E-4DFA-AB6C-5CA0AB45C451}"/>
              </a:ext>
            </a:extLst>
          </p:cNvPr>
          <p:cNvGraphicFramePr>
            <a:graphicFrameLocks/>
          </p:cNvGraphicFramePr>
          <p:nvPr>
            <p:extLst>
              <p:ext uri="{D42A27DB-BD31-4B8C-83A1-F6EECF244321}">
                <p14:modId xmlns:p14="http://schemas.microsoft.com/office/powerpoint/2010/main" val="2612154423"/>
              </p:ext>
            </p:extLst>
          </p:nvPr>
        </p:nvGraphicFramePr>
        <p:xfrm>
          <a:off x="4343400" y="1221142"/>
          <a:ext cx="4419598" cy="3468711"/>
        </p:xfrm>
        <a:graphic>
          <a:graphicData uri="http://schemas.openxmlformats.org/drawingml/2006/chart">
            <c:chart xmlns:c="http://schemas.openxmlformats.org/drawingml/2006/chart" xmlns:r="http://schemas.openxmlformats.org/officeDocument/2006/relationships" r:id="rId3"/>
          </a:graphicData>
        </a:graphic>
      </p:graphicFrame>
      <p:sp>
        <p:nvSpPr>
          <p:cNvPr id="2" name="Slide Number Placeholder 1">
            <a:extLst>
              <a:ext uri="{FF2B5EF4-FFF2-40B4-BE49-F238E27FC236}">
                <a16:creationId xmlns:a16="http://schemas.microsoft.com/office/drawing/2014/main" id="{4F9334E4-6471-445D-A389-4BC74E779147}"/>
              </a:ext>
            </a:extLst>
          </p:cNvPr>
          <p:cNvSpPr>
            <a:spLocks noGrp="1"/>
          </p:cNvSpPr>
          <p:nvPr>
            <p:ph type="sldNum" sz="quarter" idx="7"/>
          </p:nvPr>
        </p:nvSpPr>
        <p:spPr/>
        <p:txBody>
          <a:bodyPr/>
          <a:lstStyle/>
          <a:p>
            <a:pPr marL="38100">
              <a:spcBef>
                <a:spcPts val="65"/>
              </a:spcBef>
            </a:pPr>
            <a:fld id="{81D60167-4931-47E6-BA6A-407CBD079E47}" type="slidenum">
              <a:rPr lang="en-US" smtClean="0">
                <a:latin typeface="FuturaPT-Demi"/>
                <a:cs typeface="FuturaPT-Demi"/>
              </a:rPr>
              <a:pPr marL="38100">
                <a:spcBef>
                  <a:spcPts val="65"/>
                </a:spcBef>
              </a:pPr>
              <a:t>27</a:t>
            </a:fld>
            <a:r>
              <a:rPr lang="en-US" b="1">
                <a:latin typeface="FuturaPT-Demi"/>
                <a:cs typeface="FuturaPT-Demi"/>
              </a:rPr>
              <a:t>  </a:t>
            </a:r>
            <a:r>
              <a:rPr lang="en-US"/>
              <a:t>|  </a:t>
            </a:r>
            <a:r>
              <a:rPr lang="en-US" spc="-10"/>
              <a:t>World </a:t>
            </a:r>
            <a:r>
              <a:rPr lang="en-US" spc="-5"/>
              <a:t>Development </a:t>
            </a:r>
            <a:r>
              <a:rPr lang="en-US" spc="-10"/>
              <a:t>Report</a:t>
            </a:r>
            <a:r>
              <a:rPr lang="en-US" spc="80"/>
              <a:t> </a:t>
            </a:r>
            <a:r>
              <a:rPr lang="en-US" spc="-10"/>
              <a:t>2020</a:t>
            </a:r>
            <a:endParaRPr lang="en-US" spc="-10" dirty="0"/>
          </a:p>
        </p:txBody>
      </p:sp>
    </p:spTree>
    <p:extLst>
      <p:ext uri="{BB962C8B-B14F-4D97-AF65-F5344CB8AC3E}">
        <p14:creationId xmlns:p14="http://schemas.microsoft.com/office/powerpoint/2010/main" val="276184347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Title"/>
          <p:cNvSpPr txBox="1">
            <a:spLocks noGrp="1"/>
          </p:cNvSpPr>
          <p:nvPr>
            <p:ph type="title"/>
          </p:nvPr>
        </p:nvSpPr>
        <p:spPr/>
        <p:txBody>
          <a:bodyPr/>
          <a:lstStyle/>
          <a:p>
            <a:r>
              <a:rPr lang="en-US" dirty="0"/>
              <a:t>Facilitating GVC participation:  </a:t>
            </a:r>
            <a:r>
              <a:rPr lang="en-US" dirty="0">
                <a:solidFill>
                  <a:srgbClr val="56AF44"/>
                </a:solidFill>
              </a:rPr>
              <a:t>standards</a:t>
            </a:r>
          </a:p>
        </p:txBody>
      </p:sp>
      <p:sp>
        <p:nvSpPr>
          <p:cNvPr id="5" name="bullets"/>
          <p:cNvSpPr txBox="1"/>
          <p:nvPr/>
        </p:nvSpPr>
        <p:spPr>
          <a:xfrm>
            <a:off x="500961" y="1779827"/>
            <a:ext cx="3091498" cy="346249"/>
          </a:xfrm>
          <a:prstGeom prst="rect">
            <a:avLst/>
          </a:prstGeom>
        </p:spPr>
        <p:txBody>
          <a:bodyPr vert="horz" wrap="square" lIns="0" tIns="99060" rIns="0" bIns="0" rtlCol="0">
            <a:spAutoFit/>
          </a:bodyPr>
          <a:lstStyle/>
          <a:p>
            <a:pPr marL="12700">
              <a:lnSpc>
                <a:spcPct val="100000"/>
              </a:lnSpc>
              <a:spcBef>
                <a:spcPts val="780"/>
              </a:spcBef>
              <a:buClr>
                <a:srgbClr val="F47C21"/>
              </a:buClr>
              <a:tabLst>
                <a:tab pos="241300" algn="l"/>
              </a:tabLst>
            </a:pPr>
            <a:r>
              <a:rPr lang="en-US" sz="1600" dirty="0">
                <a:latin typeface="FuturaPT-Book"/>
                <a:cs typeface="FuturaPT-Book"/>
              </a:rPr>
              <a:t>Higher quality standards help</a:t>
            </a:r>
            <a:endParaRPr sz="1600" dirty="0">
              <a:latin typeface="FuturaPT-Book"/>
              <a:cs typeface="FuturaPT-Book"/>
            </a:endParaRPr>
          </a:p>
        </p:txBody>
      </p:sp>
      <p:sp>
        <p:nvSpPr>
          <p:cNvPr id="78" name="object 78"/>
          <p:cNvSpPr txBox="1"/>
          <p:nvPr/>
        </p:nvSpPr>
        <p:spPr>
          <a:xfrm>
            <a:off x="4457700" y="427634"/>
            <a:ext cx="3952875" cy="495007"/>
          </a:xfrm>
          <a:prstGeom prst="rect">
            <a:avLst/>
          </a:prstGeom>
        </p:spPr>
        <p:txBody>
          <a:bodyPr vert="horz" wrap="square" lIns="0" tIns="33020" rIns="0" bIns="0" rtlCol="0">
            <a:spAutoFit/>
          </a:bodyPr>
          <a:lstStyle/>
          <a:p>
            <a:pPr marL="12700" marR="5080">
              <a:lnSpc>
                <a:spcPts val="1800"/>
              </a:lnSpc>
              <a:spcBef>
                <a:spcPts val="260"/>
              </a:spcBef>
            </a:pPr>
            <a:r>
              <a:rPr lang="en-US" sz="1600" dirty="0">
                <a:latin typeface="FuturaPT-Demi"/>
                <a:cs typeface="FuturaPT-Book"/>
              </a:rPr>
              <a:t>Certification has had long lasting effects on quality in Mali’s cotton sector</a:t>
            </a:r>
            <a:endParaRPr sz="1100" dirty="0">
              <a:latin typeface="FuturaPT-Book"/>
              <a:cs typeface="FuturaPT-Book"/>
            </a:endParaRPr>
          </a:p>
        </p:txBody>
      </p:sp>
      <p:graphicFrame>
        <p:nvGraphicFramePr>
          <p:cNvPr id="9" name="Graphique 1">
            <a:extLst>
              <a:ext uri="{FF2B5EF4-FFF2-40B4-BE49-F238E27FC236}">
                <a16:creationId xmlns:a16="http://schemas.microsoft.com/office/drawing/2014/main" id="{91B69570-92C3-4342-BAEE-26A09B99F623}"/>
              </a:ext>
            </a:extLst>
          </p:cNvPr>
          <p:cNvGraphicFramePr>
            <a:graphicFrameLocks noGrp="1"/>
          </p:cNvGraphicFramePr>
          <p:nvPr>
            <p:extLst>
              <p:ext uri="{D42A27DB-BD31-4B8C-83A1-F6EECF244321}">
                <p14:modId xmlns:p14="http://schemas.microsoft.com/office/powerpoint/2010/main" val="2319437151"/>
              </p:ext>
            </p:extLst>
          </p:nvPr>
        </p:nvGraphicFramePr>
        <p:xfrm>
          <a:off x="4343399" y="1003007"/>
          <a:ext cx="4305301" cy="3659875"/>
        </p:xfrm>
        <a:graphic>
          <a:graphicData uri="http://schemas.openxmlformats.org/drawingml/2006/chart">
            <c:chart xmlns:c="http://schemas.openxmlformats.org/drawingml/2006/chart" xmlns:r="http://schemas.openxmlformats.org/officeDocument/2006/relationships" r:id="rId3"/>
          </a:graphicData>
        </a:graphic>
      </p:graphicFrame>
      <p:sp>
        <p:nvSpPr>
          <p:cNvPr id="7" name="Slide Number Placeholder 6">
            <a:extLst>
              <a:ext uri="{FF2B5EF4-FFF2-40B4-BE49-F238E27FC236}">
                <a16:creationId xmlns:a16="http://schemas.microsoft.com/office/drawing/2014/main" id="{397BA065-B4E1-40A1-A6CD-5E81DC112284}"/>
              </a:ext>
            </a:extLst>
          </p:cNvPr>
          <p:cNvSpPr>
            <a:spLocks noGrp="1"/>
          </p:cNvSpPr>
          <p:nvPr>
            <p:ph type="sldNum" sz="quarter" idx="7"/>
          </p:nvPr>
        </p:nvSpPr>
        <p:spPr/>
        <p:txBody>
          <a:bodyPr/>
          <a:lstStyle/>
          <a:p>
            <a:pPr marL="38100">
              <a:spcBef>
                <a:spcPts val="65"/>
              </a:spcBef>
            </a:pPr>
            <a:fld id="{81D60167-4931-47E6-BA6A-407CBD079E47}" type="slidenum">
              <a:rPr lang="en-US" smtClean="0">
                <a:latin typeface="FuturaPT-Demi"/>
                <a:cs typeface="FuturaPT-Demi"/>
              </a:rPr>
              <a:pPr marL="38100">
                <a:spcBef>
                  <a:spcPts val="65"/>
                </a:spcBef>
              </a:pPr>
              <a:t>28</a:t>
            </a:fld>
            <a:r>
              <a:rPr lang="en-US" b="1">
                <a:latin typeface="FuturaPT-Demi"/>
                <a:cs typeface="FuturaPT-Demi"/>
              </a:rPr>
              <a:t>  </a:t>
            </a:r>
            <a:r>
              <a:rPr lang="en-US"/>
              <a:t>|  </a:t>
            </a:r>
            <a:r>
              <a:rPr lang="en-US" spc="-10"/>
              <a:t>World </a:t>
            </a:r>
            <a:r>
              <a:rPr lang="en-US" spc="-5"/>
              <a:t>Development </a:t>
            </a:r>
            <a:r>
              <a:rPr lang="en-US" spc="-10"/>
              <a:t>Report</a:t>
            </a:r>
            <a:r>
              <a:rPr lang="en-US" spc="80"/>
              <a:t> </a:t>
            </a:r>
            <a:r>
              <a:rPr lang="en-US" spc="-10"/>
              <a:t>2020</a:t>
            </a:r>
            <a:endParaRPr lang="en-US" spc="-10" dirty="0"/>
          </a:p>
        </p:txBody>
      </p:sp>
    </p:spTree>
    <p:extLst>
      <p:ext uri="{BB962C8B-B14F-4D97-AF65-F5344CB8AC3E}">
        <p14:creationId xmlns:p14="http://schemas.microsoft.com/office/powerpoint/2010/main" val="37104585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Title"/>
          <p:cNvSpPr txBox="1">
            <a:spLocks noGrp="1"/>
          </p:cNvSpPr>
          <p:nvPr>
            <p:ph type="title"/>
          </p:nvPr>
        </p:nvSpPr>
        <p:spPr/>
        <p:txBody>
          <a:bodyPr/>
          <a:lstStyle/>
          <a:p>
            <a:r>
              <a:rPr lang="en-US" dirty="0"/>
              <a:t>Facilitating GVC participation:  </a:t>
            </a:r>
            <a:r>
              <a:rPr lang="en-US" dirty="0">
                <a:solidFill>
                  <a:srgbClr val="56AF44"/>
                </a:solidFill>
              </a:rPr>
              <a:t>linkages</a:t>
            </a:r>
          </a:p>
        </p:txBody>
      </p:sp>
      <p:sp>
        <p:nvSpPr>
          <p:cNvPr id="5" name="bullets"/>
          <p:cNvSpPr txBox="1"/>
          <p:nvPr/>
        </p:nvSpPr>
        <p:spPr>
          <a:xfrm>
            <a:off x="428201" y="1790011"/>
            <a:ext cx="3144225" cy="1926168"/>
          </a:xfrm>
          <a:prstGeom prst="rect">
            <a:avLst/>
          </a:prstGeom>
        </p:spPr>
        <p:txBody>
          <a:bodyPr vert="horz" wrap="square" lIns="0" tIns="99060" rIns="0" bIns="0" rtlCol="0">
            <a:spAutoFit/>
          </a:bodyPr>
          <a:lstStyle/>
          <a:p>
            <a:pPr marL="241300" indent="-228600">
              <a:lnSpc>
                <a:spcPct val="100000"/>
              </a:lnSpc>
              <a:spcBef>
                <a:spcPts val="780"/>
              </a:spcBef>
              <a:buClr>
                <a:srgbClr val="56AF44"/>
              </a:buClr>
              <a:buChar char="•"/>
              <a:tabLst>
                <a:tab pos="241300" algn="l"/>
              </a:tabLst>
            </a:pPr>
            <a:r>
              <a:rPr lang="en-US" sz="1600" dirty="0">
                <a:latin typeface="FuturaPT-Book"/>
                <a:cs typeface="FuturaPT-Book"/>
              </a:rPr>
              <a:t>In undertaking proactive (industrial) policies minimize use of “traditional” instruments (subsidies, local content requirements) </a:t>
            </a:r>
          </a:p>
          <a:p>
            <a:pPr marL="241300" indent="-228600">
              <a:lnSpc>
                <a:spcPct val="100000"/>
              </a:lnSpc>
              <a:spcBef>
                <a:spcPts val="780"/>
              </a:spcBef>
              <a:buClr>
                <a:srgbClr val="56AF44"/>
              </a:buClr>
              <a:buChar char="•"/>
              <a:tabLst>
                <a:tab pos="241300" algn="l"/>
              </a:tabLst>
            </a:pPr>
            <a:r>
              <a:rPr lang="en-US" sz="1600" dirty="0">
                <a:latin typeface="FuturaPT-Book"/>
                <a:cs typeface="FuturaPT-Book"/>
              </a:rPr>
              <a:t>Focus instead on promoting domestic supply chain linkages and FDI spillovers</a:t>
            </a:r>
            <a:endParaRPr sz="1600" dirty="0">
              <a:latin typeface="FuturaPT-Book"/>
              <a:cs typeface="FuturaPT-Book"/>
            </a:endParaRPr>
          </a:p>
        </p:txBody>
      </p:sp>
      <p:sp>
        <p:nvSpPr>
          <p:cNvPr id="78" name="object 78"/>
          <p:cNvSpPr txBox="1"/>
          <p:nvPr/>
        </p:nvSpPr>
        <p:spPr>
          <a:xfrm>
            <a:off x="4457700" y="427634"/>
            <a:ext cx="3952875" cy="495007"/>
          </a:xfrm>
          <a:prstGeom prst="rect">
            <a:avLst/>
          </a:prstGeom>
        </p:spPr>
        <p:txBody>
          <a:bodyPr vert="horz" wrap="square" lIns="0" tIns="33020" rIns="0" bIns="0" rtlCol="0">
            <a:spAutoFit/>
          </a:bodyPr>
          <a:lstStyle/>
          <a:p>
            <a:pPr marL="12700" marR="5080">
              <a:lnSpc>
                <a:spcPts val="1800"/>
              </a:lnSpc>
              <a:spcBef>
                <a:spcPts val="260"/>
              </a:spcBef>
            </a:pPr>
            <a:r>
              <a:rPr lang="en-US" sz="1600" dirty="0">
                <a:latin typeface="FuturaPT-Demi"/>
                <a:cs typeface="FuturaPT-Book"/>
              </a:rPr>
              <a:t>In Bangladesh, local suppliers grew as FDI grew from 1985 to 2003</a:t>
            </a:r>
            <a:endParaRPr sz="1100" dirty="0">
              <a:latin typeface="FuturaPT-Book"/>
              <a:cs typeface="FuturaPT-Book"/>
            </a:endParaRPr>
          </a:p>
        </p:txBody>
      </p:sp>
      <p:graphicFrame>
        <p:nvGraphicFramePr>
          <p:cNvPr id="10" name="Chart 9">
            <a:extLst>
              <a:ext uri="{FF2B5EF4-FFF2-40B4-BE49-F238E27FC236}">
                <a16:creationId xmlns:a16="http://schemas.microsoft.com/office/drawing/2014/main" id="{00000000-0008-0000-0500-000003000000}"/>
              </a:ext>
            </a:extLst>
          </p:cNvPr>
          <p:cNvGraphicFramePr>
            <a:graphicFrameLocks/>
          </p:cNvGraphicFramePr>
          <p:nvPr>
            <p:extLst>
              <p:ext uri="{D42A27DB-BD31-4B8C-83A1-F6EECF244321}">
                <p14:modId xmlns:p14="http://schemas.microsoft.com/office/powerpoint/2010/main" val="366004825"/>
              </p:ext>
            </p:extLst>
          </p:nvPr>
        </p:nvGraphicFramePr>
        <p:xfrm>
          <a:off x="4267200" y="1049801"/>
          <a:ext cx="4572000" cy="3666064"/>
        </p:xfrm>
        <a:graphic>
          <a:graphicData uri="http://schemas.openxmlformats.org/drawingml/2006/chart">
            <c:chart xmlns:c="http://schemas.openxmlformats.org/drawingml/2006/chart" xmlns:r="http://schemas.openxmlformats.org/officeDocument/2006/relationships" r:id="rId3"/>
          </a:graphicData>
        </a:graphic>
      </p:graphicFrame>
      <p:sp>
        <p:nvSpPr>
          <p:cNvPr id="6" name="Slide Number Placeholder 5">
            <a:extLst>
              <a:ext uri="{FF2B5EF4-FFF2-40B4-BE49-F238E27FC236}">
                <a16:creationId xmlns:a16="http://schemas.microsoft.com/office/drawing/2014/main" id="{78A3FE21-8BC9-4BE8-AC89-B891CFA87FE2}"/>
              </a:ext>
            </a:extLst>
          </p:cNvPr>
          <p:cNvSpPr>
            <a:spLocks noGrp="1"/>
          </p:cNvSpPr>
          <p:nvPr>
            <p:ph type="sldNum" sz="quarter" idx="7"/>
          </p:nvPr>
        </p:nvSpPr>
        <p:spPr/>
        <p:txBody>
          <a:bodyPr/>
          <a:lstStyle/>
          <a:p>
            <a:pPr marL="38100">
              <a:spcBef>
                <a:spcPts val="65"/>
              </a:spcBef>
            </a:pPr>
            <a:fld id="{81D60167-4931-47E6-BA6A-407CBD079E47}" type="slidenum">
              <a:rPr lang="en-US" smtClean="0">
                <a:latin typeface="FuturaPT-Demi"/>
                <a:cs typeface="FuturaPT-Demi"/>
              </a:rPr>
              <a:pPr marL="38100">
                <a:spcBef>
                  <a:spcPts val="65"/>
                </a:spcBef>
              </a:pPr>
              <a:t>29</a:t>
            </a:fld>
            <a:r>
              <a:rPr lang="en-US" b="1">
                <a:latin typeface="FuturaPT-Demi"/>
                <a:cs typeface="FuturaPT-Demi"/>
              </a:rPr>
              <a:t>  </a:t>
            </a:r>
            <a:r>
              <a:rPr lang="en-US"/>
              <a:t>|  </a:t>
            </a:r>
            <a:r>
              <a:rPr lang="en-US" spc="-10"/>
              <a:t>World </a:t>
            </a:r>
            <a:r>
              <a:rPr lang="en-US" spc="-5"/>
              <a:t>Development </a:t>
            </a:r>
            <a:r>
              <a:rPr lang="en-US" spc="-10"/>
              <a:t>Report</a:t>
            </a:r>
            <a:r>
              <a:rPr lang="en-US" spc="80"/>
              <a:t> </a:t>
            </a:r>
            <a:r>
              <a:rPr lang="en-US" spc="-10"/>
              <a:t>2020</a:t>
            </a:r>
            <a:endParaRPr lang="en-US" spc="-10" dirty="0"/>
          </a:p>
        </p:txBody>
      </p:sp>
    </p:spTree>
    <p:extLst>
      <p:ext uri="{BB962C8B-B14F-4D97-AF65-F5344CB8AC3E}">
        <p14:creationId xmlns:p14="http://schemas.microsoft.com/office/powerpoint/2010/main" val="329553428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ackground2"/>
          <p:cNvSpPr/>
          <p:nvPr/>
        </p:nvSpPr>
        <p:spPr>
          <a:xfrm>
            <a:off x="0" y="1473327"/>
            <a:ext cx="9144000" cy="3670300"/>
          </a:xfrm>
          <a:custGeom>
            <a:avLst/>
            <a:gdLst/>
            <a:ahLst/>
            <a:cxnLst/>
            <a:rect l="l" t="t" r="r" b="b"/>
            <a:pathLst>
              <a:path w="9144000" h="3670300">
                <a:moveTo>
                  <a:pt x="0" y="3670173"/>
                </a:moveTo>
                <a:lnTo>
                  <a:pt x="9144000" y="3670173"/>
                </a:lnTo>
                <a:lnTo>
                  <a:pt x="9144000" y="0"/>
                </a:lnTo>
                <a:lnTo>
                  <a:pt x="0" y="0"/>
                </a:lnTo>
                <a:lnTo>
                  <a:pt x="0" y="3670173"/>
                </a:lnTo>
                <a:close/>
              </a:path>
            </a:pathLst>
          </a:custGeom>
          <a:solidFill>
            <a:srgbClr val="DBEDFC"/>
          </a:solidFill>
        </p:spPr>
        <p:txBody>
          <a:bodyPr wrap="square" lIns="0" tIns="0" rIns="0" bIns="0" rtlCol="0"/>
          <a:lstStyle/>
          <a:p>
            <a:endParaRPr/>
          </a:p>
        </p:txBody>
      </p:sp>
      <p:sp>
        <p:nvSpPr>
          <p:cNvPr id="7" name="slideTitle"/>
          <p:cNvSpPr txBox="1">
            <a:spLocks noGrp="1"/>
          </p:cNvSpPr>
          <p:nvPr>
            <p:ph type="title"/>
          </p:nvPr>
        </p:nvSpPr>
        <p:spPr/>
        <p:txBody>
          <a:bodyPr/>
          <a:lstStyle/>
          <a:p>
            <a:r>
              <a:rPr lang="en-US" dirty="0"/>
              <a:t>What is a</a:t>
            </a:r>
          </a:p>
          <a:p>
            <a:r>
              <a:rPr lang="en-US" dirty="0">
                <a:solidFill>
                  <a:srgbClr val="0063A6"/>
                </a:solidFill>
              </a:rPr>
              <a:t>global value chain</a:t>
            </a:r>
            <a:r>
              <a:rPr lang="en-US" dirty="0"/>
              <a:t>?</a:t>
            </a:r>
          </a:p>
        </p:txBody>
      </p:sp>
      <p:grpSp>
        <p:nvGrpSpPr>
          <p:cNvPr id="258" name="backwardPart">
            <a:extLst>
              <a:ext uri="{FF2B5EF4-FFF2-40B4-BE49-F238E27FC236}">
                <a16:creationId xmlns:a16="http://schemas.microsoft.com/office/drawing/2014/main" id="{4ED7F125-6904-B74A-BD77-3F3292B2291F}"/>
              </a:ext>
            </a:extLst>
          </p:cNvPr>
          <p:cNvGrpSpPr/>
          <p:nvPr/>
        </p:nvGrpSpPr>
        <p:grpSpPr>
          <a:xfrm>
            <a:off x="5731178" y="2540000"/>
            <a:ext cx="1697989" cy="1697989"/>
            <a:chOff x="5731178" y="2540000"/>
            <a:chExt cx="1697989" cy="1697989"/>
          </a:xfrm>
        </p:grpSpPr>
        <p:sp>
          <p:nvSpPr>
            <p:cNvPr id="87" name="object 87"/>
            <p:cNvSpPr/>
            <p:nvPr/>
          </p:nvSpPr>
          <p:spPr>
            <a:xfrm>
              <a:off x="5731178" y="2540000"/>
              <a:ext cx="1697989" cy="1697989"/>
            </a:xfrm>
            <a:custGeom>
              <a:avLst/>
              <a:gdLst/>
              <a:ahLst/>
              <a:cxnLst/>
              <a:rect l="l" t="t" r="r" b="b"/>
              <a:pathLst>
                <a:path w="1697990" h="1697989">
                  <a:moveTo>
                    <a:pt x="848779" y="0"/>
                  </a:moveTo>
                  <a:lnTo>
                    <a:pt x="800614" y="1343"/>
                  </a:lnTo>
                  <a:lnTo>
                    <a:pt x="753154" y="5326"/>
                  </a:lnTo>
                  <a:lnTo>
                    <a:pt x="706470" y="11877"/>
                  </a:lnTo>
                  <a:lnTo>
                    <a:pt x="660635" y="20924"/>
                  </a:lnTo>
                  <a:lnTo>
                    <a:pt x="615720" y="32396"/>
                  </a:lnTo>
                  <a:lnTo>
                    <a:pt x="571796" y="46220"/>
                  </a:lnTo>
                  <a:lnTo>
                    <a:pt x="528935" y="62326"/>
                  </a:lnTo>
                  <a:lnTo>
                    <a:pt x="487209" y="80642"/>
                  </a:lnTo>
                  <a:lnTo>
                    <a:pt x="446690" y="101095"/>
                  </a:lnTo>
                  <a:lnTo>
                    <a:pt x="407449" y="123614"/>
                  </a:lnTo>
                  <a:lnTo>
                    <a:pt x="369557" y="148129"/>
                  </a:lnTo>
                  <a:lnTo>
                    <a:pt x="333087" y="174566"/>
                  </a:lnTo>
                  <a:lnTo>
                    <a:pt x="298110" y="202855"/>
                  </a:lnTo>
                  <a:lnTo>
                    <a:pt x="264697" y="232923"/>
                  </a:lnTo>
                  <a:lnTo>
                    <a:pt x="232921" y="264699"/>
                  </a:lnTo>
                  <a:lnTo>
                    <a:pt x="202853" y="298112"/>
                  </a:lnTo>
                  <a:lnTo>
                    <a:pt x="174565" y="333089"/>
                  </a:lnTo>
                  <a:lnTo>
                    <a:pt x="148128" y="369560"/>
                  </a:lnTo>
                  <a:lnTo>
                    <a:pt x="123614" y="407452"/>
                  </a:lnTo>
                  <a:lnTo>
                    <a:pt x="101094" y="446694"/>
                  </a:lnTo>
                  <a:lnTo>
                    <a:pt x="80641" y="487214"/>
                  </a:lnTo>
                  <a:lnTo>
                    <a:pt x="62326" y="528941"/>
                  </a:lnTo>
                  <a:lnTo>
                    <a:pt x="46220" y="571802"/>
                  </a:lnTo>
                  <a:lnTo>
                    <a:pt x="32396" y="615727"/>
                  </a:lnTo>
                  <a:lnTo>
                    <a:pt x="20924" y="660643"/>
                  </a:lnTo>
                  <a:lnTo>
                    <a:pt x="11877" y="706480"/>
                  </a:lnTo>
                  <a:lnTo>
                    <a:pt x="5326" y="753164"/>
                  </a:lnTo>
                  <a:lnTo>
                    <a:pt x="1343" y="800625"/>
                  </a:lnTo>
                  <a:lnTo>
                    <a:pt x="0" y="848791"/>
                  </a:lnTo>
                  <a:lnTo>
                    <a:pt x="1343" y="896956"/>
                  </a:lnTo>
                  <a:lnTo>
                    <a:pt x="5326" y="944416"/>
                  </a:lnTo>
                  <a:lnTo>
                    <a:pt x="11877" y="991100"/>
                  </a:lnTo>
                  <a:lnTo>
                    <a:pt x="20924" y="1036935"/>
                  </a:lnTo>
                  <a:lnTo>
                    <a:pt x="32396" y="1081850"/>
                  </a:lnTo>
                  <a:lnTo>
                    <a:pt x="46220" y="1125774"/>
                  </a:lnTo>
                  <a:lnTo>
                    <a:pt x="62326" y="1168635"/>
                  </a:lnTo>
                  <a:lnTo>
                    <a:pt x="80641" y="1210360"/>
                  </a:lnTo>
                  <a:lnTo>
                    <a:pt x="101094" y="1250880"/>
                  </a:lnTo>
                  <a:lnTo>
                    <a:pt x="123614" y="1290121"/>
                  </a:lnTo>
                  <a:lnTo>
                    <a:pt x="148128" y="1328013"/>
                  </a:lnTo>
                  <a:lnTo>
                    <a:pt x="174565" y="1364483"/>
                  </a:lnTo>
                  <a:lnTo>
                    <a:pt x="202853" y="1399460"/>
                  </a:lnTo>
                  <a:lnTo>
                    <a:pt x="232921" y="1432872"/>
                  </a:lnTo>
                  <a:lnTo>
                    <a:pt x="264697" y="1464648"/>
                  </a:lnTo>
                  <a:lnTo>
                    <a:pt x="298110" y="1494716"/>
                  </a:lnTo>
                  <a:lnTo>
                    <a:pt x="333087" y="1523005"/>
                  </a:lnTo>
                  <a:lnTo>
                    <a:pt x="369557" y="1549442"/>
                  </a:lnTo>
                  <a:lnTo>
                    <a:pt x="407449" y="1573956"/>
                  </a:lnTo>
                  <a:lnTo>
                    <a:pt x="446690" y="1596475"/>
                  </a:lnTo>
                  <a:lnTo>
                    <a:pt x="487209" y="1616929"/>
                  </a:lnTo>
                  <a:lnTo>
                    <a:pt x="528935" y="1635244"/>
                  </a:lnTo>
                  <a:lnTo>
                    <a:pt x="571796" y="1651350"/>
                  </a:lnTo>
                  <a:lnTo>
                    <a:pt x="615720" y="1665174"/>
                  </a:lnTo>
                  <a:lnTo>
                    <a:pt x="660635" y="1676646"/>
                  </a:lnTo>
                  <a:lnTo>
                    <a:pt x="706470" y="1685693"/>
                  </a:lnTo>
                  <a:lnTo>
                    <a:pt x="753154" y="1692244"/>
                  </a:lnTo>
                  <a:lnTo>
                    <a:pt x="800614" y="1696227"/>
                  </a:lnTo>
                  <a:lnTo>
                    <a:pt x="848779" y="1697570"/>
                  </a:lnTo>
                  <a:lnTo>
                    <a:pt x="896943" y="1696227"/>
                  </a:lnTo>
                  <a:lnTo>
                    <a:pt x="944403" y="1692244"/>
                  </a:lnTo>
                  <a:lnTo>
                    <a:pt x="991087" y="1685693"/>
                  </a:lnTo>
                  <a:lnTo>
                    <a:pt x="1036922" y="1676646"/>
                  </a:lnTo>
                  <a:lnTo>
                    <a:pt x="1081837" y="1665174"/>
                  </a:lnTo>
                  <a:lnTo>
                    <a:pt x="1125761" y="1651350"/>
                  </a:lnTo>
                  <a:lnTo>
                    <a:pt x="1168622" y="1635244"/>
                  </a:lnTo>
                  <a:lnTo>
                    <a:pt x="1210348" y="1616929"/>
                  </a:lnTo>
                  <a:lnTo>
                    <a:pt x="1250867" y="1596475"/>
                  </a:lnTo>
                  <a:lnTo>
                    <a:pt x="1290109" y="1573956"/>
                  </a:lnTo>
                  <a:lnTo>
                    <a:pt x="1328000" y="1549442"/>
                  </a:lnTo>
                  <a:lnTo>
                    <a:pt x="1364470" y="1523005"/>
                  </a:lnTo>
                  <a:lnTo>
                    <a:pt x="1399447" y="1494716"/>
                  </a:lnTo>
                  <a:lnTo>
                    <a:pt x="1432860" y="1464648"/>
                  </a:lnTo>
                  <a:lnTo>
                    <a:pt x="1464636" y="1432872"/>
                  </a:lnTo>
                  <a:lnTo>
                    <a:pt x="1494704" y="1399460"/>
                  </a:lnTo>
                  <a:lnTo>
                    <a:pt x="1522992" y="1364483"/>
                  </a:lnTo>
                  <a:lnTo>
                    <a:pt x="1549429" y="1328013"/>
                  </a:lnTo>
                  <a:lnTo>
                    <a:pt x="1573943" y="1290121"/>
                  </a:lnTo>
                  <a:lnTo>
                    <a:pt x="1596463" y="1250880"/>
                  </a:lnTo>
                  <a:lnTo>
                    <a:pt x="1616916" y="1210360"/>
                  </a:lnTo>
                  <a:lnTo>
                    <a:pt x="1635231" y="1168635"/>
                  </a:lnTo>
                  <a:lnTo>
                    <a:pt x="1651337" y="1125774"/>
                  </a:lnTo>
                  <a:lnTo>
                    <a:pt x="1665161" y="1081850"/>
                  </a:lnTo>
                  <a:lnTo>
                    <a:pt x="1676633" y="1036935"/>
                  </a:lnTo>
                  <a:lnTo>
                    <a:pt x="1685680" y="991100"/>
                  </a:lnTo>
                  <a:lnTo>
                    <a:pt x="1692231" y="944416"/>
                  </a:lnTo>
                  <a:lnTo>
                    <a:pt x="1696214" y="896956"/>
                  </a:lnTo>
                  <a:lnTo>
                    <a:pt x="1697558" y="848791"/>
                  </a:lnTo>
                  <a:lnTo>
                    <a:pt x="1696214" y="800625"/>
                  </a:lnTo>
                  <a:lnTo>
                    <a:pt x="1692231" y="753164"/>
                  </a:lnTo>
                  <a:lnTo>
                    <a:pt x="1685680" y="706480"/>
                  </a:lnTo>
                  <a:lnTo>
                    <a:pt x="1676633" y="660643"/>
                  </a:lnTo>
                  <a:lnTo>
                    <a:pt x="1665161" y="615727"/>
                  </a:lnTo>
                  <a:lnTo>
                    <a:pt x="1651337" y="571802"/>
                  </a:lnTo>
                  <a:lnTo>
                    <a:pt x="1635231" y="528941"/>
                  </a:lnTo>
                  <a:lnTo>
                    <a:pt x="1616916" y="487214"/>
                  </a:lnTo>
                  <a:lnTo>
                    <a:pt x="1596463" y="446694"/>
                  </a:lnTo>
                  <a:lnTo>
                    <a:pt x="1573943" y="407452"/>
                  </a:lnTo>
                  <a:lnTo>
                    <a:pt x="1549429" y="369560"/>
                  </a:lnTo>
                  <a:lnTo>
                    <a:pt x="1522992" y="333089"/>
                  </a:lnTo>
                  <a:lnTo>
                    <a:pt x="1494704" y="298112"/>
                  </a:lnTo>
                  <a:lnTo>
                    <a:pt x="1464636" y="264699"/>
                  </a:lnTo>
                  <a:lnTo>
                    <a:pt x="1432860" y="232923"/>
                  </a:lnTo>
                  <a:lnTo>
                    <a:pt x="1399447" y="202855"/>
                  </a:lnTo>
                  <a:lnTo>
                    <a:pt x="1364470" y="174566"/>
                  </a:lnTo>
                  <a:lnTo>
                    <a:pt x="1328000" y="148129"/>
                  </a:lnTo>
                  <a:lnTo>
                    <a:pt x="1290109" y="123614"/>
                  </a:lnTo>
                  <a:lnTo>
                    <a:pt x="1250867" y="101095"/>
                  </a:lnTo>
                  <a:lnTo>
                    <a:pt x="1210348" y="80642"/>
                  </a:lnTo>
                  <a:lnTo>
                    <a:pt x="1168622" y="62326"/>
                  </a:lnTo>
                  <a:lnTo>
                    <a:pt x="1125761" y="46220"/>
                  </a:lnTo>
                  <a:lnTo>
                    <a:pt x="1081837" y="32396"/>
                  </a:lnTo>
                  <a:lnTo>
                    <a:pt x="1036922" y="20924"/>
                  </a:lnTo>
                  <a:lnTo>
                    <a:pt x="991087" y="11877"/>
                  </a:lnTo>
                  <a:lnTo>
                    <a:pt x="944403" y="5326"/>
                  </a:lnTo>
                  <a:lnTo>
                    <a:pt x="896943" y="1343"/>
                  </a:lnTo>
                  <a:lnTo>
                    <a:pt x="848779" y="0"/>
                  </a:lnTo>
                  <a:close/>
                </a:path>
              </a:pathLst>
            </a:custGeom>
            <a:solidFill>
              <a:srgbClr val="FFFFFF"/>
            </a:solidFill>
          </p:spPr>
          <p:txBody>
            <a:bodyPr wrap="square" lIns="0" tIns="0" rIns="0" bIns="0" rtlCol="0"/>
            <a:lstStyle/>
            <a:p>
              <a:endParaRPr/>
            </a:p>
          </p:txBody>
        </p:sp>
        <p:sp>
          <p:nvSpPr>
            <p:cNvPr id="88" name="object 88"/>
            <p:cNvSpPr/>
            <p:nvPr/>
          </p:nvSpPr>
          <p:spPr>
            <a:xfrm>
              <a:off x="5731178" y="2540000"/>
              <a:ext cx="1697989" cy="1697989"/>
            </a:xfrm>
            <a:custGeom>
              <a:avLst/>
              <a:gdLst/>
              <a:ahLst/>
              <a:cxnLst/>
              <a:rect l="l" t="t" r="r" b="b"/>
              <a:pathLst>
                <a:path w="1697990" h="1697989">
                  <a:moveTo>
                    <a:pt x="848779" y="1697570"/>
                  </a:moveTo>
                  <a:lnTo>
                    <a:pt x="896943" y="1696227"/>
                  </a:lnTo>
                  <a:lnTo>
                    <a:pt x="944403" y="1692244"/>
                  </a:lnTo>
                  <a:lnTo>
                    <a:pt x="991087" y="1685693"/>
                  </a:lnTo>
                  <a:lnTo>
                    <a:pt x="1036922" y="1676646"/>
                  </a:lnTo>
                  <a:lnTo>
                    <a:pt x="1081837" y="1665174"/>
                  </a:lnTo>
                  <a:lnTo>
                    <a:pt x="1125761" y="1651350"/>
                  </a:lnTo>
                  <a:lnTo>
                    <a:pt x="1168622" y="1635244"/>
                  </a:lnTo>
                  <a:lnTo>
                    <a:pt x="1210348" y="1616929"/>
                  </a:lnTo>
                  <a:lnTo>
                    <a:pt x="1250867" y="1596475"/>
                  </a:lnTo>
                  <a:lnTo>
                    <a:pt x="1290109" y="1573956"/>
                  </a:lnTo>
                  <a:lnTo>
                    <a:pt x="1328000" y="1549442"/>
                  </a:lnTo>
                  <a:lnTo>
                    <a:pt x="1364470" y="1523005"/>
                  </a:lnTo>
                  <a:lnTo>
                    <a:pt x="1399447" y="1494716"/>
                  </a:lnTo>
                  <a:lnTo>
                    <a:pt x="1432860" y="1464648"/>
                  </a:lnTo>
                  <a:lnTo>
                    <a:pt x="1464636" y="1432872"/>
                  </a:lnTo>
                  <a:lnTo>
                    <a:pt x="1494704" y="1399460"/>
                  </a:lnTo>
                  <a:lnTo>
                    <a:pt x="1522992" y="1364483"/>
                  </a:lnTo>
                  <a:lnTo>
                    <a:pt x="1549429" y="1328013"/>
                  </a:lnTo>
                  <a:lnTo>
                    <a:pt x="1573943" y="1290121"/>
                  </a:lnTo>
                  <a:lnTo>
                    <a:pt x="1596463" y="1250880"/>
                  </a:lnTo>
                  <a:lnTo>
                    <a:pt x="1616916" y="1210360"/>
                  </a:lnTo>
                  <a:lnTo>
                    <a:pt x="1635231" y="1168635"/>
                  </a:lnTo>
                  <a:lnTo>
                    <a:pt x="1651337" y="1125774"/>
                  </a:lnTo>
                  <a:lnTo>
                    <a:pt x="1665161" y="1081850"/>
                  </a:lnTo>
                  <a:lnTo>
                    <a:pt x="1676633" y="1036935"/>
                  </a:lnTo>
                  <a:lnTo>
                    <a:pt x="1685680" y="991100"/>
                  </a:lnTo>
                  <a:lnTo>
                    <a:pt x="1692231" y="944416"/>
                  </a:lnTo>
                  <a:lnTo>
                    <a:pt x="1696214" y="896956"/>
                  </a:lnTo>
                  <a:lnTo>
                    <a:pt x="1697558" y="848791"/>
                  </a:lnTo>
                  <a:lnTo>
                    <a:pt x="1696214" y="800625"/>
                  </a:lnTo>
                  <a:lnTo>
                    <a:pt x="1692231" y="753164"/>
                  </a:lnTo>
                  <a:lnTo>
                    <a:pt x="1685680" y="706480"/>
                  </a:lnTo>
                  <a:lnTo>
                    <a:pt x="1676633" y="660643"/>
                  </a:lnTo>
                  <a:lnTo>
                    <a:pt x="1665161" y="615727"/>
                  </a:lnTo>
                  <a:lnTo>
                    <a:pt x="1651337" y="571802"/>
                  </a:lnTo>
                  <a:lnTo>
                    <a:pt x="1635231" y="528941"/>
                  </a:lnTo>
                  <a:lnTo>
                    <a:pt x="1616916" y="487214"/>
                  </a:lnTo>
                  <a:lnTo>
                    <a:pt x="1596463" y="446694"/>
                  </a:lnTo>
                  <a:lnTo>
                    <a:pt x="1573943" y="407452"/>
                  </a:lnTo>
                  <a:lnTo>
                    <a:pt x="1549429" y="369560"/>
                  </a:lnTo>
                  <a:lnTo>
                    <a:pt x="1522992" y="333089"/>
                  </a:lnTo>
                  <a:lnTo>
                    <a:pt x="1494704" y="298112"/>
                  </a:lnTo>
                  <a:lnTo>
                    <a:pt x="1464636" y="264699"/>
                  </a:lnTo>
                  <a:lnTo>
                    <a:pt x="1432860" y="232923"/>
                  </a:lnTo>
                  <a:lnTo>
                    <a:pt x="1399447" y="202855"/>
                  </a:lnTo>
                  <a:lnTo>
                    <a:pt x="1364470" y="174566"/>
                  </a:lnTo>
                  <a:lnTo>
                    <a:pt x="1328000" y="148129"/>
                  </a:lnTo>
                  <a:lnTo>
                    <a:pt x="1290109" y="123614"/>
                  </a:lnTo>
                  <a:lnTo>
                    <a:pt x="1250867" y="101095"/>
                  </a:lnTo>
                  <a:lnTo>
                    <a:pt x="1210348" y="80642"/>
                  </a:lnTo>
                  <a:lnTo>
                    <a:pt x="1168622" y="62326"/>
                  </a:lnTo>
                  <a:lnTo>
                    <a:pt x="1125761" y="46220"/>
                  </a:lnTo>
                  <a:lnTo>
                    <a:pt x="1081837" y="32396"/>
                  </a:lnTo>
                  <a:lnTo>
                    <a:pt x="1036922" y="20924"/>
                  </a:lnTo>
                  <a:lnTo>
                    <a:pt x="991087" y="11877"/>
                  </a:lnTo>
                  <a:lnTo>
                    <a:pt x="944403" y="5326"/>
                  </a:lnTo>
                  <a:lnTo>
                    <a:pt x="896943" y="1343"/>
                  </a:lnTo>
                  <a:lnTo>
                    <a:pt x="848779" y="0"/>
                  </a:lnTo>
                  <a:lnTo>
                    <a:pt x="800614" y="1343"/>
                  </a:lnTo>
                  <a:lnTo>
                    <a:pt x="753154" y="5326"/>
                  </a:lnTo>
                  <a:lnTo>
                    <a:pt x="706470" y="11877"/>
                  </a:lnTo>
                  <a:lnTo>
                    <a:pt x="660635" y="20924"/>
                  </a:lnTo>
                  <a:lnTo>
                    <a:pt x="615720" y="32396"/>
                  </a:lnTo>
                  <a:lnTo>
                    <a:pt x="571796" y="46220"/>
                  </a:lnTo>
                  <a:lnTo>
                    <a:pt x="528935" y="62326"/>
                  </a:lnTo>
                  <a:lnTo>
                    <a:pt x="487209" y="80642"/>
                  </a:lnTo>
                  <a:lnTo>
                    <a:pt x="446690" y="101095"/>
                  </a:lnTo>
                  <a:lnTo>
                    <a:pt x="407449" y="123614"/>
                  </a:lnTo>
                  <a:lnTo>
                    <a:pt x="369557" y="148129"/>
                  </a:lnTo>
                  <a:lnTo>
                    <a:pt x="333087" y="174566"/>
                  </a:lnTo>
                  <a:lnTo>
                    <a:pt x="298110" y="202855"/>
                  </a:lnTo>
                  <a:lnTo>
                    <a:pt x="264697" y="232923"/>
                  </a:lnTo>
                  <a:lnTo>
                    <a:pt x="232921" y="264699"/>
                  </a:lnTo>
                  <a:lnTo>
                    <a:pt x="202853" y="298112"/>
                  </a:lnTo>
                  <a:lnTo>
                    <a:pt x="174565" y="333089"/>
                  </a:lnTo>
                  <a:lnTo>
                    <a:pt x="148128" y="369560"/>
                  </a:lnTo>
                  <a:lnTo>
                    <a:pt x="123614" y="407452"/>
                  </a:lnTo>
                  <a:lnTo>
                    <a:pt x="101094" y="446694"/>
                  </a:lnTo>
                  <a:lnTo>
                    <a:pt x="80641" y="487214"/>
                  </a:lnTo>
                  <a:lnTo>
                    <a:pt x="62326" y="528941"/>
                  </a:lnTo>
                  <a:lnTo>
                    <a:pt x="46220" y="571802"/>
                  </a:lnTo>
                  <a:lnTo>
                    <a:pt x="32396" y="615727"/>
                  </a:lnTo>
                  <a:lnTo>
                    <a:pt x="20924" y="660643"/>
                  </a:lnTo>
                  <a:lnTo>
                    <a:pt x="11877" y="706480"/>
                  </a:lnTo>
                  <a:lnTo>
                    <a:pt x="5326" y="753164"/>
                  </a:lnTo>
                  <a:lnTo>
                    <a:pt x="1343" y="800625"/>
                  </a:lnTo>
                  <a:lnTo>
                    <a:pt x="0" y="848791"/>
                  </a:lnTo>
                  <a:lnTo>
                    <a:pt x="1343" y="896956"/>
                  </a:lnTo>
                  <a:lnTo>
                    <a:pt x="5326" y="944416"/>
                  </a:lnTo>
                  <a:lnTo>
                    <a:pt x="11877" y="991100"/>
                  </a:lnTo>
                  <a:lnTo>
                    <a:pt x="20924" y="1036935"/>
                  </a:lnTo>
                  <a:lnTo>
                    <a:pt x="32396" y="1081850"/>
                  </a:lnTo>
                  <a:lnTo>
                    <a:pt x="46220" y="1125774"/>
                  </a:lnTo>
                  <a:lnTo>
                    <a:pt x="62326" y="1168635"/>
                  </a:lnTo>
                  <a:lnTo>
                    <a:pt x="80641" y="1210360"/>
                  </a:lnTo>
                  <a:lnTo>
                    <a:pt x="101094" y="1250880"/>
                  </a:lnTo>
                  <a:lnTo>
                    <a:pt x="123614" y="1290121"/>
                  </a:lnTo>
                  <a:lnTo>
                    <a:pt x="148128" y="1328013"/>
                  </a:lnTo>
                  <a:lnTo>
                    <a:pt x="174565" y="1364483"/>
                  </a:lnTo>
                  <a:lnTo>
                    <a:pt x="202853" y="1399460"/>
                  </a:lnTo>
                  <a:lnTo>
                    <a:pt x="232921" y="1432872"/>
                  </a:lnTo>
                  <a:lnTo>
                    <a:pt x="264697" y="1464648"/>
                  </a:lnTo>
                  <a:lnTo>
                    <a:pt x="298110" y="1494716"/>
                  </a:lnTo>
                  <a:lnTo>
                    <a:pt x="333087" y="1523005"/>
                  </a:lnTo>
                  <a:lnTo>
                    <a:pt x="369557" y="1549442"/>
                  </a:lnTo>
                  <a:lnTo>
                    <a:pt x="407449" y="1573956"/>
                  </a:lnTo>
                  <a:lnTo>
                    <a:pt x="446690" y="1596475"/>
                  </a:lnTo>
                  <a:lnTo>
                    <a:pt x="487209" y="1616929"/>
                  </a:lnTo>
                  <a:lnTo>
                    <a:pt x="528935" y="1635244"/>
                  </a:lnTo>
                  <a:lnTo>
                    <a:pt x="571796" y="1651350"/>
                  </a:lnTo>
                  <a:lnTo>
                    <a:pt x="615720" y="1665174"/>
                  </a:lnTo>
                  <a:lnTo>
                    <a:pt x="660635" y="1676646"/>
                  </a:lnTo>
                  <a:lnTo>
                    <a:pt x="706470" y="1685693"/>
                  </a:lnTo>
                  <a:lnTo>
                    <a:pt x="753154" y="1692244"/>
                  </a:lnTo>
                  <a:lnTo>
                    <a:pt x="800614" y="1696227"/>
                  </a:lnTo>
                  <a:lnTo>
                    <a:pt x="848779" y="1697570"/>
                  </a:lnTo>
                  <a:close/>
                </a:path>
              </a:pathLst>
            </a:custGeom>
            <a:ln w="25400">
              <a:solidFill>
                <a:srgbClr val="0063A6"/>
              </a:solidFill>
            </a:ln>
          </p:spPr>
          <p:txBody>
            <a:bodyPr wrap="square" lIns="0" tIns="0" rIns="0" bIns="0" rtlCol="0"/>
            <a:lstStyle/>
            <a:p>
              <a:endParaRPr/>
            </a:p>
          </p:txBody>
        </p:sp>
        <p:sp>
          <p:nvSpPr>
            <p:cNvPr id="89" name="object 89"/>
            <p:cNvSpPr/>
            <p:nvPr/>
          </p:nvSpPr>
          <p:spPr>
            <a:xfrm>
              <a:off x="6019150" y="2827972"/>
              <a:ext cx="1122045" cy="1122045"/>
            </a:xfrm>
            <a:custGeom>
              <a:avLst/>
              <a:gdLst/>
              <a:ahLst/>
              <a:cxnLst/>
              <a:rect l="l" t="t" r="r" b="b"/>
              <a:pathLst>
                <a:path w="1122045" h="1122045">
                  <a:moveTo>
                    <a:pt x="561022" y="0"/>
                  </a:moveTo>
                  <a:lnTo>
                    <a:pt x="512617" y="2058"/>
                  </a:lnTo>
                  <a:lnTo>
                    <a:pt x="465355" y="8123"/>
                  </a:lnTo>
                  <a:lnTo>
                    <a:pt x="419404" y="18025"/>
                  </a:lnTo>
                  <a:lnTo>
                    <a:pt x="374934" y="31597"/>
                  </a:lnTo>
                  <a:lnTo>
                    <a:pt x="332111" y="48669"/>
                  </a:lnTo>
                  <a:lnTo>
                    <a:pt x="291106" y="69073"/>
                  </a:lnTo>
                  <a:lnTo>
                    <a:pt x="252085" y="92641"/>
                  </a:lnTo>
                  <a:lnTo>
                    <a:pt x="215218" y="119205"/>
                  </a:lnTo>
                  <a:lnTo>
                    <a:pt x="180674" y="148596"/>
                  </a:lnTo>
                  <a:lnTo>
                    <a:pt x="148620" y="180646"/>
                  </a:lnTo>
                  <a:lnTo>
                    <a:pt x="119224" y="215187"/>
                  </a:lnTo>
                  <a:lnTo>
                    <a:pt x="92657" y="252050"/>
                  </a:lnTo>
                  <a:lnTo>
                    <a:pt x="69085" y="291067"/>
                  </a:lnTo>
                  <a:lnTo>
                    <a:pt x="48677" y="332069"/>
                  </a:lnTo>
                  <a:lnTo>
                    <a:pt x="31602" y="374889"/>
                  </a:lnTo>
                  <a:lnTo>
                    <a:pt x="18029" y="419357"/>
                  </a:lnTo>
                  <a:lnTo>
                    <a:pt x="8125" y="465306"/>
                  </a:lnTo>
                  <a:lnTo>
                    <a:pt x="2059" y="512567"/>
                  </a:lnTo>
                  <a:lnTo>
                    <a:pt x="0" y="560971"/>
                  </a:lnTo>
                  <a:lnTo>
                    <a:pt x="2059" y="609389"/>
                  </a:lnTo>
                  <a:lnTo>
                    <a:pt x="8125" y="656662"/>
                  </a:lnTo>
                  <a:lnTo>
                    <a:pt x="18029" y="702621"/>
                  </a:lnTo>
                  <a:lnTo>
                    <a:pt x="31602" y="747099"/>
                  </a:lnTo>
                  <a:lnTo>
                    <a:pt x="48677" y="789927"/>
                  </a:lnTo>
                  <a:lnTo>
                    <a:pt x="69085" y="830936"/>
                  </a:lnTo>
                  <a:lnTo>
                    <a:pt x="92657" y="869959"/>
                  </a:lnTo>
                  <a:lnTo>
                    <a:pt x="119224" y="906827"/>
                  </a:lnTo>
                  <a:lnTo>
                    <a:pt x="148620" y="941372"/>
                  </a:lnTo>
                  <a:lnTo>
                    <a:pt x="180674" y="973426"/>
                  </a:lnTo>
                  <a:lnTo>
                    <a:pt x="215218" y="1002820"/>
                  </a:lnTo>
                  <a:lnTo>
                    <a:pt x="252085" y="1029386"/>
                  </a:lnTo>
                  <a:lnTo>
                    <a:pt x="291106" y="1052956"/>
                  </a:lnTo>
                  <a:lnTo>
                    <a:pt x="332111" y="1073361"/>
                  </a:lnTo>
                  <a:lnTo>
                    <a:pt x="374934" y="1090434"/>
                  </a:lnTo>
                  <a:lnTo>
                    <a:pt x="419404" y="1104006"/>
                  </a:lnTo>
                  <a:lnTo>
                    <a:pt x="465355" y="1113908"/>
                  </a:lnTo>
                  <a:lnTo>
                    <a:pt x="512617" y="1119973"/>
                  </a:lnTo>
                  <a:lnTo>
                    <a:pt x="561022" y="1122032"/>
                  </a:lnTo>
                  <a:lnTo>
                    <a:pt x="609427" y="1119973"/>
                  </a:lnTo>
                  <a:lnTo>
                    <a:pt x="656689" y="1113908"/>
                  </a:lnTo>
                  <a:lnTo>
                    <a:pt x="702639" y="1104006"/>
                  </a:lnTo>
                  <a:lnTo>
                    <a:pt x="747109" y="1090434"/>
                  </a:lnTo>
                  <a:lnTo>
                    <a:pt x="789931" y="1073361"/>
                  </a:lnTo>
                  <a:lnTo>
                    <a:pt x="830935" y="1052956"/>
                  </a:lnTo>
                  <a:lnTo>
                    <a:pt x="869955" y="1029386"/>
                  </a:lnTo>
                  <a:lnTo>
                    <a:pt x="906821" y="1002820"/>
                  </a:lnTo>
                  <a:lnTo>
                    <a:pt x="941364" y="973426"/>
                  </a:lnTo>
                  <a:lnTo>
                    <a:pt x="973418" y="941372"/>
                  </a:lnTo>
                  <a:lnTo>
                    <a:pt x="1002812" y="906827"/>
                  </a:lnTo>
                  <a:lnTo>
                    <a:pt x="1029379" y="869959"/>
                  </a:lnTo>
                  <a:lnTo>
                    <a:pt x="1052949" y="830936"/>
                  </a:lnTo>
                  <a:lnTo>
                    <a:pt x="1073356" y="789927"/>
                  </a:lnTo>
                  <a:lnTo>
                    <a:pt x="1090430" y="747099"/>
                  </a:lnTo>
                  <a:lnTo>
                    <a:pt x="1104003" y="702621"/>
                  </a:lnTo>
                  <a:lnTo>
                    <a:pt x="1113907" y="656662"/>
                  </a:lnTo>
                  <a:lnTo>
                    <a:pt x="1119972" y="609389"/>
                  </a:lnTo>
                  <a:lnTo>
                    <a:pt x="1122032" y="560971"/>
                  </a:lnTo>
                  <a:lnTo>
                    <a:pt x="1119972" y="512567"/>
                  </a:lnTo>
                  <a:lnTo>
                    <a:pt x="1113907" y="465306"/>
                  </a:lnTo>
                  <a:lnTo>
                    <a:pt x="1104003" y="419357"/>
                  </a:lnTo>
                  <a:lnTo>
                    <a:pt x="1090430" y="374889"/>
                  </a:lnTo>
                  <a:lnTo>
                    <a:pt x="1073356" y="332069"/>
                  </a:lnTo>
                  <a:lnTo>
                    <a:pt x="1052949" y="291067"/>
                  </a:lnTo>
                  <a:lnTo>
                    <a:pt x="1029379" y="252050"/>
                  </a:lnTo>
                  <a:lnTo>
                    <a:pt x="1002812" y="215187"/>
                  </a:lnTo>
                  <a:lnTo>
                    <a:pt x="973418" y="180646"/>
                  </a:lnTo>
                  <a:lnTo>
                    <a:pt x="941364" y="148596"/>
                  </a:lnTo>
                  <a:lnTo>
                    <a:pt x="906821" y="119205"/>
                  </a:lnTo>
                  <a:lnTo>
                    <a:pt x="869955" y="92641"/>
                  </a:lnTo>
                  <a:lnTo>
                    <a:pt x="830935" y="69073"/>
                  </a:lnTo>
                  <a:lnTo>
                    <a:pt x="789931" y="48669"/>
                  </a:lnTo>
                  <a:lnTo>
                    <a:pt x="747109" y="31597"/>
                  </a:lnTo>
                  <a:lnTo>
                    <a:pt x="702639" y="18025"/>
                  </a:lnTo>
                  <a:lnTo>
                    <a:pt x="656689" y="8123"/>
                  </a:lnTo>
                  <a:lnTo>
                    <a:pt x="609427" y="2058"/>
                  </a:lnTo>
                  <a:lnTo>
                    <a:pt x="561022" y="0"/>
                  </a:lnTo>
                  <a:close/>
                </a:path>
              </a:pathLst>
            </a:custGeom>
            <a:solidFill>
              <a:srgbClr val="C3E5DE"/>
            </a:solidFill>
          </p:spPr>
          <p:txBody>
            <a:bodyPr wrap="square" lIns="0" tIns="0" rIns="0" bIns="0" rtlCol="0"/>
            <a:lstStyle/>
            <a:p>
              <a:endParaRPr/>
            </a:p>
          </p:txBody>
        </p:sp>
        <p:sp>
          <p:nvSpPr>
            <p:cNvPr id="90" name="object 90"/>
            <p:cNvSpPr/>
            <p:nvPr/>
          </p:nvSpPr>
          <p:spPr>
            <a:xfrm>
              <a:off x="6196298" y="3424593"/>
              <a:ext cx="0" cy="117475"/>
            </a:xfrm>
            <a:custGeom>
              <a:avLst/>
              <a:gdLst/>
              <a:ahLst/>
              <a:cxnLst/>
              <a:rect l="l" t="t" r="r" b="b"/>
              <a:pathLst>
                <a:path h="117475">
                  <a:moveTo>
                    <a:pt x="0" y="0"/>
                  </a:moveTo>
                  <a:lnTo>
                    <a:pt x="0" y="117246"/>
                  </a:lnTo>
                </a:path>
              </a:pathLst>
            </a:custGeom>
            <a:ln w="33743">
              <a:solidFill>
                <a:srgbClr val="4A4A4C"/>
              </a:solidFill>
            </a:ln>
          </p:spPr>
          <p:txBody>
            <a:bodyPr wrap="square" lIns="0" tIns="0" rIns="0" bIns="0" rtlCol="0"/>
            <a:lstStyle/>
            <a:p>
              <a:endParaRPr/>
            </a:p>
          </p:txBody>
        </p:sp>
        <p:sp>
          <p:nvSpPr>
            <p:cNvPr id="91" name="object 91"/>
            <p:cNvSpPr/>
            <p:nvPr/>
          </p:nvSpPr>
          <p:spPr>
            <a:xfrm>
              <a:off x="6579539" y="3424593"/>
              <a:ext cx="0" cy="117475"/>
            </a:xfrm>
            <a:custGeom>
              <a:avLst/>
              <a:gdLst/>
              <a:ahLst/>
              <a:cxnLst/>
              <a:rect l="l" t="t" r="r" b="b"/>
              <a:pathLst>
                <a:path h="117475">
                  <a:moveTo>
                    <a:pt x="0" y="0"/>
                  </a:moveTo>
                  <a:lnTo>
                    <a:pt x="0" y="117246"/>
                  </a:lnTo>
                </a:path>
              </a:pathLst>
            </a:custGeom>
            <a:ln w="33756">
              <a:solidFill>
                <a:srgbClr val="4A4A4C"/>
              </a:solidFill>
            </a:ln>
          </p:spPr>
          <p:txBody>
            <a:bodyPr wrap="square" lIns="0" tIns="0" rIns="0" bIns="0" rtlCol="0"/>
            <a:lstStyle/>
            <a:p>
              <a:endParaRPr/>
            </a:p>
          </p:txBody>
        </p:sp>
        <p:sp>
          <p:nvSpPr>
            <p:cNvPr id="92" name="object 92"/>
            <p:cNvSpPr/>
            <p:nvPr/>
          </p:nvSpPr>
          <p:spPr>
            <a:xfrm>
              <a:off x="6977113" y="3424593"/>
              <a:ext cx="0" cy="117475"/>
            </a:xfrm>
            <a:custGeom>
              <a:avLst/>
              <a:gdLst/>
              <a:ahLst/>
              <a:cxnLst/>
              <a:rect l="l" t="t" r="r" b="b"/>
              <a:pathLst>
                <a:path h="117475">
                  <a:moveTo>
                    <a:pt x="0" y="0"/>
                  </a:moveTo>
                  <a:lnTo>
                    <a:pt x="0" y="117246"/>
                  </a:lnTo>
                </a:path>
              </a:pathLst>
            </a:custGeom>
            <a:ln w="33756">
              <a:solidFill>
                <a:srgbClr val="4A4A4C"/>
              </a:solidFill>
            </a:ln>
          </p:spPr>
          <p:txBody>
            <a:bodyPr wrap="square" lIns="0" tIns="0" rIns="0" bIns="0" rtlCol="0"/>
            <a:lstStyle/>
            <a:p>
              <a:endParaRPr/>
            </a:p>
          </p:txBody>
        </p:sp>
        <p:sp>
          <p:nvSpPr>
            <p:cNvPr id="93" name="object 93"/>
            <p:cNvSpPr/>
            <p:nvPr/>
          </p:nvSpPr>
          <p:spPr>
            <a:xfrm>
              <a:off x="6073339" y="3340241"/>
              <a:ext cx="1013460" cy="84455"/>
            </a:xfrm>
            <a:custGeom>
              <a:avLst/>
              <a:gdLst/>
              <a:ahLst/>
              <a:cxnLst/>
              <a:rect l="l" t="t" r="r" b="b"/>
              <a:pathLst>
                <a:path w="1013459" h="84454">
                  <a:moveTo>
                    <a:pt x="971067" y="0"/>
                  </a:moveTo>
                  <a:lnTo>
                    <a:pt x="42138" y="0"/>
                  </a:lnTo>
                  <a:lnTo>
                    <a:pt x="25733" y="3312"/>
                  </a:lnTo>
                  <a:lnTo>
                    <a:pt x="12339" y="12345"/>
                  </a:lnTo>
                  <a:lnTo>
                    <a:pt x="3310" y="25744"/>
                  </a:lnTo>
                  <a:lnTo>
                    <a:pt x="0" y="42151"/>
                  </a:lnTo>
                  <a:lnTo>
                    <a:pt x="3310" y="58569"/>
                  </a:lnTo>
                  <a:lnTo>
                    <a:pt x="12339" y="71980"/>
                  </a:lnTo>
                  <a:lnTo>
                    <a:pt x="25733" y="81024"/>
                  </a:lnTo>
                  <a:lnTo>
                    <a:pt x="42138" y="84340"/>
                  </a:lnTo>
                  <a:lnTo>
                    <a:pt x="971067" y="84340"/>
                  </a:lnTo>
                  <a:lnTo>
                    <a:pt x="987474" y="81024"/>
                  </a:lnTo>
                  <a:lnTo>
                    <a:pt x="1000872" y="71980"/>
                  </a:lnTo>
                  <a:lnTo>
                    <a:pt x="1009906" y="58569"/>
                  </a:lnTo>
                  <a:lnTo>
                    <a:pt x="1013218" y="42151"/>
                  </a:lnTo>
                  <a:lnTo>
                    <a:pt x="1009906" y="25744"/>
                  </a:lnTo>
                  <a:lnTo>
                    <a:pt x="1000872" y="12345"/>
                  </a:lnTo>
                  <a:lnTo>
                    <a:pt x="987474" y="3312"/>
                  </a:lnTo>
                  <a:lnTo>
                    <a:pt x="971067" y="0"/>
                  </a:lnTo>
                  <a:close/>
                </a:path>
              </a:pathLst>
            </a:custGeom>
            <a:solidFill>
              <a:srgbClr val="000000"/>
            </a:solidFill>
          </p:spPr>
          <p:txBody>
            <a:bodyPr wrap="square" lIns="0" tIns="0" rIns="0" bIns="0" rtlCol="0"/>
            <a:lstStyle/>
            <a:p>
              <a:endParaRPr/>
            </a:p>
          </p:txBody>
        </p:sp>
        <p:sp>
          <p:nvSpPr>
            <p:cNvPr id="94" name="object 94"/>
            <p:cNvSpPr/>
            <p:nvPr/>
          </p:nvSpPr>
          <p:spPr>
            <a:xfrm>
              <a:off x="6066049" y="3332951"/>
              <a:ext cx="1028065" cy="99060"/>
            </a:xfrm>
            <a:custGeom>
              <a:avLst/>
              <a:gdLst/>
              <a:ahLst/>
              <a:cxnLst/>
              <a:rect l="l" t="t" r="r" b="b"/>
              <a:pathLst>
                <a:path w="1028065" h="99060">
                  <a:moveTo>
                    <a:pt x="978357" y="0"/>
                  </a:moveTo>
                  <a:lnTo>
                    <a:pt x="49428" y="0"/>
                  </a:lnTo>
                  <a:lnTo>
                    <a:pt x="30187" y="3885"/>
                  </a:lnTo>
                  <a:lnTo>
                    <a:pt x="14479" y="14481"/>
                  </a:lnTo>
                  <a:lnTo>
                    <a:pt x="3888" y="30196"/>
                  </a:lnTo>
                  <a:lnTo>
                    <a:pt x="0" y="49441"/>
                  </a:lnTo>
                  <a:lnTo>
                    <a:pt x="3888" y="68695"/>
                  </a:lnTo>
                  <a:lnTo>
                    <a:pt x="14479" y="84420"/>
                  </a:lnTo>
                  <a:lnTo>
                    <a:pt x="30187" y="95025"/>
                  </a:lnTo>
                  <a:lnTo>
                    <a:pt x="49428" y="98920"/>
                  </a:lnTo>
                  <a:lnTo>
                    <a:pt x="978357" y="98920"/>
                  </a:lnTo>
                  <a:lnTo>
                    <a:pt x="997605" y="95025"/>
                  </a:lnTo>
                  <a:lnTo>
                    <a:pt x="1013317" y="84420"/>
                  </a:lnTo>
                  <a:lnTo>
                    <a:pt x="49428" y="84353"/>
                  </a:lnTo>
                  <a:lnTo>
                    <a:pt x="35869" y="81591"/>
                  </a:lnTo>
                  <a:lnTo>
                    <a:pt x="24798" y="74107"/>
                  </a:lnTo>
                  <a:lnTo>
                    <a:pt x="17329" y="63018"/>
                  </a:lnTo>
                  <a:lnTo>
                    <a:pt x="14579" y="49441"/>
                  </a:lnTo>
                  <a:lnTo>
                    <a:pt x="17327" y="35874"/>
                  </a:lnTo>
                  <a:lnTo>
                    <a:pt x="24793" y="24798"/>
                  </a:lnTo>
                  <a:lnTo>
                    <a:pt x="35864" y="17324"/>
                  </a:lnTo>
                  <a:lnTo>
                    <a:pt x="49428" y="14566"/>
                  </a:lnTo>
                  <a:lnTo>
                    <a:pt x="1013370" y="14566"/>
                  </a:lnTo>
                  <a:lnTo>
                    <a:pt x="997599" y="3885"/>
                  </a:lnTo>
                  <a:lnTo>
                    <a:pt x="978357" y="0"/>
                  </a:lnTo>
                  <a:close/>
                </a:path>
                <a:path w="1028065" h="99060">
                  <a:moveTo>
                    <a:pt x="1013370" y="14566"/>
                  </a:moveTo>
                  <a:lnTo>
                    <a:pt x="978357" y="14566"/>
                  </a:lnTo>
                  <a:lnTo>
                    <a:pt x="991923" y="17324"/>
                  </a:lnTo>
                  <a:lnTo>
                    <a:pt x="1002998" y="24798"/>
                  </a:lnTo>
                  <a:lnTo>
                    <a:pt x="1010468" y="35874"/>
                  </a:lnTo>
                  <a:lnTo>
                    <a:pt x="1013218" y="49441"/>
                  </a:lnTo>
                  <a:lnTo>
                    <a:pt x="1010466" y="63018"/>
                  </a:lnTo>
                  <a:lnTo>
                    <a:pt x="1002993" y="74107"/>
                  </a:lnTo>
                  <a:lnTo>
                    <a:pt x="991917" y="81591"/>
                  </a:lnTo>
                  <a:lnTo>
                    <a:pt x="978357" y="84353"/>
                  </a:lnTo>
                  <a:lnTo>
                    <a:pt x="1013362" y="84353"/>
                  </a:lnTo>
                  <a:lnTo>
                    <a:pt x="1023909" y="68695"/>
                  </a:lnTo>
                  <a:lnTo>
                    <a:pt x="1027798" y="49441"/>
                  </a:lnTo>
                  <a:lnTo>
                    <a:pt x="1023907" y="30196"/>
                  </a:lnTo>
                  <a:lnTo>
                    <a:pt x="1013370" y="14566"/>
                  </a:lnTo>
                  <a:close/>
                </a:path>
              </a:pathLst>
            </a:custGeom>
            <a:solidFill>
              <a:srgbClr val="FFFFFF"/>
            </a:solidFill>
          </p:spPr>
          <p:txBody>
            <a:bodyPr wrap="square" lIns="0" tIns="0" rIns="0" bIns="0" rtlCol="0"/>
            <a:lstStyle/>
            <a:p>
              <a:endParaRPr/>
            </a:p>
          </p:txBody>
        </p:sp>
        <p:sp>
          <p:nvSpPr>
            <p:cNvPr id="95" name="object 95"/>
            <p:cNvSpPr/>
            <p:nvPr/>
          </p:nvSpPr>
          <p:spPr>
            <a:xfrm>
              <a:off x="6143244" y="3159302"/>
              <a:ext cx="193039" cy="171234"/>
            </a:xfrm>
            <a:prstGeom prst="rect">
              <a:avLst/>
            </a:prstGeom>
            <a:blipFill>
              <a:blip r:embed="rId3" cstate="email">
                <a:extLst>
                  <a:ext uri="{28A0092B-C50C-407E-A947-70E740481C1C}">
                    <a14:useLocalDpi xmlns:a14="http://schemas.microsoft.com/office/drawing/2010/main" val="0"/>
                  </a:ext>
                </a:extLst>
              </a:blip>
              <a:stretch>
                <a:fillRect/>
              </a:stretch>
            </a:blipFill>
          </p:spPr>
          <p:txBody>
            <a:bodyPr wrap="square" lIns="0" tIns="0" rIns="0" bIns="0" rtlCol="0"/>
            <a:lstStyle/>
            <a:p>
              <a:endParaRPr/>
            </a:p>
          </p:txBody>
        </p:sp>
        <p:sp>
          <p:nvSpPr>
            <p:cNvPr id="96" name="object 96"/>
            <p:cNvSpPr/>
            <p:nvPr/>
          </p:nvSpPr>
          <p:spPr>
            <a:xfrm>
              <a:off x="6382308" y="3091421"/>
              <a:ext cx="201904" cy="239115"/>
            </a:xfrm>
            <a:prstGeom prst="rect">
              <a:avLst/>
            </a:prstGeom>
            <a:blipFill>
              <a:blip r:embed="rId4" cstate="email">
                <a:extLst>
                  <a:ext uri="{28A0092B-C50C-407E-A947-70E740481C1C}">
                    <a14:useLocalDpi xmlns:a14="http://schemas.microsoft.com/office/drawing/2010/main" val="0"/>
                  </a:ext>
                </a:extLst>
              </a:blip>
              <a:stretch>
                <a:fillRect/>
              </a:stretch>
            </a:blipFill>
          </p:spPr>
          <p:txBody>
            <a:bodyPr wrap="square" lIns="0" tIns="0" rIns="0" bIns="0" rtlCol="0"/>
            <a:lstStyle/>
            <a:p>
              <a:endParaRPr/>
            </a:p>
          </p:txBody>
        </p:sp>
        <p:sp>
          <p:nvSpPr>
            <p:cNvPr id="97" name="object 97"/>
            <p:cNvSpPr/>
            <p:nvPr/>
          </p:nvSpPr>
          <p:spPr>
            <a:xfrm>
              <a:off x="6617893" y="3163354"/>
              <a:ext cx="207848" cy="167182"/>
            </a:xfrm>
            <a:prstGeom prst="rect">
              <a:avLst/>
            </a:prstGeom>
            <a:blipFill>
              <a:blip r:embed="rId5" cstate="email">
                <a:extLst>
                  <a:ext uri="{28A0092B-C50C-407E-A947-70E740481C1C}">
                    <a14:useLocalDpi xmlns:a14="http://schemas.microsoft.com/office/drawing/2010/main" val="0"/>
                  </a:ext>
                </a:extLst>
              </a:blip>
              <a:stretch>
                <a:fillRect/>
              </a:stretch>
            </a:blipFill>
          </p:spPr>
          <p:txBody>
            <a:bodyPr wrap="square" lIns="0" tIns="0" rIns="0" bIns="0" rtlCol="0"/>
            <a:lstStyle/>
            <a:p>
              <a:endParaRPr/>
            </a:p>
          </p:txBody>
        </p:sp>
        <p:sp>
          <p:nvSpPr>
            <p:cNvPr id="98" name="object 98"/>
            <p:cNvSpPr/>
            <p:nvPr/>
          </p:nvSpPr>
          <p:spPr>
            <a:xfrm>
              <a:off x="6885902" y="3224809"/>
              <a:ext cx="119189" cy="105727"/>
            </a:xfrm>
            <a:prstGeom prst="rect">
              <a:avLst/>
            </a:prstGeom>
            <a:blipFill>
              <a:blip r:embed="rId6" cstate="email">
                <a:extLst>
                  <a:ext uri="{28A0092B-C50C-407E-A947-70E740481C1C}">
                    <a14:useLocalDpi xmlns:a14="http://schemas.microsoft.com/office/drawing/2010/main" val="0"/>
                  </a:ext>
                </a:extLst>
              </a:blip>
              <a:stretch>
                <a:fillRect/>
              </a:stretch>
            </a:blipFill>
          </p:spPr>
          <p:txBody>
            <a:bodyPr wrap="square" lIns="0" tIns="0" rIns="0" bIns="0" rtlCol="0"/>
            <a:lstStyle/>
            <a:p>
              <a:endParaRPr/>
            </a:p>
          </p:txBody>
        </p:sp>
        <p:sp>
          <p:nvSpPr>
            <p:cNvPr id="99" name="object 99"/>
            <p:cNvSpPr/>
            <p:nvPr/>
          </p:nvSpPr>
          <p:spPr>
            <a:xfrm>
              <a:off x="6091829" y="3356700"/>
              <a:ext cx="51435" cy="51435"/>
            </a:xfrm>
            <a:custGeom>
              <a:avLst/>
              <a:gdLst/>
              <a:ahLst/>
              <a:cxnLst/>
              <a:rect l="l" t="t" r="r" b="b"/>
              <a:pathLst>
                <a:path w="51435" h="51435">
                  <a:moveTo>
                    <a:pt x="25717" y="0"/>
                  </a:moveTo>
                  <a:lnTo>
                    <a:pt x="15709" y="2019"/>
                  </a:lnTo>
                  <a:lnTo>
                    <a:pt x="7534" y="7526"/>
                  </a:lnTo>
                  <a:lnTo>
                    <a:pt x="2021" y="15693"/>
                  </a:lnTo>
                  <a:lnTo>
                    <a:pt x="0" y="25692"/>
                  </a:lnTo>
                  <a:lnTo>
                    <a:pt x="2021" y="35691"/>
                  </a:lnTo>
                  <a:lnTo>
                    <a:pt x="7534" y="43872"/>
                  </a:lnTo>
                  <a:lnTo>
                    <a:pt x="15709" y="49395"/>
                  </a:lnTo>
                  <a:lnTo>
                    <a:pt x="25717" y="51422"/>
                  </a:lnTo>
                  <a:lnTo>
                    <a:pt x="35723" y="49395"/>
                  </a:lnTo>
                  <a:lnTo>
                    <a:pt x="43894" y="43872"/>
                  </a:lnTo>
                  <a:lnTo>
                    <a:pt x="49402" y="35691"/>
                  </a:lnTo>
                  <a:lnTo>
                    <a:pt x="51422" y="25692"/>
                  </a:lnTo>
                  <a:lnTo>
                    <a:pt x="49402" y="15693"/>
                  </a:lnTo>
                  <a:lnTo>
                    <a:pt x="43894" y="7526"/>
                  </a:lnTo>
                  <a:lnTo>
                    <a:pt x="35723" y="2019"/>
                  </a:lnTo>
                  <a:lnTo>
                    <a:pt x="25717" y="0"/>
                  </a:lnTo>
                  <a:close/>
                </a:path>
              </a:pathLst>
            </a:custGeom>
            <a:solidFill>
              <a:srgbClr val="93B2DD"/>
            </a:solidFill>
          </p:spPr>
          <p:txBody>
            <a:bodyPr wrap="square" lIns="0" tIns="0" rIns="0" bIns="0" rtlCol="0"/>
            <a:lstStyle/>
            <a:p>
              <a:endParaRPr/>
            </a:p>
          </p:txBody>
        </p:sp>
        <p:sp>
          <p:nvSpPr>
            <p:cNvPr id="100" name="object 100"/>
            <p:cNvSpPr/>
            <p:nvPr/>
          </p:nvSpPr>
          <p:spPr>
            <a:xfrm>
              <a:off x="6245842" y="3356700"/>
              <a:ext cx="51435" cy="51435"/>
            </a:xfrm>
            <a:custGeom>
              <a:avLst/>
              <a:gdLst/>
              <a:ahLst/>
              <a:cxnLst/>
              <a:rect l="l" t="t" r="r" b="b"/>
              <a:pathLst>
                <a:path w="51435" h="51435">
                  <a:moveTo>
                    <a:pt x="25692" y="0"/>
                  </a:moveTo>
                  <a:lnTo>
                    <a:pt x="15698" y="2019"/>
                  </a:lnTo>
                  <a:lnTo>
                    <a:pt x="7531" y="7526"/>
                  </a:lnTo>
                  <a:lnTo>
                    <a:pt x="2021" y="15693"/>
                  </a:lnTo>
                  <a:lnTo>
                    <a:pt x="0" y="25692"/>
                  </a:lnTo>
                  <a:lnTo>
                    <a:pt x="2021" y="35691"/>
                  </a:lnTo>
                  <a:lnTo>
                    <a:pt x="7531" y="43872"/>
                  </a:lnTo>
                  <a:lnTo>
                    <a:pt x="15698" y="49395"/>
                  </a:lnTo>
                  <a:lnTo>
                    <a:pt x="25692" y="51422"/>
                  </a:lnTo>
                  <a:lnTo>
                    <a:pt x="35695" y="49395"/>
                  </a:lnTo>
                  <a:lnTo>
                    <a:pt x="43870" y="43872"/>
                  </a:lnTo>
                  <a:lnTo>
                    <a:pt x="49386" y="35691"/>
                  </a:lnTo>
                  <a:lnTo>
                    <a:pt x="51409" y="25692"/>
                  </a:lnTo>
                  <a:lnTo>
                    <a:pt x="49386" y="15693"/>
                  </a:lnTo>
                  <a:lnTo>
                    <a:pt x="43870" y="7526"/>
                  </a:lnTo>
                  <a:lnTo>
                    <a:pt x="35695" y="2019"/>
                  </a:lnTo>
                  <a:lnTo>
                    <a:pt x="25692" y="0"/>
                  </a:lnTo>
                  <a:close/>
                </a:path>
              </a:pathLst>
            </a:custGeom>
            <a:solidFill>
              <a:srgbClr val="93B2DD"/>
            </a:solidFill>
          </p:spPr>
          <p:txBody>
            <a:bodyPr wrap="square" lIns="0" tIns="0" rIns="0" bIns="0" rtlCol="0"/>
            <a:lstStyle/>
            <a:p>
              <a:endParaRPr/>
            </a:p>
          </p:txBody>
        </p:sp>
        <p:sp>
          <p:nvSpPr>
            <p:cNvPr id="101" name="object 101"/>
            <p:cNvSpPr/>
            <p:nvPr/>
          </p:nvSpPr>
          <p:spPr>
            <a:xfrm>
              <a:off x="6399841" y="3356700"/>
              <a:ext cx="51435" cy="51435"/>
            </a:xfrm>
            <a:custGeom>
              <a:avLst/>
              <a:gdLst/>
              <a:ahLst/>
              <a:cxnLst/>
              <a:rect l="l" t="t" r="r" b="b"/>
              <a:pathLst>
                <a:path w="51435" h="51435">
                  <a:moveTo>
                    <a:pt x="25717" y="0"/>
                  </a:moveTo>
                  <a:lnTo>
                    <a:pt x="15703" y="2019"/>
                  </a:lnTo>
                  <a:lnTo>
                    <a:pt x="7529" y="7526"/>
                  </a:lnTo>
                  <a:lnTo>
                    <a:pt x="2019" y="15693"/>
                  </a:lnTo>
                  <a:lnTo>
                    <a:pt x="0" y="25692"/>
                  </a:lnTo>
                  <a:lnTo>
                    <a:pt x="2019" y="35691"/>
                  </a:lnTo>
                  <a:lnTo>
                    <a:pt x="7529" y="43872"/>
                  </a:lnTo>
                  <a:lnTo>
                    <a:pt x="15703" y="49395"/>
                  </a:lnTo>
                  <a:lnTo>
                    <a:pt x="25717" y="51422"/>
                  </a:lnTo>
                  <a:lnTo>
                    <a:pt x="35711" y="49395"/>
                  </a:lnTo>
                  <a:lnTo>
                    <a:pt x="43878" y="43872"/>
                  </a:lnTo>
                  <a:lnTo>
                    <a:pt x="49388" y="35691"/>
                  </a:lnTo>
                  <a:lnTo>
                    <a:pt x="51409" y="25692"/>
                  </a:lnTo>
                  <a:lnTo>
                    <a:pt x="49388" y="15693"/>
                  </a:lnTo>
                  <a:lnTo>
                    <a:pt x="43878" y="7526"/>
                  </a:lnTo>
                  <a:lnTo>
                    <a:pt x="35711" y="2019"/>
                  </a:lnTo>
                  <a:lnTo>
                    <a:pt x="25717" y="0"/>
                  </a:lnTo>
                  <a:close/>
                </a:path>
              </a:pathLst>
            </a:custGeom>
            <a:solidFill>
              <a:srgbClr val="93B2DD"/>
            </a:solidFill>
          </p:spPr>
          <p:txBody>
            <a:bodyPr wrap="square" lIns="0" tIns="0" rIns="0" bIns="0" rtlCol="0"/>
            <a:lstStyle/>
            <a:p>
              <a:endParaRPr/>
            </a:p>
          </p:txBody>
        </p:sp>
        <p:sp>
          <p:nvSpPr>
            <p:cNvPr id="102" name="object 102"/>
            <p:cNvSpPr/>
            <p:nvPr/>
          </p:nvSpPr>
          <p:spPr>
            <a:xfrm>
              <a:off x="6553841" y="3356700"/>
              <a:ext cx="51435" cy="51435"/>
            </a:xfrm>
            <a:custGeom>
              <a:avLst/>
              <a:gdLst/>
              <a:ahLst/>
              <a:cxnLst/>
              <a:rect l="l" t="t" r="r" b="b"/>
              <a:pathLst>
                <a:path w="51434" h="51435">
                  <a:moveTo>
                    <a:pt x="25717" y="0"/>
                  </a:moveTo>
                  <a:lnTo>
                    <a:pt x="15709" y="2019"/>
                  </a:lnTo>
                  <a:lnTo>
                    <a:pt x="7534" y="7526"/>
                  </a:lnTo>
                  <a:lnTo>
                    <a:pt x="2021" y="15693"/>
                  </a:lnTo>
                  <a:lnTo>
                    <a:pt x="0" y="25692"/>
                  </a:lnTo>
                  <a:lnTo>
                    <a:pt x="2021" y="35691"/>
                  </a:lnTo>
                  <a:lnTo>
                    <a:pt x="7534" y="43872"/>
                  </a:lnTo>
                  <a:lnTo>
                    <a:pt x="15709" y="49395"/>
                  </a:lnTo>
                  <a:lnTo>
                    <a:pt x="25717" y="51422"/>
                  </a:lnTo>
                  <a:lnTo>
                    <a:pt x="35709" y="49395"/>
                  </a:lnTo>
                  <a:lnTo>
                    <a:pt x="43872" y="43872"/>
                  </a:lnTo>
                  <a:lnTo>
                    <a:pt x="49377" y="35691"/>
                  </a:lnTo>
                  <a:lnTo>
                    <a:pt x="51396" y="25692"/>
                  </a:lnTo>
                  <a:lnTo>
                    <a:pt x="49377" y="15693"/>
                  </a:lnTo>
                  <a:lnTo>
                    <a:pt x="43872" y="7526"/>
                  </a:lnTo>
                  <a:lnTo>
                    <a:pt x="35709" y="2019"/>
                  </a:lnTo>
                  <a:lnTo>
                    <a:pt x="25717" y="0"/>
                  </a:lnTo>
                  <a:close/>
                </a:path>
              </a:pathLst>
            </a:custGeom>
            <a:solidFill>
              <a:srgbClr val="93B2DD"/>
            </a:solidFill>
          </p:spPr>
          <p:txBody>
            <a:bodyPr wrap="square" lIns="0" tIns="0" rIns="0" bIns="0" rtlCol="0"/>
            <a:lstStyle/>
            <a:p>
              <a:endParaRPr/>
            </a:p>
          </p:txBody>
        </p:sp>
        <p:sp>
          <p:nvSpPr>
            <p:cNvPr id="103" name="object 103"/>
            <p:cNvSpPr/>
            <p:nvPr/>
          </p:nvSpPr>
          <p:spPr>
            <a:xfrm>
              <a:off x="6707816" y="3356700"/>
              <a:ext cx="51435" cy="51435"/>
            </a:xfrm>
            <a:custGeom>
              <a:avLst/>
              <a:gdLst/>
              <a:ahLst/>
              <a:cxnLst/>
              <a:rect l="l" t="t" r="r" b="b"/>
              <a:pathLst>
                <a:path w="51434" h="51435">
                  <a:moveTo>
                    <a:pt x="25717" y="0"/>
                  </a:moveTo>
                  <a:lnTo>
                    <a:pt x="15714" y="2019"/>
                  </a:lnTo>
                  <a:lnTo>
                    <a:pt x="7539" y="7526"/>
                  </a:lnTo>
                  <a:lnTo>
                    <a:pt x="2023" y="15693"/>
                  </a:lnTo>
                  <a:lnTo>
                    <a:pt x="0" y="25692"/>
                  </a:lnTo>
                  <a:lnTo>
                    <a:pt x="2023" y="35691"/>
                  </a:lnTo>
                  <a:lnTo>
                    <a:pt x="7539" y="43872"/>
                  </a:lnTo>
                  <a:lnTo>
                    <a:pt x="15714" y="49395"/>
                  </a:lnTo>
                  <a:lnTo>
                    <a:pt x="25717" y="51422"/>
                  </a:lnTo>
                  <a:lnTo>
                    <a:pt x="35723" y="49395"/>
                  </a:lnTo>
                  <a:lnTo>
                    <a:pt x="43894" y="43872"/>
                  </a:lnTo>
                  <a:lnTo>
                    <a:pt x="49402" y="35691"/>
                  </a:lnTo>
                  <a:lnTo>
                    <a:pt x="51422" y="25692"/>
                  </a:lnTo>
                  <a:lnTo>
                    <a:pt x="49402" y="15693"/>
                  </a:lnTo>
                  <a:lnTo>
                    <a:pt x="43894" y="7526"/>
                  </a:lnTo>
                  <a:lnTo>
                    <a:pt x="35723" y="2019"/>
                  </a:lnTo>
                  <a:lnTo>
                    <a:pt x="25717" y="0"/>
                  </a:lnTo>
                  <a:close/>
                </a:path>
              </a:pathLst>
            </a:custGeom>
            <a:solidFill>
              <a:srgbClr val="93B2DD"/>
            </a:solidFill>
          </p:spPr>
          <p:txBody>
            <a:bodyPr wrap="square" lIns="0" tIns="0" rIns="0" bIns="0" rtlCol="0"/>
            <a:lstStyle/>
            <a:p>
              <a:endParaRPr/>
            </a:p>
          </p:txBody>
        </p:sp>
        <p:sp>
          <p:nvSpPr>
            <p:cNvPr id="104" name="object 104"/>
            <p:cNvSpPr/>
            <p:nvPr/>
          </p:nvSpPr>
          <p:spPr>
            <a:xfrm>
              <a:off x="6861829" y="3356700"/>
              <a:ext cx="51435" cy="51435"/>
            </a:xfrm>
            <a:custGeom>
              <a:avLst/>
              <a:gdLst/>
              <a:ahLst/>
              <a:cxnLst/>
              <a:rect l="l" t="t" r="r" b="b"/>
              <a:pathLst>
                <a:path w="51434" h="51435">
                  <a:moveTo>
                    <a:pt x="25704" y="0"/>
                  </a:moveTo>
                  <a:lnTo>
                    <a:pt x="15703" y="2019"/>
                  </a:lnTo>
                  <a:lnTo>
                    <a:pt x="7532" y="7526"/>
                  </a:lnTo>
                  <a:lnTo>
                    <a:pt x="2021" y="15693"/>
                  </a:lnTo>
                  <a:lnTo>
                    <a:pt x="0" y="25692"/>
                  </a:lnTo>
                  <a:lnTo>
                    <a:pt x="2021" y="35691"/>
                  </a:lnTo>
                  <a:lnTo>
                    <a:pt x="7532" y="43872"/>
                  </a:lnTo>
                  <a:lnTo>
                    <a:pt x="15703" y="49395"/>
                  </a:lnTo>
                  <a:lnTo>
                    <a:pt x="25704" y="51422"/>
                  </a:lnTo>
                  <a:lnTo>
                    <a:pt x="35711" y="49395"/>
                  </a:lnTo>
                  <a:lnTo>
                    <a:pt x="43881" y="43872"/>
                  </a:lnTo>
                  <a:lnTo>
                    <a:pt x="49389" y="35691"/>
                  </a:lnTo>
                  <a:lnTo>
                    <a:pt x="51409" y="25692"/>
                  </a:lnTo>
                  <a:lnTo>
                    <a:pt x="49389" y="15693"/>
                  </a:lnTo>
                  <a:lnTo>
                    <a:pt x="43881" y="7526"/>
                  </a:lnTo>
                  <a:lnTo>
                    <a:pt x="35711" y="2019"/>
                  </a:lnTo>
                  <a:lnTo>
                    <a:pt x="25704" y="0"/>
                  </a:lnTo>
                  <a:close/>
                </a:path>
              </a:pathLst>
            </a:custGeom>
            <a:solidFill>
              <a:srgbClr val="93B2DD"/>
            </a:solidFill>
          </p:spPr>
          <p:txBody>
            <a:bodyPr wrap="square" lIns="0" tIns="0" rIns="0" bIns="0" rtlCol="0"/>
            <a:lstStyle/>
            <a:p>
              <a:endParaRPr/>
            </a:p>
          </p:txBody>
        </p:sp>
        <p:sp>
          <p:nvSpPr>
            <p:cNvPr id="105" name="object 105"/>
            <p:cNvSpPr/>
            <p:nvPr/>
          </p:nvSpPr>
          <p:spPr>
            <a:xfrm>
              <a:off x="7015816" y="3356700"/>
              <a:ext cx="51435" cy="51435"/>
            </a:xfrm>
            <a:custGeom>
              <a:avLst/>
              <a:gdLst/>
              <a:ahLst/>
              <a:cxnLst/>
              <a:rect l="l" t="t" r="r" b="b"/>
              <a:pathLst>
                <a:path w="51434" h="51435">
                  <a:moveTo>
                    <a:pt x="25730" y="0"/>
                  </a:moveTo>
                  <a:lnTo>
                    <a:pt x="15714" y="2019"/>
                  </a:lnTo>
                  <a:lnTo>
                    <a:pt x="7535" y="7526"/>
                  </a:lnTo>
                  <a:lnTo>
                    <a:pt x="2021" y="15693"/>
                  </a:lnTo>
                  <a:lnTo>
                    <a:pt x="0" y="25692"/>
                  </a:lnTo>
                  <a:lnTo>
                    <a:pt x="2021" y="35691"/>
                  </a:lnTo>
                  <a:lnTo>
                    <a:pt x="7535" y="43872"/>
                  </a:lnTo>
                  <a:lnTo>
                    <a:pt x="15714" y="49395"/>
                  </a:lnTo>
                  <a:lnTo>
                    <a:pt x="25730" y="51422"/>
                  </a:lnTo>
                  <a:lnTo>
                    <a:pt x="35729" y="49395"/>
                  </a:lnTo>
                  <a:lnTo>
                    <a:pt x="43895" y="43872"/>
                  </a:lnTo>
                  <a:lnTo>
                    <a:pt x="49402" y="35691"/>
                  </a:lnTo>
                  <a:lnTo>
                    <a:pt x="51422" y="25692"/>
                  </a:lnTo>
                  <a:lnTo>
                    <a:pt x="49402" y="15693"/>
                  </a:lnTo>
                  <a:lnTo>
                    <a:pt x="43895" y="7526"/>
                  </a:lnTo>
                  <a:lnTo>
                    <a:pt x="35729" y="2019"/>
                  </a:lnTo>
                  <a:lnTo>
                    <a:pt x="25730" y="0"/>
                  </a:lnTo>
                  <a:close/>
                </a:path>
              </a:pathLst>
            </a:custGeom>
            <a:solidFill>
              <a:srgbClr val="93B2DD"/>
            </a:solidFill>
          </p:spPr>
          <p:txBody>
            <a:bodyPr wrap="square" lIns="0" tIns="0" rIns="0" bIns="0" rtlCol="0"/>
            <a:lstStyle/>
            <a:p>
              <a:endParaRPr/>
            </a:p>
          </p:txBody>
        </p:sp>
        <p:sp>
          <p:nvSpPr>
            <p:cNvPr id="106" name="object 106"/>
            <p:cNvSpPr/>
            <p:nvPr/>
          </p:nvSpPr>
          <p:spPr>
            <a:xfrm>
              <a:off x="6081839" y="3548107"/>
              <a:ext cx="1005205" cy="0"/>
            </a:xfrm>
            <a:custGeom>
              <a:avLst/>
              <a:gdLst/>
              <a:ahLst/>
              <a:cxnLst/>
              <a:rect l="l" t="t" r="r" b="b"/>
              <a:pathLst>
                <a:path w="1005204">
                  <a:moveTo>
                    <a:pt x="0" y="0"/>
                  </a:moveTo>
                  <a:lnTo>
                    <a:pt x="1004722" y="0"/>
                  </a:lnTo>
                </a:path>
              </a:pathLst>
            </a:custGeom>
            <a:ln w="16675">
              <a:solidFill>
                <a:srgbClr val="4A4A4C"/>
              </a:solidFill>
            </a:ln>
          </p:spPr>
          <p:txBody>
            <a:bodyPr wrap="square" lIns="0" tIns="0" rIns="0" bIns="0" rtlCol="0"/>
            <a:lstStyle/>
            <a:p>
              <a:endParaRPr/>
            </a:p>
          </p:txBody>
        </p:sp>
      </p:grpSp>
      <p:grpSp>
        <p:nvGrpSpPr>
          <p:cNvPr id="259" name="t_exportsForCons">
            <a:extLst>
              <a:ext uri="{FF2B5EF4-FFF2-40B4-BE49-F238E27FC236}">
                <a16:creationId xmlns:a16="http://schemas.microsoft.com/office/drawing/2014/main" id="{29D1EDB2-27DC-A24E-B888-EE5DAD917631}"/>
              </a:ext>
            </a:extLst>
          </p:cNvPr>
          <p:cNvGrpSpPr/>
          <p:nvPr/>
        </p:nvGrpSpPr>
        <p:grpSpPr>
          <a:xfrm>
            <a:off x="7464126" y="3083985"/>
            <a:ext cx="1172210" cy="609600"/>
            <a:chOff x="7464126" y="3083985"/>
            <a:chExt cx="1172210" cy="609600"/>
          </a:xfrm>
        </p:grpSpPr>
        <p:sp>
          <p:nvSpPr>
            <p:cNvPr id="4" name="object 4"/>
            <p:cNvSpPr/>
            <p:nvPr/>
          </p:nvSpPr>
          <p:spPr>
            <a:xfrm>
              <a:off x="7464126" y="3083985"/>
              <a:ext cx="1172210" cy="609600"/>
            </a:xfrm>
            <a:custGeom>
              <a:avLst/>
              <a:gdLst/>
              <a:ahLst/>
              <a:cxnLst/>
              <a:rect l="l" t="t" r="r" b="b"/>
              <a:pathLst>
                <a:path w="1172209" h="609600">
                  <a:moveTo>
                    <a:pt x="1073962" y="0"/>
                  </a:moveTo>
                  <a:lnTo>
                    <a:pt x="0" y="0"/>
                  </a:lnTo>
                  <a:lnTo>
                    <a:pt x="97929" y="304787"/>
                  </a:lnTo>
                  <a:lnTo>
                    <a:pt x="0" y="609599"/>
                  </a:lnTo>
                  <a:lnTo>
                    <a:pt x="1073962" y="609599"/>
                  </a:lnTo>
                  <a:lnTo>
                    <a:pt x="1171867" y="304787"/>
                  </a:lnTo>
                  <a:lnTo>
                    <a:pt x="1073962" y="0"/>
                  </a:lnTo>
                  <a:close/>
                </a:path>
              </a:pathLst>
            </a:custGeom>
            <a:solidFill>
              <a:srgbClr val="0063A6"/>
            </a:solidFill>
          </p:spPr>
          <p:txBody>
            <a:bodyPr wrap="square" lIns="0" tIns="0" rIns="0" bIns="0" rtlCol="0"/>
            <a:lstStyle/>
            <a:p>
              <a:endParaRPr/>
            </a:p>
          </p:txBody>
        </p:sp>
        <p:sp>
          <p:nvSpPr>
            <p:cNvPr id="107" name="object 107"/>
            <p:cNvSpPr txBox="1"/>
            <p:nvPr/>
          </p:nvSpPr>
          <p:spPr>
            <a:xfrm>
              <a:off x="7654644" y="3244868"/>
              <a:ext cx="792480" cy="274320"/>
            </a:xfrm>
            <a:prstGeom prst="rect">
              <a:avLst/>
            </a:prstGeom>
          </p:spPr>
          <p:txBody>
            <a:bodyPr vert="horz" wrap="square" lIns="0" tIns="7620" rIns="0" bIns="0" rtlCol="0">
              <a:spAutoFit/>
            </a:bodyPr>
            <a:lstStyle/>
            <a:p>
              <a:pPr marL="12700" marR="5080" indent="51435">
                <a:lnSpc>
                  <a:spcPct val="104200"/>
                </a:lnSpc>
                <a:spcBef>
                  <a:spcPts val="60"/>
                </a:spcBef>
              </a:pPr>
              <a:r>
                <a:rPr sz="800" b="1" dirty="0">
                  <a:solidFill>
                    <a:srgbClr val="FFFFFF"/>
                  </a:solidFill>
                  <a:latin typeface="Futura PT"/>
                  <a:cs typeface="Futura PT"/>
                </a:rPr>
                <a:t>EXPORTS </a:t>
              </a:r>
              <a:r>
                <a:rPr sz="800" b="1" spc="5" dirty="0">
                  <a:solidFill>
                    <a:srgbClr val="FFFFFF"/>
                  </a:solidFill>
                  <a:latin typeface="Futura PT"/>
                  <a:cs typeface="Futura PT"/>
                </a:rPr>
                <a:t>FOR  CONSUM</a:t>
              </a:r>
              <a:r>
                <a:rPr sz="800" b="1" spc="15" dirty="0">
                  <a:solidFill>
                    <a:srgbClr val="FFFFFF"/>
                  </a:solidFill>
                  <a:latin typeface="Futura PT"/>
                  <a:cs typeface="Futura PT"/>
                </a:rPr>
                <a:t>P</a:t>
              </a:r>
              <a:r>
                <a:rPr sz="800" b="1" spc="5" dirty="0">
                  <a:solidFill>
                    <a:srgbClr val="FFFFFF"/>
                  </a:solidFill>
                  <a:latin typeface="Futura PT"/>
                  <a:cs typeface="Futura PT"/>
                </a:rPr>
                <a:t>TION</a:t>
              </a:r>
              <a:endParaRPr sz="800" dirty="0">
                <a:latin typeface="Futura PT"/>
                <a:cs typeface="Futura PT"/>
              </a:endParaRPr>
            </a:p>
          </p:txBody>
        </p:sp>
      </p:grpSp>
      <p:grpSp>
        <p:nvGrpSpPr>
          <p:cNvPr id="260" name="t_exports2">
            <a:extLst>
              <a:ext uri="{FF2B5EF4-FFF2-40B4-BE49-F238E27FC236}">
                <a16:creationId xmlns:a16="http://schemas.microsoft.com/office/drawing/2014/main" id="{8C688AEC-AB76-B145-9C08-304FFF0F03B3}"/>
              </a:ext>
            </a:extLst>
          </p:cNvPr>
          <p:cNvGrpSpPr/>
          <p:nvPr/>
        </p:nvGrpSpPr>
        <p:grpSpPr>
          <a:xfrm>
            <a:off x="4854200" y="3083985"/>
            <a:ext cx="842010" cy="609600"/>
            <a:chOff x="4854200" y="3083985"/>
            <a:chExt cx="842010" cy="609600"/>
          </a:xfrm>
        </p:grpSpPr>
        <p:sp>
          <p:nvSpPr>
            <p:cNvPr id="5" name="object 5"/>
            <p:cNvSpPr/>
            <p:nvPr/>
          </p:nvSpPr>
          <p:spPr>
            <a:xfrm>
              <a:off x="4854200" y="3083985"/>
              <a:ext cx="842010" cy="609600"/>
            </a:xfrm>
            <a:custGeom>
              <a:avLst/>
              <a:gdLst/>
              <a:ahLst/>
              <a:cxnLst/>
              <a:rect l="l" t="t" r="r" b="b"/>
              <a:pathLst>
                <a:path w="842010" h="609600">
                  <a:moveTo>
                    <a:pt x="743648" y="0"/>
                  </a:moveTo>
                  <a:lnTo>
                    <a:pt x="0" y="0"/>
                  </a:lnTo>
                  <a:lnTo>
                    <a:pt x="97917" y="304787"/>
                  </a:lnTo>
                  <a:lnTo>
                    <a:pt x="0" y="609599"/>
                  </a:lnTo>
                  <a:lnTo>
                    <a:pt x="743648" y="609599"/>
                  </a:lnTo>
                  <a:lnTo>
                    <a:pt x="841578" y="304787"/>
                  </a:lnTo>
                  <a:lnTo>
                    <a:pt x="743648" y="0"/>
                  </a:lnTo>
                  <a:close/>
                </a:path>
              </a:pathLst>
            </a:custGeom>
            <a:solidFill>
              <a:srgbClr val="0063A6"/>
            </a:solidFill>
          </p:spPr>
          <p:txBody>
            <a:bodyPr wrap="square" lIns="0" tIns="0" rIns="0" bIns="0" rtlCol="0"/>
            <a:lstStyle/>
            <a:p>
              <a:endParaRPr/>
            </a:p>
          </p:txBody>
        </p:sp>
        <p:sp>
          <p:nvSpPr>
            <p:cNvPr id="108" name="object 108"/>
            <p:cNvSpPr txBox="1"/>
            <p:nvPr/>
          </p:nvSpPr>
          <p:spPr>
            <a:xfrm>
              <a:off x="5042914" y="3308368"/>
              <a:ext cx="465455" cy="147320"/>
            </a:xfrm>
            <a:prstGeom prst="rect">
              <a:avLst/>
            </a:prstGeom>
          </p:spPr>
          <p:txBody>
            <a:bodyPr vert="horz" wrap="square" lIns="0" tIns="12700" rIns="0" bIns="0" rtlCol="0">
              <a:spAutoFit/>
            </a:bodyPr>
            <a:lstStyle/>
            <a:p>
              <a:pPr marL="12700">
                <a:lnSpc>
                  <a:spcPct val="100000"/>
                </a:lnSpc>
                <a:spcBef>
                  <a:spcPts val="100"/>
                </a:spcBef>
              </a:pPr>
              <a:r>
                <a:rPr sz="800" b="1" spc="5" dirty="0">
                  <a:solidFill>
                    <a:srgbClr val="FFFFFF"/>
                  </a:solidFill>
                  <a:latin typeface="Futura PT"/>
                  <a:cs typeface="Futura PT"/>
                </a:rPr>
                <a:t>EXPO</a:t>
              </a:r>
              <a:r>
                <a:rPr sz="800" b="1" spc="-15" dirty="0">
                  <a:solidFill>
                    <a:srgbClr val="FFFFFF"/>
                  </a:solidFill>
                  <a:latin typeface="Futura PT"/>
                  <a:cs typeface="Futura PT"/>
                </a:rPr>
                <a:t>R</a:t>
              </a:r>
              <a:r>
                <a:rPr sz="800" b="1" spc="5" dirty="0">
                  <a:solidFill>
                    <a:srgbClr val="FFFFFF"/>
                  </a:solidFill>
                  <a:latin typeface="Futura PT"/>
                  <a:cs typeface="Futura PT"/>
                </a:rPr>
                <a:t>TS</a:t>
              </a:r>
              <a:endParaRPr sz="800">
                <a:latin typeface="Futura PT"/>
                <a:cs typeface="Futura PT"/>
              </a:endParaRPr>
            </a:p>
          </p:txBody>
        </p:sp>
      </p:grpSp>
      <p:grpSp>
        <p:nvGrpSpPr>
          <p:cNvPr id="257" name="forAndBackPart">
            <a:extLst>
              <a:ext uri="{FF2B5EF4-FFF2-40B4-BE49-F238E27FC236}">
                <a16:creationId xmlns:a16="http://schemas.microsoft.com/office/drawing/2014/main" id="{BC4AF510-88EE-E64B-B3A4-E8F7706E2F65}"/>
              </a:ext>
            </a:extLst>
          </p:cNvPr>
          <p:cNvGrpSpPr/>
          <p:nvPr/>
        </p:nvGrpSpPr>
        <p:grpSpPr>
          <a:xfrm>
            <a:off x="3121242" y="2540000"/>
            <a:ext cx="1697989" cy="1697989"/>
            <a:chOff x="3121242" y="2540000"/>
            <a:chExt cx="1697989" cy="1697989"/>
          </a:xfrm>
        </p:grpSpPr>
        <p:sp>
          <p:nvSpPr>
            <p:cNvPr id="85" name="object 85"/>
            <p:cNvSpPr/>
            <p:nvPr/>
          </p:nvSpPr>
          <p:spPr>
            <a:xfrm>
              <a:off x="3121242" y="2540000"/>
              <a:ext cx="1697989" cy="1697989"/>
            </a:xfrm>
            <a:custGeom>
              <a:avLst/>
              <a:gdLst/>
              <a:ahLst/>
              <a:cxnLst/>
              <a:rect l="l" t="t" r="r" b="b"/>
              <a:pathLst>
                <a:path w="1697989" h="1697989">
                  <a:moveTo>
                    <a:pt x="848779" y="0"/>
                  </a:moveTo>
                  <a:lnTo>
                    <a:pt x="800614" y="1343"/>
                  </a:lnTo>
                  <a:lnTo>
                    <a:pt x="753154" y="5326"/>
                  </a:lnTo>
                  <a:lnTo>
                    <a:pt x="706470" y="11877"/>
                  </a:lnTo>
                  <a:lnTo>
                    <a:pt x="660635" y="20924"/>
                  </a:lnTo>
                  <a:lnTo>
                    <a:pt x="615720" y="32396"/>
                  </a:lnTo>
                  <a:lnTo>
                    <a:pt x="571796" y="46220"/>
                  </a:lnTo>
                  <a:lnTo>
                    <a:pt x="528935" y="62326"/>
                  </a:lnTo>
                  <a:lnTo>
                    <a:pt x="487209" y="80642"/>
                  </a:lnTo>
                  <a:lnTo>
                    <a:pt x="446690" y="101095"/>
                  </a:lnTo>
                  <a:lnTo>
                    <a:pt x="407449" y="123614"/>
                  </a:lnTo>
                  <a:lnTo>
                    <a:pt x="369557" y="148129"/>
                  </a:lnTo>
                  <a:lnTo>
                    <a:pt x="333087" y="174566"/>
                  </a:lnTo>
                  <a:lnTo>
                    <a:pt x="298110" y="202855"/>
                  </a:lnTo>
                  <a:lnTo>
                    <a:pt x="264697" y="232923"/>
                  </a:lnTo>
                  <a:lnTo>
                    <a:pt x="232921" y="264699"/>
                  </a:lnTo>
                  <a:lnTo>
                    <a:pt x="202853" y="298112"/>
                  </a:lnTo>
                  <a:lnTo>
                    <a:pt x="174565" y="333089"/>
                  </a:lnTo>
                  <a:lnTo>
                    <a:pt x="148128" y="369560"/>
                  </a:lnTo>
                  <a:lnTo>
                    <a:pt x="123614" y="407452"/>
                  </a:lnTo>
                  <a:lnTo>
                    <a:pt x="101094" y="446694"/>
                  </a:lnTo>
                  <a:lnTo>
                    <a:pt x="80641" y="487214"/>
                  </a:lnTo>
                  <a:lnTo>
                    <a:pt x="62326" y="528941"/>
                  </a:lnTo>
                  <a:lnTo>
                    <a:pt x="46220" y="571802"/>
                  </a:lnTo>
                  <a:lnTo>
                    <a:pt x="32396" y="615727"/>
                  </a:lnTo>
                  <a:lnTo>
                    <a:pt x="20924" y="660643"/>
                  </a:lnTo>
                  <a:lnTo>
                    <a:pt x="11877" y="706480"/>
                  </a:lnTo>
                  <a:lnTo>
                    <a:pt x="5326" y="753164"/>
                  </a:lnTo>
                  <a:lnTo>
                    <a:pt x="1343" y="800625"/>
                  </a:lnTo>
                  <a:lnTo>
                    <a:pt x="0" y="848791"/>
                  </a:lnTo>
                  <a:lnTo>
                    <a:pt x="1343" y="896956"/>
                  </a:lnTo>
                  <a:lnTo>
                    <a:pt x="5326" y="944416"/>
                  </a:lnTo>
                  <a:lnTo>
                    <a:pt x="11877" y="991100"/>
                  </a:lnTo>
                  <a:lnTo>
                    <a:pt x="20924" y="1036935"/>
                  </a:lnTo>
                  <a:lnTo>
                    <a:pt x="32396" y="1081850"/>
                  </a:lnTo>
                  <a:lnTo>
                    <a:pt x="46220" y="1125774"/>
                  </a:lnTo>
                  <a:lnTo>
                    <a:pt x="62326" y="1168635"/>
                  </a:lnTo>
                  <a:lnTo>
                    <a:pt x="80641" y="1210360"/>
                  </a:lnTo>
                  <a:lnTo>
                    <a:pt x="101094" y="1250880"/>
                  </a:lnTo>
                  <a:lnTo>
                    <a:pt x="123614" y="1290121"/>
                  </a:lnTo>
                  <a:lnTo>
                    <a:pt x="148128" y="1328013"/>
                  </a:lnTo>
                  <a:lnTo>
                    <a:pt x="174565" y="1364483"/>
                  </a:lnTo>
                  <a:lnTo>
                    <a:pt x="202853" y="1399460"/>
                  </a:lnTo>
                  <a:lnTo>
                    <a:pt x="232921" y="1432872"/>
                  </a:lnTo>
                  <a:lnTo>
                    <a:pt x="264697" y="1464648"/>
                  </a:lnTo>
                  <a:lnTo>
                    <a:pt x="298110" y="1494716"/>
                  </a:lnTo>
                  <a:lnTo>
                    <a:pt x="333087" y="1523005"/>
                  </a:lnTo>
                  <a:lnTo>
                    <a:pt x="369557" y="1549442"/>
                  </a:lnTo>
                  <a:lnTo>
                    <a:pt x="407449" y="1573956"/>
                  </a:lnTo>
                  <a:lnTo>
                    <a:pt x="446690" y="1596475"/>
                  </a:lnTo>
                  <a:lnTo>
                    <a:pt x="487209" y="1616929"/>
                  </a:lnTo>
                  <a:lnTo>
                    <a:pt x="528935" y="1635244"/>
                  </a:lnTo>
                  <a:lnTo>
                    <a:pt x="571796" y="1651350"/>
                  </a:lnTo>
                  <a:lnTo>
                    <a:pt x="615720" y="1665174"/>
                  </a:lnTo>
                  <a:lnTo>
                    <a:pt x="660635" y="1676646"/>
                  </a:lnTo>
                  <a:lnTo>
                    <a:pt x="706470" y="1685693"/>
                  </a:lnTo>
                  <a:lnTo>
                    <a:pt x="753154" y="1692244"/>
                  </a:lnTo>
                  <a:lnTo>
                    <a:pt x="800614" y="1696227"/>
                  </a:lnTo>
                  <a:lnTo>
                    <a:pt x="848779" y="1697570"/>
                  </a:lnTo>
                  <a:lnTo>
                    <a:pt x="896943" y="1696227"/>
                  </a:lnTo>
                  <a:lnTo>
                    <a:pt x="944403" y="1692244"/>
                  </a:lnTo>
                  <a:lnTo>
                    <a:pt x="991087" y="1685693"/>
                  </a:lnTo>
                  <a:lnTo>
                    <a:pt x="1036922" y="1676646"/>
                  </a:lnTo>
                  <a:lnTo>
                    <a:pt x="1081837" y="1665174"/>
                  </a:lnTo>
                  <a:lnTo>
                    <a:pt x="1125761" y="1651350"/>
                  </a:lnTo>
                  <a:lnTo>
                    <a:pt x="1168622" y="1635244"/>
                  </a:lnTo>
                  <a:lnTo>
                    <a:pt x="1210348" y="1616929"/>
                  </a:lnTo>
                  <a:lnTo>
                    <a:pt x="1250867" y="1596475"/>
                  </a:lnTo>
                  <a:lnTo>
                    <a:pt x="1290109" y="1573956"/>
                  </a:lnTo>
                  <a:lnTo>
                    <a:pt x="1328000" y="1549442"/>
                  </a:lnTo>
                  <a:lnTo>
                    <a:pt x="1364470" y="1523005"/>
                  </a:lnTo>
                  <a:lnTo>
                    <a:pt x="1399447" y="1494716"/>
                  </a:lnTo>
                  <a:lnTo>
                    <a:pt x="1432860" y="1464648"/>
                  </a:lnTo>
                  <a:lnTo>
                    <a:pt x="1464636" y="1432872"/>
                  </a:lnTo>
                  <a:lnTo>
                    <a:pt x="1494704" y="1399460"/>
                  </a:lnTo>
                  <a:lnTo>
                    <a:pt x="1522992" y="1364483"/>
                  </a:lnTo>
                  <a:lnTo>
                    <a:pt x="1549429" y="1328013"/>
                  </a:lnTo>
                  <a:lnTo>
                    <a:pt x="1573943" y="1290121"/>
                  </a:lnTo>
                  <a:lnTo>
                    <a:pt x="1596463" y="1250880"/>
                  </a:lnTo>
                  <a:lnTo>
                    <a:pt x="1616916" y="1210360"/>
                  </a:lnTo>
                  <a:lnTo>
                    <a:pt x="1635231" y="1168635"/>
                  </a:lnTo>
                  <a:lnTo>
                    <a:pt x="1651337" y="1125774"/>
                  </a:lnTo>
                  <a:lnTo>
                    <a:pt x="1665161" y="1081850"/>
                  </a:lnTo>
                  <a:lnTo>
                    <a:pt x="1676633" y="1036935"/>
                  </a:lnTo>
                  <a:lnTo>
                    <a:pt x="1685680" y="991100"/>
                  </a:lnTo>
                  <a:lnTo>
                    <a:pt x="1692231" y="944416"/>
                  </a:lnTo>
                  <a:lnTo>
                    <a:pt x="1696214" y="896956"/>
                  </a:lnTo>
                  <a:lnTo>
                    <a:pt x="1697558" y="848791"/>
                  </a:lnTo>
                  <a:lnTo>
                    <a:pt x="1696214" y="800625"/>
                  </a:lnTo>
                  <a:lnTo>
                    <a:pt x="1692231" y="753164"/>
                  </a:lnTo>
                  <a:lnTo>
                    <a:pt x="1685680" y="706480"/>
                  </a:lnTo>
                  <a:lnTo>
                    <a:pt x="1676633" y="660643"/>
                  </a:lnTo>
                  <a:lnTo>
                    <a:pt x="1665161" y="615727"/>
                  </a:lnTo>
                  <a:lnTo>
                    <a:pt x="1651337" y="571802"/>
                  </a:lnTo>
                  <a:lnTo>
                    <a:pt x="1635231" y="528941"/>
                  </a:lnTo>
                  <a:lnTo>
                    <a:pt x="1616916" y="487214"/>
                  </a:lnTo>
                  <a:lnTo>
                    <a:pt x="1596463" y="446694"/>
                  </a:lnTo>
                  <a:lnTo>
                    <a:pt x="1573943" y="407452"/>
                  </a:lnTo>
                  <a:lnTo>
                    <a:pt x="1549429" y="369560"/>
                  </a:lnTo>
                  <a:lnTo>
                    <a:pt x="1522992" y="333089"/>
                  </a:lnTo>
                  <a:lnTo>
                    <a:pt x="1494704" y="298112"/>
                  </a:lnTo>
                  <a:lnTo>
                    <a:pt x="1464636" y="264699"/>
                  </a:lnTo>
                  <a:lnTo>
                    <a:pt x="1432860" y="232923"/>
                  </a:lnTo>
                  <a:lnTo>
                    <a:pt x="1399447" y="202855"/>
                  </a:lnTo>
                  <a:lnTo>
                    <a:pt x="1364470" y="174566"/>
                  </a:lnTo>
                  <a:lnTo>
                    <a:pt x="1328000" y="148129"/>
                  </a:lnTo>
                  <a:lnTo>
                    <a:pt x="1290109" y="123614"/>
                  </a:lnTo>
                  <a:lnTo>
                    <a:pt x="1250867" y="101095"/>
                  </a:lnTo>
                  <a:lnTo>
                    <a:pt x="1210348" y="80642"/>
                  </a:lnTo>
                  <a:lnTo>
                    <a:pt x="1168622" y="62326"/>
                  </a:lnTo>
                  <a:lnTo>
                    <a:pt x="1125761" y="46220"/>
                  </a:lnTo>
                  <a:lnTo>
                    <a:pt x="1081837" y="32396"/>
                  </a:lnTo>
                  <a:lnTo>
                    <a:pt x="1036922" y="20924"/>
                  </a:lnTo>
                  <a:lnTo>
                    <a:pt x="991087" y="11877"/>
                  </a:lnTo>
                  <a:lnTo>
                    <a:pt x="944403" y="5326"/>
                  </a:lnTo>
                  <a:lnTo>
                    <a:pt x="896943" y="1343"/>
                  </a:lnTo>
                  <a:lnTo>
                    <a:pt x="848779" y="0"/>
                  </a:lnTo>
                  <a:close/>
                </a:path>
              </a:pathLst>
            </a:custGeom>
            <a:solidFill>
              <a:srgbClr val="FFFFFF"/>
            </a:solidFill>
          </p:spPr>
          <p:txBody>
            <a:bodyPr wrap="square" lIns="0" tIns="0" rIns="0" bIns="0" rtlCol="0"/>
            <a:lstStyle/>
            <a:p>
              <a:endParaRPr/>
            </a:p>
          </p:txBody>
        </p:sp>
        <p:sp>
          <p:nvSpPr>
            <p:cNvPr id="86" name="object 86"/>
            <p:cNvSpPr/>
            <p:nvPr/>
          </p:nvSpPr>
          <p:spPr>
            <a:xfrm>
              <a:off x="3121242" y="2540000"/>
              <a:ext cx="1697989" cy="1697989"/>
            </a:xfrm>
            <a:custGeom>
              <a:avLst/>
              <a:gdLst/>
              <a:ahLst/>
              <a:cxnLst/>
              <a:rect l="l" t="t" r="r" b="b"/>
              <a:pathLst>
                <a:path w="1697989" h="1697989">
                  <a:moveTo>
                    <a:pt x="848779" y="1697570"/>
                  </a:moveTo>
                  <a:lnTo>
                    <a:pt x="896943" y="1696227"/>
                  </a:lnTo>
                  <a:lnTo>
                    <a:pt x="944403" y="1692244"/>
                  </a:lnTo>
                  <a:lnTo>
                    <a:pt x="991087" y="1685693"/>
                  </a:lnTo>
                  <a:lnTo>
                    <a:pt x="1036922" y="1676646"/>
                  </a:lnTo>
                  <a:lnTo>
                    <a:pt x="1081837" y="1665174"/>
                  </a:lnTo>
                  <a:lnTo>
                    <a:pt x="1125761" y="1651350"/>
                  </a:lnTo>
                  <a:lnTo>
                    <a:pt x="1168622" y="1635244"/>
                  </a:lnTo>
                  <a:lnTo>
                    <a:pt x="1210348" y="1616929"/>
                  </a:lnTo>
                  <a:lnTo>
                    <a:pt x="1250867" y="1596475"/>
                  </a:lnTo>
                  <a:lnTo>
                    <a:pt x="1290109" y="1573956"/>
                  </a:lnTo>
                  <a:lnTo>
                    <a:pt x="1328000" y="1549442"/>
                  </a:lnTo>
                  <a:lnTo>
                    <a:pt x="1364470" y="1523005"/>
                  </a:lnTo>
                  <a:lnTo>
                    <a:pt x="1399447" y="1494716"/>
                  </a:lnTo>
                  <a:lnTo>
                    <a:pt x="1432860" y="1464648"/>
                  </a:lnTo>
                  <a:lnTo>
                    <a:pt x="1464636" y="1432872"/>
                  </a:lnTo>
                  <a:lnTo>
                    <a:pt x="1494704" y="1399460"/>
                  </a:lnTo>
                  <a:lnTo>
                    <a:pt x="1522992" y="1364483"/>
                  </a:lnTo>
                  <a:lnTo>
                    <a:pt x="1549429" y="1328013"/>
                  </a:lnTo>
                  <a:lnTo>
                    <a:pt x="1573943" y="1290121"/>
                  </a:lnTo>
                  <a:lnTo>
                    <a:pt x="1596463" y="1250880"/>
                  </a:lnTo>
                  <a:lnTo>
                    <a:pt x="1616916" y="1210360"/>
                  </a:lnTo>
                  <a:lnTo>
                    <a:pt x="1635231" y="1168635"/>
                  </a:lnTo>
                  <a:lnTo>
                    <a:pt x="1651337" y="1125774"/>
                  </a:lnTo>
                  <a:lnTo>
                    <a:pt x="1665161" y="1081850"/>
                  </a:lnTo>
                  <a:lnTo>
                    <a:pt x="1676633" y="1036935"/>
                  </a:lnTo>
                  <a:lnTo>
                    <a:pt x="1685680" y="991100"/>
                  </a:lnTo>
                  <a:lnTo>
                    <a:pt x="1692231" y="944416"/>
                  </a:lnTo>
                  <a:lnTo>
                    <a:pt x="1696214" y="896956"/>
                  </a:lnTo>
                  <a:lnTo>
                    <a:pt x="1697558" y="848791"/>
                  </a:lnTo>
                  <a:lnTo>
                    <a:pt x="1696214" y="800625"/>
                  </a:lnTo>
                  <a:lnTo>
                    <a:pt x="1692231" y="753164"/>
                  </a:lnTo>
                  <a:lnTo>
                    <a:pt x="1685680" y="706480"/>
                  </a:lnTo>
                  <a:lnTo>
                    <a:pt x="1676633" y="660643"/>
                  </a:lnTo>
                  <a:lnTo>
                    <a:pt x="1665161" y="615727"/>
                  </a:lnTo>
                  <a:lnTo>
                    <a:pt x="1651337" y="571802"/>
                  </a:lnTo>
                  <a:lnTo>
                    <a:pt x="1635231" y="528941"/>
                  </a:lnTo>
                  <a:lnTo>
                    <a:pt x="1616916" y="487214"/>
                  </a:lnTo>
                  <a:lnTo>
                    <a:pt x="1596463" y="446694"/>
                  </a:lnTo>
                  <a:lnTo>
                    <a:pt x="1573943" y="407452"/>
                  </a:lnTo>
                  <a:lnTo>
                    <a:pt x="1549429" y="369560"/>
                  </a:lnTo>
                  <a:lnTo>
                    <a:pt x="1522992" y="333089"/>
                  </a:lnTo>
                  <a:lnTo>
                    <a:pt x="1494704" y="298112"/>
                  </a:lnTo>
                  <a:lnTo>
                    <a:pt x="1464636" y="264699"/>
                  </a:lnTo>
                  <a:lnTo>
                    <a:pt x="1432860" y="232923"/>
                  </a:lnTo>
                  <a:lnTo>
                    <a:pt x="1399447" y="202855"/>
                  </a:lnTo>
                  <a:lnTo>
                    <a:pt x="1364470" y="174566"/>
                  </a:lnTo>
                  <a:lnTo>
                    <a:pt x="1328000" y="148129"/>
                  </a:lnTo>
                  <a:lnTo>
                    <a:pt x="1290109" y="123614"/>
                  </a:lnTo>
                  <a:lnTo>
                    <a:pt x="1250867" y="101095"/>
                  </a:lnTo>
                  <a:lnTo>
                    <a:pt x="1210348" y="80642"/>
                  </a:lnTo>
                  <a:lnTo>
                    <a:pt x="1168622" y="62326"/>
                  </a:lnTo>
                  <a:lnTo>
                    <a:pt x="1125761" y="46220"/>
                  </a:lnTo>
                  <a:lnTo>
                    <a:pt x="1081837" y="32396"/>
                  </a:lnTo>
                  <a:lnTo>
                    <a:pt x="1036922" y="20924"/>
                  </a:lnTo>
                  <a:lnTo>
                    <a:pt x="991087" y="11877"/>
                  </a:lnTo>
                  <a:lnTo>
                    <a:pt x="944403" y="5326"/>
                  </a:lnTo>
                  <a:lnTo>
                    <a:pt x="896943" y="1343"/>
                  </a:lnTo>
                  <a:lnTo>
                    <a:pt x="848779" y="0"/>
                  </a:lnTo>
                  <a:lnTo>
                    <a:pt x="800614" y="1343"/>
                  </a:lnTo>
                  <a:lnTo>
                    <a:pt x="753154" y="5326"/>
                  </a:lnTo>
                  <a:lnTo>
                    <a:pt x="706470" y="11877"/>
                  </a:lnTo>
                  <a:lnTo>
                    <a:pt x="660635" y="20924"/>
                  </a:lnTo>
                  <a:lnTo>
                    <a:pt x="615720" y="32396"/>
                  </a:lnTo>
                  <a:lnTo>
                    <a:pt x="571796" y="46220"/>
                  </a:lnTo>
                  <a:lnTo>
                    <a:pt x="528935" y="62326"/>
                  </a:lnTo>
                  <a:lnTo>
                    <a:pt x="487209" y="80642"/>
                  </a:lnTo>
                  <a:lnTo>
                    <a:pt x="446690" y="101095"/>
                  </a:lnTo>
                  <a:lnTo>
                    <a:pt x="407449" y="123614"/>
                  </a:lnTo>
                  <a:lnTo>
                    <a:pt x="369557" y="148129"/>
                  </a:lnTo>
                  <a:lnTo>
                    <a:pt x="333087" y="174566"/>
                  </a:lnTo>
                  <a:lnTo>
                    <a:pt x="298110" y="202855"/>
                  </a:lnTo>
                  <a:lnTo>
                    <a:pt x="264697" y="232923"/>
                  </a:lnTo>
                  <a:lnTo>
                    <a:pt x="232921" y="264699"/>
                  </a:lnTo>
                  <a:lnTo>
                    <a:pt x="202853" y="298112"/>
                  </a:lnTo>
                  <a:lnTo>
                    <a:pt x="174565" y="333089"/>
                  </a:lnTo>
                  <a:lnTo>
                    <a:pt x="148128" y="369560"/>
                  </a:lnTo>
                  <a:lnTo>
                    <a:pt x="123614" y="407452"/>
                  </a:lnTo>
                  <a:lnTo>
                    <a:pt x="101094" y="446694"/>
                  </a:lnTo>
                  <a:lnTo>
                    <a:pt x="80641" y="487214"/>
                  </a:lnTo>
                  <a:lnTo>
                    <a:pt x="62326" y="528941"/>
                  </a:lnTo>
                  <a:lnTo>
                    <a:pt x="46220" y="571802"/>
                  </a:lnTo>
                  <a:lnTo>
                    <a:pt x="32396" y="615727"/>
                  </a:lnTo>
                  <a:lnTo>
                    <a:pt x="20924" y="660643"/>
                  </a:lnTo>
                  <a:lnTo>
                    <a:pt x="11877" y="706480"/>
                  </a:lnTo>
                  <a:lnTo>
                    <a:pt x="5326" y="753164"/>
                  </a:lnTo>
                  <a:lnTo>
                    <a:pt x="1343" y="800625"/>
                  </a:lnTo>
                  <a:lnTo>
                    <a:pt x="0" y="848791"/>
                  </a:lnTo>
                  <a:lnTo>
                    <a:pt x="1343" y="896956"/>
                  </a:lnTo>
                  <a:lnTo>
                    <a:pt x="5326" y="944416"/>
                  </a:lnTo>
                  <a:lnTo>
                    <a:pt x="11877" y="991100"/>
                  </a:lnTo>
                  <a:lnTo>
                    <a:pt x="20924" y="1036935"/>
                  </a:lnTo>
                  <a:lnTo>
                    <a:pt x="32396" y="1081850"/>
                  </a:lnTo>
                  <a:lnTo>
                    <a:pt x="46220" y="1125774"/>
                  </a:lnTo>
                  <a:lnTo>
                    <a:pt x="62326" y="1168635"/>
                  </a:lnTo>
                  <a:lnTo>
                    <a:pt x="80641" y="1210360"/>
                  </a:lnTo>
                  <a:lnTo>
                    <a:pt x="101094" y="1250880"/>
                  </a:lnTo>
                  <a:lnTo>
                    <a:pt x="123614" y="1290121"/>
                  </a:lnTo>
                  <a:lnTo>
                    <a:pt x="148128" y="1328013"/>
                  </a:lnTo>
                  <a:lnTo>
                    <a:pt x="174565" y="1364483"/>
                  </a:lnTo>
                  <a:lnTo>
                    <a:pt x="202853" y="1399460"/>
                  </a:lnTo>
                  <a:lnTo>
                    <a:pt x="232921" y="1432872"/>
                  </a:lnTo>
                  <a:lnTo>
                    <a:pt x="264697" y="1464648"/>
                  </a:lnTo>
                  <a:lnTo>
                    <a:pt x="298110" y="1494716"/>
                  </a:lnTo>
                  <a:lnTo>
                    <a:pt x="333087" y="1523005"/>
                  </a:lnTo>
                  <a:lnTo>
                    <a:pt x="369557" y="1549442"/>
                  </a:lnTo>
                  <a:lnTo>
                    <a:pt x="407449" y="1573956"/>
                  </a:lnTo>
                  <a:lnTo>
                    <a:pt x="446690" y="1596475"/>
                  </a:lnTo>
                  <a:lnTo>
                    <a:pt x="487209" y="1616929"/>
                  </a:lnTo>
                  <a:lnTo>
                    <a:pt x="528935" y="1635244"/>
                  </a:lnTo>
                  <a:lnTo>
                    <a:pt x="571796" y="1651350"/>
                  </a:lnTo>
                  <a:lnTo>
                    <a:pt x="615720" y="1665174"/>
                  </a:lnTo>
                  <a:lnTo>
                    <a:pt x="660635" y="1676646"/>
                  </a:lnTo>
                  <a:lnTo>
                    <a:pt x="706470" y="1685693"/>
                  </a:lnTo>
                  <a:lnTo>
                    <a:pt x="753154" y="1692244"/>
                  </a:lnTo>
                  <a:lnTo>
                    <a:pt x="800614" y="1696227"/>
                  </a:lnTo>
                  <a:lnTo>
                    <a:pt x="848779" y="1697570"/>
                  </a:lnTo>
                  <a:close/>
                </a:path>
              </a:pathLst>
            </a:custGeom>
            <a:ln w="25400">
              <a:solidFill>
                <a:srgbClr val="0063A6"/>
              </a:solidFill>
            </a:ln>
          </p:spPr>
          <p:txBody>
            <a:bodyPr wrap="square" lIns="0" tIns="0" rIns="0" bIns="0" rtlCol="0"/>
            <a:lstStyle/>
            <a:p>
              <a:endParaRPr/>
            </a:p>
          </p:txBody>
        </p:sp>
        <p:sp>
          <p:nvSpPr>
            <p:cNvPr id="110" name="object 110"/>
            <p:cNvSpPr/>
            <p:nvPr/>
          </p:nvSpPr>
          <p:spPr>
            <a:xfrm>
              <a:off x="3429000" y="3261523"/>
              <a:ext cx="864235" cy="864235"/>
            </a:xfrm>
            <a:custGeom>
              <a:avLst/>
              <a:gdLst/>
              <a:ahLst/>
              <a:cxnLst/>
              <a:rect l="l" t="t" r="r" b="b"/>
              <a:pathLst>
                <a:path w="864235" h="864235">
                  <a:moveTo>
                    <a:pt x="432079" y="0"/>
                  </a:moveTo>
                  <a:lnTo>
                    <a:pt x="385001" y="2535"/>
                  </a:lnTo>
                  <a:lnTo>
                    <a:pt x="339391" y="9964"/>
                  </a:lnTo>
                  <a:lnTo>
                    <a:pt x="295512" y="22024"/>
                  </a:lnTo>
                  <a:lnTo>
                    <a:pt x="253629" y="38452"/>
                  </a:lnTo>
                  <a:lnTo>
                    <a:pt x="214005" y="58983"/>
                  </a:lnTo>
                  <a:lnTo>
                    <a:pt x="176903" y="83355"/>
                  </a:lnTo>
                  <a:lnTo>
                    <a:pt x="142587" y="111303"/>
                  </a:lnTo>
                  <a:lnTo>
                    <a:pt x="111321" y="142564"/>
                  </a:lnTo>
                  <a:lnTo>
                    <a:pt x="83369" y="176876"/>
                  </a:lnTo>
                  <a:lnTo>
                    <a:pt x="58993" y="213973"/>
                  </a:lnTo>
                  <a:lnTo>
                    <a:pt x="38459" y="253593"/>
                  </a:lnTo>
                  <a:lnTo>
                    <a:pt x="22028" y="295472"/>
                  </a:lnTo>
                  <a:lnTo>
                    <a:pt x="9966" y="339346"/>
                  </a:lnTo>
                  <a:lnTo>
                    <a:pt x="2535" y="384953"/>
                  </a:lnTo>
                  <a:lnTo>
                    <a:pt x="0" y="432028"/>
                  </a:lnTo>
                  <a:lnTo>
                    <a:pt x="2535" y="479117"/>
                  </a:lnTo>
                  <a:lnTo>
                    <a:pt x="9966" y="524736"/>
                  </a:lnTo>
                  <a:lnTo>
                    <a:pt x="22028" y="568622"/>
                  </a:lnTo>
                  <a:lnTo>
                    <a:pt x="38459" y="610510"/>
                  </a:lnTo>
                  <a:lnTo>
                    <a:pt x="58993" y="650137"/>
                  </a:lnTo>
                  <a:lnTo>
                    <a:pt x="83369" y="687240"/>
                  </a:lnTo>
                  <a:lnTo>
                    <a:pt x="111321" y="721556"/>
                  </a:lnTo>
                  <a:lnTo>
                    <a:pt x="142587" y="752822"/>
                  </a:lnTo>
                  <a:lnTo>
                    <a:pt x="176903" y="780773"/>
                  </a:lnTo>
                  <a:lnTo>
                    <a:pt x="214005" y="805147"/>
                  </a:lnTo>
                  <a:lnTo>
                    <a:pt x="253629" y="825679"/>
                  </a:lnTo>
                  <a:lnTo>
                    <a:pt x="295512" y="842108"/>
                  </a:lnTo>
                  <a:lnTo>
                    <a:pt x="339391" y="854168"/>
                  </a:lnTo>
                  <a:lnTo>
                    <a:pt x="385001" y="861598"/>
                  </a:lnTo>
                  <a:lnTo>
                    <a:pt x="432079" y="864133"/>
                  </a:lnTo>
                  <a:lnTo>
                    <a:pt x="479154" y="861598"/>
                  </a:lnTo>
                  <a:lnTo>
                    <a:pt x="524762" y="854168"/>
                  </a:lnTo>
                  <a:lnTo>
                    <a:pt x="568638" y="842108"/>
                  </a:lnTo>
                  <a:lnTo>
                    <a:pt x="610519" y="825679"/>
                  </a:lnTo>
                  <a:lnTo>
                    <a:pt x="650141" y="805147"/>
                  </a:lnTo>
                  <a:lnTo>
                    <a:pt x="687240" y="780773"/>
                  </a:lnTo>
                  <a:lnTo>
                    <a:pt x="721554" y="752822"/>
                  </a:lnTo>
                  <a:lnTo>
                    <a:pt x="752818" y="721556"/>
                  </a:lnTo>
                  <a:lnTo>
                    <a:pt x="780769" y="687240"/>
                  </a:lnTo>
                  <a:lnTo>
                    <a:pt x="805143" y="650137"/>
                  </a:lnTo>
                  <a:lnTo>
                    <a:pt x="825676" y="610510"/>
                  </a:lnTo>
                  <a:lnTo>
                    <a:pt x="842106" y="568622"/>
                  </a:lnTo>
                  <a:lnTo>
                    <a:pt x="854167" y="524736"/>
                  </a:lnTo>
                  <a:lnTo>
                    <a:pt x="861598" y="479117"/>
                  </a:lnTo>
                  <a:lnTo>
                    <a:pt x="864133" y="432028"/>
                  </a:lnTo>
                  <a:lnTo>
                    <a:pt x="861598" y="384953"/>
                  </a:lnTo>
                  <a:lnTo>
                    <a:pt x="854167" y="339346"/>
                  </a:lnTo>
                  <a:lnTo>
                    <a:pt x="842106" y="295472"/>
                  </a:lnTo>
                  <a:lnTo>
                    <a:pt x="825676" y="253593"/>
                  </a:lnTo>
                  <a:lnTo>
                    <a:pt x="805143" y="213973"/>
                  </a:lnTo>
                  <a:lnTo>
                    <a:pt x="780769" y="176876"/>
                  </a:lnTo>
                  <a:lnTo>
                    <a:pt x="752818" y="142564"/>
                  </a:lnTo>
                  <a:lnTo>
                    <a:pt x="721554" y="111303"/>
                  </a:lnTo>
                  <a:lnTo>
                    <a:pt x="687240" y="83355"/>
                  </a:lnTo>
                  <a:lnTo>
                    <a:pt x="650141" y="58983"/>
                  </a:lnTo>
                  <a:lnTo>
                    <a:pt x="610519" y="38452"/>
                  </a:lnTo>
                  <a:lnTo>
                    <a:pt x="568638" y="22024"/>
                  </a:lnTo>
                  <a:lnTo>
                    <a:pt x="524762" y="9964"/>
                  </a:lnTo>
                  <a:lnTo>
                    <a:pt x="479154" y="2535"/>
                  </a:lnTo>
                  <a:lnTo>
                    <a:pt x="432079" y="0"/>
                  </a:lnTo>
                  <a:close/>
                </a:path>
              </a:pathLst>
            </a:custGeom>
            <a:solidFill>
              <a:srgbClr val="E5DBC1"/>
            </a:solidFill>
          </p:spPr>
          <p:txBody>
            <a:bodyPr wrap="square" lIns="0" tIns="0" rIns="0" bIns="0" rtlCol="0"/>
            <a:lstStyle/>
            <a:p>
              <a:endParaRPr/>
            </a:p>
          </p:txBody>
        </p:sp>
        <p:sp>
          <p:nvSpPr>
            <p:cNvPr id="111" name="object 111"/>
            <p:cNvSpPr/>
            <p:nvPr/>
          </p:nvSpPr>
          <p:spPr>
            <a:xfrm>
              <a:off x="3639861" y="3404040"/>
              <a:ext cx="75565" cy="428625"/>
            </a:xfrm>
            <a:custGeom>
              <a:avLst/>
              <a:gdLst/>
              <a:ahLst/>
              <a:cxnLst/>
              <a:rect l="l" t="t" r="r" b="b"/>
              <a:pathLst>
                <a:path w="75564" h="428625">
                  <a:moveTo>
                    <a:pt x="59550" y="0"/>
                  </a:moveTo>
                  <a:lnTo>
                    <a:pt x="15646" y="0"/>
                  </a:lnTo>
                  <a:lnTo>
                    <a:pt x="6616" y="238556"/>
                  </a:lnTo>
                  <a:lnTo>
                    <a:pt x="0" y="428345"/>
                  </a:lnTo>
                  <a:lnTo>
                    <a:pt x="75222" y="428345"/>
                  </a:lnTo>
                  <a:lnTo>
                    <a:pt x="73901" y="391198"/>
                  </a:lnTo>
                  <a:lnTo>
                    <a:pt x="68592" y="238556"/>
                  </a:lnTo>
                  <a:lnTo>
                    <a:pt x="63347" y="99860"/>
                  </a:lnTo>
                  <a:lnTo>
                    <a:pt x="60236" y="18503"/>
                  </a:lnTo>
                  <a:lnTo>
                    <a:pt x="59550" y="0"/>
                  </a:lnTo>
                  <a:close/>
                </a:path>
              </a:pathLst>
            </a:custGeom>
            <a:solidFill>
              <a:srgbClr val="E6E7E8"/>
            </a:solidFill>
          </p:spPr>
          <p:txBody>
            <a:bodyPr wrap="square" lIns="0" tIns="0" rIns="0" bIns="0" rtlCol="0"/>
            <a:lstStyle/>
            <a:p>
              <a:endParaRPr/>
            </a:p>
          </p:txBody>
        </p:sp>
        <p:sp>
          <p:nvSpPr>
            <p:cNvPr id="112" name="object 112"/>
            <p:cNvSpPr/>
            <p:nvPr/>
          </p:nvSpPr>
          <p:spPr>
            <a:xfrm>
              <a:off x="3646484" y="3561261"/>
              <a:ext cx="62230" cy="81915"/>
            </a:xfrm>
            <a:custGeom>
              <a:avLst/>
              <a:gdLst/>
              <a:ahLst/>
              <a:cxnLst/>
              <a:rect l="l" t="t" r="r" b="b"/>
              <a:pathLst>
                <a:path w="62229" h="81914">
                  <a:moveTo>
                    <a:pt x="58902" y="0"/>
                  </a:moveTo>
                  <a:lnTo>
                    <a:pt x="3073" y="0"/>
                  </a:lnTo>
                  <a:lnTo>
                    <a:pt x="0" y="81356"/>
                  </a:lnTo>
                  <a:lnTo>
                    <a:pt x="61975" y="81356"/>
                  </a:lnTo>
                  <a:lnTo>
                    <a:pt x="58902" y="0"/>
                  </a:lnTo>
                  <a:close/>
                </a:path>
              </a:pathLst>
            </a:custGeom>
            <a:solidFill>
              <a:srgbClr val="7FA3D5"/>
            </a:solidFill>
          </p:spPr>
          <p:txBody>
            <a:bodyPr wrap="square" lIns="0" tIns="0" rIns="0" bIns="0" rtlCol="0"/>
            <a:lstStyle/>
            <a:p>
              <a:endParaRPr/>
            </a:p>
          </p:txBody>
        </p:sp>
        <p:sp>
          <p:nvSpPr>
            <p:cNvPr id="113" name="object 113"/>
            <p:cNvSpPr/>
            <p:nvPr/>
          </p:nvSpPr>
          <p:spPr>
            <a:xfrm>
              <a:off x="3641138" y="3713872"/>
              <a:ext cx="73025" cy="73660"/>
            </a:xfrm>
            <a:custGeom>
              <a:avLst/>
              <a:gdLst/>
              <a:ahLst/>
              <a:cxnLst/>
              <a:rect l="l" t="t" r="r" b="b"/>
              <a:pathLst>
                <a:path w="73025" h="73660">
                  <a:moveTo>
                    <a:pt x="0" y="73381"/>
                  </a:moveTo>
                  <a:lnTo>
                    <a:pt x="72631" y="73381"/>
                  </a:lnTo>
                  <a:lnTo>
                    <a:pt x="72631" y="0"/>
                  </a:lnTo>
                  <a:lnTo>
                    <a:pt x="0" y="0"/>
                  </a:lnTo>
                  <a:lnTo>
                    <a:pt x="0" y="73381"/>
                  </a:lnTo>
                  <a:close/>
                </a:path>
              </a:pathLst>
            </a:custGeom>
            <a:solidFill>
              <a:srgbClr val="7FA3D5"/>
            </a:solidFill>
          </p:spPr>
          <p:txBody>
            <a:bodyPr wrap="square" lIns="0" tIns="0" rIns="0" bIns="0" rtlCol="0"/>
            <a:lstStyle/>
            <a:p>
              <a:endParaRPr/>
            </a:p>
          </p:txBody>
        </p:sp>
        <p:sp>
          <p:nvSpPr>
            <p:cNvPr id="114" name="object 114"/>
            <p:cNvSpPr/>
            <p:nvPr/>
          </p:nvSpPr>
          <p:spPr>
            <a:xfrm>
              <a:off x="3651736" y="3422554"/>
              <a:ext cx="52069" cy="81915"/>
            </a:xfrm>
            <a:custGeom>
              <a:avLst/>
              <a:gdLst/>
              <a:ahLst/>
              <a:cxnLst/>
              <a:rect l="l" t="t" r="r" b="b"/>
              <a:pathLst>
                <a:path w="52070" h="81914">
                  <a:moveTo>
                    <a:pt x="48361" y="0"/>
                  </a:moveTo>
                  <a:lnTo>
                    <a:pt x="3086" y="0"/>
                  </a:lnTo>
                  <a:lnTo>
                    <a:pt x="0" y="81343"/>
                  </a:lnTo>
                  <a:lnTo>
                    <a:pt x="51473" y="81343"/>
                  </a:lnTo>
                  <a:lnTo>
                    <a:pt x="48361" y="0"/>
                  </a:lnTo>
                  <a:close/>
                </a:path>
              </a:pathLst>
            </a:custGeom>
            <a:solidFill>
              <a:srgbClr val="7FA3D5"/>
            </a:solidFill>
          </p:spPr>
          <p:txBody>
            <a:bodyPr wrap="square" lIns="0" tIns="0" rIns="0" bIns="0" rtlCol="0"/>
            <a:lstStyle/>
            <a:p>
              <a:endParaRPr/>
            </a:p>
          </p:txBody>
        </p:sp>
        <p:sp>
          <p:nvSpPr>
            <p:cNvPr id="115" name="object 115"/>
            <p:cNvSpPr/>
            <p:nvPr/>
          </p:nvSpPr>
          <p:spPr>
            <a:xfrm>
              <a:off x="3651745" y="3391090"/>
              <a:ext cx="52069" cy="13335"/>
            </a:xfrm>
            <a:custGeom>
              <a:avLst/>
              <a:gdLst/>
              <a:ahLst/>
              <a:cxnLst/>
              <a:rect l="l" t="t" r="r" b="b"/>
              <a:pathLst>
                <a:path w="52070" h="13335">
                  <a:moveTo>
                    <a:pt x="51460" y="12954"/>
                  </a:moveTo>
                  <a:lnTo>
                    <a:pt x="0" y="12954"/>
                  </a:lnTo>
                  <a:lnTo>
                    <a:pt x="0" y="0"/>
                  </a:lnTo>
                  <a:lnTo>
                    <a:pt x="51460" y="0"/>
                  </a:lnTo>
                  <a:lnTo>
                    <a:pt x="51460" y="12954"/>
                  </a:lnTo>
                  <a:close/>
                </a:path>
              </a:pathLst>
            </a:custGeom>
            <a:solidFill>
              <a:srgbClr val="808CA0"/>
            </a:solidFill>
          </p:spPr>
          <p:txBody>
            <a:bodyPr wrap="square" lIns="0" tIns="0" rIns="0" bIns="0" rtlCol="0"/>
            <a:lstStyle/>
            <a:p>
              <a:endParaRPr/>
            </a:p>
          </p:txBody>
        </p:sp>
        <p:sp>
          <p:nvSpPr>
            <p:cNvPr id="116" name="object 116"/>
            <p:cNvSpPr/>
            <p:nvPr/>
          </p:nvSpPr>
          <p:spPr>
            <a:xfrm>
              <a:off x="3691958" y="3404048"/>
              <a:ext cx="8255" cy="19050"/>
            </a:xfrm>
            <a:custGeom>
              <a:avLst/>
              <a:gdLst/>
              <a:ahLst/>
              <a:cxnLst/>
              <a:rect l="l" t="t" r="r" b="b"/>
              <a:pathLst>
                <a:path w="8254" h="19050">
                  <a:moveTo>
                    <a:pt x="7442" y="0"/>
                  </a:moveTo>
                  <a:lnTo>
                    <a:pt x="0" y="0"/>
                  </a:lnTo>
                  <a:lnTo>
                    <a:pt x="698" y="18503"/>
                  </a:lnTo>
                  <a:lnTo>
                    <a:pt x="8153" y="18503"/>
                  </a:lnTo>
                  <a:lnTo>
                    <a:pt x="7442" y="0"/>
                  </a:lnTo>
                  <a:close/>
                </a:path>
              </a:pathLst>
            </a:custGeom>
            <a:solidFill>
              <a:srgbClr val="C1C0C1"/>
            </a:solidFill>
          </p:spPr>
          <p:txBody>
            <a:bodyPr wrap="square" lIns="0" tIns="0" rIns="0" bIns="0" rtlCol="0"/>
            <a:lstStyle/>
            <a:p>
              <a:endParaRPr/>
            </a:p>
          </p:txBody>
        </p:sp>
        <p:sp>
          <p:nvSpPr>
            <p:cNvPr id="117" name="object 117"/>
            <p:cNvSpPr/>
            <p:nvPr/>
          </p:nvSpPr>
          <p:spPr>
            <a:xfrm>
              <a:off x="3708450" y="3642612"/>
              <a:ext cx="1270" cy="32384"/>
            </a:xfrm>
            <a:custGeom>
              <a:avLst/>
              <a:gdLst/>
              <a:ahLst/>
              <a:cxnLst/>
              <a:rect l="l" t="t" r="r" b="b"/>
              <a:pathLst>
                <a:path w="1270" h="32385">
                  <a:moveTo>
                    <a:pt x="12" y="0"/>
                  </a:moveTo>
                  <a:lnTo>
                    <a:pt x="1117" y="32245"/>
                  </a:lnTo>
                  <a:lnTo>
                    <a:pt x="12" y="0"/>
                  </a:lnTo>
                  <a:close/>
                </a:path>
              </a:pathLst>
            </a:custGeom>
            <a:solidFill>
              <a:srgbClr val="C1B9A4"/>
            </a:solidFill>
          </p:spPr>
          <p:txBody>
            <a:bodyPr wrap="square" lIns="0" tIns="0" rIns="0" bIns="0" rtlCol="0"/>
            <a:lstStyle/>
            <a:p>
              <a:endParaRPr/>
            </a:p>
          </p:txBody>
        </p:sp>
        <p:sp>
          <p:nvSpPr>
            <p:cNvPr id="118" name="object 118"/>
            <p:cNvSpPr/>
            <p:nvPr/>
          </p:nvSpPr>
          <p:spPr>
            <a:xfrm>
              <a:off x="3711333" y="3725492"/>
              <a:ext cx="3810" cy="62230"/>
            </a:xfrm>
            <a:custGeom>
              <a:avLst/>
              <a:gdLst/>
              <a:ahLst/>
              <a:cxnLst/>
              <a:rect l="l" t="t" r="r" b="b"/>
              <a:pathLst>
                <a:path w="3810" h="62229">
                  <a:moveTo>
                    <a:pt x="0" y="61761"/>
                  </a:moveTo>
                  <a:lnTo>
                    <a:pt x="3263" y="61761"/>
                  </a:lnTo>
                  <a:lnTo>
                    <a:pt x="3263" y="0"/>
                  </a:lnTo>
                  <a:lnTo>
                    <a:pt x="0" y="0"/>
                  </a:lnTo>
                  <a:lnTo>
                    <a:pt x="0" y="61761"/>
                  </a:lnTo>
                  <a:close/>
                </a:path>
              </a:pathLst>
            </a:custGeom>
            <a:solidFill>
              <a:srgbClr val="C1B9A4"/>
            </a:solidFill>
          </p:spPr>
          <p:txBody>
            <a:bodyPr wrap="square" lIns="0" tIns="0" rIns="0" bIns="0" rtlCol="0"/>
            <a:lstStyle/>
            <a:p>
              <a:endParaRPr/>
            </a:p>
          </p:txBody>
        </p:sp>
        <p:sp>
          <p:nvSpPr>
            <p:cNvPr id="119" name="object 119"/>
            <p:cNvSpPr/>
            <p:nvPr/>
          </p:nvSpPr>
          <p:spPr>
            <a:xfrm>
              <a:off x="3695748" y="3503903"/>
              <a:ext cx="19685" cy="328930"/>
            </a:xfrm>
            <a:custGeom>
              <a:avLst/>
              <a:gdLst/>
              <a:ahLst/>
              <a:cxnLst/>
              <a:rect l="l" t="t" r="r" b="b"/>
              <a:pathLst>
                <a:path w="19685" h="328929">
                  <a:moveTo>
                    <a:pt x="18021" y="291338"/>
                  </a:moveTo>
                  <a:lnTo>
                    <a:pt x="10591" y="291338"/>
                  </a:lnTo>
                  <a:lnTo>
                    <a:pt x="11849" y="328485"/>
                  </a:lnTo>
                  <a:lnTo>
                    <a:pt x="19316" y="328485"/>
                  </a:lnTo>
                  <a:lnTo>
                    <a:pt x="18021" y="291338"/>
                  </a:lnTo>
                  <a:close/>
                </a:path>
                <a:path w="19685" h="328929">
                  <a:moveTo>
                    <a:pt x="12712" y="138709"/>
                  </a:moveTo>
                  <a:lnTo>
                    <a:pt x="5257" y="138709"/>
                  </a:lnTo>
                  <a:lnTo>
                    <a:pt x="7734" y="209969"/>
                  </a:lnTo>
                  <a:lnTo>
                    <a:pt x="15176" y="209969"/>
                  </a:lnTo>
                  <a:lnTo>
                    <a:pt x="12712" y="138709"/>
                  </a:lnTo>
                  <a:close/>
                </a:path>
                <a:path w="19685" h="328929">
                  <a:moveTo>
                    <a:pt x="7454" y="0"/>
                  </a:moveTo>
                  <a:lnTo>
                    <a:pt x="0" y="0"/>
                  </a:lnTo>
                  <a:lnTo>
                    <a:pt x="2158" y="57327"/>
                  </a:lnTo>
                  <a:lnTo>
                    <a:pt x="9626" y="57353"/>
                  </a:lnTo>
                  <a:lnTo>
                    <a:pt x="7454" y="0"/>
                  </a:lnTo>
                  <a:close/>
                </a:path>
              </a:pathLst>
            </a:custGeom>
            <a:solidFill>
              <a:srgbClr val="C1C0C1"/>
            </a:solidFill>
          </p:spPr>
          <p:txBody>
            <a:bodyPr wrap="square" lIns="0" tIns="0" rIns="0" bIns="0" rtlCol="0"/>
            <a:lstStyle/>
            <a:p>
              <a:endParaRPr/>
            </a:p>
          </p:txBody>
        </p:sp>
        <p:sp>
          <p:nvSpPr>
            <p:cNvPr id="120" name="object 120"/>
            <p:cNvSpPr/>
            <p:nvPr/>
          </p:nvSpPr>
          <p:spPr>
            <a:xfrm>
              <a:off x="3697913" y="3561256"/>
              <a:ext cx="10795" cy="81915"/>
            </a:xfrm>
            <a:custGeom>
              <a:avLst/>
              <a:gdLst/>
              <a:ahLst/>
              <a:cxnLst/>
              <a:rect l="l" t="t" r="r" b="b"/>
              <a:pathLst>
                <a:path w="10795" h="81914">
                  <a:moveTo>
                    <a:pt x="7467" y="0"/>
                  </a:moveTo>
                  <a:lnTo>
                    <a:pt x="0" y="0"/>
                  </a:lnTo>
                  <a:lnTo>
                    <a:pt x="3086" y="81356"/>
                  </a:lnTo>
                  <a:lnTo>
                    <a:pt x="10553" y="81356"/>
                  </a:lnTo>
                  <a:lnTo>
                    <a:pt x="7467" y="0"/>
                  </a:lnTo>
                  <a:close/>
                </a:path>
              </a:pathLst>
            </a:custGeom>
            <a:solidFill>
              <a:srgbClr val="728EB4"/>
            </a:solidFill>
          </p:spPr>
          <p:txBody>
            <a:bodyPr wrap="square" lIns="0" tIns="0" rIns="0" bIns="0" rtlCol="0"/>
            <a:lstStyle/>
            <a:p>
              <a:endParaRPr/>
            </a:p>
          </p:txBody>
        </p:sp>
        <p:sp>
          <p:nvSpPr>
            <p:cNvPr id="121" name="object 121"/>
            <p:cNvSpPr/>
            <p:nvPr/>
          </p:nvSpPr>
          <p:spPr>
            <a:xfrm>
              <a:off x="3703480" y="3713869"/>
              <a:ext cx="10795" cy="73660"/>
            </a:xfrm>
            <a:custGeom>
              <a:avLst/>
              <a:gdLst/>
              <a:ahLst/>
              <a:cxnLst/>
              <a:rect l="l" t="t" r="r" b="b"/>
              <a:pathLst>
                <a:path w="10795" h="73660">
                  <a:moveTo>
                    <a:pt x="0" y="73384"/>
                  </a:moveTo>
                  <a:lnTo>
                    <a:pt x="10287" y="73384"/>
                  </a:lnTo>
                  <a:lnTo>
                    <a:pt x="10287" y="0"/>
                  </a:lnTo>
                  <a:lnTo>
                    <a:pt x="0" y="0"/>
                  </a:lnTo>
                  <a:lnTo>
                    <a:pt x="0" y="73384"/>
                  </a:lnTo>
                  <a:close/>
                </a:path>
              </a:pathLst>
            </a:custGeom>
            <a:solidFill>
              <a:srgbClr val="728EB4"/>
            </a:solidFill>
          </p:spPr>
          <p:txBody>
            <a:bodyPr wrap="square" lIns="0" tIns="0" rIns="0" bIns="0" rtlCol="0"/>
            <a:lstStyle/>
            <a:p>
              <a:endParaRPr/>
            </a:p>
          </p:txBody>
        </p:sp>
        <p:sp>
          <p:nvSpPr>
            <p:cNvPr id="122" name="object 122"/>
            <p:cNvSpPr/>
            <p:nvPr/>
          </p:nvSpPr>
          <p:spPr>
            <a:xfrm>
              <a:off x="3692655" y="3422553"/>
              <a:ext cx="10795" cy="81915"/>
            </a:xfrm>
            <a:custGeom>
              <a:avLst/>
              <a:gdLst/>
              <a:ahLst/>
              <a:cxnLst/>
              <a:rect l="l" t="t" r="r" b="b"/>
              <a:pathLst>
                <a:path w="10795" h="81914">
                  <a:moveTo>
                    <a:pt x="7454" y="0"/>
                  </a:moveTo>
                  <a:lnTo>
                    <a:pt x="0" y="0"/>
                  </a:lnTo>
                  <a:lnTo>
                    <a:pt x="3098" y="81343"/>
                  </a:lnTo>
                  <a:lnTo>
                    <a:pt x="10553" y="81343"/>
                  </a:lnTo>
                  <a:lnTo>
                    <a:pt x="7454" y="0"/>
                  </a:lnTo>
                  <a:close/>
                </a:path>
              </a:pathLst>
            </a:custGeom>
            <a:solidFill>
              <a:srgbClr val="728EB4"/>
            </a:solidFill>
          </p:spPr>
          <p:txBody>
            <a:bodyPr wrap="square" lIns="0" tIns="0" rIns="0" bIns="0" rtlCol="0"/>
            <a:lstStyle/>
            <a:p>
              <a:endParaRPr/>
            </a:p>
          </p:txBody>
        </p:sp>
        <p:sp>
          <p:nvSpPr>
            <p:cNvPr id="123" name="object 123"/>
            <p:cNvSpPr/>
            <p:nvPr/>
          </p:nvSpPr>
          <p:spPr>
            <a:xfrm>
              <a:off x="3651707" y="3391090"/>
              <a:ext cx="52069" cy="13335"/>
            </a:xfrm>
            <a:custGeom>
              <a:avLst/>
              <a:gdLst/>
              <a:ahLst/>
              <a:cxnLst/>
              <a:rect l="l" t="t" r="r" b="b"/>
              <a:pathLst>
                <a:path w="52070" h="13335">
                  <a:moveTo>
                    <a:pt x="51498" y="12954"/>
                  </a:moveTo>
                  <a:lnTo>
                    <a:pt x="0" y="12954"/>
                  </a:lnTo>
                  <a:lnTo>
                    <a:pt x="0" y="0"/>
                  </a:lnTo>
                  <a:lnTo>
                    <a:pt x="51498" y="0"/>
                  </a:lnTo>
                  <a:lnTo>
                    <a:pt x="51498" y="12954"/>
                  </a:lnTo>
                  <a:close/>
                </a:path>
              </a:pathLst>
            </a:custGeom>
            <a:solidFill>
              <a:srgbClr val="4A4A4C"/>
            </a:solidFill>
          </p:spPr>
          <p:txBody>
            <a:bodyPr wrap="square" lIns="0" tIns="0" rIns="0" bIns="0" rtlCol="0"/>
            <a:lstStyle/>
            <a:p>
              <a:endParaRPr/>
            </a:p>
          </p:txBody>
        </p:sp>
        <p:sp>
          <p:nvSpPr>
            <p:cNvPr id="124" name="object 124"/>
            <p:cNvSpPr/>
            <p:nvPr/>
          </p:nvSpPr>
          <p:spPr>
            <a:xfrm>
              <a:off x="3789026" y="3404040"/>
              <a:ext cx="75565" cy="428625"/>
            </a:xfrm>
            <a:custGeom>
              <a:avLst/>
              <a:gdLst/>
              <a:ahLst/>
              <a:cxnLst/>
              <a:rect l="l" t="t" r="r" b="b"/>
              <a:pathLst>
                <a:path w="75564" h="428625">
                  <a:moveTo>
                    <a:pt x="59550" y="0"/>
                  </a:moveTo>
                  <a:lnTo>
                    <a:pt x="15646" y="0"/>
                  </a:lnTo>
                  <a:lnTo>
                    <a:pt x="11849" y="99860"/>
                  </a:lnTo>
                  <a:lnTo>
                    <a:pt x="6616" y="238556"/>
                  </a:lnTo>
                  <a:lnTo>
                    <a:pt x="0" y="428345"/>
                  </a:lnTo>
                  <a:lnTo>
                    <a:pt x="75222" y="428345"/>
                  </a:lnTo>
                  <a:lnTo>
                    <a:pt x="68592" y="238556"/>
                  </a:lnTo>
                  <a:lnTo>
                    <a:pt x="59550" y="0"/>
                  </a:lnTo>
                  <a:close/>
                </a:path>
              </a:pathLst>
            </a:custGeom>
            <a:solidFill>
              <a:srgbClr val="E6E7E8"/>
            </a:solidFill>
          </p:spPr>
          <p:txBody>
            <a:bodyPr wrap="square" lIns="0" tIns="0" rIns="0" bIns="0" rtlCol="0"/>
            <a:lstStyle/>
            <a:p>
              <a:endParaRPr/>
            </a:p>
          </p:txBody>
        </p:sp>
        <p:sp>
          <p:nvSpPr>
            <p:cNvPr id="125" name="object 125"/>
            <p:cNvSpPr/>
            <p:nvPr/>
          </p:nvSpPr>
          <p:spPr>
            <a:xfrm>
              <a:off x="3795648" y="3561261"/>
              <a:ext cx="62230" cy="81915"/>
            </a:xfrm>
            <a:custGeom>
              <a:avLst/>
              <a:gdLst/>
              <a:ahLst/>
              <a:cxnLst/>
              <a:rect l="l" t="t" r="r" b="b"/>
              <a:pathLst>
                <a:path w="62229" h="81914">
                  <a:moveTo>
                    <a:pt x="58902" y="0"/>
                  </a:moveTo>
                  <a:lnTo>
                    <a:pt x="3086" y="0"/>
                  </a:lnTo>
                  <a:lnTo>
                    <a:pt x="0" y="81356"/>
                  </a:lnTo>
                  <a:lnTo>
                    <a:pt x="61988" y="81356"/>
                  </a:lnTo>
                  <a:lnTo>
                    <a:pt x="58902" y="0"/>
                  </a:lnTo>
                  <a:close/>
                </a:path>
              </a:pathLst>
            </a:custGeom>
            <a:solidFill>
              <a:srgbClr val="7FA3D5"/>
            </a:solidFill>
          </p:spPr>
          <p:txBody>
            <a:bodyPr wrap="square" lIns="0" tIns="0" rIns="0" bIns="0" rtlCol="0"/>
            <a:lstStyle/>
            <a:p>
              <a:endParaRPr/>
            </a:p>
          </p:txBody>
        </p:sp>
        <p:sp>
          <p:nvSpPr>
            <p:cNvPr id="126" name="object 126"/>
            <p:cNvSpPr/>
            <p:nvPr/>
          </p:nvSpPr>
          <p:spPr>
            <a:xfrm>
              <a:off x="3790315" y="3713872"/>
              <a:ext cx="73025" cy="73660"/>
            </a:xfrm>
            <a:custGeom>
              <a:avLst/>
              <a:gdLst/>
              <a:ahLst/>
              <a:cxnLst/>
              <a:rect l="l" t="t" r="r" b="b"/>
              <a:pathLst>
                <a:path w="73025" h="73660">
                  <a:moveTo>
                    <a:pt x="0" y="73381"/>
                  </a:moveTo>
                  <a:lnTo>
                    <a:pt x="72631" y="73381"/>
                  </a:lnTo>
                  <a:lnTo>
                    <a:pt x="72631" y="0"/>
                  </a:lnTo>
                  <a:lnTo>
                    <a:pt x="0" y="0"/>
                  </a:lnTo>
                  <a:lnTo>
                    <a:pt x="0" y="73381"/>
                  </a:lnTo>
                  <a:close/>
                </a:path>
              </a:pathLst>
            </a:custGeom>
            <a:solidFill>
              <a:srgbClr val="7FA3D5"/>
            </a:solidFill>
          </p:spPr>
          <p:txBody>
            <a:bodyPr wrap="square" lIns="0" tIns="0" rIns="0" bIns="0" rtlCol="0"/>
            <a:lstStyle/>
            <a:p>
              <a:endParaRPr/>
            </a:p>
          </p:txBody>
        </p:sp>
        <p:sp>
          <p:nvSpPr>
            <p:cNvPr id="127" name="object 127"/>
            <p:cNvSpPr/>
            <p:nvPr/>
          </p:nvSpPr>
          <p:spPr>
            <a:xfrm>
              <a:off x="3800900" y="3422554"/>
              <a:ext cx="52069" cy="81915"/>
            </a:xfrm>
            <a:custGeom>
              <a:avLst/>
              <a:gdLst/>
              <a:ahLst/>
              <a:cxnLst/>
              <a:rect l="l" t="t" r="r" b="b"/>
              <a:pathLst>
                <a:path w="52070" h="81914">
                  <a:moveTo>
                    <a:pt x="48374" y="0"/>
                  </a:moveTo>
                  <a:lnTo>
                    <a:pt x="3073" y="0"/>
                  </a:lnTo>
                  <a:lnTo>
                    <a:pt x="0" y="81343"/>
                  </a:lnTo>
                  <a:lnTo>
                    <a:pt x="51485" y="81343"/>
                  </a:lnTo>
                  <a:lnTo>
                    <a:pt x="48374" y="0"/>
                  </a:lnTo>
                  <a:close/>
                </a:path>
              </a:pathLst>
            </a:custGeom>
            <a:solidFill>
              <a:srgbClr val="7FA3D5"/>
            </a:solidFill>
          </p:spPr>
          <p:txBody>
            <a:bodyPr wrap="square" lIns="0" tIns="0" rIns="0" bIns="0" rtlCol="0"/>
            <a:lstStyle/>
            <a:p>
              <a:endParaRPr/>
            </a:p>
          </p:txBody>
        </p:sp>
        <p:sp>
          <p:nvSpPr>
            <p:cNvPr id="128" name="object 128"/>
            <p:cNvSpPr/>
            <p:nvPr/>
          </p:nvSpPr>
          <p:spPr>
            <a:xfrm>
              <a:off x="3800868" y="3391090"/>
              <a:ext cx="52069" cy="13335"/>
            </a:xfrm>
            <a:custGeom>
              <a:avLst/>
              <a:gdLst/>
              <a:ahLst/>
              <a:cxnLst/>
              <a:rect l="l" t="t" r="r" b="b"/>
              <a:pathLst>
                <a:path w="52070" h="13335">
                  <a:moveTo>
                    <a:pt x="51498" y="12954"/>
                  </a:moveTo>
                  <a:lnTo>
                    <a:pt x="0" y="12954"/>
                  </a:lnTo>
                  <a:lnTo>
                    <a:pt x="0" y="0"/>
                  </a:lnTo>
                  <a:lnTo>
                    <a:pt x="51498" y="0"/>
                  </a:lnTo>
                  <a:lnTo>
                    <a:pt x="51498" y="12954"/>
                  </a:lnTo>
                  <a:close/>
                </a:path>
              </a:pathLst>
            </a:custGeom>
            <a:solidFill>
              <a:srgbClr val="4A4A4C"/>
            </a:solidFill>
          </p:spPr>
          <p:txBody>
            <a:bodyPr wrap="square" lIns="0" tIns="0" rIns="0" bIns="0" rtlCol="0"/>
            <a:lstStyle/>
            <a:p>
              <a:endParaRPr/>
            </a:p>
          </p:txBody>
        </p:sp>
        <p:sp>
          <p:nvSpPr>
            <p:cNvPr id="129" name="object 129"/>
            <p:cNvSpPr/>
            <p:nvPr/>
          </p:nvSpPr>
          <p:spPr>
            <a:xfrm>
              <a:off x="3848572" y="3404048"/>
              <a:ext cx="3810" cy="97155"/>
            </a:xfrm>
            <a:custGeom>
              <a:avLst/>
              <a:gdLst/>
              <a:ahLst/>
              <a:cxnLst/>
              <a:rect l="l" t="t" r="r" b="b"/>
              <a:pathLst>
                <a:path w="3810" h="97154">
                  <a:moveTo>
                    <a:pt x="0" y="0"/>
                  </a:moveTo>
                  <a:lnTo>
                    <a:pt x="3708" y="96875"/>
                  </a:lnTo>
                  <a:lnTo>
                    <a:pt x="723" y="18503"/>
                  </a:lnTo>
                  <a:lnTo>
                    <a:pt x="0" y="0"/>
                  </a:lnTo>
                  <a:close/>
                </a:path>
              </a:pathLst>
            </a:custGeom>
            <a:solidFill>
              <a:srgbClr val="C1B9A4"/>
            </a:solidFill>
          </p:spPr>
          <p:txBody>
            <a:bodyPr wrap="square" lIns="0" tIns="0" rIns="0" bIns="0" rtlCol="0"/>
            <a:lstStyle/>
            <a:p>
              <a:endParaRPr/>
            </a:p>
          </p:txBody>
        </p:sp>
        <p:sp>
          <p:nvSpPr>
            <p:cNvPr id="130" name="object 130"/>
            <p:cNvSpPr/>
            <p:nvPr/>
          </p:nvSpPr>
          <p:spPr>
            <a:xfrm>
              <a:off x="3841120" y="3404048"/>
              <a:ext cx="8255" cy="19050"/>
            </a:xfrm>
            <a:custGeom>
              <a:avLst/>
              <a:gdLst/>
              <a:ahLst/>
              <a:cxnLst/>
              <a:rect l="l" t="t" r="r" b="b"/>
              <a:pathLst>
                <a:path w="8254" h="19050">
                  <a:moveTo>
                    <a:pt x="7454" y="0"/>
                  </a:moveTo>
                  <a:lnTo>
                    <a:pt x="0" y="0"/>
                  </a:lnTo>
                  <a:lnTo>
                    <a:pt x="723" y="18503"/>
                  </a:lnTo>
                  <a:lnTo>
                    <a:pt x="8153" y="18503"/>
                  </a:lnTo>
                  <a:lnTo>
                    <a:pt x="7454" y="0"/>
                  </a:lnTo>
                  <a:close/>
                </a:path>
              </a:pathLst>
            </a:custGeom>
            <a:solidFill>
              <a:srgbClr val="C1C0C1"/>
            </a:solidFill>
          </p:spPr>
          <p:txBody>
            <a:bodyPr wrap="square" lIns="0" tIns="0" rIns="0" bIns="0" rtlCol="0"/>
            <a:lstStyle/>
            <a:p>
              <a:endParaRPr/>
            </a:p>
          </p:txBody>
        </p:sp>
        <p:sp>
          <p:nvSpPr>
            <p:cNvPr id="131" name="object 131"/>
            <p:cNvSpPr/>
            <p:nvPr/>
          </p:nvSpPr>
          <p:spPr>
            <a:xfrm>
              <a:off x="3852391" y="3503900"/>
              <a:ext cx="12065" cy="328930"/>
            </a:xfrm>
            <a:custGeom>
              <a:avLst/>
              <a:gdLst/>
              <a:ahLst/>
              <a:cxnLst/>
              <a:rect l="l" t="t" r="r" b="b"/>
              <a:pathLst>
                <a:path w="12064" h="328929">
                  <a:moveTo>
                    <a:pt x="5257" y="138709"/>
                  </a:moveTo>
                  <a:lnTo>
                    <a:pt x="10566" y="291338"/>
                  </a:lnTo>
                  <a:lnTo>
                    <a:pt x="11849" y="328485"/>
                  </a:lnTo>
                  <a:lnTo>
                    <a:pt x="10579" y="291338"/>
                  </a:lnTo>
                  <a:lnTo>
                    <a:pt x="7721" y="209969"/>
                  </a:lnTo>
                  <a:lnTo>
                    <a:pt x="5257" y="138709"/>
                  </a:lnTo>
                  <a:close/>
                </a:path>
                <a:path w="12064" h="328929">
                  <a:moveTo>
                    <a:pt x="0" y="0"/>
                  </a:moveTo>
                  <a:lnTo>
                    <a:pt x="2146" y="57353"/>
                  </a:lnTo>
                  <a:lnTo>
                    <a:pt x="5245" y="138709"/>
                  </a:lnTo>
                  <a:lnTo>
                    <a:pt x="2159" y="57327"/>
                  </a:lnTo>
                  <a:lnTo>
                    <a:pt x="0" y="12"/>
                  </a:lnTo>
                  <a:close/>
                </a:path>
              </a:pathLst>
            </a:custGeom>
            <a:solidFill>
              <a:srgbClr val="C1B9A4"/>
            </a:solidFill>
          </p:spPr>
          <p:txBody>
            <a:bodyPr wrap="square" lIns="0" tIns="0" rIns="0" bIns="0" rtlCol="0"/>
            <a:lstStyle/>
            <a:p>
              <a:endParaRPr/>
            </a:p>
          </p:txBody>
        </p:sp>
        <p:sp>
          <p:nvSpPr>
            <p:cNvPr id="132" name="object 132"/>
            <p:cNvSpPr/>
            <p:nvPr/>
          </p:nvSpPr>
          <p:spPr>
            <a:xfrm>
              <a:off x="3844925" y="3503903"/>
              <a:ext cx="19685" cy="328930"/>
            </a:xfrm>
            <a:custGeom>
              <a:avLst/>
              <a:gdLst/>
              <a:ahLst/>
              <a:cxnLst/>
              <a:rect l="l" t="t" r="r" b="b"/>
              <a:pathLst>
                <a:path w="19685" h="328929">
                  <a:moveTo>
                    <a:pt x="18021" y="291338"/>
                  </a:moveTo>
                  <a:lnTo>
                    <a:pt x="10591" y="291338"/>
                  </a:lnTo>
                  <a:lnTo>
                    <a:pt x="11861" y="328485"/>
                  </a:lnTo>
                  <a:lnTo>
                    <a:pt x="19316" y="328485"/>
                  </a:lnTo>
                  <a:lnTo>
                    <a:pt x="18021" y="291338"/>
                  </a:lnTo>
                  <a:close/>
                </a:path>
                <a:path w="19685" h="328929">
                  <a:moveTo>
                    <a:pt x="12687" y="138709"/>
                  </a:moveTo>
                  <a:lnTo>
                    <a:pt x="5270" y="138709"/>
                  </a:lnTo>
                  <a:lnTo>
                    <a:pt x="7734" y="209969"/>
                  </a:lnTo>
                  <a:lnTo>
                    <a:pt x="15176" y="209969"/>
                  </a:lnTo>
                  <a:lnTo>
                    <a:pt x="12687" y="138709"/>
                  </a:lnTo>
                  <a:close/>
                </a:path>
                <a:path w="19685" h="328929">
                  <a:moveTo>
                    <a:pt x="7442" y="0"/>
                  </a:moveTo>
                  <a:lnTo>
                    <a:pt x="0" y="0"/>
                  </a:lnTo>
                  <a:lnTo>
                    <a:pt x="2184" y="57327"/>
                  </a:lnTo>
                  <a:lnTo>
                    <a:pt x="9613" y="57353"/>
                  </a:lnTo>
                  <a:lnTo>
                    <a:pt x="7442" y="0"/>
                  </a:lnTo>
                  <a:close/>
                </a:path>
              </a:pathLst>
            </a:custGeom>
            <a:solidFill>
              <a:srgbClr val="C1C0C1"/>
            </a:solidFill>
          </p:spPr>
          <p:txBody>
            <a:bodyPr wrap="square" lIns="0" tIns="0" rIns="0" bIns="0" rtlCol="0"/>
            <a:lstStyle/>
            <a:p>
              <a:endParaRPr/>
            </a:p>
          </p:txBody>
        </p:sp>
        <p:sp>
          <p:nvSpPr>
            <p:cNvPr id="133" name="object 133"/>
            <p:cNvSpPr/>
            <p:nvPr/>
          </p:nvSpPr>
          <p:spPr>
            <a:xfrm>
              <a:off x="3847109" y="3561256"/>
              <a:ext cx="10795" cy="81915"/>
            </a:xfrm>
            <a:custGeom>
              <a:avLst/>
              <a:gdLst/>
              <a:ahLst/>
              <a:cxnLst/>
              <a:rect l="l" t="t" r="r" b="b"/>
              <a:pathLst>
                <a:path w="10795" h="81914">
                  <a:moveTo>
                    <a:pt x="7442" y="0"/>
                  </a:moveTo>
                  <a:lnTo>
                    <a:pt x="0" y="0"/>
                  </a:lnTo>
                  <a:lnTo>
                    <a:pt x="3086" y="81356"/>
                  </a:lnTo>
                  <a:lnTo>
                    <a:pt x="10528" y="81356"/>
                  </a:lnTo>
                  <a:lnTo>
                    <a:pt x="7442" y="0"/>
                  </a:lnTo>
                  <a:close/>
                </a:path>
              </a:pathLst>
            </a:custGeom>
            <a:solidFill>
              <a:srgbClr val="728EB4"/>
            </a:solidFill>
          </p:spPr>
          <p:txBody>
            <a:bodyPr wrap="square" lIns="0" tIns="0" rIns="0" bIns="0" rtlCol="0"/>
            <a:lstStyle/>
            <a:p>
              <a:endParaRPr/>
            </a:p>
          </p:txBody>
        </p:sp>
        <p:sp>
          <p:nvSpPr>
            <p:cNvPr id="134" name="object 134"/>
            <p:cNvSpPr/>
            <p:nvPr/>
          </p:nvSpPr>
          <p:spPr>
            <a:xfrm>
              <a:off x="3852664" y="3713869"/>
              <a:ext cx="10795" cy="73660"/>
            </a:xfrm>
            <a:custGeom>
              <a:avLst/>
              <a:gdLst/>
              <a:ahLst/>
              <a:cxnLst/>
              <a:rect l="l" t="t" r="r" b="b"/>
              <a:pathLst>
                <a:path w="10795" h="73660">
                  <a:moveTo>
                    <a:pt x="0" y="73384"/>
                  </a:moveTo>
                  <a:lnTo>
                    <a:pt x="10287" y="73384"/>
                  </a:lnTo>
                  <a:lnTo>
                    <a:pt x="10287" y="0"/>
                  </a:lnTo>
                  <a:lnTo>
                    <a:pt x="0" y="0"/>
                  </a:lnTo>
                  <a:lnTo>
                    <a:pt x="0" y="73384"/>
                  </a:lnTo>
                  <a:close/>
                </a:path>
              </a:pathLst>
            </a:custGeom>
            <a:solidFill>
              <a:srgbClr val="728EB4"/>
            </a:solidFill>
          </p:spPr>
          <p:txBody>
            <a:bodyPr wrap="square" lIns="0" tIns="0" rIns="0" bIns="0" rtlCol="0"/>
            <a:lstStyle/>
            <a:p>
              <a:endParaRPr/>
            </a:p>
          </p:txBody>
        </p:sp>
        <p:sp>
          <p:nvSpPr>
            <p:cNvPr id="135" name="object 135"/>
            <p:cNvSpPr/>
            <p:nvPr/>
          </p:nvSpPr>
          <p:spPr>
            <a:xfrm>
              <a:off x="3841840" y="3422553"/>
              <a:ext cx="10795" cy="81915"/>
            </a:xfrm>
            <a:custGeom>
              <a:avLst/>
              <a:gdLst/>
              <a:ahLst/>
              <a:cxnLst/>
              <a:rect l="l" t="t" r="r" b="b"/>
              <a:pathLst>
                <a:path w="10795" h="81914">
                  <a:moveTo>
                    <a:pt x="7442" y="0"/>
                  </a:moveTo>
                  <a:lnTo>
                    <a:pt x="0" y="0"/>
                  </a:lnTo>
                  <a:lnTo>
                    <a:pt x="3086" y="81343"/>
                  </a:lnTo>
                  <a:lnTo>
                    <a:pt x="10553" y="81343"/>
                  </a:lnTo>
                  <a:lnTo>
                    <a:pt x="7442" y="0"/>
                  </a:lnTo>
                  <a:close/>
                </a:path>
              </a:pathLst>
            </a:custGeom>
            <a:solidFill>
              <a:srgbClr val="728EB4"/>
            </a:solidFill>
          </p:spPr>
          <p:txBody>
            <a:bodyPr wrap="square" lIns="0" tIns="0" rIns="0" bIns="0" rtlCol="0"/>
            <a:lstStyle/>
            <a:p>
              <a:endParaRPr/>
            </a:p>
          </p:txBody>
        </p:sp>
        <p:sp>
          <p:nvSpPr>
            <p:cNvPr id="136" name="object 136"/>
            <p:cNvSpPr/>
            <p:nvPr/>
          </p:nvSpPr>
          <p:spPr>
            <a:xfrm>
              <a:off x="4112062" y="3570249"/>
              <a:ext cx="0" cy="131445"/>
            </a:xfrm>
            <a:custGeom>
              <a:avLst/>
              <a:gdLst/>
              <a:ahLst/>
              <a:cxnLst/>
              <a:rect l="l" t="t" r="r" b="b"/>
              <a:pathLst>
                <a:path h="131445">
                  <a:moveTo>
                    <a:pt x="0" y="0"/>
                  </a:moveTo>
                  <a:lnTo>
                    <a:pt x="0" y="131432"/>
                  </a:lnTo>
                </a:path>
              </a:pathLst>
            </a:custGeom>
            <a:ln w="41084">
              <a:solidFill>
                <a:srgbClr val="848688"/>
              </a:solidFill>
            </a:ln>
          </p:spPr>
          <p:txBody>
            <a:bodyPr wrap="square" lIns="0" tIns="0" rIns="0" bIns="0" rtlCol="0"/>
            <a:lstStyle/>
            <a:p>
              <a:endParaRPr/>
            </a:p>
          </p:txBody>
        </p:sp>
        <p:sp>
          <p:nvSpPr>
            <p:cNvPr id="137" name="object 137"/>
            <p:cNvSpPr/>
            <p:nvPr/>
          </p:nvSpPr>
          <p:spPr>
            <a:xfrm>
              <a:off x="4089615" y="3574160"/>
              <a:ext cx="45085" cy="4445"/>
            </a:xfrm>
            <a:custGeom>
              <a:avLst/>
              <a:gdLst/>
              <a:ahLst/>
              <a:cxnLst/>
              <a:rect l="l" t="t" r="r" b="b"/>
              <a:pathLst>
                <a:path w="45085" h="4445">
                  <a:moveTo>
                    <a:pt x="0" y="4241"/>
                  </a:moveTo>
                  <a:lnTo>
                    <a:pt x="44958" y="4241"/>
                  </a:lnTo>
                  <a:lnTo>
                    <a:pt x="44958" y="0"/>
                  </a:lnTo>
                  <a:lnTo>
                    <a:pt x="0" y="0"/>
                  </a:lnTo>
                  <a:lnTo>
                    <a:pt x="0" y="4241"/>
                  </a:lnTo>
                  <a:close/>
                </a:path>
              </a:pathLst>
            </a:custGeom>
            <a:solidFill>
              <a:srgbClr val="A1A3A6"/>
            </a:solidFill>
          </p:spPr>
          <p:txBody>
            <a:bodyPr wrap="square" lIns="0" tIns="0" rIns="0" bIns="0" rtlCol="0"/>
            <a:lstStyle/>
            <a:p>
              <a:endParaRPr/>
            </a:p>
          </p:txBody>
        </p:sp>
        <p:sp>
          <p:nvSpPr>
            <p:cNvPr id="138" name="object 138"/>
            <p:cNvSpPr/>
            <p:nvPr/>
          </p:nvSpPr>
          <p:spPr>
            <a:xfrm>
              <a:off x="4089615" y="3582593"/>
              <a:ext cx="45085" cy="4445"/>
            </a:xfrm>
            <a:custGeom>
              <a:avLst/>
              <a:gdLst/>
              <a:ahLst/>
              <a:cxnLst/>
              <a:rect l="l" t="t" r="r" b="b"/>
              <a:pathLst>
                <a:path w="45085" h="4445">
                  <a:moveTo>
                    <a:pt x="0" y="4241"/>
                  </a:moveTo>
                  <a:lnTo>
                    <a:pt x="44958" y="4241"/>
                  </a:lnTo>
                  <a:lnTo>
                    <a:pt x="44958" y="0"/>
                  </a:lnTo>
                  <a:lnTo>
                    <a:pt x="0" y="0"/>
                  </a:lnTo>
                  <a:lnTo>
                    <a:pt x="0" y="4241"/>
                  </a:lnTo>
                  <a:close/>
                </a:path>
              </a:pathLst>
            </a:custGeom>
            <a:solidFill>
              <a:srgbClr val="A1A3A6"/>
            </a:solidFill>
          </p:spPr>
          <p:txBody>
            <a:bodyPr wrap="square" lIns="0" tIns="0" rIns="0" bIns="0" rtlCol="0"/>
            <a:lstStyle/>
            <a:p>
              <a:endParaRPr/>
            </a:p>
          </p:txBody>
        </p:sp>
        <p:sp>
          <p:nvSpPr>
            <p:cNvPr id="139" name="object 139"/>
            <p:cNvSpPr/>
            <p:nvPr/>
          </p:nvSpPr>
          <p:spPr>
            <a:xfrm>
              <a:off x="4089615" y="3591001"/>
              <a:ext cx="45085" cy="4445"/>
            </a:xfrm>
            <a:custGeom>
              <a:avLst/>
              <a:gdLst/>
              <a:ahLst/>
              <a:cxnLst/>
              <a:rect l="l" t="t" r="r" b="b"/>
              <a:pathLst>
                <a:path w="45085" h="4445">
                  <a:moveTo>
                    <a:pt x="0" y="4216"/>
                  </a:moveTo>
                  <a:lnTo>
                    <a:pt x="44958" y="4216"/>
                  </a:lnTo>
                  <a:lnTo>
                    <a:pt x="44958" y="0"/>
                  </a:lnTo>
                  <a:lnTo>
                    <a:pt x="0" y="0"/>
                  </a:lnTo>
                  <a:lnTo>
                    <a:pt x="0" y="4216"/>
                  </a:lnTo>
                  <a:close/>
                </a:path>
              </a:pathLst>
            </a:custGeom>
            <a:solidFill>
              <a:srgbClr val="A1A3A6"/>
            </a:solidFill>
          </p:spPr>
          <p:txBody>
            <a:bodyPr wrap="square" lIns="0" tIns="0" rIns="0" bIns="0" rtlCol="0"/>
            <a:lstStyle/>
            <a:p>
              <a:endParaRPr/>
            </a:p>
          </p:txBody>
        </p:sp>
        <p:sp>
          <p:nvSpPr>
            <p:cNvPr id="140" name="object 140"/>
            <p:cNvSpPr/>
            <p:nvPr/>
          </p:nvSpPr>
          <p:spPr>
            <a:xfrm>
              <a:off x="4089615" y="3599421"/>
              <a:ext cx="45085" cy="4445"/>
            </a:xfrm>
            <a:custGeom>
              <a:avLst/>
              <a:gdLst/>
              <a:ahLst/>
              <a:cxnLst/>
              <a:rect l="l" t="t" r="r" b="b"/>
              <a:pathLst>
                <a:path w="45085" h="4445">
                  <a:moveTo>
                    <a:pt x="0" y="4229"/>
                  </a:moveTo>
                  <a:lnTo>
                    <a:pt x="44958" y="4229"/>
                  </a:lnTo>
                  <a:lnTo>
                    <a:pt x="44958" y="0"/>
                  </a:lnTo>
                  <a:lnTo>
                    <a:pt x="0" y="0"/>
                  </a:lnTo>
                  <a:lnTo>
                    <a:pt x="0" y="4229"/>
                  </a:lnTo>
                  <a:close/>
                </a:path>
              </a:pathLst>
            </a:custGeom>
            <a:solidFill>
              <a:srgbClr val="A1A3A6"/>
            </a:solidFill>
          </p:spPr>
          <p:txBody>
            <a:bodyPr wrap="square" lIns="0" tIns="0" rIns="0" bIns="0" rtlCol="0"/>
            <a:lstStyle/>
            <a:p>
              <a:endParaRPr/>
            </a:p>
          </p:txBody>
        </p:sp>
        <p:sp>
          <p:nvSpPr>
            <p:cNvPr id="141" name="object 141"/>
            <p:cNvSpPr/>
            <p:nvPr/>
          </p:nvSpPr>
          <p:spPr>
            <a:xfrm>
              <a:off x="4121162" y="3570249"/>
              <a:ext cx="12065" cy="20955"/>
            </a:xfrm>
            <a:custGeom>
              <a:avLst/>
              <a:gdLst/>
              <a:ahLst/>
              <a:cxnLst/>
              <a:rect l="l" t="t" r="r" b="b"/>
              <a:pathLst>
                <a:path w="12064" h="20954">
                  <a:moveTo>
                    <a:pt x="11442" y="0"/>
                  </a:moveTo>
                  <a:lnTo>
                    <a:pt x="0" y="0"/>
                  </a:lnTo>
                  <a:lnTo>
                    <a:pt x="0" y="3911"/>
                  </a:lnTo>
                  <a:lnTo>
                    <a:pt x="11442" y="3911"/>
                  </a:lnTo>
                  <a:lnTo>
                    <a:pt x="11442" y="0"/>
                  </a:lnTo>
                  <a:close/>
                </a:path>
                <a:path w="12064" h="20954">
                  <a:moveTo>
                    <a:pt x="11442" y="8153"/>
                  </a:moveTo>
                  <a:lnTo>
                    <a:pt x="0" y="8153"/>
                  </a:lnTo>
                  <a:lnTo>
                    <a:pt x="0" y="12344"/>
                  </a:lnTo>
                  <a:lnTo>
                    <a:pt x="11442" y="12344"/>
                  </a:lnTo>
                  <a:lnTo>
                    <a:pt x="11442" y="8153"/>
                  </a:lnTo>
                  <a:close/>
                </a:path>
                <a:path w="12064" h="20954">
                  <a:moveTo>
                    <a:pt x="11442" y="16586"/>
                  </a:moveTo>
                  <a:lnTo>
                    <a:pt x="0" y="16586"/>
                  </a:lnTo>
                  <a:lnTo>
                    <a:pt x="0" y="20751"/>
                  </a:lnTo>
                  <a:lnTo>
                    <a:pt x="11442" y="20751"/>
                  </a:lnTo>
                  <a:lnTo>
                    <a:pt x="11442" y="16586"/>
                  </a:lnTo>
                  <a:close/>
                </a:path>
              </a:pathLst>
            </a:custGeom>
            <a:solidFill>
              <a:srgbClr val="67686A"/>
            </a:solidFill>
          </p:spPr>
          <p:txBody>
            <a:bodyPr wrap="square" lIns="0" tIns="0" rIns="0" bIns="0" rtlCol="0"/>
            <a:lstStyle/>
            <a:p>
              <a:endParaRPr/>
            </a:p>
          </p:txBody>
        </p:sp>
        <p:sp>
          <p:nvSpPr>
            <p:cNvPr id="142" name="object 142"/>
            <p:cNvSpPr/>
            <p:nvPr/>
          </p:nvSpPr>
          <p:spPr>
            <a:xfrm>
              <a:off x="4121165" y="3574160"/>
              <a:ext cx="13970" cy="4445"/>
            </a:xfrm>
            <a:custGeom>
              <a:avLst/>
              <a:gdLst/>
              <a:ahLst/>
              <a:cxnLst/>
              <a:rect l="l" t="t" r="r" b="b"/>
              <a:pathLst>
                <a:path w="13970" h="4445">
                  <a:moveTo>
                    <a:pt x="13411" y="0"/>
                  </a:moveTo>
                  <a:lnTo>
                    <a:pt x="0" y="0"/>
                  </a:lnTo>
                  <a:lnTo>
                    <a:pt x="0" y="4241"/>
                  </a:lnTo>
                  <a:lnTo>
                    <a:pt x="13411" y="4241"/>
                  </a:lnTo>
                  <a:lnTo>
                    <a:pt x="13411" y="0"/>
                  </a:lnTo>
                  <a:close/>
                </a:path>
              </a:pathLst>
            </a:custGeom>
            <a:solidFill>
              <a:srgbClr val="797A7D"/>
            </a:solidFill>
          </p:spPr>
          <p:txBody>
            <a:bodyPr wrap="square" lIns="0" tIns="0" rIns="0" bIns="0" rtlCol="0"/>
            <a:lstStyle/>
            <a:p>
              <a:endParaRPr/>
            </a:p>
          </p:txBody>
        </p:sp>
        <p:sp>
          <p:nvSpPr>
            <p:cNvPr id="143" name="object 143"/>
            <p:cNvSpPr/>
            <p:nvPr/>
          </p:nvSpPr>
          <p:spPr>
            <a:xfrm>
              <a:off x="4121165" y="3582596"/>
              <a:ext cx="13970" cy="4445"/>
            </a:xfrm>
            <a:custGeom>
              <a:avLst/>
              <a:gdLst/>
              <a:ahLst/>
              <a:cxnLst/>
              <a:rect l="l" t="t" r="r" b="b"/>
              <a:pathLst>
                <a:path w="13970" h="4445">
                  <a:moveTo>
                    <a:pt x="13411" y="0"/>
                  </a:moveTo>
                  <a:lnTo>
                    <a:pt x="0" y="0"/>
                  </a:lnTo>
                  <a:lnTo>
                    <a:pt x="0" y="4241"/>
                  </a:lnTo>
                  <a:lnTo>
                    <a:pt x="13411" y="4241"/>
                  </a:lnTo>
                  <a:lnTo>
                    <a:pt x="13411" y="0"/>
                  </a:lnTo>
                  <a:close/>
                </a:path>
              </a:pathLst>
            </a:custGeom>
            <a:solidFill>
              <a:srgbClr val="797A7D"/>
            </a:solidFill>
          </p:spPr>
          <p:txBody>
            <a:bodyPr wrap="square" lIns="0" tIns="0" rIns="0" bIns="0" rtlCol="0"/>
            <a:lstStyle/>
            <a:p>
              <a:endParaRPr/>
            </a:p>
          </p:txBody>
        </p:sp>
        <p:sp>
          <p:nvSpPr>
            <p:cNvPr id="144" name="object 144"/>
            <p:cNvSpPr/>
            <p:nvPr/>
          </p:nvSpPr>
          <p:spPr>
            <a:xfrm>
              <a:off x="4121162" y="3595217"/>
              <a:ext cx="12065" cy="4445"/>
            </a:xfrm>
            <a:custGeom>
              <a:avLst/>
              <a:gdLst/>
              <a:ahLst/>
              <a:cxnLst/>
              <a:rect l="l" t="t" r="r" b="b"/>
              <a:pathLst>
                <a:path w="12064" h="4445">
                  <a:moveTo>
                    <a:pt x="0" y="4203"/>
                  </a:moveTo>
                  <a:lnTo>
                    <a:pt x="11442" y="4203"/>
                  </a:lnTo>
                  <a:lnTo>
                    <a:pt x="11442" y="0"/>
                  </a:lnTo>
                  <a:lnTo>
                    <a:pt x="0" y="0"/>
                  </a:lnTo>
                  <a:lnTo>
                    <a:pt x="0" y="4203"/>
                  </a:lnTo>
                  <a:close/>
                </a:path>
              </a:pathLst>
            </a:custGeom>
            <a:solidFill>
              <a:srgbClr val="67686A"/>
            </a:solidFill>
          </p:spPr>
          <p:txBody>
            <a:bodyPr wrap="square" lIns="0" tIns="0" rIns="0" bIns="0" rtlCol="0"/>
            <a:lstStyle/>
            <a:p>
              <a:endParaRPr/>
            </a:p>
          </p:txBody>
        </p:sp>
        <p:sp>
          <p:nvSpPr>
            <p:cNvPr id="145" name="object 145"/>
            <p:cNvSpPr/>
            <p:nvPr/>
          </p:nvSpPr>
          <p:spPr>
            <a:xfrm>
              <a:off x="4126884" y="3603650"/>
              <a:ext cx="0" cy="98425"/>
            </a:xfrm>
            <a:custGeom>
              <a:avLst/>
              <a:gdLst/>
              <a:ahLst/>
              <a:cxnLst/>
              <a:rect l="l" t="t" r="r" b="b"/>
              <a:pathLst>
                <a:path h="98425">
                  <a:moveTo>
                    <a:pt x="0" y="0"/>
                  </a:moveTo>
                  <a:lnTo>
                    <a:pt x="0" y="98031"/>
                  </a:lnTo>
                </a:path>
              </a:pathLst>
            </a:custGeom>
            <a:ln w="11442">
              <a:solidFill>
                <a:srgbClr val="67686A"/>
              </a:solidFill>
            </a:ln>
          </p:spPr>
          <p:txBody>
            <a:bodyPr wrap="square" lIns="0" tIns="0" rIns="0" bIns="0" rtlCol="0"/>
            <a:lstStyle/>
            <a:p>
              <a:endParaRPr/>
            </a:p>
          </p:txBody>
        </p:sp>
        <p:sp>
          <p:nvSpPr>
            <p:cNvPr id="146" name="object 146"/>
            <p:cNvSpPr/>
            <p:nvPr/>
          </p:nvSpPr>
          <p:spPr>
            <a:xfrm>
              <a:off x="4121165" y="3590997"/>
              <a:ext cx="13970" cy="4445"/>
            </a:xfrm>
            <a:custGeom>
              <a:avLst/>
              <a:gdLst/>
              <a:ahLst/>
              <a:cxnLst/>
              <a:rect l="l" t="t" r="r" b="b"/>
              <a:pathLst>
                <a:path w="13970" h="4445">
                  <a:moveTo>
                    <a:pt x="13411" y="0"/>
                  </a:moveTo>
                  <a:lnTo>
                    <a:pt x="0" y="0"/>
                  </a:lnTo>
                  <a:lnTo>
                    <a:pt x="0" y="4216"/>
                  </a:lnTo>
                  <a:lnTo>
                    <a:pt x="13411" y="4216"/>
                  </a:lnTo>
                  <a:lnTo>
                    <a:pt x="13411" y="0"/>
                  </a:lnTo>
                  <a:close/>
                </a:path>
              </a:pathLst>
            </a:custGeom>
            <a:solidFill>
              <a:srgbClr val="797A7D"/>
            </a:solidFill>
          </p:spPr>
          <p:txBody>
            <a:bodyPr wrap="square" lIns="0" tIns="0" rIns="0" bIns="0" rtlCol="0"/>
            <a:lstStyle/>
            <a:p>
              <a:endParaRPr/>
            </a:p>
          </p:txBody>
        </p:sp>
        <p:sp>
          <p:nvSpPr>
            <p:cNvPr id="147" name="object 147"/>
            <p:cNvSpPr/>
            <p:nvPr/>
          </p:nvSpPr>
          <p:spPr>
            <a:xfrm>
              <a:off x="4121165" y="3599421"/>
              <a:ext cx="13970" cy="4445"/>
            </a:xfrm>
            <a:custGeom>
              <a:avLst/>
              <a:gdLst/>
              <a:ahLst/>
              <a:cxnLst/>
              <a:rect l="l" t="t" r="r" b="b"/>
              <a:pathLst>
                <a:path w="13970" h="4445">
                  <a:moveTo>
                    <a:pt x="13411" y="0"/>
                  </a:moveTo>
                  <a:lnTo>
                    <a:pt x="0" y="0"/>
                  </a:lnTo>
                  <a:lnTo>
                    <a:pt x="0" y="4229"/>
                  </a:lnTo>
                  <a:lnTo>
                    <a:pt x="13411" y="4229"/>
                  </a:lnTo>
                  <a:lnTo>
                    <a:pt x="13411" y="0"/>
                  </a:lnTo>
                  <a:close/>
                </a:path>
              </a:pathLst>
            </a:custGeom>
            <a:solidFill>
              <a:srgbClr val="797A7D"/>
            </a:solidFill>
          </p:spPr>
          <p:txBody>
            <a:bodyPr wrap="square" lIns="0" tIns="0" rIns="0" bIns="0" rtlCol="0"/>
            <a:lstStyle/>
            <a:p>
              <a:endParaRPr/>
            </a:p>
          </p:txBody>
        </p:sp>
        <p:sp>
          <p:nvSpPr>
            <p:cNvPr id="148" name="object 148"/>
            <p:cNvSpPr/>
            <p:nvPr/>
          </p:nvSpPr>
          <p:spPr>
            <a:xfrm>
              <a:off x="3566972" y="3787254"/>
              <a:ext cx="353060" cy="100330"/>
            </a:xfrm>
            <a:custGeom>
              <a:avLst/>
              <a:gdLst/>
              <a:ahLst/>
              <a:cxnLst/>
              <a:rect l="l" t="t" r="r" b="b"/>
              <a:pathLst>
                <a:path w="353060" h="100329">
                  <a:moveTo>
                    <a:pt x="0" y="100317"/>
                  </a:moveTo>
                  <a:lnTo>
                    <a:pt x="352717" y="100317"/>
                  </a:lnTo>
                  <a:lnTo>
                    <a:pt x="352717" y="0"/>
                  </a:lnTo>
                  <a:lnTo>
                    <a:pt x="0" y="0"/>
                  </a:lnTo>
                  <a:lnTo>
                    <a:pt x="0" y="100317"/>
                  </a:lnTo>
                  <a:close/>
                </a:path>
              </a:pathLst>
            </a:custGeom>
            <a:solidFill>
              <a:srgbClr val="6F7DBD"/>
            </a:solidFill>
          </p:spPr>
          <p:txBody>
            <a:bodyPr wrap="square" lIns="0" tIns="0" rIns="0" bIns="0" rtlCol="0"/>
            <a:lstStyle/>
            <a:p>
              <a:endParaRPr/>
            </a:p>
          </p:txBody>
        </p:sp>
        <p:sp>
          <p:nvSpPr>
            <p:cNvPr id="149" name="object 149"/>
            <p:cNvSpPr/>
            <p:nvPr/>
          </p:nvSpPr>
          <p:spPr>
            <a:xfrm>
              <a:off x="3561829" y="3787254"/>
              <a:ext cx="361950" cy="0"/>
            </a:xfrm>
            <a:custGeom>
              <a:avLst/>
              <a:gdLst/>
              <a:ahLst/>
              <a:cxnLst/>
              <a:rect l="l" t="t" r="r" b="b"/>
              <a:pathLst>
                <a:path w="361950">
                  <a:moveTo>
                    <a:pt x="0" y="0"/>
                  </a:moveTo>
                  <a:lnTo>
                    <a:pt x="361441" y="0"/>
                  </a:lnTo>
                </a:path>
              </a:pathLst>
            </a:custGeom>
            <a:ln w="8178">
              <a:solidFill>
                <a:srgbClr val="4A4A4C"/>
              </a:solidFill>
            </a:ln>
          </p:spPr>
          <p:txBody>
            <a:bodyPr wrap="square" lIns="0" tIns="0" rIns="0" bIns="0" rtlCol="0"/>
            <a:lstStyle/>
            <a:p>
              <a:endParaRPr/>
            </a:p>
          </p:txBody>
        </p:sp>
        <p:sp>
          <p:nvSpPr>
            <p:cNvPr id="150" name="object 150"/>
            <p:cNvSpPr/>
            <p:nvPr/>
          </p:nvSpPr>
          <p:spPr>
            <a:xfrm>
              <a:off x="3913924" y="3698208"/>
              <a:ext cx="257175" cy="0"/>
            </a:xfrm>
            <a:custGeom>
              <a:avLst/>
              <a:gdLst/>
              <a:ahLst/>
              <a:cxnLst/>
              <a:rect l="l" t="t" r="r" b="b"/>
              <a:pathLst>
                <a:path w="257175">
                  <a:moveTo>
                    <a:pt x="0" y="0"/>
                  </a:moveTo>
                  <a:lnTo>
                    <a:pt x="256781" y="0"/>
                  </a:lnTo>
                </a:path>
              </a:pathLst>
            </a:custGeom>
            <a:ln w="6946">
              <a:solidFill>
                <a:srgbClr val="4A4A4C"/>
              </a:solidFill>
            </a:ln>
          </p:spPr>
          <p:txBody>
            <a:bodyPr wrap="square" lIns="0" tIns="0" rIns="0" bIns="0" rtlCol="0"/>
            <a:lstStyle/>
            <a:p>
              <a:endParaRPr/>
            </a:p>
          </p:txBody>
        </p:sp>
        <p:sp>
          <p:nvSpPr>
            <p:cNvPr id="151" name="object 151"/>
            <p:cNvSpPr/>
            <p:nvPr/>
          </p:nvSpPr>
          <p:spPr>
            <a:xfrm>
              <a:off x="3919689" y="3701681"/>
              <a:ext cx="245745" cy="186055"/>
            </a:xfrm>
            <a:custGeom>
              <a:avLst/>
              <a:gdLst/>
              <a:ahLst/>
              <a:cxnLst/>
              <a:rect l="l" t="t" r="r" b="b"/>
              <a:pathLst>
                <a:path w="245745" h="186054">
                  <a:moveTo>
                    <a:pt x="245300" y="185889"/>
                  </a:moveTo>
                  <a:lnTo>
                    <a:pt x="0" y="185889"/>
                  </a:lnTo>
                  <a:lnTo>
                    <a:pt x="0" y="0"/>
                  </a:lnTo>
                  <a:lnTo>
                    <a:pt x="245300" y="0"/>
                  </a:lnTo>
                  <a:lnTo>
                    <a:pt x="245300" y="185889"/>
                  </a:lnTo>
                  <a:close/>
                </a:path>
              </a:pathLst>
            </a:custGeom>
            <a:solidFill>
              <a:srgbClr val="3C5CAA"/>
            </a:solidFill>
          </p:spPr>
          <p:txBody>
            <a:bodyPr wrap="square" lIns="0" tIns="0" rIns="0" bIns="0" rtlCol="0"/>
            <a:lstStyle/>
            <a:p>
              <a:endParaRPr/>
            </a:p>
          </p:txBody>
        </p:sp>
        <p:sp>
          <p:nvSpPr>
            <p:cNvPr id="152" name="object 152"/>
            <p:cNvSpPr/>
            <p:nvPr/>
          </p:nvSpPr>
          <p:spPr>
            <a:xfrm>
              <a:off x="4132541" y="3850424"/>
              <a:ext cx="19685" cy="22225"/>
            </a:xfrm>
            <a:custGeom>
              <a:avLst/>
              <a:gdLst/>
              <a:ahLst/>
              <a:cxnLst/>
              <a:rect l="l" t="t" r="r" b="b"/>
              <a:pathLst>
                <a:path w="19685" h="22225">
                  <a:moveTo>
                    <a:pt x="19646" y="21678"/>
                  </a:moveTo>
                  <a:lnTo>
                    <a:pt x="0" y="21678"/>
                  </a:lnTo>
                  <a:lnTo>
                    <a:pt x="0" y="0"/>
                  </a:lnTo>
                  <a:lnTo>
                    <a:pt x="19646" y="0"/>
                  </a:lnTo>
                  <a:lnTo>
                    <a:pt x="19646" y="21678"/>
                  </a:lnTo>
                  <a:close/>
                </a:path>
              </a:pathLst>
            </a:custGeom>
            <a:solidFill>
              <a:srgbClr val="D7EAF9"/>
            </a:solidFill>
          </p:spPr>
          <p:txBody>
            <a:bodyPr wrap="square" lIns="0" tIns="0" rIns="0" bIns="0" rtlCol="0"/>
            <a:lstStyle/>
            <a:p>
              <a:endParaRPr/>
            </a:p>
          </p:txBody>
        </p:sp>
        <p:sp>
          <p:nvSpPr>
            <p:cNvPr id="153" name="object 153"/>
            <p:cNvSpPr/>
            <p:nvPr/>
          </p:nvSpPr>
          <p:spPr>
            <a:xfrm>
              <a:off x="4104513" y="3850424"/>
              <a:ext cx="19685" cy="22225"/>
            </a:xfrm>
            <a:custGeom>
              <a:avLst/>
              <a:gdLst/>
              <a:ahLst/>
              <a:cxnLst/>
              <a:rect l="l" t="t" r="r" b="b"/>
              <a:pathLst>
                <a:path w="19685" h="22225">
                  <a:moveTo>
                    <a:pt x="19634" y="21678"/>
                  </a:moveTo>
                  <a:lnTo>
                    <a:pt x="0" y="21678"/>
                  </a:lnTo>
                  <a:lnTo>
                    <a:pt x="0" y="0"/>
                  </a:lnTo>
                  <a:lnTo>
                    <a:pt x="19634" y="0"/>
                  </a:lnTo>
                  <a:lnTo>
                    <a:pt x="19634" y="21678"/>
                  </a:lnTo>
                  <a:close/>
                </a:path>
              </a:pathLst>
            </a:custGeom>
            <a:solidFill>
              <a:srgbClr val="D7EAF9"/>
            </a:solidFill>
          </p:spPr>
          <p:txBody>
            <a:bodyPr wrap="square" lIns="0" tIns="0" rIns="0" bIns="0" rtlCol="0"/>
            <a:lstStyle/>
            <a:p>
              <a:endParaRPr/>
            </a:p>
          </p:txBody>
        </p:sp>
        <p:sp>
          <p:nvSpPr>
            <p:cNvPr id="154" name="object 154"/>
            <p:cNvSpPr/>
            <p:nvPr/>
          </p:nvSpPr>
          <p:spPr>
            <a:xfrm>
              <a:off x="4077169" y="3850424"/>
              <a:ext cx="19685" cy="22225"/>
            </a:xfrm>
            <a:custGeom>
              <a:avLst/>
              <a:gdLst/>
              <a:ahLst/>
              <a:cxnLst/>
              <a:rect l="l" t="t" r="r" b="b"/>
              <a:pathLst>
                <a:path w="19685" h="22225">
                  <a:moveTo>
                    <a:pt x="19634" y="21678"/>
                  </a:moveTo>
                  <a:lnTo>
                    <a:pt x="0" y="21678"/>
                  </a:lnTo>
                  <a:lnTo>
                    <a:pt x="0" y="0"/>
                  </a:lnTo>
                  <a:lnTo>
                    <a:pt x="19634" y="0"/>
                  </a:lnTo>
                  <a:lnTo>
                    <a:pt x="19634" y="21678"/>
                  </a:lnTo>
                  <a:close/>
                </a:path>
              </a:pathLst>
            </a:custGeom>
            <a:solidFill>
              <a:srgbClr val="D7EAF9"/>
            </a:solidFill>
          </p:spPr>
          <p:txBody>
            <a:bodyPr wrap="square" lIns="0" tIns="0" rIns="0" bIns="0" rtlCol="0"/>
            <a:lstStyle/>
            <a:p>
              <a:endParaRPr/>
            </a:p>
          </p:txBody>
        </p:sp>
        <p:sp>
          <p:nvSpPr>
            <p:cNvPr id="155" name="object 155"/>
            <p:cNvSpPr/>
            <p:nvPr/>
          </p:nvSpPr>
          <p:spPr>
            <a:xfrm>
              <a:off x="4049115" y="3850424"/>
              <a:ext cx="19685" cy="22225"/>
            </a:xfrm>
            <a:custGeom>
              <a:avLst/>
              <a:gdLst/>
              <a:ahLst/>
              <a:cxnLst/>
              <a:rect l="l" t="t" r="r" b="b"/>
              <a:pathLst>
                <a:path w="19685" h="22225">
                  <a:moveTo>
                    <a:pt x="19659" y="21678"/>
                  </a:moveTo>
                  <a:lnTo>
                    <a:pt x="0" y="21678"/>
                  </a:lnTo>
                  <a:lnTo>
                    <a:pt x="0" y="0"/>
                  </a:lnTo>
                  <a:lnTo>
                    <a:pt x="19659" y="0"/>
                  </a:lnTo>
                  <a:lnTo>
                    <a:pt x="19659" y="21678"/>
                  </a:lnTo>
                  <a:close/>
                </a:path>
              </a:pathLst>
            </a:custGeom>
            <a:solidFill>
              <a:srgbClr val="D7EAF9"/>
            </a:solidFill>
          </p:spPr>
          <p:txBody>
            <a:bodyPr wrap="square" lIns="0" tIns="0" rIns="0" bIns="0" rtlCol="0"/>
            <a:lstStyle/>
            <a:p>
              <a:endParaRPr/>
            </a:p>
          </p:txBody>
        </p:sp>
        <p:sp>
          <p:nvSpPr>
            <p:cNvPr id="156" name="object 156"/>
            <p:cNvSpPr/>
            <p:nvPr/>
          </p:nvSpPr>
          <p:spPr>
            <a:xfrm>
              <a:off x="4021086" y="3850424"/>
              <a:ext cx="19685" cy="22225"/>
            </a:xfrm>
            <a:custGeom>
              <a:avLst/>
              <a:gdLst/>
              <a:ahLst/>
              <a:cxnLst/>
              <a:rect l="l" t="t" r="r" b="b"/>
              <a:pathLst>
                <a:path w="19685" h="22225">
                  <a:moveTo>
                    <a:pt x="19634" y="21678"/>
                  </a:moveTo>
                  <a:lnTo>
                    <a:pt x="0" y="21678"/>
                  </a:lnTo>
                  <a:lnTo>
                    <a:pt x="0" y="0"/>
                  </a:lnTo>
                  <a:lnTo>
                    <a:pt x="19634" y="0"/>
                  </a:lnTo>
                  <a:lnTo>
                    <a:pt x="19634" y="21678"/>
                  </a:lnTo>
                  <a:close/>
                </a:path>
              </a:pathLst>
            </a:custGeom>
            <a:solidFill>
              <a:srgbClr val="D7EAF9"/>
            </a:solidFill>
          </p:spPr>
          <p:txBody>
            <a:bodyPr wrap="square" lIns="0" tIns="0" rIns="0" bIns="0" rtlCol="0"/>
            <a:lstStyle/>
            <a:p>
              <a:endParaRPr/>
            </a:p>
          </p:txBody>
        </p:sp>
        <p:sp>
          <p:nvSpPr>
            <p:cNvPr id="157" name="object 157"/>
            <p:cNvSpPr/>
            <p:nvPr/>
          </p:nvSpPr>
          <p:spPr>
            <a:xfrm>
              <a:off x="4104513" y="3817099"/>
              <a:ext cx="19685" cy="22225"/>
            </a:xfrm>
            <a:custGeom>
              <a:avLst/>
              <a:gdLst/>
              <a:ahLst/>
              <a:cxnLst/>
              <a:rect l="l" t="t" r="r" b="b"/>
              <a:pathLst>
                <a:path w="19685" h="22225">
                  <a:moveTo>
                    <a:pt x="19634" y="21691"/>
                  </a:moveTo>
                  <a:lnTo>
                    <a:pt x="0" y="21691"/>
                  </a:lnTo>
                  <a:lnTo>
                    <a:pt x="0" y="0"/>
                  </a:lnTo>
                  <a:lnTo>
                    <a:pt x="19634" y="0"/>
                  </a:lnTo>
                  <a:lnTo>
                    <a:pt x="19634" y="21691"/>
                  </a:lnTo>
                  <a:close/>
                </a:path>
              </a:pathLst>
            </a:custGeom>
            <a:solidFill>
              <a:srgbClr val="D7EAF9"/>
            </a:solidFill>
          </p:spPr>
          <p:txBody>
            <a:bodyPr wrap="square" lIns="0" tIns="0" rIns="0" bIns="0" rtlCol="0"/>
            <a:lstStyle/>
            <a:p>
              <a:endParaRPr/>
            </a:p>
          </p:txBody>
        </p:sp>
        <p:sp>
          <p:nvSpPr>
            <p:cNvPr id="158" name="object 158"/>
            <p:cNvSpPr/>
            <p:nvPr/>
          </p:nvSpPr>
          <p:spPr>
            <a:xfrm>
              <a:off x="4077169" y="3817099"/>
              <a:ext cx="19685" cy="22225"/>
            </a:xfrm>
            <a:custGeom>
              <a:avLst/>
              <a:gdLst/>
              <a:ahLst/>
              <a:cxnLst/>
              <a:rect l="l" t="t" r="r" b="b"/>
              <a:pathLst>
                <a:path w="19685" h="22225">
                  <a:moveTo>
                    <a:pt x="19634" y="21691"/>
                  </a:moveTo>
                  <a:lnTo>
                    <a:pt x="0" y="21691"/>
                  </a:lnTo>
                  <a:lnTo>
                    <a:pt x="0" y="0"/>
                  </a:lnTo>
                  <a:lnTo>
                    <a:pt x="19634" y="0"/>
                  </a:lnTo>
                  <a:lnTo>
                    <a:pt x="19634" y="21691"/>
                  </a:lnTo>
                  <a:close/>
                </a:path>
              </a:pathLst>
            </a:custGeom>
            <a:solidFill>
              <a:srgbClr val="D7EAF9"/>
            </a:solidFill>
          </p:spPr>
          <p:txBody>
            <a:bodyPr wrap="square" lIns="0" tIns="0" rIns="0" bIns="0" rtlCol="0"/>
            <a:lstStyle/>
            <a:p>
              <a:endParaRPr/>
            </a:p>
          </p:txBody>
        </p:sp>
        <p:sp>
          <p:nvSpPr>
            <p:cNvPr id="159" name="object 159"/>
            <p:cNvSpPr/>
            <p:nvPr/>
          </p:nvSpPr>
          <p:spPr>
            <a:xfrm>
              <a:off x="4049115" y="3817099"/>
              <a:ext cx="19685" cy="22225"/>
            </a:xfrm>
            <a:custGeom>
              <a:avLst/>
              <a:gdLst/>
              <a:ahLst/>
              <a:cxnLst/>
              <a:rect l="l" t="t" r="r" b="b"/>
              <a:pathLst>
                <a:path w="19685" h="22225">
                  <a:moveTo>
                    <a:pt x="19659" y="21691"/>
                  </a:moveTo>
                  <a:lnTo>
                    <a:pt x="0" y="21691"/>
                  </a:lnTo>
                  <a:lnTo>
                    <a:pt x="0" y="0"/>
                  </a:lnTo>
                  <a:lnTo>
                    <a:pt x="19659" y="0"/>
                  </a:lnTo>
                  <a:lnTo>
                    <a:pt x="19659" y="21691"/>
                  </a:lnTo>
                  <a:close/>
                </a:path>
              </a:pathLst>
            </a:custGeom>
            <a:solidFill>
              <a:srgbClr val="D7EAF9"/>
            </a:solidFill>
          </p:spPr>
          <p:txBody>
            <a:bodyPr wrap="square" lIns="0" tIns="0" rIns="0" bIns="0" rtlCol="0"/>
            <a:lstStyle/>
            <a:p>
              <a:endParaRPr/>
            </a:p>
          </p:txBody>
        </p:sp>
        <p:sp>
          <p:nvSpPr>
            <p:cNvPr id="160" name="object 160"/>
            <p:cNvSpPr/>
            <p:nvPr/>
          </p:nvSpPr>
          <p:spPr>
            <a:xfrm>
              <a:off x="4021086" y="3817099"/>
              <a:ext cx="19685" cy="22225"/>
            </a:xfrm>
            <a:custGeom>
              <a:avLst/>
              <a:gdLst/>
              <a:ahLst/>
              <a:cxnLst/>
              <a:rect l="l" t="t" r="r" b="b"/>
              <a:pathLst>
                <a:path w="19685" h="22225">
                  <a:moveTo>
                    <a:pt x="19634" y="21691"/>
                  </a:moveTo>
                  <a:lnTo>
                    <a:pt x="0" y="21691"/>
                  </a:lnTo>
                  <a:lnTo>
                    <a:pt x="0" y="0"/>
                  </a:lnTo>
                  <a:lnTo>
                    <a:pt x="19634" y="0"/>
                  </a:lnTo>
                  <a:lnTo>
                    <a:pt x="19634" y="21691"/>
                  </a:lnTo>
                  <a:close/>
                </a:path>
              </a:pathLst>
            </a:custGeom>
            <a:solidFill>
              <a:srgbClr val="D7EAF9"/>
            </a:solidFill>
          </p:spPr>
          <p:txBody>
            <a:bodyPr wrap="square" lIns="0" tIns="0" rIns="0" bIns="0" rtlCol="0"/>
            <a:lstStyle/>
            <a:p>
              <a:endParaRPr/>
            </a:p>
          </p:txBody>
        </p:sp>
        <p:sp>
          <p:nvSpPr>
            <p:cNvPr id="161" name="object 161"/>
            <p:cNvSpPr/>
            <p:nvPr/>
          </p:nvSpPr>
          <p:spPr>
            <a:xfrm>
              <a:off x="3993032" y="3817099"/>
              <a:ext cx="19685" cy="22225"/>
            </a:xfrm>
            <a:custGeom>
              <a:avLst/>
              <a:gdLst/>
              <a:ahLst/>
              <a:cxnLst/>
              <a:rect l="l" t="t" r="r" b="b"/>
              <a:pathLst>
                <a:path w="19685" h="22225">
                  <a:moveTo>
                    <a:pt x="19672" y="21691"/>
                  </a:moveTo>
                  <a:lnTo>
                    <a:pt x="0" y="21691"/>
                  </a:lnTo>
                  <a:lnTo>
                    <a:pt x="0" y="0"/>
                  </a:lnTo>
                  <a:lnTo>
                    <a:pt x="19672" y="0"/>
                  </a:lnTo>
                  <a:lnTo>
                    <a:pt x="19672" y="21691"/>
                  </a:lnTo>
                  <a:close/>
                </a:path>
              </a:pathLst>
            </a:custGeom>
            <a:solidFill>
              <a:srgbClr val="D7EAF9"/>
            </a:solidFill>
          </p:spPr>
          <p:txBody>
            <a:bodyPr wrap="square" lIns="0" tIns="0" rIns="0" bIns="0" rtlCol="0"/>
            <a:lstStyle/>
            <a:p>
              <a:endParaRPr/>
            </a:p>
          </p:txBody>
        </p:sp>
        <p:sp>
          <p:nvSpPr>
            <p:cNvPr id="162" name="object 162"/>
            <p:cNvSpPr/>
            <p:nvPr/>
          </p:nvSpPr>
          <p:spPr>
            <a:xfrm>
              <a:off x="4132541" y="3783787"/>
              <a:ext cx="19685" cy="22225"/>
            </a:xfrm>
            <a:custGeom>
              <a:avLst/>
              <a:gdLst/>
              <a:ahLst/>
              <a:cxnLst/>
              <a:rect l="l" t="t" r="r" b="b"/>
              <a:pathLst>
                <a:path w="19685" h="22225">
                  <a:moveTo>
                    <a:pt x="19646" y="21678"/>
                  </a:moveTo>
                  <a:lnTo>
                    <a:pt x="0" y="21678"/>
                  </a:lnTo>
                  <a:lnTo>
                    <a:pt x="0" y="0"/>
                  </a:lnTo>
                  <a:lnTo>
                    <a:pt x="19646" y="0"/>
                  </a:lnTo>
                  <a:lnTo>
                    <a:pt x="19646" y="21678"/>
                  </a:lnTo>
                  <a:close/>
                </a:path>
              </a:pathLst>
            </a:custGeom>
            <a:solidFill>
              <a:srgbClr val="D7EAF9"/>
            </a:solidFill>
          </p:spPr>
          <p:txBody>
            <a:bodyPr wrap="square" lIns="0" tIns="0" rIns="0" bIns="0" rtlCol="0"/>
            <a:lstStyle/>
            <a:p>
              <a:endParaRPr/>
            </a:p>
          </p:txBody>
        </p:sp>
        <p:sp>
          <p:nvSpPr>
            <p:cNvPr id="163" name="object 163"/>
            <p:cNvSpPr/>
            <p:nvPr/>
          </p:nvSpPr>
          <p:spPr>
            <a:xfrm>
              <a:off x="4104513" y="3783787"/>
              <a:ext cx="19685" cy="22225"/>
            </a:xfrm>
            <a:custGeom>
              <a:avLst/>
              <a:gdLst/>
              <a:ahLst/>
              <a:cxnLst/>
              <a:rect l="l" t="t" r="r" b="b"/>
              <a:pathLst>
                <a:path w="19685" h="22225">
                  <a:moveTo>
                    <a:pt x="19634" y="21678"/>
                  </a:moveTo>
                  <a:lnTo>
                    <a:pt x="0" y="21678"/>
                  </a:lnTo>
                  <a:lnTo>
                    <a:pt x="0" y="0"/>
                  </a:lnTo>
                  <a:lnTo>
                    <a:pt x="19634" y="0"/>
                  </a:lnTo>
                  <a:lnTo>
                    <a:pt x="19634" y="21678"/>
                  </a:lnTo>
                  <a:close/>
                </a:path>
              </a:pathLst>
            </a:custGeom>
            <a:solidFill>
              <a:srgbClr val="D7EAF9"/>
            </a:solidFill>
          </p:spPr>
          <p:txBody>
            <a:bodyPr wrap="square" lIns="0" tIns="0" rIns="0" bIns="0" rtlCol="0"/>
            <a:lstStyle/>
            <a:p>
              <a:endParaRPr/>
            </a:p>
          </p:txBody>
        </p:sp>
        <p:sp>
          <p:nvSpPr>
            <p:cNvPr id="164" name="object 164"/>
            <p:cNvSpPr/>
            <p:nvPr/>
          </p:nvSpPr>
          <p:spPr>
            <a:xfrm>
              <a:off x="4077169" y="3783787"/>
              <a:ext cx="19685" cy="22225"/>
            </a:xfrm>
            <a:custGeom>
              <a:avLst/>
              <a:gdLst/>
              <a:ahLst/>
              <a:cxnLst/>
              <a:rect l="l" t="t" r="r" b="b"/>
              <a:pathLst>
                <a:path w="19685" h="22225">
                  <a:moveTo>
                    <a:pt x="19634" y="21678"/>
                  </a:moveTo>
                  <a:lnTo>
                    <a:pt x="0" y="21678"/>
                  </a:lnTo>
                  <a:lnTo>
                    <a:pt x="0" y="0"/>
                  </a:lnTo>
                  <a:lnTo>
                    <a:pt x="19634" y="0"/>
                  </a:lnTo>
                  <a:lnTo>
                    <a:pt x="19634" y="21678"/>
                  </a:lnTo>
                  <a:close/>
                </a:path>
              </a:pathLst>
            </a:custGeom>
            <a:solidFill>
              <a:srgbClr val="D7EAF9"/>
            </a:solidFill>
          </p:spPr>
          <p:txBody>
            <a:bodyPr wrap="square" lIns="0" tIns="0" rIns="0" bIns="0" rtlCol="0"/>
            <a:lstStyle/>
            <a:p>
              <a:endParaRPr/>
            </a:p>
          </p:txBody>
        </p:sp>
        <p:sp>
          <p:nvSpPr>
            <p:cNvPr id="165" name="object 165"/>
            <p:cNvSpPr/>
            <p:nvPr/>
          </p:nvSpPr>
          <p:spPr>
            <a:xfrm>
              <a:off x="4049115" y="3783787"/>
              <a:ext cx="19685" cy="22225"/>
            </a:xfrm>
            <a:custGeom>
              <a:avLst/>
              <a:gdLst/>
              <a:ahLst/>
              <a:cxnLst/>
              <a:rect l="l" t="t" r="r" b="b"/>
              <a:pathLst>
                <a:path w="19685" h="22225">
                  <a:moveTo>
                    <a:pt x="19659" y="21678"/>
                  </a:moveTo>
                  <a:lnTo>
                    <a:pt x="0" y="21678"/>
                  </a:lnTo>
                  <a:lnTo>
                    <a:pt x="0" y="0"/>
                  </a:lnTo>
                  <a:lnTo>
                    <a:pt x="19659" y="0"/>
                  </a:lnTo>
                  <a:lnTo>
                    <a:pt x="19659" y="21678"/>
                  </a:lnTo>
                  <a:close/>
                </a:path>
              </a:pathLst>
            </a:custGeom>
            <a:solidFill>
              <a:srgbClr val="D7EAF9"/>
            </a:solidFill>
          </p:spPr>
          <p:txBody>
            <a:bodyPr wrap="square" lIns="0" tIns="0" rIns="0" bIns="0" rtlCol="0"/>
            <a:lstStyle/>
            <a:p>
              <a:endParaRPr/>
            </a:p>
          </p:txBody>
        </p:sp>
        <p:sp>
          <p:nvSpPr>
            <p:cNvPr id="166" name="object 166"/>
            <p:cNvSpPr/>
            <p:nvPr/>
          </p:nvSpPr>
          <p:spPr>
            <a:xfrm>
              <a:off x="4021086" y="3783787"/>
              <a:ext cx="19685" cy="22225"/>
            </a:xfrm>
            <a:custGeom>
              <a:avLst/>
              <a:gdLst/>
              <a:ahLst/>
              <a:cxnLst/>
              <a:rect l="l" t="t" r="r" b="b"/>
              <a:pathLst>
                <a:path w="19685" h="22225">
                  <a:moveTo>
                    <a:pt x="19634" y="21678"/>
                  </a:moveTo>
                  <a:lnTo>
                    <a:pt x="0" y="21678"/>
                  </a:lnTo>
                  <a:lnTo>
                    <a:pt x="0" y="0"/>
                  </a:lnTo>
                  <a:lnTo>
                    <a:pt x="19634" y="0"/>
                  </a:lnTo>
                  <a:lnTo>
                    <a:pt x="19634" y="21678"/>
                  </a:lnTo>
                  <a:close/>
                </a:path>
              </a:pathLst>
            </a:custGeom>
            <a:solidFill>
              <a:srgbClr val="D7EAF9"/>
            </a:solidFill>
          </p:spPr>
          <p:txBody>
            <a:bodyPr wrap="square" lIns="0" tIns="0" rIns="0" bIns="0" rtlCol="0"/>
            <a:lstStyle/>
            <a:p>
              <a:endParaRPr/>
            </a:p>
          </p:txBody>
        </p:sp>
        <p:sp>
          <p:nvSpPr>
            <p:cNvPr id="167" name="object 167"/>
            <p:cNvSpPr/>
            <p:nvPr/>
          </p:nvSpPr>
          <p:spPr>
            <a:xfrm>
              <a:off x="4132541" y="3717150"/>
              <a:ext cx="19685" cy="22225"/>
            </a:xfrm>
            <a:custGeom>
              <a:avLst/>
              <a:gdLst/>
              <a:ahLst/>
              <a:cxnLst/>
              <a:rect l="l" t="t" r="r" b="b"/>
              <a:pathLst>
                <a:path w="19685" h="22225">
                  <a:moveTo>
                    <a:pt x="19646" y="21704"/>
                  </a:moveTo>
                  <a:lnTo>
                    <a:pt x="0" y="21704"/>
                  </a:lnTo>
                  <a:lnTo>
                    <a:pt x="0" y="0"/>
                  </a:lnTo>
                  <a:lnTo>
                    <a:pt x="19646" y="0"/>
                  </a:lnTo>
                  <a:lnTo>
                    <a:pt x="19646" y="21704"/>
                  </a:lnTo>
                  <a:close/>
                </a:path>
              </a:pathLst>
            </a:custGeom>
            <a:solidFill>
              <a:srgbClr val="D7EAF9"/>
            </a:solidFill>
          </p:spPr>
          <p:txBody>
            <a:bodyPr wrap="square" lIns="0" tIns="0" rIns="0" bIns="0" rtlCol="0"/>
            <a:lstStyle/>
            <a:p>
              <a:endParaRPr/>
            </a:p>
          </p:txBody>
        </p:sp>
        <p:sp>
          <p:nvSpPr>
            <p:cNvPr id="168" name="object 168"/>
            <p:cNvSpPr/>
            <p:nvPr/>
          </p:nvSpPr>
          <p:spPr>
            <a:xfrm>
              <a:off x="4104513" y="3717150"/>
              <a:ext cx="19685" cy="22225"/>
            </a:xfrm>
            <a:custGeom>
              <a:avLst/>
              <a:gdLst/>
              <a:ahLst/>
              <a:cxnLst/>
              <a:rect l="l" t="t" r="r" b="b"/>
              <a:pathLst>
                <a:path w="19685" h="22225">
                  <a:moveTo>
                    <a:pt x="19634" y="21704"/>
                  </a:moveTo>
                  <a:lnTo>
                    <a:pt x="0" y="21704"/>
                  </a:lnTo>
                  <a:lnTo>
                    <a:pt x="0" y="0"/>
                  </a:lnTo>
                  <a:lnTo>
                    <a:pt x="19634" y="0"/>
                  </a:lnTo>
                  <a:lnTo>
                    <a:pt x="19634" y="21704"/>
                  </a:lnTo>
                  <a:close/>
                </a:path>
              </a:pathLst>
            </a:custGeom>
            <a:solidFill>
              <a:srgbClr val="D7EAF9"/>
            </a:solidFill>
          </p:spPr>
          <p:txBody>
            <a:bodyPr wrap="square" lIns="0" tIns="0" rIns="0" bIns="0" rtlCol="0"/>
            <a:lstStyle/>
            <a:p>
              <a:endParaRPr/>
            </a:p>
          </p:txBody>
        </p:sp>
        <p:sp>
          <p:nvSpPr>
            <p:cNvPr id="169" name="object 169"/>
            <p:cNvSpPr/>
            <p:nvPr/>
          </p:nvSpPr>
          <p:spPr>
            <a:xfrm>
              <a:off x="4077169" y="3717150"/>
              <a:ext cx="19685" cy="22225"/>
            </a:xfrm>
            <a:custGeom>
              <a:avLst/>
              <a:gdLst/>
              <a:ahLst/>
              <a:cxnLst/>
              <a:rect l="l" t="t" r="r" b="b"/>
              <a:pathLst>
                <a:path w="19685" h="22225">
                  <a:moveTo>
                    <a:pt x="19634" y="21704"/>
                  </a:moveTo>
                  <a:lnTo>
                    <a:pt x="0" y="21704"/>
                  </a:lnTo>
                  <a:lnTo>
                    <a:pt x="0" y="0"/>
                  </a:lnTo>
                  <a:lnTo>
                    <a:pt x="19634" y="0"/>
                  </a:lnTo>
                  <a:lnTo>
                    <a:pt x="19634" y="21704"/>
                  </a:lnTo>
                  <a:close/>
                </a:path>
              </a:pathLst>
            </a:custGeom>
            <a:solidFill>
              <a:srgbClr val="D7EAF9"/>
            </a:solidFill>
          </p:spPr>
          <p:txBody>
            <a:bodyPr wrap="square" lIns="0" tIns="0" rIns="0" bIns="0" rtlCol="0"/>
            <a:lstStyle/>
            <a:p>
              <a:endParaRPr/>
            </a:p>
          </p:txBody>
        </p:sp>
        <p:sp>
          <p:nvSpPr>
            <p:cNvPr id="170" name="object 170"/>
            <p:cNvSpPr/>
            <p:nvPr/>
          </p:nvSpPr>
          <p:spPr>
            <a:xfrm>
              <a:off x="4049115" y="3717150"/>
              <a:ext cx="19685" cy="22225"/>
            </a:xfrm>
            <a:custGeom>
              <a:avLst/>
              <a:gdLst/>
              <a:ahLst/>
              <a:cxnLst/>
              <a:rect l="l" t="t" r="r" b="b"/>
              <a:pathLst>
                <a:path w="19685" h="22225">
                  <a:moveTo>
                    <a:pt x="19659" y="21704"/>
                  </a:moveTo>
                  <a:lnTo>
                    <a:pt x="0" y="21704"/>
                  </a:lnTo>
                  <a:lnTo>
                    <a:pt x="0" y="0"/>
                  </a:lnTo>
                  <a:lnTo>
                    <a:pt x="19659" y="0"/>
                  </a:lnTo>
                  <a:lnTo>
                    <a:pt x="19659" y="21704"/>
                  </a:lnTo>
                  <a:close/>
                </a:path>
              </a:pathLst>
            </a:custGeom>
            <a:solidFill>
              <a:srgbClr val="D7EAF9"/>
            </a:solidFill>
          </p:spPr>
          <p:txBody>
            <a:bodyPr wrap="square" lIns="0" tIns="0" rIns="0" bIns="0" rtlCol="0"/>
            <a:lstStyle/>
            <a:p>
              <a:endParaRPr/>
            </a:p>
          </p:txBody>
        </p:sp>
        <p:sp>
          <p:nvSpPr>
            <p:cNvPr id="171" name="object 171"/>
            <p:cNvSpPr/>
            <p:nvPr/>
          </p:nvSpPr>
          <p:spPr>
            <a:xfrm>
              <a:off x="4021086" y="3717150"/>
              <a:ext cx="19685" cy="22225"/>
            </a:xfrm>
            <a:custGeom>
              <a:avLst/>
              <a:gdLst/>
              <a:ahLst/>
              <a:cxnLst/>
              <a:rect l="l" t="t" r="r" b="b"/>
              <a:pathLst>
                <a:path w="19685" h="22225">
                  <a:moveTo>
                    <a:pt x="19634" y="21704"/>
                  </a:moveTo>
                  <a:lnTo>
                    <a:pt x="0" y="21704"/>
                  </a:lnTo>
                  <a:lnTo>
                    <a:pt x="0" y="0"/>
                  </a:lnTo>
                  <a:lnTo>
                    <a:pt x="19634" y="0"/>
                  </a:lnTo>
                  <a:lnTo>
                    <a:pt x="19634" y="21704"/>
                  </a:lnTo>
                  <a:close/>
                </a:path>
              </a:pathLst>
            </a:custGeom>
            <a:solidFill>
              <a:srgbClr val="D7EAF9"/>
            </a:solidFill>
          </p:spPr>
          <p:txBody>
            <a:bodyPr wrap="square" lIns="0" tIns="0" rIns="0" bIns="0" rtlCol="0"/>
            <a:lstStyle/>
            <a:p>
              <a:endParaRPr/>
            </a:p>
          </p:txBody>
        </p:sp>
        <p:sp>
          <p:nvSpPr>
            <p:cNvPr id="172" name="object 172"/>
            <p:cNvSpPr/>
            <p:nvPr/>
          </p:nvSpPr>
          <p:spPr>
            <a:xfrm>
              <a:off x="4104513" y="3750474"/>
              <a:ext cx="19685" cy="22225"/>
            </a:xfrm>
            <a:custGeom>
              <a:avLst/>
              <a:gdLst/>
              <a:ahLst/>
              <a:cxnLst/>
              <a:rect l="l" t="t" r="r" b="b"/>
              <a:pathLst>
                <a:path w="19685" h="22225">
                  <a:moveTo>
                    <a:pt x="19634" y="21691"/>
                  </a:moveTo>
                  <a:lnTo>
                    <a:pt x="0" y="21691"/>
                  </a:lnTo>
                  <a:lnTo>
                    <a:pt x="0" y="0"/>
                  </a:lnTo>
                  <a:lnTo>
                    <a:pt x="19634" y="0"/>
                  </a:lnTo>
                  <a:lnTo>
                    <a:pt x="19634" y="21691"/>
                  </a:lnTo>
                  <a:close/>
                </a:path>
              </a:pathLst>
            </a:custGeom>
            <a:solidFill>
              <a:srgbClr val="D7EAF9"/>
            </a:solidFill>
          </p:spPr>
          <p:txBody>
            <a:bodyPr wrap="square" lIns="0" tIns="0" rIns="0" bIns="0" rtlCol="0"/>
            <a:lstStyle/>
            <a:p>
              <a:endParaRPr/>
            </a:p>
          </p:txBody>
        </p:sp>
        <p:sp>
          <p:nvSpPr>
            <p:cNvPr id="173" name="object 173"/>
            <p:cNvSpPr/>
            <p:nvPr/>
          </p:nvSpPr>
          <p:spPr>
            <a:xfrm>
              <a:off x="4077169" y="3750474"/>
              <a:ext cx="19685" cy="22225"/>
            </a:xfrm>
            <a:custGeom>
              <a:avLst/>
              <a:gdLst/>
              <a:ahLst/>
              <a:cxnLst/>
              <a:rect l="l" t="t" r="r" b="b"/>
              <a:pathLst>
                <a:path w="19685" h="22225">
                  <a:moveTo>
                    <a:pt x="19634" y="21691"/>
                  </a:moveTo>
                  <a:lnTo>
                    <a:pt x="0" y="21691"/>
                  </a:lnTo>
                  <a:lnTo>
                    <a:pt x="0" y="0"/>
                  </a:lnTo>
                  <a:lnTo>
                    <a:pt x="19634" y="0"/>
                  </a:lnTo>
                  <a:lnTo>
                    <a:pt x="19634" y="21691"/>
                  </a:lnTo>
                  <a:close/>
                </a:path>
              </a:pathLst>
            </a:custGeom>
            <a:solidFill>
              <a:srgbClr val="D7EAF9"/>
            </a:solidFill>
          </p:spPr>
          <p:txBody>
            <a:bodyPr wrap="square" lIns="0" tIns="0" rIns="0" bIns="0" rtlCol="0"/>
            <a:lstStyle/>
            <a:p>
              <a:endParaRPr/>
            </a:p>
          </p:txBody>
        </p:sp>
        <p:sp>
          <p:nvSpPr>
            <p:cNvPr id="174" name="object 174"/>
            <p:cNvSpPr/>
            <p:nvPr/>
          </p:nvSpPr>
          <p:spPr>
            <a:xfrm>
              <a:off x="4049115" y="3750474"/>
              <a:ext cx="19685" cy="22225"/>
            </a:xfrm>
            <a:custGeom>
              <a:avLst/>
              <a:gdLst/>
              <a:ahLst/>
              <a:cxnLst/>
              <a:rect l="l" t="t" r="r" b="b"/>
              <a:pathLst>
                <a:path w="19685" h="22225">
                  <a:moveTo>
                    <a:pt x="19659" y="21691"/>
                  </a:moveTo>
                  <a:lnTo>
                    <a:pt x="0" y="21691"/>
                  </a:lnTo>
                  <a:lnTo>
                    <a:pt x="0" y="0"/>
                  </a:lnTo>
                  <a:lnTo>
                    <a:pt x="19659" y="0"/>
                  </a:lnTo>
                  <a:lnTo>
                    <a:pt x="19659" y="21691"/>
                  </a:lnTo>
                  <a:close/>
                </a:path>
              </a:pathLst>
            </a:custGeom>
            <a:solidFill>
              <a:srgbClr val="D7EAF9"/>
            </a:solidFill>
          </p:spPr>
          <p:txBody>
            <a:bodyPr wrap="square" lIns="0" tIns="0" rIns="0" bIns="0" rtlCol="0"/>
            <a:lstStyle/>
            <a:p>
              <a:endParaRPr/>
            </a:p>
          </p:txBody>
        </p:sp>
        <p:sp>
          <p:nvSpPr>
            <p:cNvPr id="175" name="object 175"/>
            <p:cNvSpPr/>
            <p:nvPr/>
          </p:nvSpPr>
          <p:spPr>
            <a:xfrm>
              <a:off x="4021086" y="3750474"/>
              <a:ext cx="19685" cy="22225"/>
            </a:xfrm>
            <a:custGeom>
              <a:avLst/>
              <a:gdLst/>
              <a:ahLst/>
              <a:cxnLst/>
              <a:rect l="l" t="t" r="r" b="b"/>
              <a:pathLst>
                <a:path w="19685" h="22225">
                  <a:moveTo>
                    <a:pt x="19634" y="21691"/>
                  </a:moveTo>
                  <a:lnTo>
                    <a:pt x="0" y="21691"/>
                  </a:lnTo>
                  <a:lnTo>
                    <a:pt x="0" y="0"/>
                  </a:lnTo>
                  <a:lnTo>
                    <a:pt x="19634" y="0"/>
                  </a:lnTo>
                  <a:lnTo>
                    <a:pt x="19634" y="21691"/>
                  </a:lnTo>
                  <a:close/>
                </a:path>
              </a:pathLst>
            </a:custGeom>
            <a:solidFill>
              <a:srgbClr val="D7EAF9"/>
            </a:solidFill>
          </p:spPr>
          <p:txBody>
            <a:bodyPr wrap="square" lIns="0" tIns="0" rIns="0" bIns="0" rtlCol="0"/>
            <a:lstStyle/>
            <a:p>
              <a:endParaRPr/>
            </a:p>
          </p:txBody>
        </p:sp>
        <p:sp>
          <p:nvSpPr>
            <p:cNvPr id="176" name="object 176"/>
            <p:cNvSpPr/>
            <p:nvPr/>
          </p:nvSpPr>
          <p:spPr>
            <a:xfrm>
              <a:off x="3993032" y="3750474"/>
              <a:ext cx="19685" cy="22225"/>
            </a:xfrm>
            <a:custGeom>
              <a:avLst/>
              <a:gdLst/>
              <a:ahLst/>
              <a:cxnLst/>
              <a:rect l="l" t="t" r="r" b="b"/>
              <a:pathLst>
                <a:path w="19685" h="22225">
                  <a:moveTo>
                    <a:pt x="19672" y="21691"/>
                  </a:moveTo>
                  <a:lnTo>
                    <a:pt x="0" y="21691"/>
                  </a:lnTo>
                  <a:lnTo>
                    <a:pt x="0" y="0"/>
                  </a:lnTo>
                  <a:lnTo>
                    <a:pt x="19672" y="0"/>
                  </a:lnTo>
                  <a:lnTo>
                    <a:pt x="19672" y="21691"/>
                  </a:lnTo>
                  <a:close/>
                </a:path>
              </a:pathLst>
            </a:custGeom>
            <a:solidFill>
              <a:srgbClr val="D7EAF9"/>
            </a:solidFill>
          </p:spPr>
          <p:txBody>
            <a:bodyPr wrap="square" lIns="0" tIns="0" rIns="0" bIns="0" rtlCol="0"/>
            <a:lstStyle/>
            <a:p>
              <a:endParaRPr/>
            </a:p>
          </p:txBody>
        </p:sp>
        <p:sp>
          <p:nvSpPr>
            <p:cNvPr id="177" name="object 177"/>
            <p:cNvSpPr/>
            <p:nvPr/>
          </p:nvSpPr>
          <p:spPr>
            <a:xfrm>
              <a:off x="3933736" y="3724351"/>
              <a:ext cx="31115" cy="34290"/>
            </a:xfrm>
            <a:custGeom>
              <a:avLst/>
              <a:gdLst/>
              <a:ahLst/>
              <a:cxnLst/>
              <a:rect l="l" t="t" r="r" b="b"/>
              <a:pathLst>
                <a:path w="31114" h="34289">
                  <a:moveTo>
                    <a:pt x="30899" y="34124"/>
                  </a:moveTo>
                  <a:lnTo>
                    <a:pt x="0" y="34124"/>
                  </a:lnTo>
                  <a:lnTo>
                    <a:pt x="0" y="0"/>
                  </a:lnTo>
                  <a:lnTo>
                    <a:pt x="30899" y="0"/>
                  </a:lnTo>
                  <a:lnTo>
                    <a:pt x="30899" y="34124"/>
                  </a:lnTo>
                  <a:close/>
                </a:path>
              </a:pathLst>
            </a:custGeom>
            <a:solidFill>
              <a:srgbClr val="D7EAF9"/>
            </a:solidFill>
          </p:spPr>
          <p:txBody>
            <a:bodyPr wrap="square" lIns="0" tIns="0" rIns="0" bIns="0" rtlCol="0"/>
            <a:lstStyle/>
            <a:p>
              <a:endParaRPr/>
            </a:p>
          </p:txBody>
        </p:sp>
        <p:sp>
          <p:nvSpPr>
            <p:cNvPr id="178" name="object 178"/>
            <p:cNvSpPr/>
            <p:nvPr/>
          </p:nvSpPr>
          <p:spPr>
            <a:xfrm>
              <a:off x="3933736" y="3777831"/>
              <a:ext cx="31115" cy="34290"/>
            </a:xfrm>
            <a:custGeom>
              <a:avLst/>
              <a:gdLst/>
              <a:ahLst/>
              <a:cxnLst/>
              <a:rect l="l" t="t" r="r" b="b"/>
              <a:pathLst>
                <a:path w="31114" h="34289">
                  <a:moveTo>
                    <a:pt x="30899" y="34074"/>
                  </a:moveTo>
                  <a:lnTo>
                    <a:pt x="0" y="34074"/>
                  </a:lnTo>
                  <a:lnTo>
                    <a:pt x="0" y="0"/>
                  </a:lnTo>
                  <a:lnTo>
                    <a:pt x="30899" y="0"/>
                  </a:lnTo>
                  <a:lnTo>
                    <a:pt x="30899" y="34074"/>
                  </a:lnTo>
                  <a:close/>
                </a:path>
              </a:pathLst>
            </a:custGeom>
            <a:solidFill>
              <a:srgbClr val="D7EAF9"/>
            </a:solidFill>
          </p:spPr>
          <p:txBody>
            <a:bodyPr wrap="square" lIns="0" tIns="0" rIns="0" bIns="0" rtlCol="0"/>
            <a:lstStyle/>
            <a:p>
              <a:endParaRPr/>
            </a:p>
          </p:txBody>
        </p:sp>
        <p:sp>
          <p:nvSpPr>
            <p:cNvPr id="179" name="object 179"/>
            <p:cNvSpPr/>
            <p:nvPr/>
          </p:nvSpPr>
          <p:spPr>
            <a:xfrm>
              <a:off x="3933736" y="3831234"/>
              <a:ext cx="31115" cy="34290"/>
            </a:xfrm>
            <a:custGeom>
              <a:avLst/>
              <a:gdLst/>
              <a:ahLst/>
              <a:cxnLst/>
              <a:rect l="l" t="t" r="r" b="b"/>
              <a:pathLst>
                <a:path w="31114" h="34289">
                  <a:moveTo>
                    <a:pt x="30899" y="34124"/>
                  </a:moveTo>
                  <a:lnTo>
                    <a:pt x="0" y="34124"/>
                  </a:lnTo>
                  <a:lnTo>
                    <a:pt x="0" y="0"/>
                  </a:lnTo>
                  <a:lnTo>
                    <a:pt x="30899" y="0"/>
                  </a:lnTo>
                  <a:lnTo>
                    <a:pt x="30899" y="34124"/>
                  </a:lnTo>
                  <a:close/>
                </a:path>
              </a:pathLst>
            </a:custGeom>
            <a:solidFill>
              <a:srgbClr val="D7EAF9"/>
            </a:solidFill>
          </p:spPr>
          <p:txBody>
            <a:bodyPr wrap="square" lIns="0" tIns="0" rIns="0" bIns="0" rtlCol="0"/>
            <a:lstStyle/>
            <a:p>
              <a:endParaRPr/>
            </a:p>
          </p:txBody>
        </p:sp>
        <p:sp>
          <p:nvSpPr>
            <p:cNvPr id="180" name="object 180"/>
            <p:cNvSpPr/>
            <p:nvPr/>
          </p:nvSpPr>
          <p:spPr>
            <a:xfrm>
              <a:off x="3581095" y="3801605"/>
              <a:ext cx="30480" cy="33655"/>
            </a:xfrm>
            <a:custGeom>
              <a:avLst/>
              <a:gdLst/>
              <a:ahLst/>
              <a:cxnLst/>
              <a:rect l="l" t="t" r="r" b="b"/>
              <a:pathLst>
                <a:path w="30479" h="33654">
                  <a:moveTo>
                    <a:pt x="30302" y="33426"/>
                  </a:moveTo>
                  <a:lnTo>
                    <a:pt x="0" y="33426"/>
                  </a:lnTo>
                  <a:lnTo>
                    <a:pt x="0" y="0"/>
                  </a:lnTo>
                  <a:lnTo>
                    <a:pt x="30302" y="0"/>
                  </a:lnTo>
                  <a:lnTo>
                    <a:pt x="30302" y="33426"/>
                  </a:lnTo>
                  <a:close/>
                </a:path>
              </a:pathLst>
            </a:custGeom>
            <a:solidFill>
              <a:srgbClr val="BCE1F7"/>
            </a:solidFill>
          </p:spPr>
          <p:txBody>
            <a:bodyPr wrap="square" lIns="0" tIns="0" rIns="0" bIns="0" rtlCol="0"/>
            <a:lstStyle/>
            <a:p>
              <a:endParaRPr/>
            </a:p>
          </p:txBody>
        </p:sp>
        <p:sp>
          <p:nvSpPr>
            <p:cNvPr id="181" name="object 181"/>
            <p:cNvSpPr/>
            <p:nvPr/>
          </p:nvSpPr>
          <p:spPr>
            <a:xfrm>
              <a:off x="3883736" y="3801605"/>
              <a:ext cx="30480" cy="33655"/>
            </a:xfrm>
            <a:custGeom>
              <a:avLst/>
              <a:gdLst/>
              <a:ahLst/>
              <a:cxnLst/>
              <a:rect l="l" t="t" r="r" b="b"/>
              <a:pathLst>
                <a:path w="30479" h="33654">
                  <a:moveTo>
                    <a:pt x="30289" y="33426"/>
                  </a:moveTo>
                  <a:lnTo>
                    <a:pt x="0" y="33426"/>
                  </a:lnTo>
                  <a:lnTo>
                    <a:pt x="0" y="0"/>
                  </a:lnTo>
                  <a:lnTo>
                    <a:pt x="30289" y="0"/>
                  </a:lnTo>
                  <a:lnTo>
                    <a:pt x="30289" y="33426"/>
                  </a:lnTo>
                  <a:close/>
                </a:path>
              </a:pathLst>
            </a:custGeom>
            <a:solidFill>
              <a:srgbClr val="BCE1F7"/>
            </a:solidFill>
          </p:spPr>
          <p:txBody>
            <a:bodyPr wrap="square" lIns="0" tIns="0" rIns="0" bIns="0" rtlCol="0"/>
            <a:lstStyle/>
            <a:p>
              <a:endParaRPr/>
            </a:p>
          </p:txBody>
        </p:sp>
        <p:sp>
          <p:nvSpPr>
            <p:cNvPr id="182" name="object 182"/>
            <p:cNvSpPr/>
            <p:nvPr/>
          </p:nvSpPr>
          <p:spPr>
            <a:xfrm>
              <a:off x="3840505" y="3801605"/>
              <a:ext cx="30480" cy="33655"/>
            </a:xfrm>
            <a:custGeom>
              <a:avLst/>
              <a:gdLst/>
              <a:ahLst/>
              <a:cxnLst/>
              <a:rect l="l" t="t" r="r" b="b"/>
              <a:pathLst>
                <a:path w="30479" h="33654">
                  <a:moveTo>
                    <a:pt x="30289" y="33426"/>
                  </a:moveTo>
                  <a:lnTo>
                    <a:pt x="0" y="33426"/>
                  </a:lnTo>
                  <a:lnTo>
                    <a:pt x="0" y="0"/>
                  </a:lnTo>
                  <a:lnTo>
                    <a:pt x="30289" y="0"/>
                  </a:lnTo>
                  <a:lnTo>
                    <a:pt x="30289" y="33426"/>
                  </a:lnTo>
                  <a:close/>
                </a:path>
              </a:pathLst>
            </a:custGeom>
            <a:solidFill>
              <a:srgbClr val="BCE1F7"/>
            </a:solidFill>
          </p:spPr>
          <p:txBody>
            <a:bodyPr wrap="square" lIns="0" tIns="0" rIns="0" bIns="0" rtlCol="0"/>
            <a:lstStyle/>
            <a:p>
              <a:endParaRPr/>
            </a:p>
          </p:txBody>
        </p:sp>
        <p:sp>
          <p:nvSpPr>
            <p:cNvPr id="183" name="object 183"/>
            <p:cNvSpPr/>
            <p:nvPr/>
          </p:nvSpPr>
          <p:spPr>
            <a:xfrm>
              <a:off x="3797262" y="3801605"/>
              <a:ext cx="30480" cy="33655"/>
            </a:xfrm>
            <a:custGeom>
              <a:avLst/>
              <a:gdLst/>
              <a:ahLst/>
              <a:cxnLst/>
              <a:rect l="l" t="t" r="r" b="b"/>
              <a:pathLst>
                <a:path w="30479" h="33654">
                  <a:moveTo>
                    <a:pt x="30289" y="33426"/>
                  </a:moveTo>
                  <a:lnTo>
                    <a:pt x="0" y="33426"/>
                  </a:lnTo>
                  <a:lnTo>
                    <a:pt x="0" y="0"/>
                  </a:lnTo>
                  <a:lnTo>
                    <a:pt x="30289" y="0"/>
                  </a:lnTo>
                  <a:lnTo>
                    <a:pt x="30289" y="33426"/>
                  </a:lnTo>
                  <a:close/>
                </a:path>
              </a:pathLst>
            </a:custGeom>
            <a:solidFill>
              <a:srgbClr val="BCE1F7"/>
            </a:solidFill>
          </p:spPr>
          <p:txBody>
            <a:bodyPr wrap="square" lIns="0" tIns="0" rIns="0" bIns="0" rtlCol="0"/>
            <a:lstStyle/>
            <a:p>
              <a:endParaRPr/>
            </a:p>
          </p:txBody>
        </p:sp>
        <p:sp>
          <p:nvSpPr>
            <p:cNvPr id="184" name="object 184"/>
            <p:cNvSpPr/>
            <p:nvPr/>
          </p:nvSpPr>
          <p:spPr>
            <a:xfrm>
              <a:off x="3754043" y="3801605"/>
              <a:ext cx="30480" cy="33655"/>
            </a:xfrm>
            <a:custGeom>
              <a:avLst/>
              <a:gdLst/>
              <a:ahLst/>
              <a:cxnLst/>
              <a:rect l="l" t="t" r="r" b="b"/>
              <a:pathLst>
                <a:path w="30479" h="33654">
                  <a:moveTo>
                    <a:pt x="30289" y="33426"/>
                  </a:moveTo>
                  <a:lnTo>
                    <a:pt x="0" y="33426"/>
                  </a:lnTo>
                  <a:lnTo>
                    <a:pt x="0" y="0"/>
                  </a:lnTo>
                  <a:lnTo>
                    <a:pt x="30289" y="0"/>
                  </a:lnTo>
                  <a:lnTo>
                    <a:pt x="30289" y="33426"/>
                  </a:lnTo>
                  <a:close/>
                </a:path>
              </a:pathLst>
            </a:custGeom>
            <a:solidFill>
              <a:srgbClr val="BCE1F7"/>
            </a:solidFill>
          </p:spPr>
          <p:txBody>
            <a:bodyPr wrap="square" lIns="0" tIns="0" rIns="0" bIns="0" rtlCol="0"/>
            <a:lstStyle/>
            <a:p>
              <a:endParaRPr/>
            </a:p>
          </p:txBody>
        </p:sp>
        <p:sp>
          <p:nvSpPr>
            <p:cNvPr id="185" name="object 185"/>
            <p:cNvSpPr/>
            <p:nvPr/>
          </p:nvSpPr>
          <p:spPr>
            <a:xfrm>
              <a:off x="3710813" y="3801605"/>
              <a:ext cx="30480" cy="33655"/>
            </a:xfrm>
            <a:custGeom>
              <a:avLst/>
              <a:gdLst/>
              <a:ahLst/>
              <a:cxnLst/>
              <a:rect l="l" t="t" r="r" b="b"/>
              <a:pathLst>
                <a:path w="30479" h="33654">
                  <a:moveTo>
                    <a:pt x="30276" y="33426"/>
                  </a:moveTo>
                  <a:lnTo>
                    <a:pt x="0" y="33426"/>
                  </a:lnTo>
                  <a:lnTo>
                    <a:pt x="0" y="0"/>
                  </a:lnTo>
                  <a:lnTo>
                    <a:pt x="30276" y="0"/>
                  </a:lnTo>
                  <a:lnTo>
                    <a:pt x="30276" y="33426"/>
                  </a:lnTo>
                  <a:close/>
                </a:path>
              </a:pathLst>
            </a:custGeom>
            <a:solidFill>
              <a:srgbClr val="BCE1F7"/>
            </a:solidFill>
          </p:spPr>
          <p:txBody>
            <a:bodyPr wrap="square" lIns="0" tIns="0" rIns="0" bIns="0" rtlCol="0"/>
            <a:lstStyle/>
            <a:p>
              <a:endParaRPr/>
            </a:p>
          </p:txBody>
        </p:sp>
        <p:sp>
          <p:nvSpPr>
            <p:cNvPr id="186" name="object 186"/>
            <p:cNvSpPr/>
            <p:nvPr/>
          </p:nvSpPr>
          <p:spPr>
            <a:xfrm>
              <a:off x="3667569" y="3801605"/>
              <a:ext cx="30480" cy="33655"/>
            </a:xfrm>
            <a:custGeom>
              <a:avLst/>
              <a:gdLst/>
              <a:ahLst/>
              <a:cxnLst/>
              <a:rect l="l" t="t" r="r" b="b"/>
              <a:pathLst>
                <a:path w="30479" h="33654">
                  <a:moveTo>
                    <a:pt x="30302" y="33426"/>
                  </a:moveTo>
                  <a:lnTo>
                    <a:pt x="0" y="33426"/>
                  </a:lnTo>
                  <a:lnTo>
                    <a:pt x="0" y="0"/>
                  </a:lnTo>
                  <a:lnTo>
                    <a:pt x="30302" y="0"/>
                  </a:lnTo>
                  <a:lnTo>
                    <a:pt x="30302" y="33426"/>
                  </a:lnTo>
                  <a:close/>
                </a:path>
              </a:pathLst>
            </a:custGeom>
            <a:solidFill>
              <a:srgbClr val="BCE1F7"/>
            </a:solidFill>
          </p:spPr>
          <p:txBody>
            <a:bodyPr wrap="square" lIns="0" tIns="0" rIns="0" bIns="0" rtlCol="0"/>
            <a:lstStyle/>
            <a:p>
              <a:endParaRPr/>
            </a:p>
          </p:txBody>
        </p:sp>
        <p:sp>
          <p:nvSpPr>
            <p:cNvPr id="187" name="object 187"/>
            <p:cNvSpPr/>
            <p:nvPr/>
          </p:nvSpPr>
          <p:spPr>
            <a:xfrm>
              <a:off x="3624338" y="3801605"/>
              <a:ext cx="30480" cy="33655"/>
            </a:xfrm>
            <a:custGeom>
              <a:avLst/>
              <a:gdLst/>
              <a:ahLst/>
              <a:cxnLst/>
              <a:rect l="l" t="t" r="r" b="b"/>
              <a:pathLst>
                <a:path w="30479" h="33654">
                  <a:moveTo>
                    <a:pt x="30276" y="33426"/>
                  </a:moveTo>
                  <a:lnTo>
                    <a:pt x="0" y="33426"/>
                  </a:lnTo>
                  <a:lnTo>
                    <a:pt x="0" y="0"/>
                  </a:lnTo>
                  <a:lnTo>
                    <a:pt x="30276" y="0"/>
                  </a:lnTo>
                  <a:lnTo>
                    <a:pt x="30276" y="33426"/>
                  </a:lnTo>
                  <a:close/>
                </a:path>
              </a:pathLst>
            </a:custGeom>
            <a:solidFill>
              <a:srgbClr val="BCE1F7"/>
            </a:solidFill>
          </p:spPr>
          <p:txBody>
            <a:bodyPr wrap="square" lIns="0" tIns="0" rIns="0" bIns="0" rtlCol="0"/>
            <a:lstStyle/>
            <a:p>
              <a:endParaRPr/>
            </a:p>
          </p:txBody>
        </p:sp>
        <p:sp>
          <p:nvSpPr>
            <p:cNvPr id="188" name="object 188"/>
            <p:cNvSpPr/>
            <p:nvPr/>
          </p:nvSpPr>
          <p:spPr>
            <a:xfrm>
              <a:off x="3561829" y="3888555"/>
              <a:ext cx="608965" cy="0"/>
            </a:xfrm>
            <a:custGeom>
              <a:avLst/>
              <a:gdLst/>
              <a:ahLst/>
              <a:cxnLst/>
              <a:rect l="l" t="t" r="r" b="b"/>
              <a:pathLst>
                <a:path w="608964">
                  <a:moveTo>
                    <a:pt x="0" y="0"/>
                  </a:moveTo>
                  <a:lnTo>
                    <a:pt x="608876" y="0"/>
                  </a:lnTo>
                </a:path>
              </a:pathLst>
            </a:custGeom>
            <a:ln w="10756">
              <a:solidFill>
                <a:srgbClr val="4A4A4C"/>
              </a:solidFill>
            </a:ln>
          </p:spPr>
          <p:txBody>
            <a:bodyPr wrap="square" lIns="0" tIns="0" rIns="0" bIns="0" rtlCol="0"/>
            <a:lstStyle/>
            <a:p>
              <a:endParaRPr/>
            </a:p>
          </p:txBody>
        </p:sp>
        <p:sp>
          <p:nvSpPr>
            <p:cNvPr id="189" name="object 189"/>
            <p:cNvSpPr/>
            <p:nvPr/>
          </p:nvSpPr>
          <p:spPr>
            <a:xfrm>
              <a:off x="3835250" y="2715610"/>
              <a:ext cx="737235" cy="737235"/>
            </a:xfrm>
            <a:custGeom>
              <a:avLst/>
              <a:gdLst/>
              <a:ahLst/>
              <a:cxnLst/>
              <a:rect l="l" t="t" r="r" b="b"/>
              <a:pathLst>
                <a:path w="737235" h="737235">
                  <a:moveTo>
                    <a:pt x="368376" y="0"/>
                  </a:moveTo>
                  <a:lnTo>
                    <a:pt x="322169" y="2869"/>
                  </a:lnTo>
                  <a:lnTo>
                    <a:pt x="277674" y="11247"/>
                  </a:lnTo>
                  <a:lnTo>
                    <a:pt x="235237" y="24789"/>
                  </a:lnTo>
                  <a:lnTo>
                    <a:pt x="195203" y="43151"/>
                  </a:lnTo>
                  <a:lnTo>
                    <a:pt x="157918" y="65985"/>
                  </a:lnTo>
                  <a:lnTo>
                    <a:pt x="123725" y="92949"/>
                  </a:lnTo>
                  <a:lnTo>
                    <a:pt x="92972" y="123697"/>
                  </a:lnTo>
                  <a:lnTo>
                    <a:pt x="66002" y="157884"/>
                  </a:lnTo>
                  <a:lnTo>
                    <a:pt x="43162" y="195164"/>
                  </a:lnTo>
                  <a:lnTo>
                    <a:pt x="24796" y="235193"/>
                  </a:lnTo>
                  <a:lnTo>
                    <a:pt x="11250" y="277627"/>
                  </a:lnTo>
                  <a:lnTo>
                    <a:pt x="2870" y="322119"/>
                  </a:lnTo>
                  <a:lnTo>
                    <a:pt x="0" y="368325"/>
                  </a:lnTo>
                  <a:lnTo>
                    <a:pt x="2870" y="414545"/>
                  </a:lnTo>
                  <a:lnTo>
                    <a:pt x="11250" y="459051"/>
                  </a:lnTo>
                  <a:lnTo>
                    <a:pt x="24796" y="501496"/>
                  </a:lnTo>
                  <a:lnTo>
                    <a:pt x="43162" y="541537"/>
                  </a:lnTo>
                  <a:lnTo>
                    <a:pt x="66002" y="578827"/>
                  </a:lnTo>
                  <a:lnTo>
                    <a:pt x="92972" y="613023"/>
                  </a:lnTo>
                  <a:lnTo>
                    <a:pt x="123725" y="643779"/>
                  </a:lnTo>
                  <a:lnTo>
                    <a:pt x="157918" y="670750"/>
                  </a:lnTo>
                  <a:lnTo>
                    <a:pt x="195203" y="693590"/>
                  </a:lnTo>
                  <a:lnTo>
                    <a:pt x="235237" y="711956"/>
                  </a:lnTo>
                  <a:lnTo>
                    <a:pt x="277674" y="725501"/>
                  </a:lnTo>
                  <a:lnTo>
                    <a:pt x="322169" y="733882"/>
                  </a:lnTo>
                  <a:lnTo>
                    <a:pt x="368376" y="736752"/>
                  </a:lnTo>
                  <a:lnTo>
                    <a:pt x="414585" y="733882"/>
                  </a:lnTo>
                  <a:lnTo>
                    <a:pt x="459081" y="725501"/>
                  </a:lnTo>
                  <a:lnTo>
                    <a:pt x="501519" y="711956"/>
                  </a:lnTo>
                  <a:lnTo>
                    <a:pt x="541554" y="693590"/>
                  </a:lnTo>
                  <a:lnTo>
                    <a:pt x="578839" y="670750"/>
                  </a:lnTo>
                  <a:lnTo>
                    <a:pt x="613031" y="643779"/>
                  </a:lnTo>
                  <a:lnTo>
                    <a:pt x="643784" y="613023"/>
                  </a:lnTo>
                  <a:lnTo>
                    <a:pt x="670753" y="578827"/>
                  </a:lnTo>
                  <a:lnTo>
                    <a:pt x="693592" y="541537"/>
                  </a:lnTo>
                  <a:lnTo>
                    <a:pt x="711957" y="501496"/>
                  </a:lnTo>
                  <a:lnTo>
                    <a:pt x="725502" y="459051"/>
                  </a:lnTo>
                  <a:lnTo>
                    <a:pt x="733882" y="414545"/>
                  </a:lnTo>
                  <a:lnTo>
                    <a:pt x="736752" y="368325"/>
                  </a:lnTo>
                  <a:lnTo>
                    <a:pt x="733882" y="322119"/>
                  </a:lnTo>
                  <a:lnTo>
                    <a:pt x="725502" y="277627"/>
                  </a:lnTo>
                  <a:lnTo>
                    <a:pt x="711957" y="235193"/>
                  </a:lnTo>
                  <a:lnTo>
                    <a:pt x="693592" y="195164"/>
                  </a:lnTo>
                  <a:lnTo>
                    <a:pt x="670753" y="157884"/>
                  </a:lnTo>
                  <a:lnTo>
                    <a:pt x="643784" y="123697"/>
                  </a:lnTo>
                  <a:lnTo>
                    <a:pt x="613031" y="92949"/>
                  </a:lnTo>
                  <a:lnTo>
                    <a:pt x="578839" y="65985"/>
                  </a:lnTo>
                  <a:lnTo>
                    <a:pt x="541554" y="43151"/>
                  </a:lnTo>
                  <a:lnTo>
                    <a:pt x="501519" y="24789"/>
                  </a:lnTo>
                  <a:lnTo>
                    <a:pt x="459081" y="11247"/>
                  </a:lnTo>
                  <a:lnTo>
                    <a:pt x="414585" y="2869"/>
                  </a:lnTo>
                  <a:lnTo>
                    <a:pt x="368376" y="0"/>
                  </a:lnTo>
                  <a:close/>
                </a:path>
              </a:pathLst>
            </a:custGeom>
            <a:solidFill>
              <a:srgbClr val="B8CAE8"/>
            </a:solidFill>
          </p:spPr>
          <p:txBody>
            <a:bodyPr wrap="square" lIns="0" tIns="0" rIns="0" bIns="0" rtlCol="0"/>
            <a:lstStyle/>
            <a:p>
              <a:endParaRPr/>
            </a:p>
          </p:txBody>
        </p:sp>
        <p:sp>
          <p:nvSpPr>
            <p:cNvPr id="190" name="object 190"/>
            <p:cNvSpPr/>
            <p:nvPr/>
          </p:nvSpPr>
          <p:spPr>
            <a:xfrm>
              <a:off x="3989194" y="2850983"/>
              <a:ext cx="425450" cy="466090"/>
            </a:xfrm>
            <a:custGeom>
              <a:avLst/>
              <a:gdLst/>
              <a:ahLst/>
              <a:cxnLst/>
              <a:rect l="l" t="t" r="r" b="b"/>
              <a:pathLst>
                <a:path w="425450" h="466089">
                  <a:moveTo>
                    <a:pt x="419620" y="0"/>
                  </a:moveTo>
                  <a:lnTo>
                    <a:pt x="5511" y="0"/>
                  </a:lnTo>
                  <a:lnTo>
                    <a:pt x="0" y="5334"/>
                  </a:lnTo>
                  <a:lnTo>
                    <a:pt x="0" y="460667"/>
                  </a:lnTo>
                  <a:lnTo>
                    <a:pt x="5511" y="466001"/>
                  </a:lnTo>
                  <a:lnTo>
                    <a:pt x="419620" y="466001"/>
                  </a:lnTo>
                  <a:lnTo>
                    <a:pt x="425145" y="460667"/>
                  </a:lnTo>
                  <a:lnTo>
                    <a:pt x="425145" y="431901"/>
                  </a:lnTo>
                  <a:lnTo>
                    <a:pt x="402653" y="431901"/>
                  </a:lnTo>
                  <a:lnTo>
                    <a:pt x="402653" y="412153"/>
                  </a:lnTo>
                  <a:lnTo>
                    <a:pt x="425145" y="412153"/>
                  </a:lnTo>
                  <a:lnTo>
                    <a:pt x="425145" y="53263"/>
                  </a:lnTo>
                  <a:lnTo>
                    <a:pt x="402653" y="53263"/>
                  </a:lnTo>
                  <a:lnTo>
                    <a:pt x="402653" y="33528"/>
                  </a:lnTo>
                  <a:lnTo>
                    <a:pt x="425145" y="33528"/>
                  </a:lnTo>
                  <a:lnTo>
                    <a:pt x="425145" y="5334"/>
                  </a:lnTo>
                  <a:lnTo>
                    <a:pt x="419620" y="0"/>
                  </a:lnTo>
                  <a:close/>
                </a:path>
              </a:pathLst>
            </a:custGeom>
            <a:solidFill>
              <a:srgbClr val="0F9249"/>
            </a:solidFill>
          </p:spPr>
          <p:txBody>
            <a:bodyPr wrap="square" lIns="0" tIns="0" rIns="0" bIns="0" rtlCol="0"/>
            <a:lstStyle/>
            <a:p>
              <a:endParaRPr/>
            </a:p>
          </p:txBody>
        </p:sp>
        <p:sp>
          <p:nvSpPr>
            <p:cNvPr id="191" name="object 191"/>
            <p:cNvSpPr/>
            <p:nvPr/>
          </p:nvSpPr>
          <p:spPr>
            <a:xfrm>
              <a:off x="4301909" y="3069640"/>
              <a:ext cx="78105" cy="78105"/>
            </a:xfrm>
            <a:custGeom>
              <a:avLst/>
              <a:gdLst/>
              <a:ahLst/>
              <a:cxnLst/>
              <a:rect l="l" t="t" r="r" b="b"/>
              <a:pathLst>
                <a:path w="78104" h="78105">
                  <a:moveTo>
                    <a:pt x="77660" y="0"/>
                  </a:moveTo>
                  <a:lnTo>
                    <a:pt x="0" y="0"/>
                  </a:lnTo>
                  <a:lnTo>
                    <a:pt x="0" y="77685"/>
                  </a:lnTo>
                  <a:lnTo>
                    <a:pt x="77660" y="77685"/>
                  </a:lnTo>
                  <a:lnTo>
                    <a:pt x="77660" y="0"/>
                  </a:lnTo>
                  <a:close/>
                </a:path>
              </a:pathLst>
            </a:custGeom>
            <a:solidFill>
              <a:srgbClr val="005726"/>
            </a:solidFill>
          </p:spPr>
          <p:txBody>
            <a:bodyPr wrap="square" lIns="0" tIns="0" rIns="0" bIns="0" rtlCol="0"/>
            <a:lstStyle/>
            <a:p>
              <a:endParaRPr/>
            </a:p>
          </p:txBody>
        </p:sp>
        <p:sp>
          <p:nvSpPr>
            <p:cNvPr id="192" name="object 192"/>
            <p:cNvSpPr/>
            <p:nvPr/>
          </p:nvSpPr>
          <p:spPr>
            <a:xfrm>
              <a:off x="4048455" y="3201327"/>
              <a:ext cx="165735" cy="0"/>
            </a:xfrm>
            <a:custGeom>
              <a:avLst/>
              <a:gdLst/>
              <a:ahLst/>
              <a:cxnLst/>
              <a:rect l="l" t="t" r="r" b="b"/>
              <a:pathLst>
                <a:path w="165735">
                  <a:moveTo>
                    <a:pt x="0" y="0"/>
                  </a:moveTo>
                  <a:lnTo>
                    <a:pt x="165544" y="0"/>
                  </a:lnTo>
                </a:path>
              </a:pathLst>
            </a:custGeom>
            <a:ln w="34747">
              <a:solidFill>
                <a:srgbClr val="005726"/>
              </a:solidFill>
            </a:ln>
          </p:spPr>
          <p:txBody>
            <a:bodyPr wrap="square" lIns="0" tIns="0" rIns="0" bIns="0" rtlCol="0"/>
            <a:lstStyle/>
            <a:p>
              <a:endParaRPr/>
            </a:p>
          </p:txBody>
        </p:sp>
        <p:sp>
          <p:nvSpPr>
            <p:cNvPr id="193" name="object 193"/>
            <p:cNvSpPr/>
            <p:nvPr/>
          </p:nvSpPr>
          <p:spPr>
            <a:xfrm>
              <a:off x="4048455" y="3270440"/>
              <a:ext cx="165735" cy="0"/>
            </a:xfrm>
            <a:custGeom>
              <a:avLst/>
              <a:gdLst/>
              <a:ahLst/>
              <a:cxnLst/>
              <a:rect l="l" t="t" r="r" b="b"/>
              <a:pathLst>
                <a:path w="165735">
                  <a:moveTo>
                    <a:pt x="0" y="0"/>
                  </a:moveTo>
                  <a:lnTo>
                    <a:pt x="165544" y="0"/>
                  </a:lnTo>
                </a:path>
              </a:pathLst>
            </a:custGeom>
            <a:ln w="34721">
              <a:solidFill>
                <a:srgbClr val="005726"/>
              </a:solidFill>
            </a:ln>
          </p:spPr>
          <p:txBody>
            <a:bodyPr wrap="square" lIns="0" tIns="0" rIns="0" bIns="0" rtlCol="0"/>
            <a:lstStyle/>
            <a:p>
              <a:endParaRPr/>
            </a:p>
          </p:txBody>
        </p:sp>
        <p:sp>
          <p:nvSpPr>
            <p:cNvPr id="194" name="object 194"/>
            <p:cNvSpPr/>
            <p:nvPr/>
          </p:nvSpPr>
          <p:spPr>
            <a:xfrm>
              <a:off x="4305371" y="3234698"/>
              <a:ext cx="53340" cy="53340"/>
            </a:xfrm>
            <a:custGeom>
              <a:avLst/>
              <a:gdLst/>
              <a:ahLst/>
              <a:cxnLst/>
              <a:rect l="l" t="t" r="r" b="b"/>
              <a:pathLst>
                <a:path w="53339" h="53339">
                  <a:moveTo>
                    <a:pt x="26555" y="0"/>
                  </a:moveTo>
                  <a:lnTo>
                    <a:pt x="16218" y="2086"/>
                  </a:lnTo>
                  <a:lnTo>
                    <a:pt x="7777" y="7778"/>
                  </a:lnTo>
                  <a:lnTo>
                    <a:pt x="2086" y="16223"/>
                  </a:lnTo>
                  <a:lnTo>
                    <a:pt x="0" y="26568"/>
                  </a:lnTo>
                  <a:lnTo>
                    <a:pt x="2086" y="36893"/>
                  </a:lnTo>
                  <a:lnTo>
                    <a:pt x="7777" y="45331"/>
                  </a:lnTo>
                  <a:lnTo>
                    <a:pt x="16218" y="51023"/>
                  </a:lnTo>
                  <a:lnTo>
                    <a:pt x="26555" y="53111"/>
                  </a:lnTo>
                  <a:lnTo>
                    <a:pt x="36902" y="51023"/>
                  </a:lnTo>
                  <a:lnTo>
                    <a:pt x="45351" y="45331"/>
                  </a:lnTo>
                  <a:lnTo>
                    <a:pt x="51048" y="36893"/>
                  </a:lnTo>
                  <a:lnTo>
                    <a:pt x="53136" y="26568"/>
                  </a:lnTo>
                  <a:lnTo>
                    <a:pt x="51048" y="16223"/>
                  </a:lnTo>
                  <a:lnTo>
                    <a:pt x="45351" y="7778"/>
                  </a:lnTo>
                  <a:lnTo>
                    <a:pt x="36902" y="2086"/>
                  </a:lnTo>
                  <a:lnTo>
                    <a:pt x="26555" y="0"/>
                  </a:lnTo>
                  <a:close/>
                </a:path>
              </a:pathLst>
            </a:custGeom>
            <a:solidFill>
              <a:srgbClr val="9BAF69"/>
            </a:solidFill>
          </p:spPr>
          <p:txBody>
            <a:bodyPr wrap="square" lIns="0" tIns="0" rIns="0" bIns="0" rtlCol="0"/>
            <a:lstStyle/>
            <a:p>
              <a:endParaRPr/>
            </a:p>
          </p:txBody>
        </p:sp>
        <p:sp>
          <p:nvSpPr>
            <p:cNvPr id="195" name="object 195"/>
            <p:cNvSpPr/>
            <p:nvPr/>
          </p:nvSpPr>
          <p:spPr>
            <a:xfrm>
              <a:off x="4331923" y="2908185"/>
              <a:ext cx="17780" cy="17780"/>
            </a:xfrm>
            <a:custGeom>
              <a:avLst/>
              <a:gdLst/>
              <a:ahLst/>
              <a:cxnLst/>
              <a:rect l="l" t="t" r="r" b="b"/>
              <a:pathLst>
                <a:path w="17779" h="17780">
                  <a:moveTo>
                    <a:pt x="13690" y="0"/>
                  </a:moveTo>
                  <a:lnTo>
                    <a:pt x="3962" y="0"/>
                  </a:lnTo>
                  <a:lnTo>
                    <a:pt x="0" y="3962"/>
                  </a:lnTo>
                  <a:lnTo>
                    <a:pt x="0" y="13677"/>
                  </a:lnTo>
                  <a:lnTo>
                    <a:pt x="3962" y="17614"/>
                  </a:lnTo>
                  <a:lnTo>
                    <a:pt x="13690" y="17614"/>
                  </a:lnTo>
                  <a:lnTo>
                    <a:pt x="17652" y="13677"/>
                  </a:lnTo>
                  <a:lnTo>
                    <a:pt x="17652" y="3962"/>
                  </a:lnTo>
                  <a:lnTo>
                    <a:pt x="13690" y="0"/>
                  </a:lnTo>
                  <a:close/>
                </a:path>
              </a:pathLst>
            </a:custGeom>
            <a:solidFill>
              <a:srgbClr val="D5C99E"/>
            </a:solidFill>
          </p:spPr>
          <p:txBody>
            <a:bodyPr wrap="square" lIns="0" tIns="0" rIns="0" bIns="0" rtlCol="0"/>
            <a:lstStyle/>
            <a:p>
              <a:endParaRPr/>
            </a:p>
          </p:txBody>
        </p:sp>
        <p:sp>
          <p:nvSpPr>
            <p:cNvPr id="196" name="object 196"/>
            <p:cNvSpPr/>
            <p:nvPr/>
          </p:nvSpPr>
          <p:spPr>
            <a:xfrm>
              <a:off x="4331923" y="2946411"/>
              <a:ext cx="17780" cy="17780"/>
            </a:xfrm>
            <a:custGeom>
              <a:avLst/>
              <a:gdLst/>
              <a:ahLst/>
              <a:cxnLst/>
              <a:rect l="l" t="t" r="r" b="b"/>
              <a:pathLst>
                <a:path w="17779" h="17780">
                  <a:moveTo>
                    <a:pt x="13690" y="0"/>
                  </a:moveTo>
                  <a:lnTo>
                    <a:pt x="3962" y="0"/>
                  </a:lnTo>
                  <a:lnTo>
                    <a:pt x="0" y="3924"/>
                  </a:lnTo>
                  <a:lnTo>
                    <a:pt x="0" y="13627"/>
                  </a:lnTo>
                  <a:lnTo>
                    <a:pt x="3962" y="17627"/>
                  </a:lnTo>
                  <a:lnTo>
                    <a:pt x="13690" y="17627"/>
                  </a:lnTo>
                  <a:lnTo>
                    <a:pt x="17652" y="13627"/>
                  </a:lnTo>
                  <a:lnTo>
                    <a:pt x="17652" y="3924"/>
                  </a:lnTo>
                  <a:lnTo>
                    <a:pt x="13690" y="0"/>
                  </a:lnTo>
                  <a:close/>
                </a:path>
              </a:pathLst>
            </a:custGeom>
            <a:solidFill>
              <a:srgbClr val="D5C99E"/>
            </a:solidFill>
          </p:spPr>
          <p:txBody>
            <a:bodyPr wrap="square" lIns="0" tIns="0" rIns="0" bIns="0" rtlCol="0"/>
            <a:lstStyle/>
            <a:p>
              <a:endParaRPr/>
            </a:p>
          </p:txBody>
        </p:sp>
        <p:sp>
          <p:nvSpPr>
            <p:cNvPr id="197" name="object 197"/>
            <p:cNvSpPr/>
            <p:nvPr/>
          </p:nvSpPr>
          <p:spPr>
            <a:xfrm>
              <a:off x="3997125" y="2916377"/>
              <a:ext cx="110489" cy="91440"/>
            </a:xfrm>
            <a:custGeom>
              <a:avLst/>
              <a:gdLst/>
              <a:ahLst/>
              <a:cxnLst/>
              <a:rect l="l" t="t" r="r" b="b"/>
              <a:pathLst>
                <a:path w="110489" h="91439">
                  <a:moveTo>
                    <a:pt x="82969" y="6540"/>
                  </a:moveTo>
                  <a:lnTo>
                    <a:pt x="76428" y="6540"/>
                  </a:lnTo>
                  <a:lnTo>
                    <a:pt x="76428" y="90919"/>
                  </a:lnTo>
                  <a:lnTo>
                    <a:pt x="110362" y="90919"/>
                  </a:lnTo>
                  <a:lnTo>
                    <a:pt x="110362" y="84378"/>
                  </a:lnTo>
                  <a:lnTo>
                    <a:pt x="82969" y="84378"/>
                  </a:lnTo>
                  <a:lnTo>
                    <a:pt x="82969" y="6540"/>
                  </a:lnTo>
                  <a:close/>
                </a:path>
                <a:path w="110489" h="91439">
                  <a:moveTo>
                    <a:pt x="82969" y="0"/>
                  </a:moveTo>
                  <a:lnTo>
                    <a:pt x="0" y="0"/>
                  </a:lnTo>
                  <a:lnTo>
                    <a:pt x="0" y="6553"/>
                  </a:lnTo>
                  <a:lnTo>
                    <a:pt x="82969" y="6540"/>
                  </a:lnTo>
                  <a:lnTo>
                    <a:pt x="82969" y="0"/>
                  </a:lnTo>
                  <a:close/>
                </a:path>
              </a:pathLst>
            </a:custGeom>
            <a:solidFill>
              <a:srgbClr val="B5BF35"/>
            </a:solidFill>
          </p:spPr>
          <p:txBody>
            <a:bodyPr wrap="square" lIns="0" tIns="0" rIns="0" bIns="0" rtlCol="0"/>
            <a:lstStyle/>
            <a:p>
              <a:endParaRPr/>
            </a:p>
          </p:txBody>
        </p:sp>
        <p:sp>
          <p:nvSpPr>
            <p:cNvPr id="198" name="object 198"/>
            <p:cNvSpPr/>
            <p:nvPr/>
          </p:nvSpPr>
          <p:spPr>
            <a:xfrm>
              <a:off x="4210197" y="2913959"/>
              <a:ext cx="99060" cy="93345"/>
            </a:xfrm>
            <a:custGeom>
              <a:avLst/>
              <a:gdLst/>
              <a:ahLst/>
              <a:cxnLst/>
              <a:rect l="l" t="t" r="r" b="b"/>
              <a:pathLst>
                <a:path w="99060" h="93344">
                  <a:moveTo>
                    <a:pt x="98475" y="0"/>
                  </a:moveTo>
                  <a:lnTo>
                    <a:pt x="41389" y="0"/>
                  </a:lnTo>
                  <a:lnTo>
                    <a:pt x="41389" y="87007"/>
                  </a:lnTo>
                  <a:lnTo>
                    <a:pt x="0" y="87007"/>
                  </a:lnTo>
                  <a:lnTo>
                    <a:pt x="0" y="93129"/>
                  </a:lnTo>
                  <a:lnTo>
                    <a:pt x="47510" y="93129"/>
                  </a:lnTo>
                  <a:lnTo>
                    <a:pt x="47510" y="6134"/>
                  </a:lnTo>
                  <a:lnTo>
                    <a:pt x="98475" y="6134"/>
                  </a:lnTo>
                  <a:lnTo>
                    <a:pt x="98475" y="0"/>
                  </a:lnTo>
                  <a:close/>
                </a:path>
              </a:pathLst>
            </a:custGeom>
            <a:solidFill>
              <a:srgbClr val="B5BF35"/>
            </a:solidFill>
          </p:spPr>
          <p:txBody>
            <a:bodyPr wrap="square" lIns="0" tIns="0" rIns="0" bIns="0" rtlCol="0"/>
            <a:lstStyle/>
            <a:p>
              <a:endParaRPr/>
            </a:p>
          </p:txBody>
        </p:sp>
        <p:sp>
          <p:nvSpPr>
            <p:cNvPr id="199" name="object 199"/>
            <p:cNvSpPr/>
            <p:nvPr/>
          </p:nvSpPr>
          <p:spPr>
            <a:xfrm>
              <a:off x="4277285" y="3102401"/>
              <a:ext cx="24765" cy="5080"/>
            </a:xfrm>
            <a:custGeom>
              <a:avLst/>
              <a:gdLst/>
              <a:ahLst/>
              <a:cxnLst/>
              <a:rect l="l" t="t" r="r" b="b"/>
              <a:pathLst>
                <a:path w="24764" h="5080">
                  <a:moveTo>
                    <a:pt x="0" y="5079"/>
                  </a:moveTo>
                  <a:lnTo>
                    <a:pt x="24244" y="5079"/>
                  </a:lnTo>
                  <a:lnTo>
                    <a:pt x="24244" y="0"/>
                  </a:lnTo>
                  <a:lnTo>
                    <a:pt x="0" y="0"/>
                  </a:lnTo>
                  <a:lnTo>
                    <a:pt x="0" y="5079"/>
                  </a:lnTo>
                  <a:close/>
                </a:path>
              </a:pathLst>
            </a:custGeom>
            <a:solidFill>
              <a:srgbClr val="B5BF35"/>
            </a:solidFill>
          </p:spPr>
          <p:txBody>
            <a:bodyPr wrap="square" lIns="0" tIns="0" rIns="0" bIns="0" rtlCol="0"/>
            <a:lstStyle/>
            <a:p>
              <a:endParaRPr/>
            </a:p>
          </p:txBody>
        </p:sp>
        <p:sp>
          <p:nvSpPr>
            <p:cNvPr id="200" name="object 200"/>
            <p:cNvSpPr/>
            <p:nvPr/>
          </p:nvSpPr>
          <p:spPr>
            <a:xfrm>
              <a:off x="4279939" y="2957621"/>
              <a:ext cx="0" cy="144780"/>
            </a:xfrm>
            <a:custGeom>
              <a:avLst/>
              <a:gdLst/>
              <a:ahLst/>
              <a:cxnLst/>
              <a:rect l="l" t="t" r="r" b="b"/>
              <a:pathLst>
                <a:path h="144780">
                  <a:moveTo>
                    <a:pt x="0" y="0"/>
                  </a:moveTo>
                  <a:lnTo>
                    <a:pt x="0" y="144780"/>
                  </a:lnTo>
                </a:path>
              </a:pathLst>
            </a:custGeom>
            <a:ln w="5308">
              <a:solidFill>
                <a:srgbClr val="B5BF35"/>
              </a:solidFill>
            </a:ln>
          </p:spPr>
          <p:txBody>
            <a:bodyPr wrap="square" lIns="0" tIns="0" rIns="0" bIns="0" rtlCol="0"/>
            <a:lstStyle/>
            <a:p>
              <a:endParaRPr/>
            </a:p>
          </p:txBody>
        </p:sp>
        <p:sp>
          <p:nvSpPr>
            <p:cNvPr id="201" name="object 201"/>
            <p:cNvSpPr/>
            <p:nvPr/>
          </p:nvSpPr>
          <p:spPr>
            <a:xfrm>
              <a:off x="4277285" y="2952541"/>
              <a:ext cx="24765" cy="5080"/>
            </a:xfrm>
            <a:custGeom>
              <a:avLst/>
              <a:gdLst/>
              <a:ahLst/>
              <a:cxnLst/>
              <a:rect l="l" t="t" r="r" b="b"/>
              <a:pathLst>
                <a:path w="24764" h="5080">
                  <a:moveTo>
                    <a:pt x="0" y="5080"/>
                  </a:moveTo>
                  <a:lnTo>
                    <a:pt x="24244" y="5080"/>
                  </a:lnTo>
                  <a:lnTo>
                    <a:pt x="24244" y="0"/>
                  </a:lnTo>
                  <a:lnTo>
                    <a:pt x="0" y="0"/>
                  </a:lnTo>
                  <a:lnTo>
                    <a:pt x="0" y="5080"/>
                  </a:lnTo>
                  <a:close/>
                </a:path>
              </a:pathLst>
            </a:custGeom>
            <a:solidFill>
              <a:srgbClr val="B5BF35"/>
            </a:solidFill>
          </p:spPr>
          <p:txBody>
            <a:bodyPr wrap="square" lIns="0" tIns="0" rIns="0" bIns="0" rtlCol="0"/>
            <a:lstStyle/>
            <a:p>
              <a:endParaRPr/>
            </a:p>
          </p:txBody>
        </p:sp>
        <p:sp>
          <p:nvSpPr>
            <p:cNvPr id="202" name="object 202"/>
            <p:cNvSpPr/>
            <p:nvPr/>
          </p:nvSpPr>
          <p:spPr>
            <a:xfrm>
              <a:off x="4308673" y="2991831"/>
              <a:ext cx="35560" cy="78105"/>
            </a:xfrm>
            <a:custGeom>
              <a:avLst/>
              <a:gdLst/>
              <a:ahLst/>
              <a:cxnLst/>
              <a:rect l="l" t="t" r="r" b="b"/>
              <a:pathLst>
                <a:path w="35560" h="78105">
                  <a:moveTo>
                    <a:pt x="35153" y="0"/>
                  </a:moveTo>
                  <a:lnTo>
                    <a:pt x="0" y="0"/>
                  </a:lnTo>
                  <a:lnTo>
                    <a:pt x="0" y="6134"/>
                  </a:lnTo>
                  <a:lnTo>
                    <a:pt x="29019" y="6134"/>
                  </a:lnTo>
                  <a:lnTo>
                    <a:pt x="29019" y="77800"/>
                  </a:lnTo>
                  <a:lnTo>
                    <a:pt x="35153" y="77800"/>
                  </a:lnTo>
                  <a:lnTo>
                    <a:pt x="35153" y="0"/>
                  </a:lnTo>
                  <a:close/>
                </a:path>
              </a:pathLst>
            </a:custGeom>
            <a:solidFill>
              <a:srgbClr val="B5BF35"/>
            </a:solidFill>
          </p:spPr>
          <p:txBody>
            <a:bodyPr wrap="square" lIns="0" tIns="0" rIns="0" bIns="0" rtlCol="0"/>
            <a:lstStyle/>
            <a:p>
              <a:endParaRPr/>
            </a:p>
          </p:txBody>
        </p:sp>
        <p:sp>
          <p:nvSpPr>
            <p:cNvPr id="203" name="object 203"/>
            <p:cNvSpPr/>
            <p:nvPr/>
          </p:nvSpPr>
          <p:spPr>
            <a:xfrm>
              <a:off x="4308360" y="2873654"/>
              <a:ext cx="32384" cy="6350"/>
            </a:xfrm>
            <a:custGeom>
              <a:avLst/>
              <a:gdLst/>
              <a:ahLst/>
              <a:cxnLst/>
              <a:rect l="l" t="t" r="r" b="b"/>
              <a:pathLst>
                <a:path w="32385" h="6350">
                  <a:moveTo>
                    <a:pt x="0" y="6134"/>
                  </a:moveTo>
                  <a:lnTo>
                    <a:pt x="32067" y="6134"/>
                  </a:lnTo>
                  <a:lnTo>
                    <a:pt x="32067" y="0"/>
                  </a:lnTo>
                  <a:lnTo>
                    <a:pt x="0" y="0"/>
                  </a:lnTo>
                  <a:lnTo>
                    <a:pt x="0" y="6134"/>
                  </a:lnTo>
                  <a:close/>
                </a:path>
              </a:pathLst>
            </a:custGeom>
            <a:solidFill>
              <a:srgbClr val="B5BF35"/>
            </a:solidFill>
          </p:spPr>
          <p:txBody>
            <a:bodyPr wrap="square" lIns="0" tIns="0" rIns="0" bIns="0" rtlCol="0"/>
            <a:lstStyle/>
            <a:p>
              <a:endParaRPr/>
            </a:p>
          </p:txBody>
        </p:sp>
        <p:sp>
          <p:nvSpPr>
            <p:cNvPr id="204" name="object 204"/>
            <p:cNvSpPr/>
            <p:nvPr/>
          </p:nvSpPr>
          <p:spPr>
            <a:xfrm>
              <a:off x="4159351" y="2873654"/>
              <a:ext cx="32384" cy="6350"/>
            </a:xfrm>
            <a:custGeom>
              <a:avLst/>
              <a:gdLst/>
              <a:ahLst/>
              <a:cxnLst/>
              <a:rect l="l" t="t" r="r" b="b"/>
              <a:pathLst>
                <a:path w="32385" h="6350">
                  <a:moveTo>
                    <a:pt x="0" y="6134"/>
                  </a:moveTo>
                  <a:lnTo>
                    <a:pt x="32067" y="6134"/>
                  </a:lnTo>
                  <a:lnTo>
                    <a:pt x="32067" y="0"/>
                  </a:lnTo>
                  <a:lnTo>
                    <a:pt x="0" y="0"/>
                  </a:lnTo>
                  <a:lnTo>
                    <a:pt x="0" y="6134"/>
                  </a:lnTo>
                  <a:close/>
                </a:path>
              </a:pathLst>
            </a:custGeom>
            <a:solidFill>
              <a:srgbClr val="B5BF35"/>
            </a:solidFill>
          </p:spPr>
          <p:txBody>
            <a:bodyPr wrap="square" lIns="0" tIns="0" rIns="0" bIns="0" rtlCol="0"/>
            <a:lstStyle/>
            <a:p>
              <a:endParaRPr/>
            </a:p>
          </p:txBody>
        </p:sp>
        <p:sp>
          <p:nvSpPr>
            <p:cNvPr id="205" name="object 205"/>
            <p:cNvSpPr/>
            <p:nvPr/>
          </p:nvSpPr>
          <p:spPr>
            <a:xfrm>
              <a:off x="4196651" y="3117723"/>
              <a:ext cx="6350" cy="32384"/>
            </a:xfrm>
            <a:custGeom>
              <a:avLst/>
              <a:gdLst/>
              <a:ahLst/>
              <a:cxnLst/>
              <a:rect l="l" t="t" r="r" b="b"/>
              <a:pathLst>
                <a:path w="6350" h="32385">
                  <a:moveTo>
                    <a:pt x="0" y="32029"/>
                  </a:moveTo>
                  <a:lnTo>
                    <a:pt x="6134" y="32029"/>
                  </a:lnTo>
                  <a:lnTo>
                    <a:pt x="6134" y="0"/>
                  </a:lnTo>
                  <a:lnTo>
                    <a:pt x="0" y="0"/>
                  </a:lnTo>
                  <a:lnTo>
                    <a:pt x="0" y="32029"/>
                  </a:lnTo>
                  <a:close/>
                </a:path>
              </a:pathLst>
            </a:custGeom>
            <a:solidFill>
              <a:srgbClr val="B5BF35"/>
            </a:solidFill>
          </p:spPr>
          <p:txBody>
            <a:bodyPr wrap="square" lIns="0" tIns="0" rIns="0" bIns="0" rtlCol="0"/>
            <a:lstStyle/>
            <a:p>
              <a:endParaRPr/>
            </a:p>
          </p:txBody>
        </p:sp>
        <p:sp>
          <p:nvSpPr>
            <p:cNvPr id="206" name="object 206"/>
            <p:cNvSpPr/>
            <p:nvPr/>
          </p:nvSpPr>
          <p:spPr>
            <a:xfrm>
              <a:off x="4376496" y="3174568"/>
              <a:ext cx="6350" cy="32384"/>
            </a:xfrm>
            <a:custGeom>
              <a:avLst/>
              <a:gdLst/>
              <a:ahLst/>
              <a:cxnLst/>
              <a:rect l="l" t="t" r="r" b="b"/>
              <a:pathLst>
                <a:path w="6350" h="32385">
                  <a:moveTo>
                    <a:pt x="0" y="32067"/>
                  </a:moveTo>
                  <a:lnTo>
                    <a:pt x="6121" y="32067"/>
                  </a:lnTo>
                  <a:lnTo>
                    <a:pt x="6121" y="0"/>
                  </a:lnTo>
                  <a:lnTo>
                    <a:pt x="0" y="0"/>
                  </a:lnTo>
                  <a:lnTo>
                    <a:pt x="0" y="32067"/>
                  </a:lnTo>
                  <a:close/>
                </a:path>
              </a:pathLst>
            </a:custGeom>
            <a:solidFill>
              <a:srgbClr val="B5BF35"/>
            </a:solidFill>
          </p:spPr>
          <p:txBody>
            <a:bodyPr wrap="square" lIns="0" tIns="0" rIns="0" bIns="0" rtlCol="0"/>
            <a:lstStyle/>
            <a:p>
              <a:endParaRPr/>
            </a:p>
          </p:txBody>
        </p:sp>
        <p:sp>
          <p:nvSpPr>
            <p:cNvPr id="207" name="object 207"/>
            <p:cNvSpPr/>
            <p:nvPr/>
          </p:nvSpPr>
          <p:spPr>
            <a:xfrm>
              <a:off x="4159349" y="2916586"/>
              <a:ext cx="35560" cy="83185"/>
            </a:xfrm>
            <a:custGeom>
              <a:avLst/>
              <a:gdLst/>
              <a:ahLst/>
              <a:cxnLst/>
              <a:rect l="l" t="t" r="r" b="b"/>
              <a:pathLst>
                <a:path w="35560" h="83185">
                  <a:moveTo>
                    <a:pt x="35140" y="0"/>
                  </a:moveTo>
                  <a:lnTo>
                    <a:pt x="0" y="0"/>
                  </a:lnTo>
                  <a:lnTo>
                    <a:pt x="0" y="6134"/>
                  </a:lnTo>
                  <a:lnTo>
                    <a:pt x="29006" y="6134"/>
                  </a:lnTo>
                  <a:lnTo>
                    <a:pt x="29006" y="82994"/>
                  </a:lnTo>
                  <a:lnTo>
                    <a:pt x="35140" y="82994"/>
                  </a:lnTo>
                  <a:lnTo>
                    <a:pt x="35140" y="0"/>
                  </a:lnTo>
                  <a:close/>
                </a:path>
              </a:pathLst>
            </a:custGeom>
            <a:solidFill>
              <a:srgbClr val="B5BF35"/>
            </a:solidFill>
          </p:spPr>
          <p:txBody>
            <a:bodyPr wrap="square" lIns="0" tIns="0" rIns="0" bIns="0" rtlCol="0"/>
            <a:lstStyle/>
            <a:p>
              <a:endParaRPr/>
            </a:p>
          </p:txBody>
        </p:sp>
        <p:sp>
          <p:nvSpPr>
            <p:cNvPr id="208" name="object 208"/>
            <p:cNvSpPr/>
            <p:nvPr/>
          </p:nvSpPr>
          <p:spPr>
            <a:xfrm>
              <a:off x="4122305" y="2919653"/>
              <a:ext cx="6350" cy="70485"/>
            </a:xfrm>
            <a:custGeom>
              <a:avLst/>
              <a:gdLst/>
              <a:ahLst/>
              <a:cxnLst/>
              <a:rect l="l" t="t" r="r" b="b"/>
              <a:pathLst>
                <a:path w="6350" h="70485">
                  <a:moveTo>
                    <a:pt x="0" y="70040"/>
                  </a:moveTo>
                  <a:lnTo>
                    <a:pt x="6121" y="70040"/>
                  </a:lnTo>
                  <a:lnTo>
                    <a:pt x="6121" y="0"/>
                  </a:lnTo>
                  <a:lnTo>
                    <a:pt x="0" y="0"/>
                  </a:lnTo>
                  <a:lnTo>
                    <a:pt x="0" y="70040"/>
                  </a:lnTo>
                  <a:close/>
                </a:path>
              </a:pathLst>
            </a:custGeom>
            <a:solidFill>
              <a:srgbClr val="B5BF35"/>
            </a:solidFill>
          </p:spPr>
          <p:txBody>
            <a:bodyPr wrap="square" lIns="0" tIns="0" rIns="0" bIns="0" rtlCol="0"/>
            <a:lstStyle/>
            <a:p>
              <a:endParaRPr/>
            </a:p>
          </p:txBody>
        </p:sp>
        <p:sp>
          <p:nvSpPr>
            <p:cNvPr id="209" name="object 209"/>
            <p:cNvSpPr/>
            <p:nvPr/>
          </p:nvSpPr>
          <p:spPr>
            <a:xfrm>
              <a:off x="4124609" y="3092159"/>
              <a:ext cx="37465" cy="83185"/>
            </a:xfrm>
            <a:custGeom>
              <a:avLst/>
              <a:gdLst/>
              <a:ahLst/>
              <a:cxnLst/>
              <a:rect l="l" t="t" r="r" b="b"/>
              <a:pathLst>
                <a:path w="37464" h="83185">
                  <a:moveTo>
                    <a:pt x="37020" y="0"/>
                  </a:moveTo>
                  <a:lnTo>
                    <a:pt x="31419" y="0"/>
                  </a:lnTo>
                  <a:lnTo>
                    <a:pt x="31419" y="43167"/>
                  </a:lnTo>
                  <a:lnTo>
                    <a:pt x="0" y="43167"/>
                  </a:lnTo>
                  <a:lnTo>
                    <a:pt x="0" y="83185"/>
                  </a:lnTo>
                  <a:lnTo>
                    <a:pt x="5600" y="83185"/>
                  </a:lnTo>
                  <a:lnTo>
                    <a:pt x="5600" y="48755"/>
                  </a:lnTo>
                  <a:lnTo>
                    <a:pt x="37020" y="48755"/>
                  </a:lnTo>
                  <a:lnTo>
                    <a:pt x="37020" y="0"/>
                  </a:lnTo>
                  <a:close/>
                </a:path>
              </a:pathLst>
            </a:custGeom>
            <a:solidFill>
              <a:srgbClr val="B5BF35"/>
            </a:solidFill>
          </p:spPr>
          <p:txBody>
            <a:bodyPr wrap="square" lIns="0" tIns="0" rIns="0" bIns="0" rtlCol="0"/>
            <a:lstStyle/>
            <a:p>
              <a:endParaRPr/>
            </a:p>
          </p:txBody>
        </p:sp>
        <p:sp>
          <p:nvSpPr>
            <p:cNvPr id="210" name="object 210"/>
            <p:cNvSpPr/>
            <p:nvPr/>
          </p:nvSpPr>
          <p:spPr>
            <a:xfrm>
              <a:off x="4247227" y="3258092"/>
              <a:ext cx="57150" cy="6350"/>
            </a:xfrm>
            <a:custGeom>
              <a:avLst/>
              <a:gdLst/>
              <a:ahLst/>
              <a:cxnLst/>
              <a:rect l="l" t="t" r="r" b="b"/>
              <a:pathLst>
                <a:path w="57150" h="6350">
                  <a:moveTo>
                    <a:pt x="0" y="6350"/>
                  </a:moveTo>
                  <a:lnTo>
                    <a:pt x="56807" y="6350"/>
                  </a:lnTo>
                  <a:lnTo>
                    <a:pt x="56807" y="0"/>
                  </a:lnTo>
                  <a:lnTo>
                    <a:pt x="0" y="0"/>
                  </a:lnTo>
                  <a:lnTo>
                    <a:pt x="0" y="6350"/>
                  </a:lnTo>
                  <a:close/>
                </a:path>
              </a:pathLst>
            </a:custGeom>
            <a:solidFill>
              <a:srgbClr val="B5BF35"/>
            </a:solidFill>
          </p:spPr>
          <p:txBody>
            <a:bodyPr wrap="square" lIns="0" tIns="0" rIns="0" bIns="0" rtlCol="0"/>
            <a:lstStyle/>
            <a:p>
              <a:endParaRPr/>
            </a:p>
          </p:txBody>
        </p:sp>
        <p:sp>
          <p:nvSpPr>
            <p:cNvPr id="211" name="object 211"/>
            <p:cNvSpPr/>
            <p:nvPr/>
          </p:nvSpPr>
          <p:spPr>
            <a:xfrm>
              <a:off x="4250402" y="3082832"/>
              <a:ext cx="0" cy="175260"/>
            </a:xfrm>
            <a:custGeom>
              <a:avLst/>
              <a:gdLst/>
              <a:ahLst/>
              <a:cxnLst/>
              <a:rect l="l" t="t" r="r" b="b"/>
              <a:pathLst>
                <a:path h="175260">
                  <a:moveTo>
                    <a:pt x="0" y="0"/>
                  </a:moveTo>
                  <a:lnTo>
                    <a:pt x="0" y="175260"/>
                  </a:lnTo>
                </a:path>
              </a:pathLst>
            </a:custGeom>
            <a:ln w="6350">
              <a:solidFill>
                <a:srgbClr val="B5BF35"/>
              </a:solidFill>
            </a:ln>
          </p:spPr>
          <p:txBody>
            <a:bodyPr wrap="square" lIns="0" tIns="0" rIns="0" bIns="0" rtlCol="0"/>
            <a:lstStyle/>
            <a:p>
              <a:endParaRPr/>
            </a:p>
          </p:txBody>
        </p:sp>
        <p:sp>
          <p:nvSpPr>
            <p:cNvPr id="212" name="object 212"/>
            <p:cNvSpPr/>
            <p:nvPr/>
          </p:nvSpPr>
          <p:spPr>
            <a:xfrm>
              <a:off x="4213999" y="3076482"/>
              <a:ext cx="40005" cy="6350"/>
            </a:xfrm>
            <a:custGeom>
              <a:avLst/>
              <a:gdLst/>
              <a:ahLst/>
              <a:cxnLst/>
              <a:rect l="l" t="t" r="r" b="b"/>
              <a:pathLst>
                <a:path w="40004" h="6350">
                  <a:moveTo>
                    <a:pt x="0" y="6350"/>
                  </a:moveTo>
                  <a:lnTo>
                    <a:pt x="39578" y="6350"/>
                  </a:lnTo>
                  <a:lnTo>
                    <a:pt x="39578" y="0"/>
                  </a:lnTo>
                  <a:lnTo>
                    <a:pt x="0" y="0"/>
                  </a:lnTo>
                  <a:lnTo>
                    <a:pt x="0" y="6350"/>
                  </a:lnTo>
                  <a:close/>
                </a:path>
              </a:pathLst>
            </a:custGeom>
            <a:solidFill>
              <a:srgbClr val="B5BF35"/>
            </a:solidFill>
          </p:spPr>
          <p:txBody>
            <a:bodyPr wrap="square" lIns="0" tIns="0" rIns="0" bIns="0" rtlCol="0"/>
            <a:lstStyle/>
            <a:p>
              <a:endParaRPr/>
            </a:p>
          </p:txBody>
        </p:sp>
        <p:sp>
          <p:nvSpPr>
            <p:cNvPr id="213" name="object 213"/>
            <p:cNvSpPr/>
            <p:nvPr/>
          </p:nvSpPr>
          <p:spPr>
            <a:xfrm>
              <a:off x="4013216" y="3264689"/>
              <a:ext cx="35560" cy="5080"/>
            </a:xfrm>
            <a:custGeom>
              <a:avLst/>
              <a:gdLst/>
              <a:ahLst/>
              <a:cxnLst/>
              <a:rect l="l" t="t" r="r" b="b"/>
              <a:pathLst>
                <a:path w="35560" h="5079">
                  <a:moveTo>
                    <a:pt x="0" y="5080"/>
                  </a:moveTo>
                  <a:lnTo>
                    <a:pt x="35255" y="5080"/>
                  </a:lnTo>
                  <a:lnTo>
                    <a:pt x="35255" y="0"/>
                  </a:lnTo>
                  <a:lnTo>
                    <a:pt x="0" y="0"/>
                  </a:lnTo>
                  <a:lnTo>
                    <a:pt x="0" y="5080"/>
                  </a:lnTo>
                  <a:close/>
                </a:path>
              </a:pathLst>
            </a:custGeom>
            <a:solidFill>
              <a:srgbClr val="B5BF35"/>
            </a:solidFill>
          </p:spPr>
          <p:txBody>
            <a:bodyPr wrap="square" lIns="0" tIns="0" rIns="0" bIns="0" rtlCol="0"/>
            <a:lstStyle/>
            <a:p>
              <a:endParaRPr/>
            </a:p>
          </p:txBody>
        </p:sp>
        <p:sp>
          <p:nvSpPr>
            <p:cNvPr id="214" name="object 214"/>
            <p:cNvSpPr/>
            <p:nvPr/>
          </p:nvSpPr>
          <p:spPr>
            <a:xfrm>
              <a:off x="4016283" y="3150389"/>
              <a:ext cx="0" cy="114300"/>
            </a:xfrm>
            <a:custGeom>
              <a:avLst/>
              <a:gdLst/>
              <a:ahLst/>
              <a:cxnLst/>
              <a:rect l="l" t="t" r="r" b="b"/>
              <a:pathLst>
                <a:path h="114300">
                  <a:moveTo>
                    <a:pt x="0" y="0"/>
                  </a:moveTo>
                  <a:lnTo>
                    <a:pt x="0" y="114300"/>
                  </a:lnTo>
                </a:path>
              </a:pathLst>
            </a:custGeom>
            <a:ln w="6134">
              <a:solidFill>
                <a:srgbClr val="B5BF35"/>
              </a:solidFill>
            </a:ln>
          </p:spPr>
          <p:txBody>
            <a:bodyPr wrap="square" lIns="0" tIns="0" rIns="0" bIns="0" rtlCol="0"/>
            <a:lstStyle/>
            <a:p>
              <a:endParaRPr/>
            </a:p>
          </p:txBody>
        </p:sp>
        <p:sp>
          <p:nvSpPr>
            <p:cNvPr id="215" name="object 215"/>
            <p:cNvSpPr/>
            <p:nvPr/>
          </p:nvSpPr>
          <p:spPr>
            <a:xfrm>
              <a:off x="4013216" y="3144039"/>
              <a:ext cx="68580" cy="6350"/>
            </a:xfrm>
            <a:custGeom>
              <a:avLst/>
              <a:gdLst/>
              <a:ahLst/>
              <a:cxnLst/>
              <a:rect l="l" t="t" r="r" b="b"/>
              <a:pathLst>
                <a:path w="68579" h="6350">
                  <a:moveTo>
                    <a:pt x="0" y="6350"/>
                  </a:moveTo>
                  <a:lnTo>
                    <a:pt x="68211" y="6350"/>
                  </a:lnTo>
                  <a:lnTo>
                    <a:pt x="68211" y="0"/>
                  </a:lnTo>
                  <a:lnTo>
                    <a:pt x="0" y="0"/>
                  </a:lnTo>
                  <a:lnTo>
                    <a:pt x="0" y="6350"/>
                  </a:lnTo>
                  <a:close/>
                </a:path>
              </a:pathLst>
            </a:custGeom>
            <a:solidFill>
              <a:srgbClr val="B5BF35"/>
            </a:solidFill>
          </p:spPr>
          <p:txBody>
            <a:bodyPr wrap="square" lIns="0" tIns="0" rIns="0" bIns="0" rtlCol="0"/>
            <a:lstStyle/>
            <a:p>
              <a:endParaRPr/>
            </a:p>
          </p:txBody>
        </p:sp>
        <p:sp>
          <p:nvSpPr>
            <p:cNvPr id="216" name="object 216"/>
            <p:cNvSpPr/>
            <p:nvPr/>
          </p:nvSpPr>
          <p:spPr>
            <a:xfrm>
              <a:off x="4075306" y="3072919"/>
              <a:ext cx="6350" cy="71120"/>
            </a:xfrm>
            <a:custGeom>
              <a:avLst/>
              <a:gdLst/>
              <a:ahLst/>
              <a:cxnLst/>
              <a:rect l="l" t="t" r="r" b="b"/>
              <a:pathLst>
                <a:path w="6350" h="71119">
                  <a:moveTo>
                    <a:pt x="0" y="71120"/>
                  </a:moveTo>
                  <a:lnTo>
                    <a:pt x="6121" y="71120"/>
                  </a:lnTo>
                  <a:lnTo>
                    <a:pt x="6121" y="0"/>
                  </a:lnTo>
                  <a:lnTo>
                    <a:pt x="0" y="0"/>
                  </a:lnTo>
                  <a:lnTo>
                    <a:pt x="0" y="71120"/>
                  </a:lnTo>
                  <a:close/>
                </a:path>
              </a:pathLst>
            </a:custGeom>
            <a:solidFill>
              <a:srgbClr val="B5BF35"/>
            </a:solidFill>
          </p:spPr>
          <p:txBody>
            <a:bodyPr wrap="square" lIns="0" tIns="0" rIns="0" bIns="0" rtlCol="0"/>
            <a:lstStyle/>
            <a:p>
              <a:endParaRPr/>
            </a:p>
          </p:txBody>
        </p:sp>
        <p:sp>
          <p:nvSpPr>
            <p:cNvPr id="217" name="object 217"/>
            <p:cNvSpPr/>
            <p:nvPr/>
          </p:nvSpPr>
          <p:spPr>
            <a:xfrm>
              <a:off x="4075306" y="3066569"/>
              <a:ext cx="28575" cy="6350"/>
            </a:xfrm>
            <a:custGeom>
              <a:avLst/>
              <a:gdLst/>
              <a:ahLst/>
              <a:cxnLst/>
              <a:rect l="l" t="t" r="r" b="b"/>
              <a:pathLst>
                <a:path w="28575" h="6350">
                  <a:moveTo>
                    <a:pt x="0" y="6350"/>
                  </a:moveTo>
                  <a:lnTo>
                    <a:pt x="28342" y="6350"/>
                  </a:lnTo>
                  <a:lnTo>
                    <a:pt x="28342" y="0"/>
                  </a:lnTo>
                  <a:lnTo>
                    <a:pt x="0" y="0"/>
                  </a:lnTo>
                  <a:lnTo>
                    <a:pt x="0" y="6350"/>
                  </a:lnTo>
                  <a:close/>
                </a:path>
              </a:pathLst>
            </a:custGeom>
            <a:solidFill>
              <a:srgbClr val="B5BF35"/>
            </a:solidFill>
          </p:spPr>
          <p:txBody>
            <a:bodyPr wrap="square" lIns="0" tIns="0" rIns="0" bIns="0" rtlCol="0"/>
            <a:lstStyle/>
            <a:p>
              <a:endParaRPr/>
            </a:p>
          </p:txBody>
        </p:sp>
        <p:sp>
          <p:nvSpPr>
            <p:cNvPr id="218" name="object 218"/>
            <p:cNvSpPr/>
            <p:nvPr/>
          </p:nvSpPr>
          <p:spPr>
            <a:xfrm>
              <a:off x="4103649" y="2989694"/>
              <a:ext cx="110489" cy="110489"/>
            </a:xfrm>
            <a:custGeom>
              <a:avLst/>
              <a:gdLst/>
              <a:ahLst/>
              <a:cxnLst/>
              <a:rect l="l" t="t" r="r" b="b"/>
              <a:pathLst>
                <a:path w="110489" h="110489">
                  <a:moveTo>
                    <a:pt x="110350" y="110375"/>
                  </a:moveTo>
                  <a:lnTo>
                    <a:pt x="0" y="110375"/>
                  </a:lnTo>
                  <a:lnTo>
                    <a:pt x="0" y="0"/>
                  </a:lnTo>
                  <a:lnTo>
                    <a:pt x="110350" y="0"/>
                  </a:lnTo>
                  <a:lnTo>
                    <a:pt x="110350" y="110375"/>
                  </a:lnTo>
                  <a:close/>
                </a:path>
              </a:pathLst>
            </a:custGeom>
            <a:solidFill>
              <a:srgbClr val="DCDC9F"/>
            </a:solidFill>
          </p:spPr>
          <p:txBody>
            <a:bodyPr wrap="square" lIns="0" tIns="0" rIns="0" bIns="0" rtlCol="0"/>
            <a:lstStyle/>
            <a:p>
              <a:endParaRPr/>
            </a:p>
          </p:txBody>
        </p:sp>
        <p:sp>
          <p:nvSpPr>
            <p:cNvPr id="219" name="object 219"/>
            <p:cNvSpPr/>
            <p:nvPr/>
          </p:nvSpPr>
          <p:spPr>
            <a:xfrm>
              <a:off x="4100595" y="3101341"/>
              <a:ext cx="116839" cy="0"/>
            </a:xfrm>
            <a:custGeom>
              <a:avLst/>
              <a:gdLst/>
              <a:ahLst/>
              <a:cxnLst/>
              <a:rect l="l" t="t" r="r" b="b"/>
              <a:pathLst>
                <a:path w="116839">
                  <a:moveTo>
                    <a:pt x="0" y="0"/>
                  </a:moveTo>
                  <a:lnTo>
                    <a:pt x="116471" y="0"/>
                  </a:lnTo>
                </a:path>
              </a:pathLst>
            </a:custGeom>
            <a:ln w="3175">
              <a:solidFill>
                <a:srgbClr val="B5BF35"/>
              </a:solidFill>
            </a:ln>
          </p:spPr>
          <p:txBody>
            <a:bodyPr wrap="square" lIns="0" tIns="0" rIns="0" bIns="0" rtlCol="0"/>
            <a:lstStyle/>
            <a:p>
              <a:endParaRPr/>
            </a:p>
          </p:txBody>
        </p:sp>
        <p:sp>
          <p:nvSpPr>
            <p:cNvPr id="220" name="object 220"/>
            <p:cNvSpPr/>
            <p:nvPr/>
          </p:nvSpPr>
          <p:spPr>
            <a:xfrm>
              <a:off x="4100595" y="3098801"/>
              <a:ext cx="110489" cy="0"/>
            </a:xfrm>
            <a:custGeom>
              <a:avLst/>
              <a:gdLst/>
              <a:ahLst/>
              <a:cxnLst/>
              <a:rect l="l" t="t" r="r" b="b"/>
              <a:pathLst>
                <a:path w="110489">
                  <a:moveTo>
                    <a:pt x="0" y="0"/>
                  </a:moveTo>
                  <a:lnTo>
                    <a:pt x="110337" y="0"/>
                  </a:lnTo>
                </a:path>
              </a:pathLst>
            </a:custGeom>
            <a:ln w="3175">
              <a:solidFill>
                <a:srgbClr val="B5BF35"/>
              </a:solidFill>
            </a:ln>
          </p:spPr>
          <p:txBody>
            <a:bodyPr wrap="square" lIns="0" tIns="0" rIns="0" bIns="0" rtlCol="0"/>
            <a:lstStyle/>
            <a:p>
              <a:endParaRPr/>
            </a:p>
          </p:txBody>
        </p:sp>
        <p:sp>
          <p:nvSpPr>
            <p:cNvPr id="221" name="object 221"/>
            <p:cNvSpPr/>
            <p:nvPr/>
          </p:nvSpPr>
          <p:spPr>
            <a:xfrm>
              <a:off x="4103661" y="2993391"/>
              <a:ext cx="0" cy="104139"/>
            </a:xfrm>
            <a:custGeom>
              <a:avLst/>
              <a:gdLst/>
              <a:ahLst/>
              <a:cxnLst/>
              <a:rect l="l" t="t" r="r" b="b"/>
              <a:pathLst>
                <a:path h="104139">
                  <a:moveTo>
                    <a:pt x="0" y="0"/>
                  </a:moveTo>
                  <a:lnTo>
                    <a:pt x="0" y="104140"/>
                  </a:lnTo>
                </a:path>
              </a:pathLst>
            </a:custGeom>
            <a:ln w="6134">
              <a:solidFill>
                <a:srgbClr val="B5BF35"/>
              </a:solidFill>
            </a:ln>
          </p:spPr>
          <p:txBody>
            <a:bodyPr wrap="square" lIns="0" tIns="0" rIns="0" bIns="0" rtlCol="0"/>
            <a:lstStyle/>
            <a:p>
              <a:endParaRPr/>
            </a:p>
          </p:txBody>
        </p:sp>
        <p:sp>
          <p:nvSpPr>
            <p:cNvPr id="222" name="object 222"/>
            <p:cNvSpPr/>
            <p:nvPr/>
          </p:nvSpPr>
          <p:spPr>
            <a:xfrm>
              <a:off x="4100595" y="2990216"/>
              <a:ext cx="116839" cy="0"/>
            </a:xfrm>
            <a:custGeom>
              <a:avLst/>
              <a:gdLst/>
              <a:ahLst/>
              <a:cxnLst/>
              <a:rect l="l" t="t" r="r" b="b"/>
              <a:pathLst>
                <a:path w="116839">
                  <a:moveTo>
                    <a:pt x="0" y="0"/>
                  </a:moveTo>
                  <a:lnTo>
                    <a:pt x="116471" y="0"/>
                  </a:lnTo>
                </a:path>
              </a:pathLst>
            </a:custGeom>
            <a:ln w="6350">
              <a:solidFill>
                <a:srgbClr val="B5BF35"/>
              </a:solidFill>
            </a:ln>
          </p:spPr>
          <p:txBody>
            <a:bodyPr wrap="square" lIns="0" tIns="0" rIns="0" bIns="0" rtlCol="0"/>
            <a:lstStyle/>
            <a:p>
              <a:endParaRPr/>
            </a:p>
          </p:txBody>
        </p:sp>
        <p:sp>
          <p:nvSpPr>
            <p:cNvPr id="223" name="object 223"/>
            <p:cNvSpPr/>
            <p:nvPr/>
          </p:nvSpPr>
          <p:spPr>
            <a:xfrm>
              <a:off x="4210932" y="3097531"/>
              <a:ext cx="3175" cy="2540"/>
            </a:xfrm>
            <a:custGeom>
              <a:avLst/>
              <a:gdLst/>
              <a:ahLst/>
              <a:cxnLst/>
              <a:rect l="l" t="t" r="r" b="b"/>
              <a:pathLst>
                <a:path w="3175" h="2539">
                  <a:moveTo>
                    <a:pt x="0" y="2539"/>
                  </a:moveTo>
                  <a:lnTo>
                    <a:pt x="3073" y="2539"/>
                  </a:lnTo>
                  <a:lnTo>
                    <a:pt x="3073" y="0"/>
                  </a:lnTo>
                  <a:lnTo>
                    <a:pt x="0" y="0"/>
                  </a:lnTo>
                  <a:lnTo>
                    <a:pt x="0" y="2539"/>
                  </a:lnTo>
                  <a:close/>
                </a:path>
              </a:pathLst>
            </a:custGeom>
            <a:solidFill>
              <a:srgbClr val="B5BF35"/>
            </a:solidFill>
          </p:spPr>
          <p:txBody>
            <a:bodyPr wrap="square" lIns="0" tIns="0" rIns="0" bIns="0" rtlCol="0"/>
            <a:lstStyle/>
            <a:p>
              <a:endParaRPr/>
            </a:p>
          </p:txBody>
        </p:sp>
        <p:sp>
          <p:nvSpPr>
            <p:cNvPr id="224" name="object 224"/>
            <p:cNvSpPr/>
            <p:nvPr/>
          </p:nvSpPr>
          <p:spPr>
            <a:xfrm>
              <a:off x="4213999" y="2993391"/>
              <a:ext cx="0" cy="104139"/>
            </a:xfrm>
            <a:custGeom>
              <a:avLst/>
              <a:gdLst/>
              <a:ahLst/>
              <a:cxnLst/>
              <a:rect l="l" t="t" r="r" b="b"/>
              <a:pathLst>
                <a:path h="104139">
                  <a:moveTo>
                    <a:pt x="0" y="0"/>
                  </a:moveTo>
                  <a:lnTo>
                    <a:pt x="0" y="104140"/>
                  </a:lnTo>
                </a:path>
              </a:pathLst>
            </a:custGeom>
            <a:ln w="6134">
              <a:solidFill>
                <a:srgbClr val="B5BF35"/>
              </a:solidFill>
            </a:ln>
          </p:spPr>
          <p:txBody>
            <a:bodyPr wrap="square" lIns="0" tIns="0" rIns="0" bIns="0" rtlCol="0"/>
            <a:lstStyle/>
            <a:p>
              <a:endParaRPr/>
            </a:p>
          </p:txBody>
        </p:sp>
        <p:sp>
          <p:nvSpPr>
            <p:cNvPr id="225" name="object 225"/>
            <p:cNvSpPr/>
            <p:nvPr/>
          </p:nvSpPr>
          <p:spPr>
            <a:xfrm>
              <a:off x="4214005" y="3097010"/>
              <a:ext cx="3175" cy="3175"/>
            </a:xfrm>
            <a:custGeom>
              <a:avLst/>
              <a:gdLst/>
              <a:ahLst/>
              <a:cxnLst/>
              <a:rect l="l" t="t" r="r" b="b"/>
              <a:pathLst>
                <a:path w="3175" h="3175">
                  <a:moveTo>
                    <a:pt x="3060" y="0"/>
                  </a:moveTo>
                  <a:lnTo>
                    <a:pt x="0" y="0"/>
                  </a:lnTo>
                  <a:lnTo>
                    <a:pt x="0" y="3060"/>
                  </a:lnTo>
                  <a:lnTo>
                    <a:pt x="3060" y="3060"/>
                  </a:lnTo>
                  <a:lnTo>
                    <a:pt x="3060" y="0"/>
                  </a:lnTo>
                  <a:close/>
                </a:path>
              </a:pathLst>
            </a:custGeom>
            <a:solidFill>
              <a:srgbClr val="B5BF35"/>
            </a:solidFill>
          </p:spPr>
          <p:txBody>
            <a:bodyPr wrap="square" lIns="0" tIns="0" rIns="0" bIns="0" rtlCol="0"/>
            <a:lstStyle/>
            <a:p>
              <a:endParaRPr/>
            </a:p>
          </p:txBody>
        </p:sp>
        <p:sp>
          <p:nvSpPr>
            <p:cNvPr id="226" name="object 226"/>
            <p:cNvSpPr/>
            <p:nvPr/>
          </p:nvSpPr>
          <p:spPr>
            <a:xfrm>
              <a:off x="4117962" y="3004032"/>
              <a:ext cx="81915" cy="81915"/>
            </a:xfrm>
            <a:custGeom>
              <a:avLst/>
              <a:gdLst/>
              <a:ahLst/>
              <a:cxnLst/>
              <a:rect l="l" t="t" r="r" b="b"/>
              <a:pathLst>
                <a:path w="81914" h="81914">
                  <a:moveTo>
                    <a:pt x="81749" y="0"/>
                  </a:moveTo>
                  <a:lnTo>
                    <a:pt x="0" y="0"/>
                  </a:lnTo>
                  <a:lnTo>
                    <a:pt x="0" y="81711"/>
                  </a:lnTo>
                  <a:lnTo>
                    <a:pt x="81749" y="81711"/>
                  </a:lnTo>
                  <a:lnTo>
                    <a:pt x="81749" y="0"/>
                  </a:lnTo>
                  <a:close/>
                </a:path>
              </a:pathLst>
            </a:custGeom>
            <a:solidFill>
              <a:srgbClr val="90946C"/>
            </a:solidFill>
          </p:spPr>
          <p:txBody>
            <a:bodyPr wrap="square" lIns="0" tIns="0" rIns="0" bIns="0" rtlCol="0"/>
            <a:lstStyle/>
            <a:p>
              <a:endParaRPr/>
            </a:p>
          </p:txBody>
        </p:sp>
        <p:sp>
          <p:nvSpPr>
            <p:cNvPr id="227" name="object 227"/>
            <p:cNvSpPr/>
            <p:nvPr/>
          </p:nvSpPr>
          <p:spPr>
            <a:xfrm>
              <a:off x="3983063" y="2906153"/>
              <a:ext cx="0" cy="186055"/>
            </a:xfrm>
            <a:custGeom>
              <a:avLst/>
              <a:gdLst/>
              <a:ahLst/>
              <a:cxnLst/>
              <a:rect l="l" t="t" r="r" b="b"/>
              <a:pathLst>
                <a:path h="186055">
                  <a:moveTo>
                    <a:pt x="0" y="0"/>
                  </a:moveTo>
                  <a:lnTo>
                    <a:pt x="0" y="186004"/>
                  </a:lnTo>
                </a:path>
              </a:pathLst>
            </a:custGeom>
            <a:ln w="36779">
              <a:solidFill>
                <a:srgbClr val="E7E1CA"/>
              </a:solidFill>
            </a:ln>
          </p:spPr>
          <p:txBody>
            <a:bodyPr wrap="square" lIns="0" tIns="0" rIns="0" bIns="0" rtlCol="0"/>
            <a:lstStyle/>
            <a:p>
              <a:endParaRPr/>
            </a:p>
          </p:txBody>
        </p:sp>
        <p:sp>
          <p:nvSpPr>
            <p:cNvPr id="228" name="object 228"/>
            <p:cNvSpPr/>
            <p:nvPr/>
          </p:nvSpPr>
          <p:spPr>
            <a:xfrm>
              <a:off x="4055109" y="3179267"/>
              <a:ext cx="149860" cy="0"/>
            </a:xfrm>
            <a:custGeom>
              <a:avLst/>
              <a:gdLst/>
              <a:ahLst/>
              <a:cxnLst/>
              <a:rect l="l" t="t" r="r" b="b"/>
              <a:pathLst>
                <a:path w="149860">
                  <a:moveTo>
                    <a:pt x="0" y="0"/>
                  </a:moveTo>
                  <a:lnTo>
                    <a:pt x="149694" y="0"/>
                  </a:lnTo>
                </a:path>
              </a:pathLst>
            </a:custGeom>
            <a:ln w="8407">
              <a:solidFill>
                <a:srgbClr val="A7A9AC"/>
              </a:solidFill>
            </a:ln>
          </p:spPr>
          <p:txBody>
            <a:bodyPr wrap="square" lIns="0" tIns="0" rIns="0" bIns="0" rtlCol="0"/>
            <a:lstStyle/>
            <a:p>
              <a:endParaRPr/>
            </a:p>
          </p:txBody>
        </p:sp>
        <p:sp>
          <p:nvSpPr>
            <p:cNvPr id="229" name="object 229"/>
            <p:cNvSpPr/>
            <p:nvPr/>
          </p:nvSpPr>
          <p:spPr>
            <a:xfrm>
              <a:off x="4055109" y="3222910"/>
              <a:ext cx="149860" cy="0"/>
            </a:xfrm>
            <a:custGeom>
              <a:avLst/>
              <a:gdLst/>
              <a:ahLst/>
              <a:cxnLst/>
              <a:rect l="l" t="t" r="r" b="b"/>
              <a:pathLst>
                <a:path w="149860">
                  <a:moveTo>
                    <a:pt x="0" y="0"/>
                  </a:moveTo>
                  <a:lnTo>
                    <a:pt x="149694" y="0"/>
                  </a:lnTo>
                </a:path>
              </a:pathLst>
            </a:custGeom>
            <a:ln w="8420">
              <a:solidFill>
                <a:srgbClr val="A7A9AC"/>
              </a:solidFill>
            </a:ln>
          </p:spPr>
          <p:txBody>
            <a:bodyPr wrap="square" lIns="0" tIns="0" rIns="0" bIns="0" rtlCol="0"/>
            <a:lstStyle/>
            <a:p>
              <a:endParaRPr/>
            </a:p>
          </p:txBody>
        </p:sp>
        <p:sp>
          <p:nvSpPr>
            <p:cNvPr id="230" name="object 230"/>
            <p:cNvSpPr/>
            <p:nvPr/>
          </p:nvSpPr>
          <p:spPr>
            <a:xfrm>
              <a:off x="4055109" y="3248869"/>
              <a:ext cx="149860" cy="0"/>
            </a:xfrm>
            <a:custGeom>
              <a:avLst/>
              <a:gdLst/>
              <a:ahLst/>
              <a:cxnLst/>
              <a:rect l="l" t="t" r="r" b="b"/>
              <a:pathLst>
                <a:path w="149860">
                  <a:moveTo>
                    <a:pt x="0" y="0"/>
                  </a:moveTo>
                  <a:lnTo>
                    <a:pt x="149694" y="0"/>
                  </a:lnTo>
                </a:path>
              </a:pathLst>
            </a:custGeom>
            <a:ln w="8420">
              <a:solidFill>
                <a:srgbClr val="A7A9AC"/>
              </a:solidFill>
            </a:ln>
          </p:spPr>
          <p:txBody>
            <a:bodyPr wrap="square" lIns="0" tIns="0" rIns="0" bIns="0" rtlCol="0"/>
            <a:lstStyle/>
            <a:p>
              <a:endParaRPr/>
            </a:p>
          </p:txBody>
        </p:sp>
        <p:sp>
          <p:nvSpPr>
            <p:cNvPr id="231" name="object 231"/>
            <p:cNvSpPr/>
            <p:nvPr/>
          </p:nvSpPr>
          <p:spPr>
            <a:xfrm>
              <a:off x="4055109" y="3292037"/>
              <a:ext cx="149860" cy="0"/>
            </a:xfrm>
            <a:custGeom>
              <a:avLst/>
              <a:gdLst/>
              <a:ahLst/>
              <a:cxnLst/>
              <a:rect l="l" t="t" r="r" b="b"/>
              <a:pathLst>
                <a:path w="149860">
                  <a:moveTo>
                    <a:pt x="0" y="0"/>
                  </a:moveTo>
                  <a:lnTo>
                    <a:pt x="149694" y="0"/>
                  </a:lnTo>
                </a:path>
              </a:pathLst>
            </a:custGeom>
            <a:ln w="8470">
              <a:solidFill>
                <a:srgbClr val="A7A9AC"/>
              </a:solidFill>
            </a:ln>
          </p:spPr>
          <p:txBody>
            <a:bodyPr wrap="square" lIns="0" tIns="0" rIns="0" bIns="0" rtlCol="0"/>
            <a:lstStyle/>
            <a:p>
              <a:endParaRPr/>
            </a:p>
          </p:txBody>
        </p:sp>
        <p:sp>
          <p:nvSpPr>
            <p:cNvPr id="232" name="object 232"/>
            <p:cNvSpPr/>
            <p:nvPr/>
          </p:nvSpPr>
          <p:spPr>
            <a:xfrm>
              <a:off x="4299863" y="2908185"/>
              <a:ext cx="17780" cy="17780"/>
            </a:xfrm>
            <a:custGeom>
              <a:avLst/>
              <a:gdLst/>
              <a:ahLst/>
              <a:cxnLst/>
              <a:rect l="l" t="t" r="r" b="b"/>
              <a:pathLst>
                <a:path w="17779" h="17780">
                  <a:moveTo>
                    <a:pt x="13703" y="0"/>
                  </a:moveTo>
                  <a:lnTo>
                    <a:pt x="3949" y="0"/>
                  </a:lnTo>
                  <a:lnTo>
                    <a:pt x="0" y="3962"/>
                  </a:lnTo>
                  <a:lnTo>
                    <a:pt x="0" y="13677"/>
                  </a:lnTo>
                  <a:lnTo>
                    <a:pt x="3949" y="17614"/>
                  </a:lnTo>
                  <a:lnTo>
                    <a:pt x="13703" y="17614"/>
                  </a:lnTo>
                  <a:lnTo>
                    <a:pt x="17640" y="13677"/>
                  </a:lnTo>
                  <a:lnTo>
                    <a:pt x="17640" y="3962"/>
                  </a:lnTo>
                  <a:lnTo>
                    <a:pt x="13703" y="0"/>
                  </a:lnTo>
                  <a:close/>
                </a:path>
              </a:pathLst>
            </a:custGeom>
            <a:solidFill>
              <a:srgbClr val="D5C99E"/>
            </a:solidFill>
          </p:spPr>
          <p:txBody>
            <a:bodyPr wrap="square" lIns="0" tIns="0" rIns="0" bIns="0" rtlCol="0"/>
            <a:lstStyle/>
            <a:p>
              <a:endParaRPr/>
            </a:p>
          </p:txBody>
        </p:sp>
        <p:sp>
          <p:nvSpPr>
            <p:cNvPr id="233" name="object 233"/>
            <p:cNvSpPr/>
            <p:nvPr/>
          </p:nvSpPr>
          <p:spPr>
            <a:xfrm>
              <a:off x="4299863" y="2946411"/>
              <a:ext cx="17780" cy="17780"/>
            </a:xfrm>
            <a:custGeom>
              <a:avLst/>
              <a:gdLst/>
              <a:ahLst/>
              <a:cxnLst/>
              <a:rect l="l" t="t" r="r" b="b"/>
              <a:pathLst>
                <a:path w="17779" h="17780">
                  <a:moveTo>
                    <a:pt x="13703" y="0"/>
                  </a:moveTo>
                  <a:lnTo>
                    <a:pt x="3949" y="0"/>
                  </a:lnTo>
                  <a:lnTo>
                    <a:pt x="0" y="3924"/>
                  </a:lnTo>
                  <a:lnTo>
                    <a:pt x="0" y="13627"/>
                  </a:lnTo>
                  <a:lnTo>
                    <a:pt x="3949" y="17627"/>
                  </a:lnTo>
                  <a:lnTo>
                    <a:pt x="13703" y="17627"/>
                  </a:lnTo>
                  <a:lnTo>
                    <a:pt x="17640" y="13627"/>
                  </a:lnTo>
                  <a:lnTo>
                    <a:pt x="17640" y="3924"/>
                  </a:lnTo>
                  <a:lnTo>
                    <a:pt x="13703" y="0"/>
                  </a:lnTo>
                  <a:close/>
                </a:path>
              </a:pathLst>
            </a:custGeom>
            <a:solidFill>
              <a:srgbClr val="D5C99E"/>
            </a:solidFill>
          </p:spPr>
          <p:txBody>
            <a:bodyPr wrap="square" lIns="0" tIns="0" rIns="0" bIns="0" rtlCol="0"/>
            <a:lstStyle/>
            <a:p>
              <a:endParaRPr/>
            </a:p>
          </p:txBody>
        </p:sp>
        <p:sp>
          <p:nvSpPr>
            <p:cNvPr id="234" name="object 234"/>
            <p:cNvSpPr/>
            <p:nvPr/>
          </p:nvSpPr>
          <p:spPr>
            <a:xfrm>
              <a:off x="4299863" y="2986084"/>
              <a:ext cx="17780" cy="17780"/>
            </a:xfrm>
            <a:custGeom>
              <a:avLst/>
              <a:gdLst/>
              <a:ahLst/>
              <a:cxnLst/>
              <a:rect l="l" t="t" r="r" b="b"/>
              <a:pathLst>
                <a:path w="17779" h="17780">
                  <a:moveTo>
                    <a:pt x="13703" y="0"/>
                  </a:moveTo>
                  <a:lnTo>
                    <a:pt x="3949" y="0"/>
                  </a:lnTo>
                  <a:lnTo>
                    <a:pt x="0" y="3936"/>
                  </a:lnTo>
                  <a:lnTo>
                    <a:pt x="0" y="13665"/>
                  </a:lnTo>
                  <a:lnTo>
                    <a:pt x="3949" y="17589"/>
                  </a:lnTo>
                  <a:lnTo>
                    <a:pt x="13703" y="17589"/>
                  </a:lnTo>
                  <a:lnTo>
                    <a:pt x="17640" y="13665"/>
                  </a:lnTo>
                  <a:lnTo>
                    <a:pt x="17640" y="3936"/>
                  </a:lnTo>
                  <a:lnTo>
                    <a:pt x="13703" y="0"/>
                  </a:lnTo>
                  <a:close/>
                </a:path>
              </a:pathLst>
            </a:custGeom>
            <a:solidFill>
              <a:srgbClr val="D5C99E"/>
            </a:solidFill>
          </p:spPr>
          <p:txBody>
            <a:bodyPr wrap="square" lIns="0" tIns="0" rIns="0" bIns="0" rtlCol="0"/>
            <a:lstStyle/>
            <a:p>
              <a:endParaRPr/>
            </a:p>
          </p:txBody>
        </p:sp>
        <p:sp>
          <p:nvSpPr>
            <p:cNvPr id="235" name="object 235"/>
            <p:cNvSpPr/>
            <p:nvPr/>
          </p:nvSpPr>
          <p:spPr>
            <a:xfrm>
              <a:off x="4331923" y="2986084"/>
              <a:ext cx="17780" cy="17780"/>
            </a:xfrm>
            <a:custGeom>
              <a:avLst/>
              <a:gdLst/>
              <a:ahLst/>
              <a:cxnLst/>
              <a:rect l="l" t="t" r="r" b="b"/>
              <a:pathLst>
                <a:path w="17779" h="17780">
                  <a:moveTo>
                    <a:pt x="13690" y="0"/>
                  </a:moveTo>
                  <a:lnTo>
                    <a:pt x="3962" y="0"/>
                  </a:lnTo>
                  <a:lnTo>
                    <a:pt x="0" y="3936"/>
                  </a:lnTo>
                  <a:lnTo>
                    <a:pt x="0" y="13665"/>
                  </a:lnTo>
                  <a:lnTo>
                    <a:pt x="3962" y="17589"/>
                  </a:lnTo>
                  <a:lnTo>
                    <a:pt x="13690" y="17589"/>
                  </a:lnTo>
                  <a:lnTo>
                    <a:pt x="17652" y="13665"/>
                  </a:lnTo>
                  <a:lnTo>
                    <a:pt x="17652" y="3936"/>
                  </a:lnTo>
                  <a:lnTo>
                    <a:pt x="13690" y="0"/>
                  </a:lnTo>
                  <a:close/>
                </a:path>
              </a:pathLst>
            </a:custGeom>
            <a:solidFill>
              <a:srgbClr val="D5C99E"/>
            </a:solidFill>
          </p:spPr>
          <p:txBody>
            <a:bodyPr wrap="square" lIns="0" tIns="0" rIns="0" bIns="0" rtlCol="0"/>
            <a:lstStyle/>
            <a:p>
              <a:endParaRPr/>
            </a:p>
          </p:txBody>
        </p:sp>
        <p:sp>
          <p:nvSpPr>
            <p:cNvPr id="236" name="object 236"/>
            <p:cNvSpPr/>
            <p:nvPr/>
          </p:nvSpPr>
          <p:spPr>
            <a:xfrm>
              <a:off x="4370754" y="3165770"/>
              <a:ext cx="17780" cy="17780"/>
            </a:xfrm>
            <a:custGeom>
              <a:avLst/>
              <a:gdLst/>
              <a:ahLst/>
              <a:cxnLst/>
              <a:rect l="l" t="t" r="r" b="b"/>
              <a:pathLst>
                <a:path w="17779" h="17780">
                  <a:moveTo>
                    <a:pt x="13703" y="0"/>
                  </a:moveTo>
                  <a:lnTo>
                    <a:pt x="3949" y="0"/>
                  </a:lnTo>
                  <a:lnTo>
                    <a:pt x="0" y="3949"/>
                  </a:lnTo>
                  <a:lnTo>
                    <a:pt x="0" y="13677"/>
                  </a:lnTo>
                  <a:lnTo>
                    <a:pt x="3949" y="17627"/>
                  </a:lnTo>
                  <a:lnTo>
                    <a:pt x="13703" y="17627"/>
                  </a:lnTo>
                  <a:lnTo>
                    <a:pt x="17640" y="13677"/>
                  </a:lnTo>
                  <a:lnTo>
                    <a:pt x="17640" y="3949"/>
                  </a:lnTo>
                  <a:lnTo>
                    <a:pt x="13703" y="0"/>
                  </a:lnTo>
                  <a:close/>
                </a:path>
              </a:pathLst>
            </a:custGeom>
            <a:solidFill>
              <a:srgbClr val="D5C99E"/>
            </a:solidFill>
          </p:spPr>
          <p:txBody>
            <a:bodyPr wrap="square" lIns="0" tIns="0" rIns="0" bIns="0" rtlCol="0"/>
            <a:lstStyle/>
            <a:p>
              <a:endParaRPr/>
            </a:p>
          </p:txBody>
        </p:sp>
        <p:sp>
          <p:nvSpPr>
            <p:cNvPr id="237" name="object 237"/>
            <p:cNvSpPr/>
            <p:nvPr/>
          </p:nvSpPr>
          <p:spPr>
            <a:xfrm>
              <a:off x="4370754" y="3203944"/>
              <a:ext cx="17780" cy="17780"/>
            </a:xfrm>
            <a:custGeom>
              <a:avLst/>
              <a:gdLst/>
              <a:ahLst/>
              <a:cxnLst/>
              <a:rect l="l" t="t" r="r" b="b"/>
              <a:pathLst>
                <a:path w="17779" h="17780">
                  <a:moveTo>
                    <a:pt x="13703" y="0"/>
                  </a:moveTo>
                  <a:lnTo>
                    <a:pt x="3949" y="0"/>
                  </a:lnTo>
                  <a:lnTo>
                    <a:pt x="0" y="3962"/>
                  </a:lnTo>
                  <a:lnTo>
                    <a:pt x="0" y="13703"/>
                  </a:lnTo>
                  <a:lnTo>
                    <a:pt x="3949" y="17627"/>
                  </a:lnTo>
                  <a:lnTo>
                    <a:pt x="13703" y="17627"/>
                  </a:lnTo>
                  <a:lnTo>
                    <a:pt x="17640" y="13703"/>
                  </a:lnTo>
                  <a:lnTo>
                    <a:pt x="17640" y="3962"/>
                  </a:lnTo>
                  <a:lnTo>
                    <a:pt x="13703" y="0"/>
                  </a:lnTo>
                  <a:close/>
                </a:path>
              </a:pathLst>
            </a:custGeom>
            <a:solidFill>
              <a:srgbClr val="D5C99E"/>
            </a:solidFill>
          </p:spPr>
          <p:txBody>
            <a:bodyPr wrap="square" lIns="0" tIns="0" rIns="0" bIns="0" rtlCol="0"/>
            <a:lstStyle/>
            <a:p>
              <a:endParaRPr/>
            </a:p>
          </p:txBody>
        </p:sp>
        <p:sp>
          <p:nvSpPr>
            <p:cNvPr id="238" name="object 238"/>
            <p:cNvSpPr/>
            <p:nvPr/>
          </p:nvSpPr>
          <p:spPr>
            <a:xfrm>
              <a:off x="4346511" y="3174568"/>
              <a:ext cx="6350" cy="32384"/>
            </a:xfrm>
            <a:custGeom>
              <a:avLst/>
              <a:gdLst/>
              <a:ahLst/>
              <a:cxnLst/>
              <a:rect l="l" t="t" r="r" b="b"/>
              <a:pathLst>
                <a:path w="6350" h="32385">
                  <a:moveTo>
                    <a:pt x="0" y="32067"/>
                  </a:moveTo>
                  <a:lnTo>
                    <a:pt x="6134" y="32067"/>
                  </a:lnTo>
                  <a:lnTo>
                    <a:pt x="6134" y="0"/>
                  </a:lnTo>
                  <a:lnTo>
                    <a:pt x="0" y="0"/>
                  </a:lnTo>
                  <a:lnTo>
                    <a:pt x="0" y="32067"/>
                  </a:lnTo>
                  <a:close/>
                </a:path>
              </a:pathLst>
            </a:custGeom>
            <a:solidFill>
              <a:srgbClr val="B5BF35"/>
            </a:solidFill>
          </p:spPr>
          <p:txBody>
            <a:bodyPr wrap="square" lIns="0" tIns="0" rIns="0" bIns="0" rtlCol="0"/>
            <a:lstStyle/>
            <a:p>
              <a:endParaRPr/>
            </a:p>
          </p:txBody>
        </p:sp>
        <p:sp>
          <p:nvSpPr>
            <p:cNvPr id="239" name="object 239"/>
            <p:cNvSpPr/>
            <p:nvPr/>
          </p:nvSpPr>
          <p:spPr>
            <a:xfrm>
              <a:off x="4340754" y="3165770"/>
              <a:ext cx="17780" cy="17780"/>
            </a:xfrm>
            <a:custGeom>
              <a:avLst/>
              <a:gdLst/>
              <a:ahLst/>
              <a:cxnLst/>
              <a:rect l="l" t="t" r="r" b="b"/>
              <a:pathLst>
                <a:path w="17779" h="17780">
                  <a:moveTo>
                    <a:pt x="13652" y="0"/>
                  </a:moveTo>
                  <a:lnTo>
                    <a:pt x="3949" y="0"/>
                  </a:lnTo>
                  <a:lnTo>
                    <a:pt x="0" y="3949"/>
                  </a:lnTo>
                  <a:lnTo>
                    <a:pt x="0" y="13677"/>
                  </a:lnTo>
                  <a:lnTo>
                    <a:pt x="3949" y="17627"/>
                  </a:lnTo>
                  <a:lnTo>
                    <a:pt x="13652" y="17627"/>
                  </a:lnTo>
                  <a:lnTo>
                    <a:pt x="17602" y="13677"/>
                  </a:lnTo>
                  <a:lnTo>
                    <a:pt x="17602" y="3949"/>
                  </a:lnTo>
                  <a:lnTo>
                    <a:pt x="13652" y="0"/>
                  </a:lnTo>
                  <a:close/>
                </a:path>
              </a:pathLst>
            </a:custGeom>
            <a:solidFill>
              <a:srgbClr val="D5C99E"/>
            </a:solidFill>
          </p:spPr>
          <p:txBody>
            <a:bodyPr wrap="square" lIns="0" tIns="0" rIns="0" bIns="0" rtlCol="0"/>
            <a:lstStyle/>
            <a:p>
              <a:endParaRPr/>
            </a:p>
          </p:txBody>
        </p:sp>
        <p:sp>
          <p:nvSpPr>
            <p:cNvPr id="240" name="object 240"/>
            <p:cNvSpPr/>
            <p:nvPr/>
          </p:nvSpPr>
          <p:spPr>
            <a:xfrm>
              <a:off x="4340754" y="3203944"/>
              <a:ext cx="17780" cy="17780"/>
            </a:xfrm>
            <a:custGeom>
              <a:avLst/>
              <a:gdLst/>
              <a:ahLst/>
              <a:cxnLst/>
              <a:rect l="l" t="t" r="r" b="b"/>
              <a:pathLst>
                <a:path w="17779" h="17780">
                  <a:moveTo>
                    <a:pt x="13652" y="0"/>
                  </a:moveTo>
                  <a:lnTo>
                    <a:pt x="3949" y="0"/>
                  </a:lnTo>
                  <a:lnTo>
                    <a:pt x="0" y="3962"/>
                  </a:lnTo>
                  <a:lnTo>
                    <a:pt x="0" y="13703"/>
                  </a:lnTo>
                  <a:lnTo>
                    <a:pt x="3949" y="17627"/>
                  </a:lnTo>
                  <a:lnTo>
                    <a:pt x="13652" y="17627"/>
                  </a:lnTo>
                  <a:lnTo>
                    <a:pt x="17602" y="13703"/>
                  </a:lnTo>
                  <a:lnTo>
                    <a:pt x="17602" y="3962"/>
                  </a:lnTo>
                  <a:lnTo>
                    <a:pt x="13652" y="0"/>
                  </a:lnTo>
                  <a:close/>
                </a:path>
              </a:pathLst>
            </a:custGeom>
            <a:solidFill>
              <a:srgbClr val="D5C99E"/>
            </a:solidFill>
          </p:spPr>
          <p:txBody>
            <a:bodyPr wrap="square" lIns="0" tIns="0" rIns="0" bIns="0" rtlCol="0"/>
            <a:lstStyle/>
            <a:p>
              <a:endParaRPr/>
            </a:p>
          </p:txBody>
        </p:sp>
        <p:sp>
          <p:nvSpPr>
            <p:cNvPr id="241" name="object 241"/>
            <p:cNvSpPr/>
            <p:nvPr/>
          </p:nvSpPr>
          <p:spPr>
            <a:xfrm>
              <a:off x="4319752" y="3174568"/>
              <a:ext cx="6350" cy="32384"/>
            </a:xfrm>
            <a:custGeom>
              <a:avLst/>
              <a:gdLst/>
              <a:ahLst/>
              <a:cxnLst/>
              <a:rect l="l" t="t" r="r" b="b"/>
              <a:pathLst>
                <a:path w="6350" h="32385">
                  <a:moveTo>
                    <a:pt x="0" y="32067"/>
                  </a:moveTo>
                  <a:lnTo>
                    <a:pt x="6121" y="32067"/>
                  </a:lnTo>
                  <a:lnTo>
                    <a:pt x="6121" y="0"/>
                  </a:lnTo>
                  <a:lnTo>
                    <a:pt x="0" y="0"/>
                  </a:lnTo>
                  <a:lnTo>
                    <a:pt x="0" y="32067"/>
                  </a:lnTo>
                  <a:close/>
                </a:path>
              </a:pathLst>
            </a:custGeom>
            <a:solidFill>
              <a:srgbClr val="B5BF35"/>
            </a:solidFill>
          </p:spPr>
          <p:txBody>
            <a:bodyPr wrap="square" lIns="0" tIns="0" rIns="0" bIns="0" rtlCol="0"/>
            <a:lstStyle/>
            <a:p>
              <a:endParaRPr/>
            </a:p>
          </p:txBody>
        </p:sp>
        <p:sp>
          <p:nvSpPr>
            <p:cNvPr id="242" name="object 242"/>
            <p:cNvSpPr/>
            <p:nvPr/>
          </p:nvSpPr>
          <p:spPr>
            <a:xfrm>
              <a:off x="4313977" y="3165770"/>
              <a:ext cx="17780" cy="17780"/>
            </a:xfrm>
            <a:custGeom>
              <a:avLst/>
              <a:gdLst/>
              <a:ahLst/>
              <a:cxnLst/>
              <a:rect l="l" t="t" r="r" b="b"/>
              <a:pathLst>
                <a:path w="17779" h="17780">
                  <a:moveTo>
                    <a:pt x="13677" y="0"/>
                  </a:moveTo>
                  <a:lnTo>
                    <a:pt x="3949" y="0"/>
                  </a:lnTo>
                  <a:lnTo>
                    <a:pt x="0" y="3949"/>
                  </a:lnTo>
                  <a:lnTo>
                    <a:pt x="0" y="13677"/>
                  </a:lnTo>
                  <a:lnTo>
                    <a:pt x="3949" y="17627"/>
                  </a:lnTo>
                  <a:lnTo>
                    <a:pt x="13677" y="17627"/>
                  </a:lnTo>
                  <a:lnTo>
                    <a:pt x="17614" y="13677"/>
                  </a:lnTo>
                  <a:lnTo>
                    <a:pt x="17614" y="3949"/>
                  </a:lnTo>
                  <a:lnTo>
                    <a:pt x="13677" y="0"/>
                  </a:lnTo>
                  <a:close/>
                </a:path>
              </a:pathLst>
            </a:custGeom>
            <a:solidFill>
              <a:srgbClr val="D5C99E"/>
            </a:solidFill>
          </p:spPr>
          <p:txBody>
            <a:bodyPr wrap="square" lIns="0" tIns="0" rIns="0" bIns="0" rtlCol="0"/>
            <a:lstStyle/>
            <a:p>
              <a:endParaRPr/>
            </a:p>
          </p:txBody>
        </p:sp>
        <p:sp>
          <p:nvSpPr>
            <p:cNvPr id="243" name="object 243"/>
            <p:cNvSpPr/>
            <p:nvPr/>
          </p:nvSpPr>
          <p:spPr>
            <a:xfrm>
              <a:off x="4313977" y="3203944"/>
              <a:ext cx="17780" cy="17780"/>
            </a:xfrm>
            <a:custGeom>
              <a:avLst/>
              <a:gdLst/>
              <a:ahLst/>
              <a:cxnLst/>
              <a:rect l="l" t="t" r="r" b="b"/>
              <a:pathLst>
                <a:path w="17779" h="17780">
                  <a:moveTo>
                    <a:pt x="13677" y="0"/>
                  </a:moveTo>
                  <a:lnTo>
                    <a:pt x="3949" y="0"/>
                  </a:lnTo>
                  <a:lnTo>
                    <a:pt x="0" y="3962"/>
                  </a:lnTo>
                  <a:lnTo>
                    <a:pt x="0" y="13703"/>
                  </a:lnTo>
                  <a:lnTo>
                    <a:pt x="3949" y="17627"/>
                  </a:lnTo>
                  <a:lnTo>
                    <a:pt x="13677" y="17627"/>
                  </a:lnTo>
                  <a:lnTo>
                    <a:pt x="17614" y="13703"/>
                  </a:lnTo>
                  <a:lnTo>
                    <a:pt x="17614" y="3962"/>
                  </a:lnTo>
                  <a:lnTo>
                    <a:pt x="13677" y="0"/>
                  </a:lnTo>
                  <a:close/>
                </a:path>
              </a:pathLst>
            </a:custGeom>
            <a:solidFill>
              <a:srgbClr val="D5C99E"/>
            </a:solidFill>
          </p:spPr>
          <p:txBody>
            <a:bodyPr wrap="square" lIns="0" tIns="0" rIns="0" bIns="0" rtlCol="0"/>
            <a:lstStyle/>
            <a:p>
              <a:endParaRPr/>
            </a:p>
          </p:txBody>
        </p:sp>
        <p:sp>
          <p:nvSpPr>
            <p:cNvPr id="244" name="object 244"/>
            <p:cNvSpPr/>
            <p:nvPr/>
          </p:nvSpPr>
          <p:spPr>
            <a:xfrm>
              <a:off x="4290034" y="3174568"/>
              <a:ext cx="6350" cy="32384"/>
            </a:xfrm>
            <a:custGeom>
              <a:avLst/>
              <a:gdLst/>
              <a:ahLst/>
              <a:cxnLst/>
              <a:rect l="l" t="t" r="r" b="b"/>
              <a:pathLst>
                <a:path w="6350" h="32385">
                  <a:moveTo>
                    <a:pt x="0" y="32067"/>
                  </a:moveTo>
                  <a:lnTo>
                    <a:pt x="6121" y="32067"/>
                  </a:lnTo>
                  <a:lnTo>
                    <a:pt x="6121" y="0"/>
                  </a:lnTo>
                  <a:lnTo>
                    <a:pt x="0" y="0"/>
                  </a:lnTo>
                  <a:lnTo>
                    <a:pt x="0" y="32067"/>
                  </a:lnTo>
                  <a:close/>
                </a:path>
              </a:pathLst>
            </a:custGeom>
            <a:solidFill>
              <a:srgbClr val="B5BF35"/>
            </a:solidFill>
          </p:spPr>
          <p:txBody>
            <a:bodyPr wrap="square" lIns="0" tIns="0" rIns="0" bIns="0" rtlCol="0"/>
            <a:lstStyle/>
            <a:p>
              <a:endParaRPr/>
            </a:p>
          </p:txBody>
        </p:sp>
        <p:sp>
          <p:nvSpPr>
            <p:cNvPr id="245" name="object 245"/>
            <p:cNvSpPr/>
            <p:nvPr/>
          </p:nvSpPr>
          <p:spPr>
            <a:xfrm>
              <a:off x="4284286" y="3165770"/>
              <a:ext cx="17780" cy="17780"/>
            </a:xfrm>
            <a:custGeom>
              <a:avLst/>
              <a:gdLst/>
              <a:ahLst/>
              <a:cxnLst/>
              <a:rect l="l" t="t" r="r" b="b"/>
              <a:pathLst>
                <a:path w="17779" h="17780">
                  <a:moveTo>
                    <a:pt x="13677" y="0"/>
                  </a:moveTo>
                  <a:lnTo>
                    <a:pt x="3937" y="0"/>
                  </a:lnTo>
                  <a:lnTo>
                    <a:pt x="0" y="3949"/>
                  </a:lnTo>
                  <a:lnTo>
                    <a:pt x="0" y="13677"/>
                  </a:lnTo>
                  <a:lnTo>
                    <a:pt x="3937" y="17627"/>
                  </a:lnTo>
                  <a:lnTo>
                    <a:pt x="13677" y="17627"/>
                  </a:lnTo>
                  <a:lnTo>
                    <a:pt x="17614" y="13677"/>
                  </a:lnTo>
                  <a:lnTo>
                    <a:pt x="17614" y="3949"/>
                  </a:lnTo>
                  <a:lnTo>
                    <a:pt x="13677" y="0"/>
                  </a:lnTo>
                  <a:close/>
                </a:path>
              </a:pathLst>
            </a:custGeom>
            <a:solidFill>
              <a:srgbClr val="D5C99E"/>
            </a:solidFill>
          </p:spPr>
          <p:txBody>
            <a:bodyPr wrap="square" lIns="0" tIns="0" rIns="0" bIns="0" rtlCol="0"/>
            <a:lstStyle/>
            <a:p>
              <a:endParaRPr/>
            </a:p>
          </p:txBody>
        </p:sp>
        <p:sp>
          <p:nvSpPr>
            <p:cNvPr id="246" name="object 246"/>
            <p:cNvSpPr/>
            <p:nvPr/>
          </p:nvSpPr>
          <p:spPr>
            <a:xfrm>
              <a:off x="4284286" y="3203944"/>
              <a:ext cx="17780" cy="17780"/>
            </a:xfrm>
            <a:custGeom>
              <a:avLst/>
              <a:gdLst/>
              <a:ahLst/>
              <a:cxnLst/>
              <a:rect l="l" t="t" r="r" b="b"/>
              <a:pathLst>
                <a:path w="17779" h="17780">
                  <a:moveTo>
                    <a:pt x="13677" y="0"/>
                  </a:moveTo>
                  <a:lnTo>
                    <a:pt x="3937" y="0"/>
                  </a:lnTo>
                  <a:lnTo>
                    <a:pt x="0" y="3962"/>
                  </a:lnTo>
                  <a:lnTo>
                    <a:pt x="0" y="13703"/>
                  </a:lnTo>
                  <a:lnTo>
                    <a:pt x="3937" y="17627"/>
                  </a:lnTo>
                  <a:lnTo>
                    <a:pt x="13677" y="17627"/>
                  </a:lnTo>
                  <a:lnTo>
                    <a:pt x="17614" y="13703"/>
                  </a:lnTo>
                  <a:lnTo>
                    <a:pt x="17614" y="3962"/>
                  </a:lnTo>
                  <a:lnTo>
                    <a:pt x="13677" y="0"/>
                  </a:lnTo>
                  <a:close/>
                </a:path>
              </a:pathLst>
            </a:custGeom>
            <a:solidFill>
              <a:srgbClr val="D5C99E"/>
            </a:solidFill>
          </p:spPr>
          <p:txBody>
            <a:bodyPr wrap="square" lIns="0" tIns="0" rIns="0" bIns="0" rtlCol="0"/>
            <a:lstStyle/>
            <a:p>
              <a:endParaRPr/>
            </a:p>
          </p:txBody>
        </p:sp>
        <p:sp>
          <p:nvSpPr>
            <p:cNvPr id="247" name="object 247"/>
            <p:cNvSpPr/>
            <p:nvPr/>
          </p:nvSpPr>
          <p:spPr>
            <a:xfrm>
              <a:off x="4116569" y="2910839"/>
              <a:ext cx="17780" cy="17780"/>
            </a:xfrm>
            <a:custGeom>
              <a:avLst/>
              <a:gdLst/>
              <a:ahLst/>
              <a:cxnLst/>
              <a:rect l="l" t="t" r="r" b="b"/>
              <a:pathLst>
                <a:path w="17779" h="17780">
                  <a:moveTo>
                    <a:pt x="13677" y="0"/>
                  </a:moveTo>
                  <a:lnTo>
                    <a:pt x="3924" y="0"/>
                  </a:lnTo>
                  <a:lnTo>
                    <a:pt x="0" y="3936"/>
                  </a:lnTo>
                  <a:lnTo>
                    <a:pt x="0" y="13677"/>
                  </a:lnTo>
                  <a:lnTo>
                    <a:pt x="3924" y="17614"/>
                  </a:lnTo>
                  <a:lnTo>
                    <a:pt x="13677" y="17614"/>
                  </a:lnTo>
                  <a:lnTo>
                    <a:pt x="17627" y="13677"/>
                  </a:lnTo>
                  <a:lnTo>
                    <a:pt x="17627" y="3936"/>
                  </a:lnTo>
                  <a:lnTo>
                    <a:pt x="13677" y="0"/>
                  </a:lnTo>
                  <a:close/>
                </a:path>
              </a:pathLst>
            </a:custGeom>
            <a:solidFill>
              <a:srgbClr val="D5C99E"/>
            </a:solidFill>
          </p:spPr>
          <p:txBody>
            <a:bodyPr wrap="square" lIns="0" tIns="0" rIns="0" bIns="0" rtlCol="0"/>
            <a:lstStyle/>
            <a:p>
              <a:endParaRPr/>
            </a:p>
          </p:txBody>
        </p:sp>
        <p:sp>
          <p:nvSpPr>
            <p:cNvPr id="248" name="object 248"/>
            <p:cNvSpPr/>
            <p:nvPr/>
          </p:nvSpPr>
          <p:spPr>
            <a:xfrm>
              <a:off x="4150540" y="2910839"/>
              <a:ext cx="17780" cy="17780"/>
            </a:xfrm>
            <a:custGeom>
              <a:avLst/>
              <a:gdLst/>
              <a:ahLst/>
              <a:cxnLst/>
              <a:rect l="l" t="t" r="r" b="b"/>
              <a:pathLst>
                <a:path w="17779" h="17780">
                  <a:moveTo>
                    <a:pt x="13665" y="0"/>
                  </a:moveTo>
                  <a:lnTo>
                    <a:pt x="3937" y="0"/>
                  </a:lnTo>
                  <a:lnTo>
                    <a:pt x="0" y="3936"/>
                  </a:lnTo>
                  <a:lnTo>
                    <a:pt x="0" y="13677"/>
                  </a:lnTo>
                  <a:lnTo>
                    <a:pt x="3937" y="17614"/>
                  </a:lnTo>
                  <a:lnTo>
                    <a:pt x="13665" y="17614"/>
                  </a:lnTo>
                  <a:lnTo>
                    <a:pt x="17614" y="13677"/>
                  </a:lnTo>
                  <a:lnTo>
                    <a:pt x="17614" y="3936"/>
                  </a:lnTo>
                  <a:lnTo>
                    <a:pt x="13665" y="0"/>
                  </a:lnTo>
                  <a:close/>
                </a:path>
              </a:pathLst>
            </a:custGeom>
            <a:solidFill>
              <a:srgbClr val="D5C99E"/>
            </a:solidFill>
          </p:spPr>
          <p:txBody>
            <a:bodyPr wrap="square" lIns="0" tIns="0" rIns="0" bIns="0" rtlCol="0"/>
            <a:lstStyle/>
            <a:p>
              <a:endParaRPr/>
            </a:p>
          </p:txBody>
        </p:sp>
        <p:sp>
          <p:nvSpPr>
            <p:cNvPr id="249" name="object 249"/>
            <p:cNvSpPr/>
            <p:nvPr/>
          </p:nvSpPr>
          <p:spPr>
            <a:xfrm>
              <a:off x="4182723" y="2910839"/>
              <a:ext cx="17780" cy="17780"/>
            </a:xfrm>
            <a:custGeom>
              <a:avLst/>
              <a:gdLst/>
              <a:ahLst/>
              <a:cxnLst/>
              <a:rect l="l" t="t" r="r" b="b"/>
              <a:pathLst>
                <a:path w="17779" h="17780">
                  <a:moveTo>
                    <a:pt x="13677" y="0"/>
                  </a:moveTo>
                  <a:lnTo>
                    <a:pt x="3962" y="0"/>
                  </a:lnTo>
                  <a:lnTo>
                    <a:pt x="0" y="3936"/>
                  </a:lnTo>
                  <a:lnTo>
                    <a:pt x="0" y="13677"/>
                  </a:lnTo>
                  <a:lnTo>
                    <a:pt x="3962" y="17614"/>
                  </a:lnTo>
                  <a:lnTo>
                    <a:pt x="13677" y="17614"/>
                  </a:lnTo>
                  <a:lnTo>
                    <a:pt x="17640" y="13677"/>
                  </a:lnTo>
                  <a:lnTo>
                    <a:pt x="17640" y="3936"/>
                  </a:lnTo>
                  <a:lnTo>
                    <a:pt x="13677" y="0"/>
                  </a:lnTo>
                  <a:close/>
                </a:path>
              </a:pathLst>
            </a:custGeom>
            <a:solidFill>
              <a:srgbClr val="D5C99E"/>
            </a:solidFill>
          </p:spPr>
          <p:txBody>
            <a:bodyPr wrap="square" lIns="0" tIns="0" rIns="0" bIns="0" rtlCol="0"/>
            <a:lstStyle/>
            <a:p>
              <a:endParaRPr/>
            </a:p>
          </p:txBody>
        </p:sp>
        <p:sp>
          <p:nvSpPr>
            <p:cNvPr id="250" name="object 250"/>
            <p:cNvSpPr/>
            <p:nvPr/>
          </p:nvSpPr>
          <p:spPr>
            <a:xfrm>
              <a:off x="4299540" y="2867954"/>
              <a:ext cx="17780" cy="17780"/>
            </a:xfrm>
            <a:custGeom>
              <a:avLst/>
              <a:gdLst/>
              <a:ahLst/>
              <a:cxnLst/>
              <a:rect l="l" t="t" r="r" b="b"/>
              <a:pathLst>
                <a:path w="17779" h="17780">
                  <a:moveTo>
                    <a:pt x="13703" y="0"/>
                  </a:moveTo>
                  <a:lnTo>
                    <a:pt x="3949" y="0"/>
                  </a:lnTo>
                  <a:lnTo>
                    <a:pt x="0" y="3911"/>
                  </a:lnTo>
                  <a:lnTo>
                    <a:pt x="0" y="13639"/>
                  </a:lnTo>
                  <a:lnTo>
                    <a:pt x="3949" y="17589"/>
                  </a:lnTo>
                  <a:lnTo>
                    <a:pt x="13703" y="17589"/>
                  </a:lnTo>
                  <a:lnTo>
                    <a:pt x="17640" y="13639"/>
                  </a:lnTo>
                  <a:lnTo>
                    <a:pt x="17640" y="3911"/>
                  </a:lnTo>
                  <a:lnTo>
                    <a:pt x="13703" y="0"/>
                  </a:lnTo>
                  <a:close/>
                </a:path>
              </a:pathLst>
            </a:custGeom>
            <a:solidFill>
              <a:srgbClr val="D5C99E"/>
            </a:solidFill>
          </p:spPr>
          <p:txBody>
            <a:bodyPr wrap="square" lIns="0" tIns="0" rIns="0" bIns="0" rtlCol="0"/>
            <a:lstStyle/>
            <a:p>
              <a:endParaRPr/>
            </a:p>
          </p:txBody>
        </p:sp>
        <p:sp>
          <p:nvSpPr>
            <p:cNvPr id="251" name="object 251"/>
            <p:cNvSpPr/>
            <p:nvPr/>
          </p:nvSpPr>
          <p:spPr>
            <a:xfrm>
              <a:off x="4331587" y="2867954"/>
              <a:ext cx="17780" cy="17780"/>
            </a:xfrm>
            <a:custGeom>
              <a:avLst/>
              <a:gdLst/>
              <a:ahLst/>
              <a:cxnLst/>
              <a:rect l="l" t="t" r="r" b="b"/>
              <a:pathLst>
                <a:path w="17779" h="17780">
                  <a:moveTo>
                    <a:pt x="13703" y="0"/>
                  </a:moveTo>
                  <a:lnTo>
                    <a:pt x="3975" y="0"/>
                  </a:lnTo>
                  <a:lnTo>
                    <a:pt x="0" y="3911"/>
                  </a:lnTo>
                  <a:lnTo>
                    <a:pt x="0" y="13639"/>
                  </a:lnTo>
                  <a:lnTo>
                    <a:pt x="3975" y="17589"/>
                  </a:lnTo>
                  <a:lnTo>
                    <a:pt x="13703" y="17589"/>
                  </a:lnTo>
                  <a:lnTo>
                    <a:pt x="17652" y="13639"/>
                  </a:lnTo>
                  <a:lnTo>
                    <a:pt x="17652" y="3911"/>
                  </a:lnTo>
                  <a:lnTo>
                    <a:pt x="13703" y="0"/>
                  </a:lnTo>
                  <a:close/>
                </a:path>
              </a:pathLst>
            </a:custGeom>
            <a:solidFill>
              <a:srgbClr val="D5C99E"/>
            </a:solidFill>
          </p:spPr>
          <p:txBody>
            <a:bodyPr wrap="square" lIns="0" tIns="0" rIns="0" bIns="0" rtlCol="0"/>
            <a:lstStyle/>
            <a:p>
              <a:endParaRPr/>
            </a:p>
          </p:txBody>
        </p:sp>
        <p:sp>
          <p:nvSpPr>
            <p:cNvPr id="252" name="object 252"/>
            <p:cNvSpPr/>
            <p:nvPr/>
          </p:nvSpPr>
          <p:spPr>
            <a:xfrm>
              <a:off x="4150540" y="2867954"/>
              <a:ext cx="17780" cy="17780"/>
            </a:xfrm>
            <a:custGeom>
              <a:avLst/>
              <a:gdLst/>
              <a:ahLst/>
              <a:cxnLst/>
              <a:rect l="l" t="t" r="r" b="b"/>
              <a:pathLst>
                <a:path w="17779" h="17780">
                  <a:moveTo>
                    <a:pt x="13665" y="0"/>
                  </a:moveTo>
                  <a:lnTo>
                    <a:pt x="3937" y="0"/>
                  </a:lnTo>
                  <a:lnTo>
                    <a:pt x="0" y="3911"/>
                  </a:lnTo>
                  <a:lnTo>
                    <a:pt x="0" y="13639"/>
                  </a:lnTo>
                  <a:lnTo>
                    <a:pt x="3937" y="17589"/>
                  </a:lnTo>
                  <a:lnTo>
                    <a:pt x="13665" y="17589"/>
                  </a:lnTo>
                  <a:lnTo>
                    <a:pt x="17614" y="13639"/>
                  </a:lnTo>
                  <a:lnTo>
                    <a:pt x="17614" y="3911"/>
                  </a:lnTo>
                  <a:lnTo>
                    <a:pt x="13665" y="0"/>
                  </a:lnTo>
                  <a:close/>
                </a:path>
              </a:pathLst>
            </a:custGeom>
            <a:solidFill>
              <a:srgbClr val="D5C99E"/>
            </a:solidFill>
          </p:spPr>
          <p:txBody>
            <a:bodyPr wrap="square" lIns="0" tIns="0" rIns="0" bIns="0" rtlCol="0"/>
            <a:lstStyle/>
            <a:p>
              <a:endParaRPr/>
            </a:p>
          </p:txBody>
        </p:sp>
        <p:sp>
          <p:nvSpPr>
            <p:cNvPr id="253" name="object 253"/>
            <p:cNvSpPr/>
            <p:nvPr/>
          </p:nvSpPr>
          <p:spPr>
            <a:xfrm>
              <a:off x="4182586" y="2867954"/>
              <a:ext cx="17780" cy="17780"/>
            </a:xfrm>
            <a:custGeom>
              <a:avLst/>
              <a:gdLst/>
              <a:ahLst/>
              <a:cxnLst/>
              <a:rect l="l" t="t" r="r" b="b"/>
              <a:pathLst>
                <a:path w="17779" h="17780">
                  <a:moveTo>
                    <a:pt x="13690" y="0"/>
                  </a:moveTo>
                  <a:lnTo>
                    <a:pt x="3949" y="0"/>
                  </a:lnTo>
                  <a:lnTo>
                    <a:pt x="0" y="3911"/>
                  </a:lnTo>
                  <a:lnTo>
                    <a:pt x="0" y="13639"/>
                  </a:lnTo>
                  <a:lnTo>
                    <a:pt x="3949" y="17589"/>
                  </a:lnTo>
                  <a:lnTo>
                    <a:pt x="13690" y="17589"/>
                  </a:lnTo>
                  <a:lnTo>
                    <a:pt x="17640" y="13639"/>
                  </a:lnTo>
                  <a:lnTo>
                    <a:pt x="17640" y="3911"/>
                  </a:lnTo>
                  <a:lnTo>
                    <a:pt x="13690" y="0"/>
                  </a:lnTo>
                  <a:close/>
                </a:path>
              </a:pathLst>
            </a:custGeom>
            <a:solidFill>
              <a:srgbClr val="D5C99E"/>
            </a:solidFill>
          </p:spPr>
          <p:txBody>
            <a:bodyPr wrap="square" lIns="0" tIns="0" rIns="0" bIns="0" rtlCol="0"/>
            <a:lstStyle/>
            <a:p>
              <a:endParaRPr/>
            </a:p>
          </p:txBody>
        </p:sp>
        <p:sp>
          <p:nvSpPr>
            <p:cNvPr id="254" name="object 254"/>
            <p:cNvSpPr/>
            <p:nvPr/>
          </p:nvSpPr>
          <p:spPr>
            <a:xfrm>
              <a:off x="4190891" y="3108885"/>
              <a:ext cx="17780" cy="17780"/>
            </a:xfrm>
            <a:custGeom>
              <a:avLst/>
              <a:gdLst/>
              <a:ahLst/>
              <a:cxnLst/>
              <a:rect l="l" t="t" r="r" b="b"/>
              <a:pathLst>
                <a:path w="17779" h="17780">
                  <a:moveTo>
                    <a:pt x="13690" y="0"/>
                  </a:moveTo>
                  <a:lnTo>
                    <a:pt x="3949" y="0"/>
                  </a:lnTo>
                  <a:lnTo>
                    <a:pt x="0" y="3949"/>
                  </a:lnTo>
                  <a:lnTo>
                    <a:pt x="0" y="13677"/>
                  </a:lnTo>
                  <a:lnTo>
                    <a:pt x="3949" y="17640"/>
                  </a:lnTo>
                  <a:lnTo>
                    <a:pt x="13690" y="17640"/>
                  </a:lnTo>
                  <a:lnTo>
                    <a:pt x="17627" y="13677"/>
                  </a:lnTo>
                  <a:lnTo>
                    <a:pt x="17627" y="3949"/>
                  </a:lnTo>
                  <a:lnTo>
                    <a:pt x="13690" y="0"/>
                  </a:lnTo>
                  <a:close/>
                </a:path>
              </a:pathLst>
            </a:custGeom>
            <a:solidFill>
              <a:srgbClr val="D5C99E"/>
            </a:solidFill>
          </p:spPr>
          <p:txBody>
            <a:bodyPr wrap="square" lIns="0" tIns="0" rIns="0" bIns="0" rtlCol="0"/>
            <a:lstStyle/>
            <a:p>
              <a:endParaRPr/>
            </a:p>
          </p:txBody>
        </p:sp>
        <p:sp>
          <p:nvSpPr>
            <p:cNvPr id="255" name="object 255"/>
            <p:cNvSpPr/>
            <p:nvPr/>
          </p:nvSpPr>
          <p:spPr>
            <a:xfrm>
              <a:off x="4190891" y="3140957"/>
              <a:ext cx="17780" cy="17780"/>
            </a:xfrm>
            <a:custGeom>
              <a:avLst/>
              <a:gdLst/>
              <a:ahLst/>
              <a:cxnLst/>
              <a:rect l="l" t="t" r="r" b="b"/>
              <a:pathLst>
                <a:path w="17779" h="17780">
                  <a:moveTo>
                    <a:pt x="13690" y="0"/>
                  </a:moveTo>
                  <a:lnTo>
                    <a:pt x="3949" y="0"/>
                  </a:lnTo>
                  <a:lnTo>
                    <a:pt x="0" y="3924"/>
                  </a:lnTo>
                  <a:lnTo>
                    <a:pt x="0" y="13677"/>
                  </a:lnTo>
                  <a:lnTo>
                    <a:pt x="3949" y="17640"/>
                  </a:lnTo>
                  <a:lnTo>
                    <a:pt x="13690" y="17640"/>
                  </a:lnTo>
                  <a:lnTo>
                    <a:pt x="17627" y="13677"/>
                  </a:lnTo>
                  <a:lnTo>
                    <a:pt x="17627" y="3924"/>
                  </a:lnTo>
                  <a:lnTo>
                    <a:pt x="13690" y="0"/>
                  </a:lnTo>
                  <a:close/>
                </a:path>
              </a:pathLst>
            </a:custGeom>
            <a:solidFill>
              <a:srgbClr val="D5C99E"/>
            </a:solidFill>
          </p:spPr>
          <p:txBody>
            <a:bodyPr wrap="square" lIns="0" tIns="0" rIns="0" bIns="0" rtlCol="0"/>
            <a:lstStyle/>
            <a:p>
              <a:endParaRPr/>
            </a:p>
          </p:txBody>
        </p:sp>
      </p:grpSp>
      <p:sp>
        <p:nvSpPr>
          <p:cNvPr id="9" name="t_country2"/>
          <p:cNvSpPr txBox="1"/>
          <p:nvPr/>
        </p:nvSpPr>
        <p:spPr>
          <a:xfrm>
            <a:off x="3056747" y="1752881"/>
            <a:ext cx="1826895" cy="685165"/>
          </a:xfrm>
          <a:prstGeom prst="rect">
            <a:avLst/>
          </a:prstGeom>
        </p:spPr>
        <p:txBody>
          <a:bodyPr vert="horz" wrap="square" lIns="0" tIns="50165" rIns="0" bIns="0" rtlCol="0">
            <a:spAutoFit/>
          </a:bodyPr>
          <a:lstStyle/>
          <a:p>
            <a:pPr algn="ctr">
              <a:lnSpc>
                <a:spcPct val="100000"/>
              </a:lnSpc>
              <a:spcBef>
                <a:spcPts val="395"/>
              </a:spcBef>
            </a:pPr>
            <a:r>
              <a:rPr sz="1000" b="1" dirty="0">
                <a:solidFill>
                  <a:srgbClr val="0063A6"/>
                </a:solidFill>
                <a:latin typeface="Futura PT"/>
                <a:cs typeface="Futura PT"/>
              </a:rPr>
              <a:t>COUNTRY 2</a:t>
            </a:r>
            <a:endParaRPr sz="1000" dirty="0">
              <a:solidFill>
                <a:srgbClr val="0063A6"/>
              </a:solidFill>
              <a:latin typeface="Futura PT"/>
              <a:cs typeface="Futura PT"/>
            </a:endParaRPr>
          </a:p>
          <a:p>
            <a:pPr marL="12700" marR="5080" algn="ctr">
              <a:lnSpc>
                <a:spcPts val="1600"/>
              </a:lnSpc>
              <a:spcBef>
                <a:spcPts val="540"/>
              </a:spcBef>
            </a:pPr>
            <a:r>
              <a:rPr sz="1400" spc="-10" dirty="0">
                <a:latin typeface="FuturaPT-Demi"/>
                <a:cs typeface="FuturaPT-Demi"/>
              </a:rPr>
              <a:t>Forward </a:t>
            </a:r>
            <a:r>
              <a:rPr sz="1400" dirty="0">
                <a:latin typeface="FuturaPT-Demi"/>
                <a:cs typeface="FuturaPT-Demi"/>
              </a:rPr>
              <a:t>and</a:t>
            </a:r>
            <a:r>
              <a:rPr sz="1400" spc="-85" dirty="0">
                <a:latin typeface="FuturaPT-Demi"/>
                <a:cs typeface="FuturaPT-Demi"/>
              </a:rPr>
              <a:t> </a:t>
            </a:r>
            <a:r>
              <a:rPr sz="1400" spc="-5" dirty="0">
                <a:latin typeface="FuturaPT-Demi"/>
                <a:cs typeface="FuturaPT-Demi"/>
              </a:rPr>
              <a:t>backward  </a:t>
            </a:r>
            <a:r>
              <a:rPr sz="1400" dirty="0">
                <a:latin typeface="FuturaPT-Demi"/>
                <a:cs typeface="FuturaPT-Demi"/>
              </a:rPr>
              <a:t>participation</a:t>
            </a:r>
          </a:p>
        </p:txBody>
      </p:sp>
      <p:sp>
        <p:nvSpPr>
          <p:cNvPr id="10" name="t_country3"/>
          <p:cNvSpPr txBox="1"/>
          <p:nvPr/>
        </p:nvSpPr>
        <p:spPr>
          <a:xfrm>
            <a:off x="6083437" y="1752881"/>
            <a:ext cx="993775" cy="685165"/>
          </a:xfrm>
          <a:prstGeom prst="rect">
            <a:avLst/>
          </a:prstGeom>
        </p:spPr>
        <p:txBody>
          <a:bodyPr vert="horz" wrap="square" lIns="0" tIns="50165" rIns="0" bIns="0" rtlCol="0">
            <a:spAutoFit/>
          </a:bodyPr>
          <a:lstStyle/>
          <a:p>
            <a:pPr algn="ctr">
              <a:lnSpc>
                <a:spcPct val="100000"/>
              </a:lnSpc>
              <a:spcBef>
                <a:spcPts val="395"/>
              </a:spcBef>
            </a:pPr>
            <a:r>
              <a:rPr sz="1000" b="1" dirty="0">
                <a:solidFill>
                  <a:srgbClr val="0063A6"/>
                </a:solidFill>
                <a:latin typeface="Futura PT"/>
                <a:cs typeface="Futura PT"/>
              </a:rPr>
              <a:t>COUNTRY</a:t>
            </a:r>
            <a:r>
              <a:rPr sz="1000" b="1" spc="-15" dirty="0">
                <a:solidFill>
                  <a:srgbClr val="0063A6"/>
                </a:solidFill>
                <a:latin typeface="Futura PT"/>
                <a:cs typeface="Futura PT"/>
              </a:rPr>
              <a:t> </a:t>
            </a:r>
            <a:r>
              <a:rPr sz="1000" b="1" dirty="0">
                <a:solidFill>
                  <a:srgbClr val="0063A6"/>
                </a:solidFill>
                <a:latin typeface="Futura PT"/>
                <a:cs typeface="Futura PT"/>
              </a:rPr>
              <a:t>3</a:t>
            </a:r>
            <a:endParaRPr sz="1000" dirty="0">
              <a:solidFill>
                <a:srgbClr val="0063A6"/>
              </a:solidFill>
              <a:latin typeface="Futura PT"/>
              <a:cs typeface="Futura PT"/>
            </a:endParaRPr>
          </a:p>
          <a:p>
            <a:pPr marL="12700" marR="5080" indent="-635" algn="ctr">
              <a:lnSpc>
                <a:spcPts val="1600"/>
              </a:lnSpc>
              <a:spcBef>
                <a:spcPts val="540"/>
              </a:spcBef>
            </a:pPr>
            <a:r>
              <a:rPr sz="1400" spc="-5" dirty="0">
                <a:latin typeface="FuturaPT-Demi"/>
                <a:cs typeface="FuturaPT-Demi"/>
              </a:rPr>
              <a:t>Backward  </a:t>
            </a:r>
            <a:r>
              <a:rPr sz="1400" dirty="0">
                <a:latin typeface="FuturaPT-Demi"/>
                <a:cs typeface="FuturaPT-Demi"/>
              </a:rPr>
              <a:t>pa</a:t>
            </a:r>
            <a:r>
              <a:rPr sz="1400" spc="40" dirty="0">
                <a:latin typeface="FuturaPT-Demi"/>
                <a:cs typeface="FuturaPT-Demi"/>
              </a:rPr>
              <a:t>r</a:t>
            </a:r>
            <a:r>
              <a:rPr sz="1400" dirty="0">
                <a:latin typeface="FuturaPT-Demi"/>
                <a:cs typeface="FuturaPT-Demi"/>
              </a:rPr>
              <a:t>ticipation</a:t>
            </a:r>
          </a:p>
        </p:txBody>
      </p:sp>
      <p:sp>
        <p:nvSpPr>
          <p:cNvPr id="83" name="t_partsComp"/>
          <p:cNvSpPr txBox="1"/>
          <p:nvPr/>
        </p:nvSpPr>
        <p:spPr>
          <a:xfrm>
            <a:off x="3362549" y="4267200"/>
            <a:ext cx="1215390" cy="346075"/>
          </a:xfrm>
          <a:prstGeom prst="rect">
            <a:avLst/>
          </a:prstGeom>
        </p:spPr>
        <p:txBody>
          <a:bodyPr vert="horz" wrap="square" lIns="0" tIns="30480" rIns="0" bIns="0" rtlCol="0">
            <a:spAutoFit/>
          </a:bodyPr>
          <a:lstStyle/>
          <a:p>
            <a:pPr marL="58419" marR="5080" indent="-46355">
              <a:lnSpc>
                <a:spcPts val="1200"/>
              </a:lnSpc>
              <a:spcBef>
                <a:spcPts val="240"/>
              </a:spcBef>
            </a:pPr>
            <a:r>
              <a:rPr sz="1100" spc="-5" dirty="0">
                <a:latin typeface="FuturaPT-Book"/>
                <a:cs typeface="FuturaPT-Book"/>
              </a:rPr>
              <a:t>Parts </a:t>
            </a:r>
            <a:r>
              <a:rPr sz="1100" dirty="0">
                <a:latin typeface="FuturaPT-Book"/>
                <a:cs typeface="FuturaPT-Book"/>
              </a:rPr>
              <a:t>and</a:t>
            </a:r>
            <a:r>
              <a:rPr sz="1100" spc="-75" dirty="0">
                <a:latin typeface="FuturaPT-Book"/>
                <a:cs typeface="FuturaPT-Book"/>
              </a:rPr>
              <a:t> </a:t>
            </a:r>
            <a:r>
              <a:rPr sz="1100" dirty="0">
                <a:latin typeface="FuturaPT-Book"/>
                <a:cs typeface="FuturaPT-Book"/>
              </a:rPr>
              <a:t>components  </a:t>
            </a:r>
            <a:r>
              <a:rPr sz="1100" spc="-5" dirty="0">
                <a:latin typeface="FuturaPT-Book"/>
                <a:cs typeface="FuturaPT-Book"/>
              </a:rPr>
              <a:t>Semi-finished</a:t>
            </a:r>
            <a:r>
              <a:rPr sz="1100" spc="-15" dirty="0">
                <a:latin typeface="FuturaPT-Book"/>
                <a:cs typeface="FuturaPT-Book"/>
              </a:rPr>
              <a:t> </a:t>
            </a:r>
            <a:r>
              <a:rPr sz="1100" dirty="0">
                <a:latin typeface="FuturaPT-Book"/>
                <a:cs typeface="FuturaPT-Book"/>
              </a:rPr>
              <a:t>goods</a:t>
            </a:r>
          </a:p>
        </p:txBody>
      </p:sp>
      <p:sp>
        <p:nvSpPr>
          <p:cNvPr id="84" name="t_finishedGoods"/>
          <p:cNvSpPr txBox="1"/>
          <p:nvPr/>
        </p:nvSpPr>
        <p:spPr>
          <a:xfrm>
            <a:off x="6160461" y="4267200"/>
            <a:ext cx="839469" cy="193040"/>
          </a:xfrm>
          <a:prstGeom prst="rect">
            <a:avLst/>
          </a:prstGeom>
        </p:spPr>
        <p:txBody>
          <a:bodyPr vert="horz" wrap="square" lIns="0" tIns="12700" rIns="0" bIns="0" rtlCol="0">
            <a:spAutoFit/>
          </a:bodyPr>
          <a:lstStyle/>
          <a:p>
            <a:pPr marL="12700">
              <a:lnSpc>
                <a:spcPct val="100000"/>
              </a:lnSpc>
              <a:spcBef>
                <a:spcPts val="100"/>
              </a:spcBef>
            </a:pPr>
            <a:r>
              <a:rPr sz="1100" spc="-5" dirty="0">
                <a:latin typeface="FuturaPT-Book"/>
                <a:cs typeface="FuturaPT-Book"/>
              </a:rPr>
              <a:t>Finished</a:t>
            </a:r>
            <a:r>
              <a:rPr sz="1100" spc="-55" dirty="0">
                <a:latin typeface="FuturaPT-Book"/>
                <a:cs typeface="FuturaPT-Book"/>
              </a:rPr>
              <a:t> </a:t>
            </a:r>
            <a:r>
              <a:rPr sz="1100" dirty="0">
                <a:latin typeface="FuturaPT-Book"/>
                <a:cs typeface="FuturaPT-Book"/>
              </a:rPr>
              <a:t>goods</a:t>
            </a:r>
            <a:endParaRPr sz="1100">
              <a:latin typeface="FuturaPT-Book"/>
              <a:cs typeface="FuturaPT-Book"/>
            </a:endParaRPr>
          </a:p>
        </p:txBody>
      </p:sp>
      <p:grpSp>
        <p:nvGrpSpPr>
          <p:cNvPr id="256" name="forwardPart">
            <a:extLst>
              <a:ext uri="{FF2B5EF4-FFF2-40B4-BE49-F238E27FC236}">
                <a16:creationId xmlns:a16="http://schemas.microsoft.com/office/drawing/2014/main" id="{86467C25-93AD-A647-8845-E1746A265D92}"/>
              </a:ext>
            </a:extLst>
          </p:cNvPr>
          <p:cNvGrpSpPr/>
          <p:nvPr/>
        </p:nvGrpSpPr>
        <p:grpSpPr>
          <a:xfrm>
            <a:off x="508006" y="2540000"/>
            <a:ext cx="1697989" cy="1697989"/>
            <a:chOff x="508006" y="2540000"/>
            <a:chExt cx="1697989" cy="1697989"/>
          </a:xfrm>
        </p:grpSpPr>
        <p:sp>
          <p:nvSpPr>
            <p:cNvPr id="11" name="object 11"/>
            <p:cNvSpPr/>
            <p:nvPr/>
          </p:nvSpPr>
          <p:spPr>
            <a:xfrm>
              <a:off x="508006" y="2540000"/>
              <a:ext cx="1697989" cy="1697989"/>
            </a:xfrm>
            <a:custGeom>
              <a:avLst/>
              <a:gdLst/>
              <a:ahLst/>
              <a:cxnLst/>
              <a:rect l="l" t="t" r="r" b="b"/>
              <a:pathLst>
                <a:path w="1697989" h="1697989">
                  <a:moveTo>
                    <a:pt x="848779" y="0"/>
                  </a:moveTo>
                  <a:lnTo>
                    <a:pt x="800614" y="1343"/>
                  </a:lnTo>
                  <a:lnTo>
                    <a:pt x="753154" y="5326"/>
                  </a:lnTo>
                  <a:lnTo>
                    <a:pt x="706470" y="11877"/>
                  </a:lnTo>
                  <a:lnTo>
                    <a:pt x="660635" y="20924"/>
                  </a:lnTo>
                  <a:lnTo>
                    <a:pt x="615720" y="32396"/>
                  </a:lnTo>
                  <a:lnTo>
                    <a:pt x="571796" y="46220"/>
                  </a:lnTo>
                  <a:lnTo>
                    <a:pt x="528935" y="62326"/>
                  </a:lnTo>
                  <a:lnTo>
                    <a:pt x="487209" y="80642"/>
                  </a:lnTo>
                  <a:lnTo>
                    <a:pt x="446690" y="101095"/>
                  </a:lnTo>
                  <a:lnTo>
                    <a:pt x="407449" y="123614"/>
                  </a:lnTo>
                  <a:lnTo>
                    <a:pt x="369557" y="148129"/>
                  </a:lnTo>
                  <a:lnTo>
                    <a:pt x="333087" y="174566"/>
                  </a:lnTo>
                  <a:lnTo>
                    <a:pt x="298110" y="202855"/>
                  </a:lnTo>
                  <a:lnTo>
                    <a:pt x="264697" y="232923"/>
                  </a:lnTo>
                  <a:lnTo>
                    <a:pt x="232921" y="264699"/>
                  </a:lnTo>
                  <a:lnTo>
                    <a:pt x="202853" y="298112"/>
                  </a:lnTo>
                  <a:lnTo>
                    <a:pt x="174565" y="333089"/>
                  </a:lnTo>
                  <a:lnTo>
                    <a:pt x="148128" y="369560"/>
                  </a:lnTo>
                  <a:lnTo>
                    <a:pt x="123614" y="407452"/>
                  </a:lnTo>
                  <a:lnTo>
                    <a:pt x="101094" y="446694"/>
                  </a:lnTo>
                  <a:lnTo>
                    <a:pt x="80641" y="487214"/>
                  </a:lnTo>
                  <a:lnTo>
                    <a:pt x="62326" y="528941"/>
                  </a:lnTo>
                  <a:lnTo>
                    <a:pt x="46220" y="571802"/>
                  </a:lnTo>
                  <a:lnTo>
                    <a:pt x="32396" y="615727"/>
                  </a:lnTo>
                  <a:lnTo>
                    <a:pt x="20924" y="660643"/>
                  </a:lnTo>
                  <a:lnTo>
                    <a:pt x="11877" y="706480"/>
                  </a:lnTo>
                  <a:lnTo>
                    <a:pt x="5326" y="753164"/>
                  </a:lnTo>
                  <a:lnTo>
                    <a:pt x="1343" y="800625"/>
                  </a:lnTo>
                  <a:lnTo>
                    <a:pt x="0" y="848791"/>
                  </a:lnTo>
                  <a:lnTo>
                    <a:pt x="1343" y="896956"/>
                  </a:lnTo>
                  <a:lnTo>
                    <a:pt x="5326" y="944416"/>
                  </a:lnTo>
                  <a:lnTo>
                    <a:pt x="11877" y="991100"/>
                  </a:lnTo>
                  <a:lnTo>
                    <a:pt x="20924" y="1036935"/>
                  </a:lnTo>
                  <a:lnTo>
                    <a:pt x="32396" y="1081850"/>
                  </a:lnTo>
                  <a:lnTo>
                    <a:pt x="46220" y="1125774"/>
                  </a:lnTo>
                  <a:lnTo>
                    <a:pt x="62326" y="1168635"/>
                  </a:lnTo>
                  <a:lnTo>
                    <a:pt x="80641" y="1210360"/>
                  </a:lnTo>
                  <a:lnTo>
                    <a:pt x="101094" y="1250880"/>
                  </a:lnTo>
                  <a:lnTo>
                    <a:pt x="123614" y="1290121"/>
                  </a:lnTo>
                  <a:lnTo>
                    <a:pt x="148128" y="1328013"/>
                  </a:lnTo>
                  <a:lnTo>
                    <a:pt x="174565" y="1364483"/>
                  </a:lnTo>
                  <a:lnTo>
                    <a:pt x="202853" y="1399460"/>
                  </a:lnTo>
                  <a:lnTo>
                    <a:pt x="232921" y="1432872"/>
                  </a:lnTo>
                  <a:lnTo>
                    <a:pt x="264697" y="1464648"/>
                  </a:lnTo>
                  <a:lnTo>
                    <a:pt x="298110" y="1494716"/>
                  </a:lnTo>
                  <a:lnTo>
                    <a:pt x="333087" y="1523005"/>
                  </a:lnTo>
                  <a:lnTo>
                    <a:pt x="369557" y="1549442"/>
                  </a:lnTo>
                  <a:lnTo>
                    <a:pt x="407449" y="1573956"/>
                  </a:lnTo>
                  <a:lnTo>
                    <a:pt x="446690" y="1596475"/>
                  </a:lnTo>
                  <a:lnTo>
                    <a:pt x="487209" y="1616929"/>
                  </a:lnTo>
                  <a:lnTo>
                    <a:pt x="528935" y="1635244"/>
                  </a:lnTo>
                  <a:lnTo>
                    <a:pt x="571796" y="1651350"/>
                  </a:lnTo>
                  <a:lnTo>
                    <a:pt x="615720" y="1665174"/>
                  </a:lnTo>
                  <a:lnTo>
                    <a:pt x="660635" y="1676646"/>
                  </a:lnTo>
                  <a:lnTo>
                    <a:pt x="706470" y="1685693"/>
                  </a:lnTo>
                  <a:lnTo>
                    <a:pt x="753154" y="1692244"/>
                  </a:lnTo>
                  <a:lnTo>
                    <a:pt x="800614" y="1696227"/>
                  </a:lnTo>
                  <a:lnTo>
                    <a:pt x="848779" y="1697570"/>
                  </a:lnTo>
                  <a:lnTo>
                    <a:pt x="896943" y="1696227"/>
                  </a:lnTo>
                  <a:lnTo>
                    <a:pt x="944403" y="1692244"/>
                  </a:lnTo>
                  <a:lnTo>
                    <a:pt x="991087" y="1685693"/>
                  </a:lnTo>
                  <a:lnTo>
                    <a:pt x="1036922" y="1676646"/>
                  </a:lnTo>
                  <a:lnTo>
                    <a:pt x="1081837" y="1665174"/>
                  </a:lnTo>
                  <a:lnTo>
                    <a:pt x="1125761" y="1651350"/>
                  </a:lnTo>
                  <a:lnTo>
                    <a:pt x="1168622" y="1635244"/>
                  </a:lnTo>
                  <a:lnTo>
                    <a:pt x="1210348" y="1616929"/>
                  </a:lnTo>
                  <a:lnTo>
                    <a:pt x="1250867" y="1596475"/>
                  </a:lnTo>
                  <a:lnTo>
                    <a:pt x="1290109" y="1573956"/>
                  </a:lnTo>
                  <a:lnTo>
                    <a:pt x="1328000" y="1549442"/>
                  </a:lnTo>
                  <a:lnTo>
                    <a:pt x="1364470" y="1523005"/>
                  </a:lnTo>
                  <a:lnTo>
                    <a:pt x="1399447" y="1494716"/>
                  </a:lnTo>
                  <a:lnTo>
                    <a:pt x="1432860" y="1464648"/>
                  </a:lnTo>
                  <a:lnTo>
                    <a:pt x="1464636" y="1432872"/>
                  </a:lnTo>
                  <a:lnTo>
                    <a:pt x="1494704" y="1399460"/>
                  </a:lnTo>
                  <a:lnTo>
                    <a:pt x="1522992" y="1364483"/>
                  </a:lnTo>
                  <a:lnTo>
                    <a:pt x="1549429" y="1328013"/>
                  </a:lnTo>
                  <a:lnTo>
                    <a:pt x="1573943" y="1290121"/>
                  </a:lnTo>
                  <a:lnTo>
                    <a:pt x="1596463" y="1250880"/>
                  </a:lnTo>
                  <a:lnTo>
                    <a:pt x="1616916" y="1210360"/>
                  </a:lnTo>
                  <a:lnTo>
                    <a:pt x="1635231" y="1168635"/>
                  </a:lnTo>
                  <a:lnTo>
                    <a:pt x="1651337" y="1125774"/>
                  </a:lnTo>
                  <a:lnTo>
                    <a:pt x="1665161" y="1081850"/>
                  </a:lnTo>
                  <a:lnTo>
                    <a:pt x="1676633" y="1036935"/>
                  </a:lnTo>
                  <a:lnTo>
                    <a:pt x="1685680" y="991100"/>
                  </a:lnTo>
                  <a:lnTo>
                    <a:pt x="1692231" y="944416"/>
                  </a:lnTo>
                  <a:lnTo>
                    <a:pt x="1696214" y="896956"/>
                  </a:lnTo>
                  <a:lnTo>
                    <a:pt x="1697558" y="848791"/>
                  </a:lnTo>
                  <a:lnTo>
                    <a:pt x="1696214" y="800625"/>
                  </a:lnTo>
                  <a:lnTo>
                    <a:pt x="1692231" y="753164"/>
                  </a:lnTo>
                  <a:lnTo>
                    <a:pt x="1685680" y="706480"/>
                  </a:lnTo>
                  <a:lnTo>
                    <a:pt x="1676633" y="660643"/>
                  </a:lnTo>
                  <a:lnTo>
                    <a:pt x="1665161" y="615727"/>
                  </a:lnTo>
                  <a:lnTo>
                    <a:pt x="1651337" y="571802"/>
                  </a:lnTo>
                  <a:lnTo>
                    <a:pt x="1635231" y="528941"/>
                  </a:lnTo>
                  <a:lnTo>
                    <a:pt x="1616916" y="487214"/>
                  </a:lnTo>
                  <a:lnTo>
                    <a:pt x="1596463" y="446694"/>
                  </a:lnTo>
                  <a:lnTo>
                    <a:pt x="1573943" y="407452"/>
                  </a:lnTo>
                  <a:lnTo>
                    <a:pt x="1549429" y="369560"/>
                  </a:lnTo>
                  <a:lnTo>
                    <a:pt x="1522992" y="333089"/>
                  </a:lnTo>
                  <a:lnTo>
                    <a:pt x="1494704" y="298112"/>
                  </a:lnTo>
                  <a:lnTo>
                    <a:pt x="1464636" y="264699"/>
                  </a:lnTo>
                  <a:lnTo>
                    <a:pt x="1432860" y="232923"/>
                  </a:lnTo>
                  <a:lnTo>
                    <a:pt x="1399447" y="202855"/>
                  </a:lnTo>
                  <a:lnTo>
                    <a:pt x="1364470" y="174566"/>
                  </a:lnTo>
                  <a:lnTo>
                    <a:pt x="1328000" y="148129"/>
                  </a:lnTo>
                  <a:lnTo>
                    <a:pt x="1290109" y="123614"/>
                  </a:lnTo>
                  <a:lnTo>
                    <a:pt x="1250867" y="101095"/>
                  </a:lnTo>
                  <a:lnTo>
                    <a:pt x="1210348" y="80642"/>
                  </a:lnTo>
                  <a:lnTo>
                    <a:pt x="1168622" y="62326"/>
                  </a:lnTo>
                  <a:lnTo>
                    <a:pt x="1125761" y="46220"/>
                  </a:lnTo>
                  <a:lnTo>
                    <a:pt x="1081837" y="32396"/>
                  </a:lnTo>
                  <a:lnTo>
                    <a:pt x="1036922" y="20924"/>
                  </a:lnTo>
                  <a:lnTo>
                    <a:pt x="991087" y="11877"/>
                  </a:lnTo>
                  <a:lnTo>
                    <a:pt x="944403" y="5326"/>
                  </a:lnTo>
                  <a:lnTo>
                    <a:pt x="896943" y="1343"/>
                  </a:lnTo>
                  <a:lnTo>
                    <a:pt x="848779" y="0"/>
                  </a:lnTo>
                  <a:close/>
                </a:path>
              </a:pathLst>
            </a:custGeom>
            <a:solidFill>
              <a:srgbClr val="FFFFFF"/>
            </a:solidFill>
          </p:spPr>
          <p:txBody>
            <a:bodyPr wrap="square" lIns="0" tIns="0" rIns="0" bIns="0" rtlCol="0"/>
            <a:lstStyle/>
            <a:p>
              <a:endParaRPr/>
            </a:p>
          </p:txBody>
        </p:sp>
        <p:sp>
          <p:nvSpPr>
            <p:cNvPr id="12" name="object 12"/>
            <p:cNvSpPr/>
            <p:nvPr/>
          </p:nvSpPr>
          <p:spPr>
            <a:xfrm>
              <a:off x="508006" y="2540000"/>
              <a:ext cx="1697989" cy="1697989"/>
            </a:xfrm>
            <a:custGeom>
              <a:avLst/>
              <a:gdLst/>
              <a:ahLst/>
              <a:cxnLst/>
              <a:rect l="l" t="t" r="r" b="b"/>
              <a:pathLst>
                <a:path w="1697989" h="1697989">
                  <a:moveTo>
                    <a:pt x="848779" y="1697570"/>
                  </a:moveTo>
                  <a:lnTo>
                    <a:pt x="896943" y="1696227"/>
                  </a:lnTo>
                  <a:lnTo>
                    <a:pt x="944403" y="1692244"/>
                  </a:lnTo>
                  <a:lnTo>
                    <a:pt x="991087" y="1685693"/>
                  </a:lnTo>
                  <a:lnTo>
                    <a:pt x="1036922" y="1676646"/>
                  </a:lnTo>
                  <a:lnTo>
                    <a:pt x="1081837" y="1665174"/>
                  </a:lnTo>
                  <a:lnTo>
                    <a:pt x="1125761" y="1651350"/>
                  </a:lnTo>
                  <a:lnTo>
                    <a:pt x="1168622" y="1635244"/>
                  </a:lnTo>
                  <a:lnTo>
                    <a:pt x="1210348" y="1616929"/>
                  </a:lnTo>
                  <a:lnTo>
                    <a:pt x="1250867" y="1596475"/>
                  </a:lnTo>
                  <a:lnTo>
                    <a:pt x="1290109" y="1573956"/>
                  </a:lnTo>
                  <a:lnTo>
                    <a:pt x="1328000" y="1549442"/>
                  </a:lnTo>
                  <a:lnTo>
                    <a:pt x="1364470" y="1523005"/>
                  </a:lnTo>
                  <a:lnTo>
                    <a:pt x="1399447" y="1494716"/>
                  </a:lnTo>
                  <a:lnTo>
                    <a:pt x="1432860" y="1464648"/>
                  </a:lnTo>
                  <a:lnTo>
                    <a:pt x="1464636" y="1432872"/>
                  </a:lnTo>
                  <a:lnTo>
                    <a:pt x="1494704" y="1399460"/>
                  </a:lnTo>
                  <a:lnTo>
                    <a:pt x="1522992" y="1364483"/>
                  </a:lnTo>
                  <a:lnTo>
                    <a:pt x="1549429" y="1328013"/>
                  </a:lnTo>
                  <a:lnTo>
                    <a:pt x="1573943" y="1290121"/>
                  </a:lnTo>
                  <a:lnTo>
                    <a:pt x="1596463" y="1250880"/>
                  </a:lnTo>
                  <a:lnTo>
                    <a:pt x="1616916" y="1210360"/>
                  </a:lnTo>
                  <a:lnTo>
                    <a:pt x="1635231" y="1168635"/>
                  </a:lnTo>
                  <a:lnTo>
                    <a:pt x="1651337" y="1125774"/>
                  </a:lnTo>
                  <a:lnTo>
                    <a:pt x="1665161" y="1081850"/>
                  </a:lnTo>
                  <a:lnTo>
                    <a:pt x="1676633" y="1036935"/>
                  </a:lnTo>
                  <a:lnTo>
                    <a:pt x="1685680" y="991100"/>
                  </a:lnTo>
                  <a:lnTo>
                    <a:pt x="1692231" y="944416"/>
                  </a:lnTo>
                  <a:lnTo>
                    <a:pt x="1696214" y="896956"/>
                  </a:lnTo>
                  <a:lnTo>
                    <a:pt x="1697558" y="848791"/>
                  </a:lnTo>
                  <a:lnTo>
                    <a:pt x="1696214" y="800625"/>
                  </a:lnTo>
                  <a:lnTo>
                    <a:pt x="1692231" y="753164"/>
                  </a:lnTo>
                  <a:lnTo>
                    <a:pt x="1685680" y="706480"/>
                  </a:lnTo>
                  <a:lnTo>
                    <a:pt x="1676633" y="660643"/>
                  </a:lnTo>
                  <a:lnTo>
                    <a:pt x="1665161" y="615727"/>
                  </a:lnTo>
                  <a:lnTo>
                    <a:pt x="1651337" y="571802"/>
                  </a:lnTo>
                  <a:lnTo>
                    <a:pt x="1635231" y="528941"/>
                  </a:lnTo>
                  <a:lnTo>
                    <a:pt x="1616916" y="487214"/>
                  </a:lnTo>
                  <a:lnTo>
                    <a:pt x="1596463" y="446694"/>
                  </a:lnTo>
                  <a:lnTo>
                    <a:pt x="1573943" y="407452"/>
                  </a:lnTo>
                  <a:lnTo>
                    <a:pt x="1549429" y="369560"/>
                  </a:lnTo>
                  <a:lnTo>
                    <a:pt x="1522992" y="333089"/>
                  </a:lnTo>
                  <a:lnTo>
                    <a:pt x="1494704" y="298112"/>
                  </a:lnTo>
                  <a:lnTo>
                    <a:pt x="1464636" y="264699"/>
                  </a:lnTo>
                  <a:lnTo>
                    <a:pt x="1432860" y="232923"/>
                  </a:lnTo>
                  <a:lnTo>
                    <a:pt x="1399447" y="202855"/>
                  </a:lnTo>
                  <a:lnTo>
                    <a:pt x="1364470" y="174566"/>
                  </a:lnTo>
                  <a:lnTo>
                    <a:pt x="1328000" y="148129"/>
                  </a:lnTo>
                  <a:lnTo>
                    <a:pt x="1290109" y="123614"/>
                  </a:lnTo>
                  <a:lnTo>
                    <a:pt x="1250867" y="101095"/>
                  </a:lnTo>
                  <a:lnTo>
                    <a:pt x="1210348" y="80642"/>
                  </a:lnTo>
                  <a:lnTo>
                    <a:pt x="1168622" y="62326"/>
                  </a:lnTo>
                  <a:lnTo>
                    <a:pt x="1125761" y="46220"/>
                  </a:lnTo>
                  <a:lnTo>
                    <a:pt x="1081837" y="32396"/>
                  </a:lnTo>
                  <a:lnTo>
                    <a:pt x="1036922" y="20924"/>
                  </a:lnTo>
                  <a:lnTo>
                    <a:pt x="991087" y="11877"/>
                  </a:lnTo>
                  <a:lnTo>
                    <a:pt x="944403" y="5326"/>
                  </a:lnTo>
                  <a:lnTo>
                    <a:pt x="896943" y="1343"/>
                  </a:lnTo>
                  <a:lnTo>
                    <a:pt x="848779" y="0"/>
                  </a:lnTo>
                  <a:lnTo>
                    <a:pt x="800614" y="1343"/>
                  </a:lnTo>
                  <a:lnTo>
                    <a:pt x="753154" y="5326"/>
                  </a:lnTo>
                  <a:lnTo>
                    <a:pt x="706470" y="11877"/>
                  </a:lnTo>
                  <a:lnTo>
                    <a:pt x="660635" y="20924"/>
                  </a:lnTo>
                  <a:lnTo>
                    <a:pt x="615720" y="32396"/>
                  </a:lnTo>
                  <a:lnTo>
                    <a:pt x="571796" y="46220"/>
                  </a:lnTo>
                  <a:lnTo>
                    <a:pt x="528935" y="62326"/>
                  </a:lnTo>
                  <a:lnTo>
                    <a:pt x="487209" y="80642"/>
                  </a:lnTo>
                  <a:lnTo>
                    <a:pt x="446690" y="101095"/>
                  </a:lnTo>
                  <a:lnTo>
                    <a:pt x="407449" y="123614"/>
                  </a:lnTo>
                  <a:lnTo>
                    <a:pt x="369557" y="148129"/>
                  </a:lnTo>
                  <a:lnTo>
                    <a:pt x="333087" y="174566"/>
                  </a:lnTo>
                  <a:lnTo>
                    <a:pt x="298110" y="202855"/>
                  </a:lnTo>
                  <a:lnTo>
                    <a:pt x="264697" y="232923"/>
                  </a:lnTo>
                  <a:lnTo>
                    <a:pt x="232921" y="264699"/>
                  </a:lnTo>
                  <a:lnTo>
                    <a:pt x="202853" y="298112"/>
                  </a:lnTo>
                  <a:lnTo>
                    <a:pt x="174565" y="333089"/>
                  </a:lnTo>
                  <a:lnTo>
                    <a:pt x="148128" y="369560"/>
                  </a:lnTo>
                  <a:lnTo>
                    <a:pt x="123614" y="407452"/>
                  </a:lnTo>
                  <a:lnTo>
                    <a:pt x="101094" y="446694"/>
                  </a:lnTo>
                  <a:lnTo>
                    <a:pt x="80641" y="487214"/>
                  </a:lnTo>
                  <a:lnTo>
                    <a:pt x="62326" y="528941"/>
                  </a:lnTo>
                  <a:lnTo>
                    <a:pt x="46220" y="571802"/>
                  </a:lnTo>
                  <a:lnTo>
                    <a:pt x="32396" y="615727"/>
                  </a:lnTo>
                  <a:lnTo>
                    <a:pt x="20924" y="660643"/>
                  </a:lnTo>
                  <a:lnTo>
                    <a:pt x="11877" y="706480"/>
                  </a:lnTo>
                  <a:lnTo>
                    <a:pt x="5326" y="753164"/>
                  </a:lnTo>
                  <a:lnTo>
                    <a:pt x="1343" y="800625"/>
                  </a:lnTo>
                  <a:lnTo>
                    <a:pt x="0" y="848791"/>
                  </a:lnTo>
                  <a:lnTo>
                    <a:pt x="1343" y="896956"/>
                  </a:lnTo>
                  <a:lnTo>
                    <a:pt x="5326" y="944416"/>
                  </a:lnTo>
                  <a:lnTo>
                    <a:pt x="11877" y="991100"/>
                  </a:lnTo>
                  <a:lnTo>
                    <a:pt x="20924" y="1036935"/>
                  </a:lnTo>
                  <a:lnTo>
                    <a:pt x="32396" y="1081850"/>
                  </a:lnTo>
                  <a:lnTo>
                    <a:pt x="46220" y="1125774"/>
                  </a:lnTo>
                  <a:lnTo>
                    <a:pt x="62326" y="1168635"/>
                  </a:lnTo>
                  <a:lnTo>
                    <a:pt x="80641" y="1210360"/>
                  </a:lnTo>
                  <a:lnTo>
                    <a:pt x="101094" y="1250880"/>
                  </a:lnTo>
                  <a:lnTo>
                    <a:pt x="123614" y="1290121"/>
                  </a:lnTo>
                  <a:lnTo>
                    <a:pt x="148128" y="1328013"/>
                  </a:lnTo>
                  <a:lnTo>
                    <a:pt x="174565" y="1364483"/>
                  </a:lnTo>
                  <a:lnTo>
                    <a:pt x="202853" y="1399460"/>
                  </a:lnTo>
                  <a:lnTo>
                    <a:pt x="232921" y="1432872"/>
                  </a:lnTo>
                  <a:lnTo>
                    <a:pt x="264697" y="1464648"/>
                  </a:lnTo>
                  <a:lnTo>
                    <a:pt x="298110" y="1494716"/>
                  </a:lnTo>
                  <a:lnTo>
                    <a:pt x="333087" y="1523005"/>
                  </a:lnTo>
                  <a:lnTo>
                    <a:pt x="369557" y="1549442"/>
                  </a:lnTo>
                  <a:lnTo>
                    <a:pt x="407449" y="1573956"/>
                  </a:lnTo>
                  <a:lnTo>
                    <a:pt x="446690" y="1596475"/>
                  </a:lnTo>
                  <a:lnTo>
                    <a:pt x="487209" y="1616929"/>
                  </a:lnTo>
                  <a:lnTo>
                    <a:pt x="528935" y="1635244"/>
                  </a:lnTo>
                  <a:lnTo>
                    <a:pt x="571796" y="1651350"/>
                  </a:lnTo>
                  <a:lnTo>
                    <a:pt x="615720" y="1665174"/>
                  </a:lnTo>
                  <a:lnTo>
                    <a:pt x="660635" y="1676646"/>
                  </a:lnTo>
                  <a:lnTo>
                    <a:pt x="706470" y="1685693"/>
                  </a:lnTo>
                  <a:lnTo>
                    <a:pt x="753154" y="1692244"/>
                  </a:lnTo>
                  <a:lnTo>
                    <a:pt x="800614" y="1696227"/>
                  </a:lnTo>
                  <a:lnTo>
                    <a:pt x="848779" y="1697570"/>
                  </a:lnTo>
                  <a:close/>
                </a:path>
              </a:pathLst>
            </a:custGeom>
            <a:ln w="25400">
              <a:solidFill>
                <a:srgbClr val="0063A6"/>
              </a:solidFill>
            </a:ln>
          </p:spPr>
          <p:txBody>
            <a:bodyPr wrap="square" lIns="0" tIns="0" rIns="0" bIns="0" rtlCol="0"/>
            <a:lstStyle/>
            <a:p>
              <a:endParaRPr/>
            </a:p>
          </p:txBody>
        </p:sp>
        <p:sp>
          <p:nvSpPr>
            <p:cNvPr id="13" name="object 13"/>
            <p:cNvSpPr/>
            <p:nvPr/>
          </p:nvSpPr>
          <p:spPr>
            <a:xfrm>
              <a:off x="1178556" y="2889255"/>
              <a:ext cx="802005" cy="802005"/>
            </a:xfrm>
            <a:custGeom>
              <a:avLst/>
              <a:gdLst/>
              <a:ahLst/>
              <a:cxnLst/>
              <a:rect l="l" t="t" r="r" b="b"/>
              <a:pathLst>
                <a:path w="802005" h="802004">
                  <a:moveTo>
                    <a:pt x="400939" y="0"/>
                  </a:moveTo>
                  <a:lnTo>
                    <a:pt x="354184" y="2696"/>
                  </a:lnTo>
                  <a:lnTo>
                    <a:pt x="309013" y="10587"/>
                  </a:lnTo>
                  <a:lnTo>
                    <a:pt x="265727" y="23370"/>
                  </a:lnTo>
                  <a:lnTo>
                    <a:pt x="224625" y="40746"/>
                  </a:lnTo>
                  <a:lnTo>
                    <a:pt x="186009" y="62412"/>
                  </a:lnTo>
                  <a:lnTo>
                    <a:pt x="150180" y="88070"/>
                  </a:lnTo>
                  <a:lnTo>
                    <a:pt x="117440" y="117417"/>
                  </a:lnTo>
                  <a:lnTo>
                    <a:pt x="88088" y="150154"/>
                  </a:lnTo>
                  <a:lnTo>
                    <a:pt x="62426" y="185980"/>
                  </a:lnTo>
                  <a:lnTo>
                    <a:pt x="40755" y="224593"/>
                  </a:lnTo>
                  <a:lnTo>
                    <a:pt x="23376" y="265694"/>
                  </a:lnTo>
                  <a:lnTo>
                    <a:pt x="10590" y="308981"/>
                  </a:lnTo>
                  <a:lnTo>
                    <a:pt x="2697" y="354155"/>
                  </a:lnTo>
                  <a:lnTo>
                    <a:pt x="0" y="400913"/>
                  </a:lnTo>
                  <a:lnTo>
                    <a:pt x="2697" y="447677"/>
                  </a:lnTo>
                  <a:lnTo>
                    <a:pt x="10590" y="492856"/>
                  </a:lnTo>
                  <a:lnTo>
                    <a:pt x="23376" y="536148"/>
                  </a:lnTo>
                  <a:lnTo>
                    <a:pt x="40755" y="577254"/>
                  </a:lnTo>
                  <a:lnTo>
                    <a:pt x="62426" y="615872"/>
                  </a:lnTo>
                  <a:lnTo>
                    <a:pt x="88088" y="651703"/>
                  </a:lnTo>
                  <a:lnTo>
                    <a:pt x="117440" y="684444"/>
                  </a:lnTo>
                  <a:lnTo>
                    <a:pt x="150180" y="713795"/>
                  </a:lnTo>
                  <a:lnTo>
                    <a:pt x="186009" y="739456"/>
                  </a:lnTo>
                  <a:lnTo>
                    <a:pt x="224625" y="761126"/>
                  </a:lnTo>
                  <a:lnTo>
                    <a:pt x="265727" y="778504"/>
                  </a:lnTo>
                  <a:lnTo>
                    <a:pt x="309013" y="791289"/>
                  </a:lnTo>
                  <a:lnTo>
                    <a:pt x="354184" y="799180"/>
                  </a:lnTo>
                  <a:lnTo>
                    <a:pt x="400939" y="801878"/>
                  </a:lnTo>
                  <a:lnTo>
                    <a:pt x="447695" y="799180"/>
                  </a:lnTo>
                  <a:lnTo>
                    <a:pt x="492868" y="791289"/>
                  </a:lnTo>
                  <a:lnTo>
                    <a:pt x="536156" y="778504"/>
                  </a:lnTo>
                  <a:lnTo>
                    <a:pt x="577258" y="761126"/>
                  </a:lnTo>
                  <a:lnTo>
                    <a:pt x="615874" y="739456"/>
                  </a:lnTo>
                  <a:lnTo>
                    <a:pt x="651702" y="713795"/>
                  </a:lnTo>
                  <a:lnTo>
                    <a:pt x="684442" y="684444"/>
                  </a:lnTo>
                  <a:lnTo>
                    <a:pt x="713793" y="651703"/>
                  </a:lnTo>
                  <a:lnTo>
                    <a:pt x="739454" y="615872"/>
                  </a:lnTo>
                  <a:lnTo>
                    <a:pt x="761124" y="577254"/>
                  </a:lnTo>
                  <a:lnTo>
                    <a:pt x="778502" y="536148"/>
                  </a:lnTo>
                  <a:lnTo>
                    <a:pt x="791288" y="492856"/>
                  </a:lnTo>
                  <a:lnTo>
                    <a:pt x="799180" y="447677"/>
                  </a:lnTo>
                  <a:lnTo>
                    <a:pt x="801878" y="400913"/>
                  </a:lnTo>
                  <a:lnTo>
                    <a:pt x="799180" y="354155"/>
                  </a:lnTo>
                  <a:lnTo>
                    <a:pt x="791288" y="308981"/>
                  </a:lnTo>
                  <a:lnTo>
                    <a:pt x="778502" y="265694"/>
                  </a:lnTo>
                  <a:lnTo>
                    <a:pt x="761124" y="224593"/>
                  </a:lnTo>
                  <a:lnTo>
                    <a:pt x="739454" y="185980"/>
                  </a:lnTo>
                  <a:lnTo>
                    <a:pt x="713793" y="150154"/>
                  </a:lnTo>
                  <a:lnTo>
                    <a:pt x="684442" y="117417"/>
                  </a:lnTo>
                  <a:lnTo>
                    <a:pt x="651702" y="88070"/>
                  </a:lnTo>
                  <a:lnTo>
                    <a:pt x="615874" y="62412"/>
                  </a:lnTo>
                  <a:lnTo>
                    <a:pt x="577258" y="40746"/>
                  </a:lnTo>
                  <a:lnTo>
                    <a:pt x="536156" y="23370"/>
                  </a:lnTo>
                  <a:lnTo>
                    <a:pt x="492868" y="10587"/>
                  </a:lnTo>
                  <a:lnTo>
                    <a:pt x="447695" y="2696"/>
                  </a:lnTo>
                  <a:lnTo>
                    <a:pt x="400939" y="0"/>
                  </a:lnTo>
                  <a:close/>
                </a:path>
              </a:pathLst>
            </a:custGeom>
            <a:solidFill>
              <a:srgbClr val="E4E5BB"/>
            </a:solidFill>
          </p:spPr>
          <p:txBody>
            <a:bodyPr wrap="square" lIns="0" tIns="0" rIns="0" bIns="0" rtlCol="0"/>
            <a:lstStyle/>
            <a:p>
              <a:endParaRPr/>
            </a:p>
          </p:txBody>
        </p:sp>
        <p:sp>
          <p:nvSpPr>
            <p:cNvPr id="14" name="object 14"/>
            <p:cNvSpPr/>
            <p:nvPr/>
          </p:nvSpPr>
          <p:spPr>
            <a:xfrm>
              <a:off x="1287357" y="3335758"/>
              <a:ext cx="27940" cy="59055"/>
            </a:xfrm>
            <a:custGeom>
              <a:avLst/>
              <a:gdLst/>
              <a:ahLst/>
              <a:cxnLst/>
              <a:rect l="l" t="t" r="r" b="b"/>
              <a:pathLst>
                <a:path w="27940" h="59054">
                  <a:moveTo>
                    <a:pt x="27914" y="0"/>
                  </a:moveTo>
                  <a:lnTo>
                    <a:pt x="11214" y="15252"/>
                  </a:lnTo>
                  <a:lnTo>
                    <a:pt x="0" y="49314"/>
                  </a:lnTo>
                  <a:lnTo>
                    <a:pt x="0" y="58775"/>
                  </a:lnTo>
                  <a:lnTo>
                    <a:pt x="13944" y="18376"/>
                  </a:lnTo>
                  <a:lnTo>
                    <a:pt x="27914" y="0"/>
                  </a:lnTo>
                  <a:close/>
                </a:path>
              </a:pathLst>
            </a:custGeom>
            <a:solidFill>
              <a:srgbClr val="116F38"/>
            </a:solidFill>
          </p:spPr>
          <p:txBody>
            <a:bodyPr wrap="square" lIns="0" tIns="0" rIns="0" bIns="0" rtlCol="0"/>
            <a:lstStyle/>
            <a:p>
              <a:endParaRPr/>
            </a:p>
          </p:txBody>
        </p:sp>
        <p:sp>
          <p:nvSpPr>
            <p:cNvPr id="15" name="object 15"/>
            <p:cNvSpPr/>
            <p:nvPr/>
          </p:nvSpPr>
          <p:spPr>
            <a:xfrm>
              <a:off x="1262346" y="3348831"/>
              <a:ext cx="25400" cy="45720"/>
            </a:xfrm>
            <a:custGeom>
              <a:avLst/>
              <a:gdLst/>
              <a:ahLst/>
              <a:cxnLst/>
              <a:rect l="l" t="t" r="r" b="b"/>
              <a:pathLst>
                <a:path w="25400" h="45720">
                  <a:moveTo>
                    <a:pt x="0" y="0"/>
                  </a:moveTo>
                  <a:lnTo>
                    <a:pt x="13944" y="18351"/>
                  </a:lnTo>
                  <a:lnTo>
                    <a:pt x="25006" y="45707"/>
                  </a:lnTo>
                  <a:lnTo>
                    <a:pt x="25006" y="36245"/>
                  </a:lnTo>
                  <a:lnTo>
                    <a:pt x="16649" y="15214"/>
                  </a:lnTo>
                  <a:lnTo>
                    <a:pt x="0" y="0"/>
                  </a:lnTo>
                  <a:close/>
                </a:path>
              </a:pathLst>
            </a:custGeom>
            <a:solidFill>
              <a:srgbClr val="116F38"/>
            </a:solidFill>
          </p:spPr>
          <p:txBody>
            <a:bodyPr wrap="square" lIns="0" tIns="0" rIns="0" bIns="0" rtlCol="0"/>
            <a:lstStyle/>
            <a:p>
              <a:endParaRPr/>
            </a:p>
          </p:txBody>
        </p:sp>
        <p:sp>
          <p:nvSpPr>
            <p:cNvPr id="16" name="object 16"/>
            <p:cNvSpPr/>
            <p:nvPr/>
          </p:nvSpPr>
          <p:spPr>
            <a:xfrm>
              <a:off x="1256738" y="3391098"/>
              <a:ext cx="29845" cy="38100"/>
            </a:xfrm>
            <a:custGeom>
              <a:avLst/>
              <a:gdLst/>
              <a:ahLst/>
              <a:cxnLst/>
              <a:rect l="l" t="t" r="r" b="b"/>
              <a:pathLst>
                <a:path w="29844" h="38100">
                  <a:moveTo>
                    <a:pt x="11595" y="0"/>
                  </a:moveTo>
                  <a:lnTo>
                    <a:pt x="0" y="37858"/>
                  </a:lnTo>
                  <a:lnTo>
                    <a:pt x="12445" y="10528"/>
                  </a:lnTo>
                  <a:lnTo>
                    <a:pt x="22834" y="10528"/>
                  </a:lnTo>
                  <a:lnTo>
                    <a:pt x="11595" y="0"/>
                  </a:lnTo>
                  <a:close/>
                </a:path>
                <a:path w="29844" h="38100">
                  <a:moveTo>
                    <a:pt x="22834" y="10528"/>
                  </a:moveTo>
                  <a:lnTo>
                    <a:pt x="12445" y="10528"/>
                  </a:lnTo>
                  <a:lnTo>
                    <a:pt x="29667" y="30848"/>
                  </a:lnTo>
                  <a:lnTo>
                    <a:pt x="29667" y="16929"/>
                  </a:lnTo>
                  <a:lnTo>
                    <a:pt x="22834" y="10528"/>
                  </a:lnTo>
                  <a:close/>
                </a:path>
              </a:pathLst>
            </a:custGeom>
            <a:solidFill>
              <a:srgbClr val="186031"/>
            </a:solidFill>
          </p:spPr>
          <p:txBody>
            <a:bodyPr wrap="square" lIns="0" tIns="0" rIns="0" bIns="0" rtlCol="0"/>
            <a:lstStyle/>
            <a:p>
              <a:endParaRPr/>
            </a:p>
          </p:txBody>
        </p:sp>
        <p:sp>
          <p:nvSpPr>
            <p:cNvPr id="17" name="object 17"/>
            <p:cNvSpPr/>
            <p:nvPr/>
          </p:nvSpPr>
          <p:spPr>
            <a:xfrm>
              <a:off x="1287357" y="3378169"/>
              <a:ext cx="34925" cy="43815"/>
            </a:xfrm>
            <a:custGeom>
              <a:avLst/>
              <a:gdLst/>
              <a:ahLst/>
              <a:cxnLst/>
              <a:rect l="l" t="t" r="r" b="b"/>
              <a:pathLst>
                <a:path w="34925" h="43814">
                  <a:moveTo>
                    <a:pt x="23164" y="0"/>
                  </a:moveTo>
                  <a:lnTo>
                    <a:pt x="0" y="29857"/>
                  </a:lnTo>
                  <a:lnTo>
                    <a:pt x="0" y="43776"/>
                  </a:lnTo>
                  <a:lnTo>
                    <a:pt x="22288" y="10540"/>
                  </a:lnTo>
                  <a:lnTo>
                    <a:pt x="26379" y="10540"/>
                  </a:lnTo>
                  <a:lnTo>
                    <a:pt x="23164" y="0"/>
                  </a:lnTo>
                  <a:close/>
                </a:path>
                <a:path w="34925" h="43814">
                  <a:moveTo>
                    <a:pt x="26379" y="10540"/>
                  </a:moveTo>
                  <a:lnTo>
                    <a:pt x="22288" y="10540"/>
                  </a:lnTo>
                  <a:lnTo>
                    <a:pt x="34721" y="37896"/>
                  </a:lnTo>
                  <a:lnTo>
                    <a:pt x="26379" y="10540"/>
                  </a:lnTo>
                  <a:close/>
                </a:path>
              </a:pathLst>
            </a:custGeom>
            <a:solidFill>
              <a:srgbClr val="186031"/>
            </a:solidFill>
          </p:spPr>
          <p:txBody>
            <a:bodyPr wrap="square" lIns="0" tIns="0" rIns="0" bIns="0" rtlCol="0"/>
            <a:lstStyle/>
            <a:p>
              <a:endParaRPr/>
            </a:p>
          </p:txBody>
        </p:sp>
        <p:sp>
          <p:nvSpPr>
            <p:cNvPr id="18" name="object 18"/>
            <p:cNvSpPr/>
            <p:nvPr/>
          </p:nvSpPr>
          <p:spPr>
            <a:xfrm>
              <a:off x="1281819" y="3290407"/>
              <a:ext cx="11430" cy="53975"/>
            </a:xfrm>
            <a:custGeom>
              <a:avLst/>
              <a:gdLst/>
              <a:ahLst/>
              <a:cxnLst/>
              <a:rect l="l" t="t" r="r" b="b"/>
              <a:pathLst>
                <a:path w="11430" h="53975">
                  <a:moveTo>
                    <a:pt x="8039" y="0"/>
                  </a:moveTo>
                  <a:lnTo>
                    <a:pt x="3022" y="0"/>
                  </a:lnTo>
                  <a:lnTo>
                    <a:pt x="888" y="8140"/>
                  </a:lnTo>
                  <a:lnTo>
                    <a:pt x="38" y="21818"/>
                  </a:lnTo>
                  <a:lnTo>
                    <a:pt x="0" y="33147"/>
                  </a:lnTo>
                  <a:lnTo>
                    <a:pt x="304" y="37884"/>
                  </a:lnTo>
                  <a:lnTo>
                    <a:pt x="4203" y="53797"/>
                  </a:lnTo>
                  <a:lnTo>
                    <a:pt x="6832" y="53797"/>
                  </a:lnTo>
                  <a:lnTo>
                    <a:pt x="11074" y="33147"/>
                  </a:lnTo>
                  <a:lnTo>
                    <a:pt x="11023" y="21818"/>
                  </a:lnTo>
                  <a:lnTo>
                    <a:pt x="10883" y="19278"/>
                  </a:lnTo>
                  <a:lnTo>
                    <a:pt x="10172" y="8140"/>
                  </a:lnTo>
                  <a:lnTo>
                    <a:pt x="8039" y="0"/>
                  </a:lnTo>
                  <a:close/>
                </a:path>
              </a:pathLst>
            </a:custGeom>
            <a:solidFill>
              <a:srgbClr val="FFDC08"/>
            </a:solidFill>
          </p:spPr>
          <p:txBody>
            <a:bodyPr wrap="square" lIns="0" tIns="0" rIns="0" bIns="0" rtlCol="0"/>
            <a:lstStyle/>
            <a:p>
              <a:endParaRPr/>
            </a:p>
          </p:txBody>
        </p:sp>
        <p:sp>
          <p:nvSpPr>
            <p:cNvPr id="19" name="object 19"/>
            <p:cNvSpPr/>
            <p:nvPr/>
          </p:nvSpPr>
          <p:spPr>
            <a:xfrm>
              <a:off x="1271824" y="3303101"/>
              <a:ext cx="15875" cy="37465"/>
            </a:xfrm>
            <a:custGeom>
              <a:avLst/>
              <a:gdLst/>
              <a:ahLst/>
              <a:cxnLst/>
              <a:rect l="l" t="t" r="r" b="b"/>
              <a:pathLst>
                <a:path w="15875" h="37464">
                  <a:moveTo>
                    <a:pt x="8127" y="0"/>
                  </a:moveTo>
                  <a:lnTo>
                    <a:pt x="0" y="0"/>
                  </a:lnTo>
                  <a:lnTo>
                    <a:pt x="5384" y="2311"/>
                  </a:lnTo>
                  <a:lnTo>
                    <a:pt x="12471" y="37452"/>
                  </a:lnTo>
                  <a:lnTo>
                    <a:pt x="15532" y="23444"/>
                  </a:lnTo>
                  <a:lnTo>
                    <a:pt x="8127" y="0"/>
                  </a:lnTo>
                  <a:close/>
                </a:path>
              </a:pathLst>
            </a:custGeom>
            <a:solidFill>
              <a:srgbClr val="1C9F48"/>
            </a:solidFill>
          </p:spPr>
          <p:txBody>
            <a:bodyPr wrap="square" lIns="0" tIns="0" rIns="0" bIns="0" rtlCol="0"/>
            <a:lstStyle/>
            <a:p>
              <a:endParaRPr/>
            </a:p>
          </p:txBody>
        </p:sp>
        <p:sp>
          <p:nvSpPr>
            <p:cNvPr id="20" name="object 20"/>
            <p:cNvSpPr/>
            <p:nvPr/>
          </p:nvSpPr>
          <p:spPr>
            <a:xfrm>
              <a:off x="1287357" y="3303101"/>
              <a:ext cx="15875" cy="37465"/>
            </a:xfrm>
            <a:custGeom>
              <a:avLst/>
              <a:gdLst/>
              <a:ahLst/>
              <a:cxnLst/>
              <a:rect l="l" t="t" r="r" b="b"/>
              <a:pathLst>
                <a:path w="15875" h="37464">
                  <a:moveTo>
                    <a:pt x="15519" y="0"/>
                  </a:moveTo>
                  <a:lnTo>
                    <a:pt x="7391" y="0"/>
                  </a:lnTo>
                  <a:lnTo>
                    <a:pt x="5346" y="6591"/>
                  </a:lnTo>
                  <a:lnTo>
                    <a:pt x="0" y="23444"/>
                  </a:lnTo>
                  <a:lnTo>
                    <a:pt x="2971" y="37084"/>
                  </a:lnTo>
                  <a:lnTo>
                    <a:pt x="3035" y="37452"/>
                  </a:lnTo>
                  <a:lnTo>
                    <a:pt x="4724" y="29184"/>
                  </a:lnTo>
                  <a:lnTo>
                    <a:pt x="7480" y="15417"/>
                  </a:lnTo>
                  <a:lnTo>
                    <a:pt x="10134" y="2311"/>
                  </a:lnTo>
                  <a:lnTo>
                    <a:pt x="15519" y="0"/>
                  </a:lnTo>
                  <a:close/>
                </a:path>
              </a:pathLst>
            </a:custGeom>
            <a:solidFill>
              <a:srgbClr val="1C9F48"/>
            </a:solidFill>
          </p:spPr>
          <p:txBody>
            <a:bodyPr wrap="square" lIns="0" tIns="0" rIns="0" bIns="0" rtlCol="0"/>
            <a:lstStyle/>
            <a:p>
              <a:endParaRPr/>
            </a:p>
          </p:txBody>
        </p:sp>
        <p:sp>
          <p:nvSpPr>
            <p:cNvPr id="21" name="object 21"/>
            <p:cNvSpPr/>
            <p:nvPr/>
          </p:nvSpPr>
          <p:spPr>
            <a:xfrm>
              <a:off x="1287359" y="3326550"/>
              <a:ext cx="3175" cy="14604"/>
            </a:xfrm>
            <a:custGeom>
              <a:avLst/>
              <a:gdLst/>
              <a:ahLst/>
              <a:cxnLst/>
              <a:rect l="l" t="t" r="r" b="b"/>
              <a:pathLst>
                <a:path w="3175" h="14604">
                  <a:moveTo>
                    <a:pt x="0" y="0"/>
                  </a:moveTo>
                  <a:lnTo>
                    <a:pt x="0" y="8902"/>
                  </a:lnTo>
                  <a:lnTo>
                    <a:pt x="3035" y="14008"/>
                  </a:lnTo>
                  <a:lnTo>
                    <a:pt x="0" y="0"/>
                  </a:lnTo>
                  <a:close/>
                </a:path>
              </a:pathLst>
            </a:custGeom>
            <a:solidFill>
              <a:srgbClr val="1C9F48"/>
            </a:solidFill>
          </p:spPr>
          <p:txBody>
            <a:bodyPr wrap="square" lIns="0" tIns="0" rIns="0" bIns="0" rtlCol="0"/>
            <a:lstStyle/>
            <a:p>
              <a:endParaRPr/>
            </a:p>
          </p:txBody>
        </p:sp>
        <p:sp>
          <p:nvSpPr>
            <p:cNvPr id="22" name="object 22"/>
            <p:cNvSpPr/>
            <p:nvPr/>
          </p:nvSpPr>
          <p:spPr>
            <a:xfrm>
              <a:off x="1284293" y="3326550"/>
              <a:ext cx="3175" cy="14604"/>
            </a:xfrm>
            <a:custGeom>
              <a:avLst/>
              <a:gdLst/>
              <a:ahLst/>
              <a:cxnLst/>
              <a:rect l="l" t="t" r="r" b="b"/>
              <a:pathLst>
                <a:path w="3175" h="14604">
                  <a:moveTo>
                    <a:pt x="3060" y="0"/>
                  </a:moveTo>
                  <a:lnTo>
                    <a:pt x="0" y="14008"/>
                  </a:lnTo>
                  <a:lnTo>
                    <a:pt x="3060" y="8902"/>
                  </a:lnTo>
                  <a:lnTo>
                    <a:pt x="3060" y="0"/>
                  </a:lnTo>
                  <a:close/>
                </a:path>
              </a:pathLst>
            </a:custGeom>
            <a:solidFill>
              <a:srgbClr val="1C9F48"/>
            </a:solidFill>
          </p:spPr>
          <p:txBody>
            <a:bodyPr wrap="square" lIns="0" tIns="0" rIns="0" bIns="0" rtlCol="0"/>
            <a:lstStyle/>
            <a:p>
              <a:endParaRPr/>
            </a:p>
          </p:txBody>
        </p:sp>
        <p:sp>
          <p:nvSpPr>
            <p:cNvPr id="23" name="object 23"/>
            <p:cNvSpPr/>
            <p:nvPr/>
          </p:nvSpPr>
          <p:spPr>
            <a:xfrm>
              <a:off x="1270675" y="3318520"/>
              <a:ext cx="33655" cy="26034"/>
            </a:xfrm>
            <a:custGeom>
              <a:avLst/>
              <a:gdLst/>
              <a:ahLst/>
              <a:cxnLst/>
              <a:rect l="l" t="t" r="r" b="b"/>
              <a:pathLst>
                <a:path w="33655" h="26035">
                  <a:moveTo>
                    <a:pt x="11099" y="0"/>
                  </a:moveTo>
                  <a:lnTo>
                    <a:pt x="0" y="0"/>
                  </a:lnTo>
                  <a:lnTo>
                    <a:pt x="8928" y="4203"/>
                  </a:lnTo>
                  <a:lnTo>
                    <a:pt x="12509" y="17322"/>
                  </a:lnTo>
                  <a:lnTo>
                    <a:pt x="12839" y="19126"/>
                  </a:lnTo>
                  <a:lnTo>
                    <a:pt x="13208" y="20701"/>
                  </a:lnTo>
                  <a:lnTo>
                    <a:pt x="13614" y="22034"/>
                  </a:lnTo>
                  <a:lnTo>
                    <a:pt x="14300" y="23888"/>
                  </a:lnTo>
                  <a:lnTo>
                    <a:pt x="14795" y="25679"/>
                  </a:lnTo>
                  <a:lnTo>
                    <a:pt x="18554" y="25679"/>
                  </a:lnTo>
                  <a:lnTo>
                    <a:pt x="19050" y="23888"/>
                  </a:lnTo>
                  <a:lnTo>
                    <a:pt x="19723" y="22034"/>
                  </a:lnTo>
                  <a:lnTo>
                    <a:pt x="20142" y="20701"/>
                  </a:lnTo>
                  <a:lnTo>
                    <a:pt x="20510" y="19126"/>
                  </a:lnTo>
                  <a:lnTo>
                    <a:pt x="20840" y="17284"/>
                  </a:lnTo>
                  <a:lnTo>
                    <a:pt x="21887" y="13487"/>
                  </a:lnTo>
                  <a:lnTo>
                    <a:pt x="16687" y="13487"/>
                  </a:lnTo>
                  <a:lnTo>
                    <a:pt x="11099" y="0"/>
                  </a:lnTo>
                  <a:close/>
                </a:path>
                <a:path w="33655" h="26035">
                  <a:moveTo>
                    <a:pt x="33350" y="0"/>
                  </a:moveTo>
                  <a:lnTo>
                    <a:pt x="22250" y="0"/>
                  </a:lnTo>
                  <a:lnTo>
                    <a:pt x="16687" y="13487"/>
                  </a:lnTo>
                  <a:lnTo>
                    <a:pt x="21887" y="13487"/>
                  </a:lnTo>
                  <a:lnTo>
                    <a:pt x="24447" y="4203"/>
                  </a:lnTo>
                  <a:lnTo>
                    <a:pt x="33350" y="0"/>
                  </a:lnTo>
                  <a:close/>
                </a:path>
              </a:pathLst>
            </a:custGeom>
            <a:solidFill>
              <a:srgbClr val="118040"/>
            </a:solidFill>
          </p:spPr>
          <p:txBody>
            <a:bodyPr wrap="square" lIns="0" tIns="0" rIns="0" bIns="0" rtlCol="0"/>
            <a:lstStyle/>
            <a:p>
              <a:endParaRPr/>
            </a:p>
          </p:txBody>
        </p:sp>
        <p:sp>
          <p:nvSpPr>
            <p:cNvPr id="24" name="object 24"/>
            <p:cNvSpPr/>
            <p:nvPr/>
          </p:nvSpPr>
          <p:spPr>
            <a:xfrm>
              <a:off x="1287348" y="3334956"/>
              <a:ext cx="0" cy="118745"/>
            </a:xfrm>
            <a:custGeom>
              <a:avLst/>
              <a:gdLst/>
              <a:ahLst/>
              <a:cxnLst/>
              <a:rect l="l" t="t" r="r" b="b"/>
              <a:pathLst>
                <a:path h="118745">
                  <a:moveTo>
                    <a:pt x="0" y="0"/>
                  </a:moveTo>
                  <a:lnTo>
                    <a:pt x="0" y="118656"/>
                  </a:lnTo>
                </a:path>
              </a:pathLst>
            </a:custGeom>
            <a:ln w="3759">
              <a:solidFill>
                <a:srgbClr val="118040"/>
              </a:solidFill>
            </a:ln>
          </p:spPr>
          <p:txBody>
            <a:bodyPr wrap="square" lIns="0" tIns="0" rIns="0" bIns="0" rtlCol="0"/>
            <a:lstStyle/>
            <a:p>
              <a:endParaRPr/>
            </a:p>
          </p:txBody>
        </p:sp>
        <p:sp>
          <p:nvSpPr>
            <p:cNvPr id="25" name="object 25"/>
            <p:cNvSpPr/>
            <p:nvPr/>
          </p:nvSpPr>
          <p:spPr>
            <a:xfrm>
              <a:off x="1289724" y="3335814"/>
              <a:ext cx="1905" cy="6985"/>
            </a:xfrm>
            <a:custGeom>
              <a:avLst/>
              <a:gdLst/>
              <a:ahLst/>
              <a:cxnLst/>
              <a:rect l="l" t="t" r="r" b="b"/>
              <a:pathLst>
                <a:path w="1905" h="6985">
                  <a:moveTo>
                    <a:pt x="1790" y="0"/>
                  </a:moveTo>
                  <a:lnTo>
                    <a:pt x="0" y="6591"/>
                  </a:lnTo>
                  <a:lnTo>
                    <a:pt x="673" y="4737"/>
                  </a:lnTo>
                  <a:lnTo>
                    <a:pt x="1092" y="3403"/>
                  </a:lnTo>
                  <a:lnTo>
                    <a:pt x="1460" y="1828"/>
                  </a:lnTo>
                  <a:lnTo>
                    <a:pt x="1790" y="0"/>
                  </a:lnTo>
                  <a:close/>
                </a:path>
              </a:pathLst>
            </a:custGeom>
            <a:solidFill>
              <a:srgbClr val="118040"/>
            </a:solidFill>
          </p:spPr>
          <p:txBody>
            <a:bodyPr wrap="square" lIns="0" tIns="0" rIns="0" bIns="0" rtlCol="0"/>
            <a:lstStyle/>
            <a:p>
              <a:endParaRPr/>
            </a:p>
          </p:txBody>
        </p:sp>
        <p:sp>
          <p:nvSpPr>
            <p:cNvPr id="26" name="object 26"/>
            <p:cNvSpPr/>
            <p:nvPr/>
          </p:nvSpPr>
          <p:spPr>
            <a:xfrm>
              <a:off x="1283182" y="3335845"/>
              <a:ext cx="1905" cy="6985"/>
            </a:xfrm>
            <a:custGeom>
              <a:avLst/>
              <a:gdLst/>
              <a:ahLst/>
              <a:cxnLst/>
              <a:rect l="l" t="t" r="r" b="b"/>
              <a:pathLst>
                <a:path w="1905" h="6985">
                  <a:moveTo>
                    <a:pt x="0" y="0"/>
                  </a:moveTo>
                  <a:lnTo>
                    <a:pt x="495" y="2717"/>
                  </a:lnTo>
                  <a:lnTo>
                    <a:pt x="1104" y="5003"/>
                  </a:lnTo>
                  <a:lnTo>
                    <a:pt x="1803" y="6565"/>
                  </a:lnTo>
                  <a:lnTo>
                    <a:pt x="0" y="0"/>
                  </a:lnTo>
                  <a:close/>
                </a:path>
              </a:pathLst>
            </a:custGeom>
            <a:solidFill>
              <a:srgbClr val="118040"/>
            </a:solidFill>
          </p:spPr>
          <p:txBody>
            <a:bodyPr wrap="square" lIns="0" tIns="0" rIns="0" bIns="0" rtlCol="0"/>
            <a:lstStyle/>
            <a:p>
              <a:endParaRPr/>
            </a:p>
          </p:txBody>
        </p:sp>
        <p:sp>
          <p:nvSpPr>
            <p:cNvPr id="27" name="object 27"/>
            <p:cNvSpPr/>
            <p:nvPr/>
          </p:nvSpPr>
          <p:spPr>
            <a:xfrm>
              <a:off x="1287357" y="3290404"/>
              <a:ext cx="5715" cy="36195"/>
            </a:xfrm>
            <a:custGeom>
              <a:avLst/>
              <a:gdLst/>
              <a:ahLst/>
              <a:cxnLst/>
              <a:rect l="l" t="t" r="r" b="b"/>
              <a:pathLst>
                <a:path w="5715" h="36195">
                  <a:moveTo>
                    <a:pt x="2501" y="0"/>
                  </a:moveTo>
                  <a:lnTo>
                    <a:pt x="0" y="0"/>
                  </a:lnTo>
                  <a:lnTo>
                    <a:pt x="0" y="36144"/>
                  </a:lnTo>
                  <a:lnTo>
                    <a:pt x="5346" y="19278"/>
                  </a:lnTo>
                  <a:lnTo>
                    <a:pt x="4635" y="8153"/>
                  </a:lnTo>
                  <a:lnTo>
                    <a:pt x="2501" y="0"/>
                  </a:lnTo>
                  <a:close/>
                </a:path>
              </a:pathLst>
            </a:custGeom>
            <a:solidFill>
              <a:srgbClr val="D1B55F"/>
            </a:solidFill>
          </p:spPr>
          <p:txBody>
            <a:bodyPr wrap="square" lIns="0" tIns="0" rIns="0" bIns="0" rtlCol="0"/>
            <a:lstStyle/>
            <a:p>
              <a:endParaRPr/>
            </a:p>
          </p:txBody>
        </p:sp>
        <p:sp>
          <p:nvSpPr>
            <p:cNvPr id="28" name="object 28"/>
            <p:cNvSpPr/>
            <p:nvPr/>
          </p:nvSpPr>
          <p:spPr>
            <a:xfrm>
              <a:off x="1287353" y="3303102"/>
              <a:ext cx="15875" cy="27305"/>
            </a:xfrm>
            <a:custGeom>
              <a:avLst/>
              <a:gdLst/>
              <a:ahLst/>
              <a:cxnLst/>
              <a:rect l="l" t="t" r="r" b="b"/>
              <a:pathLst>
                <a:path w="15875" h="27304">
                  <a:moveTo>
                    <a:pt x="15519" y="0"/>
                  </a:moveTo>
                  <a:lnTo>
                    <a:pt x="7404" y="0"/>
                  </a:lnTo>
                  <a:lnTo>
                    <a:pt x="5346" y="6591"/>
                  </a:lnTo>
                  <a:lnTo>
                    <a:pt x="0" y="23444"/>
                  </a:lnTo>
                  <a:lnTo>
                    <a:pt x="774" y="27025"/>
                  </a:lnTo>
                  <a:lnTo>
                    <a:pt x="5575" y="15417"/>
                  </a:lnTo>
                  <a:lnTo>
                    <a:pt x="7480" y="15417"/>
                  </a:lnTo>
                  <a:lnTo>
                    <a:pt x="10147" y="2311"/>
                  </a:lnTo>
                  <a:lnTo>
                    <a:pt x="15519" y="0"/>
                  </a:lnTo>
                  <a:close/>
                </a:path>
              </a:pathLst>
            </a:custGeom>
            <a:solidFill>
              <a:srgbClr val="269165"/>
            </a:solidFill>
          </p:spPr>
          <p:txBody>
            <a:bodyPr wrap="square" lIns="0" tIns="0" rIns="0" bIns="0" rtlCol="0"/>
            <a:lstStyle/>
            <a:p>
              <a:endParaRPr/>
            </a:p>
          </p:txBody>
        </p:sp>
        <p:sp>
          <p:nvSpPr>
            <p:cNvPr id="29" name="object 29"/>
            <p:cNvSpPr/>
            <p:nvPr/>
          </p:nvSpPr>
          <p:spPr>
            <a:xfrm>
              <a:off x="1287357" y="3326545"/>
              <a:ext cx="1270" cy="5715"/>
            </a:xfrm>
            <a:custGeom>
              <a:avLst/>
              <a:gdLst/>
              <a:ahLst/>
              <a:cxnLst/>
              <a:rect l="l" t="t" r="r" b="b"/>
              <a:pathLst>
                <a:path w="1269" h="5714">
                  <a:moveTo>
                    <a:pt x="0" y="0"/>
                  </a:moveTo>
                  <a:lnTo>
                    <a:pt x="0" y="5473"/>
                  </a:lnTo>
                  <a:lnTo>
                    <a:pt x="774" y="3581"/>
                  </a:lnTo>
                  <a:lnTo>
                    <a:pt x="0" y="0"/>
                  </a:lnTo>
                  <a:close/>
                </a:path>
              </a:pathLst>
            </a:custGeom>
            <a:solidFill>
              <a:srgbClr val="269165"/>
            </a:solidFill>
          </p:spPr>
          <p:txBody>
            <a:bodyPr wrap="square" lIns="0" tIns="0" rIns="0" bIns="0" rtlCol="0"/>
            <a:lstStyle/>
            <a:p>
              <a:endParaRPr/>
            </a:p>
          </p:txBody>
        </p:sp>
        <p:sp>
          <p:nvSpPr>
            <p:cNvPr id="30" name="object 30"/>
            <p:cNvSpPr/>
            <p:nvPr/>
          </p:nvSpPr>
          <p:spPr>
            <a:xfrm>
              <a:off x="1289226" y="3335760"/>
              <a:ext cx="26670" cy="53975"/>
            </a:xfrm>
            <a:custGeom>
              <a:avLst/>
              <a:gdLst/>
              <a:ahLst/>
              <a:cxnLst/>
              <a:rect l="l" t="t" r="r" b="b"/>
              <a:pathLst>
                <a:path w="26669" h="53975">
                  <a:moveTo>
                    <a:pt x="26047" y="0"/>
                  </a:moveTo>
                  <a:lnTo>
                    <a:pt x="9347" y="15252"/>
                  </a:lnTo>
                  <a:lnTo>
                    <a:pt x="0" y="43599"/>
                  </a:lnTo>
                  <a:lnTo>
                    <a:pt x="0" y="53365"/>
                  </a:lnTo>
                  <a:lnTo>
                    <a:pt x="12065" y="18376"/>
                  </a:lnTo>
                  <a:lnTo>
                    <a:pt x="26047" y="0"/>
                  </a:lnTo>
                  <a:close/>
                </a:path>
              </a:pathLst>
            </a:custGeom>
            <a:solidFill>
              <a:srgbClr val="216C52"/>
            </a:solidFill>
          </p:spPr>
          <p:txBody>
            <a:bodyPr wrap="square" lIns="0" tIns="0" rIns="0" bIns="0" rtlCol="0"/>
            <a:lstStyle/>
            <a:p>
              <a:endParaRPr/>
            </a:p>
          </p:txBody>
        </p:sp>
        <p:sp>
          <p:nvSpPr>
            <p:cNvPr id="31" name="object 31"/>
            <p:cNvSpPr/>
            <p:nvPr/>
          </p:nvSpPr>
          <p:spPr>
            <a:xfrm>
              <a:off x="1289218" y="3378174"/>
              <a:ext cx="33020" cy="41275"/>
            </a:xfrm>
            <a:custGeom>
              <a:avLst/>
              <a:gdLst/>
              <a:ahLst/>
              <a:cxnLst/>
              <a:rect l="l" t="t" r="r" b="b"/>
              <a:pathLst>
                <a:path w="33019" h="41275">
                  <a:moveTo>
                    <a:pt x="21297" y="0"/>
                  </a:moveTo>
                  <a:lnTo>
                    <a:pt x="0" y="27444"/>
                  </a:lnTo>
                  <a:lnTo>
                    <a:pt x="0" y="40982"/>
                  </a:lnTo>
                  <a:lnTo>
                    <a:pt x="20434" y="10528"/>
                  </a:lnTo>
                  <a:lnTo>
                    <a:pt x="24513" y="10528"/>
                  </a:lnTo>
                  <a:lnTo>
                    <a:pt x="21297" y="0"/>
                  </a:lnTo>
                  <a:close/>
                </a:path>
                <a:path w="33019" h="41275">
                  <a:moveTo>
                    <a:pt x="24513" y="10528"/>
                  </a:moveTo>
                  <a:lnTo>
                    <a:pt x="20434" y="10528"/>
                  </a:lnTo>
                  <a:lnTo>
                    <a:pt x="32867" y="37884"/>
                  </a:lnTo>
                  <a:lnTo>
                    <a:pt x="24513" y="10528"/>
                  </a:lnTo>
                  <a:close/>
                </a:path>
              </a:pathLst>
            </a:custGeom>
            <a:solidFill>
              <a:srgbClr val="22614B"/>
            </a:solidFill>
          </p:spPr>
          <p:txBody>
            <a:bodyPr wrap="square" lIns="0" tIns="0" rIns="0" bIns="0" rtlCol="0"/>
            <a:lstStyle/>
            <a:p>
              <a:endParaRPr/>
            </a:p>
          </p:txBody>
        </p:sp>
        <p:sp>
          <p:nvSpPr>
            <p:cNvPr id="32" name="object 32"/>
            <p:cNvSpPr/>
            <p:nvPr/>
          </p:nvSpPr>
          <p:spPr>
            <a:xfrm>
              <a:off x="1287357" y="3318520"/>
              <a:ext cx="17145" cy="26034"/>
            </a:xfrm>
            <a:custGeom>
              <a:avLst/>
              <a:gdLst/>
              <a:ahLst/>
              <a:cxnLst/>
              <a:rect l="l" t="t" r="r" b="b"/>
              <a:pathLst>
                <a:path w="17144" h="26035">
                  <a:moveTo>
                    <a:pt x="16675" y="0"/>
                  </a:moveTo>
                  <a:lnTo>
                    <a:pt x="5562" y="0"/>
                  </a:lnTo>
                  <a:lnTo>
                    <a:pt x="0" y="13487"/>
                  </a:lnTo>
                  <a:lnTo>
                    <a:pt x="0" y="16433"/>
                  </a:lnTo>
                  <a:lnTo>
                    <a:pt x="1866" y="16433"/>
                  </a:lnTo>
                  <a:lnTo>
                    <a:pt x="1866" y="25679"/>
                  </a:lnTo>
                  <a:lnTo>
                    <a:pt x="3517" y="19672"/>
                  </a:lnTo>
                  <a:lnTo>
                    <a:pt x="4152" y="17284"/>
                  </a:lnTo>
                  <a:lnTo>
                    <a:pt x="7759" y="4203"/>
                  </a:lnTo>
                  <a:lnTo>
                    <a:pt x="16675" y="0"/>
                  </a:lnTo>
                  <a:close/>
                </a:path>
              </a:pathLst>
            </a:custGeom>
            <a:solidFill>
              <a:srgbClr val="1D795A"/>
            </a:solidFill>
          </p:spPr>
          <p:txBody>
            <a:bodyPr wrap="square" lIns="0" tIns="0" rIns="0" bIns="0" rtlCol="0"/>
            <a:lstStyle/>
            <a:p>
              <a:endParaRPr/>
            </a:p>
          </p:txBody>
        </p:sp>
        <p:sp>
          <p:nvSpPr>
            <p:cNvPr id="33" name="object 33"/>
            <p:cNvSpPr/>
            <p:nvPr/>
          </p:nvSpPr>
          <p:spPr>
            <a:xfrm>
              <a:off x="1288290" y="3334952"/>
              <a:ext cx="0" cy="118745"/>
            </a:xfrm>
            <a:custGeom>
              <a:avLst/>
              <a:gdLst/>
              <a:ahLst/>
              <a:cxnLst/>
              <a:rect l="l" t="t" r="r" b="b"/>
              <a:pathLst>
                <a:path h="118745">
                  <a:moveTo>
                    <a:pt x="0" y="0"/>
                  </a:moveTo>
                  <a:lnTo>
                    <a:pt x="0" y="118656"/>
                  </a:lnTo>
                </a:path>
              </a:pathLst>
            </a:custGeom>
            <a:ln w="3175">
              <a:solidFill>
                <a:srgbClr val="1D795A"/>
              </a:solidFill>
            </a:ln>
          </p:spPr>
          <p:txBody>
            <a:bodyPr wrap="square" lIns="0" tIns="0" rIns="0" bIns="0" rtlCol="0"/>
            <a:lstStyle/>
            <a:p>
              <a:endParaRPr/>
            </a:p>
          </p:txBody>
        </p:sp>
        <p:sp>
          <p:nvSpPr>
            <p:cNvPr id="34" name="object 34"/>
            <p:cNvSpPr/>
            <p:nvPr/>
          </p:nvSpPr>
          <p:spPr>
            <a:xfrm>
              <a:off x="1289720" y="3335809"/>
              <a:ext cx="1905" cy="6985"/>
            </a:xfrm>
            <a:custGeom>
              <a:avLst/>
              <a:gdLst/>
              <a:ahLst/>
              <a:cxnLst/>
              <a:rect l="l" t="t" r="r" b="b"/>
              <a:pathLst>
                <a:path w="1905" h="6985">
                  <a:moveTo>
                    <a:pt x="1790" y="0"/>
                  </a:moveTo>
                  <a:lnTo>
                    <a:pt x="0" y="6591"/>
                  </a:lnTo>
                  <a:lnTo>
                    <a:pt x="673" y="4749"/>
                  </a:lnTo>
                  <a:lnTo>
                    <a:pt x="1092" y="3403"/>
                  </a:lnTo>
                  <a:lnTo>
                    <a:pt x="1473" y="1828"/>
                  </a:lnTo>
                  <a:lnTo>
                    <a:pt x="1790" y="0"/>
                  </a:lnTo>
                  <a:close/>
                </a:path>
              </a:pathLst>
            </a:custGeom>
            <a:solidFill>
              <a:srgbClr val="1D795A"/>
            </a:solidFill>
          </p:spPr>
          <p:txBody>
            <a:bodyPr wrap="square" lIns="0" tIns="0" rIns="0" bIns="0" rtlCol="0"/>
            <a:lstStyle/>
            <a:p>
              <a:endParaRPr/>
            </a:p>
          </p:txBody>
        </p:sp>
        <p:sp>
          <p:nvSpPr>
            <p:cNvPr id="35" name="object 35"/>
            <p:cNvSpPr/>
            <p:nvPr/>
          </p:nvSpPr>
          <p:spPr>
            <a:xfrm>
              <a:off x="1763920" y="3189733"/>
              <a:ext cx="190808" cy="264632"/>
            </a:xfrm>
            <a:prstGeom prst="rect">
              <a:avLst/>
            </a:prstGeom>
            <a:blipFill>
              <a:blip r:embed="rId7" cstate="email">
                <a:extLst>
                  <a:ext uri="{28A0092B-C50C-407E-A947-70E740481C1C}">
                    <a14:useLocalDpi xmlns:a14="http://schemas.microsoft.com/office/drawing/2010/main" val="0"/>
                  </a:ext>
                </a:extLst>
              </a:blip>
              <a:stretch>
                <a:fillRect/>
              </a:stretch>
            </a:blipFill>
          </p:spPr>
          <p:txBody>
            <a:bodyPr wrap="square" lIns="0" tIns="0" rIns="0" bIns="0" rtlCol="0"/>
            <a:lstStyle/>
            <a:p>
              <a:endParaRPr/>
            </a:p>
          </p:txBody>
        </p:sp>
        <p:sp>
          <p:nvSpPr>
            <p:cNvPr id="36" name="object 36"/>
            <p:cNvSpPr/>
            <p:nvPr/>
          </p:nvSpPr>
          <p:spPr>
            <a:xfrm>
              <a:off x="1651257" y="3156301"/>
              <a:ext cx="7620" cy="77470"/>
            </a:xfrm>
            <a:custGeom>
              <a:avLst/>
              <a:gdLst/>
              <a:ahLst/>
              <a:cxnLst/>
              <a:rect l="l" t="t" r="r" b="b"/>
              <a:pathLst>
                <a:path w="7619" h="77469">
                  <a:moveTo>
                    <a:pt x="0" y="0"/>
                  </a:moveTo>
                  <a:lnTo>
                    <a:pt x="0" y="77076"/>
                  </a:lnTo>
                  <a:lnTo>
                    <a:pt x="7493" y="77076"/>
                  </a:lnTo>
                  <a:lnTo>
                    <a:pt x="7493" y="10579"/>
                  </a:lnTo>
                  <a:lnTo>
                    <a:pt x="0" y="0"/>
                  </a:lnTo>
                  <a:close/>
                </a:path>
              </a:pathLst>
            </a:custGeom>
            <a:solidFill>
              <a:srgbClr val="5E5E5E"/>
            </a:solidFill>
          </p:spPr>
          <p:txBody>
            <a:bodyPr wrap="square" lIns="0" tIns="0" rIns="0" bIns="0" rtlCol="0"/>
            <a:lstStyle/>
            <a:p>
              <a:endParaRPr/>
            </a:p>
          </p:txBody>
        </p:sp>
        <p:sp>
          <p:nvSpPr>
            <p:cNvPr id="37" name="object 37"/>
            <p:cNvSpPr/>
            <p:nvPr/>
          </p:nvSpPr>
          <p:spPr>
            <a:xfrm>
              <a:off x="1645983" y="3224136"/>
              <a:ext cx="18415" cy="41910"/>
            </a:xfrm>
            <a:custGeom>
              <a:avLst/>
              <a:gdLst/>
              <a:ahLst/>
              <a:cxnLst/>
              <a:rect l="l" t="t" r="r" b="b"/>
              <a:pathLst>
                <a:path w="18414" h="41910">
                  <a:moveTo>
                    <a:pt x="18046" y="41808"/>
                  </a:moveTo>
                  <a:lnTo>
                    <a:pt x="0" y="41808"/>
                  </a:lnTo>
                  <a:lnTo>
                    <a:pt x="0" y="0"/>
                  </a:lnTo>
                  <a:lnTo>
                    <a:pt x="18046" y="0"/>
                  </a:lnTo>
                  <a:lnTo>
                    <a:pt x="18046" y="41808"/>
                  </a:lnTo>
                  <a:close/>
                </a:path>
              </a:pathLst>
            </a:custGeom>
            <a:solidFill>
              <a:srgbClr val="797879"/>
            </a:solidFill>
          </p:spPr>
          <p:txBody>
            <a:bodyPr wrap="square" lIns="0" tIns="0" rIns="0" bIns="0" rtlCol="0"/>
            <a:lstStyle/>
            <a:p>
              <a:endParaRPr/>
            </a:p>
          </p:txBody>
        </p:sp>
        <p:sp>
          <p:nvSpPr>
            <p:cNvPr id="38" name="object 38"/>
            <p:cNvSpPr/>
            <p:nvPr/>
          </p:nvSpPr>
          <p:spPr>
            <a:xfrm>
              <a:off x="1555414" y="3123567"/>
              <a:ext cx="36195" cy="122555"/>
            </a:xfrm>
            <a:custGeom>
              <a:avLst/>
              <a:gdLst/>
              <a:ahLst/>
              <a:cxnLst/>
              <a:rect l="l" t="t" r="r" b="b"/>
              <a:pathLst>
                <a:path w="36194" h="122555">
                  <a:moveTo>
                    <a:pt x="0" y="0"/>
                  </a:moveTo>
                  <a:lnTo>
                    <a:pt x="772" y="19079"/>
                  </a:lnTo>
                  <a:lnTo>
                    <a:pt x="2647" y="61055"/>
                  </a:lnTo>
                  <a:lnTo>
                    <a:pt x="4961" y="103030"/>
                  </a:lnTo>
                  <a:lnTo>
                    <a:pt x="7048" y="122110"/>
                  </a:lnTo>
                  <a:lnTo>
                    <a:pt x="12191" y="121560"/>
                  </a:lnTo>
                  <a:lnTo>
                    <a:pt x="30415" y="119142"/>
                  </a:lnTo>
                  <a:lnTo>
                    <a:pt x="35229" y="118592"/>
                  </a:lnTo>
                  <a:lnTo>
                    <a:pt x="35665" y="116739"/>
                  </a:lnTo>
                  <a:lnTo>
                    <a:pt x="32140" y="103768"/>
                  </a:lnTo>
                  <a:lnTo>
                    <a:pt x="21353" y="68561"/>
                  </a:lnTo>
                  <a:lnTo>
                    <a:pt x="0" y="0"/>
                  </a:lnTo>
                  <a:close/>
                </a:path>
              </a:pathLst>
            </a:custGeom>
            <a:solidFill>
              <a:srgbClr val="7FA3D5"/>
            </a:solidFill>
          </p:spPr>
          <p:txBody>
            <a:bodyPr wrap="square" lIns="0" tIns="0" rIns="0" bIns="0" rtlCol="0"/>
            <a:lstStyle/>
            <a:p>
              <a:endParaRPr/>
            </a:p>
          </p:txBody>
        </p:sp>
        <p:sp>
          <p:nvSpPr>
            <p:cNvPr id="39" name="object 39"/>
            <p:cNvSpPr/>
            <p:nvPr/>
          </p:nvSpPr>
          <p:spPr>
            <a:xfrm>
              <a:off x="1296784" y="3341027"/>
              <a:ext cx="71755" cy="15875"/>
            </a:xfrm>
            <a:custGeom>
              <a:avLst/>
              <a:gdLst/>
              <a:ahLst/>
              <a:cxnLst/>
              <a:rect l="l" t="t" r="r" b="b"/>
              <a:pathLst>
                <a:path w="71755" h="15875">
                  <a:moveTo>
                    <a:pt x="0" y="15405"/>
                  </a:moveTo>
                  <a:lnTo>
                    <a:pt x="71640" y="15405"/>
                  </a:lnTo>
                  <a:lnTo>
                    <a:pt x="71640" y="0"/>
                  </a:lnTo>
                  <a:lnTo>
                    <a:pt x="0" y="0"/>
                  </a:lnTo>
                  <a:lnTo>
                    <a:pt x="0" y="15405"/>
                  </a:lnTo>
                  <a:close/>
                </a:path>
              </a:pathLst>
            </a:custGeom>
            <a:solidFill>
              <a:srgbClr val="676767"/>
            </a:solidFill>
          </p:spPr>
          <p:txBody>
            <a:bodyPr wrap="square" lIns="0" tIns="0" rIns="0" bIns="0" rtlCol="0"/>
            <a:lstStyle/>
            <a:p>
              <a:endParaRPr/>
            </a:p>
          </p:txBody>
        </p:sp>
        <p:sp>
          <p:nvSpPr>
            <p:cNvPr id="40" name="object 40"/>
            <p:cNvSpPr/>
            <p:nvPr/>
          </p:nvSpPr>
          <p:spPr>
            <a:xfrm>
              <a:off x="1476438" y="3382194"/>
              <a:ext cx="179070" cy="0"/>
            </a:xfrm>
            <a:custGeom>
              <a:avLst/>
              <a:gdLst/>
              <a:ahLst/>
              <a:cxnLst/>
              <a:rect l="l" t="t" r="r" b="b"/>
              <a:pathLst>
                <a:path w="179069">
                  <a:moveTo>
                    <a:pt x="0" y="0"/>
                  </a:moveTo>
                  <a:lnTo>
                    <a:pt x="178790" y="0"/>
                  </a:lnTo>
                </a:path>
              </a:pathLst>
            </a:custGeom>
            <a:ln w="15405">
              <a:solidFill>
                <a:srgbClr val="676767"/>
              </a:solidFill>
            </a:ln>
          </p:spPr>
          <p:txBody>
            <a:bodyPr wrap="square" lIns="0" tIns="0" rIns="0" bIns="0" rtlCol="0"/>
            <a:lstStyle/>
            <a:p>
              <a:endParaRPr/>
            </a:p>
          </p:txBody>
        </p:sp>
        <p:sp>
          <p:nvSpPr>
            <p:cNvPr id="41" name="object 41"/>
            <p:cNvSpPr/>
            <p:nvPr/>
          </p:nvSpPr>
          <p:spPr>
            <a:xfrm>
              <a:off x="1305686" y="3321862"/>
              <a:ext cx="11430" cy="31115"/>
            </a:xfrm>
            <a:custGeom>
              <a:avLst/>
              <a:gdLst/>
              <a:ahLst/>
              <a:cxnLst/>
              <a:rect l="l" t="t" r="r" b="b"/>
              <a:pathLst>
                <a:path w="11430" h="31114">
                  <a:moveTo>
                    <a:pt x="0" y="30861"/>
                  </a:moveTo>
                  <a:lnTo>
                    <a:pt x="11366" y="30861"/>
                  </a:lnTo>
                  <a:lnTo>
                    <a:pt x="11366" y="0"/>
                  </a:lnTo>
                  <a:lnTo>
                    <a:pt x="0" y="0"/>
                  </a:lnTo>
                  <a:lnTo>
                    <a:pt x="0" y="30861"/>
                  </a:lnTo>
                  <a:close/>
                </a:path>
              </a:pathLst>
            </a:custGeom>
            <a:solidFill>
              <a:srgbClr val="676767"/>
            </a:solidFill>
          </p:spPr>
          <p:txBody>
            <a:bodyPr wrap="square" lIns="0" tIns="0" rIns="0" bIns="0" rtlCol="0"/>
            <a:lstStyle/>
            <a:p>
              <a:endParaRPr/>
            </a:p>
          </p:txBody>
        </p:sp>
        <p:sp>
          <p:nvSpPr>
            <p:cNvPr id="42" name="object 42"/>
            <p:cNvSpPr/>
            <p:nvPr/>
          </p:nvSpPr>
          <p:spPr>
            <a:xfrm>
              <a:off x="1375289" y="3108895"/>
              <a:ext cx="202565" cy="143510"/>
            </a:xfrm>
            <a:custGeom>
              <a:avLst/>
              <a:gdLst/>
              <a:ahLst/>
              <a:cxnLst/>
              <a:rect l="l" t="t" r="r" b="b"/>
              <a:pathLst>
                <a:path w="202565" h="143510">
                  <a:moveTo>
                    <a:pt x="178803" y="0"/>
                  </a:moveTo>
                  <a:lnTo>
                    <a:pt x="15582" y="0"/>
                  </a:lnTo>
                  <a:lnTo>
                    <a:pt x="0" y="77609"/>
                  </a:lnTo>
                  <a:lnTo>
                    <a:pt x="482" y="143243"/>
                  </a:lnTo>
                  <a:lnTo>
                    <a:pt x="202450" y="137668"/>
                  </a:lnTo>
                  <a:lnTo>
                    <a:pt x="178803" y="0"/>
                  </a:lnTo>
                  <a:close/>
                </a:path>
              </a:pathLst>
            </a:custGeom>
            <a:solidFill>
              <a:srgbClr val="F4B11E"/>
            </a:solidFill>
          </p:spPr>
          <p:txBody>
            <a:bodyPr wrap="square" lIns="0" tIns="0" rIns="0" bIns="0" rtlCol="0"/>
            <a:lstStyle/>
            <a:p>
              <a:endParaRPr/>
            </a:p>
          </p:txBody>
        </p:sp>
        <p:sp>
          <p:nvSpPr>
            <p:cNvPr id="43" name="object 43"/>
            <p:cNvSpPr/>
            <p:nvPr/>
          </p:nvSpPr>
          <p:spPr>
            <a:xfrm>
              <a:off x="1428593" y="3123568"/>
              <a:ext cx="134620" cy="106680"/>
            </a:xfrm>
            <a:custGeom>
              <a:avLst/>
              <a:gdLst/>
              <a:ahLst/>
              <a:cxnLst/>
              <a:rect l="l" t="t" r="r" b="b"/>
              <a:pathLst>
                <a:path w="134619" h="106680">
                  <a:moveTo>
                    <a:pt x="117894" y="0"/>
                  </a:moveTo>
                  <a:lnTo>
                    <a:pt x="0" y="0"/>
                  </a:lnTo>
                  <a:lnTo>
                    <a:pt x="0" y="106286"/>
                  </a:lnTo>
                  <a:lnTo>
                    <a:pt x="134239" y="106286"/>
                  </a:lnTo>
                  <a:lnTo>
                    <a:pt x="117894" y="0"/>
                  </a:lnTo>
                  <a:close/>
                </a:path>
              </a:pathLst>
            </a:custGeom>
            <a:solidFill>
              <a:srgbClr val="7FA3D5"/>
            </a:solidFill>
          </p:spPr>
          <p:txBody>
            <a:bodyPr wrap="square" lIns="0" tIns="0" rIns="0" bIns="0" rtlCol="0"/>
            <a:lstStyle/>
            <a:p>
              <a:endParaRPr/>
            </a:p>
          </p:txBody>
        </p:sp>
        <p:sp>
          <p:nvSpPr>
            <p:cNvPr id="44" name="object 44"/>
            <p:cNvSpPr/>
            <p:nvPr/>
          </p:nvSpPr>
          <p:spPr>
            <a:xfrm>
              <a:off x="1428593" y="3123567"/>
              <a:ext cx="62865" cy="62865"/>
            </a:xfrm>
            <a:custGeom>
              <a:avLst/>
              <a:gdLst/>
              <a:ahLst/>
              <a:cxnLst/>
              <a:rect l="l" t="t" r="r" b="b"/>
              <a:pathLst>
                <a:path w="62865" h="62864">
                  <a:moveTo>
                    <a:pt x="62737" y="0"/>
                  </a:moveTo>
                  <a:lnTo>
                    <a:pt x="0" y="0"/>
                  </a:lnTo>
                  <a:lnTo>
                    <a:pt x="0" y="62725"/>
                  </a:lnTo>
                  <a:lnTo>
                    <a:pt x="62737" y="0"/>
                  </a:lnTo>
                  <a:close/>
                </a:path>
              </a:pathLst>
            </a:custGeom>
            <a:solidFill>
              <a:srgbClr val="AEC2E4"/>
            </a:solidFill>
          </p:spPr>
          <p:txBody>
            <a:bodyPr wrap="square" lIns="0" tIns="0" rIns="0" bIns="0" rtlCol="0"/>
            <a:lstStyle/>
            <a:p>
              <a:endParaRPr/>
            </a:p>
          </p:txBody>
        </p:sp>
        <p:sp>
          <p:nvSpPr>
            <p:cNvPr id="45" name="object 45"/>
            <p:cNvSpPr/>
            <p:nvPr/>
          </p:nvSpPr>
          <p:spPr>
            <a:xfrm>
              <a:off x="1415682" y="3239248"/>
              <a:ext cx="347980" cy="140335"/>
            </a:xfrm>
            <a:custGeom>
              <a:avLst/>
              <a:gdLst/>
              <a:ahLst/>
              <a:cxnLst/>
              <a:rect l="l" t="t" r="r" b="b"/>
              <a:pathLst>
                <a:path w="347980" h="140335">
                  <a:moveTo>
                    <a:pt x="160870" y="0"/>
                  </a:moveTo>
                  <a:lnTo>
                    <a:pt x="0" y="0"/>
                  </a:lnTo>
                  <a:lnTo>
                    <a:pt x="0" y="140322"/>
                  </a:lnTo>
                  <a:lnTo>
                    <a:pt x="341668" y="140322"/>
                  </a:lnTo>
                  <a:lnTo>
                    <a:pt x="347573" y="134378"/>
                  </a:lnTo>
                  <a:lnTo>
                    <a:pt x="347573" y="39179"/>
                  </a:lnTo>
                  <a:lnTo>
                    <a:pt x="341947" y="32435"/>
                  </a:lnTo>
                  <a:lnTo>
                    <a:pt x="160870" y="0"/>
                  </a:lnTo>
                  <a:close/>
                </a:path>
              </a:pathLst>
            </a:custGeom>
            <a:solidFill>
              <a:srgbClr val="F4B11E"/>
            </a:solidFill>
          </p:spPr>
          <p:txBody>
            <a:bodyPr wrap="square" lIns="0" tIns="0" rIns="0" bIns="0" rtlCol="0"/>
            <a:lstStyle/>
            <a:p>
              <a:endParaRPr/>
            </a:p>
          </p:txBody>
        </p:sp>
        <p:sp>
          <p:nvSpPr>
            <p:cNvPr id="46" name="object 46"/>
            <p:cNvSpPr/>
            <p:nvPr/>
          </p:nvSpPr>
          <p:spPr>
            <a:xfrm>
              <a:off x="1386917" y="3109768"/>
              <a:ext cx="171450" cy="0"/>
            </a:xfrm>
            <a:custGeom>
              <a:avLst/>
              <a:gdLst/>
              <a:ahLst/>
              <a:cxnLst/>
              <a:rect l="l" t="t" r="r" b="b"/>
              <a:pathLst>
                <a:path w="171450">
                  <a:moveTo>
                    <a:pt x="0" y="0"/>
                  </a:moveTo>
                  <a:lnTo>
                    <a:pt x="171145" y="0"/>
                  </a:lnTo>
                </a:path>
              </a:pathLst>
            </a:custGeom>
            <a:ln w="17030">
              <a:solidFill>
                <a:srgbClr val="373637"/>
              </a:solidFill>
            </a:ln>
          </p:spPr>
          <p:txBody>
            <a:bodyPr wrap="square" lIns="0" tIns="0" rIns="0" bIns="0" rtlCol="0"/>
            <a:lstStyle/>
            <a:p>
              <a:endParaRPr/>
            </a:p>
          </p:txBody>
        </p:sp>
        <p:sp>
          <p:nvSpPr>
            <p:cNvPr id="47" name="object 47"/>
            <p:cNvSpPr/>
            <p:nvPr/>
          </p:nvSpPr>
          <p:spPr>
            <a:xfrm>
              <a:off x="1587162" y="3295355"/>
              <a:ext cx="168275" cy="67310"/>
            </a:xfrm>
            <a:custGeom>
              <a:avLst/>
              <a:gdLst/>
              <a:ahLst/>
              <a:cxnLst/>
              <a:rect l="l" t="t" r="r" b="b"/>
              <a:pathLst>
                <a:path w="168275" h="67310">
                  <a:moveTo>
                    <a:pt x="73151" y="0"/>
                  </a:moveTo>
                  <a:lnTo>
                    <a:pt x="23279" y="18757"/>
                  </a:lnTo>
                  <a:lnTo>
                    <a:pt x="0" y="63626"/>
                  </a:lnTo>
                  <a:lnTo>
                    <a:pt x="4825" y="66700"/>
                  </a:lnTo>
                  <a:lnTo>
                    <a:pt x="163360" y="52273"/>
                  </a:lnTo>
                  <a:lnTo>
                    <a:pt x="168071" y="48018"/>
                  </a:lnTo>
                  <a:lnTo>
                    <a:pt x="127761" y="3581"/>
                  </a:lnTo>
                  <a:lnTo>
                    <a:pt x="73151" y="0"/>
                  </a:lnTo>
                  <a:close/>
                </a:path>
              </a:pathLst>
            </a:custGeom>
            <a:solidFill>
              <a:srgbClr val="D6D7D6"/>
            </a:solidFill>
          </p:spPr>
          <p:txBody>
            <a:bodyPr wrap="square" lIns="0" tIns="0" rIns="0" bIns="0" rtlCol="0"/>
            <a:lstStyle/>
            <a:p>
              <a:endParaRPr/>
            </a:p>
          </p:txBody>
        </p:sp>
        <p:sp>
          <p:nvSpPr>
            <p:cNvPr id="48" name="object 48"/>
            <p:cNvSpPr/>
            <p:nvPr/>
          </p:nvSpPr>
          <p:spPr>
            <a:xfrm>
              <a:off x="1591988" y="3299936"/>
              <a:ext cx="158750" cy="84455"/>
            </a:xfrm>
            <a:custGeom>
              <a:avLst/>
              <a:gdLst/>
              <a:ahLst/>
              <a:cxnLst/>
              <a:rect l="l" t="t" r="r" b="b"/>
              <a:pathLst>
                <a:path w="158750" h="84454">
                  <a:moveTo>
                    <a:pt x="68630" y="0"/>
                  </a:moveTo>
                  <a:lnTo>
                    <a:pt x="22936" y="18122"/>
                  </a:lnTo>
                  <a:lnTo>
                    <a:pt x="0" y="62115"/>
                  </a:lnTo>
                  <a:lnTo>
                    <a:pt x="82042" y="84289"/>
                  </a:lnTo>
                  <a:lnTo>
                    <a:pt x="158534" y="47688"/>
                  </a:lnTo>
                  <a:lnTo>
                    <a:pt x="119672" y="3797"/>
                  </a:lnTo>
                  <a:lnTo>
                    <a:pt x="68630" y="0"/>
                  </a:lnTo>
                  <a:close/>
                </a:path>
              </a:pathLst>
            </a:custGeom>
            <a:solidFill>
              <a:srgbClr val="797879"/>
            </a:solidFill>
          </p:spPr>
          <p:txBody>
            <a:bodyPr wrap="square" lIns="0" tIns="0" rIns="0" bIns="0" rtlCol="0"/>
            <a:lstStyle/>
            <a:p>
              <a:endParaRPr/>
            </a:p>
          </p:txBody>
        </p:sp>
        <p:sp>
          <p:nvSpPr>
            <p:cNvPr id="49" name="object 49"/>
            <p:cNvSpPr/>
            <p:nvPr/>
          </p:nvSpPr>
          <p:spPr>
            <a:xfrm>
              <a:off x="1717767" y="3342554"/>
              <a:ext cx="65405" cy="27305"/>
            </a:xfrm>
            <a:custGeom>
              <a:avLst/>
              <a:gdLst/>
              <a:ahLst/>
              <a:cxnLst/>
              <a:rect l="l" t="t" r="r" b="b"/>
              <a:pathLst>
                <a:path w="65405" h="27304">
                  <a:moveTo>
                    <a:pt x="60147" y="0"/>
                  </a:moveTo>
                  <a:lnTo>
                    <a:pt x="0" y="0"/>
                  </a:lnTo>
                  <a:lnTo>
                    <a:pt x="0" y="27012"/>
                  </a:lnTo>
                  <a:lnTo>
                    <a:pt x="60147" y="27012"/>
                  </a:lnTo>
                  <a:lnTo>
                    <a:pt x="64858" y="22263"/>
                  </a:lnTo>
                  <a:lnTo>
                    <a:pt x="64858" y="4762"/>
                  </a:lnTo>
                  <a:lnTo>
                    <a:pt x="60147" y="0"/>
                  </a:lnTo>
                  <a:close/>
                </a:path>
              </a:pathLst>
            </a:custGeom>
            <a:solidFill>
              <a:srgbClr val="676767"/>
            </a:solidFill>
          </p:spPr>
          <p:txBody>
            <a:bodyPr wrap="square" lIns="0" tIns="0" rIns="0" bIns="0" rtlCol="0"/>
            <a:lstStyle/>
            <a:p>
              <a:endParaRPr/>
            </a:p>
          </p:txBody>
        </p:sp>
        <p:sp>
          <p:nvSpPr>
            <p:cNvPr id="50" name="object 50"/>
            <p:cNvSpPr/>
            <p:nvPr/>
          </p:nvSpPr>
          <p:spPr>
            <a:xfrm>
              <a:off x="1707008" y="3316057"/>
              <a:ext cx="32384" cy="27305"/>
            </a:xfrm>
            <a:custGeom>
              <a:avLst/>
              <a:gdLst/>
              <a:ahLst/>
              <a:cxnLst/>
              <a:rect l="l" t="t" r="r" b="b"/>
              <a:pathLst>
                <a:path w="32385" h="27304">
                  <a:moveTo>
                    <a:pt x="27266" y="0"/>
                  </a:moveTo>
                  <a:lnTo>
                    <a:pt x="0" y="20777"/>
                  </a:lnTo>
                  <a:lnTo>
                    <a:pt x="4508" y="26720"/>
                  </a:lnTo>
                  <a:lnTo>
                    <a:pt x="31800" y="5956"/>
                  </a:lnTo>
                  <a:lnTo>
                    <a:pt x="27266" y="0"/>
                  </a:lnTo>
                  <a:close/>
                </a:path>
              </a:pathLst>
            </a:custGeom>
            <a:solidFill>
              <a:srgbClr val="D6D7D6"/>
            </a:solidFill>
          </p:spPr>
          <p:txBody>
            <a:bodyPr wrap="square" lIns="0" tIns="0" rIns="0" bIns="0" rtlCol="0"/>
            <a:lstStyle/>
            <a:p>
              <a:endParaRPr/>
            </a:p>
          </p:txBody>
        </p:sp>
        <p:sp>
          <p:nvSpPr>
            <p:cNvPr id="51" name="object 51"/>
            <p:cNvSpPr/>
            <p:nvPr/>
          </p:nvSpPr>
          <p:spPr>
            <a:xfrm>
              <a:off x="1319397" y="3239093"/>
              <a:ext cx="203835" cy="71755"/>
            </a:xfrm>
            <a:custGeom>
              <a:avLst/>
              <a:gdLst/>
              <a:ahLst/>
              <a:cxnLst/>
              <a:rect l="l" t="t" r="r" b="b"/>
              <a:pathLst>
                <a:path w="203834" h="71754">
                  <a:moveTo>
                    <a:pt x="94767" y="0"/>
                  </a:moveTo>
                  <a:lnTo>
                    <a:pt x="32842" y="16725"/>
                  </a:lnTo>
                  <a:lnTo>
                    <a:pt x="0" y="67068"/>
                  </a:lnTo>
                  <a:lnTo>
                    <a:pt x="5448" y="71208"/>
                  </a:lnTo>
                  <a:lnTo>
                    <a:pt x="197319" y="71297"/>
                  </a:lnTo>
                  <a:lnTo>
                    <a:pt x="203441" y="66751"/>
                  </a:lnTo>
                  <a:lnTo>
                    <a:pt x="159918" y="10109"/>
                  </a:lnTo>
                  <a:lnTo>
                    <a:pt x="94767" y="0"/>
                  </a:lnTo>
                  <a:close/>
                </a:path>
              </a:pathLst>
            </a:custGeom>
            <a:solidFill>
              <a:srgbClr val="D6D7D6"/>
            </a:solidFill>
          </p:spPr>
          <p:txBody>
            <a:bodyPr wrap="square" lIns="0" tIns="0" rIns="0" bIns="0" rtlCol="0"/>
            <a:lstStyle/>
            <a:p>
              <a:endParaRPr/>
            </a:p>
          </p:txBody>
        </p:sp>
        <p:sp>
          <p:nvSpPr>
            <p:cNvPr id="52" name="object 52"/>
            <p:cNvSpPr/>
            <p:nvPr/>
          </p:nvSpPr>
          <p:spPr>
            <a:xfrm>
              <a:off x="1324848" y="3244510"/>
              <a:ext cx="192405" cy="114935"/>
            </a:xfrm>
            <a:custGeom>
              <a:avLst/>
              <a:gdLst/>
              <a:ahLst/>
              <a:cxnLst/>
              <a:rect l="l" t="t" r="r" b="b"/>
              <a:pathLst>
                <a:path w="192405" h="114935">
                  <a:moveTo>
                    <a:pt x="89179" y="0"/>
                  </a:moveTo>
                  <a:lnTo>
                    <a:pt x="32346" y="16446"/>
                  </a:lnTo>
                  <a:lnTo>
                    <a:pt x="0" y="65786"/>
                  </a:lnTo>
                  <a:lnTo>
                    <a:pt x="95250" y="114782"/>
                  </a:lnTo>
                  <a:lnTo>
                    <a:pt x="191858" y="65887"/>
                  </a:lnTo>
                  <a:lnTo>
                    <a:pt x="150037" y="9994"/>
                  </a:lnTo>
                  <a:lnTo>
                    <a:pt x="89179" y="0"/>
                  </a:lnTo>
                  <a:close/>
                </a:path>
              </a:pathLst>
            </a:custGeom>
            <a:solidFill>
              <a:srgbClr val="797879"/>
            </a:solidFill>
          </p:spPr>
          <p:txBody>
            <a:bodyPr wrap="square" lIns="0" tIns="0" rIns="0" bIns="0" rtlCol="0"/>
            <a:lstStyle/>
            <a:p>
              <a:endParaRPr/>
            </a:p>
          </p:txBody>
        </p:sp>
        <p:sp>
          <p:nvSpPr>
            <p:cNvPr id="53" name="object 53"/>
            <p:cNvSpPr/>
            <p:nvPr/>
          </p:nvSpPr>
          <p:spPr>
            <a:xfrm>
              <a:off x="1325863" y="3265089"/>
              <a:ext cx="188595" cy="188595"/>
            </a:xfrm>
            <a:custGeom>
              <a:avLst/>
              <a:gdLst/>
              <a:ahLst/>
              <a:cxnLst/>
              <a:rect l="l" t="t" r="r" b="b"/>
              <a:pathLst>
                <a:path w="188594" h="188595">
                  <a:moveTo>
                    <a:pt x="94233" y="0"/>
                  </a:moveTo>
                  <a:lnTo>
                    <a:pt x="57548" y="7403"/>
                  </a:lnTo>
                  <a:lnTo>
                    <a:pt x="27595" y="27592"/>
                  </a:lnTo>
                  <a:lnTo>
                    <a:pt x="7403" y="57537"/>
                  </a:lnTo>
                  <a:lnTo>
                    <a:pt x="0" y="94208"/>
                  </a:lnTo>
                  <a:lnTo>
                    <a:pt x="7403" y="130890"/>
                  </a:lnTo>
                  <a:lnTo>
                    <a:pt x="27595" y="160848"/>
                  </a:lnTo>
                  <a:lnTo>
                    <a:pt x="57548" y="181048"/>
                  </a:lnTo>
                  <a:lnTo>
                    <a:pt x="94233" y="188455"/>
                  </a:lnTo>
                  <a:lnTo>
                    <a:pt x="130912" y="181048"/>
                  </a:lnTo>
                  <a:lnTo>
                    <a:pt x="160861" y="160848"/>
                  </a:lnTo>
                  <a:lnTo>
                    <a:pt x="181051" y="130890"/>
                  </a:lnTo>
                  <a:lnTo>
                    <a:pt x="188455" y="94208"/>
                  </a:lnTo>
                  <a:lnTo>
                    <a:pt x="181051" y="57537"/>
                  </a:lnTo>
                  <a:lnTo>
                    <a:pt x="160861" y="27592"/>
                  </a:lnTo>
                  <a:lnTo>
                    <a:pt x="130912" y="7403"/>
                  </a:lnTo>
                  <a:lnTo>
                    <a:pt x="94233" y="0"/>
                  </a:lnTo>
                  <a:close/>
                </a:path>
              </a:pathLst>
            </a:custGeom>
            <a:solidFill>
              <a:srgbClr val="373637"/>
            </a:solidFill>
          </p:spPr>
          <p:txBody>
            <a:bodyPr wrap="square" lIns="0" tIns="0" rIns="0" bIns="0" rtlCol="0"/>
            <a:lstStyle/>
            <a:p>
              <a:endParaRPr/>
            </a:p>
          </p:txBody>
        </p:sp>
        <p:sp>
          <p:nvSpPr>
            <p:cNvPr id="54" name="object 54"/>
            <p:cNvSpPr/>
            <p:nvPr/>
          </p:nvSpPr>
          <p:spPr>
            <a:xfrm>
              <a:off x="1346117" y="3285333"/>
              <a:ext cx="147955" cy="147955"/>
            </a:xfrm>
            <a:custGeom>
              <a:avLst/>
              <a:gdLst/>
              <a:ahLst/>
              <a:cxnLst/>
              <a:rect l="l" t="t" r="r" b="b"/>
              <a:pathLst>
                <a:path w="147955" h="147954">
                  <a:moveTo>
                    <a:pt x="73977" y="0"/>
                  </a:moveTo>
                  <a:lnTo>
                    <a:pt x="45177" y="5809"/>
                  </a:lnTo>
                  <a:lnTo>
                    <a:pt x="21663" y="21656"/>
                  </a:lnTo>
                  <a:lnTo>
                    <a:pt x="5811" y="45166"/>
                  </a:lnTo>
                  <a:lnTo>
                    <a:pt x="0" y="73964"/>
                  </a:lnTo>
                  <a:lnTo>
                    <a:pt x="5811" y="102759"/>
                  </a:lnTo>
                  <a:lnTo>
                    <a:pt x="21663" y="126274"/>
                  </a:lnTo>
                  <a:lnTo>
                    <a:pt x="45177" y="142128"/>
                  </a:lnTo>
                  <a:lnTo>
                    <a:pt x="73977" y="147942"/>
                  </a:lnTo>
                  <a:lnTo>
                    <a:pt x="102770" y="142128"/>
                  </a:lnTo>
                  <a:lnTo>
                    <a:pt x="126280" y="126274"/>
                  </a:lnTo>
                  <a:lnTo>
                    <a:pt x="142130" y="102759"/>
                  </a:lnTo>
                  <a:lnTo>
                    <a:pt x="147942" y="73964"/>
                  </a:lnTo>
                  <a:lnTo>
                    <a:pt x="142130" y="45166"/>
                  </a:lnTo>
                  <a:lnTo>
                    <a:pt x="126280" y="21656"/>
                  </a:lnTo>
                  <a:lnTo>
                    <a:pt x="102770" y="5809"/>
                  </a:lnTo>
                  <a:lnTo>
                    <a:pt x="73977" y="0"/>
                  </a:lnTo>
                  <a:close/>
                </a:path>
              </a:pathLst>
            </a:custGeom>
            <a:solidFill>
              <a:srgbClr val="575858"/>
            </a:solidFill>
          </p:spPr>
          <p:txBody>
            <a:bodyPr wrap="square" lIns="0" tIns="0" rIns="0" bIns="0" rtlCol="0"/>
            <a:lstStyle/>
            <a:p>
              <a:endParaRPr/>
            </a:p>
          </p:txBody>
        </p:sp>
        <p:sp>
          <p:nvSpPr>
            <p:cNvPr id="55" name="object 55"/>
            <p:cNvSpPr/>
            <p:nvPr/>
          </p:nvSpPr>
          <p:spPr>
            <a:xfrm>
              <a:off x="1381425" y="3320614"/>
              <a:ext cx="77470" cy="77470"/>
            </a:xfrm>
            <a:custGeom>
              <a:avLst/>
              <a:gdLst/>
              <a:ahLst/>
              <a:cxnLst/>
              <a:rect l="l" t="t" r="r" b="b"/>
              <a:pathLst>
                <a:path w="77469" h="77470">
                  <a:moveTo>
                    <a:pt x="38671" y="0"/>
                  </a:moveTo>
                  <a:lnTo>
                    <a:pt x="23611" y="3042"/>
                  </a:lnTo>
                  <a:lnTo>
                    <a:pt x="11320" y="11336"/>
                  </a:lnTo>
                  <a:lnTo>
                    <a:pt x="3036" y="23633"/>
                  </a:lnTo>
                  <a:lnTo>
                    <a:pt x="0" y="38684"/>
                  </a:lnTo>
                  <a:lnTo>
                    <a:pt x="3036" y="53742"/>
                  </a:lnTo>
                  <a:lnTo>
                    <a:pt x="11320" y="66043"/>
                  </a:lnTo>
                  <a:lnTo>
                    <a:pt x="23611" y="74338"/>
                  </a:lnTo>
                  <a:lnTo>
                    <a:pt x="38671" y="77381"/>
                  </a:lnTo>
                  <a:lnTo>
                    <a:pt x="53713" y="74338"/>
                  </a:lnTo>
                  <a:lnTo>
                    <a:pt x="66001" y="66043"/>
                  </a:lnTo>
                  <a:lnTo>
                    <a:pt x="74290" y="53742"/>
                  </a:lnTo>
                  <a:lnTo>
                    <a:pt x="77330" y="38684"/>
                  </a:lnTo>
                  <a:lnTo>
                    <a:pt x="74290" y="23633"/>
                  </a:lnTo>
                  <a:lnTo>
                    <a:pt x="66001" y="11336"/>
                  </a:lnTo>
                  <a:lnTo>
                    <a:pt x="53713" y="3042"/>
                  </a:lnTo>
                  <a:lnTo>
                    <a:pt x="38671" y="0"/>
                  </a:lnTo>
                  <a:close/>
                </a:path>
              </a:pathLst>
            </a:custGeom>
            <a:solidFill>
              <a:srgbClr val="F4B11E"/>
            </a:solidFill>
          </p:spPr>
          <p:txBody>
            <a:bodyPr wrap="square" lIns="0" tIns="0" rIns="0" bIns="0" rtlCol="0"/>
            <a:lstStyle/>
            <a:p>
              <a:endParaRPr/>
            </a:p>
          </p:txBody>
        </p:sp>
        <p:sp>
          <p:nvSpPr>
            <p:cNvPr id="56" name="object 56"/>
            <p:cNvSpPr/>
            <p:nvPr/>
          </p:nvSpPr>
          <p:spPr>
            <a:xfrm>
              <a:off x="1410398" y="3349633"/>
              <a:ext cx="19685" cy="19685"/>
            </a:xfrm>
            <a:custGeom>
              <a:avLst/>
              <a:gdLst/>
              <a:ahLst/>
              <a:cxnLst/>
              <a:rect l="l" t="t" r="r" b="b"/>
              <a:pathLst>
                <a:path w="19684" h="19685">
                  <a:moveTo>
                    <a:pt x="15049" y="0"/>
                  </a:moveTo>
                  <a:lnTo>
                    <a:pt x="4343" y="0"/>
                  </a:lnTo>
                  <a:lnTo>
                    <a:pt x="0" y="4317"/>
                  </a:lnTo>
                  <a:lnTo>
                    <a:pt x="0" y="14998"/>
                  </a:lnTo>
                  <a:lnTo>
                    <a:pt x="4343" y="19380"/>
                  </a:lnTo>
                  <a:lnTo>
                    <a:pt x="15049" y="19380"/>
                  </a:lnTo>
                  <a:lnTo>
                    <a:pt x="19380" y="14998"/>
                  </a:lnTo>
                  <a:lnTo>
                    <a:pt x="19380" y="4317"/>
                  </a:lnTo>
                  <a:lnTo>
                    <a:pt x="15049" y="0"/>
                  </a:lnTo>
                  <a:close/>
                </a:path>
              </a:pathLst>
            </a:custGeom>
            <a:solidFill>
              <a:srgbClr val="373637"/>
            </a:solidFill>
          </p:spPr>
          <p:txBody>
            <a:bodyPr wrap="square" lIns="0" tIns="0" rIns="0" bIns="0" rtlCol="0"/>
            <a:lstStyle/>
            <a:p>
              <a:endParaRPr/>
            </a:p>
          </p:txBody>
        </p:sp>
        <p:sp>
          <p:nvSpPr>
            <p:cNvPr id="57" name="object 57"/>
            <p:cNvSpPr/>
            <p:nvPr/>
          </p:nvSpPr>
          <p:spPr>
            <a:xfrm>
              <a:off x="1602404" y="3310856"/>
              <a:ext cx="142875" cy="142875"/>
            </a:xfrm>
            <a:custGeom>
              <a:avLst/>
              <a:gdLst/>
              <a:ahLst/>
              <a:cxnLst/>
              <a:rect l="l" t="t" r="r" b="b"/>
              <a:pathLst>
                <a:path w="142875" h="142875">
                  <a:moveTo>
                    <a:pt x="71348" y="0"/>
                  </a:moveTo>
                  <a:lnTo>
                    <a:pt x="43569" y="5608"/>
                  </a:lnTo>
                  <a:lnTo>
                    <a:pt x="20891" y="20901"/>
                  </a:lnTo>
                  <a:lnTo>
                    <a:pt x="5604" y="43580"/>
                  </a:lnTo>
                  <a:lnTo>
                    <a:pt x="0" y="71348"/>
                  </a:lnTo>
                  <a:lnTo>
                    <a:pt x="5604" y="99125"/>
                  </a:lnTo>
                  <a:lnTo>
                    <a:pt x="20891" y="121799"/>
                  </a:lnTo>
                  <a:lnTo>
                    <a:pt x="43569" y="137081"/>
                  </a:lnTo>
                  <a:lnTo>
                    <a:pt x="71348" y="142684"/>
                  </a:lnTo>
                  <a:lnTo>
                    <a:pt x="99107" y="137081"/>
                  </a:lnTo>
                  <a:lnTo>
                    <a:pt x="121778" y="121799"/>
                  </a:lnTo>
                  <a:lnTo>
                    <a:pt x="137065" y="99125"/>
                  </a:lnTo>
                  <a:lnTo>
                    <a:pt x="142671" y="71348"/>
                  </a:lnTo>
                  <a:lnTo>
                    <a:pt x="137065" y="43580"/>
                  </a:lnTo>
                  <a:lnTo>
                    <a:pt x="121778" y="20901"/>
                  </a:lnTo>
                  <a:lnTo>
                    <a:pt x="99107" y="5608"/>
                  </a:lnTo>
                  <a:lnTo>
                    <a:pt x="71348" y="0"/>
                  </a:lnTo>
                  <a:close/>
                </a:path>
              </a:pathLst>
            </a:custGeom>
            <a:solidFill>
              <a:srgbClr val="373637"/>
            </a:solidFill>
          </p:spPr>
          <p:txBody>
            <a:bodyPr wrap="square" lIns="0" tIns="0" rIns="0" bIns="0" rtlCol="0"/>
            <a:lstStyle/>
            <a:p>
              <a:endParaRPr/>
            </a:p>
          </p:txBody>
        </p:sp>
        <p:sp>
          <p:nvSpPr>
            <p:cNvPr id="58" name="object 58"/>
            <p:cNvSpPr/>
            <p:nvPr/>
          </p:nvSpPr>
          <p:spPr>
            <a:xfrm>
              <a:off x="1622229" y="3330668"/>
              <a:ext cx="103505" cy="103505"/>
            </a:xfrm>
            <a:custGeom>
              <a:avLst/>
              <a:gdLst/>
              <a:ahLst/>
              <a:cxnLst/>
              <a:rect l="l" t="t" r="r" b="b"/>
              <a:pathLst>
                <a:path w="103505" h="103504">
                  <a:moveTo>
                    <a:pt x="51523" y="0"/>
                  </a:moveTo>
                  <a:lnTo>
                    <a:pt x="31461" y="4052"/>
                  </a:lnTo>
                  <a:lnTo>
                    <a:pt x="15084" y="15100"/>
                  </a:lnTo>
                  <a:lnTo>
                    <a:pt x="4046" y="31482"/>
                  </a:lnTo>
                  <a:lnTo>
                    <a:pt x="0" y="51536"/>
                  </a:lnTo>
                  <a:lnTo>
                    <a:pt x="4046" y="71592"/>
                  </a:lnTo>
                  <a:lnTo>
                    <a:pt x="15084" y="87964"/>
                  </a:lnTo>
                  <a:lnTo>
                    <a:pt x="31461" y="99001"/>
                  </a:lnTo>
                  <a:lnTo>
                    <a:pt x="51523" y="103047"/>
                  </a:lnTo>
                  <a:lnTo>
                    <a:pt x="71572" y="99001"/>
                  </a:lnTo>
                  <a:lnTo>
                    <a:pt x="87941" y="87964"/>
                  </a:lnTo>
                  <a:lnTo>
                    <a:pt x="98976" y="71592"/>
                  </a:lnTo>
                  <a:lnTo>
                    <a:pt x="103022" y="51536"/>
                  </a:lnTo>
                  <a:lnTo>
                    <a:pt x="98976" y="31482"/>
                  </a:lnTo>
                  <a:lnTo>
                    <a:pt x="87941" y="15100"/>
                  </a:lnTo>
                  <a:lnTo>
                    <a:pt x="71572" y="4052"/>
                  </a:lnTo>
                  <a:lnTo>
                    <a:pt x="51523" y="0"/>
                  </a:lnTo>
                  <a:close/>
                </a:path>
              </a:pathLst>
            </a:custGeom>
            <a:solidFill>
              <a:srgbClr val="575858"/>
            </a:solidFill>
          </p:spPr>
          <p:txBody>
            <a:bodyPr wrap="square" lIns="0" tIns="0" rIns="0" bIns="0" rtlCol="0"/>
            <a:lstStyle/>
            <a:p>
              <a:endParaRPr/>
            </a:p>
          </p:txBody>
        </p:sp>
        <p:sp>
          <p:nvSpPr>
            <p:cNvPr id="59" name="object 59"/>
            <p:cNvSpPr/>
            <p:nvPr/>
          </p:nvSpPr>
          <p:spPr>
            <a:xfrm>
              <a:off x="1646803" y="3355268"/>
              <a:ext cx="53975" cy="53975"/>
            </a:xfrm>
            <a:custGeom>
              <a:avLst/>
              <a:gdLst/>
              <a:ahLst/>
              <a:cxnLst/>
              <a:rect l="l" t="t" r="r" b="b"/>
              <a:pathLst>
                <a:path w="53975" h="53975">
                  <a:moveTo>
                    <a:pt x="26949" y="0"/>
                  </a:moveTo>
                  <a:lnTo>
                    <a:pt x="16459" y="2117"/>
                  </a:lnTo>
                  <a:lnTo>
                    <a:pt x="7893" y="7891"/>
                  </a:lnTo>
                  <a:lnTo>
                    <a:pt x="2117" y="16453"/>
                  </a:lnTo>
                  <a:lnTo>
                    <a:pt x="0" y="26936"/>
                  </a:lnTo>
                  <a:lnTo>
                    <a:pt x="2117" y="37416"/>
                  </a:lnTo>
                  <a:lnTo>
                    <a:pt x="7893" y="45983"/>
                  </a:lnTo>
                  <a:lnTo>
                    <a:pt x="16459" y="51764"/>
                  </a:lnTo>
                  <a:lnTo>
                    <a:pt x="26949" y="53886"/>
                  </a:lnTo>
                  <a:lnTo>
                    <a:pt x="37430" y="51764"/>
                  </a:lnTo>
                  <a:lnTo>
                    <a:pt x="45988" y="45983"/>
                  </a:lnTo>
                  <a:lnTo>
                    <a:pt x="51757" y="37416"/>
                  </a:lnTo>
                  <a:lnTo>
                    <a:pt x="53873" y="26936"/>
                  </a:lnTo>
                  <a:lnTo>
                    <a:pt x="51757" y="16453"/>
                  </a:lnTo>
                  <a:lnTo>
                    <a:pt x="45988" y="7891"/>
                  </a:lnTo>
                  <a:lnTo>
                    <a:pt x="37430" y="2117"/>
                  </a:lnTo>
                  <a:lnTo>
                    <a:pt x="26949" y="0"/>
                  </a:lnTo>
                  <a:close/>
                </a:path>
              </a:pathLst>
            </a:custGeom>
            <a:solidFill>
              <a:srgbClr val="F4B11E"/>
            </a:solidFill>
          </p:spPr>
          <p:txBody>
            <a:bodyPr wrap="square" lIns="0" tIns="0" rIns="0" bIns="0" rtlCol="0"/>
            <a:lstStyle/>
            <a:p>
              <a:endParaRPr/>
            </a:p>
          </p:txBody>
        </p:sp>
        <p:sp>
          <p:nvSpPr>
            <p:cNvPr id="60" name="object 60"/>
            <p:cNvSpPr/>
            <p:nvPr/>
          </p:nvSpPr>
          <p:spPr>
            <a:xfrm>
              <a:off x="1663856" y="3372337"/>
              <a:ext cx="20320" cy="20320"/>
            </a:xfrm>
            <a:custGeom>
              <a:avLst/>
              <a:gdLst/>
              <a:ahLst/>
              <a:cxnLst/>
              <a:rect l="l" t="t" r="r" b="b"/>
              <a:pathLst>
                <a:path w="20319" h="20320">
                  <a:moveTo>
                    <a:pt x="15341" y="0"/>
                  </a:moveTo>
                  <a:lnTo>
                    <a:pt x="4419" y="0"/>
                  </a:lnTo>
                  <a:lnTo>
                    <a:pt x="0" y="4406"/>
                  </a:lnTo>
                  <a:lnTo>
                    <a:pt x="0" y="15316"/>
                  </a:lnTo>
                  <a:lnTo>
                    <a:pt x="4419" y="19748"/>
                  </a:lnTo>
                  <a:lnTo>
                    <a:pt x="15341" y="19748"/>
                  </a:lnTo>
                  <a:lnTo>
                    <a:pt x="19761" y="15316"/>
                  </a:lnTo>
                  <a:lnTo>
                    <a:pt x="19761" y="4406"/>
                  </a:lnTo>
                  <a:lnTo>
                    <a:pt x="15341" y="0"/>
                  </a:lnTo>
                  <a:close/>
                </a:path>
              </a:pathLst>
            </a:custGeom>
            <a:solidFill>
              <a:srgbClr val="373637"/>
            </a:solidFill>
          </p:spPr>
          <p:txBody>
            <a:bodyPr wrap="square" lIns="0" tIns="0" rIns="0" bIns="0" rtlCol="0"/>
            <a:lstStyle/>
            <a:p>
              <a:endParaRPr/>
            </a:p>
          </p:txBody>
        </p:sp>
        <p:sp>
          <p:nvSpPr>
            <p:cNvPr id="61" name="object 61"/>
            <p:cNvSpPr/>
            <p:nvPr/>
          </p:nvSpPr>
          <p:spPr>
            <a:xfrm>
              <a:off x="1745513" y="3302274"/>
              <a:ext cx="12065" cy="29209"/>
            </a:xfrm>
            <a:custGeom>
              <a:avLst/>
              <a:gdLst/>
              <a:ahLst/>
              <a:cxnLst/>
              <a:rect l="l" t="t" r="r" b="b"/>
              <a:pathLst>
                <a:path w="12064" h="29210">
                  <a:moveTo>
                    <a:pt x="10185" y="0"/>
                  </a:moveTo>
                  <a:lnTo>
                    <a:pt x="0" y="0"/>
                  </a:lnTo>
                  <a:lnTo>
                    <a:pt x="0" y="29057"/>
                  </a:lnTo>
                  <a:lnTo>
                    <a:pt x="10185" y="29057"/>
                  </a:lnTo>
                  <a:lnTo>
                    <a:pt x="11899" y="27355"/>
                  </a:lnTo>
                  <a:lnTo>
                    <a:pt x="11899" y="1689"/>
                  </a:lnTo>
                  <a:lnTo>
                    <a:pt x="10185" y="0"/>
                  </a:lnTo>
                  <a:close/>
                </a:path>
              </a:pathLst>
            </a:custGeom>
            <a:solidFill>
              <a:srgbClr val="F5821F"/>
            </a:solidFill>
          </p:spPr>
          <p:txBody>
            <a:bodyPr wrap="square" lIns="0" tIns="0" rIns="0" bIns="0" rtlCol="0"/>
            <a:lstStyle/>
            <a:p>
              <a:endParaRPr/>
            </a:p>
          </p:txBody>
        </p:sp>
        <p:sp>
          <p:nvSpPr>
            <p:cNvPr id="62" name="object 62"/>
            <p:cNvSpPr/>
            <p:nvPr/>
          </p:nvSpPr>
          <p:spPr>
            <a:xfrm>
              <a:off x="1745512" y="3308449"/>
              <a:ext cx="5715" cy="17145"/>
            </a:xfrm>
            <a:custGeom>
              <a:avLst/>
              <a:gdLst/>
              <a:ahLst/>
              <a:cxnLst/>
              <a:rect l="l" t="t" r="r" b="b"/>
              <a:pathLst>
                <a:path w="5714" h="17145">
                  <a:moveTo>
                    <a:pt x="4444" y="0"/>
                  </a:moveTo>
                  <a:lnTo>
                    <a:pt x="1269" y="0"/>
                  </a:lnTo>
                  <a:lnTo>
                    <a:pt x="0" y="1270"/>
                  </a:lnTo>
                  <a:lnTo>
                    <a:pt x="0" y="15443"/>
                  </a:lnTo>
                  <a:lnTo>
                    <a:pt x="1269" y="16725"/>
                  </a:lnTo>
                  <a:lnTo>
                    <a:pt x="4444" y="16725"/>
                  </a:lnTo>
                  <a:lnTo>
                    <a:pt x="5714" y="15443"/>
                  </a:lnTo>
                  <a:lnTo>
                    <a:pt x="5714" y="1270"/>
                  </a:lnTo>
                  <a:lnTo>
                    <a:pt x="4444" y="0"/>
                  </a:lnTo>
                  <a:close/>
                </a:path>
              </a:pathLst>
            </a:custGeom>
            <a:solidFill>
              <a:srgbClr val="FAAE70"/>
            </a:solidFill>
          </p:spPr>
          <p:txBody>
            <a:bodyPr wrap="square" lIns="0" tIns="0" rIns="0" bIns="0" rtlCol="0"/>
            <a:lstStyle/>
            <a:p>
              <a:endParaRPr/>
            </a:p>
          </p:txBody>
        </p:sp>
        <p:sp>
          <p:nvSpPr>
            <p:cNvPr id="63" name="object 63"/>
            <p:cNvSpPr/>
            <p:nvPr/>
          </p:nvSpPr>
          <p:spPr>
            <a:xfrm>
              <a:off x="1727563" y="3301037"/>
              <a:ext cx="19050" cy="31750"/>
            </a:xfrm>
            <a:custGeom>
              <a:avLst/>
              <a:gdLst/>
              <a:ahLst/>
              <a:cxnLst/>
              <a:rect l="l" t="t" r="r" b="b"/>
              <a:pathLst>
                <a:path w="19050" h="31750">
                  <a:moveTo>
                    <a:pt x="15748" y="0"/>
                  </a:moveTo>
                  <a:lnTo>
                    <a:pt x="7048" y="0"/>
                  </a:lnTo>
                  <a:lnTo>
                    <a:pt x="0" y="7061"/>
                  </a:lnTo>
                  <a:lnTo>
                    <a:pt x="0" y="24434"/>
                  </a:lnTo>
                  <a:lnTo>
                    <a:pt x="7048" y="31508"/>
                  </a:lnTo>
                  <a:lnTo>
                    <a:pt x="15748" y="31508"/>
                  </a:lnTo>
                  <a:lnTo>
                    <a:pt x="18834" y="31203"/>
                  </a:lnTo>
                  <a:lnTo>
                    <a:pt x="18834" y="342"/>
                  </a:lnTo>
                  <a:lnTo>
                    <a:pt x="15748" y="0"/>
                  </a:lnTo>
                  <a:close/>
                </a:path>
              </a:pathLst>
            </a:custGeom>
            <a:solidFill>
              <a:srgbClr val="D6D7D6"/>
            </a:solidFill>
          </p:spPr>
          <p:txBody>
            <a:bodyPr wrap="square" lIns="0" tIns="0" rIns="0" bIns="0" rtlCol="0"/>
            <a:lstStyle/>
            <a:p>
              <a:endParaRPr/>
            </a:p>
          </p:txBody>
        </p:sp>
        <p:sp>
          <p:nvSpPr>
            <p:cNvPr id="64" name="object 64"/>
            <p:cNvSpPr/>
            <p:nvPr/>
          </p:nvSpPr>
          <p:spPr>
            <a:xfrm>
              <a:off x="1526650" y="3303823"/>
              <a:ext cx="53340" cy="67310"/>
            </a:xfrm>
            <a:custGeom>
              <a:avLst/>
              <a:gdLst/>
              <a:ahLst/>
              <a:cxnLst/>
              <a:rect l="l" t="t" r="r" b="b"/>
              <a:pathLst>
                <a:path w="53340" h="67310">
                  <a:moveTo>
                    <a:pt x="5473" y="0"/>
                  </a:moveTo>
                  <a:lnTo>
                    <a:pt x="1574" y="0"/>
                  </a:lnTo>
                  <a:lnTo>
                    <a:pt x="0" y="1587"/>
                  </a:lnTo>
                  <a:lnTo>
                    <a:pt x="0" y="64554"/>
                  </a:lnTo>
                  <a:lnTo>
                    <a:pt x="2362" y="66916"/>
                  </a:lnTo>
                  <a:lnTo>
                    <a:pt x="50482" y="66916"/>
                  </a:lnTo>
                  <a:lnTo>
                    <a:pt x="52844" y="64554"/>
                  </a:lnTo>
                  <a:lnTo>
                    <a:pt x="52844" y="59905"/>
                  </a:lnTo>
                  <a:lnTo>
                    <a:pt x="7048" y="59905"/>
                  </a:lnTo>
                  <a:lnTo>
                    <a:pt x="7048" y="45783"/>
                  </a:lnTo>
                  <a:lnTo>
                    <a:pt x="52844" y="45783"/>
                  </a:lnTo>
                  <a:lnTo>
                    <a:pt x="52844" y="38735"/>
                  </a:lnTo>
                  <a:lnTo>
                    <a:pt x="7048" y="38735"/>
                  </a:lnTo>
                  <a:lnTo>
                    <a:pt x="7048" y="28193"/>
                  </a:lnTo>
                  <a:lnTo>
                    <a:pt x="52844" y="28193"/>
                  </a:lnTo>
                  <a:lnTo>
                    <a:pt x="52844" y="21170"/>
                  </a:lnTo>
                  <a:lnTo>
                    <a:pt x="7035" y="21170"/>
                  </a:lnTo>
                  <a:lnTo>
                    <a:pt x="7035" y="1587"/>
                  </a:lnTo>
                  <a:lnTo>
                    <a:pt x="5473" y="0"/>
                  </a:lnTo>
                  <a:close/>
                </a:path>
                <a:path w="53340" h="67310">
                  <a:moveTo>
                    <a:pt x="52844" y="45783"/>
                  </a:moveTo>
                  <a:lnTo>
                    <a:pt x="45808" y="45783"/>
                  </a:lnTo>
                  <a:lnTo>
                    <a:pt x="45808" y="59905"/>
                  </a:lnTo>
                  <a:lnTo>
                    <a:pt x="52844" y="59905"/>
                  </a:lnTo>
                  <a:lnTo>
                    <a:pt x="52844" y="45783"/>
                  </a:lnTo>
                  <a:close/>
                </a:path>
                <a:path w="53340" h="67310">
                  <a:moveTo>
                    <a:pt x="52844" y="28193"/>
                  </a:moveTo>
                  <a:lnTo>
                    <a:pt x="45808" y="28193"/>
                  </a:lnTo>
                  <a:lnTo>
                    <a:pt x="45808" y="38735"/>
                  </a:lnTo>
                  <a:lnTo>
                    <a:pt x="52844" y="38735"/>
                  </a:lnTo>
                  <a:lnTo>
                    <a:pt x="52844" y="28193"/>
                  </a:lnTo>
                  <a:close/>
                </a:path>
                <a:path w="53340" h="67310">
                  <a:moveTo>
                    <a:pt x="51257" y="0"/>
                  </a:moveTo>
                  <a:lnTo>
                    <a:pt x="47371" y="0"/>
                  </a:lnTo>
                  <a:lnTo>
                    <a:pt x="45808" y="1587"/>
                  </a:lnTo>
                  <a:lnTo>
                    <a:pt x="45808" y="21170"/>
                  </a:lnTo>
                  <a:lnTo>
                    <a:pt x="52844" y="21170"/>
                  </a:lnTo>
                  <a:lnTo>
                    <a:pt x="52844" y="1587"/>
                  </a:lnTo>
                  <a:lnTo>
                    <a:pt x="51257" y="0"/>
                  </a:lnTo>
                  <a:close/>
                </a:path>
              </a:pathLst>
            </a:custGeom>
            <a:solidFill>
              <a:srgbClr val="D6D7D6"/>
            </a:solidFill>
          </p:spPr>
          <p:txBody>
            <a:bodyPr wrap="square" lIns="0" tIns="0" rIns="0" bIns="0" rtlCol="0"/>
            <a:lstStyle/>
            <a:p>
              <a:endParaRPr/>
            </a:p>
          </p:txBody>
        </p:sp>
        <p:sp>
          <p:nvSpPr>
            <p:cNvPr id="65" name="object 65"/>
            <p:cNvSpPr/>
            <p:nvPr/>
          </p:nvSpPr>
          <p:spPr>
            <a:xfrm>
              <a:off x="1553959" y="3133877"/>
              <a:ext cx="44450" cy="6985"/>
            </a:xfrm>
            <a:custGeom>
              <a:avLst/>
              <a:gdLst/>
              <a:ahLst/>
              <a:cxnLst/>
              <a:rect l="l" t="t" r="r" b="b"/>
              <a:pathLst>
                <a:path w="44450" h="6985">
                  <a:moveTo>
                    <a:pt x="44322" y="6718"/>
                  </a:moveTo>
                  <a:lnTo>
                    <a:pt x="0" y="6718"/>
                  </a:lnTo>
                  <a:lnTo>
                    <a:pt x="0" y="0"/>
                  </a:lnTo>
                  <a:lnTo>
                    <a:pt x="44322" y="0"/>
                  </a:lnTo>
                  <a:lnTo>
                    <a:pt x="44322" y="6718"/>
                  </a:lnTo>
                  <a:close/>
                </a:path>
              </a:pathLst>
            </a:custGeom>
            <a:solidFill>
              <a:srgbClr val="373637"/>
            </a:solidFill>
          </p:spPr>
          <p:txBody>
            <a:bodyPr wrap="square" lIns="0" tIns="0" rIns="0" bIns="0" rtlCol="0"/>
            <a:lstStyle/>
            <a:p>
              <a:endParaRPr/>
            </a:p>
          </p:txBody>
        </p:sp>
        <p:sp>
          <p:nvSpPr>
            <p:cNvPr id="66" name="object 66"/>
            <p:cNvSpPr/>
            <p:nvPr/>
          </p:nvSpPr>
          <p:spPr>
            <a:xfrm>
              <a:off x="1559813" y="3178759"/>
              <a:ext cx="38735" cy="6985"/>
            </a:xfrm>
            <a:custGeom>
              <a:avLst/>
              <a:gdLst/>
              <a:ahLst/>
              <a:cxnLst/>
              <a:rect l="l" t="t" r="r" b="b"/>
              <a:pathLst>
                <a:path w="38734" h="6985">
                  <a:moveTo>
                    <a:pt x="38468" y="6743"/>
                  </a:moveTo>
                  <a:lnTo>
                    <a:pt x="0" y="6743"/>
                  </a:lnTo>
                  <a:lnTo>
                    <a:pt x="0" y="0"/>
                  </a:lnTo>
                  <a:lnTo>
                    <a:pt x="38468" y="0"/>
                  </a:lnTo>
                  <a:lnTo>
                    <a:pt x="38468" y="6743"/>
                  </a:lnTo>
                  <a:close/>
                </a:path>
              </a:pathLst>
            </a:custGeom>
            <a:solidFill>
              <a:srgbClr val="373637"/>
            </a:solidFill>
          </p:spPr>
          <p:txBody>
            <a:bodyPr wrap="square" lIns="0" tIns="0" rIns="0" bIns="0" rtlCol="0"/>
            <a:lstStyle/>
            <a:p>
              <a:endParaRPr/>
            </a:p>
          </p:txBody>
        </p:sp>
        <p:sp>
          <p:nvSpPr>
            <p:cNvPr id="67" name="object 67"/>
            <p:cNvSpPr/>
            <p:nvPr/>
          </p:nvSpPr>
          <p:spPr>
            <a:xfrm>
              <a:off x="1584485" y="3130012"/>
              <a:ext cx="19685" cy="58419"/>
            </a:xfrm>
            <a:custGeom>
              <a:avLst/>
              <a:gdLst/>
              <a:ahLst/>
              <a:cxnLst/>
              <a:rect l="l" t="t" r="r" b="b"/>
              <a:pathLst>
                <a:path w="19684" h="58419">
                  <a:moveTo>
                    <a:pt x="16852" y="0"/>
                  </a:moveTo>
                  <a:lnTo>
                    <a:pt x="0" y="0"/>
                  </a:lnTo>
                  <a:lnTo>
                    <a:pt x="12" y="57823"/>
                  </a:lnTo>
                  <a:lnTo>
                    <a:pt x="16852" y="57823"/>
                  </a:lnTo>
                  <a:lnTo>
                    <a:pt x="19685" y="55016"/>
                  </a:lnTo>
                  <a:lnTo>
                    <a:pt x="19685" y="2832"/>
                  </a:lnTo>
                  <a:lnTo>
                    <a:pt x="16852" y="0"/>
                  </a:lnTo>
                  <a:close/>
                </a:path>
              </a:pathLst>
            </a:custGeom>
            <a:solidFill>
              <a:srgbClr val="F4B11E"/>
            </a:solidFill>
          </p:spPr>
          <p:txBody>
            <a:bodyPr wrap="square" lIns="0" tIns="0" rIns="0" bIns="0" rtlCol="0"/>
            <a:lstStyle/>
            <a:p>
              <a:endParaRPr/>
            </a:p>
          </p:txBody>
        </p:sp>
        <p:sp>
          <p:nvSpPr>
            <p:cNvPr id="68" name="object 68"/>
            <p:cNvSpPr/>
            <p:nvPr/>
          </p:nvSpPr>
          <p:spPr>
            <a:xfrm>
              <a:off x="1597262" y="3278311"/>
              <a:ext cx="13970" cy="28575"/>
            </a:xfrm>
            <a:custGeom>
              <a:avLst/>
              <a:gdLst/>
              <a:ahLst/>
              <a:cxnLst/>
              <a:rect l="l" t="t" r="r" b="b"/>
              <a:pathLst>
                <a:path w="13969" h="28575">
                  <a:moveTo>
                    <a:pt x="3873" y="0"/>
                  </a:moveTo>
                  <a:lnTo>
                    <a:pt x="0" y="1371"/>
                  </a:lnTo>
                  <a:lnTo>
                    <a:pt x="9740" y="28333"/>
                  </a:lnTo>
                  <a:lnTo>
                    <a:pt x="13627" y="26962"/>
                  </a:lnTo>
                  <a:lnTo>
                    <a:pt x="3873" y="0"/>
                  </a:lnTo>
                  <a:close/>
                </a:path>
              </a:pathLst>
            </a:custGeom>
            <a:solidFill>
              <a:srgbClr val="6682B4"/>
            </a:solidFill>
          </p:spPr>
          <p:txBody>
            <a:bodyPr wrap="square" lIns="0" tIns="0" rIns="0" bIns="0" rtlCol="0"/>
            <a:lstStyle/>
            <a:p>
              <a:endParaRPr/>
            </a:p>
          </p:txBody>
        </p:sp>
        <p:sp>
          <p:nvSpPr>
            <p:cNvPr id="69" name="object 69"/>
            <p:cNvSpPr/>
            <p:nvPr/>
          </p:nvSpPr>
          <p:spPr>
            <a:xfrm>
              <a:off x="1606378" y="3274988"/>
              <a:ext cx="13970" cy="28575"/>
            </a:xfrm>
            <a:custGeom>
              <a:avLst/>
              <a:gdLst/>
              <a:ahLst/>
              <a:cxnLst/>
              <a:rect l="l" t="t" r="r" b="b"/>
              <a:pathLst>
                <a:path w="13969" h="28575">
                  <a:moveTo>
                    <a:pt x="3860" y="0"/>
                  </a:moveTo>
                  <a:lnTo>
                    <a:pt x="0" y="1409"/>
                  </a:lnTo>
                  <a:lnTo>
                    <a:pt x="9753" y="28359"/>
                  </a:lnTo>
                  <a:lnTo>
                    <a:pt x="13627" y="26962"/>
                  </a:lnTo>
                  <a:lnTo>
                    <a:pt x="3860" y="0"/>
                  </a:lnTo>
                  <a:close/>
                </a:path>
              </a:pathLst>
            </a:custGeom>
            <a:solidFill>
              <a:srgbClr val="6682B4"/>
            </a:solidFill>
          </p:spPr>
          <p:txBody>
            <a:bodyPr wrap="square" lIns="0" tIns="0" rIns="0" bIns="0" rtlCol="0"/>
            <a:lstStyle/>
            <a:p>
              <a:endParaRPr/>
            </a:p>
          </p:txBody>
        </p:sp>
        <p:sp>
          <p:nvSpPr>
            <p:cNvPr id="70" name="object 70"/>
            <p:cNvSpPr/>
            <p:nvPr/>
          </p:nvSpPr>
          <p:spPr>
            <a:xfrm>
              <a:off x="1615494" y="3271689"/>
              <a:ext cx="13970" cy="28575"/>
            </a:xfrm>
            <a:custGeom>
              <a:avLst/>
              <a:gdLst/>
              <a:ahLst/>
              <a:cxnLst/>
              <a:rect l="l" t="t" r="r" b="b"/>
              <a:pathLst>
                <a:path w="13969" h="28575">
                  <a:moveTo>
                    <a:pt x="3860" y="0"/>
                  </a:moveTo>
                  <a:lnTo>
                    <a:pt x="0" y="1422"/>
                  </a:lnTo>
                  <a:lnTo>
                    <a:pt x="9740" y="28346"/>
                  </a:lnTo>
                  <a:lnTo>
                    <a:pt x="13601" y="26962"/>
                  </a:lnTo>
                  <a:lnTo>
                    <a:pt x="3860" y="0"/>
                  </a:lnTo>
                  <a:close/>
                </a:path>
              </a:pathLst>
            </a:custGeom>
            <a:solidFill>
              <a:srgbClr val="6682B4"/>
            </a:solidFill>
          </p:spPr>
          <p:txBody>
            <a:bodyPr wrap="square" lIns="0" tIns="0" rIns="0" bIns="0" rtlCol="0"/>
            <a:lstStyle/>
            <a:p>
              <a:endParaRPr/>
            </a:p>
          </p:txBody>
        </p:sp>
        <p:sp>
          <p:nvSpPr>
            <p:cNvPr id="71" name="object 71"/>
            <p:cNvSpPr/>
            <p:nvPr/>
          </p:nvSpPr>
          <p:spPr>
            <a:xfrm>
              <a:off x="1624604" y="3268389"/>
              <a:ext cx="13970" cy="28575"/>
            </a:xfrm>
            <a:custGeom>
              <a:avLst/>
              <a:gdLst/>
              <a:ahLst/>
              <a:cxnLst/>
              <a:rect l="l" t="t" r="r" b="b"/>
              <a:pathLst>
                <a:path w="13969" h="28575">
                  <a:moveTo>
                    <a:pt x="3860" y="0"/>
                  </a:moveTo>
                  <a:lnTo>
                    <a:pt x="0" y="1422"/>
                  </a:lnTo>
                  <a:lnTo>
                    <a:pt x="9728" y="28384"/>
                  </a:lnTo>
                  <a:lnTo>
                    <a:pt x="13601" y="26987"/>
                  </a:lnTo>
                  <a:lnTo>
                    <a:pt x="3860" y="0"/>
                  </a:lnTo>
                  <a:close/>
                </a:path>
              </a:pathLst>
            </a:custGeom>
            <a:solidFill>
              <a:srgbClr val="6682B4"/>
            </a:solidFill>
          </p:spPr>
          <p:txBody>
            <a:bodyPr wrap="square" lIns="0" tIns="0" rIns="0" bIns="0" rtlCol="0"/>
            <a:lstStyle/>
            <a:p>
              <a:endParaRPr/>
            </a:p>
          </p:txBody>
        </p:sp>
        <p:sp>
          <p:nvSpPr>
            <p:cNvPr id="72" name="object 72"/>
            <p:cNvSpPr/>
            <p:nvPr/>
          </p:nvSpPr>
          <p:spPr>
            <a:xfrm>
              <a:off x="1633707" y="3265116"/>
              <a:ext cx="13970" cy="28575"/>
            </a:xfrm>
            <a:custGeom>
              <a:avLst/>
              <a:gdLst/>
              <a:ahLst/>
              <a:cxnLst/>
              <a:rect l="l" t="t" r="r" b="b"/>
              <a:pathLst>
                <a:path w="13969" h="28575">
                  <a:moveTo>
                    <a:pt x="3873" y="0"/>
                  </a:moveTo>
                  <a:lnTo>
                    <a:pt x="0" y="1384"/>
                  </a:lnTo>
                  <a:lnTo>
                    <a:pt x="9753" y="28359"/>
                  </a:lnTo>
                  <a:lnTo>
                    <a:pt x="13601" y="26962"/>
                  </a:lnTo>
                  <a:lnTo>
                    <a:pt x="3873" y="0"/>
                  </a:lnTo>
                  <a:close/>
                </a:path>
              </a:pathLst>
            </a:custGeom>
            <a:solidFill>
              <a:srgbClr val="6682B4"/>
            </a:solidFill>
          </p:spPr>
          <p:txBody>
            <a:bodyPr wrap="square" lIns="0" tIns="0" rIns="0" bIns="0" rtlCol="0"/>
            <a:lstStyle/>
            <a:p>
              <a:endParaRPr/>
            </a:p>
          </p:txBody>
        </p:sp>
        <p:sp>
          <p:nvSpPr>
            <p:cNvPr id="73" name="object 73"/>
            <p:cNvSpPr/>
            <p:nvPr/>
          </p:nvSpPr>
          <p:spPr>
            <a:xfrm>
              <a:off x="1642830" y="3261804"/>
              <a:ext cx="13970" cy="28575"/>
            </a:xfrm>
            <a:custGeom>
              <a:avLst/>
              <a:gdLst/>
              <a:ahLst/>
              <a:cxnLst/>
              <a:rect l="l" t="t" r="r" b="b"/>
              <a:pathLst>
                <a:path w="13969" h="28575">
                  <a:moveTo>
                    <a:pt x="3848" y="0"/>
                  </a:moveTo>
                  <a:lnTo>
                    <a:pt x="0" y="1422"/>
                  </a:lnTo>
                  <a:lnTo>
                    <a:pt x="9728" y="28384"/>
                  </a:lnTo>
                  <a:lnTo>
                    <a:pt x="13601" y="26974"/>
                  </a:lnTo>
                  <a:lnTo>
                    <a:pt x="3848" y="0"/>
                  </a:lnTo>
                  <a:close/>
                </a:path>
              </a:pathLst>
            </a:custGeom>
            <a:solidFill>
              <a:srgbClr val="6682B4"/>
            </a:solidFill>
          </p:spPr>
          <p:txBody>
            <a:bodyPr wrap="square" lIns="0" tIns="0" rIns="0" bIns="0" rtlCol="0"/>
            <a:lstStyle/>
            <a:p>
              <a:endParaRPr/>
            </a:p>
          </p:txBody>
        </p:sp>
        <p:sp>
          <p:nvSpPr>
            <p:cNvPr id="74" name="object 74"/>
            <p:cNvSpPr/>
            <p:nvPr/>
          </p:nvSpPr>
          <p:spPr>
            <a:xfrm>
              <a:off x="1520775" y="3246883"/>
              <a:ext cx="29209" cy="22860"/>
            </a:xfrm>
            <a:custGeom>
              <a:avLst/>
              <a:gdLst/>
              <a:ahLst/>
              <a:cxnLst/>
              <a:rect l="l" t="t" r="r" b="b"/>
              <a:pathLst>
                <a:path w="29209" h="22860">
                  <a:moveTo>
                    <a:pt x="22567" y="0"/>
                  </a:moveTo>
                  <a:lnTo>
                    <a:pt x="6502" y="0"/>
                  </a:lnTo>
                  <a:lnTo>
                    <a:pt x="0" y="4965"/>
                  </a:lnTo>
                  <a:lnTo>
                    <a:pt x="0" y="17284"/>
                  </a:lnTo>
                  <a:lnTo>
                    <a:pt x="6502" y="22250"/>
                  </a:lnTo>
                  <a:lnTo>
                    <a:pt x="22567" y="22250"/>
                  </a:lnTo>
                  <a:lnTo>
                    <a:pt x="29057" y="17284"/>
                  </a:lnTo>
                  <a:lnTo>
                    <a:pt x="29057" y="4965"/>
                  </a:lnTo>
                  <a:lnTo>
                    <a:pt x="22567" y="0"/>
                  </a:lnTo>
                  <a:close/>
                </a:path>
              </a:pathLst>
            </a:custGeom>
            <a:solidFill>
              <a:srgbClr val="F5821F"/>
            </a:solidFill>
          </p:spPr>
          <p:txBody>
            <a:bodyPr wrap="square" lIns="0" tIns="0" rIns="0" bIns="0" rtlCol="0"/>
            <a:lstStyle/>
            <a:p>
              <a:endParaRPr/>
            </a:p>
          </p:txBody>
        </p:sp>
        <p:sp>
          <p:nvSpPr>
            <p:cNvPr id="75" name="object 75"/>
            <p:cNvSpPr/>
            <p:nvPr/>
          </p:nvSpPr>
          <p:spPr>
            <a:xfrm>
              <a:off x="1515492" y="3255074"/>
              <a:ext cx="40005" cy="6350"/>
            </a:xfrm>
            <a:custGeom>
              <a:avLst/>
              <a:gdLst/>
              <a:ahLst/>
              <a:cxnLst/>
              <a:rect l="l" t="t" r="r" b="b"/>
              <a:pathLst>
                <a:path w="40005" h="6350">
                  <a:moveTo>
                    <a:pt x="30759" y="0"/>
                  </a:moveTo>
                  <a:lnTo>
                    <a:pt x="8877" y="0"/>
                  </a:lnTo>
                  <a:lnTo>
                    <a:pt x="0" y="1320"/>
                  </a:lnTo>
                  <a:lnTo>
                    <a:pt x="0" y="4572"/>
                  </a:lnTo>
                  <a:lnTo>
                    <a:pt x="8877" y="5880"/>
                  </a:lnTo>
                  <a:lnTo>
                    <a:pt x="30759" y="5880"/>
                  </a:lnTo>
                  <a:lnTo>
                    <a:pt x="39636" y="4572"/>
                  </a:lnTo>
                  <a:lnTo>
                    <a:pt x="39636" y="1320"/>
                  </a:lnTo>
                  <a:lnTo>
                    <a:pt x="30759" y="0"/>
                  </a:lnTo>
                  <a:close/>
                </a:path>
              </a:pathLst>
            </a:custGeom>
            <a:solidFill>
              <a:srgbClr val="D6D7D6"/>
            </a:solidFill>
          </p:spPr>
          <p:txBody>
            <a:bodyPr wrap="square" lIns="0" tIns="0" rIns="0" bIns="0" rtlCol="0"/>
            <a:lstStyle/>
            <a:p>
              <a:endParaRPr/>
            </a:p>
          </p:txBody>
        </p:sp>
        <p:sp>
          <p:nvSpPr>
            <p:cNvPr id="76" name="object 76"/>
            <p:cNvSpPr/>
            <p:nvPr/>
          </p:nvSpPr>
          <p:spPr>
            <a:xfrm>
              <a:off x="1214174" y="3459309"/>
              <a:ext cx="731520" cy="0"/>
            </a:xfrm>
            <a:custGeom>
              <a:avLst/>
              <a:gdLst/>
              <a:ahLst/>
              <a:cxnLst/>
              <a:rect l="l" t="t" r="r" b="b"/>
              <a:pathLst>
                <a:path w="731519">
                  <a:moveTo>
                    <a:pt x="0" y="0"/>
                  </a:moveTo>
                  <a:lnTo>
                    <a:pt x="731106" y="0"/>
                  </a:lnTo>
                </a:path>
              </a:pathLst>
            </a:custGeom>
            <a:ln w="9893">
              <a:solidFill>
                <a:srgbClr val="72A84D"/>
              </a:solidFill>
            </a:ln>
          </p:spPr>
          <p:txBody>
            <a:bodyPr wrap="square" lIns="0" tIns="0" rIns="0" bIns="0" rtlCol="0"/>
            <a:lstStyle/>
            <a:p>
              <a:endParaRPr/>
            </a:p>
          </p:txBody>
        </p:sp>
        <p:sp>
          <p:nvSpPr>
            <p:cNvPr id="77" name="object 77"/>
            <p:cNvSpPr/>
            <p:nvPr/>
          </p:nvSpPr>
          <p:spPr>
            <a:xfrm>
              <a:off x="1194328" y="3196028"/>
              <a:ext cx="97144" cy="256898"/>
            </a:xfrm>
            <a:prstGeom prst="rect">
              <a:avLst/>
            </a:prstGeom>
            <a:blipFill>
              <a:blip r:embed="rId8" cstate="email">
                <a:extLst>
                  <a:ext uri="{28A0092B-C50C-407E-A947-70E740481C1C}">
                    <a14:useLocalDpi xmlns:a14="http://schemas.microsoft.com/office/drawing/2010/main" val="0"/>
                  </a:ext>
                </a:extLst>
              </a:blip>
              <a:stretch>
                <a:fillRect/>
              </a:stretch>
            </a:blipFill>
          </p:spPr>
          <p:txBody>
            <a:bodyPr wrap="square" lIns="0" tIns="0" rIns="0" bIns="0" rtlCol="0"/>
            <a:lstStyle/>
            <a:p>
              <a:endParaRPr/>
            </a:p>
          </p:txBody>
        </p:sp>
        <p:sp>
          <p:nvSpPr>
            <p:cNvPr id="78" name="object 78"/>
            <p:cNvSpPr/>
            <p:nvPr/>
          </p:nvSpPr>
          <p:spPr>
            <a:xfrm>
              <a:off x="1218356" y="3464255"/>
              <a:ext cx="721995" cy="227329"/>
            </a:xfrm>
            <a:custGeom>
              <a:avLst/>
              <a:gdLst/>
              <a:ahLst/>
              <a:cxnLst/>
              <a:rect l="l" t="t" r="r" b="b"/>
              <a:pathLst>
                <a:path w="721994" h="227329">
                  <a:moveTo>
                    <a:pt x="721827" y="0"/>
                  </a:moveTo>
                  <a:lnTo>
                    <a:pt x="0" y="0"/>
                  </a:lnTo>
                  <a:lnTo>
                    <a:pt x="956" y="2262"/>
                  </a:lnTo>
                  <a:lnTo>
                    <a:pt x="22626" y="40880"/>
                  </a:lnTo>
                  <a:lnTo>
                    <a:pt x="48286" y="76710"/>
                  </a:lnTo>
                  <a:lnTo>
                    <a:pt x="77637" y="109451"/>
                  </a:lnTo>
                  <a:lnTo>
                    <a:pt x="110376" y="138803"/>
                  </a:lnTo>
                  <a:lnTo>
                    <a:pt x="146203" y="164464"/>
                  </a:lnTo>
                  <a:lnTo>
                    <a:pt x="184818" y="186133"/>
                  </a:lnTo>
                  <a:lnTo>
                    <a:pt x="225919" y="203511"/>
                  </a:lnTo>
                  <a:lnTo>
                    <a:pt x="269205" y="216296"/>
                  </a:lnTo>
                  <a:lnTo>
                    <a:pt x="314375" y="224188"/>
                  </a:lnTo>
                  <a:lnTo>
                    <a:pt x="361129" y="226885"/>
                  </a:lnTo>
                  <a:lnTo>
                    <a:pt x="409440" y="224004"/>
                  </a:lnTo>
                  <a:lnTo>
                    <a:pt x="456047" y="215583"/>
                  </a:lnTo>
                  <a:lnTo>
                    <a:pt x="500617" y="201955"/>
                  </a:lnTo>
                  <a:lnTo>
                    <a:pt x="542818" y="183450"/>
                  </a:lnTo>
                  <a:lnTo>
                    <a:pt x="582318" y="160403"/>
                  </a:lnTo>
                  <a:lnTo>
                    <a:pt x="618785" y="133144"/>
                  </a:lnTo>
                  <a:lnTo>
                    <a:pt x="651887" y="102007"/>
                  </a:lnTo>
                  <a:lnTo>
                    <a:pt x="681291" y="67323"/>
                  </a:lnTo>
                  <a:lnTo>
                    <a:pt x="706665" y="29425"/>
                  </a:lnTo>
                  <a:lnTo>
                    <a:pt x="721827" y="0"/>
                  </a:lnTo>
                  <a:close/>
                </a:path>
              </a:pathLst>
            </a:custGeom>
            <a:solidFill>
              <a:srgbClr val="F8C35F"/>
            </a:solidFill>
          </p:spPr>
          <p:txBody>
            <a:bodyPr wrap="square" lIns="0" tIns="0" rIns="0" bIns="0" rtlCol="0"/>
            <a:lstStyle/>
            <a:p>
              <a:endParaRPr/>
            </a:p>
          </p:txBody>
        </p:sp>
        <p:sp>
          <p:nvSpPr>
            <p:cNvPr id="79" name="object 79"/>
            <p:cNvSpPr/>
            <p:nvPr/>
          </p:nvSpPr>
          <p:spPr>
            <a:xfrm>
              <a:off x="733141" y="3290199"/>
              <a:ext cx="663575" cy="663575"/>
            </a:xfrm>
            <a:custGeom>
              <a:avLst/>
              <a:gdLst/>
              <a:ahLst/>
              <a:cxnLst/>
              <a:rect l="l" t="t" r="r" b="b"/>
              <a:pathLst>
                <a:path w="663575" h="663575">
                  <a:moveTo>
                    <a:pt x="331571" y="0"/>
                  </a:moveTo>
                  <a:lnTo>
                    <a:pt x="282577" y="3594"/>
                  </a:lnTo>
                  <a:lnTo>
                    <a:pt x="235814" y="14035"/>
                  </a:lnTo>
                  <a:lnTo>
                    <a:pt x="191795" y="30809"/>
                  </a:lnTo>
                  <a:lnTo>
                    <a:pt x="151033" y="53406"/>
                  </a:lnTo>
                  <a:lnTo>
                    <a:pt x="114041" y="81311"/>
                  </a:lnTo>
                  <a:lnTo>
                    <a:pt x="81333" y="114012"/>
                  </a:lnTo>
                  <a:lnTo>
                    <a:pt x="53421" y="150997"/>
                  </a:lnTo>
                  <a:lnTo>
                    <a:pt x="30819" y="191753"/>
                  </a:lnTo>
                  <a:lnTo>
                    <a:pt x="14039" y="235767"/>
                  </a:lnTo>
                  <a:lnTo>
                    <a:pt x="3595" y="282527"/>
                  </a:lnTo>
                  <a:lnTo>
                    <a:pt x="0" y="331520"/>
                  </a:lnTo>
                  <a:lnTo>
                    <a:pt x="3595" y="380533"/>
                  </a:lnTo>
                  <a:lnTo>
                    <a:pt x="14039" y="427310"/>
                  </a:lnTo>
                  <a:lnTo>
                    <a:pt x="30819" y="471339"/>
                  </a:lnTo>
                  <a:lnTo>
                    <a:pt x="53421" y="512108"/>
                  </a:lnTo>
                  <a:lnTo>
                    <a:pt x="81333" y="549103"/>
                  </a:lnTo>
                  <a:lnTo>
                    <a:pt x="114041" y="581813"/>
                  </a:lnTo>
                  <a:lnTo>
                    <a:pt x="151033" y="609725"/>
                  </a:lnTo>
                  <a:lnTo>
                    <a:pt x="191795" y="632327"/>
                  </a:lnTo>
                  <a:lnTo>
                    <a:pt x="235814" y="649105"/>
                  </a:lnTo>
                  <a:lnTo>
                    <a:pt x="282577" y="659548"/>
                  </a:lnTo>
                  <a:lnTo>
                    <a:pt x="331571" y="663143"/>
                  </a:lnTo>
                  <a:lnTo>
                    <a:pt x="380571" y="659548"/>
                  </a:lnTo>
                  <a:lnTo>
                    <a:pt x="427338" y="649105"/>
                  </a:lnTo>
                  <a:lnTo>
                    <a:pt x="471359" y="632327"/>
                  </a:lnTo>
                  <a:lnTo>
                    <a:pt x="512121" y="609725"/>
                  </a:lnTo>
                  <a:lnTo>
                    <a:pt x="549111" y="581813"/>
                  </a:lnTo>
                  <a:lnTo>
                    <a:pt x="581818" y="549103"/>
                  </a:lnTo>
                  <a:lnTo>
                    <a:pt x="609728" y="512108"/>
                  </a:lnTo>
                  <a:lnTo>
                    <a:pt x="632328" y="471339"/>
                  </a:lnTo>
                  <a:lnTo>
                    <a:pt x="649105" y="427310"/>
                  </a:lnTo>
                  <a:lnTo>
                    <a:pt x="659548" y="380533"/>
                  </a:lnTo>
                  <a:lnTo>
                    <a:pt x="663143" y="331520"/>
                  </a:lnTo>
                  <a:lnTo>
                    <a:pt x="659548" y="282527"/>
                  </a:lnTo>
                  <a:lnTo>
                    <a:pt x="649105" y="235767"/>
                  </a:lnTo>
                  <a:lnTo>
                    <a:pt x="632328" y="191753"/>
                  </a:lnTo>
                  <a:lnTo>
                    <a:pt x="609728" y="150997"/>
                  </a:lnTo>
                  <a:lnTo>
                    <a:pt x="581818" y="114012"/>
                  </a:lnTo>
                  <a:lnTo>
                    <a:pt x="549111" y="81311"/>
                  </a:lnTo>
                  <a:lnTo>
                    <a:pt x="512121" y="53406"/>
                  </a:lnTo>
                  <a:lnTo>
                    <a:pt x="471359" y="30809"/>
                  </a:lnTo>
                  <a:lnTo>
                    <a:pt x="427338" y="14035"/>
                  </a:lnTo>
                  <a:lnTo>
                    <a:pt x="380571" y="3594"/>
                  </a:lnTo>
                  <a:lnTo>
                    <a:pt x="331571" y="0"/>
                  </a:lnTo>
                  <a:close/>
                </a:path>
              </a:pathLst>
            </a:custGeom>
            <a:solidFill>
              <a:srgbClr val="B3DFD8"/>
            </a:solidFill>
          </p:spPr>
          <p:txBody>
            <a:bodyPr wrap="square" lIns="0" tIns="0" rIns="0" bIns="0" rtlCol="0"/>
            <a:lstStyle/>
            <a:p>
              <a:endParaRPr/>
            </a:p>
          </p:txBody>
        </p:sp>
        <p:sp>
          <p:nvSpPr>
            <p:cNvPr id="80" name="object 80"/>
            <p:cNvSpPr/>
            <p:nvPr/>
          </p:nvSpPr>
          <p:spPr>
            <a:xfrm>
              <a:off x="918234" y="3534693"/>
              <a:ext cx="244475" cy="258445"/>
            </a:xfrm>
            <a:custGeom>
              <a:avLst/>
              <a:gdLst/>
              <a:ahLst/>
              <a:cxnLst/>
              <a:rect l="l" t="t" r="r" b="b"/>
              <a:pathLst>
                <a:path w="244475" h="258445">
                  <a:moveTo>
                    <a:pt x="112191" y="0"/>
                  </a:moveTo>
                  <a:lnTo>
                    <a:pt x="67990" y="14393"/>
                  </a:lnTo>
                  <a:lnTo>
                    <a:pt x="32388" y="42740"/>
                  </a:lnTo>
                  <a:lnTo>
                    <a:pt x="8639" y="81790"/>
                  </a:lnTo>
                  <a:lnTo>
                    <a:pt x="0" y="128295"/>
                  </a:lnTo>
                  <a:lnTo>
                    <a:pt x="10192" y="178836"/>
                  </a:lnTo>
                  <a:lnTo>
                    <a:pt x="37980" y="220091"/>
                  </a:lnTo>
                  <a:lnTo>
                    <a:pt x="79183" y="247896"/>
                  </a:lnTo>
                  <a:lnTo>
                    <a:pt x="129616" y="258089"/>
                  </a:lnTo>
                  <a:lnTo>
                    <a:pt x="165424" y="253082"/>
                  </a:lnTo>
                  <a:lnTo>
                    <a:pt x="197351" y="238994"/>
                  </a:lnTo>
                  <a:lnTo>
                    <a:pt x="224049" y="217230"/>
                  </a:lnTo>
                  <a:lnTo>
                    <a:pt x="228850" y="210540"/>
                  </a:lnTo>
                  <a:lnTo>
                    <a:pt x="143103" y="210540"/>
                  </a:lnTo>
                  <a:lnTo>
                    <a:pt x="107144" y="203300"/>
                  </a:lnTo>
                  <a:lnTo>
                    <a:pt x="77762" y="183546"/>
                  </a:lnTo>
                  <a:lnTo>
                    <a:pt x="57942" y="154229"/>
                  </a:lnTo>
                  <a:lnTo>
                    <a:pt x="50673" y="118300"/>
                  </a:lnTo>
                  <a:lnTo>
                    <a:pt x="56258" y="86599"/>
                  </a:lnTo>
                  <a:lnTo>
                    <a:pt x="71688" y="59632"/>
                  </a:lnTo>
                  <a:lnTo>
                    <a:pt x="94971" y="39362"/>
                  </a:lnTo>
                  <a:lnTo>
                    <a:pt x="124117" y="27749"/>
                  </a:lnTo>
                  <a:lnTo>
                    <a:pt x="112191" y="0"/>
                  </a:lnTo>
                  <a:close/>
                </a:path>
                <a:path w="244475" h="258445">
                  <a:moveTo>
                    <a:pt x="244170" y="189191"/>
                  </a:moveTo>
                  <a:lnTo>
                    <a:pt x="202082" y="189191"/>
                  </a:lnTo>
                  <a:lnTo>
                    <a:pt x="189279" y="198169"/>
                  </a:lnTo>
                  <a:lnTo>
                    <a:pt x="175017" y="204881"/>
                  </a:lnTo>
                  <a:lnTo>
                    <a:pt x="159543" y="209085"/>
                  </a:lnTo>
                  <a:lnTo>
                    <a:pt x="143103" y="210540"/>
                  </a:lnTo>
                  <a:lnTo>
                    <a:pt x="228850" y="210540"/>
                  </a:lnTo>
                  <a:lnTo>
                    <a:pt x="244170" y="189191"/>
                  </a:lnTo>
                  <a:close/>
                </a:path>
              </a:pathLst>
            </a:custGeom>
            <a:solidFill>
              <a:srgbClr val="323B3F"/>
            </a:solidFill>
          </p:spPr>
          <p:txBody>
            <a:bodyPr wrap="square" lIns="0" tIns="0" rIns="0" bIns="0" rtlCol="0"/>
            <a:lstStyle/>
            <a:p>
              <a:endParaRPr/>
            </a:p>
          </p:txBody>
        </p:sp>
        <p:sp>
          <p:nvSpPr>
            <p:cNvPr id="81" name="object 81"/>
            <p:cNvSpPr/>
            <p:nvPr/>
          </p:nvSpPr>
          <p:spPr>
            <a:xfrm>
              <a:off x="945865" y="3376086"/>
              <a:ext cx="252591" cy="470468"/>
            </a:xfrm>
            <a:prstGeom prst="rect">
              <a:avLst/>
            </a:prstGeom>
            <a:blipFill>
              <a:blip r:embed="rId9" cstate="email">
                <a:extLst>
                  <a:ext uri="{28A0092B-C50C-407E-A947-70E740481C1C}">
                    <a14:useLocalDpi xmlns:a14="http://schemas.microsoft.com/office/drawing/2010/main" val="0"/>
                  </a:ext>
                </a:extLst>
              </a:blip>
              <a:stretch>
                <a:fillRect/>
              </a:stretch>
            </a:blipFill>
          </p:spPr>
          <p:txBody>
            <a:bodyPr wrap="square" lIns="0" tIns="0" rIns="0" bIns="0" rtlCol="0"/>
            <a:lstStyle/>
            <a:p>
              <a:endParaRPr/>
            </a:p>
          </p:txBody>
        </p:sp>
      </p:grpSp>
      <p:sp>
        <p:nvSpPr>
          <p:cNvPr id="82" name="t_rawMaterials"/>
          <p:cNvSpPr txBox="1"/>
          <p:nvPr/>
        </p:nvSpPr>
        <p:spPr>
          <a:xfrm>
            <a:off x="946857" y="4267200"/>
            <a:ext cx="820419" cy="346075"/>
          </a:xfrm>
          <a:prstGeom prst="rect">
            <a:avLst/>
          </a:prstGeom>
        </p:spPr>
        <p:txBody>
          <a:bodyPr vert="horz" wrap="square" lIns="0" tIns="30480" rIns="0" bIns="0" rtlCol="0">
            <a:spAutoFit/>
          </a:bodyPr>
          <a:lstStyle/>
          <a:p>
            <a:pPr marL="12700" marR="5080" indent="17780">
              <a:lnSpc>
                <a:spcPts val="1200"/>
              </a:lnSpc>
              <a:spcBef>
                <a:spcPts val="240"/>
              </a:spcBef>
            </a:pPr>
            <a:r>
              <a:rPr sz="1100" spc="-5" dirty="0">
                <a:latin typeface="FuturaPT-Book"/>
                <a:cs typeface="FuturaPT-Book"/>
              </a:rPr>
              <a:t>Raw </a:t>
            </a:r>
            <a:r>
              <a:rPr sz="1100" dirty="0">
                <a:latin typeface="FuturaPT-Book"/>
                <a:cs typeface="FuturaPT-Book"/>
              </a:rPr>
              <a:t>materials  Services</a:t>
            </a:r>
            <a:r>
              <a:rPr sz="1100" spc="-80" dirty="0">
                <a:latin typeface="FuturaPT-Book"/>
                <a:cs typeface="FuturaPT-Book"/>
              </a:rPr>
              <a:t> </a:t>
            </a:r>
            <a:r>
              <a:rPr sz="1100" dirty="0">
                <a:latin typeface="FuturaPT-Book"/>
                <a:cs typeface="FuturaPT-Book"/>
              </a:rPr>
              <a:t>inputs</a:t>
            </a:r>
            <a:endParaRPr sz="1100">
              <a:latin typeface="FuturaPT-Book"/>
              <a:cs typeface="FuturaPT-Book"/>
            </a:endParaRPr>
          </a:p>
        </p:txBody>
      </p:sp>
      <p:grpSp>
        <p:nvGrpSpPr>
          <p:cNvPr id="261" name="t_exports1">
            <a:extLst>
              <a:ext uri="{FF2B5EF4-FFF2-40B4-BE49-F238E27FC236}">
                <a16:creationId xmlns:a16="http://schemas.microsoft.com/office/drawing/2014/main" id="{CC634958-B244-934F-B732-377F9FDF4FDD}"/>
              </a:ext>
            </a:extLst>
          </p:cNvPr>
          <p:cNvGrpSpPr/>
          <p:nvPr/>
        </p:nvGrpSpPr>
        <p:grpSpPr>
          <a:xfrm>
            <a:off x="2240959" y="3083985"/>
            <a:ext cx="845185" cy="609600"/>
            <a:chOff x="2240959" y="3083985"/>
            <a:chExt cx="845185" cy="609600"/>
          </a:xfrm>
        </p:grpSpPr>
        <p:sp>
          <p:nvSpPr>
            <p:cNvPr id="6" name="object 6"/>
            <p:cNvSpPr/>
            <p:nvPr/>
          </p:nvSpPr>
          <p:spPr>
            <a:xfrm>
              <a:off x="2240959" y="3083985"/>
              <a:ext cx="845185" cy="609600"/>
            </a:xfrm>
            <a:custGeom>
              <a:avLst/>
              <a:gdLst/>
              <a:ahLst/>
              <a:cxnLst/>
              <a:rect l="l" t="t" r="r" b="b"/>
              <a:pathLst>
                <a:path w="845185" h="609600">
                  <a:moveTo>
                    <a:pt x="746963" y="0"/>
                  </a:moveTo>
                  <a:lnTo>
                    <a:pt x="0" y="0"/>
                  </a:lnTo>
                  <a:lnTo>
                    <a:pt x="97917" y="304787"/>
                  </a:lnTo>
                  <a:lnTo>
                    <a:pt x="0" y="609599"/>
                  </a:lnTo>
                  <a:lnTo>
                    <a:pt x="746963" y="609599"/>
                  </a:lnTo>
                  <a:lnTo>
                    <a:pt x="844880" y="304787"/>
                  </a:lnTo>
                  <a:lnTo>
                    <a:pt x="746963" y="0"/>
                  </a:lnTo>
                  <a:close/>
                </a:path>
              </a:pathLst>
            </a:custGeom>
            <a:solidFill>
              <a:srgbClr val="0063A6"/>
            </a:solidFill>
          </p:spPr>
          <p:txBody>
            <a:bodyPr wrap="square" lIns="0" tIns="0" rIns="0" bIns="0" rtlCol="0"/>
            <a:lstStyle/>
            <a:p>
              <a:endParaRPr/>
            </a:p>
          </p:txBody>
        </p:sp>
        <p:sp>
          <p:nvSpPr>
            <p:cNvPr id="109" name="object 109"/>
            <p:cNvSpPr txBox="1"/>
            <p:nvPr/>
          </p:nvSpPr>
          <p:spPr>
            <a:xfrm>
              <a:off x="2431286" y="3308368"/>
              <a:ext cx="465455" cy="147320"/>
            </a:xfrm>
            <a:prstGeom prst="rect">
              <a:avLst/>
            </a:prstGeom>
          </p:spPr>
          <p:txBody>
            <a:bodyPr vert="horz" wrap="square" lIns="0" tIns="12700" rIns="0" bIns="0" rtlCol="0">
              <a:spAutoFit/>
            </a:bodyPr>
            <a:lstStyle/>
            <a:p>
              <a:pPr marL="12700">
                <a:lnSpc>
                  <a:spcPct val="100000"/>
                </a:lnSpc>
                <a:spcBef>
                  <a:spcPts val="100"/>
                </a:spcBef>
              </a:pPr>
              <a:r>
                <a:rPr sz="800" b="1" spc="5" dirty="0">
                  <a:solidFill>
                    <a:srgbClr val="FFFFFF"/>
                  </a:solidFill>
                  <a:latin typeface="Futura PT"/>
                  <a:cs typeface="Futura PT"/>
                </a:rPr>
                <a:t>EXPO</a:t>
              </a:r>
              <a:r>
                <a:rPr sz="800" b="1" spc="-15" dirty="0">
                  <a:solidFill>
                    <a:srgbClr val="FFFFFF"/>
                  </a:solidFill>
                  <a:latin typeface="Futura PT"/>
                  <a:cs typeface="Futura PT"/>
                </a:rPr>
                <a:t>R</a:t>
              </a:r>
              <a:r>
                <a:rPr sz="800" b="1" spc="5" dirty="0">
                  <a:solidFill>
                    <a:srgbClr val="FFFFFF"/>
                  </a:solidFill>
                  <a:latin typeface="Futura PT"/>
                  <a:cs typeface="Futura PT"/>
                </a:rPr>
                <a:t>TS</a:t>
              </a:r>
              <a:endParaRPr sz="800">
                <a:latin typeface="Futura PT"/>
                <a:cs typeface="Futura PT"/>
              </a:endParaRPr>
            </a:p>
          </p:txBody>
        </p:sp>
      </p:grpSp>
      <p:sp>
        <p:nvSpPr>
          <p:cNvPr id="8" name="t_country1"/>
          <p:cNvSpPr txBox="1"/>
          <p:nvPr/>
        </p:nvSpPr>
        <p:spPr>
          <a:xfrm>
            <a:off x="860028" y="1752881"/>
            <a:ext cx="993775" cy="685165"/>
          </a:xfrm>
          <a:prstGeom prst="rect">
            <a:avLst/>
          </a:prstGeom>
        </p:spPr>
        <p:txBody>
          <a:bodyPr vert="horz" wrap="square" lIns="0" tIns="50165" rIns="0" bIns="0" rtlCol="0">
            <a:spAutoFit/>
          </a:bodyPr>
          <a:lstStyle/>
          <a:p>
            <a:pPr algn="ctr">
              <a:lnSpc>
                <a:spcPct val="100000"/>
              </a:lnSpc>
              <a:spcBef>
                <a:spcPts val="395"/>
              </a:spcBef>
            </a:pPr>
            <a:r>
              <a:rPr sz="1000" b="1" dirty="0">
                <a:solidFill>
                  <a:srgbClr val="0063A6"/>
                </a:solidFill>
                <a:latin typeface="Futura PT"/>
                <a:cs typeface="Futura PT"/>
              </a:rPr>
              <a:t>COUNTRY</a:t>
            </a:r>
            <a:r>
              <a:rPr sz="1000" b="1" spc="-15" dirty="0">
                <a:solidFill>
                  <a:srgbClr val="0063A6"/>
                </a:solidFill>
                <a:latin typeface="Futura PT"/>
                <a:cs typeface="Futura PT"/>
              </a:rPr>
              <a:t> </a:t>
            </a:r>
            <a:r>
              <a:rPr sz="1000" b="1" dirty="0">
                <a:solidFill>
                  <a:srgbClr val="0063A6"/>
                </a:solidFill>
                <a:latin typeface="Futura PT"/>
                <a:cs typeface="Futura PT"/>
              </a:rPr>
              <a:t>1</a:t>
            </a:r>
            <a:endParaRPr sz="1000" dirty="0">
              <a:solidFill>
                <a:srgbClr val="0063A6"/>
              </a:solidFill>
              <a:latin typeface="Futura PT"/>
              <a:cs typeface="Futura PT"/>
            </a:endParaRPr>
          </a:p>
          <a:p>
            <a:pPr marL="12700" marR="5080" indent="-2540" algn="ctr">
              <a:lnSpc>
                <a:spcPts val="1600"/>
              </a:lnSpc>
              <a:spcBef>
                <a:spcPts val="540"/>
              </a:spcBef>
            </a:pPr>
            <a:r>
              <a:rPr sz="1400" spc="-15" dirty="0">
                <a:latin typeface="FuturaPT-Demi"/>
                <a:cs typeface="FuturaPT-Demi"/>
              </a:rPr>
              <a:t>Forward  </a:t>
            </a:r>
            <a:r>
              <a:rPr sz="1400" dirty="0">
                <a:latin typeface="FuturaPT-Demi"/>
                <a:cs typeface="FuturaPT-Demi"/>
              </a:rPr>
              <a:t>pa</a:t>
            </a:r>
            <a:r>
              <a:rPr sz="1400" spc="40" dirty="0">
                <a:latin typeface="FuturaPT-Demi"/>
                <a:cs typeface="FuturaPT-Demi"/>
              </a:rPr>
              <a:t>r</a:t>
            </a:r>
            <a:r>
              <a:rPr sz="1400" dirty="0">
                <a:latin typeface="FuturaPT-Demi"/>
                <a:cs typeface="FuturaPT-Demi"/>
              </a:rPr>
              <a:t>ticipation</a:t>
            </a:r>
          </a:p>
        </p:txBody>
      </p:sp>
      <p:sp>
        <p:nvSpPr>
          <p:cNvPr id="264" name="Slide Number Placeholder 263">
            <a:extLst>
              <a:ext uri="{FF2B5EF4-FFF2-40B4-BE49-F238E27FC236}">
                <a16:creationId xmlns:a16="http://schemas.microsoft.com/office/drawing/2014/main" id="{7BDA0472-F52E-47CD-A830-84F421D9F136}"/>
              </a:ext>
            </a:extLst>
          </p:cNvPr>
          <p:cNvSpPr>
            <a:spLocks noGrp="1"/>
          </p:cNvSpPr>
          <p:nvPr>
            <p:ph type="sldNum" sz="quarter" idx="7"/>
          </p:nvPr>
        </p:nvSpPr>
        <p:spPr/>
        <p:txBody>
          <a:bodyPr/>
          <a:lstStyle/>
          <a:p>
            <a:pPr marL="38100">
              <a:spcBef>
                <a:spcPts val="65"/>
              </a:spcBef>
            </a:pPr>
            <a:fld id="{81D60167-4931-47E6-BA6A-407CBD079E47}" type="slidenum">
              <a:rPr lang="en-US" smtClean="0">
                <a:latin typeface="FuturaPT-Demi"/>
                <a:cs typeface="FuturaPT-Demi"/>
              </a:rPr>
              <a:pPr marL="38100">
                <a:spcBef>
                  <a:spcPts val="65"/>
                </a:spcBef>
              </a:pPr>
              <a:t>3</a:t>
            </a:fld>
            <a:r>
              <a:rPr lang="en-US" b="1">
                <a:latin typeface="FuturaPT-Demi"/>
                <a:cs typeface="FuturaPT-Demi"/>
              </a:rPr>
              <a:t>  </a:t>
            </a:r>
            <a:r>
              <a:rPr lang="en-US"/>
              <a:t>|  </a:t>
            </a:r>
            <a:r>
              <a:rPr lang="en-US" spc="-10"/>
              <a:t>World </a:t>
            </a:r>
            <a:r>
              <a:rPr lang="en-US" spc="-5"/>
              <a:t>Development </a:t>
            </a:r>
            <a:r>
              <a:rPr lang="en-US" spc="-10"/>
              <a:t>Report</a:t>
            </a:r>
            <a:r>
              <a:rPr lang="en-US" spc="80"/>
              <a:t> </a:t>
            </a:r>
            <a:r>
              <a:rPr lang="en-US" spc="-10"/>
              <a:t>2020</a:t>
            </a:r>
            <a:endParaRPr lang="en-US" spc="-1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6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60"/>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5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Title"/>
          <p:cNvSpPr txBox="1">
            <a:spLocks noGrp="1"/>
          </p:cNvSpPr>
          <p:nvPr>
            <p:ph type="title"/>
          </p:nvPr>
        </p:nvSpPr>
        <p:spPr>
          <a:xfrm>
            <a:off x="495299" y="466344"/>
            <a:ext cx="8140273" cy="1350314"/>
          </a:xfrm>
        </p:spPr>
        <p:txBody>
          <a:bodyPr/>
          <a:lstStyle/>
          <a:p>
            <a:r>
              <a:rPr lang="en-US" dirty="0"/>
              <a:t>Facilitating GVC participation: </a:t>
            </a:r>
            <a:br>
              <a:rPr lang="en-US" dirty="0"/>
            </a:br>
            <a:r>
              <a:rPr lang="en-US" dirty="0">
                <a:solidFill>
                  <a:srgbClr val="56AF44"/>
                </a:solidFill>
              </a:rPr>
              <a:t>Drivers for successful implementation of special economic zones</a:t>
            </a:r>
          </a:p>
        </p:txBody>
      </p:sp>
      <p:sp>
        <p:nvSpPr>
          <p:cNvPr id="18" name="TextBox 17">
            <a:extLst>
              <a:ext uri="{FF2B5EF4-FFF2-40B4-BE49-F238E27FC236}">
                <a16:creationId xmlns:a16="http://schemas.microsoft.com/office/drawing/2014/main" id="{A4694CF8-2F67-42B1-B1E8-F444C984321C}"/>
              </a:ext>
            </a:extLst>
          </p:cNvPr>
          <p:cNvSpPr txBox="1"/>
          <p:nvPr/>
        </p:nvSpPr>
        <p:spPr>
          <a:xfrm>
            <a:off x="692070" y="1869539"/>
            <a:ext cx="2185416" cy="246221"/>
          </a:xfrm>
          <a:prstGeom prst="rect">
            <a:avLst/>
          </a:prstGeom>
          <a:noFill/>
        </p:spPr>
        <p:txBody>
          <a:bodyPr wrap="square" rtlCol="0">
            <a:spAutoFit/>
          </a:bodyPr>
          <a:lstStyle/>
          <a:p>
            <a:pPr algn="ctr"/>
            <a:r>
              <a:rPr lang="en-US" sz="1000" dirty="0">
                <a:latin typeface="FuturaStd-Medium" panose="020B0502020204020303" charset="0"/>
              </a:rPr>
              <a:t>Hawassa Industrial Park (Ethiopia)</a:t>
            </a:r>
          </a:p>
        </p:txBody>
      </p:sp>
      <p:sp>
        <p:nvSpPr>
          <p:cNvPr id="21" name="TextBox 20">
            <a:extLst>
              <a:ext uri="{FF2B5EF4-FFF2-40B4-BE49-F238E27FC236}">
                <a16:creationId xmlns:a16="http://schemas.microsoft.com/office/drawing/2014/main" id="{E721253A-FE13-4C92-8309-5C16EE0F37BF}"/>
              </a:ext>
            </a:extLst>
          </p:cNvPr>
          <p:cNvSpPr txBox="1"/>
          <p:nvPr/>
        </p:nvSpPr>
        <p:spPr>
          <a:xfrm>
            <a:off x="6095634" y="1856748"/>
            <a:ext cx="2603625" cy="246221"/>
          </a:xfrm>
          <a:prstGeom prst="rect">
            <a:avLst/>
          </a:prstGeom>
          <a:noFill/>
        </p:spPr>
        <p:txBody>
          <a:bodyPr wrap="square" rtlCol="0">
            <a:spAutoFit/>
          </a:bodyPr>
          <a:lstStyle/>
          <a:p>
            <a:pPr algn="ctr"/>
            <a:r>
              <a:rPr lang="en-US" sz="1000" dirty="0">
                <a:latin typeface="FuturaStd-Medium" panose="020B0502020204020303" charset="0"/>
              </a:rPr>
              <a:t>Garri Free Zone (Sudan)</a:t>
            </a:r>
          </a:p>
        </p:txBody>
      </p:sp>
      <p:graphicFrame>
        <p:nvGraphicFramePr>
          <p:cNvPr id="22" name="Table 21">
            <a:extLst>
              <a:ext uri="{FF2B5EF4-FFF2-40B4-BE49-F238E27FC236}">
                <a16:creationId xmlns:a16="http://schemas.microsoft.com/office/drawing/2014/main" id="{2DE0953B-F917-49D9-BBB6-8E5A01B78A55}"/>
              </a:ext>
            </a:extLst>
          </p:cNvPr>
          <p:cNvGraphicFramePr>
            <a:graphicFrameLocks noGrp="1"/>
          </p:cNvGraphicFramePr>
          <p:nvPr>
            <p:extLst>
              <p:ext uri="{D42A27DB-BD31-4B8C-83A1-F6EECF244321}">
                <p14:modId xmlns:p14="http://schemas.microsoft.com/office/powerpoint/2010/main" val="672645180"/>
              </p:ext>
            </p:extLst>
          </p:nvPr>
        </p:nvGraphicFramePr>
        <p:xfrm>
          <a:off x="3219513" y="2244912"/>
          <a:ext cx="2743200" cy="2353726"/>
        </p:xfrm>
        <a:graphic>
          <a:graphicData uri="http://schemas.openxmlformats.org/drawingml/2006/table">
            <a:tbl>
              <a:tblPr firstRow="1" bandRow="1">
                <a:tableStyleId>{5C22544A-7EE6-4342-B048-85BDC9FD1C3A}</a:tableStyleId>
              </a:tblPr>
              <a:tblGrid>
                <a:gridCol w="293098">
                  <a:extLst>
                    <a:ext uri="{9D8B030D-6E8A-4147-A177-3AD203B41FA5}">
                      <a16:colId xmlns:a16="http://schemas.microsoft.com/office/drawing/2014/main" val="1771233205"/>
                    </a:ext>
                  </a:extLst>
                </a:gridCol>
                <a:gridCol w="2101366">
                  <a:extLst>
                    <a:ext uri="{9D8B030D-6E8A-4147-A177-3AD203B41FA5}">
                      <a16:colId xmlns:a16="http://schemas.microsoft.com/office/drawing/2014/main" val="700947430"/>
                    </a:ext>
                  </a:extLst>
                </a:gridCol>
                <a:gridCol w="348736">
                  <a:extLst>
                    <a:ext uri="{9D8B030D-6E8A-4147-A177-3AD203B41FA5}">
                      <a16:colId xmlns:a16="http://schemas.microsoft.com/office/drawing/2014/main" val="3169853401"/>
                    </a:ext>
                  </a:extLst>
                </a:gridCol>
              </a:tblGrid>
              <a:tr h="395813">
                <a:tc>
                  <a:txBody>
                    <a:bodyPr/>
                    <a:lstStyle/>
                    <a:p>
                      <a:pPr marL="0" indent="0" algn="ctr">
                        <a:buFont typeface="Wingdings" panose="05000000000000000000" pitchFamily="2" charset="2"/>
                        <a:buNone/>
                      </a:pPr>
                      <a:r>
                        <a:rPr lang="en-US" sz="1600" b="1" dirty="0">
                          <a:solidFill>
                            <a:srgbClr val="56AF44"/>
                          </a:solidFill>
                          <a:latin typeface="Wingdings" panose="05000000000000000000" pitchFamily="2" charset="2"/>
                          <a:sym typeface="Wingdings" panose="05000000000000000000" pitchFamily="2" charset="2"/>
                        </a:rPr>
                        <a:t></a:t>
                      </a:r>
                      <a:endParaRPr lang="en-US" sz="1600" b="1" dirty="0">
                        <a:solidFill>
                          <a:srgbClr val="56AF44"/>
                        </a:solidFill>
                        <a:latin typeface="Wingdings" panose="05000000000000000000" pitchFamily="2" charset="2"/>
                      </a:endParaRPr>
                    </a:p>
                  </a:txBody>
                  <a:tcPr marL="68580" marR="68580" marT="34290" marB="34290">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56AF44">
                        <a:alpha val="10000"/>
                      </a:srgbClr>
                    </a:solidFill>
                  </a:tcPr>
                </a:tc>
                <a:tc>
                  <a:txBody>
                    <a:bodyPr/>
                    <a:lstStyle/>
                    <a:p>
                      <a:pPr marL="0" marR="0" algn="ctr">
                        <a:lnSpc>
                          <a:spcPct val="107000"/>
                        </a:lnSpc>
                        <a:spcBef>
                          <a:spcPts val="0"/>
                        </a:spcBef>
                        <a:spcAft>
                          <a:spcPts val="0"/>
                        </a:spcAft>
                      </a:pPr>
                      <a:r>
                        <a:rPr lang="en-US" sz="1100" b="0" dirty="0">
                          <a:solidFill>
                            <a:schemeClr val="tx1"/>
                          </a:solidFill>
                          <a:effectLst/>
                          <a:latin typeface="FuturaStd-Book" panose="020B0502020204020303" charset="0"/>
                          <a:ea typeface="Times New Roman" panose="02020603050405020304" pitchFamily="18" charset="0"/>
                          <a:cs typeface="Times New Roman" panose="02020603050405020304" pitchFamily="18" charset="0"/>
                        </a:rPr>
                        <a:t>Legal and regulatory framework</a:t>
                      </a:r>
                      <a:endParaRPr lang="en-US" sz="1100" b="0" dirty="0">
                        <a:solidFill>
                          <a:schemeClr val="tx1"/>
                        </a:solidFill>
                        <a:effectLst/>
                        <a:latin typeface="FuturaStd-Book" panose="020B0502020204020303" charset="0"/>
                        <a:ea typeface="Calibri" panose="020F0502020204030204" pitchFamily="34" charset="0"/>
                        <a:cs typeface="Times New Roman" panose="02020603050405020304" pitchFamily="18" charset="0"/>
                      </a:endParaRPr>
                    </a:p>
                  </a:txBody>
                  <a:tcPr marL="51435" marR="51435" marT="0" marB="0" anchor="ct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56AF44">
                        <a:alpha val="10000"/>
                      </a:srgbClr>
                    </a:solidFill>
                  </a:tcPr>
                </a:tc>
                <a:tc>
                  <a:txBody>
                    <a:bodyPr/>
                    <a:lstStyle/>
                    <a:p>
                      <a:pPr algn="ctr"/>
                      <a:r>
                        <a:rPr lang="en-US" sz="1600" dirty="0">
                          <a:solidFill>
                            <a:srgbClr val="FF0000"/>
                          </a:solidFill>
                          <a:latin typeface="Wingdings" panose="05000000000000000000" pitchFamily="2" charset="2"/>
                          <a:sym typeface="Wingdings" panose="05000000000000000000" pitchFamily="2" charset="2"/>
                        </a:rPr>
                        <a:t></a:t>
                      </a:r>
                      <a:endParaRPr lang="en-US" sz="1600" dirty="0">
                        <a:solidFill>
                          <a:srgbClr val="FF0000"/>
                        </a:solidFill>
                        <a:latin typeface="Wingdings" panose="05000000000000000000" pitchFamily="2" charset="2"/>
                      </a:endParaRPr>
                    </a:p>
                  </a:txBody>
                  <a:tcPr marL="68580" marR="68580" marT="34290" marB="34290">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56AF44">
                        <a:alpha val="10000"/>
                      </a:srgbClr>
                    </a:solidFill>
                  </a:tcPr>
                </a:tc>
                <a:extLst>
                  <a:ext uri="{0D108BD9-81ED-4DB2-BD59-A6C34878D82A}">
                    <a16:rowId xmlns:a16="http://schemas.microsoft.com/office/drawing/2014/main" val="3109096622"/>
                  </a:ext>
                </a:extLst>
              </a:tr>
              <a:tr h="260023">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600" b="1" dirty="0">
                          <a:solidFill>
                            <a:srgbClr val="56AF44"/>
                          </a:solidFill>
                          <a:latin typeface="Wingdings" panose="05000000000000000000" pitchFamily="2" charset="2"/>
                          <a:sym typeface="Wingdings" panose="05000000000000000000" pitchFamily="2" charset="2"/>
                        </a:rPr>
                        <a:t></a:t>
                      </a:r>
                      <a:endParaRPr lang="en-US" sz="1600" b="1" dirty="0">
                        <a:solidFill>
                          <a:srgbClr val="56AF44"/>
                        </a:solidFill>
                        <a:latin typeface="Wingdings" panose="05000000000000000000" pitchFamily="2" charset="2"/>
                      </a:endParaRPr>
                    </a:p>
                  </a:txBody>
                  <a:tcPr marL="68580" marR="68580" marT="34290" marB="34290">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pPr marL="0" marR="0" algn="ctr">
                        <a:lnSpc>
                          <a:spcPct val="107000"/>
                        </a:lnSpc>
                        <a:spcBef>
                          <a:spcPts val="0"/>
                        </a:spcBef>
                        <a:spcAft>
                          <a:spcPts val="0"/>
                        </a:spcAft>
                      </a:pPr>
                      <a:r>
                        <a:rPr lang="en-US" sz="1100" b="0" dirty="0">
                          <a:solidFill>
                            <a:schemeClr val="tx1"/>
                          </a:solidFill>
                          <a:effectLst/>
                          <a:latin typeface="FuturaStd-Book" panose="020B0502020204020303" charset="0"/>
                          <a:ea typeface="Calibri" panose="020F0502020204030204" pitchFamily="34" charset="0"/>
                          <a:cs typeface="Times New Roman" panose="02020603050405020304" pitchFamily="18" charset="0"/>
                        </a:rPr>
                        <a:t>Government support</a:t>
                      </a:r>
                    </a:p>
                  </a:txBody>
                  <a:tcPr marL="51435" marR="51435" marT="0" marB="0" anchor="ctr">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pPr algn="ctr"/>
                      <a:r>
                        <a:rPr lang="en-US" sz="1600" dirty="0">
                          <a:solidFill>
                            <a:srgbClr val="FF0000"/>
                          </a:solidFill>
                          <a:latin typeface="Wingdings" panose="05000000000000000000" pitchFamily="2" charset="2"/>
                          <a:sym typeface="Wingdings" panose="05000000000000000000" pitchFamily="2" charset="2"/>
                        </a:rPr>
                        <a:t></a:t>
                      </a:r>
                      <a:endParaRPr lang="en-US" sz="1600" dirty="0">
                        <a:solidFill>
                          <a:srgbClr val="FF0000"/>
                        </a:solidFill>
                      </a:endParaRPr>
                    </a:p>
                  </a:txBody>
                  <a:tcPr marL="68580" marR="68580" marT="34290" marB="34290">
                    <a:lnL w="12700" cmpd="sng">
                      <a:noFill/>
                    </a:lnL>
                    <a:lnR w="12700" cmpd="sng">
                      <a:noFill/>
                    </a:lnR>
                    <a:lnT w="381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525466087"/>
                  </a:ext>
                </a:extLst>
              </a:tr>
              <a:tr h="260023">
                <a:tc>
                  <a:txBody>
                    <a:bodyPr/>
                    <a:lstStyle/>
                    <a:p>
                      <a:pPr algn="ctr"/>
                      <a:r>
                        <a:rPr lang="en-US" sz="1600" b="1" dirty="0">
                          <a:solidFill>
                            <a:srgbClr val="56AF44"/>
                          </a:solidFill>
                          <a:latin typeface="Wingdings" panose="05000000000000000000" pitchFamily="2" charset="2"/>
                          <a:sym typeface="Wingdings" panose="05000000000000000000" pitchFamily="2" charset="2"/>
                        </a:rPr>
                        <a:t></a:t>
                      </a:r>
                      <a:endParaRPr lang="en-US" sz="1600" b="1" dirty="0">
                        <a:solidFill>
                          <a:srgbClr val="56AF44"/>
                        </a:solidFill>
                      </a:endParaRPr>
                    </a:p>
                  </a:txBody>
                  <a:tcPr marL="68580" marR="68580" marT="34290" marB="34290">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56AF44">
                        <a:alpha val="10000"/>
                      </a:srgbClr>
                    </a:solidFill>
                  </a:tcPr>
                </a:tc>
                <a:tc>
                  <a:txBody>
                    <a:bodyPr/>
                    <a:lstStyle/>
                    <a:p>
                      <a:pPr marL="0" marR="0" algn="ctr">
                        <a:lnSpc>
                          <a:spcPct val="107000"/>
                        </a:lnSpc>
                        <a:spcBef>
                          <a:spcPts val="0"/>
                        </a:spcBef>
                        <a:spcAft>
                          <a:spcPts val="0"/>
                        </a:spcAft>
                      </a:pPr>
                      <a:r>
                        <a:rPr lang="en-US" sz="1100" b="0" dirty="0">
                          <a:solidFill>
                            <a:schemeClr val="tx1"/>
                          </a:solidFill>
                          <a:effectLst/>
                          <a:latin typeface="FuturaStd-Book" panose="020B0502020204020303" charset="0"/>
                          <a:ea typeface="Times New Roman" panose="02020603050405020304" pitchFamily="18" charset="0"/>
                          <a:cs typeface="Times New Roman" panose="02020603050405020304" pitchFamily="18" charset="0"/>
                        </a:rPr>
                        <a:t>Zone-level governance</a:t>
                      </a:r>
                      <a:endParaRPr lang="en-US" sz="1100" b="0" dirty="0">
                        <a:solidFill>
                          <a:schemeClr val="tx1"/>
                        </a:solidFill>
                        <a:effectLst/>
                        <a:latin typeface="FuturaStd-Book" panose="020B0502020204020303" charset="0"/>
                        <a:ea typeface="Calibri" panose="020F0502020204030204" pitchFamily="34" charset="0"/>
                        <a:cs typeface="Times New Roman" panose="02020603050405020304" pitchFamily="18" charset="0"/>
                      </a:endParaRPr>
                    </a:p>
                  </a:txBody>
                  <a:tcPr marL="51435" marR="51435"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56AF44">
                        <a:alpha val="10000"/>
                      </a:srgbClr>
                    </a:solidFill>
                  </a:tcPr>
                </a:tc>
                <a:tc>
                  <a:txBody>
                    <a:bodyPr/>
                    <a:lstStyle/>
                    <a:p>
                      <a:pPr algn="ctr"/>
                      <a:r>
                        <a:rPr lang="en-US" sz="1600" dirty="0">
                          <a:solidFill>
                            <a:srgbClr val="FF0000"/>
                          </a:solidFill>
                          <a:latin typeface="Wingdings" panose="05000000000000000000" pitchFamily="2" charset="2"/>
                          <a:sym typeface="Wingdings" panose="05000000000000000000" pitchFamily="2" charset="2"/>
                        </a:rPr>
                        <a:t></a:t>
                      </a:r>
                      <a:endParaRPr lang="en-US" sz="1600" dirty="0">
                        <a:solidFill>
                          <a:srgbClr val="FF0000"/>
                        </a:solidFill>
                      </a:endParaRPr>
                    </a:p>
                  </a:txBody>
                  <a:tcPr marL="68580" marR="68580" marT="34290" marB="34290">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56AF44">
                        <a:alpha val="10000"/>
                      </a:srgbClr>
                    </a:solidFill>
                  </a:tcPr>
                </a:tc>
                <a:extLst>
                  <a:ext uri="{0D108BD9-81ED-4DB2-BD59-A6C34878D82A}">
                    <a16:rowId xmlns:a16="http://schemas.microsoft.com/office/drawing/2014/main" val="1693036989"/>
                  </a:ext>
                </a:extLst>
              </a:tr>
              <a:tr h="260023">
                <a:tc>
                  <a:txBody>
                    <a:bodyPr/>
                    <a:lstStyle/>
                    <a:p>
                      <a:pPr algn="ctr"/>
                      <a:r>
                        <a:rPr lang="en-US" sz="1600" b="1" dirty="0">
                          <a:solidFill>
                            <a:srgbClr val="56AF44"/>
                          </a:solidFill>
                          <a:latin typeface="Wingdings" panose="05000000000000000000" pitchFamily="2" charset="2"/>
                          <a:sym typeface="Wingdings" panose="05000000000000000000" pitchFamily="2" charset="2"/>
                        </a:rPr>
                        <a:t></a:t>
                      </a:r>
                      <a:endParaRPr lang="en-US" sz="1600" b="1" dirty="0">
                        <a:solidFill>
                          <a:srgbClr val="56AF44"/>
                        </a:solidFill>
                      </a:endParaRPr>
                    </a:p>
                  </a:txBody>
                  <a:tcPr marL="68580" marR="68580" marT="34290" marB="3429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algn="ctr">
                        <a:lnSpc>
                          <a:spcPct val="107000"/>
                        </a:lnSpc>
                        <a:spcBef>
                          <a:spcPts val="0"/>
                        </a:spcBef>
                        <a:spcAft>
                          <a:spcPts val="0"/>
                        </a:spcAft>
                      </a:pPr>
                      <a:r>
                        <a:rPr lang="en-US" sz="1100" b="0" dirty="0">
                          <a:solidFill>
                            <a:schemeClr val="tx1"/>
                          </a:solidFill>
                          <a:effectLst/>
                          <a:latin typeface="FuturaStd-Book" panose="020B0502020204020303" charset="0"/>
                          <a:ea typeface="Times New Roman" panose="02020603050405020304" pitchFamily="18" charset="0"/>
                          <a:cs typeface="Times New Roman" panose="02020603050405020304" pitchFamily="18" charset="0"/>
                        </a:rPr>
                        <a:t>Industrial infrastructure</a:t>
                      </a:r>
                      <a:endParaRPr lang="en-US" sz="1100" b="0" dirty="0">
                        <a:solidFill>
                          <a:schemeClr val="tx1"/>
                        </a:solidFill>
                        <a:effectLst/>
                        <a:latin typeface="FuturaStd-Book" panose="020B0502020204020303" charset="0"/>
                        <a:ea typeface="Calibri" panose="020F0502020204030204" pitchFamily="34" charset="0"/>
                        <a:cs typeface="Times New Roman" panose="02020603050405020304" pitchFamily="18" charset="0"/>
                      </a:endParaRPr>
                    </a:p>
                  </a:txBody>
                  <a:tcPr marL="51435" marR="51435"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1600" dirty="0">
                          <a:solidFill>
                            <a:srgbClr val="FF0000"/>
                          </a:solidFill>
                          <a:latin typeface="Wingdings" panose="05000000000000000000" pitchFamily="2" charset="2"/>
                          <a:sym typeface="Wingdings" panose="05000000000000000000" pitchFamily="2" charset="2"/>
                        </a:rPr>
                        <a:t></a:t>
                      </a:r>
                      <a:endParaRPr lang="en-US" sz="1600" dirty="0">
                        <a:solidFill>
                          <a:srgbClr val="FF0000"/>
                        </a:solidFill>
                      </a:endParaRPr>
                    </a:p>
                  </a:txBody>
                  <a:tcPr marL="68580" marR="68580" marT="34290" marB="3429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650754690"/>
                  </a:ext>
                </a:extLst>
              </a:tr>
              <a:tr h="395813">
                <a:tc>
                  <a:txBody>
                    <a:bodyPr/>
                    <a:lstStyle/>
                    <a:p>
                      <a:pPr algn="ctr"/>
                      <a:r>
                        <a:rPr lang="en-US" sz="1600" b="1" dirty="0">
                          <a:solidFill>
                            <a:srgbClr val="56AF44"/>
                          </a:solidFill>
                          <a:latin typeface="Wingdings" panose="05000000000000000000" pitchFamily="2" charset="2"/>
                          <a:sym typeface="Wingdings" panose="05000000000000000000" pitchFamily="2" charset="2"/>
                        </a:rPr>
                        <a:t></a:t>
                      </a:r>
                      <a:endParaRPr lang="en-US" sz="1600" b="1" dirty="0">
                        <a:solidFill>
                          <a:srgbClr val="56AF44"/>
                        </a:solidFill>
                      </a:endParaRPr>
                    </a:p>
                  </a:txBody>
                  <a:tcPr marL="68580" marR="68580" marT="34290" marB="34290">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56AF44">
                        <a:alpha val="10000"/>
                      </a:srgbClr>
                    </a:solidFill>
                  </a:tcPr>
                </a:tc>
                <a:tc>
                  <a:txBody>
                    <a:bodyPr/>
                    <a:lstStyle/>
                    <a:p>
                      <a:pPr marL="0" marR="0" algn="ctr">
                        <a:lnSpc>
                          <a:spcPct val="107000"/>
                        </a:lnSpc>
                        <a:spcBef>
                          <a:spcPts val="0"/>
                        </a:spcBef>
                        <a:spcAft>
                          <a:spcPts val="0"/>
                        </a:spcAft>
                      </a:pPr>
                      <a:r>
                        <a:rPr lang="en-US" sz="1100" b="0" dirty="0">
                          <a:solidFill>
                            <a:schemeClr val="tx1"/>
                          </a:solidFill>
                          <a:effectLst/>
                          <a:latin typeface="FuturaStd-Book" panose="020B0502020204020303" charset="0"/>
                          <a:ea typeface="Times New Roman" panose="02020603050405020304" pitchFamily="18" charset="0"/>
                          <a:cs typeface="Times New Roman" panose="02020603050405020304" pitchFamily="18" charset="0"/>
                        </a:rPr>
                        <a:t>Location and connectivity</a:t>
                      </a:r>
                      <a:endParaRPr lang="en-US" sz="1100" b="0" dirty="0">
                        <a:solidFill>
                          <a:schemeClr val="tx1"/>
                        </a:solidFill>
                        <a:effectLst/>
                        <a:latin typeface="FuturaStd-Book" panose="020B0502020204020303" charset="0"/>
                        <a:ea typeface="Calibri" panose="020F0502020204030204" pitchFamily="34" charset="0"/>
                        <a:cs typeface="Times New Roman" panose="02020603050405020304" pitchFamily="18" charset="0"/>
                      </a:endParaRPr>
                    </a:p>
                  </a:txBody>
                  <a:tcPr marL="51435" marR="51435"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56AF44">
                        <a:alpha val="10000"/>
                      </a:srgbClr>
                    </a:solidFill>
                  </a:tcPr>
                </a:tc>
                <a:tc>
                  <a:txBody>
                    <a:bodyPr/>
                    <a:lstStyle/>
                    <a:p>
                      <a:pPr algn="ctr"/>
                      <a:r>
                        <a:rPr lang="en-US" sz="1600" dirty="0">
                          <a:solidFill>
                            <a:srgbClr val="FF0000"/>
                          </a:solidFill>
                          <a:latin typeface="Wingdings" panose="05000000000000000000" pitchFamily="2" charset="2"/>
                          <a:sym typeface="Wingdings" panose="05000000000000000000" pitchFamily="2" charset="2"/>
                        </a:rPr>
                        <a:t></a:t>
                      </a:r>
                      <a:endParaRPr lang="en-US" sz="1600" dirty="0">
                        <a:solidFill>
                          <a:srgbClr val="FF0000"/>
                        </a:solidFill>
                      </a:endParaRPr>
                    </a:p>
                  </a:txBody>
                  <a:tcPr marL="68580" marR="68580" marT="34290" marB="34290">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56AF44">
                        <a:alpha val="10000"/>
                      </a:srgbClr>
                    </a:solidFill>
                  </a:tcPr>
                </a:tc>
                <a:extLst>
                  <a:ext uri="{0D108BD9-81ED-4DB2-BD59-A6C34878D82A}">
                    <a16:rowId xmlns:a16="http://schemas.microsoft.com/office/drawing/2014/main" val="734877813"/>
                  </a:ext>
                </a:extLst>
              </a:tr>
              <a:tr h="260023">
                <a:tc>
                  <a:txBody>
                    <a:bodyPr/>
                    <a:lstStyle/>
                    <a:p>
                      <a:pPr algn="ctr"/>
                      <a:r>
                        <a:rPr lang="en-US" sz="1600" b="1" dirty="0">
                          <a:solidFill>
                            <a:srgbClr val="56AF44"/>
                          </a:solidFill>
                          <a:latin typeface="Wingdings" panose="05000000000000000000" pitchFamily="2" charset="2"/>
                          <a:sym typeface="Wingdings" panose="05000000000000000000" pitchFamily="2" charset="2"/>
                        </a:rPr>
                        <a:t></a:t>
                      </a:r>
                      <a:endParaRPr lang="en-US" sz="1600" b="1" dirty="0">
                        <a:solidFill>
                          <a:srgbClr val="56AF44"/>
                        </a:solidFill>
                      </a:endParaRPr>
                    </a:p>
                  </a:txBody>
                  <a:tcPr marL="68580" marR="68580" marT="34290" marB="3429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algn="ctr">
                        <a:lnSpc>
                          <a:spcPct val="107000"/>
                        </a:lnSpc>
                        <a:spcBef>
                          <a:spcPts val="0"/>
                        </a:spcBef>
                        <a:spcAft>
                          <a:spcPts val="0"/>
                        </a:spcAft>
                      </a:pPr>
                      <a:r>
                        <a:rPr lang="en-US" sz="1100" b="0" dirty="0">
                          <a:solidFill>
                            <a:schemeClr val="tx1"/>
                          </a:solidFill>
                          <a:effectLst/>
                          <a:latin typeface="FuturaStd-Book" panose="020B0502020204020303" charset="0"/>
                          <a:ea typeface="Times New Roman" panose="02020603050405020304" pitchFamily="18" charset="0"/>
                          <a:cs typeface="Times New Roman" panose="02020603050405020304" pitchFamily="18" charset="0"/>
                        </a:rPr>
                        <a:t>Human resources</a:t>
                      </a:r>
                      <a:endParaRPr lang="en-US" sz="1100" b="0" dirty="0">
                        <a:solidFill>
                          <a:schemeClr val="tx1"/>
                        </a:solidFill>
                        <a:effectLst/>
                        <a:latin typeface="FuturaStd-Book" panose="020B0502020204020303" charset="0"/>
                        <a:ea typeface="Calibri" panose="020F0502020204030204" pitchFamily="34" charset="0"/>
                        <a:cs typeface="Times New Roman" panose="02020603050405020304" pitchFamily="18" charset="0"/>
                      </a:endParaRPr>
                    </a:p>
                  </a:txBody>
                  <a:tcPr marL="51435" marR="51435"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1200" b="1" dirty="0"/>
                        <a:t>~</a:t>
                      </a:r>
                    </a:p>
                  </a:txBody>
                  <a:tcPr marL="68580" marR="68580" marT="34290" marB="3429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4173717243"/>
                  </a:ext>
                </a:extLst>
              </a:tr>
              <a:tr h="260023">
                <a:tc>
                  <a:txBody>
                    <a:bodyPr/>
                    <a:lstStyle/>
                    <a:p>
                      <a:pPr algn="ctr"/>
                      <a:r>
                        <a:rPr lang="en-US" sz="1600" b="1" dirty="0">
                          <a:solidFill>
                            <a:srgbClr val="56AF44"/>
                          </a:solidFill>
                          <a:latin typeface="Wingdings" panose="05000000000000000000" pitchFamily="2" charset="2"/>
                          <a:sym typeface="Wingdings" panose="05000000000000000000" pitchFamily="2" charset="2"/>
                        </a:rPr>
                        <a:t></a:t>
                      </a:r>
                      <a:endParaRPr lang="en-US" sz="1600" b="1" dirty="0">
                        <a:solidFill>
                          <a:srgbClr val="56AF44"/>
                        </a:solidFill>
                      </a:endParaRPr>
                    </a:p>
                  </a:txBody>
                  <a:tcPr marL="68580" marR="68580" marT="34290" marB="34290">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56AF44">
                        <a:alpha val="10000"/>
                      </a:srgbClr>
                    </a:solidFill>
                  </a:tcPr>
                </a:tc>
                <a:tc>
                  <a:txBody>
                    <a:bodyPr/>
                    <a:lstStyle/>
                    <a:p>
                      <a:pPr marL="0" marR="0" algn="ctr">
                        <a:lnSpc>
                          <a:spcPct val="107000"/>
                        </a:lnSpc>
                        <a:spcBef>
                          <a:spcPts val="0"/>
                        </a:spcBef>
                        <a:spcAft>
                          <a:spcPts val="0"/>
                        </a:spcAft>
                      </a:pPr>
                      <a:r>
                        <a:rPr lang="en-US" sz="1100" b="0" dirty="0">
                          <a:solidFill>
                            <a:schemeClr val="tx1"/>
                          </a:solidFill>
                          <a:effectLst/>
                          <a:latin typeface="FuturaStd-Book" panose="020B0502020204020303" charset="0"/>
                          <a:ea typeface="Calibri" panose="020F0502020204030204" pitchFamily="34" charset="0"/>
                          <a:cs typeface="Times New Roman" panose="02020603050405020304" pitchFamily="18" charset="0"/>
                        </a:rPr>
                        <a:t>Market demand</a:t>
                      </a:r>
                    </a:p>
                  </a:txBody>
                  <a:tcPr marL="51435" marR="51435"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56AF44">
                        <a:alpha val="10000"/>
                      </a:srgbClr>
                    </a:solidFill>
                  </a:tcPr>
                </a:tc>
                <a:tc>
                  <a:txBody>
                    <a:bodyPr/>
                    <a:lstStyle/>
                    <a:p>
                      <a:pPr algn="ctr"/>
                      <a:r>
                        <a:rPr lang="en-US" sz="1200" b="1" dirty="0"/>
                        <a:t>~</a:t>
                      </a:r>
                    </a:p>
                  </a:txBody>
                  <a:tcPr marL="68580" marR="68580" marT="34290" marB="34290">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56AF44">
                        <a:alpha val="10000"/>
                      </a:srgbClr>
                    </a:solidFill>
                  </a:tcPr>
                </a:tc>
                <a:extLst>
                  <a:ext uri="{0D108BD9-81ED-4DB2-BD59-A6C34878D82A}">
                    <a16:rowId xmlns:a16="http://schemas.microsoft.com/office/drawing/2014/main" val="2825467700"/>
                  </a:ext>
                </a:extLst>
              </a:tr>
            </a:tbl>
          </a:graphicData>
        </a:graphic>
      </p:graphicFrame>
      <p:sp>
        <p:nvSpPr>
          <p:cNvPr id="2" name="Oval 1">
            <a:extLst>
              <a:ext uri="{FF2B5EF4-FFF2-40B4-BE49-F238E27FC236}">
                <a16:creationId xmlns:a16="http://schemas.microsoft.com/office/drawing/2014/main" id="{3BCE88CF-BCF0-49B8-81AA-30BBFC8DC85F}"/>
              </a:ext>
            </a:extLst>
          </p:cNvPr>
          <p:cNvSpPr/>
          <p:nvPr/>
        </p:nvSpPr>
        <p:spPr>
          <a:xfrm>
            <a:off x="712105" y="2112841"/>
            <a:ext cx="2203035" cy="2203035"/>
          </a:xfrm>
          <a:prstGeom prst="ellipse">
            <a:avLst/>
          </a:prstGeom>
          <a:solidFill>
            <a:srgbClr val="56AF44">
              <a:alpha val="10000"/>
            </a:srgbClr>
          </a:solidFill>
          <a:ln w="476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a:extLst>
              <a:ext uri="{FF2B5EF4-FFF2-40B4-BE49-F238E27FC236}">
                <a16:creationId xmlns:a16="http://schemas.microsoft.com/office/drawing/2014/main" id="{3530A6B8-A3E8-44F9-B372-E7EE2FDE155C}"/>
              </a:ext>
            </a:extLst>
          </p:cNvPr>
          <p:cNvSpPr/>
          <p:nvPr/>
        </p:nvSpPr>
        <p:spPr>
          <a:xfrm>
            <a:off x="6297499" y="2133688"/>
            <a:ext cx="2203704" cy="2203704"/>
          </a:xfrm>
          <a:prstGeom prst="ellipse">
            <a:avLst/>
          </a:prstGeom>
          <a:solidFill>
            <a:srgbClr val="56AF44">
              <a:alpha val="10000"/>
            </a:srgbClr>
          </a:solidFill>
          <a:ln w="476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5" name="Group 44">
            <a:extLst>
              <a:ext uri="{FF2B5EF4-FFF2-40B4-BE49-F238E27FC236}">
                <a16:creationId xmlns:a16="http://schemas.microsoft.com/office/drawing/2014/main" id="{B626C4D5-C038-47FA-8200-3479E104AE93}"/>
              </a:ext>
            </a:extLst>
          </p:cNvPr>
          <p:cNvGrpSpPr/>
          <p:nvPr/>
        </p:nvGrpSpPr>
        <p:grpSpPr>
          <a:xfrm>
            <a:off x="6203728" y="2304381"/>
            <a:ext cx="2628454" cy="2353725"/>
            <a:chOff x="6203728" y="2304381"/>
            <a:chExt cx="2628454" cy="2353725"/>
          </a:xfrm>
        </p:grpSpPr>
        <p:sp>
          <p:nvSpPr>
            <p:cNvPr id="6" name="Freeform: Shape 5">
              <a:extLst>
                <a:ext uri="{FF2B5EF4-FFF2-40B4-BE49-F238E27FC236}">
                  <a16:creationId xmlns:a16="http://schemas.microsoft.com/office/drawing/2014/main" id="{F84B2C1B-B98E-4116-B487-648171737434}"/>
                </a:ext>
              </a:extLst>
            </p:cNvPr>
            <p:cNvSpPr/>
            <p:nvPr/>
          </p:nvSpPr>
          <p:spPr>
            <a:xfrm>
              <a:off x="6694249" y="3979334"/>
              <a:ext cx="462247" cy="554697"/>
            </a:xfrm>
            <a:custGeom>
              <a:avLst/>
              <a:gdLst>
                <a:gd name="connsiteX0" fmla="*/ 35230 w 499713"/>
                <a:gd name="connsiteY0" fmla="*/ 2249 h 599655"/>
                <a:gd name="connsiteX1" fmla="*/ 46640 w 499713"/>
                <a:gd name="connsiteY1" fmla="*/ 0 h 599655"/>
                <a:gd name="connsiteX2" fmla="*/ 52178 w 499713"/>
                <a:gd name="connsiteY2" fmla="*/ 3248 h 599655"/>
                <a:gd name="connsiteX3" fmla="*/ 65879 w 499713"/>
                <a:gd name="connsiteY3" fmla="*/ 2582 h 599655"/>
                <a:gd name="connsiteX4" fmla="*/ 83119 w 499713"/>
                <a:gd name="connsiteY4" fmla="*/ 4123 h 599655"/>
                <a:gd name="connsiteX5" fmla="*/ 86742 w 499713"/>
                <a:gd name="connsiteY5" fmla="*/ 2207 h 599655"/>
                <a:gd name="connsiteX6" fmla="*/ 91572 w 499713"/>
                <a:gd name="connsiteY6" fmla="*/ 2374 h 599655"/>
                <a:gd name="connsiteX7" fmla="*/ 95945 w 499713"/>
                <a:gd name="connsiteY7" fmla="*/ 5788 h 599655"/>
                <a:gd name="connsiteX8" fmla="*/ 105065 w 499713"/>
                <a:gd name="connsiteY8" fmla="*/ 5289 h 599655"/>
                <a:gd name="connsiteX9" fmla="*/ 105939 w 499713"/>
                <a:gd name="connsiteY9" fmla="*/ 6413 h 599655"/>
                <a:gd name="connsiteX10" fmla="*/ 104940 w 499713"/>
                <a:gd name="connsiteY10" fmla="*/ 17615 h 599655"/>
                <a:gd name="connsiteX11" fmla="*/ 107397 w 499713"/>
                <a:gd name="connsiteY11" fmla="*/ 22529 h 599655"/>
                <a:gd name="connsiteX12" fmla="*/ 131175 w 499713"/>
                <a:gd name="connsiteY12" fmla="*/ 34105 h 599655"/>
                <a:gd name="connsiteX13" fmla="*/ 137046 w 499713"/>
                <a:gd name="connsiteY13" fmla="*/ 39019 h 599655"/>
                <a:gd name="connsiteX14" fmla="*/ 150997 w 499713"/>
                <a:gd name="connsiteY14" fmla="*/ 39561 h 599655"/>
                <a:gd name="connsiteX15" fmla="*/ 190890 w 499713"/>
                <a:gd name="connsiteY15" fmla="*/ 87367 h 599655"/>
                <a:gd name="connsiteX16" fmla="*/ 191432 w 499713"/>
                <a:gd name="connsiteY16" fmla="*/ 90073 h 599655"/>
                <a:gd name="connsiteX17" fmla="*/ 191057 w 499713"/>
                <a:gd name="connsiteY17" fmla="*/ 97944 h 599655"/>
                <a:gd name="connsiteX18" fmla="*/ 189808 w 499713"/>
                <a:gd name="connsiteY18" fmla="*/ 100318 h 599655"/>
                <a:gd name="connsiteX19" fmla="*/ 177398 w 499713"/>
                <a:gd name="connsiteY19" fmla="*/ 98902 h 599655"/>
                <a:gd name="connsiteX20" fmla="*/ 173359 w 499713"/>
                <a:gd name="connsiteY20" fmla="*/ 102566 h 599655"/>
                <a:gd name="connsiteX21" fmla="*/ 170361 w 499713"/>
                <a:gd name="connsiteY21" fmla="*/ 103691 h 599655"/>
                <a:gd name="connsiteX22" fmla="*/ 162823 w 499713"/>
                <a:gd name="connsiteY22" fmla="*/ 101817 h 599655"/>
                <a:gd name="connsiteX23" fmla="*/ 158326 w 499713"/>
                <a:gd name="connsiteY23" fmla="*/ 106106 h 599655"/>
                <a:gd name="connsiteX24" fmla="*/ 157368 w 499713"/>
                <a:gd name="connsiteY24" fmla="*/ 107938 h 599655"/>
                <a:gd name="connsiteX25" fmla="*/ 168487 w 499713"/>
                <a:gd name="connsiteY25" fmla="*/ 122763 h 599655"/>
                <a:gd name="connsiteX26" fmla="*/ 169694 w 499713"/>
                <a:gd name="connsiteY26" fmla="*/ 131799 h 599655"/>
                <a:gd name="connsiteX27" fmla="*/ 176899 w 499713"/>
                <a:gd name="connsiteY27" fmla="*/ 135672 h 599655"/>
                <a:gd name="connsiteX28" fmla="*/ 182604 w 499713"/>
                <a:gd name="connsiteY28" fmla="*/ 135964 h 599655"/>
                <a:gd name="connsiteX29" fmla="*/ 182062 w 499713"/>
                <a:gd name="connsiteY29" fmla="*/ 140586 h 599655"/>
                <a:gd name="connsiteX30" fmla="*/ 187934 w 499713"/>
                <a:gd name="connsiteY30" fmla="*/ 153079 h 599655"/>
                <a:gd name="connsiteX31" fmla="*/ 204341 w 499713"/>
                <a:gd name="connsiteY31" fmla="*/ 158201 h 599655"/>
                <a:gd name="connsiteX32" fmla="*/ 204966 w 499713"/>
                <a:gd name="connsiteY32" fmla="*/ 161616 h 599655"/>
                <a:gd name="connsiteX33" fmla="*/ 210046 w 499713"/>
                <a:gd name="connsiteY33" fmla="*/ 165946 h 599655"/>
                <a:gd name="connsiteX34" fmla="*/ 209671 w 499713"/>
                <a:gd name="connsiteY34" fmla="*/ 170444 h 599655"/>
                <a:gd name="connsiteX35" fmla="*/ 235615 w 499713"/>
                <a:gd name="connsiteY35" fmla="*/ 188808 h 599655"/>
                <a:gd name="connsiteX36" fmla="*/ 272719 w 499713"/>
                <a:gd name="connsiteY36" fmla="*/ 193930 h 599655"/>
                <a:gd name="connsiteX37" fmla="*/ 287668 w 499713"/>
                <a:gd name="connsiteY37" fmla="*/ 198136 h 599655"/>
                <a:gd name="connsiteX38" fmla="*/ 306033 w 499713"/>
                <a:gd name="connsiteY38" fmla="*/ 210379 h 599655"/>
                <a:gd name="connsiteX39" fmla="*/ 311280 w 499713"/>
                <a:gd name="connsiteY39" fmla="*/ 212628 h 599655"/>
                <a:gd name="connsiteX40" fmla="*/ 316652 w 499713"/>
                <a:gd name="connsiteY40" fmla="*/ 212337 h 599655"/>
                <a:gd name="connsiteX41" fmla="*/ 328312 w 499713"/>
                <a:gd name="connsiteY41" fmla="*/ 207798 h 599655"/>
                <a:gd name="connsiteX42" fmla="*/ 345135 w 499713"/>
                <a:gd name="connsiteY42" fmla="*/ 204008 h 599655"/>
                <a:gd name="connsiteX43" fmla="*/ 363875 w 499713"/>
                <a:gd name="connsiteY43" fmla="*/ 204258 h 599655"/>
                <a:gd name="connsiteX44" fmla="*/ 373078 w 499713"/>
                <a:gd name="connsiteY44" fmla="*/ 206632 h 599655"/>
                <a:gd name="connsiteX45" fmla="*/ 385862 w 499713"/>
                <a:gd name="connsiteY45" fmla="*/ 216334 h 599655"/>
                <a:gd name="connsiteX46" fmla="*/ 385862 w 499713"/>
                <a:gd name="connsiteY46" fmla="*/ 216334 h 599655"/>
                <a:gd name="connsiteX47" fmla="*/ 392400 w 499713"/>
                <a:gd name="connsiteY47" fmla="*/ 305700 h 599655"/>
                <a:gd name="connsiteX48" fmla="*/ 402186 w 499713"/>
                <a:gd name="connsiteY48" fmla="*/ 344302 h 599655"/>
                <a:gd name="connsiteX49" fmla="*/ 499963 w 499713"/>
                <a:gd name="connsiteY49" fmla="*/ 579751 h 599655"/>
                <a:gd name="connsiteX50" fmla="*/ 499963 w 499713"/>
                <a:gd name="connsiteY50" fmla="*/ 579751 h 599655"/>
                <a:gd name="connsiteX51" fmla="*/ 481099 w 499713"/>
                <a:gd name="connsiteY51" fmla="*/ 581625 h 599655"/>
                <a:gd name="connsiteX52" fmla="*/ 457904 w 499713"/>
                <a:gd name="connsiteY52" fmla="*/ 578918 h 599655"/>
                <a:gd name="connsiteX53" fmla="*/ 396064 w 499713"/>
                <a:gd name="connsiteY53" fmla="*/ 577252 h 599655"/>
                <a:gd name="connsiteX54" fmla="*/ 367997 w 499713"/>
                <a:gd name="connsiteY54" fmla="*/ 578751 h 599655"/>
                <a:gd name="connsiteX55" fmla="*/ 351507 w 499713"/>
                <a:gd name="connsiteY55" fmla="*/ 582041 h 599655"/>
                <a:gd name="connsiteX56" fmla="*/ 299412 w 499713"/>
                <a:gd name="connsiteY56" fmla="*/ 600447 h 599655"/>
                <a:gd name="connsiteX57" fmla="*/ 286211 w 499713"/>
                <a:gd name="connsiteY57" fmla="*/ 599448 h 599655"/>
                <a:gd name="connsiteX58" fmla="*/ 239821 w 499713"/>
                <a:gd name="connsiteY58" fmla="*/ 585248 h 599655"/>
                <a:gd name="connsiteX59" fmla="*/ 226745 w 499713"/>
                <a:gd name="connsiteY59" fmla="*/ 569507 h 599655"/>
                <a:gd name="connsiteX60" fmla="*/ 213503 w 499713"/>
                <a:gd name="connsiteY60" fmla="*/ 527156 h 599655"/>
                <a:gd name="connsiteX61" fmla="*/ 192015 w 499713"/>
                <a:gd name="connsiteY61" fmla="*/ 505918 h 599655"/>
                <a:gd name="connsiteX62" fmla="*/ 189141 w 499713"/>
                <a:gd name="connsiteY62" fmla="*/ 498880 h 599655"/>
                <a:gd name="connsiteX63" fmla="*/ 184394 w 499713"/>
                <a:gd name="connsiteY63" fmla="*/ 491843 h 599655"/>
                <a:gd name="connsiteX64" fmla="*/ 172859 w 499713"/>
                <a:gd name="connsiteY64" fmla="*/ 484472 h 599655"/>
                <a:gd name="connsiteX65" fmla="*/ 164822 w 499713"/>
                <a:gd name="connsiteY65" fmla="*/ 482182 h 599655"/>
                <a:gd name="connsiteX66" fmla="*/ 165322 w 499713"/>
                <a:gd name="connsiteY66" fmla="*/ 447743 h 599655"/>
                <a:gd name="connsiteX67" fmla="*/ 161074 w 499713"/>
                <a:gd name="connsiteY67" fmla="*/ 442580 h 599655"/>
                <a:gd name="connsiteX68" fmla="*/ 151413 w 499713"/>
                <a:gd name="connsiteY68" fmla="*/ 439165 h 599655"/>
                <a:gd name="connsiteX69" fmla="*/ 151413 w 499713"/>
                <a:gd name="connsiteY69" fmla="*/ 439165 h 599655"/>
                <a:gd name="connsiteX70" fmla="*/ 146083 w 499713"/>
                <a:gd name="connsiteY70" fmla="*/ 391650 h 599655"/>
                <a:gd name="connsiteX71" fmla="*/ 137671 w 499713"/>
                <a:gd name="connsiteY71" fmla="*/ 358336 h 599655"/>
                <a:gd name="connsiteX72" fmla="*/ 120556 w 499713"/>
                <a:gd name="connsiteY72" fmla="*/ 306782 h 599655"/>
                <a:gd name="connsiteX73" fmla="*/ 103899 w 499713"/>
                <a:gd name="connsiteY73" fmla="*/ 283046 h 599655"/>
                <a:gd name="connsiteX74" fmla="*/ 123471 w 499713"/>
                <a:gd name="connsiteY74" fmla="*/ 274926 h 599655"/>
                <a:gd name="connsiteX75" fmla="*/ 129967 w 499713"/>
                <a:gd name="connsiteY75" fmla="*/ 262183 h 599655"/>
                <a:gd name="connsiteX76" fmla="*/ 90615 w 499713"/>
                <a:gd name="connsiteY76" fmla="*/ 242569 h 599655"/>
                <a:gd name="connsiteX77" fmla="*/ 37104 w 499713"/>
                <a:gd name="connsiteY77" fmla="*/ 202092 h 599655"/>
                <a:gd name="connsiteX78" fmla="*/ 0 w 499713"/>
                <a:gd name="connsiteY78" fmla="*/ 167987 h 599655"/>
                <a:gd name="connsiteX79" fmla="*/ 625 w 499713"/>
                <a:gd name="connsiteY79" fmla="*/ 141127 h 599655"/>
                <a:gd name="connsiteX80" fmla="*/ 64296 w 499713"/>
                <a:gd name="connsiteY80" fmla="*/ 135297 h 599655"/>
                <a:gd name="connsiteX81" fmla="*/ 72833 w 499713"/>
                <a:gd name="connsiteY81" fmla="*/ 130092 h 599655"/>
                <a:gd name="connsiteX82" fmla="*/ 78455 w 499713"/>
                <a:gd name="connsiteY82" fmla="*/ 123013 h 599655"/>
                <a:gd name="connsiteX83" fmla="*/ 77705 w 499713"/>
                <a:gd name="connsiteY83" fmla="*/ 113893 h 599655"/>
                <a:gd name="connsiteX84" fmla="*/ 35230 w 499713"/>
                <a:gd name="connsiteY84" fmla="*/ 2249 h 5996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499713" h="599655">
                  <a:moveTo>
                    <a:pt x="35230" y="2249"/>
                  </a:moveTo>
                  <a:lnTo>
                    <a:pt x="46640" y="0"/>
                  </a:lnTo>
                  <a:lnTo>
                    <a:pt x="52178" y="3248"/>
                  </a:lnTo>
                  <a:lnTo>
                    <a:pt x="65879" y="2582"/>
                  </a:lnTo>
                  <a:lnTo>
                    <a:pt x="83119" y="4123"/>
                  </a:lnTo>
                  <a:lnTo>
                    <a:pt x="86742" y="2207"/>
                  </a:lnTo>
                  <a:lnTo>
                    <a:pt x="91572" y="2374"/>
                  </a:lnTo>
                  <a:lnTo>
                    <a:pt x="95945" y="5788"/>
                  </a:lnTo>
                  <a:lnTo>
                    <a:pt x="105065" y="5289"/>
                  </a:lnTo>
                  <a:lnTo>
                    <a:pt x="105939" y="6413"/>
                  </a:lnTo>
                  <a:lnTo>
                    <a:pt x="104940" y="17615"/>
                  </a:lnTo>
                  <a:lnTo>
                    <a:pt x="107397" y="22529"/>
                  </a:lnTo>
                  <a:lnTo>
                    <a:pt x="131175" y="34105"/>
                  </a:lnTo>
                  <a:lnTo>
                    <a:pt x="137046" y="39019"/>
                  </a:lnTo>
                  <a:lnTo>
                    <a:pt x="150997" y="39561"/>
                  </a:lnTo>
                  <a:lnTo>
                    <a:pt x="190890" y="87367"/>
                  </a:lnTo>
                  <a:lnTo>
                    <a:pt x="191432" y="90073"/>
                  </a:lnTo>
                  <a:lnTo>
                    <a:pt x="191057" y="97944"/>
                  </a:lnTo>
                  <a:lnTo>
                    <a:pt x="189808" y="100318"/>
                  </a:lnTo>
                  <a:lnTo>
                    <a:pt x="177398" y="98902"/>
                  </a:lnTo>
                  <a:lnTo>
                    <a:pt x="173359" y="102566"/>
                  </a:lnTo>
                  <a:lnTo>
                    <a:pt x="170361" y="103691"/>
                  </a:lnTo>
                  <a:lnTo>
                    <a:pt x="162823" y="101817"/>
                  </a:lnTo>
                  <a:lnTo>
                    <a:pt x="158326" y="106106"/>
                  </a:lnTo>
                  <a:lnTo>
                    <a:pt x="157368" y="107938"/>
                  </a:lnTo>
                  <a:lnTo>
                    <a:pt x="168487" y="122763"/>
                  </a:lnTo>
                  <a:lnTo>
                    <a:pt x="169694" y="131799"/>
                  </a:lnTo>
                  <a:lnTo>
                    <a:pt x="176899" y="135672"/>
                  </a:lnTo>
                  <a:lnTo>
                    <a:pt x="182604" y="135964"/>
                  </a:lnTo>
                  <a:lnTo>
                    <a:pt x="182062" y="140586"/>
                  </a:lnTo>
                  <a:lnTo>
                    <a:pt x="187934" y="153079"/>
                  </a:lnTo>
                  <a:lnTo>
                    <a:pt x="204341" y="158201"/>
                  </a:lnTo>
                  <a:lnTo>
                    <a:pt x="204966" y="161616"/>
                  </a:lnTo>
                  <a:lnTo>
                    <a:pt x="210046" y="165946"/>
                  </a:lnTo>
                  <a:lnTo>
                    <a:pt x="209671" y="170444"/>
                  </a:lnTo>
                  <a:lnTo>
                    <a:pt x="235615" y="188808"/>
                  </a:lnTo>
                  <a:lnTo>
                    <a:pt x="272719" y="193930"/>
                  </a:lnTo>
                  <a:lnTo>
                    <a:pt x="287668" y="198136"/>
                  </a:lnTo>
                  <a:lnTo>
                    <a:pt x="306033" y="210379"/>
                  </a:lnTo>
                  <a:lnTo>
                    <a:pt x="311280" y="212628"/>
                  </a:lnTo>
                  <a:lnTo>
                    <a:pt x="316652" y="212337"/>
                  </a:lnTo>
                  <a:lnTo>
                    <a:pt x="328312" y="207798"/>
                  </a:lnTo>
                  <a:lnTo>
                    <a:pt x="345135" y="204008"/>
                  </a:lnTo>
                  <a:lnTo>
                    <a:pt x="363875" y="204258"/>
                  </a:lnTo>
                  <a:lnTo>
                    <a:pt x="373078" y="206632"/>
                  </a:lnTo>
                  <a:lnTo>
                    <a:pt x="385862" y="216334"/>
                  </a:lnTo>
                  <a:lnTo>
                    <a:pt x="385862" y="216334"/>
                  </a:lnTo>
                  <a:lnTo>
                    <a:pt x="392400" y="305700"/>
                  </a:lnTo>
                  <a:lnTo>
                    <a:pt x="402186" y="344302"/>
                  </a:lnTo>
                  <a:lnTo>
                    <a:pt x="499963" y="579751"/>
                  </a:lnTo>
                  <a:lnTo>
                    <a:pt x="499963" y="579751"/>
                  </a:lnTo>
                  <a:lnTo>
                    <a:pt x="481099" y="581625"/>
                  </a:lnTo>
                  <a:lnTo>
                    <a:pt x="457904" y="578918"/>
                  </a:lnTo>
                  <a:lnTo>
                    <a:pt x="396064" y="577252"/>
                  </a:lnTo>
                  <a:lnTo>
                    <a:pt x="367997" y="578751"/>
                  </a:lnTo>
                  <a:lnTo>
                    <a:pt x="351507" y="582041"/>
                  </a:lnTo>
                  <a:lnTo>
                    <a:pt x="299412" y="600447"/>
                  </a:lnTo>
                  <a:lnTo>
                    <a:pt x="286211" y="599448"/>
                  </a:lnTo>
                  <a:lnTo>
                    <a:pt x="239821" y="585248"/>
                  </a:lnTo>
                  <a:lnTo>
                    <a:pt x="226745" y="569507"/>
                  </a:lnTo>
                  <a:lnTo>
                    <a:pt x="213503" y="527156"/>
                  </a:lnTo>
                  <a:lnTo>
                    <a:pt x="192015" y="505918"/>
                  </a:lnTo>
                  <a:lnTo>
                    <a:pt x="189141" y="498880"/>
                  </a:lnTo>
                  <a:lnTo>
                    <a:pt x="184394" y="491843"/>
                  </a:lnTo>
                  <a:lnTo>
                    <a:pt x="172859" y="484472"/>
                  </a:lnTo>
                  <a:lnTo>
                    <a:pt x="164822" y="482182"/>
                  </a:lnTo>
                  <a:lnTo>
                    <a:pt x="165322" y="447743"/>
                  </a:lnTo>
                  <a:lnTo>
                    <a:pt x="161074" y="442580"/>
                  </a:lnTo>
                  <a:lnTo>
                    <a:pt x="151413" y="439165"/>
                  </a:lnTo>
                  <a:lnTo>
                    <a:pt x="151413" y="439165"/>
                  </a:lnTo>
                  <a:lnTo>
                    <a:pt x="146083" y="391650"/>
                  </a:lnTo>
                  <a:lnTo>
                    <a:pt x="137671" y="358336"/>
                  </a:lnTo>
                  <a:lnTo>
                    <a:pt x="120556" y="306782"/>
                  </a:lnTo>
                  <a:lnTo>
                    <a:pt x="103899" y="283046"/>
                  </a:lnTo>
                  <a:lnTo>
                    <a:pt x="123471" y="274926"/>
                  </a:lnTo>
                  <a:lnTo>
                    <a:pt x="129967" y="262183"/>
                  </a:lnTo>
                  <a:lnTo>
                    <a:pt x="90615" y="242569"/>
                  </a:lnTo>
                  <a:lnTo>
                    <a:pt x="37104" y="202092"/>
                  </a:lnTo>
                  <a:lnTo>
                    <a:pt x="0" y="167987"/>
                  </a:lnTo>
                  <a:lnTo>
                    <a:pt x="625" y="141127"/>
                  </a:lnTo>
                  <a:lnTo>
                    <a:pt x="64296" y="135297"/>
                  </a:lnTo>
                  <a:lnTo>
                    <a:pt x="72833" y="130092"/>
                  </a:lnTo>
                  <a:lnTo>
                    <a:pt x="78455" y="123013"/>
                  </a:lnTo>
                  <a:lnTo>
                    <a:pt x="77705" y="113893"/>
                  </a:lnTo>
                  <a:lnTo>
                    <a:pt x="35230" y="2249"/>
                  </a:lnTo>
                  <a:close/>
                </a:path>
              </a:pathLst>
            </a:custGeom>
            <a:solidFill>
              <a:srgbClr val="346929"/>
            </a:solidFill>
            <a:ln w="3175" cap="flat">
              <a:solidFill>
                <a:srgbClr val="FFFFFF"/>
              </a:solidFill>
              <a:prstDash val="solid"/>
              <a:miter/>
            </a:ln>
          </p:spPr>
          <p:txBody>
            <a:bodyPr rtlCol="0" anchor="ctr"/>
            <a:lstStyle/>
            <a:p>
              <a:endParaRPr lang="en-US"/>
            </a:p>
          </p:txBody>
        </p:sp>
        <p:sp>
          <p:nvSpPr>
            <p:cNvPr id="7" name="Freeform: Shape 6">
              <a:extLst>
                <a:ext uri="{FF2B5EF4-FFF2-40B4-BE49-F238E27FC236}">
                  <a16:creationId xmlns:a16="http://schemas.microsoft.com/office/drawing/2014/main" id="{D8690468-43DB-4BAD-80BC-E5C1CBEFD5A3}"/>
                </a:ext>
              </a:extLst>
            </p:cNvPr>
            <p:cNvSpPr/>
            <p:nvPr/>
          </p:nvSpPr>
          <p:spPr>
            <a:xfrm>
              <a:off x="6316247" y="3885151"/>
              <a:ext cx="338981" cy="454543"/>
            </a:xfrm>
            <a:custGeom>
              <a:avLst/>
              <a:gdLst>
                <a:gd name="connsiteX0" fmla="*/ 119182 w 366456"/>
                <a:gd name="connsiteY0" fmla="*/ 20363 h 491384"/>
                <a:gd name="connsiteX1" fmla="*/ 131674 w 366456"/>
                <a:gd name="connsiteY1" fmla="*/ 16282 h 491384"/>
                <a:gd name="connsiteX2" fmla="*/ 151122 w 366456"/>
                <a:gd name="connsiteY2" fmla="*/ 791 h 491384"/>
                <a:gd name="connsiteX3" fmla="*/ 157701 w 366456"/>
                <a:gd name="connsiteY3" fmla="*/ 0 h 491384"/>
                <a:gd name="connsiteX4" fmla="*/ 164073 w 366456"/>
                <a:gd name="connsiteY4" fmla="*/ 4664 h 491384"/>
                <a:gd name="connsiteX5" fmla="*/ 166529 w 366456"/>
                <a:gd name="connsiteY5" fmla="*/ 4622 h 491384"/>
                <a:gd name="connsiteX6" fmla="*/ 174567 w 366456"/>
                <a:gd name="connsiteY6" fmla="*/ 9661 h 491384"/>
                <a:gd name="connsiteX7" fmla="*/ 175857 w 366456"/>
                <a:gd name="connsiteY7" fmla="*/ 7121 h 491384"/>
                <a:gd name="connsiteX8" fmla="*/ 181646 w 366456"/>
                <a:gd name="connsiteY8" fmla="*/ 6288 h 491384"/>
                <a:gd name="connsiteX9" fmla="*/ 188600 w 366456"/>
                <a:gd name="connsiteY9" fmla="*/ 8828 h 491384"/>
                <a:gd name="connsiteX10" fmla="*/ 188767 w 366456"/>
                <a:gd name="connsiteY10" fmla="*/ 14575 h 491384"/>
                <a:gd name="connsiteX11" fmla="*/ 186643 w 366456"/>
                <a:gd name="connsiteY11" fmla="*/ 19864 h 491384"/>
                <a:gd name="connsiteX12" fmla="*/ 187559 w 366456"/>
                <a:gd name="connsiteY12" fmla="*/ 22904 h 491384"/>
                <a:gd name="connsiteX13" fmla="*/ 185435 w 366456"/>
                <a:gd name="connsiteY13" fmla="*/ 28275 h 491384"/>
                <a:gd name="connsiteX14" fmla="*/ 188850 w 366456"/>
                <a:gd name="connsiteY14" fmla="*/ 29483 h 491384"/>
                <a:gd name="connsiteX15" fmla="*/ 192723 w 366456"/>
                <a:gd name="connsiteY15" fmla="*/ 30483 h 491384"/>
                <a:gd name="connsiteX16" fmla="*/ 196096 w 366456"/>
                <a:gd name="connsiteY16" fmla="*/ 27318 h 491384"/>
                <a:gd name="connsiteX17" fmla="*/ 196096 w 366456"/>
                <a:gd name="connsiteY17" fmla="*/ 12993 h 491384"/>
                <a:gd name="connsiteX18" fmla="*/ 203592 w 366456"/>
                <a:gd name="connsiteY18" fmla="*/ 17698 h 491384"/>
                <a:gd name="connsiteX19" fmla="*/ 206215 w 366456"/>
                <a:gd name="connsiteY19" fmla="*/ 24861 h 491384"/>
                <a:gd name="connsiteX20" fmla="*/ 213128 w 366456"/>
                <a:gd name="connsiteY20" fmla="*/ 30732 h 491384"/>
                <a:gd name="connsiteX21" fmla="*/ 227578 w 366456"/>
                <a:gd name="connsiteY21" fmla="*/ 28733 h 491384"/>
                <a:gd name="connsiteX22" fmla="*/ 243360 w 366456"/>
                <a:gd name="connsiteY22" fmla="*/ 30108 h 491384"/>
                <a:gd name="connsiteX23" fmla="*/ 248816 w 366456"/>
                <a:gd name="connsiteY23" fmla="*/ 28525 h 491384"/>
                <a:gd name="connsiteX24" fmla="*/ 252563 w 366456"/>
                <a:gd name="connsiteY24" fmla="*/ 31232 h 491384"/>
                <a:gd name="connsiteX25" fmla="*/ 245401 w 366456"/>
                <a:gd name="connsiteY25" fmla="*/ 35230 h 491384"/>
                <a:gd name="connsiteX26" fmla="*/ 254229 w 366456"/>
                <a:gd name="connsiteY26" fmla="*/ 38478 h 491384"/>
                <a:gd name="connsiteX27" fmla="*/ 255270 w 366456"/>
                <a:gd name="connsiteY27" fmla="*/ 41809 h 491384"/>
                <a:gd name="connsiteX28" fmla="*/ 266847 w 366456"/>
                <a:gd name="connsiteY28" fmla="*/ 53969 h 491384"/>
                <a:gd name="connsiteX29" fmla="*/ 271677 w 366456"/>
                <a:gd name="connsiteY29" fmla="*/ 49180 h 491384"/>
                <a:gd name="connsiteX30" fmla="*/ 292166 w 366456"/>
                <a:gd name="connsiteY30" fmla="*/ 50513 h 491384"/>
                <a:gd name="connsiteX31" fmla="*/ 295081 w 366456"/>
                <a:gd name="connsiteY31" fmla="*/ 35771 h 491384"/>
                <a:gd name="connsiteX32" fmla="*/ 332892 w 366456"/>
                <a:gd name="connsiteY32" fmla="*/ 25402 h 491384"/>
                <a:gd name="connsiteX33" fmla="*/ 344136 w 366456"/>
                <a:gd name="connsiteY33" fmla="*/ 26110 h 491384"/>
                <a:gd name="connsiteX34" fmla="*/ 364624 w 366456"/>
                <a:gd name="connsiteY34" fmla="*/ 23986 h 491384"/>
                <a:gd name="connsiteX35" fmla="*/ 369538 w 366456"/>
                <a:gd name="connsiteY35" fmla="*/ 30024 h 491384"/>
                <a:gd name="connsiteX36" fmla="*/ 353506 w 366456"/>
                <a:gd name="connsiteY36" fmla="*/ 57759 h 491384"/>
                <a:gd name="connsiteX37" fmla="*/ 344719 w 366456"/>
                <a:gd name="connsiteY37" fmla="*/ 62964 h 491384"/>
                <a:gd name="connsiteX38" fmla="*/ 338889 w 366456"/>
                <a:gd name="connsiteY38" fmla="*/ 68544 h 491384"/>
                <a:gd name="connsiteX39" fmla="*/ 334142 w 366456"/>
                <a:gd name="connsiteY39" fmla="*/ 70376 h 491384"/>
                <a:gd name="connsiteX40" fmla="*/ 327562 w 366456"/>
                <a:gd name="connsiteY40" fmla="*/ 70460 h 491384"/>
                <a:gd name="connsiteX41" fmla="*/ 320358 w 366456"/>
                <a:gd name="connsiteY41" fmla="*/ 73499 h 491384"/>
                <a:gd name="connsiteX42" fmla="*/ 320358 w 366456"/>
                <a:gd name="connsiteY42" fmla="*/ 73499 h 491384"/>
                <a:gd name="connsiteX43" fmla="*/ 314195 w 366456"/>
                <a:gd name="connsiteY43" fmla="*/ 81786 h 491384"/>
                <a:gd name="connsiteX44" fmla="*/ 312571 w 366456"/>
                <a:gd name="connsiteY44" fmla="*/ 97069 h 491384"/>
                <a:gd name="connsiteX45" fmla="*/ 307074 w 366456"/>
                <a:gd name="connsiteY45" fmla="*/ 109895 h 491384"/>
                <a:gd name="connsiteX46" fmla="*/ 289709 w 366456"/>
                <a:gd name="connsiteY46" fmla="*/ 134839 h 491384"/>
                <a:gd name="connsiteX47" fmla="*/ 270845 w 366456"/>
                <a:gd name="connsiteY47" fmla="*/ 154037 h 491384"/>
                <a:gd name="connsiteX48" fmla="*/ 291499 w 366456"/>
                <a:gd name="connsiteY48" fmla="*/ 194722 h 491384"/>
                <a:gd name="connsiteX49" fmla="*/ 298620 w 366456"/>
                <a:gd name="connsiteY49" fmla="*/ 201593 h 491384"/>
                <a:gd name="connsiteX50" fmla="*/ 302701 w 366456"/>
                <a:gd name="connsiteY50" fmla="*/ 224246 h 491384"/>
                <a:gd name="connsiteX51" fmla="*/ 300911 w 366456"/>
                <a:gd name="connsiteY51" fmla="*/ 239071 h 491384"/>
                <a:gd name="connsiteX52" fmla="*/ 295539 w 366456"/>
                <a:gd name="connsiteY52" fmla="*/ 238988 h 491384"/>
                <a:gd name="connsiteX53" fmla="*/ 291708 w 366456"/>
                <a:gd name="connsiteY53" fmla="*/ 234241 h 491384"/>
                <a:gd name="connsiteX54" fmla="*/ 272427 w 366456"/>
                <a:gd name="connsiteY54" fmla="*/ 236364 h 491384"/>
                <a:gd name="connsiteX55" fmla="*/ 269096 w 366456"/>
                <a:gd name="connsiteY55" fmla="*/ 240029 h 491384"/>
                <a:gd name="connsiteX56" fmla="*/ 255270 w 366456"/>
                <a:gd name="connsiteY56" fmla="*/ 246567 h 491384"/>
                <a:gd name="connsiteX57" fmla="*/ 255270 w 366456"/>
                <a:gd name="connsiteY57" fmla="*/ 249898 h 491384"/>
                <a:gd name="connsiteX58" fmla="*/ 251897 w 366456"/>
                <a:gd name="connsiteY58" fmla="*/ 255770 h 491384"/>
                <a:gd name="connsiteX59" fmla="*/ 249190 w 366456"/>
                <a:gd name="connsiteY59" fmla="*/ 251814 h 491384"/>
                <a:gd name="connsiteX60" fmla="*/ 245567 w 366456"/>
                <a:gd name="connsiteY60" fmla="*/ 252855 h 491384"/>
                <a:gd name="connsiteX61" fmla="*/ 236115 w 366456"/>
                <a:gd name="connsiteY61" fmla="*/ 252647 h 491384"/>
                <a:gd name="connsiteX62" fmla="*/ 237655 w 366456"/>
                <a:gd name="connsiteY62" fmla="*/ 257186 h 491384"/>
                <a:gd name="connsiteX63" fmla="*/ 233033 w 366456"/>
                <a:gd name="connsiteY63" fmla="*/ 257935 h 491384"/>
                <a:gd name="connsiteX64" fmla="*/ 222081 w 366456"/>
                <a:gd name="connsiteY64" fmla="*/ 264931 h 491384"/>
                <a:gd name="connsiteX65" fmla="*/ 216917 w 366456"/>
                <a:gd name="connsiteY65" fmla="*/ 265764 h 491384"/>
                <a:gd name="connsiteX66" fmla="*/ 214335 w 366456"/>
                <a:gd name="connsiteY66" fmla="*/ 270553 h 491384"/>
                <a:gd name="connsiteX67" fmla="*/ 207506 w 366456"/>
                <a:gd name="connsiteY67" fmla="*/ 273426 h 491384"/>
                <a:gd name="connsiteX68" fmla="*/ 200926 w 366456"/>
                <a:gd name="connsiteY68" fmla="*/ 283587 h 491384"/>
                <a:gd name="connsiteX69" fmla="*/ 200427 w 366456"/>
                <a:gd name="connsiteY69" fmla="*/ 297538 h 491384"/>
                <a:gd name="connsiteX70" fmla="*/ 195138 w 366456"/>
                <a:gd name="connsiteY70" fmla="*/ 329061 h 491384"/>
                <a:gd name="connsiteX71" fmla="*/ 200094 w 366456"/>
                <a:gd name="connsiteY71" fmla="*/ 366581 h 491384"/>
                <a:gd name="connsiteX72" fmla="*/ 173109 w 366456"/>
                <a:gd name="connsiteY72" fmla="*/ 402103 h 491384"/>
                <a:gd name="connsiteX73" fmla="*/ 162240 w 366456"/>
                <a:gd name="connsiteY73" fmla="*/ 408765 h 491384"/>
                <a:gd name="connsiteX74" fmla="*/ 79621 w 366456"/>
                <a:gd name="connsiteY74" fmla="*/ 492176 h 491384"/>
                <a:gd name="connsiteX75" fmla="*/ 79621 w 366456"/>
                <a:gd name="connsiteY75" fmla="*/ 492176 h 491384"/>
                <a:gd name="connsiteX76" fmla="*/ 75457 w 366456"/>
                <a:gd name="connsiteY76" fmla="*/ 489261 h 491384"/>
                <a:gd name="connsiteX77" fmla="*/ 71667 w 366456"/>
                <a:gd name="connsiteY77" fmla="*/ 480058 h 491384"/>
                <a:gd name="connsiteX78" fmla="*/ 62381 w 366456"/>
                <a:gd name="connsiteY78" fmla="*/ 468356 h 491384"/>
                <a:gd name="connsiteX79" fmla="*/ 62256 w 366456"/>
                <a:gd name="connsiteY79" fmla="*/ 465566 h 491384"/>
                <a:gd name="connsiteX80" fmla="*/ 56259 w 366456"/>
                <a:gd name="connsiteY80" fmla="*/ 460028 h 491384"/>
                <a:gd name="connsiteX81" fmla="*/ 54885 w 366456"/>
                <a:gd name="connsiteY81" fmla="*/ 456113 h 491384"/>
                <a:gd name="connsiteX82" fmla="*/ 73375 w 366456"/>
                <a:gd name="connsiteY82" fmla="*/ 407558 h 491384"/>
                <a:gd name="connsiteX83" fmla="*/ 72708 w 366456"/>
                <a:gd name="connsiteY83" fmla="*/ 390942 h 491384"/>
                <a:gd name="connsiteX84" fmla="*/ 67836 w 366456"/>
                <a:gd name="connsiteY84" fmla="*/ 388194 h 491384"/>
                <a:gd name="connsiteX85" fmla="*/ 66462 w 366456"/>
                <a:gd name="connsiteY85" fmla="*/ 370079 h 491384"/>
                <a:gd name="connsiteX86" fmla="*/ 39852 w 366456"/>
                <a:gd name="connsiteY86" fmla="*/ 372495 h 491384"/>
                <a:gd name="connsiteX87" fmla="*/ 39644 w 366456"/>
                <a:gd name="connsiteY87" fmla="*/ 366456 h 491384"/>
                <a:gd name="connsiteX88" fmla="*/ 33939 w 366456"/>
                <a:gd name="connsiteY88" fmla="*/ 360127 h 491384"/>
                <a:gd name="connsiteX89" fmla="*/ 18281 w 366456"/>
                <a:gd name="connsiteY89" fmla="*/ 353172 h 491384"/>
                <a:gd name="connsiteX90" fmla="*/ 1957 w 366456"/>
                <a:gd name="connsiteY90" fmla="*/ 335058 h 491384"/>
                <a:gd name="connsiteX91" fmla="*/ 0 w 366456"/>
                <a:gd name="connsiteY91" fmla="*/ 322398 h 491384"/>
                <a:gd name="connsiteX92" fmla="*/ 14325 w 366456"/>
                <a:gd name="connsiteY92" fmla="*/ 261392 h 491384"/>
                <a:gd name="connsiteX93" fmla="*/ 13617 w 366456"/>
                <a:gd name="connsiteY93" fmla="*/ 259643 h 491384"/>
                <a:gd name="connsiteX94" fmla="*/ 9536 w 366456"/>
                <a:gd name="connsiteY94" fmla="*/ 260934 h 491384"/>
                <a:gd name="connsiteX95" fmla="*/ 1041 w 366456"/>
                <a:gd name="connsiteY95" fmla="*/ 260600 h 491384"/>
                <a:gd name="connsiteX96" fmla="*/ 1041 w 366456"/>
                <a:gd name="connsiteY96" fmla="*/ 260600 h 491384"/>
                <a:gd name="connsiteX97" fmla="*/ 12451 w 366456"/>
                <a:gd name="connsiteY97" fmla="*/ 253021 h 491384"/>
                <a:gd name="connsiteX98" fmla="*/ 13950 w 366456"/>
                <a:gd name="connsiteY98" fmla="*/ 247191 h 491384"/>
                <a:gd name="connsiteX99" fmla="*/ 19406 w 366456"/>
                <a:gd name="connsiteY99" fmla="*/ 242569 h 491384"/>
                <a:gd name="connsiteX100" fmla="*/ 21238 w 366456"/>
                <a:gd name="connsiteY100" fmla="*/ 236031 h 491384"/>
                <a:gd name="connsiteX101" fmla="*/ 23237 w 366456"/>
                <a:gd name="connsiteY101" fmla="*/ 234407 h 491384"/>
                <a:gd name="connsiteX102" fmla="*/ 25777 w 366456"/>
                <a:gd name="connsiteY102" fmla="*/ 228119 h 491384"/>
                <a:gd name="connsiteX103" fmla="*/ 30441 w 366456"/>
                <a:gd name="connsiteY103" fmla="*/ 222789 h 491384"/>
                <a:gd name="connsiteX104" fmla="*/ 25111 w 366456"/>
                <a:gd name="connsiteY104" fmla="*/ 208464 h 491384"/>
                <a:gd name="connsiteX105" fmla="*/ 21279 w 366456"/>
                <a:gd name="connsiteY105" fmla="*/ 203758 h 491384"/>
                <a:gd name="connsiteX106" fmla="*/ 22196 w 366456"/>
                <a:gd name="connsiteY106" fmla="*/ 184977 h 491384"/>
                <a:gd name="connsiteX107" fmla="*/ 18406 w 366456"/>
                <a:gd name="connsiteY107" fmla="*/ 176607 h 491384"/>
                <a:gd name="connsiteX108" fmla="*/ 17615 w 366456"/>
                <a:gd name="connsiteY108" fmla="*/ 170486 h 491384"/>
                <a:gd name="connsiteX109" fmla="*/ 14075 w 366456"/>
                <a:gd name="connsiteY109" fmla="*/ 165613 h 491384"/>
                <a:gd name="connsiteX110" fmla="*/ 10369 w 366456"/>
                <a:gd name="connsiteY110" fmla="*/ 155577 h 491384"/>
                <a:gd name="connsiteX111" fmla="*/ 10494 w 366456"/>
                <a:gd name="connsiteY111" fmla="*/ 152704 h 491384"/>
                <a:gd name="connsiteX112" fmla="*/ 45474 w 366456"/>
                <a:gd name="connsiteY112" fmla="*/ 121180 h 491384"/>
                <a:gd name="connsiteX113" fmla="*/ 49721 w 366456"/>
                <a:gd name="connsiteY113" fmla="*/ 115684 h 491384"/>
                <a:gd name="connsiteX114" fmla="*/ 51887 w 366456"/>
                <a:gd name="connsiteY114" fmla="*/ 114434 h 491384"/>
                <a:gd name="connsiteX115" fmla="*/ 54885 w 366456"/>
                <a:gd name="connsiteY115" fmla="*/ 115642 h 491384"/>
                <a:gd name="connsiteX116" fmla="*/ 57009 w 366456"/>
                <a:gd name="connsiteY116" fmla="*/ 111061 h 491384"/>
                <a:gd name="connsiteX117" fmla="*/ 55302 w 366456"/>
                <a:gd name="connsiteY117" fmla="*/ 106772 h 491384"/>
                <a:gd name="connsiteX118" fmla="*/ 55510 w 366456"/>
                <a:gd name="connsiteY118" fmla="*/ 101525 h 491384"/>
                <a:gd name="connsiteX119" fmla="*/ 69960 w 366456"/>
                <a:gd name="connsiteY119" fmla="*/ 86200 h 491384"/>
                <a:gd name="connsiteX120" fmla="*/ 65254 w 366456"/>
                <a:gd name="connsiteY120" fmla="*/ 79329 h 491384"/>
                <a:gd name="connsiteX121" fmla="*/ 65754 w 366456"/>
                <a:gd name="connsiteY121" fmla="*/ 77497 h 491384"/>
                <a:gd name="connsiteX122" fmla="*/ 78913 w 366456"/>
                <a:gd name="connsiteY122" fmla="*/ 63672 h 491384"/>
                <a:gd name="connsiteX123" fmla="*/ 81870 w 366456"/>
                <a:gd name="connsiteY123" fmla="*/ 54802 h 491384"/>
                <a:gd name="connsiteX124" fmla="*/ 98777 w 366456"/>
                <a:gd name="connsiteY124" fmla="*/ 55760 h 491384"/>
                <a:gd name="connsiteX125" fmla="*/ 104981 w 366456"/>
                <a:gd name="connsiteY125" fmla="*/ 47639 h 491384"/>
                <a:gd name="connsiteX126" fmla="*/ 110270 w 366456"/>
                <a:gd name="connsiteY126" fmla="*/ 34355 h 491384"/>
                <a:gd name="connsiteX127" fmla="*/ 110645 w 366456"/>
                <a:gd name="connsiteY127" fmla="*/ 28775 h 491384"/>
                <a:gd name="connsiteX128" fmla="*/ 119182 w 366456"/>
                <a:gd name="connsiteY128" fmla="*/ 20363 h 4913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Lst>
              <a:rect l="l" t="t" r="r" b="b"/>
              <a:pathLst>
                <a:path w="366456" h="491384">
                  <a:moveTo>
                    <a:pt x="119182" y="20363"/>
                  </a:moveTo>
                  <a:lnTo>
                    <a:pt x="131674" y="16282"/>
                  </a:lnTo>
                  <a:lnTo>
                    <a:pt x="151122" y="791"/>
                  </a:lnTo>
                  <a:lnTo>
                    <a:pt x="157701" y="0"/>
                  </a:lnTo>
                  <a:lnTo>
                    <a:pt x="164073" y="4664"/>
                  </a:lnTo>
                  <a:lnTo>
                    <a:pt x="166529" y="4622"/>
                  </a:lnTo>
                  <a:lnTo>
                    <a:pt x="174567" y="9661"/>
                  </a:lnTo>
                  <a:lnTo>
                    <a:pt x="175857" y="7121"/>
                  </a:lnTo>
                  <a:lnTo>
                    <a:pt x="181646" y="6288"/>
                  </a:lnTo>
                  <a:lnTo>
                    <a:pt x="188600" y="8828"/>
                  </a:lnTo>
                  <a:lnTo>
                    <a:pt x="188767" y="14575"/>
                  </a:lnTo>
                  <a:lnTo>
                    <a:pt x="186643" y="19864"/>
                  </a:lnTo>
                  <a:lnTo>
                    <a:pt x="187559" y="22904"/>
                  </a:lnTo>
                  <a:lnTo>
                    <a:pt x="185435" y="28275"/>
                  </a:lnTo>
                  <a:lnTo>
                    <a:pt x="188850" y="29483"/>
                  </a:lnTo>
                  <a:lnTo>
                    <a:pt x="192723" y="30483"/>
                  </a:lnTo>
                  <a:lnTo>
                    <a:pt x="196096" y="27318"/>
                  </a:lnTo>
                  <a:lnTo>
                    <a:pt x="196096" y="12993"/>
                  </a:lnTo>
                  <a:lnTo>
                    <a:pt x="203592" y="17698"/>
                  </a:lnTo>
                  <a:lnTo>
                    <a:pt x="206215" y="24861"/>
                  </a:lnTo>
                  <a:lnTo>
                    <a:pt x="213128" y="30732"/>
                  </a:lnTo>
                  <a:lnTo>
                    <a:pt x="227578" y="28733"/>
                  </a:lnTo>
                  <a:lnTo>
                    <a:pt x="243360" y="30108"/>
                  </a:lnTo>
                  <a:lnTo>
                    <a:pt x="248816" y="28525"/>
                  </a:lnTo>
                  <a:lnTo>
                    <a:pt x="252563" y="31232"/>
                  </a:lnTo>
                  <a:lnTo>
                    <a:pt x="245401" y="35230"/>
                  </a:lnTo>
                  <a:lnTo>
                    <a:pt x="254229" y="38478"/>
                  </a:lnTo>
                  <a:lnTo>
                    <a:pt x="255270" y="41809"/>
                  </a:lnTo>
                  <a:lnTo>
                    <a:pt x="266847" y="53969"/>
                  </a:lnTo>
                  <a:lnTo>
                    <a:pt x="271677" y="49180"/>
                  </a:lnTo>
                  <a:lnTo>
                    <a:pt x="292166" y="50513"/>
                  </a:lnTo>
                  <a:lnTo>
                    <a:pt x="295081" y="35771"/>
                  </a:lnTo>
                  <a:lnTo>
                    <a:pt x="332892" y="25402"/>
                  </a:lnTo>
                  <a:lnTo>
                    <a:pt x="344136" y="26110"/>
                  </a:lnTo>
                  <a:lnTo>
                    <a:pt x="364624" y="23986"/>
                  </a:lnTo>
                  <a:lnTo>
                    <a:pt x="369538" y="30024"/>
                  </a:lnTo>
                  <a:lnTo>
                    <a:pt x="353506" y="57759"/>
                  </a:lnTo>
                  <a:lnTo>
                    <a:pt x="344719" y="62964"/>
                  </a:lnTo>
                  <a:lnTo>
                    <a:pt x="338889" y="68544"/>
                  </a:lnTo>
                  <a:lnTo>
                    <a:pt x="334142" y="70376"/>
                  </a:lnTo>
                  <a:lnTo>
                    <a:pt x="327562" y="70460"/>
                  </a:lnTo>
                  <a:lnTo>
                    <a:pt x="320358" y="73499"/>
                  </a:lnTo>
                  <a:lnTo>
                    <a:pt x="320358" y="73499"/>
                  </a:lnTo>
                  <a:lnTo>
                    <a:pt x="314195" y="81786"/>
                  </a:lnTo>
                  <a:lnTo>
                    <a:pt x="312571" y="97069"/>
                  </a:lnTo>
                  <a:lnTo>
                    <a:pt x="307074" y="109895"/>
                  </a:lnTo>
                  <a:lnTo>
                    <a:pt x="289709" y="134839"/>
                  </a:lnTo>
                  <a:lnTo>
                    <a:pt x="270845" y="154037"/>
                  </a:lnTo>
                  <a:lnTo>
                    <a:pt x="291499" y="194722"/>
                  </a:lnTo>
                  <a:lnTo>
                    <a:pt x="298620" y="201593"/>
                  </a:lnTo>
                  <a:lnTo>
                    <a:pt x="302701" y="224246"/>
                  </a:lnTo>
                  <a:lnTo>
                    <a:pt x="300911" y="239071"/>
                  </a:lnTo>
                  <a:lnTo>
                    <a:pt x="295539" y="238988"/>
                  </a:lnTo>
                  <a:lnTo>
                    <a:pt x="291708" y="234241"/>
                  </a:lnTo>
                  <a:lnTo>
                    <a:pt x="272427" y="236364"/>
                  </a:lnTo>
                  <a:lnTo>
                    <a:pt x="269096" y="240029"/>
                  </a:lnTo>
                  <a:lnTo>
                    <a:pt x="255270" y="246567"/>
                  </a:lnTo>
                  <a:lnTo>
                    <a:pt x="255270" y="249898"/>
                  </a:lnTo>
                  <a:lnTo>
                    <a:pt x="251897" y="255770"/>
                  </a:lnTo>
                  <a:lnTo>
                    <a:pt x="249190" y="251814"/>
                  </a:lnTo>
                  <a:lnTo>
                    <a:pt x="245567" y="252855"/>
                  </a:lnTo>
                  <a:lnTo>
                    <a:pt x="236115" y="252647"/>
                  </a:lnTo>
                  <a:lnTo>
                    <a:pt x="237655" y="257186"/>
                  </a:lnTo>
                  <a:lnTo>
                    <a:pt x="233033" y="257935"/>
                  </a:lnTo>
                  <a:lnTo>
                    <a:pt x="222081" y="264931"/>
                  </a:lnTo>
                  <a:lnTo>
                    <a:pt x="216917" y="265764"/>
                  </a:lnTo>
                  <a:lnTo>
                    <a:pt x="214335" y="270553"/>
                  </a:lnTo>
                  <a:lnTo>
                    <a:pt x="207506" y="273426"/>
                  </a:lnTo>
                  <a:lnTo>
                    <a:pt x="200926" y="283587"/>
                  </a:lnTo>
                  <a:lnTo>
                    <a:pt x="200427" y="297538"/>
                  </a:lnTo>
                  <a:lnTo>
                    <a:pt x="195138" y="329061"/>
                  </a:lnTo>
                  <a:lnTo>
                    <a:pt x="200094" y="366581"/>
                  </a:lnTo>
                  <a:lnTo>
                    <a:pt x="173109" y="402103"/>
                  </a:lnTo>
                  <a:lnTo>
                    <a:pt x="162240" y="408765"/>
                  </a:lnTo>
                  <a:lnTo>
                    <a:pt x="79621" y="492176"/>
                  </a:lnTo>
                  <a:lnTo>
                    <a:pt x="79621" y="492176"/>
                  </a:lnTo>
                  <a:lnTo>
                    <a:pt x="75457" y="489261"/>
                  </a:lnTo>
                  <a:lnTo>
                    <a:pt x="71667" y="480058"/>
                  </a:lnTo>
                  <a:lnTo>
                    <a:pt x="62381" y="468356"/>
                  </a:lnTo>
                  <a:lnTo>
                    <a:pt x="62256" y="465566"/>
                  </a:lnTo>
                  <a:lnTo>
                    <a:pt x="56259" y="460028"/>
                  </a:lnTo>
                  <a:lnTo>
                    <a:pt x="54885" y="456113"/>
                  </a:lnTo>
                  <a:lnTo>
                    <a:pt x="73375" y="407558"/>
                  </a:lnTo>
                  <a:lnTo>
                    <a:pt x="72708" y="390942"/>
                  </a:lnTo>
                  <a:lnTo>
                    <a:pt x="67836" y="388194"/>
                  </a:lnTo>
                  <a:lnTo>
                    <a:pt x="66462" y="370079"/>
                  </a:lnTo>
                  <a:lnTo>
                    <a:pt x="39852" y="372495"/>
                  </a:lnTo>
                  <a:lnTo>
                    <a:pt x="39644" y="366456"/>
                  </a:lnTo>
                  <a:lnTo>
                    <a:pt x="33939" y="360127"/>
                  </a:lnTo>
                  <a:lnTo>
                    <a:pt x="18281" y="353172"/>
                  </a:lnTo>
                  <a:lnTo>
                    <a:pt x="1957" y="335058"/>
                  </a:lnTo>
                  <a:lnTo>
                    <a:pt x="0" y="322398"/>
                  </a:lnTo>
                  <a:lnTo>
                    <a:pt x="14325" y="261392"/>
                  </a:lnTo>
                  <a:lnTo>
                    <a:pt x="13617" y="259643"/>
                  </a:lnTo>
                  <a:lnTo>
                    <a:pt x="9536" y="260934"/>
                  </a:lnTo>
                  <a:lnTo>
                    <a:pt x="1041" y="260600"/>
                  </a:lnTo>
                  <a:lnTo>
                    <a:pt x="1041" y="260600"/>
                  </a:lnTo>
                  <a:lnTo>
                    <a:pt x="12451" y="253021"/>
                  </a:lnTo>
                  <a:lnTo>
                    <a:pt x="13950" y="247191"/>
                  </a:lnTo>
                  <a:lnTo>
                    <a:pt x="19406" y="242569"/>
                  </a:lnTo>
                  <a:lnTo>
                    <a:pt x="21238" y="236031"/>
                  </a:lnTo>
                  <a:lnTo>
                    <a:pt x="23237" y="234407"/>
                  </a:lnTo>
                  <a:lnTo>
                    <a:pt x="25777" y="228119"/>
                  </a:lnTo>
                  <a:lnTo>
                    <a:pt x="30441" y="222789"/>
                  </a:lnTo>
                  <a:lnTo>
                    <a:pt x="25111" y="208464"/>
                  </a:lnTo>
                  <a:lnTo>
                    <a:pt x="21279" y="203758"/>
                  </a:lnTo>
                  <a:lnTo>
                    <a:pt x="22196" y="184977"/>
                  </a:lnTo>
                  <a:lnTo>
                    <a:pt x="18406" y="176607"/>
                  </a:lnTo>
                  <a:lnTo>
                    <a:pt x="17615" y="170486"/>
                  </a:lnTo>
                  <a:lnTo>
                    <a:pt x="14075" y="165613"/>
                  </a:lnTo>
                  <a:lnTo>
                    <a:pt x="10369" y="155577"/>
                  </a:lnTo>
                  <a:lnTo>
                    <a:pt x="10494" y="152704"/>
                  </a:lnTo>
                  <a:lnTo>
                    <a:pt x="45474" y="121180"/>
                  </a:lnTo>
                  <a:lnTo>
                    <a:pt x="49721" y="115684"/>
                  </a:lnTo>
                  <a:lnTo>
                    <a:pt x="51887" y="114434"/>
                  </a:lnTo>
                  <a:lnTo>
                    <a:pt x="54885" y="115642"/>
                  </a:lnTo>
                  <a:lnTo>
                    <a:pt x="57009" y="111061"/>
                  </a:lnTo>
                  <a:lnTo>
                    <a:pt x="55302" y="106772"/>
                  </a:lnTo>
                  <a:lnTo>
                    <a:pt x="55510" y="101525"/>
                  </a:lnTo>
                  <a:lnTo>
                    <a:pt x="69960" y="86200"/>
                  </a:lnTo>
                  <a:lnTo>
                    <a:pt x="65254" y="79329"/>
                  </a:lnTo>
                  <a:lnTo>
                    <a:pt x="65754" y="77497"/>
                  </a:lnTo>
                  <a:lnTo>
                    <a:pt x="78913" y="63672"/>
                  </a:lnTo>
                  <a:lnTo>
                    <a:pt x="81870" y="54802"/>
                  </a:lnTo>
                  <a:lnTo>
                    <a:pt x="98777" y="55760"/>
                  </a:lnTo>
                  <a:lnTo>
                    <a:pt x="104981" y="47639"/>
                  </a:lnTo>
                  <a:lnTo>
                    <a:pt x="110270" y="34355"/>
                  </a:lnTo>
                  <a:lnTo>
                    <a:pt x="110645" y="28775"/>
                  </a:lnTo>
                  <a:lnTo>
                    <a:pt x="119182" y="20363"/>
                  </a:lnTo>
                  <a:close/>
                </a:path>
              </a:pathLst>
            </a:custGeom>
            <a:solidFill>
              <a:srgbClr val="346929"/>
            </a:solidFill>
            <a:ln w="3175" cap="flat">
              <a:solidFill>
                <a:srgbClr val="FFFFFF"/>
              </a:solidFill>
              <a:prstDash val="solid"/>
              <a:miter/>
            </a:ln>
          </p:spPr>
          <p:txBody>
            <a:bodyPr rtlCol="0" anchor="ctr"/>
            <a:lstStyle/>
            <a:p>
              <a:endParaRPr lang="en-US"/>
            </a:p>
          </p:txBody>
        </p:sp>
        <p:sp>
          <p:nvSpPr>
            <p:cNvPr id="8" name="Freeform: Shape 7">
              <a:extLst>
                <a:ext uri="{FF2B5EF4-FFF2-40B4-BE49-F238E27FC236}">
                  <a16:creationId xmlns:a16="http://schemas.microsoft.com/office/drawing/2014/main" id="{6AFA8A97-D973-499C-960E-494C6416DE86}"/>
                </a:ext>
              </a:extLst>
            </p:cNvPr>
            <p:cNvSpPr/>
            <p:nvPr/>
          </p:nvSpPr>
          <p:spPr>
            <a:xfrm>
              <a:off x="6347564" y="2832460"/>
              <a:ext cx="747300" cy="1344369"/>
            </a:xfrm>
            <a:custGeom>
              <a:avLst/>
              <a:gdLst>
                <a:gd name="connsiteX0" fmla="*/ 381781 w 807869"/>
                <a:gd name="connsiteY0" fmla="*/ 0 h 1453332"/>
                <a:gd name="connsiteX1" fmla="*/ 806662 w 807869"/>
                <a:gd name="connsiteY1" fmla="*/ 625 h 1453332"/>
                <a:gd name="connsiteX2" fmla="*/ 806662 w 807869"/>
                <a:gd name="connsiteY2" fmla="*/ 610275 h 1453332"/>
                <a:gd name="connsiteX3" fmla="*/ 806662 w 807869"/>
                <a:gd name="connsiteY3" fmla="*/ 610275 h 1453332"/>
                <a:gd name="connsiteX4" fmla="*/ 710884 w 807869"/>
                <a:gd name="connsiteY4" fmla="*/ 610566 h 1453332"/>
                <a:gd name="connsiteX5" fmla="*/ 720878 w 807869"/>
                <a:gd name="connsiteY5" fmla="*/ 716797 h 1453332"/>
                <a:gd name="connsiteX6" fmla="*/ 739243 w 807869"/>
                <a:gd name="connsiteY6" fmla="*/ 881952 h 1453332"/>
                <a:gd name="connsiteX7" fmla="*/ 745489 w 807869"/>
                <a:gd name="connsiteY7" fmla="*/ 914808 h 1453332"/>
                <a:gd name="connsiteX8" fmla="*/ 757607 w 807869"/>
                <a:gd name="connsiteY8" fmla="*/ 923345 h 1453332"/>
                <a:gd name="connsiteX9" fmla="*/ 796918 w 807869"/>
                <a:gd name="connsiteY9" fmla="*/ 1043068 h 1453332"/>
                <a:gd name="connsiteX10" fmla="*/ 796918 w 807869"/>
                <a:gd name="connsiteY10" fmla="*/ 1043068 h 1453332"/>
                <a:gd name="connsiteX11" fmla="*/ 805455 w 807869"/>
                <a:gd name="connsiteY11" fmla="*/ 1068220 h 1453332"/>
                <a:gd name="connsiteX12" fmla="*/ 799042 w 807869"/>
                <a:gd name="connsiteY12" fmla="*/ 1106532 h 1453332"/>
                <a:gd name="connsiteX13" fmla="*/ 804830 w 807869"/>
                <a:gd name="connsiteY13" fmla="*/ 1113236 h 1453332"/>
                <a:gd name="connsiteX14" fmla="*/ 811201 w 807869"/>
                <a:gd name="connsiteY14" fmla="*/ 1124938 h 1453332"/>
                <a:gd name="connsiteX15" fmla="*/ 811326 w 807869"/>
                <a:gd name="connsiteY15" fmla="*/ 1139846 h 1453332"/>
                <a:gd name="connsiteX16" fmla="*/ 807787 w 807869"/>
                <a:gd name="connsiteY16" fmla="*/ 1149507 h 1453332"/>
                <a:gd name="connsiteX17" fmla="*/ 808328 w 807869"/>
                <a:gd name="connsiteY17" fmla="*/ 1151173 h 1453332"/>
                <a:gd name="connsiteX18" fmla="*/ 787340 w 807869"/>
                <a:gd name="connsiteY18" fmla="*/ 1176950 h 1453332"/>
                <a:gd name="connsiteX19" fmla="*/ 786507 w 807869"/>
                <a:gd name="connsiteY19" fmla="*/ 1194565 h 1453332"/>
                <a:gd name="connsiteX20" fmla="*/ 783217 w 807869"/>
                <a:gd name="connsiteY20" fmla="*/ 1199895 h 1453332"/>
                <a:gd name="connsiteX21" fmla="*/ 782759 w 807869"/>
                <a:gd name="connsiteY21" fmla="*/ 1204601 h 1453332"/>
                <a:gd name="connsiteX22" fmla="*/ 784592 w 807869"/>
                <a:gd name="connsiteY22" fmla="*/ 1206683 h 1453332"/>
                <a:gd name="connsiteX23" fmla="*/ 746863 w 807869"/>
                <a:gd name="connsiteY23" fmla="*/ 1251157 h 1453332"/>
                <a:gd name="connsiteX24" fmla="*/ 743324 w 807869"/>
                <a:gd name="connsiteY24" fmla="*/ 1272062 h 1453332"/>
                <a:gd name="connsiteX25" fmla="*/ 743032 w 807869"/>
                <a:gd name="connsiteY25" fmla="*/ 1294799 h 1453332"/>
                <a:gd name="connsiteX26" fmla="*/ 744698 w 807869"/>
                <a:gd name="connsiteY26" fmla="*/ 1304543 h 1453332"/>
                <a:gd name="connsiteX27" fmla="*/ 743115 w 807869"/>
                <a:gd name="connsiteY27" fmla="*/ 1315120 h 1453332"/>
                <a:gd name="connsiteX28" fmla="*/ 730206 w 807869"/>
                <a:gd name="connsiteY28" fmla="*/ 1337274 h 1453332"/>
                <a:gd name="connsiteX29" fmla="*/ 728415 w 807869"/>
                <a:gd name="connsiteY29" fmla="*/ 1343687 h 1453332"/>
                <a:gd name="connsiteX30" fmla="*/ 730331 w 807869"/>
                <a:gd name="connsiteY30" fmla="*/ 1352016 h 1453332"/>
                <a:gd name="connsiteX31" fmla="*/ 733496 w 807869"/>
                <a:gd name="connsiteY31" fmla="*/ 1357971 h 1453332"/>
                <a:gd name="connsiteX32" fmla="*/ 735162 w 807869"/>
                <a:gd name="connsiteY32" fmla="*/ 1368048 h 1453332"/>
                <a:gd name="connsiteX33" fmla="*/ 732746 w 807869"/>
                <a:gd name="connsiteY33" fmla="*/ 1390244 h 1453332"/>
                <a:gd name="connsiteX34" fmla="*/ 737202 w 807869"/>
                <a:gd name="connsiteY34" fmla="*/ 1400072 h 1453332"/>
                <a:gd name="connsiteX35" fmla="*/ 741741 w 807869"/>
                <a:gd name="connsiteY35" fmla="*/ 1406568 h 1453332"/>
                <a:gd name="connsiteX36" fmla="*/ 760564 w 807869"/>
                <a:gd name="connsiteY36" fmla="*/ 1456206 h 1453332"/>
                <a:gd name="connsiteX37" fmla="*/ 760564 w 807869"/>
                <a:gd name="connsiteY37" fmla="*/ 1456206 h 1453332"/>
                <a:gd name="connsiteX38" fmla="*/ 747779 w 807869"/>
                <a:gd name="connsiteY38" fmla="*/ 1446503 h 1453332"/>
                <a:gd name="connsiteX39" fmla="*/ 738576 w 807869"/>
                <a:gd name="connsiteY39" fmla="*/ 1444130 h 1453332"/>
                <a:gd name="connsiteX40" fmla="*/ 719837 w 807869"/>
                <a:gd name="connsiteY40" fmla="*/ 1443880 h 1453332"/>
                <a:gd name="connsiteX41" fmla="*/ 703013 w 807869"/>
                <a:gd name="connsiteY41" fmla="*/ 1447669 h 1453332"/>
                <a:gd name="connsiteX42" fmla="*/ 691353 w 807869"/>
                <a:gd name="connsiteY42" fmla="*/ 1452208 h 1453332"/>
                <a:gd name="connsiteX43" fmla="*/ 685981 w 807869"/>
                <a:gd name="connsiteY43" fmla="*/ 1452500 h 1453332"/>
                <a:gd name="connsiteX44" fmla="*/ 680735 w 807869"/>
                <a:gd name="connsiteY44" fmla="*/ 1450251 h 1453332"/>
                <a:gd name="connsiteX45" fmla="*/ 662370 w 807869"/>
                <a:gd name="connsiteY45" fmla="*/ 1438008 h 1453332"/>
                <a:gd name="connsiteX46" fmla="*/ 647420 w 807869"/>
                <a:gd name="connsiteY46" fmla="*/ 1433802 h 1453332"/>
                <a:gd name="connsiteX47" fmla="*/ 610317 w 807869"/>
                <a:gd name="connsiteY47" fmla="*/ 1428680 h 1453332"/>
                <a:gd name="connsiteX48" fmla="*/ 584373 w 807869"/>
                <a:gd name="connsiteY48" fmla="*/ 1410316 h 1453332"/>
                <a:gd name="connsiteX49" fmla="*/ 584748 w 807869"/>
                <a:gd name="connsiteY49" fmla="*/ 1405818 h 1453332"/>
                <a:gd name="connsiteX50" fmla="*/ 579667 w 807869"/>
                <a:gd name="connsiteY50" fmla="*/ 1401488 h 1453332"/>
                <a:gd name="connsiteX51" fmla="*/ 579043 w 807869"/>
                <a:gd name="connsiteY51" fmla="*/ 1398073 h 1453332"/>
                <a:gd name="connsiteX52" fmla="*/ 562636 w 807869"/>
                <a:gd name="connsiteY52" fmla="*/ 1392951 h 1453332"/>
                <a:gd name="connsiteX53" fmla="*/ 556764 w 807869"/>
                <a:gd name="connsiteY53" fmla="*/ 1380458 h 1453332"/>
                <a:gd name="connsiteX54" fmla="*/ 557305 w 807869"/>
                <a:gd name="connsiteY54" fmla="*/ 1375836 h 1453332"/>
                <a:gd name="connsiteX55" fmla="*/ 551600 w 807869"/>
                <a:gd name="connsiteY55" fmla="*/ 1375544 h 1453332"/>
                <a:gd name="connsiteX56" fmla="*/ 544396 w 807869"/>
                <a:gd name="connsiteY56" fmla="*/ 1371671 h 1453332"/>
                <a:gd name="connsiteX57" fmla="*/ 543188 w 807869"/>
                <a:gd name="connsiteY57" fmla="*/ 1362635 h 1453332"/>
                <a:gd name="connsiteX58" fmla="*/ 532070 w 807869"/>
                <a:gd name="connsiteY58" fmla="*/ 1347810 h 1453332"/>
                <a:gd name="connsiteX59" fmla="*/ 533028 w 807869"/>
                <a:gd name="connsiteY59" fmla="*/ 1345978 h 1453332"/>
                <a:gd name="connsiteX60" fmla="*/ 537525 w 807869"/>
                <a:gd name="connsiteY60" fmla="*/ 1341689 h 1453332"/>
                <a:gd name="connsiteX61" fmla="*/ 545062 w 807869"/>
                <a:gd name="connsiteY61" fmla="*/ 1343562 h 1453332"/>
                <a:gd name="connsiteX62" fmla="*/ 548061 w 807869"/>
                <a:gd name="connsiteY62" fmla="*/ 1342438 h 1453332"/>
                <a:gd name="connsiteX63" fmla="*/ 552100 w 807869"/>
                <a:gd name="connsiteY63" fmla="*/ 1338774 h 1453332"/>
                <a:gd name="connsiteX64" fmla="*/ 564510 w 807869"/>
                <a:gd name="connsiteY64" fmla="*/ 1340189 h 1453332"/>
                <a:gd name="connsiteX65" fmla="*/ 565759 w 807869"/>
                <a:gd name="connsiteY65" fmla="*/ 1337816 h 1453332"/>
                <a:gd name="connsiteX66" fmla="*/ 566134 w 807869"/>
                <a:gd name="connsiteY66" fmla="*/ 1329945 h 1453332"/>
                <a:gd name="connsiteX67" fmla="*/ 565592 w 807869"/>
                <a:gd name="connsiteY67" fmla="*/ 1327239 h 1453332"/>
                <a:gd name="connsiteX68" fmla="*/ 525698 w 807869"/>
                <a:gd name="connsiteY68" fmla="*/ 1279433 h 1453332"/>
                <a:gd name="connsiteX69" fmla="*/ 511748 w 807869"/>
                <a:gd name="connsiteY69" fmla="*/ 1278891 h 1453332"/>
                <a:gd name="connsiteX70" fmla="*/ 505876 w 807869"/>
                <a:gd name="connsiteY70" fmla="*/ 1273977 h 1453332"/>
                <a:gd name="connsiteX71" fmla="*/ 482098 w 807869"/>
                <a:gd name="connsiteY71" fmla="*/ 1262401 h 1453332"/>
                <a:gd name="connsiteX72" fmla="*/ 479642 w 807869"/>
                <a:gd name="connsiteY72" fmla="*/ 1257487 h 1453332"/>
                <a:gd name="connsiteX73" fmla="*/ 480641 w 807869"/>
                <a:gd name="connsiteY73" fmla="*/ 1246285 h 1453332"/>
                <a:gd name="connsiteX74" fmla="*/ 479766 w 807869"/>
                <a:gd name="connsiteY74" fmla="*/ 1245161 h 1453332"/>
                <a:gd name="connsiteX75" fmla="*/ 470647 w 807869"/>
                <a:gd name="connsiteY75" fmla="*/ 1245660 h 1453332"/>
                <a:gd name="connsiteX76" fmla="*/ 466274 w 807869"/>
                <a:gd name="connsiteY76" fmla="*/ 1242246 h 1453332"/>
                <a:gd name="connsiteX77" fmla="*/ 461444 w 807869"/>
                <a:gd name="connsiteY77" fmla="*/ 1242079 h 1453332"/>
                <a:gd name="connsiteX78" fmla="*/ 457821 w 807869"/>
                <a:gd name="connsiteY78" fmla="*/ 1243995 h 1453332"/>
                <a:gd name="connsiteX79" fmla="*/ 440581 w 807869"/>
                <a:gd name="connsiteY79" fmla="*/ 1242454 h 1453332"/>
                <a:gd name="connsiteX80" fmla="*/ 426880 w 807869"/>
                <a:gd name="connsiteY80" fmla="*/ 1243120 h 1453332"/>
                <a:gd name="connsiteX81" fmla="*/ 421342 w 807869"/>
                <a:gd name="connsiteY81" fmla="*/ 1239872 h 1453332"/>
                <a:gd name="connsiteX82" fmla="*/ 409932 w 807869"/>
                <a:gd name="connsiteY82" fmla="*/ 1242121 h 1453332"/>
                <a:gd name="connsiteX83" fmla="*/ 409932 w 807869"/>
                <a:gd name="connsiteY83" fmla="*/ 1242121 h 1453332"/>
                <a:gd name="connsiteX84" fmla="*/ 396606 w 807869"/>
                <a:gd name="connsiteY84" fmla="*/ 1246118 h 1453332"/>
                <a:gd name="connsiteX85" fmla="*/ 386320 w 807869"/>
                <a:gd name="connsiteY85" fmla="*/ 1246160 h 1453332"/>
                <a:gd name="connsiteX86" fmla="*/ 380615 w 807869"/>
                <a:gd name="connsiteY86" fmla="*/ 1244744 h 1453332"/>
                <a:gd name="connsiteX87" fmla="*/ 370871 w 807869"/>
                <a:gd name="connsiteY87" fmla="*/ 1236499 h 1453332"/>
                <a:gd name="connsiteX88" fmla="*/ 356629 w 807869"/>
                <a:gd name="connsiteY88" fmla="*/ 1234292 h 1453332"/>
                <a:gd name="connsiteX89" fmla="*/ 348842 w 807869"/>
                <a:gd name="connsiteY89" fmla="*/ 1225172 h 1453332"/>
                <a:gd name="connsiteX90" fmla="*/ 341929 w 807869"/>
                <a:gd name="connsiteY90" fmla="*/ 1220716 h 1453332"/>
                <a:gd name="connsiteX91" fmla="*/ 334725 w 807869"/>
                <a:gd name="connsiteY91" fmla="*/ 1221757 h 1453332"/>
                <a:gd name="connsiteX92" fmla="*/ 321357 w 807869"/>
                <a:gd name="connsiteY92" fmla="*/ 1218509 h 1453332"/>
                <a:gd name="connsiteX93" fmla="*/ 318109 w 807869"/>
                <a:gd name="connsiteY93" fmla="*/ 1219634 h 1453332"/>
                <a:gd name="connsiteX94" fmla="*/ 300619 w 807869"/>
                <a:gd name="connsiteY94" fmla="*/ 1214095 h 1453332"/>
                <a:gd name="connsiteX95" fmla="*/ 290958 w 807869"/>
                <a:gd name="connsiteY95" fmla="*/ 1213970 h 1453332"/>
                <a:gd name="connsiteX96" fmla="*/ 286461 w 807869"/>
                <a:gd name="connsiteY96" fmla="*/ 1211596 h 1453332"/>
                <a:gd name="connsiteX97" fmla="*/ 286461 w 807869"/>
                <a:gd name="connsiteY97" fmla="*/ 1211596 h 1453332"/>
                <a:gd name="connsiteX98" fmla="*/ 293665 w 807869"/>
                <a:gd name="connsiteY98" fmla="*/ 1208557 h 1453332"/>
                <a:gd name="connsiteX99" fmla="*/ 300244 w 807869"/>
                <a:gd name="connsiteY99" fmla="*/ 1208473 h 1453332"/>
                <a:gd name="connsiteX100" fmla="*/ 304992 w 807869"/>
                <a:gd name="connsiteY100" fmla="*/ 1206641 h 1453332"/>
                <a:gd name="connsiteX101" fmla="*/ 310822 w 807869"/>
                <a:gd name="connsiteY101" fmla="*/ 1201061 h 1453332"/>
                <a:gd name="connsiteX102" fmla="*/ 319608 w 807869"/>
                <a:gd name="connsiteY102" fmla="*/ 1195856 h 1453332"/>
                <a:gd name="connsiteX103" fmla="*/ 335641 w 807869"/>
                <a:gd name="connsiteY103" fmla="*/ 1168121 h 1453332"/>
                <a:gd name="connsiteX104" fmla="*/ 330727 w 807869"/>
                <a:gd name="connsiteY104" fmla="*/ 1162083 h 1453332"/>
                <a:gd name="connsiteX105" fmla="*/ 310239 w 807869"/>
                <a:gd name="connsiteY105" fmla="*/ 1164207 h 1453332"/>
                <a:gd name="connsiteX106" fmla="*/ 298995 w 807869"/>
                <a:gd name="connsiteY106" fmla="*/ 1163499 h 1453332"/>
                <a:gd name="connsiteX107" fmla="*/ 261183 w 807869"/>
                <a:gd name="connsiteY107" fmla="*/ 1173868 h 1453332"/>
                <a:gd name="connsiteX108" fmla="*/ 258269 w 807869"/>
                <a:gd name="connsiteY108" fmla="*/ 1188610 h 1453332"/>
                <a:gd name="connsiteX109" fmla="*/ 237780 w 807869"/>
                <a:gd name="connsiteY109" fmla="*/ 1187277 h 1453332"/>
                <a:gd name="connsiteX110" fmla="*/ 232950 w 807869"/>
                <a:gd name="connsiteY110" fmla="*/ 1192066 h 1453332"/>
                <a:gd name="connsiteX111" fmla="*/ 221373 w 807869"/>
                <a:gd name="connsiteY111" fmla="*/ 1179906 h 1453332"/>
                <a:gd name="connsiteX112" fmla="*/ 220332 w 807869"/>
                <a:gd name="connsiteY112" fmla="*/ 1176575 h 1453332"/>
                <a:gd name="connsiteX113" fmla="*/ 211504 w 807869"/>
                <a:gd name="connsiteY113" fmla="*/ 1173327 h 1453332"/>
                <a:gd name="connsiteX114" fmla="*/ 218666 w 807869"/>
                <a:gd name="connsiteY114" fmla="*/ 1169329 h 1453332"/>
                <a:gd name="connsiteX115" fmla="*/ 214918 w 807869"/>
                <a:gd name="connsiteY115" fmla="*/ 1166622 h 1453332"/>
                <a:gd name="connsiteX116" fmla="*/ 209463 w 807869"/>
                <a:gd name="connsiteY116" fmla="*/ 1168205 h 1453332"/>
                <a:gd name="connsiteX117" fmla="*/ 193681 w 807869"/>
                <a:gd name="connsiteY117" fmla="*/ 1166830 h 1453332"/>
                <a:gd name="connsiteX118" fmla="*/ 179231 w 807869"/>
                <a:gd name="connsiteY118" fmla="*/ 1168829 h 1453332"/>
                <a:gd name="connsiteX119" fmla="*/ 172318 w 807869"/>
                <a:gd name="connsiteY119" fmla="*/ 1162958 h 1453332"/>
                <a:gd name="connsiteX120" fmla="*/ 169694 w 807869"/>
                <a:gd name="connsiteY120" fmla="*/ 1155795 h 1453332"/>
                <a:gd name="connsiteX121" fmla="*/ 162199 w 807869"/>
                <a:gd name="connsiteY121" fmla="*/ 1151090 h 1453332"/>
                <a:gd name="connsiteX122" fmla="*/ 162199 w 807869"/>
                <a:gd name="connsiteY122" fmla="*/ 1165415 h 1453332"/>
                <a:gd name="connsiteX123" fmla="*/ 158826 w 807869"/>
                <a:gd name="connsiteY123" fmla="*/ 1168580 h 1453332"/>
                <a:gd name="connsiteX124" fmla="*/ 154953 w 807869"/>
                <a:gd name="connsiteY124" fmla="*/ 1167580 h 1453332"/>
                <a:gd name="connsiteX125" fmla="*/ 151538 w 807869"/>
                <a:gd name="connsiteY125" fmla="*/ 1166372 h 1453332"/>
                <a:gd name="connsiteX126" fmla="*/ 153662 w 807869"/>
                <a:gd name="connsiteY126" fmla="*/ 1161001 h 1453332"/>
                <a:gd name="connsiteX127" fmla="*/ 152746 w 807869"/>
                <a:gd name="connsiteY127" fmla="*/ 1157961 h 1453332"/>
                <a:gd name="connsiteX128" fmla="*/ 154869 w 807869"/>
                <a:gd name="connsiteY128" fmla="*/ 1152672 h 1453332"/>
                <a:gd name="connsiteX129" fmla="*/ 154703 w 807869"/>
                <a:gd name="connsiteY129" fmla="*/ 1146925 h 1453332"/>
                <a:gd name="connsiteX130" fmla="*/ 147749 w 807869"/>
                <a:gd name="connsiteY130" fmla="*/ 1144385 h 1453332"/>
                <a:gd name="connsiteX131" fmla="*/ 141960 w 807869"/>
                <a:gd name="connsiteY131" fmla="*/ 1145218 h 1453332"/>
                <a:gd name="connsiteX132" fmla="*/ 140669 w 807869"/>
                <a:gd name="connsiteY132" fmla="*/ 1147758 h 1453332"/>
                <a:gd name="connsiteX133" fmla="*/ 132632 w 807869"/>
                <a:gd name="connsiteY133" fmla="*/ 1142719 h 1453332"/>
                <a:gd name="connsiteX134" fmla="*/ 130175 w 807869"/>
                <a:gd name="connsiteY134" fmla="*/ 1142761 h 1453332"/>
                <a:gd name="connsiteX135" fmla="*/ 123804 w 807869"/>
                <a:gd name="connsiteY135" fmla="*/ 1138097 h 1453332"/>
                <a:gd name="connsiteX136" fmla="*/ 117224 w 807869"/>
                <a:gd name="connsiteY136" fmla="*/ 1138888 h 1453332"/>
                <a:gd name="connsiteX137" fmla="*/ 97777 w 807869"/>
                <a:gd name="connsiteY137" fmla="*/ 1154379 h 1453332"/>
                <a:gd name="connsiteX138" fmla="*/ 85284 w 807869"/>
                <a:gd name="connsiteY138" fmla="*/ 1158460 h 1453332"/>
                <a:gd name="connsiteX139" fmla="*/ 85284 w 807869"/>
                <a:gd name="connsiteY139" fmla="*/ 1158460 h 1453332"/>
                <a:gd name="connsiteX140" fmla="*/ 86284 w 807869"/>
                <a:gd name="connsiteY140" fmla="*/ 1132767 h 1453332"/>
                <a:gd name="connsiteX141" fmla="*/ 97153 w 807869"/>
                <a:gd name="connsiteY141" fmla="*/ 1126021 h 1453332"/>
                <a:gd name="connsiteX142" fmla="*/ 89365 w 807869"/>
                <a:gd name="connsiteY142" fmla="*/ 1120857 h 1453332"/>
                <a:gd name="connsiteX143" fmla="*/ 85076 w 807869"/>
                <a:gd name="connsiteY143" fmla="*/ 1113028 h 1453332"/>
                <a:gd name="connsiteX144" fmla="*/ 79538 w 807869"/>
                <a:gd name="connsiteY144" fmla="*/ 1102201 h 1453332"/>
                <a:gd name="connsiteX145" fmla="*/ 80246 w 807869"/>
                <a:gd name="connsiteY145" fmla="*/ 1095663 h 1453332"/>
                <a:gd name="connsiteX146" fmla="*/ 77622 w 807869"/>
                <a:gd name="connsiteY146" fmla="*/ 1089583 h 1453332"/>
                <a:gd name="connsiteX147" fmla="*/ 77456 w 807869"/>
                <a:gd name="connsiteY147" fmla="*/ 1075258 h 1453332"/>
                <a:gd name="connsiteX148" fmla="*/ 80079 w 807869"/>
                <a:gd name="connsiteY148" fmla="*/ 1065264 h 1453332"/>
                <a:gd name="connsiteX149" fmla="*/ 80579 w 807869"/>
                <a:gd name="connsiteY149" fmla="*/ 1054104 h 1453332"/>
                <a:gd name="connsiteX150" fmla="*/ 85701 w 807869"/>
                <a:gd name="connsiteY150" fmla="*/ 1041402 h 1453332"/>
                <a:gd name="connsiteX151" fmla="*/ 82328 w 807869"/>
                <a:gd name="connsiteY151" fmla="*/ 1036280 h 1453332"/>
                <a:gd name="connsiteX152" fmla="*/ 76081 w 807869"/>
                <a:gd name="connsiteY152" fmla="*/ 1034448 h 1453332"/>
                <a:gd name="connsiteX153" fmla="*/ 70959 w 807869"/>
                <a:gd name="connsiteY153" fmla="*/ 1039820 h 1453332"/>
                <a:gd name="connsiteX154" fmla="*/ 56343 w 807869"/>
                <a:gd name="connsiteY154" fmla="*/ 1026578 h 1453332"/>
                <a:gd name="connsiteX155" fmla="*/ 63547 w 807869"/>
                <a:gd name="connsiteY155" fmla="*/ 1004923 h 1453332"/>
                <a:gd name="connsiteX156" fmla="*/ 42684 w 807869"/>
                <a:gd name="connsiteY156" fmla="*/ 964697 h 1453332"/>
                <a:gd name="connsiteX157" fmla="*/ 21862 w 807869"/>
                <a:gd name="connsiteY157" fmla="*/ 977522 h 1453332"/>
                <a:gd name="connsiteX158" fmla="*/ 9161 w 807869"/>
                <a:gd name="connsiteY158" fmla="*/ 964113 h 1453332"/>
                <a:gd name="connsiteX159" fmla="*/ 7412 w 807869"/>
                <a:gd name="connsiteY159" fmla="*/ 950829 h 1453332"/>
                <a:gd name="connsiteX160" fmla="*/ 10952 w 807869"/>
                <a:gd name="connsiteY160" fmla="*/ 953411 h 1453332"/>
                <a:gd name="connsiteX161" fmla="*/ 19989 w 807869"/>
                <a:gd name="connsiteY161" fmla="*/ 907271 h 1453332"/>
                <a:gd name="connsiteX162" fmla="*/ 8620 w 807869"/>
                <a:gd name="connsiteY162" fmla="*/ 894820 h 1453332"/>
                <a:gd name="connsiteX163" fmla="*/ 0 w 807869"/>
                <a:gd name="connsiteY163" fmla="*/ 892571 h 1453332"/>
                <a:gd name="connsiteX164" fmla="*/ 0 w 807869"/>
                <a:gd name="connsiteY164" fmla="*/ 892571 h 1453332"/>
                <a:gd name="connsiteX165" fmla="*/ 10286 w 807869"/>
                <a:gd name="connsiteY165" fmla="*/ 881453 h 1453332"/>
                <a:gd name="connsiteX166" fmla="*/ 16740 w 807869"/>
                <a:gd name="connsiteY166" fmla="*/ 877038 h 1453332"/>
                <a:gd name="connsiteX167" fmla="*/ 19864 w 807869"/>
                <a:gd name="connsiteY167" fmla="*/ 872083 h 1453332"/>
                <a:gd name="connsiteX168" fmla="*/ 23653 w 807869"/>
                <a:gd name="connsiteY168" fmla="*/ 870084 h 1453332"/>
                <a:gd name="connsiteX169" fmla="*/ 28442 w 807869"/>
                <a:gd name="connsiteY169" fmla="*/ 870251 h 1453332"/>
                <a:gd name="connsiteX170" fmla="*/ 31690 w 807869"/>
                <a:gd name="connsiteY170" fmla="*/ 867794 h 1453332"/>
                <a:gd name="connsiteX171" fmla="*/ 30274 w 807869"/>
                <a:gd name="connsiteY171" fmla="*/ 857591 h 1453332"/>
                <a:gd name="connsiteX172" fmla="*/ 37687 w 807869"/>
                <a:gd name="connsiteY172" fmla="*/ 852261 h 1453332"/>
                <a:gd name="connsiteX173" fmla="*/ 41351 w 807869"/>
                <a:gd name="connsiteY173" fmla="*/ 846098 h 1453332"/>
                <a:gd name="connsiteX174" fmla="*/ 39644 w 807869"/>
                <a:gd name="connsiteY174" fmla="*/ 840476 h 1453332"/>
                <a:gd name="connsiteX175" fmla="*/ 42517 w 807869"/>
                <a:gd name="connsiteY175" fmla="*/ 832564 h 1453332"/>
                <a:gd name="connsiteX176" fmla="*/ 40352 w 807869"/>
                <a:gd name="connsiteY176" fmla="*/ 826942 h 1453332"/>
                <a:gd name="connsiteX177" fmla="*/ 41351 w 807869"/>
                <a:gd name="connsiteY177" fmla="*/ 816823 h 1453332"/>
                <a:gd name="connsiteX178" fmla="*/ 40185 w 807869"/>
                <a:gd name="connsiteY178" fmla="*/ 813741 h 1453332"/>
                <a:gd name="connsiteX179" fmla="*/ 30024 w 807869"/>
                <a:gd name="connsiteY179" fmla="*/ 805121 h 1453332"/>
                <a:gd name="connsiteX180" fmla="*/ 28650 w 807869"/>
                <a:gd name="connsiteY180" fmla="*/ 801040 h 1453332"/>
                <a:gd name="connsiteX181" fmla="*/ 29317 w 807869"/>
                <a:gd name="connsiteY181" fmla="*/ 791962 h 1453332"/>
                <a:gd name="connsiteX182" fmla="*/ 34105 w 807869"/>
                <a:gd name="connsiteY182" fmla="*/ 785258 h 1453332"/>
                <a:gd name="connsiteX183" fmla="*/ 40060 w 807869"/>
                <a:gd name="connsiteY183" fmla="*/ 784925 h 1453332"/>
                <a:gd name="connsiteX184" fmla="*/ 42684 w 807869"/>
                <a:gd name="connsiteY184" fmla="*/ 783384 h 1453332"/>
                <a:gd name="connsiteX185" fmla="*/ 47972 w 807869"/>
                <a:gd name="connsiteY185" fmla="*/ 778428 h 1453332"/>
                <a:gd name="connsiteX186" fmla="*/ 51679 w 807869"/>
                <a:gd name="connsiteY186" fmla="*/ 771516 h 1453332"/>
                <a:gd name="connsiteX187" fmla="*/ 56384 w 807869"/>
                <a:gd name="connsiteY187" fmla="*/ 769517 h 1453332"/>
                <a:gd name="connsiteX188" fmla="*/ 62672 w 807869"/>
                <a:gd name="connsiteY188" fmla="*/ 762271 h 1453332"/>
                <a:gd name="connsiteX189" fmla="*/ 67961 w 807869"/>
                <a:gd name="connsiteY189" fmla="*/ 761854 h 1453332"/>
                <a:gd name="connsiteX190" fmla="*/ 75623 w 807869"/>
                <a:gd name="connsiteY190" fmla="*/ 763270 h 1453332"/>
                <a:gd name="connsiteX191" fmla="*/ 78372 w 807869"/>
                <a:gd name="connsiteY191" fmla="*/ 762479 h 1453332"/>
                <a:gd name="connsiteX192" fmla="*/ 80412 w 807869"/>
                <a:gd name="connsiteY192" fmla="*/ 763853 h 1453332"/>
                <a:gd name="connsiteX193" fmla="*/ 88408 w 807869"/>
                <a:gd name="connsiteY193" fmla="*/ 765186 h 1453332"/>
                <a:gd name="connsiteX194" fmla="*/ 101817 w 807869"/>
                <a:gd name="connsiteY194" fmla="*/ 766394 h 1453332"/>
                <a:gd name="connsiteX195" fmla="*/ 112727 w 807869"/>
                <a:gd name="connsiteY195" fmla="*/ 765186 h 1453332"/>
                <a:gd name="connsiteX196" fmla="*/ 129384 w 807869"/>
                <a:gd name="connsiteY196" fmla="*/ 757482 h 1453332"/>
                <a:gd name="connsiteX197" fmla="*/ 140170 w 807869"/>
                <a:gd name="connsiteY197" fmla="*/ 754567 h 1453332"/>
                <a:gd name="connsiteX198" fmla="*/ 154411 w 807869"/>
                <a:gd name="connsiteY198" fmla="*/ 753901 h 1453332"/>
                <a:gd name="connsiteX199" fmla="*/ 165155 w 807869"/>
                <a:gd name="connsiteY199" fmla="*/ 756066 h 1453332"/>
                <a:gd name="connsiteX200" fmla="*/ 178856 w 807869"/>
                <a:gd name="connsiteY200" fmla="*/ 756524 h 1453332"/>
                <a:gd name="connsiteX201" fmla="*/ 205715 w 807869"/>
                <a:gd name="connsiteY201" fmla="*/ 763312 h 1453332"/>
                <a:gd name="connsiteX202" fmla="*/ 212128 w 807869"/>
                <a:gd name="connsiteY202" fmla="*/ 763145 h 1453332"/>
                <a:gd name="connsiteX203" fmla="*/ 211837 w 807869"/>
                <a:gd name="connsiteY203" fmla="*/ 708 h 1453332"/>
                <a:gd name="connsiteX204" fmla="*/ 381781 w 807869"/>
                <a:gd name="connsiteY204" fmla="*/ 0 h 14533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Lst>
              <a:rect l="l" t="t" r="r" b="b"/>
              <a:pathLst>
                <a:path w="807869" h="1453332">
                  <a:moveTo>
                    <a:pt x="381781" y="0"/>
                  </a:moveTo>
                  <a:lnTo>
                    <a:pt x="806662" y="625"/>
                  </a:lnTo>
                  <a:lnTo>
                    <a:pt x="806662" y="610275"/>
                  </a:lnTo>
                  <a:lnTo>
                    <a:pt x="806662" y="610275"/>
                  </a:lnTo>
                  <a:lnTo>
                    <a:pt x="710884" y="610566"/>
                  </a:lnTo>
                  <a:lnTo>
                    <a:pt x="720878" y="716797"/>
                  </a:lnTo>
                  <a:lnTo>
                    <a:pt x="739243" y="881952"/>
                  </a:lnTo>
                  <a:lnTo>
                    <a:pt x="745489" y="914808"/>
                  </a:lnTo>
                  <a:lnTo>
                    <a:pt x="757607" y="923345"/>
                  </a:lnTo>
                  <a:lnTo>
                    <a:pt x="796918" y="1043068"/>
                  </a:lnTo>
                  <a:lnTo>
                    <a:pt x="796918" y="1043068"/>
                  </a:lnTo>
                  <a:lnTo>
                    <a:pt x="805455" y="1068220"/>
                  </a:lnTo>
                  <a:lnTo>
                    <a:pt x="799042" y="1106532"/>
                  </a:lnTo>
                  <a:lnTo>
                    <a:pt x="804830" y="1113236"/>
                  </a:lnTo>
                  <a:lnTo>
                    <a:pt x="811201" y="1124938"/>
                  </a:lnTo>
                  <a:lnTo>
                    <a:pt x="811326" y="1139846"/>
                  </a:lnTo>
                  <a:lnTo>
                    <a:pt x="807787" y="1149507"/>
                  </a:lnTo>
                  <a:lnTo>
                    <a:pt x="808328" y="1151173"/>
                  </a:lnTo>
                  <a:lnTo>
                    <a:pt x="787340" y="1176950"/>
                  </a:lnTo>
                  <a:lnTo>
                    <a:pt x="786507" y="1194565"/>
                  </a:lnTo>
                  <a:lnTo>
                    <a:pt x="783217" y="1199895"/>
                  </a:lnTo>
                  <a:lnTo>
                    <a:pt x="782759" y="1204601"/>
                  </a:lnTo>
                  <a:lnTo>
                    <a:pt x="784592" y="1206683"/>
                  </a:lnTo>
                  <a:lnTo>
                    <a:pt x="746863" y="1251157"/>
                  </a:lnTo>
                  <a:lnTo>
                    <a:pt x="743324" y="1272062"/>
                  </a:lnTo>
                  <a:lnTo>
                    <a:pt x="743032" y="1294799"/>
                  </a:lnTo>
                  <a:lnTo>
                    <a:pt x="744698" y="1304543"/>
                  </a:lnTo>
                  <a:lnTo>
                    <a:pt x="743115" y="1315120"/>
                  </a:lnTo>
                  <a:lnTo>
                    <a:pt x="730206" y="1337274"/>
                  </a:lnTo>
                  <a:lnTo>
                    <a:pt x="728415" y="1343687"/>
                  </a:lnTo>
                  <a:lnTo>
                    <a:pt x="730331" y="1352016"/>
                  </a:lnTo>
                  <a:lnTo>
                    <a:pt x="733496" y="1357971"/>
                  </a:lnTo>
                  <a:lnTo>
                    <a:pt x="735162" y="1368048"/>
                  </a:lnTo>
                  <a:lnTo>
                    <a:pt x="732746" y="1390244"/>
                  </a:lnTo>
                  <a:lnTo>
                    <a:pt x="737202" y="1400072"/>
                  </a:lnTo>
                  <a:lnTo>
                    <a:pt x="741741" y="1406568"/>
                  </a:lnTo>
                  <a:lnTo>
                    <a:pt x="760564" y="1456206"/>
                  </a:lnTo>
                  <a:lnTo>
                    <a:pt x="760564" y="1456206"/>
                  </a:lnTo>
                  <a:lnTo>
                    <a:pt x="747779" y="1446503"/>
                  </a:lnTo>
                  <a:lnTo>
                    <a:pt x="738576" y="1444130"/>
                  </a:lnTo>
                  <a:lnTo>
                    <a:pt x="719837" y="1443880"/>
                  </a:lnTo>
                  <a:lnTo>
                    <a:pt x="703013" y="1447669"/>
                  </a:lnTo>
                  <a:lnTo>
                    <a:pt x="691353" y="1452208"/>
                  </a:lnTo>
                  <a:lnTo>
                    <a:pt x="685981" y="1452500"/>
                  </a:lnTo>
                  <a:lnTo>
                    <a:pt x="680735" y="1450251"/>
                  </a:lnTo>
                  <a:lnTo>
                    <a:pt x="662370" y="1438008"/>
                  </a:lnTo>
                  <a:lnTo>
                    <a:pt x="647420" y="1433802"/>
                  </a:lnTo>
                  <a:lnTo>
                    <a:pt x="610317" y="1428680"/>
                  </a:lnTo>
                  <a:lnTo>
                    <a:pt x="584373" y="1410316"/>
                  </a:lnTo>
                  <a:lnTo>
                    <a:pt x="584748" y="1405818"/>
                  </a:lnTo>
                  <a:lnTo>
                    <a:pt x="579667" y="1401488"/>
                  </a:lnTo>
                  <a:lnTo>
                    <a:pt x="579043" y="1398073"/>
                  </a:lnTo>
                  <a:lnTo>
                    <a:pt x="562636" y="1392951"/>
                  </a:lnTo>
                  <a:lnTo>
                    <a:pt x="556764" y="1380458"/>
                  </a:lnTo>
                  <a:lnTo>
                    <a:pt x="557305" y="1375836"/>
                  </a:lnTo>
                  <a:lnTo>
                    <a:pt x="551600" y="1375544"/>
                  </a:lnTo>
                  <a:lnTo>
                    <a:pt x="544396" y="1371671"/>
                  </a:lnTo>
                  <a:lnTo>
                    <a:pt x="543188" y="1362635"/>
                  </a:lnTo>
                  <a:lnTo>
                    <a:pt x="532070" y="1347810"/>
                  </a:lnTo>
                  <a:lnTo>
                    <a:pt x="533028" y="1345978"/>
                  </a:lnTo>
                  <a:lnTo>
                    <a:pt x="537525" y="1341689"/>
                  </a:lnTo>
                  <a:lnTo>
                    <a:pt x="545062" y="1343562"/>
                  </a:lnTo>
                  <a:lnTo>
                    <a:pt x="548061" y="1342438"/>
                  </a:lnTo>
                  <a:lnTo>
                    <a:pt x="552100" y="1338774"/>
                  </a:lnTo>
                  <a:lnTo>
                    <a:pt x="564510" y="1340189"/>
                  </a:lnTo>
                  <a:lnTo>
                    <a:pt x="565759" y="1337816"/>
                  </a:lnTo>
                  <a:lnTo>
                    <a:pt x="566134" y="1329945"/>
                  </a:lnTo>
                  <a:lnTo>
                    <a:pt x="565592" y="1327239"/>
                  </a:lnTo>
                  <a:lnTo>
                    <a:pt x="525698" y="1279433"/>
                  </a:lnTo>
                  <a:lnTo>
                    <a:pt x="511748" y="1278891"/>
                  </a:lnTo>
                  <a:lnTo>
                    <a:pt x="505876" y="1273977"/>
                  </a:lnTo>
                  <a:lnTo>
                    <a:pt x="482098" y="1262401"/>
                  </a:lnTo>
                  <a:lnTo>
                    <a:pt x="479642" y="1257487"/>
                  </a:lnTo>
                  <a:lnTo>
                    <a:pt x="480641" y="1246285"/>
                  </a:lnTo>
                  <a:lnTo>
                    <a:pt x="479766" y="1245161"/>
                  </a:lnTo>
                  <a:lnTo>
                    <a:pt x="470647" y="1245660"/>
                  </a:lnTo>
                  <a:lnTo>
                    <a:pt x="466274" y="1242246"/>
                  </a:lnTo>
                  <a:lnTo>
                    <a:pt x="461444" y="1242079"/>
                  </a:lnTo>
                  <a:lnTo>
                    <a:pt x="457821" y="1243995"/>
                  </a:lnTo>
                  <a:lnTo>
                    <a:pt x="440581" y="1242454"/>
                  </a:lnTo>
                  <a:lnTo>
                    <a:pt x="426880" y="1243120"/>
                  </a:lnTo>
                  <a:lnTo>
                    <a:pt x="421342" y="1239872"/>
                  </a:lnTo>
                  <a:lnTo>
                    <a:pt x="409932" y="1242121"/>
                  </a:lnTo>
                  <a:lnTo>
                    <a:pt x="409932" y="1242121"/>
                  </a:lnTo>
                  <a:lnTo>
                    <a:pt x="396606" y="1246118"/>
                  </a:lnTo>
                  <a:lnTo>
                    <a:pt x="386320" y="1246160"/>
                  </a:lnTo>
                  <a:lnTo>
                    <a:pt x="380615" y="1244744"/>
                  </a:lnTo>
                  <a:lnTo>
                    <a:pt x="370871" y="1236499"/>
                  </a:lnTo>
                  <a:lnTo>
                    <a:pt x="356629" y="1234292"/>
                  </a:lnTo>
                  <a:lnTo>
                    <a:pt x="348842" y="1225172"/>
                  </a:lnTo>
                  <a:lnTo>
                    <a:pt x="341929" y="1220716"/>
                  </a:lnTo>
                  <a:lnTo>
                    <a:pt x="334725" y="1221757"/>
                  </a:lnTo>
                  <a:lnTo>
                    <a:pt x="321357" y="1218509"/>
                  </a:lnTo>
                  <a:lnTo>
                    <a:pt x="318109" y="1219634"/>
                  </a:lnTo>
                  <a:lnTo>
                    <a:pt x="300619" y="1214095"/>
                  </a:lnTo>
                  <a:lnTo>
                    <a:pt x="290958" y="1213970"/>
                  </a:lnTo>
                  <a:lnTo>
                    <a:pt x="286461" y="1211596"/>
                  </a:lnTo>
                  <a:lnTo>
                    <a:pt x="286461" y="1211596"/>
                  </a:lnTo>
                  <a:lnTo>
                    <a:pt x="293665" y="1208557"/>
                  </a:lnTo>
                  <a:lnTo>
                    <a:pt x="300244" y="1208473"/>
                  </a:lnTo>
                  <a:lnTo>
                    <a:pt x="304992" y="1206641"/>
                  </a:lnTo>
                  <a:lnTo>
                    <a:pt x="310822" y="1201061"/>
                  </a:lnTo>
                  <a:lnTo>
                    <a:pt x="319608" y="1195856"/>
                  </a:lnTo>
                  <a:lnTo>
                    <a:pt x="335641" y="1168121"/>
                  </a:lnTo>
                  <a:lnTo>
                    <a:pt x="330727" y="1162083"/>
                  </a:lnTo>
                  <a:lnTo>
                    <a:pt x="310239" y="1164207"/>
                  </a:lnTo>
                  <a:lnTo>
                    <a:pt x="298995" y="1163499"/>
                  </a:lnTo>
                  <a:lnTo>
                    <a:pt x="261183" y="1173868"/>
                  </a:lnTo>
                  <a:lnTo>
                    <a:pt x="258269" y="1188610"/>
                  </a:lnTo>
                  <a:lnTo>
                    <a:pt x="237780" y="1187277"/>
                  </a:lnTo>
                  <a:lnTo>
                    <a:pt x="232950" y="1192066"/>
                  </a:lnTo>
                  <a:lnTo>
                    <a:pt x="221373" y="1179906"/>
                  </a:lnTo>
                  <a:lnTo>
                    <a:pt x="220332" y="1176575"/>
                  </a:lnTo>
                  <a:lnTo>
                    <a:pt x="211504" y="1173327"/>
                  </a:lnTo>
                  <a:lnTo>
                    <a:pt x="218666" y="1169329"/>
                  </a:lnTo>
                  <a:lnTo>
                    <a:pt x="214918" y="1166622"/>
                  </a:lnTo>
                  <a:lnTo>
                    <a:pt x="209463" y="1168205"/>
                  </a:lnTo>
                  <a:lnTo>
                    <a:pt x="193681" y="1166830"/>
                  </a:lnTo>
                  <a:lnTo>
                    <a:pt x="179231" y="1168829"/>
                  </a:lnTo>
                  <a:lnTo>
                    <a:pt x="172318" y="1162958"/>
                  </a:lnTo>
                  <a:lnTo>
                    <a:pt x="169694" y="1155795"/>
                  </a:lnTo>
                  <a:lnTo>
                    <a:pt x="162199" y="1151090"/>
                  </a:lnTo>
                  <a:lnTo>
                    <a:pt x="162199" y="1165415"/>
                  </a:lnTo>
                  <a:lnTo>
                    <a:pt x="158826" y="1168580"/>
                  </a:lnTo>
                  <a:lnTo>
                    <a:pt x="154953" y="1167580"/>
                  </a:lnTo>
                  <a:lnTo>
                    <a:pt x="151538" y="1166372"/>
                  </a:lnTo>
                  <a:lnTo>
                    <a:pt x="153662" y="1161001"/>
                  </a:lnTo>
                  <a:lnTo>
                    <a:pt x="152746" y="1157961"/>
                  </a:lnTo>
                  <a:lnTo>
                    <a:pt x="154869" y="1152672"/>
                  </a:lnTo>
                  <a:lnTo>
                    <a:pt x="154703" y="1146925"/>
                  </a:lnTo>
                  <a:lnTo>
                    <a:pt x="147749" y="1144385"/>
                  </a:lnTo>
                  <a:lnTo>
                    <a:pt x="141960" y="1145218"/>
                  </a:lnTo>
                  <a:lnTo>
                    <a:pt x="140669" y="1147758"/>
                  </a:lnTo>
                  <a:lnTo>
                    <a:pt x="132632" y="1142719"/>
                  </a:lnTo>
                  <a:lnTo>
                    <a:pt x="130175" y="1142761"/>
                  </a:lnTo>
                  <a:lnTo>
                    <a:pt x="123804" y="1138097"/>
                  </a:lnTo>
                  <a:lnTo>
                    <a:pt x="117224" y="1138888"/>
                  </a:lnTo>
                  <a:lnTo>
                    <a:pt x="97777" y="1154379"/>
                  </a:lnTo>
                  <a:lnTo>
                    <a:pt x="85284" y="1158460"/>
                  </a:lnTo>
                  <a:lnTo>
                    <a:pt x="85284" y="1158460"/>
                  </a:lnTo>
                  <a:lnTo>
                    <a:pt x="86284" y="1132767"/>
                  </a:lnTo>
                  <a:lnTo>
                    <a:pt x="97153" y="1126021"/>
                  </a:lnTo>
                  <a:lnTo>
                    <a:pt x="89365" y="1120857"/>
                  </a:lnTo>
                  <a:lnTo>
                    <a:pt x="85076" y="1113028"/>
                  </a:lnTo>
                  <a:lnTo>
                    <a:pt x="79538" y="1102201"/>
                  </a:lnTo>
                  <a:lnTo>
                    <a:pt x="80246" y="1095663"/>
                  </a:lnTo>
                  <a:lnTo>
                    <a:pt x="77622" y="1089583"/>
                  </a:lnTo>
                  <a:lnTo>
                    <a:pt x="77456" y="1075258"/>
                  </a:lnTo>
                  <a:lnTo>
                    <a:pt x="80079" y="1065264"/>
                  </a:lnTo>
                  <a:lnTo>
                    <a:pt x="80579" y="1054104"/>
                  </a:lnTo>
                  <a:lnTo>
                    <a:pt x="85701" y="1041402"/>
                  </a:lnTo>
                  <a:lnTo>
                    <a:pt x="82328" y="1036280"/>
                  </a:lnTo>
                  <a:lnTo>
                    <a:pt x="76081" y="1034448"/>
                  </a:lnTo>
                  <a:lnTo>
                    <a:pt x="70959" y="1039820"/>
                  </a:lnTo>
                  <a:lnTo>
                    <a:pt x="56343" y="1026578"/>
                  </a:lnTo>
                  <a:lnTo>
                    <a:pt x="63547" y="1004923"/>
                  </a:lnTo>
                  <a:lnTo>
                    <a:pt x="42684" y="964697"/>
                  </a:lnTo>
                  <a:lnTo>
                    <a:pt x="21862" y="977522"/>
                  </a:lnTo>
                  <a:lnTo>
                    <a:pt x="9161" y="964113"/>
                  </a:lnTo>
                  <a:lnTo>
                    <a:pt x="7412" y="950829"/>
                  </a:lnTo>
                  <a:lnTo>
                    <a:pt x="10952" y="953411"/>
                  </a:lnTo>
                  <a:lnTo>
                    <a:pt x="19989" y="907271"/>
                  </a:lnTo>
                  <a:lnTo>
                    <a:pt x="8620" y="894820"/>
                  </a:lnTo>
                  <a:lnTo>
                    <a:pt x="0" y="892571"/>
                  </a:lnTo>
                  <a:lnTo>
                    <a:pt x="0" y="892571"/>
                  </a:lnTo>
                  <a:lnTo>
                    <a:pt x="10286" y="881453"/>
                  </a:lnTo>
                  <a:lnTo>
                    <a:pt x="16740" y="877038"/>
                  </a:lnTo>
                  <a:lnTo>
                    <a:pt x="19864" y="872083"/>
                  </a:lnTo>
                  <a:lnTo>
                    <a:pt x="23653" y="870084"/>
                  </a:lnTo>
                  <a:lnTo>
                    <a:pt x="28442" y="870251"/>
                  </a:lnTo>
                  <a:lnTo>
                    <a:pt x="31690" y="867794"/>
                  </a:lnTo>
                  <a:lnTo>
                    <a:pt x="30274" y="857591"/>
                  </a:lnTo>
                  <a:lnTo>
                    <a:pt x="37687" y="852261"/>
                  </a:lnTo>
                  <a:lnTo>
                    <a:pt x="41351" y="846098"/>
                  </a:lnTo>
                  <a:lnTo>
                    <a:pt x="39644" y="840476"/>
                  </a:lnTo>
                  <a:lnTo>
                    <a:pt x="42517" y="832564"/>
                  </a:lnTo>
                  <a:lnTo>
                    <a:pt x="40352" y="826942"/>
                  </a:lnTo>
                  <a:lnTo>
                    <a:pt x="41351" y="816823"/>
                  </a:lnTo>
                  <a:lnTo>
                    <a:pt x="40185" y="813741"/>
                  </a:lnTo>
                  <a:lnTo>
                    <a:pt x="30024" y="805121"/>
                  </a:lnTo>
                  <a:lnTo>
                    <a:pt x="28650" y="801040"/>
                  </a:lnTo>
                  <a:lnTo>
                    <a:pt x="29317" y="791962"/>
                  </a:lnTo>
                  <a:lnTo>
                    <a:pt x="34105" y="785258"/>
                  </a:lnTo>
                  <a:lnTo>
                    <a:pt x="40060" y="784925"/>
                  </a:lnTo>
                  <a:lnTo>
                    <a:pt x="42684" y="783384"/>
                  </a:lnTo>
                  <a:lnTo>
                    <a:pt x="47972" y="778428"/>
                  </a:lnTo>
                  <a:lnTo>
                    <a:pt x="51679" y="771516"/>
                  </a:lnTo>
                  <a:lnTo>
                    <a:pt x="56384" y="769517"/>
                  </a:lnTo>
                  <a:lnTo>
                    <a:pt x="62672" y="762271"/>
                  </a:lnTo>
                  <a:lnTo>
                    <a:pt x="67961" y="761854"/>
                  </a:lnTo>
                  <a:lnTo>
                    <a:pt x="75623" y="763270"/>
                  </a:lnTo>
                  <a:lnTo>
                    <a:pt x="78372" y="762479"/>
                  </a:lnTo>
                  <a:lnTo>
                    <a:pt x="80412" y="763853"/>
                  </a:lnTo>
                  <a:lnTo>
                    <a:pt x="88408" y="765186"/>
                  </a:lnTo>
                  <a:lnTo>
                    <a:pt x="101817" y="766394"/>
                  </a:lnTo>
                  <a:lnTo>
                    <a:pt x="112727" y="765186"/>
                  </a:lnTo>
                  <a:lnTo>
                    <a:pt x="129384" y="757482"/>
                  </a:lnTo>
                  <a:lnTo>
                    <a:pt x="140170" y="754567"/>
                  </a:lnTo>
                  <a:lnTo>
                    <a:pt x="154411" y="753901"/>
                  </a:lnTo>
                  <a:lnTo>
                    <a:pt x="165155" y="756066"/>
                  </a:lnTo>
                  <a:lnTo>
                    <a:pt x="178856" y="756524"/>
                  </a:lnTo>
                  <a:lnTo>
                    <a:pt x="205715" y="763312"/>
                  </a:lnTo>
                  <a:lnTo>
                    <a:pt x="212128" y="763145"/>
                  </a:lnTo>
                  <a:lnTo>
                    <a:pt x="211837" y="708"/>
                  </a:lnTo>
                  <a:lnTo>
                    <a:pt x="381781" y="0"/>
                  </a:lnTo>
                  <a:close/>
                </a:path>
              </a:pathLst>
            </a:custGeom>
            <a:solidFill>
              <a:srgbClr val="346929"/>
            </a:solidFill>
            <a:ln w="3175" cap="flat">
              <a:solidFill>
                <a:srgbClr val="FFFFFF"/>
              </a:solidFill>
              <a:prstDash val="solid"/>
              <a:miter/>
            </a:ln>
          </p:spPr>
          <p:txBody>
            <a:bodyPr rtlCol="0" anchor="ctr"/>
            <a:lstStyle/>
            <a:p>
              <a:endParaRPr lang="en-US"/>
            </a:p>
          </p:txBody>
        </p:sp>
        <p:sp>
          <p:nvSpPr>
            <p:cNvPr id="9" name="Freeform: Shape 8">
              <a:extLst>
                <a:ext uri="{FF2B5EF4-FFF2-40B4-BE49-F238E27FC236}">
                  <a16:creationId xmlns:a16="http://schemas.microsoft.com/office/drawing/2014/main" id="{638EE38A-2179-457A-95B4-BE47CEEAE1DB}"/>
                </a:ext>
              </a:extLst>
            </p:cNvPr>
            <p:cNvSpPr/>
            <p:nvPr/>
          </p:nvSpPr>
          <p:spPr>
            <a:xfrm>
              <a:off x="6389860" y="3953179"/>
              <a:ext cx="442987" cy="704927"/>
            </a:xfrm>
            <a:custGeom>
              <a:avLst/>
              <a:gdLst>
                <a:gd name="connsiteX0" fmla="*/ 240779 w 478891"/>
                <a:gd name="connsiteY0" fmla="*/ 0 h 762062"/>
                <a:gd name="connsiteX1" fmla="*/ 245276 w 478891"/>
                <a:gd name="connsiteY1" fmla="*/ 2374 h 762062"/>
                <a:gd name="connsiteX2" fmla="*/ 254937 w 478891"/>
                <a:gd name="connsiteY2" fmla="*/ 2498 h 762062"/>
                <a:gd name="connsiteX3" fmla="*/ 272427 w 478891"/>
                <a:gd name="connsiteY3" fmla="*/ 8037 h 762062"/>
                <a:gd name="connsiteX4" fmla="*/ 275675 w 478891"/>
                <a:gd name="connsiteY4" fmla="*/ 6913 h 762062"/>
                <a:gd name="connsiteX5" fmla="*/ 289043 w 478891"/>
                <a:gd name="connsiteY5" fmla="*/ 10161 h 762062"/>
                <a:gd name="connsiteX6" fmla="*/ 296247 w 478891"/>
                <a:gd name="connsiteY6" fmla="*/ 9120 h 762062"/>
                <a:gd name="connsiteX7" fmla="*/ 303159 w 478891"/>
                <a:gd name="connsiteY7" fmla="*/ 13575 h 762062"/>
                <a:gd name="connsiteX8" fmla="*/ 310947 w 478891"/>
                <a:gd name="connsiteY8" fmla="*/ 22695 h 762062"/>
                <a:gd name="connsiteX9" fmla="*/ 325188 w 478891"/>
                <a:gd name="connsiteY9" fmla="*/ 24902 h 762062"/>
                <a:gd name="connsiteX10" fmla="*/ 334933 w 478891"/>
                <a:gd name="connsiteY10" fmla="*/ 33148 h 762062"/>
                <a:gd name="connsiteX11" fmla="*/ 340638 w 478891"/>
                <a:gd name="connsiteY11" fmla="*/ 34563 h 762062"/>
                <a:gd name="connsiteX12" fmla="*/ 350924 w 478891"/>
                <a:gd name="connsiteY12" fmla="*/ 34522 h 762062"/>
                <a:gd name="connsiteX13" fmla="*/ 364249 w 478891"/>
                <a:gd name="connsiteY13" fmla="*/ 30524 h 762062"/>
                <a:gd name="connsiteX14" fmla="*/ 364249 w 478891"/>
                <a:gd name="connsiteY14" fmla="*/ 30524 h 762062"/>
                <a:gd name="connsiteX15" fmla="*/ 406600 w 478891"/>
                <a:gd name="connsiteY15" fmla="*/ 142127 h 762062"/>
                <a:gd name="connsiteX16" fmla="*/ 407350 w 478891"/>
                <a:gd name="connsiteY16" fmla="*/ 151246 h 762062"/>
                <a:gd name="connsiteX17" fmla="*/ 401728 w 478891"/>
                <a:gd name="connsiteY17" fmla="*/ 158326 h 762062"/>
                <a:gd name="connsiteX18" fmla="*/ 393191 w 478891"/>
                <a:gd name="connsiteY18" fmla="*/ 163531 h 762062"/>
                <a:gd name="connsiteX19" fmla="*/ 329519 w 478891"/>
                <a:gd name="connsiteY19" fmla="*/ 169361 h 762062"/>
                <a:gd name="connsiteX20" fmla="*/ 328895 w 478891"/>
                <a:gd name="connsiteY20" fmla="*/ 196221 h 762062"/>
                <a:gd name="connsiteX21" fmla="*/ 365998 w 478891"/>
                <a:gd name="connsiteY21" fmla="*/ 230326 h 762062"/>
                <a:gd name="connsiteX22" fmla="*/ 419509 w 478891"/>
                <a:gd name="connsiteY22" fmla="*/ 270803 h 762062"/>
                <a:gd name="connsiteX23" fmla="*/ 458862 w 478891"/>
                <a:gd name="connsiteY23" fmla="*/ 290417 h 762062"/>
                <a:gd name="connsiteX24" fmla="*/ 452365 w 478891"/>
                <a:gd name="connsiteY24" fmla="*/ 303159 h 762062"/>
                <a:gd name="connsiteX25" fmla="*/ 432793 w 478891"/>
                <a:gd name="connsiteY25" fmla="*/ 311280 h 762062"/>
                <a:gd name="connsiteX26" fmla="*/ 449451 w 478891"/>
                <a:gd name="connsiteY26" fmla="*/ 335016 h 762062"/>
                <a:gd name="connsiteX27" fmla="*/ 466566 w 478891"/>
                <a:gd name="connsiteY27" fmla="*/ 386570 h 762062"/>
                <a:gd name="connsiteX28" fmla="*/ 474978 w 478891"/>
                <a:gd name="connsiteY28" fmla="*/ 419884 h 762062"/>
                <a:gd name="connsiteX29" fmla="*/ 480308 w 478891"/>
                <a:gd name="connsiteY29" fmla="*/ 467398 h 762062"/>
                <a:gd name="connsiteX30" fmla="*/ 480308 w 478891"/>
                <a:gd name="connsiteY30" fmla="*/ 467398 h 762062"/>
                <a:gd name="connsiteX31" fmla="*/ 468398 w 478891"/>
                <a:gd name="connsiteY31" fmla="*/ 470147 h 762062"/>
                <a:gd name="connsiteX32" fmla="*/ 465858 w 478891"/>
                <a:gd name="connsiteY32" fmla="*/ 472187 h 762062"/>
                <a:gd name="connsiteX33" fmla="*/ 455822 w 478891"/>
                <a:gd name="connsiteY33" fmla="*/ 472021 h 762062"/>
                <a:gd name="connsiteX34" fmla="*/ 442746 w 478891"/>
                <a:gd name="connsiteY34" fmla="*/ 473562 h 762062"/>
                <a:gd name="connsiteX35" fmla="*/ 418427 w 478891"/>
                <a:gd name="connsiteY35" fmla="*/ 480932 h 762062"/>
                <a:gd name="connsiteX36" fmla="*/ 409432 w 478891"/>
                <a:gd name="connsiteY36" fmla="*/ 480766 h 762062"/>
                <a:gd name="connsiteX37" fmla="*/ 400770 w 478891"/>
                <a:gd name="connsiteY37" fmla="*/ 483514 h 762062"/>
                <a:gd name="connsiteX38" fmla="*/ 394649 w 478891"/>
                <a:gd name="connsiteY38" fmla="*/ 484014 h 762062"/>
                <a:gd name="connsiteX39" fmla="*/ 391609 w 478891"/>
                <a:gd name="connsiteY39" fmla="*/ 485721 h 762062"/>
                <a:gd name="connsiteX40" fmla="*/ 382281 w 478891"/>
                <a:gd name="connsiteY40" fmla="*/ 486388 h 762062"/>
                <a:gd name="connsiteX41" fmla="*/ 376492 w 478891"/>
                <a:gd name="connsiteY41" fmla="*/ 484347 h 762062"/>
                <a:gd name="connsiteX42" fmla="*/ 362709 w 478891"/>
                <a:gd name="connsiteY42" fmla="*/ 487429 h 762062"/>
                <a:gd name="connsiteX43" fmla="*/ 358128 w 478891"/>
                <a:gd name="connsiteY43" fmla="*/ 486929 h 762062"/>
                <a:gd name="connsiteX44" fmla="*/ 348092 w 478891"/>
                <a:gd name="connsiteY44" fmla="*/ 490968 h 762062"/>
                <a:gd name="connsiteX45" fmla="*/ 338431 w 478891"/>
                <a:gd name="connsiteY45" fmla="*/ 510249 h 762062"/>
                <a:gd name="connsiteX46" fmla="*/ 338431 w 478891"/>
                <a:gd name="connsiteY46" fmla="*/ 516412 h 762062"/>
                <a:gd name="connsiteX47" fmla="*/ 340638 w 478891"/>
                <a:gd name="connsiteY47" fmla="*/ 521201 h 762062"/>
                <a:gd name="connsiteX48" fmla="*/ 340638 w 478891"/>
                <a:gd name="connsiteY48" fmla="*/ 525323 h 762062"/>
                <a:gd name="connsiteX49" fmla="*/ 335724 w 478891"/>
                <a:gd name="connsiteY49" fmla="*/ 534568 h 762062"/>
                <a:gd name="connsiteX50" fmla="*/ 331477 w 478891"/>
                <a:gd name="connsiteY50" fmla="*/ 546228 h 762062"/>
                <a:gd name="connsiteX51" fmla="*/ 323315 w 478891"/>
                <a:gd name="connsiteY51" fmla="*/ 557222 h 762062"/>
                <a:gd name="connsiteX52" fmla="*/ 309531 w 478891"/>
                <a:gd name="connsiteY52" fmla="*/ 567175 h 762062"/>
                <a:gd name="connsiteX53" fmla="*/ 301202 w 478891"/>
                <a:gd name="connsiteY53" fmla="*/ 570089 h 762062"/>
                <a:gd name="connsiteX54" fmla="*/ 296788 w 478891"/>
                <a:gd name="connsiteY54" fmla="*/ 580875 h 762062"/>
                <a:gd name="connsiteX55" fmla="*/ 292416 w 478891"/>
                <a:gd name="connsiteY55" fmla="*/ 585705 h 762062"/>
                <a:gd name="connsiteX56" fmla="*/ 294414 w 478891"/>
                <a:gd name="connsiteY56" fmla="*/ 591619 h 762062"/>
                <a:gd name="connsiteX57" fmla="*/ 294456 w 478891"/>
                <a:gd name="connsiteY57" fmla="*/ 606694 h 762062"/>
                <a:gd name="connsiteX58" fmla="*/ 296247 w 478891"/>
                <a:gd name="connsiteY58" fmla="*/ 612940 h 762062"/>
                <a:gd name="connsiteX59" fmla="*/ 296330 w 478891"/>
                <a:gd name="connsiteY59" fmla="*/ 620852 h 762062"/>
                <a:gd name="connsiteX60" fmla="*/ 292582 w 478891"/>
                <a:gd name="connsiteY60" fmla="*/ 629181 h 762062"/>
                <a:gd name="connsiteX61" fmla="*/ 270803 w 478891"/>
                <a:gd name="connsiteY61" fmla="*/ 645463 h 762062"/>
                <a:gd name="connsiteX62" fmla="*/ 273551 w 478891"/>
                <a:gd name="connsiteY62" fmla="*/ 656790 h 762062"/>
                <a:gd name="connsiteX63" fmla="*/ 268721 w 478891"/>
                <a:gd name="connsiteY63" fmla="*/ 665618 h 762062"/>
                <a:gd name="connsiteX64" fmla="*/ 260434 w 478891"/>
                <a:gd name="connsiteY64" fmla="*/ 699932 h 762062"/>
                <a:gd name="connsiteX65" fmla="*/ 265514 w 478891"/>
                <a:gd name="connsiteY65" fmla="*/ 716964 h 762062"/>
                <a:gd name="connsiteX66" fmla="*/ 264723 w 478891"/>
                <a:gd name="connsiteY66" fmla="*/ 722127 h 762062"/>
                <a:gd name="connsiteX67" fmla="*/ 258352 w 478891"/>
                <a:gd name="connsiteY67" fmla="*/ 727916 h 762062"/>
                <a:gd name="connsiteX68" fmla="*/ 250814 w 478891"/>
                <a:gd name="connsiteY68" fmla="*/ 738784 h 762062"/>
                <a:gd name="connsiteX69" fmla="*/ 227911 w 478891"/>
                <a:gd name="connsiteY69" fmla="*/ 750403 h 762062"/>
                <a:gd name="connsiteX70" fmla="*/ 209963 w 478891"/>
                <a:gd name="connsiteY70" fmla="*/ 765936 h 762062"/>
                <a:gd name="connsiteX71" fmla="*/ 210504 w 478891"/>
                <a:gd name="connsiteY71" fmla="*/ 761855 h 762062"/>
                <a:gd name="connsiteX72" fmla="*/ 207881 w 478891"/>
                <a:gd name="connsiteY72" fmla="*/ 760189 h 762062"/>
                <a:gd name="connsiteX73" fmla="*/ 201135 w 478891"/>
                <a:gd name="connsiteY73" fmla="*/ 764395 h 762062"/>
                <a:gd name="connsiteX74" fmla="*/ 194097 w 478891"/>
                <a:gd name="connsiteY74" fmla="*/ 761063 h 762062"/>
                <a:gd name="connsiteX75" fmla="*/ 188559 w 478891"/>
                <a:gd name="connsiteY75" fmla="*/ 763687 h 762062"/>
                <a:gd name="connsiteX76" fmla="*/ 172526 w 478891"/>
                <a:gd name="connsiteY76" fmla="*/ 760688 h 762062"/>
                <a:gd name="connsiteX77" fmla="*/ 165197 w 478891"/>
                <a:gd name="connsiteY77" fmla="*/ 761022 h 762062"/>
                <a:gd name="connsiteX78" fmla="*/ 160699 w 478891"/>
                <a:gd name="connsiteY78" fmla="*/ 758148 h 762062"/>
                <a:gd name="connsiteX79" fmla="*/ 155994 w 478891"/>
                <a:gd name="connsiteY79" fmla="*/ 757399 h 762062"/>
                <a:gd name="connsiteX80" fmla="*/ 144584 w 478891"/>
                <a:gd name="connsiteY80" fmla="*/ 759731 h 762062"/>
                <a:gd name="connsiteX81" fmla="*/ 135172 w 478891"/>
                <a:gd name="connsiteY81" fmla="*/ 756233 h 762062"/>
                <a:gd name="connsiteX82" fmla="*/ 129259 w 478891"/>
                <a:gd name="connsiteY82" fmla="*/ 756899 h 762062"/>
                <a:gd name="connsiteX83" fmla="*/ 121722 w 478891"/>
                <a:gd name="connsiteY83" fmla="*/ 759814 h 762062"/>
                <a:gd name="connsiteX84" fmla="*/ 111145 w 478891"/>
                <a:gd name="connsiteY84" fmla="*/ 758273 h 762062"/>
                <a:gd name="connsiteX85" fmla="*/ 103149 w 478891"/>
                <a:gd name="connsiteY85" fmla="*/ 754983 h 762062"/>
                <a:gd name="connsiteX86" fmla="*/ 99485 w 478891"/>
                <a:gd name="connsiteY86" fmla="*/ 755025 h 762062"/>
                <a:gd name="connsiteX87" fmla="*/ 94279 w 478891"/>
                <a:gd name="connsiteY87" fmla="*/ 755650 h 762062"/>
                <a:gd name="connsiteX88" fmla="*/ 90906 w 478891"/>
                <a:gd name="connsiteY88" fmla="*/ 759814 h 762062"/>
                <a:gd name="connsiteX89" fmla="*/ 84535 w 478891"/>
                <a:gd name="connsiteY89" fmla="*/ 757982 h 762062"/>
                <a:gd name="connsiteX90" fmla="*/ 84493 w 478891"/>
                <a:gd name="connsiteY90" fmla="*/ 752526 h 762062"/>
                <a:gd name="connsiteX91" fmla="*/ 82536 w 478891"/>
                <a:gd name="connsiteY91" fmla="*/ 750319 h 762062"/>
                <a:gd name="connsiteX92" fmla="*/ 82578 w 478891"/>
                <a:gd name="connsiteY92" fmla="*/ 742990 h 762062"/>
                <a:gd name="connsiteX93" fmla="*/ 83494 w 478891"/>
                <a:gd name="connsiteY93" fmla="*/ 741075 h 762062"/>
                <a:gd name="connsiteX94" fmla="*/ 88991 w 478891"/>
                <a:gd name="connsiteY94" fmla="*/ 737577 h 762062"/>
                <a:gd name="connsiteX95" fmla="*/ 94862 w 478891"/>
                <a:gd name="connsiteY95" fmla="*/ 727999 h 762062"/>
                <a:gd name="connsiteX96" fmla="*/ 96153 w 478891"/>
                <a:gd name="connsiteY96" fmla="*/ 722627 h 762062"/>
                <a:gd name="connsiteX97" fmla="*/ 95737 w 478891"/>
                <a:gd name="connsiteY97" fmla="*/ 711842 h 762062"/>
                <a:gd name="connsiteX98" fmla="*/ 92905 w 478891"/>
                <a:gd name="connsiteY98" fmla="*/ 709968 h 762062"/>
                <a:gd name="connsiteX99" fmla="*/ 86409 w 478891"/>
                <a:gd name="connsiteY99" fmla="*/ 717630 h 762062"/>
                <a:gd name="connsiteX100" fmla="*/ 81620 w 478891"/>
                <a:gd name="connsiteY100" fmla="*/ 717880 h 762062"/>
                <a:gd name="connsiteX101" fmla="*/ 75249 w 478891"/>
                <a:gd name="connsiteY101" fmla="*/ 714590 h 762062"/>
                <a:gd name="connsiteX102" fmla="*/ 74874 w 478891"/>
                <a:gd name="connsiteY102" fmla="*/ 710592 h 762062"/>
                <a:gd name="connsiteX103" fmla="*/ 72209 w 478891"/>
                <a:gd name="connsiteY103" fmla="*/ 708469 h 762062"/>
                <a:gd name="connsiteX104" fmla="*/ 75040 w 478891"/>
                <a:gd name="connsiteY104" fmla="*/ 703596 h 762062"/>
                <a:gd name="connsiteX105" fmla="*/ 74832 w 478891"/>
                <a:gd name="connsiteY105" fmla="*/ 700015 h 762062"/>
                <a:gd name="connsiteX106" fmla="*/ 76831 w 478891"/>
                <a:gd name="connsiteY106" fmla="*/ 695268 h 762062"/>
                <a:gd name="connsiteX107" fmla="*/ 77039 w 478891"/>
                <a:gd name="connsiteY107" fmla="*/ 687106 h 762062"/>
                <a:gd name="connsiteX108" fmla="*/ 79371 w 478891"/>
                <a:gd name="connsiteY108" fmla="*/ 685732 h 762062"/>
                <a:gd name="connsiteX109" fmla="*/ 79704 w 478891"/>
                <a:gd name="connsiteY109" fmla="*/ 681859 h 762062"/>
                <a:gd name="connsiteX110" fmla="*/ 81995 w 478891"/>
                <a:gd name="connsiteY110" fmla="*/ 681775 h 762062"/>
                <a:gd name="connsiteX111" fmla="*/ 82703 w 478891"/>
                <a:gd name="connsiteY111" fmla="*/ 680651 h 762062"/>
                <a:gd name="connsiteX112" fmla="*/ 85784 w 478891"/>
                <a:gd name="connsiteY112" fmla="*/ 681692 h 762062"/>
                <a:gd name="connsiteX113" fmla="*/ 88866 w 478891"/>
                <a:gd name="connsiteY113" fmla="*/ 681068 h 762062"/>
                <a:gd name="connsiteX114" fmla="*/ 99943 w 478891"/>
                <a:gd name="connsiteY114" fmla="*/ 672031 h 762062"/>
                <a:gd name="connsiteX115" fmla="*/ 101525 w 478891"/>
                <a:gd name="connsiteY115" fmla="*/ 667117 h 762062"/>
                <a:gd name="connsiteX116" fmla="*/ 103607 w 478891"/>
                <a:gd name="connsiteY116" fmla="*/ 665035 h 762062"/>
                <a:gd name="connsiteX117" fmla="*/ 106772 w 478891"/>
                <a:gd name="connsiteY117" fmla="*/ 664785 h 762062"/>
                <a:gd name="connsiteX118" fmla="*/ 107480 w 478891"/>
                <a:gd name="connsiteY118" fmla="*/ 662620 h 762062"/>
                <a:gd name="connsiteX119" fmla="*/ 104815 w 478891"/>
                <a:gd name="connsiteY119" fmla="*/ 656124 h 762062"/>
                <a:gd name="connsiteX120" fmla="*/ 104732 w 478891"/>
                <a:gd name="connsiteY120" fmla="*/ 652792 h 762062"/>
                <a:gd name="connsiteX121" fmla="*/ 106730 w 478891"/>
                <a:gd name="connsiteY121" fmla="*/ 644089 h 762062"/>
                <a:gd name="connsiteX122" fmla="*/ 108937 w 478891"/>
                <a:gd name="connsiteY122" fmla="*/ 641965 h 762062"/>
                <a:gd name="connsiteX123" fmla="*/ 111270 w 478891"/>
                <a:gd name="connsiteY123" fmla="*/ 636427 h 762062"/>
                <a:gd name="connsiteX124" fmla="*/ 109645 w 478891"/>
                <a:gd name="connsiteY124" fmla="*/ 633345 h 762062"/>
                <a:gd name="connsiteX125" fmla="*/ 105564 w 478891"/>
                <a:gd name="connsiteY125" fmla="*/ 635011 h 762062"/>
                <a:gd name="connsiteX126" fmla="*/ 103815 w 478891"/>
                <a:gd name="connsiteY126" fmla="*/ 630180 h 762062"/>
                <a:gd name="connsiteX127" fmla="*/ 105148 w 478891"/>
                <a:gd name="connsiteY127" fmla="*/ 623018 h 762062"/>
                <a:gd name="connsiteX128" fmla="*/ 107563 w 478891"/>
                <a:gd name="connsiteY128" fmla="*/ 619478 h 762062"/>
                <a:gd name="connsiteX129" fmla="*/ 102941 w 478891"/>
                <a:gd name="connsiteY129" fmla="*/ 618520 h 762062"/>
                <a:gd name="connsiteX130" fmla="*/ 114726 w 478891"/>
                <a:gd name="connsiteY130" fmla="*/ 597032 h 762062"/>
                <a:gd name="connsiteX131" fmla="*/ 109687 w 478891"/>
                <a:gd name="connsiteY131" fmla="*/ 558679 h 762062"/>
                <a:gd name="connsiteX132" fmla="*/ 47431 w 478891"/>
                <a:gd name="connsiteY132" fmla="*/ 458654 h 762062"/>
                <a:gd name="connsiteX133" fmla="*/ 40976 w 478891"/>
                <a:gd name="connsiteY133" fmla="*/ 455239 h 762062"/>
                <a:gd name="connsiteX134" fmla="*/ 37145 w 478891"/>
                <a:gd name="connsiteY134" fmla="*/ 449742 h 762062"/>
                <a:gd name="connsiteX135" fmla="*/ 31732 w 478891"/>
                <a:gd name="connsiteY135" fmla="*/ 446494 h 762062"/>
                <a:gd name="connsiteX136" fmla="*/ 28609 w 478891"/>
                <a:gd name="connsiteY136" fmla="*/ 442038 h 762062"/>
                <a:gd name="connsiteX137" fmla="*/ 23237 w 478891"/>
                <a:gd name="connsiteY137" fmla="*/ 437624 h 762062"/>
                <a:gd name="connsiteX138" fmla="*/ 18198 w 478891"/>
                <a:gd name="connsiteY138" fmla="*/ 430295 h 762062"/>
                <a:gd name="connsiteX139" fmla="*/ 0 w 478891"/>
                <a:gd name="connsiteY139" fmla="*/ 418635 h 762062"/>
                <a:gd name="connsiteX140" fmla="*/ 0 w 478891"/>
                <a:gd name="connsiteY140" fmla="*/ 418635 h 762062"/>
                <a:gd name="connsiteX141" fmla="*/ 82661 w 478891"/>
                <a:gd name="connsiteY141" fmla="*/ 335183 h 762062"/>
                <a:gd name="connsiteX142" fmla="*/ 93530 w 478891"/>
                <a:gd name="connsiteY142" fmla="*/ 328520 h 762062"/>
                <a:gd name="connsiteX143" fmla="*/ 120556 w 478891"/>
                <a:gd name="connsiteY143" fmla="*/ 292999 h 762062"/>
                <a:gd name="connsiteX144" fmla="*/ 115600 w 478891"/>
                <a:gd name="connsiteY144" fmla="*/ 255478 h 762062"/>
                <a:gd name="connsiteX145" fmla="*/ 120889 w 478891"/>
                <a:gd name="connsiteY145" fmla="*/ 223955 h 762062"/>
                <a:gd name="connsiteX146" fmla="*/ 121389 w 478891"/>
                <a:gd name="connsiteY146" fmla="*/ 210004 h 762062"/>
                <a:gd name="connsiteX147" fmla="*/ 127968 w 478891"/>
                <a:gd name="connsiteY147" fmla="*/ 199844 h 762062"/>
                <a:gd name="connsiteX148" fmla="*/ 134798 w 478891"/>
                <a:gd name="connsiteY148" fmla="*/ 196970 h 762062"/>
                <a:gd name="connsiteX149" fmla="*/ 137380 w 478891"/>
                <a:gd name="connsiteY149" fmla="*/ 192181 h 762062"/>
                <a:gd name="connsiteX150" fmla="*/ 142543 w 478891"/>
                <a:gd name="connsiteY150" fmla="*/ 191348 h 762062"/>
                <a:gd name="connsiteX151" fmla="*/ 153495 w 478891"/>
                <a:gd name="connsiteY151" fmla="*/ 184353 h 762062"/>
                <a:gd name="connsiteX152" fmla="*/ 158118 w 478891"/>
                <a:gd name="connsiteY152" fmla="*/ 183603 h 762062"/>
                <a:gd name="connsiteX153" fmla="*/ 156577 w 478891"/>
                <a:gd name="connsiteY153" fmla="*/ 179064 h 762062"/>
                <a:gd name="connsiteX154" fmla="*/ 166030 w 478891"/>
                <a:gd name="connsiteY154" fmla="*/ 179272 h 762062"/>
                <a:gd name="connsiteX155" fmla="*/ 169653 w 478891"/>
                <a:gd name="connsiteY155" fmla="*/ 178231 h 762062"/>
                <a:gd name="connsiteX156" fmla="*/ 172359 w 478891"/>
                <a:gd name="connsiteY156" fmla="*/ 182187 h 762062"/>
                <a:gd name="connsiteX157" fmla="*/ 175733 w 478891"/>
                <a:gd name="connsiteY157" fmla="*/ 176315 h 762062"/>
                <a:gd name="connsiteX158" fmla="*/ 175733 w 478891"/>
                <a:gd name="connsiteY158" fmla="*/ 172984 h 762062"/>
                <a:gd name="connsiteX159" fmla="*/ 189558 w 478891"/>
                <a:gd name="connsiteY159" fmla="*/ 166446 h 762062"/>
                <a:gd name="connsiteX160" fmla="*/ 192889 w 478891"/>
                <a:gd name="connsiteY160" fmla="*/ 162782 h 762062"/>
                <a:gd name="connsiteX161" fmla="*/ 212170 w 478891"/>
                <a:gd name="connsiteY161" fmla="*/ 160658 h 762062"/>
                <a:gd name="connsiteX162" fmla="*/ 216001 w 478891"/>
                <a:gd name="connsiteY162" fmla="*/ 165405 h 762062"/>
                <a:gd name="connsiteX163" fmla="*/ 221373 w 478891"/>
                <a:gd name="connsiteY163" fmla="*/ 165488 h 762062"/>
                <a:gd name="connsiteX164" fmla="*/ 223164 w 478891"/>
                <a:gd name="connsiteY164" fmla="*/ 150664 h 762062"/>
                <a:gd name="connsiteX165" fmla="*/ 219083 w 478891"/>
                <a:gd name="connsiteY165" fmla="*/ 128010 h 762062"/>
                <a:gd name="connsiteX166" fmla="*/ 211962 w 478891"/>
                <a:gd name="connsiteY166" fmla="*/ 121139 h 762062"/>
                <a:gd name="connsiteX167" fmla="*/ 191307 w 478891"/>
                <a:gd name="connsiteY167" fmla="*/ 80454 h 762062"/>
                <a:gd name="connsiteX168" fmla="*/ 210171 w 478891"/>
                <a:gd name="connsiteY168" fmla="*/ 61256 h 762062"/>
                <a:gd name="connsiteX169" fmla="*/ 227536 w 478891"/>
                <a:gd name="connsiteY169" fmla="*/ 36354 h 762062"/>
                <a:gd name="connsiteX170" fmla="*/ 233033 w 478891"/>
                <a:gd name="connsiteY170" fmla="*/ 23528 h 762062"/>
                <a:gd name="connsiteX171" fmla="*/ 234657 w 478891"/>
                <a:gd name="connsiteY171" fmla="*/ 8245 h 762062"/>
                <a:gd name="connsiteX172" fmla="*/ 240779 w 478891"/>
                <a:gd name="connsiteY172" fmla="*/ 0 h 762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Lst>
              <a:rect l="l" t="t" r="r" b="b"/>
              <a:pathLst>
                <a:path w="478891" h="762062">
                  <a:moveTo>
                    <a:pt x="240779" y="0"/>
                  </a:moveTo>
                  <a:lnTo>
                    <a:pt x="245276" y="2374"/>
                  </a:lnTo>
                  <a:lnTo>
                    <a:pt x="254937" y="2498"/>
                  </a:lnTo>
                  <a:lnTo>
                    <a:pt x="272427" y="8037"/>
                  </a:lnTo>
                  <a:lnTo>
                    <a:pt x="275675" y="6913"/>
                  </a:lnTo>
                  <a:lnTo>
                    <a:pt x="289043" y="10161"/>
                  </a:lnTo>
                  <a:lnTo>
                    <a:pt x="296247" y="9120"/>
                  </a:lnTo>
                  <a:lnTo>
                    <a:pt x="303159" y="13575"/>
                  </a:lnTo>
                  <a:lnTo>
                    <a:pt x="310947" y="22695"/>
                  </a:lnTo>
                  <a:lnTo>
                    <a:pt x="325188" y="24902"/>
                  </a:lnTo>
                  <a:lnTo>
                    <a:pt x="334933" y="33148"/>
                  </a:lnTo>
                  <a:lnTo>
                    <a:pt x="340638" y="34563"/>
                  </a:lnTo>
                  <a:lnTo>
                    <a:pt x="350924" y="34522"/>
                  </a:lnTo>
                  <a:lnTo>
                    <a:pt x="364249" y="30524"/>
                  </a:lnTo>
                  <a:lnTo>
                    <a:pt x="364249" y="30524"/>
                  </a:lnTo>
                  <a:lnTo>
                    <a:pt x="406600" y="142127"/>
                  </a:lnTo>
                  <a:lnTo>
                    <a:pt x="407350" y="151246"/>
                  </a:lnTo>
                  <a:lnTo>
                    <a:pt x="401728" y="158326"/>
                  </a:lnTo>
                  <a:lnTo>
                    <a:pt x="393191" y="163531"/>
                  </a:lnTo>
                  <a:lnTo>
                    <a:pt x="329519" y="169361"/>
                  </a:lnTo>
                  <a:lnTo>
                    <a:pt x="328895" y="196221"/>
                  </a:lnTo>
                  <a:lnTo>
                    <a:pt x="365998" y="230326"/>
                  </a:lnTo>
                  <a:lnTo>
                    <a:pt x="419509" y="270803"/>
                  </a:lnTo>
                  <a:lnTo>
                    <a:pt x="458862" y="290417"/>
                  </a:lnTo>
                  <a:lnTo>
                    <a:pt x="452365" y="303159"/>
                  </a:lnTo>
                  <a:lnTo>
                    <a:pt x="432793" y="311280"/>
                  </a:lnTo>
                  <a:lnTo>
                    <a:pt x="449451" y="335016"/>
                  </a:lnTo>
                  <a:lnTo>
                    <a:pt x="466566" y="386570"/>
                  </a:lnTo>
                  <a:lnTo>
                    <a:pt x="474978" y="419884"/>
                  </a:lnTo>
                  <a:lnTo>
                    <a:pt x="480308" y="467398"/>
                  </a:lnTo>
                  <a:lnTo>
                    <a:pt x="480308" y="467398"/>
                  </a:lnTo>
                  <a:lnTo>
                    <a:pt x="468398" y="470147"/>
                  </a:lnTo>
                  <a:lnTo>
                    <a:pt x="465858" y="472187"/>
                  </a:lnTo>
                  <a:lnTo>
                    <a:pt x="455822" y="472021"/>
                  </a:lnTo>
                  <a:lnTo>
                    <a:pt x="442746" y="473562"/>
                  </a:lnTo>
                  <a:lnTo>
                    <a:pt x="418427" y="480932"/>
                  </a:lnTo>
                  <a:lnTo>
                    <a:pt x="409432" y="480766"/>
                  </a:lnTo>
                  <a:lnTo>
                    <a:pt x="400770" y="483514"/>
                  </a:lnTo>
                  <a:lnTo>
                    <a:pt x="394649" y="484014"/>
                  </a:lnTo>
                  <a:lnTo>
                    <a:pt x="391609" y="485721"/>
                  </a:lnTo>
                  <a:lnTo>
                    <a:pt x="382281" y="486388"/>
                  </a:lnTo>
                  <a:lnTo>
                    <a:pt x="376492" y="484347"/>
                  </a:lnTo>
                  <a:lnTo>
                    <a:pt x="362709" y="487429"/>
                  </a:lnTo>
                  <a:lnTo>
                    <a:pt x="358128" y="486929"/>
                  </a:lnTo>
                  <a:lnTo>
                    <a:pt x="348092" y="490968"/>
                  </a:lnTo>
                  <a:lnTo>
                    <a:pt x="338431" y="510249"/>
                  </a:lnTo>
                  <a:lnTo>
                    <a:pt x="338431" y="516412"/>
                  </a:lnTo>
                  <a:lnTo>
                    <a:pt x="340638" y="521201"/>
                  </a:lnTo>
                  <a:lnTo>
                    <a:pt x="340638" y="525323"/>
                  </a:lnTo>
                  <a:lnTo>
                    <a:pt x="335724" y="534568"/>
                  </a:lnTo>
                  <a:lnTo>
                    <a:pt x="331477" y="546228"/>
                  </a:lnTo>
                  <a:lnTo>
                    <a:pt x="323315" y="557222"/>
                  </a:lnTo>
                  <a:lnTo>
                    <a:pt x="309531" y="567175"/>
                  </a:lnTo>
                  <a:lnTo>
                    <a:pt x="301202" y="570089"/>
                  </a:lnTo>
                  <a:lnTo>
                    <a:pt x="296788" y="580875"/>
                  </a:lnTo>
                  <a:lnTo>
                    <a:pt x="292416" y="585705"/>
                  </a:lnTo>
                  <a:lnTo>
                    <a:pt x="294414" y="591619"/>
                  </a:lnTo>
                  <a:lnTo>
                    <a:pt x="294456" y="606694"/>
                  </a:lnTo>
                  <a:lnTo>
                    <a:pt x="296247" y="612940"/>
                  </a:lnTo>
                  <a:lnTo>
                    <a:pt x="296330" y="620852"/>
                  </a:lnTo>
                  <a:lnTo>
                    <a:pt x="292582" y="629181"/>
                  </a:lnTo>
                  <a:lnTo>
                    <a:pt x="270803" y="645463"/>
                  </a:lnTo>
                  <a:lnTo>
                    <a:pt x="273551" y="656790"/>
                  </a:lnTo>
                  <a:lnTo>
                    <a:pt x="268721" y="665618"/>
                  </a:lnTo>
                  <a:lnTo>
                    <a:pt x="260434" y="699932"/>
                  </a:lnTo>
                  <a:lnTo>
                    <a:pt x="265514" y="716964"/>
                  </a:lnTo>
                  <a:lnTo>
                    <a:pt x="264723" y="722127"/>
                  </a:lnTo>
                  <a:lnTo>
                    <a:pt x="258352" y="727916"/>
                  </a:lnTo>
                  <a:lnTo>
                    <a:pt x="250814" y="738784"/>
                  </a:lnTo>
                  <a:lnTo>
                    <a:pt x="227911" y="750403"/>
                  </a:lnTo>
                  <a:lnTo>
                    <a:pt x="209963" y="765936"/>
                  </a:lnTo>
                  <a:lnTo>
                    <a:pt x="210504" y="761855"/>
                  </a:lnTo>
                  <a:lnTo>
                    <a:pt x="207881" y="760189"/>
                  </a:lnTo>
                  <a:lnTo>
                    <a:pt x="201135" y="764395"/>
                  </a:lnTo>
                  <a:lnTo>
                    <a:pt x="194097" y="761063"/>
                  </a:lnTo>
                  <a:lnTo>
                    <a:pt x="188559" y="763687"/>
                  </a:lnTo>
                  <a:lnTo>
                    <a:pt x="172526" y="760688"/>
                  </a:lnTo>
                  <a:lnTo>
                    <a:pt x="165197" y="761022"/>
                  </a:lnTo>
                  <a:lnTo>
                    <a:pt x="160699" y="758148"/>
                  </a:lnTo>
                  <a:lnTo>
                    <a:pt x="155994" y="757399"/>
                  </a:lnTo>
                  <a:lnTo>
                    <a:pt x="144584" y="759731"/>
                  </a:lnTo>
                  <a:lnTo>
                    <a:pt x="135172" y="756233"/>
                  </a:lnTo>
                  <a:lnTo>
                    <a:pt x="129259" y="756899"/>
                  </a:lnTo>
                  <a:lnTo>
                    <a:pt x="121722" y="759814"/>
                  </a:lnTo>
                  <a:lnTo>
                    <a:pt x="111145" y="758273"/>
                  </a:lnTo>
                  <a:lnTo>
                    <a:pt x="103149" y="754983"/>
                  </a:lnTo>
                  <a:lnTo>
                    <a:pt x="99485" y="755025"/>
                  </a:lnTo>
                  <a:lnTo>
                    <a:pt x="94279" y="755650"/>
                  </a:lnTo>
                  <a:lnTo>
                    <a:pt x="90906" y="759814"/>
                  </a:lnTo>
                  <a:lnTo>
                    <a:pt x="84535" y="757982"/>
                  </a:lnTo>
                  <a:lnTo>
                    <a:pt x="84493" y="752526"/>
                  </a:lnTo>
                  <a:lnTo>
                    <a:pt x="82536" y="750319"/>
                  </a:lnTo>
                  <a:lnTo>
                    <a:pt x="82578" y="742990"/>
                  </a:lnTo>
                  <a:lnTo>
                    <a:pt x="83494" y="741075"/>
                  </a:lnTo>
                  <a:lnTo>
                    <a:pt x="88991" y="737577"/>
                  </a:lnTo>
                  <a:lnTo>
                    <a:pt x="94862" y="727999"/>
                  </a:lnTo>
                  <a:lnTo>
                    <a:pt x="96153" y="722627"/>
                  </a:lnTo>
                  <a:lnTo>
                    <a:pt x="95737" y="711842"/>
                  </a:lnTo>
                  <a:lnTo>
                    <a:pt x="92905" y="709968"/>
                  </a:lnTo>
                  <a:lnTo>
                    <a:pt x="86409" y="717630"/>
                  </a:lnTo>
                  <a:lnTo>
                    <a:pt x="81620" y="717880"/>
                  </a:lnTo>
                  <a:lnTo>
                    <a:pt x="75249" y="714590"/>
                  </a:lnTo>
                  <a:lnTo>
                    <a:pt x="74874" y="710592"/>
                  </a:lnTo>
                  <a:lnTo>
                    <a:pt x="72209" y="708469"/>
                  </a:lnTo>
                  <a:lnTo>
                    <a:pt x="75040" y="703596"/>
                  </a:lnTo>
                  <a:lnTo>
                    <a:pt x="74832" y="700015"/>
                  </a:lnTo>
                  <a:lnTo>
                    <a:pt x="76831" y="695268"/>
                  </a:lnTo>
                  <a:lnTo>
                    <a:pt x="77039" y="687106"/>
                  </a:lnTo>
                  <a:lnTo>
                    <a:pt x="79371" y="685732"/>
                  </a:lnTo>
                  <a:lnTo>
                    <a:pt x="79704" y="681859"/>
                  </a:lnTo>
                  <a:lnTo>
                    <a:pt x="81995" y="681775"/>
                  </a:lnTo>
                  <a:lnTo>
                    <a:pt x="82703" y="680651"/>
                  </a:lnTo>
                  <a:lnTo>
                    <a:pt x="85784" y="681692"/>
                  </a:lnTo>
                  <a:lnTo>
                    <a:pt x="88866" y="681068"/>
                  </a:lnTo>
                  <a:lnTo>
                    <a:pt x="99943" y="672031"/>
                  </a:lnTo>
                  <a:lnTo>
                    <a:pt x="101525" y="667117"/>
                  </a:lnTo>
                  <a:lnTo>
                    <a:pt x="103607" y="665035"/>
                  </a:lnTo>
                  <a:lnTo>
                    <a:pt x="106772" y="664785"/>
                  </a:lnTo>
                  <a:lnTo>
                    <a:pt x="107480" y="662620"/>
                  </a:lnTo>
                  <a:lnTo>
                    <a:pt x="104815" y="656124"/>
                  </a:lnTo>
                  <a:lnTo>
                    <a:pt x="104732" y="652792"/>
                  </a:lnTo>
                  <a:lnTo>
                    <a:pt x="106730" y="644089"/>
                  </a:lnTo>
                  <a:lnTo>
                    <a:pt x="108937" y="641965"/>
                  </a:lnTo>
                  <a:lnTo>
                    <a:pt x="111270" y="636427"/>
                  </a:lnTo>
                  <a:lnTo>
                    <a:pt x="109645" y="633345"/>
                  </a:lnTo>
                  <a:lnTo>
                    <a:pt x="105564" y="635011"/>
                  </a:lnTo>
                  <a:lnTo>
                    <a:pt x="103815" y="630180"/>
                  </a:lnTo>
                  <a:lnTo>
                    <a:pt x="105148" y="623018"/>
                  </a:lnTo>
                  <a:lnTo>
                    <a:pt x="107563" y="619478"/>
                  </a:lnTo>
                  <a:lnTo>
                    <a:pt x="102941" y="618520"/>
                  </a:lnTo>
                  <a:lnTo>
                    <a:pt x="114726" y="597032"/>
                  </a:lnTo>
                  <a:lnTo>
                    <a:pt x="109687" y="558679"/>
                  </a:lnTo>
                  <a:lnTo>
                    <a:pt x="47431" y="458654"/>
                  </a:lnTo>
                  <a:lnTo>
                    <a:pt x="40976" y="455239"/>
                  </a:lnTo>
                  <a:lnTo>
                    <a:pt x="37145" y="449742"/>
                  </a:lnTo>
                  <a:lnTo>
                    <a:pt x="31732" y="446494"/>
                  </a:lnTo>
                  <a:lnTo>
                    <a:pt x="28609" y="442038"/>
                  </a:lnTo>
                  <a:lnTo>
                    <a:pt x="23237" y="437624"/>
                  </a:lnTo>
                  <a:lnTo>
                    <a:pt x="18198" y="430295"/>
                  </a:lnTo>
                  <a:lnTo>
                    <a:pt x="0" y="418635"/>
                  </a:lnTo>
                  <a:lnTo>
                    <a:pt x="0" y="418635"/>
                  </a:lnTo>
                  <a:lnTo>
                    <a:pt x="82661" y="335183"/>
                  </a:lnTo>
                  <a:lnTo>
                    <a:pt x="93530" y="328520"/>
                  </a:lnTo>
                  <a:lnTo>
                    <a:pt x="120556" y="292999"/>
                  </a:lnTo>
                  <a:lnTo>
                    <a:pt x="115600" y="255478"/>
                  </a:lnTo>
                  <a:lnTo>
                    <a:pt x="120889" y="223955"/>
                  </a:lnTo>
                  <a:lnTo>
                    <a:pt x="121389" y="210004"/>
                  </a:lnTo>
                  <a:lnTo>
                    <a:pt x="127968" y="199844"/>
                  </a:lnTo>
                  <a:lnTo>
                    <a:pt x="134798" y="196970"/>
                  </a:lnTo>
                  <a:lnTo>
                    <a:pt x="137380" y="192181"/>
                  </a:lnTo>
                  <a:lnTo>
                    <a:pt x="142543" y="191348"/>
                  </a:lnTo>
                  <a:lnTo>
                    <a:pt x="153495" y="184353"/>
                  </a:lnTo>
                  <a:lnTo>
                    <a:pt x="158118" y="183603"/>
                  </a:lnTo>
                  <a:lnTo>
                    <a:pt x="156577" y="179064"/>
                  </a:lnTo>
                  <a:lnTo>
                    <a:pt x="166030" y="179272"/>
                  </a:lnTo>
                  <a:lnTo>
                    <a:pt x="169653" y="178231"/>
                  </a:lnTo>
                  <a:lnTo>
                    <a:pt x="172359" y="182187"/>
                  </a:lnTo>
                  <a:lnTo>
                    <a:pt x="175733" y="176315"/>
                  </a:lnTo>
                  <a:lnTo>
                    <a:pt x="175733" y="172984"/>
                  </a:lnTo>
                  <a:lnTo>
                    <a:pt x="189558" y="166446"/>
                  </a:lnTo>
                  <a:lnTo>
                    <a:pt x="192889" y="162782"/>
                  </a:lnTo>
                  <a:lnTo>
                    <a:pt x="212170" y="160658"/>
                  </a:lnTo>
                  <a:lnTo>
                    <a:pt x="216001" y="165405"/>
                  </a:lnTo>
                  <a:lnTo>
                    <a:pt x="221373" y="165488"/>
                  </a:lnTo>
                  <a:lnTo>
                    <a:pt x="223164" y="150664"/>
                  </a:lnTo>
                  <a:lnTo>
                    <a:pt x="219083" y="128010"/>
                  </a:lnTo>
                  <a:lnTo>
                    <a:pt x="211962" y="121139"/>
                  </a:lnTo>
                  <a:lnTo>
                    <a:pt x="191307" y="80454"/>
                  </a:lnTo>
                  <a:lnTo>
                    <a:pt x="210171" y="61256"/>
                  </a:lnTo>
                  <a:lnTo>
                    <a:pt x="227536" y="36354"/>
                  </a:lnTo>
                  <a:lnTo>
                    <a:pt x="233033" y="23528"/>
                  </a:lnTo>
                  <a:lnTo>
                    <a:pt x="234657" y="8245"/>
                  </a:lnTo>
                  <a:lnTo>
                    <a:pt x="240779" y="0"/>
                  </a:lnTo>
                  <a:close/>
                </a:path>
              </a:pathLst>
            </a:custGeom>
            <a:solidFill>
              <a:srgbClr val="346929"/>
            </a:solidFill>
            <a:ln w="3175" cap="flat">
              <a:solidFill>
                <a:srgbClr val="FFFFFF"/>
              </a:solidFill>
              <a:prstDash val="solid"/>
              <a:miter/>
            </a:ln>
          </p:spPr>
          <p:txBody>
            <a:bodyPr rtlCol="0" anchor="ctr"/>
            <a:lstStyle/>
            <a:p>
              <a:endParaRPr lang="en-US"/>
            </a:p>
          </p:txBody>
        </p:sp>
        <p:sp>
          <p:nvSpPr>
            <p:cNvPr id="11" name="Freeform: Shape 10">
              <a:extLst>
                <a:ext uri="{FF2B5EF4-FFF2-40B4-BE49-F238E27FC236}">
                  <a16:creationId xmlns:a16="http://schemas.microsoft.com/office/drawing/2014/main" id="{1268CAED-F76A-4141-906C-1418F08BFE89}"/>
                </a:ext>
              </a:extLst>
            </p:cNvPr>
            <p:cNvSpPr/>
            <p:nvPr/>
          </p:nvSpPr>
          <p:spPr>
            <a:xfrm>
              <a:off x="6203728" y="3657995"/>
              <a:ext cx="231124" cy="469952"/>
            </a:xfrm>
            <a:custGeom>
              <a:avLst/>
              <a:gdLst>
                <a:gd name="connsiteX0" fmla="*/ 155494 w 249856"/>
                <a:gd name="connsiteY0" fmla="*/ 0 h 508041"/>
                <a:gd name="connsiteX1" fmla="*/ 164114 w 249856"/>
                <a:gd name="connsiteY1" fmla="*/ 2249 h 508041"/>
                <a:gd name="connsiteX2" fmla="*/ 175483 w 249856"/>
                <a:gd name="connsiteY2" fmla="*/ 14700 h 508041"/>
                <a:gd name="connsiteX3" fmla="*/ 166446 w 249856"/>
                <a:gd name="connsiteY3" fmla="*/ 60840 h 508041"/>
                <a:gd name="connsiteX4" fmla="*/ 162907 w 249856"/>
                <a:gd name="connsiteY4" fmla="*/ 58258 h 508041"/>
                <a:gd name="connsiteX5" fmla="*/ 164656 w 249856"/>
                <a:gd name="connsiteY5" fmla="*/ 71542 h 508041"/>
                <a:gd name="connsiteX6" fmla="*/ 177357 w 249856"/>
                <a:gd name="connsiteY6" fmla="*/ 84951 h 508041"/>
                <a:gd name="connsiteX7" fmla="*/ 198178 w 249856"/>
                <a:gd name="connsiteY7" fmla="*/ 72125 h 508041"/>
                <a:gd name="connsiteX8" fmla="*/ 219041 w 249856"/>
                <a:gd name="connsiteY8" fmla="*/ 112352 h 508041"/>
                <a:gd name="connsiteX9" fmla="*/ 211837 w 249856"/>
                <a:gd name="connsiteY9" fmla="*/ 134006 h 508041"/>
                <a:gd name="connsiteX10" fmla="*/ 226453 w 249856"/>
                <a:gd name="connsiteY10" fmla="*/ 147249 h 508041"/>
                <a:gd name="connsiteX11" fmla="*/ 231576 w 249856"/>
                <a:gd name="connsiteY11" fmla="*/ 141877 h 508041"/>
                <a:gd name="connsiteX12" fmla="*/ 237822 w 249856"/>
                <a:gd name="connsiteY12" fmla="*/ 143709 h 508041"/>
                <a:gd name="connsiteX13" fmla="*/ 241195 w 249856"/>
                <a:gd name="connsiteY13" fmla="*/ 148831 h 508041"/>
                <a:gd name="connsiteX14" fmla="*/ 236073 w 249856"/>
                <a:gd name="connsiteY14" fmla="*/ 161532 h 508041"/>
                <a:gd name="connsiteX15" fmla="*/ 235573 w 249856"/>
                <a:gd name="connsiteY15" fmla="*/ 172693 h 508041"/>
                <a:gd name="connsiteX16" fmla="*/ 232950 w 249856"/>
                <a:gd name="connsiteY16" fmla="*/ 182687 h 508041"/>
                <a:gd name="connsiteX17" fmla="*/ 233116 w 249856"/>
                <a:gd name="connsiteY17" fmla="*/ 197012 h 508041"/>
                <a:gd name="connsiteX18" fmla="*/ 235740 w 249856"/>
                <a:gd name="connsiteY18" fmla="*/ 203092 h 508041"/>
                <a:gd name="connsiteX19" fmla="*/ 235032 w 249856"/>
                <a:gd name="connsiteY19" fmla="*/ 209630 h 508041"/>
                <a:gd name="connsiteX20" fmla="*/ 240570 w 249856"/>
                <a:gd name="connsiteY20" fmla="*/ 220457 h 508041"/>
                <a:gd name="connsiteX21" fmla="*/ 244860 w 249856"/>
                <a:gd name="connsiteY21" fmla="*/ 228286 h 508041"/>
                <a:gd name="connsiteX22" fmla="*/ 252647 w 249856"/>
                <a:gd name="connsiteY22" fmla="*/ 233449 h 508041"/>
                <a:gd name="connsiteX23" fmla="*/ 241778 w 249856"/>
                <a:gd name="connsiteY23" fmla="*/ 240195 h 508041"/>
                <a:gd name="connsiteX24" fmla="*/ 240779 w 249856"/>
                <a:gd name="connsiteY24" fmla="*/ 265889 h 508041"/>
                <a:gd name="connsiteX25" fmla="*/ 240779 w 249856"/>
                <a:gd name="connsiteY25" fmla="*/ 265889 h 508041"/>
                <a:gd name="connsiteX26" fmla="*/ 232117 w 249856"/>
                <a:gd name="connsiteY26" fmla="*/ 274218 h 508041"/>
                <a:gd name="connsiteX27" fmla="*/ 231742 w 249856"/>
                <a:gd name="connsiteY27" fmla="*/ 279798 h 508041"/>
                <a:gd name="connsiteX28" fmla="*/ 226453 w 249856"/>
                <a:gd name="connsiteY28" fmla="*/ 293082 h 508041"/>
                <a:gd name="connsiteX29" fmla="*/ 220249 w 249856"/>
                <a:gd name="connsiteY29" fmla="*/ 301202 h 508041"/>
                <a:gd name="connsiteX30" fmla="*/ 203342 w 249856"/>
                <a:gd name="connsiteY30" fmla="*/ 300244 h 508041"/>
                <a:gd name="connsiteX31" fmla="*/ 200385 w 249856"/>
                <a:gd name="connsiteY31" fmla="*/ 309114 h 508041"/>
                <a:gd name="connsiteX32" fmla="*/ 187226 w 249856"/>
                <a:gd name="connsiteY32" fmla="*/ 322940 h 508041"/>
                <a:gd name="connsiteX33" fmla="*/ 186726 w 249856"/>
                <a:gd name="connsiteY33" fmla="*/ 324772 h 508041"/>
                <a:gd name="connsiteX34" fmla="*/ 191432 w 249856"/>
                <a:gd name="connsiteY34" fmla="*/ 331643 h 508041"/>
                <a:gd name="connsiteX35" fmla="*/ 176982 w 249856"/>
                <a:gd name="connsiteY35" fmla="*/ 346968 h 508041"/>
                <a:gd name="connsiteX36" fmla="*/ 176774 w 249856"/>
                <a:gd name="connsiteY36" fmla="*/ 352215 h 508041"/>
                <a:gd name="connsiteX37" fmla="*/ 178481 w 249856"/>
                <a:gd name="connsiteY37" fmla="*/ 356504 h 508041"/>
                <a:gd name="connsiteX38" fmla="*/ 176357 w 249856"/>
                <a:gd name="connsiteY38" fmla="*/ 361084 h 508041"/>
                <a:gd name="connsiteX39" fmla="*/ 173359 w 249856"/>
                <a:gd name="connsiteY39" fmla="*/ 359877 h 508041"/>
                <a:gd name="connsiteX40" fmla="*/ 171193 w 249856"/>
                <a:gd name="connsiteY40" fmla="*/ 361126 h 508041"/>
                <a:gd name="connsiteX41" fmla="*/ 166946 w 249856"/>
                <a:gd name="connsiteY41" fmla="*/ 366623 h 508041"/>
                <a:gd name="connsiteX42" fmla="*/ 131966 w 249856"/>
                <a:gd name="connsiteY42" fmla="*/ 398147 h 508041"/>
                <a:gd name="connsiteX43" fmla="*/ 131841 w 249856"/>
                <a:gd name="connsiteY43" fmla="*/ 401020 h 508041"/>
                <a:gd name="connsiteX44" fmla="*/ 135547 w 249856"/>
                <a:gd name="connsiteY44" fmla="*/ 411056 h 508041"/>
                <a:gd name="connsiteX45" fmla="*/ 139087 w 249856"/>
                <a:gd name="connsiteY45" fmla="*/ 415928 h 508041"/>
                <a:gd name="connsiteX46" fmla="*/ 139878 w 249856"/>
                <a:gd name="connsiteY46" fmla="*/ 422050 h 508041"/>
                <a:gd name="connsiteX47" fmla="*/ 143668 w 249856"/>
                <a:gd name="connsiteY47" fmla="*/ 430420 h 508041"/>
                <a:gd name="connsiteX48" fmla="*/ 142751 w 249856"/>
                <a:gd name="connsiteY48" fmla="*/ 449201 h 508041"/>
                <a:gd name="connsiteX49" fmla="*/ 146583 w 249856"/>
                <a:gd name="connsiteY49" fmla="*/ 453906 h 508041"/>
                <a:gd name="connsiteX50" fmla="*/ 151913 w 249856"/>
                <a:gd name="connsiteY50" fmla="*/ 468231 h 508041"/>
                <a:gd name="connsiteX51" fmla="*/ 147249 w 249856"/>
                <a:gd name="connsiteY51" fmla="*/ 473562 h 508041"/>
                <a:gd name="connsiteX52" fmla="*/ 144709 w 249856"/>
                <a:gd name="connsiteY52" fmla="*/ 479850 h 508041"/>
                <a:gd name="connsiteX53" fmla="*/ 142710 w 249856"/>
                <a:gd name="connsiteY53" fmla="*/ 481474 h 508041"/>
                <a:gd name="connsiteX54" fmla="*/ 140878 w 249856"/>
                <a:gd name="connsiteY54" fmla="*/ 488012 h 508041"/>
                <a:gd name="connsiteX55" fmla="*/ 135422 w 249856"/>
                <a:gd name="connsiteY55" fmla="*/ 492634 h 508041"/>
                <a:gd name="connsiteX56" fmla="*/ 133923 w 249856"/>
                <a:gd name="connsiteY56" fmla="*/ 498464 h 508041"/>
                <a:gd name="connsiteX57" fmla="*/ 122513 w 249856"/>
                <a:gd name="connsiteY57" fmla="*/ 506043 h 508041"/>
                <a:gd name="connsiteX58" fmla="*/ 122513 w 249856"/>
                <a:gd name="connsiteY58" fmla="*/ 506043 h 508041"/>
                <a:gd name="connsiteX59" fmla="*/ 117474 w 249856"/>
                <a:gd name="connsiteY59" fmla="*/ 507334 h 508041"/>
                <a:gd name="connsiteX60" fmla="*/ 110770 w 249856"/>
                <a:gd name="connsiteY60" fmla="*/ 511582 h 508041"/>
                <a:gd name="connsiteX61" fmla="*/ 107313 w 249856"/>
                <a:gd name="connsiteY61" fmla="*/ 511790 h 508041"/>
                <a:gd name="connsiteX62" fmla="*/ 104940 w 249856"/>
                <a:gd name="connsiteY62" fmla="*/ 510582 h 508041"/>
                <a:gd name="connsiteX63" fmla="*/ 107355 w 249856"/>
                <a:gd name="connsiteY63" fmla="*/ 509999 h 508041"/>
                <a:gd name="connsiteX64" fmla="*/ 110270 w 249856"/>
                <a:gd name="connsiteY64" fmla="*/ 501254 h 508041"/>
                <a:gd name="connsiteX65" fmla="*/ 110895 w 249856"/>
                <a:gd name="connsiteY65" fmla="*/ 489511 h 508041"/>
                <a:gd name="connsiteX66" fmla="*/ 109812 w 249856"/>
                <a:gd name="connsiteY66" fmla="*/ 483681 h 508041"/>
                <a:gd name="connsiteX67" fmla="*/ 108021 w 249856"/>
                <a:gd name="connsiteY67" fmla="*/ 477226 h 508041"/>
                <a:gd name="connsiteX68" fmla="*/ 102649 w 249856"/>
                <a:gd name="connsiteY68" fmla="*/ 468148 h 508041"/>
                <a:gd name="connsiteX69" fmla="*/ 98402 w 249856"/>
                <a:gd name="connsiteY69" fmla="*/ 452823 h 508041"/>
                <a:gd name="connsiteX70" fmla="*/ 98943 w 249856"/>
                <a:gd name="connsiteY70" fmla="*/ 448118 h 508041"/>
                <a:gd name="connsiteX71" fmla="*/ 94154 w 249856"/>
                <a:gd name="connsiteY71" fmla="*/ 442496 h 508041"/>
                <a:gd name="connsiteX72" fmla="*/ 91489 w 249856"/>
                <a:gd name="connsiteY72" fmla="*/ 441913 h 508041"/>
                <a:gd name="connsiteX73" fmla="*/ 90406 w 249856"/>
                <a:gd name="connsiteY73" fmla="*/ 440206 h 508041"/>
                <a:gd name="connsiteX74" fmla="*/ 98652 w 249856"/>
                <a:gd name="connsiteY74" fmla="*/ 427130 h 508041"/>
                <a:gd name="connsiteX75" fmla="*/ 105148 w 249856"/>
                <a:gd name="connsiteY75" fmla="*/ 407225 h 508041"/>
                <a:gd name="connsiteX76" fmla="*/ 88324 w 249856"/>
                <a:gd name="connsiteY76" fmla="*/ 400770 h 508041"/>
                <a:gd name="connsiteX77" fmla="*/ 60882 w 249856"/>
                <a:gd name="connsiteY77" fmla="*/ 385404 h 508041"/>
                <a:gd name="connsiteX78" fmla="*/ 60424 w 249856"/>
                <a:gd name="connsiteY78" fmla="*/ 392900 h 508041"/>
                <a:gd name="connsiteX79" fmla="*/ 55218 w 249856"/>
                <a:gd name="connsiteY79" fmla="*/ 397772 h 508041"/>
                <a:gd name="connsiteX80" fmla="*/ 50429 w 249856"/>
                <a:gd name="connsiteY80" fmla="*/ 400020 h 508041"/>
                <a:gd name="connsiteX81" fmla="*/ 32856 w 249856"/>
                <a:gd name="connsiteY81" fmla="*/ 404976 h 508041"/>
                <a:gd name="connsiteX82" fmla="*/ 17240 w 249856"/>
                <a:gd name="connsiteY82" fmla="*/ 405268 h 508041"/>
                <a:gd name="connsiteX83" fmla="*/ 8204 w 249856"/>
                <a:gd name="connsiteY83" fmla="*/ 396439 h 508041"/>
                <a:gd name="connsiteX84" fmla="*/ 6913 w 249856"/>
                <a:gd name="connsiteY84" fmla="*/ 392525 h 508041"/>
                <a:gd name="connsiteX85" fmla="*/ 4456 w 249856"/>
                <a:gd name="connsiteY85" fmla="*/ 390734 h 508041"/>
                <a:gd name="connsiteX86" fmla="*/ 0 w 249856"/>
                <a:gd name="connsiteY86" fmla="*/ 375326 h 508041"/>
                <a:gd name="connsiteX87" fmla="*/ 2374 w 249856"/>
                <a:gd name="connsiteY87" fmla="*/ 362667 h 508041"/>
                <a:gd name="connsiteX88" fmla="*/ 6663 w 249856"/>
                <a:gd name="connsiteY88" fmla="*/ 355296 h 508041"/>
                <a:gd name="connsiteX89" fmla="*/ 10036 w 249856"/>
                <a:gd name="connsiteY89" fmla="*/ 345344 h 508041"/>
                <a:gd name="connsiteX90" fmla="*/ 15491 w 249856"/>
                <a:gd name="connsiteY90" fmla="*/ 338972 h 508041"/>
                <a:gd name="connsiteX91" fmla="*/ 15866 w 249856"/>
                <a:gd name="connsiteY91" fmla="*/ 335974 h 508041"/>
                <a:gd name="connsiteX92" fmla="*/ 14617 w 249856"/>
                <a:gd name="connsiteY92" fmla="*/ 334058 h 508041"/>
                <a:gd name="connsiteX93" fmla="*/ 18281 w 249856"/>
                <a:gd name="connsiteY93" fmla="*/ 330394 h 508041"/>
                <a:gd name="connsiteX94" fmla="*/ 21279 w 249856"/>
                <a:gd name="connsiteY94" fmla="*/ 329561 h 508041"/>
                <a:gd name="connsiteX95" fmla="*/ 27817 w 249856"/>
                <a:gd name="connsiteY95" fmla="*/ 324356 h 508041"/>
                <a:gd name="connsiteX96" fmla="*/ 29566 w 249856"/>
                <a:gd name="connsiteY96" fmla="*/ 318526 h 508041"/>
                <a:gd name="connsiteX97" fmla="*/ 39436 w 249856"/>
                <a:gd name="connsiteY97" fmla="*/ 317318 h 508041"/>
                <a:gd name="connsiteX98" fmla="*/ 41268 w 249856"/>
                <a:gd name="connsiteY98" fmla="*/ 314403 h 508041"/>
                <a:gd name="connsiteX99" fmla="*/ 50096 w 249856"/>
                <a:gd name="connsiteY99" fmla="*/ 313070 h 508041"/>
                <a:gd name="connsiteX100" fmla="*/ 52095 w 249856"/>
                <a:gd name="connsiteY100" fmla="*/ 308739 h 508041"/>
                <a:gd name="connsiteX101" fmla="*/ 56509 w 249856"/>
                <a:gd name="connsiteY101" fmla="*/ 304867 h 508041"/>
                <a:gd name="connsiteX102" fmla="*/ 58508 w 249856"/>
                <a:gd name="connsiteY102" fmla="*/ 299661 h 508041"/>
                <a:gd name="connsiteX103" fmla="*/ 64838 w 249856"/>
                <a:gd name="connsiteY103" fmla="*/ 294456 h 508041"/>
                <a:gd name="connsiteX104" fmla="*/ 66379 w 249856"/>
                <a:gd name="connsiteY104" fmla="*/ 291291 h 508041"/>
                <a:gd name="connsiteX105" fmla="*/ 75498 w 249856"/>
                <a:gd name="connsiteY105" fmla="*/ 281505 h 508041"/>
                <a:gd name="connsiteX106" fmla="*/ 74541 w 249856"/>
                <a:gd name="connsiteY106" fmla="*/ 274426 h 508041"/>
                <a:gd name="connsiteX107" fmla="*/ 71334 w 249856"/>
                <a:gd name="connsiteY107" fmla="*/ 271636 h 508041"/>
                <a:gd name="connsiteX108" fmla="*/ 69377 w 249856"/>
                <a:gd name="connsiteY108" fmla="*/ 271344 h 508041"/>
                <a:gd name="connsiteX109" fmla="*/ 67711 w 249856"/>
                <a:gd name="connsiteY109" fmla="*/ 266430 h 508041"/>
                <a:gd name="connsiteX110" fmla="*/ 64796 w 249856"/>
                <a:gd name="connsiteY110" fmla="*/ 263765 h 508041"/>
                <a:gd name="connsiteX111" fmla="*/ 64047 w 249856"/>
                <a:gd name="connsiteY111" fmla="*/ 253938 h 508041"/>
                <a:gd name="connsiteX112" fmla="*/ 64921 w 249856"/>
                <a:gd name="connsiteY112" fmla="*/ 246858 h 508041"/>
                <a:gd name="connsiteX113" fmla="*/ 63547 w 249856"/>
                <a:gd name="connsiteY113" fmla="*/ 243860 h 508041"/>
                <a:gd name="connsiteX114" fmla="*/ 56134 w 249856"/>
                <a:gd name="connsiteY114" fmla="*/ 238696 h 508041"/>
                <a:gd name="connsiteX115" fmla="*/ 54552 w 249856"/>
                <a:gd name="connsiteY115" fmla="*/ 235073 h 508041"/>
                <a:gd name="connsiteX116" fmla="*/ 52053 w 249856"/>
                <a:gd name="connsiteY116" fmla="*/ 234241 h 508041"/>
                <a:gd name="connsiteX117" fmla="*/ 46973 w 249856"/>
                <a:gd name="connsiteY117" fmla="*/ 223205 h 508041"/>
                <a:gd name="connsiteX118" fmla="*/ 49222 w 249856"/>
                <a:gd name="connsiteY118" fmla="*/ 217875 h 508041"/>
                <a:gd name="connsiteX119" fmla="*/ 48264 w 249856"/>
                <a:gd name="connsiteY119" fmla="*/ 214960 h 508041"/>
                <a:gd name="connsiteX120" fmla="*/ 44225 w 249856"/>
                <a:gd name="connsiteY120" fmla="*/ 211504 h 508041"/>
                <a:gd name="connsiteX121" fmla="*/ 42642 w 249856"/>
                <a:gd name="connsiteY121" fmla="*/ 209255 h 508041"/>
                <a:gd name="connsiteX122" fmla="*/ 42892 w 249856"/>
                <a:gd name="connsiteY122" fmla="*/ 207423 h 508041"/>
                <a:gd name="connsiteX123" fmla="*/ 52595 w 249856"/>
                <a:gd name="connsiteY123" fmla="*/ 193514 h 508041"/>
                <a:gd name="connsiteX124" fmla="*/ 62839 w 249856"/>
                <a:gd name="connsiteY124" fmla="*/ 183145 h 508041"/>
                <a:gd name="connsiteX125" fmla="*/ 66628 w 249856"/>
                <a:gd name="connsiteY125" fmla="*/ 177690 h 508041"/>
                <a:gd name="connsiteX126" fmla="*/ 76789 w 249856"/>
                <a:gd name="connsiteY126" fmla="*/ 172901 h 508041"/>
                <a:gd name="connsiteX127" fmla="*/ 82994 w 249856"/>
                <a:gd name="connsiteY127" fmla="*/ 166613 h 508041"/>
                <a:gd name="connsiteX128" fmla="*/ 88158 w 249856"/>
                <a:gd name="connsiteY128" fmla="*/ 165488 h 508041"/>
                <a:gd name="connsiteX129" fmla="*/ 93988 w 249856"/>
                <a:gd name="connsiteY129" fmla="*/ 159825 h 508041"/>
                <a:gd name="connsiteX130" fmla="*/ 100484 w 249856"/>
                <a:gd name="connsiteY130" fmla="*/ 159617 h 508041"/>
                <a:gd name="connsiteX131" fmla="*/ 112852 w 249856"/>
                <a:gd name="connsiteY131" fmla="*/ 149456 h 508041"/>
                <a:gd name="connsiteX132" fmla="*/ 118390 w 249856"/>
                <a:gd name="connsiteY132" fmla="*/ 147874 h 508041"/>
                <a:gd name="connsiteX133" fmla="*/ 125178 w 249856"/>
                <a:gd name="connsiteY133" fmla="*/ 137838 h 508041"/>
                <a:gd name="connsiteX134" fmla="*/ 125636 w 249856"/>
                <a:gd name="connsiteY134" fmla="*/ 136380 h 508041"/>
                <a:gd name="connsiteX135" fmla="*/ 121264 w 249856"/>
                <a:gd name="connsiteY135" fmla="*/ 132091 h 508041"/>
                <a:gd name="connsiteX136" fmla="*/ 122055 w 249856"/>
                <a:gd name="connsiteY136" fmla="*/ 128468 h 508041"/>
                <a:gd name="connsiteX137" fmla="*/ 115017 w 249856"/>
                <a:gd name="connsiteY137" fmla="*/ 126011 h 508041"/>
                <a:gd name="connsiteX138" fmla="*/ 108646 w 249856"/>
                <a:gd name="connsiteY138" fmla="*/ 128052 h 508041"/>
                <a:gd name="connsiteX139" fmla="*/ 100567 w 249856"/>
                <a:gd name="connsiteY139" fmla="*/ 118973 h 508041"/>
                <a:gd name="connsiteX140" fmla="*/ 100151 w 249856"/>
                <a:gd name="connsiteY140" fmla="*/ 115767 h 508041"/>
                <a:gd name="connsiteX141" fmla="*/ 101234 w 249856"/>
                <a:gd name="connsiteY141" fmla="*/ 114018 h 508041"/>
                <a:gd name="connsiteX142" fmla="*/ 105731 w 249856"/>
                <a:gd name="connsiteY142" fmla="*/ 111145 h 508041"/>
                <a:gd name="connsiteX143" fmla="*/ 104648 w 249856"/>
                <a:gd name="connsiteY143" fmla="*/ 106314 h 508041"/>
                <a:gd name="connsiteX144" fmla="*/ 102649 w 249856"/>
                <a:gd name="connsiteY144" fmla="*/ 104815 h 508041"/>
                <a:gd name="connsiteX145" fmla="*/ 103357 w 249856"/>
                <a:gd name="connsiteY145" fmla="*/ 84368 h 508041"/>
                <a:gd name="connsiteX146" fmla="*/ 96986 w 249856"/>
                <a:gd name="connsiteY146" fmla="*/ 80371 h 508041"/>
                <a:gd name="connsiteX147" fmla="*/ 92572 w 249856"/>
                <a:gd name="connsiteY147" fmla="*/ 80121 h 508041"/>
                <a:gd name="connsiteX148" fmla="*/ 97153 w 249856"/>
                <a:gd name="connsiteY148" fmla="*/ 64588 h 508041"/>
                <a:gd name="connsiteX149" fmla="*/ 100609 w 249856"/>
                <a:gd name="connsiteY149" fmla="*/ 64338 h 508041"/>
                <a:gd name="connsiteX150" fmla="*/ 102566 w 249856"/>
                <a:gd name="connsiteY150" fmla="*/ 62964 h 508041"/>
                <a:gd name="connsiteX151" fmla="*/ 104773 w 249856"/>
                <a:gd name="connsiteY151" fmla="*/ 62672 h 508041"/>
                <a:gd name="connsiteX152" fmla="*/ 109229 w 249856"/>
                <a:gd name="connsiteY152" fmla="*/ 59716 h 508041"/>
                <a:gd name="connsiteX153" fmla="*/ 132216 w 249856"/>
                <a:gd name="connsiteY153" fmla="*/ 55093 h 508041"/>
                <a:gd name="connsiteX154" fmla="*/ 149206 w 249856"/>
                <a:gd name="connsiteY154" fmla="*/ 48764 h 508041"/>
                <a:gd name="connsiteX155" fmla="*/ 148207 w 249856"/>
                <a:gd name="connsiteY155" fmla="*/ 39686 h 508041"/>
                <a:gd name="connsiteX156" fmla="*/ 141377 w 249856"/>
                <a:gd name="connsiteY156" fmla="*/ 20447 h 508041"/>
                <a:gd name="connsiteX157" fmla="*/ 143751 w 249856"/>
                <a:gd name="connsiteY157" fmla="*/ 15908 h 508041"/>
                <a:gd name="connsiteX158" fmla="*/ 146999 w 249856"/>
                <a:gd name="connsiteY158" fmla="*/ 13117 h 508041"/>
                <a:gd name="connsiteX159" fmla="*/ 156035 w 249856"/>
                <a:gd name="connsiteY159" fmla="*/ 10994 h 508041"/>
                <a:gd name="connsiteX160" fmla="*/ 156410 w 249856"/>
                <a:gd name="connsiteY160" fmla="*/ 8453 h 508041"/>
                <a:gd name="connsiteX161" fmla="*/ 154828 w 249856"/>
                <a:gd name="connsiteY161" fmla="*/ 4997 h 508041"/>
                <a:gd name="connsiteX162" fmla="*/ 155494 w 249856"/>
                <a:gd name="connsiteY162" fmla="*/ 0 h 5080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Lst>
              <a:rect l="l" t="t" r="r" b="b"/>
              <a:pathLst>
                <a:path w="249856" h="508041">
                  <a:moveTo>
                    <a:pt x="155494" y="0"/>
                  </a:moveTo>
                  <a:lnTo>
                    <a:pt x="164114" y="2249"/>
                  </a:lnTo>
                  <a:lnTo>
                    <a:pt x="175483" y="14700"/>
                  </a:lnTo>
                  <a:lnTo>
                    <a:pt x="166446" y="60840"/>
                  </a:lnTo>
                  <a:lnTo>
                    <a:pt x="162907" y="58258"/>
                  </a:lnTo>
                  <a:lnTo>
                    <a:pt x="164656" y="71542"/>
                  </a:lnTo>
                  <a:lnTo>
                    <a:pt x="177357" y="84951"/>
                  </a:lnTo>
                  <a:lnTo>
                    <a:pt x="198178" y="72125"/>
                  </a:lnTo>
                  <a:lnTo>
                    <a:pt x="219041" y="112352"/>
                  </a:lnTo>
                  <a:lnTo>
                    <a:pt x="211837" y="134006"/>
                  </a:lnTo>
                  <a:lnTo>
                    <a:pt x="226453" y="147249"/>
                  </a:lnTo>
                  <a:lnTo>
                    <a:pt x="231576" y="141877"/>
                  </a:lnTo>
                  <a:lnTo>
                    <a:pt x="237822" y="143709"/>
                  </a:lnTo>
                  <a:lnTo>
                    <a:pt x="241195" y="148831"/>
                  </a:lnTo>
                  <a:lnTo>
                    <a:pt x="236073" y="161532"/>
                  </a:lnTo>
                  <a:lnTo>
                    <a:pt x="235573" y="172693"/>
                  </a:lnTo>
                  <a:lnTo>
                    <a:pt x="232950" y="182687"/>
                  </a:lnTo>
                  <a:lnTo>
                    <a:pt x="233116" y="197012"/>
                  </a:lnTo>
                  <a:lnTo>
                    <a:pt x="235740" y="203092"/>
                  </a:lnTo>
                  <a:lnTo>
                    <a:pt x="235032" y="209630"/>
                  </a:lnTo>
                  <a:lnTo>
                    <a:pt x="240570" y="220457"/>
                  </a:lnTo>
                  <a:lnTo>
                    <a:pt x="244860" y="228286"/>
                  </a:lnTo>
                  <a:lnTo>
                    <a:pt x="252647" y="233449"/>
                  </a:lnTo>
                  <a:lnTo>
                    <a:pt x="241778" y="240195"/>
                  </a:lnTo>
                  <a:lnTo>
                    <a:pt x="240779" y="265889"/>
                  </a:lnTo>
                  <a:lnTo>
                    <a:pt x="240779" y="265889"/>
                  </a:lnTo>
                  <a:lnTo>
                    <a:pt x="232117" y="274218"/>
                  </a:lnTo>
                  <a:lnTo>
                    <a:pt x="231742" y="279798"/>
                  </a:lnTo>
                  <a:lnTo>
                    <a:pt x="226453" y="293082"/>
                  </a:lnTo>
                  <a:lnTo>
                    <a:pt x="220249" y="301202"/>
                  </a:lnTo>
                  <a:lnTo>
                    <a:pt x="203342" y="300244"/>
                  </a:lnTo>
                  <a:lnTo>
                    <a:pt x="200385" y="309114"/>
                  </a:lnTo>
                  <a:lnTo>
                    <a:pt x="187226" y="322940"/>
                  </a:lnTo>
                  <a:lnTo>
                    <a:pt x="186726" y="324772"/>
                  </a:lnTo>
                  <a:lnTo>
                    <a:pt x="191432" y="331643"/>
                  </a:lnTo>
                  <a:lnTo>
                    <a:pt x="176982" y="346968"/>
                  </a:lnTo>
                  <a:lnTo>
                    <a:pt x="176774" y="352215"/>
                  </a:lnTo>
                  <a:lnTo>
                    <a:pt x="178481" y="356504"/>
                  </a:lnTo>
                  <a:lnTo>
                    <a:pt x="176357" y="361084"/>
                  </a:lnTo>
                  <a:lnTo>
                    <a:pt x="173359" y="359877"/>
                  </a:lnTo>
                  <a:lnTo>
                    <a:pt x="171193" y="361126"/>
                  </a:lnTo>
                  <a:lnTo>
                    <a:pt x="166946" y="366623"/>
                  </a:lnTo>
                  <a:lnTo>
                    <a:pt x="131966" y="398147"/>
                  </a:lnTo>
                  <a:lnTo>
                    <a:pt x="131841" y="401020"/>
                  </a:lnTo>
                  <a:lnTo>
                    <a:pt x="135547" y="411056"/>
                  </a:lnTo>
                  <a:lnTo>
                    <a:pt x="139087" y="415928"/>
                  </a:lnTo>
                  <a:lnTo>
                    <a:pt x="139878" y="422050"/>
                  </a:lnTo>
                  <a:lnTo>
                    <a:pt x="143668" y="430420"/>
                  </a:lnTo>
                  <a:lnTo>
                    <a:pt x="142751" y="449201"/>
                  </a:lnTo>
                  <a:lnTo>
                    <a:pt x="146583" y="453906"/>
                  </a:lnTo>
                  <a:lnTo>
                    <a:pt x="151913" y="468231"/>
                  </a:lnTo>
                  <a:lnTo>
                    <a:pt x="147249" y="473562"/>
                  </a:lnTo>
                  <a:lnTo>
                    <a:pt x="144709" y="479850"/>
                  </a:lnTo>
                  <a:lnTo>
                    <a:pt x="142710" y="481474"/>
                  </a:lnTo>
                  <a:lnTo>
                    <a:pt x="140878" y="488012"/>
                  </a:lnTo>
                  <a:lnTo>
                    <a:pt x="135422" y="492634"/>
                  </a:lnTo>
                  <a:lnTo>
                    <a:pt x="133923" y="498464"/>
                  </a:lnTo>
                  <a:lnTo>
                    <a:pt x="122513" y="506043"/>
                  </a:lnTo>
                  <a:lnTo>
                    <a:pt x="122513" y="506043"/>
                  </a:lnTo>
                  <a:lnTo>
                    <a:pt x="117474" y="507334"/>
                  </a:lnTo>
                  <a:lnTo>
                    <a:pt x="110770" y="511582"/>
                  </a:lnTo>
                  <a:lnTo>
                    <a:pt x="107313" y="511790"/>
                  </a:lnTo>
                  <a:lnTo>
                    <a:pt x="104940" y="510582"/>
                  </a:lnTo>
                  <a:lnTo>
                    <a:pt x="107355" y="509999"/>
                  </a:lnTo>
                  <a:lnTo>
                    <a:pt x="110270" y="501254"/>
                  </a:lnTo>
                  <a:lnTo>
                    <a:pt x="110895" y="489511"/>
                  </a:lnTo>
                  <a:lnTo>
                    <a:pt x="109812" y="483681"/>
                  </a:lnTo>
                  <a:lnTo>
                    <a:pt x="108021" y="477226"/>
                  </a:lnTo>
                  <a:lnTo>
                    <a:pt x="102649" y="468148"/>
                  </a:lnTo>
                  <a:lnTo>
                    <a:pt x="98402" y="452823"/>
                  </a:lnTo>
                  <a:lnTo>
                    <a:pt x="98943" y="448118"/>
                  </a:lnTo>
                  <a:lnTo>
                    <a:pt x="94154" y="442496"/>
                  </a:lnTo>
                  <a:lnTo>
                    <a:pt x="91489" y="441913"/>
                  </a:lnTo>
                  <a:lnTo>
                    <a:pt x="90406" y="440206"/>
                  </a:lnTo>
                  <a:lnTo>
                    <a:pt x="98652" y="427130"/>
                  </a:lnTo>
                  <a:lnTo>
                    <a:pt x="105148" y="407225"/>
                  </a:lnTo>
                  <a:lnTo>
                    <a:pt x="88324" y="400770"/>
                  </a:lnTo>
                  <a:lnTo>
                    <a:pt x="60882" y="385404"/>
                  </a:lnTo>
                  <a:lnTo>
                    <a:pt x="60424" y="392900"/>
                  </a:lnTo>
                  <a:lnTo>
                    <a:pt x="55218" y="397772"/>
                  </a:lnTo>
                  <a:lnTo>
                    <a:pt x="50429" y="400020"/>
                  </a:lnTo>
                  <a:lnTo>
                    <a:pt x="32856" y="404976"/>
                  </a:lnTo>
                  <a:lnTo>
                    <a:pt x="17240" y="405268"/>
                  </a:lnTo>
                  <a:lnTo>
                    <a:pt x="8204" y="396439"/>
                  </a:lnTo>
                  <a:lnTo>
                    <a:pt x="6913" y="392525"/>
                  </a:lnTo>
                  <a:lnTo>
                    <a:pt x="4456" y="390734"/>
                  </a:lnTo>
                  <a:lnTo>
                    <a:pt x="0" y="375326"/>
                  </a:lnTo>
                  <a:lnTo>
                    <a:pt x="2374" y="362667"/>
                  </a:lnTo>
                  <a:lnTo>
                    <a:pt x="6663" y="355296"/>
                  </a:lnTo>
                  <a:lnTo>
                    <a:pt x="10036" y="345344"/>
                  </a:lnTo>
                  <a:lnTo>
                    <a:pt x="15491" y="338972"/>
                  </a:lnTo>
                  <a:lnTo>
                    <a:pt x="15866" y="335974"/>
                  </a:lnTo>
                  <a:lnTo>
                    <a:pt x="14617" y="334058"/>
                  </a:lnTo>
                  <a:lnTo>
                    <a:pt x="18281" y="330394"/>
                  </a:lnTo>
                  <a:lnTo>
                    <a:pt x="21279" y="329561"/>
                  </a:lnTo>
                  <a:lnTo>
                    <a:pt x="27817" y="324356"/>
                  </a:lnTo>
                  <a:lnTo>
                    <a:pt x="29566" y="318526"/>
                  </a:lnTo>
                  <a:lnTo>
                    <a:pt x="39436" y="317318"/>
                  </a:lnTo>
                  <a:lnTo>
                    <a:pt x="41268" y="314403"/>
                  </a:lnTo>
                  <a:lnTo>
                    <a:pt x="50096" y="313070"/>
                  </a:lnTo>
                  <a:lnTo>
                    <a:pt x="52095" y="308739"/>
                  </a:lnTo>
                  <a:lnTo>
                    <a:pt x="56509" y="304867"/>
                  </a:lnTo>
                  <a:lnTo>
                    <a:pt x="58508" y="299661"/>
                  </a:lnTo>
                  <a:lnTo>
                    <a:pt x="64838" y="294456"/>
                  </a:lnTo>
                  <a:lnTo>
                    <a:pt x="66379" y="291291"/>
                  </a:lnTo>
                  <a:lnTo>
                    <a:pt x="75498" y="281505"/>
                  </a:lnTo>
                  <a:lnTo>
                    <a:pt x="74541" y="274426"/>
                  </a:lnTo>
                  <a:lnTo>
                    <a:pt x="71334" y="271636"/>
                  </a:lnTo>
                  <a:lnTo>
                    <a:pt x="69377" y="271344"/>
                  </a:lnTo>
                  <a:lnTo>
                    <a:pt x="67711" y="266430"/>
                  </a:lnTo>
                  <a:lnTo>
                    <a:pt x="64796" y="263765"/>
                  </a:lnTo>
                  <a:lnTo>
                    <a:pt x="64047" y="253938"/>
                  </a:lnTo>
                  <a:lnTo>
                    <a:pt x="64921" y="246858"/>
                  </a:lnTo>
                  <a:lnTo>
                    <a:pt x="63547" y="243860"/>
                  </a:lnTo>
                  <a:lnTo>
                    <a:pt x="56134" y="238696"/>
                  </a:lnTo>
                  <a:lnTo>
                    <a:pt x="54552" y="235073"/>
                  </a:lnTo>
                  <a:lnTo>
                    <a:pt x="52053" y="234241"/>
                  </a:lnTo>
                  <a:lnTo>
                    <a:pt x="46973" y="223205"/>
                  </a:lnTo>
                  <a:lnTo>
                    <a:pt x="49222" y="217875"/>
                  </a:lnTo>
                  <a:lnTo>
                    <a:pt x="48264" y="214960"/>
                  </a:lnTo>
                  <a:lnTo>
                    <a:pt x="44225" y="211504"/>
                  </a:lnTo>
                  <a:lnTo>
                    <a:pt x="42642" y="209255"/>
                  </a:lnTo>
                  <a:lnTo>
                    <a:pt x="42892" y="207423"/>
                  </a:lnTo>
                  <a:lnTo>
                    <a:pt x="52595" y="193514"/>
                  </a:lnTo>
                  <a:lnTo>
                    <a:pt x="62839" y="183145"/>
                  </a:lnTo>
                  <a:lnTo>
                    <a:pt x="66628" y="177690"/>
                  </a:lnTo>
                  <a:lnTo>
                    <a:pt x="76789" y="172901"/>
                  </a:lnTo>
                  <a:lnTo>
                    <a:pt x="82994" y="166613"/>
                  </a:lnTo>
                  <a:lnTo>
                    <a:pt x="88158" y="165488"/>
                  </a:lnTo>
                  <a:lnTo>
                    <a:pt x="93988" y="159825"/>
                  </a:lnTo>
                  <a:lnTo>
                    <a:pt x="100484" y="159617"/>
                  </a:lnTo>
                  <a:lnTo>
                    <a:pt x="112852" y="149456"/>
                  </a:lnTo>
                  <a:lnTo>
                    <a:pt x="118390" y="147874"/>
                  </a:lnTo>
                  <a:lnTo>
                    <a:pt x="125178" y="137838"/>
                  </a:lnTo>
                  <a:lnTo>
                    <a:pt x="125636" y="136380"/>
                  </a:lnTo>
                  <a:lnTo>
                    <a:pt x="121264" y="132091"/>
                  </a:lnTo>
                  <a:lnTo>
                    <a:pt x="122055" y="128468"/>
                  </a:lnTo>
                  <a:lnTo>
                    <a:pt x="115017" y="126011"/>
                  </a:lnTo>
                  <a:lnTo>
                    <a:pt x="108646" y="128052"/>
                  </a:lnTo>
                  <a:lnTo>
                    <a:pt x="100567" y="118973"/>
                  </a:lnTo>
                  <a:lnTo>
                    <a:pt x="100151" y="115767"/>
                  </a:lnTo>
                  <a:lnTo>
                    <a:pt x="101234" y="114018"/>
                  </a:lnTo>
                  <a:lnTo>
                    <a:pt x="105731" y="111145"/>
                  </a:lnTo>
                  <a:lnTo>
                    <a:pt x="104648" y="106314"/>
                  </a:lnTo>
                  <a:lnTo>
                    <a:pt x="102649" y="104815"/>
                  </a:lnTo>
                  <a:lnTo>
                    <a:pt x="103357" y="84368"/>
                  </a:lnTo>
                  <a:lnTo>
                    <a:pt x="96986" y="80371"/>
                  </a:lnTo>
                  <a:lnTo>
                    <a:pt x="92572" y="80121"/>
                  </a:lnTo>
                  <a:lnTo>
                    <a:pt x="97153" y="64588"/>
                  </a:lnTo>
                  <a:lnTo>
                    <a:pt x="100609" y="64338"/>
                  </a:lnTo>
                  <a:lnTo>
                    <a:pt x="102566" y="62964"/>
                  </a:lnTo>
                  <a:lnTo>
                    <a:pt x="104773" y="62672"/>
                  </a:lnTo>
                  <a:lnTo>
                    <a:pt x="109229" y="59716"/>
                  </a:lnTo>
                  <a:lnTo>
                    <a:pt x="132216" y="55093"/>
                  </a:lnTo>
                  <a:lnTo>
                    <a:pt x="149206" y="48764"/>
                  </a:lnTo>
                  <a:lnTo>
                    <a:pt x="148207" y="39686"/>
                  </a:lnTo>
                  <a:lnTo>
                    <a:pt x="141377" y="20447"/>
                  </a:lnTo>
                  <a:lnTo>
                    <a:pt x="143751" y="15908"/>
                  </a:lnTo>
                  <a:lnTo>
                    <a:pt x="146999" y="13117"/>
                  </a:lnTo>
                  <a:lnTo>
                    <a:pt x="156035" y="10994"/>
                  </a:lnTo>
                  <a:lnTo>
                    <a:pt x="156410" y="8453"/>
                  </a:lnTo>
                  <a:lnTo>
                    <a:pt x="154828" y="4997"/>
                  </a:lnTo>
                  <a:lnTo>
                    <a:pt x="155494" y="0"/>
                  </a:lnTo>
                  <a:close/>
                </a:path>
              </a:pathLst>
            </a:custGeom>
            <a:solidFill>
              <a:srgbClr val="346929"/>
            </a:solidFill>
            <a:ln w="3175" cap="flat">
              <a:solidFill>
                <a:srgbClr val="FFFFFF"/>
              </a:solidFill>
              <a:prstDash val="solid"/>
              <a:miter/>
            </a:ln>
          </p:spPr>
          <p:txBody>
            <a:bodyPr rtlCol="0" anchor="ctr"/>
            <a:lstStyle/>
            <a:p>
              <a:endParaRPr lang="en-US"/>
            </a:p>
          </p:txBody>
        </p:sp>
        <p:sp>
          <p:nvSpPr>
            <p:cNvPr id="12" name="Freeform: Shape 11">
              <a:extLst>
                <a:ext uri="{FF2B5EF4-FFF2-40B4-BE49-F238E27FC236}">
                  <a16:creationId xmlns:a16="http://schemas.microsoft.com/office/drawing/2014/main" id="{2BC2BE2D-E2BA-4CDF-93BE-DAF5864E974F}"/>
                </a:ext>
              </a:extLst>
            </p:cNvPr>
            <p:cNvSpPr/>
            <p:nvPr/>
          </p:nvSpPr>
          <p:spPr>
            <a:xfrm>
              <a:off x="8045822" y="3528103"/>
              <a:ext cx="469952" cy="500768"/>
            </a:xfrm>
            <a:custGeom>
              <a:avLst/>
              <a:gdLst>
                <a:gd name="connsiteX0" fmla="*/ 106564 w 508041"/>
                <a:gd name="connsiteY0" fmla="*/ 6371 h 541356"/>
                <a:gd name="connsiteX1" fmla="*/ 108729 w 508041"/>
                <a:gd name="connsiteY1" fmla="*/ 9245 h 541356"/>
                <a:gd name="connsiteX2" fmla="*/ 120431 w 508041"/>
                <a:gd name="connsiteY2" fmla="*/ 18198 h 541356"/>
                <a:gd name="connsiteX3" fmla="*/ 129176 w 508041"/>
                <a:gd name="connsiteY3" fmla="*/ 20280 h 541356"/>
                <a:gd name="connsiteX4" fmla="*/ 137421 w 508041"/>
                <a:gd name="connsiteY4" fmla="*/ 29775 h 541356"/>
                <a:gd name="connsiteX5" fmla="*/ 157243 w 508041"/>
                <a:gd name="connsiteY5" fmla="*/ 33606 h 541356"/>
                <a:gd name="connsiteX6" fmla="*/ 166779 w 508041"/>
                <a:gd name="connsiteY6" fmla="*/ 34855 h 541356"/>
                <a:gd name="connsiteX7" fmla="*/ 169694 w 508041"/>
                <a:gd name="connsiteY7" fmla="*/ 34189 h 541356"/>
                <a:gd name="connsiteX8" fmla="*/ 194846 w 508041"/>
                <a:gd name="connsiteY8" fmla="*/ 47306 h 541356"/>
                <a:gd name="connsiteX9" fmla="*/ 195097 w 508041"/>
                <a:gd name="connsiteY9" fmla="*/ 55052 h 541356"/>
                <a:gd name="connsiteX10" fmla="*/ 193223 w 508041"/>
                <a:gd name="connsiteY10" fmla="*/ 70376 h 541356"/>
                <a:gd name="connsiteX11" fmla="*/ 191349 w 508041"/>
                <a:gd name="connsiteY11" fmla="*/ 72625 h 541356"/>
                <a:gd name="connsiteX12" fmla="*/ 213419 w 508041"/>
                <a:gd name="connsiteY12" fmla="*/ 86534 h 541356"/>
                <a:gd name="connsiteX13" fmla="*/ 219332 w 508041"/>
                <a:gd name="connsiteY13" fmla="*/ 87283 h 541356"/>
                <a:gd name="connsiteX14" fmla="*/ 244985 w 508041"/>
                <a:gd name="connsiteY14" fmla="*/ 101775 h 541356"/>
                <a:gd name="connsiteX15" fmla="*/ 256728 w 508041"/>
                <a:gd name="connsiteY15" fmla="*/ 133798 h 541356"/>
                <a:gd name="connsiteX16" fmla="*/ 269679 w 508041"/>
                <a:gd name="connsiteY16" fmla="*/ 151080 h 541356"/>
                <a:gd name="connsiteX17" fmla="*/ 354713 w 508041"/>
                <a:gd name="connsiteY17" fmla="*/ 145708 h 541356"/>
                <a:gd name="connsiteX18" fmla="*/ 364916 w 508041"/>
                <a:gd name="connsiteY18" fmla="*/ 121847 h 541356"/>
                <a:gd name="connsiteX19" fmla="*/ 365582 w 508041"/>
                <a:gd name="connsiteY19" fmla="*/ 113393 h 541356"/>
                <a:gd name="connsiteX20" fmla="*/ 374785 w 508041"/>
                <a:gd name="connsiteY20" fmla="*/ 109104 h 541356"/>
                <a:gd name="connsiteX21" fmla="*/ 379407 w 508041"/>
                <a:gd name="connsiteY21" fmla="*/ 99027 h 541356"/>
                <a:gd name="connsiteX22" fmla="*/ 380074 w 508041"/>
                <a:gd name="connsiteY22" fmla="*/ 95112 h 541356"/>
                <a:gd name="connsiteX23" fmla="*/ 375535 w 508041"/>
                <a:gd name="connsiteY23" fmla="*/ 84701 h 541356"/>
                <a:gd name="connsiteX24" fmla="*/ 371495 w 508041"/>
                <a:gd name="connsiteY24" fmla="*/ 79288 h 541356"/>
                <a:gd name="connsiteX25" fmla="*/ 371662 w 508041"/>
                <a:gd name="connsiteY25" fmla="*/ 76290 h 541356"/>
                <a:gd name="connsiteX26" fmla="*/ 373869 w 508041"/>
                <a:gd name="connsiteY26" fmla="*/ 73874 h 541356"/>
                <a:gd name="connsiteX27" fmla="*/ 375743 w 508041"/>
                <a:gd name="connsiteY27" fmla="*/ 78205 h 541356"/>
                <a:gd name="connsiteX28" fmla="*/ 383572 w 508041"/>
                <a:gd name="connsiteY28" fmla="*/ 85576 h 541356"/>
                <a:gd name="connsiteX29" fmla="*/ 389194 w 508041"/>
                <a:gd name="connsiteY29" fmla="*/ 99235 h 541356"/>
                <a:gd name="connsiteX30" fmla="*/ 394107 w 508041"/>
                <a:gd name="connsiteY30" fmla="*/ 101525 h 541356"/>
                <a:gd name="connsiteX31" fmla="*/ 398688 w 508041"/>
                <a:gd name="connsiteY31" fmla="*/ 108688 h 541356"/>
                <a:gd name="connsiteX32" fmla="*/ 402436 w 508041"/>
                <a:gd name="connsiteY32" fmla="*/ 109895 h 541356"/>
                <a:gd name="connsiteX33" fmla="*/ 409224 w 508041"/>
                <a:gd name="connsiteY33" fmla="*/ 119848 h 541356"/>
                <a:gd name="connsiteX34" fmla="*/ 411722 w 508041"/>
                <a:gd name="connsiteY34" fmla="*/ 126636 h 541356"/>
                <a:gd name="connsiteX35" fmla="*/ 422966 w 508041"/>
                <a:gd name="connsiteY35" fmla="*/ 137796 h 541356"/>
                <a:gd name="connsiteX36" fmla="*/ 429754 w 508041"/>
                <a:gd name="connsiteY36" fmla="*/ 137338 h 541356"/>
                <a:gd name="connsiteX37" fmla="*/ 433668 w 508041"/>
                <a:gd name="connsiteY37" fmla="*/ 129093 h 541356"/>
                <a:gd name="connsiteX38" fmla="*/ 437582 w 508041"/>
                <a:gd name="connsiteY38" fmla="*/ 129176 h 541356"/>
                <a:gd name="connsiteX39" fmla="*/ 450866 w 508041"/>
                <a:gd name="connsiteY39" fmla="*/ 121722 h 541356"/>
                <a:gd name="connsiteX40" fmla="*/ 490260 w 508041"/>
                <a:gd name="connsiteY40" fmla="*/ 108813 h 541356"/>
                <a:gd name="connsiteX41" fmla="*/ 490260 w 508041"/>
                <a:gd name="connsiteY41" fmla="*/ 108813 h 541356"/>
                <a:gd name="connsiteX42" fmla="*/ 494925 w 508041"/>
                <a:gd name="connsiteY42" fmla="*/ 143626 h 541356"/>
                <a:gd name="connsiteX43" fmla="*/ 495591 w 508041"/>
                <a:gd name="connsiteY43" fmla="*/ 159617 h 541356"/>
                <a:gd name="connsiteX44" fmla="*/ 504919 w 508041"/>
                <a:gd name="connsiteY44" fmla="*/ 251481 h 541356"/>
                <a:gd name="connsiteX45" fmla="*/ 508583 w 508041"/>
                <a:gd name="connsiteY45" fmla="*/ 262100 h 541356"/>
                <a:gd name="connsiteX46" fmla="*/ 510707 w 508041"/>
                <a:gd name="connsiteY46" fmla="*/ 262433 h 541356"/>
                <a:gd name="connsiteX47" fmla="*/ 510874 w 508041"/>
                <a:gd name="connsiteY47" fmla="*/ 263432 h 541356"/>
                <a:gd name="connsiteX48" fmla="*/ 507709 w 508041"/>
                <a:gd name="connsiteY48" fmla="*/ 265181 h 541356"/>
                <a:gd name="connsiteX49" fmla="*/ 507292 w 508041"/>
                <a:gd name="connsiteY49" fmla="*/ 274343 h 541356"/>
                <a:gd name="connsiteX50" fmla="*/ 494092 w 508041"/>
                <a:gd name="connsiteY50" fmla="*/ 313903 h 541356"/>
                <a:gd name="connsiteX51" fmla="*/ 500255 w 508041"/>
                <a:gd name="connsiteY51" fmla="*/ 335516 h 541356"/>
                <a:gd name="connsiteX52" fmla="*/ 491135 w 508041"/>
                <a:gd name="connsiteY52" fmla="*/ 349883 h 541356"/>
                <a:gd name="connsiteX53" fmla="*/ 483806 w 508041"/>
                <a:gd name="connsiteY53" fmla="*/ 370871 h 541356"/>
                <a:gd name="connsiteX54" fmla="*/ 480225 w 508041"/>
                <a:gd name="connsiteY54" fmla="*/ 387902 h 541356"/>
                <a:gd name="connsiteX55" fmla="*/ 463276 w 508041"/>
                <a:gd name="connsiteY55" fmla="*/ 417261 h 541356"/>
                <a:gd name="connsiteX56" fmla="*/ 449159 w 508041"/>
                <a:gd name="connsiteY56" fmla="*/ 470397 h 541356"/>
                <a:gd name="connsiteX57" fmla="*/ 442080 w 508041"/>
                <a:gd name="connsiteY57" fmla="*/ 488886 h 541356"/>
                <a:gd name="connsiteX58" fmla="*/ 441372 w 508041"/>
                <a:gd name="connsiteY58" fmla="*/ 494008 h 541356"/>
                <a:gd name="connsiteX59" fmla="*/ 445786 w 508041"/>
                <a:gd name="connsiteY59" fmla="*/ 500546 h 541356"/>
                <a:gd name="connsiteX60" fmla="*/ 446119 w 508041"/>
                <a:gd name="connsiteY60" fmla="*/ 504419 h 541356"/>
                <a:gd name="connsiteX61" fmla="*/ 445286 w 508041"/>
                <a:gd name="connsiteY61" fmla="*/ 520993 h 541356"/>
                <a:gd name="connsiteX62" fmla="*/ 441955 w 508041"/>
                <a:gd name="connsiteY62" fmla="*/ 533319 h 541356"/>
                <a:gd name="connsiteX63" fmla="*/ 442121 w 508041"/>
                <a:gd name="connsiteY63" fmla="*/ 536734 h 541356"/>
                <a:gd name="connsiteX64" fmla="*/ 433751 w 508041"/>
                <a:gd name="connsiteY64" fmla="*/ 536859 h 541356"/>
                <a:gd name="connsiteX65" fmla="*/ 431794 w 508041"/>
                <a:gd name="connsiteY65" fmla="*/ 532986 h 541356"/>
                <a:gd name="connsiteX66" fmla="*/ 424090 w 508041"/>
                <a:gd name="connsiteY66" fmla="*/ 530612 h 541356"/>
                <a:gd name="connsiteX67" fmla="*/ 416803 w 508041"/>
                <a:gd name="connsiteY67" fmla="*/ 531362 h 541356"/>
                <a:gd name="connsiteX68" fmla="*/ 415678 w 508041"/>
                <a:gd name="connsiteY68" fmla="*/ 533028 h 541356"/>
                <a:gd name="connsiteX69" fmla="*/ 376742 w 508041"/>
                <a:gd name="connsiteY69" fmla="*/ 541273 h 541356"/>
                <a:gd name="connsiteX70" fmla="*/ 374910 w 508041"/>
                <a:gd name="connsiteY70" fmla="*/ 539815 h 541356"/>
                <a:gd name="connsiteX71" fmla="*/ 372536 w 508041"/>
                <a:gd name="connsiteY71" fmla="*/ 541814 h 541356"/>
                <a:gd name="connsiteX72" fmla="*/ 367997 w 508041"/>
                <a:gd name="connsiteY72" fmla="*/ 539565 h 541356"/>
                <a:gd name="connsiteX73" fmla="*/ 364000 w 508041"/>
                <a:gd name="connsiteY73" fmla="*/ 540357 h 541356"/>
                <a:gd name="connsiteX74" fmla="*/ 364000 w 508041"/>
                <a:gd name="connsiteY74" fmla="*/ 540357 h 541356"/>
                <a:gd name="connsiteX75" fmla="*/ 356629 w 508041"/>
                <a:gd name="connsiteY75" fmla="*/ 536442 h 541356"/>
                <a:gd name="connsiteX76" fmla="*/ 347801 w 508041"/>
                <a:gd name="connsiteY76" fmla="*/ 534027 h 541356"/>
                <a:gd name="connsiteX77" fmla="*/ 341096 w 508041"/>
                <a:gd name="connsiteY77" fmla="*/ 528488 h 541356"/>
                <a:gd name="connsiteX78" fmla="*/ 331601 w 508041"/>
                <a:gd name="connsiteY78" fmla="*/ 531487 h 541356"/>
                <a:gd name="connsiteX79" fmla="*/ 327812 w 508041"/>
                <a:gd name="connsiteY79" fmla="*/ 530654 h 541356"/>
                <a:gd name="connsiteX80" fmla="*/ 323731 w 508041"/>
                <a:gd name="connsiteY80" fmla="*/ 531653 h 541356"/>
                <a:gd name="connsiteX81" fmla="*/ 301036 w 508041"/>
                <a:gd name="connsiteY81" fmla="*/ 527364 h 541356"/>
                <a:gd name="connsiteX82" fmla="*/ 296580 w 508041"/>
                <a:gd name="connsiteY82" fmla="*/ 521992 h 541356"/>
                <a:gd name="connsiteX83" fmla="*/ 289917 w 508041"/>
                <a:gd name="connsiteY83" fmla="*/ 517786 h 541356"/>
                <a:gd name="connsiteX84" fmla="*/ 285628 w 508041"/>
                <a:gd name="connsiteY84" fmla="*/ 516787 h 541356"/>
                <a:gd name="connsiteX85" fmla="*/ 284170 w 508041"/>
                <a:gd name="connsiteY85" fmla="*/ 514080 h 541356"/>
                <a:gd name="connsiteX86" fmla="*/ 277924 w 508041"/>
                <a:gd name="connsiteY86" fmla="*/ 512914 h 541356"/>
                <a:gd name="connsiteX87" fmla="*/ 273635 w 508041"/>
                <a:gd name="connsiteY87" fmla="*/ 506584 h 541356"/>
                <a:gd name="connsiteX88" fmla="*/ 267180 w 508041"/>
                <a:gd name="connsiteY88" fmla="*/ 500505 h 541356"/>
                <a:gd name="connsiteX89" fmla="*/ 263849 w 508041"/>
                <a:gd name="connsiteY89" fmla="*/ 500046 h 541356"/>
                <a:gd name="connsiteX90" fmla="*/ 258810 w 508041"/>
                <a:gd name="connsiteY90" fmla="*/ 501337 h 541356"/>
                <a:gd name="connsiteX91" fmla="*/ 247525 w 508041"/>
                <a:gd name="connsiteY91" fmla="*/ 492093 h 541356"/>
                <a:gd name="connsiteX92" fmla="*/ 244068 w 508041"/>
                <a:gd name="connsiteY92" fmla="*/ 493842 h 541356"/>
                <a:gd name="connsiteX93" fmla="*/ 239863 w 508041"/>
                <a:gd name="connsiteY93" fmla="*/ 491968 h 541356"/>
                <a:gd name="connsiteX94" fmla="*/ 238571 w 508041"/>
                <a:gd name="connsiteY94" fmla="*/ 487845 h 541356"/>
                <a:gd name="connsiteX95" fmla="*/ 234074 w 508041"/>
                <a:gd name="connsiteY95" fmla="*/ 487137 h 541356"/>
                <a:gd name="connsiteX96" fmla="*/ 225496 w 508041"/>
                <a:gd name="connsiteY96" fmla="*/ 480807 h 541356"/>
                <a:gd name="connsiteX97" fmla="*/ 225954 w 508041"/>
                <a:gd name="connsiteY97" fmla="*/ 478434 h 541356"/>
                <a:gd name="connsiteX98" fmla="*/ 224371 w 508041"/>
                <a:gd name="connsiteY98" fmla="*/ 476227 h 541356"/>
                <a:gd name="connsiteX99" fmla="*/ 213253 w 508041"/>
                <a:gd name="connsiteY99" fmla="*/ 469647 h 541356"/>
                <a:gd name="connsiteX100" fmla="*/ 214294 w 508041"/>
                <a:gd name="connsiteY100" fmla="*/ 465483 h 541356"/>
                <a:gd name="connsiteX101" fmla="*/ 210796 w 508041"/>
                <a:gd name="connsiteY101" fmla="*/ 461777 h 541356"/>
                <a:gd name="connsiteX102" fmla="*/ 210921 w 508041"/>
                <a:gd name="connsiteY102" fmla="*/ 458195 h 541356"/>
                <a:gd name="connsiteX103" fmla="*/ 209630 w 508041"/>
                <a:gd name="connsiteY103" fmla="*/ 455822 h 541356"/>
                <a:gd name="connsiteX104" fmla="*/ 207423 w 508041"/>
                <a:gd name="connsiteY104" fmla="*/ 455530 h 541356"/>
                <a:gd name="connsiteX105" fmla="*/ 205216 w 508041"/>
                <a:gd name="connsiteY105" fmla="*/ 452740 h 541356"/>
                <a:gd name="connsiteX106" fmla="*/ 200760 w 508041"/>
                <a:gd name="connsiteY106" fmla="*/ 451657 h 541356"/>
                <a:gd name="connsiteX107" fmla="*/ 198386 w 508041"/>
                <a:gd name="connsiteY107" fmla="*/ 452615 h 541356"/>
                <a:gd name="connsiteX108" fmla="*/ 196970 w 508041"/>
                <a:gd name="connsiteY108" fmla="*/ 451366 h 541356"/>
                <a:gd name="connsiteX109" fmla="*/ 185435 w 508041"/>
                <a:gd name="connsiteY109" fmla="*/ 452782 h 541356"/>
                <a:gd name="connsiteX110" fmla="*/ 180896 w 508041"/>
                <a:gd name="connsiteY110" fmla="*/ 444828 h 541356"/>
                <a:gd name="connsiteX111" fmla="*/ 181771 w 508041"/>
                <a:gd name="connsiteY111" fmla="*/ 442496 h 541356"/>
                <a:gd name="connsiteX112" fmla="*/ 177107 w 508041"/>
                <a:gd name="connsiteY112" fmla="*/ 442121 h 541356"/>
                <a:gd name="connsiteX113" fmla="*/ 174733 w 508041"/>
                <a:gd name="connsiteY113" fmla="*/ 439664 h 541356"/>
                <a:gd name="connsiteX114" fmla="*/ 171652 w 508041"/>
                <a:gd name="connsiteY114" fmla="*/ 439748 h 541356"/>
                <a:gd name="connsiteX115" fmla="*/ 137171 w 508041"/>
                <a:gd name="connsiteY115" fmla="*/ 400437 h 541356"/>
                <a:gd name="connsiteX116" fmla="*/ 124220 w 508041"/>
                <a:gd name="connsiteY116" fmla="*/ 371703 h 541356"/>
                <a:gd name="connsiteX117" fmla="*/ 136089 w 508041"/>
                <a:gd name="connsiteY117" fmla="*/ 366540 h 541356"/>
                <a:gd name="connsiteX118" fmla="*/ 133424 w 508041"/>
                <a:gd name="connsiteY118" fmla="*/ 356587 h 541356"/>
                <a:gd name="connsiteX119" fmla="*/ 125053 w 508041"/>
                <a:gd name="connsiteY119" fmla="*/ 357420 h 541356"/>
                <a:gd name="connsiteX120" fmla="*/ 121389 w 508041"/>
                <a:gd name="connsiteY120" fmla="*/ 356171 h 541356"/>
                <a:gd name="connsiteX121" fmla="*/ 117516 w 508041"/>
                <a:gd name="connsiteY121" fmla="*/ 357128 h 541356"/>
                <a:gd name="connsiteX122" fmla="*/ 111644 w 508041"/>
                <a:gd name="connsiteY122" fmla="*/ 354297 h 541356"/>
                <a:gd name="connsiteX123" fmla="*/ 110687 w 508041"/>
                <a:gd name="connsiteY123" fmla="*/ 352631 h 541356"/>
                <a:gd name="connsiteX124" fmla="*/ 103191 w 508041"/>
                <a:gd name="connsiteY124" fmla="*/ 354089 h 541356"/>
                <a:gd name="connsiteX125" fmla="*/ 99068 w 508041"/>
                <a:gd name="connsiteY125" fmla="*/ 350757 h 541356"/>
                <a:gd name="connsiteX126" fmla="*/ 95945 w 508041"/>
                <a:gd name="connsiteY126" fmla="*/ 343886 h 541356"/>
                <a:gd name="connsiteX127" fmla="*/ 93321 w 508041"/>
                <a:gd name="connsiteY127" fmla="*/ 343345 h 541356"/>
                <a:gd name="connsiteX128" fmla="*/ 89407 w 508041"/>
                <a:gd name="connsiteY128" fmla="*/ 336016 h 541356"/>
                <a:gd name="connsiteX129" fmla="*/ 86908 w 508041"/>
                <a:gd name="connsiteY129" fmla="*/ 324522 h 541356"/>
                <a:gd name="connsiteX130" fmla="*/ 80704 w 508041"/>
                <a:gd name="connsiteY130" fmla="*/ 321607 h 541356"/>
                <a:gd name="connsiteX131" fmla="*/ 75832 w 508041"/>
                <a:gd name="connsiteY131" fmla="*/ 315069 h 541356"/>
                <a:gd name="connsiteX132" fmla="*/ 75832 w 508041"/>
                <a:gd name="connsiteY132" fmla="*/ 315069 h 541356"/>
                <a:gd name="connsiteX133" fmla="*/ 73499 w 508041"/>
                <a:gd name="connsiteY133" fmla="*/ 310613 h 541356"/>
                <a:gd name="connsiteX134" fmla="*/ 73708 w 508041"/>
                <a:gd name="connsiteY134" fmla="*/ 308115 h 541356"/>
                <a:gd name="connsiteX135" fmla="*/ 69877 w 508041"/>
                <a:gd name="connsiteY135" fmla="*/ 306283 h 541356"/>
                <a:gd name="connsiteX136" fmla="*/ 68919 w 508041"/>
                <a:gd name="connsiteY136" fmla="*/ 299953 h 541356"/>
                <a:gd name="connsiteX137" fmla="*/ 65629 w 508041"/>
                <a:gd name="connsiteY137" fmla="*/ 295330 h 541356"/>
                <a:gd name="connsiteX138" fmla="*/ 64963 w 508041"/>
                <a:gd name="connsiteY138" fmla="*/ 291583 h 541356"/>
                <a:gd name="connsiteX139" fmla="*/ 62672 w 508041"/>
                <a:gd name="connsiteY139" fmla="*/ 289417 h 541356"/>
                <a:gd name="connsiteX140" fmla="*/ 64380 w 508041"/>
                <a:gd name="connsiteY140" fmla="*/ 285086 h 541356"/>
                <a:gd name="connsiteX141" fmla="*/ 63422 w 508041"/>
                <a:gd name="connsiteY141" fmla="*/ 281339 h 541356"/>
                <a:gd name="connsiteX142" fmla="*/ 90906 w 508041"/>
                <a:gd name="connsiteY142" fmla="*/ 240362 h 541356"/>
                <a:gd name="connsiteX143" fmla="*/ 90157 w 508041"/>
                <a:gd name="connsiteY143" fmla="*/ 238530 h 541356"/>
                <a:gd name="connsiteX144" fmla="*/ 122471 w 508041"/>
                <a:gd name="connsiteY144" fmla="*/ 191723 h 541356"/>
                <a:gd name="connsiteX145" fmla="*/ 126303 w 508041"/>
                <a:gd name="connsiteY145" fmla="*/ 180605 h 541356"/>
                <a:gd name="connsiteX146" fmla="*/ 113143 w 508041"/>
                <a:gd name="connsiteY146" fmla="*/ 156535 h 541356"/>
                <a:gd name="connsiteX147" fmla="*/ 78372 w 508041"/>
                <a:gd name="connsiteY147" fmla="*/ 102191 h 541356"/>
                <a:gd name="connsiteX148" fmla="*/ 25069 w 508041"/>
                <a:gd name="connsiteY148" fmla="*/ 83868 h 541356"/>
                <a:gd name="connsiteX149" fmla="*/ 14617 w 508041"/>
                <a:gd name="connsiteY149" fmla="*/ 83660 h 541356"/>
                <a:gd name="connsiteX150" fmla="*/ 11993 w 508041"/>
                <a:gd name="connsiteY150" fmla="*/ 65171 h 541356"/>
                <a:gd name="connsiteX151" fmla="*/ 6038 w 508041"/>
                <a:gd name="connsiteY151" fmla="*/ 58841 h 541356"/>
                <a:gd name="connsiteX152" fmla="*/ 0 w 508041"/>
                <a:gd name="connsiteY152" fmla="*/ 56384 h 541356"/>
                <a:gd name="connsiteX153" fmla="*/ 0 w 508041"/>
                <a:gd name="connsiteY153" fmla="*/ 56384 h 541356"/>
                <a:gd name="connsiteX154" fmla="*/ 1249 w 508041"/>
                <a:gd name="connsiteY154" fmla="*/ 49138 h 541356"/>
                <a:gd name="connsiteX155" fmla="*/ 8079 w 508041"/>
                <a:gd name="connsiteY155" fmla="*/ 39519 h 541356"/>
                <a:gd name="connsiteX156" fmla="*/ 11327 w 508041"/>
                <a:gd name="connsiteY156" fmla="*/ 25402 h 541356"/>
                <a:gd name="connsiteX157" fmla="*/ 21987 w 508041"/>
                <a:gd name="connsiteY157" fmla="*/ 15616 h 541356"/>
                <a:gd name="connsiteX158" fmla="*/ 25236 w 508041"/>
                <a:gd name="connsiteY158" fmla="*/ 18489 h 541356"/>
                <a:gd name="connsiteX159" fmla="*/ 28400 w 508041"/>
                <a:gd name="connsiteY159" fmla="*/ 17656 h 541356"/>
                <a:gd name="connsiteX160" fmla="*/ 29733 w 508041"/>
                <a:gd name="connsiteY160" fmla="*/ 13867 h 541356"/>
                <a:gd name="connsiteX161" fmla="*/ 56135 w 508041"/>
                <a:gd name="connsiteY161" fmla="*/ 6788 h 541356"/>
                <a:gd name="connsiteX162" fmla="*/ 62881 w 508041"/>
                <a:gd name="connsiteY162" fmla="*/ 6996 h 541356"/>
                <a:gd name="connsiteX163" fmla="*/ 74791 w 508041"/>
                <a:gd name="connsiteY163" fmla="*/ 0 h 541356"/>
                <a:gd name="connsiteX164" fmla="*/ 106564 w 508041"/>
                <a:gd name="connsiteY164" fmla="*/ 6371 h 5413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Lst>
              <a:rect l="l" t="t" r="r" b="b"/>
              <a:pathLst>
                <a:path w="508041" h="541356">
                  <a:moveTo>
                    <a:pt x="106564" y="6371"/>
                  </a:moveTo>
                  <a:lnTo>
                    <a:pt x="108729" y="9245"/>
                  </a:lnTo>
                  <a:lnTo>
                    <a:pt x="120431" y="18198"/>
                  </a:lnTo>
                  <a:lnTo>
                    <a:pt x="129176" y="20280"/>
                  </a:lnTo>
                  <a:lnTo>
                    <a:pt x="137421" y="29775"/>
                  </a:lnTo>
                  <a:lnTo>
                    <a:pt x="157243" y="33606"/>
                  </a:lnTo>
                  <a:lnTo>
                    <a:pt x="166779" y="34855"/>
                  </a:lnTo>
                  <a:lnTo>
                    <a:pt x="169694" y="34189"/>
                  </a:lnTo>
                  <a:lnTo>
                    <a:pt x="194846" y="47306"/>
                  </a:lnTo>
                  <a:lnTo>
                    <a:pt x="195097" y="55052"/>
                  </a:lnTo>
                  <a:lnTo>
                    <a:pt x="193223" y="70376"/>
                  </a:lnTo>
                  <a:lnTo>
                    <a:pt x="191349" y="72625"/>
                  </a:lnTo>
                  <a:lnTo>
                    <a:pt x="213419" y="86534"/>
                  </a:lnTo>
                  <a:lnTo>
                    <a:pt x="219332" y="87283"/>
                  </a:lnTo>
                  <a:lnTo>
                    <a:pt x="244985" y="101775"/>
                  </a:lnTo>
                  <a:lnTo>
                    <a:pt x="256728" y="133798"/>
                  </a:lnTo>
                  <a:lnTo>
                    <a:pt x="269679" y="151080"/>
                  </a:lnTo>
                  <a:lnTo>
                    <a:pt x="354713" y="145708"/>
                  </a:lnTo>
                  <a:lnTo>
                    <a:pt x="364916" y="121847"/>
                  </a:lnTo>
                  <a:lnTo>
                    <a:pt x="365582" y="113393"/>
                  </a:lnTo>
                  <a:lnTo>
                    <a:pt x="374785" y="109104"/>
                  </a:lnTo>
                  <a:lnTo>
                    <a:pt x="379407" y="99027"/>
                  </a:lnTo>
                  <a:lnTo>
                    <a:pt x="380074" y="95112"/>
                  </a:lnTo>
                  <a:lnTo>
                    <a:pt x="375535" y="84701"/>
                  </a:lnTo>
                  <a:lnTo>
                    <a:pt x="371495" y="79288"/>
                  </a:lnTo>
                  <a:lnTo>
                    <a:pt x="371662" y="76290"/>
                  </a:lnTo>
                  <a:lnTo>
                    <a:pt x="373869" y="73874"/>
                  </a:lnTo>
                  <a:lnTo>
                    <a:pt x="375743" y="78205"/>
                  </a:lnTo>
                  <a:lnTo>
                    <a:pt x="383572" y="85576"/>
                  </a:lnTo>
                  <a:lnTo>
                    <a:pt x="389194" y="99235"/>
                  </a:lnTo>
                  <a:lnTo>
                    <a:pt x="394107" y="101525"/>
                  </a:lnTo>
                  <a:lnTo>
                    <a:pt x="398688" y="108688"/>
                  </a:lnTo>
                  <a:lnTo>
                    <a:pt x="402436" y="109895"/>
                  </a:lnTo>
                  <a:lnTo>
                    <a:pt x="409224" y="119848"/>
                  </a:lnTo>
                  <a:lnTo>
                    <a:pt x="411722" y="126636"/>
                  </a:lnTo>
                  <a:lnTo>
                    <a:pt x="422966" y="137796"/>
                  </a:lnTo>
                  <a:lnTo>
                    <a:pt x="429754" y="137338"/>
                  </a:lnTo>
                  <a:lnTo>
                    <a:pt x="433668" y="129093"/>
                  </a:lnTo>
                  <a:lnTo>
                    <a:pt x="437582" y="129176"/>
                  </a:lnTo>
                  <a:lnTo>
                    <a:pt x="450866" y="121722"/>
                  </a:lnTo>
                  <a:lnTo>
                    <a:pt x="490260" y="108813"/>
                  </a:lnTo>
                  <a:lnTo>
                    <a:pt x="490260" y="108813"/>
                  </a:lnTo>
                  <a:lnTo>
                    <a:pt x="494925" y="143626"/>
                  </a:lnTo>
                  <a:lnTo>
                    <a:pt x="495591" y="159617"/>
                  </a:lnTo>
                  <a:lnTo>
                    <a:pt x="504919" y="251481"/>
                  </a:lnTo>
                  <a:lnTo>
                    <a:pt x="508583" y="262100"/>
                  </a:lnTo>
                  <a:lnTo>
                    <a:pt x="510707" y="262433"/>
                  </a:lnTo>
                  <a:lnTo>
                    <a:pt x="510874" y="263432"/>
                  </a:lnTo>
                  <a:lnTo>
                    <a:pt x="507709" y="265181"/>
                  </a:lnTo>
                  <a:lnTo>
                    <a:pt x="507292" y="274343"/>
                  </a:lnTo>
                  <a:lnTo>
                    <a:pt x="494092" y="313903"/>
                  </a:lnTo>
                  <a:lnTo>
                    <a:pt x="500255" y="335516"/>
                  </a:lnTo>
                  <a:lnTo>
                    <a:pt x="491135" y="349883"/>
                  </a:lnTo>
                  <a:lnTo>
                    <a:pt x="483806" y="370871"/>
                  </a:lnTo>
                  <a:lnTo>
                    <a:pt x="480225" y="387902"/>
                  </a:lnTo>
                  <a:lnTo>
                    <a:pt x="463276" y="417261"/>
                  </a:lnTo>
                  <a:lnTo>
                    <a:pt x="449159" y="470397"/>
                  </a:lnTo>
                  <a:lnTo>
                    <a:pt x="442080" y="488886"/>
                  </a:lnTo>
                  <a:lnTo>
                    <a:pt x="441372" y="494008"/>
                  </a:lnTo>
                  <a:lnTo>
                    <a:pt x="445786" y="500546"/>
                  </a:lnTo>
                  <a:lnTo>
                    <a:pt x="446119" y="504419"/>
                  </a:lnTo>
                  <a:lnTo>
                    <a:pt x="445286" y="520993"/>
                  </a:lnTo>
                  <a:lnTo>
                    <a:pt x="441955" y="533319"/>
                  </a:lnTo>
                  <a:lnTo>
                    <a:pt x="442121" y="536734"/>
                  </a:lnTo>
                  <a:lnTo>
                    <a:pt x="433751" y="536859"/>
                  </a:lnTo>
                  <a:lnTo>
                    <a:pt x="431794" y="532986"/>
                  </a:lnTo>
                  <a:lnTo>
                    <a:pt x="424090" y="530612"/>
                  </a:lnTo>
                  <a:lnTo>
                    <a:pt x="416803" y="531362"/>
                  </a:lnTo>
                  <a:lnTo>
                    <a:pt x="415678" y="533028"/>
                  </a:lnTo>
                  <a:lnTo>
                    <a:pt x="376742" y="541273"/>
                  </a:lnTo>
                  <a:lnTo>
                    <a:pt x="374910" y="539815"/>
                  </a:lnTo>
                  <a:lnTo>
                    <a:pt x="372536" y="541814"/>
                  </a:lnTo>
                  <a:lnTo>
                    <a:pt x="367997" y="539565"/>
                  </a:lnTo>
                  <a:lnTo>
                    <a:pt x="364000" y="540357"/>
                  </a:lnTo>
                  <a:lnTo>
                    <a:pt x="364000" y="540357"/>
                  </a:lnTo>
                  <a:lnTo>
                    <a:pt x="356629" y="536442"/>
                  </a:lnTo>
                  <a:lnTo>
                    <a:pt x="347801" y="534027"/>
                  </a:lnTo>
                  <a:lnTo>
                    <a:pt x="341096" y="528488"/>
                  </a:lnTo>
                  <a:lnTo>
                    <a:pt x="331601" y="531487"/>
                  </a:lnTo>
                  <a:lnTo>
                    <a:pt x="327812" y="530654"/>
                  </a:lnTo>
                  <a:lnTo>
                    <a:pt x="323731" y="531653"/>
                  </a:lnTo>
                  <a:lnTo>
                    <a:pt x="301036" y="527364"/>
                  </a:lnTo>
                  <a:lnTo>
                    <a:pt x="296580" y="521992"/>
                  </a:lnTo>
                  <a:lnTo>
                    <a:pt x="289917" y="517786"/>
                  </a:lnTo>
                  <a:lnTo>
                    <a:pt x="285628" y="516787"/>
                  </a:lnTo>
                  <a:lnTo>
                    <a:pt x="284170" y="514080"/>
                  </a:lnTo>
                  <a:lnTo>
                    <a:pt x="277924" y="512914"/>
                  </a:lnTo>
                  <a:lnTo>
                    <a:pt x="273635" y="506584"/>
                  </a:lnTo>
                  <a:lnTo>
                    <a:pt x="267180" y="500505"/>
                  </a:lnTo>
                  <a:lnTo>
                    <a:pt x="263849" y="500046"/>
                  </a:lnTo>
                  <a:lnTo>
                    <a:pt x="258810" y="501337"/>
                  </a:lnTo>
                  <a:lnTo>
                    <a:pt x="247525" y="492093"/>
                  </a:lnTo>
                  <a:lnTo>
                    <a:pt x="244068" y="493842"/>
                  </a:lnTo>
                  <a:lnTo>
                    <a:pt x="239863" y="491968"/>
                  </a:lnTo>
                  <a:lnTo>
                    <a:pt x="238571" y="487845"/>
                  </a:lnTo>
                  <a:lnTo>
                    <a:pt x="234074" y="487137"/>
                  </a:lnTo>
                  <a:lnTo>
                    <a:pt x="225496" y="480807"/>
                  </a:lnTo>
                  <a:lnTo>
                    <a:pt x="225954" y="478434"/>
                  </a:lnTo>
                  <a:lnTo>
                    <a:pt x="224371" y="476227"/>
                  </a:lnTo>
                  <a:lnTo>
                    <a:pt x="213253" y="469647"/>
                  </a:lnTo>
                  <a:lnTo>
                    <a:pt x="214294" y="465483"/>
                  </a:lnTo>
                  <a:lnTo>
                    <a:pt x="210796" y="461777"/>
                  </a:lnTo>
                  <a:lnTo>
                    <a:pt x="210921" y="458195"/>
                  </a:lnTo>
                  <a:lnTo>
                    <a:pt x="209630" y="455822"/>
                  </a:lnTo>
                  <a:lnTo>
                    <a:pt x="207423" y="455530"/>
                  </a:lnTo>
                  <a:lnTo>
                    <a:pt x="205216" y="452740"/>
                  </a:lnTo>
                  <a:lnTo>
                    <a:pt x="200760" y="451657"/>
                  </a:lnTo>
                  <a:lnTo>
                    <a:pt x="198386" y="452615"/>
                  </a:lnTo>
                  <a:lnTo>
                    <a:pt x="196970" y="451366"/>
                  </a:lnTo>
                  <a:lnTo>
                    <a:pt x="185435" y="452782"/>
                  </a:lnTo>
                  <a:lnTo>
                    <a:pt x="180896" y="444828"/>
                  </a:lnTo>
                  <a:lnTo>
                    <a:pt x="181771" y="442496"/>
                  </a:lnTo>
                  <a:lnTo>
                    <a:pt x="177107" y="442121"/>
                  </a:lnTo>
                  <a:lnTo>
                    <a:pt x="174733" y="439664"/>
                  </a:lnTo>
                  <a:lnTo>
                    <a:pt x="171652" y="439748"/>
                  </a:lnTo>
                  <a:lnTo>
                    <a:pt x="137171" y="400437"/>
                  </a:lnTo>
                  <a:lnTo>
                    <a:pt x="124220" y="371703"/>
                  </a:lnTo>
                  <a:lnTo>
                    <a:pt x="136089" y="366540"/>
                  </a:lnTo>
                  <a:lnTo>
                    <a:pt x="133424" y="356587"/>
                  </a:lnTo>
                  <a:lnTo>
                    <a:pt x="125053" y="357420"/>
                  </a:lnTo>
                  <a:lnTo>
                    <a:pt x="121389" y="356171"/>
                  </a:lnTo>
                  <a:lnTo>
                    <a:pt x="117516" y="357128"/>
                  </a:lnTo>
                  <a:lnTo>
                    <a:pt x="111644" y="354297"/>
                  </a:lnTo>
                  <a:lnTo>
                    <a:pt x="110687" y="352631"/>
                  </a:lnTo>
                  <a:lnTo>
                    <a:pt x="103191" y="354089"/>
                  </a:lnTo>
                  <a:lnTo>
                    <a:pt x="99068" y="350757"/>
                  </a:lnTo>
                  <a:lnTo>
                    <a:pt x="95945" y="343886"/>
                  </a:lnTo>
                  <a:lnTo>
                    <a:pt x="93321" y="343345"/>
                  </a:lnTo>
                  <a:lnTo>
                    <a:pt x="89407" y="336016"/>
                  </a:lnTo>
                  <a:lnTo>
                    <a:pt x="86908" y="324522"/>
                  </a:lnTo>
                  <a:lnTo>
                    <a:pt x="80704" y="321607"/>
                  </a:lnTo>
                  <a:lnTo>
                    <a:pt x="75832" y="315069"/>
                  </a:lnTo>
                  <a:lnTo>
                    <a:pt x="75832" y="315069"/>
                  </a:lnTo>
                  <a:lnTo>
                    <a:pt x="73499" y="310613"/>
                  </a:lnTo>
                  <a:lnTo>
                    <a:pt x="73708" y="308115"/>
                  </a:lnTo>
                  <a:lnTo>
                    <a:pt x="69877" y="306283"/>
                  </a:lnTo>
                  <a:lnTo>
                    <a:pt x="68919" y="299953"/>
                  </a:lnTo>
                  <a:lnTo>
                    <a:pt x="65629" y="295330"/>
                  </a:lnTo>
                  <a:lnTo>
                    <a:pt x="64963" y="291583"/>
                  </a:lnTo>
                  <a:lnTo>
                    <a:pt x="62672" y="289417"/>
                  </a:lnTo>
                  <a:lnTo>
                    <a:pt x="64380" y="285086"/>
                  </a:lnTo>
                  <a:lnTo>
                    <a:pt x="63422" y="281339"/>
                  </a:lnTo>
                  <a:lnTo>
                    <a:pt x="90906" y="240362"/>
                  </a:lnTo>
                  <a:lnTo>
                    <a:pt x="90157" y="238530"/>
                  </a:lnTo>
                  <a:lnTo>
                    <a:pt x="122471" y="191723"/>
                  </a:lnTo>
                  <a:lnTo>
                    <a:pt x="126303" y="180605"/>
                  </a:lnTo>
                  <a:lnTo>
                    <a:pt x="113143" y="156535"/>
                  </a:lnTo>
                  <a:lnTo>
                    <a:pt x="78372" y="102191"/>
                  </a:lnTo>
                  <a:lnTo>
                    <a:pt x="25069" y="83868"/>
                  </a:lnTo>
                  <a:lnTo>
                    <a:pt x="14617" y="83660"/>
                  </a:lnTo>
                  <a:lnTo>
                    <a:pt x="11993" y="65171"/>
                  </a:lnTo>
                  <a:lnTo>
                    <a:pt x="6038" y="58841"/>
                  </a:lnTo>
                  <a:lnTo>
                    <a:pt x="0" y="56384"/>
                  </a:lnTo>
                  <a:lnTo>
                    <a:pt x="0" y="56384"/>
                  </a:lnTo>
                  <a:lnTo>
                    <a:pt x="1249" y="49138"/>
                  </a:lnTo>
                  <a:lnTo>
                    <a:pt x="8079" y="39519"/>
                  </a:lnTo>
                  <a:lnTo>
                    <a:pt x="11327" y="25402"/>
                  </a:lnTo>
                  <a:lnTo>
                    <a:pt x="21987" y="15616"/>
                  </a:lnTo>
                  <a:lnTo>
                    <a:pt x="25236" y="18489"/>
                  </a:lnTo>
                  <a:lnTo>
                    <a:pt x="28400" y="17656"/>
                  </a:lnTo>
                  <a:lnTo>
                    <a:pt x="29733" y="13867"/>
                  </a:lnTo>
                  <a:lnTo>
                    <a:pt x="56135" y="6788"/>
                  </a:lnTo>
                  <a:lnTo>
                    <a:pt x="62881" y="6996"/>
                  </a:lnTo>
                  <a:lnTo>
                    <a:pt x="74791" y="0"/>
                  </a:lnTo>
                  <a:lnTo>
                    <a:pt x="106564" y="6371"/>
                  </a:lnTo>
                  <a:close/>
                </a:path>
              </a:pathLst>
            </a:custGeom>
            <a:solidFill>
              <a:srgbClr val="346929"/>
            </a:solidFill>
            <a:ln w="3175" cap="flat">
              <a:solidFill>
                <a:srgbClr val="FFFFFF"/>
              </a:solidFill>
              <a:prstDash val="solid"/>
              <a:miter/>
            </a:ln>
          </p:spPr>
          <p:txBody>
            <a:bodyPr rtlCol="0" anchor="ctr"/>
            <a:lstStyle/>
            <a:p>
              <a:endParaRPr lang="en-US"/>
            </a:p>
          </p:txBody>
        </p:sp>
        <p:sp>
          <p:nvSpPr>
            <p:cNvPr id="13" name="Freeform: Shape 12">
              <a:extLst>
                <a:ext uri="{FF2B5EF4-FFF2-40B4-BE49-F238E27FC236}">
                  <a16:creationId xmlns:a16="http://schemas.microsoft.com/office/drawing/2014/main" id="{C2B75326-D0A8-428E-83F3-A7409DCB04FE}"/>
                </a:ext>
              </a:extLst>
            </p:cNvPr>
            <p:cNvSpPr/>
            <p:nvPr/>
          </p:nvSpPr>
          <p:spPr>
            <a:xfrm>
              <a:off x="7021289" y="3795899"/>
              <a:ext cx="450691" cy="758856"/>
            </a:xfrm>
            <a:custGeom>
              <a:avLst/>
              <a:gdLst>
                <a:gd name="connsiteX0" fmla="*/ 68586 w 487220"/>
                <a:gd name="connsiteY0" fmla="*/ 1541 h 820362"/>
                <a:gd name="connsiteX1" fmla="*/ 127760 w 487220"/>
                <a:gd name="connsiteY1" fmla="*/ 0 h 820362"/>
                <a:gd name="connsiteX2" fmla="*/ 177398 w 487220"/>
                <a:gd name="connsiteY2" fmla="*/ 7412 h 820362"/>
                <a:gd name="connsiteX3" fmla="*/ 188725 w 487220"/>
                <a:gd name="connsiteY3" fmla="*/ 10661 h 820362"/>
                <a:gd name="connsiteX4" fmla="*/ 255978 w 487220"/>
                <a:gd name="connsiteY4" fmla="*/ 38311 h 820362"/>
                <a:gd name="connsiteX5" fmla="*/ 264515 w 487220"/>
                <a:gd name="connsiteY5" fmla="*/ 40060 h 820362"/>
                <a:gd name="connsiteX6" fmla="*/ 270470 w 487220"/>
                <a:gd name="connsiteY6" fmla="*/ 47306 h 820362"/>
                <a:gd name="connsiteX7" fmla="*/ 310280 w 487220"/>
                <a:gd name="connsiteY7" fmla="*/ 45224 h 820362"/>
                <a:gd name="connsiteX8" fmla="*/ 309989 w 487220"/>
                <a:gd name="connsiteY8" fmla="*/ 55926 h 820362"/>
                <a:gd name="connsiteX9" fmla="*/ 355088 w 487220"/>
                <a:gd name="connsiteY9" fmla="*/ 82703 h 820362"/>
                <a:gd name="connsiteX10" fmla="*/ 371495 w 487220"/>
                <a:gd name="connsiteY10" fmla="*/ 101733 h 820362"/>
                <a:gd name="connsiteX11" fmla="*/ 380282 w 487220"/>
                <a:gd name="connsiteY11" fmla="*/ 105523 h 820362"/>
                <a:gd name="connsiteX12" fmla="*/ 376826 w 487220"/>
                <a:gd name="connsiteY12" fmla="*/ 108813 h 820362"/>
                <a:gd name="connsiteX13" fmla="*/ 397189 w 487220"/>
                <a:gd name="connsiteY13" fmla="*/ 118724 h 820362"/>
                <a:gd name="connsiteX14" fmla="*/ 421175 w 487220"/>
                <a:gd name="connsiteY14" fmla="*/ 125053 h 820362"/>
                <a:gd name="connsiteX15" fmla="*/ 427463 w 487220"/>
                <a:gd name="connsiteY15" fmla="*/ 175982 h 820362"/>
                <a:gd name="connsiteX16" fmla="*/ 463984 w 487220"/>
                <a:gd name="connsiteY16" fmla="*/ 236073 h 820362"/>
                <a:gd name="connsiteX17" fmla="*/ 463984 w 487220"/>
                <a:gd name="connsiteY17" fmla="*/ 236073 h 820362"/>
                <a:gd name="connsiteX18" fmla="*/ 440039 w 487220"/>
                <a:gd name="connsiteY18" fmla="*/ 285045 h 820362"/>
                <a:gd name="connsiteX19" fmla="*/ 426297 w 487220"/>
                <a:gd name="connsiteY19" fmla="*/ 295247 h 820362"/>
                <a:gd name="connsiteX20" fmla="*/ 420467 w 487220"/>
                <a:gd name="connsiteY20" fmla="*/ 302951 h 820362"/>
                <a:gd name="connsiteX21" fmla="*/ 417386 w 487220"/>
                <a:gd name="connsiteY21" fmla="*/ 309947 h 820362"/>
                <a:gd name="connsiteX22" fmla="*/ 418218 w 487220"/>
                <a:gd name="connsiteY22" fmla="*/ 318984 h 820362"/>
                <a:gd name="connsiteX23" fmla="*/ 414137 w 487220"/>
                <a:gd name="connsiteY23" fmla="*/ 329603 h 820362"/>
                <a:gd name="connsiteX24" fmla="*/ 409473 w 487220"/>
                <a:gd name="connsiteY24" fmla="*/ 336432 h 820362"/>
                <a:gd name="connsiteX25" fmla="*/ 398730 w 487220"/>
                <a:gd name="connsiteY25" fmla="*/ 346343 h 820362"/>
                <a:gd name="connsiteX26" fmla="*/ 384613 w 487220"/>
                <a:gd name="connsiteY26" fmla="*/ 367289 h 820362"/>
                <a:gd name="connsiteX27" fmla="*/ 374035 w 487220"/>
                <a:gd name="connsiteY27" fmla="*/ 376076 h 820362"/>
                <a:gd name="connsiteX28" fmla="*/ 372536 w 487220"/>
                <a:gd name="connsiteY28" fmla="*/ 394440 h 820362"/>
                <a:gd name="connsiteX29" fmla="*/ 367289 w 487220"/>
                <a:gd name="connsiteY29" fmla="*/ 399313 h 820362"/>
                <a:gd name="connsiteX30" fmla="*/ 365915 w 487220"/>
                <a:gd name="connsiteY30" fmla="*/ 404310 h 820362"/>
                <a:gd name="connsiteX31" fmla="*/ 366373 w 487220"/>
                <a:gd name="connsiteY31" fmla="*/ 413305 h 820362"/>
                <a:gd name="connsiteX32" fmla="*/ 373536 w 487220"/>
                <a:gd name="connsiteY32" fmla="*/ 420592 h 820362"/>
                <a:gd name="connsiteX33" fmla="*/ 386320 w 487220"/>
                <a:gd name="connsiteY33" fmla="*/ 420342 h 820362"/>
                <a:gd name="connsiteX34" fmla="*/ 405851 w 487220"/>
                <a:gd name="connsiteY34" fmla="*/ 462110 h 820362"/>
                <a:gd name="connsiteX35" fmla="*/ 408141 w 487220"/>
                <a:gd name="connsiteY35" fmla="*/ 484888 h 820362"/>
                <a:gd name="connsiteX36" fmla="*/ 410265 w 487220"/>
                <a:gd name="connsiteY36" fmla="*/ 488636 h 820362"/>
                <a:gd name="connsiteX37" fmla="*/ 409723 w 487220"/>
                <a:gd name="connsiteY37" fmla="*/ 497715 h 820362"/>
                <a:gd name="connsiteX38" fmla="*/ 389651 w 487220"/>
                <a:gd name="connsiteY38" fmla="*/ 513913 h 820362"/>
                <a:gd name="connsiteX39" fmla="*/ 386362 w 487220"/>
                <a:gd name="connsiteY39" fmla="*/ 518994 h 820362"/>
                <a:gd name="connsiteX40" fmla="*/ 384280 w 487220"/>
                <a:gd name="connsiteY40" fmla="*/ 529113 h 820362"/>
                <a:gd name="connsiteX41" fmla="*/ 391026 w 487220"/>
                <a:gd name="connsiteY41" fmla="*/ 544479 h 820362"/>
                <a:gd name="connsiteX42" fmla="*/ 458404 w 487220"/>
                <a:gd name="connsiteY42" fmla="*/ 609026 h 820362"/>
                <a:gd name="connsiteX43" fmla="*/ 473145 w 487220"/>
                <a:gd name="connsiteY43" fmla="*/ 628556 h 820362"/>
                <a:gd name="connsiteX44" fmla="*/ 488553 w 487220"/>
                <a:gd name="connsiteY44" fmla="*/ 659663 h 820362"/>
                <a:gd name="connsiteX45" fmla="*/ 488553 w 487220"/>
                <a:gd name="connsiteY45" fmla="*/ 659663 h 820362"/>
                <a:gd name="connsiteX46" fmla="*/ 482515 w 487220"/>
                <a:gd name="connsiteY46" fmla="*/ 666493 h 820362"/>
                <a:gd name="connsiteX47" fmla="*/ 421675 w 487220"/>
                <a:gd name="connsiteY47" fmla="*/ 698224 h 820362"/>
                <a:gd name="connsiteX48" fmla="*/ 421966 w 487220"/>
                <a:gd name="connsiteY48" fmla="*/ 755067 h 820362"/>
                <a:gd name="connsiteX49" fmla="*/ 344761 w 487220"/>
                <a:gd name="connsiteY49" fmla="*/ 756608 h 820362"/>
                <a:gd name="connsiteX50" fmla="*/ 336973 w 487220"/>
                <a:gd name="connsiteY50" fmla="*/ 759273 h 820362"/>
                <a:gd name="connsiteX51" fmla="*/ 320774 w 487220"/>
                <a:gd name="connsiteY51" fmla="*/ 780844 h 820362"/>
                <a:gd name="connsiteX52" fmla="*/ 298079 w 487220"/>
                <a:gd name="connsiteY52" fmla="*/ 801124 h 820362"/>
                <a:gd name="connsiteX53" fmla="*/ 290375 w 487220"/>
                <a:gd name="connsiteY53" fmla="*/ 814741 h 820362"/>
                <a:gd name="connsiteX54" fmla="*/ 292249 w 487220"/>
                <a:gd name="connsiteY54" fmla="*/ 823736 h 820362"/>
                <a:gd name="connsiteX55" fmla="*/ 169028 w 487220"/>
                <a:gd name="connsiteY55" fmla="*/ 824194 h 820362"/>
                <a:gd name="connsiteX56" fmla="*/ 146249 w 487220"/>
                <a:gd name="connsiteY56" fmla="*/ 778220 h 820362"/>
                <a:gd name="connsiteX57" fmla="*/ 146249 w 487220"/>
                <a:gd name="connsiteY57" fmla="*/ 778220 h 820362"/>
                <a:gd name="connsiteX58" fmla="*/ 48472 w 487220"/>
                <a:gd name="connsiteY58" fmla="*/ 542772 h 820362"/>
                <a:gd name="connsiteX59" fmla="*/ 38686 w 487220"/>
                <a:gd name="connsiteY59" fmla="*/ 504169 h 820362"/>
                <a:gd name="connsiteX60" fmla="*/ 32148 w 487220"/>
                <a:gd name="connsiteY60" fmla="*/ 414804 h 820362"/>
                <a:gd name="connsiteX61" fmla="*/ 32148 w 487220"/>
                <a:gd name="connsiteY61" fmla="*/ 414804 h 820362"/>
                <a:gd name="connsiteX62" fmla="*/ 13326 w 487220"/>
                <a:gd name="connsiteY62" fmla="*/ 365166 h 820362"/>
                <a:gd name="connsiteX63" fmla="*/ 8787 w 487220"/>
                <a:gd name="connsiteY63" fmla="*/ 358669 h 820362"/>
                <a:gd name="connsiteX64" fmla="*/ 4331 w 487220"/>
                <a:gd name="connsiteY64" fmla="*/ 348842 h 820362"/>
                <a:gd name="connsiteX65" fmla="*/ 6746 w 487220"/>
                <a:gd name="connsiteY65" fmla="*/ 326646 h 820362"/>
                <a:gd name="connsiteX66" fmla="*/ 5080 w 487220"/>
                <a:gd name="connsiteY66" fmla="*/ 316568 h 820362"/>
                <a:gd name="connsiteX67" fmla="*/ 1916 w 487220"/>
                <a:gd name="connsiteY67" fmla="*/ 310613 h 820362"/>
                <a:gd name="connsiteX68" fmla="*/ 0 w 487220"/>
                <a:gd name="connsiteY68" fmla="*/ 302285 h 820362"/>
                <a:gd name="connsiteX69" fmla="*/ 1791 w 487220"/>
                <a:gd name="connsiteY69" fmla="*/ 295872 h 820362"/>
                <a:gd name="connsiteX70" fmla="*/ 14700 w 487220"/>
                <a:gd name="connsiteY70" fmla="*/ 273718 h 820362"/>
                <a:gd name="connsiteX71" fmla="*/ 16282 w 487220"/>
                <a:gd name="connsiteY71" fmla="*/ 263141 h 820362"/>
                <a:gd name="connsiteX72" fmla="*/ 14617 w 487220"/>
                <a:gd name="connsiteY72" fmla="*/ 253396 h 820362"/>
                <a:gd name="connsiteX73" fmla="*/ 14908 w 487220"/>
                <a:gd name="connsiteY73" fmla="*/ 230659 h 820362"/>
                <a:gd name="connsiteX74" fmla="*/ 18448 w 487220"/>
                <a:gd name="connsiteY74" fmla="*/ 209755 h 820362"/>
                <a:gd name="connsiteX75" fmla="*/ 56176 w 487220"/>
                <a:gd name="connsiteY75" fmla="*/ 165280 h 820362"/>
                <a:gd name="connsiteX76" fmla="*/ 54344 w 487220"/>
                <a:gd name="connsiteY76" fmla="*/ 163198 h 820362"/>
                <a:gd name="connsiteX77" fmla="*/ 54802 w 487220"/>
                <a:gd name="connsiteY77" fmla="*/ 158492 h 820362"/>
                <a:gd name="connsiteX78" fmla="*/ 58092 w 487220"/>
                <a:gd name="connsiteY78" fmla="*/ 153162 h 820362"/>
                <a:gd name="connsiteX79" fmla="*/ 58925 w 487220"/>
                <a:gd name="connsiteY79" fmla="*/ 135547 h 820362"/>
                <a:gd name="connsiteX80" fmla="*/ 79912 w 487220"/>
                <a:gd name="connsiteY80" fmla="*/ 109770 h 820362"/>
                <a:gd name="connsiteX81" fmla="*/ 79371 w 487220"/>
                <a:gd name="connsiteY81" fmla="*/ 108105 h 820362"/>
                <a:gd name="connsiteX82" fmla="*/ 82911 w 487220"/>
                <a:gd name="connsiteY82" fmla="*/ 98444 h 820362"/>
                <a:gd name="connsiteX83" fmla="*/ 82786 w 487220"/>
                <a:gd name="connsiteY83" fmla="*/ 83535 h 820362"/>
                <a:gd name="connsiteX84" fmla="*/ 76414 w 487220"/>
                <a:gd name="connsiteY84" fmla="*/ 71834 h 820362"/>
                <a:gd name="connsiteX85" fmla="*/ 70626 w 487220"/>
                <a:gd name="connsiteY85" fmla="*/ 65129 h 820362"/>
                <a:gd name="connsiteX86" fmla="*/ 77039 w 487220"/>
                <a:gd name="connsiteY86" fmla="*/ 26818 h 820362"/>
                <a:gd name="connsiteX87" fmla="*/ 68586 w 487220"/>
                <a:gd name="connsiteY87" fmla="*/ 1541 h 820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Lst>
              <a:rect l="l" t="t" r="r" b="b"/>
              <a:pathLst>
                <a:path w="487220" h="820362">
                  <a:moveTo>
                    <a:pt x="68586" y="1541"/>
                  </a:moveTo>
                  <a:lnTo>
                    <a:pt x="127760" y="0"/>
                  </a:lnTo>
                  <a:lnTo>
                    <a:pt x="177398" y="7412"/>
                  </a:lnTo>
                  <a:lnTo>
                    <a:pt x="188725" y="10661"/>
                  </a:lnTo>
                  <a:lnTo>
                    <a:pt x="255978" y="38311"/>
                  </a:lnTo>
                  <a:lnTo>
                    <a:pt x="264515" y="40060"/>
                  </a:lnTo>
                  <a:lnTo>
                    <a:pt x="270470" y="47306"/>
                  </a:lnTo>
                  <a:lnTo>
                    <a:pt x="310280" y="45224"/>
                  </a:lnTo>
                  <a:lnTo>
                    <a:pt x="309989" y="55926"/>
                  </a:lnTo>
                  <a:lnTo>
                    <a:pt x="355088" y="82703"/>
                  </a:lnTo>
                  <a:lnTo>
                    <a:pt x="371495" y="101733"/>
                  </a:lnTo>
                  <a:lnTo>
                    <a:pt x="380282" y="105523"/>
                  </a:lnTo>
                  <a:lnTo>
                    <a:pt x="376826" y="108813"/>
                  </a:lnTo>
                  <a:lnTo>
                    <a:pt x="397189" y="118724"/>
                  </a:lnTo>
                  <a:lnTo>
                    <a:pt x="421175" y="125053"/>
                  </a:lnTo>
                  <a:lnTo>
                    <a:pt x="427463" y="175982"/>
                  </a:lnTo>
                  <a:lnTo>
                    <a:pt x="463984" y="236073"/>
                  </a:lnTo>
                  <a:lnTo>
                    <a:pt x="463984" y="236073"/>
                  </a:lnTo>
                  <a:lnTo>
                    <a:pt x="440039" y="285045"/>
                  </a:lnTo>
                  <a:lnTo>
                    <a:pt x="426297" y="295247"/>
                  </a:lnTo>
                  <a:lnTo>
                    <a:pt x="420467" y="302951"/>
                  </a:lnTo>
                  <a:lnTo>
                    <a:pt x="417386" y="309947"/>
                  </a:lnTo>
                  <a:lnTo>
                    <a:pt x="418218" y="318984"/>
                  </a:lnTo>
                  <a:lnTo>
                    <a:pt x="414137" y="329603"/>
                  </a:lnTo>
                  <a:lnTo>
                    <a:pt x="409473" y="336432"/>
                  </a:lnTo>
                  <a:lnTo>
                    <a:pt x="398730" y="346343"/>
                  </a:lnTo>
                  <a:lnTo>
                    <a:pt x="384613" y="367289"/>
                  </a:lnTo>
                  <a:lnTo>
                    <a:pt x="374035" y="376076"/>
                  </a:lnTo>
                  <a:lnTo>
                    <a:pt x="372536" y="394440"/>
                  </a:lnTo>
                  <a:lnTo>
                    <a:pt x="367289" y="399313"/>
                  </a:lnTo>
                  <a:lnTo>
                    <a:pt x="365915" y="404310"/>
                  </a:lnTo>
                  <a:lnTo>
                    <a:pt x="366373" y="413305"/>
                  </a:lnTo>
                  <a:lnTo>
                    <a:pt x="373536" y="420592"/>
                  </a:lnTo>
                  <a:lnTo>
                    <a:pt x="386320" y="420342"/>
                  </a:lnTo>
                  <a:lnTo>
                    <a:pt x="405851" y="462110"/>
                  </a:lnTo>
                  <a:lnTo>
                    <a:pt x="408141" y="484888"/>
                  </a:lnTo>
                  <a:lnTo>
                    <a:pt x="410265" y="488636"/>
                  </a:lnTo>
                  <a:lnTo>
                    <a:pt x="409723" y="497715"/>
                  </a:lnTo>
                  <a:lnTo>
                    <a:pt x="389651" y="513913"/>
                  </a:lnTo>
                  <a:lnTo>
                    <a:pt x="386362" y="518994"/>
                  </a:lnTo>
                  <a:lnTo>
                    <a:pt x="384280" y="529113"/>
                  </a:lnTo>
                  <a:lnTo>
                    <a:pt x="391026" y="544479"/>
                  </a:lnTo>
                  <a:lnTo>
                    <a:pt x="458404" y="609026"/>
                  </a:lnTo>
                  <a:lnTo>
                    <a:pt x="473145" y="628556"/>
                  </a:lnTo>
                  <a:lnTo>
                    <a:pt x="488553" y="659663"/>
                  </a:lnTo>
                  <a:lnTo>
                    <a:pt x="488553" y="659663"/>
                  </a:lnTo>
                  <a:lnTo>
                    <a:pt x="482515" y="666493"/>
                  </a:lnTo>
                  <a:lnTo>
                    <a:pt x="421675" y="698224"/>
                  </a:lnTo>
                  <a:lnTo>
                    <a:pt x="421966" y="755067"/>
                  </a:lnTo>
                  <a:lnTo>
                    <a:pt x="344761" y="756608"/>
                  </a:lnTo>
                  <a:lnTo>
                    <a:pt x="336973" y="759273"/>
                  </a:lnTo>
                  <a:lnTo>
                    <a:pt x="320774" y="780844"/>
                  </a:lnTo>
                  <a:lnTo>
                    <a:pt x="298079" y="801124"/>
                  </a:lnTo>
                  <a:lnTo>
                    <a:pt x="290375" y="814741"/>
                  </a:lnTo>
                  <a:lnTo>
                    <a:pt x="292249" y="823736"/>
                  </a:lnTo>
                  <a:lnTo>
                    <a:pt x="169028" y="824194"/>
                  </a:lnTo>
                  <a:lnTo>
                    <a:pt x="146249" y="778220"/>
                  </a:lnTo>
                  <a:lnTo>
                    <a:pt x="146249" y="778220"/>
                  </a:lnTo>
                  <a:lnTo>
                    <a:pt x="48472" y="542772"/>
                  </a:lnTo>
                  <a:lnTo>
                    <a:pt x="38686" y="504169"/>
                  </a:lnTo>
                  <a:lnTo>
                    <a:pt x="32148" y="414804"/>
                  </a:lnTo>
                  <a:lnTo>
                    <a:pt x="32148" y="414804"/>
                  </a:lnTo>
                  <a:lnTo>
                    <a:pt x="13326" y="365166"/>
                  </a:lnTo>
                  <a:lnTo>
                    <a:pt x="8787" y="358669"/>
                  </a:lnTo>
                  <a:lnTo>
                    <a:pt x="4331" y="348842"/>
                  </a:lnTo>
                  <a:lnTo>
                    <a:pt x="6746" y="326646"/>
                  </a:lnTo>
                  <a:lnTo>
                    <a:pt x="5080" y="316568"/>
                  </a:lnTo>
                  <a:lnTo>
                    <a:pt x="1916" y="310613"/>
                  </a:lnTo>
                  <a:lnTo>
                    <a:pt x="0" y="302285"/>
                  </a:lnTo>
                  <a:lnTo>
                    <a:pt x="1791" y="295872"/>
                  </a:lnTo>
                  <a:lnTo>
                    <a:pt x="14700" y="273718"/>
                  </a:lnTo>
                  <a:lnTo>
                    <a:pt x="16282" y="263141"/>
                  </a:lnTo>
                  <a:lnTo>
                    <a:pt x="14617" y="253396"/>
                  </a:lnTo>
                  <a:lnTo>
                    <a:pt x="14908" y="230659"/>
                  </a:lnTo>
                  <a:lnTo>
                    <a:pt x="18448" y="209755"/>
                  </a:lnTo>
                  <a:lnTo>
                    <a:pt x="56176" y="165280"/>
                  </a:lnTo>
                  <a:lnTo>
                    <a:pt x="54344" y="163198"/>
                  </a:lnTo>
                  <a:lnTo>
                    <a:pt x="54802" y="158492"/>
                  </a:lnTo>
                  <a:lnTo>
                    <a:pt x="58092" y="153162"/>
                  </a:lnTo>
                  <a:lnTo>
                    <a:pt x="58925" y="135547"/>
                  </a:lnTo>
                  <a:lnTo>
                    <a:pt x="79912" y="109770"/>
                  </a:lnTo>
                  <a:lnTo>
                    <a:pt x="79371" y="108105"/>
                  </a:lnTo>
                  <a:lnTo>
                    <a:pt x="82911" y="98444"/>
                  </a:lnTo>
                  <a:lnTo>
                    <a:pt x="82786" y="83535"/>
                  </a:lnTo>
                  <a:lnTo>
                    <a:pt x="76414" y="71834"/>
                  </a:lnTo>
                  <a:lnTo>
                    <a:pt x="70626" y="65129"/>
                  </a:lnTo>
                  <a:lnTo>
                    <a:pt x="77039" y="26818"/>
                  </a:lnTo>
                  <a:lnTo>
                    <a:pt x="68586" y="1541"/>
                  </a:lnTo>
                  <a:close/>
                </a:path>
              </a:pathLst>
            </a:custGeom>
            <a:solidFill>
              <a:srgbClr val="346929"/>
            </a:solidFill>
            <a:ln w="3175" cap="flat">
              <a:solidFill>
                <a:srgbClr val="FFFFFF"/>
              </a:solidFill>
              <a:prstDash val="solid"/>
              <a:miter/>
            </a:ln>
          </p:spPr>
          <p:txBody>
            <a:bodyPr rtlCol="0" anchor="ctr"/>
            <a:lstStyle/>
            <a:p>
              <a:endParaRPr lang="en-US"/>
            </a:p>
          </p:txBody>
        </p:sp>
        <p:sp>
          <p:nvSpPr>
            <p:cNvPr id="14" name="Freeform: Shape 13">
              <a:extLst>
                <a:ext uri="{FF2B5EF4-FFF2-40B4-BE49-F238E27FC236}">
                  <a16:creationId xmlns:a16="http://schemas.microsoft.com/office/drawing/2014/main" id="{CFCFD1D9-564B-44AC-A4BF-882E8F975977}"/>
                </a:ext>
              </a:extLst>
            </p:cNvPr>
            <p:cNvSpPr/>
            <p:nvPr/>
          </p:nvSpPr>
          <p:spPr>
            <a:xfrm>
              <a:off x="7870785" y="3577756"/>
              <a:ext cx="288905" cy="300461"/>
            </a:xfrm>
            <a:custGeom>
              <a:avLst/>
              <a:gdLst>
                <a:gd name="connsiteX0" fmla="*/ 188975 w 312320"/>
                <a:gd name="connsiteY0" fmla="*/ 2790 h 324813"/>
                <a:gd name="connsiteX1" fmla="*/ 195013 w 312320"/>
                <a:gd name="connsiteY1" fmla="*/ 5247 h 324813"/>
                <a:gd name="connsiteX2" fmla="*/ 200968 w 312320"/>
                <a:gd name="connsiteY2" fmla="*/ 11577 h 324813"/>
                <a:gd name="connsiteX3" fmla="*/ 203592 w 312320"/>
                <a:gd name="connsiteY3" fmla="*/ 30066 h 324813"/>
                <a:gd name="connsiteX4" fmla="*/ 214044 w 312320"/>
                <a:gd name="connsiteY4" fmla="*/ 30274 h 324813"/>
                <a:gd name="connsiteX5" fmla="*/ 267347 w 312320"/>
                <a:gd name="connsiteY5" fmla="*/ 48597 h 324813"/>
                <a:gd name="connsiteX6" fmla="*/ 302118 w 312320"/>
                <a:gd name="connsiteY6" fmla="*/ 102941 h 324813"/>
                <a:gd name="connsiteX7" fmla="*/ 315278 w 312320"/>
                <a:gd name="connsiteY7" fmla="*/ 127010 h 324813"/>
                <a:gd name="connsiteX8" fmla="*/ 311446 w 312320"/>
                <a:gd name="connsiteY8" fmla="*/ 138129 h 324813"/>
                <a:gd name="connsiteX9" fmla="*/ 279132 w 312320"/>
                <a:gd name="connsiteY9" fmla="*/ 184936 h 324813"/>
                <a:gd name="connsiteX10" fmla="*/ 279881 w 312320"/>
                <a:gd name="connsiteY10" fmla="*/ 186768 h 324813"/>
                <a:gd name="connsiteX11" fmla="*/ 252397 w 312320"/>
                <a:gd name="connsiteY11" fmla="*/ 227744 h 324813"/>
                <a:gd name="connsiteX12" fmla="*/ 253355 w 312320"/>
                <a:gd name="connsiteY12" fmla="*/ 231492 h 324813"/>
                <a:gd name="connsiteX13" fmla="*/ 251647 w 312320"/>
                <a:gd name="connsiteY13" fmla="*/ 235823 h 324813"/>
                <a:gd name="connsiteX14" fmla="*/ 253938 w 312320"/>
                <a:gd name="connsiteY14" fmla="*/ 237989 h 324813"/>
                <a:gd name="connsiteX15" fmla="*/ 254604 w 312320"/>
                <a:gd name="connsiteY15" fmla="*/ 241736 h 324813"/>
                <a:gd name="connsiteX16" fmla="*/ 257894 w 312320"/>
                <a:gd name="connsiteY16" fmla="*/ 246359 h 324813"/>
                <a:gd name="connsiteX17" fmla="*/ 258852 w 312320"/>
                <a:gd name="connsiteY17" fmla="*/ 252688 h 324813"/>
                <a:gd name="connsiteX18" fmla="*/ 262683 w 312320"/>
                <a:gd name="connsiteY18" fmla="*/ 254521 h 324813"/>
                <a:gd name="connsiteX19" fmla="*/ 262474 w 312320"/>
                <a:gd name="connsiteY19" fmla="*/ 257019 h 324813"/>
                <a:gd name="connsiteX20" fmla="*/ 264806 w 312320"/>
                <a:gd name="connsiteY20" fmla="*/ 261475 h 324813"/>
                <a:gd name="connsiteX21" fmla="*/ 264806 w 312320"/>
                <a:gd name="connsiteY21" fmla="*/ 261475 h 324813"/>
                <a:gd name="connsiteX22" fmla="*/ 219291 w 312320"/>
                <a:gd name="connsiteY22" fmla="*/ 246650 h 324813"/>
                <a:gd name="connsiteX23" fmla="*/ 217542 w 312320"/>
                <a:gd name="connsiteY23" fmla="*/ 239779 h 324813"/>
                <a:gd name="connsiteX24" fmla="*/ 207173 w 312320"/>
                <a:gd name="connsiteY24" fmla="*/ 237947 h 324813"/>
                <a:gd name="connsiteX25" fmla="*/ 207006 w 312320"/>
                <a:gd name="connsiteY25" fmla="*/ 244651 h 324813"/>
                <a:gd name="connsiteX26" fmla="*/ 205465 w 312320"/>
                <a:gd name="connsiteY26" fmla="*/ 246733 h 324813"/>
                <a:gd name="connsiteX27" fmla="*/ 199261 w 312320"/>
                <a:gd name="connsiteY27" fmla="*/ 247858 h 324813"/>
                <a:gd name="connsiteX28" fmla="*/ 198678 w 312320"/>
                <a:gd name="connsiteY28" fmla="*/ 249315 h 324813"/>
                <a:gd name="connsiteX29" fmla="*/ 203258 w 312320"/>
                <a:gd name="connsiteY29" fmla="*/ 258893 h 324813"/>
                <a:gd name="connsiteX30" fmla="*/ 200885 w 312320"/>
                <a:gd name="connsiteY30" fmla="*/ 261308 h 324813"/>
                <a:gd name="connsiteX31" fmla="*/ 196471 w 312320"/>
                <a:gd name="connsiteY31" fmla="*/ 261308 h 324813"/>
                <a:gd name="connsiteX32" fmla="*/ 193764 w 312320"/>
                <a:gd name="connsiteY32" fmla="*/ 263057 h 324813"/>
                <a:gd name="connsiteX33" fmla="*/ 199552 w 312320"/>
                <a:gd name="connsiteY33" fmla="*/ 269137 h 324813"/>
                <a:gd name="connsiteX34" fmla="*/ 199427 w 312320"/>
                <a:gd name="connsiteY34" fmla="*/ 275300 h 324813"/>
                <a:gd name="connsiteX35" fmla="*/ 181438 w 312320"/>
                <a:gd name="connsiteY35" fmla="*/ 276217 h 324813"/>
                <a:gd name="connsiteX36" fmla="*/ 174192 w 312320"/>
                <a:gd name="connsiteY36" fmla="*/ 283462 h 324813"/>
                <a:gd name="connsiteX37" fmla="*/ 169361 w 312320"/>
                <a:gd name="connsiteY37" fmla="*/ 285170 h 324813"/>
                <a:gd name="connsiteX38" fmla="*/ 166030 w 312320"/>
                <a:gd name="connsiteY38" fmla="*/ 283754 h 324813"/>
                <a:gd name="connsiteX39" fmla="*/ 164822 w 312320"/>
                <a:gd name="connsiteY39" fmla="*/ 280797 h 324813"/>
                <a:gd name="connsiteX40" fmla="*/ 172068 w 312320"/>
                <a:gd name="connsiteY40" fmla="*/ 277091 h 324813"/>
                <a:gd name="connsiteX41" fmla="*/ 172609 w 312320"/>
                <a:gd name="connsiteY41" fmla="*/ 274759 h 324813"/>
                <a:gd name="connsiteX42" fmla="*/ 154620 w 312320"/>
                <a:gd name="connsiteY42" fmla="*/ 273635 h 324813"/>
                <a:gd name="connsiteX43" fmla="*/ 152121 w 312320"/>
                <a:gd name="connsiteY43" fmla="*/ 253313 h 324813"/>
                <a:gd name="connsiteX44" fmla="*/ 142543 w 312320"/>
                <a:gd name="connsiteY44" fmla="*/ 249607 h 324813"/>
                <a:gd name="connsiteX45" fmla="*/ 138421 w 312320"/>
                <a:gd name="connsiteY45" fmla="*/ 246733 h 324813"/>
                <a:gd name="connsiteX46" fmla="*/ 134923 w 312320"/>
                <a:gd name="connsiteY46" fmla="*/ 246650 h 324813"/>
                <a:gd name="connsiteX47" fmla="*/ 132549 w 312320"/>
                <a:gd name="connsiteY47" fmla="*/ 248566 h 324813"/>
                <a:gd name="connsiteX48" fmla="*/ 129218 w 312320"/>
                <a:gd name="connsiteY48" fmla="*/ 246650 h 324813"/>
                <a:gd name="connsiteX49" fmla="*/ 125636 w 312320"/>
                <a:gd name="connsiteY49" fmla="*/ 246983 h 324813"/>
                <a:gd name="connsiteX50" fmla="*/ 117724 w 312320"/>
                <a:gd name="connsiteY50" fmla="*/ 249732 h 324813"/>
                <a:gd name="connsiteX51" fmla="*/ 115600 w 312320"/>
                <a:gd name="connsiteY51" fmla="*/ 249482 h 324813"/>
                <a:gd name="connsiteX52" fmla="*/ 116058 w 312320"/>
                <a:gd name="connsiteY52" fmla="*/ 244526 h 324813"/>
                <a:gd name="connsiteX53" fmla="*/ 107772 w 312320"/>
                <a:gd name="connsiteY53" fmla="*/ 244901 h 324813"/>
                <a:gd name="connsiteX54" fmla="*/ 105898 w 312320"/>
                <a:gd name="connsiteY54" fmla="*/ 254979 h 324813"/>
                <a:gd name="connsiteX55" fmla="*/ 103774 w 312320"/>
                <a:gd name="connsiteY55" fmla="*/ 259934 h 324813"/>
                <a:gd name="connsiteX56" fmla="*/ 105356 w 312320"/>
                <a:gd name="connsiteY56" fmla="*/ 279923 h 324813"/>
                <a:gd name="connsiteX57" fmla="*/ 112269 w 312320"/>
                <a:gd name="connsiteY57" fmla="*/ 289626 h 324813"/>
                <a:gd name="connsiteX58" fmla="*/ 104440 w 312320"/>
                <a:gd name="connsiteY58" fmla="*/ 291499 h 324813"/>
                <a:gd name="connsiteX59" fmla="*/ 98610 w 312320"/>
                <a:gd name="connsiteY59" fmla="*/ 294414 h 324813"/>
                <a:gd name="connsiteX60" fmla="*/ 91739 w 312320"/>
                <a:gd name="connsiteY60" fmla="*/ 300203 h 324813"/>
                <a:gd name="connsiteX61" fmla="*/ 87908 w 312320"/>
                <a:gd name="connsiteY61" fmla="*/ 310114 h 324813"/>
                <a:gd name="connsiteX62" fmla="*/ 90448 w 312320"/>
                <a:gd name="connsiteY62" fmla="*/ 326313 h 324813"/>
                <a:gd name="connsiteX63" fmla="*/ 90448 w 312320"/>
                <a:gd name="connsiteY63" fmla="*/ 326313 h 324813"/>
                <a:gd name="connsiteX64" fmla="*/ 50221 w 312320"/>
                <a:gd name="connsiteY64" fmla="*/ 327396 h 324813"/>
                <a:gd name="connsiteX65" fmla="*/ 46015 w 312320"/>
                <a:gd name="connsiteY65" fmla="*/ 310738 h 324813"/>
                <a:gd name="connsiteX66" fmla="*/ 49763 w 312320"/>
                <a:gd name="connsiteY66" fmla="*/ 304034 h 324813"/>
                <a:gd name="connsiteX67" fmla="*/ 49263 w 312320"/>
                <a:gd name="connsiteY67" fmla="*/ 298829 h 324813"/>
                <a:gd name="connsiteX68" fmla="*/ 41768 w 312320"/>
                <a:gd name="connsiteY68" fmla="*/ 283046 h 324813"/>
                <a:gd name="connsiteX69" fmla="*/ 42601 w 312320"/>
                <a:gd name="connsiteY69" fmla="*/ 274884 h 324813"/>
                <a:gd name="connsiteX70" fmla="*/ 33273 w 312320"/>
                <a:gd name="connsiteY70" fmla="*/ 275592 h 324813"/>
                <a:gd name="connsiteX71" fmla="*/ 30149 w 312320"/>
                <a:gd name="connsiteY71" fmla="*/ 269845 h 324813"/>
                <a:gd name="connsiteX72" fmla="*/ 27068 w 312320"/>
                <a:gd name="connsiteY72" fmla="*/ 271219 h 324813"/>
                <a:gd name="connsiteX73" fmla="*/ 21821 w 312320"/>
                <a:gd name="connsiteY73" fmla="*/ 267347 h 324813"/>
                <a:gd name="connsiteX74" fmla="*/ 24070 w 312320"/>
                <a:gd name="connsiteY74" fmla="*/ 256853 h 324813"/>
                <a:gd name="connsiteX75" fmla="*/ 18531 w 312320"/>
                <a:gd name="connsiteY75" fmla="*/ 242819 h 324813"/>
                <a:gd name="connsiteX76" fmla="*/ 18906 w 312320"/>
                <a:gd name="connsiteY76" fmla="*/ 239613 h 324813"/>
                <a:gd name="connsiteX77" fmla="*/ 22862 w 312320"/>
                <a:gd name="connsiteY77" fmla="*/ 238780 h 324813"/>
                <a:gd name="connsiteX78" fmla="*/ 20072 w 312320"/>
                <a:gd name="connsiteY78" fmla="*/ 236073 h 324813"/>
                <a:gd name="connsiteX79" fmla="*/ 21862 w 312320"/>
                <a:gd name="connsiteY79" fmla="*/ 226703 h 324813"/>
                <a:gd name="connsiteX80" fmla="*/ 11951 w 312320"/>
                <a:gd name="connsiteY80" fmla="*/ 223788 h 324813"/>
                <a:gd name="connsiteX81" fmla="*/ 8578 w 312320"/>
                <a:gd name="connsiteY81" fmla="*/ 226828 h 324813"/>
                <a:gd name="connsiteX82" fmla="*/ 5247 w 312320"/>
                <a:gd name="connsiteY82" fmla="*/ 223164 h 324813"/>
                <a:gd name="connsiteX83" fmla="*/ 12326 w 312320"/>
                <a:gd name="connsiteY83" fmla="*/ 214002 h 324813"/>
                <a:gd name="connsiteX84" fmla="*/ 23237 w 312320"/>
                <a:gd name="connsiteY84" fmla="*/ 213711 h 324813"/>
                <a:gd name="connsiteX85" fmla="*/ 24902 w 312320"/>
                <a:gd name="connsiteY85" fmla="*/ 218042 h 324813"/>
                <a:gd name="connsiteX86" fmla="*/ 27026 w 312320"/>
                <a:gd name="connsiteY86" fmla="*/ 217167 h 324813"/>
                <a:gd name="connsiteX87" fmla="*/ 23778 w 312320"/>
                <a:gd name="connsiteY87" fmla="*/ 206881 h 324813"/>
                <a:gd name="connsiteX88" fmla="*/ 18739 w 312320"/>
                <a:gd name="connsiteY88" fmla="*/ 205257 h 324813"/>
                <a:gd name="connsiteX89" fmla="*/ 17115 w 312320"/>
                <a:gd name="connsiteY89" fmla="*/ 199177 h 324813"/>
                <a:gd name="connsiteX90" fmla="*/ 23612 w 312320"/>
                <a:gd name="connsiteY90" fmla="*/ 201051 h 324813"/>
                <a:gd name="connsiteX91" fmla="*/ 25027 w 312320"/>
                <a:gd name="connsiteY91" fmla="*/ 199386 h 324813"/>
                <a:gd name="connsiteX92" fmla="*/ 23820 w 312320"/>
                <a:gd name="connsiteY92" fmla="*/ 196762 h 324813"/>
                <a:gd name="connsiteX93" fmla="*/ 25985 w 312320"/>
                <a:gd name="connsiteY93" fmla="*/ 187559 h 324813"/>
                <a:gd name="connsiteX94" fmla="*/ 31357 w 312320"/>
                <a:gd name="connsiteY94" fmla="*/ 182312 h 324813"/>
                <a:gd name="connsiteX95" fmla="*/ 24070 w 312320"/>
                <a:gd name="connsiteY95" fmla="*/ 178356 h 324813"/>
                <a:gd name="connsiteX96" fmla="*/ 16907 w 312320"/>
                <a:gd name="connsiteY96" fmla="*/ 185435 h 324813"/>
                <a:gd name="connsiteX97" fmla="*/ 9744 w 312320"/>
                <a:gd name="connsiteY97" fmla="*/ 180188 h 324813"/>
                <a:gd name="connsiteX98" fmla="*/ 14159 w 312320"/>
                <a:gd name="connsiteY98" fmla="*/ 175358 h 324813"/>
                <a:gd name="connsiteX99" fmla="*/ 11077 w 312320"/>
                <a:gd name="connsiteY99" fmla="*/ 172984 h 324813"/>
                <a:gd name="connsiteX100" fmla="*/ 6746 w 312320"/>
                <a:gd name="connsiteY100" fmla="*/ 177107 h 324813"/>
                <a:gd name="connsiteX101" fmla="*/ 167 w 312320"/>
                <a:gd name="connsiteY101" fmla="*/ 172734 h 324813"/>
                <a:gd name="connsiteX102" fmla="*/ 1416 w 312320"/>
                <a:gd name="connsiteY102" fmla="*/ 169361 h 324813"/>
                <a:gd name="connsiteX103" fmla="*/ 0 w 312320"/>
                <a:gd name="connsiteY103" fmla="*/ 167779 h 324813"/>
                <a:gd name="connsiteX104" fmla="*/ 7246 w 312320"/>
                <a:gd name="connsiteY104" fmla="*/ 158867 h 324813"/>
                <a:gd name="connsiteX105" fmla="*/ 24528 w 312320"/>
                <a:gd name="connsiteY105" fmla="*/ 162865 h 324813"/>
                <a:gd name="connsiteX106" fmla="*/ 27567 w 312320"/>
                <a:gd name="connsiteY106" fmla="*/ 157410 h 324813"/>
                <a:gd name="connsiteX107" fmla="*/ 40394 w 312320"/>
                <a:gd name="connsiteY107" fmla="*/ 156785 h 324813"/>
                <a:gd name="connsiteX108" fmla="*/ 45266 w 312320"/>
                <a:gd name="connsiteY108" fmla="*/ 153620 h 324813"/>
                <a:gd name="connsiteX109" fmla="*/ 56426 w 312320"/>
                <a:gd name="connsiteY109" fmla="*/ 152996 h 324813"/>
                <a:gd name="connsiteX110" fmla="*/ 58508 w 312320"/>
                <a:gd name="connsiteY110" fmla="*/ 155328 h 324813"/>
                <a:gd name="connsiteX111" fmla="*/ 60882 w 312320"/>
                <a:gd name="connsiteY111" fmla="*/ 154037 h 324813"/>
                <a:gd name="connsiteX112" fmla="*/ 64130 w 312320"/>
                <a:gd name="connsiteY112" fmla="*/ 154828 h 324813"/>
                <a:gd name="connsiteX113" fmla="*/ 66420 w 312320"/>
                <a:gd name="connsiteY113" fmla="*/ 151122 h 324813"/>
                <a:gd name="connsiteX114" fmla="*/ 56135 w 312320"/>
                <a:gd name="connsiteY114" fmla="*/ 138087 h 324813"/>
                <a:gd name="connsiteX115" fmla="*/ 54677 w 312320"/>
                <a:gd name="connsiteY115" fmla="*/ 129926 h 324813"/>
                <a:gd name="connsiteX116" fmla="*/ 61007 w 312320"/>
                <a:gd name="connsiteY116" fmla="*/ 127718 h 324813"/>
                <a:gd name="connsiteX117" fmla="*/ 66670 w 312320"/>
                <a:gd name="connsiteY117" fmla="*/ 123179 h 324813"/>
                <a:gd name="connsiteX118" fmla="*/ 64505 w 312320"/>
                <a:gd name="connsiteY118" fmla="*/ 119432 h 324813"/>
                <a:gd name="connsiteX119" fmla="*/ 69002 w 312320"/>
                <a:gd name="connsiteY119" fmla="*/ 118141 h 324813"/>
                <a:gd name="connsiteX120" fmla="*/ 73375 w 312320"/>
                <a:gd name="connsiteY120" fmla="*/ 123263 h 324813"/>
                <a:gd name="connsiteX121" fmla="*/ 74499 w 312320"/>
                <a:gd name="connsiteY121" fmla="*/ 126386 h 324813"/>
                <a:gd name="connsiteX122" fmla="*/ 76706 w 312320"/>
                <a:gd name="connsiteY122" fmla="*/ 127010 h 324813"/>
                <a:gd name="connsiteX123" fmla="*/ 78164 w 312320"/>
                <a:gd name="connsiteY123" fmla="*/ 118973 h 324813"/>
                <a:gd name="connsiteX124" fmla="*/ 75124 w 312320"/>
                <a:gd name="connsiteY124" fmla="*/ 115309 h 324813"/>
                <a:gd name="connsiteX125" fmla="*/ 74624 w 312320"/>
                <a:gd name="connsiteY125" fmla="*/ 112602 h 324813"/>
                <a:gd name="connsiteX126" fmla="*/ 71126 w 312320"/>
                <a:gd name="connsiteY126" fmla="*/ 109895 h 324813"/>
                <a:gd name="connsiteX127" fmla="*/ 69085 w 312320"/>
                <a:gd name="connsiteY127" fmla="*/ 111644 h 324813"/>
                <a:gd name="connsiteX128" fmla="*/ 66379 w 312320"/>
                <a:gd name="connsiteY128" fmla="*/ 110145 h 324813"/>
                <a:gd name="connsiteX129" fmla="*/ 62256 w 312320"/>
                <a:gd name="connsiteY129" fmla="*/ 112644 h 324813"/>
                <a:gd name="connsiteX130" fmla="*/ 50679 w 312320"/>
                <a:gd name="connsiteY130" fmla="*/ 104773 h 324813"/>
                <a:gd name="connsiteX131" fmla="*/ 47973 w 312320"/>
                <a:gd name="connsiteY131" fmla="*/ 106064 h 324813"/>
                <a:gd name="connsiteX132" fmla="*/ 39894 w 312320"/>
                <a:gd name="connsiteY132" fmla="*/ 100942 h 324813"/>
                <a:gd name="connsiteX133" fmla="*/ 43850 w 312320"/>
                <a:gd name="connsiteY133" fmla="*/ 96819 h 324813"/>
                <a:gd name="connsiteX134" fmla="*/ 30732 w 312320"/>
                <a:gd name="connsiteY134" fmla="*/ 86534 h 324813"/>
                <a:gd name="connsiteX135" fmla="*/ 37562 w 312320"/>
                <a:gd name="connsiteY135" fmla="*/ 78538 h 324813"/>
                <a:gd name="connsiteX136" fmla="*/ 38478 w 312320"/>
                <a:gd name="connsiteY136" fmla="*/ 74582 h 324813"/>
                <a:gd name="connsiteX137" fmla="*/ 54510 w 312320"/>
                <a:gd name="connsiteY137" fmla="*/ 86534 h 324813"/>
                <a:gd name="connsiteX138" fmla="*/ 57842 w 312320"/>
                <a:gd name="connsiteY138" fmla="*/ 74291 h 324813"/>
                <a:gd name="connsiteX139" fmla="*/ 56801 w 312320"/>
                <a:gd name="connsiteY139" fmla="*/ 71168 h 324813"/>
                <a:gd name="connsiteX140" fmla="*/ 52428 w 312320"/>
                <a:gd name="connsiteY140" fmla="*/ 65796 h 324813"/>
                <a:gd name="connsiteX141" fmla="*/ 50971 w 312320"/>
                <a:gd name="connsiteY141" fmla="*/ 58716 h 324813"/>
                <a:gd name="connsiteX142" fmla="*/ 42392 w 312320"/>
                <a:gd name="connsiteY142" fmla="*/ 54427 h 324813"/>
                <a:gd name="connsiteX143" fmla="*/ 40144 w 312320"/>
                <a:gd name="connsiteY143" fmla="*/ 51637 h 324813"/>
                <a:gd name="connsiteX144" fmla="*/ 33814 w 312320"/>
                <a:gd name="connsiteY144" fmla="*/ 51512 h 324813"/>
                <a:gd name="connsiteX145" fmla="*/ 33106 w 312320"/>
                <a:gd name="connsiteY145" fmla="*/ 49430 h 324813"/>
                <a:gd name="connsiteX146" fmla="*/ 26068 w 312320"/>
                <a:gd name="connsiteY146" fmla="*/ 47681 h 324813"/>
                <a:gd name="connsiteX147" fmla="*/ 24653 w 312320"/>
                <a:gd name="connsiteY147" fmla="*/ 46307 h 324813"/>
                <a:gd name="connsiteX148" fmla="*/ 20155 w 312320"/>
                <a:gd name="connsiteY148" fmla="*/ 48014 h 324813"/>
                <a:gd name="connsiteX149" fmla="*/ 6246 w 312320"/>
                <a:gd name="connsiteY149" fmla="*/ 40269 h 324813"/>
                <a:gd name="connsiteX150" fmla="*/ 6246 w 312320"/>
                <a:gd name="connsiteY150" fmla="*/ 40269 h 324813"/>
                <a:gd name="connsiteX151" fmla="*/ 18864 w 312320"/>
                <a:gd name="connsiteY151" fmla="*/ 41560 h 324813"/>
                <a:gd name="connsiteX152" fmla="*/ 98860 w 312320"/>
                <a:gd name="connsiteY152" fmla="*/ 34355 h 324813"/>
                <a:gd name="connsiteX153" fmla="*/ 119307 w 312320"/>
                <a:gd name="connsiteY153" fmla="*/ 34564 h 324813"/>
                <a:gd name="connsiteX154" fmla="*/ 128093 w 312320"/>
                <a:gd name="connsiteY154" fmla="*/ 38145 h 324813"/>
                <a:gd name="connsiteX155" fmla="*/ 141960 w 312320"/>
                <a:gd name="connsiteY155" fmla="*/ 22237 h 324813"/>
                <a:gd name="connsiteX156" fmla="*/ 182062 w 312320"/>
                <a:gd name="connsiteY156" fmla="*/ 0 h 324813"/>
                <a:gd name="connsiteX157" fmla="*/ 188975 w 312320"/>
                <a:gd name="connsiteY157" fmla="*/ 2790 h 3248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Lst>
              <a:rect l="l" t="t" r="r" b="b"/>
              <a:pathLst>
                <a:path w="312320" h="324813">
                  <a:moveTo>
                    <a:pt x="188975" y="2790"/>
                  </a:moveTo>
                  <a:lnTo>
                    <a:pt x="195013" y="5247"/>
                  </a:lnTo>
                  <a:lnTo>
                    <a:pt x="200968" y="11577"/>
                  </a:lnTo>
                  <a:lnTo>
                    <a:pt x="203592" y="30066"/>
                  </a:lnTo>
                  <a:lnTo>
                    <a:pt x="214044" y="30274"/>
                  </a:lnTo>
                  <a:lnTo>
                    <a:pt x="267347" y="48597"/>
                  </a:lnTo>
                  <a:lnTo>
                    <a:pt x="302118" y="102941"/>
                  </a:lnTo>
                  <a:lnTo>
                    <a:pt x="315278" y="127010"/>
                  </a:lnTo>
                  <a:lnTo>
                    <a:pt x="311446" y="138129"/>
                  </a:lnTo>
                  <a:lnTo>
                    <a:pt x="279132" y="184936"/>
                  </a:lnTo>
                  <a:lnTo>
                    <a:pt x="279881" y="186768"/>
                  </a:lnTo>
                  <a:lnTo>
                    <a:pt x="252397" y="227744"/>
                  </a:lnTo>
                  <a:lnTo>
                    <a:pt x="253355" y="231492"/>
                  </a:lnTo>
                  <a:lnTo>
                    <a:pt x="251647" y="235823"/>
                  </a:lnTo>
                  <a:lnTo>
                    <a:pt x="253938" y="237989"/>
                  </a:lnTo>
                  <a:lnTo>
                    <a:pt x="254604" y="241736"/>
                  </a:lnTo>
                  <a:lnTo>
                    <a:pt x="257894" y="246359"/>
                  </a:lnTo>
                  <a:lnTo>
                    <a:pt x="258852" y="252688"/>
                  </a:lnTo>
                  <a:lnTo>
                    <a:pt x="262683" y="254521"/>
                  </a:lnTo>
                  <a:lnTo>
                    <a:pt x="262474" y="257019"/>
                  </a:lnTo>
                  <a:lnTo>
                    <a:pt x="264806" y="261475"/>
                  </a:lnTo>
                  <a:lnTo>
                    <a:pt x="264806" y="261475"/>
                  </a:lnTo>
                  <a:lnTo>
                    <a:pt x="219291" y="246650"/>
                  </a:lnTo>
                  <a:lnTo>
                    <a:pt x="217542" y="239779"/>
                  </a:lnTo>
                  <a:lnTo>
                    <a:pt x="207173" y="237947"/>
                  </a:lnTo>
                  <a:lnTo>
                    <a:pt x="207006" y="244651"/>
                  </a:lnTo>
                  <a:lnTo>
                    <a:pt x="205465" y="246733"/>
                  </a:lnTo>
                  <a:lnTo>
                    <a:pt x="199261" y="247858"/>
                  </a:lnTo>
                  <a:lnTo>
                    <a:pt x="198678" y="249315"/>
                  </a:lnTo>
                  <a:lnTo>
                    <a:pt x="203258" y="258893"/>
                  </a:lnTo>
                  <a:lnTo>
                    <a:pt x="200885" y="261308"/>
                  </a:lnTo>
                  <a:lnTo>
                    <a:pt x="196471" y="261308"/>
                  </a:lnTo>
                  <a:lnTo>
                    <a:pt x="193764" y="263057"/>
                  </a:lnTo>
                  <a:lnTo>
                    <a:pt x="199552" y="269137"/>
                  </a:lnTo>
                  <a:lnTo>
                    <a:pt x="199427" y="275300"/>
                  </a:lnTo>
                  <a:lnTo>
                    <a:pt x="181438" y="276217"/>
                  </a:lnTo>
                  <a:lnTo>
                    <a:pt x="174192" y="283462"/>
                  </a:lnTo>
                  <a:lnTo>
                    <a:pt x="169361" y="285170"/>
                  </a:lnTo>
                  <a:lnTo>
                    <a:pt x="166030" y="283754"/>
                  </a:lnTo>
                  <a:lnTo>
                    <a:pt x="164822" y="280797"/>
                  </a:lnTo>
                  <a:lnTo>
                    <a:pt x="172068" y="277091"/>
                  </a:lnTo>
                  <a:lnTo>
                    <a:pt x="172609" y="274759"/>
                  </a:lnTo>
                  <a:lnTo>
                    <a:pt x="154620" y="273635"/>
                  </a:lnTo>
                  <a:lnTo>
                    <a:pt x="152121" y="253313"/>
                  </a:lnTo>
                  <a:lnTo>
                    <a:pt x="142543" y="249607"/>
                  </a:lnTo>
                  <a:lnTo>
                    <a:pt x="138421" y="246733"/>
                  </a:lnTo>
                  <a:lnTo>
                    <a:pt x="134923" y="246650"/>
                  </a:lnTo>
                  <a:lnTo>
                    <a:pt x="132549" y="248566"/>
                  </a:lnTo>
                  <a:lnTo>
                    <a:pt x="129218" y="246650"/>
                  </a:lnTo>
                  <a:lnTo>
                    <a:pt x="125636" y="246983"/>
                  </a:lnTo>
                  <a:lnTo>
                    <a:pt x="117724" y="249732"/>
                  </a:lnTo>
                  <a:lnTo>
                    <a:pt x="115600" y="249482"/>
                  </a:lnTo>
                  <a:lnTo>
                    <a:pt x="116058" y="244526"/>
                  </a:lnTo>
                  <a:lnTo>
                    <a:pt x="107772" y="244901"/>
                  </a:lnTo>
                  <a:lnTo>
                    <a:pt x="105898" y="254979"/>
                  </a:lnTo>
                  <a:lnTo>
                    <a:pt x="103774" y="259934"/>
                  </a:lnTo>
                  <a:lnTo>
                    <a:pt x="105356" y="279923"/>
                  </a:lnTo>
                  <a:lnTo>
                    <a:pt x="112269" y="289626"/>
                  </a:lnTo>
                  <a:lnTo>
                    <a:pt x="104440" y="291499"/>
                  </a:lnTo>
                  <a:lnTo>
                    <a:pt x="98610" y="294414"/>
                  </a:lnTo>
                  <a:lnTo>
                    <a:pt x="91739" y="300203"/>
                  </a:lnTo>
                  <a:lnTo>
                    <a:pt x="87908" y="310114"/>
                  </a:lnTo>
                  <a:lnTo>
                    <a:pt x="90448" y="326313"/>
                  </a:lnTo>
                  <a:lnTo>
                    <a:pt x="90448" y="326313"/>
                  </a:lnTo>
                  <a:lnTo>
                    <a:pt x="50221" y="327396"/>
                  </a:lnTo>
                  <a:lnTo>
                    <a:pt x="46015" y="310738"/>
                  </a:lnTo>
                  <a:lnTo>
                    <a:pt x="49763" y="304034"/>
                  </a:lnTo>
                  <a:lnTo>
                    <a:pt x="49263" y="298829"/>
                  </a:lnTo>
                  <a:lnTo>
                    <a:pt x="41768" y="283046"/>
                  </a:lnTo>
                  <a:lnTo>
                    <a:pt x="42601" y="274884"/>
                  </a:lnTo>
                  <a:lnTo>
                    <a:pt x="33273" y="275592"/>
                  </a:lnTo>
                  <a:lnTo>
                    <a:pt x="30149" y="269845"/>
                  </a:lnTo>
                  <a:lnTo>
                    <a:pt x="27068" y="271219"/>
                  </a:lnTo>
                  <a:lnTo>
                    <a:pt x="21821" y="267347"/>
                  </a:lnTo>
                  <a:lnTo>
                    <a:pt x="24070" y="256853"/>
                  </a:lnTo>
                  <a:lnTo>
                    <a:pt x="18531" y="242819"/>
                  </a:lnTo>
                  <a:lnTo>
                    <a:pt x="18906" y="239613"/>
                  </a:lnTo>
                  <a:lnTo>
                    <a:pt x="22862" y="238780"/>
                  </a:lnTo>
                  <a:lnTo>
                    <a:pt x="20072" y="236073"/>
                  </a:lnTo>
                  <a:lnTo>
                    <a:pt x="21862" y="226703"/>
                  </a:lnTo>
                  <a:lnTo>
                    <a:pt x="11951" y="223788"/>
                  </a:lnTo>
                  <a:lnTo>
                    <a:pt x="8578" y="226828"/>
                  </a:lnTo>
                  <a:lnTo>
                    <a:pt x="5247" y="223164"/>
                  </a:lnTo>
                  <a:lnTo>
                    <a:pt x="12326" y="214002"/>
                  </a:lnTo>
                  <a:lnTo>
                    <a:pt x="23237" y="213711"/>
                  </a:lnTo>
                  <a:lnTo>
                    <a:pt x="24902" y="218042"/>
                  </a:lnTo>
                  <a:lnTo>
                    <a:pt x="27026" y="217167"/>
                  </a:lnTo>
                  <a:lnTo>
                    <a:pt x="23778" y="206881"/>
                  </a:lnTo>
                  <a:lnTo>
                    <a:pt x="18739" y="205257"/>
                  </a:lnTo>
                  <a:lnTo>
                    <a:pt x="17115" y="199177"/>
                  </a:lnTo>
                  <a:lnTo>
                    <a:pt x="23612" y="201051"/>
                  </a:lnTo>
                  <a:lnTo>
                    <a:pt x="25027" y="199386"/>
                  </a:lnTo>
                  <a:lnTo>
                    <a:pt x="23820" y="196762"/>
                  </a:lnTo>
                  <a:lnTo>
                    <a:pt x="25985" y="187559"/>
                  </a:lnTo>
                  <a:lnTo>
                    <a:pt x="31357" y="182312"/>
                  </a:lnTo>
                  <a:lnTo>
                    <a:pt x="24070" y="178356"/>
                  </a:lnTo>
                  <a:lnTo>
                    <a:pt x="16907" y="185435"/>
                  </a:lnTo>
                  <a:lnTo>
                    <a:pt x="9744" y="180188"/>
                  </a:lnTo>
                  <a:lnTo>
                    <a:pt x="14159" y="175358"/>
                  </a:lnTo>
                  <a:lnTo>
                    <a:pt x="11077" y="172984"/>
                  </a:lnTo>
                  <a:lnTo>
                    <a:pt x="6746" y="177107"/>
                  </a:lnTo>
                  <a:lnTo>
                    <a:pt x="167" y="172734"/>
                  </a:lnTo>
                  <a:lnTo>
                    <a:pt x="1416" y="169361"/>
                  </a:lnTo>
                  <a:lnTo>
                    <a:pt x="0" y="167779"/>
                  </a:lnTo>
                  <a:lnTo>
                    <a:pt x="7246" y="158867"/>
                  </a:lnTo>
                  <a:lnTo>
                    <a:pt x="24528" y="162865"/>
                  </a:lnTo>
                  <a:lnTo>
                    <a:pt x="27567" y="157410"/>
                  </a:lnTo>
                  <a:lnTo>
                    <a:pt x="40394" y="156785"/>
                  </a:lnTo>
                  <a:lnTo>
                    <a:pt x="45266" y="153620"/>
                  </a:lnTo>
                  <a:lnTo>
                    <a:pt x="56426" y="152996"/>
                  </a:lnTo>
                  <a:lnTo>
                    <a:pt x="58508" y="155328"/>
                  </a:lnTo>
                  <a:lnTo>
                    <a:pt x="60882" y="154037"/>
                  </a:lnTo>
                  <a:lnTo>
                    <a:pt x="64130" y="154828"/>
                  </a:lnTo>
                  <a:lnTo>
                    <a:pt x="66420" y="151122"/>
                  </a:lnTo>
                  <a:lnTo>
                    <a:pt x="56135" y="138087"/>
                  </a:lnTo>
                  <a:lnTo>
                    <a:pt x="54677" y="129926"/>
                  </a:lnTo>
                  <a:lnTo>
                    <a:pt x="61007" y="127718"/>
                  </a:lnTo>
                  <a:lnTo>
                    <a:pt x="66670" y="123179"/>
                  </a:lnTo>
                  <a:lnTo>
                    <a:pt x="64505" y="119432"/>
                  </a:lnTo>
                  <a:lnTo>
                    <a:pt x="69002" y="118141"/>
                  </a:lnTo>
                  <a:lnTo>
                    <a:pt x="73375" y="123263"/>
                  </a:lnTo>
                  <a:lnTo>
                    <a:pt x="74499" y="126386"/>
                  </a:lnTo>
                  <a:lnTo>
                    <a:pt x="76706" y="127010"/>
                  </a:lnTo>
                  <a:lnTo>
                    <a:pt x="78164" y="118973"/>
                  </a:lnTo>
                  <a:lnTo>
                    <a:pt x="75124" y="115309"/>
                  </a:lnTo>
                  <a:lnTo>
                    <a:pt x="74624" y="112602"/>
                  </a:lnTo>
                  <a:lnTo>
                    <a:pt x="71126" y="109895"/>
                  </a:lnTo>
                  <a:lnTo>
                    <a:pt x="69085" y="111644"/>
                  </a:lnTo>
                  <a:lnTo>
                    <a:pt x="66379" y="110145"/>
                  </a:lnTo>
                  <a:lnTo>
                    <a:pt x="62256" y="112644"/>
                  </a:lnTo>
                  <a:lnTo>
                    <a:pt x="50679" y="104773"/>
                  </a:lnTo>
                  <a:lnTo>
                    <a:pt x="47973" y="106064"/>
                  </a:lnTo>
                  <a:lnTo>
                    <a:pt x="39894" y="100942"/>
                  </a:lnTo>
                  <a:lnTo>
                    <a:pt x="43850" y="96819"/>
                  </a:lnTo>
                  <a:lnTo>
                    <a:pt x="30732" y="86534"/>
                  </a:lnTo>
                  <a:lnTo>
                    <a:pt x="37562" y="78538"/>
                  </a:lnTo>
                  <a:lnTo>
                    <a:pt x="38478" y="74582"/>
                  </a:lnTo>
                  <a:lnTo>
                    <a:pt x="54510" y="86534"/>
                  </a:lnTo>
                  <a:lnTo>
                    <a:pt x="57842" y="74291"/>
                  </a:lnTo>
                  <a:lnTo>
                    <a:pt x="56801" y="71168"/>
                  </a:lnTo>
                  <a:lnTo>
                    <a:pt x="52428" y="65796"/>
                  </a:lnTo>
                  <a:lnTo>
                    <a:pt x="50971" y="58716"/>
                  </a:lnTo>
                  <a:lnTo>
                    <a:pt x="42392" y="54427"/>
                  </a:lnTo>
                  <a:lnTo>
                    <a:pt x="40144" y="51637"/>
                  </a:lnTo>
                  <a:lnTo>
                    <a:pt x="33814" y="51512"/>
                  </a:lnTo>
                  <a:lnTo>
                    <a:pt x="33106" y="49430"/>
                  </a:lnTo>
                  <a:lnTo>
                    <a:pt x="26068" y="47681"/>
                  </a:lnTo>
                  <a:lnTo>
                    <a:pt x="24653" y="46307"/>
                  </a:lnTo>
                  <a:lnTo>
                    <a:pt x="20155" y="48014"/>
                  </a:lnTo>
                  <a:lnTo>
                    <a:pt x="6246" y="40269"/>
                  </a:lnTo>
                  <a:lnTo>
                    <a:pt x="6246" y="40269"/>
                  </a:lnTo>
                  <a:lnTo>
                    <a:pt x="18864" y="41560"/>
                  </a:lnTo>
                  <a:lnTo>
                    <a:pt x="98860" y="34355"/>
                  </a:lnTo>
                  <a:lnTo>
                    <a:pt x="119307" y="34564"/>
                  </a:lnTo>
                  <a:lnTo>
                    <a:pt x="128093" y="38145"/>
                  </a:lnTo>
                  <a:lnTo>
                    <a:pt x="141960" y="22237"/>
                  </a:lnTo>
                  <a:lnTo>
                    <a:pt x="182062" y="0"/>
                  </a:lnTo>
                  <a:lnTo>
                    <a:pt x="188975" y="2790"/>
                  </a:lnTo>
                  <a:close/>
                </a:path>
              </a:pathLst>
            </a:custGeom>
            <a:solidFill>
              <a:srgbClr val="346929"/>
            </a:solidFill>
            <a:ln w="3175" cap="flat">
              <a:solidFill>
                <a:srgbClr val="FFFFFF"/>
              </a:solidFill>
              <a:prstDash val="solid"/>
              <a:miter/>
            </a:ln>
          </p:spPr>
          <p:txBody>
            <a:bodyPr rtlCol="0" anchor="ctr"/>
            <a:lstStyle/>
            <a:p>
              <a:endParaRPr lang="en-US"/>
            </a:p>
          </p:txBody>
        </p:sp>
        <p:sp>
          <p:nvSpPr>
            <p:cNvPr id="15" name="Freeform: Shape 14">
              <a:extLst>
                <a:ext uri="{FF2B5EF4-FFF2-40B4-BE49-F238E27FC236}">
                  <a16:creationId xmlns:a16="http://schemas.microsoft.com/office/drawing/2014/main" id="{97B825F5-36B3-4521-9BCF-C01C5B417664}"/>
                </a:ext>
              </a:extLst>
            </p:cNvPr>
            <p:cNvSpPr/>
            <p:nvPr/>
          </p:nvSpPr>
          <p:spPr>
            <a:xfrm>
              <a:off x="8144243" y="3301563"/>
              <a:ext cx="446839" cy="365945"/>
            </a:xfrm>
            <a:custGeom>
              <a:avLst/>
              <a:gdLst>
                <a:gd name="connsiteX0" fmla="*/ 269221 w 483056"/>
                <a:gd name="connsiteY0" fmla="*/ 0 h 395606"/>
                <a:gd name="connsiteX1" fmla="*/ 328811 w 483056"/>
                <a:gd name="connsiteY1" fmla="*/ 20988 h 395606"/>
                <a:gd name="connsiteX2" fmla="*/ 341637 w 483056"/>
                <a:gd name="connsiteY2" fmla="*/ 22404 h 395606"/>
                <a:gd name="connsiteX3" fmla="*/ 479725 w 483056"/>
                <a:gd name="connsiteY3" fmla="*/ 14908 h 395606"/>
                <a:gd name="connsiteX4" fmla="*/ 479725 w 483056"/>
                <a:gd name="connsiteY4" fmla="*/ 14908 h 395606"/>
                <a:gd name="connsiteX5" fmla="*/ 479142 w 483056"/>
                <a:gd name="connsiteY5" fmla="*/ 15949 h 395606"/>
                <a:gd name="connsiteX6" fmla="*/ 481057 w 483056"/>
                <a:gd name="connsiteY6" fmla="*/ 18156 h 395606"/>
                <a:gd name="connsiteX7" fmla="*/ 481765 w 483056"/>
                <a:gd name="connsiteY7" fmla="*/ 25236 h 395606"/>
                <a:gd name="connsiteX8" fmla="*/ 476310 w 483056"/>
                <a:gd name="connsiteY8" fmla="*/ 30649 h 395606"/>
                <a:gd name="connsiteX9" fmla="*/ 475977 w 483056"/>
                <a:gd name="connsiteY9" fmla="*/ 33439 h 395606"/>
                <a:gd name="connsiteX10" fmla="*/ 479725 w 483056"/>
                <a:gd name="connsiteY10" fmla="*/ 39894 h 395606"/>
                <a:gd name="connsiteX11" fmla="*/ 478517 w 483056"/>
                <a:gd name="connsiteY11" fmla="*/ 43267 h 395606"/>
                <a:gd name="connsiteX12" fmla="*/ 481016 w 483056"/>
                <a:gd name="connsiteY12" fmla="*/ 51595 h 395606"/>
                <a:gd name="connsiteX13" fmla="*/ 479100 w 483056"/>
                <a:gd name="connsiteY13" fmla="*/ 57967 h 395606"/>
                <a:gd name="connsiteX14" fmla="*/ 483889 w 483056"/>
                <a:gd name="connsiteY14" fmla="*/ 63963 h 395606"/>
                <a:gd name="connsiteX15" fmla="*/ 480558 w 483056"/>
                <a:gd name="connsiteY15" fmla="*/ 67420 h 395606"/>
                <a:gd name="connsiteX16" fmla="*/ 477018 w 483056"/>
                <a:gd name="connsiteY16" fmla="*/ 69044 h 395606"/>
                <a:gd name="connsiteX17" fmla="*/ 475852 w 483056"/>
                <a:gd name="connsiteY17" fmla="*/ 72167 h 395606"/>
                <a:gd name="connsiteX18" fmla="*/ 477559 w 483056"/>
                <a:gd name="connsiteY18" fmla="*/ 75582 h 395606"/>
                <a:gd name="connsiteX19" fmla="*/ 471271 w 483056"/>
                <a:gd name="connsiteY19" fmla="*/ 83327 h 395606"/>
                <a:gd name="connsiteX20" fmla="*/ 461527 w 483056"/>
                <a:gd name="connsiteY20" fmla="*/ 85618 h 395606"/>
                <a:gd name="connsiteX21" fmla="*/ 460736 w 483056"/>
                <a:gd name="connsiteY21" fmla="*/ 88741 h 395606"/>
                <a:gd name="connsiteX22" fmla="*/ 462818 w 483056"/>
                <a:gd name="connsiteY22" fmla="*/ 92489 h 395606"/>
                <a:gd name="connsiteX23" fmla="*/ 459653 w 483056"/>
                <a:gd name="connsiteY23" fmla="*/ 108146 h 395606"/>
                <a:gd name="connsiteX24" fmla="*/ 461735 w 483056"/>
                <a:gd name="connsiteY24" fmla="*/ 116766 h 395606"/>
                <a:gd name="connsiteX25" fmla="*/ 468439 w 483056"/>
                <a:gd name="connsiteY25" fmla="*/ 125969 h 395606"/>
                <a:gd name="connsiteX26" fmla="*/ 473062 w 483056"/>
                <a:gd name="connsiteY26" fmla="*/ 128676 h 395606"/>
                <a:gd name="connsiteX27" fmla="*/ 470105 w 483056"/>
                <a:gd name="connsiteY27" fmla="*/ 139753 h 395606"/>
                <a:gd name="connsiteX28" fmla="*/ 467482 w 483056"/>
                <a:gd name="connsiteY28" fmla="*/ 141835 h 395606"/>
                <a:gd name="connsiteX29" fmla="*/ 469814 w 483056"/>
                <a:gd name="connsiteY29" fmla="*/ 148998 h 395606"/>
                <a:gd name="connsiteX30" fmla="*/ 469731 w 483056"/>
                <a:gd name="connsiteY30" fmla="*/ 152704 h 395606"/>
                <a:gd name="connsiteX31" fmla="*/ 472396 w 483056"/>
                <a:gd name="connsiteY31" fmla="*/ 153828 h 395606"/>
                <a:gd name="connsiteX32" fmla="*/ 467149 w 483056"/>
                <a:gd name="connsiteY32" fmla="*/ 157868 h 395606"/>
                <a:gd name="connsiteX33" fmla="*/ 460486 w 483056"/>
                <a:gd name="connsiteY33" fmla="*/ 166363 h 395606"/>
                <a:gd name="connsiteX34" fmla="*/ 447410 w 483056"/>
                <a:gd name="connsiteY34" fmla="*/ 209005 h 395606"/>
                <a:gd name="connsiteX35" fmla="*/ 447577 w 483056"/>
                <a:gd name="connsiteY35" fmla="*/ 211337 h 395606"/>
                <a:gd name="connsiteX36" fmla="*/ 442913 w 483056"/>
                <a:gd name="connsiteY36" fmla="*/ 221623 h 395606"/>
                <a:gd name="connsiteX37" fmla="*/ 439373 w 483056"/>
                <a:gd name="connsiteY37" fmla="*/ 233949 h 395606"/>
                <a:gd name="connsiteX38" fmla="*/ 427755 w 483056"/>
                <a:gd name="connsiteY38" fmla="*/ 254437 h 395606"/>
                <a:gd name="connsiteX39" fmla="*/ 417386 w 483056"/>
                <a:gd name="connsiteY39" fmla="*/ 287960 h 395606"/>
                <a:gd name="connsiteX40" fmla="*/ 415928 w 483056"/>
                <a:gd name="connsiteY40" fmla="*/ 297413 h 395606"/>
                <a:gd name="connsiteX41" fmla="*/ 413304 w 483056"/>
                <a:gd name="connsiteY41" fmla="*/ 302035 h 395606"/>
                <a:gd name="connsiteX42" fmla="*/ 413055 w 483056"/>
                <a:gd name="connsiteY42" fmla="*/ 307032 h 395606"/>
                <a:gd name="connsiteX43" fmla="*/ 402019 w 483056"/>
                <a:gd name="connsiteY43" fmla="*/ 337431 h 395606"/>
                <a:gd name="connsiteX44" fmla="*/ 398105 w 483056"/>
                <a:gd name="connsiteY44" fmla="*/ 341554 h 395606"/>
                <a:gd name="connsiteX45" fmla="*/ 393316 w 483056"/>
                <a:gd name="connsiteY45" fmla="*/ 341970 h 395606"/>
                <a:gd name="connsiteX46" fmla="*/ 389985 w 483056"/>
                <a:gd name="connsiteY46" fmla="*/ 343720 h 395606"/>
                <a:gd name="connsiteX47" fmla="*/ 383363 w 483056"/>
                <a:gd name="connsiteY47" fmla="*/ 351923 h 395606"/>
                <a:gd name="connsiteX48" fmla="*/ 383697 w 483056"/>
                <a:gd name="connsiteY48" fmla="*/ 353755 h 395606"/>
                <a:gd name="connsiteX49" fmla="*/ 383697 w 483056"/>
                <a:gd name="connsiteY49" fmla="*/ 353755 h 395606"/>
                <a:gd name="connsiteX50" fmla="*/ 344302 w 483056"/>
                <a:gd name="connsiteY50" fmla="*/ 366665 h 395606"/>
                <a:gd name="connsiteX51" fmla="*/ 331018 w 483056"/>
                <a:gd name="connsiteY51" fmla="*/ 374119 h 395606"/>
                <a:gd name="connsiteX52" fmla="*/ 327104 w 483056"/>
                <a:gd name="connsiteY52" fmla="*/ 374035 h 395606"/>
                <a:gd name="connsiteX53" fmla="*/ 323190 w 483056"/>
                <a:gd name="connsiteY53" fmla="*/ 382281 h 395606"/>
                <a:gd name="connsiteX54" fmla="*/ 316402 w 483056"/>
                <a:gd name="connsiteY54" fmla="*/ 382739 h 395606"/>
                <a:gd name="connsiteX55" fmla="*/ 305158 w 483056"/>
                <a:gd name="connsiteY55" fmla="*/ 371578 h 395606"/>
                <a:gd name="connsiteX56" fmla="*/ 302660 w 483056"/>
                <a:gd name="connsiteY56" fmla="*/ 364791 h 395606"/>
                <a:gd name="connsiteX57" fmla="*/ 295872 w 483056"/>
                <a:gd name="connsiteY57" fmla="*/ 354838 h 395606"/>
                <a:gd name="connsiteX58" fmla="*/ 292124 w 483056"/>
                <a:gd name="connsiteY58" fmla="*/ 353630 h 395606"/>
                <a:gd name="connsiteX59" fmla="*/ 287543 w 483056"/>
                <a:gd name="connsiteY59" fmla="*/ 346468 h 395606"/>
                <a:gd name="connsiteX60" fmla="*/ 282629 w 483056"/>
                <a:gd name="connsiteY60" fmla="*/ 344178 h 395606"/>
                <a:gd name="connsiteX61" fmla="*/ 277008 w 483056"/>
                <a:gd name="connsiteY61" fmla="*/ 330519 h 395606"/>
                <a:gd name="connsiteX62" fmla="*/ 269179 w 483056"/>
                <a:gd name="connsiteY62" fmla="*/ 323148 h 395606"/>
                <a:gd name="connsiteX63" fmla="*/ 267305 w 483056"/>
                <a:gd name="connsiteY63" fmla="*/ 318817 h 395606"/>
                <a:gd name="connsiteX64" fmla="*/ 265098 w 483056"/>
                <a:gd name="connsiteY64" fmla="*/ 321232 h 395606"/>
                <a:gd name="connsiteX65" fmla="*/ 264931 w 483056"/>
                <a:gd name="connsiteY65" fmla="*/ 324231 h 395606"/>
                <a:gd name="connsiteX66" fmla="*/ 268971 w 483056"/>
                <a:gd name="connsiteY66" fmla="*/ 329644 h 395606"/>
                <a:gd name="connsiteX67" fmla="*/ 273510 w 483056"/>
                <a:gd name="connsiteY67" fmla="*/ 340055 h 395606"/>
                <a:gd name="connsiteX68" fmla="*/ 272843 w 483056"/>
                <a:gd name="connsiteY68" fmla="*/ 343969 h 395606"/>
                <a:gd name="connsiteX69" fmla="*/ 268221 w 483056"/>
                <a:gd name="connsiteY69" fmla="*/ 354047 h 395606"/>
                <a:gd name="connsiteX70" fmla="*/ 259018 w 483056"/>
                <a:gd name="connsiteY70" fmla="*/ 358336 h 395606"/>
                <a:gd name="connsiteX71" fmla="*/ 258352 w 483056"/>
                <a:gd name="connsiteY71" fmla="*/ 366790 h 395606"/>
                <a:gd name="connsiteX72" fmla="*/ 248149 w 483056"/>
                <a:gd name="connsiteY72" fmla="*/ 390651 h 395606"/>
                <a:gd name="connsiteX73" fmla="*/ 163115 w 483056"/>
                <a:gd name="connsiteY73" fmla="*/ 396023 h 395606"/>
                <a:gd name="connsiteX74" fmla="*/ 150164 w 483056"/>
                <a:gd name="connsiteY74" fmla="*/ 378741 h 395606"/>
                <a:gd name="connsiteX75" fmla="*/ 138420 w 483056"/>
                <a:gd name="connsiteY75" fmla="*/ 346718 h 395606"/>
                <a:gd name="connsiteX76" fmla="*/ 112769 w 483056"/>
                <a:gd name="connsiteY76" fmla="*/ 332226 h 395606"/>
                <a:gd name="connsiteX77" fmla="*/ 106855 w 483056"/>
                <a:gd name="connsiteY77" fmla="*/ 331477 h 395606"/>
                <a:gd name="connsiteX78" fmla="*/ 84785 w 483056"/>
                <a:gd name="connsiteY78" fmla="*/ 317568 h 395606"/>
                <a:gd name="connsiteX79" fmla="*/ 86658 w 483056"/>
                <a:gd name="connsiteY79" fmla="*/ 315319 h 395606"/>
                <a:gd name="connsiteX80" fmla="*/ 88532 w 483056"/>
                <a:gd name="connsiteY80" fmla="*/ 299995 h 395606"/>
                <a:gd name="connsiteX81" fmla="*/ 88283 w 483056"/>
                <a:gd name="connsiteY81" fmla="*/ 292249 h 395606"/>
                <a:gd name="connsiteX82" fmla="*/ 63130 w 483056"/>
                <a:gd name="connsiteY82" fmla="*/ 279132 h 395606"/>
                <a:gd name="connsiteX83" fmla="*/ 60215 w 483056"/>
                <a:gd name="connsiteY83" fmla="*/ 279798 h 395606"/>
                <a:gd name="connsiteX84" fmla="*/ 50679 w 483056"/>
                <a:gd name="connsiteY84" fmla="*/ 278548 h 395606"/>
                <a:gd name="connsiteX85" fmla="*/ 30857 w 483056"/>
                <a:gd name="connsiteY85" fmla="*/ 274717 h 395606"/>
                <a:gd name="connsiteX86" fmla="*/ 22612 w 483056"/>
                <a:gd name="connsiteY86" fmla="*/ 265223 h 395606"/>
                <a:gd name="connsiteX87" fmla="*/ 13867 w 483056"/>
                <a:gd name="connsiteY87" fmla="*/ 263141 h 395606"/>
                <a:gd name="connsiteX88" fmla="*/ 2165 w 483056"/>
                <a:gd name="connsiteY88" fmla="*/ 254188 h 395606"/>
                <a:gd name="connsiteX89" fmla="*/ 0 w 483056"/>
                <a:gd name="connsiteY89" fmla="*/ 251314 h 395606"/>
                <a:gd name="connsiteX90" fmla="*/ 0 w 483056"/>
                <a:gd name="connsiteY90" fmla="*/ 251314 h 395606"/>
                <a:gd name="connsiteX91" fmla="*/ 32939 w 483056"/>
                <a:gd name="connsiteY91" fmla="*/ 257769 h 395606"/>
                <a:gd name="connsiteX92" fmla="*/ 30108 w 483056"/>
                <a:gd name="connsiteY92" fmla="*/ 246983 h 395606"/>
                <a:gd name="connsiteX93" fmla="*/ 3831 w 483056"/>
                <a:gd name="connsiteY93" fmla="*/ 199885 h 395606"/>
                <a:gd name="connsiteX94" fmla="*/ 3831 w 483056"/>
                <a:gd name="connsiteY94" fmla="*/ 199885 h 395606"/>
                <a:gd name="connsiteX95" fmla="*/ 27567 w 483056"/>
                <a:gd name="connsiteY95" fmla="*/ 150455 h 395606"/>
                <a:gd name="connsiteX96" fmla="*/ 32440 w 483056"/>
                <a:gd name="connsiteY96" fmla="*/ 150580 h 395606"/>
                <a:gd name="connsiteX97" fmla="*/ 41101 w 483056"/>
                <a:gd name="connsiteY97" fmla="*/ 140544 h 395606"/>
                <a:gd name="connsiteX98" fmla="*/ 54302 w 483056"/>
                <a:gd name="connsiteY98" fmla="*/ 134048 h 395606"/>
                <a:gd name="connsiteX99" fmla="*/ 189183 w 483056"/>
                <a:gd name="connsiteY99" fmla="*/ 141002 h 395606"/>
                <a:gd name="connsiteX100" fmla="*/ 198178 w 483056"/>
                <a:gd name="connsiteY100" fmla="*/ 137379 h 395606"/>
                <a:gd name="connsiteX101" fmla="*/ 207256 w 483056"/>
                <a:gd name="connsiteY101" fmla="*/ 138670 h 395606"/>
                <a:gd name="connsiteX102" fmla="*/ 253313 w 483056"/>
                <a:gd name="connsiteY102" fmla="*/ 105689 h 395606"/>
                <a:gd name="connsiteX103" fmla="*/ 269221 w 483056"/>
                <a:gd name="connsiteY103" fmla="*/ 0 h 3956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Lst>
              <a:rect l="l" t="t" r="r" b="b"/>
              <a:pathLst>
                <a:path w="483056" h="395606">
                  <a:moveTo>
                    <a:pt x="269221" y="0"/>
                  </a:moveTo>
                  <a:lnTo>
                    <a:pt x="328811" y="20988"/>
                  </a:lnTo>
                  <a:lnTo>
                    <a:pt x="341637" y="22404"/>
                  </a:lnTo>
                  <a:lnTo>
                    <a:pt x="479725" y="14908"/>
                  </a:lnTo>
                  <a:lnTo>
                    <a:pt x="479725" y="14908"/>
                  </a:lnTo>
                  <a:lnTo>
                    <a:pt x="479142" y="15949"/>
                  </a:lnTo>
                  <a:lnTo>
                    <a:pt x="481057" y="18156"/>
                  </a:lnTo>
                  <a:lnTo>
                    <a:pt x="481765" y="25236"/>
                  </a:lnTo>
                  <a:lnTo>
                    <a:pt x="476310" y="30649"/>
                  </a:lnTo>
                  <a:lnTo>
                    <a:pt x="475977" y="33439"/>
                  </a:lnTo>
                  <a:lnTo>
                    <a:pt x="479725" y="39894"/>
                  </a:lnTo>
                  <a:lnTo>
                    <a:pt x="478517" y="43267"/>
                  </a:lnTo>
                  <a:lnTo>
                    <a:pt x="481016" y="51595"/>
                  </a:lnTo>
                  <a:lnTo>
                    <a:pt x="479100" y="57967"/>
                  </a:lnTo>
                  <a:lnTo>
                    <a:pt x="483889" y="63963"/>
                  </a:lnTo>
                  <a:lnTo>
                    <a:pt x="480558" y="67420"/>
                  </a:lnTo>
                  <a:lnTo>
                    <a:pt x="477018" y="69044"/>
                  </a:lnTo>
                  <a:lnTo>
                    <a:pt x="475852" y="72167"/>
                  </a:lnTo>
                  <a:lnTo>
                    <a:pt x="477559" y="75582"/>
                  </a:lnTo>
                  <a:lnTo>
                    <a:pt x="471271" y="83327"/>
                  </a:lnTo>
                  <a:lnTo>
                    <a:pt x="461527" y="85618"/>
                  </a:lnTo>
                  <a:lnTo>
                    <a:pt x="460736" y="88741"/>
                  </a:lnTo>
                  <a:lnTo>
                    <a:pt x="462818" y="92489"/>
                  </a:lnTo>
                  <a:lnTo>
                    <a:pt x="459653" y="108146"/>
                  </a:lnTo>
                  <a:lnTo>
                    <a:pt x="461735" y="116766"/>
                  </a:lnTo>
                  <a:lnTo>
                    <a:pt x="468439" y="125969"/>
                  </a:lnTo>
                  <a:lnTo>
                    <a:pt x="473062" y="128676"/>
                  </a:lnTo>
                  <a:lnTo>
                    <a:pt x="470105" y="139753"/>
                  </a:lnTo>
                  <a:lnTo>
                    <a:pt x="467482" y="141835"/>
                  </a:lnTo>
                  <a:lnTo>
                    <a:pt x="469814" y="148998"/>
                  </a:lnTo>
                  <a:lnTo>
                    <a:pt x="469731" y="152704"/>
                  </a:lnTo>
                  <a:lnTo>
                    <a:pt x="472396" y="153828"/>
                  </a:lnTo>
                  <a:lnTo>
                    <a:pt x="467149" y="157868"/>
                  </a:lnTo>
                  <a:lnTo>
                    <a:pt x="460486" y="166363"/>
                  </a:lnTo>
                  <a:lnTo>
                    <a:pt x="447410" y="209005"/>
                  </a:lnTo>
                  <a:lnTo>
                    <a:pt x="447577" y="211337"/>
                  </a:lnTo>
                  <a:lnTo>
                    <a:pt x="442913" y="221623"/>
                  </a:lnTo>
                  <a:lnTo>
                    <a:pt x="439373" y="233949"/>
                  </a:lnTo>
                  <a:lnTo>
                    <a:pt x="427755" y="254437"/>
                  </a:lnTo>
                  <a:lnTo>
                    <a:pt x="417386" y="287960"/>
                  </a:lnTo>
                  <a:lnTo>
                    <a:pt x="415928" y="297413"/>
                  </a:lnTo>
                  <a:lnTo>
                    <a:pt x="413304" y="302035"/>
                  </a:lnTo>
                  <a:lnTo>
                    <a:pt x="413055" y="307032"/>
                  </a:lnTo>
                  <a:lnTo>
                    <a:pt x="402019" y="337431"/>
                  </a:lnTo>
                  <a:lnTo>
                    <a:pt x="398105" y="341554"/>
                  </a:lnTo>
                  <a:lnTo>
                    <a:pt x="393316" y="341970"/>
                  </a:lnTo>
                  <a:lnTo>
                    <a:pt x="389985" y="343720"/>
                  </a:lnTo>
                  <a:lnTo>
                    <a:pt x="383363" y="351923"/>
                  </a:lnTo>
                  <a:lnTo>
                    <a:pt x="383697" y="353755"/>
                  </a:lnTo>
                  <a:lnTo>
                    <a:pt x="383697" y="353755"/>
                  </a:lnTo>
                  <a:lnTo>
                    <a:pt x="344302" y="366665"/>
                  </a:lnTo>
                  <a:lnTo>
                    <a:pt x="331018" y="374119"/>
                  </a:lnTo>
                  <a:lnTo>
                    <a:pt x="327104" y="374035"/>
                  </a:lnTo>
                  <a:lnTo>
                    <a:pt x="323190" y="382281"/>
                  </a:lnTo>
                  <a:lnTo>
                    <a:pt x="316402" y="382739"/>
                  </a:lnTo>
                  <a:lnTo>
                    <a:pt x="305158" y="371578"/>
                  </a:lnTo>
                  <a:lnTo>
                    <a:pt x="302660" y="364791"/>
                  </a:lnTo>
                  <a:lnTo>
                    <a:pt x="295872" y="354838"/>
                  </a:lnTo>
                  <a:lnTo>
                    <a:pt x="292124" y="353630"/>
                  </a:lnTo>
                  <a:lnTo>
                    <a:pt x="287543" y="346468"/>
                  </a:lnTo>
                  <a:lnTo>
                    <a:pt x="282629" y="344178"/>
                  </a:lnTo>
                  <a:lnTo>
                    <a:pt x="277008" y="330519"/>
                  </a:lnTo>
                  <a:lnTo>
                    <a:pt x="269179" y="323148"/>
                  </a:lnTo>
                  <a:lnTo>
                    <a:pt x="267305" y="318817"/>
                  </a:lnTo>
                  <a:lnTo>
                    <a:pt x="265098" y="321232"/>
                  </a:lnTo>
                  <a:lnTo>
                    <a:pt x="264931" y="324231"/>
                  </a:lnTo>
                  <a:lnTo>
                    <a:pt x="268971" y="329644"/>
                  </a:lnTo>
                  <a:lnTo>
                    <a:pt x="273510" y="340055"/>
                  </a:lnTo>
                  <a:lnTo>
                    <a:pt x="272843" y="343969"/>
                  </a:lnTo>
                  <a:lnTo>
                    <a:pt x="268221" y="354047"/>
                  </a:lnTo>
                  <a:lnTo>
                    <a:pt x="259018" y="358336"/>
                  </a:lnTo>
                  <a:lnTo>
                    <a:pt x="258352" y="366790"/>
                  </a:lnTo>
                  <a:lnTo>
                    <a:pt x="248149" y="390651"/>
                  </a:lnTo>
                  <a:lnTo>
                    <a:pt x="163115" y="396023"/>
                  </a:lnTo>
                  <a:lnTo>
                    <a:pt x="150164" y="378741"/>
                  </a:lnTo>
                  <a:lnTo>
                    <a:pt x="138420" y="346718"/>
                  </a:lnTo>
                  <a:lnTo>
                    <a:pt x="112769" y="332226"/>
                  </a:lnTo>
                  <a:lnTo>
                    <a:pt x="106855" y="331477"/>
                  </a:lnTo>
                  <a:lnTo>
                    <a:pt x="84785" y="317568"/>
                  </a:lnTo>
                  <a:lnTo>
                    <a:pt x="86658" y="315319"/>
                  </a:lnTo>
                  <a:lnTo>
                    <a:pt x="88532" y="299995"/>
                  </a:lnTo>
                  <a:lnTo>
                    <a:pt x="88283" y="292249"/>
                  </a:lnTo>
                  <a:lnTo>
                    <a:pt x="63130" y="279132"/>
                  </a:lnTo>
                  <a:lnTo>
                    <a:pt x="60215" y="279798"/>
                  </a:lnTo>
                  <a:lnTo>
                    <a:pt x="50679" y="278548"/>
                  </a:lnTo>
                  <a:lnTo>
                    <a:pt x="30857" y="274717"/>
                  </a:lnTo>
                  <a:lnTo>
                    <a:pt x="22612" y="265223"/>
                  </a:lnTo>
                  <a:lnTo>
                    <a:pt x="13867" y="263141"/>
                  </a:lnTo>
                  <a:lnTo>
                    <a:pt x="2165" y="254188"/>
                  </a:lnTo>
                  <a:lnTo>
                    <a:pt x="0" y="251314"/>
                  </a:lnTo>
                  <a:lnTo>
                    <a:pt x="0" y="251314"/>
                  </a:lnTo>
                  <a:lnTo>
                    <a:pt x="32939" y="257769"/>
                  </a:lnTo>
                  <a:lnTo>
                    <a:pt x="30108" y="246983"/>
                  </a:lnTo>
                  <a:lnTo>
                    <a:pt x="3831" y="199885"/>
                  </a:lnTo>
                  <a:lnTo>
                    <a:pt x="3831" y="199885"/>
                  </a:lnTo>
                  <a:lnTo>
                    <a:pt x="27567" y="150455"/>
                  </a:lnTo>
                  <a:lnTo>
                    <a:pt x="32440" y="150580"/>
                  </a:lnTo>
                  <a:lnTo>
                    <a:pt x="41101" y="140544"/>
                  </a:lnTo>
                  <a:lnTo>
                    <a:pt x="54302" y="134048"/>
                  </a:lnTo>
                  <a:lnTo>
                    <a:pt x="189183" y="141002"/>
                  </a:lnTo>
                  <a:lnTo>
                    <a:pt x="198178" y="137379"/>
                  </a:lnTo>
                  <a:lnTo>
                    <a:pt x="207256" y="138670"/>
                  </a:lnTo>
                  <a:lnTo>
                    <a:pt x="253313" y="105689"/>
                  </a:lnTo>
                  <a:lnTo>
                    <a:pt x="269221" y="0"/>
                  </a:lnTo>
                  <a:close/>
                </a:path>
              </a:pathLst>
            </a:custGeom>
            <a:solidFill>
              <a:srgbClr val="346929"/>
            </a:solidFill>
            <a:ln w="3175" cap="flat">
              <a:solidFill>
                <a:srgbClr val="FFFFFF"/>
              </a:solidFill>
              <a:prstDash val="solid"/>
              <a:miter/>
            </a:ln>
          </p:spPr>
          <p:txBody>
            <a:bodyPr rtlCol="0" anchor="ctr"/>
            <a:lstStyle/>
            <a:p>
              <a:endParaRPr lang="en-US"/>
            </a:p>
          </p:txBody>
        </p:sp>
        <p:sp>
          <p:nvSpPr>
            <p:cNvPr id="16" name="Freeform: Shape 15">
              <a:extLst>
                <a:ext uri="{FF2B5EF4-FFF2-40B4-BE49-F238E27FC236}">
                  <a16:creationId xmlns:a16="http://schemas.microsoft.com/office/drawing/2014/main" id="{1E4A7CDE-4FBE-4735-8D6D-19DC959817C5}"/>
                </a:ext>
              </a:extLst>
            </p:cNvPr>
            <p:cNvSpPr/>
            <p:nvPr/>
          </p:nvSpPr>
          <p:spPr>
            <a:xfrm>
              <a:off x="7741895" y="3387618"/>
              <a:ext cx="431431" cy="234976"/>
            </a:xfrm>
            <a:custGeom>
              <a:avLst/>
              <a:gdLst>
                <a:gd name="connsiteX0" fmla="*/ 34855 w 466399"/>
                <a:gd name="connsiteY0" fmla="*/ 0 h 254020"/>
                <a:gd name="connsiteX1" fmla="*/ 94238 w 466399"/>
                <a:gd name="connsiteY1" fmla="*/ 44724 h 254020"/>
                <a:gd name="connsiteX2" fmla="*/ 184436 w 466399"/>
                <a:gd name="connsiteY2" fmla="*/ 56593 h 254020"/>
                <a:gd name="connsiteX3" fmla="*/ 202051 w 466399"/>
                <a:gd name="connsiteY3" fmla="*/ 71459 h 254020"/>
                <a:gd name="connsiteX4" fmla="*/ 248191 w 466399"/>
                <a:gd name="connsiteY4" fmla="*/ 79538 h 254020"/>
                <a:gd name="connsiteX5" fmla="*/ 309906 w 466399"/>
                <a:gd name="connsiteY5" fmla="*/ 97111 h 254020"/>
                <a:gd name="connsiteX6" fmla="*/ 322232 w 466399"/>
                <a:gd name="connsiteY6" fmla="*/ 107480 h 254020"/>
                <a:gd name="connsiteX7" fmla="*/ 340305 w 466399"/>
                <a:gd name="connsiteY7" fmla="*/ 115184 h 254020"/>
                <a:gd name="connsiteX8" fmla="*/ 365582 w 466399"/>
                <a:gd name="connsiteY8" fmla="*/ 121555 h 254020"/>
                <a:gd name="connsiteX9" fmla="*/ 407724 w 466399"/>
                <a:gd name="connsiteY9" fmla="*/ 114643 h 254020"/>
                <a:gd name="connsiteX10" fmla="*/ 438998 w 466399"/>
                <a:gd name="connsiteY10" fmla="*/ 106855 h 254020"/>
                <a:gd name="connsiteX11" fmla="*/ 438998 w 466399"/>
                <a:gd name="connsiteY11" fmla="*/ 106855 h 254020"/>
                <a:gd name="connsiteX12" fmla="*/ 465275 w 466399"/>
                <a:gd name="connsiteY12" fmla="*/ 153953 h 254020"/>
                <a:gd name="connsiteX13" fmla="*/ 468106 w 466399"/>
                <a:gd name="connsiteY13" fmla="*/ 164739 h 254020"/>
                <a:gd name="connsiteX14" fmla="*/ 435167 w 466399"/>
                <a:gd name="connsiteY14" fmla="*/ 158284 h 254020"/>
                <a:gd name="connsiteX15" fmla="*/ 435167 w 466399"/>
                <a:gd name="connsiteY15" fmla="*/ 158284 h 254020"/>
                <a:gd name="connsiteX16" fmla="*/ 403144 w 466399"/>
                <a:gd name="connsiteY16" fmla="*/ 152038 h 254020"/>
                <a:gd name="connsiteX17" fmla="*/ 391234 w 466399"/>
                <a:gd name="connsiteY17" fmla="*/ 159034 h 254020"/>
                <a:gd name="connsiteX18" fmla="*/ 384488 w 466399"/>
                <a:gd name="connsiteY18" fmla="*/ 158825 h 254020"/>
                <a:gd name="connsiteX19" fmla="*/ 358086 w 466399"/>
                <a:gd name="connsiteY19" fmla="*/ 165905 h 254020"/>
                <a:gd name="connsiteX20" fmla="*/ 356754 w 466399"/>
                <a:gd name="connsiteY20" fmla="*/ 169694 h 254020"/>
                <a:gd name="connsiteX21" fmla="*/ 353589 w 466399"/>
                <a:gd name="connsiteY21" fmla="*/ 170527 h 254020"/>
                <a:gd name="connsiteX22" fmla="*/ 350341 w 466399"/>
                <a:gd name="connsiteY22" fmla="*/ 167654 h 254020"/>
                <a:gd name="connsiteX23" fmla="*/ 339680 w 466399"/>
                <a:gd name="connsiteY23" fmla="*/ 177440 h 254020"/>
                <a:gd name="connsiteX24" fmla="*/ 336432 w 466399"/>
                <a:gd name="connsiteY24" fmla="*/ 191557 h 254020"/>
                <a:gd name="connsiteX25" fmla="*/ 329603 w 466399"/>
                <a:gd name="connsiteY25" fmla="*/ 201176 h 254020"/>
                <a:gd name="connsiteX26" fmla="*/ 328353 w 466399"/>
                <a:gd name="connsiteY26" fmla="*/ 208422 h 254020"/>
                <a:gd name="connsiteX27" fmla="*/ 328353 w 466399"/>
                <a:gd name="connsiteY27" fmla="*/ 208422 h 254020"/>
                <a:gd name="connsiteX28" fmla="*/ 321690 w 466399"/>
                <a:gd name="connsiteY28" fmla="*/ 205715 h 254020"/>
                <a:gd name="connsiteX29" fmla="*/ 281588 w 466399"/>
                <a:gd name="connsiteY29" fmla="*/ 227953 h 254020"/>
                <a:gd name="connsiteX30" fmla="*/ 267721 w 466399"/>
                <a:gd name="connsiteY30" fmla="*/ 243860 h 254020"/>
                <a:gd name="connsiteX31" fmla="*/ 258935 w 466399"/>
                <a:gd name="connsiteY31" fmla="*/ 240279 h 254020"/>
                <a:gd name="connsiteX32" fmla="*/ 238488 w 466399"/>
                <a:gd name="connsiteY32" fmla="*/ 240071 h 254020"/>
                <a:gd name="connsiteX33" fmla="*/ 158492 w 466399"/>
                <a:gd name="connsiteY33" fmla="*/ 247275 h 254020"/>
                <a:gd name="connsiteX34" fmla="*/ 145875 w 466399"/>
                <a:gd name="connsiteY34" fmla="*/ 245984 h 254020"/>
                <a:gd name="connsiteX35" fmla="*/ 145875 w 466399"/>
                <a:gd name="connsiteY35" fmla="*/ 245984 h 254020"/>
                <a:gd name="connsiteX36" fmla="*/ 141627 w 466399"/>
                <a:gd name="connsiteY36" fmla="*/ 251397 h 254020"/>
                <a:gd name="connsiteX37" fmla="*/ 139628 w 466399"/>
                <a:gd name="connsiteY37" fmla="*/ 257102 h 254020"/>
                <a:gd name="connsiteX38" fmla="*/ 127677 w 466399"/>
                <a:gd name="connsiteY38" fmla="*/ 256686 h 254020"/>
                <a:gd name="connsiteX39" fmla="*/ 127677 w 466399"/>
                <a:gd name="connsiteY39" fmla="*/ 256686 h 254020"/>
                <a:gd name="connsiteX40" fmla="*/ 84993 w 466399"/>
                <a:gd name="connsiteY40" fmla="*/ 163698 h 254020"/>
                <a:gd name="connsiteX41" fmla="*/ 45307 w 466399"/>
                <a:gd name="connsiteY41" fmla="*/ 114476 h 254020"/>
                <a:gd name="connsiteX42" fmla="*/ 33522 w 466399"/>
                <a:gd name="connsiteY42" fmla="*/ 96570 h 254020"/>
                <a:gd name="connsiteX43" fmla="*/ 29816 w 466399"/>
                <a:gd name="connsiteY43" fmla="*/ 96861 h 254020"/>
                <a:gd name="connsiteX44" fmla="*/ 31232 w 466399"/>
                <a:gd name="connsiteY44" fmla="*/ 90198 h 254020"/>
                <a:gd name="connsiteX45" fmla="*/ 13367 w 466399"/>
                <a:gd name="connsiteY45" fmla="*/ 43642 h 254020"/>
                <a:gd name="connsiteX46" fmla="*/ 4747 w 466399"/>
                <a:gd name="connsiteY46" fmla="*/ 31649 h 254020"/>
                <a:gd name="connsiteX47" fmla="*/ 0 w 466399"/>
                <a:gd name="connsiteY47" fmla="*/ 18156 h 254020"/>
                <a:gd name="connsiteX48" fmla="*/ 0 w 466399"/>
                <a:gd name="connsiteY48" fmla="*/ 18156 h 254020"/>
                <a:gd name="connsiteX49" fmla="*/ 34855 w 466399"/>
                <a:gd name="connsiteY49" fmla="*/ 0 h 254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466399" h="254020">
                  <a:moveTo>
                    <a:pt x="34855" y="0"/>
                  </a:moveTo>
                  <a:lnTo>
                    <a:pt x="94238" y="44724"/>
                  </a:lnTo>
                  <a:lnTo>
                    <a:pt x="184436" y="56593"/>
                  </a:lnTo>
                  <a:lnTo>
                    <a:pt x="202051" y="71459"/>
                  </a:lnTo>
                  <a:lnTo>
                    <a:pt x="248191" y="79538"/>
                  </a:lnTo>
                  <a:lnTo>
                    <a:pt x="309906" y="97111"/>
                  </a:lnTo>
                  <a:lnTo>
                    <a:pt x="322232" y="107480"/>
                  </a:lnTo>
                  <a:lnTo>
                    <a:pt x="340305" y="115184"/>
                  </a:lnTo>
                  <a:lnTo>
                    <a:pt x="365582" y="121555"/>
                  </a:lnTo>
                  <a:lnTo>
                    <a:pt x="407724" y="114643"/>
                  </a:lnTo>
                  <a:lnTo>
                    <a:pt x="438998" y="106855"/>
                  </a:lnTo>
                  <a:lnTo>
                    <a:pt x="438998" y="106855"/>
                  </a:lnTo>
                  <a:lnTo>
                    <a:pt x="465275" y="153953"/>
                  </a:lnTo>
                  <a:lnTo>
                    <a:pt x="468106" y="164739"/>
                  </a:lnTo>
                  <a:lnTo>
                    <a:pt x="435167" y="158284"/>
                  </a:lnTo>
                  <a:lnTo>
                    <a:pt x="435167" y="158284"/>
                  </a:lnTo>
                  <a:lnTo>
                    <a:pt x="403144" y="152038"/>
                  </a:lnTo>
                  <a:lnTo>
                    <a:pt x="391234" y="159034"/>
                  </a:lnTo>
                  <a:lnTo>
                    <a:pt x="384488" y="158825"/>
                  </a:lnTo>
                  <a:lnTo>
                    <a:pt x="358086" y="165905"/>
                  </a:lnTo>
                  <a:lnTo>
                    <a:pt x="356754" y="169694"/>
                  </a:lnTo>
                  <a:lnTo>
                    <a:pt x="353589" y="170527"/>
                  </a:lnTo>
                  <a:lnTo>
                    <a:pt x="350341" y="167654"/>
                  </a:lnTo>
                  <a:lnTo>
                    <a:pt x="339680" y="177440"/>
                  </a:lnTo>
                  <a:lnTo>
                    <a:pt x="336432" y="191557"/>
                  </a:lnTo>
                  <a:lnTo>
                    <a:pt x="329603" y="201176"/>
                  </a:lnTo>
                  <a:lnTo>
                    <a:pt x="328353" y="208422"/>
                  </a:lnTo>
                  <a:lnTo>
                    <a:pt x="328353" y="208422"/>
                  </a:lnTo>
                  <a:lnTo>
                    <a:pt x="321690" y="205715"/>
                  </a:lnTo>
                  <a:lnTo>
                    <a:pt x="281588" y="227953"/>
                  </a:lnTo>
                  <a:lnTo>
                    <a:pt x="267721" y="243860"/>
                  </a:lnTo>
                  <a:lnTo>
                    <a:pt x="258935" y="240279"/>
                  </a:lnTo>
                  <a:lnTo>
                    <a:pt x="238488" y="240071"/>
                  </a:lnTo>
                  <a:lnTo>
                    <a:pt x="158492" y="247275"/>
                  </a:lnTo>
                  <a:lnTo>
                    <a:pt x="145875" y="245984"/>
                  </a:lnTo>
                  <a:lnTo>
                    <a:pt x="145875" y="245984"/>
                  </a:lnTo>
                  <a:lnTo>
                    <a:pt x="141627" y="251397"/>
                  </a:lnTo>
                  <a:lnTo>
                    <a:pt x="139628" y="257102"/>
                  </a:lnTo>
                  <a:lnTo>
                    <a:pt x="127677" y="256686"/>
                  </a:lnTo>
                  <a:lnTo>
                    <a:pt x="127677" y="256686"/>
                  </a:lnTo>
                  <a:lnTo>
                    <a:pt x="84993" y="163698"/>
                  </a:lnTo>
                  <a:lnTo>
                    <a:pt x="45307" y="114476"/>
                  </a:lnTo>
                  <a:lnTo>
                    <a:pt x="33522" y="96570"/>
                  </a:lnTo>
                  <a:lnTo>
                    <a:pt x="29816" y="96861"/>
                  </a:lnTo>
                  <a:lnTo>
                    <a:pt x="31232" y="90198"/>
                  </a:lnTo>
                  <a:lnTo>
                    <a:pt x="13367" y="43642"/>
                  </a:lnTo>
                  <a:lnTo>
                    <a:pt x="4747" y="31649"/>
                  </a:lnTo>
                  <a:lnTo>
                    <a:pt x="0" y="18156"/>
                  </a:lnTo>
                  <a:lnTo>
                    <a:pt x="0" y="18156"/>
                  </a:lnTo>
                  <a:lnTo>
                    <a:pt x="34855" y="0"/>
                  </a:lnTo>
                  <a:close/>
                </a:path>
              </a:pathLst>
            </a:custGeom>
            <a:solidFill>
              <a:srgbClr val="346929"/>
            </a:solidFill>
            <a:ln w="3175" cap="flat">
              <a:solidFill>
                <a:srgbClr val="FFFFFF"/>
              </a:solidFill>
              <a:prstDash val="solid"/>
              <a:miter/>
            </a:ln>
          </p:spPr>
          <p:txBody>
            <a:bodyPr rtlCol="0" anchor="ctr"/>
            <a:lstStyle/>
            <a:p>
              <a:endParaRPr lang="en-US"/>
            </a:p>
          </p:txBody>
        </p:sp>
        <p:sp>
          <p:nvSpPr>
            <p:cNvPr id="17" name="Freeform: Shape 16">
              <a:extLst>
                <a:ext uri="{FF2B5EF4-FFF2-40B4-BE49-F238E27FC236}">
                  <a16:creationId xmlns:a16="http://schemas.microsoft.com/office/drawing/2014/main" id="{630A8D03-F5F5-420C-99A2-D27AA3171C38}"/>
                </a:ext>
              </a:extLst>
            </p:cNvPr>
            <p:cNvSpPr/>
            <p:nvPr/>
          </p:nvSpPr>
          <p:spPr>
            <a:xfrm>
              <a:off x="7005034" y="3396979"/>
              <a:ext cx="851305" cy="697223"/>
            </a:xfrm>
            <a:custGeom>
              <a:avLst/>
              <a:gdLst>
                <a:gd name="connsiteX0" fmla="*/ 95862 w 920305"/>
                <a:gd name="connsiteY0" fmla="*/ 0 h 753734"/>
                <a:gd name="connsiteX1" fmla="*/ 289959 w 920305"/>
                <a:gd name="connsiteY1" fmla="*/ 0 h 753734"/>
                <a:gd name="connsiteX2" fmla="*/ 517995 w 920305"/>
                <a:gd name="connsiteY2" fmla="*/ 2374 h 753734"/>
                <a:gd name="connsiteX3" fmla="*/ 691270 w 920305"/>
                <a:gd name="connsiteY3" fmla="*/ 11618 h 753734"/>
                <a:gd name="connsiteX4" fmla="*/ 774472 w 920305"/>
                <a:gd name="connsiteY4" fmla="*/ 10785 h 753734"/>
                <a:gd name="connsiteX5" fmla="*/ 796585 w 920305"/>
                <a:gd name="connsiteY5" fmla="*/ 8079 h 753734"/>
                <a:gd name="connsiteX6" fmla="*/ 796585 w 920305"/>
                <a:gd name="connsiteY6" fmla="*/ 8079 h 753734"/>
                <a:gd name="connsiteX7" fmla="*/ 801332 w 920305"/>
                <a:gd name="connsiteY7" fmla="*/ 21571 h 753734"/>
                <a:gd name="connsiteX8" fmla="*/ 809952 w 920305"/>
                <a:gd name="connsiteY8" fmla="*/ 33564 h 753734"/>
                <a:gd name="connsiteX9" fmla="*/ 827817 w 920305"/>
                <a:gd name="connsiteY9" fmla="*/ 80121 h 753734"/>
                <a:gd name="connsiteX10" fmla="*/ 826401 w 920305"/>
                <a:gd name="connsiteY10" fmla="*/ 86784 h 753734"/>
                <a:gd name="connsiteX11" fmla="*/ 830107 w 920305"/>
                <a:gd name="connsiteY11" fmla="*/ 86492 h 753734"/>
                <a:gd name="connsiteX12" fmla="*/ 841892 w 920305"/>
                <a:gd name="connsiteY12" fmla="*/ 104398 h 753734"/>
                <a:gd name="connsiteX13" fmla="*/ 881578 w 920305"/>
                <a:gd name="connsiteY13" fmla="*/ 153620 h 753734"/>
                <a:gd name="connsiteX14" fmla="*/ 924220 w 920305"/>
                <a:gd name="connsiteY14" fmla="*/ 246609 h 753734"/>
                <a:gd name="connsiteX15" fmla="*/ 924220 w 920305"/>
                <a:gd name="connsiteY15" fmla="*/ 246609 h 753734"/>
                <a:gd name="connsiteX16" fmla="*/ 871209 w 920305"/>
                <a:gd name="connsiteY16" fmla="*/ 269512 h 753734"/>
                <a:gd name="connsiteX17" fmla="*/ 868835 w 920305"/>
                <a:gd name="connsiteY17" fmla="*/ 273385 h 753734"/>
                <a:gd name="connsiteX18" fmla="*/ 868377 w 920305"/>
                <a:gd name="connsiteY18" fmla="*/ 276675 h 753734"/>
                <a:gd name="connsiteX19" fmla="*/ 873790 w 920305"/>
                <a:gd name="connsiteY19" fmla="*/ 287085 h 753734"/>
                <a:gd name="connsiteX20" fmla="*/ 870084 w 920305"/>
                <a:gd name="connsiteY20" fmla="*/ 288168 h 753734"/>
                <a:gd name="connsiteX21" fmla="*/ 869126 w 920305"/>
                <a:gd name="connsiteY21" fmla="*/ 289875 h 753734"/>
                <a:gd name="connsiteX22" fmla="*/ 854635 w 920305"/>
                <a:gd name="connsiteY22" fmla="*/ 289292 h 753734"/>
                <a:gd name="connsiteX23" fmla="*/ 845515 w 920305"/>
                <a:gd name="connsiteY23" fmla="*/ 322940 h 753734"/>
                <a:gd name="connsiteX24" fmla="*/ 797251 w 920305"/>
                <a:gd name="connsiteY24" fmla="*/ 366123 h 753734"/>
                <a:gd name="connsiteX25" fmla="*/ 784508 w 920305"/>
                <a:gd name="connsiteY25" fmla="*/ 398605 h 753734"/>
                <a:gd name="connsiteX26" fmla="*/ 784758 w 920305"/>
                <a:gd name="connsiteY26" fmla="*/ 421508 h 753734"/>
                <a:gd name="connsiteX27" fmla="*/ 793045 w 920305"/>
                <a:gd name="connsiteY27" fmla="*/ 447951 h 753734"/>
                <a:gd name="connsiteX28" fmla="*/ 825235 w 920305"/>
                <a:gd name="connsiteY28" fmla="*/ 471521 h 753734"/>
                <a:gd name="connsiteX29" fmla="*/ 840101 w 920305"/>
                <a:gd name="connsiteY29" fmla="*/ 516579 h 753734"/>
                <a:gd name="connsiteX30" fmla="*/ 870709 w 920305"/>
                <a:gd name="connsiteY30" fmla="*/ 543313 h 753734"/>
                <a:gd name="connsiteX31" fmla="*/ 870792 w 920305"/>
                <a:gd name="connsiteY31" fmla="*/ 545395 h 753734"/>
                <a:gd name="connsiteX32" fmla="*/ 873332 w 920305"/>
                <a:gd name="connsiteY32" fmla="*/ 547311 h 753734"/>
                <a:gd name="connsiteX33" fmla="*/ 870584 w 920305"/>
                <a:gd name="connsiteY33" fmla="*/ 548852 h 753734"/>
                <a:gd name="connsiteX34" fmla="*/ 863879 w 920305"/>
                <a:gd name="connsiteY34" fmla="*/ 569756 h 753734"/>
                <a:gd name="connsiteX35" fmla="*/ 864254 w 920305"/>
                <a:gd name="connsiteY35" fmla="*/ 579709 h 753734"/>
                <a:gd name="connsiteX36" fmla="*/ 871000 w 920305"/>
                <a:gd name="connsiteY36" fmla="*/ 582166 h 753734"/>
                <a:gd name="connsiteX37" fmla="*/ 871875 w 920305"/>
                <a:gd name="connsiteY37" fmla="*/ 585664 h 753734"/>
                <a:gd name="connsiteX38" fmla="*/ 861006 w 920305"/>
                <a:gd name="connsiteY38" fmla="*/ 599323 h 753734"/>
                <a:gd name="connsiteX39" fmla="*/ 847972 w 920305"/>
                <a:gd name="connsiteY39" fmla="*/ 603362 h 753734"/>
                <a:gd name="connsiteX40" fmla="*/ 833230 w 920305"/>
                <a:gd name="connsiteY40" fmla="*/ 616646 h 753734"/>
                <a:gd name="connsiteX41" fmla="*/ 816032 w 920305"/>
                <a:gd name="connsiteY41" fmla="*/ 626266 h 753734"/>
                <a:gd name="connsiteX42" fmla="*/ 805205 w 920305"/>
                <a:gd name="connsiteY42" fmla="*/ 659996 h 753734"/>
                <a:gd name="connsiteX43" fmla="*/ 806079 w 920305"/>
                <a:gd name="connsiteY43" fmla="*/ 664827 h 753734"/>
                <a:gd name="connsiteX44" fmla="*/ 800582 w 920305"/>
                <a:gd name="connsiteY44" fmla="*/ 676612 h 753734"/>
                <a:gd name="connsiteX45" fmla="*/ 808161 w 920305"/>
                <a:gd name="connsiteY45" fmla="*/ 703138 h 753734"/>
                <a:gd name="connsiteX46" fmla="*/ 808161 w 920305"/>
                <a:gd name="connsiteY46" fmla="*/ 703138 h 753734"/>
                <a:gd name="connsiteX47" fmla="*/ 762729 w 920305"/>
                <a:gd name="connsiteY47" fmla="*/ 686273 h 753734"/>
                <a:gd name="connsiteX48" fmla="*/ 759564 w 920305"/>
                <a:gd name="connsiteY48" fmla="*/ 688522 h 753734"/>
                <a:gd name="connsiteX49" fmla="*/ 755192 w 920305"/>
                <a:gd name="connsiteY49" fmla="*/ 687272 h 753734"/>
                <a:gd name="connsiteX50" fmla="*/ 753693 w 920305"/>
                <a:gd name="connsiteY50" fmla="*/ 692145 h 753734"/>
                <a:gd name="connsiteX51" fmla="*/ 751527 w 920305"/>
                <a:gd name="connsiteY51" fmla="*/ 689438 h 753734"/>
                <a:gd name="connsiteX52" fmla="*/ 751819 w 920305"/>
                <a:gd name="connsiteY52" fmla="*/ 687189 h 753734"/>
                <a:gd name="connsiteX53" fmla="*/ 744698 w 920305"/>
                <a:gd name="connsiteY53" fmla="*/ 687772 h 753734"/>
                <a:gd name="connsiteX54" fmla="*/ 735328 w 920305"/>
                <a:gd name="connsiteY54" fmla="*/ 693477 h 753734"/>
                <a:gd name="connsiteX55" fmla="*/ 735287 w 920305"/>
                <a:gd name="connsiteY55" fmla="*/ 698266 h 753734"/>
                <a:gd name="connsiteX56" fmla="*/ 732746 w 920305"/>
                <a:gd name="connsiteY56" fmla="*/ 694310 h 753734"/>
                <a:gd name="connsiteX57" fmla="*/ 728957 w 920305"/>
                <a:gd name="connsiteY57" fmla="*/ 694726 h 753734"/>
                <a:gd name="connsiteX58" fmla="*/ 728665 w 920305"/>
                <a:gd name="connsiteY58" fmla="*/ 696475 h 753734"/>
                <a:gd name="connsiteX59" fmla="*/ 726916 w 920305"/>
                <a:gd name="connsiteY59" fmla="*/ 696226 h 753734"/>
                <a:gd name="connsiteX60" fmla="*/ 726666 w 920305"/>
                <a:gd name="connsiteY60" fmla="*/ 694643 h 753734"/>
                <a:gd name="connsiteX61" fmla="*/ 722877 w 920305"/>
                <a:gd name="connsiteY61" fmla="*/ 694726 h 753734"/>
                <a:gd name="connsiteX62" fmla="*/ 722877 w 920305"/>
                <a:gd name="connsiteY62" fmla="*/ 696725 h 753734"/>
                <a:gd name="connsiteX63" fmla="*/ 721544 w 920305"/>
                <a:gd name="connsiteY63" fmla="*/ 696725 h 753734"/>
                <a:gd name="connsiteX64" fmla="*/ 721045 w 920305"/>
                <a:gd name="connsiteY64" fmla="*/ 694643 h 753734"/>
                <a:gd name="connsiteX65" fmla="*/ 700973 w 920305"/>
                <a:gd name="connsiteY65" fmla="*/ 693894 h 753734"/>
                <a:gd name="connsiteX66" fmla="*/ 699266 w 920305"/>
                <a:gd name="connsiteY66" fmla="*/ 695726 h 753734"/>
                <a:gd name="connsiteX67" fmla="*/ 698558 w 920305"/>
                <a:gd name="connsiteY67" fmla="*/ 700182 h 753734"/>
                <a:gd name="connsiteX68" fmla="*/ 698641 w 920305"/>
                <a:gd name="connsiteY68" fmla="*/ 704804 h 753734"/>
                <a:gd name="connsiteX69" fmla="*/ 700723 w 920305"/>
                <a:gd name="connsiteY69" fmla="*/ 711300 h 753734"/>
                <a:gd name="connsiteX70" fmla="*/ 701514 w 920305"/>
                <a:gd name="connsiteY70" fmla="*/ 724793 h 753734"/>
                <a:gd name="connsiteX71" fmla="*/ 700806 w 920305"/>
                <a:gd name="connsiteY71" fmla="*/ 729498 h 753734"/>
                <a:gd name="connsiteX72" fmla="*/ 697017 w 920305"/>
                <a:gd name="connsiteY72" fmla="*/ 734579 h 753734"/>
                <a:gd name="connsiteX73" fmla="*/ 695351 w 920305"/>
                <a:gd name="connsiteY73" fmla="*/ 735162 h 753734"/>
                <a:gd name="connsiteX74" fmla="*/ 683691 w 920305"/>
                <a:gd name="connsiteY74" fmla="*/ 731789 h 753734"/>
                <a:gd name="connsiteX75" fmla="*/ 674780 w 920305"/>
                <a:gd name="connsiteY75" fmla="*/ 742699 h 753734"/>
                <a:gd name="connsiteX76" fmla="*/ 668741 w 920305"/>
                <a:gd name="connsiteY76" fmla="*/ 738035 h 753734"/>
                <a:gd name="connsiteX77" fmla="*/ 658581 w 920305"/>
                <a:gd name="connsiteY77" fmla="*/ 750944 h 753734"/>
                <a:gd name="connsiteX78" fmla="*/ 659872 w 920305"/>
                <a:gd name="connsiteY78" fmla="*/ 752985 h 753734"/>
                <a:gd name="connsiteX79" fmla="*/ 617937 w 920305"/>
                <a:gd name="connsiteY79" fmla="*/ 756025 h 753734"/>
                <a:gd name="connsiteX80" fmla="*/ 607110 w 920305"/>
                <a:gd name="connsiteY80" fmla="*/ 740992 h 753734"/>
                <a:gd name="connsiteX81" fmla="*/ 599864 w 920305"/>
                <a:gd name="connsiteY81" fmla="*/ 719337 h 753734"/>
                <a:gd name="connsiteX82" fmla="*/ 590328 w 920305"/>
                <a:gd name="connsiteY82" fmla="*/ 712799 h 753734"/>
                <a:gd name="connsiteX83" fmla="*/ 588163 w 920305"/>
                <a:gd name="connsiteY83" fmla="*/ 709551 h 753734"/>
                <a:gd name="connsiteX84" fmla="*/ 599031 w 920305"/>
                <a:gd name="connsiteY84" fmla="*/ 696725 h 753734"/>
                <a:gd name="connsiteX85" fmla="*/ 588204 w 920305"/>
                <a:gd name="connsiteY85" fmla="*/ 700973 h 753734"/>
                <a:gd name="connsiteX86" fmla="*/ 553974 w 920305"/>
                <a:gd name="connsiteY86" fmla="*/ 708052 h 753734"/>
                <a:gd name="connsiteX87" fmla="*/ 544813 w 920305"/>
                <a:gd name="connsiteY87" fmla="*/ 711675 h 753734"/>
                <a:gd name="connsiteX88" fmla="*/ 534860 w 920305"/>
                <a:gd name="connsiteY88" fmla="*/ 719129 h 753734"/>
                <a:gd name="connsiteX89" fmla="*/ 529238 w 920305"/>
                <a:gd name="connsiteY89" fmla="*/ 720836 h 753734"/>
                <a:gd name="connsiteX90" fmla="*/ 529821 w 920305"/>
                <a:gd name="connsiteY90" fmla="*/ 693186 h 753734"/>
                <a:gd name="connsiteX91" fmla="*/ 529321 w 920305"/>
                <a:gd name="connsiteY91" fmla="*/ 689355 h 753734"/>
                <a:gd name="connsiteX92" fmla="*/ 525907 w 920305"/>
                <a:gd name="connsiteY92" fmla="*/ 687397 h 753734"/>
                <a:gd name="connsiteX93" fmla="*/ 525948 w 920305"/>
                <a:gd name="connsiteY93" fmla="*/ 676195 h 753734"/>
                <a:gd name="connsiteX94" fmla="*/ 515246 w 920305"/>
                <a:gd name="connsiteY94" fmla="*/ 672448 h 753734"/>
                <a:gd name="connsiteX95" fmla="*/ 508333 w 920305"/>
                <a:gd name="connsiteY95" fmla="*/ 667159 h 753734"/>
                <a:gd name="connsiteX96" fmla="*/ 481432 w 920305"/>
                <a:gd name="connsiteY96" fmla="*/ 667450 h 753734"/>
                <a:gd name="connsiteX97" fmla="*/ 481432 w 920305"/>
                <a:gd name="connsiteY97" fmla="*/ 667450 h 753734"/>
                <a:gd name="connsiteX98" fmla="*/ 444911 w 920305"/>
                <a:gd name="connsiteY98" fmla="*/ 607360 h 753734"/>
                <a:gd name="connsiteX99" fmla="*/ 438623 w 920305"/>
                <a:gd name="connsiteY99" fmla="*/ 556431 h 753734"/>
                <a:gd name="connsiteX100" fmla="*/ 414637 w 920305"/>
                <a:gd name="connsiteY100" fmla="*/ 550101 h 753734"/>
                <a:gd name="connsiteX101" fmla="*/ 394274 w 920305"/>
                <a:gd name="connsiteY101" fmla="*/ 540190 h 753734"/>
                <a:gd name="connsiteX102" fmla="*/ 397730 w 920305"/>
                <a:gd name="connsiteY102" fmla="*/ 536900 h 753734"/>
                <a:gd name="connsiteX103" fmla="*/ 388944 w 920305"/>
                <a:gd name="connsiteY103" fmla="*/ 533111 h 753734"/>
                <a:gd name="connsiteX104" fmla="*/ 372536 w 920305"/>
                <a:gd name="connsiteY104" fmla="*/ 514080 h 753734"/>
                <a:gd name="connsiteX105" fmla="*/ 327437 w 920305"/>
                <a:gd name="connsiteY105" fmla="*/ 487304 h 753734"/>
                <a:gd name="connsiteX106" fmla="*/ 327729 w 920305"/>
                <a:gd name="connsiteY106" fmla="*/ 476602 h 753734"/>
                <a:gd name="connsiteX107" fmla="*/ 287918 w 920305"/>
                <a:gd name="connsiteY107" fmla="*/ 478684 h 753734"/>
                <a:gd name="connsiteX108" fmla="*/ 281963 w 920305"/>
                <a:gd name="connsiteY108" fmla="*/ 471438 h 753734"/>
                <a:gd name="connsiteX109" fmla="*/ 273426 w 920305"/>
                <a:gd name="connsiteY109" fmla="*/ 469689 h 753734"/>
                <a:gd name="connsiteX110" fmla="*/ 206173 w 920305"/>
                <a:gd name="connsiteY110" fmla="*/ 442038 h 753734"/>
                <a:gd name="connsiteX111" fmla="*/ 194847 w 920305"/>
                <a:gd name="connsiteY111" fmla="*/ 438790 h 753734"/>
                <a:gd name="connsiteX112" fmla="*/ 145208 w 920305"/>
                <a:gd name="connsiteY112" fmla="*/ 431377 h 753734"/>
                <a:gd name="connsiteX113" fmla="*/ 86034 w 920305"/>
                <a:gd name="connsiteY113" fmla="*/ 432918 h 753734"/>
                <a:gd name="connsiteX114" fmla="*/ 86034 w 920305"/>
                <a:gd name="connsiteY114" fmla="*/ 432918 h 753734"/>
                <a:gd name="connsiteX115" fmla="*/ 46723 w 920305"/>
                <a:gd name="connsiteY115" fmla="*/ 313195 h 753734"/>
                <a:gd name="connsiteX116" fmla="*/ 34605 w 920305"/>
                <a:gd name="connsiteY116" fmla="*/ 304659 h 753734"/>
                <a:gd name="connsiteX117" fmla="*/ 28359 w 920305"/>
                <a:gd name="connsiteY117" fmla="*/ 271802 h 753734"/>
                <a:gd name="connsiteX118" fmla="*/ 9994 w 920305"/>
                <a:gd name="connsiteY118" fmla="*/ 106647 h 753734"/>
                <a:gd name="connsiteX119" fmla="*/ 0 w 920305"/>
                <a:gd name="connsiteY119" fmla="*/ 416 h 753734"/>
                <a:gd name="connsiteX120" fmla="*/ 95862 w 920305"/>
                <a:gd name="connsiteY120" fmla="*/ 0 h 753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Lst>
              <a:rect l="l" t="t" r="r" b="b"/>
              <a:pathLst>
                <a:path w="920305" h="753734">
                  <a:moveTo>
                    <a:pt x="95862" y="0"/>
                  </a:moveTo>
                  <a:lnTo>
                    <a:pt x="289959" y="0"/>
                  </a:lnTo>
                  <a:lnTo>
                    <a:pt x="517995" y="2374"/>
                  </a:lnTo>
                  <a:lnTo>
                    <a:pt x="691270" y="11618"/>
                  </a:lnTo>
                  <a:lnTo>
                    <a:pt x="774472" y="10785"/>
                  </a:lnTo>
                  <a:lnTo>
                    <a:pt x="796585" y="8079"/>
                  </a:lnTo>
                  <a:lnTo>
                    <a:pt x="796585" y="8079"/>
                  </a:lnTo>
                  <a:lnTo>
                    <a:pt x="801332" y="21571"/>
                  </a:lnTo>
                  <a:lnTo>
                    <a:pt x="809952" y="33564"/>
                  </a:lnTo>
                  <a:lnTo>
                    <a:pt x="827817" y="80121"/>
                  </a:lnTo>
                  <a:lnTo>
                    <a:pt x="826401" y="86784"/>
                  </a:lnTo>
                  <a:lnTo>
                    <a:pt x="830107" y="86492"/>
                  </a:lnTo>
                  <a:lnTo>
                    <a:pt x="841892" y="104398"/>
                  </a:lnTo>
                  <a:lnTo>
                    <a:pt x="881578" y="153620"/>
                  </a:lnTo>
                  <a:lnTo>
                    <a:pt x="924220" y="246609"/>
                  </a:lnTo>
                  <a:lnTo>
                    <a:pt x="924220" y="246609"/>
                  </a:lnTo>
                  <a:lnTo>
                    <a:pt x="871209" y="269512"/>
                  </a:lnTo>
                  <a:lnTo>
                    <a:pt x="868835" y="273385"/>
                  </a:lnTo>
                  <a:lnTo>
                    <a:pt x="868377" y="276675"/>
                  </a:lnTo>
                  <a:lnTo>
                    <a:pt x="873790" y="287085"/>
                  </a:lnTo>
                  <a:lnTo>
                    <a:pt x="870084" y="288168"/>
                  </a:lnTo>
                  <a:lnTo>
                    <a:pt x="869126" y="289875"/>
                  </a:lnTo>
                  <a:lnTo>
                    <a:pt x="854635" y="289292"/>
                  </a:lnTo>
                  <a:lnTo>
                    <a:pt x="845515" y="322940"/>
                  </a:lnTo>
                  <a:lnTo>
                    <a:pt x="797251" y="366123"/>
                  </a:lnTo>
                  <a:lnTo>
                    <a:pt x="784508" y="398605"/>
                  </a:lnTo>
                  <a:lnTo>
                    <a:pt x="784758" y="421508"/>
                  </a:lnTo>
                  <a:lnTo>
                    <a:pt x="793045" y="447951"/>
                  </a:lnTo>
                  <a:lnTo>
                    <a:pt x="825235" y="471521"/>
                  </a:lnTo>
                  <a:lnTo>
                    <a:pt x="840101" y="516579"/>
                  </a:lnTo>
                  <a:lnTo>
                    <a:pt x="870709" y="543313"/>
                  </a:lnTo>
                  <a:lnTo>
                    <a:pt x="870792" y="545395"/>
                  </a:lnTo>
                  <a:lnTo>
                    <a:pt x="873332" y="547311"/>
                  </a:lnTo>
                  <a:lnTo>
                    <a:pt x="870584" y="548852"/>
                  </a:lnTo>
                  <a:lnTo>
                    <a:pt x="863879" y="569756"/>
                  </a:lnTo>
                  <a:lnTo>
                    <a:pt x="864254" y="579709"/>
                  </a:lnTo>
                  <a:lnTo>
                    <a:pt x="871000" y="582166"/>
                  </a:lnTo>
                  <a:lnTo>
                    <a:pt x="871875" y="585664"/>
                  </a:lnTo>
                  <a:lnTo>
                    <a:pt x="861006" y="599323"/>
                  </a:lnTo>
                  <a:lnTo>
                    <a:pt x="847972" y="603362"/>
                  </a:lnTo>
                  <a:lnTo>
                    <a:pt x="833230" y="616646"/>
                  </a:lnTo>
                  <a:lnTo>
                    <a:pt x="816032" y="626266"/>
                  </a:lnTo>
                  <a:lnTo>
                    <a:pt x="805205" y="659996"/>
                  </a:lnTo>
                  <a:lnTo>
                    <a:pt x="806079" y="664827"/>
                  </a:lnTo>
                  <a:lnTo>
                    <a:pt x="800582" y="676612"/>
                  </a:lnTo>
                  <a:lnTo>
                    <a:pt x="808161" y="703138"/>
                  </a:lnTo>
                  <a:lnTo>
                    <a:pt x="808161" y="703138"/>
                  </a:lnTo>
                  <a:lnTo>
                    <a:pt x="762729" y="686273"/>
                  </a:lnTo>
                  <a:lnTo>
                    <a:pt x="759564" y="688522"/>
                  </a:lnTo>
                  <a:lnTo>
                    <a:pt x="755192" y="687272"/>
                  </a:lnTo>
                  <a:lnTo>
                    <a:pt x="753693" y="692145"/>
                  </a:lnTo>
                  <a:lnTo>
                    <a:pt x="751527" y="689438"/>
                  </a:lnTo>
                  <a:lnTo>
                    <a:pt x="751819" y="687189"/>
                  </a:lnTo>
                  <a:lnTo>
                    <a:pt x="744698" y="687772"/>
                  </a:lnTo>
                  <a:lnTo>
                    <a:pt x="735328" y="693477"/>
                  </a:lnTo>
                  <a:lnTo>
                    <a:pt x="735287" y="698266"/>
                  </a:lnTo>
                  <a:lnTo>
                    <a:pt x="732746" y="694310"/>
                  </a:lnTo>
                  <a:lnTo>
                    <a:pt x="728957" y="694726"/>
                  </a:lnTo>
                  <a:lnTo>
                    <a:pt x="728665" y="696475"/>
                  </a:lnTo>
                  <a:lnTo>
                    <a:pt x="726916" y="696226"/>
                  </a:lnTo>
                  <a:lnTo>
                    <a:pt x="726666" y="694643"/>
                  </a:lnTo>
                  <a:lnTo>
                    <a:pt x="722877" y="694726"/>
                  </a:lnTo>
                  <a:lnTo>
                    <a:pt x="722877" y="696725"/>
                  </a:lnTo>
                  <a:lnTo>
                    <a:pt x="721544" y="696725"/>
                  </a:lnTo>
                  <a:lnTo>
                    <a:pt x="721045" y="694643"/>
                  </a:lnTo>
                  <a:lnTo>
                    <a:pt x="700973" y="693894"/>
                  </a:lnTo>
                  <a:lnTo>
                    <a:pt x="699266" y="695726"/>
                  </a:lnTo>
                  <a:lnTo>
                    <a:pt x="698558" y="700182"/>
                  </a:lnTo>
                  <a:lnTo>
                    <a:pt x="698641" y="704804"/>
                  </a:lnTo>
                  <a:lnTo>
                    <a:pt x="700723" y="711300"/>
                  </a:lnTo>
                  <a:lnTo>
                    <a:pt x="701514" y="724793"/>
                  </a:lnTo>
                  <a:lnTo>
                    <a:pt x="700806" y="729498"/>
                  </a:lnTo>
                  <a:lnTo>
                    <a:pt x="697017" y="734579"/>
                  </a:lnTo>
                  <a:lnTo>
                    <a:pt x="695351" y="735162"/>
                  </a:lnTo>
                  <a:lnTo>
                    <a:pt x="683691" y="731789"/>
                  </a:lnTo>
                  <a:lnTo>
                    <a:pt x="674780" y="742699"/>
                  </a:lnTo>
                  <a:lnTo>
                    <a:pt x="668741" y="738035"/>
                  </a:lnTo>
                  <a:lnTo>
                    <a:pt x="658581" y="750944"/>
                  </a:lnTo>
                  <a:lnTo>
                    <a:pt x="659872" y="752985"/>
                  </a:lnTo>
                  <a:lnTo>
                    <a:pt x="617937" y="756025"/>
                  </a:lnTo>
                  <a:lnTo>
                    <a:pt x="607110" y="740992"/>
                  </a:lnTo>
                  <a:lnTo>
                    <a:pt x="599864" y="719337"/>
                  </a:lnTo>
                  <a:lnTo>
                    <a:pt x="590328" y="712799"/>
                  </a:lnTo>
                  <a:lnTo>
                    <a:pt x="588163" y="709551"/>
                  </a:lnTo>
                  <a:lnTo>
                    <a:pt x="599031" y="696725"/>
                  </a:lnTo>
                  <a:lnTo>
                    <a:pt x="588204" y="700973"/>
                  </a:lnTo>
                  <a:lnTo>
                    <a:pt x="553974" y="708052"/>
                  </a:lnTo>
                  <a:lnTo>
                    <a:pt x="544813" y="711675"/>
                  </a:lnTo>
                  <a:lnTo>
                    <a:pt x="534860" y="719129"/>
                  </a:lnTo>
                  <a:lnTo>
                    <a:pt x="529238" y="720836"/>
                  </a:lnTo>
                  <a:lnTo>
                    <a:pt x="529821" y="693186"/>
                  </a:lnTo>
                  <a:lnTo>
                    <a:pt x="529321" y="689355"/>
                  </a:lnTo>
                  <a:lnTo>
                    <a:pt x="525907" y="687397"/>
                  </a:lnTo>
                  <a:lnTo>
                    <a:pt x="525948" y="676195"/>
                  </a:lnTo>
                  <a:lnTo>
                    <a:pt x="515246" y="672448"/>
                  </a:lnTo>
                  <a:lnTo>
                    <a:pt x="508333" y="667159"/>
                  </a:lnTo>
                  <a:lnTo>
                    <a:pt x="481432" y="667450"/>
                  </a:lnTo>
                  <a:lnTo>
                    <a:pt x="481432" y="667450"/>
                  </a:lnTo>
                  <a:lnTo>
                    <a:pt x="444911" y="607360"/>
                  </a:lnTo>
                  <a:lnTo>
                    <a:pt x="438623" y="556431"/>
                  </a:lnTo>
                  <a:lnTo>
                    <a:pt x="414637" y="550101"/>
                  </a:lnTo>
                  <a:lnTo>
                    <a:pt x="394274" y="540190"/>
                  </a:lnTo>
                  <a:lnTo>
                    <a:pt x="397730" y="536900"/>
                  </a:lnTo>
                  <a:lnTo>
                    <a:pt x="388944" y="533111"/>
                  </a:lnTo>
                  <a:lnTo>
                    <a:pt x="372536" y="514080"/>
                  </a:lnTo>
                  <a:lnTo>
                    <a:pt x="327437" y="487304"/>
                  </a:lnTo>
                  <a:lnTo>
                    <a:pt x="327729" y="476602"/>
                  </a:lnTo>
                  <a:lnTo>
                    <a:pt x="287918" y="478684"/>
                  </a:lnTo>
                  <a:lnTo>
                    <a:pt x="281963" y="471438"/>
                  </a:lnTo>
                  <a:lnTo>
                    <a:pt x="273426" y="469689"/>
                  </a:lnTo>
                  <a:lnTo>
                    <a:pt x="206173" y="442038"/>
                  </a:lnTo>
                  <a:lnTo>
                    <a:pt x="194847" y="438790"/>
                  </a:lnTo>
                  <a:lnTo>
                    <a:pt x="145208" y="431377"/>
                  </a:lnTo>
                  <a:lnTo>
                    <a:pt x="86034" y="432918"/>
                  </a:lnTo>
                  <a:lnTo>
                    <a:pt x="86034" y="432918"/>
                  </a:lnTo>
                  <a:lnTo>
                    <a:pt x="46723" y="313195"/>
                  </a:lnTo>
                  <a:lnTo>
                    <a:pt x="34605" y="304659"/>
                  </a:lnTo>
                  <a:lnTo>
                    <a:pt x="28359" y="271802"/>
                  </a:lnTo>
                  <a:lnTo>
                    <a:pt x="9994" y="106647"/>
                  </a:lnTo>
                  <a:lnTo>
                    <a:pt x="0" y="416"/>
                  </a:lnTo>
                  <a:lnTo>
                    <a:pt x="95862" y="0"/>
                  </a:lnTo>
                  <a:close/>
                </a:path>
              </a:pathLst>
            </a:custGeom>
            <a:solidFill>
              <a:srgbClr val="346929"/>
            </a:solidFill>
            <a:ln w="3175" cap="flat">
              <a:solidFill>
                <a:srgbClr val="FFFFFF"/>
              </a:solidFill>
              <a:prstDash val="solid"/>
              <a:miter/>
            </a:ln>
          </p:spPr>
          <p:txBody>
            <a:bodyPr rtlCol="0" anchor="ctr"/>
            <a:lstStyle/>
            <a:p>
              <a:endParaRPr lang="en-US"/>
            </a:p>
          </p:txBody>
        </p:sp>
        <p:sp>
          <p:nvSpPr>
            <p:cNvPr id="23" name="Freeform: Shape 22">
              <a:extLst>
                <a:ext uri="{FF2B5EF4-FFF2-40B4-BE49-F238E27FC236}">
                  <a16:creationId xmlns:a16="http://schemas.microsoft.com/office/drawing/2014/main" id="{74481F8E-EDBF-4239-B2E9-0A4B2C6C821F}"/>
                </a:ext>
              </a:extLst>
            </p:cNvPr>
            <p:cNvSpPr/>
            <p:nvPr/>
          </p:nvSpPr>
          <p:spPr>
            <a:xfrm>
              <a:off x="7359924" y="4014041"/>
              <a:ext cx="512324" cy="481508"/>
            </a:xfrm>
            <a:custGeom>
              <a:avLst/>
              <a:gdLst>
                <a:gd name="connsiteX0" fmla="*/ 97902 w 553848"/>
                <a:gd name="connsiteY0" fmla="*/ 292 h 520534"/>
                <a:gd name="connsiteX1" fmla="*/ 124803 w 553848"/>
                <a:gd name="connsiteY1" fmla="*/ 0 h 520534"/>
                <a:gd name="connsiteX2" fmla="*/ 131716 w 553848"/>
                <a:gd name="connsiteY2" fmla="*/ 5289 h 520534"/>
                <a:gd name="connsiteX3" fmla="*/ 142418 w 553848"/>
                <a:gd name="connsiteY3" fmla="*/ 9037 h 520534"/>
                <a:gd name="connsiteX4" fmla="*/ 142377 w 553848"/>
                <a:gd name="connsiteY4" fmla="*/ 20238 h 520534"/>
                <a:gd name="connsiteX5" fmla="*/ 145791 w 553848"/>
                <a:gd name="connsiteY5" fmla="*/ 22196 h 520534"/>
                <a:gd name="connsiteX6" fmla="*/ 146291 w 553848"/>
                <a:gd name="connsiteY6" fmla="*/ 26027 h 520534"/>
                <a:gd name="connsiteX7" fmla="*/ 145708 w 553848"/>
                <a:gd name="connsiteY7" fmla="*/ 53678 h 520534"/>
                <a:gd name="connsiteX8" fmla="*/ 151330 w 553848"/>
                <a:gd name="connsiteY8" fmla="*/ 51970 h 520534"/>
                <a:gd name="connsiteX9" fmla="*/ 161283 w 553848"/>
                <a:gd name="connsiteY9" fmla="*/ 44516 h 520534"/>
                <a:gd name="connsiteX10" fmla="*/ 170444 w 553848"/>
                <a:gd name="connsiteY10" fmla="*/ 40893 h 520534"/>
                <a:gd name="connsiteX11" fmla="*/ 204674 w 553848"/>
                <a:gd name="connsiteY11" fmla="*/ 33814 h 520534"/>
                <a:gd name="connsiteX12" fmla="*/ 215501 w 553848"/>
                <a:gd name="connsiteY12" fmla="*/ 29566 h 520534"/>
                <a:gd name="connsiteX13" fmla="*/ 204633 w 553848"/>
                <a:gd name="connsiteY13" fmla="*/ 42392 h 520534"/>
                <a:gd name="connsiteX14" fmla="*/ 206798 w 553848"/>
                <a:gd name="connsiteY14" fmla="*/ 45640 h 520534"/>
                <a:gd name="connsiteX15" fmla="*/ 216334 w 553848"/>
                <a:gd name="connsiteY15" fmla="*/ 52178 h 520534"/>
                <a:gd name="connsiteX16" fmla="*/ 223580 w 553848"/>
                <a:gd name="connsiteY16" fmla="*/ 73833 h 520534"/>
                <a:gd name="connsiteX17" fmla="*/ 234407 w 553848"/>
                <a:gd name="connsiteY17" fmla="*/ 88866 h 520534"/>
                <a:gd name="connsiteX18" fmla="*/ 276342 w 553848"/>
                <a:gd name="connsiteY18" fmla="*/ 85826 h 520534"/>
                <a:gd name="connsiteX19" fmla="*/ 275051 w 553848"/>
                <a:gd name="connsiteY19" fmla="*/ 83785 h 520534"/>
                <a:gd name="connsiteX20" fmla="*/ 285211 w 553848"/>
                <a:gd name="connsiteY20" fmla="*/ 70876 h 520534"/>
                <a:gd name="connsiteX21" fmla="*/ 291250 w 553848"/>
                <a:gd name="connsiteY21" fmla="*/ 75540 h 520534"/>
                <a:gd name="connsiteX22" fmla="*/ 300161 w 553848"/>
                <a:gd name="connsiteY22" fmla="*/ 64630 h 520534"/>
                <a:gd name="connsiteX23" fmla="*/ 311821 w 553848"/>
                <a:gd name="connsiteY23" fmla="*/ 68003 h 520534"/>
                <a:gd name="connsiteX24" fmla="*/ 313487 w 553848"/>
                <a:gd name="connsiteY24" fmla="*/ 67420 h 520534"/>
                <a:gd name="connsiteX25" fmla="*/ 317276 w 553848"/>
                <a:gd name="connsiteY25" fmla="*/ 62339 h 520534"/>
                <a:gd name="connsiteX26" fmla="*/ 317984 w 553848"/>
                <a:gd name="connsiteY26" fmla="*/ 57634 h 520534"/>
                <a:gd name="connsiteX27" fmla="*/ 317193 w 553848"/>
                <a:gd name="connsiteY27" fmla="*/ 44141 h 520534"/>
                <a:gd name="connsiteX28" fmla="*/ 315111 w 553848"/>
                <a:gd name="connsiteY28" fmla="*/ 37645 h 520534"/>
                <a:gd name="connsiteX29" fmla="*/ 315028 w 553848"/>
                <a:gd name="connsiteY29" fmla="*/ 33023 h 520534"/>
                <a:gd name="connsiteX30" fmla="*/ 315736 w 553848"/>
                <a:gd name="connsiteY30" fmla="*/ 28567 h 520534"/>
                <a:gd name="connsiteX31" fmla="*/ 317443 w 553848"/>
                <a:gd name="connsiteY31" fmla="*/ 26735 h 520534"/>
                <a:gd name="connsiteX32" fmla="*/ 337515 w 553848"/>
                <a:gd name="connsiteY32" fmla="*/ 27484 h 520534"/>
                <a:gd name="connsiteX33" fmla="*/ 338014 w 553848"/>
                <a:gd name="connsiteY33" fmla="*/ 29566 h 520534"/>
                <a:gd name="connsiteX34" fmla="*/ 339347 w 553848"/>
                <a:gd name="connsiteY34" fmla="*/ 29566 h 520534"/>
                <a:gd name="connsiteX35" fmla="*/ 339347 w 553848"/>
                <a:gd name="connsiteY35" fmla="*/ 27567 h 520534"/>
                <a:gd name="connsiteX36" fmla="*/ 343136 w 553848"/>
                <a:gd name="connsiteY36" fmla="*/ 27484 h 520534"/>
                <a:gd name="connsiteX37" fmla="*/ 343386 w 553848"/>
                <a:gd name="connsiteY37" fmla="*/ 29067 h 520534"/>
                <a:gd name="connsiteX38" fmla="*/ 345135 w 553848"/>
                <a:gd name="connsiteY38" fmla="*/ 29317 h 520534"/>
                <a:gd name="connsiteX39" fmla="*/ 345427 w 553848"/>
                <a:gd name="connsiteY39" fmla="*/ 27567 h 520534"/>
                <a:gd name="connsiteX40" fmla="*/ 349216 w 553848"/>
                <a:gd name="connsiteY40" fmla="*/ 27151 h 520534"/>
                <a:gd name="connsiteX41" fmla="*/ 351757 w 553848"/>
                <a:gd name="connsiteY41" fmla="*/ 31107 h 520534"/>
                <a:gd name="connsiteX42" fmla="*/ 351798 w 553848"/>
                <a:gd name="connsiteY42" fmla="*/ 26318 h 520534"/>
                <a:gd name="connsiteX43" fmla="*/ 361168 w 553848"/>
                <a:gd name="connsiteY43" fmla="*/ 20613 h 520534"/>
                <a:gd name="connsiteX44" fmla="*/ 368289 w 553848"/>
                <a:gd name="connsiteY44" fmla="*/ 20030 h 520534"/>
                <a:gd name="connsiteX45" fmla="*/ 367997 w 553848"/>
                <a:gd name="connsiteY45" fmla="*/ 22279 h 520534"/>
                <a:gd name="connsiteX46" fmla="*/ 370163 w 553848"/>
                <a:gd name="connsiteY46" fmla="*/ 24986 h 520534"/>
                <a:gd name="connsiteX47" fmla="*/ 371662 w 553848"/>
                <a:gd name="connsiteY47" fmla="*/ 20114 h 520534"/>
                <a:gd name="connsiteX48" fmla="*/ 376034 w 553848"/>
                <a:gd name="connsiteY48" fmla="*/ 21363 h 520534"/>
                <a:gd name="connsiteX49" fmla="*/ 379199 w 553848"/>
                <a:gd name="connsiteY49" fmla="*/ 19114 h 520534"/>
                <a:gd name="connsiteX50" fmla="*/ 424631 w 553848"/>
                <a:gd name="connsiteY50" fmla="*/ 35979 h 520534"/>
                <a:gd name="connsiteX51" fmla="*/ 424631 w 553848"/>
                <a:gd name="connsiteY51" fmla="*/ 35979 h 520534"/>
                <a:gd name="connsiteX52" fmla="*/ 447035 w 553848"/>
                <a:gd name="connsiteY52" fmla="*/ 102483 h 520534"/>
                <a:gd name="connsiteX53" fmla="*/ 462068 w 553848"/>
                <a:gd name="connsiteY53" fmla="*/ 102275 h 520534"/>
                <a:gd name="connsiteX54" fmla="*/ 494758 w 553848"/>
                <a:gd name="connsiteY54" fmla="*/ 132799 h 520534"/>
                <a:gd name="connsiteX55" fmla="*/ 506751 w 553848"/>
                <a:gd name="connsiteY55" fmla="*/ 146541 h 520534"/>
                <a:gd name="connsiteX56" fmla="*/ 506751 w 553848"/>
                <a:gd name="connsiteY56" fmla="*/ 146541 h 520534"/>
                <a:gd name="connsiteX57" fmla="*/ 543938 w 553848"/>
                <a:gd name="connsiteY57" fmla="*/ 183103 h 520534"/>
                <a:gd name="connsiteX58" fmla="*/ 544479 w 553848"/>
                <a:gd name="connsiteY58" fmla="*/ 268679 h 520534"/>
                <a:gd name="connsiteX59" fmla="*/ 547686 w 553848"/>
                <a:gd name="connsiteY59" fmla="*/ 281297 h 520534"/>
                <a:gd name="connsiteX60" fmla="*/ 557472 w 553848"/>
                <a:gd name="connsiteY60" fmla="*/ 297746 h 520534"/>
                <a:gd name="connsiteX61" fmla="*/ 504461 w 553848"/>
                <a:gd name="connsiteY61" fmla="*/ 348758 h 520534"/>
                <a:gd name="connsiteX62" fmla="*/ 476560 w 553848"/>
                <a:gd name="connsiteY62" fmla="*/ 366165 h 520534"/>
                <a:gd name="connsiteX63" fmla="*/ 450741 w 553848"/>
                <a:gd name="connsiteY63" fmla="*/ 411680 h 520534"/>
                <a:gd name="connsiteX64" fmla="*/ 443579 w 553848"/>
                <a:gd name="connsiteY64" fmla="*/ 421550 h 520534"/>
                <a:gd name="connsiteX65" fmla="*/ 400312 w 553848"/>
                <a:gd name="connsiteY65" fmla="*/ 470272 h 520534"/>
                <a:gd name="connsiteX66" fmla="*/ 366456 w 553848"/>
                <a:gd name="connsiteY66" fmla="*/ 513122 h 520534"/>
                <a:gd name="connsiteX67" fmla="*/ 352881 w 553848"/>
                <a:gd name="connsiteY67" fmla="*/ 518203 h 520534"/>
                <a:gd name="connsiteX68" fmla="*/ 290958 w 553848"/>
                <a:gd name="connsiteY68" fmla="*/ 518161 h 520534"/>
                <a:gd name="connsiteX69" fmla="*/ 278549 w 553848"/>
                <a:gd name="connsiteY69" fmla="*/ 523700 h 520534"/>
                <a:gd name="connsiteX70" fmla="*/ 239654 w 553848"/>
                <a:gd name="connsiteY70" fmla="*/ 487262 h 520534"/>
                <a:gd name="connsiteX71" fmla="*/ 211337 w 553848"/>
                <a:gd name="connsiteY71" fmla="*/ 470980 h 520534"/>
                <a:gd name="connsiteX72" fmla="*/ 136755 w 553848"/>
                <a:gd name="connsiteY72" fmla="*/ 424673 h 520534"/>
                <a:gd name="connsiteX73" fmla="*/ 127427 w 553848"/>
                <a:gd name="connsiteY73" fmla="*/ 424881 h 520534"/>
                <a:gd name="connsiteX74" fmla="*/ 122638 w 553848"/>
                <a:gd name="connsiteY74" fmla="*/ 423715 h 520534"/>
                <a:gd name="connsiteX75" fmla="*/ 122638 w 553848"/>
                <a:gd name="connsiteY75" fmla="*/ 423715 h 520534"/>
                <a:gd name="connsiteX76" fmla="*/ 107230 w 553848"/>
                <a:gd name="connsiteY76" fmla="*/ 392608 h 520534"/>
                <a:gd name="connsiteX77" fmla="*/ 92489 w 553848"/>
                <a:gd name="connsiteY77" fmla="*/ 373078 h 520534"/>
                <a:gd name="connsiteX78" fmla="*/ 25111 w 553848"/>
                <a:gd name="connsiteY78" fmla="*/ 308531 h 520534"/>
                <a:gd name="connsiteX79" fmla="*/ 18364 w 553848"/>
                <a:gd name="connsiteY79" fmla="*/ 293165 h 520534"/>
                <a:gd name="connsiteX80" fmla="*/ 20447 w 553848"/>
                <a:gd name="connsiteY80" fmla="*/ 283046 h 520534"/>
                <a:gd name="connsiteX81" fmla="*/ 23736 w 553848"/>
                <a:gd name="connsiteY81" fmla="*/ 277966 h 520534"/>
                <a:gd name="connsiteX82" fmla="*/ 43808 w 553848"/>
                <a:gd name="connsiteY82" fmla="*/ 261767 h 520534"/>
                <a:gd name="connsiteX83" fmla="*/ 44350 w 553848"/>
                <a:gd name="connsiteY83" fmla="*/ 252688 h 520534"/>
                <a:gd name="connsiteX84" fmla="*/ 42226 w 553848"/>
                <a:gd name="connsiteY84" fmla="*/ 248941 h 520534"/>
                <a:gd name="connsiteX85" fmla="*/ 39935 w 553848"/>
                <a:gd name="connsiteY85" fmla="*/ 226162 h 520534"/>
                <a:gd name="connsiteX86" fmla="*/ 20405 w 553848"/>
                <a:gd name="connsiteY86" fmla="*/ 184394 h 520534"/>
                <a:gd name="connsiteX87" fmla="*/ 7621 w 553848"/>
                <a:gd name="connsiteY87" fmla="*/ 184644 h 520534"/>
                <a:gd name="connsiteX88" fmla="*/ 458 w 553848"/>
                <a:gd name="connsiteY88" fmla="*/ 177357 h 520534"/>
                <a:gd name="connsiteX89" fmla="*/ 0 w 553848"/>
                <a:gd name="connsiteY89" fmla="*/ 168362 h 520534"/>
                <a:gd name="connsiteX90" fmla="*/ 1374 w 553848"/>
                <a:gd name="connsiteY90" fmla="*/ 163365 h 520534"/>
                <a:gd name="connsiteX91" fmla="*/ 6621 w 553848"/>
                <a:gd name="connsiteY91" fmla="*/ 158492 h 520534"/>
                <a:gd name="connsiteX92" fmla="*/ 8120 w 553848"/>
                <a:gd name="connsiteY92" fmla="*/ 140128 h 520534"/>
                <a:gd name="connsiteX93" fmla="*/ 18698 w 553848"/>
                <a:gd name="connsiteY93" fmla="*/ 131341 h 520534"/>
                <a:gd name="connsiteX94" fmla="*/ 32815 w 553848"/>
                <a:gd name="connsiteY94" fmla="*/ 110395 h 520534"/>
                <a:gd name="connsiteX95" fmla="*/ 43558 w 553848"/>
                <a:gd name="connsiteY95" fmla="*/ 100484 h 520534"/>
                <a:gd name="connsiteX96" fmla="*/ 48222 w 553848"/>
                <a:gd name="connsiteY96" fmla="*/ 93655 h 520534"/>
                <a:gd name="connsiteX97" fmla="*/ 52303 w 553848"/>
                <a:gd name="connsiteY97" fmla="*/ 83036 h 520534"/>
                <a:gd name="connsiteX98" fmla="*/ 51471 w 553848"/>
                <a:gd name="connsiteY98" fmla="*/ 73999 h 520534"/>
                <a:gd name="connsiteX99" fmla="*/ 54552 w 553848"/>
                <a:gd name="connsiteY99" fmla="*/ 67003 h 520534"/>
                <a:gd name="connsiteX100" fmla="*/ 60382 w 553848"/>
                <a:gd name="connsiteY100" fmla="*/ 59299 h 520534"/>
                <a:gd name="connsiteX101" fmla="*/ 74124 w 553848"/>
                <a:gd name="connsiteY101" fmla="*/ 49097 h 520534"/>
                <a:gd name="connsiteX102" fmla="*/ 97902 w 553848"/>
                <a:gd name="connsiteY102" fmla="*/ 292 h 520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Lst>
              <a:rect l="l" t="t" r="r" b="b"/>
              <a:pathLst>
                <a:path w="553848" h="520534">
                  <a:moveTo>
                    <a:pt x="97902" y="292"/>
                  </a:moveTo>
                  <a:lnTo>
                    <a:pt x="124803" y="0"/>
                  </a:lnTo>
                  <a:lnTo>
                    <a:pt x="131716" y="5289"/>
                  </a:lnTo>
                  <a:lnTo>
                    <a:pt x="142418" y="9037"/>
                  </a:lnTo>
                  <a:lnTo>
                    <a:pt x="142377" y="20238"/>
                  </a:lnTo>
                  <a:lnTo>
                    <a:pt x="145791" y="22196"/>
                  </a:lnTo>
                  <a:lnTo>
                    <a:pt x="146291" y="26027"/>
                  </a:lnTo>
                  <a:lnTo>
                    <a:pt x="145708" y="53678"/>
                  </a:lnTo>
                  <a:lnTo>
                    <a:pt x="151330" y="51970"/>
                  </a:lnTo>
                  <a:lnTo>
                    <a:pt x="161283" y="44516"/>
                  </a:lnTo>
                  <a:lnTo>
                    <a:pt x="170444" y="40893"/>
                  </a:lnTo>
                  <a:lnTo>
                    <a:pt x="204674" y="33814"/>
                  </a:lnTo>
                  <a:lnTo>
                    <a:pt x="215501" y="29566"/>
                  </a:lnTo>
                  <a:lnTo>
                    <a:pt x="204633" y="42392"/>
                  </a:lnTo>
                  <a:lnTo>
                    <a:pt x="206798" y="45640"/>
                  </a:lnTo>
                  <a:lnTo>
                    <a:pt x="216334" y="52178"/>
                  </a:lnTo>
                  <a:lnTo>
                    <a:pt x="223580" y="73833"/>
                  </a:lnTo>
                  <a:lnTo>
                    <a:pt x="234407" y="88866"/>
                  </a:lnTo>
                  <a:lnTo>
                    <a:pt x="276342" y="85826"/>
                  </a:lnTo>
                  <a:lnTo>
                    <a:pt x="275051" y="83785"/>
                  </a:lnTo>
                  <a:lnTo>
                    <a:pt x="285211" y="70876"/>
                  </a:lnTo>
                  <a:lnTo>
                    <a:pt x="291250" y="75540"/>
                  </a:lnTo>
                  <a:lnTo>
                    <a:pt x="300161" y="64630"/>
                  </a:lnTo>
                  <a:lnTo>
                    <a:pt x="311821" y="68003"/>
                  </a:lnTo>
                  <a:lnTo>
                    <a:pt x="313487" y="67420"/>
                  </a:lnTo>
                  <a:lnTo>
                    <a:pt x="317276" y="62339"/>
                  </a:lnTo>
                  <a:lnTo>
                    <a:pt x="317984" y="57634"/>
                  </a:lnTo>
                  <a:lnTo>
                    <a:pt x="317193" y="44141"/>
                  </a:lnTo>
                  <a:lnTo>
                    <a:pt x="315111" y="37645"/>
                  </a:lnTo>
                  <a:lnTo>
                    <a:pt x="315028" y="33023"/>
                  </a:lnTo>
                  <a:lnTo>
                    <a:pt x="315736" y="28567"/>
                  </a:lnTo>
                  <a:lnTo>
                    <a:pt x="317443" y="26735"/>
                  </a:lnTo>
                  <a:lnTo>
                    <a:pt x="337515" y="27484"/>
                  </a:lnTo>
                  <a:lnTo>
                    <a:pt x="338014" y="29566"/>
                  </a:lnTo>
                  <a:lnTo>
                    <a:pt x="339347" y="29566"/>
                  </a:lnTo>
                  <a:lnTo>
                    <a:pt x="339347" y="27567"/>
                  </a:lnTo>
                  <a:lnTo>
                    <a:pt x="343136" y="27484"/>
                  </a:lnTo>
                  <a:lnTo>
                    <a:pt x="343386" y="29067"/>
                  </a:lnTo>
                  <a:lnTo>
                    <a:pt x="345135" y="29317"/>
                  </a:lnTo>
                  <a:lnTo>
                    <a:pt x="345427" y="27567"/>
                  </a:lnTo>
                  <a:lnTo>
                    <a:pt x="349216" y="27151"/>
                  </a:lnTo>
                  <a:lnTo>
                    <a:pt x="351757" y="31107"/>
                  </a:lnTo>
                  <a:lnTo>
                    <a:pt x="351798" y="26318"/>
                  </a:lnTo>
                  <a:lnTo>
                    <a:pt x="361168" y="20613"/>
                  </a:lnTo>
                  <a:lnTo>
                    <a:pt x="368289" y="20030"/>
                  </a:lnTo>
                  <a:lnTo>
                    <a:pt x="367997" y="22279"/>
                  </a:lnTo>
                  <a:lnTo>
                    <a:pt x="370163" y="24986"/>
                  </a:lnTo>
                  <a:lnTo>
                    <a:pt x="371662" y="20114"/>
                  </a:lnTo>
                  <a:lnTo>
                    <a:pt x="376034" y="21363"/>
                  </a:lnTo>
                  <a:lnTo>
                    <a:pt x="379199" y="19114"/>
                  </a:lnTo>
                  <a:lnTo>
                    <a:pt x="424631" y="35979"/>
                  </a:lnTo>
                  <a:lnTo>
                    <a:pt x="424631" y="35979"/>
                  </a:lnTo>
                  <a:lnTo>
                    <a:pt x="447035" y="102483"/>
                  </a:lnTo>
                  <a:lnTo>
                    <a:pt x="462068" y="102275"/>
                  </a:lnTo>
                  <a:lnTo>
                    <a:pt x="494758" y="132799"/>
                  </a:lnTo>
                  <a:lnTo>
                    <a:pt x="506751" y="146541"/>
                  </a:lnTo>
                  <a:lnTo>
                    <a:pt x="506751" y="146541"/>
                  </a:lnTo>
                  <a:lnTo>
                    <a:pt x="543938" y="183103"/>
                  </a:lnTo>
                  <a:lnTo>
                    <a:pt x="544479" y="268679"/>
                  </a:lnTo>
                  <a:lnTo>
                    <a:pt x="547686" y="281297"/>
                  </a:lnTo>
                  <a:lnTo>
                    <a:pt x="557472" y="297746"/>
                  </a:lnTo>
                  <a:lnTo>
                    <a:pt x="504461" y="348758"/>
                  </a:lnTo>
                  <a:lnTo>
                    <a:pt x="476560" y="366165"/>
                  </a:lnTo>
                  <a:lnTo>
                    <a:pt x="450741" y="411680"/>
                  </a:lnTo>
                  <a:lnTo>
                    <a:pt x="443579" y="421550"/>
                  </a:lnTo>
                  <a:lnTo>
                    <a:pt x="400312" y="470272"/>
                  </a:lnTo>
                  <a:lnTo>
                    <a:pt x="366456" y="513122"/>
                  </a:lnTo>
                  <a:lnTo>
                    <a:pt x="352881" y="518203"/>
                  </a:lnTo>
                  <a:lnTo>
                    <a:pt x="290958" y="518161"/>
                  </a:lnTo>
                  <a:lnTo>
                    <a:pt x="278549" y="523700"/>
                  </a:lnTo>
                  <a:lnTo>
                    <a:pt x="239654" y="487262"/>
                  </a:lnTo>
                  <a:lnTo>
                    <a:pt x="211337" y="470980"/>
                  </a:lnTo>
                  <a:lnTo>
                    <a:pt x="136755" y="424673"/>
                  </a:lnTo>
                  <a:lnTo>
                    <a:pt x="127427" y="424881"/>
                  </a:lnTo>
                  <a:lnTo>
                    <a:pt x="122638" y="423715"/>
                  </a:lnTo>
                  <a:lnTo>
                    <a:pt x="122638" y="423715"/>
                  </a:lnTo>
                  <a:lnTo>
                    <a:pt x="107230" y="392608"/>
                  </a:lnTo>
                  <a:lnTo>
                    <a:pt x="92489" y="373078"/>
                  </a:lnTo>
                  <a:lnTo>
                    <a:pt x="25111" y="308531"/>
                  </a:lnTo>
                  <a:lnTo>
                    <a:pt x="18364" y="293165"/>
                  </a:lnTo>
                  <a:lnTo>
                    <a:pt x="20447" y="283046"/>
                  </a:lnTo>
                  <a:lnTo>
                    <a:pt x="23736" y="277966"/>
                  </a:lnTo>
                  <a:lnTo>
                    <a:pt x="43808" y="261767"/>
                  </a:lnTo>
                  <a:lnTo>
                    <a:pt x="44350" y="252688"/>
                  </a:lnTo>
                  <a:lnTo>
                    <a:pt x="42226" y="248941"/>
                  </a:lnTo>
                  <a:lnTo>
                    <a:pt x="39935" y="226162"/>
                  </a:lnTo>
                  <a:lnTo>
                    <a:pt x="20405" y="184394"/>
                  </a:lnTo>
                  <a:lnTo>
                    <a:pt x="7621" y="184644"/>
                  </a:lnTo>
                  <a:lnTo>
                    <a:pt x="458" y="177357"/>
                  </a:lnTo>
                  <a:lnTo>
                    <a:pt x="0" y="168362"/>
                  </a:lnTo>
                  <a:lnTo>
                    <a:pt x="1374" y="163365"/>
                  </a:lnTo>
                  <a:lnTo>
                    <a:pt x="6621" y="158492"/>
                  </a:lnTo>
                  <a:lnTo>
                    <a:pt x="8120" y="140128"/>
                  </a:lnTo>
                  <a:lnTo>
                    <a:pt x="18698" y="131341"/>
                  </a:lnTo>
                  <a:lnTo>
                    <a:pt x="32815" y="110395"/>
                  </a:lnTo>
                  <a:lnTo>
                    <a:pt x="43558" y="100484"/>
                  </a:lnTo>
                  <a:lnTo>
                    <a:pt x="48222" y="93655"/>
                  </a:lnTo>
                  <a:lnTo>
                    <a:pt x="52303" y="83036"/>
                  </a:lnTo>
                  <a:lnTo>
                    <a:pt x="51471" y="73999"/>
                  </a:lnTo>
                  <a:lnTo>
                    <a:pt x="54552" y="67003"/>
                  </a:lnTo>
                  <a:lnTo>
                    <a:pt x="60382" y="59299"/>
                  </a:lnTo>
                  <a:lnTo>
                    <a:pt x="74124" y="49097"/>
                  </a:lnTo>
                  <a:lnTo>
                    <a:pt x="97902" y="292"/>
                  </a:lnTo>
                  <a:close/>
                </a:path>
              </a:pathLst>
            </a:custGeom>
            <a:solidFill>
              <a:srgbClr val="346929"/>
            </a:solidFill>
            <a:ln w="3175" cap="flat">
              <a:solidFill>
                <a:srgbClr val="FFFFFF"/>
              </a:solidFill>
              <a:prstDash val="solid"/>
              <a:miter/>
            </a:ln>
          </p:spPr>
          <p:txBody>
            <a:bodyPr rtlCol="0" anchor="ctr"/>
            <a:lstStyle/>
            <a:p>
              <a:endParaRPr lang="en-US"/>
            </a:p>
          </p:txBody>
        </p:sp>
        <p:sp>
          <p:nvSpPr>
            <p:cNvPr id="24" name="Freeform: Shape 23">
              <a:extLst>
                <a:ext uri="{FF2B5EF4-FFF2-40B4-BE49-F238E27FC236}">
                  <a16:creationId xmlns:a16="http://schemas.microsoft.com/office/drawing/2014/main" id="{F169E3C0-F6ED-47C1-BC81-F151594AE4C0}"/>
                </a:ext>
              </a:extLst>
            </p:cNvPr>
            <p:cNvSpPr/>
            <p:nvPr/>
          </p:nvSpPr>
          <p:spPr>
            <a:xfrm>
              <a:off x="7980030" y="4048516"/>
              <a:ext cx="304313" cy="485360"/>
            </a:xfrm>
            <a:custGeom>
              <a:avLst/>
              <a:gdLst>
                <a:gd name="connsiteX0" fmla="*/ 8745 w 328977"/>
                <a:gd name="connsiteY0" fmla="*/ 141211 h 524698"/>
                <a:gd name="connsiteX1" fmla="*/ 115225 w 328977"/>
                <a:gd name="connsiteY1" fmla="*/ 72042 h 524698"/>
                <a:gd name="connsiteX2" fmla="*/ 167196 w 328977"/>
                <a:gd name="connsiteY2" fmla="*/ 59966 h 524698"/>
                <a:gd name="connsiteX3" fmla="*/ 206298 w 328977"/>
                <a:gd name="connsiteY3" fmla="*/ 35854 h 524698"/>
                <a:gd name="connsiteX4" fmla="*/ 205674 w 328977"/>
                <a:gd name="connsiteY4" fmla="*/ 28525 h 524698"/>
                <a:gd name="connsiteX5" fmla="*/ 199469 w 328977"/>
                <a:gd name="connsiteY5" fmla="*/ 24111 h 524698"/>
                <a:gd name="connsiteX6" fmla="*/ 222414 w 328977"/>
                <a:gd name="connsiteY6" fmla="*/ 0 h 524698"/>
                <a:gd name="connsiteX7" fmla="*/ 230035 w 328977"/>
                <a:gd name="connsiteY7" fmla="*/ 4081 h 524698"/>
                <a:gd name="connsiteX8" fmla="*/ 232950 w 328977"/>
                <a:gd name="connsiteY8" fmla="*/ 2498 h 524698"/>
                <a:gd name="connsiteX9" fmla="*/ 260142 w 328977"/>
                <a:gd name="connsiteY9" fmla="*/ 9036 h 524698"/>
                <a:gd name="connsiteX10" fmla="*/ 264057 w 328977"/>
                <a:gd name="connsiteY10" fmla="*/ 14117 h 524698"/>
                <a:gd name="connsiteX11" fmla="*/ 273801 w 328977"/>
                <a:gd name="connsiteY11" fmla="*/ 18281 h 524698"/>
                <a:gd name="connsiteX12" fmla="*/ 301327 w 328977"/>
                <a:gd name="connsiteY12" fmla="*/ 95112 h 524698"/>
                <a:gd name="connsiteX13" fmla="*/ 298745 w 328977"/>
                <a:gd name="connsiteY13" fmla="*/ 101817 h 524698"/>
                <a:gd name="connsiteX14" fmla="*/ 324730 w 328977"/>
                <a:gd name="connsiteY14" fmla="*/ 140336 h 524698"/>
                <a:gd name="connsiteX15" fmla="*/ 324730 w 328977"/>
                <a:gd name="connsiteY15" fmla="*/ 140336 h 524698"/>
                <a:gd name="connsiteX16" fmla="*/ 325896 w 328977"/>
                <a:gd name="connsiteY16" fmla="*/ 146124 h 524698"/>
                <a:gd name="connsiteX17" fmla="*/ 329436 w 328977"/>
                <a:gd name="connsiteY17" fmla="*/ 154120 h 524698"/>
                <a:gd name="connsiteX18" fmla="*/ 329686 w 328977"/>
                <a:gd name="connsiteY18" fmla="*/ 175524 h 524698"/>
                <a:gd name="connsiteX19" fmla="*/ 320524 w 328977"/>
                <a:gd name="connsiteY19" fmla="*/ 198969 h 524698"/>
                <a:gd name="connsiteX20" fmla="*/ 310114 w 328977"/>
                <a:gd name="connsiteY20" fmla="*/ 216209 h 524698"/>
                <a:gd name="connsiteX21" fmla="*/ 307657 w 328977"/>
                <a:gd name="connsiteY21" fmla="*/ 217833 h 524698"/>
                <a:gd name="connsiteX22" fmla="*/ 305741 w 328977"/>
                <a:gd name="connsiteY22" fmla="*/ 222123 h 524698"/>
                <a:gd name="connsiteX23" fmla="*/ 303784 w 328977"/>
                <a:gd name="connsiteY23" fmla="*/ 223455 h 524698"/>
                <a:gd name="connsiteX24" fmla="*/ 304450 w 328977"/>
                <a:gd name="connsiteY24" fmla="*/ 224746 h 524698"/>
                <a:gd name="connsiteX25" fmla="*/ 309822 w 328977"/>
                <a:gd name="connsiteY25" fmla="*/ 224704 h 524698"/>
                <a:gd name="connsiteX26" fmla="*/ 315777 w 328977"/>
                <a:gd name="connsiteY26" fmla="*/ 231117 h 524698"/>
                <a:gd name="connsiteX27" fmla="*/ 316402 w 328977"/>
                <a:gd name="connsiteY27" fmla="*/ 234199 h 524698"/>
                <a:gd name="connsiteX28" fmla="*/ 308989 w 328977"/>
                <a:gd name="connsiteY28" fmla="*/ 272677 h 524698"/>
                <a:gd name="connsiteX29" fmla="*/ 313362 w 328977"/>
                <a:gd name="connsiteY29" fmla="*/ 282754 h 524698"/>
                <a:gd name="connsiteX30" fmla="*/ 293790 w 328977"/>
                <a:gd name="connsiteY30" fmla="*/ 298246 h 524698"/>
                <a:gd name="connsiteX31" fmla="*/ 293748 w 328977"/>
                <a:gd name="connsiteY31" fmla="*/ 303909 h 524698"/>
                <a:gd name="connsiteX32" fmla="*/ 292166 w 328977"/>
                <a:gd name="connsiteY32" fmla="*/ 307199 h 524698"/>
                <a:gd name="connsiteX33" fmla="*/ 279881 w 328977"/>
                <a:gd name="connsiteY33" fmla="*/ 315194 h 524698"/>
                <a:gd name="connsiteX34" fmla="*/ 278590 w 328977"/>
                <a:gd name="connsiteY34" fmla="*/ 315236 h 524698"/>
                <a:gd name="connsiteX35" fmla="*/ 280756 w 328977"/>
                <a:gd name="connsiteY35" fmla="*/ 307365 h 524698"/>
                <a:gd name="connsiteX36" fmla="*/ 276508 w 328977"/>
                <a:gd name="connsiteY36" fmla="*/ 307449 h 524698"/>
                <a:gd name="connsiteX37" fmla="*/ 250065 w 328977"/>
                <a:gd name="connsiteY37" fmla="*/ 283004 h 524698"/>
                <a:gd name="connsiteX38" fmla="*/ 248108 w 328977"/>
                <a:gd name="connsiteY38" fmla="*/ 282380 h 524698"/>
                <a:gd name="connsiteX39" fmla="*/ 245526 w 328977"/>
                <a:gd name="connsiteY39" fmla="*/ 284712 h 524698"/>
                <a:gd name="connsiteX40" fmla="*/ 240654 w 328977"/>
                <a:gd name="connsiteY40" fmla="*/ 285419 h 524698"/>
                <a:gd name="connsiteX41" fmla="*/ 236822 w 328977"/>
                <a:gd name="connsiteY41" fmla="*/ 290708 h 524698"/>
                <a:gd name="connsiteX42" fmla="*/ 225496 w 328977"/>
                <a:gd name="connsiteY42" fmla="*/ 296080 h 524698"/>
                <a:gd name="connsiteX43" fmla="*/ 211504 w 328977"/>
                <a:gd name="connsiteY43" fmla="*/ 320733 h 524698"/>
                <a:gd name="connsiteX44" fmla="*/ 205091 w 328977"/>
                <a:gd name="connsiteY44" fmla="*/ 328978 h 524698"/>
                <a:gd name="connsiteX45" fmla="*/ 197012 w 328977"/>
                <a:gd name="connsiteY45" fmla="*/ 336515 h 524698"/>
                <a:gd name="connsiteX46" fmla="*/ 193930 w 328977"/>
                <a:gd name="connsiteY46" fmla="*/ 345760 h 524698"/>
                <a:gd name="connsiteX47" fmla="*/ 193972 w 328977"/>
                <a:gd name="connsiteY47" fmla="*/ 348675 h 524698"/>
                <a:gd name="connsiteX48" fmla="*/ 198553 w 328977"/>
                <a:gd name="connsiteY48" fmla="*/ 349924 h 524698"/>
                <a:gd name="connsiteX49" fmla="*/ 201884 w 328977"/>
                <a:gd name="connsiteY49" fmla="*/ 355421 h 524698"/>
                <a:gd name="connsiteX50" fmla="*/ 196221 w 328977"/>
                <a:gd name="connsiteY50" fmla="*/ 367331 h 524698"/>
                <a:gd name="connsiteX51" fmla="*/ 201343 w 328977"/>
                <a:gd name="connsiteY51" fmla="*/ 386695 h 524698"/>
                <a:gd name="connsiteX52" fmla="*/ 206132 w 328977"/>
                <a:gd name="connsiteY52" fmla="*/ 399146 h 524698"/>
                <a:gd name="connsiteX53" fmla="*/ 204591 w 328977"/>
                <a:gd name="connsiteY53" fmla="*/ 402477 h 524698"/>
                <a:gd name="connsiteX54" fmla="*/ 205257 w 328977"/>
                <a:gd name="connsiteY54" fmla="*/ 408099 h 524698"/>
                <a:gd name="connsiteX55" fmla="*/ 203050 w 328977"/>
                <a:gd name="connsiteY55" fmla="*/ 412680 h 524698"/>
                <a:gd name="connsiteX56" fmla="*/ 203133 w 328977"/>
                <a:gd name="connsiteY56" fmla="*/ 417552 h 524698"/>
                <a:gd name="connsiteX57" fmla="*/ 197012 w 328977"/>
                <a:gd name="connsiteY57" fmla="*/ 422174 h 524698"/>
                <a:gd name="connsiteX58" fmla="*/ 190557 w 328977"/>
                <a:gd name="connsiteY58" fmla="*/ 424881 h 524698"/>
                <a:gd name="connsiteX59" fmla="*/ 186060 w 328977"/>
                <a:gd name="connsiteY59" fmla="*/ 428837 h 524698"/>
                <a:gd name="connsiteX60" fmla="*/ 183561 w 328977"/>
                <a:gd name="connsiteY60" fmla="*/ 443704 h 524698"/>
                <a:gd name="connsiteX61" fmla="*/ 183311 w 328977"/>
                <a:gd name="connsiteY61" fmla="*/ 453698 h 524698"/>
                <a:gd name="connsiteX62" fmla="*/ 171277 w 328977"/>
                <a:gd name="connsiteY62" fmla="*/ 485305 h 524698"/>
                <a:gd name="connsiteX63" fmla="*/ 168861 w 328977"/>
                <a:gd name="connsiteY63" fmla="*/ 498672 h 524698"/>
                <a:gd name="connsiteX64" fmla="*/ 163573 w 328977"/>
                <a:gd name="connsiteY64" fmla="*/ 513997 h 524698"/>
                <a:gd name="connsiteX65" fmla="*/ 164156 w 328977"/>
                <a:gd name="connsiteY65" fmla="*/ 524741 h 524698"/>
                <a:gd name="connsiteX66" fmla="*/ 128052 w 328977"/>
                <a:gd name="connsiteY66" fmla="*/ 525240 h 524698"/>
                <a:gd name="connsiteX67" fmla="*/ 127927 w 328977"/>
                <a:gd name="connsiteY67" fmla="*/ 516412 h 524698"/>
                <a:gd name="connsiteX68" fmla="*/ 126011 w 328977"/>
                <a:gd name="connsiteY68" fmla="*/ 507542 h 524698"/>
                <a:gd name="connsiteX69" fmla="*/ 126511 w 328977"/>
                <a:gd name="connsiteY69" fmla="*/ 498547 h 524698"/>
                <a:gd name="connsiteX70" fmla="*/ 132257 w 328977"/>
                <a:gd name="connsiteY70" fmla="*/ 481515 h 524698"/>
                <a:gd name="connsiteX71" fmla="*/ 138337 w 328977"/>
                <a:gd name="connsiteY71" fmla="*/ 472770 h 524698"/>
                <a:gd name="connsiteX72" fmla="*/ 144334 w 328977"/>
                <a:gd name="connsiteY72" fmla="*/ 449076 h 524698"/>
                <a:gd name="connsiteX73" fmla="*/ 143418 w 328977"/>
                <a:gd name="connsiteY73" fmla="*/ 443745 h 524698"/>
                <a:gd name="connsiteX74" fmla="*/ 143917 w 328977"/>
                <a:gd name="connsiteY74" fmla="*/ 434209 h 524698"/>
                <a:gd name="connsiteX75" fmla="*/ 140170 w 328977"/>
                <a:gd name="connsiteY75" fmla="*/ 421342 h 524698"/>
                <a:gd name="connsiteX76" fmla="*/ 140961 w 328977"/>
                <a:gd name="connsiteY76" fmla="*/ 415678 h 524698"/>
                <a:gd name="connsiteX77" fmla="*/ 138212 w 328977"/>
                <a:gd name="connsiteY77" fmla="*/ 408432 h 524698"/>
                <a:gd name="connsiteX78" fmla="*/ 126053 w 328977"/>
                <a:gd name="connsiteY78" fmla="*/ 408349 h 524698"/>
                <a:gd name="connsiteX79" fmla="*/ 109854 w 328977"/>
                <a:gd name="connsiteY79" fmla="*/ 379907 h 524698"/>
                <a:gd name="connsiteX80" fmla="*/ 89365 w 328977"/>
                <a:gd name="connsiteY80" fmla="*/ 365499 h 524698"/>
                <a:gd name="connsiteX81" fmla="*/ 57842 w 328977"/>
                <a:gd name="connsiteY81" fmla="*/ 327937 h 524698"/>
                <a:gd name="connsiteX82" fmla="*/ 18448 w 328977"/>
                <a:gd name="connsiteY82" fmla="*/ 314986 h 524698"/>
                <a:gd name="connsiteX83" fmla="*/ 28525 w 328977"/>
                <a:gd name="connsiteY83" fmla="*/ 296913 h 524698"/>
                <a:gd name="connsiteX84" fmla="*/ 0 w 328977"/>
                <a:gd name="connsiteY84" fmla="*/ 164739 h 524698"/>
                <a:gd name="connsiteX85" fmla="*/ 8745 w 328977"/>
                <a:gd name="connsiteY85" fmla="*/ 141211 h 524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328977" h="524698">
                  <a:moveTo>
                    <a:pt x="8745" y="141211"/>
                  </a:moveTo>
                  <a:lnTo>
                    <a:pt x="115225" y="72042"/>
                  </a:lnTo>
                  <a:lnTo>
                    <a:pt x="167196" y="59966"/>
                  </a:lnTo>
                  <a:lnTo>
                    <a:pt x="206298" y="35854"/>
                  </a:lnTo>
                  <a:lnTo>
                    <a:pt x="205674" y="28525"/>
                  </a:lnTo>
                  <a:lnTo>
                    <a:pt x="199469" y="24111"/>
                  </a:lnTo>
                  <a:lnTo>
                    <a:pt x="222414" y="0"/>
                  </a:lnTo>
                  <a:lnTo>
                    <a:pt x="230035" y="4081"/>
                  </a:lnTo>
                  <a:lnTo>
                    <a:pt x="232950" y="2498"/>
                  </a:lnTo>
                  <a:lnTo>
                    <a:pt x="260142" y="9036"/>
                  </a:lnTo>
                  <a:lnTo>
                    <a:pt x="264057" y="14117"/>
                  </a:lnTo>
                  <a:lnTo>
                    <a:pt x="273801" y="18281"/>
                  </a:lnTo>
                  <a:lnTo>
                    <a:pt x="301327" y="95112"/>
                  </a:lnTo>
                  <a:lnTo>
                    <a:pt x="298745" y="101817"/>
                  </a:lnTo>
                  <a:lnTo>
                    <a:pt x="324730" y="140336"/>
                  </a:lnTo>
                  <a:lnTo>
                    <a:pt x="324730" y="140336"/>
                  </a:lnTo>
                  <a:lnTo>
                    <a:pt x="325896" y="146124"/>
                  </a:lnTo>
                  <a:lnTo>
                    <a:pt x="329436" y="154120"/>
                  </a:lnTo>
                  <a:lnTo>
                    <a:pt x="329686" y="175524"/>
                  </a:lnTo>
                  <a:lnTo>
                    <a:pt x="320524" y="198969"/>
                  </a:lnTo>
                  <a:lnTo>
                    <a:pt x="310114" y="216209"/>
                  </a:lnTo>
                  <a:lnTo>
                    <a:pt x="307657" y="217833"/>
                  </a:lnTo>
                  <a:lnTo>
                    <a:pt x="305741" y="222123"/>
                  </a:lnTo>
                  <a:lnTo>
                    <a:pt x="303784" y="223455"/>
                  </a:lnTo>
                  <a:lnTo>
                    <a:pt x="304450" y="224746"/>
                  </a:lnTo>
                  <a:lnTo>
                    <a:pt x="309822" y="224704"/>
                  </a:lnTo>
                  <a:lnTo>
                    <a:pt x="315777" y="231117"/>
                  </a:lnTo>
                  <a:lnTo>
                    <a:pt x="316402" y="234199"/>
                  </a:lnTo>
                  <a:lnTo>
                    <a:pt x="308989" y="272677"/>
                  </a:lnTo>
                  <a:lnTo>
                    <a:pt x="313362" y="282754"/>
                  </a:lnTo>
                  <a:lnTo>
                    <a:pt x="293790" y="298246"/>
                  </a:lnTo>
                  <a:lnTo>
                    <a:pt x="293748" y="303909"/>
                  </a:lnTo>
                  <a:lnTo>
                    <a:pt x="292166" y="307199"/>
                  </a:lnTo>
                  <a:lnTo>
                    <a:pt x="279881" y="315194"/>
                  </a:lnTo>
                  <a:lnTo>
                    <a:pt x="278590" y="315236"/>
                  </a:lnTo>
                  <a:lnTo>
                    <a:pt x="280756" y="307365"/>
                  </a:lnTo>
                  <a:lnTo>
                    <a:pt x="276508" y="307449"/>
                  </a:lnTo>
                  <a:lnTo>
                    <a:pt x="250065" y="283004"/>
                  </a:lnTo>
                  <a:lnTo>
                    <a:pt x="248108" y="282380"/>
                  </a:lnTo>
                  <a:lnTo>
                    <a:pt x="245526" y="284712"/>
                  </a:lnTo>
                  <a:lnTo>
                    <a:pt x="240654" y="285419"/>
                  </a:lnTo>
                  <a:lnTo>
                    <a:pt x="236822" y="290708"/>
                  </a:lnTo>
                  <a:lnTo>
                    <a:pt x="225496" y="296080"/>
                  </a:lnTo>
                  <a:lnTo>
                    <a:pt x="211504" y="320733"/>
                  </a:lnTo>
                  <a:lnTo>
                    <a:pt x="205091" y="328978"/>
                  </a:lnTo>
                  <a:lnTo>
                    <a:pt x="197012" y="336515"/>
                  </a:lnTo>
                  <a:lnTo>
                    <a:pt x="193930" y="345760"/>
                  </a:lnTo>
                  <a:lnTo>
                    <a:pt x="193972" y="348675"/>
                  </a:lnTo>
                  <a:lnTo>
                    <a:pt x="198553" y="349924"/>
                  </a:lnTo>
                  <a:lnTo>
                    <a:pt x="201884" y="355421"/>
                  </a:lnTo>
                  <a:lnTo>
                    <a:pt x="196221" y="367331"/>
                  </a:lnTo>
                  <a:lnTo>
                    <a:pt x="201343" y="386695"/>
                  </a:lnTo>
                  <a:lnTo>
                    <a:pt x="206132" y="399146"/>
                  </a:lnTo>
                  <a:lnTo>
                    <a:pt x="204591" y="402477"/>
                  </a:lnTo>
                  <a:lnTo>
                    <a:pt x="205257" y="408099"/>
                  </a:lnTo>
                  <a:lnTo>
                    <a:pt x="203050" y="412680"/>
                  </a:lnTo>
                  <a:lnTo>
                    <a:pt x="203133" y="417552"/>
                  </a:lnTo>
                  <a:lnTo>
                    <a:pt x="197012" y="422174"/>
                  </a:lnTo>
                  <a:lnTo>
                    <a:pt x="190557" y="424881"/>
                  </a:lnTo>
                  <a:lnTo>
                    <a:pt x="186060" y="428837"/>
                  </a:lnTo>
                  <a:lnTo>
                    <a:pt x="183561" y="443704"/>
                  </a:lnTo>
                  <a:lnTo>
                    <a:pt x="183311" y="453698"/>
                  </a:lnTo>
                  <a:lnTo>
                    <a:pt x="171277" y="485305"/>
                  </a:lnTo>
                  <a:lnTo>
                    <a:pt x="168861" y="498672"/>
                  </a:lnTo>
                  <a:lnTo>
                    <a:pt x="163573" y="513997"/>
                  </a:lnTo>
                  <a:lnTo>
                    <a:pt x="164156" y="524741"/>
                  </a:lnTo>
                  <a:lnTo>
                    <a:pt x="128052" y="525240"/>
                  </a:lnTo>
                  <a:lnTo>
                    <a:pt x="127927" y="516412"/>
                  </a:lnTo>
                  <a:lnTo>
                    <a:pt x="126011" y="507542"/>
                  </a:lnTo>
                  <a:lnTo>
                    <a:pt x="126511" y="498547"/>
                  </a:lnTo>
                  <a:lnTo>
                    <a:pt x="132257" y="481515"/>
                  </a:lnTo>
                  <a:lnTo>
                    <a:pt x="138337" y="472770"/>
                  </a:lnTo>
                  <a:lnTo>
                    <a:pt x="144334" y="449076"/>
                  </a:lnTo>
                  <a:lnTo>
                    <a:pt x="143418" y="443745"/>
                  </a:lnTo>
                  <a:lnTo>
                    <a:pt x="143917" y="434209"/>
                  </a:lnTo>
                  <a:lnTo>
                    <a:pt x="140170" y="421342"/>
                  </a:lnTo>
                  <a:lnTo>
                    <a:pt x="140961" y="415678"/>
                  </a:lnTo>
                  <a:lnTo>
                    <a:pt x="138212" y="408432"/>
                  </a:lnTo>
                  <a:lnTo>
                    <a:pt x="126053" y="408349"/>
                  </a:lnTo>
                  <a:lnTo>
                    <a:pt x="109854" y="379907"/>
                  </a:lnTo>
                  <a:lnTo>
                    <a:pt x="89365" y="365499"/>
                  </a:lnTo>
                  <a:lnTo>
                    <a:pt x="57842" y="327937"/>
                  </a:lnTo>
                  <a:lnTo>
                    <a:pt x="18448" y="314986"/>
                  </a:lnTo>
                  <a:lnTo>
                    <a:pt x="28525" y="296913"/>
                  </a:lnTo>
                  <a:lnTo>
                    <a:pt x="0" y="164739"/>
                  </a:lnTo>
                  <a:lnTo>
                    <a:pt x="8745" y="141211"/>
                  </a:lnTo>
                  <a:close/>
                </a:path>
              </a:pathLst>
            </a:custGeom>
            <a:solidFill>
              <a:srgbClr val="346929"/>
            </a:solidFill>
            <a:ln w="3175" cap="flat">
              <a:solidFill>
                <a:srgbClr val="FFFFFF"/>
              </a:solidFill>
              <a:prstDash val="solid"/>
              <a:miter/>
            </a:ln>
          </p:spPr>
          <p:txBody>
            <a:bodyPr rtlCol="0" anchor="ctr"/>
            <a:lstStyle/>
            <a:p>
              <a:endParaRPr lang="en-US"/>
            </a:p>
          </p:txBody>
        </p:sp>
        <p:sp>
          <p:nvSpPr>
            <p:cNvPr id="25" name="Freeform: Shape 24">
              <a:extLst>
                <a:ext uri="{FF2B5EF4-FFF2-40B4-BE49-F238E27FC236}">
                  <a16:creationId xmlns:a16="http://schemas.microsoft.com/office/drawing/2014/main" id="{6C6F95D1-9AC7-42DB-B381-BD649DB39223}"/>
                </a:ext>
              </a:extLst>
            </p:cNvPr>
            <p:cNvSpPr/>
            <p:nvPr/>
          </p:nvSpPr>
          <p:spPr>
            <a:xfrm>
              <a:off x="6700683" y="2460236"/>
              <a:ext cx="1205695" cy="943755"/>
            </a:xfrm>
            <a:custGeom>
              <a:avLst/>
              <a:gdLst>
                <a:gd name="connsiteX0" fmla="*/ 1089583 w 1303418"/>
                <a:gd name="connsiteY0" fmla="*/ 39019 h 1020247"/>
                <a:gd name="connsiteX1" fmla="*/ 1262859 w 1303418"/>
                <a:gd name="connsiteY1" fmla="*/ 40269 h 1020247"/>
                <a:gd name="connsiteX2" fmla="*/ 1262859 w 1303418"/>
                <a:gd name="connsiteY2" fmla="*/ 40269 h 1020247"/>
                <a:gd name="connsiteX3" fmla="*/ 1243204 w 1303418"/>
                <a:gd name="connsiteY3" fmla="*/ 408058 h 1020247"/>
                <a:gd name="connsiteX4" fmla="*/ 1243662 w 1303418"/>
                <a:gd name="connsiteY4" fmla="*/ 465275 h 1020247"/>
                <a:gd name="connsiteX5" fmla="*/ 1233418 w 1303418"/>
                <a:gd name="connsiteY5" fmla="*/ 610150 h 1020247"/>
                <a:gd name="connsiteX6" fmla="*/ 1297256 w 1303418"/>
                <a:gd name="connsiteY6" fmla="*/ 675363 h 1020247"/>
                <a:gd name="connsiteX7" fmla="*/ 1285721 w 1303418"/>
                <a:gd name="connsiteY7" fmla="*/ 740742 h 1020247"/>
                <a:gd name="connsiteX8" fmla="*/ 1305959 w 1303418"/>
                <a:gd name="connsiteY8" fmla="*/ 801998 h 1020247"/>
                <a:gd name="connsiteX9" fmla="*/ 1271687 w 1303418"/>
                <a:gd name="connsiteY9" fmla="*/ 849179 h 1020247"/>
                <a:gd name="connsiteX10" fmla="*/ 1165332 w 1303418"/>
                <a:gd name="connsiteY10" fmla="*/ 1001842 h 1020247"/>
                <a:gd name="connsiteX11" fmla="*/ 1160501 w 1303418"/>
                <a:gd name="connsiteY11" fmla="*/ 1002467 h 1020247"/>
                <a:gd name="connsiteX12" fmla="*/ 1160501 w 1303418"/>
                <a:gd name="connsiteY12" fmla="*/ 1002467 h 1020247"/>
                <a:gd name="connsiteX13" fmla="*/ 1125604 w 1303418"/>
                <a:gd name="connsiteY13" fmla="*/ 1020664 h 1020247"/>
                <a:gd name="connsiteX14" fmla="*/ 1125604 w 1303418"/>
                <a:gd name="connsiteY14" fmla="*/ 1020664 h 1020247"/>
                <a:gd name="connsiteX15" fmla="*/ 1103492 w 1303418"/>
                <a:gd name="connsiteY15" fmla="*/ 1023371 h 1020247"/>
                <a:gd name="connsiteX16" fmla="*/ 1020290 w 1303418"/>
                <a:gd name="connsiteY16" fmla="*/ 1024204 h 1020247"/>
                <a:gd name="connsiteX17" fmla="*/ 847014 w 1303418"/>
                <a:gd name="connsiteY17" fmla="*/ 1014959 h 1020247"/>
                <a:gd name="connsiteX18" fmla="*/ 618978 w 1303418"/>
                <a:gd name="connsiteY18" fmla="*/ 1012586 h 1020247"/>
                <a:gd name="connsiteX19" fmla="*/ 424881 w 1303418"/>
                <a:gd name="connsiteY19" fmla="*/ 1012586 h 1020247"/>
                <a:gd name="connsiteX20" fmla="*/ 424881 w 1303418"/>
                <a:gd name="connsiteY20" fmla="*/ 1012586 h 1020247"/>
                <a:gd name="connsiteX21" fmla="*/ 424881 w 1303418"/>
                <a:gd name="connsiteY21" fmla="*/ 402935 h 1020247"/>
                <a:gd name="connsiteX22" fmla="*/ 0 w 1303418"/>
                <a:gd name="connsiteY22" fmla="*/ 402311 h 1020247"/>
                <a:gd name="connsiteX23" fmla="*/ 0 w 1303418"/>
                <a:gd name="connsiteY23" fmla="*/ 402311 h 1020247"/>
                <a:gd name="connsiteX24" fmla="*/ 0 w 1303418"/>
                <a:gd name="connsiteY24" fmla="*/ 41185 h 1020247"/>
                <a:gd name="connsiteX25" fmla="*/ 23653 w 1303418"/>
                <a:gd name="connsiteY25" fmla="*/ 40227 h 1020247"/>
                <a:gd name="connsiteX26" fmla="*/ 250815 w 1303418"/>
                <a:gd name="connsiteY26" fmla="*/ 39686 h 1020247"/>
                <a:gd name="connsiteX27" fmla="*/ 793003 w 1303418"/>
                <a:gd name="connsiteY27" fmla="*/ 39977 h 1020247"/>
                <a:gd name="connsiteX28" fmla="*/ 849679 w 1303418"/>
                <a:gd name="connsiteY28" fmla="*/ 41143 h 1020247"/>
                <a:gd name="connsiteX29" fmla="*/ 849679 w 1303418"/>
                <a:gd name="connsiteY29" fmla="*/ 40060 h 1020247"/>
                <a:gd name="connsiteX30" fmla="*/ 1073759 w 1303418"/>
                <a:gd name="connsiteY30" fmla="*/ 39852 h 1020247"/>
                <a:gd name="connsiteX31" fmla="*/ 1080297 w 1303418"/>
                <a:gd name="connsiteY31" fmla="*/ 20072 h 1020247"/>
                <a:gd name="connsiteX32" fmla="*/ 1089375 w 1303418"/>
                <a:gd name="connsiteY32" fmla="*/ 7954 h 1020247"/>
                <a:gd name="connsiteX33" fmla="*/ 1100286 w 1303418"/>
                <a:gd name="connsiteY33" fmla="*/ 0 h 1020247"/>
                <a:gd name="connsiteX34" fmla="*/ 1106823 w 1303418"/>
                <a:gd name="connsiteY34" fmla="*/ 8079 h 1020247"/>
                <a:gd name="connsiteX35" fmla="*/ 1093664 w 1303418"/>
                <a:gd name="connsiteY35" fmla="*/ 26235 h 1020247"/>
                <a:gd name="connsiteX36" fmla="*/ 1089583 w 1303418"/>
                <a:gd name="connsiteY36" fmla="*/ 39019 h 10202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303418" h="1020247">
                  <a:moveTo>
                    <a:pt x="1089583" y="39019"/>
                  </a:moveTo>
                  <a:lnTo>
                    <a:pt x="1262859" y="40269"/>
                  </a:lnTo>
                  <a:lnTo>
                    <a:pt x="1262859" y="40269"/>
                  </a:lnTo>
                  <a:lnTo>
                    <a:pt x="1243204" y="408058"/>
                  </a:lnTo>
                  <a:lnTo>
                    <a:pt x="1243662" y="465275"/>
                  </a:lnTo>
                  <a:lnTo>
                    <a:pt x="1233418" y="610150"/>
                  </a:lnTo>
                  <a:lnTo>
                    <a:pt x="1297256" y="675363"/>
                  </a:lnTo>
                  <a:lnTo>
                    <a:pt x="1285721" y="740742"/>
                  </a:lnTo>
                  <a:lnTo>
                    <a:pt x="1305959" y="801998"/>
                  </a:lnTo>
                  <a:lnTo>
                    <a:pt x="1271687" y="849179"/>
                  </a:lnTo>
                  <a:lnTo>
                    <a:pt x="1165332" y="1001842"/>
                  </a:lnTo>
                  <a:lnTo>
                    <a:pt x="1160501" y="1002467"/>
                  </a:lnTo>
                  <a:lnTo>
                    <a:pt x="1160501" y="1002467"/>
                  </a:lnTo>
                  <a:lnTo>
                    <a:pt x="1125604" y="1020664"/>
                  </a:lnTo>
                  <a:lnTo>
                    <a:pt x="1125604" y="1020664"/>
                  </a:lnTo>
                  <a:lnTo>
                    <a:pt x="1103492" y="1023371"/>
                  </a:lnTo>
                  <a:lnTo>
                    <a:pt x="1020290" y="1024204"/>
                  </a:lnTo>
                  <a:lnTo>
                    <a:pt x="847014" y="1014959"/>
                  </a:lnTo>
                  <a:lnTo>
                    <a:pt x="618978" y="1012586"/>
                  </a:lnTo>
                  <a:lnTo>
                    <a:pt x="424881" y="1012586"/>
                  </a:lnTo>
                  <a:lnTo>
                    <a:pt x="424881" y="1012586"/>
                  </a:lnTo>
                  <a:lnTo>
                    <a:pt x="424881" y="402935"/>
                  </a:lnTo>
                  <a:lnTo>
                    <a:pt x="0" y="402311"/>
                  </a:lnTo>
                  <a:lnTo>
                    <a:pt x="0" y="402311"/>
                  </a:lnTo>
                  <a:lnTo>
                    <a:pt x="0" y="41185"/>
                  </a:lnTo>
                  <a:lnTo>
                    <a:pt x="23653" y="40227"/>
                  </a:lnTo>
                  <a:lnTo>
                    <a:pt x="250815" y="39686"/>
                  </a:lnTo>
                  <a:lnTo>
                    <a:pt x="793003" y="39977"/>
                  </a:lnTo>
                  <a:lnTo>
                    <a:pt x="849679" y="41143"/>
                  </a:lnTo>
                  <a:lnTo>
                    <a:pt x="849679" y="40060"/>
                  </a:lnTo>
                  <a:lnTo>
                    <a:pt x="1073759" y="39852"/>
                  </a:lnTo>
                  <a:lnTo>
                    <a:pt x="1080297" y="20072"/>
                  </a:lnTo>
                  <a:lnTo>
                    <a:pt x="1089375" y="7954"/>
                  </a:lnTo>
                  <a:lnTo>
                    <a:pt x="1100286" y="0"/>
                  </a:lnTo>
                  <a:lnTo>
                    <a:pt x="1106823" y="8079"/>
                  </a:lnTo>
                  <a:lnTo>
                    <a:pt x="1093664" y="26235"/>
                  </a:lnTo>
                  <a:lnTo>
                    <a:pt x="1089583" y="39019"/>
                  </a:lnTo>
                  <a:close/>
                </a:path>
              </a:pathLst>
            </a:custGeom>
            <a:solidFill>
              <a:srgbClr val="346929"/>
            </a:solidFill>
            <a:ln w="3175" cap="flat">
              <a:solidFill>
                <a:srgbClr val="FFFFFF"/>
              </a:solidFill>
              <a:prstDash val="solid"/>
              <a:miter/>
            </a:ln>
          </p:spPr>
          <p:txBody>
            <a:bodyPr rtlCol="0" anchor="ctr"/>
            <a:lstStyle/>
            <a:p>
              <a:endParaRPr lang="en-US"/>
            </a:p>
          </p:txBody>
        </p:sp>
        <p:sp>
          <p:nvSpPr>
            <p:cNvPr id="26" name="Freeform: Shape 25">
              <a:extLst>
                <a:ext uri="{FF2B5EF4-FFF2-40B4-BE49-F238E27FC236}">
                  <a16:creationId xmlns:a16="http://schemas.microsoft.com/office/drawing/2014/main" id="{23129122-A5F4-443F-96AE-E6246945F4EB}"/>
                </a:ext>
              </a:extLst>
            </p:cNvPr>
            <p:cNvSpPr/>
            <p:nvPr/>
          </p:nvSpPr>
          <p:spPr>
            <a:xfrm>
              <a:off x="7774098" y="2497215"/>
              <a:ext cx="616329" cy="1001536"/>
            </a:xfrm>
            <a:custGeom>
              <a:avLst/>
              <a:gdLst>
                <a:gd name="connsiteX0" fmla="*/ 294331 w 666284"/>
                <a:gd name="connsiteY0" fmla="*/ 50846 h 1082712"/>
                <a:gd name="connsiteX1" fmla="*/ 297080 w 666284"/>
                <a:gd name="connsiteY1" fmla="*/ 50846 h 1082712"/>
                <a:gd name="connsiteX2" fmla="*/ 297080 w 666284"/>
                <a:gd name="connsiteY2" fmla="*/ 50846 h 1082712"/>
                <a:gd name="connsiteX3" fmla="*/ 291999 w 666284"/>
                <a:gd name="connsiteY3" fmla="*/ 55718 h 1082712"/>
                <a:gd name="connsiteX4" fmla="*/ 244693 w 666284"/>
                <a:gd name="connsiteY4" fmla="*/ 91156 h 1082712"/>
                <a:gd name="connsiteX5" fmla="*/ 254895 w 666284"/>
                <a:gd name="connsiteY5" fmla="*/ 102899 h 1082712"/>
                <a:gd name="connsiteX6" fmla="*/ 256603 w 666284"/>
                <a:gd name="connsiteY6" fmla="*/ 107272 h 1082712"/>
                <a:gd name="connsiteX7" fmla="*/ 258810 w 666284"/>
                <a:gd name="connsiteY7" fmla="*/ 129967 h 1082712"/>
                <a:gd name="connsiteX8" fmla="*/ 257269 w 666284"/>
                <a:gd name="connsiteY8" fmla="*/ 137588 h 1082712"/>
                <a:gd name="connsiteX9" fmla="*/ 248607 w 666284"/>
                <a:gd name="connsiteY9" fmla="*/ 149206 h 1082712"/>
                <a:gd name="connsiteX10" fmla="*/ 249440 w 666284"/>
                <a:gd name="connsiteY10" fmla="*/ 170402 h 1082712"/>
                <a:gd name="connsiteX11" fmla="*/ 244526 w 666284"/>
                <a:gd name="connsiteY11" fmla="*/ 188850 h 1082712"/>
                <a:gd name="connsiteX12" fmla="*/ 247358 w 666284"/>
                <a:gd name="connsiteY12" fmla="*/ 196679 h 1082712"/>
                <a:gd name="connsiteX13" fmla="*/ 261017 w 666284"/>
                <a:gd name="connsiteY13" fmla="*/ 205507 h 1082712"/>
                <a:gd name="connsiteX14" fmla="*/ 274343 w 666284"/>
                <a:gd name="connsiteY14" fmla="*/ 223080 h 1082712"/>
                <a:gd name="connsiteX15" fmla="*/ 290916 w 666284"/>
                <a:gd name="connsiteY15" fmla="*/ 228452 h 1082712"/>
                <a:gd name="connsiteX16" fmla="*/ 295664 w 666284"/>
                <a:gd name="connsiteY16" fmla="*/ 240570 h 1082712"/>
                <a:gd name="connsiteX17" fmla="*/ 308073 w 666284"/>
                <a:gd name="connsiteY17" fmla="*/ 261142 h 1082712"/>
                <a:gd name="connsiteX18" fmla="*/ 314028 w 666284"/>
                <a:gd name="connsiteY18" fmla="*/ 275592 h 1082712"/>
                <a:gd name="connsiteX19" fmla="*/ 312945 w 666284"/>
                <a:gd name="connsiteY19" fmla="*/ 299953 h 1082712"/>
                <a:gd name="connsiteX20" fmla="*/ 301119 w 666284"/>
                <a:gd name="connsiteY20" fmla="*/ 351132 h 1082712"/>
                <a:gd name="connsiteX21" fmla="*/ 301285 w 666284"/>
                <a:gd name="connsiteY21" fmla="*/ 355088 h 1082712"/>
                <a:gd name="connsiteX22" fmla="*/ 309239 w 666284"/>
                <a:gd name="connsiteY22" fmla="*/ 368164 h 1082712"/>
                <a:gd name="connsiteX23" fmla="*/ 316777 w 666284"/>
                <a:gd name="connsiteY23" fmla="*/ 420842 h 1082712"/>
                <a:gd name="connsiteX24" fmla="*/ 312612 w 666284"/>
                <a:gd name="connsiteY24" fmla="*/ 469147 h 1082712"/>
                <a:gd name="connsiteX25" fmla="*/ 313487 w 666284"/>
                <a:gd name="connsiteY25" fmla="*/ 483806 h 1082712"/>
                <a:gd name="connsiteX26" fmla="*/ 333142 w 666284"/>
                <a:gd name="connsiteY26" fmla="*/ 516745 h 1082712"/>
                <a:gd name="connsiteX27" fmla="*/ 387528 w 666284"/>
                <a:gd name="connsiteY27" fmla="*/ 659955 h 1082712"/>
                <a:gd name="connsiteX28" fmla="*/ 443579 w 666284"/>
                <a:gd name="connsiteY28" fmla="*/ 678777 h 1082712"/>
                <a:gd name="connsiteX29" fmla="*/ 471438 w 666284"/>
                <a:gd name="connsiteY29" fmla="*/ 693769 h 1082712"/>
                <a:gd name="connsiteX30" fmla="*/ 512331 w 666284"/>
                <a:gd name="connsiteY30" fmla="*/ 734662 h 1082712"/>
                <a:gd name="connsiteX31" fmla="*/ 565551 w 666284"/>
                <a:gd name="connsiteY31" fmla="*/ 820488 h 1082712"/>
                <a:gd name="connsiteX32" fmla="*/ 575462 w 666284"/>
                <a:gd name="connsiteY32" fmla="*/ 829691 h 1082712"/>
                <a:gd name="connsiteX33" fmla="*/ 602862 w 666284"/>
                <a:gd name="connsiteY33" fmla="*/ 842683 h 1082712"/>
                <a:gd name="connsiteX34" fmla="*/ 669324 w 666284"/>
                <a:gd name="connsiteY34" fmla="*/ 869543 h 1082712"/>
                <a:gd name="connsiteX35" fmla="*/ 669324 w 666284"/>
                <a:gd name="connsiteY35" fmla="*/ 869543 h 1082712"/>
                <a:gd name="connsiteX36" fmla="*/ 653625 w 666284"/>
                <a:gd name="connsiteY36" fmla="*/ 975190 h 1082712"/>
                <a:gd name="connsiteX37" fmla="*/ 607568 w 666284"/>
                <a:gd name="connsiteY37" fmla="*/ 1008172 h 1082712"/>
                <a:gd name="connsiteX38" fmla="*/ 598490 w 666284"/>
                <a:gd name="connsiteY38" fmla="*/ 1006881 h 1082712"/>
                <a:gd name="connsiteX39" fmla="*/ 589495 w 666284"/>
                <a:gd name="connsiteY39" fmla="*/ 1010504 h 1082712"/>
                <a:gd name="connsiteX40" fmla="*/ 454614 w 666284"/>
                <a:gd name="connsiteY40" fmla="*/ 1003549 h 1082712"/>
                <a:gd name="connsiteX41" fmla="*/ 441413 w 666284"/>
                <a:gd name="connsiteY41" fmla="*/ 1010045 h 1082712"/>
                <a:gd name="connsiteX42" fmla="*/ 432752 w 666284"/>
                <a:gd name="connsiteY42" fmla="*/ 1020081 h 1082712"/>
                <a:gd name="connsiteX43" fmla="*/ 427880 w 666284"/>
                <a:gd name="connsiteY43" fmla="*/ 1019956 h 1082712"/>
                <a:gd name="connsiteX44" fmla="*/ 404143 w 666284"/>
                <a:gd name="connsiteY44" fmla="*/ 1069386 h 1082712"/>
                <a:gd name="connsiteX45" fmla="*/ 404143 w 666284"/>
                <a:gd name="connsiteY45" fmla="*/ 1069386 h 1082712"/>
                <a:gd name="connsiteX46" fmla="*/ 372869 w 666284"/>
                <a:gd name="connsiteY46" fmla="*/ 1077174 h 1082712"/>
                <a:gd name="connsiteX47" fmla="*/ 330727 w 666284"/>
                <a:gd name="connsiteY47" fmla="*/ 1084086 h 1082712"/>
                <a:gd name="connsiteX48" fmla="*/ 305450 w 666284"/>
                <a:gd name="connsiteY48" fmla="*/ 1077715 h 1082712"/>
                <a:gd name="connsiteX49" fmla="*/ 287377 w 666284"/>
                <a:gd name="connsiteY49" fmla="*/ 1070011 h 1082712"/>
                <a:gd name="connsiteX50" fmla="*/ 275051 w 666284"/>
                <a:gd name="connsiteY50" fmla="*/ 1059642 h 1082712"/>
                <a:gd name="connsiteX51" fmla="*/ 213336 w 666284"/>
                <a:gd name="connsiteY51" fmla="*/ 1042069 h 1082712"/>
                <a:gd name="connsiteX52" fmla="*/ 167196 w 666284"/>
                <a:gd name="connsiteY52" fmla="*/ 1033990 h 1082712"/>
                <a:gd name="connsiteX53" fmla="*/ 149581 w 666284"/>
                <a:gd name="connsiteY53" fmla="*/ 1019124 h 1082712"/>
                <a:gd name="connsiteX54" fmla="*/ 59383 w 666284"/>
                <a:gd name="connsiteY54" fmla="*/ 1007255 h 1082712"/>
                <a:gd name="connsiteX55" fmla="*/ 0 w 666284"/>
                <a:gd name="connsiteY55" fmla="*/ 962531 h 1082712"/>
                <a:gd name="connsiteX56" fmla="*/ 0 w 666284"/>
                <a:gd name="connsiteY56" fmla="*/ 962531 h 1082712"/>
                <a:gd name="connsiteX57" fmla="*/ 4830 w 666284"/>
                <a:gd name="connsiteY57" fmla="*/ 961906 h 1082712"/>
                <a:gd name="connsiteX58" fmla="*/ 111186 w 666284"/>
                <a:gd name="connsiteY58" fmla="*/ 809244 h 1082712"/>
                <a:gd name="connsiteX59" fmla="*/ 145458 w 666284"/>
                <a:gd name="connsiteY59" fmla="*/ 762063 h 1082712"/>
                <a:gd name="connsiteX60" fmla="*/ 125220 w 666284"/>
                <a:gd name="connsiteY60" fmla="*/ 700806 h 1082712"/>
                <a:gd name="connsiteX61" fmla="*/ 136755 w 666284"/>
                <a:gd name="connsiteY61" fmla="*/ 635427 h 1082712"/>
                <a:gd name="connsiteX62" fmla="*/ 72916 w 666284"/>
                <a:gd name="connsiteY62" fmla="*/ 570215 h 1082712"/>
                <a:gd name="connsiteX63" fmla="*/ 83161 w 666284"/>
                <a:gd name="connsiteY63" fmla="*/ 425339 h 1082712"/>
                <a:gd name="connsiteX64" fmla="*/ 82702 w 666284"/>
                <a:gd name="connsiteY64" fmla="*/ 368122 h 1082712"/>
                <a:gd name="connsiteX65" fmla="*/ 102358 w 666284"/>
                <a:gd name="connsiteY65" fmla="*/ 333 h 1082712"/>
                <a:gd name="connsiteX66" fmla="*/ 102358 w 666284"/>
                <a:gd name="connsiteY66" fmla="*/ 333 h 1082712"/>
                <a:gd name="connsiteX67" fmla="*/ 227411 w 666284"/>
                <a:gd name="connsiteY67" fmla="*/ 0 h 1082712"/>
                <a:gd name="connsiteX68" fmla="*/ 294331 w 666284"/>
                <a:gd name="connsiteY68" fmla="*/ 50846 h 10827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666284" h="1082712">
                  <a:moveTo>
                    <a:pt x="294331" y="50846"/>
                  </a:moveTo>
                  <a:lnTo>
                    <a:pt x="297080" y="50846"/>
                  </a:lnTo>
                  <a:lnTo>
                    <a:pt x="297080" y="50846"/>
                  </a:lnTo>
                  <a:lnTo>
                    <a:pt x="291999" y="55718"/>
                  </a:lnTo>
                  <a:lnTo>
                    <a:pt x="244693" y="91156"/>
                  </a:lnTo>
                  <a:lnTo>
                    <a:pt x="254895" y="102899"/>
                  </a:lnTo>
                  <a:lnTo>
                    <a:pt x="256603" y="107272"/>
                  </a:lnTo>
                  <a:lnTo>
                    <a:pt x="258810" y="129967"/>
                  </a:lnTo>
                  <a:lnTo>
                    <a:pt x="257269" y="137588"/>
                  </a:lnTo>
                  <a:lnTo>
                    <a:pt x="248607" y="149206"/>
                  </a:lnTo>
                  <a:lnTo>
                    <a:pt x="249440" y="170402"/>
                  </a:lnTo>
                  <a:lnTo>
                    <a:pt x="244526" y="188850"/>
                  </a:lnTo>
                  <a:lnTo>
                    <a:pt x="247358" y="196679"/>
                  </a:lnTo>
                  <a:lnTo>
                    <a:pt x="261017" y="205507"/>
                  </a:lnTo>
                  <a:lnTo>
                    <a:pt x="274343" y="223080"/>
                  </a:lnTo>
                  <a:lnTo>
                    <a:pt x="290916" y="228452"/>
                  </a:lnTo>
                  <a:lnTo>
                    <a:pt x="295664" y="240570"/>
                  </a:lnTo>
                  <a:lnTo>
                    <a:pt x="308073" y="261142"/>
                  </a:lnTo>
                  <a:lnTo>
                    <a:pt x="314028" y="275592"/>
                  </a:lnTo>
                  <a:lnTo>
                    <a:pt x="312945" y="299953"/>
                  </a:lnTo>
                  <a:lnTo>
                    <a:pt x="301119" y="351132"/>
                  </a:lnTo>
                  <a:lnTo>
                    <a:pt x="301285" y="355088"/>
                  </a:lnTo>
                  <a:lnTo>
                    <a:pt x="309239" y="368164"/>
                  </a:lnTo>
                  <a:lnTo>
                    <a:pt x="316777" y="420842"/>
                  </a:lnTo>
                  <a:lnTo>
                    <a:pt x="312612" y="469147"/>
                  </a:lnTo>
                  <a:lnTo>
                    <a:pt x="313487" y="483806"/>
                  </a:lnTo>
                  <a:lnTo>
                    <a:pt x="333142" y="516745"/>
                  </a:lnTo>
                  <a:lnTo>
                    <a:pt x="387528" y="659955"/>
                  </a:lnTo>
                  <a:lnTo>
                    <a:pt x="443579" y="678777"/>
                  </a:lnTo>
                  <a:lnTo>
                    <a:pt x="471438" y="693769"/>
                  </a:lnTo>
                  <a:lnTo>
                    <a:pt x="512331" y="734662"/>
                  </a:lnTo>
                  <a:lnTo>
                    <a:pt x="565551" y="820488"/>
                  </a:lnTo>
                  <a:lnTo>
                    <a:pt x="575462" y="829691"/>
                  </a:lnTo>
                  <a:lnTo>
                    <a:pt x="602862" y="842683"/>
                  </a:lnTo>
                  <a:lnTo>
                    <a:pt x="669324" y="869543"/>
                  </a:lnTo>
                  <a:lnTo>
                    <a:pt x="669324" y="869543"/>
                  </a:lnTo>
                  <a:lnTo>
                    <a:pt x="653625" y="975190"/>
                  </a:lnTo>
                  <a:lnTo>
                    <a:pt x="607568" y="1008172"/>
                  </a:lnTo>
                  <a:lnTo>
                    <a:pt x="598490" y="1006881"/>
                  </a:lnTo>
                  <a:lnTo>
                    <a:pt x="589495" y="1010504"/>
                  </a:lnTo>
                  <a:lnTo>
                    <a:pt x="454614" y="1003549"/>
                  </a:lnTo>
                  <a:lnTo>
                    <a:pt x="441413" y="1010045"/>
                  </a:lnTo>
                  <a:lnTo>
                    <a:pt x="432752" y="1020081"/>
                  </a:lnTo>
                  <a:lnTo>
                    <a:pt x="427880" y="1019956"/>
                  </a:lnTo>
                  <a:lnTo>
                    <a:pt x="404143" y="1069386"/>
                  </a:lnTo>
                  <a:lnTo>
                    <a:pt x="404143" y="1069386"/>
                  </a:lnTo>
                  <a:lnTo>
                    <a:pt x="372869" y="1077174"/>
                  </a:lnTo>
                  <a:lnTo>
                    <a:pt x="330727" y="1084086"/>
                  </a:lnTo>
                  <a:lnTo>
                    <a:pt x="305450" y="1077715"/>
                  </a:lnTo>
                  <a:lnTo>
                    <a:pt x="287377" y="1070011"/>
                  </a:lnTo>
                  <a:lnTo>
                    <a:pt x="275051" y="1059642"/>
                  </a:lnTo>
                  <a:lnTo>
                    <a:pt x="213336" y="1042069"/>
                  </a:lnTo>
                  <a:lnTo>
                    <a:pt x="167196" y="1033990"/>
                  </a:lnTo>
                  <a:lnTo>
                    <a:pt x="149581" y="1019124"/>
                  </a:lnTo>
                  <a:lnTo>
                    <a:pt x="59383" y="1007255"/>
                  </a:lnTo>
                  <a:lnTo>
                    <a:pt x="0" y="962531"/>
                  </a:lnTo>
                  <a:lnTo>
                    <a:pt x="0" y="962531"/>
                  </a:lnTo>
                  <a:lnTo>
                    <a:pt x="4830" y="961906"/>
                  </a:lnTo>
                  <a:lnTo>
                    <a:pt x="111186" y="809244"/>
                  </a:lnTo>
                  <a:lnTo>
                    <a:pt x="145458" y="762063"/>
                  </a:lnTo>
                  <a:lnTo>
                    <a:pt x="125220" y="700806"/>
                  </a:lnTo>
                  <a:lnTo>
                    <a:pt x="136755" y="635427"/>
                  </a:lnTo>
                  <a:lnTo>
                    <a:pt x="72916" y="570215"/>
                  </a:lnTo>
                  <a:lnTo>
                    <a:pt x="83161" y="425339"/>
                  </a:lnTo>
                  <a:lnTo>
                    <a:pt x="82702" y="368122"/>
                  </a:lnTo>
                  <a:lnTo>
                    <a:pt x="102358" y="333"/>
                  </a:lnTo>
                  <a:lnTo>
                    <a:pt x="102358" y="333"/>
                  </a:lnTo>
                  <a:lnTo>
                    <a:pt x="227411" y="0"/>
                  </a:lnTo>
                  <a:lnTo>
                    <a:pt x="294331" y="50846"/>
                  </a:lnTo>
                  <a:close/>
                </a:path>
              </a:pathLst>
            </a:custGeom>
            <a:solidFill>
              <a:srgbClr val="346929"/>
            </a:solidFill>
            <a:ln w="3175" cap="flat">
              <a:solidFill>
                <a:srgbClr val="FFFFFF"/>
              </a:solidFill>
              <a:prstDash val="solid"/>
              <a:miter/>
            </a:ln>
          </p:spPr>
          <p:txBody>
            <a:bodyPr rtlCol="0" anchor="ctr"/>
            <a:lstStyle/>
            <a:p>
              <a:endParaRPr lang="en-US"/>
            </a:p>
          </p:txBody>
        </p:sp>
        <p:sp>
          <p:nvSpPr>
            <p:cNvPr id="27" name="Freeform: Shape 26">
              <a:extLst>
                <a:ext uri="{FF2B5EF4-FFF2-40B4-BE49-F238E27FC236}">
                  <a16:creationId xmlns:a16="http://schemas.microsoft.com/office/drawing/2014/main" id="{2EC31ED3-EFE6-4220-B6D3-003E70BEC527}"/>
                </a:ext>
              </a:extLst>
            </p:cNvPr>
            <p:cNvSpPr/>
            <p:nvPr/>
          </p:nvSpPr>
          <p:spPr>
            <a:xfrm>
              <a:off x="7730801" y="3615121"/>
              <a:ext cx="265792" cy="531584"/>
            </a:xfrm>
            <a:custGeom>
              <a:avLst/>
              <a:gdLst>
                <a:gd name="connsiteX0" fmla="*/ 157785 w 287335"/>
                <a:gd name="connsiteY0" fmla="*/ 0 h 574670"/>
                <a:gd name="connsiteX1" fmla="*/ 171693 w 287335"/>
                <a:gd name="connsiteY1" fmla="*/ 7745 h 574670"/>
                <a:gd name="connsiteX2" fmla="*/ 176191 w 287335"/>
                <a:gd name="connsiteY2" fmla="*/ 6038 h 574670"/>
                <a:gd name="connsiteX3" fmla="*/ 177606 w 287335"/>
                <a:gd name="connsiteY3" fmla="*/ 7412 h 574670"/>
                <a:gd name="connsiteX4" fmla="*/ 184644 w 287335"/>
                <a:gd name="connsiteY4" fmla="*/ 9161 h 574670"/>
                <a:gd name="connsiteX5" fmla="*/ 185352 w 287335"/>
                <a:gd name="connsiteY5" fmla="*/ 11244 h 574670"/>
                <a:gd name="connsiteX6" fmla="*/ 191682 w 287335"/>
                <a:gd name="connsiteY6" fmla="*/ 11369 h 574670"/>
                <a:gd name="connsiteX7" fmla="*/ 193930 w 287335"/>
                <a:gd name="connsiteY7" fmla="*/ 14159 h 574670"/>
                <a:gd name="connsiteX8" fmla="*/ 202509 w 287335"/>
                <a:gd name="connsiteY8" fmla="*/ 18448 h 574670"/>
                <a:gd name="connsiteX9" fmla="*/ 203966 w 287335"/>
                <a:gd name="connsiteY9" fmla="*/ 25527 h 574670"/>
                <a:gd name="connsiteX10" fmla="*/ 208339 w 287335"/>
                <a:gd name="connsiteY10" fmla="*/ 30899 h 574670"/>
                <a:gd name="connsiteX11" fmla="*/ 209380 w 287335"/>
                <a:gd name="connsiteY11" fmla="*/ 34022 h 574670"/>
                <a:gd name="connsiteX12" fmla="*/ 206049 w 287335"/>
                <a:gd name="connsiteY12" fmla="*/ 46265 h 574670"/>
                <a:gd name="connsiteX13" fmla="*/ 190016 w 287335"/>
                <a:gd name="connsiteY13" fmla="*/ 34314 h 574670"/>
                <a:gd name="connsiteX14" fmla="*/ 189100 w 287335"/>
                <a:gd name="connsiteY14" fmla="*/ 38270 h 574670"/>
                <a:gd name="connsiteX15" fmla="*/ 182271 w 287335"/>
                <a:gd name="connsiteY15" fmla="*/ 46265 h 574670"/>
                <a:gd name="connsiteX16" fmla="*/ 195388 w 287335"/>
                <a:gd name="connsiteY16" fmla="*/ 56551 h 574670"/>
                <a:gd name="connsiteX17" fmla="*/ 191432 w 287335"/>
                <a:gd name="connsiteY17" fmla="*/ 60674 h 574670"/>
                <a:gd name="connsiteX18" fmla="*/ 199511 w 287335"/>
                <a:gd name="connsiteY18" fmla="*/ 65796 h 574670"/>
                <a:gd name="connsiteX19" fmla="*/ 202217 w 287335"/>
                <a:gd name="connsiteY19" fmla="*/ 64505 h 574670"/>
                <a:gd name="connsiteX20" fmla="*/ 213794 w 287335"/>
                <a:gd name="connsiteY20" fmla="*/ 72375 h 574670"/>
                <a:gd name="connsiteX21" fmla="*/ 217917 w 287335"/>
                <a:gd name="connsiteY21" fmla="*/ 69877 h 574670"/>
                <a:gd name="connsiteX22" fmla="*/ 220623 w 287335"/>
                <a:gd name="connsiteY22" fmla="*/ 71376 h 574670"/>
                <a:gd name="connsiteX23" fmla="*/ 222664 w 287335"/>
                <a:gd name="connsiteY23" fmla="*/ 69627 h 574670"/>
                <a:gd name="connsiteX24" fmla="*/ 226162 w 287335"/>
                <a:gd name="connsiteY24" fmla="*/ 72333 h 574670"/>
                <a:gd name="connsiteX25" fmla="*/ 226662 w 287335"/>
                <a:gd name="connsiteY25" fmla="*/ 75040 h 574670"/>
                <a:gd name="connsiteX26" fmla="*/ 229702 w 287335"/>
                <a:gd name="connsiteY26" fmla="*/ 78705 h 574670"/>
                <a:gd name="connsiteX27" fmla="*/ 228244 w 287335"/>
                <a:gd name="connsiteY27" fmla="*/ 86742 h 574670"/>
                <a:gd name="connsiteX28" fmla="*/ 226037 w 287335"/>
                <a:gd name="connsiteY28" fmla="*/ 86117 h 574670"/>
                <a:gd name="connsiteX29" fmla="*/ 224913 w 287335"/>
                <a:gd name="connsiteY29" fmla="*/ 82994 h 574670"/>
                <a:gd name="connsiteX30" fmla="*/ 220540 w 287335"/>
                <a:gd name="connsiteY30" fmla="*/ 77872 h 574670"/>
                <a:gd name="connsiteX31" fmla="*/ 216043 w 287335"/>
                <a:gd name="connsiteY31" fmla="*/ 79163 h 574670"/>
                <a:gd name="connsiteX32" fmla="*/ 218208 w 287335"/>
                <a:gd name="connsiteY32" fmla="*/ 82911 h 574670"/>
                <a:gd name="connsiteX33" fmla="*/ 212545 w 287335"/>
                <a:gd name="connsiteY33" fmla="*/ 87450 h 574670"/>
                <a:gd name="connsiteX34" fmla="*/ 206215 w 287335"/>
                <a:gd name="connsiteY34" fmla="*/ 89657 h 574670"/>
                <a:gd name="connsiteX35" fmla="*/ 207673 w 287335"/>
                <a:gd name="connsiteY35" fmla="*/ 97819 h 574670"/>
                <a:gd name="connsiteX36" fmla="*/ 217958 w 287335"/>
                <a:gd name="connsiteY36" fmla="*/ 110853 h 574670"/>
                <a:gd name="connsiteX37" fmla="*/ 215668 w 287335"/>
                <a:gd name="connsiteY37" fmla="*/ 114559 h 574670"/>
                <a:gd name="connsiteX38" fmla="*/ 212420 w 287335"/>
                <a:gd name="connsiteY38" fmla="*/ 113768 h 574670"/>
                <a:gd name="connsiteX39" fmla="*/ 210046 w 287335"/>
                <a:gd name="connsiteY39" fmla="*/ 115059 h 574670"/>
                <a:gd name="connsiteX40" fmla="*/ 207964 w 287335"/>
                <a:gd name="connsiteY40" fmla="*/ 112727 h 574670"/>
                <a:gd name="connsiteX41" fmla="*/ 196804 w 287335"/>
                <a:gd name="connsiteY41" fmla="*/ 113352 h 574670"/>
                <a:gd name="connsiteX42" fmla="*/ 191932 w 287335"/>
                <a:gd name="connsiteY42" fmla="*/ 116517 h 574670"/>
                <a:gd name="connsiteX43" fmla="*/ 179106 w 287335"/>
                <a:gd name="connsiteY43" fmla="*/ 117141 h 574670"/>
                <a:gd name="connsiteX44" fmla="*/ 176066 w 287335"/>
                <a:gd name="connsiteY44" fmla="*/ 122596 h 574670"/>
                <a:gd name="connsiteX45" fmla="*/ 158784 w 287335"/>
                <a:gd name="connsiteY45" fmla="*/ 118599 h 574670"/>
                <a:gd name="connsiteX46" fmla="*/ 151538 w 287335"/>
                <a:gd name="connsiteY46" fmla="*/ 127510 h 574670"/>
                <a:gd name="connsiteX47" fmla="*/ 152954 w 287335"/>
                <a:gd name="connsiteY47" fmla="*/ 129093 h 574670"/>
                <a:gd name="connsiteX48" fmla="*/ 151705 w 287335"/>
                <a:gd name="connsiteY48" fmla="*/ 132466 h 574670"/>
                <a:gd name="connsiteX49" fmla="*/ 158284 w 287335"/>
                <a:gd name="connsiteY49" fmla="*/ 136838 h 574670"/>
                <a:gd name="connsiteX50" fmla="*/ 162615 w 287335"/>
                <a:gd name="connsiteY50" fmla="*/ 132716 h 574670"/>
                <a:gd name="connsiteX51" fmla="*/ 165697 w 287335"/>
                <a:gd name="connsiteY51" fmla="*/ 135089 h 574670"/>
                <a:gd name="connsiteX52" fmla="*/ 161283 w 287335"/>
                <a:gd name="connsiteY52" fmla="*/ 139920 h 574670"/>
                <a:gd name="connsiteX53" fmla="*/ 168445 w 287335"/>
                <a:gd name="connsiteY53" fmla="*/ 145167 h 574670"/>
                <a:gd name="connsiteX54" fmla="*/ 175608 w 287335"/>
                <a:gd name="connsiteY54" fmla="*/ 138087 h 574670"/>
                <a:gd name="connsiteX55" fmla="*/ 182895 w 287335"/>
                <a:gd name="connsiteY55" fmla="*/ 142043 h 574670"/>
                <a:gd name="connsiteX56" fmla="*/ 177523 w 287335"/>
                <a:gd name="connsiteY56" fmla="*/ 147290 h 574670"/>
                <a:gd name="connsiteX57" fmla="*/ 175358 w 287335"/>
                <a:gd name="connsiteY57" fmla="*/ 156493 h 574670"/>
                <a:gd name="connsiteX58" fmla="*/ 176565 w 287335"/>
                <a:gd name="connsiteY58" fmla="*/ 159117 h 574670"/>
                <a:gd name="connsiteX59" fmla="*/ 175150 w 287335"/>
                <a:gd name="connsiteY59" fmla="*/ 160783 h 574670"/>
                <a:gd name="connsiteX60" fmla="*/ 168653 w 287335"/>
                <a:gd name="connsiteY60" fmla="*/ 158909 h 574670"/>
                <a:gd name="connsiteX61" fmla="*/ 170277 w 287335"/>
                <a:gd name="connsiteY61" fmla="*/ 164989 h 574670"/>
                <a:gd name="connsiteX62" fmla="*/ 175316 w 287335"/>
                <a:gd name="connsiteY62" fmla="*/ 166613 h 574670"/>
                <a:gd name="connsiteX63" fmla="*/ 178564 w 287335"/>
                <a:gd name="connsiteY63" fmla="*/ 176899 h 574670"/>
                <a:gd name="connsiteX64" fmla="*/ 176440 w 287335"/>
                <a:gd name="connsiteY64" fmla="*/ 177773 h 574670"/>
                <a:gd name="connsiteX65" fmla="*/ 174775 w 287335"/>
                <a:gd name="connsiteY65" fmla="*/ 173442 h 574670"/>
                <a:gd name="connsiteX66" fmla="*/ 163864 w 287335"/>
                <a:gd name="connsiteY66" fmla="*/ 173734 h 574670"/>
                <a:gd name="connsiteX67" fmla="*/ 156785 w 287335"/>
                <a:gd name="connsiteY67" fmla="*/ 182895 h 574670"/>
                <a:gd name="connsiteX68" fmla="*/ 160117 w 287335"/>
                <a:gd name="connsiteY68" fmla="*/ 186560 h 574670"/>
                <a:gd name="connsiteX69" fmla="*/ 163490 w 287335"/>
                <a:gd name="connsiteY69" fmla="*/ 183520 h 574670"/>
                <a:gd name="connsiteX70" fmla="*/ 173401 w 287335"/>
                <a:gd name="connsiteY70" fmla="*/ 186435 h 574670"/>
                <a:gd name="connsiteX71" fmla="*/ 171610 w 287335"/>
                <a:gd name="connsiteY71" fmla="*/ 195804 h 574670"/>
                <a:gd name="connsiteX72" fmla="*/ 174400 w 287335"/>
                <a:gd name="connsiteY72" fmla="*/ 198511 h 574670"/>
                <a:gd name="connsiteX73" fmla="*/ 170444 w 287335"/>
                <a:gd name="connsiteY73" fmla="*/ 199344 h 574670"/>
                <a:gd name="connsiteX74" fmla="*/ 170069 w 287335"/>
                <a:gd name="connsiteY74" fmla="*/ 202551 h 574670"/>
                <a:gd name="connsiteX75" fmla="*/ 175608 w 287335"/>
                <a:gd name="connsiteY75" fmla="*/ 216584 h 574670"/>
                <a:gd name="connsiteX76" fmla="*/ 173359 w 287335"/>
                <a:gd name="connsiteY76" fmla="*/ 227078 h 574670"/>
                <a:gd name="connsiteX77" fmla="*/ 178606 w 287335"/>
                <a:gd name="connsiteY77" fmla="*/ 230951 h 574670"/>
                <a:gd name="connsiteX78" fmla="*/ 181687 w 287335"/>
                <a:gd name="connsiteY78" fmla="*/ 229577 h 574670"/>
                <a:gd name="connsiteX79" fmla="*/ 184811 w 287335"/>
                <a:gd name="connsiteY79" fmla="*/ 235323 h 574670"/>
                <a:gd name="connsiteX80" fmla="*/ 194139 w 287335"/>
                <a:gd name="connsiteY80" fmla="*/ 234615 h 574670"/>
                <a:gd name="connsiteX81" fmla="*/ 193306 w 287335"/>
                <a:gd name="connsiteY81" fmla="*/ 242777 h 574670"/>
                <a:gd name="connsiteX82" fmla="*/ 200801 w 287335"/>
                <a:gd name="connsiteY82" fmla="*/ 258560 h 574670"/>
                <a:gd name="connsiteX83" fmla="*/ 201301 w 287335"/>
                <a:gd name="connsiteY83" fmla="*/ 263765 h 574670"/>
                <a:gd name="connsiteX84" fmla="*/ 197553 w 287335"/>
                <a:gd name="connsiteY84" fmla="*/ 270470 h 574670"/>
                <a:gd name="connsiteX85" fmla="*/ 201759 w 287335"/>
                <a:gd name="connsiteY85" fmla="*/ 287127 h 574670"/>
                <a:gd name="connsiteX86" fmla="*/ 241986 w 287335"/>
                <a:gd name="connsiteY86" fmla="*/ 286044 h 574670"/>
                <a:gd name="connsiteX87" fmla="*/ 241986 w 287335"/>
                <a:gd name="connsiteY87" fmla="*/ 286044 h 574670"/>
                <a:gd name="connsiteX88" fmla="*/ 243527 w 287335"/>
                <a:gd name="connsiteY88" fmla="*/ 297038 h 574670"/>
                <a:gd name="connsiteX89" fmla="*/ 241736 w 287335"/>
                <a:gd name="connsiteY89" fmla="*/ 301119 h 574670"/>
                <a:gd name="connsiteX90" fmla="*/ 245817 w 287335"/>
                <a:gd name="connsiteY90" fmla="*/ 307740 h 574670"/>
                <a:gd name="connsiteX91" fmla="*/ 243360 w 287335"/>
                <a:gd name="connsiteY91" fmla="*/ 322024 h 574670"/>
                <a:gd name="connsiteX92" fmla="*/ 238072 w 287335"/>
                <a:gd name="connsiteY92" fmla="*/ 337764 h 574670"/>
                <a:gd name="connsiteX93" fmla="*/ 236531 w 287335"/>
                <a:gd name="connsiteY93" fmla="*/ 346718 h 574670"/>
                <a:gd name="connsiteX94" fmla="*/ 266014 w 287335"/>
                <a:gd name="connsiteY94" fmla="*/ 388319 h 574670"/>
                <a:gd name="connsiteX95" fmla="*/ 281214 w 287335"/>
                <a:gd name="connsiteY95" fmla="*/ 405351 h 574670"/>
                <a:gd name="connsiteX96" fmla="*/ 260101 w 287335"/>
                <a:gd name="connsiteY96" fmla="*/ 445994 h 574670"/>
                <a:gd name="connsiteX97" fmla="*/ 278090 w 287335"/>
                <a:gd name="connsiteY97" fmla="*/ 486679 h 574670"/>
                <a:gd name="connsiteX98" fmla="*/ 289501 w 287335"/>
                <a:gd name="connsiteY98" fmla="*/ 526781 h 574670"/>
                <a:gd name="connsiteX99" fmla="*/ 289501 w 287335"/>
                <a:gd name="connsiteY99" fmla="*/ 526781 h 574670"/>
                <a:gd name="connsiteX100" fmla="*/ 199219 w 287335"/>
                <a:gd name="connsiteY100" fmla="*/ 523700 h 574670"/>
                <a:gd name="connsiteX101" fmla="*/ 200219 w 287335"/>
                <a:gd name="connsiteY101" fmla="*/ 526615 h 574670"/>
                <a:gd name="connsiteX102" fmla="*/ 199885 w 287335"/>
                <a:gd name="connsiteY102" fmla="*/ 542855 h 574670"/>
                <a:gd name="connsiteX103" fmla="*/ 203550 w 287335"/>
                <a:gd name="connsiteY103" fmla="*/ 555598 h 574670"/>
                <a:gd name="connsiteX104" fmla="*/ 202925 w 287335"/>
                <a:gd name="connsiteY104" fmla="*/ 562344 h 574670"/>
                <a:gd name="connsiteX105" fmla="*/ 198678 w 287335"/>
                <a:gd name="connsiteY105" fmla="*/ 571339 h 574670"/>
                <a:gd name="connsiteX106" fmla="*/ 199177 w 287335"/>
                <a:gd name="connsiteY106" fmla="*/ 577710 h 574670"/>
                <a:gd name="connsiteX107" fmla="*/ 105773 w 287335"/>
                <a:gd name="connsiteY107" fmla="*/ 577794 h 574670"/>
                <a:gd name="connsiteX108" fmla="*/ 105773 w 287335"/>
                <a:gd name="connsiteY108" fmla="*/ 577794 h 574670"/>
                <a:gd name="connsiteX109" fmla="*/ 93780 w 287335"/>
                <a:gd name="connsiteY109" fmla="*/ 564051 h 574670"/>
                <a:gd name="connsiteX110" fmla="*/ 61090 w 287335"/>
                <a:gd name="connsiteY110" fmla="*/ 533527 h 574670"/>
                <a:gd name="connsiteX111" fmla="*/ 46057 w 287335"/>
                <a:gd name="connsiteY111" fmla="*/ 533736 h 574670"/>
                <a:gd name="connsiteX112" fmla="*/ 23653 w 287335"/>
                <a:gd name="connsiteY112" fmla="*/ 467232 h 574670"/>
                <a:gd name="connsiteX113" fmla="*/ 23653 w 287335"/>
                <a:gd name="connsiteY113" fmla="*/ 467232 h 574670"/>
                <a:gd name="connsiteX114" fmla="*/ 16074 w 287335"/>
                <a:gd name="connsiteY114" fmla="*/ 440705 h 574670"/>
                <a:gd name="connsiteX115" fmla="*/ 21571 w 287335"/>
                <a:gd name="connsiteY115" fmla="*/ 428921 h 574670"/>
                <a:gd name="connsiteX116" fmla="*/ 20696 w 287335"/>
                <a:gd name="connsiteY116" fmla="*/ 424090 h 574670"/>
                <a:gd name="connsiteX117" fmla="*/ 31524 w 287335"/>
                <a:gd name="connsiteY117" fmla="*/ 390359 h 574670"/>
                <a:gd name="connsiteX118" fmla="*/ 48722 w 287335"/>
                <a:gd name="connsiteY118" fmla="*/ 380740 h 574670"/>
                <a:gd name="connsiteX119" fmla="*/ 63464 w 287335"/>
                <a:gd name="connsiteY119" fmla="*/ 367456 h 574670"/>
                <a:gd name="connsiteX120" fmla="*/ 76498 w 287335"/>
                <a:gd name="connsiteY120" fmla="*/ 363416 h 574670"/>
                <a:gd name="connsiteX121" fmla="*/ 87367 w 287335"/>
                <a:gd name="connsiteY121" fmla="*/ 349758 h 574670"/>
                <a:gd name="connsiteX122" fmla="*/ 86492 w 287335"/>
                <a:gd name="connsiteY122" fmla="*/ 346260 h 574670"/>
                <a:gd name="connsiteX123" fmla="*/ 79746 w 287335"/>
                <a:gd name="connsiteY123" fmla="*/ 343803 h 574670"/>
                <a:gd name="connsiteX124" fmla="*/ 79371 w 287335"/>
                <a:gd name="connsiteY124" fmla="*/ 333850 h 574670"/>
                <a:gd name="connsiteX125" fmla="*/ 86076 w 287335"/>
                <a:gd name="connsiteY125" fmla="*/ 312945 h 574670"/>
                <a:gd name="connsiteX126" fmla="*/ 88824 w 287335"/>
                <a:gd name="connsiteY126" fmla="*/ 311405 h 574670"/>
                <a:gd name="connsiteX127" fmla="*/ 86284 w 287335"/>
                <a:gd name="connsiteY127" fmla="*/ 309489 h 574670"/>
                <a:gd name="connsiteX128" fmla="*/ 86201 w 287335"/>
                <a:gd name="connsiteY128" fmla="*/ 307407 h 574670"/>
                <a:gd name="connsiteX129" fmla="*/ 55593 w 287335"/>
                <a:gd name="connsiteY129" fmla="*/ 280672 h 574670"/>
                <a:gd name="connsiteX130" fmla="*/ 40727 w 287335"/>
                <a:gd name="connsiteY130" fmla="*/ 235615 h 574670"/>
                <a:gd name="connsiteX131" fmla="*/ 8537 w 287335"/>
                <a:gd name="connsiteY131" fmla="*/ 212045 h 574670"/>
                <a:gd name="connsiteX132" fmla="*/ 250 w 287335"/>
                <a:gd name="connsiteY132" fmla="*/ 185602 h 574670"/>
                <a:gd name="connsiteX133" fmla="*/ 0 w 287335"/>
                <a:gd name="connsiteY133" fmla="*/ 162698 h 574670"/>
                <a:gd name="connsiteX134" fmla="*/ 12743 w 287335"/>
                <a:gd name="connsiteY134" fmla="*/ 130217 h 574670"/>
                <a:gd name="connsiteX135" fmla="*/ 61007 w 287335"/>
                <a:gd name="connsiteY135" fmla="*/ 87033 h 574670"/>
                <a:gd name="connsiteX136" fmla="*/ 70126 w 287335"/>
                <a:gd name="connsiteY136" fmla="*/ 53386 h 574670"/>
                <a:gd name="connsiteX137" fmla="*/ 84618 w 287335"/>
                <a:gd name="connsiteY137" fmla="*/ 53969 h 574670"/>
                <a:gd name="connsiteX138" fmla="*/ 85576 w 287335"/>
                <a:gd name="connsiteY138" fmla="*/ 52262 h 574670"/>
                <a:gd name="connsiteX139" fmla="*/ 89282 w 287335"/>
                <a:gd name="connsiteY139" fmla="*/ 51179 h 574670"/>
                <a:gd name="connsiteX140" fmla="*/ 83869 w 287335"/>
                <a:gd name="connsiteY140" fmla="*/ 40768 h 574670"/>
                <a:gd name="connsiteX141" fmla="*/ 84327 w 287335"/>
                <a:gd name="connsiteY141" fmla="*/ 37478 h 574670"/>
                <a:gd name="connsiteX142" fmla="*/ 86700 w 287335"/>
                <a:gd name="connsiteY142" fmla="*/ 33606 h 574670"/>
                <a:gd name="connsiteX143" fmla="*/ 139712 w 287335"/>
                <a:gd name="connsiteY143" fmla="*/ 10702 h 574670"/>
                <a:gd name="connsiteX144" fmla="*/ 139712 w 287335"/>
                <a:gd name="connsiteY144" fmla="*/ 10702 h 574670"/>
                <a:gd name="connsiteX145" fmla="*/ 151663 w 287335"/>
                <a:gd name="connsiteY145" fmla="*/ 11119 h 574670"/>
                <a:gd name="connsiteX146" fmla="*/ 153662 w 287335"/>
                <a:gd name="connsiteY146" fmla="*/ 5414 h 574670"/>
                <a:gd name="connsiteX147" fmla="*/ 157785 w 287335"/>
                <a:gd name="connsiteY147" fmla="*/ 0 h 5746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Lst>
              <a:rect l="l" t="t" r="r" b="b"/>
              <a:pathLst>
                <a:path w="287335" h="574670">
                  <a:moveTo>
                    <a:pt x="157785" y="0"/>
                  </a:moveTo>
                  <a:lnTo>
                    <a:pt x="171693" y="7745"/>
                  </a:lnTo>
                  <a:lnTo>
                    <a:pt x="176191" y="6038"/>
                  </a:lnTo>
                  <a:lnTo>
                    <a:pt x="177606" y="7412"/>
                  </a:lnTo>
                  <a:lnTo>
                    <a:pt x="184644" y="9161"/>
                  </a:lnTo>
                  <a:lnTo>
                    <a:pt x="185352" y="11244"/>
                  </a:lnTo>
                  <a:lnTo>
                    <a:pt x="191682" y="11369"/>
                  </a:lnTo>
                  <a:lnTo>
                    <a:pt x="193930" y="14159"/>
                  </a:lnTo>
                  <a:lnTo>
                    <a:pt x="202509" y="18448"/>
                  </a:lnTo>
                  <a:lnTo>
                    <a:pt x="203966" y="25527"/>
                  </a:lnTo>
                  <a:lnTo>
                    <a:pt x="208339" y="30899"/>
                  </a:lnTo>
                  <a:lnTo>
                    <a:pt x="209380" y="34022"/>
                  </a:lnTo>
                  <a:lnTo>
                    <a:pt x="206049" y="46265"/>
                  </a:lnTo>
                  <a:lnTo>
                    <a:pt x="190016" y="34314"/>
                  </a:lnTo>
                  <a:lnTo>
                    <a:pt x="189100" y="38270"/>
                  </a:lnTo>
                  <a:lnTo>
                    <a:pt x="182271" y="46265"/>
                  </a:lnTo>
                  <a:lnTo>
                    <a:pt x="195388" y="56551"/>
                  </a:lnTo>
                  <a:lnTo>
                    <a:pt x="191432" y="60674"/>
                  </a:lnTo>
                  <a:lnTo>
                    <a:pt x="199511" y="65796"/>
                  </a:lnTo>
                  <a:lnTo>
                    <a:pt x="202217" y="64505"/>
                  </a:lnTo>
                  <a:lnTo>
                    <a:pt x="213794" y="72375"/>
                  </a:lnTo>
                  <a:lnTo>
                    <a:pt x="217917" y="69877"/>
                  </a:lnTo>
                  <a:lnTo>
                    <a:pt x="220623" y="71376"/>
                  </a:lnTo>
                  <a:lnTo>
                    <a:pt x="222664" y="69627"/>
                  </a:lnTo>
                  <a:lnTo>
                    <a:pt x="226162" y="72333"/>
                  </a:lnTo>
                  <a:lnTo>
                    <a:pt x="226662" y="75040"/>
                  </a:lnTo>
                  <a:lnTo>
                    <a:pt x="229702" y="78705"/>
                  </a:lnTo>
                  <a:lnTo>
                    <a:pt x="228244" y="86742"/>
                  </a:lnTo>
                  <a:lnTo>
                    <a:pt x="226037" y="86117"/>
                  </a:lnTo>
                  <a:lnTo>
                    <a:pt x="224913" y="82994"/>
                  </a:lnTo>
                  <a:lnTo>
                    <a:pt x="220540" y="77872"/>
                  </a:lnTo>
                  <a:lnTo>
                    <a:pt x="216043" y="79163"/>
                  </a:lnTo>
                  <a:lnTo>
                    <a:pt x="218208" y="82911"/>
                  </a:lnTo>
                  <a:lnTo>
                    <a:pt x="212545" y="87450"/>
                  </a:lnTo>
                  <a:lnTo>
                    <a:pt x="206215" y="89657"/>
                  </a:lnTo>
                  <a:lnTo>
                    <a:pt x="207673" y="97819"/>
                  </a:lnTo>
                  <a:lnTo>
                    <a:pt x="217958" y="110853"/>
                  </a:lnTo>
                  <a:lnTo>
                    <a:pt x="215668" y="114559"/>
                  </a:lnTo>
                  <a:lnTo>
                    <a:pt x="212420" y="113768"/>
                  </a:lnTo>
                  <a:lnTo>
                    <a:pt x="210046" y="115059"/>
                  </a:lnTo>
                  <a:lnTo>
                    <a:pt x="207964" y="112727"/>
                  </a:lnTo>
                  <a:lnTo>
                    <a:pt x="196804" y="113352"/>
                  </a:lnTo>
                  <a:lnTo>
                    <a:pt x="191932" y="116517"/>
                  </a:lnTo>
                  <a:lnTo>
                    <a:pt x="179106" y="117141"/>
                  </a:lnTo>
                  <a:lnTo>
                    <a:pt x="176066" y="122596"/>
                  </a:lnTo>
                  <a:lnTo>
                    <a:pt x="158784" y="118599"/>
                  </a:lnTo>
                  <a:lnTo>
                    <a:pt x="151538" y="127510"/>
                  </a:lnTo>
                  <a:lnTo>
                    <a:pt x="152954" y="129093"/>
                  </a:lnTo>
                  <a:lnTo>
                    <a:pt x="151705" y="132466"/>
                  </a:lnTo>
                  <a:lnTo>
                    <a:pt x="158284" y="136838"/>
                  </a:lnTo>
                  <a:lnTo>
                    <a:pt x="162615" y="132716"/>
                  </a:lnTo>
                  <a:lnTo>
                    <a:pt x="165697" y="135089"/>
                  </a:lnTo>
                  <a:lnTo>
                    <a:pt x="161283" y="139920"/>
                  </a:lnTo>
                  <a:lnTo>
                    <a:pt x="168445" y="145167"/>
                  </a:lnTo>
                  <a:lnTo>
                    <a:pt x="175608" y="138087"/>
                  </a:lnTo>
                  <a:lnTo>
                    <a:pt x="182895" y="142043"/>
                  </a:lnTo>
                  <a:lnTo>
                    <a:pt x="177523" y="147290"/>
                  </a:lnTo>
                  <a:lnTo>
                    <a:pt x="175358" y="156493"/>
                  </a:lnTo>
                  <a:lnTo>
                    <a:pt x="176565" y="159117"/>
                  </a:lnTo>
                  <a:lnTo>
                    <a:pt x="175150" y="160783"/>
                  </a:lnTo>
                  <a:lnTo>
                    <a:pt x="168653" y="158909"/>
                  </a:lnTo>
                  <a:lnTo>
                    <a:pt x="170277" y="164989"/>
                  </a:lnTo>
                  <a:lnTo>
                    <a:pt x="175316" y="166613"/>
                  </a:lnTo>
                  <a:lnTo>
                    <a:pt x="178564" y="176899"/>
                  </a:lnTo>
                  <a:lnTo>
                    <a:pt x="176440" y="177773"/>
                  </a:lnTo>
                  <a:lnTo>
                    <a:pt x="174775" y="173442"/>
                  </a:lnTo>
                  <a:lnTo>
                    <a:pt x="163864" y="173734"/>
                  </a:lnTo>
                  <a:lnTo>
                    <a:pt x="156785" y="182895"/>
                  </a:lnTo>
                  <a:lnTo>
                    <a:pt x="160117" y="186560"/>
                  </a:lnTo>
                  <a:lnTo>
                    <a:pt x="163490" y="183520"/>
                  </a:lnTo>
                  <a:lnTo>
                    <a:pt x="173401" y="186435"/>
                  </a:lnTo>
                  <a:lnTo>
                    <a:pt x="171610" y="195804"/>
                  </a:lnTo>
                  <a:lnTo>
                    <a:pt x="174400" y="198511"/>
                  </a:lnTo>
                  <a:lnTo>
                    <a:pt x="170444" y="199344"/>
                  </a:lnTo>
                  <a:lnTo>
                    <a:pt x="170069" y="202551"/>
                  </a:lnTo>
                  <a:lnTo>
                    <a:pt x="175608" y="216584"/>
                  </a:lnTo>
                  <a:lnTo>
                    <a:pt x="173359" y="227078"/>
                  </a:lnTo>
                  <a:lnTo>
                    <a:pt x="178606" y="230951"/>
                  </a:lnTo>
                  <a:lnTo>
                    <a:pt x="181687" y="229577"/>
                  </a:lnTo>
                  <a:lnTo>
                    <a:pt x="184811" y="235323"/>
                  </a:lnTo>
                  <a:lnTo>
                    <a:pt x="194139" y="234615"/>
                  </a:lnTo>
                  <a:lnTo>
                    <a:pt x="193306" y="242777"/>
                  </a:lnTo>
                  <a:lnTo>
                    <a:pt x="200801" y="258560"/>
                  </a:lnTo>
                  <a:lnTo>
                    <a:pt x="201301" y="263765"/>
                  </a:lnTo>
                  <a:lnTo>
                    <a:pt x="197553" y="270470"/>
                  </a:lnTo>
                  <a:lnTo>
                    <a:pt x="201759" y="287127"/>
                  </a:lnTo>
                  <a:lnTo>
                    <a:pt x="241986" y="286044"/>
                  </a:lnTo>
                  <a:lnTo>
                    <a:pt x="241986" y="286044"/>
                  </a:lnTo>
                  <a:lnTo>
                    <a:pt x="243527" y="297038"/>
                  </a:lnTo>
                  <a:lnTo>
                    <a:pt x="241736" y="301119"/>
                  </a:lnTo>
                  <a:lnTo>
                    <a:pt x="245817" y="307740"/>
                  </a:lnTo>
                  <a:lnTo>
                    <a:pt x="243360" y="322024"/>
                  </a:lnTo>
                  <a:lnTo>
                    <a:pt x="238072" y="337764"/>
                  </a:lnTo>
                  <a:lnTo>
                    <a:pt x="236531" y="346718"/>
                  </a:lnTo>
                  <a:lnTo>
                    <a:pt x="266014" y="388319"/>
                  </a:lnTo>
                  <a:lnTo>
                    <a:pt x="281214" y="405351"/>
                  </a:lnTo>
                  <a:lnTo>
                    <a:pt x="260101" y="445994"/>
                  </a:lnTo>
                  <a:lnTo>
                    <a:pt x="278090" y="486679"/>
                  </a:lnTo>
                  <a:lnTo>
                    <a:pt x="289501" y="526781"/>
                  </a:lnTo>
                  <a:lnTo>
                    <a:pt x="289501" y="526781"/>
                  </a:lnTo>
                  <a:lnTo>
                    <a:pt x="199219" y="523700"/>
                  </a:lnTo>
                  <a:lnTo>
                    <a:pt x="200219" y="526615"/>
                  </a:lnTo>
                  <a:lnTo>
                    <a:pt x="199885" y="542855"/>
                  </a:lnTo>
                  <a:lnTo>
                    <a:pt x="203550" y="555598"/>
                  </a:lnTo>
                  <a:lnTo>
                    <a:pt x="202925" y="562344"/>
                  </a:lnTo>
                  <a:lnTo>
                    <a:pt x="198678" y="571339"/>
                  </a:lnTo>
                  <a:lnTo>
                    <a:pt x="199177" y="577710"/>
                  </a:lnTo>
                  <a:lnTo>
                    <a:pt x="105773" y="577794"/>
                  </a:lnTo>
                  <a:lnTo>
                    <a:pt x="105773" y="577794"/>
                  </a:lnTo>
                  <a:lnTo>
                    <a:pt x="93780" y="564051"/>
                  </a:lnTo>
                  <a:lnTo>
                    <a:pt x="61090" y="533527"/>
                  </a:lnTo>
                  <a:lnTo>
                    <a:pt x="46057" y="533736"/>
                  </a:lnTo>
                  <a:lnTo>
                    <a:pt x="23653" y="467232"/>
                  </a:lnTo>
                  <a:lnTo>
                    <a:pt x="23653" y="467232"/>
                  </a:lnTo>
                  <a:lnTo>
                    <a:pt x="16074" y="440705"/>
                  </a:lnTo>
                  <a:lnTo>
                    <a:pt x="21571" y="428921"/>
                  </a:lnTo>
                  <a:lnTo>
                    <a:pt x="20696" y="424090"/>
                  </a:lnTo>
                  <a:lnTo>
                    <a:pt x="31524" y="390359"/>
                  </a:lnTo>
                  <a:lnTo>
                    <a:pt x="48722" y="380740"/>
                  </a:lnTo>
                  <a:lnTo>
                    <a:pt x="63464" y="367456"/>
                  </a:lnTo>
                  <a:lnTo>
                    <a:pt x="76498" y="363416"/>
                  </a:lnTo>
                  <a:lnTo>
                    <a:pt x="87367" y="349758"/>
                  </a:lnTo>
                  <a:lnTo>
                    <a:pt x="86492" y="346260"/>
                  </a:lnTo>
                  <a:lnTo>
                    <a:pt x="79746" y="343803"/>
                  </a:lnTo>
                  <a:lnTo>
                    <a:pt x="79371" y="333850"/>
                  </a:lnTo>
                  <a:lnTo>
                    <a:pt x="86076" y="312945"/>
                  </a:lnTo>
                  <a:lnTo>
                    <a:pt x="88824" y="311405"/>
                  </a:lnTo>
                  <a:lnTo>
                    <a:pt x="86284" y="309489"/>
                  </a:lnTo>
                  <a:lnTo>
                    <a:pt x="86201" y="307407"/>
                  </a:lnTo>
                  <a:lnTo>
                    <a:pt x="55593" y="280672"/>
                  </a:lnTo>
                  <a:lnTo>
                    <a:pt x="40727" y="235615"/>
                  </a:lnTo>
                  <a:lnTo>
                    <a:pt x="8537" y="212045"/>
                  </a:lnTo>
                  <a:lnTo>
                    <a:pt x="250" y="185602"/>
                  </a:lnTo>
                  <a:lnTo>
                    <a:pt x="0" y="162698"/>
                  </a:lnTo>
                  <a:lnTo>
                    <a:pt x="12743" y="130217"/>
                  </a:lnTo>
                  <a:lnTo>
                    <a:pt x="61007" y="87033"/>
                  </a:lnTo>
                  <a:lnTo>
                    <a:pt x="70126" y="53386"/>
                  </a:lnTo>
                  <a:lnTo>
                    <a:pt x="84618" y="53969"/>
                  </a:lnTo>
                  <a:lnTo>
                    <a:pt x="85576" y="52262"/>
                  </a:lnTo>
                  <a:lnTo>
                    <a:pt x="89282" y="51179"/>
                  </a:lnTo>
                  <a:lnTo>
                    <a:pt x="83869" y="40768"/>
                  </a:lnTo>
                  <a:lnTo>
                    <a:pt x="84327" y="37478"/>
                  </a:lnTo>
                  <a:lnTo>
                    <a:pt x="86700" y="33606"/>
                  </a:lnTo>
                  <a:lnTo>
                    <a:pt x="139712" y="10702"/>
                  </a:lnTo>
                  <a:lnTo>
                    <a:pt x="139712" y="10702"/>
                  </a:lnTo>
                  <a:lnTo>
                    <a:pt x="151663" y="11119"/>
                  </a:lnTo>
                  <a:lnTo>
                    <a:pt x="153662" y="5414"/>
                  </a:lnTo>
                  <a:lnTo>
                    <a:pt x="157785" y="0"/>
                  </a:lnTo>
                  <a:close/>
                </a:path>
              </a:pathLst>
            </a:custGeom>
            <a:solidFill>
              <a:srgbClr val="346929"/>
            </a:solidFill>
            <a:ln w="3175" cap="flat">
              <a:solidFill>
                <a:srgbClr val="FFFFFF"/>
              </a:solidFill>
              <a:prstDash val="solid"/>
              <a:miter/>
            </a:ln>
          </p:spPr>
          <p:txBody>
            <a:bodyPr rtlCol="0" anchor="ctr"/>
            <a:lstStyle/>
            <a:p>
              <a:endParaRPr lang="en-US"/>
            </a:p>
          </p:txBody>
        </p:sp>
        <p:sp>
          <p:nvSpPr>
            <p:cNvPr id="28" name="Freeform: Shape 27">
              <a:extLst>
                <a:ext uri="{FF2B5EF4-FFF2-40B4-BE49-F238E27FC236}">
                  <a16:creationId xmlns:a16="http://schemas.microsoft.com/office/drawing/2014/main" id="{63FA0596-26DB-4ACD-8015-07938719BC3A}"/>
                </a:ext>
              </a:extLst>
            </p:cNvPr>
            <p:cNvSpPr/>
            <p:nvPr/>
          </p:nvSpPr>
          <p:spPr>
            <a:xfrm>
              <a:off x="8000137" y="2304381"/>
              <a:ext cx="832045" cy="1016944"/>
            </a:xfrm>
            <a:custGeom>
              <a:avLst/>
              <a:gdLst>
                <a:gd name="connsiteX0" fmla="*/ 882494 w 899483"/>
                <a:gd name="connsiteY0" fmla="*/ 892988 h 1099369"/>
                <a:gd name="connsiteX1" fmla="*/ 883951 w 899483"/>
                <a:gd name="connsiteY1" fmla="*/ 895694 h 1099369"/>
                <a:gd name="connsiteX2" fmla="*/ 882993 w 899483"/>
                <a:gd name="connsiteY2" fmla="*/ 897610 h 1099369"/>
                <a:gd name="connsiteX3" fmla="*/ 881203 w 899483"/>
                <a:gd name="connsiteY3" fmla="*/ 896611 h 1099369"/>
                <a:gd name="connsiteX4" fmla="*/ 880620 w 899483"/>
                <a:gd name="connsiteY4" fmla="*/ 897860 h 1099369"/>
                <a:gd name="connsiteX5" fmla="*/ 883077 w 899483"/>
                <a:gd name="connsiteY5" fmla="*/ 898859 h 1099369"/>
                <a:gd name="connsiteX6" fmla="*/ 886408 w 899483"/>
                <a:gd name="connsiteY6" fmla="*/ 903690 h 1099369"/>
                <a:gd name="connsiteX7" fmla="*/ 885825 w 899483"/>
                <a:gd name="connsiteY7" fmla="*/ 905730 h 1099369"/>
                <a:gd name="connsiteX8" fmla="*/ 884909 w 899483"/>
                <a:gd name="connsiteY8" fmla="*/ 905231 h 1099369"/>
                <a:gd name="connsiteX9" fmla="*/ 885450 w 899483"/>
                <a:gd name="connsiteY9" fmla="*/ 903523 h 1099369"/>
                <a:gd name="connsiteX10" fmla="*/ 882535 w 899483"/>
                <a:gd name="connsiteY10" fmla="*/ 900025 h 1099369"/>
                <a:gd name="connsiteX11" fmla="*/ 879704 w 899483"/>
                <a:gd name="connsiteY11" fmla="*/ 899442 h 1099369"/>
                <a:gd name="connsiteX12" fmla="*/ 878329 w 899483"/>
                <a:gd name="connsiteY12" fmla="*/ 902399 h 1099369"/>
                <a:gd name="connsiteX13" fmla="*/ 876539 w 899483"/>
                <a:gd name="connsiteY13" fmla="*/ 901899 h 1099369"/>
                <a:gd name="connsiteX14" fmla="*/ 878579 w 899483"/>
                <a:gd name="connsiteY14" fmla="*/ 899026 h 1099369"/>
                <a:gd name="connsiteX15" fmla="*/ 876039 w 899483"/>
                <a:gd name="connsiteY15" fmla="*/ 896277 h 1099369"/>
                <a:gd name="connsiteX16" fmla="*/ 876539 w 899483"/>
                <a:gd name="connsiteY16" fmla="*/ 895195 h 1099369"/>
                <a:gd name="connsiteX17" fmla="*/ 879204 w 899483"/>
                <a:gd name="connsiteY17" fmla="*/ 896152 h 1099369"/>
                <a:gd name="connsiteX18" fmla="*/ 882494 w 899483"/>
                <a:gd name="connsiteY18" fmla="*/ 892988 h 1099369"/>
                <a:gd name="connsiteX19" fmla="*/ 856967 w 899483"/>
                <a:gd name="connsiteY19" fmla="*/ 888115 h 1099369"/>
                <a:gd name="connsiteX20" fmla="*/ 863005 w 899483"/>
                <a:gd name="connsiteY20" fmla="*/ 889448 h 1099369"/>
                <a:gd name="connsiteX21" fmla="*/ 863463 w 899483"/>
                <a:gd name="connsiteY21" fmla="*/ 890447 h 1099369"/>
                <a:gd name="connsiteX22" fmla="*/ 859507 w 899483"/>
                <a:gd name="connsiteY22" fmla="*/ 891738 h 1099369"/>
                <a:gd name="connsiteX23" fmla="*/ 856259 w 899483"/>
                <a:gd name="connsiteY23" fmla="*/ 889406 h 1099369"/>
                <a:gd name="connsiteX24" fmla="*/ 856967 w 899483"/>
                <a:gd name="connsiteY24" fmla="*/ 888115 h 1099369"/>
                <a:gd name="connsiteX25" fmla="*/ 862755 w 899483"/>
                <a:gd name="connsiteY25" fmla="*/ 883910 h 1099369"/>
                <a:gd name="connsiteX26" fmla="*/ 867711 w 899483"/>
                <a:gd name="connsiteY26" fmla="*/ 886908 h 1099369"/>
                <a:gd name="connsiteX27" fmla="*/ 868543 w 899483"/>
                <a:gd name="connsiteY27" fmla="*/ 888740 h 1099369"/>
                <a:gd name="connsiteX28" fmla="*/ 866086 w 899483"/>
                <a:gd name="connsiteY28" fmla="*/ 888657 h 1099369"/>
                <a:gd name="connsiteX29" fmla="*/ 863505 w 899483"/>
                <a:gd name="connsiteY29" fmla="*/ 886783 h 1099369"/>
                <a:gd name="connsiteX30" fmla="*/ 861880 w 899483"/>
                <a:gd name="connsiteY30" fmla="*/ 884701 h 1099369"/>
                <a:gd name="connsiteX31" fmla="*/ 862755 w 899483"/>
                <a:gd name="connsiteY31" fmla="*/ 883910 h 1099369"/>
                <a:gd name="connsiteX32" fmla="*/ 851095 w 899483"/>
                <a:gd name="connsiteY32" fmla="*/ 876747 h 1099369"/>
                <a:gd name="connsiteX33" fmla="*/ 858424 w 899483"/>
                <a:gd name="connsiteY33" fmla="*/ 881827 h 1099369"/>
                <a:gd name="connsiteX34" fmla="*/ 854427 w 899483"/>
                <a:gd name="connsiteY34" fmla="*/ 882327 h 1099369"/>
                <a:gd name="connsiteX35" fmla="*/ 851095 w 899483"/>
                <a:gd name="connsiteY35" fmla="*/ 876747 h 1099369"/>
                <a:gd name="connsiteX36" fmla="*/ 804622 w 899483"/>
                <a:gd name="connsiteY36" fmla="*/ 787465 h 1099369"/>
                <a:gd name="connsiteX37" fmla="*/ 808911 w 899483"/>
                <a:gd name="connsiteY37" fmla="*/ 789089 h 1099369"/>
                <a:gd name="connsiteX38" fmla="*/ 809619 w 899483"/>
                <a:gd name="connsiteY38" fmla="*/ 792504 h 1099369"/>
                <a:gd name="connsiteX39" fmla="*/ 804289 w 899483"/>
                <a:gd name="connsiteY39" fmla="*/ 791879 h 1099369"/>
                <a:gd name="connsiteX40" fmla="*/ 802956 w 899483"/>
                <a:gd name="connsiteY40" fmla="*/ 789589 h 1099369"/>
                <a:gd name="connsiteX41" fmla="*/ 804622 w 899483"/>
                <a:gd name="connsiteY41" fmla="*/ 787465 h 1099369"/>
                <a:gd name="connsiteX42" fmla="*/ 832439 w 899483"/>
                <a:gd name="connsiteY42" fmla="*/ 779178 h 1099369"/>
                <a:gd name="connsiteX43" fmla="*/ 834563 w 899483"/>
                <a:gd name="connsiteY43" fmla="*/ 780011 h 1099369"/>
                <a:gd name="connsiteX44" fmla="*/ 833772 w 899483"/>
                <a:gd name="connsiteY44" fmla="*/ 783176 h 1099369"/>
                <a:gd name="connsiteX45" fmla="*/ 832939 w 899483"/>
                <a:gd name="connsiteY45" fmla="*/ 781260 h 1099369"/>
                <a:gd name="connsiteX46" fmla="*/ 829399 w 899483"/>
                <a:gd name="connsiteY46" fmla="*/ 781510 h 1099369"/>
                <a:gd name="connsiteX47" fmla="*/ 832439 w 899483"/>
                <a:gd name="connsiteY47" fmla="*/ 779178 h 1099369"/>
                <a:gd name="connsiteX48" fmla="*/ 680651 w 899483"/>
                <a:gd name="connsiteY48" fmla="*/ 417885 h 1099369"/>
                <a:gd name="connsiteX49" fmla="*/ 683400 w 899483"/>
                <a:gd name="connsiteY49" fmla="*/ 419509 h 1099369"/>
                <a:gd name="connsiteX50" fmla="*/ 683441 w 899483"/>
                <a:gd name="connsiteY50" fmla="*/ 420925 h 1099369"/>
                <a:gd name="connsiteX51" fmla="*/ 681401 w 899483"/>
                <a:gd name="connsiteY51" fmla="*/ 432793 h 1099369"/>
                <a:gd name="connsiteX52" fmla="*/ 678278 w 899483"/>
                <a:gd name="connsiteY52" fmla="*/ 436625 h 1099369"/>
                <a:gd name="connsiteX53" fmla="*/ 676987 w 899483"/>
                <a:gd name="connsiteY53" fmla="*/ 432127 h 1099369"/>
                <a:gd name="connsiteX54" fmla="*/ 677320 w 899483"/>
                <a:gd name="connsiteY54" fmla="*/ 423299 h 1099369"/>
                <a:gd name="connsiteX55" fmla="*/ 677944 w 899483"/>
                <a:gd name="connsiteY55" fmla="*/ 420550 h 1099369"/>
                <a:gd name="connsiteX56" fmla="*/ 680651 w 899483"/>
                <a:gd name="connsiteY56" fmla="*/ 417885 h 1099369"/>
                <a:gd name="connsiteX57" fmla="*/ 573963 w 899483"/>
                <a:gd name="connsiteY57" fmla="*/ 158576 h 1099369"/>
                <a:gd name="connsiteX58" fmla="*/ 577835 w 899483"/>
                <a:gd name="connsiteY58" fmla="*/ 161907 h 1099369"/>
                <a:gd name="connsiteX59" fmla="*/ 573588 w 899483"/>
                <a:gd name="connsiteY59" fmla="*/ 161491 h 1099369"/>
                <a:gd name="connsiteX60" fmla="*/ 573921 w 899483"/>
                <a:gd name="connsiteY60" fmla="*/ 163365 h 1099369"/>
                <a:gd name="connsiteX61" fmla="*/ 572630 w 899483"/>
                <a:gd name="connsiteY61" fmla="*/ 162907 h 1099369"/>
                <a:gd name="connsiteX62" fmla="*/ 571797 w 899483"/>
                <a:gd name="connsiteY62" fmla="*/ 160783 h 1099369"/>
                <a:gd name="connsiteX63" fmla="*/ 573963 w 899483"/>
                <a:gd name="connsiteY63" fmla="*/ 158576 h 1099369"/>
                <a:gd name="connsiteX64" fmla="*/ 423840 w 899483"/>
                <a:gd name="connsiteY64" fmla="*/ 43600 h 1099369"/>
                <a:gd name="connsiteX65" fmla="*/ 424631 w 899483"/>
                <a:gd name="connsiteY65" fmla="*/ 47223 h 1099369"/>
                <a:gd name="connsiteX66" fmla="*/ 422633 w 899483"/>
                <a:gd name="connsiteY66" fmla="*/ 48972 h 1099369"/>
                <a:gd name="connsiteX67" fmla="*/ 422882 w 899483"/>
                <a:gd name="connsiteY67" fmla="*/ 45099 h 1099369"/>
                <a:gd name="connsiteX68" fmla="*/ 420884 w 899483"/>
                <a:gd name="connsiteY68" fmla="*/ 44183 h 1099369"/>
                <a:gd name="connsiteX69" fmla="*/ 421217 w 899483"/>
                <a:gd name="connsiteY69" fmla="*/ 42434 h 1099369"/>
                <a:gd name="connsiteX70" fmla="*/ 423840 w 899483"/>
                <a:gd name="connsiteY70" fmla="*/ 43600 h 1099369"/>
                <a:gd name="connsiteX71" fmla="*/ 420217 w 899483"/>
                <a:gd name="connsiteY71" fmla="*/ 40976 h 1099369"/>
                <a:gd name="connsiteX72" fmla="*/ 420259 w 899483"/>
                <a:gd name="connsiteY72" fmla="*/ 44225 h 1099369"/>
                <a:gd name="connsiteX73" fmla="*/ 416511 w 899483"/>
                <a:gd name="connsiteY73" fmla="*/ 43017 h 1099369"/>
                <a:gd name="connsiteX74" fmla="*/ 416802 w 899483"/>
                <a:gd name="connsiteY74" fmla="*/ 41726 h 1099369"/>
                <a:gd name="connsiteX75" fmla="*/ 420217 w 899483"/>
                <a:gd name="connsiteY75" fmla="*/ 40976 h 1099369"/>
                <a:gd name="connsiteX76" fmla="*/ 849804 w 899483"/>
                <a:gd name="connsiteY76" fmla="*/ 880703 h 1099369"/>
                <a:gd name="connsiteX77" fmla="*/ 849013 w 899483"/>
                <a:gd name="connsiteY77" fmla="*/ 882119 h 1099369"/>
                <a:gd name="connsiteX78" fmla="*/ 852095 w 899483"/>
                <a:gd name="connsiteY78" fmla="*/ 884451 h 1099369"/>
                <a:gd name="connsiteX79" fmla="*/ 848222 w 899483"/>
                <a:gd name="connsiteY79" fmla="*/ 890531 h 1099369"/>
                <a:gd name="connsiteX80" fmla="*/ 849305 w 899483"/>
                <a:gd name="connsiteY80" fmla="*/ 892072 h 1099369"/>
                <a:gd name="connsiteX81" fmla="*/ 854676 w 899483"/>
                <a:gd name="connsiteY81" fmla="*/ 893154 h 1099369"/>
                <a:gd name="connsiteX82" fmla="*/ 855842 w 899483"/>
                <a:gd name="connsiteY82" fmla="*/ 895778 h 1099369"/>
                <a:gd name="connsiteX83" fmla="*/ 862880 w 899483"/>
                <a:gd name="connsiteY83" fmla="*/ 898401 h 1099369"/>
                <a:gd name="connsiteX84" fmla="*/ 867711 w 899483"/>
                <a:gd name="connsiteY84" fmla="*/ 897277 h 1099369"/>
                <a:gd name="connsiteX85" fmla="*/ 867627 w 899483"/>
                <a:gd name="connsiteY85" fmla="*/ 895653 h 1099369"/>
                <a:gd name="connsiteX86" fmla="*/ 866670 w 899483"/>
                <a:gd name="connsiteY86" fmla="*/ 895986 h 1099369"/>
                <a:gd name="connsiteX87" fmla="*/ 864587 w 899483"/>
                <a:gd name="connsiteY87" fmla="*/ 893904 h 1099369"/>
                <a:gd name="connsiteX88" fmla="*/ 866253 w 899483"/>
                <a:gd name="connsiteY88" fmla="*/ 892571 h 1099369"/>
                <a:gd name="connsiteX89" fmla="*/ 870459 w 899483"/>
                <a:gd name="connsiteY89" fmla="*/ 893654 h 1099369"/>
                <a:gd name="connsiteX90" fmla="*/ 873749 w 899483"/>
                <a:gd name="connsiteY90" fmla="*/ 898318 h 1099369"/>
                <a:gd name="connsiteX91" fmla="*/ 873624 w 899483"/>
                <a:gd name="connsiteY91" fmla="*/ 899942 h 1099369"/>
                <a:gd name="connsiteX92" fmla="*/ 872708 w 899483"/>
                <a:gd name="connsiteY92" fmla="*/ 901150 h 1099369"/>
                <a:gd name="connsiteX93" fmla="*/ 871791 w 899483"/>
                <a:gd name="connsiteY93" fmla="*/ 903065 h 1099369"/>
                <a:gd name="connsiteX94" fmla="*/ 873999 w 899483"/>
                <a:gd name="connsiteY94" fmla="*/ 907937 h 1099369"/>
                <a:gd name="connsiteX95" fmla="*/ 879329 w 899483"/>
                <a:gd name="connsiteY95" fmla="*/ 910561 h 1099369"/>
                <a:gd name="connsiteX96" fmla="*/ 883243 w 899483"/>
                <a:gd name="connsiteY96" fmla="*/ 906896 h 1099369"/>
                <a:gd name="connsiteX97" fmla="*/ 883285 w 899483"/>
                <a:gd name="connsiteY97" fmla="*/ 908437 h 1099369"/>
                <a:gd name="connsiteX98" fmla="*/ 886658 w 899483"/>
                <a:gd name="connsiteY98" fmla="*/ 910852 h 1099369"/>
                <a:gd name="connsiteX99" fmla="*/ 884992 w 899483"/>
                <a:gd name="connsiteY99" fmla="*/ 911727 h 1099369"/>
                <a:gd name="connsiteX100" fmla="*/ 881952 w 899483"/>
                <a:gd name="connsiteY100" fmla="*/ 910061 h 1099369"/>
                <a:gd name="connsiteX101" fmla="*/ 882160 w 899483"/>
                <a:gd name="connsiteY101" fmla="*/ 914225 h 1099369"/>
                <a:gd name="connsiteX102" fmla="*/ 885076 w 899483"/>
                <a:gd name="connsiteY102" fmla="*/ 913809 h 1099369"/>
                <a:gd name="connsiteX103" fmla="*/ 887782 w 899483"/>
                <a:gd name="connsiteY103" fmla="*/ 916308 h 1099369"/>
                <a:gd name="connsiteX104" fmla="*/ 887158 w 899483"/>
                <a:gd name="connsiteY104" fmla="*/ 918348 h 1099369"/>
                <a:gd name="connsiteX105" fmla="*/ 888698 w 899483"/>
                <a:gd name="connsiteY105" fmla="*/ 919348 h 1099369"/>
                <a:gd name="connsiteX106" fmla="*/ 890739 w 899483"/>
                <a:gd name="connsiteY106" fmla="*/ 918598 h 1099369"/>
                <a:gd name="connsiteX107" fmla="*/ 893113 w 899483"/>
                <a:gd name="connsiteY107" fmla="*/ 913018 h 1099369"/>
                <a:gd name="connsiteX108" fmla="*/ 890406 w 899483"/>
                <a:gd name="connsiteY108" fmla="*/ 910603 h 1099369"/>
                <a:gd name="connsiteX109" fmla="*/ 890781 w 899483"/>
                <a:gd name="connsiteY109" fmla="*/ 908354 h 1099369"/>
                <a:gd name="connsiteX110" fmla="*/ 897194 w 899483"/>
                <a:gd name="connsiteY110" fmla="*/ 914267 h 1099369"/>
                <a:gd name="connsiteX111" fmla="*/ 900442 w 899483"/>
                <a:gd name="connsiteY111" fmla="*/ 921555 h 1099369"/>
                <a:gd name="connsiteX112" fmla="*/ 899276 w 899483"/>
                <a:gd name="connsiteY112" fmla="*/ 923262 h 1099369"/>
                <a:gd name="connsiteX113" fmla="*/ 902316 w 899483"/>
                <a:gd name="connsiteY113" fmla="*/ 923512 h 1099369"/>
                <a:gd name="connsiteX114" fmla="*/ 903523 w 899483"/>
                <a:gd name="connsiteY114" fmla="*/ 925677 h 1099369"/>
                <a:gd name="connsiteX115" fmla="*/ 881369 w 899483"/>
                <a:gd name="connsiteY115" fmla="*/ 946915 h 1099369"/>
                <a:gd name="connsiteX116" fmla="*/ 870750 w 899483"/>
                <a:gd name="connsiteY116" fmla="*/ 972151 h 1099369"/>
                <a:gd name="connsiteX117" fmla="*/ 870334 w 899483"/>
                <a:gd name="connsiteY117" fmla="*/ 976440 h 1099369"/>
                <a:gd name="connsiteX118" fmla="*/ 863671 w 899483"/>
                <a:gd name="connsiteY118" fmla="*/ 990224 h 1099369"/>
                <a:gd name="connsiteX119" fmla="*/ 855301 w 899483"/>
                <a:gd name="connsiteY119" fmla="*/ 992847 h 1099369"/>
                <a:gd name="connsiteX120" fmla="*/ 852136 w 899483"/>
                <a:gd name="connsiteY120" fmla="*/ 995304 h 1099369"/>
                <a:gd name="connsiteX121" fmla="*/ 851303 w 899483"/>
                <a:gd name="connsiteY121" fmla="*/ 1001092 h 1099369"/>
                <a:gd name="connsiteX122" fmla="*/ 848680 w 899483"/>
                <a:gd name="connsiteY122" fmla="*/ 1007131 h 1099369"/>
                <a:gd name="connsiteX123" fmla="*/ 845848 w 899483"/>
                <a:gd name="connsiteY123" fmla="*/ 1007880 h 1099369"/>
                <a:gd name="connsiteX124" fmla="*/ 840559 w 899483"/>
                <a:gd name="connsiteY124" fmla="*/ 1006339 h 1099369"/>
                <a:gd name="connsiteX125" fmla="*/ 837603 w 899483"/>
                <a:gd name="connsiteY125" fmla="*/ 1009546 h 1099369"/>
                <a:gd name="connsiteX126" fmla="*/ 834438 w 899483"/>
                <a:gd name="connsiteY126" fmla="*/ 1003008 h 1099369"/>
                <a:gd name="connsiteX127" fmla="*/ 832689 w 899483"/>
                <a:gd name="connsiteY127" fmla="*/ 1004590 h 1099369"/>
                <a:gd name="connsiteX128" fmla="*/ 826567 w 899483"/>
                <a:gd name="connsiteY128" fmla="*/ 1004549 h 1099369"/>
                <a:gd name="connsiteX129" fmla="*/ 822903 w 899483"/>
                <a:gd name="connsiteY129" fmla="*/ 1007089 h 1099369"/>
                <a:gd name="connsiteX130" fmla="*/ 821612 w 899483"/>
                <a:gd name="connsiteY130" fmla="*/ 1013543 h 1099369"/>
                <a:gd name="connsiteX131" fmla="*/ 822528 w 899483"/>
                <a:gd name="connsiteY131" fmla="*/ 1020956 h 1099369"/>
                <a:gd name="connsiteX132" fmla="*/ 816407 w 899483"/>
                <a:gd name="connsiteY132" fmla="*/ 1020664 h 1099369"/>
                <a:gd name="connsiteX133" fmla="*/ 815865 w 899483"/>
                <a:gd name="connsiteY133" fmla="*/ 1008213 h 1099369"/>
                <a:gd name="connsiteX134" fmla="*/ 814033 w 899483"/>
                <a:gd name="connsiteY134" fmla="*/ 1006006 h 1099369"/>
                <a:gd name="connsiteX135" fmla="*/ 808745 w 899483"/>
                <a:gd name="connsiteY135" fmla="*/ 1008755 h 1099369"/>
                <a:gd name="connsiteX136" fmla="*/ 805038 w 899483"/>
                <a:gd name="connsiteY136" fmla="*/ 1007339 h 1099369"/>
                <a:gd name="connsiteX137" fmla="*/ 799708 w 899483"/>
                <a:gd name="connsiteY137" fmla="*/ 1014626 h 1099369"/>
                <a:gd name="connsiteX138" fmla="*/ 799042 w 899483"/>
                <a:gd name="connsiteY138" fmla="*/ 1016459 h 1099369"/>
                <a:gd name="connsiteX139" fmla="*/ 800166 w 899483"/>
                <a:gd name="connsiteY139" fmla="*/ 1019457 h 1099369"/>
                <a:gd name="connsiteX140" fmla="*/ 790380 w 899483"/>
                <a:gd name="connsiteY140" fmla="*/ 1025037 h 1099369"/>
                <a:gd name="connsiteX141" fmla="*/ 782301 w 899483"/>
                <a:gd name="connsiteY141" fmla="*/ 1025828 h 1099369"/>
                <a:gd name="connsiteX142" fmla="*/ 780053 w 899483"/>
                <a:gd name="connsiteY142" fmla="*/ 1019915 h 1099369"/>
                <a:gd name="connsiteX143" fmla="*/ 776680 w 899483"/>
                <a:gd name="connsiteY143" fmla="*/ 1017416 h 1099369"/>
                <a:gd name="connsiteX144" fmla="*/ 768226 w 899483"/>
                <a:gd name="connsiteY144" fmla="*/ 1018124 h 1099369"/>
                <a:gd name="connsiteX145" fmla="*/ 766102 w 899483"/>
                <a:gd name="connsiteY145" fmla="*/ 1020914 h 1099369"/>
                <a:gd name="connsiteX146" fmla="*/ 767310 w 899483"/>
                <a:gd name="connsiteY146" fmla="*/ 1027869 h 1099369"/>
                <a:gd name="connsiteX147" fmla="*/ 765769 w 899483"/>
                <a:gd name="connsiteY147" fmla="*/ 1029284 h 1099369"/>
                <a:gd name="connsiteX148" fmla="*/ 764520 w 899483"/>
                <a:gd name="connsiteY148" fmla="*/ 1037988 h 1099369"/>
                <a:gd name="connsiteX149" fmla="*/ 738493 w 899483"/>
                <a:gd name="connsiteY149" fmla="*/ 1039737 h 1099369"/>
                <a:gd name="connsiteX150" fmla="*/ 722003 w 899483"/>
                <a:gd name="connsiteY150" fmla="*/ 1046316 h 1099369"/>
                <a:gd name="connsiteX151" fmla="*/ 720420 w 899483"/>
                <a:gd name="connsiteY151" fmla="*/ 1051563 h 1099369"/>
                <a:gd name="connsiteX152" fmla="*/ 718088 w 899483"/>
                <a:gd name="connsiteY152" fmla="*/ 1051605 h 1099369"/>
                <a:gd name="connsiteX153" fmla="*/ 719004 w 899483"/>
                <a:gd name="connsiteY153" fmla="*/ 1055519 h 1099369"/>
                <a:gd name="connsiteX154" fmla="*/ 722960 w 899483"/>
                <a:gd name="connsiteY154" fmla="*/ 1057976 h 1099369"/>
                <a:gd name="connsiteX155" fmla="*/ 722336 w 899483"/>
                <a:gd name="connsiteY155" fmla="*/ 1060100 h 1099369"/>
                <a:gd name="connsiteX156" fmla="*/ 718588 w 899483"/>
                <a:gd name="connsiteY156" fmla="*/ 1061808 h 1099369"/>
                <a:gd name="connsiteX157" fmla="*/ 718046 w 899483"/>
                <a:gd name="connsiteY157" fmla="*/ 1066971 h 1099369"/>
                <a:gd name="connsiteX158" fmla="*/ 720920 w 899483"/>
                <a:gd name="connsiteY158" fmla="*/ 1070511 h 1099369"/>
                <a:gd name="connsiteX159" fmla="*/ 715340 w 899483"/>
                <a:gd name="connsiteY159" fmla="*/ 1074217 h 1099369"/>
                <a:gd name="connsiteX160" fmla="*/ 713757 w 899483"/>
                <a:gd name="connsiteY160" fmla="*/ 1080214 h 1099369"/>
                <a:gd name="connsiteX161" fmla="*/ 708677 w 899483"/>
                <a:gd name="connsiteY161" fmla="*/ 1087709 h 1099369"/>
                <a:gd name="connsiteX162" fmla="*/ 704846 w 899483"/>
                <a:gd name="connsiteY162" fmla="*/ 1088251 h 1099369"/>
                <a:gd name="connsiteX163" fmla="*/ 701473 w 899483"/>
                <a:gd name="connsiteY163" fmla="*/ 1097454 h 1099369"/>
                <a:gd name="connsiteX164" fmla="*/ 687272 w 899483"/>
                <a:gd name="connsiteY164" fmla="*/ 1089125 h 1099369"/>
                <a:gd name="connsiteX165" fmla="*/ 677278 w 899483"/>
                <a:gd name="connsiteY165" fmla="*/ 1092457 h 1099369"/>
                <a:gd name="connsiteX166" fmla="*/ 671823 w 899483"/>
                <a:gd name="connsiteY166" fmla="*/ 1091915 h 1099369"/>
                <a:gd name="connsiteX167" fmla="*/ 667950 w 899483"/>
                <a:gd name="connsiteY167" fmla="*/ 1094622 h 1099369"/>
                <a:gd name="connsiteX168" fmla="*/ 656290 w 899483"/>
                <a:gd name="connsiteY168" fmla="*/ 1095705 h 1099369"/>
                <a:gd name="connsiteX169" fmla="*/ 653292 w 899483"/>
                <a:gd name="connsiteY169" fmla="*/ 1091332 h 1099369"/>
                <a:gd name="connsiteX170" fmla="*/ 644089 w 899483"/>
                <a:gd name="connsiteY170" fmla="*/ 1090333 h 1099369"/>
                <a:gd name="connsiteX171" fmla="*/ 641132 w 899483"/>
                <a:gd name="connsiteY171" fmla="*/ 1088167 h 1099369"/>
                <a:gd name="connsiteX172" fmla="*/ 637967 w 899483"/>
                <a:gd name="connsiteY172" fmla="*/ 1088834 h 1099369"/>
                <a:gd name="connsiteX173" fmla="*/ 635302 w 899483"/>
                <a:gd name="connsiteY173" fmla="*/ 1092706 h 1099369"/>
                <a:gd name="connsiteX174" fmla="*/ 635302 w 899483"/>
                <a:gd name="connsiteY174" fmla="*/ 1092706 h 1099369"/>
                <a:gd name="connsiteX175" fmla="*/ 497215 w 899483"/>
                <a:gd name="connsiteY175" fmla="*/ 1100244 h 1099369"/>
                <a:gd name="connsiteX176" fmla="*/ 484389 w 899483"/>
                <a:gd name="connsiteY176" fmla="*/ 1098828 h 1099369"/>
                <a:gd name="connsiteX177" fmla="*/ 424798 w 899483"/>
                <a:gd name="connsiteY177" fmla="*/ 1077840 h 1099369"/>
                <a:gd name="connsiteX178" fmla="*/ 424798 w 899483"/>
                <a:gd name="connsiteY178" fmla="*/ 1077840 h 1099369"/>
                <a:gd name="connsiteX179" fmla="*/ 358336 w 899483"/>
                <a:gd name="connsiteY179" fmla="*/ 1050980 h 1099369"/>
                <a:gd name="connsiteX180" fmla="*/ 330935 w 899483"/>
                <a:gd name="connsiteY180" fmla="*/ 1037988 h 1099369"/>
                <a:gd name="connsiteX181" fmla="*/ 321024 w 899483"/>
                <a:gd name="connsiteY181" fmla="*/ 1028785 h 1099369"/>
                <a:gd name="connsiteX182" fmla="*/ 267805 w 899483"/>
                <a:gd name="connsiteY182" fmla="*/ 942959 h 1099369"/>
                <a:gd name="connsiteX183" fmla="*/ 226911 w 899483"/>
                <a:gd name="connsiteY183" fmla="*/ 902066 h 1099369"/>
                <a:gd name="connsiteX184" fmla="*/ 199052 w 899483"/>
                <a:gd name="connsiteY184" fmla="*/ 887074 h 1099369"/>
                <a:gd name="connsiteX185" fmla="*/ 143001 w 899483"/>
                <a:gd name="connsiteY185" fmla="*/ 868252 h 1099369"/>
                <a:gd name="connsiteX186" fmla="*/ 88616 w 899483"/>
                <a:gd name="connsiteY186" fmla="*/ 725042 h 1099369"/>
                <a:gd name="connsiteX187" fmla="*/ 68960 w 899483"/>
                <a:gd name="connsiteY187" fmla="*/ 692103 h 1099369"/>
                <a:gd name="connsiteX188" fmla="*/ 68086 w 899483"/>
                <a:gd name="connsiteY188" fmla="*/ 677445 h 1099369"/>
                <a:gd name="connsiteX189" fmla="*/ 72250 w 899483"/>
                <a:gd name="connsiteY189" fmla="*/ 629139 h 1099369"/>
                <a:gd name="connsiteX190" fmla="*/ 64713 w 899483"/>
                <a:gd name="connsiteY190" fmla="*/ 576461 h 1099369"/>
                <a:gd name="connsiteX191" fmla="*/ 56759 w 899483"/>
                <a:gd name="connsiteY191" fmla="*/ 563385 h 1099369"/>
                <a:gd name="connsiteX192" fmla="*/ 56593 w 899483"/>
                <a:gd name="connsiteY192" fmla="*/ 559429 h 1099369"/>
                <a:gd name="connsiteX193" fmla="*/ 68419 w 899483"/>
                <a:gd name="connsiteY193" fmla="*/ 508250 h 1099369"/>
                <a:gd name="connsiteX194" fmla="*/ 69502 w 899483"/>
                <a:gd name="connsiteY194" fmla="*/ 483889 h 1099369"/>
                <a:gd name="connsiteX195" fmla="*/ 63547 w 899483"/>
                <a:gd name="connsiteY195" fmla="*/ 469481 h 1099369"/>
                <a:gd name="connsiteX196" fmla="*/ 51137 w 899483"/>
                <a:gd name="connsiteY196" fmla="*/ 448909 h 1099369"/>
                <a:gd name="connsiteX197" fmla="*/ 46390 w 899483"/>
                <a:gd name="connsiteY197" fmla="*/ 436791 h 1099369"/>
                <a:gd name="connsiteX198" fmla="*/ 29816 w 899483"/>
                <a:gd name="connsiteY198" fmla="*/ 431378 h 1099369"/>
                <a:gd name="connsiteX199" fmla="*/ 16491 w 899483"/>
                <a:gd name="connsiteY199" fmla="*/ 413804 h 1099369"/>
                <a:gd name="connsiteX200" fmla="*/ 2832 w 899483"/>
                <a:gd name="connsiteY200" fmla="*/ 404976 h 1099369"/>
                <a:gd name="connsiteX201" fmla="*/ 0 w 899483"/>
                <a:gd name="connsiteY201" fmla="*/ 397147 h 1099369"/>
                <a:gd name="connsiteX202" fmla="*/ 4914 w 899483"/>
                <a:gd name="connsiteY202" fmla="*/ 378699 h 1099369"/>
                <a:gd name="connsiteX203" fmla="*/ 4081 w 899483"/>
                <a:gd name="connsiteY203" fmla="*/ 357503 h 1099369"/>
                <a:gd name="connsiteX204" fmla="*/ 12743 w 899483"/>
                <a:gd name="connsiteY204" fmla="*/ 345885 h 1099369"/>
                <a:gd name="connsiteX205" fmla="*/ 14283 w 899483"/>
                <a:gd name="connsiteY205" fmla="*/ 338264 h 1099369"/>
                <a:gd name="connsiteX206" fmla="*/ 12076 w 899483"/>
                <a:gd name="connsiteY206" fmla="*/ 315569 h 1099369"/>
                <a:gd name="connsiteX207" fmla="*/ 10369 w 899483"/>
                <a:gd name="connsiteY207" fmla="*/ 311196 h 1099369"/>
                <a:gd name="connsiteX208" fmla="*/ 166 w 899483"/>
                <a:gd name="connsiteY208" fmla="*/ 299453 h 1099369"/>
                <a:gd name="connsiteX209" fmla="*/ 47598 w 899483"/>
                <a:gd name="connsiteY209" fmla="*/ 264182 h 1099369"/>
                <a:gd name="connsiteX210" fmla="*/ 52678 w 899483"/>
                <a:gd name="connsiteY210" fmla="*/ 259310 h 1099369"/>
                <a:gd name="connsiteX211" fmla="*/ 52678 w 899483"/>
                <a:gd name="connsiteY211" fmla="*/ 259310 h 1099369"/>
                <a:gd name="connsiteX212" fmla="*/ 125595 w 899483"/>
                <a:gd name="connsiteY212" fmla="*/ 251023 h 1099369"/>
                <a:gd name="connsiteX213" fmla="*/ 152038 w 899483"/>
                <a:gd name="connsiteY213" fmla="*/ 171776 h 1099369"/>
                <a:gd name="connsiteX214" fmla="*/ 242319 w 899483"/>
                <a:gd name="connsiteY214" fmla="*/ 155203 h 1099369"/>
                <a:gd name="connsiteX215" fmla="*/ 286419 w 899483"/>
                <a:gd name="connsiteY215" fmla="*/ 52803 h 1099369"/>
                <a:gd name="connsiteX216" fmla="*/ 330769 w 899483"/>
                <a:gd name="connsiteY216" fmla="*/ 65629 h 1099369"/>
                <a:gd name="connsiteX217" fmla="*/ 400479 w 899483"/>
                <a:gd name="connsiteY217" fmla="*/ 0 h 1099369"/>
                <a:gd name="connsiteX218" fmla="*/ 401311 w 899483"/>
                <a:gd name="connsiteY218" fmla="*/ 3873 h 1099369"/>
                <a:gd name="connsiteX219" fmla="*/ 402936 w 899483"/>
                <a:gd name="connsiteY219" fmla="*/ 5289 h 1099369"/>
                <a:gd name="connsiteX220" fmla="*/ 402977 w 899483"/>
                <a:gd name="connsiteY220" fmla="*/ 11452 h 1099369"/>
                <a:gd name="connsiteX221" fmla="*/ 404393 w 899483"/>
                <a:gd name="connsiteY221" fmla="*/ 12410 h 1099369"/>
                <a:gd name="connsiteX222" fmla="*/ 405143 w 899483"/>
                <a:gd name="connsiteY222" fmla="*/ 11577 h 1099369"/>
                <a:gd name="connsiteX223" fmla="*/ 406309 w 899483"/>
                <a:gd name="connsiteY223" fmla="*/ 14117 h 1099369"/>
                <a:gd name="connsiteX224" fmla="*/ 406975 w 899483"/>
                <a:gd name="connsiteY224" fmla="*/ 26610 h 1099369"/>
                <a:gd name="connsiteX225" fmla="*/ 409848 w 899483"/>
                <a:gd name="connsiteY225" fmla="*/ 32065 h 1099369"/>
                <a:gd name="connsiteX226" fmla="*/ 407266 w 899483"/>
                <a:gd name="connsiteY226" fmla="*/ 31232 h 1099369"/>
                <a:gd name="connsiteX227" fmla="*/ 407016 w 899483"/>
                <a:gd name="connsiteY227" fmla="*/ 34813 h 1099369"/>
                <a:gd name="connsiteX228" fmla="*/ 409140 w 899483"/>
                <a:gd name="connsiteY228" fmla="*/ 36771 h 1099369"/>
                <a:gd name="connsiteX229" fmla="*/ 409348 w 899483"/>
                <a:gd name="connsiteY229" fmla="*/ 34897 h 1099369"/>
                <a:gd name="connsiteX230" fmla="*/ 410973 w 899483"/>
                <a:gd name="connsiteY230" fmla="*/ 34855 h 1099369"/>
                <a:gd name="connsiteX231" fmla="*/ 411889 w 899483"/>
                <a:gd name="connsiteY231" fmla="*/ 38561 h 1099369"/>
                <a:gd name="connsiteX232" fmla="*/ 423590 w 899483"/>
                <a:gd name="connsiteY232" fmla="*/ 54510 h 1099369"/>
                <a:gd name="connsiteX233" fmla="*/ 424298 w 899483"/>
                <a:gd name="connsiteY233" fmla="*/ 53886 h 1099369"/>
                <a:gd name="connsiteX234" fmla="*/ 422966 w 899483"/>
                <a:gd name="connsiteY234" fmla="*/ 49846 h 1099369"/>
                <a:gd name="connsiteX235" fmla="*/ 426755 w 899483"/>
                <a:gd name="connsiteY235" fmla="*/ 48764 h 1099369"/>
                <a:gd name="connsiteX236" fmla="*/ 434626 w 899483"/>
                <a:gd name="connsiteY236" fmla="*/ 65629 h 1099369"/>
                <a:gd name="connsiteX237" fmla="*/ 442371 w 899483"/>
                <a:gd name="connsiteY237" fmla="*/ 73333 h 1099369"/>
                <a:gd name="connsiteX238" fmla="*/ 446036 w 899483"/>
                <a:gd name="connsiteY238" fmla="*/ 74790 h 1099369"/>
                <a:gd name="connsiteX239" fmla="*/ 446077 w 899483"/>
                <a:gd name="connsiteY239" fmla="*/ 76914 h 1099369"/>
                <a:gd name="connsiteX240" fmla="*/ 456363 w 899483"/>
                <a:gd name="connsiteY240" fmla="*/ 79454 h 1099369"/>
                <a:gd name="connsiteX241" fmla="*/ 455197 w 899483"/>
                <a:gd name="connsiteY241" fmla="*/ 80121 h 1099369"/>
                <a:gd name="connsiteX242" fmla="*/ 454531 w 899483"/>
                <a:gd name="connsiteY242" fmla="*/ 83869 h 1099369"/>
                <a:gd name="connsiteX243" fmla="*/ 457321 w 899483"/>
                <a:gd name="connsiteY243" fmla="*/ 83202 h 1099369"/>
                <a:gd name="connsiteX244" fmla="*/ 459028 w 899483"/>
                <a:gd name="connsiteY244" fmla="*/ 79996 h 1099369"/>
                <a:gd name="connsiteX245" fmla="*/ 461444 w 899483"/>
                <a:gd name="connsiteY245" fmla="*/ 82952 h 1099369"/>
                <a:gd name="connsiteX246" fmla="*/ 474353 w 899483"/>
                <a:gd name="connsiteY246" fmla="*/ 84618 h 1099369"/>
                <a:gd name="connsiteX247" fmla="*/ 482057 w 899483"/>
                <a:gd name="connsiteY247" fmla="*/ 87616 h 1099369"/>
                <a:gd name="connsiteX248" fmla="*/ 489136 w 899483"/>
                <a:gd name="connsiteY248" fmla="*/ 86992 h 1099369"/>
                <a:gd name="connsiteX249" fmla="*/ 491010 w 899483"/>
                <a:gd name="connsiteY249" fmla="*/ 88741 h 1099369"/>
                <a:gd name="connsiteX250" fmla="*/ 495632 w 899483"/>
                <a:gd name="connsiteY250" fmla="*/ 88199 h 1099369"/>
                <a:gd name="connsiteX251" fmla="*/ 498589 w 899483"/>
                <a:gd name="connsiteY251" fmla="*/ 92697 h 1099369"/>
                <a:gd name="connsiteX252" fmla="*/ 504002 w 899483"/>
                <a:gd name="connsiteY252" fmla="*/ 93655 h 1099369"/>
                <a:gd name="connsiteX253" fmla="*/ 506168 w 899483"/>
                <a:gd name="connsiteY253" fmla="*/ 97153 h 1099369"/>
                <a:gd name="connsiteX254" fmla="*/ 508417 w 899483"/>
                <a:gd name="connsiteY254" fmla="*/ 97319 h 1099369"/>
                <a:gd name="connsiteX255" fmla="*/ 509624 w 899483"/>
                <a:gd name="connsiteY255" fmla="*/ 101525 h 1099369"/>
                <a:gd name="connsiteX256" fmla="*/ 512456 w 899483"/>
                <a:gd name="connsiteY256" fmla="*/ 103524 h 1099369"/>
                <a:gd name="connsiteX257" fmla="*/ 515163 w 899483"/>
                <a:gd name="connsiteY257" fmla="*/ 115101 h 1099369"/>
                <a:gd name="connsiteX258" fmla="*/ 517911 w 899483"/>
                <a:gd name="connsiteY258" fmla="*/ 120014 h 1099369"/>
                <a:gd name="connsiteX259" fmla="*/ 529613 w 899483"/>
                <a:gd name="connsiteY259" fmla="*/ 129051 h 1099369"/>
                <a:gd name="connsiteX260" fmla="*/ 532986 w 899483"/>
                <a:gd name="connsiteY260" fmla="*/ 130508 h 1099369"/>
                <a:gd name="connsiteX261" fmla="*/ 534735 w 899483"/>
                <a:gd name="connsiteY261" fmla="*/ 129759 h 1099369"/>
                <a:gd name="connsiteX262" fmla="*/ 536859 w 899483"/>
                <a:gd name="connsiteY262" fmla="*/ 131674 h 1099369"/>
                <a:gd name="connsiteX263" fmla="*/ 536234 w 899483"/>
                <a:gd name="connsiteY263" fmla="*/ 136255 h 1099369"/>
                <a:gd name="connsiteX264" fmla="*/ 539440 w 899483"/>
                <a:gd name="connsiteY264" fmla="*/ 144042 h 1099369"/>
                <a:gd name="connsiteX265" fmla="*/ 561345 w 899483"/>
                <a:gd name="connsiteY265" fmla="*/ 155036 h 1099369"/>
                <a:gd name="connsiteX266" fmla="*/ 571089 w 899483"/>
                <a:gd name="connsiteY266" fmla="*/ 164614 h 1099369"/>
                <a:gd name="connsiteX267" fmla="*/ 574212 w 899483"/>
                <a:gd name="connsiteY267" fmla="*/ 165530 h 1099369"/>
                <a:gd name="connsiteX268" fmla="*/ 574837 w 899483"/>
                <a:gd name="connsiteY268" fmla="*/ 168861 h 1099369"/>
                <a:gd name="connsiteX269" fmla="*/ 578127 w 899483"/>
                <a:gd name="connsiteY269" fmla="*/ 170569 h 1099369"/>
                <a:gd name="connsiteX270" fmla="*/ 580292 w 899483"/>
                <a:gd name="connsiteY270" fmla="*/ 173775 h 1099369"/>
                <a:gd name="connsiteX271" fmla="*/ 582874 w 899483"/>
                <a:gd name="connsiteY271" fmla="*/ 173734 h 1099369"/>
                <a:gd name="connsiteX272" fmla="*/ 587205 w 899483"/>
                <a:gd name="connsiteY272" fmla="*/ 179355 h 1099369"/>
                <a:gd name="connsiteX273" fmla="*/ 595159 w 899483"/>
                <a:gd name="connsiteY273" fmla="*/ 180438 h 1099369"/>
                <a:gd name="connsiteX274" fmla="*/ 595742 w 899483"/>
                <a:gd name="connsiteY274" fmla="*/ 178856 h 1099369"/>
                <a:gd name="connsiteX275" fmla="*/ 599614 w 899483"/>
                <a:gd name="connsiteY275" fmla="*/ 181812 h 1099369"/>
                <a:gd name="connsiteX276" fmla="*/ 600322 w 899483"/>
                <a:gd name="connsiteY276" fmla="*/ 186560 h 1099369"/>
                <a:gd name="connsiteX277" fmla="*/ 605319 w 899483"/>
                <a:gd name="connsiteY277" fmla="*/ 189766 h 1099369"/>
                <a:gd name="connsiteX278" fmla="*/ 607776 w 899483"/>
                <a:gd name="connsiteY278" fmla="*/ 193722 h 1099369"/>
                <a:gd name="connsiteX279" fmla="*/ 616355 w 899483"/>
                <a:gd name="connsiteY279" fmla="*/ 197303 h 1099369"/>
                <a:gd name="connsiteX280" fmla="*/ 616271 w 899483"/>
                <a:gd name="connsiteY280" fmla="*/ 204966 h 1099369"/>
                <a:gd name="connsiteX281" fmla="*/ 613315 w 899483"/>
                <a:gd name="connsiteY281" fmla="*/ 211837 h 1099369"/>
                <a:gd name="connsiteX282" fmla="*/ 610983 w 899483"/>
                <a:gd name="connsiteY282" fmla="*/ 213752 h 1099369"/>
                <a:gd name="connsiteX283" fmla="*/ 614772 w 899483"/>
                <a:gd name="connsiteY283" fmla="*/ 219499 h 1099369"/>
                <a:gd name="connsiteX284" fmla="*/ 614855 w 899483"/>
                <a:gd name="connsiteY284" fmla="*/ 222456 h 1099369"/>
                <a:gd name="connsiteX285" fmla="*/ 612690 w 899483"/>
                <a:gd name="connsiteY285" fmla="*/ 223080 h 1099369"/>
                <a:gd name="connsiteX286" fmla="*/ 612149 w 899483"/>
                <a:gd name="connsiteY286" fmla="*/ 226578 h 1099369"/>
                <a:gd name="connsiteX287" fmla="*/ 613856 w 899483"/>
                <a:gd name="connsiteY287" fmla="*/ 227661 h 1099369"/>
                <a:gd name="connsiteX288" fmla="*/ 613065 w 899483"/>
                <a:gd name="connsiteY288" fmla="*/ 235198 h 1099369"/>
                <a:gd name="connsiteX289" fmla="*/ 614273 w 899483"/>
                <a:gd name="connsiteY289" fmla="*/ 236156 h 1099369"/>
                <a:gd name="connsiteX290" fmla="*/ 614689 w 899483"/>
                <a:gd name="connsiteY290" fmla="*/ 239238 h 1099369"/>
                <a:gd name="connsiteX291" fmla="*/ 615397 w 899483"/>
                <a:gd name="connsiteY291" fmla="*/ 240487 h 1099369"/>
                <a:gd name="connsiteX292" fmla="*/ 614106 w 899483"/>
                <a:gd name="connsiteY292" fmla="*/ 247358 h 1099369"/>
                <a:gd name="connsiteX293" fmla="*/ 617604 w 899483"/>
                <a:gd name="connsiteY293" fmla="*/ 260642 h 1099369"/>
                <a:gd name="connsiteX294" fmla="*/ 617313 w 899483"/>
                <a:gd name="connsiteY294" fmla="*/ 266972 h 1099369"/>
                <a:gd name="connsiteX295" fmla="*/ 618479 w 899483"/>
                <a:gd name="connsiteY295" fmla="*/ 269804 h 1099369"/>
                <a:gd name="connsiteX296" fmla="*/ 618187 w 899483"/>
                <a:gd name="connsiteY296" fmla="*/ 273510 h 1099369"/>
                <a:gd name="connsiteX297" fmla="*/ 616022 w 899483"/>
                <a:gd name="connsiteY297" fmla="*/ 274676 h 1099369"/>
                <a:gd name="connsiteX298" fmla="*/ 617687 w 899483"/>
                <a:gd name="connsiteY298" fmla="*/ 275634 h 1099369"/>
                <a:gd name="connsiteX299" fmla="*/ 618978 w 899483"/>
                <a:gd name="connsiteY299" fmla="*/ 274051 h 1099369"/>
                <a:gd name="connsiteX300" fmla="*/ 620186 w 899483"/>
                <a:gd name="connsiteY300" fmla="*/ 275883 h 1099369"/>
                <a:gd name="connsiteX301" fmla="*/ 619395 w 899483"/>
                <a:gd name="connsiteY301" fmla="*/ 279923 h 1099369"/>
                <a:gd name="connsiteX302" fmla="*/ 620727 w 899483"/>
                <a:gd name="connsiteY302" fmla="*/ 280964 h 1099369"/>
                <a:gd name="connsiteX303" fmla="*/ 620602 w 899483"/>
                <a:gd name="connsiteY303" fmla="*/ 283171 h 1099369"/>
                <a:gd name="connsiteX304" fmla="*/ 623434 w 899483"/>
                <a:gd name="connsiteY304" fmla="*/ 285253 h 1099369"/>
                <a:gd name="connsiteX305" fmla="*/ 624392 w 899483"/>
                <a:gd name="connsiteY305" fmla="*/ 289959 h 1099369"/>
                <a:gd name="connsiteX306" fmla="*/ 627348 w 899483"/>
                <a:gd name="connsiteY306" fmla="*/ 293248 h 1099369"/>
                <a:gd name="connsiteX307" fmla="*/ 627723 w 899483"/>
                <a:gd name="connsiteY307" fmla="*/ 297038 h 1099369"/>
                <a:gd name="connsiteX308" fmla="*/ 629222 w 899483"/>
                <a:gd name="connsiteY308" fmla="*/ 299120 h 1099369"/>
                <a:gd name="connsiteX309" fmla="*/ 627598 w 899483"/>
                <a:gd name="connsiteY309" fmla="*/ 299370 h 1099369"/>
                <a:gd name="connsiteX310" fmla="*/ 626057 w 899483"/>
                <a:gd name="connsiteY310" fmla="*/ 300619 h 1099369"/>
                <a:gd name="connsiteX311" fmla="*/ 625516 w 899483"/>
                <a:gd name="connsiteY311" fmla="*/ 302660 h 1099369"/>
                <a:gd name="connsiteX312" fmla="*/ 626682 w 899483"/>
                <a:gd name="connsiteY312" fmla="*/ 303201 h 1099369"/>
                <a:gd name="connsiteX313" fmla="*/ 628639 w 899483"/>
                <a:gd name="connsiteY313" fmla="*/ 300578 h 1099369"/>
                <a:gd name="connsiteX314" fmla="*/ 630055 w 899483"/>
                <a:gd name="connsiteY314" fmla="*/ 300536 h 1099369"/>
                <a:gd name="connsiteX315" fmla="*/ 634386 w 899483"/>
                <a:gd name="connsiteY315" fmla="*/ 310155 h 1099369"/>
                <a:gd name="connsiteX316" fmla="*/ 637259 w 899483"/>
                <a:gd name="connsiteY316" fmla="*/ 313404 h 1099369"/>
                <a:gd name="connsiteX317" fmla="*/ 631679 w 899483"/>
                <a:gd name="connsiteY317" fmla="*/ 316735 h 1099369"/>
                <a:gd name="connsiteX318" fmla="*/ 630888 w 899483"/>
                <a:gd name="connsiteY318" fmla="*/ 317734 h 1099369"/>
                <a:gd name="connsiteX319" fmla="*/ 630722 w 899483"/>
                <a:gd name="connsiteY319" fmla="*/ 318900 h 1099369"/>
                <a:gd name="connsiteX320" fmla="*/ 633470 w 899483"/>
                <a:gd name="connsiteY320" fmla="*/ 318359 h 1099369"/>
                <a:gd name="connsiteX321" fmla="*/ 636968 w 899483"/>
                <a:gd name="connsiteY321" fmla="*/ 314611 h 1099369"/>
                <a:gd name="connsiteX322" fmla="*/ 644422 w 899483"/>
                <a:gd name="connsiteY322" fmla="*/ 325438 h 1099369"/>
                <a:gd name="connsiteX323" fmla="*/ 638634 w 899483"/>
                <a:gd name="connsiteY323" fmla="*/ 326105 h 1099369"/>
                <a:gd name="connsiteX324" fmla="*/ 637009 w 899483"/>
                <a:gd name="connsiteY324" fmla="*/ 324397 h 1099369"/>
                <a:gd name="connsiteX325" fmla="*/ 635136 w 899483"/>
                <a:gd name="connsiteY325" fmla="*/ 328728 h 1099369"/>
                <a:gd name="connsiteX326" fmla="*/ 637801 w 899483"/>
                <a:gd name="connsiteY326" fmla="*/ 327437 h 1099369"/>
                <a:gd name="connsiteX327" fmla="*/ 638259 w 899483"/>
                <a:gd name="connsiteY327" fmla="*/ 330560 h 1099369"/>
                <a:gd name="connsiteX328" fmla="*/ 640008 w 899483"/>
                <a:gd name="connsiteY328" fmla="*/ 327645 h 1099369"/>
                <a:gd name="connsiteX329" fmla="*/ 645088 w 899483"/>
                <a:gd name="connsiteY329" fmla="*/ 326771 h 1099369"/>
                <a:gd name="connsiteX330" fmla="*/ 650210 w 899483"/>
                <a:gd name="connsiteY330" fmla="*/ 332351 h 1099369"/>
                <a:gd name="connsiteX331" fmla="*/ 656165 w 899483"/>
                <a:gd name="connsiteY331" fmla="*/ 341637 h 1099369"/>
                <a:gd name="connsiteX332" fmla="*/ 662162 w 899483"/>
                <a:gd name="connsiteY332" fmla="*/ 347967 h 1099369"/>
                <a:gd name="connsiteX333" fmla="*/ 667784 w 899483"/>
                <a:gd name="connsiteY333" fmla="*/ 351090 h 1099369"/>
                <a:gd name="connsiteX334" fmla="*/ 668658 w 899483"/>
                <a:gd name="connsiteY334" fmla="*/ 353797 h 1099369"/>
                <a:gd name="connsiteX335" fmla="*/ 674821 w 899483"/>
                <a:gd name="connsiteY335" fmla="*/ 359294 h 1099369"/>
                <a:gd name="connsiteX336" fmla="*/ 676987 w 899483"/>
                <a:gd name="connsiteY336" fmla="*/ 363333 h 1099369"/>
                <a:gd name="connsiteX337" fmla="*/ 681443 w 899483"/>
                <a:gd name="connsiteY337" fmla="*/ 367747 h 1099369"/>
                <a:gd name="connsiteX338" fmla="*/ 683691 w 899483"/>
                <a:gd name="connsiteY338" fmla="*/ 375201 h 1099369"/>
                <a:gd name="connsiteX339" fmla="*/ 688813 w 899483"/>
                <a:gd name="connsiteY339" fmla="*/ 379157 h 1099369"/>
                <a:gd name="connsiteX340" fmla="*/ 684691 w 899483"/>
                <a:gd name="connsiteY340" fmla="*/ 387403 h 1099369"/>
                <a:gd name="connsiteX341" fmla="*/ 678028 w 899483"/>
                <a:gd name="connsiteY341" fmla="*/ 387736 h 1099369"/>
                <a:gd name="connsiteX342" fmla="*/ 677570 w 899483"/>
                <a:gd name="connsiteY342" fmla="*/ 391817 h 1099369"/>
                <a:gd name="connsiteX343" fmla="*/ 671323 w 899483"/>
                <a:gd name="connsiteY343" fmla="*/ 377658 h 1099369"/>
                <a:gd name="connsiteX344" fmla="*/ 670032 w 899483"/>
                <a:gd name="connsiteY344" fmla="*/ 376909 h 1099369"/>
                <a:gd name="connsiteX345" fmla="*/ 670074 w 899483"/>
                <a:gd name="connsiteY345" fmla="*/ 373619 h 1099369"/>
                <a:gd name="connsiteX346" fmla="*/ 671698 w 899483"/>
                <a:gd name="connsiteY346" fmla="*/ 372744 h 1099369"/>
                <a:gd name="connsiteX347" fmla="*/ 674821 w 899483"/>
                <a:gd name="connsiteY347" fmla="*/ 379074 h 1099369"/>
                <a:gd name="connsiteX348" fmla="*/ 681817 w 899483"/>
                <a:gd name="connsiteY348" fmla="*/ 383238 h 1099369"/>
                <a:gd name="connsiteX349" fmla="*/ 679693 w 899483"/>
                <a:gd name="connsiteY349" fmla="*/ 378616 h 1099369"/>
                <a:gd name="connsiteX350" fmla="*/ 677320 w 899483"/>
                <a:gd name="connsiteY350" fmla="*/ 377325 h 1099369"/>
                <a:gd name="connsiteX351" fmla="*/ 674113 w 899483"/>
                <a:gd name="connsiteY351" fmla="*/ 371703 h 1099369"/>
                <a:gd name="connsiteX352" fmla="*/ 674113 w 899483"/>
                <a:gd name="connsiteY352" fmla="*/ 369621 h 1099369"/>
                <a:gd name="connsiteX353" fmla="*/ 675529 w 899483"/>
                <a:gd name="connsiteY353" fmla="*/ 369163 h 1099369"/>
                <a:gd name="connsiteX354" fmla="*/ 674613 w 899483"/>
                <a:gd name="connsiteY354" fmla="*/ 366290 h 1099369"/>
                <a:gd name="connsiteX355" fmla="*/ 671823 w 899483"/>
                <a:gd name="connsiteY355" fmla="*/ 366748 h 1099369"/>
                <a:gd name="connsiteX356" fmla="*/ 671032 w 899483"/>
                <a:gd name="connsiteY356" fmla="*/ 364999 h 1099369"/>
                <a:gd name="connsiteX357" fmla="*/ 669658 w 899483"/>
                <a:gd name="connsiteY357" fmla="*/ 364791 h 1099369"/>
                <a:gd name="connsiteX358" fmla="*/ 669491 w 899483"/>
                <a:gd name="connsiteY358" fmla="*/ 366956 h 1099369"/>
                <a:gd name="connsiteX359" fmla="*/ 667492 w 899483"/>
                <a:gd name="connsiteY359" fmla="*/ 366290 h 1099369"/>
                <a:gd name="connsiteX360" fmla="*/ 668117 w 899483"/>
                <a:gd name="connsiteY360" fmla="*/ 361626 h 1099369"/>
                <a:gd name="connsiteX361" fmla="*/ 665660 w 899483"/>
                <a:gd name="connsiteY361" fmla="*/ 361876 h 1099369"/>
                <a:gd name="connsiteX362" fmla="*/ 665243 w 899483"/>
                <a:gd name="connsiteY362" fmla="*/ 365582 h 1099369"/>
                <a:gd name="connsiteX363" fmla="*/ 662453 w 899483"/>
                <a:gd name="connsiteY363" fmla="*/ 363791 h 1099369"/>
                <a:gd name="connsiteX364" fmla="*/ 661662 w 899483"/>
                <a:gd name="connsiteY364" fmla="*/ 360460 h 1099369"/>
                <a:gd name="connsiteX365" fmla="*/ 663994 w 899483"/>
                <a:gd name="connsiteY365" fmla="*/ 355213 h 1099369"/>
                <a:gd name="connsiteX366" fmla="*/ 662328 w 899483"/>
                <a:gd name="connsiteY366" fmla="*/ 352048 h 1099369"/>
                <a:gd name="connsiteX367" fmla="*/ 658372 w 899483"/>
                <a:gd name="connsiteY367" fmla="*/ 350424 h 1099369"/>
                <a:gd name="connsiteX368" fmla="*/ 655291 w 899483"/>
                <a:gd name="connsiteY368" fmla="*/ 350341 h 1099369"/>
                <a:gd name="connsiteX369" fmla="*/ 653916 w 899483"/>
                <a:gd name="connsiteY369" fmla="*/ 351590 h 1099369"/>
                <a:gd name="connsiteX370" fmla="*/ 650793 w 899483"/>
                <a:gd name="connsiteY370" fmla="*/ 356629 h 1099369"/>
                <a:gd name="connsiteX371" fmla="*/ 650710 w 899483"/>
                <a:gd name="connsiteY371" fmla="*/ 359544 h 1099369"/>
                <a:gd name="connsiteX372" fmla="*/ 651418 w 899483"/>
                <a:gd name="connsiteY372" fmla="*/ 362126 h 1099369"/>
                <a:gd name="connsiteX373" fmla="*/ 655374 w 899483"/>
                <a:gd name="connsiteY373" fmla="*/ 363416 h 1099369"/>
                <a:gd name="connsiteX374" fmla="*/ 654791 w 899483"/>
                <a:gd name="connsiteY374" fmla="*/ 366415 h 1099369"/>
                <a:gd name="connsiteX375" fmla="*/ 656290 w 899483"/>
                <a:gd name="connsiteY375" fmla="*/ 367622 h 1099369"/>
                <a:gd name="connsiteX376" fmla="*/ 654458 w 899483"/>
                <a:gd name="connsiteY376" fmla="*/ 370954 h 1099369"/>
                <a:gd name="connsiteX377" fmla="*/ 655874 w 899483"/>
                <a:gd name="connsiteY377" fmla="*/ 372328 h 1099369"/>
                <a:gd name="connsiteX378" fmla="*/ 655832 w 899483"/>
                <a:gd name="connsiteY378" fmla="*/ 377408 h 1099369"/>
                <a:gd name="connsiteX379" fmla="*/ 653667 w 899483"/>
                <a:gd name="connsiteY379" fmla="*/ 378533 h 1099369"/>
                <a:gd name="connsiteX380" fmla="*/ 651626 w 899483"/>
                <a:gd name="connsiteY380" fmla="*/ 376742 h 1099369"/>
                <a:gd name="connsiteX381" fmla="*/ 650169 w 899483"/>
                <a:gd name="connsiteY381" fmla="*/ 377908 h 1099369"/>
                <a:gd name="connsiteX382" fmla="*/ 650419 w 899483"/>
                <a:gd name="connsiteY382" fmla="*/ 384113 h 1099369"/>
                <a:gd name="connsiteX383" fmla="*/ 652959 w 899483"/>
                <a:gd name="connsiteY383" fmla="*/ 385362 h 1099369"/>
                <a:gd name="connsiteX384" fmla="*/ 653167 w 899483"/>
                <a:gd name="connsiteY384" fmla="*/ 388944 h 1099369"/>
                <a:gd name="connsiteX385" fmla="*/ 656498 w 899483"/>
                <a:gd name="connsiteY385" fmla="*/ 391817 h 1099369"/>
                <a:gd name="connsiteX386" fmla="*/ 662120 w 899483"/>
                <a:gd name="connsiteY386" fmla="*/ 406558 h 1099369"/>
                <a:gd name="connsiteX387" fmla="*/ 661412 w 899483"/>
                <a:gd name="connsiteY387" fmla="*/ 409515 h 1099369"/>
                <a:gd name="connsiteX388" fmla="*/ 663036 w 899483"/>
                <a:gd name="connsiteY388" fmla="*/ 410973 h 1099369"/>
                <a:gd name="connsiteX389" fmla="*/ 663619 w 899483"/>
                <a:gd name="connsiteY389" fmla="*/ 427546 h 1099369"/>
                <a:gd name="connsiteX390" fmla="*/ 665826 w 899483"/>
                <a:gd name="connsiteY390" fmla="*/ 440539 h 1099369"/>
                <a:gd name="connsiteX391" fmla="*/ 664869 w 899483"/>
                <a:gd name="connsiteY391" fmla="*/ 447243 h 1099369"/>
                <a:gd name="connsiteX392" fmla="*/ 669658 w 899483"/>
                <a:gd name="connsiteY392" fmla="*/ 454031 h 1099369"/>
                <a:gd name="connsiteX393" fmla="*/ 669907 w 899483"/>
                <a:gd name="connsiteY393" fmla="*/ 460652 h 1099369"/>
                <a:gd name="connsiteX394" fmla="*/ 672614 w 899483"/>
                <a:gd name="connsiteY394" fmla="*/ 463984 h 1099369"/>
                <a:gd name="connsiteX395" fmla="*/ 675612 w 899483"/>
                <a:gd name="connsiteY395" fmla="*/ 473187 h 1099369"/>
                <a:gd name="connsiteX396" fmla="*/ 673572 w 899483"/>
                <a:gd name="connsiteY396" fmla="*/ 483722 h 1099369"/>
                <a:gd name="connsiteX397" fmla="*/ 674780 w 899483"/>
                <a:gd name="connsiteY397" fmla="*/ 488053 h 1099369"/>
                <a:gd name="connsiteX398" fmla="*/ 668283 w 899483"/>
                <a:gd name="connsiteY398" fmla="*/ 487554 h 1099369"/>
                <a:gd name="connsiteX399" fmla="*/ 666618 w 899483"/>
                <a:gd name="connsiteY399" fmla="*/ 489344 h 1099369"/>
                <a:gd name="connsiteX400" fmla="*/ 669782 w 899483"/>
                <a:gd name="connsiteY400" fmla="*/ 499547 h 1099369"/>
                <a:gd name="connsiteX401" fmla="*/ 666618 w 899483"/>
                <a:gd name="connsiteY401" fmla="*/ 504586 h 1099369"/>
                <a:gd name="connsiteX402" fmla="*/ 667409 w 899483"/>
                <a:gd name="connsiteY402" fmla="*/ 516495 h 1099369"/>
                <a:gd name="connsiteX403" fmla="*/ 669408 w 899483"/>
                <a:gd name="connsiteY403" fmla="*/ 520368 h 1099369"/>
                <a:gd name="connsiteX404" fmla="*/ 669033 w 899483"/>
                <a:gd name="connsiteY404" fmla="*/ 530529 h 1099369"/>
                <a:gd name="connsiteX405" fmla="*/ 670740 w 899483"/>
                <a:gd name="connsiteY405" fmla="*/ 538483 h 1099369"/>
                <a:gd name="connsiteX406" fmla="*/ 671448 w 899483"/>
                <a:gd name="connsiteY406" fmla="*/ 556514 h 1099369"/>
                <a:gd name="connsiteX407" fmla="*/ 670657 w 899483"/>
                <a:gd name="connsiteY407" fmla="*/ 560845 h 1099369"/>
                <a:gd name="connsiteX408" fmla="*/ 668200 w 899483"/>
                <a:gd name="connsiteY408" fmla="*/ 565051 h 1099369"/>
                <a:gd name="connsiteX409" fmla="*/ 668908 w 899483"/>
                <a:gd name="connsiteY409" fmla="*/ 561220 h 1099369"/>
                <a:gd name="connsiteX410" fmla="*/ 665535 w 899483"/>
                <a:gd name="connsiteY410" fmla="*/ 566134 h 1099369"/>
                <a:gd name="connsiteX411" fmla="*/ 667367 w 899483"/>
                <a:gd name="connsiteY411" fmla="*/ 569632 h 1099369"/>
                <a:gd name="connsiteX412" fmla="*/ 668450 w 899483"/>
                <a:gd name="connsiteY412" fmla="*/ 576669 h 1099369"/>
                <a:gd name="connsiteX413" fmla="*/ 671656 w 899483"/>
                <a:gd name="connsiteY413" fmla="*/ 582291 h 1099369"/>
                <a:gd name="connsiteX414" fmla="*/ 672364 w 899483"/>
                <a:gd name="connsiteY414" fmla="*/ 587038 h 1099369"/>
                <a:gd name="connsiteX415" fmla="*/ 673072 w 899483"/>
                <a:gd name="connsiteY415" fmla="*/ 589537 h 1099369"/>
                <a:gd name="connsiteX416" fmla="*/ 677361 w 899483"/>
                <a:gd name="connsiteY416" fmla="*/ 594950 h 1099369"/>
                <a:gd name="connsiteX417" fmla="*/ 677361 w 899483"/>
                <a:gd name="connsiteY417" fmla="*/ 598532 h 1099369"/>
                <a:gd name="connsiteX418" fmla="*/ 680235 w 899483"/>
                <a:gd name="connsiteY418" fmla="*/ 599781 h 1099369"/>
                <a:gd name="connsiteX419" fmla="*/ 679319 w 899483"/>
                <a:gd name="connsiteY419" fmla="*/ 624017 h 1099369"/>
                <a:gd name="connsiteX420" fmla="*/ 677903 w 899483"/>
                <a:gd name="connsiteY420" fmla="*/ 626849 h 1099369"/>
                <a:gd name="connsiteX421" fmla="*/ 678861 w 899483"/>
                <a:gd name="connsiteY421" fmla="*/ 628514 h 1099369"/>
                <a:gd name="connsiteX422" fmla="*/ 675946 w 899483"/>
                <a:gd name="connsiteY422" fmla="*/ 633095 h 1099369"/>
                <a:gd name="connsiteX423" fmla="*/ 676529 w 899483"/>
                <a:gd name="connsiteY423" fmla="*/ 628556 h 1099369"/>
                <a:gd name="connsiteX424" fmla="*/ 675321 w 899483"/>
                <a:gd name="connsiteY424" fmla="*/ 628265 h 1099369"/>
                <a:gd name="connsiteX425" fmla="*/ 674238 w 899483"/>
                <a:gd name="connsiteY425" fmla="*/ 633095 h 1099369"/>
                <a:gd name="connsiteX426" fmla="*/ 675446 w 899483"/>
                <a:gd name="connsiteY426" fmla="*/ 647878 h 1099369"/>
                <a:gd name="connsiteX427" fmla="*/ 676612 w 899483"/>
                <a:gd name="connsiteY427" fmla="*/ 651751 h 1099369"/>
                <a:gd name="connsiteX428" fmla="*/ 684233 w 899483"/>
                <a:gd name="connsiteY428" fmla="*/ 663286 h 1099369"/>
                <a:gd name="connsiteX429" fmla="*/ 683816 w 899483"/>
                <a:gd name="connsiteY429" fmla="*/ 667950 h 1099369"/>
                <a:gd name="connsiteX430" fmla="*/ 689063 w 899483"/>
                <a:gd name="connsiteY430" fmla="*/ 686273 h 1099369"/>
                <a:gd name="connsiteX431" fmla="*/ 688730 w 899483"/>
                <a:gd name="connsiteY431" fmla="*/ 692353 h 1099369"/>
                <a:gd name="connsiteX432" fmla="*/ 690354 w 899483"/>
                <a:gd name="connsiteY432" fmla="*/ 697475 h 1099369"/>
                <a:gd name="connsiteX433" fmla="*/ 689688 w 899483"/>
                <a:gd name="connsiteY433" fmla="*/ 704138 h 1099369"/>
                <a:gd name="connsiteX434" fmla="*/ 691812 w 899483"/>
                <a:gd name="connsiteY434" fmla="*/ 713674 h 1099369"/>
                <a:gd name="connsiteX435" fmla="*/ 690729 w 899483"/>
                <a:gd name="connsiteY435" fmla="*/ 716589 h 1099369"/>
                <a:gd name="connsiteX436" fmla="*/ 692270 w 899483"/>
                <a:gd name="connsiteY436" fmla="*/ 721544 h 1099369"/>
                <a:gd name="connsiteX437" fmla="*/ 692061 w 899483"/>
                <a:gd name="connsiteY437" fmla="*/ 725917 h 1099369"/>
                <a:gd name="connsiteX438" fmla="*/ 693935 w 899483"/>
                <a:gd name="connsiteY438" fmla="*/ 728207 h 1099369"/>
                <a:gd name="connsiteX439" fmla="*/ 695434 w 899483"/>
                <a:gd name="connsiteY439" fmla="*/ 727000 h 1099369"/>
                <a:gd name="connsiteX440" fmla="*/ 695143 w 899483"/>
                <a:gd name="connsiteY440" fmla="*/ 730331 h 1099369"/>
                <a:gd name="connsiteX441" fmla="*/ 699599 w 899483"/>
                <a:gd name="connsiteY441" fmla="*/ 742282 h 1099369"/>
                <a:gd name="connsiteX442" fmla="*/ 701223 w 899483"/>
                <a:gd name="connsiteY442" fmla="*/ 746197 h 1099369"/>
                <a:gd name="connsiteX443" fmla="*/ 701556 w 899483"/>
                <a:gd name="connsiteY443" fmla="*/ 750903 h 1099369"/>
                <a:gd name="connsiteX444" fmla="*/ 703888 w 899483"/>
                <a:gd name="connsiteY444" fmla="*/ 751985 h 1099369"/>
                <a:gd name="connsiteX445" fmla="*/ 701473 w 899483"/>
                <a:gd name="connsiteY445" fmla="*/ 757607 h 1099369"/>
                <a:gd name="connsiteX446" fmla="*/ 705345 w 899483"/>
                <a:gd name="connsiteY446" fmla="*/ 766685 h 1099369"/>
                <a:gd name="connsiteX447" fmla="*/ 704513 w 899483"/>
                <a:gd name="connsiteY447" fmla="*/ 772848 h 1099369"/>
                <a:gd name="connsiteX448" fmla="*/ 706761 w 899483"/>
                <a:gd name="connsiteY448" fmla="*/ 775430 h 1099369"/>
                <a:gd name="connsiteX449" fmla="*/ 707344 w 899483"/>
                <a:gd name="connsiteY449" fmla="*/ 778262 h 1099369"/>
                <a:gd name="connsiteX450" fmla="*/ 716547 w 899483"/>
                <a:gd name="connsiteY450" fmla="*/ 788922 h 1099369"/>
                <a:gd name="connsiteX451" fmla="*/ 718213 w 899483"/>
                <a:gd name="connsiteY451" fmla="*/ 793545 h 1099369"/>
                <a:gd name="connsiteX452" fmla="*/ 721045 w 899483"/>
                <a:gd name="connsiteY452" fmla="*/ 795044 h 1099369"/>
                <a:gd name="connsiteX453" fmla="*/ 725959 w 899483"/>
                <a:gd name="connsiteY453" fmla="*/ 800541 h 1099369"/>
                <a:gd name="connsiteX454" fmla="*/ 730248 w 899483"/>
                <a:gd name="connsiteY454" fmla="*/ 801249 h 1099369"/>
                <a:gd name="connsiteX455" fmla="*/ 731414 w 899483"/>
                <a:gd name="connsiteY455" fmla="*/ 802581 h 1099369"/>
                <a:gd name="connsiteX456" fmla="*/ 745905 w 899483"/>
                <a:gd name="connsiteY456" fmla="*/ 799541 h 1099369"/>
                <a:gd name="connsiteX457" fmla="*/ 749153 w 899483"/>
                <a:gd name="connsiteY457" fmla="*/ 797209 h 1099369"/>
                <a:gd name="connsiteX458" fmla="*/ 750153 w 899483"/>
                <a:gd name="connsiteY458" fmla="*/ 800124 h 1099369"/>
                <a:gd name="connsiteX459" fmla="*/ 753151 w 899483"/>
                <a:gd name="connsiteY459" fmla="*/ 802165 h 1099369"/>
                <a:gd name="connsiteX460" fmla="*/ 760272 w 899483"/>
                <a:gd name="connsiteY460" fmla="*/ 802331 h 1099369"/>
                <a:gd name="connsiteX461" fmla="*/ 762313 w 899483"/>
                <a:gd name="connsiteY461" fmla="*/ 805455 h 1099369"/>
                <a:gd name="connsiteX462" fmla="*/ 761147 w 899483"/>
                <a:gd name="connsiteY462" fmla="*/ 807703 h 1099369"/>
                <a:gd name="connsiteX463" fmla="*/ 765436 w 899483"/>
                <a:gd name="connsiteY463" fmla="*/ 810285 h 1099369"/>
                <a:gd name="connsiteX464" fmla="*/ 765061 w 899483"/>
                <a:gd name="connsiteY464" fmla="*/ 813325 h 1099369"/>
                <a:gd name="connsiteX465" fmla="*/ 767601 w 899483"/>
                <a:gd name="connsiteY465" fmla="*/ 814533 h 1099369"/>
                <a:gd name="connsiteX466" fmla="*/ 770266 w 899483"/>
                <a:gd name="connsiteY466" fmla="*/ 818281 h 1099369"/>
                <a:gd name="connsiteX467" fmla="*/ 785175 w 899483"/>
                <a:gd name="connsiteY467" fmla="*/ 822945 h 1099369"/>
                <a:gd name="connsiteX468" fmla="*/ 793670 w 899483"/>
                <a:gd name="connsiteY468" fmla="*/ 827067 h 1099369"/>
                <a:gd name="connsiteX469" fmla="*/ 797667 w 899483"/>
                <a:gd name="connsiteY469" fmla="*/ 830523 h 1099369"/>
                <a:gd name="connsiteX470" fmla="*/ 806745 w 899483"/>
                <a:gd name="connsiteY470" fmla="*/ 843433 h 1099369"/>
                <a:gd name="connsiteX471" fmla="*/ 825027 w 899483"/>
                <a:gd name="connsiteY471" fmla="*/ 855759 h 1099369"/>
                <a:gd name="connsiteX472" fmla="*/ 824735 w 899483"/>
                <a:gd name="connsiteY472" fmla="*/ 856967 h 1099369"/>
                <a:gd name="connsiteX473" fmla="*/ 819322 w 899483"/>
                <a:gd name="connsiteY473" fmla="*/ 859257 h 1099369"/>
                <a:gd name="connsiteX474" fmla="*/ 818156 w 899483"/>
                <a:gd name="connsiteY474" fmla="*/ 867294 h 1099369"/>
                <a:gd name="connsiteX475" fmla="*/ 819655 w 899483"/>
                <a:gd name="connsiteY475" fmla="*/ 869335 h 1099369"/>
                <a:gd name="connsiteX476" fmla="*/ 818947 w 899483"/>
                <a:gd name="connsiteY476" fmla="*/ 871625 h 1099369"/>
                <a:gd name="connsiteX477" fmla="*/ 821362 w 899483"/>
                <a:gd name="connsiteY477" fmla="*/ 874123 h 1099369"/>
                <a:gd name="connsiteX478" fmla="*/ 820696 w 899483"/>
                <a:gd name="connsiteY478" fmla="*/ 875706 h 1099369"/>
                <a:gd name="connsiteX479" fmla="*/ 824860 w 899483"/>
                <a:gd name="connsiteY479" fmla="*/ 881911 h 1099369"/>
                <a:gd name="connsiteX480" fmla="*/ 831939 w 899483"/>
                <a:gd name="connsiteY480" fmla="*/ 883035 h 1099369"/>
                <a:gd name="connsiteX481" fmla="*/ 831315 w 899483"/>
                <a:gd name="connsiteY481" fmla="*/ 885950 h 1099369"/>
                <a:gd name="connsiteX482" fmla="*/ 836270 w 899483"/>
                <a:gd name="connsiteY482" fmla="*/ 887866 h 1099369"/>
                <a:gd name="connsiteX483" fmla="*/ 840559 w 899483"/>
                <a:gd name="connsiteY483" fmla="*/ 888574 h 1099369"/>
                <a:gd name="connsiteX484" fmla="*/ 844849 w 899483"/>
                <a:gd name="connsiteY484" fmla="*/ 888074 h 1099369"/>
                <a:gd name="connsiteX485" fmla="*/ 848014 w 899483"/>
                <a:gd name="connsiteY485" fmla="*/ 886075 h 1099369"/>
                <a:gd name="connsiteX486" fmla="*/ 848430 w 899483"/>
                <a:gd name="connsiteY486" fmla="*/ 883785 h 1099369"/>
                <a:gd name="connsiteX487" fmla="*/ 846306 w 899483"/>
                <a:gd name="connsiteY487" fmla="*/ 881911 h 1099369"/>
                <a:gd name="connsiteX488" fmla="*/ 847639 w 899483"/>
                <a:gd name="connsiteY488" fmla="*/ 879329 h 1099369"/>
                <a:gd name="connsiteX489" fmla="*/ 850137 w 899483"/>
                <a:gd name="connsiteY489" fmla="*/ 879329 h 1099369"/>
                <a:gd name="connsiteX490" fmla="*/ 849804 w 899483"/>
                <a:gd name="connsiteY490" fmla="*/ 880703 h 10993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Lst>
              <a:rect l="l" t="t" r="r" b="b"/>
              <a:pathLst>
                <a:path w="899483" h="1099369">
                  <a:moveTo>
                    <a:pt x="882494" y="892988"/>
                  </a:moveTo>
                  <a:lnTo>
                    <a:pt x="883951" y="895694"/>
                  </a:lnTo>
                  <a:lnTo>
                    <a:pt x="882993" y="897610"/>
                  </a:lnTo>
                  <a:lnTo>
                    <a:pt x="881203" y="896611"/>
                  </a:lnTo>
                  <a:lnTo>
                    <a:pt x="880620" y="897860"/>
                  </a:lnTo>
                  <a:lnTo>
                    <a:pt x="883077" y="898859"/>
                  </a:lnTo>
                  <a:lnTo>
                    <a:pt x="886408" y="903690"/>
                  </a:lnTo>
                  <a:lnTo>
                    <a:pt x="885825" y="905730"/>
                  </a:lnTo>
                  <a:lnTo>
                    <a:pt x="884909" y="905231"/>
                  </a:lnTo>
                  <a:lnTo>
                    <a:pt x="885450" y="903523"/>
                  </a:lnTo>
                  <a:lnTo>
                    <a:pt x="882535" y="900025"/>
                  </a:lnTo>
                  <a:lnTo>
                    <a:pt x="879704" y="899442"/>
                  </a:lnTo>
                  <a:lnTo>
                    <a:pt x="878329" y="902399"/>
                  </a:lnTo>
                  <a:lnTo>
                    <a:pt x="876539" y="901899"/>
                  </a:lnTo>
                  <a:lnTo>
                    <a:pt x="878579" y="899026"/>
                  </a:lnTo>
                  <a:lnTo>
                    <a:pt x="876039" y="896277"/>
                  </a:lnTo>
                  <a:lnTo>
                    <a:pt x="876539" y="895195"/>
                  </a:lnTo>
                  <a:lnTo>
                    <a:pt x="879204" y="896152"/>
                  </a:lnTo>
                  <a:lnTo>
                    <a:pt x="882494" y="892988"/>
                  </a:lnTo>
                  <a:close/>
                  <a:moveTo>
                    <a:pt x="856967" y="888115"/>
                  </a:moveTo>
                  <a:lnTo>
                    <a:pt x="863005" y="889448"/>
                  </a:lnTo>
                  <a:lnTo>
                    <a:pt x="863463" y="890447"/>
                  </a:lnTo>
                  <a:lnTo>
                    <a:pt x="859507" y="891738"/>
                  </a:lnTo>
                  <a:lnTo>
                    <a:pt x="856259" y="889406"/>
                  </a:lnTo>
                  <a:lnTo>
                    <a:pt x="856967" y="888115"/>
                  </a:lnTo>
                  <a:close/>
                  <a:moveTo>
                    <a:pt x="862755" y="883910"/>
                  </a:moveTo>
                  <a:lnTo>
                    <a:pt x="867711" y="886908"/>
                  </a:lnTo>
                  <a:lnTo>
                    <a:pt x="868543" y="888740"/>
                  </a:lnTo>
                  <a:lnTo>
                    <a:pt x="866086" y="888657"/>
                  </a:lnTo>
                  <a:lnTo>
                    <a:pt x="863505" y="886783"/>
                  </a:lnTo>
                  <a:lnTo>
                    <a:pt x="861880" y="884701"/>
                  </a:lnTo>
                  <a:lnTo>
                    <a:pt x="862755" y="883910"/>
                  </a:lnTo>
                  <a:close/>
                  <a:moveTo>
                    <a:pt x="851095" y="876747"/>
                  </a:moveTo>
                  <a:lnTo>
                    <a:pt x="858424" y="881827"/>
                  </a:lnTo>
                  <a:lnTo>
                    <a:pt x="854427" y="882327"/>
                  </a:lnTo>
                  <a:lnTo>
                    <a:pt x="851095" y="876747"/>
                  </a:lnTo>
                  <a:close/>
                  <a:moveTo>
                    <a:pt x="804622" y="787465"/>
                  </a:moveTo>
                  <a:lnTo>
                    <a:pt x="808911" y="789089"/>
                  </a:lnTo>
                  <a:lnTo>
                    <a:pt x="809619" y="792504"/>
                  </a:lnTo>
                  <a:lnTo>
                    <a:pt x="804289" y="791879"/>
                  </a:lnTo>
                  <a:lnTo>
                    <a:pt x="802956" y="789589"/>
                  </a:lnTo>
                  <a:lnTo>
                    <a:pt x="804622" y="787465"/>
                  </a:lnTo>
                  <a:close/>
                  <a:moveTo>
                    <a:pt x="832439" y="779178"/>
                  </a:moveTo>
                  <a:lnTo>
                    <a:pt x="834563" y="780011"/>
                  </a:lnTo>
                  <a:lnTo>
                    <a:pt x="833772" y="783176"/>
                  </a:lnTo>
                  <a:lnTo>
                    <a:pt x="832939" y="781260"/>
                  </a:lnTo>
                  <a:lnTo>
                    <a:pt x="829399" y="781510"/>
                  </a:lnTo>
                  <a:lnTo>
                    <a:pt x="832439" y="779178"/>
                  </a:lnTo>
                  <a:close/>
                  <a:moveTo>
                    <a:pt x="680651" y="417885"/>
                  </a:moveTo>
                  <a:lnTo>
                    <a:pt x="683400" y="419509"/>
                  </a:lnTo>
                  <a:lnTo>
                    <a:pt x="683441" y="420925"/>
                  </a:lnTo>
                  <a:lnTo>
                    <a:pt x="681401" y="432793"/>
                  </a:lnTo>
                  <a:lnTo>
                    <a:pt x="678278" y="436625"/>
                  </a:lnTo>
                  <a:lnTo>
                    <a:pt x="676987" y="432127"/>
                  </a:lnTo>
                  <a:lnTo>
                    <a:pt x="677320" y="423299"/>
                  </a:lnTo>
                  <a:lnTo>
                    <a:pt x="677944" y="420550"/>
                  </a:lnTo>
                  <a:lnTo>
                    <a:pt x="680651" y="417885"/>
                  </a:lnTo>
                  <a:close/>
                  <a:moveTo>
                    <a:pt x="573963" y="158576"/>
                  </a:moveTo>
                  <a:lnTo>
                    <a:pt x="577835" y="161907"/>
                  </a:lnTo>
                  <a:lnTo>
                    <a:pt x="573588" y="161491"/>
                  </a:lnTo>
                  <a:lnTo>
                    <a:pt x="573921" y="163365"/>
                  </a:lnTo>
                  <a:lnTo>
                    <a:pt x="572630" y="162907"/>
                  </a:lnTo>
                  <a:lnTo>
                    <a:pt x="571797" y="160783"/>
                  </a:lnTo>
                  <a:lnTo>
                    <a:pt x="573963" y="158576"/>
                  </a:lnTo>
                  <a:close/>
                  <a:moveTo>
                    <a:pt x="423840" y="43600"/>
                  </a:moveTo>
                  <a:lnTo>
                    <a:pt x="424631" y="47223"/>
                  </a:lnTo>
                  <a:lnTo>
                    <a:pt x="422633" y="48972"/>
                  </a:lnTo>
                  <a:lnTo>
                    <a:pt x="422882" y="45099"/>
                  </a:lnTo>
                  <a:lnTo>
                    <a:pt x="420884" y="44183"/>
                  </a:lnTo>
                  <a:lnTo>
                    <a:pt x="421217" y="42434"/>
                  </a:lnTo>
                  <a:lnTo>
                    <a:pt x="423840" y="43600"/>
                  </a:lnTo>
                  <a:close/>
                  <a:moveTo>
                    <a:pt x="420217" y="40976"/>
                  </a:moveTo>
                  <a:lnTo>
                    <a:pt x="420259" y="44225"/>
                  </a:lnTo>
                  <a:lnTo>
                    <a:pt x="416511" y="43017"/>
                  </a:lnTo>
                  <a:lnTo>
                    <a:pt x="416802" y="41726"/>
                  </a:lnTo>
                  <a:lnTo>
                    <a:pt x="420217" y="40976"/>
                  </a:lnTo>
                  <a:close/>
                  <a:moveTo>
                    <a:pt x="849804" y="880703"/>
                  </a:moveTo>
                  <a:lnTo>
                    <a:pt x="849013" y="882119"/>
                  </a:lnTo>
                  <a:lnTo>
                    <a:pt x="852095" y="884451"/>
                  </a:lnTo>
                  <a:lnTo>
                    <a:pt x="848222" y="890531"/>
                  </a:lnTo>
                  <a:lnTo>
                    <a:pt x="849305" y="892072"/>
                  </a:lnTo>
                  <a:lnTo>
                    <a:pt x="854676" y="893154"/>
                  </a:lnTo>
                  <a:lnTo>
                    <a:pt x="855842" y="895778"/>
                  </a:lnTo>
                  <a:lnTo>
                    <a:pt x="862880" y="898401"/>
                  </a:lnTo>
                  <a:lnTo>
                    <a:pt x="867711" y="897277"/>
                  </a:lnTo>
                  <a:lnTo>
                    <a:pt x="867627" y="895653"/>
                  </a:lnTo>
                  <a:lnTo>
                    <a:pt x="866670" y="895986"/>
                  </a:lnTo>
                  <a:lnTo>
                    <a:pt x="864587" y="893904"/>
                  </a:lnTo>
                  <a:lnTo>
                    <a:pt x="866253" y="892571"/>
                  </a:lnTo>
                  <a:lnTo>
                    <a:pt x="870459" y="893654"/>
                  </a:lnTo>
                  <a:lnTo>
                    <a:pt x="873749" y="898318"/>
                  </a:lnTo>
                  <a:lnTo>
                    <a:pt x="873624" y="899942"/>
                  </a:lnTo>
                  <a:lnTo>
                    <a:pt x="872708" y="901150"/>
                  </a:lnTo>
                  <a:lnTo>
                    <a:pt x="871791" y="903065"/>
                  </a:lnTo>
                  <a:lnTo>
                    <a:pt x="873999" y="907937"/>
                  </a:lnTo>
                  <a:lnTo>
                    <a:pt x="879329" y="910561"/>
                  </a:lnTo>
                  <a:lnTo>
                    <a:pt x="883243" y="906896"/>
                  </a:lnTo>
                  <a:lnTo>
                    <a:pt x="883285" y="908437"/>
                  </a:lnTo>
                  <a:lnTo>
                    <a:pt x="886658" y="910852"/>
                  </a:lnTo>
                  <a:lnTo>
                    <a:pt x="884992" y="911727"/>
                  </a:lnTo>
                  <a:lnTo>
                    <a:pt x="881952" y="910061"/>
                  </a:lnTo>
                  <a:lnTo>
                    <a:pt x="882160" y="914225"/>
                  </a:lnTo>
                  <a:lnTo>
                    <a:pt x="885076" y="913809"/>
                  </a:lnTo>
                  <a:lnTo>
                    <a:pt x="887782" y="916308"/>
                  </a:lnTo>
                  <a:lnTo>
                    <a:pt x="887158" y="918348"/>
                  </a:lnTo>
                  <a:lnTo>
                    <a:pt x="888698" y="919348"/>
                  </a:lnTo>
                  <a:lnTo>
                    <a:pt x="890739" y="918598"/>
                  </a:lnTo>
                  <a:lnTo>
                    <a:pt x="893113" y="913018"/>
                  </a:lnTo>
                  <a:lnTo>
                    <a:pt x="890406" y="910603"/>
                  </a:lnTo>
                  <a:lnTo>
                    <a:pt x="890781" y="908354"/>
                  </a:lnTo>
                  <a:lnTo>
                    <a:pt x="897194" y="914267"/>
                  </a:lnTo>
                  <a:lnTo>
                    <a:pt x="900442" y="921555"/>
                  </a:lnTo>
                  <a:lnTo>
                    <a:pt x="899276" y="923262"/>
                  </a:lnTo>
                  <a:lnTo>
                    <a:pt x="902316" y="923512"/>
                  </a:lnTo>
                  <a:lnTo>
                    <a:pt x="903523" y="925677"/>
                  </a:lnTo>
                  <a:lnTo>
                    <a:pt x="881369" y="946915"/>
                  </a:lnTo>
                  <a:lnTo>
                    <a:pt x="870750" y="972151"/>
                  </a:lnTo>
                  <a:lnTo>
                    <a:pt x="870334" y="976440"/>
                  </a:lnTo>
                  <a:lnTo>
                    <a:pt x="863671" y="990224"/>
                  </a:lnTo>
                  <a:lnTo>
                    <a:pt x="855301" y="992847"/>
                  </a:lnTo>
                  <a:lnTo>
                    <a:pt x="852136" y="995304"/>
                  </a:lnTo>
                  <a:lnTo>
                    <a:pt x="851303" y="1001092"/>
                  </a:lnTo>
                  <a:lnTo>
                    <a:pt x="848680" y="1007131"/>
                  </a:lnTo>
                  <a:lnTo>
                    <a:pt x="845848" y="1007880"/>
                  </a:lnTo>
                  <a:lnTo>
                    <a:pt x="840559" y="1006339"/>
                  </a:lnTo>
                  <a:lnTo>
                    <a:pt x="837603" y="1009546"/>
                  </a:lnTo>
                  <a:lnTo>
                    <a:pt x="834438" y="1003008"/>
                  </a:lnTo>
                  <a:lnTo>
                    <a:pt x="832689" y="1004590"/>
                  </a:lnTo>
                  <a:lnTo>
                    <a:pt x="826567" y="1004549"/>
                  </a:lnTo>
                  <a:lnTo>
                    <a:pt x="822903" y="1007089"/>
                  </a:lnTo>
                  <a:lnTo>
                    <a:pt x="821612" y="1013543"/>
                  </a:lnTo>
                  <a:lnTo>
                    <a:pt x="822528" y="1020956"/>
                  </a:lnTo>
                  <a:lnTo>
                    <a:pt x="816407" y="1020664"/>
                  </a:lnTo>
                  <a:lnTo>
                    <a:pt x="815865" y="1008213"/>
                  </a:lnTo>
                  <a:lnTo>
                    <a:pt x="814033" y="1006006"/>
                  </a:lnTo>
                  <a:lnTo>
                    <a:pt x="808745" y="1008755"/>
                  </a:lnTo>
                  <a:lnTo>
                    <a:pt x="805038" y="1007339"/>
                  </a:lnTo>
                  <a:lnTo>
                    <a:pt x="799708" y="1014626"/>
                  </a:lnTo>
                  <a:lnTo>
                    <a:pt x="799042" y="1016459"/>
                  </a:lnTo>
                  <a:lnTo>
                    <a:pt x="800166" y="1019457"/>
                  </a:lnTo>
                  <a:lnTo>
                    <a:pt x="790380" y="1025037"/>
                  </a:lnTo>
                  <a:lnTo>
                    <a:pt x="782301" y="1025828"/>
                  </a:lnTo>
                  <a:lnTo>
                    <a:pt x="780053" y="1019915"/>
                  </a:lnTo>
                  <a:lnTo>
                    <a:pt x="776680" y="1017416"/>
                  </a:lnTo>
                  <a:lnTo>
                    <a:pt x="768226" y="1018124"/>
                  </a:lnTo>
                  <a:lnTo>
                    <a:pt x="766102" y="1020914"/>
                  </a:lnTo>
                  <a:lnTo>
                    <a:pt x="767310" y="1027869"/>
                  </a:lnTo>
                  <a:lnTo>
                    <a:pt x="765769" y="1029284"/>
                  </a:lnTo>
                  <a:lnTo>
                    <a:pt x="764520" y="1037988"/>
                  </a:lnTo>
                  <a:lnTo>
                    <a:pt x="738493" y="1039737"/>
                  </a:lnTo>
                  <a:lnTo>
                    <a:pt x="722003" y="1046316"/>
                  </a:lnTo>
                  <a:lnTo>
                    <a:pt x="720420" y="1051563"/>
                  </a:lnTo>
                  <a:lnTo>
                    <a:pt x="718088" y="1051605"/>
                  </a:lnTo>
                  <a:lnTo>
                    <a:pt x="719004" y="1055519"/>
                  </a:lnTo>
                  <a:lnTo>
                    <a:pt x="722960" y="1057976"/>
                  </a:lnTo>
                  <a:lnTo>
                    <a:pt x="722336" y="1060100"/>
                  </a:lnTo>
                  <a:lnTo>
                    <a:pt x="718588" y="1061808"/>
                  </a:lnTo>
                  <a:lnTo>
                    <a:pt x="718046" y="1066971"/>
                  </a:lnTo>
                  <a:lnTo>
                    <a:pt x="720920" y="1070511"/>
                  </a:lnTo>
                  <a:lnTo>
                    <a:pt x="715340" y="1074217"/>
                  </a:lnTo>
                  <a:lnTo>
                    <a:pt x="713757" y="1080214"/>
                  </a:lnTo>
                  <a:lnTo>
                    <a:pt x="708677" y="1087709"/>
                  </a:lnTo>
                  <a:lnTo>
                    <a:pt x="704846" y="1088251"/>
                  </a:lnTo>
                  <a:lnTo>
                    <a:pt x="701473" y="1097454"/>
                  </a:lnTo>
                  <a:lnTo>
                    <a:pt x="687272" y="1089125"/>
                  </a:lnTo>
                  <a:lnTo>
                    <a:pt x="677278" y="1092457"/>
                  </a:lnTo>
                  <a:lnTo>
                    <a:pt x="671823" y="1091915"/>
                  </a:lnTo>
                  <a:lnTo>
                    <a:pt x="667950" y="1094622"/>
                  </a:lnTo>
                  <a:lnTo>
                    <a:pt x="656290" y="1095705"/>
                  </a:lnTo>
                  <a:lnTo>
                    <a:pt x="653292" y="1091332"/>
                  </a:lnTo>
                  <a:lnTo>
                    <a:pt x="644089" y="1090333"/>
                  </a:lnTo>
                  <a:lnTo>
                    <a:pt x="641132" y="1088167"/>
                  </a:lnTo>
                  <a:lnTo>
                    <a:pt x="637967" y="1088834"/>
                  </a:lnTo>
                  <a:lnTo>
                    <a:pt x="635302" y="1092706"/>
                  </a:lnTo>
                  <a:lnTo>
                    <a:pt x="635302" y="1092706"/>
                  </a:lnTo>
                  <a:lnTo>
                    <a:pt x="497215" y="1100244"/>
                  </a:lnTo>
                  <a:lnTo>
                    <a:pt x="484389" y="1098828"/>
                  </a:lnTo>
                  <a:lnTo>
                    <a:pt x="424798" y="1077840"/>
                  </a:lnTo>
                  <a:lnTo>
                    <a:pt x="424798" y="1077840"/>
                  </a:lnTo>
                  <a:lnTo>
                    <a:pt x="358336" y="1050980"/>
                  </a:lnTo>
                  <a:lnTo>
                    <a:pt x="330935" y="1037988"/>
                  </a:lnTo>
                  <a:lnTo>
                    <a:pt x="321024" y="1028785"/>
                  </a:lnTo>
                  <a:lnTo>
                    <a:pt x="267805" y="942959"/>
                  </a:lnTo>
                  <a:lnTo>
                    <a:pt x="226911" y="902066"/>
                  </a:lnTo>
                  <a:lnTo>
                    <a:pt x="199052" y="887074"/>
                  </a:lnTo>
                  <a:lnTo>
                    <a:pt x="143001" y="868252"/>
                  </a:lnTo>
                  <a:lnTo>
                    <a:pt x="88616" y="725042"/>
                  </a:lnTo>
                  <a:lnTo>
                    <a:pt x="68960" y="692103"/>
                  </a:lnTo>
                  <a:lnTo>
                    <a:pt x="68086" y="677445"/>
                  </a:lnTo>
                  <a:lnTo>
                    <a:pt x="72250" y="629139"/>
                  </a:lnTo>
                  <a:lnTo>
                    <a:pt x="64713" y="576461"/>
                  </a:lnTo>
                  <a:lnTo>
                    <a:pt x="56759" y="563385"/>
                  </a:lnTo>
                  <a:lnTo>
                    <a:pt x="56593" y="559429"/>
                  </a:lnTo>
                  <a:lnTo>
                    <a:pt x="68419" y="508250"/>
                  </a:lnTo>
                  <a:lnTo>
                    <a:pt x="69502" y="483889"/>
                  </a:lnTo>
                  <a:lnTo>
                    <a:pt x="63547" y="469481"/>
                  </a:lnTo>
                  <a:lnTo>
                    <a:pt x="51137" y="448909"/>
                  </a:lnTo>
                  <a:lnTo>
                    <a:pt x="46390" y="436791"/>
                  </a:lnTo>
                  <a:lnTo>
                    <a:pt x="29816" y="431378"/>
                  </a:lnTo>
                  <a:lnTo>
                    <a:pt x="16491" y="413804"/>
                  </a:lnTo>
                  <a:lnTo>
                    <a:pt x="2832" y="404976"/>
                  </a:lnTo>
                  <a:lnTo>
                    <a:pt x="0" y="397147"/>
                  </a:lnTo>
                  <a:lnTo>
                    <a:pt x="4914" y="378699"/>
                  </a:lnTo>
                  <a:lnTo>
                    <a:pt x="4081" y="357503"/>
                  </a:lnTo>
                  <a:lnTo>
                    <a:pt x="12743" y="345885"/>
                  </a:lnTo>
                  <a:lnTo>
                    <a:pt x="14283" y="338264"/>
                  </a:lnTo>
                  <a:lnTo>
                    <a:pt x="12076" y="315569"/>
                  </a:lnTo>
                  <a:lnTo>
                    <a:pt x="10369" y="311196"/>
                  </a:lnTo>
                  <a:lnTo>
                    <a:pt x="166" y="299453"/>
                  </a:lnTo>
                  <a:lnTo>
                    <a:pt x="47598" y="264182"/>
                  </a:lnTo>
                  <a:lnTo>
                    <a:pt x="52678" y="259310"/>
                  </a:lnTo>
                  <a:lnTo>
                    <a:pt x="52678" y="259310"/>
                  </a:lnTo>
                  <a:lnTo>
                    <a:pt x="125595" y="251023"/>
                  </a:lnTo>
                  <a:lnTo>
                    <a:pt x="152038" y="171776"/>
                  </a:lnTo>
                  <a:lnTo>
                    <a:pt x="242319" y="155203"/>
                  </a:lnTo>
                  <a:lnTo>
                    <a:pt x="286419" y="52803"/>
                  </a:lnTo>
                  <a:lnTo>
                    <a:pt x="330769" y="65629"/>
                  </a:lnTo>
                  <a:lnTo>
                    <a:pt x="400479" y="0"/>
                  </a:lnTo>
                  <a:lnTo>
                    <a:pt x="401311" y="3873"/>
                  </a:lnTo>
                  <a:lnTo>
                    <a:pt x="402936" y="5289"/>
                  </a:lnTo>
                  <a:lnTo>
                    <a:pt x="402977" y="11452"/>
                  </a:lnTo>
                  <a:lnTo>
                    <a:pt x="404393" y="12410"/>
                  </a:lnTo>
                  <a:lnTo>
                    <a:pt x="405143" y="11577"/>
                  </a:lnTo>
                  <a:lnTo>
                    <a:pt x="406309" y="14117"/>
                  </a:lnTo>
                  <a:lnTo>
                    <a:pt x="406975" y="26610"/>
                  </a:lnTo>
                  <a:lnTo>
                    <a:pt x="409848" y="32065"/>
                  </a:lnTo>
                  <a:lnTo>
                    <a:pt x="407266" y="31232"/>
                  </a:lnTo>
                  <a:lnTo>
                    <a:pt x="407016" y="34813"/>
                  </a:lnTo>
                  <a:lnTo>
                    <a:pt x="409140" y="36771"/>
                  </a:lnTo>
                  <a:lnTo>
                    <a:pt x="409348" y="34897"/>
                  </a:lnTo>
                  <a:lnTo>
                    <a:pt x="410973" y="34855"/>
                  </a:lnTo>
                  <a:lnTo>
                    <a:pt x="411889" y="38561"/>
                  </a:lnTo>
                  <a:lnTo>
                    <a:pt x="423590" y="54510"/>
                  </a:lnTo>
                  <a:lnTo>
                    <a:pt x="424298" y="53886"/>
                  </a:lnTo>
                  <a:lnTo>
                    <a:pt x="422966" y="49846"/>
                  </a:lnTo>
                  <a:lnTo>
                    <a:pt x="426755" y="48764"/>
                  </a:lnTo>
                  <a:lnTo>
                    <a:pt x="434626" y="65629"/>
                  </a:lnTo>
                  <a:lnTo>
                    <a:pt x="442371" y="73333"/>
                  </a:lnTo>
                  <a:lnTo>
                    <a:pt x="446036" y="74790"/>
                  </a:lnTo>
                  <a:lnTo>
                    <a:pt x="446077" y="76914"/>
                  </a:lnTo>
                  <a:lnTo>
                    <a:pt x="456363" y="79454"/>
                  </a:lnTo>
                  <a:lnTo>
                    <a:pt x="455197" y="80121"/>
                  </a:lnTo>
                  <a:lnTo>
                    <a:pt x="454531" y="83869"/>
                  </a:lnTo>
                  <a:lnTo>
                    <a:pt x="457321" y="83202"/>
                  </a:lnTo>
                  <a:lnTo>
                    <a:pt x="459028" y="79996"/>
                  </a:lnTo>
                  <a:lnTo>
                    <a:pt x="461444" y="82952"/>
                  </a:lnTo>
                  <a:lnTo>
                    <a:pt x="474353" y="84618"/>
                  </a:lnTo>
                  <a:lnTo>
                    <a:pt x="482057" y="87616"/>
                  </a:lnTo>
                  <a:lnTo>
                    <a:pt x="489136" y="86992"/>
                  </a:lnTo>
                  <a:lnTo>
                    <a:pt x="491010" y="88741"/>
                  </a:lnTo>
                  <a:lnTo>
                    <a:pt x="495632" y="88199"/>
                  </a:lnTo>
                  <a:lnTo>
                    <a:pt x="498589" y="92697"/>
                  </a:lnTo>
                  <a:lnTo>
                    <a:pt x="504002" y="93655"/>
                  </a:lnTo>
                  <a:lnTo>
                    <a:pt x="506168" y="97153"/>
                  </a:lnTo>
                  <a:lnTo>
                    <a:pt x="508417" y="97319"/>
                  </a:lnTo>
                  <a:lnTo>
                    <a:pt x="509624" y="101525"/>
                  </a:lnTo>
                  <a:lnTo>
                    <a:pt x="512456" y="103524"/>
                  </a:lnTo>
                  <a:lnTo>
                    <a:pt x="515163" y="115101"/>
                  </a:lnTo>
                  <a:lnTo>
                    <a:pt x="517911" y="120014"/>
                  </a:lnTo>
                  <a:lnTo>
                    <a:pt x="529613" y="129051"/>
                  </a:lnTo>
                  <a:lnTo>
                    <a:pt x="532986" y="130508"/>
                  </a:lnTo>
                  <a:lnTo>
                    <a:pt x="534735" y="129759"/>
                  </a:lnTo>
                  <a:lnTo>
                    <a:pt x="536859" y="131674"/>
                  </a:lnTo>
                  <a:lnTo>
                    <a:pt x="536234" y="136255"/>
                  </a:lnTo>
                  <a:lnTo>
                    <a:pt x="539440" y="144042"/>
                  </a:lnTo>
                  <a:lnTo>
                    <a:pt x="561345" y="155036"/>
                  </a:lnTo>
                  <a:lnTo>
                    <a:pt x="571089" y="164614"/>
                  </a:lnTo>
                  <a:lnTo>
                    <a:pt x="574212" y="165530"/>
                  </a:lnTo>
                  <a:lnTo>
                    <a:pt x="574837" y="168861"/>
                  </a:lnTo>
                  <a:lnTo>
                    <a:pt x="578127" y="170569"/>
                  </a:lnTo>
                  <a:lnTo>
                    <a:pt x="580292" y="173775"/>
                  </a:lnTo>
                  <a:lnTo>
                    <a:pt x="582874" y="173734"/>
                  </a:lnTo>
                  <a:lnTo>
                    <a:pt x="587205" y="179355"/>
                  </a:lnTo>
                  <a:lnTo>
                    <a:pt x="595159" y="180438"/>
                  </a:lnTo>
                  <a:lnTo>
                    <a:pt x="595742" y="178856"/>
                  </a:lnTo>
                  <a:lnTo>
                    <a:pt x="599614" y="181812"/>
                  </a:lnTo>
                  <a:lnTo>
                    <a:pt x="600322" y="186560"/>
                  </a:lnTo>
                  <a:lnTo>
                    <a:pt x="605319" y="189766"/>
                  </a:lnTo>
                  <a:lnTo>
                    <a:pt x="607776" y="193722"/>
                  </a:lnTo>
                  <a:lnTo>
                    <a:pt x="616355" y="197303"/>
                  </a:lnTo>
                  <a:lnTo>
                    <a:pt x="616271" y="204966"/>
                  </a:lnTo>
                  <a:lnTo>
                    <a:pt x="613315" y="211837"/>
                  </a:lnTo>
                  <a:lnTo>
                    <a:pt x="610983" y="213752"/>
                  </a:lnTo>
                  <a:lnTo>
                    <a:pt x="614772" y="219499"/>
                  </a:lnTo>
                  <a:lnTo>
                    <a:pt x="614855" y="222456"/>
                  </a:lnTo>
                  <a:lnTo>
                    <a:pt x="612690" y="223080"/>
                  </a:lnTo>
                  <a:lnTo>
                    <a:pt x="612149" y="226578"/>
                  </a:lnTo>
                  <a:lnTo>
                    <a:pt x="613856" y="227661"/>
                  </a:lnTo>
                  <a:lnTo>
                    <a:pt x="613065" y="235198"/>
                  </a:lnTo>
                  <a:lnTo>
                    <a:pt x="614273" y="236156"/>
                  </a:lnTo>
                  <a:lnTo>
                    <a:pt x="614689" y="239238"/>
                  </a:lnTo>
                  <a:lnTo>
                    <a:pt x="615397" y="240487"/>
                  </a:lnTo>
                  <a:lnTo>
                    <a:pt x="614106" y="247358"/>
                  </a:lnTo>
                  <a:lnTo>
                    <a:pt x="617604" y="260642"/>
                  </a:lnTo>
                  <a:lnTo>
                    <a:pt x="617313" y="266972"/>
                  </a:lnTo>
                  <a:lnTo>
                    <a:pt x="618479" y="269804"/>
                  </a:lnTo>
                  <a:lnTo>
                    <a:pt x="618187" y="273510"/>
                  </a:lnTo>
                  <a:lnTo>
                    <a:pt x="616022" y="274676"/>
                  </a:lnTo>
                  <a:lnTo>
                    <a:pt x="617687" y="275634"/>
                  </a:lnTo>
                  <a:lnTo>
                    <a:pt x="618978" y="274051"/>
                  </a:lnTo>
                  <a:lnTo>
                    <a:pt x="620186" y="275883"/>
                  </a:lnTo>
                  <a:lnTo>
                    <a:pt x="619395" y="279923"/>
                  </a:lnTo>
                  <a:lnTo>
                    <a:pt x="620727" y="280964"/>
                  </a:lnTo>
                  <a:lnTo>
                    <a:pt x="620602" y="283171"/>
                  </a:lnTo>
                  <a:lnTo>
                    <a:pt x="623434" y="285253"/>
                  </a:lnTo>
                  <a:lnTo>
                    <a:pt x="624392" y="289959"/>
                  </a:lnTo>
                  <a:lnTo>
                    <a:pt x="627348" y="293248"/>
                  </a:lnTo>
                  <a:lnTo>
                    <a:pt x="627723" y="297038"/>
                  </a:lnTo>
                  <a:lnTo>
                    <a:pt x="629222" y="299120"/>
                  </a:lnTo>
                  <a:lnTo>
                    <a:pt x="627598" y="299370"/>
                  </a:lnTo>
                  <a:lnTo>
                    <a:pt x="626057" y="300619"/>
                  </a:lnTo>
                  <a:lnTo>
                    <a:pt x="625516" y="302660"/>
                  </a:lnTo>
                  <a:lnTo>
                    <a:pt x="626682" y="303201"/>
                  </a:lnTo>
                  <a:lnTo>
                    <a:pt x="628639" y="300578"/>
                  </a:lnTo>
                  <a:lnTo>
                    <a:pt x="630055" y="300536"/>
                  </a:lnTo>
                  <a:lnTo>
                    <a:pt x="634386" y="310155"/>
                  </a:lnTo>
                  <a:lnTo>
                    <a:pt x="637259" y="313404"/>
                  </a:lnTo>
                  <a:lnTo>
                    <a:pt x="631679" y="316735"/>
                  </a:lnTo>
                  <a:lnTo>
                    <a:pt x="630888" y="317734"/>
                  </a:lnTo>
                  <a:lnTo>
                    <a:pt x="630722" y="318900"/>
                  </a:lnTo>
                  <a:lnTo>
                    <a:pt x="633470" y="318359"/>
                  </a:lnTo>
                  <a:lnTo>
                    <a:pt x="636968" y="314611"/>
                  </a:lnTo>
                  <a:lnTo>
                    <a:pt x="644422" y="325438"/>
                  </a:lnTo>
                  <a:lnTo>
                    <a:pt x="638634" y="326105"/>
                  </a:lnTo>
                  <a:lnTo>
                    <a:pt x="637009" y="324397"/>
                  </a:lnTo>
                  <a:lnTo>
                    <a:pt x="635136" y="328728"/>
                  </a:lnTo>
                  <a:lnTo>
                    <a:pt x="637801" y="327437"/>
                  </a:lnTo>
                  <a:lnTo>
                    <a:pt x="638259" y="330560"/>
                  </a:lnTo>
                  <a:lnTo>
                    <a:pt x="640008" y="327645"/>
                  </a:lnTo>
                  <a:lnTo>
                    <a:pt x="645088" y="326771"/>
                  </a:lnTo>
                  <a:lnTo>
                    <a:pt x="650210" y="332351"/>
                  </a:lnTo>
                  <a:lnTo>
                    <a:pt x="656165" y="341637"/>
                  </a:lnTo>
                  <a:lnTo>
                    <a:pt x="662162" y="347967"/>
                  </a:lnTo>
                  <a:lnTo>
                    <a:pt x="667784" y="351090"/>
                  </a:lnTo>
                  <a:lnTo>
                    <a:pt x="668658" y="353797"/>
                  </a:lnTo>
                  <a:lnTo>
                    <a:pt x="674821" y="359294"/>
                  </a:lnTo>
                  <a:lnTo>
                    <a:pt x="676987" y="363333"/>
                  </a:lnTo>
                  <a:lnTo>
                    <a:pt x="681443" y="367747"/>
                  </a:lnTo>
                  <a:lnTo>
                    <a:pt x="683691" y="375201"/>
                  </a:lnTo>
                  <a:lnTo>
                    <a:pt x="688813" y="379157"/>
                  </a:lnTo>
                  <a:lnTo>
                    <a:pt x="684691" y="387403"/>
                  </a:lnTo>
                  <a:lnTo>
                    <a:pt x="678028" y="387736"/>
                  </a:lnTo>
                  <a:lnTo>
                    <a:pt x="677570" y="391817"/>
                  </a:lnTo>
                  <a:lnTo>
                    <a:pt x="671323" y="377658"/>
                  </a:lnTo>
                  <a:lnTo>
                    <a:pt x="670032" y="376909"/>
                  </a:lnTo>
                  <a:lnTo>
                    <a:pt x="670074" y="373619"/>
                  </a:lnTo>
                  <a:lnTo>
                    <a:pt x="671698" y="372744"/>
                  </a:lnTo>
                  <a:lnTo>
                    <a:pt x="674821" y="379074"/>
                  </a:lnTo>
                  <a:lnTo>
                    <a:pt x="681817" y="383238"/>
                  </a:lnTo>
                  <a:lnTo>
                    <a:pt x="679693" y="378616"/>
                  </a:lnTo>
                  <a:lnTo>
                    <a:pt x="677320" y="377325"/>
                  </a:lnTo>
                  <a:lnTo>
                    <a:pt x="674113" y="371703"/>
                  </a:lnTo>
                  <a:lnTo>
                    <a:pt x="674113" y="369621"/>
                  </a:lnTo>
                  <a:lnTo>
                    <a:pt x="675529" y="369163"/>
                  </a:lnTo>
                  <a:lnTo>
                    <a:pt x="674613" y="366290"/>
                  </a:lnTo>
                  <a:lnTo>
                    <a:pt x="671823" y="366748"/>
                  </a:lnTo>
                  <a:lnTo>
                    <a:pt x="671032" y="364999"/>
                  </a:lnTo>
                  <a:lnTo>
                    <a:pt x="669658" y="364791"/>
                  </a:lnTo>
                  <a:lnTo>
                    <a:pt x="669491" y="366956"/>
                  </a:lnTo>
                  <a:lnTo>
                    <a:pt x="667492" y="366290"/>
                  </a:lnTo>
                  <a:lnTo>
                    <a:pt x="668117" y="361626"/>
                  </a:lnTo>
                  <a:lnTo>
                    <a:pt x="665660" y="361876"/>
                  </a:lnTo>
                  <a:lnTo>
                    <a:pt x="665243" y="365582"/>
                  </a:lnTo>
                  <a:lnTo>
                    <a:pt x="662453" y="363791"/>
                  </a:lnTo>
                  <a:lnTo>
                    <a:pt x="661662" y="360460"/>
                  </a:lnTo>
                  <a:lnTo>
                    <a:pt x="663994" y="355213"/>
                  </a:lnTo>
                  <a:lnTo>
                    <a:pt x="662328" y="352048"/>
                  </a:lnTo>
                  <a:lnTo>
                    <a:pt x="658372" y="350424"/>
                  </a:lnTo>
                  <a:lnTo>
                    <a:pt x="655291" y="350341"/>
                  </a:lnTo>
                  <a:lnTo>
                    <a:pt x="653916" y="351590"/>
                  </a:lnTo>
                  <a:lnTo>
                    <a:pt x="650793" y="356629"/>
                  </a:lnTo>
                  <a:lnTo>
                    <a:pt x="650710" y="359544"/>
                  </a:lnTo>
                  <a:lnTo>
                    <a:pt x="651418" y="362126"/>
                  </a:lnTo>
                  <a:lnTo>
                    <a:pt x="655374" y="363416"/>
                  </a:lnTo>
                  <a:lnTo>
                    <a:pt x="654791" y="366415"/>
                  </a:lnTo>
                  <a:lnTo>
                    <a:pt x="656290" y="367622"/>
                  </a:lnTo>
                  <a:lnTo>
                    <a:pt x="654458" y="370954"/>
                  </a:lnTo>
                  <a:lnTo>
                    <a:pt x="655874" y="372328"/>
                  </a:lnTo>
                  <a:lnTo>
                    <a:pt x="655832" y="377408"/>
                  </a:lnTo>
                  <a:lnTo>
                    <a:pt x="653667" y="378533"/>
                  </a:lnTo>
                  <a:lnTo>
                    <a:pt x="651626" y="376742"/>
                  </a:lnTo>
                  <a:lnTo>
                    <a:pt x="650169" y="377908"/>
                  </a:lnTo>
                  <a:lnTo>
                    <a:pt x="650419" y="384113"/>
                  </a:lnTo>
                  <a:lnTo>
                    <a:pt x="652959" y="385362"/>
                  </a:lnTo>
                  <a:lnTo>
                    <a:pt x="653167" y="388944"/>
                  </a:lnTo>
                  <a:lnTo>
                    <a:pt x="656498" y="391817"/>
                  </a:lnTo>
                  <a:lnTo>
                    <a:pt x="662120" y="406558"/>
                  </a:lnTo>
                  <a:lnTo>
                    <a:pt x="661412" y="409515"/>
                  </a:lnTo>
                  <a:lnTo>
                    <a:pt x="663036" y="410973"/>
                  </a:lnTo>
                  <a:lnTo>
                    <a:pt x="663619" y="427546"/>
                  </a:lnTo>
                  <a:lnTo>
                    <a:pt x="665826" y="440539"/>
                  </a:lnTo>
                  <a:lnTo>
                    <a:pt x="664869" y="447243"/>
                  </a:lnTo>
                  <a:lnTo>
                    <a:pt x="669658" y="454031"/>
                  </a:lnTo>
                  <a:lnTo>
                    <a:pt x="669907" y="460652"/>
                  </a:lnTo>
                  <a:lnTo>
                    <a:pt x="672614" y="463984"/>
                  </a:lnTo>
                  <a:lnTo>
                    <a:pt x="675612" y="473187"/>
                  </a:lnTo>
                  <a:lnTo>
                    <a:pt x="673572" y="483722"/>
                  </a:lnTo>
                  <a:lnTo>
                    <a:pt x="674780" y="488053"/>
                  </a:lnTo>
                  <a:lnTo>
                    <a:pt x="668283" y="487554"/>
                  </a:lnTo>
                  <a:lnTo>
                    <a:pt x="666618" y="489344"/>
                  </a:lnTo>
                  <a:lnTo>
                    <a:pt x="669782" y="499547"/>
                  </a:lnTo>
                  <a:lnTo>
                    <a:pt x="666618" y="504586"/>
                  </a:lnTo>
                  <a:lnTo>
                    <a:pt x="667409" y="516495"/>
                  </a:lnTo>
                  <a:lnTo>
                    <a:pt x="669408" y="520368"/>
                  </a:lnTo>
                  <a:lnTo>
                    <a:pt x="669033" y="530529"/>
                  </a:lnTo>
                  <a:lnTo>
                    <a:pt x="670740" y="538483"/>
                  </a:lnTo>
                  <a:lnTo>
                    <a:pt x="671448" y="556514"/>
                  </a:lnTo>
                  <a:lnTo>
                    <a:pt x="670657" y="560845"/>
                  </a:lnTo>
                  <a:lnTo>
                    <a:pt x="668200" y="565051"/>
                  </a:lnTo>
                  <a:lnTo>
                    <a:pt x="668908" y="561220"/>
                  </a:lnTo>
                  <a:lnTo>
                    <a:pt x="665535" y="566134"/>
                  </a:lnTo>
                  <a:lnTo>
                    <a:pt x="667367" y="569632"/>
                  </a:lnTo>
                  <a:lnTo>
                    <a:pt x="668450" y="576669"/>
                  </a:lnTo>
                  <a:lnTo>
                    <a:pt x="671656" y="582291"/>
                  </a:lnTo>
                  <a:lnTo>
                    <a:pt x="672364" y="587038"/>
                  </a:lnTo>
                  <a:lnTo>
                    <a:pt x="673072" y="589537"/>
                  </a:lnTo>
                  <a:lnTo>
                    <a:pt x="677361" y="594950"/>
                  </a:lnTo>
                  <a:lnTo>
                    <a:pt x="677361" y="598532"/>
                  </a:lnTo>
                  <a:lnTo>
                    <a:pt x="680235" y="599781"/>
                  </a:lnTo>
                  <a:lnTo>
                    <a:pt x="679319" y="624017"/>
                  </a:lnTo>
                  <a:lnTo>
                    <a:pt x="677903" y="626849"/>
                  </a:lnTo>
                  <a:lnTo>
                    <a:pt x="678861" y="628514"/>
                  </a:lnTo>
                  <a:lnTo>
                    <a:pt x="675946" y="633095"/>
                  </a:lnTo>
                  <a:lnTo>
                    <a:pt x="676529" y="628556"/>
                  </a:lnTo>
                  <a:lnTo>
                    <a:pt x="675321" y="628265"/>
                  </a:lnTo>
                  <a:lnTo>
                    <a:pt x="674238" y="633095"/>
                  </a:lnTo>
                  <a:lnTo>
                    <a:pt x="675446" y="647878"/>
                  </a:lnTo>
                  <a:lnTo>
                    <a:pt x="676612" y="651751"/>
                  </a:lnTo>
                  <a:lnTo>
                    <a:pt x="684233" y="663286"/>
                  </a:lnTo>
                  <a:lnTo>
                    <a:pt x="683816" y="667950"/>
                  </a:lnTo>
                  <a:lnTo>
                    <a:pt x="689063" y="686273"/>
                  </a:lnTo>
                  <a:lnTo>
                    <a:pt x="688730" y="692353"/>
                  </a:lnTo>
                  <a:lnTo>
                    <a:pt x="690354" y="697475"/>
                  </a:lnTo>
                  <a:lnTo>
                    <a:pt x="689688" y="704138"/>
                  </a:lnTo>
                  <a:lnTo>
                    <a:pt x="691812" y="713674"/>
                  </a:lnTo>
                  <a:lnTo>
                    <a:pt x="690729" y="716589"/>
                  </a:lnTo>
                  <a:lnTo>
                    <a:pt x="692270" y="721544"/>
                  </a:lnTo>
                  <a:lnTo>
                    <a:pt x="692061" y="725917"/>
                  </a:lnTo>
                  <a:lnTo>
                    <a:pt x="693935" y="728207"/>
                  </a:lnTo>
                  <a:lnTo>
                    <a:pt x="695434" y="727000"/>
                  </a:lnTo>
                  <a:lnTo>
                    <a:pt x="695143" y="730331"/>
                  </a:lnTo>
                  <a:lnTo>
                    <a:pt x="699599" y="742282"/>
                  </a:lnTo>
                  <a:lnTo>
                    <a:pt x="701223" y="746197"/>
                  </a:lnTo>
                  <a:lnTo>
                    <a:pt x="701556" y="750903"/>
                  </a:lnTo>
                  <a:lnTo>
                    <a:pt x="703888" y="751985"/>
                  </a:lnTo>
                  <a:lnTo>
                    <a:pt x="701473" y="757607"/>
                  </a:lnTo>
                  <a:lnTo>
                    <a:pt x="705345" y="766685"/>
                  </a:lnTo>
                  <a:lnTo>
                    <a:pt x="704513" y="772848"/>
                  </a:lnTo>
                  <a:lnTo>
                    <a:pt x="706761" y="775430"/>
                  </a:lnTo>
                  <a:lnTo>
                    <a:pt x="707344" y="778262"/>
                  </a:lnTo>
                  <a:lnTo>
                    <a:pt x="716547" y="788922"/>
                  </a:lnTo>
                  <a:lnTo>
                    <a:pt x="718213" y="793545"/>
                  </a:lnTo>
                  <a:lnTo>
                    <a:pt x="721045" y="795044"/>
                  </a:lnTo>
                  <a:lnTo>
                    <a:pt x="725959" y="800541"/>
                  </a:lnTo>
                  <a:lnTo>
                    <a:pt x="730248" y="801249"/>
                  </a:lnTo>
                  <a:lnTo>
                    <a:pt x="731414" y="802581"/>
                  </a:lnTo>
                  <a:lnTo>
                    <a:pt x="745905" y="799541"/>
                  </a:lnTo>
                  <a:lnTo>
                    <a:pt x="749153" y="797209"/>
                  </a:lnTo>
                  <a:lnTo>
                    <a:pt x="750153" y="800124"/>
                  </a:lnTo>
                  <a:lnTo>
                    <a:pt x="753151" y="802165"/>
                  </a:lnTo>
                  <a:lnTo>
                    <a:pt x="760272" y="802331"/>
                  </a:lnTo>
                  <a:lnTo>
                    <a:pt x="762313" y="805455"/>
                  </a:lnTo>
                  <a:lnTo>
                    <a:pt x="761147" y="807703"/>
                  </a:lnTo>
                  <a:lnTo>
                    <a:pt x="765436" y="810285"/>
                  </a:lnTo>
                  <a:lnTo>
                    <a:pt x="765061" y="813325"/>
                  </a:lnTo>
                  <a:lnTo>
                    <a:pt x="767601" y="814533"/>
                  </a:lnTo>
                  <a:lnTo>
                    <a:pt x="770266" y="818281"/>
                  </a:lnTo>
                  <a:lnTo>
                    <a:pt x="785175" y="822945"/>
                  </a:lnTo>
                  <a:lnTo>
                    <a:pt x="793670" y="827067"/>
                  </a:lnTo>
                  <a:lnTo>
                    <a:pt x="797667" y="830523"/>
                  </a:lnTo>
                  <a:lnTo>
                    <a:pt x="806745" y="843433"/>
                  </a:lnTo>
                  <a:lnTo>
                    <a:pt x="825027" y="855759"/>
                  </a:lnTo>
                  <a:lnTo>
                    <a:pt x="824735" y="856967"/>
                  </a:lnTo>
                  <a:lnTo>
                    <a:pt x="819322" y="859257"/>
                  </a:lnTo>
                  <a:lnTo>
                    <a:pt x="818156" y="867294"/>
                  </a:lnTo>
                  <a:lnTo>
                    <a:pt x="819655" y="869335"/>
                  </a:lnTo>
                  <a:lnTo>
                    <a:pt x="818947" y="871625"/>
                  </a:lnTo>
                  <a:lnTo>
                    <a:pt x="821362" y="874123"/>
                  </a:lnTo>
                  <a:lnTo>
                    <a:pt x="820696" y="875706"/>
                  </a:lnTo>
                  <a:lnTo>
                    <a:pt x="824860" y="881911"/>
                  </a:lnTo>
                  <a:lnTo>
                    <a:pt x="831939" y="883035"/>
                  </a:lnTo>
                  <a:lnTo>
                    <a:pt x="831315" y="885950"/>
                  </a:lnTo>
                  <a:lnTo>
                    <a:pt x="836270" y="887866"/>
                  </a:lnTo>
                  <a:lnTo>
                    <a:pt x="840559" y="888574"/>
                  </a:lnTo>
                  <a:lnTo>
                    <a:pt x="844849" y="888074"/>
                  </a:lnTo>
                  <a:lnTo>
                    <a:pt x="848014" y="886075"/>
                  </a:lnTo>
                  <a:lnTo>
                    <a:pt x="848430" y="883785"/>
                  </a:lnTo>
                  <a:lnTo>
                    <a:pt x="846306" y="881911"/>
                  </a:lnTo>
                  <a:lnTo>
                    <a:pt x="847639" y="879329"/>
                  </a:lnTo>
                  <a:lnTo>
                    <a:pt x="850137" y="879329"/>
                  </a:lnTo>
                  <a:lnTo>
                    <a:pt x="849804" y="880703"/>
                  </a:lnTo>
                  <a:close/>
                </a:path>
              </a:pathLst>
            </a:custGeom>
            <a:solidFill>
              <a:srgbClr val="346929"/>
            </a:solidFill>
            <a:ln w="3175" cap="flat">
              <a:solidFill>
                <a:srgbClr val="FFFFFF"/>
              </a:solidFill>
              <a:prstDash val="solid"/>
              <a:miter/>
            </a:ln>
          </p:spPr>
          <p:txBody>
            <a:bodyPr rtlCol="0" anchor="ctr"/>
            <a:lstStyle/>
            <a:p>
              <a:endParaRPr lang="en-US"/>
            </a:p>
          </p:txBody>
        </p:sp>
        <p:sp>
          <p:nvSpPr>
            <p:cNvPr id="29" name="Freeform: Shape 28">
              <a:extLst>
                <a:ext uri="{FF2B5EF4-FFF2-40B4-BE49-F238E27FC236}">
                  <a16:creationId xmlns:a16="http://schemas.microsoft.com/office/drawing/2014/main" id="{76C1521E-EE94-40C1-8D53-363F2A64B943}"/>
                </a:ext>
              </a:extLst>
            </p:cNvPr>
            <p:cNvSpPr/>
            <p:nvPr/>
          </p:nvSpPr>
          <p:spPr>
            <a:xfrm>
              <a:off x="7949328" y="3797863"/>
              <a:ext cx="431431" cy="377502"/>
            </a:xfrm>
            <a:custGeom>
              <a:avLst/>
              <a:gdLst>
                <a:gd name="connsiteX0" fmla="*/ 179855 w 466399"/>
                <a:gd name="connsiteY0" fmla="*/ 23528 h 408099"/>
                <a:gd name="connsiteX1" fmla="*/ 184727 w 466399"/>
                <a:gd name="connsiteY1" fmla="*/ 30066 h 408099"/>
                <a:gd name="connsiteX2" fmla="*/ 190932 w 466399"/>
                <a:gd name="connsiteY2" fmla="*/ 32981 h 408099"/>
                <a:gd name="connsiteX3" fmla="*/ 193431 w 466399"/>
                <a:gd name="connsiteY3" fmla="*/ 44474 h 408099"/>
                <a:gd name="connsiteX4" fmla="*/ 197345 w 466399"/>
                <a:gd name="connsiteY4" fmla="*/ 51804 h 408099"/>
                <a:gd name="connsiteX5" fmla="*/ 199969 w 466399"/>
                <a:gd name="connsiteY5" fmla="*/ 52345 h 408099"/>
                <a:gd name="connsiteX6" fmla="*/ 203092 w 466399"/>
                <a:gd name="connsiteY6" fmla="*/ 59216 h 408099"/>
                <a:gd name="connsiteX7" fmla="*/ 207215 w 466399"/>
                <a:gd name="connsiteY7" fmla="*/ 62547 h 408099"/>
                <a:gd name="connsiteX8" fmla="*/ 214710 w 466399"/>
                <a:gd name="connsiteY8" fmla="*/ 61090 h 408099"/>
                <a:gd name="connsiteX9" fmla="*/ 215668 w 466399"/>
                <a:gd name="connsiteY9" fmla="*/ 62756 h 408099"/>
                <a:gd name="connsiteX10" fmla="*/ 221540 w 466399"/>
                <a:gd name="connsiteY10" fmla="*/ 65587 h 408099"/>
                <a:gd name="connsiteX11" fmla="*/ 225412 w 466399"/>
                <a:gd name="connsiteY11" fmla="*/ 64630 h 408099"/>
                <a:gd name="connsiteX12" fmla="*/ 229077 w 466399"/>
                <a:gd name="connsiteY12" fmla="*/ 65879 h 408099"/>
                <a:gd name="connsiteX13" fmla="*/ 237447 w 466399"/>
                <a:gd name="connsiteY13" fmla="*/ 65046 h 408099"/>
                <a:gd name="connsiteX14" fmla="*/ 240112 w 466399"/>
                <a:gd name="connsiteY14" fmla="*/ 74999 h 408099"/>
                <a:gd name="connsiteX15" fmla="*/ 228244 w 466399"/>
                <a:gd name="connsiteY15" fmla="*/ 80162 h 408099"/>
                <a:gd name="connsiteX16" fmla="*/ 241195 w 466399"/>
                <a:gd name="connsiteY16" fmla="*/ 108896 h 408099"/>
                <a:gd name="connsiteX17" fmla="*/ 275675 w 466399"/>
                <a:gd name="connsiteY17" fmla="*/ 148207 h 408099"/>
                <a:gd name="connsiteX18" fmla="*/ 278757 w 466399"/>
                <a:gd name="connsiteY18" fmla="*/ 148123 h 408099"/>
                <a:gd name="connsiteX19" fmla="*/ 281130 w 466399"/>
                <a:gd name="connsiteY19" fmla="*/ 150580 h 408099"/>
                <a:gd name="connsiteX20" fmla="*/ 285794 w 466399"/>
                <a:gd name="connsiteY20" fmla="*/ 150955 h 408099"/>
                <a:gd name="connsiteX21" fmla="*/ 284920 w 466399"/>
                <a:gd name="connsiteY21" fmla="*/ 153287 h 408099"/>
                <a:gd name="connsiteX22" fmla="*/ 289459 w 466399"/>
                <a:gd name="connsiteY22" fmla="*/ 161241 h 408099"/>
                <a:gd name="connsiteX23" fmla="*/ 300994 w 466399"/>
                <a:gd name="connsiteY23" fmla="*/ 159825 h 408099"/>
                <a:gd name="connsiteX24" fmla="*/ 302410 w 466399"/>
                <a:gd name="connsiteY24" fmla="*/ 161074 h 408099"/>
                <a:gd name="connsiteX25" fmla="*/ 304784 w 466399"/>
                <a:gd name="connsiteY25" fmla="*/ 160117 h 408099"/>
                <a:gd name="connsiteX26" fmla="*/ 309239 w 466399"/>
                <a:gd name="connsiteY26" fmla="*/ 161199 h 408099"/>
                <a:gd name="connsiteX27" fmla="*/ 311446 w 466399"/>
                <a:gd name="connsiteY27" fmla="*/ 163989 h 408099"/>
                <a:gd name="connsiteX28" fmla="*/ 313653 w 466399"/>
                <a:gd name="connsiteY28" fmla="*/ 164281 h 408099"/>
                <a:gd name="connsiteX29" fmla="*/ 314944 w 466399"/>
                <a:gd name="connsiteY29" fmla="*/ 166654 h 408099"/>
                <a:gd name="connsiteX30" fmla="*/ 314819 w 466399"/>
                <a:gd name="connsiteY30" fmla="*/ 170236 h 408099"/>
                <a:gd name="connsiteX31" fmla="*/ 318317 w 466399"/>
                <a:gd name="connsiteY31" fmla="*/ 173942 h 408099"/>
                <a:gd name="connsiteX32" fmla="*/ 317276 w 466399"/>
                <a:gd name="connsiteY32" fmla="*/ 178106 h 408099"/>
                <a:gd name="connsiteX33" fmla="*/ 328395 w 466399"/>
                <a:gd name="connsiteY33" fmla="*/ 184686 h 408099"/>
                <a:gd name="connsiteX34" fmla="*/ 329977 w 466399"/>
                <a:gd name="connsiteY34" fmla="*/ 186893 h 408099"/>
                <a:gd name="connsiteX35" fmla="*/ 329519 w 466399"/>
                <a:gd name="connsiteY35" fmla="*/ 189266 h 408099"/>
                <a:gd name="connsiteX36" fmla="*/ 338098 w 466399"/>
                <a:gd name="connsiteY36" fmla="*/ 195596 h 408099"/>
                <a:gd name="connsiteX37" fmla="*/ 342595 w 466399"/>
                <a:gd name="connsiteY37" fmla="*/ 196304 h 408099"/>
                <a:gd name="connsiteX38" fmla="*/ 343886 w 466399"/>
                <a:gd name="connsiteY38" fmla="*/ 200427 h 408099"/>
                <a:gd name="connsiteX39" fmla="*/ 348092 w 466399"/>
                <a:gd name="connsiteY39" fmla="*/ 202301 h 408099"/>
                <a:gd name="connsiteX40" fmla="*/ 351548 w 466399"/>
                <a:gd name="connsiteY40" fmla="*/ 200552 h 408099"/>
                <a:gd name="connsiteX41" fmla="*/ 362834 w 466399"/>
                <a:gd name="connsiteY41" fmla="*/ 209796 h 408099"/>
                <a:gd name="connsiteX42" fmla="*/ 367872 w 466399"/>
                <a:gd name="connsiteY42" fmla="*/ 208505 h 408099"/>
                <a:gd name="connsiteX43" fmla="*/ 371204 w 466399"/>
                <a:gd name="connsiteY43" fmla="*/ 208963 h 408099"/>
                <a:gd name="connsiteX44" fmla="*/ 377658 w 466399"/>
                <a:gd name="connsiteY44" fmla="*/ 215043 h 408099"/>
                <a:gd name="connsiteX45" fmla="*/ 381947 w 466399"/>
                <a:gd name="connsiteY45" fmla="*/ 221373 h 408099"/>
                <a:gd name="connsiteX46" fmla="*/ 388194 w 466399"/>
                <a:gd name="connsiteY46" fmla="*/ 222539 h 408099"/>
                <a:gd name="connsiteX47" fmla="*/ 389652 w 466399"/>
                <a:gd name="connsiteY47" fmla="*/ 225246 h 408099"/>
                <a:gd name="connsiteX48" fmla="*/ 393941 w 466399"/>
                <a:gd name="connsiteY48" fmla="*/ 226245 h 408099"/>
                <a:gd name="connsiteX49" fmla="*/ 400604 w 466399"/>
                <a:gd name="connsiteY49" fmla="*/ 230451 h 408099"/>
                <a:gd name="connsiteX50" fmla="*/ 405059 w 466399"/>
                <a:gd name="connsiteY50" fmla="*/ 235823 h 408099"/>
                <a:gd name="connsiteX51" fmla="*/ 427755 w 466399"/>
                <a:gd name="connsiteY51" fmla="*/ 240112 h 408099"/>
                <a:gd name="connsiteX52" fmla="*/ 431836 w 466399"/>
                <a:gd name="connsiteY52" fmla="*/ 239113 h 408099"/>
                <a:gd name="connsiteX53" fmla="*/ 435625 w 466399"/>
                <a:gd name="connsiteY53" fmla="*/ 239946 h 408099"/>
                <a:gd name="connsiteX54" fmla="*/ 445120 w 466399"/>
                <a:gd name="connsiteY54" fmla="*/ 236947 h 408099"/>
                <a:gd name="connsiteX55" fmla="*/ 451824 w 466399"/>
                <a:gd name="connsiteY55" fmla="*/ 242486 h 408099"/>
                <a:gd name="connsiteX56" fmla="*/ 460652 w 466399"/>
                <a:gd name="connsiteY56" fmla="*/ 244901 h 408099"/>
                <a:gd name="connsiteX57" fmla="*/ 468023 w 466399"/>
                <a:gd name="connsiteY57" fmla="*/ 248816 h 408099"/>
                <a:gd name="connsiteX58" fmla="*/ 468023 w 466399"/>
                <a:gd name="connsiteY58" fmla="*/ 248816 h 408099"/>
                <a:gd name="connsiteX59" fmla="*/ 465941 w 466399"/>
                <a:gd name="connsiteY59" fmla="*/ 251772 h 408099"/>
                <a:gd name="connsiteX60" fmla="*/ 467024 w 466399"/>
                <a:gd name="connsiteY60" fmla="*/ 254812 h 408099"/>
                <a:gd name="connsiteX61" fmla="*/ 465691 w 466399"/>
                <a:gd name="connsiteY61" fmla="*/ 258435 h 408099"/>
                <a:gd name="connsiteX62" fmla="*/ 462693 w 466399"/>
                <a:gd name="connsiteY62" fmla="*/ 260017 h 408099"/>
                <a:gd name="connsiteX63" fmla="*/ 459486 w 466399"/>
                <a:gd name="connsiteY63" fmla="*/ 259268 h 408099"/>
                <a:gd name="connsiteX64" fmla="*/ 422466 w 466399"/>
                <a:gd name="connsiteY64" fmla="*/ 323023 h 408099"/>
                <a:gd name="connsiteX65" fmla="*/ 424423 w 466399"/>
                <a:gd name="connsiteY65" fmla="*/ 325771 h 408099"/>
                <a:gd name="connsiteX66" fmla="*/ 423840 w 466399"/>
                <a:gd name="connsiteY66" fmla="*/ 329811 h 408099"/>
                <a:gd name="connsiteX67" fmla="*/ 421467 w 466399"/>
                <a:gd name="connsiteY67" fmla="*/ 331851 h 408099"/>
                <a:gd name="connsiteX68" fmla="*/ 417552 w 466399"/>
                <a:gd name="connsiteY68" fmla="*/ 331768 h 408099"/>
                <a:gd name="connsiteX69" fmla="*/ 405851 w 466399"/>
                <a:gd name="connsiteY69" fmla="*/ 352339 h 408099"/>
                <a:gd name="connsiteX70" fmla="*/ 407766 w 466399"/>
                <a:gd name="connsiteY70" fmla="*/ 355713 h 408099"/>
                <a:gd name="connsiteX71" fmla="*/ 407183 w 466399"/>
                <a:gd name="connsiteY71" fmla="*/ 359835 h 408099"/>
                <a:gd name="connsiteX72" fmla="*/ 404393 w 466399"/>
                <a:gd name="connsiteY72" fmla="*/ 361626 h 408099"/>
                <a:gd name="connsiteX73" fmla="*/ 400853 w 466399"/>
                <a:gd name="connsiteY73" fmla="*/ 361209 h 408099"/>
                <a:gd name="connsiteX74" fmla="*/ 396273 w 466399"/>
                <a:gd name="connsiteY74" fmla="*/ 374244 h 408099"/>
                <a:gd name="connsiteX75" fmla="*/ 393191 w 466399"/>
                <a:gd name="connsiteY75" fmla="*/ 375243 h 408099"/>
                <a:gd name="connsiteX76" fmla="*/ 366040 w 466399"/>
                <a:gd name="connsiteY76" fmla="*/ 395898 h 408099"/>
                <a:gd name="connsiteX77" fmla="*/ 357420 w 466399"/>
                <a:gd name="connsiteY77" fmla="*/ 409557 h 408099"/>
                <a:gd name="connsiteX78" fmla="*/ 357753 w 466399"/>
                <a:gd name="connsiteY78" fmla="*/ 411222 h 408099"/>
                <a:gd name="connsiteX79" fmla="*/ 357753 w 466399"/>
                <a:gd name="connsiteY79" fmla="*/ 411222 h 408099"/>
                <a:gd name="connsiteX80" fmla="*/ 331768 w 466399"/>
                <a:gd name="connsiteY80" fmla="*/ 372703 h 408099"/>
                <a:gd name="connsiteX81" fmla="*/ 334350 w 466399"/>
                <a:gd name="connsiteY81" fmla="*/ 365998 h 408099"/>
                <a:gd name="connsiteX82" fmla="*/ 306824 w 466399"/>
                <a:gd name="connsiteY82" fmla="*/ 289167 h 408099"/>
                <a:gd name="connsiteX83" fmla="*/ 297079 w 466399"/>
                <a:gd name="connsiteY83" fmla="*/ 285003 h 408099"/>
                <a:gd name="connsiteX84" fmla="*/ 293165 w 466399"/>
                <a:gd name="connsiteY84" fmla="*/ 279923 h 408099"/>
                <a:gd name="connsiteX85" fmla="*/ 265972 w 466399"/>
                <a:gd name="connsiteY85" fmla="*/ 273385 h 408099"/>
                <a:gd name="connsiteX86" fmla="*/ 263057 w 466399"/>
                <a:gd name="connsiteY86" fmla="*/ 274967 h 408099"/>
                <a:gd name="connsiteX87" fmla="*/ 255437 w 466399"/>
                <a:gd name="connsiteY87" fmla="*/ 270886 h 408099"/>
                <a:gd name="connsiteX88" fmla="*/ 232492 w 466399"/>
                <a:gd name="connsiteY88" fmla="*/ 294997 h 408099"/>
                <a:gd name="connsiteX89" fmla="*/ 238696 w 466399"/>
                <a:gd name="connsiteY89" fmla="*/ 299412 h 408099"/>
                <a:gd name="connsiteX90" fmla="*/ 239321 w 466399"/>
                <a:gd name="connsiteY90" fmla="*/ 306741 h 408099"/>
                <a:gd name="connsiteX91" fmla="*/ 200218 w 466399"/>
                <a:gd name="connsiteY91" fmla="*/ 330852 h 408099"/>
                <a:gd name="connsiteX92" fmla="*/ 148248 w 466399"/>
                <a:gd name="connsiteY92" fmla="*/ 342928 h 408099"/>
                <a:gd name="connsiteX93" fmla="*/ 41768 w 466399"/>
                <a:gd name="connsiteY93" fmla="*/ 412097 h 408099"/>
                <a:gd name="connsiteX94" fmla="*/ 41768 w 466399"/>
                <a:gd name="connsiteY94" fmla="*/ 412097 h 408099"/>
                <a:gd name="connsiteX95" fmla="*/ 53802 w 466399"/>
                <a:gd name="connsiteY95" fmla="*/ 338348 h 408099"/>
                <a:gd name="connsiteX96" fmla="*/ 61590 w 466399"/>
                <a:gd name="connsiteY96" fmla="*/ 328811 h 408099"/>
                <a:gd name="connsiteX97" fmla="*/ 52970 w 466399"/>
                <a:gd name="connsiteY97" fmla="*/ 329103 h 408099"/>
                <a:gd name="connsiteX98" fmla="*/ 52970 w 466399"/>
                <a:gd name="connsiteY98" fmla="*/ 329103 h 408099"/>
                <a:gd name="connsiteX99" fmla="*/ 41559 w 466399"/>
                <a:gd name="connsiteY99" fmla="*/ 289001 h 408099"/>
                <a:gd name="connsiteX100" fmla="*/ 23570 w 466399"/>
                <a:gd name="connsiteY100" fmla="*/ 248316 h 408099"/>
                <a:gd name="connsiteX101" fmla="*/ 44683 w 466399"/>
                <a:gd name="connsiteY101" fmla="*/ 207672 h 408099"/>
                <a:gd name="connsiteX102" fmla="*/ 29483 w 466399"/>
                <a:gd name="connsiteY102" fmla="*/ 190641 h 408099"/>
                <a:gd name="connsiteX103" fmla="*/ 0 w 466399"/>
                <a:gd name="connsiteY103" fmla="*/ 149040 h 408099"/>
                <a:gd name="connsiteX104" fmla="*/ 1541 w 466399"/>
                <a:gd name="connsiteY104" fmla="*/ 140086 h 408099"/>
                <a:gd name="connsiteX105" fmla="*/ 6829 w 466399"/>
                <a:gd name="connsiteY105" fmla="*/ 124345 h 408099"/>
                <a:gd name="connsiteX106" fmla="*/ 9286 w 466399"/>
                <a:gd name="connsiteY106" fmla="*/ 110062 h 408099"/>
                <a:gd name="connsiteX107" fmla="*/ 5205 w 466399"/>
                <a:gd name="connsiteY107" fmla="*/ 103441 h 408099"/>
                <a:gd name="connsiteX108" fmla="*/ 6996 w 466399"/>
                <a:gd name="connsiteY108" fmla="*/ 99360 h 408099"/>
                <a:gd name="connsiteX109" fmla="*/ 5455 w 466399"/>
                <a:gd name="connsiteY109" fmla="*/ 88366 h 408099"/>
                <a:gd name="connsiteX110" fmla="*/ 5455 w 466399"/>
                <a:gd name="connsiteY110" fmla="*/ 88366 h 408099"/>
                <a:gd name="connsiteX111" fmla="*/ 2915 w 466399"/>
                <a:gd name="connsiteY111" fmla="*/ 72167 h 408099"/>
                <a:gd name="connsiteX112" fmla="*/ 6746 w 466399"/>
                <a:gd name="connsiteY112" fmla="*/ 62256 h 408099"/>
                <a:gd name="connsiteX113" fmla="*/ 13617 w 466399"/>
                <a:gd name="connsiteY113" fmla="*/ 56468 h 408099"/>
                <a:gd name="connsiteX114" fmla="*/ 19447 w 466399"/>
                <a:gd name="connsiteY114" fmla="*/ 53553 h 408099"/>
                <a:gd name="connsiteX115" fmla="*/ 27276 w 466399"/>
                <a:gd name="connsiteY115" fmla="*/ 51679 h 408099"/>
                <a:gd name="connsiteX116" fmla="*/ 20363 w 466399"/>
                <a:gd name="connsiteY116" fmla="*/ 41976 h 408099"/>
                <a:gd name="connsiteX117" fmla="*/ 18781 w 466399"/>
                <a:gd name="connsiteY117" fmla="*/ 21987 h 408099"/>
                <a:gd name="connsiteX118" fmla="*/ 20905 w 466399"/>
                <a:gd name="connsiteY118" fmla="*/ 17032 h 408099"/>
                <a:gd name="connsiteX119" fmla="*/ 22779 w 466399"/>
                <a:gd name="connsiteY119" fmla="*/ 6954 h 408099"/>
                <a:gd name="connsiteX120" fmla="*/ 31065 w 466399"/>
                <a:gd name="connsiteY120" fmla="*/ 6580 h 408099"/>
                <a:gd name="connsiteX121" fmla="*/ 30607 w 466399"/>
                <a:gd name="connsiteY121" fmla="*/ 11535 h 408099"/>
                <a:gd name="connsiteX122" fmla="*/ 32731 w 466399"/>
                <a:gd name="connsiteY122" fmla="*/ 11785 h 408099"/>
                <a:gd name="connsiteX123" fmla="*/ 40643 w 466399"/>
                <a:gd name="connsiteY123" fmla="*/ 9036 h 408099"/>
                <a:gd name="connsiteX124" fmla="*/ 44225 w 466399"/>
                <a:gd name="connsiteY124" fmla="*/ 8703 h 408099"/>
                <a:gd name="connsiteX125" fmla="*/ 47556 w 466399"/>
                <a:gd name="connsiteY125" fmla="*/ 10619 h 408099"/>
                <a:gd name="connsiteX126" fmla="*/ 49930 w 466399"/>
                <a:gd name="connsiteY126" fmla="*/ 8703 h 408099"/>
                <a:gd name="connsiteX127" fmla="*/ 53428 w 466399"/>
                <a:gd name="connsiteY127" fmla="*/ 8787 h 408099"/>
                <a:gd name="connsiteX128" fmla="*/ 57550 w 466399"/>
                <a:gd name="connsiteY128" fmla="*/ 11660 h 408099"/>
                <a:gd name="connsiteX129" fmla="*/ 67128 w 466399"/>
                <a:gd name="connsiteY129" fmla="*/ 15366 h 408099"/>
                <a:gd name="connsiteX130" fmla="*/ 69627 w 466399"/>
                <a:gd name="connsiteY130" fmla="*/ 35688 h 408099"/>
                <a:gd name="connsiteX131" fmla="*/ 87616 w 466399"/>
                <a:gd name="connsiteY131" fmla="*/ 36812 h 408099"/>
                <a:gd name="connsiteX132" fmla="*/ 87075 w 466399"/>
                <a:gd name="connsiteY132" fmla="*/ 39144 h 408099"/>
                <a:gd name="connsiteX133" fmla="*/ 79829 w 466399"/>
                <a:gd name="connsiteY133" fmla="*/ 42850 h 408099"/>
                <a:gd name="connsiteX134" fmla="*/ 81037 w 466399"/>
                <a:gd name="connsiteY134" fmla="*/ 45807 h 408099"/>
                <a:gd name="connsiteX135" fmla="*/ 84368 w 466399"/>
                <a:gd name="connsiteY135" fmla="*/ 47223 h 408099"/>
                <a:gd name="connsiteX136" fmla="*/ 89199 w 466399"/>
                <a:gd name="connsiteY136" fmla="*/ 45516 h 408099"/>
                <a:gd name="connsiteX137" fmla="*/ 96445 w 466399"/>
                <a:gd name="connsiteY137" fmla="*/ 38270 h 408099"/>
                <a:gd name="connsiteX138" fmla="*/ 114434 w 466399"/>
                <a:gd name="connsiteY138" fmla="*/ 37354 h 408099"/>
                <a:gd name="connsiteX139" fmla="*/ 114559 w 466399"/>
                <a:gd name="connsiteY139" fmla="*/ 31190 h 408099"/>
                <a:gd name="connsiteX140" fmla="*/ 108771 w 466399"/>
                <a:gd name="connsiteY140" fmla="*/ 25111 h 408099"/>
                <a:gd name="connsiteX141" fmla="*/ 111478 w 466399"/>
                <a:gd name="connsiteY141" fmla="*/ 23362 h 408099"/>
                <a:gd name="connsiteX142" fmla="*/ 115892 w 466399"/>
                <a:gd name="connsiteY142" fmla="*/ 23362 h 408099"/>
                <a:gd name="connsiteX143" fmla="*/ 118265 w 466399"/>
                <a:gd name="connsiteY143" fmla="*/ 20946 h 408099"/>
                <a:gd name="connsiteX144" fmla="*/ 113685 w 466399"/>
                <a:gd name="connsiteY144" fmla="*/ 11369 h 408099"/>
                <a:gd name="connsiteX145" fmla="*/ 114268 w 466399"/>
                <a:gd name="connsiteY145" fmla="*/ 9911 h 408099"/>
                <a:gd name="connsiteX146" fmla="*/ 120473 w 466399"/>
                <a:gd name="connsiteY146" fmla="*/ 8787 h 408099"/>
                <a:gd name="connsiteX147" fmla="*/ 122013 w 466399"/>
                <a:gd name="connsiteY147" fmla="*/ 6704 h 408099"/>
                <a:gd name="connsiteX148" fmla="*/ 122180 w 466399"/>
                <a:gd name="connsiteY148" fmla="*/ 0 h 408099"/>
                <a:gd name="connsiteX149" fmla="*/ 132549 w 466399"/>
                <a:gd name="connsiteY149" fmla="*/ 1832 h 408099"/>
                <a:gd name="connsiteX150" fmla="*/ 134298 w 466399"/>
                <a:gd name="connsiteY150" fmla="*/ 8703 h 408099"/>
                <a:gd name="connsiteX151" fmla="*/ 179855 w 466399"/>
                <a:gd name="connsiteY151" fmla="*/ 23528 h 4080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Lst>
              <a:rect l="l" t="t" r="r" b="b"/>
              <a:pathLst>
                <a:path w="466399" h="408099">
                  <a:moveTo>
                    <a:pt x="179855" y="23528"/>
                  </a:moveTo>
                  <a:lnTo>
                    <a:pt x="184727" y="30066"/>
                  </a:lnTo>
                  <a:lnTo>
                    <a:pt x="190932" y="32981"/>
                  </a:lnTo>
                  <a:lnTo>
                    <a:pt x="193431" y="44474"/>
                  </a:lnTo>
                  <a:lnTo>
                    <a:pt x="197345" y="51804"/>
                  </a:lnTo>
                  <a:lnTo>
                    <a:pt x="199969" y="52345"/>
                  </a:lnTo>
                  <a:lnTo>
                    <a:pt x="203092" y="59216"/>
                  </a:lnTo>
                  <a:lnTo>
                    <a:pt x="207215" y="62547"/>
                  </a:lnTo>
                  <a:lnTo>
                    <a:pt x="214710" y="61090"/>
                  </a:lnTo>
                  <a:lnTo>
                    <a:pt x="215668" y="62756"/>
                  </a:lnTo>
                  <a:lnTo>
                    <a:pt x="221540" y="65587"/>
                  </a:lnTo>
                  <a:lnTo>
                    <a:pt x="225412" y="64630"/>
                  </a:lnTo>
                  <a:lnTo>
                    <a:pt x="229077" y="65879"/>
                  </a:lnTo>
                  <a:lnTo>
                    <a:pt x="237447" y="65046"/>
                  </a:lnTo>
                  <a:lnTo>
                    <a:pt x="240112" y="74999"/>
                  </a:lnTo>
                  <a:lnTo>
                    <a:pt x="228244" y="80162"/>
                  </a:lnTo>
                  <a:lnTo>
                    <a:pt x="241195" y="108896"/>
                  </a:lnTo>
                  <a:lnTo>
                    <a:pt x="275675" y="148207"/>
                  </a:lnTo>
                  <a:lnTo>
                    <a:pt x="278757" y="148123"/>
                  </a:lnTo>
                  <a:lnTo>
                    <a:pt x="281130" y="150580"/>
                  </a:lnTo>
                  <a:lnTo>
                    <a:pt x="285794" y="150955"/>
                  </a:lnTo>
                  <a:lnTo>
                    <a:pt x="284920" y="153287"/>
                  </a:lnTo>
                  <a:lnTo>
                    <a:pt x="289459" y="161241"/>
                  </a:lnTo>
                  <a:lnTo>
                    <a:pt x="300994" y="159825"/>
                  </a:lnTo>
                  <a:lnTo>
                    <a:pt x="302410" y="161074"/>
                  </a:lnTo>
                  <a:lnTo>
                    <a:pt x="304784" y="160117"/>
                  </a:lnTo>
                  <a:lnTo>
                    <a:pt x="309239" y="161199"/>
                  </a:lnTo>
                  <a:lnTo>
                    <a:pt x="311446" y="163989"/>
                  </a:lnTo>
                  <a:lnTo>
                    <a:pt x="313653" y="164281"/>
                  </a:lnTo>
                  <a:lnTo>
                    <a:pt x="314944" y="166654"/>
                  </a:lnTo>
                  <a:lnTo>
                    <a:pt x="314819" y="170236"/>
                  </a:lnTo>
                  <a:lnTo>
                    <a:pt x="318317" y="173942"/>
                  </a:lnTo>
                  <a:lnTo>
                    <a:pt x="317276" y="178106"/>
                  </a:lnTo>
                  <a:lnTo>
                    <a:pt x="328395" y="184686"/>
                  </a:lnTo>
                  <a:lnTo>
                    <a:pt x="329977" y="186893"/>
                  </a:lnTo>
                  <a:lnTo>
                    <a:pt x="329519" y="189266"/>
                  </a:lnTo>
                  <a:lnTo>
                    <a:pt x="338098" y="195596"/>
                  </a:lnTo>
                  <a:lnTo>
                    <a:pt x="342595" y="196304"/>
                  </a:lnTo>
                  <a:lnTo>
                    <a:pt x="343886" y="200427"/>
                  </a:lnTo>
                  <a:lnTo>
                    <a:pt x="348092" y="202301"/>
                  </a:lnTo>
                  <a:lnTo>
                    <a:pt x="351548" y="200552"/>
                  </a:lnTo>
                  <a:lnTo>
                    <a:pt x="362834" y="209796"/>
                  </a:lnTo>
                  <a:lnTo>
                    <a:pt x="367872" y="208505"/>
                  </a:lnTo>
                  <a:lnTo>
                    <a:pt x="371204" y="208963"/>
                  </a:lnTo>
                  <a:lnTo>
                    <a:pt x="377658" y="215043"/>
                  </a:lnTo>
                  <a:lnTo>
                    <a:pt x="381947" y="221373"/>
                  </a:lnTo>
                  <a:lnTo>
                    <a:pt x="388194" y="222539"/>
                  </a:lnTo>
                  <a:lnTo>
                    <a:pt x="389652" y="225246"/>
                  </a:lnTo>
                  <a:lnTo>
                    <a:pt x="393941" y="226245"/>
                  </a:lnTo>
                  <a:lnTo>
                    <a:pt x="400604" y="230451"/>
                  </a:lnTo>
                  <a:lnTo>
                    <a:pt x="405059" y="235823"/>
                  </a:lnTo>
                  <a:lnTo>
                    <a:pt x="427755" y="240112"/>
                  </a:lnTo>
                  <a:lnTo>
                    <a:pt x="431836" y="239113"/>
                  </a:lnTo>
                  <a:lnTo>
                    <a:pt x="435625" y="239946"/>
                  </a:lnTo>
                  <a:lnTo>
                    <a:pt x="445120" y="236947"/>
                  </a:lnTo>
                  <a:lnTo>
                    <a:pt x="451824" y="242486"/>
                  </a:lnTo>
                  <a:lnTo>
                    <a:pt x="460652" y="244901"/>
                  </a:lnTo>
                  <a:lnTo>
                    <a:pt x="468023" y="248816"/>
                  </a:lnTo>
                  <a:lnTo>
                    <a:pt x="468023" y="248816"/>
                  </a:lnTo>
                  <a:lnTo>
                    <a:pt x="465941" y="251772"/>
                  </a:lnTo>
                  <a:lnTo>
                    <a:pt x="467024" y="254812"/>
                  </a:lnTo>
                  <a:lnTo>
                    <a:pt x="465691" y="258435"/>
                  </a:lnTo>
                  <a:lnTo>
                    <a:pt x="462693" y="260017"/>
                  </a:lnTo>
                  <a:lnTo>
                    <a:pt x="459486" y="259268"/>
                  </a:lnTo>
                  <a:lnTo>
                    <a:pt x="422466" y="323023"/>
                  </a:lnTo>
                  <a:lnTo>
                    <a:pt x="424423" y="325771"/>
                  </a:lnTo>
                  <a:lnTo>
                    <a:pt x="423840" y="329811"/>
                  </a:lnTo>
                  <a:lnTo>
                    <a:pt x="421467" y="331851"/>
                  </a:lnTo>
                  <a:lnTo>
                    <a:pt x="417552" y="331768"/>
                  </a:lnTo>
                  <a:lnTo>
                    <a:pt x="405851" y="352339"/>
                  </a:lnTo>
                  <a:lnTo>
                    <a:pt x="407766" y="355713"/>
                  </a:lnTo>
                  <a:lnTo>
                    <a:pt x="407183" y="359835"/>
                  </a:lnTo>
                  <a:lnTo>
                    <a:pt x="404393" y="361626"/>
                  </a:lnTo>
                  <a:lnTo>
                    <a:pt x="400853" y="361209"/>
                  </a:lnTo>
                  <a:lnTo>
                    <a:pt x="396273" y="374244"/>
                  </a:lnTo>
                  <a:lnTo>
                    <a:pt x="393191" y="375243"/>
                  </a:lnTo>
                  <a:lnTo>
                    <a:pt x="366040" y="395898"/>
                  </a:lnTo>
                  <a:lnTo>
                    <a:pt x="357420" y="409557"/>
                  </a:lnTo>
                  <a:lnTo>
                    <a:pt x="357753" y="411222"/>
                  </a:lnTo>
                  <a:lnTo>
                    <a:pt x="357753" y="411222"/>
                  </a:lnTo>
                  <a:lnTo>
                    <a:pt x="331768" y="372703"/>
                  </a:lnTo>
                  <a:lnTo>
                    <a:pt x="334350" y="365998"/>
                  </a:lnTo>
                  <a:lnTo>
                    <a:pt x="306824" y="289167"/>
                  </a:lnTo>
                  <a:lnTo>
                    <a:pt x="297079" y="285003"/>
                  </a:lnTo>
                  <a:lnTo>
                    <a:pt x="293165" y="279923"/>
                  </a:lnTo>
                  <a:lnTo>
                    <a:pt x="265972" y="273385"/>
                  </a:lnTo>
                  <a:lnTo>
                    <a:pt x="263057" y="274967"/>
                  </a:lnTo>
                  <a:lnTo>
                    <a:pt x="255437" y="270886"/>
                  </a:lnTo>
                  <a:lnTo>
                    <a:pt x="232492" y="294997"/>
                  </a:lnTo>
                  <a:lnTo>
                    <a:pt x="238696" y="299412"/>
                  </a:lnTo>
                  <a:lnTo>
                    <a:pt x="239321" y="306741"/>
                  </a:lnTo>
                  <a:lnTo>
                    <a:pt x="200218" y="330852"/>
                  </a:lnTo>
                  <a:lnTo>
                    <a:pt x="148248" y="342928"/>
                  </a:lnTo>
                  <a:lnTo>
                    <a:pt x="41768" y="412097"/>
                  </a:lnTo>
                  <a:lnTo>
                    <a:pt x="41768" y="412097"/>
                  </a:lnTo>
                  <a:lnTo>
                    <a:pt x="53802" y="338348"/>
                  </a:lnTo>
                  <a:lnTo>
                    <a:pt x="61590" y="328811"/>
                  </a:lnTo>
                  <a:lnTo>
                    <a:pt x="52970" y="329103"/>
                  </a:lnTo>
                  <a:lnTo>
                    <a:pt x="52970" y="329103"/>
                  </a:lnTo>
                  <a:lnTo>
                    <a:pt x="41559" y="289001"/>
                  </a:lnTo>
                  <a:lnTo>
                    <a:pt x="23570" y="248316"/>
                  </a:lnTo>
                  <a:lnTo>
                    <a:pt x="44683" y="207672"/>
                  </a:lnTo>
                  <a:lnTo>
                    <a:pt x="29483" y="190641"/>
                  </a:lnTo>
                  <a:lnTo>
                    <a:pt x="0" y="149040"/>
                  </a:lnTo>
                  <a:lnTo>
                    <a:pt x="1541" y="140086"/>
                  </a:lnTo>
                  <a:lnTo>
                    <a:pt x="6829" y="124345"/>
                  </a:lnTo>
                  <a:lnTo>
                    <a:pt x="9286" y="110062"/>
                  </a:lnTo>
                  <a:lnTo>
                    <a:pt x="5205" y="103441"/>
                  </a:lnTo>
                  <a:lnTo>
                    <a:pt x="6996" y="99360"/>
                  </a:lnTo>
                  <a:lnTo>
                    <a:pt x="5455" y="88366"/>
                  </a:lnTo>
                  <a:lnTo>
                    <a:pt x="5455" y="88366"/>
                  </a:lnTo>
                  <a:lnTo>
                    <a:pt x="2915" y="72167"/>
                  </a:lnTo>
                  <a:lnTo>
                    <a:pt x="6746" y="62256"/>
                  </a:lnTo>
                  <a:lnTo>
                    <a:pt x="13617" y="56468"/>
                  </a:lnTo>
                  <a:lnTo>
                    <a:pt x="19447" y="53553"/>
                  </a:lnTo>
                  <a:lnTo>
                    <a:pt x="27276" y="51679"/>
                  </a:lnTo>
                  <a:lnTo>
                    <a:pt x="20363" y="41976"/>
                  </a:lnTo>
                  <a:lnTo>
                    <a:pt x="18781" y="21987"/>
                  </a:lnTo>
                  <a:lnTo>
                    <a:pt x="20905" y="17032"/>
                  </a:lnTo>
                  <a:lnTo>
                    <a:pt x="22779" y="6954"/>
                  </a:lnTo>
                  <a:lnTo>
                    <a:pt x="31065" y="6580"/>
                  </a:lnTo>
                  <a:lnTo>
                    <a:pt x="30607" y="11535"/>
                  </a:lnTo>
                  <a:lnTo>
                    <a:pt x="32731" y="11785"/>
                  </a:lnTo>
                  <a:lnTo>
                    <a:pt x="40643" y="9036"/>
                  </a:lnTo>
                  <a:lnTo>
                    <a:pt x="44225" y="8703"/>
                  </a:lnTo>
                  <a:lnTo>
                    <a:pt x="47556" y="10619"/>
                  </a:lnTo>
                  <a:lnTo>
                    <a:pt x="49930" y="8703"/>
                  </a:lnTo>
                  <a:lnTo>
                    <a:pt x="53428" y="8787"/>
                  </a:lnTo>
                  <a:lnTo>
                    <a:pt x="57550" y="11660"/>
                  </a:lnTo>
                  <a:lnTo>
                    <a:pt x="67128" y="15366"/>
                  </a:lnTo>
                  <a:lnTo>
                    <a:pt x="69627" y="35688"/>
                  </a:lnTo>
                  <a:lnTo>
                    <a:pt x="87616" y="36812"/>
                  </a:lnTo>
                  <a:lnTo>
                    <a:pt x="87075" y="39144"/>
                  </a:lnTo>
                  <a:lnTo>
                    <a:pt x="79829" y="42850"/>
                  </a:lnTo>
                  <a:lnTo>
                    <a:pt x="81037" y="45807"/>
                  </a:lnTo>
                  <a:lnTo>
                    <a:pt x="84368" y="47223"/>
                  </a:lnTo>
                  <a:lnTo>
                    <a:pt x="89199" y="45516"/>
                  </a:lnTo>
                  <a:lnTo>
                    <a:pt x="96445" y="38270"/>
                  </a:lnTo>
                  <a:lnTo>
                    <a:pt x="114434" y="37354"/>
                  </a:lnTo>
                  <a:lnTo>
                    <a:pt x="114559" y="31190"/>
                  </a:lnTo>
                  <a:lnTo>
                    <a:pt x="108771" y="25111"/>
                  </a:lnTo>
                  <a:lnTo>
                    <a:pt x="111478" y="23362"/>
                  </a:lnTo>
                  <a:lnTo>
                    <a:pt x="115892" y="23362"/>
                  </a:lnTo>
                  <a:lnTo>
                    <a:pt x="118265" y="20946"/>
                  </a:lnTo>
                  <a:lnTo>
                    <a:pt x="113685" y="11369"/>
                  </a:lnTo>
                  <a:lnTo>
                    <a:pt x="114268" y="9911"/>
                  </a:lnTo>
                  <a:lnTo>
                    <a:pt x="120473" y="8787"/>
                  </a:lnTo>
                  <a:lnTo>
                    <a:pt x="122013" y="6704"/>
                  </a:lnTo>
                  <a:lnTo>
                    <a:pt x="122180" y="0"/>
                  </a:lnTo>
                  <a:lnTo>
                    <a:pt x="132549" y="1832"/>
                  </a:lnTo>
                  <a:lnTo>
                    <a:pt x="134298" y="8703"/>
                  </a:lnTo>
                  <a:lnTo>
                    <a:pt x="179855" y="23528"/>
                  </a:lnTo>
                  <a:close/>
                </a:path>
              </a:pathLst>
            </a:custGeom>
            <a:solidFill>
              <a:srgbClr val="346929"/>
            </a:solidFill>
            <a:ln w="3175" cap="flat">
              <a:solidFill>
                <a:srgbClr val="FFFFFF"/>
              </a:solidFill>
              <a:prstDash val="solid"/>
              <a:miter/>
            </a:ln>
          </p:spPr>
          <p:txBody>
            <a:bodyPr rtlCol="0" anchor="ctr"/>
            <a:lstStyle/>
            <a:p>
              <a:endParaRPr lang="en-US"/>
            </a:p>
          </p:txBody>
        </p:sp>
      </p:grpSp>
      <p:grpSp>
        <p:nvGrpSpPr>
          <p:cNvPr id="46" name="Group 45">
            <a:extLst>
              <a:ext uri="{FF2B5EF4-FFF2-40B4-BE49-F238E27FC236}">
                <a16:creationId xmlns:a16="http://schemas.microsoft.com/office/drawing/2014/main" id="{FD276965-C701-412F-90DA-EBCDF525DA46}"/>
              </a:ext>
            </a:extLst>
          </p:cNvPr>
          <p:cNvGrpSpPr/>
          <p:nvPr/>
        </p:nvGrpSpPr>
        <p:grpSpPr>
          <a:xfrm>
            <a:off x="496742" y="2409608"/>
            <a:ext cx="2743201" cy="2132092"/>
            <a:chOff x="496742" y="2409608"/>
            <a:chExt cx="2743201" cy="2132092"/>
          </a:xfrm>
        </p:grpSpPr>
        <p:sp>
          <p:nvSpPr>
            <p:cNvPr id="33" name="Freeform: Shape 32">
              <a:extLst>
                <a:ext uri="{FF2B5EF4-FFF2-40B4-BE49-F238E27FC236}">
                  <a16:creationId xmlns:a16="http://schemas.microsoft.com/office/drawing/2014/main" id="{BD3D4A98-AC72-40AD-835B-789C10BD5205}"/>
                </a:ext>
              </a:extLst>
            </p:cNvPr>
            <p:cNvSpPr/>
            <p:nvPr/>
          </p:nvSpPr>
          <p:spPr>
            <a:xfrm>
              <a:off x="2158206" y="3439408"/>
              <a:ext cx="34372" cy="34372"/>
            </a:xfrm>
            <a:custGeom>
              <a:avLst/>
              <a:gdLst>
                <a:gd name="connsiteX0" fmla="*/ 82826 w 82826"/>
                <a:gd name="connsiteY0" fmla="*/ 87713 h 82826"/>
                <a:gd name="connsiteX1" fmla="*/ 86305 w 82826"/>
                <a:gd name="connsiteY1" fmla="*/ 0 h 82826"/>
                <a:gd name="connsiteX2" fmla="*/ 0 w 82826"/>
                <a:gd name="connsiteY2" fmla="*/ 59552 h 82826"/>
                <a:gd name="connsiteX3" fmla="*/ 82826 w 82826"/>
                <a:gd name="connsiteY3" fmla="*/ 87713 h 82826"/>
              </a:gdLst>
              <a:ahLst/>
              <a:cxnLst>
                <a:cxn ang="0">
                  <a:pos x="connsiteX0" y="connsiteY0"/>
                </a:cxn>
                <a:cxn ang="0">
                  <a:pos x="connsiteX1" y="connsiteY1"/>
                </a:cxn>
                <a:cxn ang="0">
                  <a:pos x="connsiteX2" y="connsiteY2"/>
                </a:cxn>
                <a:cxn ang="0">
                  <a:pos x="connsiteX3" y="connsiteY3"/>
                </a:cxn>
              </a:cxnLst>
              <a:rect l="l" t="t" r="r" b="b"/>
              <a:pathLst>
                <a:path w="82826" h="82826">
                  <a:moveTo>
                    <a:pt x="82826" y="87713"/>
                  </a:moveTo>
                  <a:lnTo>
                    <a:pt x="86305" y="0"/>
                  </a:lnTo>
                  <a:lnTo>
                    <a:pt x="0" y="59552"/>
                  </a:lnTo>
                  <a:lnTo>
                    <a:pt x="82826" y="87713"/>
                  </a:lnTo>
                  <a:close/>
                </a:path>
              </a:pathLst>
            </a:custGeom>
            <a:solidFill>
              <a:srgbClr val="346929"/>
            </a:solidFill>
            <a:ln w="0" cap="rnd">
              <a:solidFill>
                <a:srgbClr val="FFFFFF"/>
              </a:solidFill>
              <a:prstDash val="solid"/>
              <a:round/>
            </a:ln>
          </p:spPr>
          <p:txBody>
            <a:bodyPr rtlCol="0" anchor="ctr"/>
            <a:lstStyle/>
            <a:p>
              <a:endParaRPr lang="en-US"/>
            </a:p>
          </p:txBody>
        </p:sp>
        <p:sp>
          <p:nvSpPr>
            <p:cNvPr id="34" name="Freeform: Shape 33">
              <a:extLst>
                <a:ext uri="{FF2B5EF4-FFF2-40B4-BE49-F238E27FC236}">
                  <a16:creationId xmlns:a16="http://schemas.microsoft.com/office/drawing/2014/main" id="{0C874ED4-1D0F-4F41-A853-F3BF55AF31EF}"/>
                </a:ext>
              </a:extLst>
            </p:cNvPr>
            <p:cNvSpPr/>
            <p:nvPr/>
          </p:nvSpPr>
          <p:spPr>
            <a:xfrm>
              <a:off x="2098844" y="3377091"/>
              <a:ext cx="109992" cy="44684"/>
            </a:xfrm>
            <a:custGeom>
              <a:avLst/>
              <a:gdLst>
                <a:gd name="connsiteX0" fmla="*/ 266617 w 265043"/>
                <a:gd name="connsiteY0" fmla="*/ 0 h 107673"/>
                <a:gd name="connsiteX1" fmla="*/ 11430 w 265043"/>
                <a:gd name="connsiteY1" fmla="*/ 35946 h 107673"/>
                <a:gd name="connsiteX2" fmla="*/ 0 w 265043"/>
                <a:gd name="connsiteY2" fmla="*/ 110407 h 107673"/>
                <a:gd name="connsiteX3" fmla="*/ 149915 w 265043"/>
                <a:gd name="connsiteY3" fmla="*/ 109910 h 107673"/>
                <a:gd name="connsiteX4" fmla="*/ 266617 w 265043"/>
                <a:gd name="connsiteY4" fmla="*/ 0 h 1076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5043" h="107673">
                  <a:moveTo>
                    <a:pt x="266617" y="0"/>
                  </a:moveTo>
                  <a:lnTo>
                    <a:pt x="11430" y="35946"/>
                  </a:lnTo>
                  <a:lnTo>
                    <a:pt x="0" y="110407"/>
                  </a:lnTo>
                  <a:lnTo>
                    <a:pt x="149915" y="109910"/>
                  </a:lnTo>
                  <a:lnTo>
                    <a:pt x="266617" y="0"/>
                  </a:lnTo>
                  <a:close/>
                </a:path>
              </a:pathLst>
            </a:custGeom>
            <a:solidFill>
              <a:srgbClr val="346929"/>
            </a:solidFill>
            <a:ln w="0" cap="rnd">
              <a:solidFill>
                <a:srgbClr val="FFFFFF"/>
              </a:solidFill>
              <a:prstDash val="solid"/>
              <a:round/>
            </a:ln>
          </p:spPr>
          <p:txBody>
            <a:bodyPr rtlCol="0" anchor="ctr"/>
            <a:lstStyle/>
            <a:p>
              <a:endParaRPr lang="en-US"/>
            </a:p>
          </p:txBody>
        </p:sp>
        <p:sp>
          <p:nvSpPr>
            <p:cNvPr id="35" name="Freeform: Shape 34">
              <a:extLst>
                <a:ext uri="{FF2B5EF4-FFF2-40B4-BE49-F238E27FC236}">
                  <a16:creationId xmlns:a16="http://schemas.microsoft.com/office/drawing/2014/main" id="{D70E1CEB-4DCA-4BD3-B6DA-DBEC0206AD02}"/>
                </a:ext>
              </a:extLst>
            </p:cNvPr>
            <p:cNvSpPr/>
            <p:nvPr/>
          </p:nvSpPr>
          <p:spPr>
            <a:xfrm>
              <a:off x="1614124" y="3122116"/>
              <a:ext cx="1625819" cy="1419584"/>
            </a:xfrm>
            <a:custGeom>
              <a:avLst/>
              <a:gdLst>
                <a:gd name="connsiteX0" fmla="*/ 196795 w 3917673"/>
                <a:gd name="connsiteY0" fmla="*/ 3421463 h 3420717"/>
                <a:gd name="connsiteX1" fmla="*/ 334534 w 3917673"/>
                <a:gd name="connsiteY1" fmla="*/ 3217048 h 3420717"/>
                <a:gd name="connsiteX2" fmla="*/ 738477 w 3917673"/>
                <a:gd name="connsiteY2" fmla="*/ 3032263 h 3420717"/>
                <a:gd name="connsiteX3" fmla="*/ 914648 w 3917673"/>
                <a:gd name="connsiteY3" fmla="*/ 3183669 h 3420717"/>
                <a:gd name="connsiteX4" fmla="*/ 1211663 w 3917673"/>
                <a:gd name="connsiteY4" fmla="*/ 3180687 h 3420717"/>
                <a:gd name="connsiteX5" fmla="*/ 1329524 w 3917673"/>
                <a:gd name="connsiteY5" fmla="*/ 3073428 h 3420717"/>
                <a:gd name="connsiteX6" fmla="*/ 1651138 w 3917673"/>
                <a:gd name="connsiteY6" fmla="*/ 3024560 h 3420717"/>
                <a:gd name="connsiteX7" fmla="*/ 1958671 w 3917673"/>
                <a:gd name="connsiteY7" fmla="*/ 2785773 h 3420717"/>
                <a:gd name="connsiteX8" fmla="*/ 2582269 w 3917673"/>
                <a:gd name="connsiteY8" fmla="*/ 2754796 h 3420717"/>
                <a:gd name="connsiteX9" fmla="*/ 3922975 w 3917673"/>
                <a:gd name="connsiteY9" fmla="*/ 1384438 h 3420717"/>
                <a:gd name="connsiteX10" fmla="*/ 3481595 w 3917673"/>
                <a:gd name="connsiteY10" fmla="*/ 1384438 h 3420717"/>
                <a:gd name="connsiteX11" fmla="*/ 2160022 w 3917673"/>
                <a:gd name="connsiteY11" fmla="*/ 932870 h 3420717"/>
                <a:gd name="connsiteX12" fmla="*/ 1910384 w 3917673"/>
                <a:gd name="connsiteY12" fmla="*/ 751978 h 3420717"/>
                <a:gd name="connsiteX13" fmla="*/ 1653209 w 3917673"/>
                <a:gd name="connsiteY13" fmla="*/ 395826 h 3420717"/>
                <a:gd name="connsiteX14" fmla="*/ 1569720 w 3917673"/>
                <a:gd name="connsiteY14" fmla="*/ 205492 h 3420717"/>
                <a:gd name="connsiteX15" fmla="*/ 1669525 w 3917673"/>
                <a:gd name="connsiteY15" fmla="*/ 50027 h 3420717"/>
                <a:gd name="connsiteX16" fmla="*/ 1555805 w 3917673"/>
                <a:gd name="connsiteY16" fmla="*/ 0 h 3420717"/>
                <a:gd name="connsiteX17" fmla="*/ 1181017 w 3917673"/>
                <a:gd name="connsiteY17" fmla="*/ 44975 h 3420717"/>
                <a:gd name="connsiteX18" fmla="*/ 953245 w 3917673"/>
                <a:gd name="connsiteY18" fmla="*/ 67338 h 3420717"/>
                <a:gd name="connsiteX19" fmla="*/ 879530 w 3917673"/>
                <a:gd name="connsiteY19" fmla="*/ 184371 h 3420717"/>
                <a:gd name="connsiteX20" fmla="*/ 852363 w 3917673"/>
                <a:gd name="connsiteY20" fmla="*/ 511037 h 3420717"/>
                <a:gd name="connsiteX21" fmla="*/ 708163 w 3917673"/>
                <a:gd name="connsiteY21" fmla="*/ 737898 h 3420717"/>
                <a:gd name="connsiteX22" fmla="*/ 805069 w 3917673"/>
                <a:gd name="connsiteY22" fmla="*/ 744689 h 3420717"/>
                <a:gd name="connsiteX23" fmla="*/ 775004 w 3917673"/>
                <a:gd name="connsiteY23" fmla="*/ 799355 h 3420717"/>
                <a:gd name="connsiteX24" fmla="*/ 961859 w 3917673"/>
                <a:gd name="connsiteY24" fmla="*/ 710399 h 3420717"/>
                <a:gd name="connsiteX25" fmla="*/ 1168013 w 3917673"/>
                <a:gd name="connsiteY25" fmla="*/ 724811 h 3420717"/>
                <a:gd name="connsiteX26" fmla="*/ 1179443 w 3917673"/>
                <a:gd name="connsiteY26" fmla="*/ 650351 h 3420717"/>
                <a:gd name="connsiteX27" fmla="*/ 1434631 w 3917673"/>
                <a:gd name="connsiteY27" fmla="*/ 614404 h 3420717"/>
                <a:gd name="connsiteX28" fmla="*/ 1687167 w 3917673"/>
                <a:gd name="connsiteY28" fmla="*/ 1155010 h 3420717"/>
                <a:gd name="connsiteX29" fmla="*/ 1579079 w 3917673"/>
                <a:gd name="connsiteY29" fmla="*/ 1320165 h 3420717"/>
                <a:gd name="connsiteX30" fmla="*/ 1405062 w 3917673"/>
                <a:gd name="connsiteY30" fmla="*/ 1105066 h 3420717"/>
                <a:gd name="connsiteX31" fmla="*/ 1298382 w 3917673"/>
                <a:gd name="connsiteY31" fmla="*/ 1189466 h 3420717"/>
                <a:gd name="connsiteX32" fmla="*/ 1228973 w 3917673"/>
                <a:gd name="connsiteY32" fmla="*/ 1600780 h 3420717"/>
                <a:gd name="connsiteX33" fmla="*/ 1384355 w 3917673"/>
                <a:gd name="connsiteY33" fmla="*/ 1728995 h 3420717"/>
                <a:gd name="connsiteX34" fmla="*/ 1294820 w 3917673"/>
                <a:gd name="connsiteY34" fmla="*/ 1978218 h 3420717"/>
                <a:gd name="connsiteX35" fmla="*/ 1117241 w 3917673"/>
                <a:gd name="connsiteY35" fmla="*/ 2110657 h 3420717"/>
                <a:gd name="connsiteX36" fmla="*/ 855262 w 3917673"/>
                <a:gd name="connsiteY36" fmla="*/ 1980786 h 3420717"/>
                <a:gd name="connsiteX37" fmla="*/ 780305 w 3917673"/>
                <a:gd name="connsiteY37" fmla="*/ 2085809 h 3420717"/>
                <a:gd name="connsiteX38" fmla="*/ 808548 w 3917673"/>
                <a:gd name="connsiteY38" fmla="*/ 2405518 h 3420717"/>
                <a:gd name="connsiteX39" fmla="*/ 634779 w 3917673"/>
                <a:gd name="connsiteY39" fmla="*/ 2531497 h 3420717"/>
                <a:gd name="connsiteX40" fmla="*/ 407836 w 3917673"/>
                <a:gd name="connsiteY40" fmla="*/ 2545826 h 3420717"/>
                <a:gd name="connsiteX41" fmla="*/ 167391 w 3917673"/>
                <a:gd name="connsiteY41" fmla="*/ 3194851 h 3420717"/>
                <a:gd name="connsiteX42" fmla="*/ 0 w 3917673"/>
                <a:gd name="connsiteY42" fmla="*/ 3371353 h 3420717"/>
                <a:gd name="connsiteX43" fmla="*/ 196795 w 3917673"/>
                <a:gd name="connsiteY43" fmla="*/ 3421463 h 34207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3917673" h="3420717">
                  <a:moveTo>
                    <a:pt x="196795" y="3421463"/>
                  </a:moveTo>
                  <a:lnTo>
                    <a:pt x="334534" y="3217048"/>
                  </a:lnTo>
                  <a:lnTo>
                    <a:pt x="738477" y="3032263"/>
                  </a:lnTo>
                  <a:lnTo>
                    <a:pt x="914648" y="3183669"/>
                  </a:lnTo>
                  <a:lnTo>
                    <a:pt x="1211663" y="3180687"/>
                  </a:lnTo>
                  <a:lnTo>
                    <a:pt x="1329524" y="3073428"/>
                  </a:lnTo>
                  <a:lnTo>
                    <a:pt x="1651138" y="3024560"/>
                  </a:lnTo>
                  <a:lnTo>
                    <a:pt x="1958671" y="2785773"/>
                  </a:lnTo>
                  <a:lnTo>
                    <a:pt x="2582269" y="2754796"/>
                  </a:lnTo>
                  <a:lnTo>
                    <a:pt x="3922975" y="1384438"/>
                  </a:lnTo>
                  <a:lnTo>
                    <a:pt x="3481595" y="1384438"/>
                  </a:lnTo>
                  <a:lnTo>
                    <a:pt x="2160022" y="932870"/>
                  </a:lnTo>
                  <a:lnTo>
                    <a:pt x="1910384" y="751978"/>
                  </a:lnTo>
                  <a:lnTo>
                    <a:pt x="1653209" y="395826"/>
                  </a:lnTo>
                  <a:lnTo>
                    <a:pt x="1569720" y="205492"/>
                  </a:lnTo>
                  <a:lnTo>
                    <a:pt x="1669525" y="50027"/>
                  </a:lnTo>
                  <a:lnTo>
                    <a:pt x="1555805" y="0"/>
                  </a:lnTo>
                  <a:lnTo>
                    <a:pt x="1181017" y="44975"/>
                  </a:lnTo>
                  <a:lnTo>
                    <a:pt x="953245" y="67338"/>
                  </a:lnTo>
                  <a:lnTo>
                    <a:pt x="879530" y="184371"/>
                  </a:lnTo>
                  <a:lnTo>
                    <a:pt x="852363" y="511037"/>
                  </a:lnTo>
                  <a:lnTo>
                    <a:pt x="708163" y="737898"/>
                  </a:lnTo>
                  <a:lnTo>
                    <a:pt x="805069" y="744689"/>
                  </a:lnTo>
                  <a:lnTo>
                    <a:pt x="775004" y="799355"/>
                  </a:lnTo>
                  <a:lnTo>
                    <a:pt x="961859" y="710399"/>
                  </a:lnTo>
                  <a:lnTo>
                    <a:pt x="1168013" y="724811"/>
                  </a:lnTo>
                  <a:lnTo>
                    <a:pt x="1179443" y="650351"/>
                  </a:lnTo>
                  <a:lnTo>
                    <a:pt x="1434631" y="614404"/>
                  </a:lnTo>
                  <a:lnTo>
                    <a:pt x="1687167" y="1155010"/>
                  </a:lnTo>
                  <a:lnTo>
                    <a:pt x="1579079" y="1320165"/>
                  </a:lnTo>
                  <a:lnTo>
                    <a:pt x="1405062" y="1105066"/>
                  </a:lnTo>
                  <a:lnTo>
                    <a:pt x="1298382" y="1189466"/>
                  </a:lnTo>
                  <a:lnTo>
                    <a:pt x="1228973" y="1600780"/>
                  </a:lnTo>
                  <a:lnTo>
                    <a:pt x="1384355" y="1728995"/>
                  </a:lnTo>
                  <a:lnTo>
                    <a:pt x="1294820" y="1978218"/>
                  </a:lnTo>
                  <a:lnTo>
                    <a:pt x="1117241" y="2110657"/>
                  </a:lnTo>
                  <a:lnTo>
                    <a:pt x="855262" y="1980786"/>
                  </a:lnTo>
                  <a:lnTo>
                    <a:pt x="780305" y="2085809"/>
                  </a:lnTo>
                  <a:lnTo>
                    <a:pt x="808548" y="2405518"/>
                  </a:lnTo>
                  <a:lnTo>
                    <a:pt x="634779" y="2531497"/>
                  </a:lnTo>
                  <a:lnTo>
                    <a:pt x="407836" y="2545826"/>
                  </a:lnTo>
                  <a:lnTo>
                    <a:pt x="167391" y="3194851"/>
                  </a:lnTo>
                  <a:lnTo>
                    <a:pt x="0" y="3371353"/>
                  </a:lnTo>
                  <a:lnTo>
                    <a:pt x="196795" y="3421463"/>
                  </a:lnTo>
                  <a:close/>
                </a:path>
              </a:pathLst>
            </a:custGeom>
            <a:solidFill>
              <a:srgbClr val="346929"/>
            </a:solidFill>
            <a:ln w="0" cap="rnd">
              <a:solidFill>
                <a:srgbClr val="FFFFFF"/>
              </a:solidFill>
              <a:prstDash val="solid"/>
              <a:round/>
            </a:ln>
          </p:spPr>
          <p:txBody>
            <a:bodyPr rtlCol="0" anchor="ctr"/>
            <a:lstStyle/>
            <a:p>
              <a:endParaRPr lang="en-US"/>
            </a:p>
          </p:txBody>
        </p:sp>
        <p:sp>
          <p:nvSpPr>
            <p:cNvPr id="36" name="Freeform: Shape 35">
              <a:extLst>
                <a:ext uri="{FF2B5EF4-FFF2-40B4-BE49-F238E27FC236}">
                  <a16:creationId xmlns:a16="http://schemas.microsoft.com/office/drawing/2014/main" id="{3EBE365F-8056-4D38-A582-8774CD54C323}"/>
                </a:ext>
              </a:extLst>
            </p:cNvPr>
            <p:cNvSpPr/>
            <p:nvPr/>
          </p:nvSpPr>
          <p:spPr>
            <a:xfrm>
              <a:off x="1534379" y="3496192"/>
              <a:ext cx="30935" cy="44684"/>
            </a:xfrm>
            <a:custGeom>
              <a:avLst/>
              <a:gdLst>
                <a:gd name="connsiteX0" fmla="*/ 77194 w 74543"/>
                <a:gd name="connsiteY0" fmla="*/ 0 h 107673"/>
                <a:gd name="connsiteX1" fmla="*/ 60380 w 74543"/>
                <a:gd name="connsiteY1" fmla="*/ 1905 h 107673"/>
                <a:gd name="connsiteX2" fmla="*/ 0 w 74543"/>
                <a:gd name="connsiteY2" fmla="*/ 36775 h 107673"/>
                <a:gd name="connsiteX3" fmla="*/ 71313 w 74543"/>
                <a:gd name="connsiteY3" fmla="*/ 109993 h 107673"/>
                <a:gd name="connsiteX4" fmla="*/ 77194 w 74543"/>
                <a:gd name="connsiteY4" fmla="*/ 0 h 1076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543" h="107673">
                  <a:moveTo>
                    <a:pt x="77194" y="0"/>
                  </a:moveTo>
                  <a:lnTo>
                    <a:pt x="60380" y="1905"/>
                  </a:lnTo>
                  <a:lnTo>
                    <a:pt x="0" y="36775"/>
                  </a:lnTo>
                  <a:lnTo>
                    <a:pt x="71313" y="109993"/>
                  </a:lnTo>
                  <a:lnTo>
                    <a:pt x="77194" y="0"/>
                  </a:lnTo>
                  <a:close/>
                </a:path>
              </a:pathLst>
            </a:custGeom>
            <a:solidFill>
              <a:srgbClr val="346929"/>
            </a:solidFill>
            <a:ln w="0" cap="rnd">
              <a:solidFill>
                <a:srgbClr val="FFFFFF"/>
              </a:solidFill>
              <a:prstDash val="solid"/>
              <a:round/>
            </a:ln>
          </p:spPr>
          <p:txBody>
            <a:bodyPr rtlCol="0" anchor="ctr"/>
            <a:lstStyle/>
            <a:p>
              <a:endParaRPr lang="en-US"/>
            </a:p>
          </p:txBody>
        </p:sp>
        <p:sp>
          <p:nvSpPr>
            <p:cNvPr id="37" name="Freeform: Shape 36">
              <a:extLst>
                <a:ext uri="{FF2B5EF4-FFF2-40B4-BE49-F238E27FC236}">
                  <a16:creationId xmlns:a16="http://schemas.microsoft.com/office/drawing/2014/main" id="{6C79E35B-7F4B-4956-9AF7-4BF907DE14CA}"/>
                </a:ext>
              </a:extLst>
            </p:cNvPr>
            <p:cNvSpPr/>
            <p:nvPr/>
          </p:nvSpPr>
          <p:spPr>
            <a:xfrm>
              <a:off x="696996" y="2944822"/>
              <a:ext cx="539648" cy="604956"/>
            </a:xfrm>
            <a:custGeom>
              <a:avLst/>
              <a:gdLst>
                <a:gd name="connsiteX0" fmla="*/ 976437 w 1300369"/>
                <a:gd name="connsiteY0" fmla="*/ 1392886 h 1457739"/>
                <a:gd name="connsiteX1" fmla="*/ 973952 w 1300369"/>
                <a:gd name="connsiteY1" fmla="*/ 1365140 h 1457739"/>
                <a:gd name="connsiteX2" fmla="*/ 968485 w 1300369"/>
                <a:gd name="connsiteY2" fmla="*/ 1394046 h 1457739"/>
                <a:gd name="connsiteX3" fmla="*/ 976437 w 1300369"/>
                <a:gd name="connsiteY3" fmla="*/ 1392886 h 1457739"/>
                <a:gd name="connsiteX4" fmla="*/ 893031 w 1300369"/>
                <a:gd name="connsiteY4" fmla="*/ 1352964 h 1457739"/>
                <a:gd name="connsiteX5" fmla="*/ 858492 w 1300369"/>
                <a:gd name="connsiteY5" fmla="*/ 1430407 h 1457739"/>
                <a:gd name="connsiteX6" fmla="*/ 954405 w 1300369"/>
                <a:gd name="connsiteY6" fmla="*/ 1458982 h 1457739"/>
                <a:gd name="connsiteX7" fmla="*/ 947116 w 1300369"/>
                <a:gd name="connsiteY7" fmla="*/ 1378972 h 1457739"/>
                <a:gd name="connsiteX8" fmla="*/ 893031 w 1300369"/>
                <a:gd name="connsiteY8" fmla="*/ 1352964 h 1457739"/>
                <a:gd name="connsiteX9" fmla="*/ 1041290 w 1300369"/>
                <a:gd name="connsiteY9" fmla="*/ 1181846 h 1457739"/>
                <a:gd name="connsiteX10" fmla="*/ 1041041 w 1300369"/>
                <a:gd name="connsiteY10" fmla="*/ 1130328 h 1457739"/>
                <a:gd name="connsiteX11" fmla="*/ 1027706 w 1300369"/>
                <a:gd name="connsiteY11" fmla="*/ 1212160 h 1457739"/>
                <a:gd name="connsiteX12" fmla="*/ 1041290 w 1300369"/>
                <a:gd name="connsiteY12" fmla="*/ 1181846 h 1457739"/>
                <a:gd name="connsiteX13" fmla="*/ 742536 w 1300369"/>
                <a:gd name="connsiteY13" fmla="*/ 0 h 1457739"/>
                <a:gd name="connsiteX14" fmla="*/ 586160 w 1300369"/>
                <a:gd name="connsiteY14" fmla="*/ 114548 h 1457739"/>
                <a:gd name="connsiteX15" fmla="*/ 514267 w 1300369"/>
                <a:gd name="connsiteY15" fmla="*/ 36112 h 1457739"/>
                <a:gd name="connsiteX16" fmla="*/ 422827 w 1300369"/>
                <a:gd name="connsiteY16" fmla="*/ 130948 h 1457739"/>
                <a:gd name="connsiteX17" fmla="*/ 382905 w 1300369"/>
                <a:gd name="connsiteY17" fmla="*/ 526277 h 1457739"/>
                <a:gd name="connsiteX18" fmla="*/ 300907 w 1300369"/>
                <a:gd name="connsiteY18" fmla="*/ 611174 h 1457739"/>
                <a:gd name="connsiteX19" fmla="*/ 209550 w 1300369"/>
                <a:gd name="connsiteY19" fmla="*/ 522467 h 1457739"/>
                <a:gd name="connsiteX20" fmla="*/ 86719 w 1300369"/>
                <a:gd name="connsiteY20" fmla="*/ 662692 h 1457739"/>
                <a:gd name="connsiteX21" fmla="*/ 0 w 1300369"/>
                <a:gd name="connsiteY21" fmla="*/ 1272126 h 1457739"/>
                <a:gd name="connsiteX22" fmla="*/ 123825 w 1300369"/>
                <a:gd name="connsiteY22" fmla="*/ 1272789 h 1457739"/>
                <a:gd name="connsiteX23" fmla="*/ 168137 w 1300369"/>
                <a:gd name="connsiteY23" fmla="*/ 1077982 h 1457739"/>
                <a:gd name="connsiteX24" fmla="*/ 269102 w 1300369"/>
                <a:gd name="connsiteY24" fmla="*/ 1099351 h 1457739"/>
                <a:gd name="connsiteX25" fmla="*/ 349526 w 1300369"/>
                <a:gd name="connsiteY25" fmla="*/ 904875 h 1457739"/>
                <a:gd name="connsiteX26" fmla="*/ 527933 w 1300369"/>
                <a:gd name="connsiteY26" fmla="*/ 951175 h 1457739"/>
                <a:gd name="connsiteX27" fmla="*/ 883092 w 1300369"/>
                <a:gd name="connsiteY27" fmla="*/ 1301860 h 1457739"/>
                <a:gd name="connsiteX28" fmla="*/ 965172 w 1300369"/>
                <a:gd name="connsiteY28" fmla="*/ 1149212 h 1457739"/>
                <a:gd name="connsiteX29" fmla="*/ 902556 w 1300369"/>
                <a:gd name="connsiteY29" fmla="*/ 893279 h 1457739"/>
                <a:gd name="connsiteX30" fmla="*/ 1067711 w 1300369"/>
                <a:gd name="connsiteY30" fmla="*/ 765976 h 1457739"/>
                <a:gd name="connsiteX31" fmla="*/ 1106557 w 1300369"/>
                <a:gd name="connsiteY31" fmla="*/ 824203 h 1457739"/>
                <a:gd name="connsiteX32" fmla="*/ 1307741 w 1300369"/>
                <a:gd name="connsiteY32" fmla="*/ 780636 h 1457739"/>
                <a:gd name="connsiteX33" fmla="*/ 1009319 w 1300369"/>
                <a:gd name="connsiteY33" fmla="*/ 694745 h 1457739"/>
                <a:gd name="connsiteX34" fmla="*/ 983725 w 1300369"/>
                <a:gd name="connsiteY34" fmla="*/ 547149 h 1457739"/>
                <a:gd name="connsiteX35" fmla="*/ 1069865 w 1300369"/>
                <a:gd name="connsiteY35" fmla="*/ 311923 h 1457739"/>
                <a:gd name="connsiteX36" fmla="*/ 996564 w 1300369"/>
                <a:gd name="connsiteY36" fmla="*/ 108419 h 1457739"/>
                <a:gd name="connsiteX37" fmla="*/ 912909 w 1300369"/>
                <a:gd name="connsiteY37" fmla="*/ 160931 h 1457739"/>
                <a:gd name="connsiteX38" fmla="*/ 742536 w 1300369"/>
                <a:gd name="connsiteY38" fmla="*/ 0 h 1457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300369" h="1457739">
                  <a:moveTo>
                    <a:pt x="976437" y="1392886"/>
                  </a:moveTo>
                  <a:lnTo>
                    <a:pt x="973952" y="1365140"/>
                  </a:lnTo>
                  <a:lnTo>
                    <a:pt x="968485" y="1394046"/>
                  </a:lnTo>
                  <a:lnTo>
                    <a:pt x="976437" y="1392886"/>
                  </a:lnTo>
                  <a:close/>
                  <a:moveTo>
                    <a:pt x="893031" y="1352964"/>
                  </a:moveTo>
                  <a:lnTo>
                    <a:pt x="858492" y="1430407"/>
                  </a:lnTo>
                  <a:lnTo>
                    <a:pt x="954405" y="1458982"/>
                  </a:lnTo>
                  <a:lnTo>
                    <a:pt x="947116" y="1378972"/>
                  </a:lnTo>
                  <a:lnTo>
                    <a:pt x="893031" y="1352964"/>
                  </a:lnTo>
                  <a:close/>
                  <a:moveTo>
                    <a:pt x="1041290" y="1181846"/>
                  </a:moveTo>
                  <a:lnTo>
                    <a:pt x="1041041" y="1130328"/>
                  </a:lnTo>
                  <a:lnTo>
                    <a:pt x="1027706" y="1212160"/>
                  </a:lnTo>
                  <a:lnTo>
                    <a:pt x="1041290" y="1181846"/>
                  </a:lnTo>
                  <a:close/>
                  <a:moveTo>
                    <a:pt x="742536" y="0"/>
                  </a:moveTo>
                  <a:lnTo>
                    <a:pt x="586160" y="114548"/>
                  </a:lnTo>
                  <a:lnTo>
                    <a:pt x="514267" y="36112"/>
                  </a:lnTo>
                  <a:lnTo>
                    <a:pt x="422827" y="130948"/>
                  </a:lnTo>
                  <a:lnTo>
                    <a:pt x="382905" y="526277"/>
                  </a:lnTo>
                  <a:lnTo>
                    <a:pt x="300907" y="611174"/>
                  </a:lnTo>
                  <a:lnTo>
                    <a:pt x="209550" y="522467"/>
                  </a:lnTo>
                  <a:lnTo>
                    <a:pt x="86719" y="662692"/>
                  </a:lnTo>
                  <a:lnTo>
                    <a:pt x="0" y="1272126"/>
                  </a:lnTo>
                  <a:lnTo>
                    <a:pt x="123825" y="1272789"/>
                  </a:lnTo>
                  <a:lnTo>
                    <a:pt x="168137" y="1077982"/>
                  </a:lnTo>
                  <a:lnTo>
                    <a:pt x="269102" y="1099351"/>
                  </a:lnTo>
                  <a:lnTo>
                    <a:pt x="349526" y="904875"/>
                  </a:lnTo>
                  <a:lnTo>
                    <a:pt x="527933" y="951175"/>
                  </a:lnTo>
                  <a:lnTo>
                    <a:pt x="883092" y="1301860"/>
                  </a:lnTo>
                  <a:lnTo>
                    <a:pt x="965172" y="1149212"/>
                  </a:lnTo>
                  <a:lnTo>
                    <a:pt x="902556" y="893279"/>
                  </a:lnTo>
                  <a:lnTo>
                    <a:pt x="1067711" y="765976"/>
                  </a:lnTo>
                  <a:lnTo>
                    <a:pt x="1106557" y="824203"/>
                  </a:lnTo>
                  <a:lnTo>
                    <a:pt x="1307741" y="780636"/>
                  </a:lnTo>
                  <a:lnTo>
                    <a:pt x="1009319" y="694745"/>
                  </a:lnTo>
                  <a:lnTo>
                    <a:pt x="983725" y="547149"/>
                  </a:lnTo>
                  <a:lnTo>
                    <a:pt x="1069865" y="311923"/>
                  </a:lnTo>
                  <a:lnTo>
                    <a:pt x="996564" y="108419"/>
                  </a:lnTo>
                  <a:lnTo>
                    <a:pt x="912909" y="160931"/>
                  </a:lnTo>
                  <a:lnTo>
                    <a:pt x="742536" y="0"/>
                  </a:lnTo>
                  <a:close/>
                </a:path>
              </a:pathLst>
            </a:custGeom>
            <a:solidFill>
              <a:srgbClr val="346929"/>
            </a:solidFill>
            <a:ln w="0" cap="rnd">
              <a:solidFill>
                <a:srgbClr val="FFFFFF"/>
              </a:solidFill>
              <a:prstDash val="solid"/>
              <a:round/>
            </a:ln>
          </p:spPr>
          <p:txBody>
            <a:bodyPr rtlCol="0" anchor="ctr"/>
            <a:lstStyle/>
            <a:p>
              <a:endParaRPr lang="en-US"/>
            </a:p>
          </p:txBody>
        </p:sp>
        <p:sp>
          <p:nvSpPr>
            <p:cNvPr id="38" name="Freeform: Shape 37">
              <a:extLst>
                <a:ext uri="{FF2B5EF4-FFF2-40B4-BE49-F238E27FC236}">
                  <a16:creationId xmlns:a16="http://schemas.microsoft.com/office/drawing/2014/main" id="{80EDEC76-C3F5-42E9-905C-F61DC2773E42}"/>
                </a:ext>
              </a:extLst>
            </p:cNvPr>
            <p:cNvSpPr/>
            <p:nvPr/>
          </p:nvSpPr>
          <p:spPr>
            <a:xfrm>
              <a:off x="696996" y="3256065"/>
              <a:ext cx="1615508" cy="1264908"/>
            </a:xfrm>
            <a:custGeom>
              <a:avLst/>
              <a:gdLst>
                <a:gd name="connsiteX0" fmla="*/ 2039261 w 3892826"/>
                <a:gd name="connsiteY0" fmla="*/ 142627 h 3048000"/>
                <a:gd name="connsiteX1" fmla="*/ 2110409 w 3892826"/>
                <a:gd name="connsiteY1" fmla="*/ 10188 h 3048000"/>
                <a:gd name="connsiteX2" fmla="*/ 1948484 w 3892826"/>
                <a:gd name="connsiteY2" fmla="*/ 0 h 3048000"/>
                <a:gd name="connsiteX3" fmla="*/ 1913531 w 3892826"/>
                <a:gd name="connsiteY3" fmla="*/ 102704 h 3048000"/>
                <a:gd name="connsiteX4" fmla="*/ 1597550 w 3892826"/>
                <a:gd name="connsiteY4" fmla="*/ 236800 h 3048000"/>
                <a:gd name="connsiteX5" fmla="*/ 1307741 w 3892826"/>
                <a:gd name="connsiteY5" fmla="*/ 30646 h 3048000"/>
                <a:gd name="connsiteX6" fmla="*/ 1106557 w 3892826"/>
                <a:gd name="connsiteY6" fmla="*/ 74212 h 3048000"/>
                <a:gd name="connsiteX7" fmla="*/ 1067711 w 3892826"/>
                <a:gd name="connsiteY7" fmla="*/ 15986 h 3048000"/>
                <a:gd name="connsiteX8" fmla="*/ 902556 w 3892826"/>
                <a:gd name="connsiteY8" fmla="*/ 143289 h 3048000"/>
                <a:gd name="connsiteX9" fmla="*/ 965172 w 3892826"/>
                <a:gd name="connsiteY9" fmla="*/ 399222 h 3048000"/>
                <a:gd name="connsiteX10" fmla="*/ 883092 w 3892826"/>
                <a:gd name="connsiteY10" fmla="*/ 551870 h 3048000"/>
                <a:gd name="connsiteX11" fmla="*/ 527933 w 3892826"/>
                <a:gd name="connsiteY11" fmla="*/ 201185 h 3048000"/>
                <a:gd name="connsiteX12" fmla="*/ 349526 w 3892826"/>
                <a:gd name="connsiteY12" fmla="*/ 154885 h 3048000"/>
                <a:gd name="connsiteX13" fmla="*/ 269102 w 3892826"/>
                <a:gd name="connsiteY13" fmla="*/ 349361 h 3048000"/>
                <a:gd name="connsiteX14" fmla="*/ 168137 w 3892826"/>
                <a:gd name="connsiteY14" fmla="*/ 327991 h 3048000"/>
                <a:gd name="connsiteX15" fmla="*/ 123825 w 3892826"/>
                <a:gd name="connsiteY15" fmla="*/ 522798 h 3048000"/>
                <a:gd name="connsiteX16" fmla="*/ 0 w 3892826"/>
                <a:gd name="connsiteY16" fmla="*/ 522136 h 3048000"/>
                <a:gd name="connsiteX17" fmla="*/ 10685 w 3892826"/>
                <a:gd name="connsiteY17" fmla="*/ 791817 h 3048000"/>
                <a:gd name="connsiteX18" fmla="*/ 350023 w 3892826"/>
                <a:gd name="connsiteY18" fmla="*/ 979501 h 3048000"/>
                <a:gd name="connsiteX19" fmla="*/ 444528 w 3892826"/>
                <a:gd name="connsiteY19" fmla="*/ 986293 h 3048000"/>
                <a:gd name="connsiteX20" fmla="*/ 357229 w 3892826"/>
                <a:gd name="connsiteY20" fmla="*/ 1034415 h 3048000"/>
                <a:gd name="connsiteX21" fmla="*/ 357063 w 3892826"/>
                <a:gd name="connsiteY21" fmla="*/ 1154844 h 3048000"/>
                <a:gd name="connsiteX22" fmla="*/ 450574 w 3892826"/>
                <a:gd name="connsiteY22" fmla="*/ 1290265 h 3048000"/>
                <a:gd name="connsiteX23" fmla="*/ 520976 w 3892826"/>
                <a:gd name="connsiteY23" fmla="*/ 1265169 h 3048000"/>
                <a:gd name="connsiteX24" fmla="*/ 562141 w 3892826"/>
                <a:gd name="connsiteY24" fmla="*/ 1130576 h 3048000"/>
                <a:gd name="connsiteX25" fmla="*/ 732265 w 3892826"/>
                <a:gd name="connsiteY25" fmla="*/ 1118235 h 3048000"/>
                <a:gd name="connsiteX26" fmla="*/ 773016 w 3892826"/>
                <a:gd name="connsiteY26" fmla="*/ 1023068 h 3048000"/>
                <a:gd name="connsiteX27" fmla="*/ 866775 w 3892826"/>
                <a:gd name="connsiteY27" fmla="*/ 1251254 h 3048000"/>
                <a:gd name="connsiteX28" fmla="*/ 1334660 w 3892826"/>
                <a:gd name="connsiteY28" fmla="*/ 1400672 h 3048000"/>
                <a:gd name="connsiteX29" fmla="*/ 1461632 w 3892826"/>
                <a:gd name="connsiteY29" fmla="*/ 1325466 h 3048000"/>
                <a:gd name="connsiteX30" fmla="*/ 1461466 w 3892826"/>
                <a:gd name="connsiteY30" fmla="*/ 1061582 h 3048000"/>
                <a:gd name="connsiteX31" fmla="*/ 1559532 w 3892826"/>
                <a:gd name="connsiteY31" fmla="*/ 1075911 h 3048000"/>
                <a:gd name="connsiteX32" fmla="*/ 1515635 w 3892826"/>
                <a:gd name="connsiteY32" fmla="*/ 873401 h 3048000"/>
                <a:gd name="connsiteX33" fmla="*/ 1834515 w 3892826"/>
                <a:gd name="connsiteY33" fmla="*/ 875306 h 3048000"/>
                <a:gd name="connsiteX34" fmla="*/ 1888186 w 3892826"/>
                <a:gd name="connsiteY34" fmla="*/ 942561 h 3048000"/>
                <a:gd name="connsiteX35" fmla="*/ 1978964 w 3892826"/>
                <a:gd name="connsiteY35" fmla="*/ 857084 h 3048000"/>
                <a:gd name="connsiteX36" fmla="*/ 2027086 w 3892826"/>
                <a:gd name="connsiteY36" fmla="*/ 1018513 h 3048000"/>
                <a:gd name="connsiteX37" fmla="*/ 1969273 w 3892826"/>
                <a:gd name="connsiteY37" fmla="*/ 955813 h 3048000"/>
                <a:gd name="connsiteX38" fmla="*/ 2001658 w 3892826"/>
                <a:gd name="connsiteY38" fmla="*/ 1051063 h 3048000"/>
                <a:gd name="connsiteX39" fmla="*/ 1918418 w 3892826"/>
                <a:gd name="connsiteY39" fmla="*/ 1270718 h 3048000"/>
                <a:gd name="connsiteX40" fmla="*/ 1759392 w 3892826"/>
                <a:gd name="connsiteY40" fmla="*/ 1462543 h 3048000"/>
                <a:gd name="connsiteX41" fmla="*/ 1998925 w 3892826"/>
                <a:gd name="connsiteY41" fmla="*/ 1470412 h 3048000"/>
                <a:gd name="connsiteX42" fmla="*/ 2014662 w 3892826"/>
                <a:gd name="connsiteY42" fmla="*/ 1604673 h 3048000"/>
                <a:gd name="connsiteX43" fmla="*/ 2211042 w 3892826"/>
                <a:gd name="connsiteY43" fmla="*/ 1717068 h 3048000"/>
                <a:gd name="connsiteX44" fmla="*/ 2229596 w 3892826"/>
                <a:gd name="connsiteY44" fmla="*/ 1877750 h 3048000"/>
                <a:gd name="connsiteX45" fmla="*/ 1944094 w 3892826"/>
                <a:gd name="connsiteY45" fmla="*/ 1757570 h 3048000"/>
                <a:gd name="connsiteX46" fmla="*/ 1858286 w 3892826"/>
                <a:gd name="connsiteY46" fmla="*/ 1944260 h 3048000"/>
                <a:gd name="connsiteX47" fmla="*/ 1901770 w 3892826"/>
                <a:gd name="connsiteY47" fmla="*/ 1985756 h 3048000"/>
                <a:gd name="connsiteX48" fmla="*/ 1832113 w 3892826"/>
                <a:gd name="connsiteY48" fmla="*/ 2009444 h 3048000"/>
                <a:gd name="connsiteX49" fmla="*/ 1767840 w 3892826"/>
                <a:gd name="connsiteY49" fmla="*/ 1881229 h 3048000"/>
                <a:gd name="connsiteX50" fmla="*/ 1858617 w 3892826"/>
                <a:gd name="connsiteY50" fmla="*/ 1759060 h 3048000"/>
                <a:gd name="connsiteX51" fmla="*/ 1677725 w 3892826"/>
                <a:gd name="connsiteY51" fmla="*/ 1687416 h 3048000"/>
                <a:gd name="connsiteX52" fmla="*/ 1634904 w 3892826"/>
                <a:gd name="connsiteY52" fmla="*/ 1939456 h 3048000"/>
                <a:gd name="connsiteX53" fmla="*/ 1769165 w 3892826"/>
                <a:gd name="connsiteY53" fmla="*/ 2068913 h 3048000"/>
                <a:gd name="connsiteX54" fmla="*/ 1703981 w 3892826"/>
                <a:gd name="connsiteY54" fmla="*/ 2110657 h 3048000"/>
                <a:gd name="connsiteX55" fmla="*/ 1684766 w 3892826"/>
                <a:gd name="connsiteY55" fmla="*/ 2282356 h 3048000"/>
                <a:gd name="connsiteX56" fmla="*/ 1274776 w 3892826"/>
                <a:gd name="connsiteY56" fmla="*/ 2310351 h 3048000"/>
                <a:gd name="connsiteX57" fmla="*/ 1132398 w 3892826"/>
                <a:gd name="connsiteY57" fmla="*/ 2644720 h 3048000"/>
                <a:gd name="connsiteX58" fmla="*/ 1294241 w 3892826"/>
                <a:gd name="connsiteY58" fmla="*/ 2671555 h 3048000"/>
                <a:gd name="connsiteX59" fmla="*/ 1773638 w 3892826"/>
                <a:gd name="connsiteY59" fmla="*/ 3006919 h 3048000"/>
                <a:gd name="connsiteX60" fmla="*/ 2209966 w 3892826"/>
                <a:gd name="connsiteY60" fmla="*/ 3048580 h 3048000"/>
                <a:gd name="connsiteX61" fmla="*/ 2377357 w 3892826"/>
                <a:gd name="connsiteY61" fmla="*/ 2872077 h 3048000"/>
                <a:gd name="connsiteX62" fmla="*/ 2617801 w 3892826"/>
                <a:gd name="connsiteY62" fmla="*/ 2223052 h 3048000"/>
                <a:gd name="connsiteX63" fmla="*/ 2844745 w 3892826"/>
                <a:gd name="connsiteY63" fmla="*/ 2208724 h 3048000"/>
                <a:gd name="connsiteX64" fmla="*/ 3018514 w 3892826"/>
                <a:gd name="connsiteY64" fmla="*/ 2082745 h 3048000"/>
                <a:gd name="connsiteX65" fmla="*/ 2990270 w 3892826"/>
                <a:gd name="connsiteY65" fmla="*/ 1763036 h 3048000"/>
                <a:gd name="connsiteX66" fmla="*/ 3065228 w 3892826"/>
                <a:gd name="connsiteY66" fmla="*/ 1658013 h 3048000"/>
                <a:gd name="connsiteX67" fmla="*/ 3327207 w 3892826"/>
                <a:gd name="connsiteY67" fmla="*/ 1787884 h 3048000"/>
                <a:gd name="connsiteX68" fmla="*/ 3504786 w 3892826"/>
                <a:gd name="connsiteY68" fmla="*/ 1655445 h 3048000"/>
                <a:gd name="connsiteX69" fmla="*/ 3594321 w 3892826"/>
                <a:gd name="connsiteY69" fmla="*/ 1406221 h 3048000"/>
                <a:gd name="connsiteX70" fmla="*/ 3438939 w 3892826"/>
                <a:gd name="connsiteY70" fmla="*/ 1278007 h 3048000"/>
                <a:gd name="connsiteX71" fmla="*/ 3508347 w 3892826"/>
                <a:gd name="connsiteY71" fmla="*/ 866692 h 3048000"/>
                <a:gd name="connsiteX72" fmla="*/ 3615028 w 3892826"/>
                <a:gd name="connsiteY72" fmla="*/ 782292 h 3048000"/>
                <a:gd name="connsiteX73" fmla="*/ 3789045 w 3892826"/>
                <a:gd name="connsiteY73" fmla="*/ 997392 h 3048000"/>
                <a:gd name="connsiteX74" fmla="*/ 3897133 w 3892826"/>
                <a:gd name="connsiteY74" fmla="*/ 832237 h 3048000"/>
                <a:gd name="connsiteX75" fmla="*/ 3644597 w 3892826"/>
                <a:gd name="connsiteY75" fmla="*/ 291631 h 3048000"/>
                <a:gd name="connsiteX76" fmla="*/ 3527895 w 3892826"/>
                <a:gd name="connsiteY76" fmla="*/ 401541 h 3048000"/>
                <a:gd name="connsiteX77" fmla="*/ 3377979 w 3892826"/>
                <a:gd name="connsiteY77" fmla="*/ 402038 h 3048000"/>
                <a:gd name="connsiteX78" fmla="*/ 3171825 w 3892826"/>
                <a:gd name="connsiteY78" fmla="*/ 387626 h 3048000"/>
                <a:gd name="connsiteX79" fmla="*/ 2984969 w 3892826"/>
                <a:gd name="connsiteY79" fmla="*/ 476581 h 3048000"/>
                <a:gd name="connsiteX80" fmla="*/ 3015035 w 3892826"/>
                <a:gd name="connsiteY80" fmla="*/ 421916 h 3048000"/>
                <a:gd name="connsiteX81" fmla="*/ 2918129 w 3892826"/>
                <a:gd name="connsiteY81" fmla="*/ 415124 h 3048000"/>
                <a:gd name="connsiteX82" fmla="*/ 2628569 w 3892826"/>
                <a:gd name="connsiteY82" fmla="*/ 684061 h 3048000"/>
                <a:gd name="connsiteX83" fmla="*/ 2527852 w 3892826"/>
                <a:gd name="connsiteY83" fmla="*/ 551705 h 3048000"/>
                <a:gd name="connsiteX84" fmla="*/ 2504909 w 3892826"/>
                <a:gd name="connsiteY84" fmla="*/ 671305 h 3048000"/>
                <a:gd name="connsiteX85" fmla="*/ 2307369 w 3892826"/>
                <a:gd name="connsiteY85" fmla="*/ 707418 h 3048000"/>
                <a:gd name="connsiteX86" fmla="*/ 2334039 w 3892826"/>
                <a:gd name="connsiteY86" fmla="*/ 546901 h 3048000"/>
                <a:gd name="connsiteX87" fmla="*/ 2281031 w 3892826"/>
                <a:gd name="connsiteY87" fmla="*/ 483953 h 3048000"/>
                <a:gd name="connsiteX88" fmla="*/ 2394420 w 3892826"/>
                <a:gd name="connsiteY88" fmla="*/ 462335 h 3048000"/>
                <a:gd name="connsiteX89" fmla="*/ 2107344 w 3892826"/>
                <a:gd name="connsiteY89" fmla="*/ 278793 h 3048000"/>
                <a:gd name="connsiteX90" fmla="*/ 2039261 w 3892826"/>
                <a:gd name="connsiteY90" fmla="*/ 142627 h 3048000"/>
                <a:gd name="connsiteX91" fmla="*/ 1027706 w 3892826"/>
                <a:gd name="connsiteY91" fmla="*/ 462170 h 3048000"/>
                <a:gd name="connsiteX92" fmla="*/ 1041041 w 3892826"/>
                <a:gd name="connsiteY92" fmla="*/ 380337 h 3048000"/>
                <a:gd name="connsiteX93" fmla="*/ 1041290 w 3892826"/>
                <a:gd name="connsiteY93" fmla="*/ 431855 h 3048000"/>
                <a:gd name="connsiteX94" fmla="*/ 1027706 w 3892826"/>
                <a:gd name="connsiteY94" fmla="*/ 462170 h 3048000"/>
                <a:gd name="connsiteX95" fmla="*/ 2078190 w 3892826"/>
                <a:gd name="connsiteY95" fmla="*/ 580528 h 3048000"/>
                <a:gd name="connsiteX96" fmla="*/ 2095003 w 3892826"/>
                <a:gd name="connsiteY96" fmla="*/ 578623 h 3048000"/>
                <a:gd name="connsiteX97" fmla="*/ 2089122 w 3892826"/>
                <a:gd name="connsiteY97" fmla="*/ 688616 h 3048000"/>
                <a:gd name="connsiteX98" fmla="*/ 2017809 w 3892826"/>
                <a:gd name="connsiteY98" fmla="*/ 615398 h 3048000"/>
                <a:gd name="connsiteX99" fmla="*/ 2078190 w 3892826"/>
                <a:gd name="connsiteY99" fmla="*/ 580528 h 3048000"/>
                <a:gd name="connsiteX100" fmla="*/ 947116 w 3892826"/>
                <a:gd name="connsiteY100" fmla="*/ 628981 h 3048000"/>
                <a:gd name="connsiteX101" fmla="*/ 954405 w 3892826"/>
                <a:gd name="connsiteY101" fmla="*/ 708991 h 3048000"/>
                <a:gd name="connsiteX102" fmla="*/ 858492 w 3892826"/>
                <a:gd name="connsiteY102" fmla="*/ 680416 h 3048000"/>
                <a:gd name="connsiteX103" fmla="*/ 893031 w 3892826"/>
                <a:gd name="connsiteY103" fmla="*/ 602974 h 3048000"/>
                <a:gd name="connsiteX104" fmla="*/ 947116 w 3892826"/>
                <a:gd name="connsiteY104" fmla="*/ 628981 h 3048000"/>
                <a:gd name="connsiteX105" fmla="*/ 968485 w 3892826"/>
                <a:gd name="connsiteY105" fmla="*/ 644056 h 3048000"/>
                <a:gd name="connsiteX106" fmla="*/ 973952 w 3892826"/>
                <a:gd name="connsiteY106" fmla="*/ 615149 h 3048000"/>
                <a:gd name="connsiteX107" fmla="*/ 976437 w 3892826"/>
                <a:gd name="connsiteY107" fmla="*/ 642896 h 3048000"/>
                <a:gd name="connsiteX108" fmla="*/ 968485 w 3892826"/>
                <a:gd name="connsiteY108" fmla="*/ 644056 h 3048000"/>
                <a:gd name="connsiteX109" fmla="*/ 3607325 w 3892826"/>
                <a:gd name="connsiteY109" fmla="*/ 441794 h 3048000"/>
                <a:gd name="connsiteX110" fmla="*/ 3603846 w 3892826"/>
                <a:gd name="connsiteY110" fmla="*/ 529507 h 3048000"/>
                <a:gd name="connsiteX111" fmla="*/ 3521020 w 3892826"/>
                <a:gd name="connsiteY111" fmla="*/ 501346 h 3048000"/>
                <a:gd name="connsiteX112" fmla="*/ 3607325 w 3892826"/>
                <a:gd name="connsiteY112" fmla="*/ 441794 h 304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Lst>
              <a:rect l="l" t="t" r="r" b="b"/>
              <a:pathLst>
                <a:path w="3892826" h="3048000">
                  <a:moveTo>
                    <a:pt x="2039261" y="142627"/>
                  </a:moveTo>
                  <a:lnTo>
                    <a:pt x="2110409" y="10188"/>
                  </a:lnTo>
                  <a:lnTo>
                    <a:pt x="1948484" y="0"/>
                  </a:lnTo>
                  <a:lnTo>
                    <a:pt x="1913531" y="102704"/>
                  </a:lnTo>
                  <a:lnTo>
                    <a:pt x="1597550" y="236800"/>
                  </a:lnTo>
                  <a:lnTo>
                    <a:pt x="1307741" y="30646"/>
                  </a:lnTo>
                  <a:lnTo>
                    <a:pt x="1106557" y="74212"/>
                  </a:lnTo>
                  <a:lnTo>
                    <a:pt x="1067711" y="15986"/>
                  </a:lnTo>
                  <a:lnTo>
                    <a:pt x="902556" y="143289"/>
                  </a:lnTo>
                  <a:lnTo>
                    <a:pt x="965172" y="399222"/>
                  </a:lnTo>
                  <a:lnTo>
                    <a:pt x="883092" y="551870"/>
                  </a:lnTo>
                  <a:lnTo>
                    <a:pt x="527933" y="201185"/>
                  </a:lnTo>
                  <a:lnTo>
                    <a:pt x="349526" y="154885"/>
                  </a:lnTo>
                  <a:lnTo>
                    <a:pt x="269102" y="349361"/>
                  </a:lnTo>
                  <a:lnTo>
                    <a:pt x="168137" y="327991"/>
                  </a:lnTo>
                  <a:lnTo>
                    <a:pt x="123825" y="522798"/>
                  </a:lnTo>
                  <a:lnTo>
                    <a:pt x="0" y="522136"/>
                  </a:lnTo>
                  <a:lnTo>
                    <a:pt x="10685" y="791817"/>
                  </a:lnTo>
                  <a:lnTo>
                    <a:pt x="350023" y="979501"/>
                  </a:lnTo>
                  <a:lnTo>
                    <a:pt x="444528" y="986293"/>
                  </a:lnTo>
                  <a:lnTo>
                    <a:pt x="357229" y="1034415"/>
                  </a:lnTo>
                  <a:lnTo>
                    <a:pt x="357063" y="1154844"/>
                  </a:lnTo>
                  <a:lnTo>
                    <a:pt x="450574" y="1290265"/>
                  </a:lnTo>
                  <a:lnTo>
                    <a:pt x="520976" y="1265169"/>
                  </a:lnTo>
                  <a:lnTo>
                    <a:pt x="562141" y="1130576"/>
                  </a:lnTo>
                  <a:lnTo>
                    <a:pt x="732265" y="1118235"/>
                  </a:lnTo>
                  <a:lnTo>
                    <a:pt x="773016" y="1023068"/>
                  </a:lnTo>
                  <a:lnTo>
                    <a:pt x="866775" y="1251254"/>
                  </a:lnTo>
                  <a:lnTo>
                    <a:pt x="1334660" y="1400672"/>
                  </a:lnTo>
                  <a:lnTo>
                    <a:pt x="1461632" y="1325466"/>
                  </a:lnTo>
                  <a:lnTo>
                    <a:pt x="1461466" y="1061582"/>
                  </a:lnTo>
                  <a:lnTo>
                    <a:pt x="1559532" y="1075911"/>
                  </a:lnTo>
                  <a:lnTo>
                    <a:pt x="1515635" y="873401"/>
                  </a:lnTo>
                  <a:lnTo>
                    <a:pt x="1834515" y="875306"/>
                  </a:lnTo>
                  <a:lnTo>
                    <a:pt x="1888186" y="942561"/>
                  </a:lnTo>
                  <a:lnTo>
                    <a:pt x="1978964" y="857084"/>
                  </a:lnTo>
                  <a:lnTo>
                    <a:pt x="2027086" y="1018513"/>
                  </a:lnTo>
                  <a:lnTo>
                    <a:pt x="1969273" y="955813"/>
                  </a:lnTo>
                  <a:lnTo>
                    <a:pt x="2001658" y="1051063"/>
                  </a:lnTo>
                  <a:lnTo>
                    <a:pt x="1918418" y="1270718"/>
                  </a:lnTo>
                  <a:lnTo>
                    <a:pt x="1759392" y="1462543"/>
                  </a:lnTo>
                  <a:lnTo>
                    <a:pt x="1998925" y="1470412"/>
                  </a:lnTo>
                  <a:lnTo>
                    <a:pt x="2014662" y="1604673"/>
                  </a:lnTo>
                  <a:lnTo>
                    <a:pt x="2211042" y="1717068"/>
                  </a:lnTo>
                  <a:lnTo>
                    <a:pt x="2229596" y="1877750"/>
                  </a:lnTo>
                  <a:lnTo>
                    <a:pt x="1944094" y="1757570"/>
                  </a:lnTo>
                  <a:lnTo>
                    <a:pt x="1858286" y="1944260"/>
                  </a:lnTo>
                  <a:lnTo>
                    <a:pt x="1901770" y="1985756"/>
                  </a:lnTo>
                  <a:lnTo>
                    <a:pt x="1832113" y="2009444"/>
                  </a:lnTo>
                  <a:lnTo>
                    <a:pt x="1767840" y="1881229"/>
                  </a:lnTo>
                  <a:lnTo>
                    <a:pt x="1858617" y="1759060"/>
                  </a:lnTo>
                  <a:lnTo>
                    <a:pt x="1677725" y="1687416"/>
                  </a:lnTo>
                  <a:lnTo>
                    <a:pt x="1634904" y="1939456"/>
                  </a:lnTo>
                  <a:lnTo>
                    <a:pt x="1769165" y="2068913"/>
                  </a:lnTo>
                  <a:lnTo>
                    <a:pt x="1703981" y="2110657"/>
                  </a:lnTo>
                  <a:lnTo>
                    <a:pt x="1684766" y="2282356"/>
                  </a:lnTo>
                  <a:lnTo>
                    <a:pt x="1274776" y="2310351"/>
                  </a:lnTo>
                  <a:lnTo>
                    <a:pt x="1132398" y="2644720"/>
                  </a:lnTo>
                  <a:lnTo>
                    <a:pt x="1294241" y="2671555"/>
                  </a:lnTo>
                  <a:lnTo>
                    <a:pt x="1773638" y="3006919"/>
                  </a:lnTo>
                  <a:lnTo>
                    <a:pt x="2209966" y="3048580"/>
                  </a:lnTo>
                  <a:lnTo>
                    <a:pt x="2377357" y="2872077"/>
                  </a:lnTo>
                  <a:lnTo>
                    <a:pt x="2617801" y="2223052"/>
                  </a:lnTo>
                  <a:lnTo>
                    <a:pt x="2844745" y="2208724"/>
                  </a:lnTo>
                  <a:lnTo>
                    <a:pt x="3018514" y="2082745"/>
                  </a:lnTo>
                  <a:lnTo>
                    <a:pt x="2990270" y="1763036"/>
                  </a:lnTo>
                  <a:lnTo>
                    <a:pt x="3065228" y="1658013"/>
                  </a:lnTo>
                  <a:lnTo>
                    <a:pt x="3327207" y="1787884"/>
                  </a:lnTo>
                  <a:lnTo>
                    <a:pt x="3504786" y="1655445"/>
                  </a:lnTo>
                  <a:lnTo>
                    <a:pt x="3594321" y="1406221"/>
                  </a:lnTo>
                  <a:lnTo>
                    <a:pt x="3438939" y="1278007"/>
                  </a:lnTo>
                  <a:lnTo>
                    <a:pt x="3508347" y="866692"/>
                  </a:lnTo>
                  <a:lnTo>
                    <a:pt x="3615028" y="782292"/>
                  </a:lnTo>
                  <a:lnTo>
                    <a:pt x="3789045" y="997392"/>
                  </a:lnTo>
                  <a:lnTo>
                    <a:pt x="3897133" y="832237"/>
                  </a:lnTo>
                  <a:lnTo>
                    <a:pt x="3644597" y="291631"/>
                  </a:lnTo>
                  <a:lnTo>
                    <a:pt x="3527895" y="401541"/>
                  </a:lnTo>
                  <a:lnTo>
                    <a:pt x="3377979" y="402038"/>
                  </a:lnTo>
                  <a:lnTo>
                    <a:pt x="3171825" y="387626"/>
                  </a:lnTo>
                  <a:lnTo>
                    <a:pt x="2984969" y="476581"/>
                  </a:lnTo>
                  <a:lnTo>
                    <a:pt x="3015035" y="421916"/>
                  </a:lnTo>
                  <a:lnTo>
                    <a:pt x="2918129" y="415124"/>
                  </a:lnTo>
                  <a:lnTo>
                    <a:pt x="2628569" y="684061"/>
                  </a:lnTo>
                  <a:lnTo>
                    <a:pt x="2527852" y="551705"/>
                  </a:lnTo>
                  <a:lnTo>
                    <a:pt x="2504909" y="671305"/>
                  </a:lnTo>
                  <a:lnTo>
                    <a:pt x="2307369" y="707418"/>
                  </a:lnTo>
                  <a:lnTo>
                    <a:pt x="2334039" y="546901"/>
                  </a:lnTo>
                  <a:lnTo>
                    <a:pt x="2281031" y="483953"/>
                  </a:lnTo>
                  <a:lnTo>
                    <a:pt x="2394420" y="462335"/>
                  </a:lnTo>
                  <a:lnTo>
                    <a:pt x="2107344" y="278793"/>
                  </a:lnTo>
                  <a:lnTo>
                    <a:pt x="2039261" y="142627"/>
                  </a:lnTo>
                  <a:close/>
                  <a:moveTo>
                    <a:pt x="1027706" y="462170"/>
                  </a:moveTo>
                  <a:lnTo>
                    <a:pt x="1041041" y="380337"/>
                  </a:lnTo>
                  <a:lnTo>
                    <a:pt x="1041290" y="431855"/>
                  </a:lnTo>
                  <a:lnTo>
                    <a:pt x="1027706" y="462170"/>
                  </a:lnTo>
                  <a:close/>
                  <a:moveTo>
                    <a:pt x="2078190" y="580528"/>
                  </a:moveTo>
                  <a:lnTo>
                    <a:pt x="2095003" y="578623"/>
                  </a:lnTo>
                  <a:lnTo>
                    <a:pt x="2089122" y="688616"/>
                  </a:lnTo>
                  <a:lnTo>
                    <a:pt x="2017809" y="615398"/>
                  </a:lnTo>
                  <a:lnTo>
                    <a:pt x="2078190" y="580528"/>
                  </a:lnTo>
                  <a:close/>
                  <a:moveTo>
                    <a:pt x="947116" y="628981"/>
                  </a:moveTo>
                  <a:lnTo>
                    <a:pt x="954405" y="708991"/>
                  </a:lnTo>
                  <a:lnTo>
                    <a:pt x="858492" y="680416"/>
                  </a:lnTo>
                  <a:lnTo>
                    <a:pt x="893031" y="602974"/>
                  </a:lnTo>
                  <a:lnTo>
                    <a:pt x="947116" y="628981"/>
                  </a:lnTo>
                  <a:close/>
                  <a:moveTo>
                    <a:pt x="968485" y="644056"/>
                  </a:moveTo>
                  <a:lnTo>
                    <a:pt x="973952" y="615149"/>
                  </a:lnTo>
                  <a:lnTo>
                    <a:pt x="976437" y="642896"/>
                  </a:lnTo>
                  <a:lnTo>
                    <a:pt x="968485" y="644056"/>
                  </a:lnTo>
                  <a:close/>
                  <a:moveTo>
                    <a:pt x="3607325" y="441794"/>
                  </a:moveTo>
                  <a:lnTo>
                    <a:pt x="3603846" y="529507"/>
                  </a:lnTo>
                  <a:lnTo>
                    <a:pt x="3521020" y="501346"/>
                  </a:lnTo>
                  <a:lnTo>
                    <a:pt x="3607325" y="441794"/>
                  </a:lnTo>
                  <a:close/>
                </a:path>
              </a:pathLst>
            </a:custGeom>
            <a:solidFill>
              <a:srgbClr val="346929"/>
            </a:solidFill>
            <a:ln w="0" cap="rnd">
              <a:solidFill>
                <a:srgbClr val="FFFFFF"/>
              </a:solidFill>
              <a:prstDash val="solid"/>
              <a:round/>
            </a:ln>
          </p:spPr>
          <p:txBody>
            <a:bodyPr rtlCol="0" anchor="ctr"/>
            <a:lstStyle/>
            <a:p>
              <a:endParaRPr lang="en-US"/>
            </a:p>
          </p:txBody>
        </p:sp>
        <p:sp>
          <p:nvSpPr>
            <p:cNvPr id="39" name="Freeform: Shape 38">
              <a:extLst>
                <a:ext uri="{FF2B5EF4-FFF2-40B4-BE49-F238E27FC236}">
                  <a16:creationId xmlns:a16="http://schemas.microsoft.com/office/drawing/2014/main" id="{9873B43D-2DCD-4E90-8206-EB8A2B663068}"/>
                </a:ext>
              </a:extLst>
            </p:cNvPr>
            <p:cNvSpPr/>
            <p:nvPr/>
          </p:nvSpPr>
          <p:spPr>
            <a:xfrm>
              <a:off x="496742" y="3584666"/>
              <a:ext cx="426219" cy="274980"/>
            </a:xfrm>
            <a:custGeom>
              <a:avLst/>
              <a:gdLst>
                <a:gd name="connsiteX0" fmla="*/ 832568 w 1027043"/>
                <a:gd name="connsiteY0" fmla="*/ 187684 h 662608"/>
                <a:gd name="connsiteX1" fmla="*/ 493229 w 1027043"/>
                <a:gd name="connsiteY1" fmla="*/ 0 h 662608"/>
                <a:gd name="connsiteX2" fmla="*/ 336357 w 1027043"/>
                <a:gd name="connsiteY2" fmla="*/ 103864 h 662608"/>
                <a:gd name="connsiteX3" fmla="*/ 108337 w 1027043"/>
                <a:gd name="connsiteY3" fmla="*/ 65101 h 662608"/>
                <a:gd name="connsiteX4" fmla="*/ 0 w 1027043"/>
                <a:gd name="connsiteY4" fmla="*/ 305131 h 662608"/>
                <a:gd name="connsiteX5" fmla="*/ 320537 w 1027043"/>
                <a:gd name="connsiteY5" fmla="*/ 421005 h 662608"/>
                <a:gd name="connsiteX6" fmla="*/ 532240 w 1027043"/>
                <a:gd name="connsiteY6" fmla="*/ 669980 h 662608"/>
                <a:gd name="connsiteX7" fmla="*/ 1032759 w 1027043"/>
                <a:gd name="connsiteY7" fmla="*/ 654492 h 662608"/>
                <a:gd name="connsiteX8" fmla="*/ 1003521 w 1027043"/>
                <a:gd name="connsiteY8" fmla="*/ 473351 h 662608"/>
                <a:gd name="connsiteX9" fmla="*/ 933119 w 1027043"/>
                <a:gd name="connsiteY9" fmla="*/ 498448 h 662608"/>
                <a:gd name="connsiteX10" fmla="*/ 839608 w 1027043"/>
                <a:gd name="connsiteY10" fmla="*/ 363027 h 662608"/>
                <a:gd name="connsiteX11" fmla="*/ 839774 w 1027043"/>
                <a:gd name="connsiteY11" fmla="*/ 242598 h 662608"/>
                <a:gd name="connsiteX12" fmla="*/ 927072 w 1027043"/>
                <a:gd name="connsiteY12" fmla="*/ 194476 h 662608"/>
                <a:gd name="connsiteX13" fmla="*/ 832568 w 1027043"/>
                <a:gd name="connsiteY13" fmla="*/ 187684 h 662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27043" h="662608">
                  <a:moveTo>
                    <a:pt x="832568" y="187684"/>
                  </a:moveTo>
                  <a:lnTo>
                    <a:pt x="493229" y="0"/>
                  </a:lnTo>
                  <a:lnTo>
                    <a:pt x="336357" y="103864"/>
                  </a:lnTo>
                  <a:lnTo>
                    <a:pt x="108337" y="65101"/>
                  </a:lnTo>
                  <a:lnTo>
                    <a:pt x="0" y="305131"/>
                  </a:lnTo>
                  <a:lnTo>
                    <a:pt x="320537" y="421005"/>
                  </a:lnTo>
                  <a:lnTo>
                    <a:pt x="532240" y="669980"/>
                  </a:lnTo>
                  <a:lnTo>
                    <a:pt x="1032759" y="654492"/>
                  </a:lnTo>
                  <a:lnTo>
                    <a:pt x="1003521" y="473351"/>
                  </a:lnTo>
                  <a:lnTo>
                    <a:pt x="933119" y="498448"/>
                  </a:lnTo>
                  <a:lnTo>
                    <a:pt x="839608" y="363027"/>
                  </a:lnTo>
                  <a:lnTo>
                    <a:pt x="839774" y="242598"/>
                  </a:lnTo>
                  <a:lnTo>
                    <a:pt x="927072" y="194476"/>
                  </a:lnTo>
                  <a:lnTo>
                    <a:pt x="832568" y="187684"/>
                  </a:lnTo>
                  <a:close/>
                </a:path>
              </a:pathLst>
            </a:custGeom>
            <a:solidFill>
              <a:srgbClr val="346929"/>
            </a:solidFill>
            <a:ln w="0" cap="rnd">
              <a:solidFill>
                <a:srgbClr val="FFFFFF"/>
              </a:solidFill>
              <a:prstDash val="solid"/>
              <a:round/>
            </a:ln>
          </p:spPr>
          <p:txBody>
            <a:bodyPr rtlCol="0" anchor="ctr"/>
            <a:lstStyle/>
            <a:p>
              <a:endParaRPr lang="en-US"/>
            </a:p>
          </p:txBody>
        </p:sp>
        <p:sp>
          <p:nvSpPr>
            <p:cNvPr id="40" name="Freeform: Shape 39">
              <a:extLst>
                <a:ext uri="{FF2B5EF4-FFF2-40B4-BE49-F238E27FC236}">
                  <a16:creationId xmlns:a16="http://schemas.microsoft.com/office/drawing/2014/main" id="{BD25551D-E8BE-4738-9C56-B5327BC611A2}"/>
                </a:ext>
              </a:extLst>
            </p:cNvPr>
            <p:cNvSpPr/>
            <p:nvPr/>
          </p:nvSpPr>
          <p:spPr>
            <a:xfrm>
              <a:off x="717620" y="3611752"/>
              <a:ext cx="903997" cy="739009"/>
            </a:xfrm>
            <a:custGeom>
              <a:avLst/>
              <a:gdLst>
                <a:gd name="connsiteX0" fmla="*/ 1977390 w 2178326"/>
                <a:gd name="connsiteY0" fmla="*/ 161428 h 1780760"/>
                <a:gd name="connsiteX1" fmla="*/ 1929268 w 2178326"/>
                <a:gd name="connsiteY1" fmla="*/ 0 h 1780760"/>
                <a:gd name="connsiteX2" fmla="*/ 1838491 w 2178326"/>
                <a:gd name="connsiteY2" fmla="*/ 85477 h 1780760"/>
                <a:gd name="connsiteX3" fmla="*/ 1784819 w 2178326"/>
                <a:gd name="connsiteY3" fmla="*/ 18222 h 1780760"/>
                <a:gd name="connsiteX4" fmla="*/ 1465939 w 2178326"/>
                <a:gd name="connsiteY4" fmla="*/ 16317 h 1780760"/>
                <a:gd name="connsiteX5" fmla="*/ 1509837 w 2178326"/>
                <a:gd name="connsiteY5" fmla="*/ 218827 h 1780760"/>
                <a:gd name="connsiteX6" fmla="*/ 1411771 w 2178326"/>
                <a:gd name="connsiteY6" fmla="*/ 204498 h 1780760"/>
                <a:gd name="connsiteX7" fmla="*/ 1411936 w 2178326"/>
                <a:gd name="connsiteY7" fmla="*/ 468382 h 1780760"/>
                <a:gd name="connsiteX8" fmla="*/ 1284964 w 2178326"/>
                <a:gd name="connsiteY8" fmla="*/ 543588 h 1780760"/>
                <a:gd name="connsiteX9" fmla="*/ 817079 w 2178326"/>
                <a:gd name="connsiteY9" fmla="*/ 394169 h 1780760"/>
                <a:gd name="connsiteX10" fmla="*/ 723320 w 2178326"/>
                <a:gd name="connsiteY10" fmla="*/ 165984 h 1780760"/>
                <a:gd name="connsiteX11" fmla="*/ 682570 w 2178326"/>
                <a:gd name="connsiteY11" fmla="*/ 261151 h 1780760"/>
                <a:gd name="connsiteX12" fmla="*/ 512445 w 2178326"/>
                <a:gd name="connsiteY12" fmla="*/ 273492 h 1780760"/>
                <a:gd name="connsiteX13" fmla="*/ 471280 w 2178326"/>
                <a:gd name="connsiteY13" fmla="*/ 408084 h 1780760"/>
                <a:gd name="connsiteX14" fmla="*/ 500518 w 2178326"/>
                <a:gd name="connsiteY14" fmla="*/ 589225 h 1780760"/>
                <a:gd name="connsiteX15" fmla="*/ 0 w 2178326"/>
                <a:gd name="connsiteY15" fmla="*/ 604713 h 1780760"/>
                <a:gd name="connsiteX16" fmla="*/ 224127 w 2178326"/>
                <a:gd name="connsiteY16" fmla="*/ 788256 h 1780760"/>
                <a:gd name="connsiteX17" fmla="*/ 488425 w 2178326"/>
                <a:gd name="connsiteY17" fmla="*/ 1377398 h 1780760"/>
                <a:gd name="connsiteX18" fmla="*/ 709902 w 2178326"/>
                <a:gd name="connsiteY18" fmla="*/ 1394874 h 1780760"/>
                <a:gd name="connsiteX19" fmla="*/ 686711 w 2178326"/>
                <a:gd name="connsiteY19" fmla="*/ 1600283 h 1780760"/>
                <a:gd name="connsiteX20" fmla="*/ 770034 w 2178326"/>
                <a:gd name="connsiteY20" fmla="*/ 1753594 h 1780760"/>
                <a:gd name="connsiteX21" fmla="*/ 1082703 w 2178326"/>
                <a:gd name="connsiteY21" fmla="*/ 1787635 h 1780760"/>
                <a:gd name="connsiteX22" fmla="*/ 1225081 w 2178326"/>
                <a:gd name="connsiteY22" fmla="*/ 1453267 h 1780760"/>
                <a:gd name="connsiteX23" fmla="*/ 1635070 w 2178326"/>
                <a:gd name="connsiteY23" fmla="*/ 1425271 h 1780760"/>
                <a:gd name="connsiteX24" fmla="*/ 1654285 w 2178326"/>
                <a:gd name="connsiteY24" fmla="*/ 1253573 h 1780760"/>
                <a:gd name="connsiteX25" fmla="*/ 1719470 w 2178326"/>
                <a:gd name="connsiteY25" fmla="*/ 1211829 h 1780760"/>
                <a:gd name="connsiteX26" fmla="*/ 1585209 w 2178326"/>
                <a:gd name="connsiteY26" fmla="*/ 1082371 h 1780760"/>
                <a:gd name="connsiteX27" fmla="*/ 1628030 w 2178326"/>
                <a:gd name="connsiteY27" fmla="*/ 830332 h 1780760"/>
                <a:gd name="connsiteX28" fmla="*/ 1808922 w 2178326"/>
                <a:gd name="connsiteY28" fmla="*/ 901976 h 1780760"/>
                <a:gd name="connsiteX29" fmla="*/ 1718145 w 2178326"/>
                <a:gd name="connsiteY29" fmla="*/ 1024145 h 1780760"/>
                <a:gd name="connsiteX30" fmla="*/ 1782417 w 2178326"/>
                <a:gd name="connsiteY30" fmla="*/ 1152359 h 1780760"/>
                <a:gd name="connsiteX31" fmla="*/ 1852074 w 2178326"/>
                <a:gd name="connsiteY31" fmla="*/ 1128671 h 1780760"/>
                <a:gd name="connsiteX32" fmla="*/ 1808590 w 2178326"/>
                <a:gd name="connsiteY32" fmla="*/ 1087175 h 1780760"/>
                <a:gd name="connsiteX33" fmla="*/ 1894398 w 2178326"/>
                <a:gd name="connsiteY33" fmla="*/ 900485 h 1780760"/>
                <a:gd name="connsiteX34" fmla="*/ 2179900 w 2178326"/>
                <a:gd name="connsiteY34" fmla="*/ 1020666 h 1780760"/>
                <a:gd name="connsiteX35" fmla="*/ 2161347 w 2178326"/>
                <a:gd name="connsiteY35" fmla="*/ 859983 h 1780760"/>
                <a:gd name="connsiteX36" fmla="*/ 1964966 w 2178326"/>
                <a:gd name="connsiteY36" fmla="*/ 747588 h 1780760"/>
                <a:gd name="connsiteX37" fmla="*/ 1949229 w 2178326"/>
                <a:gd name="connsiteY37" fmla="*/ 613327 h 1780760"/>
                <a:gd name="connsiteX38" fmla="*/ 1709696 w 2178326"/>
                <a:gd name="connsiteY38" fmla="*/ 605459 h 1780760"/>
                <a:gd name="connsiteX39" fmla="*/ 1868722 w 2178326"/>
                <a:gd name="connsiteY39" fmla="*/ 413634 h 1780760"/>
                <a:gd name="connsiteX40" fmla="*/ 1951962 w 2178326"/>
                <a:gd name="connsiteY40" fmla="*/ 193979 h 1780760"/>
                <a:gd name="connsiteX41" fmla="*/ 1919577 w 2178326"/>
                <a:gd name="connsiteY41" fmla="*/ 98729 h 1780760"/>
                <a:gd name="connsiteX42" fmla="*/ 1977390 w 2178326"/>
                <a:gd name="connsiteY42" fmla="*/ 161428 h 1780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2178326" h="1780760">
                  <a:moveTo>
                    <a:pt x="1977390" y="161428"/>
                  </a:moveTo>
                  <a:lnTo>
                    <a:pt x="1929268" y="0"/>
                  </a:lnTo>
                  <a:lnTo>
                    <a:pt x="1838491" y="85477"/>
                  </a:lnTo>
                  <a:lnTo>
                    <a:pt x="1784819" y="18222"/>
                  </a:lnTo>
                  <a:lnTo>
                    <a:pt x="1465939" y="16317"/>
                  </a:lnTo>
                  <a:lnTo>
                    <a:pt x="1509837" y="218827"/>
                  </a:lnTo>
                  <a:lnTo>
                    <a:pt x="1411771" y="204498"/>
                  </a:lnTo>
                  <a:lnTo>
                    <a:pt x="1411936" y="468382"/>
                  </a:lnTo>
                  <a:lnTo>
                    <a:pt x="1284964" y="543588"/>
                  </a:lnTo>
                  <a:lnTo>
                    <a:pt x="817079" y="394169"/>
                  </a:lnTo>
                  <a:lnTo>
                    <a:pt x="723320" y="165984"/>
                  </a:lnTo>
                  <a:lnTo>
                    <a:pt x="682570" y="261151"/>
                  </a:lnTo>
                  <a:lnTo>
                    <a:pt x="512445" y="273492"/>
                  </a:lnTo>
                  <a:lnTo>
                    <a:pt x="471280" y="408084"/>
                  </a:lnTo>
                  <a:lnTo>
                    <a:pt x="500518" y="589225"/>
                  </a:lnTo>
                  <a:lnTo>
                    <a:pt x="0" y="604713"/>
                  </a:lnTo>
                  <a:lnTo>
                    <a:pt x="224127" y="788256"/>
                  </a:lnTo>
                  <a:lnTo>
                    <a:pt x="488425" y="1377398"/>
                  </a:lnTo>
                  <a:lnTo>
                    <a:pt x="709902" y="1394874"/>
                  </a:lnTo>
                  <a:lnTo>
                    <a:pt x="686711" y="1600283"/>
                  </a:lnTo>
                  <a:lnTo>
                    <a:pt x="770034" y="1753594"/>
                  </a:lnTo>
                  <a:lnTo>
                    <a:pt x="1082703" y="1787635"/>
                  </a:lnTo>
                  <a:lnTo>
                    <a:pt x="1225081" y="1453267"/>
                  </a:lnTo>
                  <a:lnTo>
                    <a:pt x="1635070" y="1425271"/>
                  </a:lnTo>
                  <a:lnTo>
                    <a:pt x="1654285" y="1253573"/>
                  </a:lnTo>
                  <a:lnTo>
                    <a:pt x="1719470" y="1211829"/>
                  </a:lnTo>
                  <a:lnTo>
                    <a:pt x="1585209" y="1082371"/>
                  </a:lnTo>
                  <a:lnTo>
                    <a:pt x="1628030" y="830332"/>
                  </a:lnTo>
                  <a:lnTo>
                    <a:pt x="1808922" y="901976"/>
                  </a:lnTo>
                  <a:lnTo>
                    <a:pt x="1718145" y="1024145"/>
                  </a:lnTo>
                  <a:lnTo>
                    <a:pt x="1782417" y="1152359"/>
                  </a:lnTo>
                  <a:lnTo>
                    <a:pt x="1852074" y="1128671"/>
                  </a:lnTo>
                  <a:lnTo>
                    <a:pt x="1808590" y="1087175"/>
                  </a:lnTo>
                  <a:lnTo>
                    <a:pt x="1894398" y="900485"/>
                  </a:lnTo>
                  <a:lnTo>
                    <a:pt x="2179900" y="1020666"/>
                  </a:lnTo>
                  <a:lnTo>
                    <a:pt x="2161347" y="859983"/>
                  </a:lnTo>
                  <a:lnTo>
                    <a:pt x="1964966" y="747588"/>
                  </a:lnTo>
                  <a:lnTo>
                    <a:pt x="1949229" y="613327"/>
                  </a:lnTo>
                  <a:lnTo>
                    <a:pt x="1709696" y="605459"/>
                  </a:lnTo>
                  <a:lnTo>
                    <a:pt x="1868722" y="413634"/>
                  </a:lnTo>
                  <a:lnTo>
                    <a:pt x="1951962" y="193979"/>
                  </a:lnTo>
                  <a:lnTo>
                    <a:pt x="1919577" y="98729"/>
                  </a:lnTo>
                  <a:lnTo>
                    <a:pt x="1977390" y="161428"/>
                  </a:lnTo>
                  <a:close/>
                </a:path>
              </a:pathLst>
            </a:custGeom>
            <a:solidFill>
              <a:srgbClr val="346929"/>
            </a:solidFill>
            <a:ln w="0" cap="rnd">
              <a:solidFill>
                <a:srgbClr val="FFFFFF"/>
              </a:solidFill>
              <a:prstDash val="solid"/>
              <a:round/>
            </a:ln>
          </p:spPr>
          <p:txBody>
            <a:bodyPr rtlCol="0" anchor="ctr"/>
            <a:lstStyle/>
            <a:p>
              <a:endParaRPr lang="en-US"/>
            </a:p>
          </p:txBody>
        </p:sp>
        <p:sp>
          <p:nvSpPr>
            <p:cNvPr id="41" name="Freeform: Shape 40">
              <a:extLst>
                <a:ext uri="{FF2B5EF4-FFF2-40B4-BE49-F238E27FC236}">
                  <a16:creationId xmlns:a16="http://schemas.microsoft.com/office/drawing/2014/main" id="{C8205599-9174-418A-89C1-5C036CB8323A}"/>
                </a:ext>
              </a:extLst>
            </p:cNvPr>
            <p:cNvSpPr/>
            <p:nvPr/>
          </p:nvSpPr>
          <p:spPr>
            <a:xfrm>
              <a:off x="1719922" y="2489936"/>
              <a:ext cx="494964" cy="1048362"/>
            </a:xfrm>
            <a:custGeom>
              <a:avLst/>
              <a:gdLst>
                <a:gd name="connsiteX0" fmla="*/ 302564 w 1192695"/>
                <a:gd name="connsiteY0" fmla="*/ 54665 h 2526195"/>
                <a:gd name="connsiteX1" fmla="*/ 146436 w 1192695"/>
                <a:gd name="connsiteY1" fmla="*/ 0 h 2526195"/>
                <a:gd name="connsiteX2" fmla="*/ 0 w 1192695"/>
                <a:gd name="connsiteY2" fmla="*/ 59552 h 2526195"/>
                <a:gd name="connsiteX3" fmla="*/ 66840 w 1192695"/>
                <a:gd name="connsiteY3" fmla="*/ 239036 h 2526195"/>
                <a:gd name="connsiteX4" fmla="*/ 38100 w 1192695"/>
                <a:gd name="connsiteY4" fmla="*/ 709074 h 2526195"/>
                <a:gd name="connsiteX5" fmla="*/ 98729 w 1192695"/>
                <a:gd name="connsiteY5" fmla="*/ 769372 h 2526195"/>
                <a:gd name="connsiteX6" fmla="*/ 49281 w 1192695"/>
                <a:gd name="connsiteY6" fmla="*/ 966498 h 2526195"/>
                <a:gd name="connsiteX7" fmla="*/ 233238 w 1192695"/>
                <a:gd name="connsiteY7" fmla="*/ 1529549 h 2526195"/>
                <a:gd name="connsiteX8" fmla="*/ 204580 w 1192695"/>
                <a:gd name="connsiteY8" fmla="*/ 1965877 h 2526195"/>
                <a:gd name="connsiteX9" fmla="*/ 142129 w 1192695"/>
                <a:gd name="connsiteY9" fmla="*/ 1983022 h 2526195"/>
                <a:gd name="connsiteX10" fmla="*/ 153228 w 1192695"/>
                <a:gd name="connsiteY10" fmla="*/ 2134263 h 2526195"/>
                <a:gd name="connsiteX11" fmla="*/ 81335 w 1192695"/>
                <a:gd name="connsiteY11" fmla="*/ 2128465 h 2526195"/>
                <a:gd name="connsiteX12" fmla="*/ 62948 w 1192695"/>
                <a:gd name="connsiteY12" fmla="*/ 2397815 h 2526195"/>
                <a:gd name="connsiteX13" fmla="*/ 163664 w 1192695"/>
                <a:gd name="connsiteY13" fmla="*/ 2530172 h 2526195"/>
                <a:gd name="connsiteX14" fmla="*/ 453224 w 1192695"/>
                <a:gd name="connsiteY14" fmla="*/ 2261235 h 2526195"/>
                <a:gd name="connsiteX15" fmla="*/ 597424 w 1192695"/>
                <a:gd name="connsiteY15" fmla="*/ 2034374 h 2526195"/>
                <a:gd name="connsiteX16" fmla="*/ 624591 w 1192695"/>
                <a:gd name="connsiteY16" fmla="*/ 1707708 h 2526195"/>
                <a:gd name="connsiteX17" fmla="*/ 698307 w 1192695"/>
                <a:gd name="connsiteY17" fmla="*/ 1590675 h 2526195"/>
                <a:gd name="connsiteX18" fmla="*/ 926078 w 1192695"/>
                <a:gd name="connsiteY18" fmla="*/ 1568312 h 2526195"/>
                <a:gd name="connsiteX19" fmla="*/ 937509 w 1192695"/>
                <a:gd name="connsiteY19" fmla="*/ 1246533 h 2526195"/>
                <a:gd name="connsiteX20" fmla="*/ 1196589 w 1192695"/>
                <a:gd name="connsiteY20" fmla="*/ 902804 h 2526195"/>
                <a:gd name="connsiteX21" fmla="*/ 514184 w 1192695"/>
                <a:gd name="connsiteY21" fmla="*/ 159109 h 2526195"/>
                <a:gd name="connsiteX22" fmla="*/ 302564 w 1192695"/>
                <a:gd name="connsiteY22" fmla="*/ 54665 h 2526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192695" h="2526195">
                  <a:moveTo>
                    <a:pt x="302564" y="54665"/>
                  </a:moveTo>
                  <a:lnTo>
                    <a:pt x="146436" y="0"/>
                  </a:lnTo>
                  <a:lnTo>
                    <a:pt x="0" y="59552"/>
                  </a:lnTo>
                  <a:lnTo>
                    <a:pt x="66840" y="239036"/>
                  </a:lnTo>
                  <a:lnTo>
                    <a:pt x="38100" y="709074"/>
                  </a:lnTo>
                  <a:lnTo>
                    <a:pt x="98729" y="769372"/>
                  </a:lnTo>
                  <a:lnTo>
                    <a:pt x="49281" y="966498"/>
                  </a:lnTo>
                  <a:lnTo>
                    <a:pt x="233238" y="1529549"/>
                  </a:lnTo>
                  <a:lnTo>
                    <a:pt x="204580" y="1965877"/>
                  </a:lnTo>
                  <a:lnTo>
                    <a:pt x="142129" y="1983022"/>
                  </a:lnTo>
                  <a:lnTo>
                    <a:pt x="153228" y="2134263"/>
                  </a:lnTo>
                  <a:lnTo>
                    <a:pt x="81335" y="2128465"/>
                  </a:lnTo>
                  <a:lnTo>
                    <a:pt x="62948" y="2397815"/>
                  </a:lnTo>
                  <a:lnTo>
                    <a:pt x="163664" y="2530172"/>
                  </a:lnTo>
                  <a:lnTo>
                    <a:pt x="453224" y="2261235"/>
                  </a:lnTo>
                  <a:lnTo>
                    <a:pt x="597424" y="2034374"/>
                  </a:lnTo>
                  <a:lnTo>
                    <a:pt x="624591" y="1707708"/>
                  </a:lnTo>
                  <a:lnTo>
                    <a:pt x="698307" y="1590675"/>
                  </a:lnTo>
                  <a:lnTo>
                    <a:pt x="926078" y="1568312"/>
                  </a:lnTo>
                  <a:lnTo>
                    <a:pt x="937509" y="1246533"/>
                  </a:lnTo>
                  <a:lnTo>
                    <a:pt x="1196589" y="902804"/>
                  </a:lnTo>
                  <a:lnTo>
                    <a:pt x="514184" y="159109"/>
                  </a:lnTo>
                  <a:lnTo>
                    <a:pt x="302564" y="54665"/>
                  </a:lnTo>
                  <a:close/>
                </a:path>
              </a:pathLst>
            </a:custGeom>
            <a:solidFill>
              <a:srgbClr val="346929"/>
            </a:solidFill>
            <a:ln w="0" cap="rnd">
              <a:solidFill>
                <a:srgbClr val="FFFFFF"/>
              </a:solidFill>
              <a:prstDash val="solid"/>
              <a:round/>
            </a:ln>
          </p:spPr>
          <p:txBody>
            <a:bodyPr rtlCol="0" anchor="ctr"/>
            <a:lstStyle/>
            <a:p>
              <a:endParaRPr lang="en-US"/>
            </a:p>
          </p:txBody>
        </p:sp>
        <p:sp>
          <p:nvSpPr>
            <p:cNvPr id="42" name="Freeform: Shape 41">
              <a:extLst>
                <a:ext uri="{FF2B5EF4-FFF2-40B4-BE49-F238E27FC236}">
                  <a16:creationId xmlns:a16="http://schemas.microsoft.com/office/drawing/2014/main" id="{FF09B382-27D2-4615-BE46-99592B3503FE}"/>
                </a:ext>
              </a:extLst>
            </p:cNvPr>
            <p:cNvSpPr/>
            <p:nvPr/>
          </p:nvSpPr>
          <p:spPr>
            <a:xfrm>
              <a:off x="1128681" y="2409608"/>
              <a:ext cx="649640" cy="481215"/>
            </a:xfrm>
            <a:custGeom>
              <a:avLst/>
              <a:gdLst>
                <a:gd name="connsiteX0" fmla="*/ 640577 w 1565413"/>
                <a:gd name="connsiteY0" fmla="*/ 0 h 1159565"/>
                <a:gd name="connsiteX1" fmla="*/ 491490 w 1565413"/>
                <a:gd name="connsiteY1" fmla="*/ 352839 h 1159565"/>
                <a:gd name="connsiteX2" fmla="*/ 376776 w 1565413"/>
                <a:gd name="connsiteY2" fmla="*/ 192571 h 1159565"/>
                <a:gd name="connsiteX3" fmla="*/ 249638 w 1565413"/>
                <a:gd name="connsiteY3" fmla="*/ 281112 h 1159565"/>
                <a:gd name="connsiteX4" fmla="*/ 55411 w 1565413"/>
                <a:gd name="connsiteY4" fmla="*/ 267528 h 1159565"/>
                <a:gd name="connsiteX5" fmla="*/ 0 w 1565413"/>
                <a:gd name="connsiteY5" fmla="*/ 502589 h 1159565"/>
                <a:gd name="connsiteX6" fmla="*/ 270593 w 1565413"/>
                <a:gd name="connsiteY6" fmla="*/ 685717 h 1159565"/>
                <a:gd name="connsiteX7" fmla="*/ 893197 w 1565413"/>
                <a:gd name="connsiteY7" fmla="*/ 588479 h 1159565"/>
                <a:gd name="connsiteX8" fmla="*/ 1136208 w 1565413"/>
                <a:gd name="connsiteY8" fmla="*/ 847974 h 1159565"/>
                <a:gd name="connsiteX9" fmla="*/ 1228808 w 1565413"/>
                <a:gd name="connsiteY9" fmla="*/ 847559 h 1159565"/>
                <a:gd name="connsiteX10" fmla="*/ 1250177 w 1565413"/>
                <a:gd name="connsiteY10" fmla="*/ 1165694 h 1159565"/>
                <a:gd name="connsiteX11" fmla="*/ 1473973 w 1565413"/>
                <a:gd name="connsiteY11" fmla="*/ 1160062 h 1159565"/>
                <a:gd name="connsiteX12" fmla="*/ 1523420 w 1565413"/>
                <a:gd name="connsiteY12" fmla="*/ 962936 h 1159565"/>
                <a:gd name="connsiteX13" fmla="*/ 1462791 w 1565413"/>
                <a:gd name="connsiteY13" fmla="*/ 902639 h 1159565"/>
                <a:gd name="connsiteX14" fmla="*/ 1491532 w 1565413"/>
                <a:gd name="connsiteY14" fmla="*/ 432601 h 1159565"/>
                <a:gd name="connsiteX15" fmla="*/ 1424692 w 1565413"/>
                <a:gd name="connsiteY15" fmla="*/ 253117 h 1159565"/>
                <a:gd name="connsiteX16" fmla="*/ 1571128 w 1565413"/>
                <a:gd name="connsiteY16" fmla="*/ 193565 h 1159565"/>
                <a:gd name="connsiteX17" fmla="*/ 1357106 w 1565413"/>
                <a:gd name="connsiteY17" fmla="*/ 142212 h 1159565"/>
                <a:gd name="connsiteX18" fmla="*/ 1221685 w 1565413"/>
                <a:gd name="connsiteY18" fmla="*/ 200439 h 1159565"/>
                <a:gd name="connsiteX19" fmla="*/ 1134138 w 1565413"/>
                <a:gd name="connsiteY19" fmla="*/ 104195 h 1159565"/>
                <a:gd name="connsiteX20" fmla="*/ 876880 w 1565413"/>
                <a:gd name="connsiteY20" fmla="*/ 210875 h 1159565"/>
                <a:gd name="connsiteX21" fmla="*/ 747340 w 1565413"/>
                <a:gd name="connsiteY21" fmla="*/ 92103 h 1159565"/>
                <a:gd name="connsiteX22" fmla="*/ 640577 w 1565413"/>
                <a:gd name="connsiteY22" fmla="*/ 0 h 1159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565413" h="1159565">
                  <a:moveTo>
                    <a:pt x="640577" y="0"/>
                  </a:moveTo>
                  <a:lnTo>
                    <a:pt x="491490" y="352839"/>
                  </a:lnTo>
                  <a:lnTo>
                    <a:pt x="376776" y="192571"/>
                  </a:lnTo>
                  <a:lnTo>
                    <a:pt x="249638" y="281112"/>
                  </a:lnTo>
                  <a:lnTo>
                    <a:pt x="55411" y="267528"/>
                  </a:lnTo>
                  <a:lnTo>
                    <a:pt x="0" y="502589"/>
                  </a:lnTo>
                  <a:lnTo>
                    <a:pt x="270593" y="685717"/>
                  </a:lnTo>
                  <a:lnTo>
                    <a:pt x="893197" y="588479"/>
                  </a:lnTo>
                  <a:lnTo>
                    <a:pt x="1136208" y="847974"/>
                  </a:lnTo>
                  <a:lnTo>
                    <a:pt x="1228808" y="847559"/>
                  </a:lnTo>
                  <a:lnTo>
                    <a:pt x="1250177" y="1165694"/>
                  </a:lnTo>
                  <a:lnTo>
                    <a:pt x="1473973" y="1160062"/>
                  </a:lnTo>
                  <a:lnTo>
                    <a:pt x="1523420" y="962936"/>
                  </a:lnTo>
                  <a:lnTo>
                    <a:pt x="1462791" y="902639"/>
                  </a:lnTo>
                  <a:lnTo>
                    <a:pt x="1491532" y="432601"/>
                  </a:lnTo>
                  <a:lnTo>
                    <a:pt x="1424692" y="253117"/>
                  </a:lnTo>
                  <a:lnTo>
                    <a:pt x="1571128" y="193565"/>
                  </a:lnTo>
                  <a:lnTo>
                    <a:pt x="1357106" y="142212"/>
                  </a:lnTo>
                  <a:lnTo>
                    <a:pt x="1221685" y="200439"/>
                  </a:lnTo>
                  <a:lnTo>
                    <a:pt x="1134138" y="104195"/>
                  </a:lnTo>
                  <a:lnTo>
                    <a:pt x="876880" y="210875"/>
                  </a:lnTo>
                  <a:lnTo>
                    <a:pt x="747340" y="92103"/>
                  </a:lnTo>
                  <a:lnTo>
                    <a:pt x="640577" y="0"/>
                  </a:lnTo>
                  <a:close/>
                </a:path>
              </a:pathLst>
            </a:custGeom>
            <a:solidFill>
              <a:srgbClr val="346929"/>
            </a:solidFill>
            <a:ln w="0" cap="rnd">
              <a:solidFill>
                <a:srgbClr val="FFFFFF"/>
              </a:solidFill>
              <a:prstDash val="solid"/>
              <a:round/>
            </a:ln>
          </p:spPr>
          <p:txBody>
            <a:bodyPr rtlCol="0" anchor="ctr"/>
            <a:lstStyle/>
            <a:p>
              <a:endParaRPr lang="en-US"/>
            </a:p>
          </p:txBody>
        </p:sp>
        <p:sp>
          <p:nvSpPr>
            <p:cNvPr id="43" name="Freeform: Shape 42">
              <a:extLst>
                <a:ext uri="{FF2B5EF4-FFF2-40B4-BE49-F238E27FC236}">
                  <a16:creationId xmlns:a16="http://schemas.microsoft.com/office/drawing/2014/main" id="{75395BC1-4A91-4032-BBE7-87907B0DCA69}"/>
                </a:ext>
              </a:extLst>
            </p:cNvPr>
            <p:cNvSpPr/>
            <p:nvPr/>
          </p:nvSpPr>
          <p:spPr>
            <a:xfrm>
              <a:off x="910415" y="2618180"/>
              <a:ext cx="903997" cy="928058"/>
            </a:xfrm>
            <a:custGeom>
              <a:avLst/>
              <a:gdLst>
                <a:gd name="connsiteX0" fmla="*/ 796538 w 2178326"/>
                <a:gd name="connsiteY0" fmla="*/ 183128 h 2236304"/>
                <a:gd name="connsiteX1" fmla="*/ 525946 w 2178326"/>
                <a:gd name="connsiteY1" fmla="*/ 0 h 2236304"/>
                <a:gd name="connsiteX2" fmla="*/ 382491 w 2178326"/>
                <a:gd name="connsiteY2" fmla="*/ 487100 h 2236304"/>
                <a:gd name="connsiteX3" fmla="*/ 193896 w 2178326"/>
                <a:gd name="connsiteY3" fmla="*/ 506399 h 2236304"/>
                <a:gd name="connsiteX4" fmla="*/ 0 w 2178326"/>
                <a:gd name="connsiteY4" fmla="*/ 823208 h 2236304"/>
                <a:gd name="connsiteX5" fmla="*/ 71893 w 2178326"/>
                <a:gd name="connsiteY5" fmla="*/ 901645 h 2236304"/>
                <a:gd name="connsiteX6" fmla="*/ 228269 w 2178326"/>
                <a:gd name="connsiteY6" fmla="*/ 787096 h 2236304"/>
                <a:gd name="connsiteX7" fmla="*/ 398642 w 2178326"/>
                <a:gd name="connsiteY7" fmla="*/ 948027 h 2236304"/>
                <a:gd name="connsiteX8" fmla="*/ 482296 w 2178326"/>
                <a:gd name="connsiteY8" fmla="*/ 895516 h 2236304"/>
                <a:gd name="connsiteX9" fmla="*/ 555597 w 2178326"/>
                <a:gd name="connsiteY9" fmla="*/ 1099019 h 2236304"/>
                <a:gd name="connsiteX10" fmla="*/ 469458 w 2178326"/>
                <a:gd name="connsiteY10" fmla="*/ 1334245 h 2236304"/>
                <a:gd name="connsiteX11" fmla="*/ 495052 w 2178326"/>
                <a:gd name="connsiteY11" fmla="*/ 1481842 h 2236304"/>
                <a:gd name="connsiteX12" fmla="*/ 793474 w 2178326"/>
                <a:gd name="connsiteY12" fmla="*/ 1567732 h 2236304"/>
                <a:gd name="connsiteX13" fmla="*/ 1083282 w 2178326"/>
                <a:gd name="connsiteY13" fmla="*/ 1773886 h 2236304"/>
                <a:gd name="connsiteX14" fmla="*/ 1399264 w 2178326"/>
                <a:gd name="connsiteY14" fmla="*/ 1639791 h 2236304"/>
                <a:gd name="connsiteX15" fmla="*/ 1434217 w 2178326"/>
                <a:gd name="connsiteY15" fmla="*/ 1537087 h 2236304"/>
                <a:gd name="connsiteX16" fmla="*/ 1596142 w 2178326"/>
                <a:gd name="connsiteY16" fmla="*/ 1547274 h 2236304"/>
                <a:gd name="connsiteX17" fmla="*/ 1524994 w 2178326"/>
                <a:gd name="connsiteY17" fmla="*/ 1679713 h 2236304"/>
                <a:gd name="connsiteX18" fmla="*/ 1593077 w 2178326"/>
                <a:gd name="connsiteY18" fmla="*/ 1815879 h 2236304"/>
                <a:gd name="connsiteX19" fmla="*/ 1880152 w 2178326"/>
                <a:gd name="connsiteY19" fmla="*/ 1999422 h 2236304"/>
                <a:gd name="connsiteX20" fmla="*/ 1766763 w 2178326"/>
                <a:gd name="connsiteY20" fmla="*/ 2021039 h 2236304"/>
                <a:gd name="connsiteX21" fmla="*/ 1819772 w 2178326"/>
                <a:gd name="connsiteY21" fmla="*/ 2083987 h 2236304"/>
                <a:gd name="connsiteX22" fmla="*/ 1793102 w 2178326"/>
                <a:gd name="connsiteY22" fmla="*/ 2244504 h 2236304"/>
                <a:gd name="connsiteX23" fmla="*/ 1990642 w 2178326"/>
                <a:gd name="connsiteY23" fmla="*/ 2208392 h 2236304"/>
                <a:gd name="connsiteX24" fmla="*/ 2013585 w 2178326"/>
                <a:gd name="connsiteY24" fmla="*/ 2088791 h 2236304"/>
                <a:gd name="connsiteX25" fmla="*/ 2031972 w 2178326"/>
                <a:gd name="connsiteY25" fmla="*/ 1819441 h 2236304"/>
                <a:gd name="connsiteX26" fmla="*/ 2103866 w 2178326"/>
                <a:gd name="connsiteY26" fmla="*/ 1825238 h 2236304"/>
                <a:gd name="connsiteX27" fmla="*/ 2092767 w 2178326"/>
                <a:gd name="connsiteY27" fmla="*/ 1673998 h 2236304"/>
                <a:gd name="connsiteX28" fmla="*/ 2155218 w 2178326"/>
                <a:gd name="connsiteY28" fmla="*/ 1656853 h 2236304"/>
                <a:gd name="connsiteX29" fmla="*/ 2183875 w 2178326"/>
                <a:gd name="connsiteY29" fmla="*/ 1220525 h 2236304"/>
                <a:gd name="connsiteX30" fmla="*/ 1999919 w 2178326"/>
                <a:gd name="connsiteY30" fmla="*/ 657474 h 2236304"/>
                <a:gd name="connsiteX31" fmla="*/ 1776123 w 2178326"/>
                <a:gd name="connsiteY31" fmla="*/ 663106 h 2236304"/>
                <a:gd name="connsiteX32" fmla="*/ 1754753 w 2178326"/>
                <a:gd name="connsiteY32" fmla="*/ 344971 h 2236304"/>
                <a:gd name="connsiteX33" fmla="*/ 1662154 w 2178326"/>
                <a:gd name="connsiteY33" fmla="*/ 345385 h 2236304"/>
                <a:gd name="connsiteX34" fmla="*/ 1419142 w 2178326"/>
                <a:gd name="connsiteY34" fmla="*/ 85891 h 2236304"/>
                <a:gd name="connsiteX35" fmla="*/ 796538 w 2178326"/>
                <a:gd name="connsiteY35" fmla="*/ 183128 h 22363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2178326" h="2236304">
                  <a:moveTo>
                    <a:pt x="796538" y="183128"/>
                  </a:moveTo>
                  <a:lnTo>
                    <a:pt x="525946" y="0"/>
                  </a:lnTo>
                  <a:lnTo>
                    <a:pt x="382491" y="487100"/>
                  </a:lnTo>
                  <a:lnTo>
                    <a:pt x="193896" y="506399"/>
                  </a:lnTo>
                  <a:lnTo>
                    <a:pt x="0" y="823208"/>
                  </a:lnTo>
                  <a:lnTo>
                    <a:pt x="71893" y="901645"/>
                  </a:lnTo>
                  <a:lnTo>
                    <a:pt x="228269" y="787096"/>
                  </a:lnTo>
                  <a:lnTo>
                    <a:pt x="398642" y="948027"/>
                  </a:lnTo>
                  <a:lnTo>
                    <a:pt x="482296" y="895516"/>
                  </a:lnTo>
                  <a:lnTo>
                    <a:pt x="555597" y="1099019"/>
                  </a:lnTo>
                  <a:lnTo>
                    <a:pt x="469458" y="1334245"/>
                  </a:lnTo>
                  <a:lnTo>
                    <a:pt x="495052" y="1481842"/>
                  </a:lnTo>
                  <a:lnTo>
                    <a:pt x="793474" y="1567732"/>
                  </a:lnTo>
                  <a:lnTo>
                    <a:pt x="1083282" y="1773886"/>
                  </a:lnTo>
                  <a:lnTo>
                    <a:pt x="1399264" y="1639791"/>
                  </a:lnTo>
                  <a:lnTo>
                    <a:pt x="1434217" y="1537087"/>
                  </a:lnTo>
                  <a:lnTo>
                    <a:pt x="1596142" y="1547274"/>
                  </a:lnTo>
                  <a:lnTo>
                    <a:pt x="1524994" y="1679713"/>
                  </a:lnTo>
                  <a:lnTo>
                    <a:pt x="1593077" y="1815879"/>
                  </a:lnTo>
                  <a:lnTo>
                    <a:pt x="1880152" y="1999422"/>
                  </a:lnTo>
                  <a:lnTo>
                    <a:pt x="1766763" y="2021039"/>
                  </a:lnTo>
                  <a:lnTo>
                    <a:pt x="1819772" y="2083987"/>
                  </a:lnTo>
                  <a:lnTo>
                    <a:pt x="1793102" y="2244504"/>
                  </a:lnTo>
                  <a:lnTo>
                    <a:pt x="1990642" y="2208392"/>
                  </a:lnTo>
                  <a:lnTo>
                    <a:pt x="2013585" y="2088791"/>
                  </a:lnTo>
                  <a:lnTo>
                    <a:pt x="2031972" y="1819441"/>
                  </a:lnTo>
                  <a:lnTo>
                    <a:pt x="2103866" y="1825238"/>
                  </a:lnTo>
                  <a:lnTo>
                    <a:pt x="2092767" y="1673998"/>
                  </a:lnTo>
                  <a:lnTo>
                    <a:pt x="2155218" y="1656853"/>
                  </a:lnTo>
                  <a:lnTo>
                    <a:pt x="2183875" y="1220525"/>
                  </a:lnTo>
                  <a:lnTo>
                    <a:pt x="1999919" y="657474"/>
                  </a:lnTo>
                  <a:lnTo>
                    <a:pt x="1776123" y="663106"/>
                  </a:lnTo>
                  <a:lnTo>
                    <a:pt x="1754753" y="344971"/>
                  </a:lnTo>
                  <a:lnTo>
                    <a:pt x="1662154" y="345385"/>
                  </a:lnTo>
                  <a:lnTo>
                    <a:pt x="1419142" y="85891"/>
                  </a:lnTo>
                  <a:lnTo>
                    <a:pt x="796538" y="183128"/>
                  </a:lnTo>
                  <a:close/>
                </a:path>
              </a:pathLst>
            </a:custGeom>
            <a:solidFill>
              <a:srgbClr val="346929"/>
            </a:solidFill>
            <a:ln w="0" cap="rnd">
              <a:solidFill>
                <a:srgbClr val="FFFFFF"/>
              </a:solidFill>
              <a:prstDash val="solid"/>
              <a:round/>
            </a:ln>
          </p:spPr>
          <p:txBody>
            <a:bodyPr rtlCol="0" anchor="ctr"/>
            <a:lstStyle/>
            <a:p>
              <a:endParaRPr lang="en-US"/>
            </a:p>
          </p:txBody>
        </p:sp>
      </p:grpSp>
      <p:pic>
        <p:nvPicPr>
          <p:cNvPr id="48" name="Graphic 47" descr="Marker">
            <a:extLst>
              <a:ext uri="{FF2B5EF4-FFF2-40B4-BE49-F238E27FC236}">
                <a16:creationId xmlns:a16="http://schemas.microsoft.com/office/drawing/2014/main" id="{3D59590F-6D25-40DF-9978-3093B5A233F3}"/>
              </a:ext>
            </a:extLst>
          </p:cNvPr>
          <p:cNvPicPr>
            <a:picLocks noChangeAspect="1"/>
          </p:cNvPicPr>
          <p:nvPr/>
        </p:nvPicPr>
        <p:blipFill>
          <a:blip r:embed="rId3" cstate="email">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731764" y="3105976"/>
            <a:ext cx="438633" cy="438633"/>
          </a:xfrm>
          <a:prstGeom prst="rect">
            <a:avLst/>
          </a:prstGeom>
        </p:spPr>
      </p:pic>
      <p:pic>
        <p:nvPicPr>
          <p:cNvPr id="50" name="Graphic 49" descr="Marker">
            <a:extLst>
              <a:ext uri="{FF2B5EF4-FFF2-40B4-BE49-F238E27FC236}">
                <a16:creationId xmlns:a16="http://schemas.microsoft.com/office/drawing/2014/main" id="{873618A3-4E7C-4AAB-BAAF-BF562940D526}"/>
              </a:ext>
            </a:extLst>
          </p:cNvPr>
          <p:cNvPicPr>
            <a:picLocks noChangeAspect="1"/>
          </p:cNvPicPr>
          <p:nvPr/>
        </p:nvPicPr>
        <p:blipFill>
          <a:blip r:embed="rId3" cstate="email">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261453" y="3526273"/>
            <a:ext cx="438633" cy="438633"/>
          </a:xfrm>
          <a:prstGeom prst="rect">
            <a:avLst/>
          </a:prstGeom>
        </p:spPr>
      </p:pic>
      <p:sp>
        <p:nvSpPr>
          <p:cNvPr id="49" name="Slide Number Placeholder 48">
            <a:extLst>
              <a:ext uri="{FF2B5EF4-FFF2-40B4-BE49-F238E27FC236}">
                <a16:creationId xmlns:a16="http://schemas.microsoft.com/office/drawing/2014/main" id="{8D02A13F-772F-4216-90D3-57B80A1680A3}"/>
              </a:ext>
            </a:extLst>
          </p:cNvPr>
          <p:cNvSpPr>
            <a:spLocks noGrp="1"/>
          </p:cNvSpPr>
          <p:nvPr>
            <p:ph type="sldNum" sz="quarter" idx="7"/>
          </p:nvPr>
        </p:nvSpPr>
        <p:spPr/>
        <p:txBody>
          <a:bodyPr/>
          <a:lstStyle/>
          <a:p>
            <a:pPr marL="38100">
              <a:spcBef>
                <a:spcPts val="65"/>
              </a:spcBef>
            </a:pPr>
            <a:fld id="{81D60167-4931-47E6-BA6A-407CBD079E47}" type="slidenum">
              <a:rPr lang="en-US" smtClean="0">
                <a:latin typeface="FuturaPT-Demi"/>
                <a:cs typeface="FuturaPT-Demi"/>
              </a:rPr>
              <a:pPr marL="38100">
                <a:spcBef>
                  <a:spcPts val="65"/>
                </a:spcBef>
              </a:pPr>
              <a:t>30</a:t>
            </a:fld>
            <a:r>
              <a:rPr lang="en-US" b="1">
                <a:latin typeface="FuturaPT-Demi"/>
                <a:cs typeface="FuturaPT-Demi"/>
              </a:rPr>
              <a:t>  </a:t>
            </a:r>
            <a:r>
              <a:rPr lang="en-US"/>
              <a:t>|  </a:t>
            </a:r>
            <a:r>
              <a:rPr lang="en-US" spc="-10"/>
              <a:t>World </a:t>
            </a:r>
            <a:r>
              <a:rPr lang="en-US" spc="-5"/>
              <a:t>Development </a:t>
            </a:r>
            <a:r>
              <a:rPr lang="en-US" spc="-10"/>
              <a:t>Report</a:t>
            </a:r>
            <a:r>
              <a:rPr lang="en-US" spc="80"/>
              <a:t> </a:t>
            </a:r>
            <a:r>
              <a:rPr lang="en-US" spc="-10"/>
              <a:t>2020</a:t>
            </a:r>
            <a:endParaRPr lang="en-US" spc="-10" dirty="0"/>
          </a:p>
        </p:txBody>
      </p:sp>
    </p:spTree>
    <p:extLst>
      <p:ext uri="{BB962C8B-B14F-4D97-AF65-F5344CB8AC3E}">
        <p14:creationId xmlns:p14="http://schemas.microsoft.com/office/powerpoint/2010/main" val="155719900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0" y="0"/>
            <a:ext cx="3979545" cy="5143500"/>
          </a:xfrm>
          <a:custGeom>
            <a:avLst/>
            <a:gdLst/>
            <a:ahLst/>
            <a:cxnLst/>
            <a:rect l="l" t="t" r="r" b="b"/>
            <a:pathLst>
              <a:path w="3979545" h="5143500">
                <a:moveTo>
                  <a:pt x="0" y="5143500"/>
                </a:moveTo>
                <a:lnTo>
                  <a:pt x="3979329" y="5143500"/>
                </a:lnTo>
                <a:lnTo>
                  <a:pt x="3979329" y="0"/>
                </a:lnTo>
                <a:lnTo>
                  <a:pt x="0" y="0"/>
                </a:lnTo>
                <a:lnTo>
                  <a:pt x="0" y="5143500"/>
                </a:lnTo>
                <a:close/>
              </a:path>
            </a:pathLst>
          </a:custGeom>
          <a:solidFill>
            <a:schemeClr val="accent3">
              <a:lumMod val="20000"/>
              <a:lumOff val="80000"/>
            </a:schemeClr>
          </a:solidFill>
        </p:spPr>
        <p:txBody>
          <a:bodyPr wrap="square" lIns="0" tIns="0" rIns="0" bIns="0" rtlCol="0"/>
          <a:lstStyle/>
          <a:p>
            <a:endParaRPr dirty="0"/>
          </a:p>
        </p:txBody>
      </p:sp>
      <p:sp>
        <p:nvSpPr>
          <p:cNvPr id="48" name="object 48"/>
          <p:cNvSpPr txBox="1">
            <a:spLocks noGrp="1"/>
          </p:cNvSpPr>
          <p:nvPr>
            <p:ph type="title"/>
          </p:nvPr>
        </p:nvSpPr>
        <p:spPr>
          <a:xfrm>
            <a:off x="533400" y="438150"/>
            <a:ext cx="2971800" cy="2377126"/>
          </a:xfrm>
          <a:prstGeom prst="rect">
            <a:avLst/>
          </a:prstGeom>
        </p:spPr>
        <p:txBody>
          <a:bodyPr vert="horz" wrap="square" lIns="0" tIns="63500" rIns="0" bIns="0" rtlCol="0">
            <a:spAutoFit/>
          </a:bodyPr>
          <a:lstStyle/>
          <a:p>
            <a:pPr marL="12700" marR="5080">
              <a:lnSpc>
                <a:spcPts val="3000"/>
              </a:lnSpc>
              <a:spcBef>
                <a:spcPts val="500"/>
              </a:spcBef>
            </a:pPr>
            <a:r>
              <a:rPr lang="en-US" spc="-5" dirty="0"/>
              <a:t>What are the impacts of removing specific constraints? </a:t>
            </a:r>
            <a:br>
              <a:rPr lang="en-US" spc="-5" dirty="0"/>
            </a:br>
            <a:br>
              <a:rPr lang="en-US" spc="-5" dirty="0"/>
            </a:br>
            <a:r>
              <a:rPr lang="en-US" spc="-5" dirty="0">
                <a:solidFill>
                  <a:srgbClr val="00B050"/>
                </a:solidFill>
              </a:rPr>
              <a:t>If Africa…</a:t>
            </a:r>
            <a:endParaRPr spc="-5" dirty="0">
              <a:solidFill>
                <a:srgbClr val="00B050"/>
              </a:solidFill>
            </a:endParaRPr>
          </a:p>
        </p:txBody>
      </p:sp>
      <p:sp>
        <p:nvSpPr>
          <p:cNvPr id="11" name="Slide Number Placeholder 10">
            <a:extLst>
              <a:ext uri="{FF2B5EF4-FFF2-40B4-BE49-F238E27FC236}">
                <a16:creationId xmlns:a16="http://schemas.microsoft.com/office/drawing/2014/main" id="{2834259B-8B69-460D-A6AC-648CBCF08FA2}"/>
              </a:ext>
            </a:extLst>
          </p:cNvPr>
          <p:cNvSpPr>
            <a:spLocks noGrp="1"/>
          </p:cNvSpPr>
          <p:nvPr>
            <p:ph type="sldNum" sz="quarter" idx="7"/>
          </p:nvPr>
        </p:nvSpPr>
        <p:spPr/>
        <p:txBody>
          <a:bodyPr/>
          <a:lstStyle/>
          <a:p>
            <a:pPr marL="38100">
              <a:spcBef>
                <a:spcPts val="65"/>
              </a:spcBef>
            </a:pPr>
            <a:fld id="{81D60167-4931-47E6-BA6A-407CBD079E47}" type="slidenum">
              <a:rPr lang="en-US" smtClean="0">
                <a:latin typeface="FuturaPT-Demi"/>
                <a:cs typeface="FuturaPT-Demi"/>
              </a:rPr>
              <a:pPr marL="38100">
                <a:spcBef>
                  <a:spcPts val="65"/>
                </a:spcBef>
              </a:pPr>
              <a:t>31</a:t>
            </a:fld>
            <a:r>
              <a:rPr lang="en-US" b="1">
                <a:latin typeface="FuturaPT-Demi"/>
                <a:cs typeface="FuturaPT-Demi"/>
              </a:rPr>
              <a:t>  </a:t>
            </a:r>
            <a:r>
              <a:rPr lang="en-US"/>
              <a:t>|  </a:t>
            </a:r>
            <a:r>
              <a:rPr lang="en-US" spc="-10"/>
              <a:t>World </a:t>
            </a:r>
            <a:r>
              <a:rPr lang="en-US" spc="-5"/>
              <a:t>Development </a:t>
            </a:r>
            <a:r>
              <a:rPr lang="en-US" spc="-10"/>
              <a:t>Report</a:t>
            </a:r>
            <a:r>
              <a:rPr lang="en-US" spc="80"/>
              <a:t> </a:t>
            </a:r>
            <a:r>
              <a:rPr lang="en-US" spc="-10"/>
              <a:t>2020</a:t>
            </a:r>
            <a:endParaRPr lang="en-US" spc="-10" dirty="0"/>
          </a:p>
        </p:txBody>
      </p:sp>
      <p:sp>
        <p:nvSpPr>
          <p:cNvPr id="57" name="object 3">
            <a:extLst>
              <a:ext uri="{FF2B5EF4-FFF2-40B4-BE49-F238E27FC236}">
                <a16:creationId xmlns:a16="http://schemas.microsoft.com/office/drawing/2014/main" id="{33116AAC-3AEA-41C3-8D4E-33B5A11E4B04}"/>
              </a:ext>
            </a:extLst>
          </p:cNvPr>
          <p:cNvSpPr/>
          <p:nvPr/>
        </p:nvSpPr>
        <p:spPr>
          <a:xfrm>
            <a:off x="3979544" y="0"/>
            <a:ext cx="5316855" cy="5143500"/>
          </a:xfrm>
          <a:custGeom>
            <a:avLst/>
            <a:gdLst/>
            <a:ahLst/>
            <a:cxnLst/>
            <a:rect l="l" t="t" r="r" b="b"/>
            <a:pathLst>
              <a:path w="5165090" h="5143500">
                <a:moveTo>
                  <a:pt x="0" y="5143500"/>
                </a:moveTo>
                <a:lnTo>
                  <a:pt x="5164670" y="5143500"/>
                </a:lnTo>
                <a:lnTo>
                  <a:pt x="5164670" y="0"/>
                </a:lnTo>
                <a:lnTo>
                  <a:pt x="0" y="0"/>
                </a:lnTo>
                <a:lnTo>
                  <a:pt x="0" y="5143500"/>
                </a:lnTo>
                <a:close/>
              </a:path>
            </a:pathLst>
          </a:custGeom>
          <a:solidFill>
            <a:schemeClr val="accent3">
              <a:lumMod val="40000"/>
              <a:lumOff val="60000"/>
            </a:schemeClr>
          </a:solidFill>
        </p:spPr>
        <p:txBody>
          <a:bodyPr wrap="square" lIns="0" tIns="0" rIns="0" bIns="0" rtlCol="0"/>
          <a:lstStyle/>
          <a:p>
            <a:pPr marL="742950" lvl="1" indent="-285750" fontAlgn="t">
              <a:buFont typeface="Wingdings" panose="05000000000000000000" pitchFamily="2" charset="2"/>
              <a:buChar char="ü"/>
            </a:pPr>
            <a:endParaRPr lang="en-US" sz="1600" dirty="0">
              <a:latin typeface="FuturaPT-Book"/>
            </a:endParaRPr>
          </a:p>
          <a:p>
            <a:pPr marL="742950" lvl="1" indent="-285750" fontAlgn="t">
              <a:buFont typeface="Wingdings" panose="05000000000000000000" pitchFamily="2" charset="2"/>
              <a:buChar char="ü"/>
            </a:pPr>
            <a:endParaRPr lang="en-US" sz="1600" dirty="0">
              <a:latin typeface="FuturaPT-Book"/>
            </a:endParaRPr>
          </a:p>
          <a:p>
            <a:pPr lvl="1" fontAlgn="t"/>
            <a:endParaRPr lang="en-US" sz="1600" dirty="0">
              <a:latin typeface="FuturaPT-Book"/>
              <a:sym typeface="Wingdings" panose="05000000000000000000" pitchFamily="2" charset="2"/>
            </a:endParaRPr>
          </a:p>
          <a:p>
            <a:pPr lvl="1" fontAlgn="t"/>
            <a:endParaRPr lang="en-US" sz="1600" dirty="0">
              <a:latin typeface="FuturaPT-Book"/>
            </a:endParaRPr>
          </a:p>
        </p:txBody>
      </p:sp>
      <p:graphicFrame>
        <p:nvGraphicFramePr>
          <p:cNvPr id="3" name="Table 2">
            <a:extLst>
              <a:ext uri="{FF2B5EF4-FFF2-40B4-BE49-F238E27FC236}">
                <a16:creationId xmlns:a16="http://schemas.microsoft.com/office/drawing/2014/main" id="{FCF6680C-587E-4411-B514-38AC7EB6FFF2}"/>
              </a:ext>
            </a:extLst>
          </p:cNvPr>
          <p:cNvGraphicFramePr>
            <a:graphicFrameLocks noGrp="1"/>
          </p:cNvGraphicFramePr>
          <p:nvPr/>
        </p:nvGraphicFramePr>
        <p:xfrm>
          <a:off x="4191000" y="361950"/>
          <a:ext cx="4800600" cy="4282694"/>
        </p:xfrm>
        <a:graphic>
          <a:graphicData uri="http://schemas.openxmlformats.org/drawingml/2006/table">
            <a:tbl>
              <a:tblPr>
                <a:tableStyleId>{5C22544A-7EE6-4342-B048-85BDC9FD1C3A}</a:tableStyleId>
              </a:tblPr>
              <a:tblGrid>
                <a:gridCol w="1292470">
                  <a:extLst>
                    <a:ext uri="{9D8B030D-6E8A-4147-A177-3AD203B41FA5}">
                      <a16:colId xmlns:a16="http://schemas.microsoft.com/office/drawing/2014/main" val="1242701644"/>
                    </a:ext>
                  </a:extLst>
                </a:gridCol>
                <a:gridCol w="1145930">
                  <a:extLst>
                    <a:ext uri="{9D8B030D-6E8A-4147-A177-3AD203B41FA5}">
                      <a16:colId xmlns:a16="http://schemas.microsoft.com/office/drawing/2014/main" val="629036624"/>
                    </a:ext>
                  </a:extLst>
                </a:gridCol>
                <a:gridCol w="1143000">
                  <a:extLst>
                    <a:ext uri="{9D8B030D-6E8A-4147-A177-3AD203B41FA5}">
                      <a16:colId xmlns:a16="http://schemas.microsoft.com/office/drawing/2014/main" val="1806495033"/>
                    </a:ext>
                  </a:extLst>
                </a:gridCol>
                <a:gridCol w="1219200">
                  <a:extLst>
                    <a:ext uri="{9D8B030D-6E8A-4147-A177-3AD203B41FA5}">
                      <a16:colId xmlns:a16="http://schemas.microsoft.com/office/drawing/2014/main" val="2983768329"/>
                    </a:ext>
                  </a:extLst>
                </a:gridCol>
              </a:tblGrid>
              <a:tr h="267235">
                <a:tc>
                  <a:txBody>
                    <a:bodyPr/>
                    <a:lstStyle/>
                    <a:p>
                      <a:pPr algn="l" fontAlgn="b"/>
                      <a:endParaRPr lang="en-US" sz="900" b="1" i="0" u="none" strike="noStrike" dirty="0">
                        <a:solidFill>
                          <a:srgbClr val="000000"/>
                        </a:solidFill>
                        <a:effectLst/>
                        <a:latin typeface="Calibri" panose="020F0502020204030204" pitchFamily="34" charset="0"/>
                      </a:endParaRPr>
                    </a:p>
                  </a:txBody>
                  <a:tcPr marL="5528" marR="5528" marT="5528"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l" fontAlgn="b"/>
                      <a:r>
                        <a:rPr lang="en-US" sz="900" b="1" u="none" strike="noStrike" dirty="0">
                          <a:effectLst/>
                        </a:rPr>
                        <a:t>reduced tariffs to level in ECA (best performer)</a:t>
                      </a:r>
                      <a:endParaRPr lang="en-US" sz="900" b="1" i="0" u="none" strike="noStrike" dirty="0">
                        <a:solidFill>
                          <a:srgbClr val="000000"/>
                        </a:solidFill>
                        <a:effectLst/>
                        <a:latin typeface="Calibri" panose="020F0502020204030204" pitchFamily="34" charset="0"/>
                      </a:endParaRPr>
                    </a:p>
                  </a:txBody>
                  <a:tcPr marL="5528" marR="5528" marT="5528"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l" fontAlgn="b"/>
                      <a:endParaRPr lang="en-US" sz="900" b="1" i="0" u="none" strike="noStrike" dirty="0">
                        <a:solidFill>
                          <a:srgbClr val="000000"/>
                        </a:solidFill>
                        <a:effectLst/>
                        <a:latin typeface="Calibri" panose="020F0502020204030204" pitchFamily="34" charset="0"/>
                      </a:endParaRPr>
                    </a:p>
                  </a:txBody>
                  <a:tcPr marL="5528" marR="5528" marT="5528"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l" fontAlgn="b"/>
                      <a:r>
                        <a:rPr lang="en-US" sz="900" b="1" u="none" strike="noStrike" dirty="0">
                          <a:effectLst/>
                        </a:rPr>
                        <a:t>impact on GVC part. share in %</a:t>
                      </a:r>
                      <a:endParaRPr lang="en-US" sz="900" b="1" i="0" u="none" strike="noStrike" dirty="0">
                        <a:solidFill>
                          <a:srgbClr val="000000"/>
                        </a:solidFill>
                        <a:effectLst/>
                        <a:latin typeface="Calibri" panose="020F0502020204030204" pitchFamily="34" charset="0"/>
                      </a:endParaRPr>
                    </a:p>
                  </a:txBody>
                  <a:tcPr marL="5528" marR="5528" marT="5528"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098208457"/>
                  </a:ext>
                </a:extLst>
              </a:tr>
              <a:tr h="194470">
                <a:tc>
                  <a:txBody>
                    <a:bodyPr/>
                    <a:lstStyle/>
                    <a:p>
                      <a:pPr algn="l" fontAlgn="b"/>
                      <a:r>
                        <a:rPr lang="en-US" sz="900" u="none" strike="noStrike" dirty="0">
                          <a:effectLst/>
                        </a:rPr>
                        <a:t>East Asia &amp; Pacific</a:t>
                      </a:r>
                      <a:endParaRPr lang="en-US" sz="900" b="0" i="0" u="none" strike="noStrike" dirty="0">
                        <a:solidFill>
                          <a:srgbClr val="000000"/>
                        </a:solidFill>
                        <a:effectLst/>
                        <a:latin typeface="Calibri" panose="020F0502020204030204" pitchFamily="34" charset="0"/>
                      </a:endParaRPr>
                    </a:p>
                  </a:txBody>
                  <a:tcPr marL="5528" marR="5528" marT="5528"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b"/>
                      <a:r>
                        <a:rPr lang="en-US" sz="900" u="none" strike="noStrike" dirty="0">
                          <a:effectLst/>
                        </a:rPr>
                        <a:t>-2.62</a:t>
                      </a:r>
                      <a:endParaRPr lang="en-US" sz="900" b="0" i="0" u="none" strike="noStrike" dirty="0">
                        <a:solidFill>
                          <a:srgbClr val="000000"/>
                        </a:solidFill>
                        <a:effectLst/>
                        <a:latin typeface="Calibri" panose="020F0502020204030204" pitchFamily="34" charset="0"/>
                      </a:endParaRPr>
                    </a:p>
                  </a:txBody>
                  <a:tcPr marL="5528" marR="5528" marT="5528"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c rowSpan="5">
                  <a:txBody>
                    <a:bodyPr/>
                    <a:lstStyle/>
                    <a:p>
                      <a:pPr algn="l" fontAlgn="b"/>
                      <a:endParaRPr lang="en-US" sz="900" b="0" i="0" u="none" strike="noStrike" dirty="0">
                        <a:solidFill>
                          <a:srgbClr val="000000"/>
                        </a:solidFill>
                        <a:effectLst/>
                        <a:latin typeface="Calibri" panose="020F0502020204030204" pitchFamily="34" charset="0"/>
                      </a:endParaRPr>
                    </a:p>
                  </a:txBody>
                  <a:tcPr marL="5528" marR="5528" marT="5528"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b"/>
                      <a:r>
                        <a:rPr lang="en-US" sz="900" u="none" strike="noStrike" dirty="0">
                          <a:effectLst/>
                        </a:rPr>
                        <a:t>5%</a:t>
                      </a:r>
                      <a:endParaRPr lang="en-US" sz="900" b="0" i="0" u="none" strike="noStrike" dirty="0">
                        <a:solidFill>
                          <a:srgbClr val="000000"/>
                        </a:solidFill>
                        <a:effectLst/>
                        <a:latin typeface="Calibri" panose="020F0502020204030204" pitchFamily="34" charset="0"/>
                      </a:endParaRPr>
                    </a:p>
                  </a:txBody>
                  <a:tcPr marL="5528" marR="5528" marT="5528"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115120991"/>
                  </a:ext>
                </a:extLst>
              </a:tr>
              <a:tr h="194470">
                <a:tc>
                  <a:txBody>
                    <a:bodyPr/>
                    <a:lstStyle/>
                    <a:p>
                      <a:pPr algn="l" fontAlgn="b"/>
                      <a:r>
                        <a:rPr lang="en-US" sz="900" u="none" strike="noStrike" dirty="0">
                          <a:effectLst/>
                        </a:rPr>
                        <a:t>Latin America &amp; Caribbean</a:t>
                      </a:r>
                      <a:endParaRPr lang="en-US" sz="900" b="0" i="0" u="none" strike="noStrike" dirty="0">
                        <a:solidFill>
                          <a:srgbClr val="000000"/>
                        </a:solidFill>
                        <a:effectLst/>
                        <a:latin typeface="Calibri" panose="020F0502020204030204" pitchFamily="34" charset="0"/>
                      </a:endParaRPr>
                    </a:p>
                  </a:txBody>
                  <a:tcPr marL="5528" marR="5528" marT="5528"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b"/>
                      <a:r>
                        <a:rPr lang="en-US" sz="900" u="none" strike="noStrike" dirty="0">
                          <a:effectLst/>
                        </a:rPr>
                        <a:t>-3.26</a:t>
                      </a:r>
                      <a:endParaRPr lang="en-US" sz="900" b="0" i="0" u="none" strike="noStrike" dirty="0">
                        <a:solidFill>
                          <a:srgbClr val="000000"/>
                        </a:solidFill>
                        <a:effectLst/>
                        <a:latin typeface="Calibri" panose="020F0502020204030204" pitchFamily="34" charset="0"/>
                      </a:endParaRPr>
                    </a:p>
                  </a:txBody>
                  <a:tcPr marL="5528" marR="5528" marT="5528"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c vMerge="1">
                  <a:txBody>
                    <a:bodyPr/>
                    <a:lstStyle/>
                    <a:p>
                      <a:pPr algn="l" fontAlgn="b"/>
                      <a:endParaRPr lang="en-US" sz="900" b="0" i="0" u="none" strike="noStrike" dirty="0">
                        <a:solidFill>
                          <a:srgbClr val="000000"/>
                        </a:solidFill>
                        <a:effectLst/>
                        <a:latin typeface="Calibri" panose="020F0502020204030204" pitchFamily="34" charset="0"/>
                      </a:endParaRPr>
                    </a:p>
                  </a:txBody>
                  <a:tcPr marL="5528" marR="5528" marT="5528" marB="0" anchor="b"/>
                </a:tc>
                <a:tc>
                  <a:txBody>
                    <a:bodyPr/>
                    <a:lstStyle/>
                    <a:p>
                      <a:pPr algn="ctr" fontAlgn="b"/>
                      <a:r>
                        <a:rPr lang="en-US" sz="900" u="none" strike="noStrike" dirty="0">
                          <a:effectLst/>
                        </a:rPr>
                        <a:t>7%</a:t>
                      </a:r>
                      <a:endParaRPr lang="en-US" sz="900" b="0" i="0" u="none" strike="noStrike" dirty="0">
                        <a:solidFill>
                          <a:srgbClr val="000000"/>
                        </a:solidFill>
                        <a:effectLst/>
                        <a:latin typeface="Calibri" panose="020F0502020204030204" pitchFamily="34" charset="0"/>
                      </a:endParaRPr>
                    </a:p>
                  </a:txBody>
                  <a:tcPr marL="5528" marR="5528" marT="5528"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665867932"/>
                  </a:ext>
                </a:extLst>
              </a:tr>
              <a:tr h="194470">
                <a:tc>
                  <a:txBody>
                    <a:bodyPr/>
                    <a:lstStyle/>
                    <a:p>
                      <a:pPr algn="l" fontAlgn="b"/>
                      <a:r>
                        <a:rPr lang="en-US" sz="900" u="none" strike="noStrike" dirty="0">
                          <a:effectLst/>
                        </a:rPr>
                        <a:t>Middle East &amp; North Africa</a:t>
                      </a:r>
                      <a:endParaRPr lang="en-US" sz="900" b="0" i="0" u="none" strike="noStrike" dirty="0">
                        <a:solidFill>
                          <a:srgbClr val="000000"/>
                        </a:solidFill>
                        <a:effectLst/>
                        <a:latin typeface="Calibri" panose="020F0502020204030204" pitchFamily="34" charset="0"/>
                      </a:endParaRPr>
                    </a:p>
                  </a:txBody>
                  <a:tcPr marL="5528" marR="5528" marT="5528"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b"/>
                      <a:r>
                        <a:rPr lang="en-US" sz="900" u="none" strike="noStrike" dirty="0">
                          <a:effectLst/>
                        </a:rPr>
                        <a:t>-5.75</a:t>
                      </a:r>
                      <a:endParaRPr lang="en-US" sz="900" b="0" i="0" u="none" strike="noStrike" dirty="0">
                        <a:solidFill>
                          <a:srgbClr val="000000"/>
                        </a:solidFill>
                        <a:effectLst/>
                        <a:latin typeface="Calibri" panose="020F0502020204030204" pitchFamily="34" charset="0"/>
                      </a:endParaRPr>
                    </a:p>
                  </a:txBody>
                  <a:tcPr marL="5528" marR="5528" marT="5528"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c vMerge="1">
                  <a:txBody>
                    <a:bodyPr/>
                    <a:lstStyle/>
                    <a:p>
                      <a:pPr algn="l" fontAlgn="b"/>
                      <a:endParaRPr lang="en-US" sz="900" b="0" i="0" u="none" strike="noStrike" dirty="0">
                        <a:solidFill>
                          <a:srgbClr val="000000"/>
                        </a:solidFill>
                        <a:effectLst/>
                        <a:latin typeface="Calibri" panose="020F0502020204030204" pitchFamily="34" charset="0"/>
                      </a:endParaRPr>
                    </a:p>
                  </a:txBody>
                  <a:tcPr marL="5528" marR="5528" marT="5528" marB="0" anchor="b"/>
                </a:tc>
                <a:tc>
                  <a:txBody>
                    <a:bodyPr/>
                    <a:lstStyle/>
                    <a:p>
                      <a:pPr algn="ctr" fontAlgn="b"/>
                      <a:r>
                        <a:rPr lang="en-US" sz="900" u="none" strike="noStrike" dirty="0">
                          <a:effectLst/>
                        </a:rPr>
                        <a:t>16%</a:t>
                      </a:r>
                      <a:endParaRPr lang="en-US" sz="900" b="0" i="0" u="none" strike="noStrike" dirty="0">
                        <a:solidFill>
                          <a:srgbClr val="000000"/>
                        </a:solidFill>
                        <a:effectLst/>
                        <a:latin typeface="Calibri" panose="020F0502020204030204" pitchFamily="34" charset="0"/>
                      </a:endParaRPr>
                    </a:p>
                  </a:txBody>
                  <a:tcPr marL="5528" marR="5528" marT="5528"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197955575"/>
                  </a:ext>
                </a:extLst>
              </a:tr>
              <a:tr h="194470">
                <a:tc>
                  <a:txBody>
                    <a:bodyPr/>
                    <a:lstStyle/>
                    <a:p>
                      <a:pPr algn="l" fontAlgn="b"/>
                      <a:r>
                        <a:rPr lang="en-US" sz="900" u="none" strike="noStrike">
                          <a:effectLst/>
                        </a:rPr>
                        <a:t>South Asia</a:t>
                      </a:r>
                      <a:endParaRPr lang="en-US" sz="900" b="0" i="0" u="none" strike="noStrike">
                        <a:solidFill>
                          <a:srgbClr val="000000"/>
                        </a:solidFill>
                        <a:effectLst/>
                        <a:latin typeface="Calibri" panose="020F0502020204030204" pitchFamily="34" charset="0"/>
                      </a:endParaRPr>
                    </a:p>
                  </a:txBody>
                  <a:tcPr marL="5528" marR="5528" marT="5528"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b"/>
                      <a:r>
                        <a:rPr lang="en-US" sz="900" u="none" strike="noStrike" dirty="0">
                          <a:effectLst/>
                        </a:rPr>
                        <a:t>-7.98</a:t>
                      </a:r>
                      <a:endParaRPr lang="en-US" sz="900" b="0" i="0" u="none" strike="noStrike" dirty="0">
                        <a:solidFill>
                          <a:srgbClr val="000000"/>
                        </a:solidFill>
                        <a:effectLst/>
                        <a:latin typeface="Calibri" panose="020F0502020204030204" pitchFamily="34" charset="0"/>
                      </a:endParaRPr>
                    </a:p>
                  </a:txBody>
                  <a:tcPr marL="5528" marR="5528" marT="5528"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c vMerge="1">
                  <a:txBody>
                    <a:bodyPr/>
                    <a:lstStyle/>
                    <a:p>
                      <a:pPr algn="l" fontAlgn="b"/>
                      <a:endParaRPr lang="en-US" sz="900" b="0" i="0" u="none" strike="noStrike" dirty="0">
                        <a:solidFill>
                          <a:srgbClr val="000000"/>
                        </a:solidFill>
                        <a:effectLst/>
                        <a:latin typeface="Calibri" panose="020F0502020204030204" pitchFamily="34" charset="0"/>
                      </a:endParaRPr>
                    </a:p>
                  </a:txBody>
                  <a:tcPr marL="5528" marR="5528" marT="5528" marB="0" anchor="b"/>
                </a:tc>
                <a:tc>
                  <a:txBody>
                    <a:bodyPr/>
                    <a:lstStyle/>
                    <a:p>
                      <a:pPr algn="ctr" fontAlgn="b"/>
                      <a:r>
                        <a:rPr lang="en-US" sz="900" u="none" strike="noStrike" dirty="0">
                          <a:effectLst/>
                        </a:rPr>
                        <a:t>20%</a:t>
                      </a:r>
                      <a:endParaRPr lang="en-US" sz="900" b="0" i="0" u="none" strike="noStrike" dirty="0">
                        <a:solidFill>
                          <a:srgbClr val="000000"/>
                        </a:solidFill>
                        <a:effectLst/>
                        <a:latin typeface="Calibri" panose="020F0502020204030204" pitchFamily="34" charset="0"/>
                      </a:endParaRPr>
                    </a:p>
                  </a:txBody>
                  <a:tcPr marL="5528" marR="5528" marT="5528"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71966268"/>
                  </a:ext>
                </a:extLst>
              </a:tr>
              <a:tr h="194470">
                <a:tc>
                  <a:txBody>
                    <a:bodyPr/>
                    <a:lstStyle/>
                    <a:p>
                      <a:pPr marL="0" algn="l" fontAlgn="b"/>
                      <a:r>
                        <a:rPr lang="en-US" sz="1000" b="1" u="none" strike="noStrike" dirty="0">
                          <a:solidFill>
                            <a:schemeClr val="dk1"/>
                          </a:solidFill>
                          <a:effectLst/>
                          <a:latin typeface="+mn-lt"/>
                          <a:ea typeface="+mn-ea"/>
                          <a:cs typeface="+mn-cs"/>
                        </a:rPr>
                        <a:t>Sub-Saharan Africa</a:t>
                      </a:r>
                    </a:p>
                  </a:txBody>
                  <a:tcPr marL="5528" marR="5528" marT="5528"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b"/>
                      <a:r>
                        <a:rPr lang="en-US" sz="900" b="1" u="none" strike="noStrike" dirty="0">
                          <a:effectLst/>
                        </a:rPr>
                        <a:t>-5.54</a:t>
                      </a:r>
                      <a:endParaRPr lang="en-US" sz="900" b="1" i="0" u="none" strike="noStrike" dirty="0">
                        <a:solidFill>
                          <a:srgbClr val="000000"/>
                        </a:solidFill>
                        <a:effectLst/>
                        <a:latin typeface="Calibri" panose="020F0502020204030204" pitchFamily="34" charset="0"/>
                      </a:endParaRPr>
                    </a:p>
                  </a:txBody>
                  <a:tcPr marL="5528" marR="5528" marT="5528"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c vMerge="1">
                  <a:txBody>
                    <a:bodyPr/>
                    <a:lstStyle/>
                    <a:p>
                      <a:pPr algn="l" fontAlgn="b"/>
                      <a:endParaRPr lang="en-US" sz="900" b="0" i="0" u="none" strike="noStrike" dirty="0">
                        <a:solidFill>
                          <a:srgbClr val="000000"/>
                        </a:solidFill>
                        <a:effectLst/>
                        <a:latin typeface="Calibri" panose="020F0502020204030204" pitchFamily="34" charset="0"/>
                      </a:endParaRPr>
                    </a:p>
                  </a:txBody>
                  <a:tcPr marL="5528" marR="5528" marT="5528" marB="0" anchor="b"/>
                </a:tc>
                <a:tc>
                  <a:txBody>
                    <a:bodyPr/>
                    <a:lstStyle/>
                    <a:p>
                      <a:pPr marL="0" algn="ctr" fontAlgn="b"/>
                      <a:r>
                        <a:rPr lang="en-US" sz="1000" b="1" u="none" strike="noStrike" dirty="0">
                          <a:solidFill>
                            <a:schemeClr val="dk1"/>
                          </a:solidFill>
                          <a:effectLst/>
                          <a:latin typeface="+mn-lt"/>
                          <a:ea typeface="+mn-ea"/>
                          <a:cs typeface="+mn-cs"/>
                        </a:rPr>
                        <a:t>13%</a:t>
                      </a:r>
                    </a:p>
                  </a:txBody>
                  <a:tcPr marL="5528" marR="5528" marT="5528"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480457608"/>
                  </a:ext>
                </a:extLst>
              </a:tr>
              <a:tr h="194470">
                <a:tc>
                  <a:txBody>
                    <a:bodyPr/>
                    <a:lstStyle/>
                    <a:p>
                      <a:pPr algn="l" fontAlgn="b"/>
                      <a:endParaRPr lang="en-US" sz="900" b="0" i="0" u="none" strike="noStrike" dirty="0">
                        <a:solidFill>
                          <a:srgbClr val="000000"/>
                        </a:solidFill>
                        <a:effectLst/>
                        <a:latin typeface="Calibri" panose="020F0502020204030204" pitchFamily="34" charset="0"/>
                      </a:endParaRPr>
                    </a:p>
                  </a:txBody>
                  <a:tcPr marL="5528" marR="5528" marT="5528"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b"/>
                      <a:endParaRPr lang="en-US" sz="900" b="0" i="0" u="none" strike="noStrike" dirty="0">
                        <a:solidFill>
                          <a:srgbClr val="000000"/>
                        </a:solidFill>
                        <a:effectLst/>
                        <a:latin typeface="Calibri" panose="020F0502020204030204" pitchFamily="34" charset="0"/>
                      </a:endParaRPr>
                    </a:p>
                  </a:txBody>
                  <a:tcPr marL="5528" marR="5528" marT="5528"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l" fontAlgn="b"/>
                      <a:endParaRPr lang="en-US" sz="900" b="0" i="0" u="none" strike="noStrike">
                        <a:solidFill>
                          <a:srgbClr val="000000"/>
                        </a:solidFill>
                        <a:effectLst/>
                        <a:latin typeface="Calibri" panose="020F0502020204030204" pitchFamily="34" charset="0"/>
                      </a:endParaRPr>
                    </a:p>
                  </a:txBody>
                  <a:tcPr marL="5528" marR="5528" marT="5528"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b"/>
                      <a:endParaRPr lang="en-US" sz="900" b="0" i="0" u="none" strike="noStrike" dirty="0">
                        <a:solidFill>
                          <a:srgbClr val="000000"/>
                        </a:solidFill>
                        <a:effectLst/>
                        <a:latin typeface="Calibri" panose="020F0502020204030204" pitchFamily="34" charset="0"/>
                      </a:endParaRPr>
                    </a:p>
                  </a:txBody>
                  <a:tcPr marL="5528" marR="5528" marT="5528"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639378292"/>
                  </a:ext>
                </a:extLst>
              </a:tr>
              <a:tr h="267235">
                <a:tc>
                  <a:txBody>
                    <a:bodyPr/>
                    <a:lstStyle/>
                    <a:p>
                      <a:pPr algn="l" fontAlgn="b"/>
                      <a:endParaRPr lang="en-US" sz="900" b="1" i="0" u="none" strike="noStrike" dirty="0">
                        <a:solidFill>
                          <a:srgbClr val="000000"/>
                        </a:solidFill>
                        <a:effectLst/>
                        <a:latin typeface="Calibri" panose="020F0502020204030204" pitchFamily="34" charset="0"/>
                      </a:endParaRPr>
                    </a:p>
                  </a:txBody>
                  <a:tcPr marL="5528" marR="5528" marT="5528"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b"/>
                      <a:r>
                        <a:rPr lang="en-US" sz="900" b="1" u="none" strike="noStrike" dirty="0">
                          <a:effectLst/>
                        </a:rPr>
                        <a:t>increased FDIs to level in ECA (best performer)</a:t>
                      </a:r>
                      <a:endParaRPr lang="en-US" sz="900" b="1" i="0" u="none" strike="noStrike" dirty="0">
                        <a:solidFill>
                          <a:srgbClr val="000000"/>
                        </a:solidFill>
                        <a:effectLst/>
                        <a:latin typeface="Calibri" panose="020F0502020204030204" pitchFamily="34" charset="0"/>
                      </a:endParaRPr>
                    </a:p>
                  </a:txBody>
                  <a:tcPr marL="5528" marR="5528" marT="5528"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l" fontAlgn="b"/>
                      <a:endParaRPr lang="en-US" sz="900" b="1" i="0" u="none" strike="noStrike" dirty="0">
                        <a:solidFill>
                          <a:srgbClr val="000000"/>
                        </a:solidFill>
                        <a:effectLst/>
                        <a:latin typeface="Calibri" panose="020F0502020204030204" pitchFamily="34" charset="0"/>
                      </a:endParaRPr>
                    </a:p>
                  </a:txBody>
                  <a:tcPr marL="5528" marR="5528" marT="5528"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b"/>
                      <a:r>
                        <a:rPr lang="en-US" sz="900" b="1" u="none" strike="noStrike" dirty="0">
                          <a:effectLst/>
                        </a:rPr>
                        <a:t>impact on GVC part. share in %</a:t>
                      </a:r>
                      <a:endParaRPr lang="en-US" sz="900" b="1" i="0" u="none" strike="noStrike" dirty="0">
                        <a:solidFill>
                          <a:srgbClr val="000000"/>
                        </a:solidFill>
                        <a:effectLst/>
                        <a:latin typeface="Calibri" panose="020F0502020204030204" pitchFamily="34" charset="0"/>
                      </a:endParaRPr>
                    </a:p>
                  </a:txBody>
                  <a:tcPr marL="5528" marR="5528" marT="5528"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118477825"/>
                  </a:ext>
                </a:extLst>
              </a:tr>
              <a:tr h="194470">
                <a:tc>
                  <a:txBody>
                    <a:bodyPr/>
                    <a:lstStyle/>
                    <a:p>
                      <a:pPr algn="l" fontAlgn="b"/>
                      <a:r>
                        <a:rPr lang="en-US" sz="900" u="none" strike="noStrike">
                          <a:effectLst/>
                        </a:rPr>
                        <a:t>East Asia &amp; Pacific</a:t>
                      </a:r>
                      <a:endParaRPr lang="en-US" sz="900" b="0" i="0" u="none" strike="noStrike">
                        <a:solidFill>
                          <a:srgbClr val="000000"/>
                        </a:solidFill>
                        <a:effectLst/>
                        <a:latin typeface="Calibri" panose="020F0502020204030204" pitchFamily="34" charset="0"/>
                      </a:endParaRPr>
                    </a:p>
                  </a:txBody>
                  <a:tcPr marL="5528" marR="5528" marT="5528"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b"/>
                      <a:r>
                        <a:rPr lang="en-US" sz="900" u="none" strike="noStrike" dirty="0">
                          <a:effectLst/>
                        </a:rPr>
                        <a:t>0.13</a:t>
                      </a:r>
                      <a:endParaRPr lang="en-US" sz="900" b="0" i="0" u="none" strike="noStrike" dirty="0">
                        <a:solidFill>
                          <a:srgbClr val="000000"/>
                        </a:solidFill>
                        <a:effectLst/>
                        <a:latin typeface="Calibri" panose="020F0502020204030204" pitchFamily="34" charset="0"/>
                      </a:endParaRPr>
                    </a:p>
                  </a:txBody>
                  <a:tcPr marL="5528" marR="5528" marT="5528"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c rowSpan="5">
                  <a:txBody>
                    <a:bodyPr/>
                    <a:lstStyle/>
                    <a:p>
                      <a:pPr algn="l" fontAlgn="b"/>
                      <a:endParaRPr lang="en-US" sz="900" b="0" i="0" u="none" strike="noStrike" dirty="0">
                        <a:solidFill>
                          <a:srgbClr val="000000"/>
                        </a:solidFill>
                        <a:effectLst/>
                        <a:latin typeface="Calibri" panose="020F0502020204030204" pitchFamily="34" charset="0"/>
                      </a:endParaRPr>
                    </a:p>
                  </a:txBody>
                  <a:tcPr marL="5528" marR="5528" marT="5528"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b"/>
                      <a:r>
                        <a:rPr lang="en-US" sz="900" u="none" strike="noStrike" dirty="0">
                          <a:effectLst/>
                        </a:rPr>
                        <a:t>1%</a:t>
                      </a:r>
                      <a:endParaRPr lang="en-US" sz="900" b="0" i="0" u="none" strike="noStrike" dirty="0">
                        <a:solidFill>
                          <a:srgbClr val="000000"/>
                        </a:solidFill>
                        <a:effectLst/>
                        <a:latin typeface="Calibri" panose="020F0502020204030204" pitchFamily="34" charset="0"/>
                      </a:endParaRPr>
                    </a:p>
                  </a:txBody>
                  <a:tcPr marL="5528" marR="5528" marT="5528"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229066967"/>
                  </a:ext>
                </a:extLst>
              </a:tr>
              <a:tr h="194470">
                <a:tc>
                  <a:txBody>
                    <a:bodyPr/>
                    <a:lstStyle/>
                    <a:p>
                      <a:pPr algn="l" fontAlgn="b"/>
                      <a:r>
                        <a:rPr lang="en-US" sz="900" u="none" strike="noStrike">
                          <a:effectLst/>
                        </a:rPr>
                        <a:t>Latin America &amp; Caribbean</a:t>
                      </a:r>
                      <a:endParaRPr lang="en-US" sz="900" b="0" i="0" u="none" strike="noStrike">
                        <a:solidFill>
                          <a:srgbClr val="000000"/>
                        </a:solidFill>
                        <a:effectLst/>
                        <a:latin typeface="Calibri" panose="020F0502020204030204" pitchFamily="34" charset="0"/>
                      </a:endParaRPr>
                    </a:p>
                  </a:txBody>
                  <a:tcPr marL="5528" marR="5528" marT="5528"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b"/>
                      <a:r>
                        <a:rPr lang="en-US" sz="900" u="none" strike="noStrike" dirty="0">
                          <a:effectLst/>
                        </a:rPr>
                        <a:t>0.20</a:t>
                      </a:r>
                      <a:endParaRPr lang="en-US" sz="900" b="0" i="0" u="none" strike="noStrike" dirty="0">
                        <a:solidFill>
                          <a:srgbClr val="000000"/>
                        </a:solidFill>
                        <a:effectLst/>
                        <a:latin typeface="Calibri" panose="020F0502020204030204" pitchFamily="34" charset="0"/>
                      </a:endParaRPr>
                    </a:p>
                  </a:txBody>
                  <a:tcPr marL="5528" marR="5528" marT="5528"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c vMerge="1">
                  <a:txBody>
                    <a:bodyPr/>
                    <a:lstStyle/>
                    <a:p>
                      <a:pPr algn="l" fontAlgn="b"/>
                      <a:endParaRPr lang="en-US" sz="900" b="0" i="0" u="none" strike="noStrike" dirty="0">
                        <a:solidFill>
                          <a:srgbClr val="000000"/>
                        </a:solidFill>
                        <a:effectLst/>
                        <a:latin typeface="Calibri" panose="020F0502020204030204" pitchFamily="34" charset="0"/>
                      </a:endParaRPr>
                    </a:p>
                  </a:txBody>
                  <a:tcPr marL="5528" marR="5528" marT="5528" marB="0" anchor="b"/>
                </a:tc>
                <a:tc>
                  <a:txBody>
                    <a:bodyPr/>
                    <a:lstStyle/>
                    <a:p>
                      <a:pPr algn="ctr" fontAlgn="b"/>
                      <a:r>
                        <a:rPr lang="en-US" sz="900" u="none" strike="noStrike" dirty="0">
                          <a:effectLst/>
                        </a:rPr>
                        <a:t>2%</a:t>
                      </a:r>
                      <a:endParaRPr lang="en-US" sz="900" b="0" i="0" u="none" strike="noStrike" dirty="0">
                        <a:solidFill>
                          <a:srgbClr val="000000"/>
                        </a:solidFill>
                        <a:effectLst/>
                        <a:latin typeface="Calibri" panose="020F0502020204030204" pitchFamily="34" charset="0"/>
                      </a:endParaRPr>
                    </a:p>
                  </a:txBody>
                  <a:tcPr marL="5528" marR="5528" marT="5528"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829034762"/>
                  </a:ext>
                </a:extLst>
              </a:tr>
              <a:tr h="194470">
                <a:tc>
                  <a:txBody>
                    <a:bodyPr/>
                    <a:lstStyle/>
                    <a:p>
                      <a:pPr algn="l" fontAlgn="b"/>
                      <a:r>
                        <a:rPr lang="en-US" sz="900" u="none" strike="noStrike">
                          <a:effectLst/>
                        </a:rPr>
                        <a:t>Middle East &amp; North Africa</a:t>
                      </a:r>
                      <a:endParaRPr lang="en-US" sz="900" b="0" i="0" u="none" strike="noStrike">
                        <a:solidFill>
                          <a:srgbClr val="000000"/>
                        </a:solidFill>
                        <a:effectLst/>
                        <a:latin typeface="Calibri" panose="020F0502020204030204" pitchFamily="34" charset="0"/>
                      </a:endParaRPr>
                    </a:p>
                  </a:txBody>
                  <a:tcPr marL="5528" marR="5528" marT="5528"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b"/>
                      <a:r>
                        <a:rPr lang="en-US" sz="900" u="none" strike="noStrike" dirty="0">
                          <a:effectLst/>
                        </a:rPr>
                        <a:t>0.10</a:t>
                      </a:r>
                      <a:endParaRPr lang="en-US" sz="900" b="0" i="0" u="none" strike="noStrike" dirty="0">
                        <a:solidFill>
                          <a:srgbClr val="000000"/>
                        </a:solidFill>
                        <a:effectLst/>
                        <a:latin typeface="Calibri" panose="020F0502020204030204" pitchFamily="34" charset="0"/>
                      </a:endParaRPr>
                    </a:p>
                  </a:txBody>
                  <a:tcPr marL="5528" marR="5528" marT="5528"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c vMerge="1">
                  <a:txBody>
                    <a:bodyPr/>
                    <a:lstStyle/>
                    <a:p>
                      <a:pPr algn="l" fontAlgn="b"/>
                      <a:endParaRPr lang="en-US" sz="900" b="0" i="0" u="none" strike="noStrike" dirty="0">
                        <a:solidFill>
                          <a:srgbClr val="000000"/>
                        </a:solidFill>
                        <a:effectLst/>
                        <a:latin typeface="Calibri" panose="020F0502020204030204" pitchFamily="34" charset="0"/>
                      </a:endParaRPr>
                    </a:p>
                  </a:txBody>
                  <a:tcPr marL="5528" marR="5528" marT="5528" marB="0" anchor="b"/>
                </a:tc>
                <a:tc>
                  <a:txBody>
                    <a:bodyPr/>
                    <a:lstStyle/>
                    <a:p>
                      <a:pPr algn="ctr" fontAlgn="b"/>
                      <a:r>
                        <a:rPr lang="en-US" sz="900" u="none" strike="noStrike" dirty="0">
                          <a:effectLst/>
                        </a:rPr>
                        <a:t>1%</a:t>
                      </a:r>
                      <a:endParaRPr lang="en-US" sz="900" b="0" i="0" u="none" strike="noStrike" dirty="0">
                        <a:solidFill>
                          <a:srgbClr val="000000"/>
                        </a:solidFill>
                        <a:effectLst/>
                        <a:latin typeface="Calibri" panose="020F0502020204030204" pitchFamily="34" charset="0"/>
                      </a:endParaRPr>
                    </a:p>
                  </a:txBody>
                  <a:tcPr marL="5528" marR="5528" marT="5528"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282984396"/>
                  </a:ext>
                </a:extLst>
              </a:tr>
              <a:tr h="194470">
                <a:tc>
                  <a:txBody>
                    <a:bodyPr/>
                    <a:lstStyle/>
                    <a:p>
                      <a:pPr algn="l" fontAlgn="b"/>
                      <a:r>
                        <a:rPr lang="en-US" sz="900" u="none" strike="noStrike" dirty="0">
                          <a:effectLst/>
                        </a:rPr>
                        <a:t>South Asia</a:t>
                      </a:r>
                      <a:endParaRPr lang="en-US" sz="900" b="0" i="0" u="none" strike="noStrike" dirty="0">
                        <a:solidFill>
                          <a:srgbClr val="000000"/>
                        </a:solidFill>
                        <a:effectLst/>
                        <a:latin typeface="Calibri" panose="020F0502020204030204" pitchFamily="34" charset="0"/>
                      </a:endParaRPr>
                    </a:p>
                  </a:txBody>
                  <a:tcPr marL="5528" marR="5528" marT="5528"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b"/>
                      <a:r>
                        <a:rPr lang="en-US" sz="900" u="none" strike="noStrike" dirty="0">
                          <a:effectLst/>
                        </a:rPr>
                        <a:t>1.32</a:t>
                      </a:r>
                      <a:endParaRPr lang="en-US" sz="900" b="0" i="0" u="none" strike="noStrike" dirty="0">
                        <a:solidFill>
                          <a:srgbClr val="000000"/>
                        </a:solidFill>
                        <a:effectLst/>
                        <a:latin typeface="Calibri" panose="020F0502020204030204" pitchFamily="34" charset="0"/>
                      </a:endParaRPr>
                    </a:p>
                  </a:txBody>
                  <a:tcPr marL="5528" marR="5528" marT="5528"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c vMerge="1">
                  <a:txBody>
                    <a:bodyPr/>
                    <a:lstStyle/>
                    <a:p>
                      <a:pPr algn="l" fontAlgn="b"/>
                      <a:endParaRPr lang="en-US" sz="900" b="0" i="0" u="none" strike="noStrike" dirty="0">
                        <a:solidFill>
                          <a:srgbClr val="000000"/>
                        </a:solidFill>
                        <a:effectLst/>
                        <a:latin typeface="Calibri" panose="020F0502020204030204" pitchFamily="34" charset="0"/>
                      </a:endParaRPr>
                    </a:p>
                  </a:txBody>
                  <a:tcPr marL="5528" marR="5528" marT="5528" marB="0" anchor="b"/>
                </a:tc>
                <a:tc>
                  <a:txBody>
                    <a:bodyPr/>
                    <a:lstStyle/>
                    <a:p>
                      <a:pPr algn="ctr" fontAlgn="b"/>
                      <a:r>
                        <a:rPr lang="en-US" sz="900" u="none" strike="noStrike" dirty="0">
                          <a:effectLst/>
                        </a:rPr>
                        <a:t>16%</a:t>
                      </a:r>
                      <a:endParaRPr lang="en-US" sz="900" b="0" i="0" u="none" strike="noStrike" dirty="0">
                        <a:solidFill>
                          <a:srgbClr val="000000"/>
                        </a:solidFill>
                        <a:effectLst/>
                        <a:latin typeface="Calibri" panose="020F0502020204030204" pitchFamily="34" charset="0"/>
                      </a:endParaRPr>
                    </a:p>
                  </a:txBody>
                  <a:tcPr marL="5528" marR="5528" marT="5528"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021245875"/>
                  </a:ext>
                </a:extLst>
              </a:tr>
              <a:tr h="194470">
                <a:tc>
                  <a:txBody>
                    <a:bodyPr/>
                    <a:lstStyle/>
                    <a:p>
                      <a:pPr algn="l" fontAlgn="b"/>
                      <a:r>
                        <a:rPr lang="en-US" sz="1000" b="1" u="none" strike="noStrike" dirty="0">
                          <a:effectLst/>
                        </a:rPr>
                        <a:t>Sub-Saharan Africa</a:t>
                      </a:r>
                      <a:endParaRPr lang="en-US" sz="1000" b="1" i="0" u="none" strike="noStrike" dirty="0">
                        <a:solidFill>
                          <a:srgbClr val="000000"/>
                        </a:solidFill>
                        <a:effectLst/>
                        <a:latin typeface="Calibri" panose="020F0502020204030204" pitchFamily="34" charset="0"/>
                      </a:endParaRPr>
                    </a:p>
                  </a:txBody>
                  <a:tcPr marL="5528" marR="5528" marT="5528"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b"/>
                      <a:r>
                        <a:rPr lang="en-US" sz="900" b="1" u="none" strike="noStrike" dirty="0">
                          <a:effectLst/>
                        </a:rPr>
                        <a:t>1.44</a:t>
                      </a:r>
                      <a:endParaRPr lang="en-US" sz="900" b="1" i="0" u="none" strike="noStrike" dirty="0">
                        <a:solidFill>
                          <a:srgbClr val="000000"/>
                        </a:solidFill>
                        <a:effectLst/>
                        <a:latin typeface="Calibri" panose="020F0502020204030204" pitchFamily="34" charset="0"/>
                      </a:endParaRPr>
                    </a:p>
                  </a:txBody>
                  <a:tcPr marL="5528" marR="5528" marT="5528"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c vMerge="1">
                  <a:txBody>
                    <a:bodyPr/>
                    <a:lstStyle/>
                    <a:p>
                      <a:pPr algn="l" fontAlgn="b"/>
                      <a:endParaRPr lang="en-US" sz="900" b="0" i="0" u="none" strike="noStrike" dirty="0">
                        <a:solidFill>
                          <a:srgbClr val="000000"/>
                        </a:solidFill>
                        <a:effectLst/>
                        <a:latin typeface="Calibri" panose="020F0502020204030204" pitchFamily="34" charset="0"/>
                      </a:endParaRPr>
                    </a:p>
                  </a:txBody>
                  <a:tcPr marL="5528" marR="5528" marT="5528" marB="0" anchor="b"/>
                </a:tc>
                <a:tc>
                  <a:txBody>
                    <a:bodyPr/>
                    <a:lstStyle/>
                    <a:p>
                      <a:pPr marL="0" algn="ctr" fontAlgn="b"/>
                      <a:r>
                        <a:rPr lang="en-US" sz="1000" b="1" u="none" strike="noStrike" dirty="0">
                          <a:solidFill>
                            <a:schemeClr val="dk1"/>
                          </a:solidFill>
                          <a:effectLst/>
                          <a:latin typeface="+mn-lt"/>
                          <a:ea typeface="+mn-ea"/>
                          <a:cs typeface="+mn-cs"/>
                        </a:rPr>
                        <a:t>16%</a:t>
                      </a:r>
                    </a:p>
                  </a:txBody>
                  <a:tcPr marL="5528" marR="5528" marT="5528"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768784196"/>
                  </a:ext>
                </a:extLst>
              </a:tr>
              <a:tr h="194470">
                <a:tc>
                  <a:txBody>
                    <a:bodyPr/>
                    <a:lstStyle/>
                    <a:p>
                      <a:pPr algn="l" fontAlgn="b"/>
                      <a:endParaRPr lang="en-US" sz="900" b="0" i="0" u="none" strike="noStrike">
                        <a:solidFill>
                          <a:srgbClr val="000000"/>
                        </a:solidFill>
                        <a:effectLst/>
                        <a:latin typeface="Calibri" panose="020F0502020204030204" pitchFamily="34" charset="0"/>
                      </a:endParaRPr>
                    </a:p>
                  </a:txBody>
                  <a:tcPr marL="5528" marR="5528" marT="5528"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b"/>
                      <a:endParaRPr lang="en-US" sz="900" b="0" i="0" u="none" strike="noStrike" dirty="0">
                        <a:solidFill>
                          <a:srgbClr val="000000"/>
                        </a:solidFill>
                        <a:effectLst/>
                        <a:latin typeface="Calibri" panose="020F0502020204030204" pitchFamily="34" charset="0"/>
                      </a:endParaRPr>
                    </a:p>
                  </a:txBody>
                  <a:tcPr marL="5528" marR="5528" marT="5528"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l" fontAlgn="b"/>
                      <a:endParaRPr lang="en-US" sz="900" b="0" i="0" u="none" strike="noStrike">
                        <a:solidFill>
                          <a:srgbClr val="000000"/>
                        </a:solidFill>
                        <a:effectLst/>
                        <a:latin typeface="Calibri" panose="020F0502020204030204" pitchFamily="34" charset="0"/>
                      </a:endParaRPr>
                    </a:p>
                  </a:txBody>
                  <a:tcPr marL="5528" marR="5528" marT="5528"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b"/>
                      <a:endParaRPr lang="en-US" sz="900" b="0" i="0" u="none" strike="noStrike" dirty="0">
                        <a:solidFill>
                          <a:srgbClr val="000000"/>
                        </a:solidFill>
                        <a:effectLst/>
                        <a:latin typeface="Calibri" panose="020F0502020204030204" pitchFamily="34" charset="0"/>
                      </a:endParaRPr>
                    </a:p>
                  </a:txBody>
                  <a:tcPr marL="5528" marR="5528" marT="5528"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762167255"/>
                  </a:ext>
                </a:extLst>
              </a:tr>
              <a:tr h="398212">
                <a:tc>
                  <a:txBody>
                    <a:bodyPr/>
                    <a:lstStyle/>
                    <a:p>
                      <a:pPr algn="l" fontAlgn="b"/>
                      <a:endParaRPr lang="en-US" sz="900" b="1" i="0" u="none" strike="noStrike" dirty="0">
                        <a:solidFill>
                          <a:srgbClr val="000000"/>
                        </a:solidFill>
                        <a:effectLst/>
                        <a:latin typeface="Calibri" panose="020F0502020204030204" pitchFamily="34" charset="0"/>
                      </a:endParaRPr>
                    </a:p>
                  </a:txBody>
                  <a:tcPr marL="5528" marR="5528" marT="5528"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b"/>
                      <a:r>
                        <a:rPr lang="en-US" sz="900" b="1" u="none" strike="noStrike" dirty="0">
                          <a:effectLst/>
                        </a:rPr>
                        <a:t>increased political stability to level in EAP (best performer)</a:t>
                      </a:r>
                      <a:endParaRPr lang="en-US" sz="900" b="1" i="0" u="none" strike="noStrike" dirty="0">
                        <a:solidFill>
                          <a:srgbClr val="000000"/>
                        </a:solidFill>
                        <a:effectLst/>
                        <a:latin typeface="Calibri" panose="020F0502020204030204" pitchFamily="34" charset="0"/>
                      </a:endParaRPr>
                    </a:p>
                  </a:txBody>
                  <a:tcPr marL="5528" marR="5528" marT="5528"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l" fontAlgn="b"/>
                      <a:endParaRPr lang="en-US" sz="900" b="1" i="0" u="none" strike="noStrike" dirty="0">
                        <a:solidFill>
                          <a:srgbClr val="000000"/>
                        </a:solidFill>
                        <a:effectLst/>
                        <a:latin typeface="Calibri" panose="020F0502020204030204" pitchFamily="34" charset="0"/>
                      </a:endParaRPr>
                    </a:p>
                  </a:txBody>
                  <a:tcPr marL="5528" marR="5528" marT="5528"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b"/>
                      <a:r>
                        <a:rPr lang="en-US" sz="900" b="1" u="none" strike="noStrike" dirty="0">
                          <a:effectLst/>
                        </a:rPr>
                        <a:t>impact on GVC part. share in %</a:t>
                      </a:r>
                      <a:endParaRPr lang="en-US" sz="900" b="1" i="0" u="none" strike="noStrike" dirty="0">
                        <a:solidFill>
                          <a:srgbClr val="000000"/>
                        </a:solidFill>
                        <a:effectLst/>
                        <a:latin typeface="Calibri" panose="020F0502020204030204" pitchFamily="34" charset="0"/>
                      </a:endParaRPr>
                    </a:p>
                  </a:txBody>
                  <a:tcPr marL="5528" marR="5528" marT="5528"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935319984"/>
                  </a:ext>
                </a:extLst>
              </a:tr>
              <a:tr h="194470">
                <a:tc>
                  <a:txBody>
                    <a:bodyPr/>
                    <a:lstStyle/>
                    <a:p>
                      <a:pPr algn="l" fontAlgn="b"/>
                      <a:r>
                        <a:rPr lang="en-US" sz="900" u="none" strike="noStrike">
                          <a:effectLst/>
                        </a:rPr>
                        <a:t>Europe and Central Asia</a:t>
                      </a:r>
                      <a:endParaRPr lang="en-US" sz="900" b="0" i="0" u="none" strike="noStrike">
                        <a:solidFill>
                          <a:srgbClr val="000000"/>
                        </a:solidFill>
                        <a:effectLst/>
                        <a:latin typeface="Calibri" panose="020F0502020204030204" pitchFamily="34" charset="0"/>
                      </a:endParaRPr>
                    </a:p>
                  </a:txBody>
                  <a:tcPr marL="5528" marR="5528" marT="5528"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b"/>
                      <a:r>
                        <a:rPr lang="en-US" sz="900" u="none" strike="noStrike">
                          <a:effectLst/>
                        </a:rPr>
                        <a:t>0.07</a:t>
                      </a:r>
                      <a:endParaRPr lang="en-US" sz="900" b="0" i="0" u="none" strike="noStrike">
                        <a:solidFill>
                          <a:srgbClr val="000000"/>
                        </a:solidFill>
                        <a:effectLst/>
                        <a:latin typeface="Calibri" panose="020F0502020204030204" pitchFamily="34" charset="0"/>
                      </a:endParaRPr>
                    </a:p>
                  </a:txBody>
                  <a:tcPr marL="5528" marR="5528" marT="5528"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c rowSpan="5">
                  <a:txBody>
                    <a:bodyPr/>
                    <a:lstStyle/>
                    <a:p>
                      <a:pPr algn="l" fontAlgn="b"/>
                      <a:endParaRPr lang="en-US" sz="900" b="0" i="0" u="none" strike="noStrike" dirty="0">
                        <a:solidFill>
                          <a:srgbClr val="000000"/>
                        </a:solidFill>
                        <a:effectLst/>
                        <a:latin typeface="Calibri" panose="020F0502020204030204" pitchFamily="34" charset="0"/>
                      </a:endParaRPr>
                    </a:p>
                  </a:txBody>
                  <a:tcPr marL="5528" marR="5528" marT="5528"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b"/>
                      <a:r>
                        <a:rPr lang="en-US" sz="900" u="none" strike="noStrike" dirty="0">
                          <a:effectLst/>
                        </a:rPr>
                        <a:t>1%</a:t>
                      </a:r>
                      <a:endParaRPr lang="en-US" sz="900" b="0" i="0" u="none" strike="noStrike" dirty="0">
                        <a:solidFill>
                          <a:srgbClr val="000000"/>
                        </a:solidFill>
                        <a:effectLst/>
                        <a:latin typeface="Calibri" panose="020F0502020204030204" pitchFamily="34" charset="0"/>
                      </a:endParaRPr>
                    </a:p>
                  </a:txBody>
                  <a:tcPr marL="5528" marR="5528" marT="5528"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202859912"/>
                  </a:ext>
                </a:extLst>
              </a:tr>
              <a:tr h="194470">
                <a:tc>
                  <a:txBody>
                    <a:bodyPr/>
                    <a:lstStyle/>
                    <a:p>
                      <a:pPr algn="l" fontAlgn="b"/>
                      <a:r>
                        <a:rPr lang="en-US" sz="900" u="none" strike="noStrike">
                          <a:effectLst/>
                        </a:rPr>
                        <a:t>Latin America &amp; Caribbean</a:t>
                      </a:r>
                      <a:endParaRPr lang="en-US" sz="900" b="0" i="0" u="none" strike="noStrike">
                        <a:solidFill>
                          <a:srgbClr val="000000"/>
                        </a:solidFill>
                        <a:effectLst/>
                        <a:latin typeface="Calibri" panose="020F0502020204030204" pitchFamily="34" charset="0"/>
                      </a:endParaRPr>
                    </a:p>
                  </a:txBody>
                  <a:tcPr marL="5528" marR="5528" marT="5528"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b"/>
                      <a:r>
                        <a:rPr lang="en-US" sz="900" u="none" strike="noStrike" dirty="0">
                          <a:effectLst/>
                        </a:rPr>
                        <a:t>0.01</a:t>
                      </a:r>
                      <a:endParaRPr lang="en-US" sz="900" b="0" i="0" u="none" strike="noStrike" dirty="0">
                        <a:solidFill>
                          <a:srgbClr val="000000"/>
                        </a:solidFill>
                        <a:effectLst/>
                        <a:latin typeface="Calibri" panose="020F0502020204030204" pitchFamily="34" charset="0"/>
                      </a:endParaRPr>
                    </a:p>
                  </a:txBody>
                  <a:tcPr marL="5528" marR="5528" marT="5528"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c vMerge="1">
                  <a:txBody>
                    <a:bodyPr/>
                    <a:lstStyle/>
                    <a:p>
                      <a:pPr algn="l" fontAlgn="b"/>
                      <a:endParaRPr lang="en-US" sz="900" b="0" i="0" u="none" strike="noStrike" dirty="0">
                        <a:solidFill>
                          <a:srgbClr val="000000"/>
                        </a:solidFill>
                        <a:effectLst/>
                        <a:latin typeface="Calibri" panose="020F0502020204030204" pitchFamily="34" charset="0"/>
                      </a:endParaRPr>
                    </a:p>
                  </a:txBody>
                  <a:tcPr marL="5528" marR="5528" marT="5528" marB="0" anchor="b"/>
                </a:tc>
                <a:tc>
                  <a:txBody>
                    <a:bodyPr/>
                    <a:lstStyle/>
                    <a:p>
                      <a:pPr algn="ctr" fontAlgn="b"/>
                      <a:r>
                        <a:rPr lang="en-US" sz="900" u="none" strike="noStrike" dirty="0">
                          <a:effectLst/>
                        </a:rPr>
                        <a:t>0%</a:t>
                      </a:r>
                      <a:endParaRPr lang="en-US" sz="900" b="0" i="0" u="none" strike="noStrike" dirty="0">
                        <a:solidFill>
                          <a:srgbClr val="000000"/>
                        </a:solidFill>
                        <a:effectLst/>
                        <a:latin typeface="Calibri" panose="020F0502020204030204" pitchFamily="34" charset="0"/>
                      </a:endParaRPr>
                    </a:p>
                  </a:txBody>
                  <a:tcPr marL="5528" marR="5528" marT="5528"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625375386"/>
                  </a:ext>
                </a:extLst>
              </a:tr>
              <a:tr h="194470">
                <a:tc>
                  <a:txBody>
                    <a:bodyPr/>
                    <a:lstStyle/>
                    <a:p>
                      <a:pPr algn="l" fontAlgn="b"/>
                      <a:r>
                        <a:rPr lang="en-US" sz="900" u="none" strike="noStrike">
                          <a:effectLst/>
                        </a:rPr>
                        <a:t>Middle East &amp; North Africa</a:t>
                      </a:r>
                      <a:endParaRPr lang="en-US" sz="900" b="0" i="0" u="none" strike="noStrike">
                        <a:solidFill>
                          <a:srgbClr val="000000"/>
                        </a:solidFill>
                        <a:effectLst/>
                        <a:latin typeface="Calibri" panose="020F0502020204030204" pitchFamily="34" charset="0"/>
                      </a:endParaRPr>
                    </a:p>
                  </a:txBody>
                  <a:tcPr marL="5528" marR="5528" marT="5528"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b"/>
                      <a:r>
                        <a:rPr lang="en-US" sz="900" u="none" strike="noStrike" dirty="0">
                          <a:effectLst/>
                        </a:rPr>
                        <a:t>1.15</a:t>
                      </a:r>
                      <a:endParaRPr lang="en-US" sz="900" b="0" i="0" u="none" strike="noStrike" dirty="0">
                        <a:solidFill>
                          <a:srgbClr val="000000"/>
                        </a:solidFill>
                        <a:effectLst/>
                        <a:latin typeface="Calibri" panose="020F0502020204030204" pitchFamily="34" charset="0"/>
                      </a:endParaRPr>
                    </a:p>
                  </a:txBody>
                  <a:tcPr marL="5528" marR="5528" marT="5528"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c vMerge="1">
                  <a:txBody>
                    <a:bodyPr/>
                    <a:lstStyle/>
                    <a:p>
                      <a:pPr algn="l" fontAlgn="b"/>
                      <a:endParaRPr lang="en-US" sz="900" b="0" i="0" u="none" strike="noStrike" dirty="0">
                        <a:solidFill>
                          <a:srgbClr val="000000"/>
                        </a:solidFill>
                        <a:effectLst/>
                        <a:latin typeface="Calibri" panose="020F0502020204030204" pitchFamily="34" charset="0"/>
                      </a:endParaRPr>
                    </a:p>
                  </a:txBody>
                  <a:tcPr marL="5528" marR="5528" marT="5528" marB="0" anchor="b"/>
                </a:tc>
                <a:tc>
                  <a:txBody>
                    <a:bodyPr/>
                    <a:lstStyle/>
                    <a:p>
                      <a:pPr algn="ctr" fontAlgn="b"/>
                      <a:r>
                        <a:rPr lang="en-US" sz="900" u="none" strike="noStrike" dirty="0">
                          <a:effectLst/>
                        </a:rPr>
                        <a:t>28%</a:t>
                      </a:r>
                      <a:endParaRPr lang="en-US" sz="900" b="0" i="0" u="none" strike="noStrike" dirty="0">
                        <a:solidFill>
                          <a:srgbClr val="000000"/>
                        </a:solidFill>
                        <a:effectLst/>
                        <a:latin typeface="Calibri" panose="020F0502020204030204" pitchFamily="34" charset="0"/>
                      </a:endParaRPr>
                    </a:p>
                  </a:txBody>
                  <a:tcPr marL="5528" marR="5528" marT="5528"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8744184"/>
                  </a:ext>
                </a:extLst>
              </a:tr>
              <a:tr h="194470">
                <a:tc>
                  <a:txBody>
                    <a:bodyPr/>
                    <a:lstStyle/>
                    <a:p>
                      <a:pPr algn="l" fontAlgn="b"/>
                      <a:r>
                        <a:rPr lang="en-US" sz="900" u="none" strike="noStrike">
                          <a:effectLst/>
                        </a:rPr>
                        <a:t>South Asia</a:t>
                      </a:r>
                      <a:endParaRPr lang="en-US" sz="900" b="0" i="0" u="none" strike="noStrike">
                        <a:solidFill>
                          <a:srgbClr val="000000"/>
                        </a:solidFill>
                        <a:effectLst/>
                        <a:latin typeface="Calibri" panose="020F0502020204030204" pitchFamily="34" charset="0"/>
                      </a:endParaRPr>
                    </a:p>
                  </a:txBody>
                  <a:tcPr marL="5528" marR="5528" marT="5528"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b"/>
                      <a:r>
                        <a:rPr lang="en-US" sz="900" u="none" strike="noStrike" dirty="0">
                          <a:effectLst/>
                        </a:rPr>
                        <a:t>0.89</a:t>
                      </a:r>
                      <a:endParaRPr lang="en-US" sz="900" b="0" i="0" u="none" strike="noStrike" dirty="0">
                        <a:solidFill>
                          <a:srgbClr val="000000"/>
                        </a:solidFill>
                        <a:effectLst/>
                        <a:latin typeface="Calibri" panose="020F0502020204030204" pitchFamily="34" charset="0"/>
                      </a:endParaRPr>
                    </a:p>
                  </a:txBody>
                  <a:tcPr marL="5528" marR="5528" marT="5528"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c vMerge="1">
                  <a:txBody>
                    <a:bodyPr/>
                    <a:lstStyle/>
                    <a:p>
                      <a:pPr algn="l" fontAlgn="b"/>
                      <a:endParaRPr lang="en-US" sz="900" b="0" i="0" u="none" strike="noStrike" dirty="0">
                        <a:solidFill>
                          <a:srgbClr val="000000"/>
                        </a:solidFill>
                        <a:effectLst/>
                        <a:latin typeface="Calibri" panose="020F0502020204030204" pitchFamily="34" charset="0"/>
                      </a:endParaRPr>
                    </a:p>
                  </a:txBody>
                  <a:tcPr marL="5528" marR="5528" marT="5528" marB="0" anchor="b"/>
                </a:tc>
                <a:tc>
                  <a:txBody>
                    <a:bodyPr/>
                    <a:lstStyle/>
                    <a:p>
                      <a:pPr algn="ctr" fontAlgn="b"/>
                      <a:r>
                        <a:rPr lang="en-US" sz="900" u="none" strike="noStrike" dirty="0">
                          <a:effectLst/>
                        </a:rPr>
                        <a:t>20%</a:t>
                      </a:r>
                      <a:endParaRPr lang="en-US" sz="900" b="0" i="0" u="none" strike="noStrike" dirty="0">
                        <a:solidFill>
                          <a:srgbClr val="000000"/>
                        </a:solidFill>
                        <a:effectLst/>
                        <a:latin typeface="Calibri" panose="020F0502020204030204" pitchFamily="34" charset="0"/>
                      </a:endParaRPr>
                    </a:p>
                  </a:txBody>
                  <a:tcPr marL="5528" marR="5528" marT="5528"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578458244"/>
                  </a:ext>
                </a:extLst>
              </a:tr>
              <a:tr h="194470">
                <a:tc>
                  <a:txBody>
                    <a:bodyPr/>
                    <a:lstStyle/>
                    <a:p>
                      <a:pPr marL="0" algn="l" fontAlgn="b"/>
                      <a:r>
                        <a:rPr lang="en-US" sz="1000" b="1" u="none" strike="noStrike" dirty="0">
                          <a:solidFill>
                            <a:schemeClr val="dk1"/>
                          </a:solidFill>
                          <a:effectLst/>
                          <a:latin typeface="+mn-lt"/>
                          <a:ea typeface="+mn-ea"/>
                          <a:cs typeface="+mn-cs"/>
                        </a:rPr>
                        <a:t>Sub-Saharan Africa</a:t>
                      </a:r>
                    </a:p>
                  </a:txBody>
                  <a:tcPr marL="5528" marR="5528" marT="5528"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b"/>
                      <a:r>
                        <a:rPr lang="en-US" sz="900" b="1" u="none" strike="noStrike" dirty="0">
                          <a:effectLst/>
                        </a:rPr>
                        <a:t>0.39</a:t>
                      </a:r>
                      <a:endParaRPr lang="en-US" sz="900" b="1" i="0" u="none" strike="noStrike" dirty="0">
                        <a:solidFill>
                          <a:srgbClr val="000000"/>
                        </a:solidFill>
                        <a:effectLst/>
                        <a:latin typeface="Calibri" panose="020F0502020204030204" pitchFamily="34" charset="0"/>
                      </a:endParaRPr>
                    </a:p>
                  </a:txBody>
                  <a:tcPr marL="5528" marR="5528" marT="5528"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c vMerge="1">
                  <a:txBody>
                    <a:bodyPr/>
                    <a:lstStyle/>
                    <a:p>
                      <a:pPr algn="l" fontAlgn="b"/>
                      <a:endParaRPr lang="en-US" sz="900" b="0" i="0" u="none" strike="noStrike" dirty="0">
                        <a:solidFill>
                          <a:srgbClr val="000000"/>
                        </a:solidFill>
                        <a:effectLst/>
                        <a:latin typeface="Calibri" panose="020F0502020204030204" pitchFamily="34" charset="0"/>
                      </a:endParaRPr>
                    </a:p>
                  </a:txBody>
                  <a:tcPr marL="5528" marR="5528" marT="5528" marB="0" anchor="b"/>
                </a:tc>
                <a:tc>
                  <a:txBody>
                    <a:bodyPr/>
                    <a:lstStyle/>
                    <a:p>
                      <a:pPr marL="0" algn="ctr" fontAlgn="b"/>
                      <a:r>
                        <a:rPr lang="en-US" sz="1000" b="1" u="none" strike="noStrike" dirty="0">
                          <a:solidFill>
                            <a:schemeClr val="dk1"/>
                          </a:solidFill>
                          <a:effectLst/>
                          <a:latin typeface="+mn-lt"/>
                          <a:ea typeface="+mn-ea"/>
                          <a:cs typeface="+mn-cs"/>
                        </a:rPr>
                        <a:t>8%</a:t>
                      </a:r>
                    </a:p>
                  </a:txBody>
                  <a:tcPr marL="5528" marR="5528" marT="5528"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28580578"/>
                  </a:ext>
                </a:extLst>
              </a:tr>
            </a:tbl>
          </a:graphicData>
        </a:graphic>
      </p:graphicFrame>
      <p:sp>
        <p:nvSpPr>
          <p:cNvPr id="4" name="Arrow: Right 3">
            <a:extLst>
              <a:ext uri="{FF2B5EF4-FFF2-40B4-BE49-F238E27FC236}">
                <a16:creationId xmlns:a16="http://schemas.microsoft.com/office/drawing/2014/main" id="{AD2E4942-2FA8-4FE6-B117-188297E27F28}"/>
              </a:ext>
            </a:extLst>
          </p:cNvPr>
          <p:cNvSpPr/>
          <p:nvPr/>
        </p:nvSpPr>
        <p:spPr>
          <a:xfrm>
            <a:off x="6629400" y="1428750"/>
            <a:ext cx="1447800" cy="228600"/>
          </a:xfrm>
          <a:prstGeom prst="rightArrow">
            <a:avLst/>
          </a:prstGeom>
          <a:solidFill>
            <a:srgbClr val="56AF44"/>
          </a:solidFill>
          <a:ln>
            <a:solidFill>
              <a:srgbClr val="00B050"/>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sz="1600">
              <a:solidFill>
                <a:srgbClr val="8D3B70"/>
              </a:solidFill>
            </a:endParaRPr>
          </a:p>
        </p:txBody>
      </p:sp>
      <p:sp>
        <p:nvSpPr>
          <p:cNvPr id="8" name="Arrow: Right 7">
            <a:extLst>
              <a:ext uri="{FF2B5EF4-FFF2-40B4-BE49-F238E27FC236}">
                <a16:creationId xmlns:a16="http://schemas.microsoft.com/office/drawing/2014/main" id="{D881FF2E-584A-4885-960D-15F4EC50F7E9}"/>
              </a:ext>
            </a:extLst>
          </p:cNvPr>
          <p:cNvSpPr/>
          <p:nvPr/>
        </p:nvSpPr>
        <p:spPr>
          <a:xfrm>
            <a:off x="6629400" y="2859960"/>
            <a:ext cx="1447800" cy="228600"/>
          </a:xfrm>
          <a:prstGeom prst="rightArrow">
            <a:avLst/>
          </a:prstGeom>
          <a:solidFill>
            <a:srgbClr val="56AF44"/>
          </a:solidFill>
          <a:ln>
            <a:solidFill>
              <a:srgbClr val="56AF44"/>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sz="1600" dirty="0"/>
          </a:p>
        </p:txBody>
      </p:sp>
      <p:sp>
        <p:nvSpPr>
          <p:cNvPr id="9" name="Arrow: Right 8">
            <a:extLst>
              <a:ext uri="{FF2B5EF4-FFF2-40B4-BE49-F238E27FC236}">
                <a16:creationId xmlns:a16="http://schemas.microsoft.com/office/drawing/2014/main" id="{85562BFF-B93D-4385-9AFC-FF39A761F413}"/>
              </a:ext>
            </a:extLst>
          </p:cNvPr>
          <p:cNvSpPr/>
          <p:nvPr/>
        </p:nvSpPr>
        <p:spPr>
          <a:xfrm>
            <a:off x="6629400" y="4428076"/>
            <a:ext cx="1447800" cy="228600"/>
          </a:xfrm>
          <a:prstGeom prst="rightArrow">
            <a:avLst/>
          </a:prstGeom>
          <a:solidFill>
            <a:srgbClr val="56AF44"/>
          </a:solidFill>
          <a:ln>
            <a:solidFill>
              <a:srgbClr val="56AF44"/>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sz="1600" dirty="0"/>
          </a:p>
        </p:txBody>
      </p:sp>
    </p:spTree>
    <p:extLst>
      <p:ext uri="{BB962C8B-B14F-4D97-AF65-F5344CB8AC3E}">
        <p14:creationId xmlns:p14="http://schemas.microsoft.com/office/powerpoint/2010/main" val="124952389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7" name="Freeform 452">
            <a:extLst>
              <a:ext uri="{FF2B5EF4-FFF2-40B4-BE49-F238E27FC236}">
                <a16:creationId xmlns:a16="http://schemas.microsoft.com/office/drawing/2014/main" id="{1F008356-D111-4F14-9D76-B1D6F9437597}"/>
              </a:ext>
            </a:extLst>
          </p:cNvPr>
          <p:cNvSpPr>
            <a:spLocks/>
          </p:cNvSpPr>
          <p:nvPr/>
        </p:nvSpPr>
        <p:spPr bwMode="auto">
          <a:xfrm>
            <a:off x="4021987" y="4467077"/>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noFill/>
          <a:ln w="28575" cap="flat">
            <a:solidFill>
              <a:srgbClr val="049B49"/>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48220" tIns="24110" rIns="48220" bIns="24110" numCol="1" anchor="t" anchorCtr="0" compatLnSpc="1">
            <a:prstTxWarp prst="textNoShape">
              <a:avLst/>
            </a:prstTxWarp>
          </a:bodyPr>
          <a:lstStyle/>
          <a:p>
            <a:endParaRPr lang="en-US" sz="949"/>
          </a:p>
        </p:txBody>
      </p:sp>
      <p:sp>
        <p:nvSpPr>
          <p:cNvPr id="522" name="Freeform 457">
            <a:extLst>
              <a:ext uri="{FF2B5EF4-FFF2-40B4-BE49-F238E27FC236}">
                <a16:creationId xmlns:a16="http://schemas.microsoft.com/office/drawing/2014/main" id="{63F7C93D-DEDC-4FD0-9A83-C2E7850D6D0F}"/>
              </a:ext>
            </a:extLst>
          </p:cNvPr>
          <p:cNvSpPr>
            <a:spLocks/>
          </p:cNvSpPr>
          <p:nvPr/>
        </p:nvSpPr>
        <p:spPr bwMode="auto">
          <a:xfrm>
            <a:off x="4021987" y="4467077"/>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noFill/>
          <a:ln w="28575" cap="flat">
            <a:solidFill>
              <a:srgbClr val="049B49"/>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48220" tIns="24110" rIns="48220" bIns="24110" numCol="1" anchor="t" anchorCtr="0" compatLnSpc="1">
            <a:prstTxWarp prst="textNoShape">
              <a:avLst/>
            </a:prstTxWarp>
          </a:bodyPr>
          <a:lstStyle/>
          <a:p>
            <a:endParaRPr lang="en-US" sz="949"/>
          </a:p>
        </p:txBody>
      </p:sp>
      <p:grpSp>
        <p:nvGrpSpPr>
          <p:cNvPr id="541" name="Group 540">
            <a:extLst>
              <a:ext uri="{FF2B5EF4-FFF2-40B4-BE49-F238E27FC236}">
                <a16:creationId xmlns:a16="http://schemas.microsoft.com/office/drawing/2014/main" id="{ED20376F-14C0-416F-8D31-7CBCCB35CD89}"/>
              </a:ext>
            </a:extLst>
          </p:cNvPr>
          <p:cNvGrpSpPr/>
          <p:nvPr/>
        </p:nvGrpSpPr>
        <p:grpSpPr>
          <a:xfrm>
            <a:off x="3444348" y="2270374"/>
            <a:ext cx="2251956" cy="2255304"/>
            <a:chOff x="4364038" y="4305301"/>
            <a:chExt cx="4270375" cy="4276725"/>
          </a:xfrm>
        </p:grpSpPr>
        <p:grpSp>
          <p:nvGrpSpPr>
            <p:cNvPr id="540" name="Group 539">
              <a:extLst>
                <a:ext uri="{FF2B5EF4-FFF2-40B4-BE49-F238E27FC236}">
                  <a16:creationId xmlns:a16="http://schemas.microsoft.com/office/drawing/2014/main" id="{2B49049D-0AFD-4FEA-99F9-A8135FB84491}"/>
                </a:ext>
              </a:extLst>
            </p:cNvPr>
            <p:cNvGrpSpPr/>
            <p:nvPr/>
          </p:nvGrpSpPr>
          <p:grpSpPr>
            <a:xfrm>
              <a:off x="4364038" y="4305301"/>
              <a:ext cx="4270375" cy="4276725"/>
              <a:chOff x="4364038" y="4305301"/>
              <a:chExt cx="4270375" cy="4276725"/>
            </a:xfrm>
          </p:grpSpPr>
          <p:grpSp>
            <p:nvGrpSpPr>
              <p:cNvPr id="538" name="Group 537">
                <a:extLst>
                  <a:ext uri="{FF2B5EF4-FFF2-40B4-BE49-F238E27FC236}">
                    <a16:creationId xmlns:a16="http://schemas.microsoft.com/office/drawing/2014/main" id="{3F66DE93-4832-4D63-AE80-355C1CCE40FB}"/>
                  </a:ext>
                </a:extLst>
              </p:cNvPr>
              <p:cNvGrpSpPr/>
              <p:nvPr/>
            </p:nvGrpSpPr>
            <p:grpSpPr>
              <a:xfrm>
                <a:off x="4364038" y="4305301"/>
                <a:ext cx="4270375" cy="4276725"/>
                <a:chOff x="4364038" y="4305301"/>
                <a:chExt cx="4270375" cy="4276725"/>
              </a:xfrm>
            </p:grpSpPr>
            <p:sp>
              <p:nvSpPr>
                <p:cNvPr id="525" name="Freeform 460">
                  <a:extLst>
                    <a:ext uri="{FF2B5EF4-FFF2-40B4-BE49-F238E27FC236}">
                      <a16:creationId xmlns:a16="http://schemas.microsoft.com/office/drawing/2014/main" id="{07F592A1-2F70-4FB0-B2C2-6B09E512F180}"/>
                    </a:ext>
                  </a:extLst>
                </p:cNvPr>
                <p:cNvSpPr>
                  <a:spLocks/>
                </p:cNvSpPr>
                <p:nvPr/>
              </p:nvSpPr>
              <p:spPr bwMode="auto">
                <a:xfrm>
                  <a:off x="4364038" y="4305301"/>
                  <a:ext cx="4270375" cy="4276725"/>
                </a:xfrm>
                <a:custGeom>
                  <a:avLst/>
                  <a:gdLst>
                    <a:gd name="T0" fmla="*/ 1033 w 1200"/>
                    <a:gd name="T1" fmla="*/ 327 h 1201"/>
                    <a:gd name="T2" fmla="*/ 1058 w 1200"/>
                    <a:gd name="T3" fmla="*/ 211 h 1201"/>
                    <a:gd name="T4" fmla="*/ 939 w 1200"/>
                    <a:gd name="T5" fmla="*/ 217 h 1201"/>
                    <a:gd name="T6" fmla="*/ 930 w 1200"/>
                    <a:gd name="T7" fmla="*/ 98 h 1201"/>
                    <a:gd name="T8" fmla="*/ 817 w 1200"/>
                    <a:gd name="T9" fmla="*/ 137 h 1201"/>
                    <a:gd name="T10" fmla="*/ 775 w 1200"/>
                    <a:gd name="T11" fmla="*/ 26 h 1201"/>
                    <a:gd name="T12" fmla="*/ 677 w 1200"/>
                    <a:gd name="T13" fmla="*/ 95 h 1201"/>
                    <a:gd name="T14" fmla="*/ 606 w 1200"/>
                    <a:gd name="T15" fmla="*/ 0 h 1201"/>
                    <a:gd name="T16" fmla="*/ 532 w 1200"/>
                    <a:gd name="T17" fmla="*/ 94 h 1201"/>
                    <a:gd name="T18" fmla="*/ 437 w 1200"/>
                    <a:gd name="T19" fmla="*/ 23 h 1201"/>
                    <a:gd name="T20" fmla="*/ 412 w 1200"/>
                    <a:gd name="T21" fmla="*/ 125 h 1201"/>
                    <a:gd name="T22" fmla="*/ 324 w 1200"/>
                    <a:gd name="T23" fmla="*/ 67 h 1201"/>
                    <a:gd name="T24" fmla="*/ 303 w 1200"/>
                    <a:gd name="T25" fmla="*/ 184 h 1201"/>
                    <a:gd name="T26" fmla="*/ 185 w 1200"/>
                    <a:gd name="T27" fmla="*/ 166 h 1201"/>
                    <a:gd name="T28" fmla="*/ 198 w 1200"/>
                    <a:gd name="T29" fmla="*/ 285 h 1201"/>
                    <a:gd name="T30" fmla="*/ 80 w 1200"/>
                    <a:gd name="T31" fmla="*/ 301 h 1201"/>
                    <a:gd name="T32" fmla="*/ 126 w 1200"/>
                    <a:gd name="T33" fmla="*/ 411 h 1201"/>
                    <a:gd name="T34" fmla="*/ 17 w 1200"/>
                    <a:gd name="T35" fmla="*/ 460 h 1201"/>
                    <a:gd name="T36" fmla="*/ 91 w 1200"/>
                    <a:gd name="T37" fmla="*/ 552 h 1201"/>
                    <a:gd name="T38" fmla="*/ 0 w 1200"/>
                    <a:gd name="T39" fmla="*/ 630 h 1201"/>
                    <a:gd name="T40" fmla="*/ 98 w 1200"/>
                    <a:gd name="T41" fmla="*/ 697 h 1201"/>
                    <a:gd name="T42" fmla="*/ 33 w 1200"/>
                    <a:gd name="T43" fmla="*/ 797 h 1201"/>
                    <a:gd name="T44" fmla="*/ 52 w 1200"/>
                    <a:gd name="T45" fmla="*/ 845 h 1201"/>
                    <a:gd name="T46" fmla="*/ 168 w 1200"/>
                    <a:gd name="T47" fmla="*/ 874 h 1201"/>
                    <a:gd name="T48" fmla="*/ 143 w 1200"/>
                    <a:gd name="T49" fmla="*/ 990 h 1201"/>
                    <a:gd name="T50" fmla="*/ 262 w 1200"/>
                    <a:gd name="T51" fmla="*/ 984 h 1201"/>
                    <a:gd name="T52" fmla="*/ 271 w 1200"/>
                    <a:gd name="T53" fmla="*/ 1103 h 1201"/>
                    <a:gd name="T54" fmla="*/ 384 w 1200"/>
                    <a:gd name="T55" fmla="*/ 1064 h 1201"/>
                    <a:gd name="T56" fmla="*/ 426 w 1200"/>
                    <a:gd name="T57" fmla="*/ 1175 h 1201"/>
                    <a:gd name="T58" fmla="*/ 524 w 1200"/>
                    <a:gd name="T59" fmla="*/ 1106 h 1201"/>
                    <a:gd name="T60" fmla="*/ 595 w 1200"/>
                    <a:gd name="T61" fmla="*/ 1201 h 1201"/>
                    <a:gd name="T62" fmla="*/ 669 w 1200"/>
                    <a:gd name="T63" fmla="*/ 1107 h 1201"/>
                    <a:gd name="T64" fmla="*/ 764 w 1200"/>
                    <a:gd name="T65" fmla="*/ 1178 h 1201"/>
                    <a:gd name="T66" fmla="*/ 789 w 1200"/>
                    <a:gd name="T67" fmla="*/ 1076 h 1201"/>
                    <a:gd name="T68" fmla="*/ 877 w 1200"/>
                    <a:gd name="T69" fmla="*/ 1134 h 1201"/>
                    <a:gd name="T70" fmla="*/ 897 w 1200"/>
                    <a:gd name="T71" fmla="*/ 1017 h 1201"/>
                    <a:gd name="T72" fmla="*/ 1016 w 1200"/>
                    <a:gd name="T73" fmla="*/ 1035 h 1201"/>
                    <a:gd name="T74" fmla="*/ 1003 w 1200"/>
                    <a:gd name="T75" fmla="*/ 917 h 1201"/>
                    <a:gd name="T76" fmla="*/ 1121 w 1200"/>
                    <a:gd name="T77" fmla="*/ 900 h 1201"/>
                    <a:gd name="T78" fmla="*/ 1075 w 1200"/>
                    <a:gd name="T79" fmla="*/ 790 h 1201"/>
                    <a:gd name="T80" fmla="*/ 1184 w 1200"/>
                    <a:gd name="T81" fmla="*/ 742 h 1201"/>
                    <a:gd name="T82" fmla="*/ 1110 w 1200"/>
                    <a:gd name="T83" fmla="*/ 649 h 1201"/>
                    <a:gd name="T84" fmla="*/ 1200 w 1200"/>
                    <a:gd name="T85" fmla="*/ 571 h 1201"/>
                    <a:gd name="T86" fmla="*/ 1103 w 1200"/>
                    <a:gd name="T87" fmla="*/ 504 h 1201"/>
                    <a:gd name="T88" fmla="*/ 1168 w 1200"/>
                    <a:gd name="T89" fmla="*/ 404 h 1201"/>
                    <a:gd name="T90" fmla="*/ 1149 w 1200"/>
                    <a:gd name="T91" fmla="*/ 356 h 1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200" h="1201">
                      <a:moveTo>
                        <a:pt x="1055" y="366"/>
                      </a:moveTo>
                      <a:cubicBezTo>
                        <a:pt x="1048" y="353"/>
                        <a:pt x="1041" y="340"/>
                        <a:pt x="1033" y="327"/>
                      </a:cubicBezTo>
                      <a:cubicBezTo>
                        <a:pt x="1047" y="305"/>
                        <a:pt x="1071" y="276"/>
                        <a:pt x="1089" y="251"/>
                      </a:cubicBezTo>
                      <a:cubicBezTo>
                        <a:pt x="1079" y="237"/>
                        <a:pt x="1069" y="224"/>
                        <a:pt x="1058" y="211"/>
                      </a:cubicBezTo>
                      <a:cubicBezTo>
                        <a:pt x="1029" y="223"/>
                        <a:pt x="995" y="239"/>
                        <a:pt x="971" y="247"/>
                      </a:cubicBezTo>
                      <a:cubicBezTo>
                        <a:pt x="960" y="237"/>
                        <a:pt x="950" y="226"/>
                        <a:pt x="939" y="217"/>
                      </a:cubicBezTo>
                      <a:cubicBezTo>
                        <a:pt x="946" y="191"/>
                        <a:pt x="961" y="157"/>
                        <a:pt x="971" y="128"/>
                      </a:cubicBezTo>
                      <a:cubicBezTo>
                        <a:pt x="958" y="117"/>
                        <a:pt x="944" y="107"/>
                        <a:pt x="930" y="98"/>
                      </a:cubicBezTo>
                      <a:cubicBezTo>
                        <a:pt x="906" y="117"/>
                        <a:pt x="878" y="143"/>
                        <a:pt x="856" y="158"/>
                      </a:cubicBezTo>
                      <a:cubicBezTo>
                        <a:pt x="843" y="150"/>
                        <a:pt x="830" y="143"/>
                        <a:pt x="817" y="137"/>
                      </a:cubicBezTo>
                      <a:cubicBezTo>
                        <a:pt x="817" y="111"/>
                        <a:pt x="821" y="73"/>
                        <a:pt x="823" y="43"/>
                      </a:cubicBezTo>
                      <a:cubicBezTo>
                        <a:pt x="807" y="36"/>
                        <a:pt x="791" y="31"/>
                        <a:pt x="775" y="26"/>
                      </a:cubicBezTo>
                      <a:cubicBezTo>
                        <a:pt x="757" y="51"/>
                        <a:pt x="737" y="83"/>
                        <a:pt x="721" y="104"/>
                      </a:cubicBezTo>
                      <a:cubicBezTo>
                        <a:pt x="706" y="100"/>
                        <a:pt x="692" y="97"/>
                        <a:pt x="677" y="95"/>
                      </a:cubicBezTo>
                      <a:cubicBezTo>
                        <a:pt x="670" y="70"/>
                        <a:pt x="664" y="32"/>
                        <a:pt x="657" y="3"/>
                      </a:cubicBezTo>
                      <a:cubicBezTo>
                        <a:pt x="640" y="1"/>
                        <a:pt x="623" y="0"/>
                        <a:pt x="606" y="0"/>
                      </a:cubicBezTo>
                      <a:cubicBezTo>
                        <a:pt x="596" y="29"/>
                        <a:pt x="586" y="65"/>
                        <a:pt x="576" y="90"/>
                      </a:cubicBezTo>
                      <a:cubicBezTo>
                        <a:pt x="561" y="90"/>
                        <a:pt x="547" y="92"/>
                        <a:pt x="532" y="94"/>
                      </a:cubicBezTo>
                      <a:cubicBezTo>
                        <a:pt x="518" y="72"/>
                        <a:pt x="501" y="38"/>
                        <a:pt x="486" y="11"/>
                      </a:cubicBezTo>
                      <a:cubicBezTo>
                        <a:pt x="470" y="14"/>
                        <a:pt x="453" y="18"/>
                        <a:pt x="437" y="23"/>
                      </a:cubicBezTo>
                      <a:cubicBezTo>
                        <a:pt x="435" y="53"/>
                        <a:pt x="436" y="91"/>
                        <a:pt x="433" y="117"/>
                      </a:cubicBezTo>
                      <a:cubicBezTo>
                        <a:pt x="426" y="120"/>
                        <a:pt x="419" y="122"/>
                        <a:pt x="412" y="125"/>
                      </a:cubicBezTo>
                      <a:cubicBezTo>
                        <a:pt x="405" y="128"/>
                        <a:pt x="398" y="131"/>
                        <a:pt x="392" y="134"/>
                      </a:cubicBezTo>
                      <a:cubicBezTo>
                        <a:pt x="372" y="117"/>
                        <a:pt x="346" y="89"/>
                        <a:pt x="324" y="67"/>
                      </a:cubicBezTo>
                      <a:cubicBezTo>
                        <a:pt x="309" y="75"/>
                        <a:pt x="294" y="83"/>
                        <a:pt x="280" y="92"/>
                      </a:cubicBezTo>
                      <a:cubicBezTo>
                        <a:pt x="287" y="122"/>
                        <a:pt x="299" y="158"/>
                        <a:pt x="303" y="184"/>
                      </a:cubicBezTo>
                      <a:cubicBezTo>
                        <a:pt x="291" y="193"/>
                        <a:pt x="280" y="202"/>
                        <a:pt x="269" y="211"/>
                      </a:cubicBezTo>
                      <a:cubicBezTo>
                        <a:pt x="245" y="201"/>
                        <a:pt x="212" y="181"/>
                        <a:pt x="185" y="166"/>
                      </a:cubicBezTo>
                      <a:cubicBezTo>
                        <a:pt x="173" y="178"/>
                        <a:pt x="161" y="191"/>
                        <a:pt x="150" y="203"/>
                      </a:cubicBezTo>
                      <a:cubicBezTo>
                        <a:pt x="165" y="230"/>
                        <a:pt x="187" y="261"/>
                        <a:pt x="198" y="285"/>
                      </a:cubicBezTo>
                      <a:cubicBezTo>
                        <a:pt x="189" y="296"/>
                        <a:pt x="181" y="308"/>
                        <a:pt x="173" y="321"/>
                      </a:cubicBezTo>
                      <a:cubicBezTo>
                        <a:pt x="146" y="317"/>
                        <a:pt x="110" y="307"/>
                        <a:pt x="80" y="301"/>
                      </a:cubicBezTo>
                      <a:cubicBezTo>
                        <a:pt x="72" y="316"/>
                        <a:pt x="64" y="331"/>
                        <a:pt x="56" y="346"/>
                      </a:cubicBezTo>
                      <a:cubicBezTo>
                        <a:pt x="79" y="367"/>
                        <a:pt x="108" y="391"/>
                        <a:pt x="126" y="411"/>
                      </a:cubicBezTo>
                      <a:cubicBezTo>
                        <a:pt x="120" y="424"/>
                        <a:pt x="115" y="438"/>
                        <a:pt x="111" y="452"/>
                      </a:cubicBezTo>
                      <a:cubicBezTo>
                        <a:pt x="85" y="456"/>
                        <a:pt x="47" y="457"/>
                        <a:pt x="17" y="460"/>
                      </a:cubicBezTo>
                      <a:cubicBezTo>
                        <a:pt x="13" y="476"/>
                        <a:pt x="9" y="493"/>
                        <a:pt x="7" y="510"/>
                      </a:cubicBezTo>
                      <a:cubicBezTo>
                        <a:pt x="34" y="524"/>
                        <a:pt x="69" y="539"/>
                        <a:pt x="91" y="552"/>
                      </a:cubicBezTo>
                      <a:cubicBezTo>
                        <a:pt x="90" y="567"/>
                        <a:pt x="89" y="582"/>
                        <a:pt x="89" y="596"/>
                      </a:cubicBezTo>
                      <a:cubicBezTo>
                        <a:pt x="65" y="607"/>
                        <a:pt x="29" y="619"/>
                        <a:pt x="0" y="630"/>
                      </a:cubicBezTo>
                      <a:cubicBezTo>
                        <a:pt x="1" y="647"/>
                        <a:pt x="3" y="664"/>
                        <a:pt x="5" y="681"/>
                      </a:cubicBezTo>
                      <a:cubicBezTo>
                        <a:pt x="35" y="686"/>
                        <a:pt x="73" y="691"/>
                        <a:pt x="98" y="697"/>
                      </a:cubicBezTo>
                      <a:cubicBezTo>
                        <a:pt x="101" y="712"/>
                        <a:pt x="104" y="726"/>
                        <a:pt x="108" y="740"/>
                      </a:cubicBezTo>
                      <a:cubicBezTo>
                        <a:pt x="89" y="758"/>
                        <a:pt x="57" y="779"/>
                        <a:pt x="33" y="797"/>
                      </a:cubicBezTo>
                      <a:cubicBezTo>
                        <a:pt x="36" y="806"/>
                        <a:pt x="39" y="814"/>
                        <a:pt x="42" y="822"/>
                      </a:cubicBezTo>
                      <a:cubicBezTo>
                        <a:pt x="45" y="830"/>
                        <a:pt x="49" y="838"/>
                        <a:pt x="52" y="845"/>
                      </a:cubicBezTo>
                      <a:cubicBezTo>
                        <a:pt x="83" y="843"/>
                        <a:pt x="120" y="836"/>
                        <a:pt x="146" y="835"/>
                      </a:cubicBezTo>
                      <a:cubicBezTo>
                        <a:pt x="153" y="849"/>
                        <a:pt x="160" y="861"/>
                        <a:pt x="168" y="874"/>
                      </a:cubicBezTo>
                      <a:cubicBezTo>
                        <a:pt x="154" y="896"/>
                        <a:pt x="130" y="925"/>
                        <a:pt x="112" y="950"/>
                      </a:cubicBezTo>
                      <a:cubicBezTo>
                        <a:pt x="122" y="964"/>
                        <a:pt x="132" y="977"/>
                        <a:pt x="143" y="990"/>
                      </a:cubicBezTo>
                      <a:cubicBezTo>
                        <a:pt x="172" y="979"/>
                        <a:pt x="206" y="962"/>
                        <a:pt x="231" y="954"/>
                      </a:cubicBezTo>
                      <a:cubicBezTo>
                        <a:pt x="241" y="964"/>
                        <a:pt x="251" y="975"/>
                        <a:pt x="262" y="984"/>
                      </a:cubicBezTo>
                      <a:cubicBezTo>
                        <a:pt x="255" y="1010"/>
                        <a:pt x="240" y="1044"/>
                        <a:pt x="230" y="1073"/>
                      </a:cubicBezTo>
                      <a:cubicBezTo>
                        <a:pt x="243" y="1084"/>
                        <a:pt x="257" y="1094"/>
                        <a:pt x="271" y="1103"/>
                      </a:cubicBezTo>
                      <a:cubicBezTo>
                        <a:pt x="295" y="1084"/>
                        <a:pt x="323" y="1059"/>
                        <a:pt x="345" y="1044"/>
                      </a:cubicBezTo>
                      <a:cubicBezTo>
                        <a:pt x="358" y="1051"/>
                        <a:pt x="371" y="1058"/>
                        <a:pt x="384" y="1064"/>
                      </a:cubicBezTo>
                      <a:cubicBezTo>
                        <a:pt x="384" y="1090"/>
                        <a:pt x="380" y="1128"/>
                        <a:pt x="378" y="1158"/>
                      </a:cubicBezTo>
                      <a:cubicBezTo>
                        <a:pt x="394" y="1165"/>
                        <a:pt x="410" y="1170"/>
                        <a:pt x="426" y="1175"/>
                      </a:cubicBezTo>
                      <a:cubicBezTo>
                        <a:pt x="444" y="1150"/>
                        <a:pt x="464" y="1118"/>
                        <a:pt x="480" y="1098"/>
                      </a:cubicBezTo>
                      <a:cubicBezTo>
                        <a:pt x="495" y="1101"/>
                        <a:pt x="509" y="1104"/>
                        <a:pt x="524" y="1106"/>
                      </a:cubicBezTo>
                      <a:cubicBezTo>
                        <a:pt x="531" y="1131"/>
                        <a:pt x="537" y="1169"/>
                        <a:pt x="544" y="1199"/>
                      </a:cubicBezTo>
                      <a:cubicBezTo>
                        <a:pt x="561" y="1200"/>
                        <a:pt x="578" y="1201"/>
                        <a:pt x="595" y="1201"/>
                      </a:cubicBezTo>
                      <a:cubicBezTo>
                        <a:pt x="605" y="1172"/>
                        <a:pt x="615" y="1136"/>
                        <a:pt x="625" y="1111"/>
                      </a:cubicBezTo>
                      <a:cubicBezTo>
                        <a:pt x="640" y="1111"/>
                        <a:pt x="654" y="1109"/>
                        <a:pt x="669" y="1107"/>
                      </a:cubicBezTo>
                      <a:cubicBezTo>
                        <a:pt x="683" y="1130"/>
                        <a:pt x="700" y="1164"/>
                        <a:pt x="715" y="1190"/>
                      </a:cubicBezTo>
                      <a:cubicBezTo>
                        <a:pt x="731" y="1187"/>
                        <a:pt x="748" y="1183"/>
                        <a:pt x="764" y="1178"/>
                      </a:cubicBezTo>
                      <a:cubicBezTo>
                        <a:pt x="766" y="1148"/>
                        <a:pt x="765" y="1110"/>
                        <a:pt x="768" y="1084"/>
                      </a:cubicBezTo>
                      <a:cubicBezTo>
                        <a:pt x="775" y="1081"/>
                        <a:pt x="782" y="1079"/>
                        <a:pt x="789" y="1076"/>
                      </a:cubicBezTo>
                      <a:cubicBezTo>
                        <a:pt x="796" y="1073"/>
                        <a:pt x="803" y="1070"/>
                        <a:pt x="809" y="1067"/>
                      </a:cubicBezTo>
                      <a:cubicBezTo>
                        <a:pt x="829" y="1085"/>
                        <a:pt x="855" y="1113"/>
                        <a:pt x="877" y="1134"/>
                      </a:cubicBezTo>
                      <a:cubicBezTo>
                        <a:pt x="892" y="1126"/>
                        <a:pt x="907" y="1118"/>
                        <a:pt x="921" y="1109"/>
                      </a:cubicBezTo>
                      <a:cubicBezTo>
                        <a:pt x="914" y="1079"/>
                        <a:pt x="902" y="1043"/>
                        <a:pt x="897" y="1017"/>
                      </a:cubicBezTo>
                      <a:cubicBezTo>
                        <a:pt x="910" y="1008"/>
                        <a:pt x="921" y="999"/>
                        <a:pt x="932" y="990"/>
                      </a:cubicBezTo>
                      <a:cubicBezTo>
                        <a:pt x="956" y="1001"/>
                        <a:pt x="989" y="1020"/>
                        <a:pt x="1016" y="1035"/>
                      </a:cubicBezTo>
                      <a:cubicBezTo>
                        <a:pt x="1028" y="1023"/>
                        <a:pt x="1040" y="1011"/>
                        <a:pt x="1051" y="998"/>
                      </a:cubicBezTo>
                      <a:cubicBezTo>
                        <a:pt x="1036" y="971"/>
                        <a:pt x="1014" y="940"/>
                        <a:pt x="1003" y="917"/>
                      </a:cubicBezTo>
                      <a:cubicBezTo>
                        <a:pt x="1012" y="905"/>
                        <a:pt x="1020" y="893"/>
                        <a:pt x="1028" y="881"/>
                      </a:cubicBezTo>
                      <a:cubicBezTo>
                        <a:pt x="1055" y="884"/>
                        <a:pt x="1091" y="894"/>
                        <a:pt x="1121" y="900"/>
                      </a:cubicBezTo>
                      <a:cubicBezTo>
                        <a:pt x="1129" y="885"/>
                        <a:pt x="1137" y="870"/>
                        <a:pt x="1145" y="855"/>
                      </a:cubicBezTo>
                      <a:cubicBezTo>
                        <a:pt x="1122" y="834"/>
                        <a:pt x="1093" y="810"/>
                        <a:pt x="1075" y="790"/>
                      </a:cubicBezTo>
                      <a:cubicBezTo>
                        <a:pt x="1081" y="777"/>
                        <a:pt x="1086" y="763"/>
                        <a:pt x="1090" y="749"/>
                      </a:cubicBezTo>
                      <a:cubicBezTo>
                        <a:pt x="1116" y="745"/>
                        <a:pt x="1154" y="744"/>
                        <a:pt x="1184" y="742"/>
                      </a:cubicBezTo>
                      <a:cubicBezTo>
                        <a:pt x="1188" y="725"/>
                        <a:pt x="1192" y="708"/>
                        <a:pt x="1194" y="691"/>
                      </a:cubicBezTo>
                      <a:cubicBezTo>
                        <a:pt x="1167" y="677"/>
                        <a:pt x="1132" y="662"/>
                        <a:pt x="1110" y="649"/>
                      </a:cubicBezTo>
                      <a:cubicBezTo>
                        <a:pt x="1111" y="634"/>
                        <a:pt x="1112" y="620"/>
                        <a:pt x="1112" y="605"/>
                      </a:cubicBezTo>
                      <a:cubicBezTo>
                        <a:pt x="1136" y="594"/>
                        <a:pt x="1172" y="583"/>
                        <a:pt x="1200" y="571"/>
                      </a:cubicBezTo>
                      <a:cubicBezTo>
                        <a:pt x="1200" y="554"/>
                        <a:pt x="1198" y="538"/>
                        <a:pt x="1196" y="521"/>
                      </a:cubicBezTo>
                      <a:cubicBezTo>
                        <a:pt x="1166" y="515"/>
                        <a:pt x="1128" y="510"/>
                        <a:pt x="1103" y="504"/>
                      </a:cubicBezTo>
                      <a:cubicBezTo>
                        <a:pt x="1100" y="489"/>
                        <a:pt x="1097" y="475"/>
                        <a:pt x="1093" y="461"/>
                      </a:cubicBezTo>
                      <a:cubicBezTo>
                        <a:pt x="1112" y="443"/>
                        <a:pt x="1144" y="423"/>
                        <a:pt x="1168" y="404"/>
                      </a:cubicBezTo>
                      <a:cubicBezTo>
                        <a:pt x="1165" y="396"/>
                        <a:pt x="1162" y="388"/>
                        <a:pt x="1159" y="380"/>
                      </a:cubicBezTo>
                      <a:cubicBezTo>
                        <a:pt x="1156" y="371"/>
                        <a:pt x="1152" y="364"/>
                        <a:pt x="1149" y="356"/>
                      </a:cubicBezTo>
                      <a:cubicBezTo>
                        <a:pt x="1118" y="359"/>
                        <a:pt x="1081" y="365"/>
                        <a:pt x="1055" y="366"/>
                      </a:cubicBezTo>
                      <a:close/>
                    </a:path>
                  </a:pathLst>
                </a:custGeom>
                <a:solidFill>
                  <a:srgbClr val="0063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526" name="Freeform 461">
                  <a:extLst>
                    <a:ext uri="{FF2B5EF4-FFF2-40B4-BE49-F238E27FC236}">
                      <a16:creationId xmlns:a16="http://schemas.microsoft.com/office/drawing/2014/main" id="{DEF5D35B-B4F1-4572-A21A-4BC2B7790122}"/>
                    </a:ext>
                  </a:extLst>
                </p:cNvPr>
                <p:cNvSpPr>
                  <a:spLocks/>
                </p:cNvSpPr>
                <p:nvPr/>
              </p:nvSpPr>
              <p:spPr bwMode="auto">
                <a:xfrm>
                  <a:off x="4918076" y="4849813"/>
                  <a:ext cx="3175000" cy="1612900"/>
                </a:xfrm>
                <a:custGeom>
                  <a:avLst/>
                  <a:gdLst>
                    <a:gd name="T0" fmla="*/ 874 w 892"/>
                    <a:gd name="T1" fmla="*/ 448 h 453"/>
                    <a:gd name="T2" fmla="*/ 892 w 892"/>
                    <a:gd name="T3" fmla="*/ 453 h 453"/>
                    <a:gd name="T4" fmla="*/ 892 w 892"/>
                    <a:gd name="T5" fmla="*/ 448 h 453"/>
                    <a:gd name="T6" fmla="*/ 444 w 892"/>
                    <a:gd name="T7" fmla="*/ 0 h 453"/>
                    <a:gd name="T8" fmla="*/ 0 w 892"/>
                    <a:gd name="T9" fmla="*/ 395 h 453"/>
                    <a:gd name="T10" fmla="*/ 88 w 892"/>
                    <a:gd name="T11" fmla="*/ 423 h 453"/>
                    <a:gd name="T12" fmla="*/ 94 w 892"/>
                    <a:gd name="T13" fmla="*/ 423 h 453"/>
                    <a:gd name="T14" fmla="*/ 191 w 892"/>
                    <a:gd name="T15" fmla="*/ 392 h 453"/>
                    <a:gd name="T16" fmla="*/ 444 w 892"/>
                    <a:gd name="T17" fmla="*/ 188 h 453"/>
                    <a:gd name="T18" fmla="*/ 704 w 892"/>
                    <a:gd name="T19" fmla="*/ 448 h 453"/>
                    <a:gd name="T20" fmla="*/ 704 w 892"/>
                    <a:gd name="T21" fmla="*/ 453 h 453"/>
                    <a:gd name="T22" fmla="*/ 721 w 892"/>
                    <a:gd name="T23" fmla="*/ 448 h 453"/>
                    <a:gd name="T24" fmla="*/ 795 w 892"/>
                    <a:gd name="T25" fmla="*/ 424 h 453"/>
                    <a:gd name="T26" fmla="*/ 801 w 892"/>
                    <a:gd name="T27" fmla="*/ 424 h 453"/>
                    <a:gd name="T28" fmla="*/ 874 w 892"/>
                    <a:gd name="T29" fmla="*/ 448 h 4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92" h="453">
                      <a:moveTo>
                        <a:pt x="874" y="448"/>
                      </a:moveTo>
                      <a:cubicBezTo>
                        <a:pt x="892" y="453"/>
                        <a:pt x="892" y="453"/>
                        <a:pt x="892" y="453"/>
                      </a:cubicBezTo>
                      <a:cubicBezTo>
                        <a:pt x="892" y="451"/>
                        <a:pt x="892" y="449"/>
                        <a:pt x="892" y="448"/>
                      </a:cubicBezTo>
                      <a:cubicBezTo>
                        <a:pt x="892" y="201"/>
                        <a:pt x="691" y="0"/>
                        <a:pt x="444" y="0"/>
                      </a:cubicBezTo>
                      <a:cubicBezTo>
                        <a:pt x="216" y="0"/>
                        <a:pt x="27" y="173"/>
                        <a:pt x="0" y="395"/>
                      </a:cubicBezTo>
                      <a:cubicBezTo>
                        <a:pt x="88" y="423"/>
                        <a:pt x="88" y="423"/>
                        <a:pt x="88" y="423"/>
                      </a:cubicBezTo>
                      <a:cubicBezTo>
                        <a:pt x="90" y="424"/>
                        <a:pt x="92" y="424"/>
                        <a:pt x="94" y="423"/>
                      </a:cubicBezTo>
                      <a:cubicBezTo>
                        <a:pt x="191" y="392"/>
                        <a:pt x="191" y="392"/>
                        <a:pt x="191" y="392"/>
                      </a:cubicBezTo>
                      <a:cubicBezTo>
                        <a:pt x="217" y="275"/>
                        <a:pt x="321" y="188"/>
                        <a:pt x="444" y="188"/>
                      </a:cubicBezTo>
                      <a:cubicBezTo>
                        <a:pt x="588" y="188"/>
                        <a:pt x="704" y="305"/>
                        <a:pt x="704" y="448"/>
                      </a:cubicBezTo>
                      <a:cubicBezTo>
                        <a:pt x="704" y="449"/>
                        <a:pt x="704" y="451"/>
                        <a:pt x="704" y="453"/>
                      </a:cubicBezTo>
                      <a:cubicBezTo>
                        <a:pt x="721" y="448"/>
                        <a:pt x="721" y="448"/>
                        <a:pt x="721" y="448"/>
                      </a:cubicBezTo>
                      <a:cubicBezTo>
                        <a:pt x="795" y="424"/>
                        <a:pt x="795" y="424"/>
                        <a:pt x="795" y="424"/>
                      </a:cubicBezTo>
                      <a:cubicBezTo>
                        <a:pt x="797" y="423"/>
                        <a:pt x="799" y="423"/>
                        <a:pt x="801" y="424"/>
                      </a:cubicBezTo>
                      <a:lnTo>
                        <a:pt x="874" y="448"/>
                      </a:lnTo>
                      <a:close/>
                    </a:path>
                  </a:pathLst>
                </a:custGeom>
                <a:solidFill>
                  <a:srgbClr val="A3C7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527" name="Freeform 462">
                  <a:extLst>
                    <a:ext uri="{FF2B5EF4-FFF2-40B4-BE49-F238E27FC236}">
                      <a16:creationId xmlns:a16="http://schemas.microsoft.com/office/drawing/2014/main" id="{7B697B5C-9B57-46A2-B5CB-ACE614E6B8AC}"/>
                    </a:ext>
                  </a:extLst>
                </p:cNvPr>
                <p:cNvSpPr>
                  <a:spLocks/>
                </p:cNvSpPr>
                <p:nvPr/>
              </p:nvSpPr>
              <p:spPr bwMode="auto">
                <a:xfrm>
                  <a:off x="4908552" y="6338888"/>
                  <a:ext cx="3181349" cy="1698625"/>
                </a:xfrm>
                <a:custGeom>
                  <a:avLst/>
                  <a:gdLst>
                    <a:gd name="T0" fmla="*/ 91 w 894"/>
                    <a:gd name="T1" fmla="*/ 30 h 477"/>
                    <a:gd name="T2" fmla="*/ 91 w 894"/>
                    <a:gd name="T3" fmla="*/ 30 h 477"/>
                    <a:gd name="T4" fmla="*/ 97 w 894"/>
                    <a:gd name="T5" fmla="*/ 30 h 477"/>
                    <a:gd name="T6" fmla="*/ 97 w 894"/>
                    <a:gd name="T7" fmla="*/ 30 h 477"/>
                    <a:gd name="T8" fmla="*/ 97 w 894"/>
                    <a:gd name="T9" fmla="*/ 30 h 477"/>
                    <a:gd name="T10" fmla="*/ 91 w 894"/>
                    <a:gd name="T11" fmla="*/ 30 h 477"/>
                    <a:gd name="T12" fmla="*/ 91 w 894"/>
                    <a:gd name="T13" fmla="*/ 30 h 477"/>
                    <a:gd name="T14" fmla="*/ 1 w 894"/>
                    <a:gd name="T15" fmla="*/ 1 h 477"/>
                    <a:gd name="T16" fmla="*/ 0 w 894"/>
                    <a:gd name="T17" fmla="*/ 30 h 477"/>
                    <a:gd name="T18" fmla="*/ 447 w 894"/>
                    <a:gd name="T19" fmla="*/ 477 h 477"/>
                    <a:gd name="T20" fmla="*/ 894 w 894"/>
                    <a:gd name="T21" fmla="*/ 59 h 477"/>
                    <a:gd name="T22" fmla="*/ 804 w 894"/>
                    <a:gd name="T23" fmla="*/ 30 h 477"/>
                    <a:gd name="T24" fmla="*/ 798 w 894"/>
                    <a:gd name="T25" fmla="*/ 30 h 477"/>
                    <a:gd name="T26" fmla="*/ 705 w 894"/>
                    <a:gd name="T27" fmla="*/ 60 h 477"/>
                    <a:gd name="T28" fmla="*/ 447 w 894"/>
                    <a:gd name="T29" fmla="*/ 289 h 477"/>
                    <a:gd name="T30" fmla="*/ 188 w 894"/>
                    <a:gd name="T31" fmla="*/ 30 h 477"/>
                    <a:gd name="T32" fmla="*/ 190 w 894"/>
                    <a:gd name="T33" fmla="*/ 0 h 477"/>
                    <a:gd name="T34" fmla="*/ 97 w 894"/>
                    <a:gd name="T35" fmla="*/ 30 h 4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94" h="477">
                      <a:moveTo>
                        <a:pt x="91" y="30"/>
                      </a:moveTo>
                      <a:cubicBezTo>
                        <a:pt x="91" y="30"/>
                        <a:pt x="91" y="30"/>
                        <a:pt x="91" y="30"/>
                      </a:cubicBezTo>
                      <a:cubicBezTo>
                        <a:pt x="93" y="30"/>
                        <a:pt x="95" y="30"/>
                        <a:pt x="97" y="30"/>
                      </a:cubicBezTo>
                      <a:cubicBezTo>
                        <a:pt x="97" y="30"/>
                        <a:pt x="97" y="30"/>
                        <a:pt x="97" y="30"/>
                      </a:cubicBezTo>
                      <a:cubicBezTo>
                        <a:pt x="97" y="30"/>
                        <a:pt x="97" y="30"/>
                        <a:pt x="97" y="30"/>
                      </a:cubicBezTo>
                      <a:cubicBezTo>
                        <a:pt x="95" y="30"/>
                        <a:pt x="93" y="30"/>
                        <a:pt x="91" y="30"/>
                      </a:cubicBezTo>
                      <a:cubicBezTo>
                        <a:pt x="91" y="30"/>
                        <a:pt x="91" y="30"/>
                        <a:pt x="91" y="30"/>
                      </a:cubicBezTo>
                      <a:cubicBezTo>
                        <a:pt x="1" y="1"/>
                        <a:pt x="1" y="1"/>
                        <a:pt x="1" y="1"/>
                      </a:cubicBezTo>
                      <a:cubicBezTo>
                        <a:pt x="1" y="10"/>
                        <a:pt x="0" y="20"/>
                        <a:pt x="0" y="30"/>
                      </a:cubicBezTo>
                      <a:cubicBezTo>
                        <a:pt x="0" y="276"/>
                        <a:pt x="201" y="477"/>
                        <a:pt x="447" y="477"/>
                      </a:cubicBezTo>
                      <a:cubicBezTo>
                        <a:pt x="684" y="477"/>
                        <a:pt x="878" y="292"/>
                        <a:pt x="894" y="59"/>
                      </a:cubicBezTo>
                      <a:cubicBezTo>
                        <a:pt x="804" y="30"/>
                        <a:pt x="804" y="30"/>
                        <a:pt x="804" y="30"/>
                      </a:cubicBezTo>
                      <a:cubicBezTo>
                        <a:pt x="802" y="30"/>
                        <a:pt x="800" y="30"/>
                        <a:pt x="798" y="30"/>
                      </a:cubicBezTo>
                      <a:cubicBezTo>
                        <a:pt x="705" y="60"/>
                        <a:pt x="705" y="60"/>
                        <a:pt x="705" y="60"/>
                      </a:cubicBezTo>
                      <a:cubicBezTo>
                        <a:pt x="690" y="189"/>
                        <a:pt x="580" y="289"/>
                        <a:pt x="447" y="289"/>
                      </a:cubicBezTo>
                      <a:cubicBezTo>
                        <a:pt x="304" y="289"/>
                        <a:pt x="188" y="173"/>
                        <a:pt x="188" y="30"/>
                      </a:cubicBezTo>
                      <a:cubicBezTo>
                        <a:pt x="188" y="19"/>
                        <a:pt x="189" y="10"/>
                        <a:pt x="190" y="0"/>
                      </a:cubicBezTo>
                      <a:cubicBezTo>
                        <a:pt x="97" y="30"/>
                        <a:pt x="97" y="30"/>
                        <a:pt x="97" y="30"/>
                      </a:cubicBezTo>
                    </a:path>
                  </a:pathLst>
                </a:custGeom>
                <a:solidFill>
                  <a:srgbClr val="84B8E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40080" tIns="24110" rIns="182880" bIns="365760" numCol="1" anchor="ctr" anchorCtr="0" compatLnSpc="1">
                  <a:prstTxWarp prst="textArchDown">
                    <a:avLst/>
                  </a:prstTxWarp>
                </a:bodyPr>
                <a:lstStyle/>
                <a:p>
                  <a:pPr algn="ctr"/>
                  <a:endParaRPr lang="en-US" sz="800" b="1" dirty="0">
                    <a:solidFill>
                      <a:srgbClr val="0063A6"/>
                    </a:solidFill>
                    <a:latin typeface="Open Sans" panose="020B0606030504020204" pitchFamily="34" charset="0"/>
                    <a:ea typeface="Open Sans" panose="020B0606030504020204" pitchFamily="34" charset="0"/>
                    <a:cs typeface="Open Sans" panose="020B0606030504020204" pitchFamily="34" charset="0"/>
                  </a:endParaRPr>
                </a:p>
              </p:txBody>
            </p:sp>
            <p:sp>
              <p:nvSpPr>
                <p:cNvPr id="528" name="Oval 463">
                  <a:extLst>
                    <a:ext uri="{FF2B5EF4-FFF2-40B4-BE49-F238E27FC236}">
                      <a16:creationId xmlns:a16="http://schemas.microsoft.com/office/drawing/2014/main" id="{9BF58DFB-2615-44C9-8A20-C8A24D00C263}"/>
                    </a:ext>
                  </a:extLst>
                </p:cNvPr>
                <p:cNvSpPr>
                  <a:spLocks noChangeArrowheads="1"/>
                </p:cNvSpPr>
                <p:nvPr/>
              </p:nvSpPr>
              <p:spPr bwMode="auto">
                <a:xfrm>
                  <a:off x="5829301" y="5772151"/>
                  <a:ext cx="1341438" cy="134302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254" name="Freeform 462">
                  <a:extLst>
                    <a:ext uri="{FF2B5EF4-FFF2-40B4-BE49-F238E27FC236}">
                      <a16:creationId xmlns:a16="http://schemas.microsoft.com/office/drawing/2014/main" id="{2C124BA7-3AD3-4849-AC67-E591EBC799F2}"/>
                    </a:ext>
                  </a:extLst>
                </p:cNvPr>
                <p:cNvSpPr>
                  <a:spLocks/>
                </p:cNvSpPr>
                <p:nvPr/>
              </p:nvSpPr>
              <p:spPr bwMode="auto">
                <a:xfrm>
                  <a:off x="5285951" y="5844648"/>
                  <a:ext cx="2446339" cy="1930752"/>
                </a:xfrm>
                <a:custGeom>
                  <a:avLst/>
                  <a:gdLst>
                    <a:gd name="T0" fmla="*/ 91 w 894"/>
                    <a:gd name="T1" fmla="*/ 30 h 477"/>
                    <a:gd name="T2" fmla="*/ 91 w 894"/>
                    <a:gd name="T3" fmla="*/ 30 h 477"/>
                    <a:gd name="T4" fmla="*/ 97 w 894"/>
                    <a:gd name="T5" fmla="*/ 30 h 477"/>
                    <a:gd name="T6" fmla="*/ 97 w 894"/>
                    <a:gd name="T7" fmla="*/ 30 h 477"/>
                    <a:gd name="T8" fmla="*/ 97 w 894"/>
                    <a:gd name="T9" fmla="*/ 30 h 477"/>
                    <a:gd name="T10" fmla="*/ 91 w 894"/>
                    <a:gd name="T11" fmla="*/ 30 h 477"/>
                    <a:gd name="T12" fmla="*/ 91 w 894"/>
                    <a:gd name="T13" fmla="*/ 30 h 477"/>
                    <a:gd name="T14" fmla="*/ 1 w 894"/>
                    <a:gd name="T15" fmla="*/ 1 h 477"/>
                    <a:gd name="T16" fmla="*/ 0 w 894"/>
                    <a:gd name="T17" fmla="*/ 30 h 477"/>
                    <a:gd name="T18" fmla="*/ 447 w 894"/>
                    <a:gd name="T19" fmla="*/ 477 h 477"/>
                    <a:gd name="T20" fmla="*/ 894 w 894"/>
                    <a:gd name="T21" fmla="*/ 59 h 477"/>
                    <a:gd name="T22" fmla="*/ 804 w 894"/>
                    <a:gd name="T23" fmla="*/ 30 h 477"/>
                    <a:gd name="T24" fmla="*/ 798 w 894"/>
                    <a:gd name="T25" fmla="*/ 30 h 477"/>
                    <a:gd name="T26" fmla="*/ 705 w 894"/>
                    <a:gd name="T27" fmla="*/ 60 h 477"/>
                    <a:gd name="T28" fmla="*/ 447 w 894"/>
                    <a:gd name="T29" fmla="*/ 289 h 477"/>
                    <a:gd name="T30" fmla="*/ 188 w 894"/>
                    <a:gd name="T31" fmla="*/ 30 h 477"/>
                    <a:gd name="T32" fmla="*/ 190 w 894"/>
                    <a:gd name="T33" fmla="*/ 0 h 477"/>
                    <a:gd name="T34" fmla="*/ 97 w 894"/>
                    <a:gd name="T35" fmla="*/ 30 h 4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94" h="477">
                      <a:moveTo>
                        <a:pt x="91" y="30"/>
                      </a:moveTo>
                      <a:cubicBezTo>
                        <a:pt x="91" y="30"/>
                        <a:pt x="91" y="30"/>
                        <a:pt x="91" y="30"/>
                      </a:cubicBezTo>
                      <a:cubicBezTo>
                        <a:pt x="93" y="30"/>
                        <a:pt x="95" y="30"/>
                        <a:pt x="97" y="30"/>
                      </a:cubicBezTo>
                      <a:cubicBezTo>
                        <a:pt x="97" y="30"/>
                        <a:pt x="97" y="30"/>
                        <a:pt x="97" y="30"/>
                      </a:cubicBezTo>
                      <a:cubicBezTo>
                        <a:pt x="97" y="30"/>
                        <a:pt x="97" y="30"/>
                        <a:pt x="97" y="30"/>
                      </a:cubicBezTo>
                      <a:cubicBezTo>
                        <a:pt x="95" y="30"/>
                        <a:pt x="93" y="30"/>
                        <a:pt x="91" y="30"/>
                      </a:cubicBezTo>
                      <a:cubicBezTo>
                        <a:pt x="91" y="30"/>
                        <a:pt x="91" y="30"/>
                        <a:pt x="91" y="30"/>
                      </a:cubicBezTo>
                      <a:cubicBezTo>
                        <a:pt x="1" y="1"/>
                        <a:pt x="1" y="1"/>
                        <a:pt x="1" y="1"/>
                      </a:cubicBezTo>
                      <a:cubicBezTo>
                        <a:pt x="1" y="10"/>
                        <a:pt x="0" y="20"/>
                        <a:pt x="0" y="30"/>
                      </a:cubicBezTo>
                      <a:cubicBezTo>
                        <a:pt x="0" y="276"/>
                        <a:pt x="201" y="477"/>
                        <a:pt x="447" y="477"/>
                      </a:cubicBezTo>
                      <a:cubicBezTo>
                        <a:pt x="684" y="477"/>
                        <a:pt x="878" y="292"/>
                        <a:pt x="894" y="59"/>
                      </a:cubicBezTo>
                      <a:cubicBezTo>
                        <a:pt x="804" y="30"/>
                        <a:pt x="804" y="30"/>
                        <a:pt x="804" y="30"/>
                      </a:cubicBezTo>
                      <a:cubicBezTo>
                        <a:pt x="802" y="30"/>
                        <a:pt x="800" y="30"/>
                        <a:pt x="798" y="30"/>
                      </a:cubicBezTo>
                      <a:cubicBezTo>
                        <a:pt x="705" y="60"/>
                        <a:pt x="705" y="60"/>
                        <a:pt x="705" y="60"/>
                      </a:cubicBezTo>
                      <a:cubicBezTo>
                        <a:pt x="690" y="189"/>
                        <a:pt x="580" y="289"/>
                        <a:pt x="447" y="289"/>
                      </a:cubicBezTo>
                      <a:cubicBezTo>
                        <a:pt x="304" y="289"/>
                        <a:pt x="188" y="173"/>
                        <a:pt x="188" y="30"/>
                      </a:cubicBezTo>
                      <a:cubicBezTo>
                        <a:pt x="188" y="19"/>
                        <a:pt x="189" y="10"/>
                        <a:pt x="190" y="0"/>
                      </a:cubicBezTo>
                      <a:cubicBezTo>
                        <a:pt x="97" y="30"/>
                        <a:pt x="97" y="30"/>
                        <a:pt x="97" y="30"/>
                      </a:cubicBezTo>
                    </a:path>
                  </a:pathLst>
                </a:custGeom>
                <a:no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40080" tIns="24110" rIns="182880" bIns="365760" numCol="1" anchor="ctr" anchorCtr="0" compatLnSpc="1">
                  <a:prstTxWarp prst="textArchDown">
                    <a:avLst/>
                  </a:prstTxWarp>
                </a:bodyPr>
                <a:lstStyle/>
                <a:p>
                  <a:pPr algn="ctr"/>
                  <a:r>
                    <a:rPr lang="en-US" sz="1050" b="1" dirty="0">
                      <a:solidFill>
                        <a:srgbClr val="0063A6"/>
                      </a:solidFill>
                      <a:latin typeface="Open Sans" panose="020B0606030504020204" pitchFamily="34" charset="0"/>
                      <a:ea typeface="Open Sans" panose="020B0606030504020204" pitchFamily="34" charset="0"/>
                      <a:cs typeface="Open Sans" panose="020B0606030504020204" pitchFamily="34" charset="0"/>
                    </a:rPr>
                    <a:t>FIRM-TO-FIRM RELATIONSHIPS</a:t>
                  </a:r>
                </a:p>
              </p:txBody>
            </p:sp>
          </p:grpSp>
          <p:grpSp>
            <p:nvGrpSpPr>
              <p:cNvPr id="539" name="Group 538">
                <a:extLst>
                  <a:ext uri="{FF2B5EF4-FFF2-40B4-BE49-F238E27FC236}">
                    <a16:creationId xmlns:a16="http://schemas.microsoft.com/office/drawing/2014/main" id="{CB61CA93-0FDA-40BD-A962-1FAA1B6CB1F6}"/>
                  </a:ext>
                </a:extLst>
              </p:cNvPr>
              <p:cNvGrpSpPr/>
              <p:nvPr/>
            </p:nvGrpSpPr>
            <p:grpSpPr>
              <a:xfrm>
                <a:off x="5364163" y="5102225"/>
                <a:ext cx="2266950" cy="723900"/>
                <a:chOff x="5364163" y="5102225"/>
                <a:chExt cx="2266950" cy="723900"/>
              </a:xfrm>
            </p:grpSpPr>
            <p:sp>
              <p:nvSpPr>
                <p:cNvPr id="295" name="Freeform 481">
                  <a:extLst>
                    <a:ext uri="{FF2B5EF4-FFF2-40B4-BE49-F238E27FC236}">
                      <a16:creationId xmlns:a16="http://schemas.microsoft.com/office/drawing/2014/main" id="{6E37A381-E2B6-4522-9555-7E217CDC0104}"/>
                    </a:ext>
                  </a:extLst>
                </p:cNvPr>
                <p:cNvSpPr>
                  <a:spLocks/>
                </p:cNvSpPr>
                <p:nvPr/>
              </p:nvSpPr>
              <p:spPr bwMode="auto">
                <a:xfrm>
                  <a:off x="5364163" y="5626100"/>
                  <a:ext cx="209550" cy="200025"/>
                </a:xfrm>
                <a:custGeom>
                  <a:avLst/>
                  <a:gdLst>
                    <a:gd name="T0" fmla="*/ 132 w 132"/>
                    <a:gd name="T1" fmla="*/ 58 h 126"/>
                    <a:gd name="T2" fmla="*/ 118 w 132"/>
                    <a:gd name="T3" fmla="*/ 76 h 126"/>
                    <a:gd name="T4" fmla="*/ 83 w 132"/>
                    <a:gd name="T5" fmla="*/ 49 h 126"/>
                    <a:gd name="T6" fmla="*/ 60 w 132"/>
                    <a:gd name="T7" fmla="*/ 83 h 126"/>
                    <a:gd name="T8" fmla="*/ 96 w 132"/>
                    <a:gd name="T9" fmla="*/ 110 h 126"/>
                    <a:gd name="T10" fmla="*/ 83 w 132"/>
                    <a:gd name="T11" fmla="*/ 126 h 126"/>
                    <a:gd name="T12" fmla="*/ 0 w 132"/>
                    <a:gd name="T13" fmla="*/ 67 h 126"/>
                    <a:gd name="T14" fmla="*/ 11 w 132"/>
                    <a:gd name="T15" fmla="*/ 49 h 126"/>
                    <a:gd name="T16" fmla="*/ 44 w 132"/>
                    <a:gd name="T17" fmla="*/ 74 h 126"/>
                    <a:gd name="T18" fmla="*/ 67 w 132"/>
                    <a:gd name="T19" fmla="*/ 40 h 126"/>
                    <a:gd name="T20" fmla="*/ 36 w 132"/>
                    <a:gd name="T21" fmla="*/ 18 h 126"/>
                    <a:gd name="T22" fmla="*/ 47 w 132"/>
                    <a:gd name="T23" fmla="*/ 0 h 126"/>
                    <a:gd name="T24" fmla="*/ 132 w 132"/>
                    <a:gd name="T25" fmla="*/ 58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2" h="126">
                      <a:moveTo>
                        <a:pt x="132" y="58"/>
                      </a:moveTo>
                      <a:lnTo>
                        <a:pt x="118" y="76"/>
                      </a:lnTo>
                      <a:lnTo>
                        <a:pt x="83" y="49"/>
                      </a:lnTo>
                      <a:lnTo>
                        <a:pt x="60" y="83"/>
                      </a:lnTo>
                      <a:lnTo>
                        <a:pt x="96" y="110"/>
                      </a:lnTo>
                      <a:lnTo>
                        <a:pt x="83" y="126"/>
                      </a:lnTo>
                      <a:lnTo>
                        <a:pt x="0" y="67"/>
                      </a:lnTo>
                      <a:lnTo>
                        <a:pt x="11" y="49"/>
                      </a:lnTo>
                      <a:lnTo>
                        <a:pt x="44" y="74"/>
                      </a:lnTo>
                      <a:lnTo>
                        <a:pt x="67" y="40"/>
                      </a:lnTo>
                      <a:lnTo>
                        <a:pt x="36" y="18"/>
                      </a:lnTo>
                      <a:lnTo>
                        <a:pt x="47" y="0"/>
                      </a:lnTo>
                      <a:lnTo>
                        <a:pt x="132" y="58"/>
                      </a:lnTo>
                      <a:close/>
                    </a:path>
                  </a:pathLst>
                </a:custGeom>
                <a:solidFill>
                  <a:srgbClr val="0063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296" name="Freeform 482">
                  <a:extLst>
                    <a:ext uri="{FF2B5EF4-FFF2-40B4-BE49-F238E27FC236}">
                      <a16:creationId xmlns:a16="http://schemas.microsoft.com/office/drawing/2014/main" id="{9848225D-9B94-4A95-91F8-7AF4FBE395EA}"/>
                    </a:ext>
                  </a:extLst>
                </p:cNvPr>
                <p:cNvSpPr>
                  <a:spLocks/>
                </p:cNvSpPr>
                <p:nvPr/>
              </p:nvSpPr>
              <p:spPr bwMode="auto">
                <a:xfrm>
                  <a:off x="5459413" y="5494338"/>
                  <a:ext cx="177800" cy="174625"/>
                </a:xfrm>
                <a:custGeom>
                  <a:avLst/>
                  <a:gdLst>
                    <a:gd name="T0" fmla="*/ 61 w 112"/>
                    <a:gd name="T1" fmla="*/ 61 h 110"/>
                    <a:gd name="T2" fmla="*/ 45 w 112"/>
                    <a:gd name="T3" fmla="*/ 18 h 110"/>
                    <a:gd name="T4" fmla="*/ 61 w 112"/>
                    <a:gd name="T5" fmla="*/ 0 h 110"/>
                    <a:gd name="T6" fmla="*/ 83 w 112"/>
                    <a:gd name="T7" fmla="*/ 67 h 110"/>
                    <a:gd name="T8" fmla="*/ 112 w 112"/>
                    <a:gd name="T9" fmla="*/ 94 h 110"/>
                    <a:gd name="T10" fmla="*/ 99 w 112"/>
                    <a:gd name="T11" fmla="*/ 110 h 110"/>
                    <a:gd name="T12" fmla="*/ 70 w 112"/>
                    <a:gd name="T13" fmla="*/ 83 h 110"/>
                    <a:gd name="T14" fmla="*/ 0 w 112"/>
                    <a:gd name="T15" fmla="*/ 65 h 110"/>
                    <a:gd name="T16" fmla="*/ 16 w 112"/>
                    <a:gd name="T17" fmla="*/ 49 h 110"/>
                    <a:gd name="T18" fmla="*/ 61 w 112"/>
                    <a:gd name="T19" fmla="*/ 61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2" h="110">
                      <a:moveTo>
                        <a:pt x="61" y="61"/>
                      </a:moveTo>
                      <a:lnTo>
                        <a:pt x="45" y="18"/>
                      </a:lnTo>
                      <a:lnTo>
                        <a:pt x="61" y="0"/>
                      </a:lnTo>
                      <a:lnTo>
                        <a:pt x="83" y="67"/>
                      </a:lnTo>
                      <a:lnTo>
                        <a:pt x="112" y="94"/>
                      </a:lnTo>
                      <a:lnTo>
                        <a:pt x="99" y="110"/>
                      </a:lnTo>
                      <a:lnTo>
                        <a:pt x="70" y="83"/>
                      </a:lnTo>
                      <a:lnTo>
                        <a:pt x="0" y="65"/>
                      </a:lnTo>
                      <a:lnTo>
                        <a:pt x="16" y="49"/>
                      </a:lnTo>
                      <a:lnTo>
                        <a:pt x="61" y="61"/>
                      </a:lnTo>
                      <a:close/>
                    </a:path>
                  </a:pathLst>
                </a:custGeom>
                <a:solidFill>
                  <a:srgbClr val="0063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297" name="Freeform 483">
                  <a:extLst>
                    <a:ext uri="{FF2B5EF4-FFF2-40B4-BE49-F238E27FC236}">
                      <a16:creationId xmlns:a16="http://schemas.microsoft.com/office/drawing/2014/main" id="{21503EAF-C055-434B-BB0F-1C40372BF138}"/>
                    </a:ext>
                  </a:extLst>
                </p:cNvPr>
                <p:cNvSpPr>
                  <a:spLocks noEditPoints="1"/>
                </p:cNvSpPr>
                <p:nvPr/>
              </p:nvSpPr>
              <p:spPr bwMode="auto">
                <a:xfrm>
                  <a:off x="5576888" y="5416550"/>
                  <a:ext cx="134938" cy="177800"/>
                </a:xfrm>
                <a:custGeom>
                  <a:avLst/>
                  <a:gdLst>
                    <a:gd name="T0" fmla="*/ 33 w 38"/>
                    <a:gd name="T1" fmla="*/ 6 h 50"/>
                    <a:gd name="T2" fmla="*/ 37 w 38"/>
                    <a:gd name="T3" fmla="*/ 17 h 50"/>
                    <a:gd name="T4" fmla="*/ 30 w 38"/>
                    <a:gd name="T5" fmla="*/ 29 h 50"/>
                    <a:gd name="T6" fmla="*/ 27 w 38"/>
                    <a:gd name="T7" fmla="*/ 31 h 50"/>
                    <a:gd name="T8" fmla="*/ 38 w 38"/>
                    <a:gd name="T9" fmla="*/ 44 h 50"/>
                    <a:gd name="T10" fmla="*/ 30 w 38"/>
                    <a:gd name="T11" fmla="*/ 50 h 50"/>
                    <a:gd name="T12" fmla="*/ 0 w 38"/>
                    <a:gd name="T13" fmla="*/ 16 h 50"/>
                    <a:gd name="T14" fmla="*/ 11 w 38"/>
                    <a:gd name="T15" fmla="*/ 6 h 50"/>
                    <a:gd name="T16" fmla="*/ 23 w 38"/>
                    <a:gd name="T17" fmla="*/ 0 h 50"/>
                    <a:gd name="T18" fmla="*/ 33 w 38"/>
                    <a:gd name="T19" fmla="*/ 6 h 50"/>
                    <a:gd name="T20" fmla="*/ 22 w 38"/>
                    <a:gd name="T21" fmla="*/ 25 h 50"/>
                    <a:gd name="T22" fmla="*/ 24 w 38"/>
                    <a:gd name="T23" fmla="*/ 23 h 50"/>
                    <a:gd name="T24" fmla="*/ 28 w 38"/>
                    <a:gd name="T25" fmla="*/ 18 h 50"/>
                    <a:gd name="T26" fmla="*/ 26 w 38"/>
                    <a:gd name="T27" fmla="*/ 12 h 50"/>
                    <a:gd name="T28" fmla="*/ 21 w 38"/>
                    <a:gd name="T29" fmla="*/ 10 h 50"/>
                    <a:gd name="T30" fmla="*/ 16 w 38"/>
                    <a:gd name="T31" fmla="*/ 12 h 50"/>
                    <a:gd name="T32" fmla="*/ 13 w 38"/>
                    <a:gd name="T33" fmla="*/ 15 h 50"/>
                    <a:gd name="T34" fmla="*/ 22 w 38"/>
                    <a:gd name="T35" fmla="*/ 25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8" h="50">
                      <a:moveTo>
                        <a:pt x="33" y="6"/>
                      </a:moveTo>
                      <a:cubicBezTo>
                        <a:pt x="36" y="9"/>
                        <a:pt x="38" y="13"/>
                        <a:pt x="37" y="17"/>
                      </a:cubicBezTo>
                      <a:cubicBezTo>
                        <a:pt x="37" y="21"/>
                        <a:pt x="34" y="25"/>
                        <a:pt x="30" y="29"/>
                      </a:cubicBezTo>
                      <a:cubicBezTo>
                        <a:pt x="27" y="31"/>
                        <a:pt x="27" y="31"/>
                        <a:pt x="27" y="31"/>
                      </a:cubicBezTo>
                      <a:cubicBezTo>
                        <a:pt x="38" y="44"/>
                        <a:pt x="38" y="44"/>
                        <a:pt x="38" y="44"/>
                      </a:cubicBezTo>
                      <a:cubicBezTo>
                        <a:pt x="30" y="50"/>
                        <a:pt x="30" y="50"/>
                        <a:pt x="30" y="50"/>
                      </a:cubicBezTo>
                      <a:cubicBezTo>
                        <a:pt x="0" y="16"/>
                        <a:pt x="0" y="16"/>
                        <a:pt x="0" y="16"/>
                      </a:cubicBezTo>
                      <a:cubicBezTo>
                        <a:pt x="11" y="6"/>
                        <a:pt x="11" y="6"/>
                        <a:pt x="11" y="6"/>
                      </a:cubicBezTo>
                      <a:cubicBezTo>
                        <a:pt x="15" y="2"/>
                        <a:pt x="19" y="1"/>
                        <a:pt x="23" y="0"/>
                      </a:cubicBezTo>
                      <a:cubicBezTo>
                        <a:pt x="27" y="0"/>
                        <a:pt x="30" y="2"/>
                        <a:pt x="33" y="6"/>
                      </a:cubicBezTo>
                      <a:close/>
                      <a:moveTo>
                        <a:pt x="22" y="25"/>
                      </a:moveTo>
                      <a:cubicBezTo>
                        <a:pt x="24" y="23"/>
                        <a:pt x="24" y="23"/>
                        <a:pt x="24" y="23"/>
                      </a:cubicBezTo>
                      <a:cubicBezTo>
                        <a:pt x="26" y="21"/>
                        <a:pt x="27" y="19"/>
                        <a:pt x="28" y="18"/>
                      </a:cubicBezTo>
                      <a:cubicBezTo>
                        <a:pt x="28" y="16"/>
                        <a:pt x="28" y="14"/>
                        <a:pt x="26" y="12"/>
                      </a:cubicBezTo>
                      <a:cubicBezTo>
                        <a:pt x="25" y="11"/>
                        <a:pt x="23" y="10"/>
                        <a:pt x="21" y="10"/>
                      </a:cubicBezTo>
                      <a:cubicBezTo>
                        <a:pt x="20" y="10"/>
                        <a:pt x="18" y="11"/>
                        <a:pt x="16" y="12"/>
                      </a:cubicBezTo>
                      <a:cubicBezTo>
                        <a:pt x="13" y="15"/>
                        <a:pt x="13" y="15"/>
                        <a:pt x="13" y="15"/>
                      </a:cubicBezTo>
                      <a:lnTo>
                        <a:pt x="22" y="25"/>
                      </a:lnTo>
                      <a:close/>
                    </a:path>
                  </a:pathLst>
                </a:custGeom>
                <a:solidFill>
                  <a:srgbClr val="0063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298" name="Freeform 484">
                  <a:extLst>
                    <a:ext uri="{FF2B5EF4-FFF2-40B4-BE49-F238E27FC236}">
                      <a16:creationId xmlns:a16="http://schemas.microsoft.com/office/drawing/2014/main" id="{6133F0C0-CE46-4E9B-84BC-2193BBF5A5A7}"/>
                    </a:ext>
                  </a:extLst>
                </p:cNvPr>
                <p:cNvSpPr>
                  <a:spLocks/>
                </p:cNvSpPr>
                <p:nvPr/>
              </p:nvSpPr>
              <p:spPr bwMode="auto">
                <a:xfrm>
                  <a:off x="5691188" y="5319713"/>
                  <a:ext cx="171450" cy="188913"/>
                </a:xfrm>
                <a:custGeom>
                  <a:avLst/>
                  <a:gdLst>
                    <a:gd name="T0" fmla="*/ 108 w 108"/>
                    <a:gd name="T1" fmla="*/ 85 h 119"/>
                    <a:gd name="T2" fmla="*/ 60 w 108"/>
                    <a:gd name="T3" fmla="*/ 119 h 119"/>
                    <a:gd name="T4" fmla="*/ 0 w 108"/>
                    <a:gd name="T5" fmla="*/ 36 h 119"/>
                    <a:gd name="T6" fmla="*/ 49 w 108"/>
                    <a:gd name="T7" fmla="*/ 0 h 119"/>
                    <a:gd name="T8" fmla="*/ 58 w 108"/>
                    <a:gd name="T9" fmla="*/ 16 h 119"/>
                    <a:gd name="T10" fmla="*/ 29 w 108"/>
                    <a:gd name="T11" fmla="*/ 36 h 119"/>
                    <a:gd name="T12" fmla="*/ 40 w 108"/>
                    <a:gd name="T13" fmla="*/ 56 h 119"/>
                    <a:gd name="T14" fmla="*/ 69 w 108"/>
                    <a:gd name="T15" fmla="*/ 36 h 119"/>
                    <a:gd name="T16" fmla="*/ 81 w 108"/>
                    <a:gd name="T17" fmla="*/ 49 h 119"/>
                    <a:gd name="T18" fmla="*/ 51 w 108"/>
                    <a:gd name="T19" fmla="*/ 70 h 119"/>
                    <a:gd name="T20" fmla="*/ 67 w 108"/>
                    <a:gd name="T21" fmla="*/ 92 h 119"/>
                    <a:gd name="T22" fmla="*/ 96 w 108"/>
                    <a:gd name="T23" fmla="*/ 70 h 119"/>
                    <a:gd name="T24" fmla="*/ 108 w 108"/>
                    <a:gd name="T25" fmla="*/ 85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8" h="119">
                      <a:moveTo>
                        <a:pt x="108" y="85"/>
                      </a:moveTo>
                      <a:lnTo>
                        <a:pt x="60" y="119"/>
                      </a:lnTo>
                      <a:lnTo>
                        <a:pt x="0" y="36"/>
                      </a:lnTo>
                      <a:lnTo>
                        <a:pt x="49" y="0"/>
                      </a:lnTo>
                      <a:lnTo>
                        <a:pt x="58" y="16"/>
                      </a:lnTo>
                      <a:lnTo>
                        <a:pt x="29" y="36"/>
                      </a:lnTo>
                      <a:lnTo>
                        <a:pt x="40" y="56"/>
                      </a:lnTo>
                      <a:lnTo>
                        <a:pt x="69" y="36"/>
                      </a:lnTo>
                      <a:lnTo>
                        <a:pt x="81" y="49"/>
                      </a:lnTo>
                      <a:lnTo>
                        <a:pt x="51" y="70"/>
                      </a:lnTo>
                      <a:lnTo>
                        <a:pt x="67" y="92"/>
                      </a:lnTo>
                      <a:lnTo>
                        <a:pt x="96" y="70"/>
                      </a:lnTo>
                      <a:lnTo>
                        <a:pt x="108" y="85"/>
                      </a:lnTo>
                      <a:close/>
                    </a:path>
                  </a:pathLst>
                </a:custGeom>
                <a:solidFill>
                  <a:srgbClr val="0063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299" name="Freeform 485">
                  <a:extLst>
                    <a:ext uri="{FF2B5EF4-FFF2-40B4-BE49-F238E27FC236}">
                      <a16:creationId xmlns:a16="http://schemas.microsoft.com/office/drawing/2014/main" id="{85F27245-F696-4B4A-9ABB-9054F6A9FAA0}"/>
                    </a:ext>
                  </a:extLst>
                </p:cNvPr>
                <p:cNvSpPr>
                  <a:spLocks noEditPoints="1"/>
                </p:cNvSpPr>
                <p:nvPr/>
              </p:nvSpPr>
              <p:spPr bwMode="auto">
                <a:xfrm>
                  <a:off x="5805488" y="5259388"/>
                  <a:ext cx="192088" cy="180975"/>
                </a:xfrm>
                <a:custGeom>
                  <a:avLst/>
                  <a:gdLst>
                    <a:gd name="T0" fmla="*/ 22 w 54"/>
                    <a:gd name="T1" fmla="*/ 31 h 51"/>
                    <a:gd name="T2" fmla="*/ 31 w 54"/>
                    <a:gd name="T3" fmla="*/ 46 h 51"/>
                    <a:gd name="T4" fmla="*/ 22 w 54"/>
                    <a:gd name="T5" fmla="*/ 51 h 51"/>
                    <a:gd name="T6" fmla="*/ 0 w 54"/>
                    <a:gd name="T7" fmla="*/ 11 h 51"/>
                    <a:gd name="T8" fmla="*/ 12 w 54"/>
                    <a:gd name="T9" fmla="*/ 4 h 51"/>
                    <a:gd name="T10" fmla="*/ 25 w 54"/>
                    <a:gd name="T11" fmla="*/ 1 h 51"/>
                    <a:gd name="T12" fmla="*/ 34 w 54"/>
                    <a:gd name="T13" fmla="*/ 7 h 51"/>
                    <a:gd name="T14" fmla="*/ 36 w 54"/>
                    <a:gd name="T15" fmla="*/ 15 h 51"/>
                    <a:gd name="T16" fmla="*/ 33 w 54"/>
                    <a:gd name="T17" fmla="*/ 22 h 51"/>
                    <a:gd name="T18" fmla="*/ 54 w 54"/>
                    <a:gd name="T19" fmla="*/ 33 h 51"/>
                    <a:gd name="T20" fmla="*/ 45 w 54"/>
                    <a:gd name="T21" fmla="*/ 38 h 51"/>
                    <a:gd name="T22" fmla="*/ 27 w 54"/>
                    <a:gd name="T23" fmla="*/ 28 h 51"/>
                    <a:gd name="T24" fmla="*/ 22 w 54"/>
                    <a:gd name="T25" fmla="*/ 31 h 51"/>
                    <a:gd name="T26" fmla="*/ 18 w 54"/>
                    <a:gd name="T27" fmla="*/ 24 h 51"/>
                    <a:gd name="T28" fmla="*/ 21 w 54"/>
                    <a:gd name="T29" fmla="*/ 22 h 51"/>
                    <a:gd name="T30" fmla="*/ 26 w 54"/>
                    <a:gd name="T31" fmla="*/ 18 h 51"/>
                    <a:gd name="T32" fmla="*/ 26 w 54"/>
                    <a:gd name="T33" fmla="*/ 12 h 51"/>
                    <a:gd name="T34" fmla="*/ 22 w 54"/>
                    <a:gd name="T35" fmla="*/ 9 h 51"/>
                    <a:gd name="T36" fmla="*/ 15 w 54"/>
                    <a:gd name="T37" fmla="*/ 12 h 51"/>
                    <a:gd name="T38" fmla="*/ 12 w 54"/>
                    <a:gd name="T39" fmla="*/ 13 h 51"/>
                    <a:gd name="T40" fmla="*/ 18 w 54"/>
                    <a:gd name="T41" fmla="*/ 24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4" h="51">
                      <a:moveTo>
                        <a:pt x="22" y="31"/>
                      </a:moveTo>
                      <a:cubicBezTo>
                        <a:pt x="31" y="46"/>
                        <a:pt x="31" y="46"/>
                        <a:pt x="31" y="46"/>
                      </a:cubicBezTo>
                      <a:cubicBezTo>
                        <a:pt x="22" y="51"/>
                        <a:pt x="22" y="51"/>
                        <a:pt x="22" y="51"/>
                      </a:cubicBezTo>
                      <a:cubicBezTo>
                        <a:pt x="0" y="11"/>
                        <a:pt x="0" y="11"/>
                        <a:pt x="0" y="11"/>
                      </a:cubicBezTo>
                      <a:cubicBezTo>
                        <a:pt x="12" y="4"/>
                        <a:pt x="12" y="4"/>
                        <a:pt x="12" y="4"/>
                      </a:cubicBezTo>
                      <a:cubicBezTo>
                        <a:pt x="17" y="1"/>
                        <a:pt x="22" y="0"/>
                        <a:pt x="25" y="1"/>
                      </a:cubicBezTo>
                      <a:cubicBezTo>
                        <a:pt x="29" y="1"/>
                        <a:pt x="32" y="3"/>
                        <a:pt x="34" y="7"/>
                      </a:cubicBezTo>
                      <a:cubicBezTo>
                        <a:pt x="36" y="10"/>
                        <a:pt x="36" y="12"/>
                        <a:pt x="36" y="15"/>
                      </a:cubicBezTo>
                      <a:cubicBezTo>
                        <a:pt x="35" y="17"/>
                        <a:pt x="34" y="20"/>
                        <a:pt x="33" y="22"/>
                      </a:cubicBezTo>
                      <a:cubicBezTo>
                        <a:pt x="44" y="28"/>
                        <a:pt x="51" y="31"/>
                        <a:pt x="54" y="33"/>
                      </a:cubicBezTo>
                      <a:cubicBezTo>
                        <a:pt x="45" y="38"/>
                        <a:pt x="45" y="38"/>
                        <a:pt x="45" y="38"/>
                      </a:cubicBezTo>
                      <a:cubicBezTo>
                        <a:pt x="27" y="28"/>
                        <a:pt x="27" y="28"/>
                        <a:pt x="27" y="28"/>
                      </a:cubicBezTo>
                      <a:lnTo>
                        <a:pt x="22" y="31"/>
                      </a:lnTo>
                      <a:close/>
                      <a:moveTo>
                        <a:pt x="18" y="24"/>
                      </a:moveTo>
                      <a:cubicBezTo>
                        <a:pt x="21" y="22"/>
                        <a:pt x="21" y="22"/>
                        <a:pt x="21" y="22"/>
                      </a:cubicBezTo>
                      <a:cubicBezTo>
                        <a:pt x="24" y="21"/>
                        <a:pt x="25" y="19"/>
                        <a:pt x="26" y="18"/>
                      </a:cubicBezTo>
                      <a:cubicBezTo>
                        <a:pt x="27" y="16"/>
                        <a:pt x="27" y="14"/>
                        <a:pt x="26" y="12"/>
                      </a:cubicBezTo>
                      <a:cubicBezTo>
                        <a:pt x="25" y="10"/>
                        <a:pt x="23" y="10"/>
                        <a:pt x="22" y="9"/>
                      </a:cubicBezTo>
                      <a:cubicBezTo>
                        <a:pt x="20" y="9"/>
                        <a:pt x="18" y="10"/>
                        <a:pt x="15" y="12"/>
                      </a:cubicBezTo>
                      <a:cubicBezTo>
                        <a:pt x="12" y="13"/>
                        <a:pt x="12" y="13"/>
                        <a:pt x="12" y="13"/>
                      </a:cubicBezTo>
                      <a:lnTo>
                        <a:pt x="18" y="24"/>
                      </a:lnTo>
                      <a:close/>
                    </a:path>
                  </a:pathLst>
                </a:custGeom>
                <a:solidFill>
                  <a:srgbClr val="0063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300" name="Freeform 486">
                  <a:extLst>
                    <a:ext uri="{FF2B5EF4-FFF2-40B4-BE49-F238E27FC236}">
                      <a16:creationId xmlns:a16="http://schemas.microsoft.com/office/drawing/2014/main" id="{2C0658A2-B47F-44A4-AC5A-5F0D03141214}"/>
                    </a:ext>
                  </a:extLst>
                </p:cNvPr>
                <p:cNvSpPr>
                  <a:spLocks/>
                </p:cNvSpPr>
                <p:nvPr/>
              </p:nvSpPr>
              <p:spPr bwMode="auto">
                <a:xfrm>
                  <a:off x="5954713" y="5191125"/>
                  <a:ext cx="134938" cy="177800"/>
                </a:xfrm>
                <a:custGeom>
                  <a:avLst/>
                  <a:gdLst>
                    <a:gd name="T0" fmla="*/ 37 w 38"/>
                    <a:gd name="T1" fmla="*/ 28 h 50"/>
                    <a:gd name="T2" fmla="*/ 36 w 38"/>
                    <a:gd name="T3" fmla="*/ 39 h 50"/>
                    <a:gd name="T4" fmla="*/ 26 w 38"/>
                    <a:gd name="T5" fmla="*/ 47 h 50"/>
                    <a:gd name="T6" fmla="*/ 13 w 38"/>
                    <a:gd name="T7" fmla="*/ 49 h 50"/>
                    <a:gd name="T8" fmla="*/ 10 w 38"/>
                    <a:gd name="T9" fmla="*/ 41 h 50"/>
                    <a:gd name="T10" fmla="*/ 18 w 38"/>
                    <a:gd name="T11" fmla="*/ 41 h 50"/>
                    <a:gd name="T12" fmla="*/ 24 w 38"/>
                    <a:gd name="T13" fmla="*/ 39 h 50"/>
                    <a:gd name="T14" fmla="*/ 28 w 38"/>
                    <a:gd name="T15" fmla="*/ 36 h 50"/>
                    <a:gd name="T16" fmla="*/ 28 w 38"/>
                    <a:gd name="T17" fmla="*/ 32 h 50"/>
                    <a:gd name="T18" fmla="*/ 27 w 38"/>
                    <a:gd name="T19" fmla="*/ 31 h 50"/>
                    <a:gd name="T20" fmla="*/ 24 w 38"/>
                    <a:gd name="T21" fmla="*/ 29 h 50"/>
                    <a:gd name="T22" fmla="*/ 17 w 38"/>
                    <a:gd name="T23" fmla="*/ 29 h 50"/>
                    <a:gd name="T24" fmla="*/ 10 w 38"/>
                    <a:gd name="T25" fmla="*/ 28 h 50"/>
                    <a:gd name="T26" fmla="*/ 5 w 38"/>
                    <a:gd name="T27" fmla="*/ 25 h 50"/>
                    <a:gd name="T28" fmla="*/ 2 w 38"/>
                    <a:gd name="T29" fmla="*/ 20 h 50"/>
                    <a:gd name="T30" fmla="*/ 2 w 38"/>
                    <a:gd name="T31" fmla="*/ 10 h 50"/>
                    <a:gd name="T32" fmla="*/ 11 w 38"/>
                    <a:gd name="T33" fmla="*/ 3 h 50"/>
                    <a:gd name="T34" fmla="*/ 18 w 38"/>
                    <a:gd name="T35" fmla="*/ 1 h 50"/>
                    <a:gd name="T36" fmla="*/ 25 w 38"/>
                    <a:gd name="T37" fmla="*/ 0 h 50"/>
                    <a:gd name="T38" fmla="*/ 25 w 38"/>
                    <a:gd name="T39" fmla="*/ 8 h 50"/>
                    <a:gd name="T40" fmla="*/ 19 w 38"/>
                    <a:gd name="T41" fmla="*/ 9 h 50"/>
                    <a:gd name="T42" fmla="*/ 14 w 38"/>
                    <a:gd name="T43" fmla="*/ 10 h 50"/>
                    <a:gd name="T44" fmla="*/ 11 w 38"/>
                    <a:gd name="T45" fmla="*/ 13 h 50"/>
                    <a:gd name="T46" fmla="*/ 10 w 38"/>
                    <a:gd name="T47" fmla="*/ 17 h 50"/>
                    <a:gd name="T48" fmla="*/ 12 w 38"/>
                    <a:gd name="T49" fmla="*/ 18 h 50"/>
                    <a:gd name="T50" fmla="*/ 14 w 38"/>
                    <a:gd name="T51" fmla="*/ 19 h 50"/>
                    <a:gd name="T52" fmla="*/ 21 w 38"/>
                    <a:gd name="T53" fmla="*/ 20 h 50"/>
                    <a:gd name="T54" fmla="*/ 32 w 38"/>
                    <a:gd name="T55" fmla="*/ 22 h 50"/>
                    <a:gd name="T56" fmla="*/ 37 w 38"/>
                    <a:gd name="T57" fmla="*/ 28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8" h="50">
                      <a:moveTo>
                        <a:pt x="37" y="28"/>
                      </a:moveTo>
                      <a:cubicBezTo>
                        <a:pt x="38" y="32"/>
                        <a:pt x="38" y="36"/>
                        <a:pt x="36" y="39"/>
                      </a:cubicBezTo>
                      <a:cubicBezTo>
                        <a:pt x="35" y="42"/>
                        <a:pt x="31" y="45"/>
                        <a:pt x="26" y="47"/>
                      </a:cubicBezTo>
                      <a:cubicBezTo>
                        <a:pt x="22" y="49"/>
                        <a:pt x="17" y="50"/>
                        <a:pt x="13" y="49"/>
                      </a:cubicBezTo>
                      <a:cubicBezTo>
                        <a:pt x="10" y="41"/>
                        <a:pt x="10" y="41"/>
                        <a:pt x="10" y="41"/>
                      </a:cubicBezTo>
                      <a:cubicBezTo>
                        <a:pt x="13" y="41"/>
                        <a:pt x="16" y="41"/>
                        <a:pt x="18" y="41"/>
                      </a:cubicBezTo>
                      <a:cubicBezTo>
                        <a:pt x="20" y="41"/>
                        <a:pt x="22" y="40"/>
                        <a:pt x="24" y="39"/>
                      </a:cubicBezTo>
                      <a:cubicBezTo>
                        <a:pt x="26" y="39"/>
                        <a:pt x="27" y="38"/>
                        <a:pt x="28" y="36"/>
                      </a:cubicBezTo>
                      <a:cubicBezTo>
                        <a:pt x="29" y="35"/>
                        <a:pt x="29" y="34"/>
                        <a:pt x="28" y="32"/>
                      </a:cubicBezTo>
                      <a:cubicBezTo>
                        <a:pt x="28" y="32"/>
                        <a:pt x="27" y="31"/>
                        <a:pt x="27" y="31"/>
                      </a:cubicBezTo>
                      <a:cubicBezTo>
                        <a:pt x="26" y="30"/>
                        <a:pt x="25" y="30"/>
                        <a:pt x="24" y="29"/>
                      </a:cubicBezTo>
                      <a:cubicBezTo>
                        <a:pt x="23" y="29"/>
                        <a:pt x="20" y="29"/>
                        <a:pt x="17" y="29"/>
                      </a:cubicBezTo>
                      <a:cubicBezTo>
                        <a:pt x="14" y="29"/>
                        <a:pt x="12" y="28"/>
                        <a:pt x="10" y="28"/>
                      </a:cubicBezTo>
                      <a:cubicBezTo>
                        <a:pt x="8" y="27"/>
                        <a:pt x="7" y="26"/>
                        <a:pt x="5" y="25"/>
                      </a:cubicBezTo>
                      <a:cubicBezTo>
                        <a:pt x="4" y="24"/>
                        <a:pt x="3" y="22"/>
                        <a:pt x="2" y="20"/>
                      </a:cubicBezTo>
                      <a:cubicBezTo>
                        <a:pt x="0" y="17"/>
                        <a:pt x="0" y="13"/>
                        <a:pt x="2" y="10"/>
                      </a:cubicBezTo>
                      <a:cubicBezTo>
                        <a:pt x="4" y="7"/>
                        <a:pt x="7" y="4"/>
                        <a:pt x="11" y="3"/>
                      </a:cubicBezTo>
                      <a:cubicBezTo>
                        <a:pt x="13" y="2"/>
                        <a:pt x="16" y="1"/>
                        <a:pt x="18" y="1"/>
                      </a:cubicBezTo>
                      <a:cubicBezTo>
                        <a:pt x="20" y="0"/>
                        <a:pt x="22" y="0"/>
                        <a:pt x="25" y="0"/>
                      </a:cubicBezTo>
                      <a:cubicBezTo>
                        <a:pt x="25" y="8"/>
                        <a:pt x="25" y="8"/>
                        <a:pt x="25" y="8"/>
                      </a:cubicBezTo>
                      <a:cubicBezTo>
                        <a:pt x="22" y="8"/>
                        <a:pt x="20" y="9"/>
                        <a:pt x="19" y="9"/>
                      </a:cubicBezTo>
                      <a:cubicBezTo>
                        <a:pt x="17" y="9"/>
                        <a:pt x="15" y="9"/>
                        <a:pt x="14" y="10"/>
                      </a:cubicBezTo>
                      <a:cubicBezTo>
                        <a:pt x="12" y="11"/>
                        <a:pt x="11" y="12"/>
                        <a:pt x="11" y="13"/>
                      </a:cubicBezTo>
                      <a:cubicBezTo>
                        <a:pt x="10" y="14"/>
                        <a:pt x="10" y="15"/>
                        <a:pt x="10" y="17"/>
                      </a:cubicBezTo>
                      <a:cubicBezTo>
                        <a:pt x="11" y="17"/>
                        <a:pt x="11" y="18"/>
                        <a:pt x="12" y="18"/>
                      </a:cubicBezTo>
                      <a:cubicBezTo>
                        <a:pt x="12" y="19"/>
                        <a:pt x="13" y="19"/>
                        <a:pt x="14" y="19"/>
                      </a:cubicBezTo>
                      <a:cubicBezTo>
                        <a:pt x="15" y="20"/>
                        <a:pt x="18" y="20"/>
                        <a:pt x="21" y="20"/>
                      </a:cubicBezTo>
                      <a:cubicBezTo>
                        <a:pt x="26" y="20"/>
                        <a:pt x="29" y="21"/>
                        <a:pt x="32" y="22"/>
                      </a:cubicBezTo>
                      <a:cubicBezTo>
                        <a:pt x="34" y="24"/>
                        <a:pt x="36" y="26"/>
                        <a:pt x="37" y="28"/>
                      </a:cubicBezTo>
                      <a:close/>
                    </a:path>
                  </a:pathLst>
                </a:custGeom>
                <a:solidFill>
                  <a:srgbClr val="0063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301" name="Freeform 487">
                  <a:extLst>
                    <a:ext uri="{FF2B5EF4-FFF2-40B4-BE49-F238E27FC236}">
                      <a16:creationId xmlns:a16="http://schemas.microsoft.com/office/drawing/2014/main" id="{C18D03BD-CB33-4B93-8FB0-AF0260FB037F}"/>
                    </a:ext>
                  </a:extLst>
                </p:cNvPr>
                <p:cNvSpPr>
                  <a:spLocks noEditPoints="1"/>
                </p:cNvSpPr>
                <p:nvPr/>
              </p:nvSpPr>
              <p:spPr bwMode="auto">
                <a:xfrm>
                  <a:off x="6078538" y="5153025"/>
                  <a:ext cx="125413" cy="173038"/>
                </a:xfrm>
                <a:custGeom>
                  <a:avLst/>
                  <a:gdLst>
                    <a:gd name="T0" fmla="*/ 34 w 35"/>
                    <a:gd name="T1" fmla="*/ 10 h 49"/>
                    <a:gd name="T2" fmla="*/ 33 w 35"/>
                    <a:gd name="T3" fmla="*/ 22 h 49"/>
                    <a:gd name="T4" fmla="*/ 21 w 35"/>
                    <a:gd name="T5" fmla="*/ 30 h 49"/>
                    <a:gd name="T6" fmla="*/ 17 w 35"/>
                    <a:gd name="T7" fmla="*/ 31 h 49"/>
                    <a:gd name="T8" fmla="*/ 22 w 35"/>
                    <a:gd name="T9" fmla="*/ 46 h 49"/>
                    <a:gd name="T10" fmla="*/ 12 w 35"/>
                    <a:gd name="T11" fmla="*/ 49 h 49"/>
                    <a:gd name="T12" fmla="*/ 0 w 35"/>
                    <a:gd name="T13" fmla="*/ 5 h 49"/>
                    <a:gd name="T14" fmla="*/ 14 w 35"/>
                    <a:gd name="T15" fmla="*/ 1 h 49"/>
                    <a:gd name="T16" fmla="*/ 27 w 35"/>
                    <a:gd name="T17" fmla="*/ 1 h 49"/>
                    <a:gd name="T18" fmla="*/ 34 w 35"/>
                    <a:gd name="T19" fmla="*/ 10 h 49"/>
                    <a:gd name="T20" fmla="*/ 15 w 35"/>
                    <a:gd name="T21" fmla="*/ 23 h 49"/>
                    <a:gd name="T22" fmla="*/ 18 w 35"/>
                    <a:gd name="T23" fmla="*/ 22 h 49"/>
                    <a:gd name="T24" fmla="*/ 24 w 35"/>
                    <a:gd name="T25" fmla="*/ 19 h 49"/>
                    <a:gd name="T26" fmla="*/ 25 w 35"/>
                    <a:gd name="T27" fmla="*/ 13 h 49"/>
                    <a:gd name="T28" fmla="*/ 21 w 35"/>
                    <a:gd name="T29" fmla="*/ 9 h 49"/>
                    <a:gd name="T30" fmla="*/ 15 w 35"/>
                    <a:gd name="T31" fmla="*/ 9 h 49"/>
                    <a:gd name="T32" fmla="*/ 11 w 35"/>
                    <a:gd name="T33" fmla="*/ 10 h 49"/>
                    <a:gd name="T34" fmla="*/ 15 w 35"/>
                    <a:gd name="T35" fmla="*/ 23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5" h="49">
                      <a:moveTo>
                        <a:pt x="34" y="10"/>
                      </a:moveTo>
                      <a:cubicBezTo>
                        <a:pt x="35" y="15"/>
                        <a:pt x="35" y="19"/>
                        <a:pt x="33" y="22"/>
                      </a:cubicBezTo>
                      <a:cubicBezTo>
                        <a:pt x="30" y="26"/>
                        <a:pt x="27" y="28"/>
                        <a:pt x="21" y="30"/>
                      </a:cubicBezTo>
                      <a:cubicBezTo>
                        <a:pt x="17" y="31"/>
                        <a:pt x="17" y="31"/>
                        <a:pt x="17" y="31"/>
                      </a:cubicBezTo>
                      <a:cubicBezTo>
                        <a:pt x="22" y="46"/>
                        <a:pt x="22" y="46"/>
                        <a:pt x="22" y="46"/>
                      </a:cubicBezTo>
                      <a:cubicBezTo>
                        <a:pt x="12" y="49"/>
                        <a:pt x="12" y="49"/>
                        <a:pt x="12" y="49"/>
                      </a:cubicBezTo>
                      <a:cubicBezTo>
                        <a:pt x="0" y="5"/>
                        <a:pt x="0" y="5"/>
                        <a:pt x="0" y="5"/>
                      </a:cubicBezTo>
                      <a:cubicBezTo>
                        <a:pt x="14" y="1"/>
                        <a:pt x="14" y="1"/>
                        <a:pt x="14" y="1"/>
                      </a:cubicBezTo>
                      <a:cubicBezTo>
                        <a:pt x="19" y="0"/>
                        <a:pt x="23" y="0"/>
                        <a:pt x="27" y="1"/>
                      </a:cubicBezTo>
                      <a:cubicBezTo>
                        <a:pt x="30" y="3"/>
                        <a:pt x="33" y="6"/>
                        <a:pt x="34" y="10"/>
                      </a:cubicBezTo>
                      <a:close/>
                      <a:moveTo>
                        <a:pt x="15" y="23"/>
                      </a:moveTo>
                      <a:cubicBezTo>
                        <a:pt x="18" y="22"/>
                        <a:pt x="18" y="22"/>
                        <a:pt x="18" y="22"/>
                      </a:cubicBezTo>
                      <a:cubicBezTo>
                        <a:pt x="21" y="21"/>
                        <a:pt x="23" y="20"/>
                        <a:pt x="24" y="19"/>
                      </a:cubicBezTo>
                      <a:cubicBezTo>
                        <a:pt x="25" y="17"/>
                        <a:pt x="25" y="15"/>
                        <a:pt x="25" y="13"/>
                      </a:cubicBezTo>
                      <a:cubicBezTo>
                        <a:pt x="24" y="11"/>
                        <a:pt x="23" y="10"/>
                        <a:pt x="21" y="9"/>
                      </a:cubicBezTo>
                      <a:cubicBezTo>
                        <a:pt x="20" y="8"/>
                        <a:pt x="18" y="8"/>
                        <a:pt x="15" y="9"/>
                      </a:cubicBezTo>
                      <a:cubicBezTo>
                        <a:pt x="11" y="10"/>
                        <a:pt x="11" y="10"/>
                        <a:pt x="11" y="10"/>
                      </a:cubicBezTo>
                      <a:lnTo>
                        <a:pt x="15" y="23"/>
                      </a:lnTo>
                      <a:close/>
                    </a:path>
                  </a:pathLst>
                </a:custGeom>
                <a:solidFill>
                  <a:srgbClr val="0063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302" name="Freeform 488">
                  <a:extLst>
                    <a:ext uri="{FF2B5EF4-FFF2-40B4-BE49-F238E27FC236}">
                      <a16:creationId xmlns:a16="http://schemas.microsoft.com/office/drawing/2014/main" id="{43243BBC-E179-4E78-B1A6-F0A06DB9197B}"/>
                    </a:ext>
                  </a:extLst>
                </p:cNvPr>
                <p:cNvSpPr>
                  <a:spLocks/>
                </p:cNvSpPr>
                <p:nvPr/>
              </p:nvSpPr>
              <p:spPr bwMode="auto">
                <a:xfrm>
                  <a:off x="6221413" y="5116513"/>
                  <a:ext cx="120650" cy="174625"/>
                </a:xfrm>
                <a:custGeom>
                  <a:avLst/>
                  <a:gdLst>
                    <a:gd name="T0" fmla="*/ 76 w 76"/>
                    <a:gd name="T1" fmla="*/ 101 h 110"/>
                    <a:gd name="T2" fmla="*/ 18 w 76"/>
                    <a:gd name="T3" fmla="*/ 110 h 110"/>
                    <a:gd name="T4" fmla="*/ 0 w 76"/>
                    <a:gd name="T5" fmla="*/ 9 h 110"/>
                    <a:gd name="T6" fmla="*/ 58 w 76"/>
                    <a:gd name="T7" fmla="*/ 0 h 110"/>
                    <a:gd name="T8" fmla="*/ 60 w 76"/>
                    <a:gd name="T9" fmla="*/ 18 h 110"/>
                    <a:gd name="T10" fmla="*/ 25 w 76"/>
                    <a:gd name="T11" fmla="*/ 23 h 110"/>
                    <a:gd name="T12" fmla="*/ 29 w 76"/>
                    <a:gd name="T13" fmla="*/ 45 h 110"/>
                    <a:gd name="T14" fmla="*/ 63 w 76"/>
                    <a:gd name="T15" fmla="*/ 41 h 110"/>
                    <a:gd name="T16" fmla="*/ 65 w 76"/>
                    <a:gd name="T17" fmla="*/ 56 h 110"/>
                    <a:gd name="T18" fmla="*/ 31 w 76"/>
                    <a:gd name="T19" fmla="*/ 63 h 110"/>
                    <a:gd name="T20" fmla="*/ 36 w 76"/>
                    <a:gd name="T21" fmla="*/ 90 h 110"/>
                    <a:gd name="T22" fmla="*/ 74 w 76"/>
                    <a:gd name="T23" fmla="*/ 83 h 110"/>
                    <a:gd name="T24" fmla="*/ 76 w 76"/>
                    <a:gd name="T25" fmla="*/ 101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6" h="110">
                      <a:moveTo>
                        <a:pt x="76" y="101"/>
                      </a:moveTo>
                      <a:lnTo>
                        <a:pt x="18" y="110"/>
                      </a:lnTo>
                      <a:lnTo>
                        <a:pt x="0" y="9"/>
                      </a:lnTo>
                      <a:lnTo>
                        <a:pt x="58" y="0"/>
                      </a:lnTo>
                      <a:lnTo>
                        <a:pt x="60" y="18"/>
                      </a:lnTo>
                      <a:lnTo>
                        <a:pt x="25" y="23"/>
                      </a:lnTo>
                      <a:lnTo>
                        <a:pt x="29" y="45"/>
                      </a:lnTo>
                      <a:lnTo>
                        <a:pt x="63" y="41"/>
                      </a:lnTo>
                      <a:lnTo>
                        <a:pt x="65" y="56"/>
                      </a:lnTo>
                      <a:lnTo>
                        <a:pt x="31" y="63"/>
                      </a:lnTo>
                      <a:lnTo>
                        <a:pt x="36" y="90"/>
                      </a:lnTo>
                      <a:lnTo>
                        <a:pt x="74" y="83"/>
                      </a:lnTo>
                      <a:lnTo>
                        <a:pt x="76" y="101"/>
                      </a:lnTo>
                      <a:close/>
                    </a:path>
                  </a:pathLst>
                </a:custGeom>
                <a:solidFill>
                  <a:srgbClr val="0063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303" name="Freeform 489">
                  <a:extLst>
                    <a:ext uri="{FF2B5EF4-FFF2-40B4-BE49-F238E27FC236}">
                      <a16:creationId xmlns:a16="http://schemas.microsoft.com/office/drawing/2014/main" id="{97DB3FC3-3EB8-4F52-9385-3A82A3A880A7}"/>
                    </a:ext>
                  </a:extLst>
                </p:cNvPr>
                <p:cNvSpPr>
                  <a:spLocks/>
                </p:cNvSpPr>
                <p:nvPr/>
              </p:nvSpPr>
              <p:spPr bwMode="auto">
                <a:xfrm>
                  <a:off x="6353175" y="5102225"/>
                  <a:ext cx="123825" cy="171450"/>
                </a:xfrm>
                <a:custGeom>
                  <a:avLst/>
                  <a:gdLst>
                    <a:gd name="T0" fmla="*/ 20 w 35"/>
                    <a:gd name="T1" fmla="*/ 8 h 48"/>
                    <a:gd name="T2" fmla="*/ 12 w 35"/>
                    <a:gd name="T3" fmla="*/ 13 h 48"/>
                    <a:gd name="T4" fmla="*/ 10 w 35"/>
                    <a:gd name="T5" fmla="*/ 25 h 48"/>
                    <a:gd name="T6" fmla="*/ 23 w 35"/>
                    <a:gd name="T7" fmla="*/ 39 h 48"/>
                    <a:gd name="T8" fmla="*/ 34 w 35"/>
                    <a:gd name="T9" fmla="*/ 36 h 48"/>
                    <a:gd name="T10" fmla="*/ 35 w 35"/>
                    <a:gd name="T11" fmla="*/ 44 h 48"/>
                    <a:gd name="T12" fmla="*/ 22 w 35"/>
                    <a:gd name="T13" fmla="*/ 47 h 48"/>
                    <a:gd name="T14" fmla="*/ 7 w 35"/>
                    <a:gd name="T15" fmla="*/ 42 h 48"/>
                    <a:gd name="T16" fmla="*/ 0 w 35"/>
                    <a:gd name="T17" fmla="*/ 25 h 48"/>
                    <a:gd name="T18" fmla="*/ 2 w 35"/>
                    <a:gd name="T19" fmla="*/ 13 h 48"/>
                    <a:gd name="T20" fmla="*/ 9 w 35"/>
                    <a:gd name="T21" fmla="*/ 4 h 48"/>
                    <a:gd name="T22" fmla="*/ 20 w 35"/>
                    <a:gd name="T23" fmla="*/ 0 h 48"/>
                    <a:gd name="T24" fmla="*/ 33 w 35"/>
                    <a:gd name="T25" fmla="*/ 3 h 48"/>
                    <a:gd name="T26" fmla="*/ 31 w 35"/>
                    <a:gd name="T27" fmla="*/ 11 h 48"/>
                    <a:gd name="T28" fmla="*/ 26 w 35"/>
                    <a:gd name="T29" fmla="*/ 9 h 48"/>
                    <a:gd name="T30" fmla="*/ 20 w 35"/>
                    <a:gd name="T31" fmla="*/ 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5" h="48">
                      <a:moveTo>
                        <a:pt x="20" y="8"/>
                      </a:moveTo>
                      <a:cubicBezTo>
                        <a:pt x="17" y="9"/>
                        <a:pt x="14" y="10"/>
                        <a:pt x="12" y="13"/>
                      </a:cubicBezTo>
                      <a:cubicBezTo>
                        <a:pt x="10" y="16"/>
                        <a:pt x="10" y="20"/>
                        <a:pt x="10" y="25"/>
                      </a:cubicBezTo>
                      <a:cubicBezTo>
                        <a:pt x="11" y="35"/>
                        <a:pt x="15" y="40"/>
                        <a:pt x="23" y="39"/>
                      </a:cubicBezTo>
                      <a:cubicBezTo>
                        <a:pt x="26" y="39"/>
                        <a:pt x="30" y="38"/>
                        <a:pt x="34" y="36"/>
                      </a:cubicBezTo>
                      <a:cubicBezTo>
                        <a:pt x="35" y="44"/>
                        <a:pt x="35" y="44"/>
                        <a:pt x="35" y="44"/>
                      </a:cubicBezTo>
                      <a:cubicBezTo>
                        <a:pt x="31" y="46"/>
                        <a:pt x="27" y="47"/>
                        <a:pt x="22" y="47"/>
                      </a:cubicBezTo>
                      <a:cubicBezTo>
                        <a:pt x="16" y="48"/>
                        <a:pt x="10" y="46"/>
                        <a:pt x="7" y="42"/>
                      </a:cubicBezTo>
                      <a:cubicBezTo>
                        <a:pt x="3" y="38"/>
                        <a:pt x="1" y="33"/>
                        <a:pt x="0" y="25"/>
                      </a:cubicBezTo>
                      <a:cubicBezTo>
                        <a:pt x="0" y="21"/>
                        <a:pt x="0" y="16"/>
                        <a:pt x="2" y="13"/>
                      </a:cubicBezTo>
                      <a:cubicBezTo>
                        <a:pt x="3" y="9"/>
                        <a:pt x="6" y="6"/>
                        <a:pt x="9" y="4"/>
                      </a:cubicBezTo>
                      <a:cubicBezTo>
                        <a:pt x="12" y="2"/>
                        <a:pt x="15" y="1"/>
                        <a:pt x="20" y="0"/>
                      </a:cubicBezTo>
                      <a:cubicBezTo>
                        <a:pt x="24" y="0"/>
                        <a:pt x="29" y="1"/>
                        <a:pt x="33" y="3"/>
                      </a:cubicBezTo>
                      <a:cubicBezTo>
                        <a:pt x="31" y="11"/>
                        <a:pt x="31" y="11"/>
                        <a:pt x="31" y="11"/>
                      </a:cubicBezTo>
                      <a:cubicBezTo>
                        <a:pt x="29" y="10"/>
                        <a:pt x="27" y="9"/>
                        <a:pt x="26" y="9"/>
                      </a:cubicBezTo>
                      <a:cubicBezTo>
                        <a:pt x="24" y="8"/>
                        <a:pt x="22" y="8"/>
                        <a:pt x="20" y="8"/>
                      </a:cubicBezTo>
                      <a:close/>
                    </a:path>
                  </a:pathLst>
                </a:custGeom>
                <a:solidFill>
                  <a:srgbClr val="0063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304" name="Freeform 490">
                  <a:extLst>
                    <a:ext uri="{FF2B5EF4-FFF2-40B4-BE49-F238E27FC236}">
                      <a16:creationId xmlns:a16="http://schemas.microsoft.com/office/drawing/2014/main" id="{C39D4474-0420-4FDD-90A6-44C497B951A6}"/>
                    </a:ext>
                  </a:extLst>
                </p:cNvPr>
                <p:cNvSpPr>
                  <a:spLocks/>
                </p:cNvSpPr>
                <p:nvPr/>
              </p:nvSpPr>
              <p:spPr bwMode="auto">
                <a:xfrm>
                  <a:off x="6502400" y="5102225"/>
                  <a:ext cx="34925" cy="163513"/>
                </a:xfrm>
                <a:custGeom>
                  <a:avLst/>
                  <a:gdLst>
                    <a:gd name="T0" fmla="*/ 0 w 22"/>
                    <a:gd name="T1" fmla="*/ 103 h 103"/>
                    <a:gd name="T2" fmla="*/ 2 w 22"/>
                    <a:gd name="T3" fmla="*/ 0 h 103"/>
                    <a:gd name="T4" fmla="*/ 22 w 22"/>
                    <a:gd name="T5" fmla="*/ 0 h 103"/>
                    <a:gd name="T6" fmla="*/ 22 w 22"/>
                    <a:gd name="T7" fmla="*/ 103 h 103"/>
                    <a:gd name="T8" fmla="*/ 0 w 22"/>
                    <a:gd name="T9" fmla="*/ 103 h 103"/>
                  </a:gdLst>
                  <a:ahLst/>
                  <a:cxnLst>
                    <a:cxn ang="0">
                      <a:pos x="T0" y="T1"/>
                    </a:cxn>
                    <a:cxn ang="0">
                      <a:pos x="T2" y="T3"/>
                    </a:cxn>
                    <a:cxn ang="0">
                      <a:pos x="T4" y="T5"/>
                    </a:cxn>
                    <a:cxn ang="0">
                      <a:pos x="T6" y="T7"/>
                    </a:cxn>
                    <a:cxn ang="0">
                      <a:pos x="T8" y="T9"/>
                    </a:cxn>
                  </a:cxnLst>
                  <a:rect l="0" t="0" r="r" b="b"/>
                  <a:pathLst>
                    <a:path w="22" h="103">
                      <a:moveTo>
                        <a:pt x="0" y="103"/>
                      </a:moveTo>
                      <a:lnTo>
                        <a:pt x="2" y="0"/>
                      </a:lnTo>
                      <a:lnTo>
                        <a:pt x="22" y="0"/>
                      </a:lnTo>
                      <a:lnTo>
                        <a:pt x="22" y="103"/>
                      </a:lnTo>
                      <a:lnTo>
                        <a:pt x="0" y="103"/>
                      </a:lnTo>
                      <a:close/>
                    </a:path>
                  </a:pathLst>
                </a:custGeom>
                <a:solidFill>
                  <a:srgbClr val="0063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305" name="Freeform 491">
                  <a:extLst>
                    <a:ext uri="{FF2B5EF4-FFF2-40B4-BE49-F238E27FC236}">
                      <a16:creationId xmlns:a16="http://schemas.microsoft.com/office/drawing/2014/main" id="{65DDF7A9-59AE-43CD-9D2B-00830ADFD4B8}"/>
                    </a:ext>
                  </a:extLst>
                </p:cNvPr>
                <p:cNvSpPr>
                  <a:spLocks noEditPoints="1"/>
                </p:cNvSpPr>
                <p:nvPr/>
              </p:nvSpPr>
              <p:spPr bwMode="auto">
                <a:xfrm>
                  <a:off x="6551613" y="5110163"/>
                  <a:ext cx="157163" cy="169863"/>
                </a:xfrm>
                <a:custGeom>
                  <a:avLst/>
                  <a:gdLst>
                    <a:gd name="T0" fmla="*/ 34 w 44"/>
                    <a:gd name="T1" fmla="*/ 47 h 48"/>
                    <a:gd name="T2" fmla="*/ 32 w 44"/>
                    <a:gd name="T3" fmla="*/ 36 h 48"/>
                    <a:gd name="T4" fmla="*/ 15 w 44"/>
                    <a:gd name="T5" fmla="*/ 34 h 48"/>
                    <a:gd name="T6" fmla="*/ 11 w 44"/>
                    <a:gd name="T7" fmla="*/ 45 h 48"/>
                    <a:gd name="T8" fmla="*/ 0 w 44"/>
                    <a:gd name="T9" fmla="*/ 44 h 48"/>
                    <a:gd name="T10" fmla="*/ 21 w 44"/>
                    <a:gd name="T11" fmla="*/ 0 h 48"/>
                    <a:gd name="T12" fmla="*/ 33 w 44"/>
                    <a:gd name="T13" fmla="*/ 1 h 48"/>
                    <a:gd name="T14" fmla="*/ 44 w 44"/>
                    <a:gd name="T15" fmla="*/ 48 h 48"/>
                    <a:gd name="T16" fmla="*/ 34 w 44"/>
                    <a:gd name="T17" fmla="*/ 47 h 48"/>
                    <a:gd name="T18" fmla="*/ 30 w 44"/>
                    <a:gd name="T19" fmla="*/ 28 h 48"/>
                    <a:gd name="T20" fmla="*/ 27 w 44"/>
                    <a:gd name="T21" fmla="*/ 11 h 48"/>
                    <a:gd name="T22" fmla="*/ 26 w 44"/>
                    <a:gd name="T23" fmla="*/ 8 h 48"/>
                    <a:gd name="T24" fmla="*/ 18 w 44"/>
                    <a:gd name="T25" fmla="*/ 27 h 48"/>
                    <a:gd name="T26" fmla="*/ 30 w 44"/>
                    <a:gd name="T27" fmla="*/ 2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4" h="48">
                      <a:moveTo>
                        <a:pt x="34" y="47"/>
                      </a:moveTo>
                      <a:cubicBezTo>
                        <a:pt x="32" y="36"/>
                        <a:pt x="32" y="36"/>
                        <a:pt x="32" y="36"/>
                      </a:cubicBezTo>
                      <a:cubicBezTo>
                        <a:pt x="15" y="34"/>
                        <a:pt x="15" y="34"/>
                        <a:pt x="15" y="34"/>
                      </a:cubicBezTo>
                      <a:cubicBezTo>
                        <a:pt x="11" y="45"/>
                        <a:pt x="11" y="45"/>
                        <a:pt x="11" y="45"/>
                      </a:cubicBezTo>
                      <a:cubicBezTo>
                        <a:pt x="0" y="44"/>
                        <a:pt x="0" y="44"/>
                        <a:pt x="0" y="44"/>
                      </a:cubicBezTo>
                      <a:cubicBezTo>
                        <a:pt x="21" y="0"/>
                        <a:pt x="21" y="0"/>
                        <a:pt x="21" y="0"/>
                      </a:cubicBezTo>
                      <a:cubicBezTo>
                        <a:pt x="33" y="1"/>
                        <a:pt x="33" y="1"/>
                        <a:pt x="33" y="1"/>
                      </a:cubicBezTo>
                      <a:cubicBezTo>
                        <a:pt x="44" y="48"/>
                        <a:pt x="44" y="48"/>
                        <a:pt x="44" y="48"/>
                      </a:cubicBezTo>
                      <a:lnTo>
                        <a:pt x="34" y="47"/>
                      </a:lnTo>
                      <a:close/>
                      <a:moveTo>
                        <a:pt x="30" y="28"/>
                      </a:moveTo>
                      <a:cubicBezTo>
                        <a:pt x="28" y="18"/>
                        <a:pt x="27" y="12"/>
                        <a:pt x="27" y="11"/>
                      </a:cubicBezTo>
                      <a:cubicBezTo>
                        <a:pt x="27" y="9"/>
                        <a:pt x="26" y="8"/>
                        <a:pt x="26" y="8"/>
                      </a:cubicBezTo>
                      <a:cubicBezTo>
                        <a:pt x="25" y="10"/>
                        <a:pt x="23" y="16"/>
                        <a:pt x="18" y="27"/>
                      </a:cubicBezTo>
                      <a:lnTo>
                        <a:pt x="30" y="28"/>
                      </a:lnTo>
                      <a:close/>
                    </a:path>
                  </a:pathLst>
                </a:custGeom>
                <a:solidFill>
                  <a:srgbClr val="0063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306" name="Freeform 492">
                  <a:extLst>
                    <a:ext uri="{FF2B5EF4-FFF2-40B4-BE49-F238E27FC236}">
                      <a16:creationId xmlns:a16="http://schemas.microsoft.com/office/drawing/2014/main" id="{425539A4-3167-4D36-A705-B4835BA976D1}"/>
                    </a:ext>
                  </a:extLst>
                </p:cNvPr>
                <p:cNvSpPr>
                  <a:spLocks/>
                </p:cNvSpPr>
                <p:nvPr/>
              </p:nvSpPr>
              <p:spPr bwMode="auto">
                <a:xfrm>
                  <a:off x="6723063" y="5127625"/>
                  <a:ext cx="103188" cy="180975"/>
                </a:xfrm>
                <a:custGeom>
                  <a:avLst/>
                  <a:gdLst>
                    <a:gd name="T0" fmla="*/ 0 w 65"/>
                    <a:gd name="T1" fmla="*/ 101 h 114"/>
                    <a:gd name="T2" fmla="*/ 22 w 65"/>
                    <a:gd name="T3" fmla="*/ 0 h 114"/>
                    <a:gd name="T4" fmla="*/ 43 w 65"/>
                    <a:gd name="T5" fmla="*/ 4 h 114"/>
                    <a:gd name="T6" fmla="*/ 25 w 65"/>
                    <a:gd name="T7" fmla="*/ 87 h 114"/>
                    <a:gd name="T8" fmla="*/ 65 w 65"/>
                    <a:gd name="T9" fmla="*/ 96 h 114"/>
                    <a:gd name="T10" fmla="*/ 61 w 65"/>
                    <a:gd name="T11" fmla="*/ 114 h 114"/>
                    <a:gd name="T12" fmla="*/ 0 w 65"/>
                    <a:gd name="T13" fmla="*/ 101 h 114"/>
                  </a:gdLst>
                  <a:ahLst/>
                  <a:cxnLst>
                    <a:cxn ang="0">
                      <a:pos x="T0" y="T1"/>
                    </a:cxn>
                    <a:cxn ang="0">
                      <a:pos x="T2" y="T3"/>
                    </a:cxn>
                    <a:cxn ang="0">
                      <a:pos x="T4" y="T5"/>
                    </a:cxn>
                    <a:cxn ang="0">
                      <a:pos x="T6" y="T7"/>
                    </a:cxn>
                    <a:cxn ang="0">
                      <a:pos x="T8" y="T9"/>
                    </a:cxn>
                    <a:cxn ang="0">
                      <a:pos x="T10" y="T11"/>
                    </a:cxn>
                    <a:cxn ang="0">
                      <a:pos x="T12" y="T13"/>
                    </a:cxn>
                  </a:cxnLst>
                  <a:rect l="0" t="0" r="r" b="b"/>
                  <a:pathLst>
                    <a:path w="65" h="114">
                      <a:moveTo>
                        <a:pt x="0" y="101"/>
                      </a:moveTo>
                      <a:lnTo>
                        <a:pt x="22" y="0"/>
                      </a:lnTo>
                      <a:lnTo>
                        <a:pt x="43" y="4"/>
                      </a:lnTo>
                      <a:lnTo>
                        <a:pt x="25" y="87"/>
                      </a:lnTo>
                      <a:lnTo>
                        <a:pt x="65" y="96"/>
                      </a:lnTo>
                      <a:lnTo>
                        <a:pt x="61" y="114"/>
                      </a:lnTo>
                      <a:lnTo>
                        <a:pt x="0" y="101"/>
                      </a:lnTo>
                      <a:close/>
                    </a:path>
                  </a:pathLst>
                </a:custGeom>
                <a:solidFill>
                  <a:srgbClr val="0063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307" name="Freeform 493">
                  <a:extLst>
                    <a:ext uri="{FF2B5EF4-FFF2-40B4-BE49-F238E27FC236}">
                      <a16:creationId xmlns:a16="http://schemas.microsoft.com/office/drawing/2014/main" id="{E923D9DC-F7B8-48CA-BFDC-515A406AAD1E}"/>
                    </a:ext>
                  </a:extLst>
                </p:cNvPr>
                <p:cNvSpPr>
                  <a:spLocks/>
                </p:cNvSpPr>
                <p:nvPr/>
              </p:nvSpPr>
              <p:spPr bwMode="auto">
                <a:xfrm>
                  <a:off x="6840538" y="5159375"/>
                  <a:ext cx="82550" cy="166688"/>
                </a:xfrm>
                <a:custGeom>
                  <a:avLst/>
                  <a:gdLst>
                    <a:gd name="T0" fmla="*/ 0 w 52"/>
                    <a:gd name="T1" fmla="*/ 99 h 105"/>
                    <a:gd name="T2" fmla="*/ 31 w 52"/>
                    <a:gd name="T3" fmla="*/ 0 h 105"/>
                    <a:gd name="T4" fmla="*/ 52 w 52"/>
                    <a:gd name="T5" fmla="*/ 7 h 105"/>
                    <a:gd name="T6" fmla="*/ 20 w 52"/>
                    <a:gd name="T7" fmla="*/ 105 h 105"/>
                    <a:gd name="T8" fmla="*/ 0 w 52"/>
                    <a:gd name="T9" fmla="*/ 99 h 105"/>
                  </a:gdLst>
                  <a:ahLst/>
                  <a:cxnLst>
                    <a:cxn ang="0">
                      <a:pos x="T0" y="T1"/>
                    </a:cxn>
                    <a:cxn ang="0">
                      <a:pos x="T2" y="T3"/>
                    </a:cxn>
                    <a:cxn ang="0">
                      <a:pos x="T4" y="T5"/>
                    </a:cxn>
                    <a:cxn ang="0">
                      <a:pos x="T6" y="T7"/>
                    </a:cxn>
                    <a:cxn ang="0">
                      <a:pos x="T8" y="T9"/>
                    </a:cxn>
                  </a:cxnLst>
                  <a:rect l="0" t="0" r="r" b="b"/>
                  <a:pathLst>
                    <a:path w="52" h="105">
                      <a:moveTo>
                        <a:pt x="0" y="99"/>
                      </a:moveTo>
                      <a:lnTo>
                        <a:pt x="31" y="0"/>
                      </a:lnTo>
                      <a:lnTo>
                        <a:pt x="52" y="7"/>
                      </a:lnTo>
                      <a:lnTo>
                        <a:pt x="20" y="105"/>
                      </a:lnTo>
                      <a:lnTo>
                        <a:pt x="0" y="99"/>
                      </a:lnTo>
                      <a:close/>
                    </a:path>
                  </a:pathLst>
                </a:custGeom>
                <a:solidFill>
                  <a:srgbClr val="0063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308" name="Freeform 494">
                  <a:extLst>
                    <a:ext uri="{FF2B5EF4-FFF2-40B4-BE49-F238E27FC236}">
                      <a16:creationId xmlns:a16="http://schemas.microsoft.com/office/drawing/2014/main" id="{B0B16900-BA75-4BD1-ABA8-8266DAE67CDC}"/>
                    </a:ext>
                  </a:extLst>
                </p:cNvPr>
                <p:cNvSpPr>
                  <a:spLocks/>
                </p:cNvSpPr>
                <p:nvPr/>
              </p:nvSpPr>
              <p:spPr bwMode="auto">
                <a:xfrm>
                  <a:off x="6894513" y="5181600"/>
                  <a:ext cx="169863" cy="195263"/>
                </a:xfrm>
                <a:custGeom>
                  <a:avLst/>
                  <a:gdLst>
                    <a:gd name="T0" fmla="*/ 69 w 107"/>
                    <a:gd name="T1" fmla="*/ 123 h 123"/>
                    <a:gd name="T2" fmla="*/ 0 w 107"/>
                    <a:gd name="T3" fmla="*/ 94 h 123"/>
                    <a:gd name="T4" fmla="*/ 4 w 107"/>
                    <a:gd name="T5" fmla="*/ 83 h 123"/>
                    <a:gd name="T6" fmla="*/ 76 w 107"/>
                    <a:gd name="T7" fmla="*/ 35 h 123"/>
                    <a:gd name="T8" fmla="*/ 31 w 107"/>
                    <a:gd name="T9" fmla="*/ 17 h 123"/>
                    <a:gd name="T10" fmla="*/ 38 w 107"/>
                    <a:gd name="T11" fmla="*/ 0 h 123"/>
                    <a:gd name="T12" fmla="*/ 107 w 107"/>
                    <a:gd name="T13" fmla="*/ 29 h 123"/>
                    <a:gd name="T14" fmla="*/ 100 w 107"/>
                    <a:gd name="T15" fmla="*/ 42 h 123"/>
                    <a:gd name="T16" fmla="*/ 29 w 107"/>
                    <a:gd name="T17" fmla="*/ 87 h 123"/>
                    <a:gd name="T18" fmla="*/ 76 w 107"/>
                    <a:gd name="T19" fmla="*/ 107 h 123"/>
                    <a:gd name="T20" fmla="*/ 69 w 107"/>
                    <a:gd name="T21" fmla="*/ 123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7" h="123">
                      <a:moveTo>
                        <a:pt x="69" y="123"/>
                      </a:moveTo>
                      <a:lnTo>
                        <a:pt x="0" y="94"/>
                      </a:lnTo>
                      <a:lnTo>
                        <a:pt x="4" y="83"/>
                      </a:lnTo>
                      <a:lnTo>
                        <a:pt x="76" y="35"/>
                      </a:lnTo>
                      <a:lnTo>
                        <a:pt x="31" y="17"/>
                      </a:lnTo>
                      <a:lnTo>
                        <a:pt x="38" y="0"/>
                      </a:lnTo>
                      <a:lnTo>
                        <a:pt x="107" y="29"/>
                      </a:lnTo>
                      <a:lnTo>
                        <a:pt x="100" y="42"/>
                      </a:lnTo>
                      <a:lnTo>
                        <a:pt x="29" y="87"/>
                      </a:lnTo>
                      <a:lnTo>
                        <a:pt x="76" y="107"/>
                      </a:lnTo>
                      <a:lnTo>
                        <a:pt x="69" y="123"/>
                      </a:lnTo>
                      <a:close/>
                    </a:path>
                  </a:pathLst>
                </a:custGeom>
                <a:solidFill>
                  <a:srgbClr val="0063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309" name="Freeform 495">
                  <a:extLst>
                    <a:ext uri="{FF2B5EF4-FFF2-40B4-BE49-F238E27FC236}">
                      <a16:creationId xmlns:a16="http://schemas.microsoft.com/office/drawing/2014/main" id="{E578EF07-F82E-480E-BC47-0022B794C5EF}"/>
                    </a:ext>
                  </a:extLst>
                </p:cNvPr>
                <p:cNvSpPr>
                  <a:spLocks noEditPoints="1"/>
                </p:cNvSpPr>
                <p:nvPr/>
              </p:nvSpPr>
              <p:spPr bwMode="auto">
                <a:xfrm>
                  <a:off x="7007225" y="5265738"/>
                  <a:ext cx="168275" cy="188913"/>
                </a:xfrm>
                <a:custGeom>
                  <a:avLst/>
                  <a:gdLst>
                    <a:gd name="T0" fmla="*/ 30 w 47"/>
                    <a:gd name="T1" fmla="*/ 48 h 53"/>
                    <a:gd name="T2" fmla="*/ 32 w 47"/>
                    <a:gd name="T3" fmla="*/ 37 h 53"/>
                    <a:gd name="T4" fmla="*/ 18 w 47"/>
                    <a:gd name="T5" fmla="*/ 29 h 53"/>
                    <a:gd name="T6" fmla="*/ 10 w 47"/>
                    <a:gd name="T7" fmla="*/ 37 h 53"/>
                    <a:gd name="T8" fmla="*/ 0 w 47"/>
                    <a:gd name="T9" fmla="*/ 32 h 53"/>
                    <a:gd name="T10" fmla="*/ 37 w 47"/>
                    <a:gd name="T11" fmla="*/ 0 h 53"/>
                    <a:gd name="T12" fmla="*/ 47 w 47"/>
                    <a:gd name="T13" fmla="*/ 5 h 53"/>
                    <a:gd name="T14" fmla="*/ 39 w 47"/>
                    <a:gd name="T15" fmla="*/ 53 h 53"/>
                    <a:gd name="T16" fmla="*/ 30 w 47"/>
                    <a:gd name="T17" fmla="*/ 48 h 53"/>
                    <a:gd name="T18" fmla="*/ 34 w 47"/>
                    <a:gd name="T19" fmla="*/ 29 h 53"/>
                    <a:gd name="T20" fmla="*/ 38 w 47"/>
                    <a:gd name="T21" fmla="*/ 12 h 53"/>
                    <a:gd name="T22" fmla="*/ 39 w 47"/>
                    <a:gd name="T23" fmla="*/ 9 h 53"/>
                    <a:gd name="T24" fmla="*/ 24 w 47"/>
                    <a:gd name="T25" fmla="*/ 23 h 53"/>
                    <a:gd name="T26" fmla="*/ 34 w 47"/>
                    <a:gd name="T27" fmla="*/ 29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7" h="53">
                      <a:moveTo>
                        <a:pt x="30" y="48"/>
                      </a:moveTo>
                      <a:cubicBezTo>
                        <a:pt x="32" y="37"/>
                        <a:pt x="32" y="37"/>
                        <a:pt x="32" y="37"/>
                      </a:cubicBezTo>
                      <a:cubicBezTo>
                        <a:pt x="18" y="29"/>
                        <a:pt x="18" y="29"/>
                        <a:pt x="18" y="29"/>
                      </a:cubicBezTo>
                      <a:cubicBezTo>
                        <a:pt x="10" y="37"/>
                        <a:pt x="10" y="37"/>
                        <a:pt x="10" y="37"/>
                      </a:cubicBezTo>
                      <a:cubicBezTo>
                        <a:pt x="0" y="32"/>
                        <a:pt x="0" y="32"/>
                        <a:pt x="0" y="32"/>
                      </a:cubicBezTo>
                      <a:cubicBezTo>
                        <a:pt x="37" y="0"/>
                        <a:pt x="37" y="0"/>
                        <a:pt x="37" y="0"/>
                      </a:cubicBezTo>
                      <a:cubicBezTo>
                        <a:pt x="47" y="5"/>
                        <a:pt x="47" y="5"/>
                        <a:pt x="47" y="5"/>
                      </a:cubicBezTo>
                      <a:cubicBezTo>
                        <a:pt x="39" y="53"/>
                        <a:pt x="39" y="53"/>
                        <a:pt x="39" y="53"/>
                      </a:cubicBezTo>
                      <a:lnTo>
                        <a:pt x="30" y="48"/>
                      </a:lnTo>
                      <a:close/>
                      <a:moveTo>
                        <a:pt x="34" y="29"/>
                      </a:moveTo>
                      <a:cubicBezTo>
                        <a:pt x="36" y="19"/>
                        <a:pt x="38" y="13"/>
                        <a:pt x="38" y="12"/>
                      </a:cubicBezTo>
                      <a:cubicBezTo>
                        <a:pt x="38" y="11"/>
                        <a:pt x="39" y="10"/>
                        <a:pt x="39" y="9"/>
                      </a:cubicBezTo>
                      <a:cubicBezTo>
                        <a:pt x="37" y="11"/>
                        <a:pt x="32" y="16"/>
                        <a:pt x="24" y="23"/>
                      </a:cubicBezTo>
                      <a:lnTo>
                        <a:pt x="34" y="29"/>
                      </a:lnTo>
                      <a:close/>
                    </a:path>
                  </a:pathLst>
                </a:custGeom>
                <a:solidFill>
                  <a:srgbClr val="0063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310" name="Freeform 496">
                  <a:extLst>
                    <a:ext uri="{FF2B5EF4-FFF2-40B4-BE49-F238E27FC236}">
                      <a16:creationId xmlns:a16="http://schemas.microsoft.com/office/drawing/2014/main" id="{9319E4FC-7A2A-463E-B1C9-57D1AC082867}"/>
                    </a:ext>
                  </a:extLst>
                </p:cNvPr>
                <p:cNvSpPr>
                  <a:spLocks/>
                </p:cNvSpPr>
                <p:nvPr/>
              </p:nvSpPr>
              <p:spPr bwMode="auto">
                <a:xfrm>
                  <a:off x="7167563" y="5316538"/>
                  <a:ext cx="160338" cy="177800"/>
                </a:xfrm>
                <a:custGeom>
                  <a:avLst/>
                  <a:gdLst>
                    <a:gd name="T0" fmla="*/ 18 w 101"/>
                    <a:gd name="T1" fmla="*/ 112 h 112"/>
                    <a:gd name="T2" fmla="*/ 0 w 101"/>
                    <a:gd name="T3" fmla="*/ 101 h 112"/>
                    <a:gd name="T4" fmla="*/ 50 w 101"/>
                    <a:gd name="T5" fmla="*/ 31 h 112"/>
                    <a:gd name="T6" fmla="*/ 27 w 101"/>
                    <a:gd name="T7" fmla="*/ 15 h 112"/>
                    <a:gd name="T8" fmla="*/ 38 w 101"/>
                    <a:gd name="T9" fmla="*/ 0 h 112"/>
                    <a:gd name="T10" fmla="*/ 101 w 101"/>
                    <a:gd name="T11" fmla="*/ 45 h 112"/>
                    <a:gd name="T12" fmla="*/ 90 w 101"/>
                    <a:gd name="T13" fmla="*/ 60 h 112"/>
                    <a:gd name="T14" fmla="*/ 67 w 101"/>
                    <a:gd name="T15" fmla="*/ 42 h 112"/>
                    <a:gd name="T16" fmla="*/ 18 w 101"/>
                    <a:gd name="T17" fmla="*/ 11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1" h="112">
                      <a:moveTo>
                        <a:pt x="18" y="112"/>
                      </a:moveTo>
                      <a:lnTo>
                        <a:pt x="0" y="101"/>
                      </a:lnTo>
                      <a:lnTo>
                        <a:pt x="50" y="31"/>
                      </a:lnTo>
                      <a:lnTo>
                        <a:pt x="27" y="15"/>
                      </a:lnTo>
                      <a:lnTo>
                        <a:pt x="38" y="0"/>
                      </a:lnTo>
                      <a:lnTo>
                        <a:pt x="101" y="45"/>
                      </a:lnTo>
                      <a:lnTo>
                        <a:pt x="90" y="60"/>
                      </a:lnTo>
                      <a:lnTo>
                        <a:pt x="67" y="42"/>
                      </a:lnTo>
                      <a:lnTo>
                        <a:pt x="18" y="112"/>
                      </a:lnTo>
                      <a:close/>
                    </a:path>
                  </a:pathLst>
                </a:custGeom>
                <a:solidFill>
                  <a:srgbClr val="0063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311" name="Freeform 497">
                  <a:extLst>
                    <a:ext uri="{FF2B5EF4-FFF2-40B4-BE49-F238E27FC236}">
                      <a16:creationId xmlns:a16="http://schemas.microsoft.com/office/drawing/2014/main" id="{97071888-6D40-4295-9771-934E2790320B}"/>
                    </a:ext>
                  </a:extLst>
                </p:cNvPr>
                <p:cNvSpPr>
                  <a:spLocks/>
                </p:cNvSpPr>
                <p:nvPr/>
              </p:nvSpPr>
              <p:spPr bwMode="auto">
                <a:xfrm>
                  <a:off x="7246938" y="5408613"/>
                  <a:ext cx="130175" cy="146050"/>
                </a:xfrm>
                <a:custGeom>
                  <a:avLst/>
                  <a:gdLst>
                    <a:gd name="T0" fmla="*/ 0 w 82"/>
                    <a:gd name="T1" fmla="*/ 79 h 92"/>
                    <a:gd name="T2" fmla="*/ 67 w 82"/>
                    <a:gd name="T3" fmla="*/ 0 h 92"/>
                    <a:gd name="T4" fmla="*/ 82 w 82"/>
                    <a:gd name="T5" fmla="*/ 14 h 92"/>
                    <a:gd name="T6" fmla="*/ 17 w 82"/>
                    <a:gd name="T7" fmla="*/ 92 h 92"/>
                    <a:gd name="T8" fmla="*/ 0 w 82"/>
                    <a:gd name="T9" fmla="*/ 79 h 92"/>
                  </a:gdLst>
                  <a:ahLst/>
                  <a:cxnLst>
                    <a:cxn ang="0">
                      <a:pos x="T0" y="T1"/>
                    </a:cxn>
                    <a:cxn ang="0">
                      <a:pos x="T2" y="T3"/>
                    </a:cxn>
                    <a:cxn ang="0">
                      <a:pos x="T4" y="T5"/>
                    </a:cxn>
                    <a:cxn ang="0">
                      <a:pos x="T6" y="T7"/>
                    </a:cxn>
                    <a:cxn ang="0">
                      <a:pos x="T8" y="T9"/>
                    </a:cxn>
                  </a:cxnLst>
                  <a:rect l="0" t="0" r="r" b="b"/>
                  <a:pathLst>
                    <a:path w="82" h="92">
                      <a:moveTo>
                        <a:pt x="0" y="79"/>
                      </a:moveTo>
                      <a:lnTo>
                        <a:pt x="67" y="0"/>
                      </a:lnTo>
                      <a:lnTo>
                        <a:pt x="82" y="14"/>
                      </a:lnTo>
                      <a:lnTo>
                        <a:pt x="17" y="92"/>
                      </a:lnTo>
                      <a:lnTo>
                        <a:pt x="0" y="79"/>
                      </a:lnTo>
                      <a:close/>
                    </a:path>
                  </a:pathLst>
                </a:custGeom>
                <a:solidFill>
                  <a:srgbClr val="0063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312" name="Freeform 498">
                  <a:extLst>
                    <a:ext uri="{FF2B5EF4-FFF2-40B4-BE49-F238E27FC236}">
                      <a16:creationId xmlns:a16="http://schemas.microsoft.com/office/drawing/2014/main" id="{50A5F457-EF85-4B03-92EC-D245BAF489C7}"/>
                    </a:ext>
                  </a:extLst>
                </p:cNvPr>
                <p:cNvSpPr>
                  <a:spLocks noEditPoints="1"/>
                </p:cNvSpPr>
                <p:nvPr/>
              </p:nvSpPr>
              <p:spPr bwMode="auto">
                <a:xfrm>
                  <a:off x="7321550" y="5483225"/>
                  <a:ext cx="169863" cy="171450"/>
                </a:xfrm>
                <a:custGeom>
                  <a:avLst/>
                  <a:gdLst>
                    <a:gd name="T0" fmla="*/ 39 w 48"/>
                    <a:gd name="T1" fmla="*/ 40 h 48"/>
                    <a:gd name="T2" fmla="*/ 23 w 48"/>
                    <a:gd name="T3" fmla="*/ 48 h 48"/>
                    <a:gd name="T4" fmla="*/ 7 w 48"/>
                    <a:gd name="T5" fmla="*/ 41 h 48"/>
                    <a:gd name="T6" fmla="*/ 0 w 48"/>
                    <a:gd name="T7" fmla="*/ 25 h 48"/>
                    <a:gd name="T8" fmla="*/ 9 w 48"/>
                    <a:gd name="T9" fmla="*/ 9 h 48"/>
                    <a:gd name="T10" fmla="*/ 25 w 48"/>
                    <a:gd name="T11" fmla="*/ 0 h 48"/>
                    <a:gd name="T12" fmla="*/ 41 w 48"/>
                    <a:gd name="T13" fmla="*/ 8 h 48"/>
                    <a:gd name="T14" fmla="*/ 48 w 48"/>
                    <a:gd name="T15" fmla="*/ 24 h 48"/>
                    <a:gd name="T16" fmla="*/ 39 w 48"/>
                    <a:gd name="T17" fmla="*/ 40 h 48"/>
                    <a:gd name="T18" fmla="*/ 16 w 48"/>
                    <a:gd name="T19" fmla="*/ 16 h 48"/>
                    <a:gd name="T20" fmla="*/ 10 w 48"/>
                    <a:gd name="T21" fmla="*/ 26 h 48"/>
                    <a:gd name="T22" fmla="*/ 13 w 48"/>
                    <a:gd name="T23" fmla="*/ 35 h 48"/>
                    <a:gd name="T24" fmla="*/ 32 w 48"/>
                    <a:gd name="T25" fmla="*/ 33 h 48"/>
                    <a:gd name="T26" fmla="*/ 35 w 48"/>
                    <a:gd name="T27" fmla="*/ 14 h 48"/>
                    <a:gd name="T28" fmla="*/ 26 w 48"/>
                    <a:gd name="T29" fmla="*/ 10 h 48"/>
                    <a:gd name="T30" fmla="*/ 16 w 48"/>
                    <a:gd name="T31" fmla="*/ 16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8" h="48">
                      <a:moveTo>
                        <a:pt x="39" y="40"/>
                      </a:moveTo>
                      <a:cubicBezTo>
                        <a:pt x="34" y="45"/>
                        <a:pt x="28" y="48"/>
                        <a:pt x="23" y="48"/>
                      </a:cubicBezTo>
                      <a:cubicBezTo>
                        <a:pt x="17" y="48"/>
                        <a:pt x="12" y="46"/>
                        <a:pt x="7" y="41"/>
                      </a:cubicBezTo>
                      <a:cubicBezTo>
                        <a:pt x="2" y="35"/>
                        <a:pt x="0" y="30"/>
                        <a:pt x="0" y="25"/>
                      </a:cubicBezTo>
                      <a:cubicBezTo>
                        <a:pt x="0" y="19"/>
                        <a:pt x="3" y="14"/>
                        <a:pt x="9" y="9"/>
                      </a:cubicBezTo>
                      <a:cubicBezTo>
                        <a:pt x="14" y="3"/>
                        <a:pt x="20" y="1"/>
                        <a:pt x="25" y="0"/>
                      </a:cubicBezTo>
                      <a:cubicBezTo>
                        <a:pt x="31" y="0"/>
                        <a:pt x="36" y="3"/>
                        <a:pt x="41" y="8"/>
                      </a:cubicBezTo>
                      <a:cubicBezTo>
                        <a:pt x="46" y="13"/>
                        <a:pt x="48" y="18"/>
                        <a:pt x="48" y="24"/>
                      </a:cubicBezTo>
                      <a:cubicBezTo>
                        <a:pt x="47" y="29"/>
                        <a:pt x="44" y="35"/>
                        <a:pt x="39" y="40"/>
                      </a:cubicBezTo>
                      <a:close/>
                      <a:moveTo>
                        <a:pt x="16" y="16"/>
                      </a:moveTo>
                      <a:cubicBezTo>
                        <a:pt x="12" y="19"/>
                        <a:pt x="10" y="23"/>
                        <a:pt x="10" y="26"/>
                      </a:cubicBezTo>
                      <a:cubicBezTo>
                        <a:pt x="9" y="29"/>
                        <a:pt x="10" y="32"/>
                        <a:pt x="13" y="35"/>
                      </a:cubicBezTo>
                      <a:cubicBezTo>
                        <a:pt x="18" y="40"/>
                        <a:pt x="25" y="40"/>
                        <a:pt x="32" y="33"/>
                      </a:cubicBezTo>
                      <a:cubicBezTo>
                        <a:pt x="39" y="25"/>
                        <a:pt x="40" y="19"/>
                        <a:pt x="35" y="14"/>
                      </a:cubicBezTo>
                      <a:cubicBezTo>
                        <a:pt x="32" y="11"/>
                        <a:pt x="29" y="10"/>
                        <a:pt x="26" y="10"/>
                      </a:cubicBezTo>
                      <a:cubicBezTo>
                        <a:pt x="23" y="10"/>
                        <a:pt x="19" y="12"/>
                        <a:pt x="16" y="16"/>
                      </a:cubicBezTo>
                      <a:close/>
                    </a:path>
                  </a:pathLst>
                </a:custGeom>
                <a:solidFill>
                  <a:srgbClr val="0063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313" name="Freeform 499">
                  <a:extLst>
                    <a:ext uri="{FF2B5EF4-FFF2-40B4-BE49-F238E27FC236}">
                      <a16:creationId xmlns:a16="http://schemas.microsoft.com/office/drawing/2014/main" id="{F917F4B2-62F1-401F-B958-1CC43D0ECD4C}"/>
                    </a:ext>
                  </a:extLst>
                </p:cNvPr>
                <p:cNvSpPr>
                  <a:spLocks/>
                </p:cNvSpPr>
                <p:nvPr/>
              </p:nvSpPr>
              <p:spPr bwMode="auto">
                <a:xfrm>
                  <a:off x="7413625" y="5603875"/>
                  <a:ext cx="217488" cy="211138"/>
                </a:xfrm>
                <a:custGeom>
                  <a:avLst/>
                  <a:gdLst>
                    <a:gd name="T0" fmla="*/ 24 w 61"/>
                    <a:gd name="T1" fmla="*/ 59 h 59"/>
                    <a:gd name="T2" fmla="*/ 17 w 61"/>
                    <a:gd name="T3" fmla="*/ 49 h 59"/>
                    <a:gd name="T4" fmla="*/ 33 w 61"/>
                    <a:gd name="T5" fmla="*/ 13 h 59"/>
                    <a:gd name="T6" fmla="*/ 33 w 61"/>
                    <a:gd name="T7" fmla="*/ 13 h 59"/>
                    <a:gd name="T8" fmla="*/ 23 w 61"/>
                    <a:gd name="T9" fmla="*/ 21 h 59"/>
                    <a:gd name="T10" fmla="*/ 5 w 61"/>
                    <a:gd name="T11" fmla="*/ 34 h 59"/>
                    <a:gd name="T12" fmla="*/ 0 w 61"/>
                    <a:gd name="T13" fmla="*/ 26 h 59"/>
                    <a:gd name="T14" fmla="*/ 37 w 61"/>
                    <a:gd name="T15" fmla="*/ 0 h 59"/>
                    <a:gd name="T16" fmla="*/ 45 w 61"/>
                    <a:gd name="T17" fmla="*/ 10 h 59"/>
                    <a:gd name="T18" fmla="*/ 28 w 61"/>
                    <a:gd name="T19" fmla="*/ 46 h 59"/>
                    <a:gd name="T20" fmla="*/ 28 w 61"/>
                    <a:gd name="T21" fmla="*/ 46 h 59"/>
                    <a:gd name="T22" fmla="*/ 38 w 61"/>
                    <a:gd name="T23" fmla="*/ 38 h 59"/>
                    <a:gd name="T24" fmla="*/ 56 w 61"/>
                    <a:gd name="T25" fmla="*/ 26 h 59"/>
                    <a:gd name="T26" fmla="*/ 61 w 61"/>
                    <a:gd name="T27" fmla="*/ 33 h 59"/>
                    <a:gd name="T28" fmla="*/ 24 w 61"/>
                    <a:gd name="T29" fmla="*/ 59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1" h="59">
                      <a:moveTo>
                        <a:pt x="24" y="59"/>
                      </a:moveTo>
                      <a:cubicBezTo>
                        <a:pt x="17" y="49"/>
                        <a:pt x="17" y="49"/>
                        <a:pt x="17" y="49"/>
                      </a:cubicBezTo>
                      <a:cubicBezTo>
                        <a:pt x="33" y="13"/>
                        <a:pt x="33" y="13"/>
                        <a:pt x="33" y="13"/>
                      </a:cubicBezTo>
                      <a:cubicBezTo>
                        <a:pt x="33" y="13"/>
                        <a:pt x="33" y="13"/>
                        <a:pt x="33" y="13"/>
                      </a:cubicBezTo>
                      <a:cubicBezTo>
                        <a:pt x="28" y="17"/>
                        <a:pt x="25" y="19"/>
                        <a:pt x="23" y="21"/>
                      </a:cubicBezTo>
                      <a:cubicBezTo>
                        <a:pt x="5" y="34"/>
                        <a:pt x="5" y="34"/>
                        <a:pt x="5" y="34"/>
                      </a:cubicBezTo>
                      <a:cubicBezTo>
                        <a:pt x="0" y="26"/>
                        <a:pt x="0" y="26"/>
                        <a:pt x="0" y="26"/>
                      </a:cubicBezTo>
                      <a:cubicBezTo>
                        <a:pt x="37" y="0"/>
                        <a:pt x="37" y="0"/>
                        <a:pt x="37" y="0"/>
                      </a:cubicBezTo>
                      <a:cubicBezTo>
                        <a:pt x="45" y="10"/>
                        <a:pt x="45" y="10"/>
                        <a:pt x="45" y="10"/>
                      </a:cubicBezTo>
                      <a:cubicBezTo>
                        <a:pt x="28" y="46"/>
                        <a:pt x="28" y="46"/>
                        <a:pt x="28" y="46"/>
                      </a:cubicBezTo>
                      <a:cubicBezTo>
                        <a:pt x="28" y="46"/>
                        <a:pt x="28" y="46"/>
                        <a:pt x="28" y="46"/>
                      </a:cubicBezTo>
                      <a:cubicBezTo>
                        <a:pt x="33" y="42"/>
                        <a:pt x="36" y="40"/>
                        <a:pt x="38" y="38"/>
                      </a:cubicBezTo>
                      <a:cubicBezTo>
                        <a:pt x="56" y="26"/>
                        <a:pt x="56" y="26"/>
                        <a:pt x="56" y="26"/>
                      </a:cubicBezTo>
                      <a:cubicBezTo>
                        <a:pt x="61" y="33"/>
                        <a:pt x="61" y="33"/>
                        <a:pt x="61" y="33"/>
                      </a:cubicBezTo>
                      <a:lnTo>
                        <a:pt x="24" y="59"/>
                      </a:lnTo>
                      <a:close/>
                    </a:path>
                  </a:pathLst>
                </a:custGeom>
                <a:solidFill>
                  <a:srgbClr val="0063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grpSp>
        </p:grpSp>
        <p:sp>
          <p:nvSpPr>
            <p:cNvPr id="314" name="Rectangle 500">
              <a:extLst>
                <a:ext uri="{FF2B5EF4-FFF2-40B4-BE49-F238E27FC236}">
                  <a16:creationId xmlns:a16="http://schemas.microsoft.com/office/drawing/2014/main" id="{8DC0399F-B8B7-43AD-86FC-F7D4E6EABBA5}"/>
                </a:ext>
              </a:extLst>
            </p:cNvPr>
            <p:cNvSpPr>
              <a:spLocks noChangeArrowheads="1"/>
            </p:cNvSpPr>
            <p:nvPr/>
          </p:nvSpPr>
          <p:spPr bwMode="auto">
            <a:xfrm>
              <a:off x="6013364" y="6171160"/>
              <a:ext cx="956069" cy="553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ctr" defTabSz="482163"/>
              <a:r>
                <a:rPr lang="en-US" altLang="en-US" sz="1898" b="1" dirty="0">
                  <a:solidFill>
                    <a:srgbClr val="0063A6"/>
                  </a:solidFill>
                  <a:latin typeface="Open Sans Extrabold" panose="020B0906030804020204" pitchFamily="34" charset="0"/>
                </a:rPr>
                <a:t>GVC</a:t>
              </a:r>
              <a:endParaRPr lang="en-US" altLang="en-US" sz="949" dirty="0"/>
            </a:p>
          </p:txBody>
        </p:sp>
      </p:grpSp>
      <p:grpSp>
        <p:nvGrpSpPr>
          <p:cNvPr id="10" name="Group 9">
            <a:extLst>
              <a:ext uri="{FF2B5EF4-FFF2-40B4-BE49-F238E27FC236}">
                <a16:creationId xmlns:a16="http://schemas.microsoft.com/office/drawing/2014/main" id="{B172198B-EEC4-49B8-9F1B-32F8261B8DE2}"/>
              </a:ext>
            </a:extLst>
          </p:cNvPr>
          <p:cNvGrpSpPr/>
          <p:nvPr/>
        </p:nvGrpSpPr>
        <p:grpSpPr>
          <a:xfrm>
            <a:off x="1676270" y="1258248"/>
            <a:ext cx="1886118" cy="2394274"/>
            <a:chOff x="1011238" y="2386012"/>
            <a:chExt cx="3576638" cy="4540252"/>
          </a:xfrm>
        </p:grpSpPr>
        <p:grpSp>
          <p:nvGrpSpPr>
            <p:cNvPr id="3" name="Group 2">
              <a:extLst>
                <a:ext uri="{FF2B5EF4-FFF2-40B4-BE49-F238E27FC236}">
                  <a16:creationId xmlns:a16="http://schemas.microsoft.com/office/drawing/2014/main" id="{2E444508-1873-4C83-93A7-1C6CAA6029CA}"/>
                </a:ext>
              </a:extLst>
            </p:cNvPr>
            <p:cNvGrpSpPr/>
            <p:nvPr/>
          </p:nvGrpSpPr>
          <p:grpSpPr>
            <a:xfrm>
              <a:off x="1011238" y="3349626"/>
              <a:ext cx="3576638" cy="3576638"/>
              <a:chOff x="1011238" y="3349626"/>
              <a:chExt cx="3576638" cy="3576638"/>
            </a:xfrm>
          </p:grpSpPr>
          <p:grpSp>
            <p:nvGrpSpPr>
              <p:cNvPr id="532" name="Group 531">
                <a:extLst>
                  <a:ext uri="{FF2B5EF4-FFF2-40B4-BE49-F238E27FC236}">
                    <a16:creationId xmlns:a16="http://schemas.microsoft.com/office/drawing/2014/main" id="{F2709FE1-2B68-4707-B955-0D043EDDE920}"/>
                  </a:ext>
                </a:extLst>
              </p:cNvPr>
              <p:cNvGrpSpPr/>
              <p:nvPr/>
            </p:nvGrpSpPr>
            <p:grpSpPr>
              <a:xfrm>
                <a:off x="1011238" y="3349626"/>
                <a:ext cx="3576638" cy="3576638"/>
                <a:chOff x="1011238" y="3349626"/>
                <a:chExt cx="3576638" cy="3576638"/>
              </a:xfrm>
            </p:grpSpPr>
            <p:sp>
              <p:nvSpPr>
                <p:cNvPr id="339" name="Freeform 274">
                  <a:extLst>
                    <a:ext uri="{FF2B5EF4-FFF2-40B4-BE49-F238E27FC236}">
                      <a16:creationId xmlns:a16="http://schemas.microsoft.com/office/drawing/2014/main" id="{59BAAC81-09EE-4243-8BA9-16E7103C8624}"/>
                    </a:ext>
                  </a:extLst>
                </p:cNvPr>
                <p:cNvSpPr>
                  <a:spLocks/>
                </p:cNvSpPr>
                <p:nvPr/>
              </p:nvSpPr>
              <p:spPr bwMode="auto">
                <a:xfrm>
                  <a:off x="1011238" y="3349626"/>
                  <a:ext cx="3576638" cy="3576638"/>
                </a:xfrm>
                <a:custGeom>
                  <a:avLst/>
                  <a:gdLst>
                    <a:gd name="T0" fmla="*/ 893 w 1005"/>
                    <a:gd name="T1" fmla="*/ 328 h 1004"/>
                    <a:gd name="T2" fmla="*/ 928 w 1005"/>
                    <a:gd name="T3" fmla="*/ 235 h 1004"/>
                    <a:gd name="T4" fmla="*/ 828 w 1005"/>
                    <a:gd name="T5" fmla="*/ 225 h 1004"/>
                    <a:gd name="T6" fmla="*/ 835 w 1005"/>
                    <a:gd name="T7" fmla="*/ 126 h 1004"/>
                    <a:gd name="T8" fmla="*/ 737 w 1005"/>
                    <a:gd name="T9" fmla="*/ 145 h 1004"/>
                    <a:gd name="T10" fmla="*/ 716 w 1005"/>
                    <a:gd name="T11" fmla="*/ 48 h 1004"/>
                    <a:gd name="T12" fmla="*/ 627 w 1005"/>
                    <a:gd name="T13" fmla="*/ 93 h 1004"/>
                    <a:gd name="T14" fmla="*/ 579 w 1005"/>
                    <a:gd name="T15" fmla="*/ 6 h 1004"/>
                    <a:gd name="T16" fmla="*/ 507 w 1005"/>
                    <a:gd name="T17" fmla="*/ 74 h 1004"/>
                    <a:gd name="T18" fmla="*/ 437 w 1005"/>
                    <a:gd name="T19" fmla="*/ 4 h 1004"/>
                    <a:gd name="T20" fmla="*/ 404 w 1005"/>
                    <a:gd name="T21" fmla="*/ 86 h 1004"/>
                    <a:gd name="T22" fmla="*/ 338 w 1005"/>
                    <a:gd name="T23" fmla="*/ 28 h 1004"/>
                    <a:gd name="T24" fmla="*/ 307 w 1005"/>
                    <a:gd name="T25" fmla="*/ 122 h 1004"/>
                    <a:gd name="T26" fmla="*/ 211 w 1005"/>
                    <a:gd name="T27" fmla="*/ 93 h 1004"/>
                    <a:gd name="T28" fmla="*/ 208 w 1005"/>
                    <a:gd name="T29" fmla="*/ 192 h 1004"/>
                    <a:gd name="T30" fmla="*/ 108 w 1005"/>
                    <a:gd name="T31" fmla="*/ 191 h 1004"/>
                    <a:gd name="T32" fmla="*/ 132 w 1005"/>
                    <a:gd name="T33" fmla="*/ 288 h 1004"/>
                    <a:gd name="T34" fmla="*/ 36 w 1005"/>
                    <a:gd name="T35" fmla="*/ 315 h 1004"/>
                    <a:gd name="T36" fmla="*/ 87 w 1005"/>
                    <a:gd name="T37" fmla="*/ 401 h 1004"/>
                    <a:gd name="T38" fmla="*/ 2 w 1005"/>
                    <a:gd name="T39" fmla="*/ 454 h 1004"/>
                    <a:gd name="T40" fmla="*/ 75 w 1005"/>
                    <a:gd name="T41" fmla="*/ 522 h 1004"/>
                    <a:gd name="T42" fmla="*/ 9 w 1005"/>
                    <a:gd name="T43" fmla="*/ 597 h 1004"/>
                    <a:gd name="T44" fmla="*/ 19 w 1005"/>
                    <a:gd name="T45" fmla="*/ 639 h 1004"/>
                    <a:gd name="T46" fmla="*/ 112 w 1005"/>
                    <a:gd name="T47" fmla="*/ 676 h 1004"/>
                    <a:gd name="T48" fmla="*/ 77 w 1005"/>
                    <a:gd name="T49" fmla="*/ 769 h 1004"/>
                    <a:gd name="T50" fmla="*/ 176 w 1005"/>
                    <a:gd name="T51" fmla="*/ 779 h 1004"/>
                    <a:gd name="T52" fmla="*/ 170 w 1005"/>
                    <a:gd name="T53" fmla="*/ 878 h 1004"/>
                    <a:gd name="T54" fmla="*/ 268 w 1005"/>
                    <a:gd name="T55" fmla="*/ 860 h 1004"/>
                    <a:gd name="T56" fmla="*/ 289 w 1005"/>
                    <a:gd name="T57" fmla="*/ 957 h 1004"/>
                    <a:gd name="T58" fmla="*/ 378 w 1005"/>
                    <a:gd name="T59" fmla="*/ 911 h 1004"/>
                    <a:gd name="T60" fmla="*/ 426 w 1005"/>
                    <a:gd name="T61" fmla="*/ 999 h 1004"/>
                    <a:gd name="T62" fmla="*/ 498 w 1005"/>
                    <a:gd name="T63" fmla="*/ 930 h 1004"/>
                    <a:gd name="T64" fmla="*/ 568 w 1005"/>
                    <a:gd name="T65" fmla="*/ 1000 h 1004"/>
                    <a:gd name="T66" fmla="*/ 601 w 1005"/>
                    <a:gd name="T67" fmla="*/ 918 h 1004"/>
                    <a:gd name="T68" fmla="*/ 667 w 1005"/>
                    <a:gd name="T69" fmla="*/ 977 h 1004"/>
                    <a:gd name="T70" fmla="*/ 698 w 1005"/>
                    <a:gd name="T71" fmla="*/ 883 h 1004"/>
                    <a:gd name="T72" fmla="*/ 794 w 1005"/>
                    <a:gd name="T73" fmla="*/ 911 h 1004"/>
                    <a:gd name="T74" fmla="*/ 797 w 1005"/>
                    <a:gd name="T75" fmla="*/ 812 h 1004"/>
                    <a:gd name="T76" fmla="*/ 897 w 1005"/>
                    <a:gd name="T77" fmla="*/ 813 h 1004"/>
                    <a:gd name="T78" fmla="*/ 872 w 1005"/>
                    <a:gd name="T79" fmla="*/ 716 h 1004"/>
                    <a:gd name="T80" fmla="*/ 969 w 1005"/>
                    <a:gd name="T81" fmla="*/ 689 h 1004"/>
                    <a:gd name="T82" fmla="*/ 918 w 1005"/>
                    <a:gd name="T83" fmla="*/ 604 h 1004"/>
                    <a:gd name="T84" fmla="*/ 1002 w 1005"/>
                    <a:gd name="T85" fmla="*/ 550 h 1004"/>
                    <a:gd name="T86" fmla="*/ 930 w 1005"/>
                    <a:gd name="T87" fmla="*/ 483 h 1004"/>
                    <a:gd name="T88" fmla="*/ 996 w 1005"/>
                    <a:gd name="T89" fmla="*/ 408 h 1004"/>
                    <a:gd name="T90" fmla="*/ 986 w 1005"/>
                    <a:gd name="T91" fmla="*/ 366 h 10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005" h="1004">
                      <a:moveTo>
                        <a:pt x="907" y="363"/>
                      </a:moveTo>
                      <a:cubicBezTo>
                        <a:pt x="903" y="351"/>
                        <a:pt x="898" y="339"/>
                        <a:pt x="893" y="328"/>
                      </a:cubicBezTo>
                      <a:cubicBezTo>
                        <a:pt x="908" y="312"/>
                        <a:pt x="931" y="290"/>
                        <a:pt x="949" y="272"/>
                      </a:cubicBezTo>
                      <a:cubicBezTo>
                        <a:pt x="942" y="259"/>
                        <a:pt x="935" y="247"/>
                        <a:pt x="928" y="235"/>
                      </a:cubicBezTo>
                      <a:cubicBezTo>
                        <a:pt x="903" y="241"/>
                        <a:pt x="873" y="251"/>
                        <a:pt x="851" y="255"/>
                      </a:cubicBezTo>
                      <a:cubicBezTo>
                        <a:pt x="844" y="244"/>
                        <a:pt x="836" y="235"/>
                        <a:pt x="828" y="225"/>
                      </a:cubicBezTo>
                      <a:cubicBezTo>
                        <a:pt x="838" y="205"/>
                        <a:pt x="854" y="178"/>
                        <a:pt x="866" y="156"/>
                      </a:cubicBezTo>
                      <a:cubicBezTo>
                        <a:pt x="856" y="145"/>
                        <a:pt x="846" y="136"/>
                        <a:pt x="835" y="126"/>
                      </a:cubicBezTo>
                      <a:cubicBezTo>
                        <a:pt x="813" y="139"/>
                        <a:pt x="787" y="157"/>
                        <a:pt x="767" y="166"/>
                      </a:cubicBezTo>
                      <a:cubicBezTo>
                        <a:pt x="758" y="159"/>
                        <a:pt x="748" y="152"/>
                        <a:pt x="737" y="145"/>
                      </a:cubicBezTo>
                      <a:cubicBezTo>
                        <a:pt x="740" y="123"/>
                        <a:pt x="749" y="93"/>
                        <a:pt x="754" y="67"/>
                      </a:cubicBezTo>
                      <a:cubicBezTo>
                        <a:pt x="742" y="60"/>
                        <a:pt x="729" y="54"/>
                        <a:pt x="716" y="48"/>
                      </a:cubicBezTo>
                      <a:cubicBezTo>
                        <a:pt x="698" y="66"/>
                        <a:pt x="678" y="90"/>
                        <a:pt x="662" y="105"/>
                      </a:cubicBezTo>
                      <a:cubicBezTo>
                        <a:pt x="651" y="101"/>
                        <a:pt x="639" y="97"/>
                        <a:pt x="627" y="93"/>
                      </a:cubicBezTo>
                      <a:cubicBezTo>
                        <a:pt x="624" y="71"/>
                        <a:pt x="623" y="40"/>
                        <a:pt x="621" y="14"/>
                      </a:cubicBezTo>
                      <a:cubicBezTo>
                        <a:pt x="608" y="11"/>
                        <a:pt x="594" y="8"/>
                        <a:pt x="579" y="6"/>
                      </a:cubicBezTo>
                      <a:cubicBezTo>
                        <a:pt x="568" y="29"/>
                        <a:pt x="555" y="58"/>
                        <a:pt x="544" y="76"/>
                      </a:cubicBezTo>
                      <a:cubicBezTo>
                        <a:pt x="532" y="75"/>
                        <a:pt x="519" y="75"/>
                        <a:pt x="507" y="74"/>
                      </a:cubicBezTo>
                      <a:cubicBezTo>
                        <a:pt x="498" y="54"/>
                        <a:pt x="488" y="24"/>
                        <a:pt x="479" y="0"/>
                      </a:cubicBezTo>
                      <a:cubicBezTo>
                        <a:pt x="465" y="1"/>
                        <a:pt x="451" y="2"/>
                        <a:pt x="437" y="4"/>
                      </a:cubicBezTo>
                      <a:cubicBezTo>
                        <a:pt x="432" y="29"/>
                        <a:pt x="428" y="61"/>
                        <a:pt x="422" y="82"/>
                      </a:cubicBezTo>
                      <a:cubicBezTo>
                        <a:pt x="416" y="83"/>
                        <a:pt x="410" y="85"/>
                        <a:pt x="404" y="86"/>
                      </a:cubicBezTo>
                      <a:cubicBezTo>
                        <a:pt x="398" y="87"/>
                        <a:pt x="392" y="89"/>
                        <a:pt x="386" y="91"/>
                      </a:cubicBezTo>
                      <a:cubicBezTo>
                        <a:pt x="371" y="74"/>
                        <a:pt x="354" y="48"/>
                        <a:pt x="338" y="28"/>
                      </a:cubicBezTo>
                      <a:cubicBezTo>
                        <a:pt x="325" y="32"/>
                        <a:pt x="312" y="37"/>
                        <a:pt x="299" y="43"/>
                      </a:cubicBezTo>
                      <a:cubicBezTo>
                        <a:pt x="301" y="69"/>
                        <a:pt x="306" y="100"/>
                        <a:pt x="307" y="122"/>
                      </a:cubicBezTo>
                      <a:cubicBezTo>
                        <a:pt x="296" y="127"/>
                        <a:pt x="285" y="134"/>
                        <a:pt x="275" y="140"/>
                      </a:cubicBezTo>
                      <a:cubicBezTo>
                        <a:pt x="256" y="128"/>
                        <a:pt x="232" y="108"/>
                        <a:pt x="211" y="93"/>
                      </a:cubicBezTo>
                      <a:cubicBezTo>
                        <a:pt x="200" y="101"/>
                        <a:pt x="188" y="110"/>
                        <a:pt x="178" y="119"/>
                      </a:cubicBezTo>
                      <a:cubicBezTo>
                        <a:pt x="187" y="143"/>
                        <a:pt x="201" y="171"/>
                        <a:pt x="208" y="192"/>
                      </a:cubicBezTo>
                      <a:cubicBezTo>
                        <a:pt x="199" y="201"/>
                        <a:pt x="190" y="210"/>
                        <a:pt x="182" y="219"/>
                      </a:cubicBezTo>
                      <a:cubicBezTo>
                        <a:pt x="161" y="213"/>
                        <a:pt x="132" y="200"/>
                        <a:pt x="108" y="191"/>
                      </a:cubicBezTo>
                      <a:cubicBezTo>
                        <a:pt x="99" y="203"/>
                        <a:pt x="91" y="214"/>
                        <a:pt x="83" y="226"/>
                      </a:cubicBezTo>
                      <a:cubicBezTo>
                        <a:pt x="99" y="246"/>
                        <a:pt x="120" y="270"/>
                        <a:pt x="132" y="288"/>
                      </a:cubicBezTo>
                      <a:cubicBezTo>
                        <a:pt x="126" y="299"/>
                        <a:pt x="121" y="309"/>
                        <a:pt x="115" y="321"/>
                      </a:cubicBezTo>
                      <a:cubicBezTo>
                        <a:pt x="93" y="321"/>
                        <a:pt x="62" y="317"/>
                        <a:pt x="36" y="315"/>
                      </a:cubicBezTo>
                      <a:cubicBezTo>
                        <a:pt x="31" y="328"/>
                        <a:pt x="26" y="342"/>
                        <a:pt x="22" y="355"/>
                      </a:cubicBezTo>
                      <a:cubicBezTo>
                        <a:pt x="43" y="370"/>
                        <a:pt x="70" y="387"/>
                        <a:pt x="87" y="401"/>
                      </a:cubicBezTo>
                      <a:cubicBezTo>
                        <a:pt x="84" y="413"/>
                        <a:pt x="82" y="425"/>
                        <a:pt x="80" y="437"/>
                      </a:cubicBezTo>
                      <a:cubicBezTo>
                        <a:pt x="59" y="443"/>
                        <a:pt x="28" y="448"/>
                        <a:pt x="2" y="454"/>
                      </a:cubicBezTo>
                      <a:cubicBezTo>
                        <a:pt x="1" y="468"/>
                        <a:pt x="0" y="482"/>
                        <a:pt x="0" y="497"/>
                      </a:cubicBezTo>
                      <a:cubicBezTo>
                        <a:pt x="25" y="505"/>
                        <a:pt x="55" y="513"/>
                        <a:pt x="75" y="522"/>
                      </a:cubicBezTo>
                      <a:cubicBezTo>
                        <a:pt x="76" y="534"/>
                        <a:pt x="77" y="546"/>
                        <a:pt x="78" y="559"/>
                      </a:cubicBezTo>
                      <a:cubicBezTo>
                        <a:pt x="60" y="570"/>
                        <a:pt x="32" y="584"/>
                        <a:pt x="9" y="597"/>
                      </a:cubicBezTo>
                      <a:cubicBezTo>
                        <a:pt x="11" y="604"/>
                        <a:pt x="12" y="611"/>
                        <a:pt x="14" y="618"/>
                      </a:cubicBezTo>
                      <a:cubicBezTo>
                        <a:pt x="15" y="625"/>
                        <a:pt x="17" y="632"/>
                        <a:pt x="19" y="639"/>
                      </a:cubicBezTo>
                      <a:cubicBezTo>
                        <a:pt x="45" y="640"/>
                        <a:pt x="76" y="639"/>
                        <a:pt x="98" y="642"/>
                      </a:cubicBezTo>
                      <a:cubicBezTo>
                        <a:pt x="102" y="653"/>
                        <a:pt x="107" y="665"/>
                        <a:pt x="112" y="676"/>
                      </a:cubicBezTo>
                      <a:cubicBezTo>
                        <a:pt x="97" y="693"/>
                        <a:pt x="74" y="714"/>
                        <a:pt x="56" y="732"/>
                      </a:cubicBezTo>
                      <a:cubicBezTo>
                        <a:pt x="62" y="745"/>
                        <a:pt x="70" y="757"/>
                        <a:pt x="77" y="769"/>
                      </a:cubicBezTo>
                      <a:cubicBezTo>
                        <a:pt x="102" y="763"/>
                        <a:pt x="132" y="754"/>
                        <a:pt x="154" y="750"/>
                      </a:cubicBezTo>
                      <a:cubicBezTo>
                        <a:pt x="161" y="760"/>
                        <a:pt x="169" y="770"/>
                        <a:pt x="176" y="779"/>
                      </a:cubicBezTo>
                      <a:cubicBezTo>
                        <a:pt x="167" y="799"/>
                        <a:pt x="151" y="826"/>
                        <a:pt x="139" y="849"/>
                      </a:cubicBezTo>
                      <a:cubicBezTo>
                        <a:pt x="149" y="859"/>
                        <a:pt x="159" y="869"/>
                        <a:pt x="170" y="878"/>
                      </a:cubicBezTo>
                      <a:cubicBezTo>
                        <a:pt x="192" y="865"/>
                        <a:pt x="218" y="848"/>
                        <a:pt x="238" y="838"/>
                      </a:cubicBezTo>
                      <a:cubicBezTo>
                        <a:pt x="247" y="846"/>
                        <a:pt x="257" y="853"/>
                        <a:pt x="268" y="860"/>
                      </a:cubicBezTo>
                      <a:cubicBezTo>
                        <a:pt x="265" y="881"/>
                        <a:pt x="256" y="912"/>
                        <a:pt x="251" y="937"/>
                      </a:cubicBezTo>
                      <a:cubicBezTo>
                        <a:pt x="263" y="944"/>
                        <a:pt x="276" y="951"/>
                        <a:pt x="289" y="957"/>
                      </a:cubicBezTo>
                      <a:cubicBezTo>
                        <a:pt x="307" y="938"/>
                        <a:pt x="327" y="914"/>
                        <a:pt x="343" y="899"/>
                      </a:cubicBezTo>
                      <a:cubicBezTo>
                        <a:pt x="354" y="904"/>
                        <a:pt x="366" y="908"/>
                        <a:pt x="378" y="911"/>
                      </a:cubicBezTo>
                      <a:cubicBezTo>
                        <a:pt x="381" y="933"/>
                        <a:pt x="382" y="965"/>
                        <a:pt x="384" y="990"/>
                      </a:cubicBezTo>
                      <a:cubicBezTo>
                        <a:pt x="397" y="994"/>
                        <a:pt x="411" y="996"/>
                        <a:pt x="426" y="999"/>
                      </a:cubicBezTo>
                      <a:cubicBezTo>
                        <a:pt x="437" y="976"/>
                        <a:pt x="450" y="947"/>
                        <a:pt x="461" y="928"/>
                      </a:cubicBezTo>
                      <a:cubicBezTo>
                        <a:pt x="473" y="929"/>
                        <a:pt x="486" y="930"/>
                        <a:pt x="498" y="930"/>
                      </a:cubicBezTo>
                      <a:cubicBezTo>
                        <a:pt x="507" y="950"/>
                        <a:pt x="517" y="980"/>
                        <a:pt x="526" y="1004"/>
                      </a:cubicBezTo>
                      <a:cubicBezTo>
                        <a:pt x="540" y="1003"/>
                        <a:pt x="554" y="1002"/>
                        <a:pt x="568" y="1000"/>
                      </a:cubicBezTo>
                      <a:cubicBezTo>
                        <a:pt x="573" y="975"/>
                        <a:pt x="577" y="944"/>
                        <a:pt x="583" y="922"/>
                      </a:cubicBezTo>
                      <a:cubicBezTo>
                        <a:pt x="589" y="921"/>
                        <a:pt x="595" y="920"/>
                        <a:pt x="601" y="918"/>
                      </a:cubicBezTo>
                      <a:cubicBezTo>
                        <a:pt x="607" y="917"/>
                        <a:pt x="613" y="915"/>
                        <a:pt x="619" y="914"/>
                      </a:cubicBezTo>
                      <a:cubicBezTo>
                        <a:pt x="634" y="930"/>
                        <a:pt x="651" y="956"/>
                        <a:pt x="667" y="977"/>
                      </a:cubicBezTo>
                      <a:cubicBezTo>
                        <a:pt x="680" y="972"/>
                        <a:pt x="693" y="967"/>
                        <a:pt x="706" y="961"/>
                      </a:cubicBezTo>
                      <a:cubicBezTo>
                        <a:pt x="704" y="936"/>
                        <a:pt x="699" y="905"/>
                        <a:pt x="698" y="883"/>
                      </a:cubicBezTo>
                      <a:cubicBezTo>
                        <a:pt x="709" y="877"/>
                        <a:pt x="720" y="871"/>
                        <a:pt x="730" y="864"/>
                      </a:cubicBezTo>
                      <a:cubicBezTo>
                        <a:pt x="749" y="876"/>
                        <a:pt x="773" y="896"/>
                        <a:pt x="794" y="911"/>
                      </a:cubicBezTo>
                      <a:cubicBezTo>
                        <a:pt x="805" y="903"/>
                        <a:pt x="817" y="894"/>
                        <a:pt x="827" y="885"/>
                      </a:cubicBezTo>
                      <a:cubicBezTo>
                        <a:pt x="818" y="861"/>
                        <a:pt x="804" y="833"/>
                        <a:pt x="797" y="812"/>
                      </a:cubicBezTo>
                      <a:cubicBezTo>
                        <a:pt x="806" y="804"/>
                        <a:pt x="815" y="795"/>
                        <a:pt x="823" y="785"/>
                      </a:cubicBezTo>
                      <a:cubicBezTo>
                        <a:pt x="844" y="792"/>
                        <a:pt x="873" y="804"/>
                        <a:pt x="897" y="813"/>
                      </a:cubicBezTo>
                      <a:cubicBezTo>
                        <a:pt x="906" y="802"/>
                        <a:pt x="914" y="790"/>
                        <a:pt x="922" y="778"/>
                      </a:cubicBezTo>
                      <a:cubicBezTo>
                        <a:pt x="906" y="758"/>
                        <a:pt x="885" y="735"/>
                        <a:pt x="872" y="716"/>
                      </a:cubicBezTo>
                      <a:cubicBezTo>
                        <a:pt x="879" y="706"/>
                        <a:pt x="884" y="695"/>
                        <a:pt x="890" y="684"/>
                      </a:cubicBezTo>
                      <a:cubicBezTo>
                        <a:pt x="912" y="684"/>
                        <a:pt x="943" y="688"/>
                        <a:pt x="969" y="689"/>
                      </a:cubicBezTo>
                      <a:cubicBezTo>
                        <a:pt x="974" y="676"/>
                        <a:pt x="979" y="663"/>
                        <a:pt x="983" y="649"/>
                      </a:cubicBezTo>
                      <a:cubicBezTo>
                        <a:pt x="962" y="634"/>
                        <a:pt x="935" y="617"/>
                        <a:pt x="918" y="604"/>
                      </a:cubicBezTo>
                      <a:cubicBezTo>
                        <a:pt x="921" y="592"/>
                        <a:pt x="923" y="580"/>
                        <a:pt x="925" y="567"/>
                      </a:cubicBezTo>
                      <a:cubicBezTo>
                        <a:pt x="946" y="561"/>
                        <a:pt x="977" y="556"/>
                        <a:pt x="1002" y="550"/>
                      </a:cubicBezTo>
                      <a:cubicBezTo>
                        <a:pt x="1004" y="536"/>
                        <a:pt x="1005" y="522"/>
                        <a:pt x="1005" y="508"/>
                      </a:cubicBezTo>
                      <a:cubicBezTo>
                        <a:pt x="980" y="499"/>
                        <a:pt x="950" y="491"/>
                        <a:pt x="930" y="483"/>
                      </a:cubicBezTo>
                      <a:cubicBezTo>
                        <a:pt x="929" y="470"/>
                        <a:pt x="928" y="458"/>
                        <a:pt x="926" y="446"/>
                      </a:cubicBezTo>
                      <a:cubicBezTo>
                        <a:pt x="945" y="434"/>
                        <a:pt x="973" y="420"/>
                        <a:pt x="996" y="408"/>
                      </a:cubicBezTo>
                      <a:cubicBezTo>
                        <a:pt x="994" y="401"/>
                        <a:pt x="993" y="394"/>
                        <a:pt x="991" y="387"/>
                      </a:cubicBezTo>
                      <a:cubicBezTo>
                        <a:pt x="990" y="380"/>
                        <a:pt x="988" y="373"/>
                        <a:pt x="986" y="366"/>
                      </a:cubicBezTo>
                      <a:cubicBezTo>
                        <a:pt x="960" y="364"/>
                        <a:pt x="929" y="365"/>
                        <a:pt x="907" y="363"/>
                      </a:cubicBezTo>
                      <a:close/>
                    </a:path>
                  </a:pathLst>
                </a:custGeom>
                <a:solidFill>
                  <a:srgbClr val="A7D6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340" name="Freeform 275">
                  <a:extLst>
                    <a:ext uri="{FF2B5EF4-FFF2-40B4-BE49-F238E27FC236}">
                      <a16:creationId xmlns:a16="http://schemas.microsoft.com/office/drawing/2014/main" id="{4D9A4667-F8BF-476C-A93C-D660A9EF579E}"/>
                    </a:ext>
                  </a:extLst>
                </p:cNvPr>
                <p:cNvSpPr>
                  <a:spLocks/>
                </p:cNvSpPr>
                <p:nvPr/>
              </p:nvSpPr>
              <p:spPr bwMode="auto">
                <a:xfrm>
                  <a:off x="1412876" y="5187951"/>
                  <a:ext cx="1341438" cy="1335088"/>
                </a:xfrm>
                <a:custGeom>
                  <a:avLst/>
                  <a:gdLst>
                    <a:gd name="T0" fmla="*/ 266 w 377"/>
                    <a:gd name="T1" fmla="*/ 0 h 375"/>
                    <a:gd name="T2" fmla="*/ 0 w 377"/>
                    <a:gd name="T3" fmla="*/ 1 h 375"/>
                    <a:gd name="T4" fmla="*/ 377 w 377"/>
                    <a:gd name="T5" fmla="*/ 375 h 375"/>
                    <a:gd name="T6" fmla="*/ 376 w 377"/>
                    <a:gd name="T7" fmla="*/ 110 h 375"/>
                    <a:gd name="T8" fmla="*/ 266 w 377"/>
                    <a:gd name="T9" fmla="*/ 0 h 375"/>
                  </a:gdLst>
                  <a:ahLst/>
                  <a:cxnLst>
                    <a:cxn ang="0">
                      <a:pos x="T0" y="T1"/>
                    </a:cxn>
                    <a:cxn ang="0">
                      <a:pos x="T2" y="T3"/>
                    </a:cxn>
                    <a:cxn ang="0">
                      <a:pos x="T4" y="T5"/>
                    </a:cxn>
                    <a:cxn ang="0">
                      <a:pos x="T6" y="T7"/>
                    </a:cxn>
                    <a:cxn ang="0">
                      <a:pos x="T8" y="T9"/>
                    </a:cxn>
                  </a:cxnLst>
                  <a:rect l="0" t="0" r="r" b="b"/>
                  <a:pathLst>
                    <a:path w="377" h="375">
                      <a:moveTo>
                        <a:pt x="266" y="0"/>
                      </a:moveTo>
                      <a:cubicBezTo>
                        <a:pt x="0" y="1"/>
                        <a:pt x="0" y="1"/>
                        <a:pt x="0" y="1"/>
                      </a:cubicBezTo>
                      <a:cubicBezTo>
                        <a:pt x="8" y="205"/>
                        <a:pt x="173" y="369"/>
                        <a:pt x="377" y="375"/>
                      </a:cubicBezTo>
                      <a:cubicBezTo>
                        <a:pt x="376" y="110"/>
                        <a:pt x="376" y="110"/>
                        <a:pt x="376" y="110"/>
                      </a:cubicBezTo>
                      <a:cubicBezTo>
                        <a:pt x="318" y="104"/>
                        <a:pt x="272" y="58"/>
                        <a:pt x="266" y="0"/>
                      </a:cubicBezTo>
                      <a:close/>
                    </a:path>
                  </a:pathLst>
                </a:custGeom>
                <a:solidFill>
                  <a:srgbClr val="099E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341" name="Freeform 276">
                  <a:extLst>
                    <a:ext uri="{FF2B5EF4-FFF2-40B4-BE49-F238E27FC236}">
                      <a16:creationId xmlns:a16="http://schemas.microsoft.com/office/drawing/2014/main" id="{6C8B8EAB-699C-40B0-A74A-351D9B8DC047}"/>
                    </a:ext>
                  </a:extLst>
                </p:cNvPr>
                <p:cNvSpPr>
                  <a:spLocks/>
                </p:cNvSpPr>
                <p:nvPr/>
              </p:nvSpPr>
              <p:spPr bwMode="auto">
                <a:xfrm>
                  <a:off x="2847976" y="5184776"/>
                  <a:ext cx="1338263" cy="1338263"/>
                </a:xfrm>
                <a:custGeom>
                  <a:avLst/>
                  <a:gdLst>
                    <a:gd name="T0" fmla="*/ 0 w 376"/>
                    <a:gd name="T1" fmla="*/ 111 h 376"/>
                    <a:gd name="T2" fmla="*/ 1 w 376"/>
                    <a:gd name="T3" fmla="*/ 376 h 376"/>
                    <a:gd name="T4" fmla="*/ 376 w 376"/>
                    <a:gd name="T5" fmla="*/ 0 h 376"/>
                    <a:gd name="T6" fmla="*/ 110 w 376"/>
                    <a:gd name="T7" fmla="*/ 0 h 376"/>
                    <a:gd name="T8" fmla="*/ 0 w 376"/>
                    <a:gd name="T9" fmla="*/ 111 h 376"/>
                  </a:gdLst>
                  <a:ahLst/>
                  <a:cxnLst>
                    <a:cxn ang="0">
                      <a:pos x="T0" y="T1"/>
                    </a:cxn>
                    <a:cxn ang="0">
                      <a:pos x="T2" y="T3"/>
                    </a:cxn>
                    <a:cxn ang="0">
                      <a:pos x="T4" y="T5"/>
                    </a:cxn>
                    <a:cxn ang="0">
                      <a:pos x="T6" y="T7"/>
                    </a:cxn>
                    <a:cxn ang="0">
                      <a:pos x="T8" y="T9"/>
                    </a:cxn>
                  </a:cxnLst>
                  <a:rect l="0" t="0" r="r" b="b"/>
                  <a:pathLst>
                    <a:path w="376" h="376">
                      <a:moveTo>
                        <a:pt x="0" y="111"/>
                      </a:moveTo>
                      <a:cubicBezTo>
                        <a:pt x="1" y="376"/>
                        <a:pt x="1" y="376"/>
                        <a:pt x="1" y="376"/>
                      </a:cubicBezTo>
                      <a:cubicBezTo>
                        <a:pt x="205" y="369"/>
                        <a:pt x="369" y="204"/>
                        <a:pt x="376" y="0"/>
                      </a:cubicBezTo>
                      <a:cubicBezTo>
                        <a:pt x="110" y="0"/>
                        <a:pt x="110" y="0"/>
                        <a:pt x="110" y="0"/>
                      </a:cubicBezTo>
                      <a:cubicBezTo>
                        <a:pt x="104" y="58"/>
                        <a:pt x="58" y="104"/>
                        <a:pt x="0" y="111"/>
                      </a:cubicBezTo>
                      <a:close/>
                    </a:path>
                  </a:pathLst>
                </a:custGeom>
                <a:solidFill>
                  <a:srgbClr val="099E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342" name="Freeform 277">
                  <a:extLst>
                    <a:ext uri="{FF2B5EF4-FFF2-40B4-BE49-F238E27FC236}">
                      <a16:creationId xmlns:a16="http://schemas.microsoft.com/office/drawing/2014/main" id="{B38BA48A-5753-47A6-9999-877D0365507D}"/>
                    </a:ext>
                  </a:extLst>
                </p:cNvPr>
                <p:cNvSpPr>
                  <a:spLocks/>
                </p:cNvSpPr>
                <p:nvPr/>
              </p:nvSpPr>
              <p:spPr bwMode="auto">
                <a:xfrm>
                  <a:off x="1412876" y="3752851"/>
                  <a:ext cx="1338263" cy="1343025"/>
                </a:xfrm>
                <a:custGeom>
                  <a:avLst/>
                  <a:gdLst>
                    <a:gd name="T0" fmla="*/ 376 w 376"/>
                    <a:gd name="T1" fmla="*/ 265 h 377"/>
                    <a:gd name="T2" fmla="*/ 375 w 376"/>
                    <a:gd name="T3" fmla="*/ 0 h 377"/>
                    <a:gd name="T4" fmla="*/ 0 w 376"/>
                    <a:gd name="T5" fmla="*/ 377 h 377"/>
                    <a:gd name="T6" fmla="*/ 266 w 376"/>
                    <a:gd name="T7" fmla="*/ 376 h 377"/>
                    <a:gd name="T8" fmla="*/ 376 w 376"/>
                    <a:gd name="T9" fmla="*/ 265 h 377"/>
                  </a:gdLst>
                  <a:ahLst/>
                  <a:cxnLst>
                    <a:cxn ang="0">
                      <a:pos x="T0" y="T1"/>
                    </a:cxn>
                    <a:cxn ang="0">
                      <a:pos x="T2" y="T3"/>
                    </a:cxn>
                    <a:cxn ang="0">
                      <a:pos x="T4" y="T5"/>
                    </a:cxn>
                    <a:cxn ang="0">
                      <a:pos x="T6" y="T7"/>
                    </a:cxn>
                    <a:cxn ang="0">
                      <a:pos x="T8" y="T9"/>
                    </a:cxn>
                  </a:cxnLst>
                  <a:rect l="0" t="0" r="r" b="b"/>
                  <a:pathLst>
                    <a:path w="376" h="377">
                      <a:moveTo>
                        <a:pt x="376" y="265"/>
                      </a:moveTo>
                      <a:cubicBezTo>
                        <a:pt x="375" y="0"/>
                        <a:pt x="375" y="0"/>
                        <a:pt x="375" y="0"/>
                      </a:cubicBezTo>
                      <a:cubicBezTo>
                        <a:pt x="171" y="8"/>
                        <a:pt x="7" y="172"/>
                        <a:pt x="0" y="377"/>
                      </a:cubicBezTo>
                      <a:cubicBezTo>
                        <a:pt x="266" y="376"/>
                        <a:pt x="266" y="376"/>
                        <a:pt x="266" y="376"/>
                      </a:cubicBezTo>
                      <a:cubicBezTo>
                        <a:pt x="272" y="318"/>
                        <a:pt x="318" y="272"/>
                        <a:pt x="376" y="265"/>
                      </a:cubicBezTo>
                      <a:close/>
                    </a:path>
                  </a:pathLst>
                </a:custGeom>
                <a:solidFill>
                  <a:srgbClr val="099E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343" name="Freeform 278">
                  <a:extLst>
                    <a:ext uri="{FF2B5EF4-FFF2-40B4-BE49-F238E27FC236}">
                      <a16:creationId xmlns:a16="http://schemas.microsoft.com/office/drawing/2014/main" id="{C25A9AE2-FF70-4033-8C9E-F9A0BBA7C760}"/>
                    </a:ext>
                  </a:extLst>
                </p:cNvPr>
                <p:cNvSpPr>
                  <a:spLocks/>
                </p:cNvSpPr>
                <p:nvPr/>
              </p:nvSpPr>
              <p:spPr bwMode="auto">
                <a:xfrm>
                  <a:off x="2843213" y="3752851"/>
                  <a:ext cx="1343025" cy="1335088"/>
                </a:xfrm>
                <a:custGeom>
                  <a:avLst/>
                  <a:gdLst>
                    <a:gd name="T0" fmla="*/ 111 w 377"/>
                    <a:gd name="T1" fmla="*/ 375 h 375"/>
                    <a:gd name="T2" fmla="*/ 377 w 377"/>
                    <a:gd name="T3" fmla="*/ 375 h 375"/>
                    <a:gd name="T4" fmla="*/ 0 w 377"/>
                    <a:gd name="T5" fmla="*/ 0 h 375"/>
                    <a:gd name="T6" fmla="*/ 1 w 377"/>
                    <a:gd name="T7" fmla="*/ 265 h 375"/>
                    <a:gd name="T8" fmla="*/ 111 w 377"/>
                    <a:gd name="T9" fmla="*/ 375 h 375"/>
                  </a:gdLst>
                  <a:ahLst/>
                  <a:cxnLst>
                    <a:cxn ang="0">
                      <a:pos x="T0" y="T1"/>
                    </a:cxn>
                    <a:cxn ang="0">
                      <a:pos x="T2" y="T3"/>
                    </a:cxn>
                    <a:cxn ang="0">
                      <a:pos x="T4" y="T5"/>
                    </a:cxn>
                    <a:cxn ang="0">
                      <a:pos x="T6" y="T7"/>
                    </a:cxn>
                    <a:cxn ang="0">
                      <a:pos x="T8" y="T9"/>
                    </a:cxn>
                  </a:cxnLst>
                  <a:rect l="0" t="0" r="r" b="b"/>
                  <a:pathLst>
                    <a:path w="377" h="375">
                      <a:moveTo>
                        <a:pt x="111" y="375"/>
                      </a:moveTo>
                      <a:cubicBezTo>
                        <a:pt x="377" y="375"/>
                        <a:pt x="377" y="375"/>
                        <a:pt x="377" y="375"/>
                      </a:cubicBezTo>
                      <a:cubicBezTo>
                        <a:pt x="369" y="170"/>
                        <a:pt x="204" y="6"/>
                        <a:pt x="0" y="0"/>
                      </a:cubicBezTo>
                      <a:cubicBezTo>
                        <a:pt x="1" y="265"/>
                        <a:pt x="1" y="265"/>
                        <a:pt x="1" y="265"/>
                      </a:cubicBezTo>
                      <a:cubicBezTo>
                        <a:pt x="59" y="271"/>
                        <a:pt x="105" y="317"/>
                        <a:pt x="111" y="375"/>
                      </a:cubicBezTo>
                      <a:close/>
                    </a:path>
                  </a:pathLst>
                </a:custGeom>
                <a:solidFill>
                  <a:srgbClr val="099E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344" name="Oval 279">
                  <a:extLst>
                    <a:ext uri="{FF2B5EF4-FFF2-40B4-BE49-F238E27FC236}">
                      <a16:creationId xmlns:a16="http://schemas.microsoft.com/office/drawing/2014/main" id="{92843F96-624D-4568-9ABE-E5F73A8A480D}"/>
                    </a:ext>
                  </a:extLst>
                </p:cNvPr>
                <p:cNvSpPr>
                  <a:spLocks noChangeArrowheads="1"/>
                </p:cNvSpPr>
                <p:nvPr/>
              </p:nvSpPr>
              <p:spPr bwMode="auto">
                <a:xfrm>
                  <a:off x="2441576" y="4781551"/>
                  <a:ext cx="715963" cy="71278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grpSp>
          <p:grpSp>
            <p:nvGrpSpPr>
              <p:cNvPr id="533" name="Group 532">
                <a:extLst>
                  <a:ext uri="{FF2B5EF4-FFF2-40B4-BE49-F238E27FC236}">
                    <a16:creationId xmlns:a16="http://schemas.microsoft.com/office/drawing/2014/main" id="{18A13D25-6F49-445A-83CB-C51BB6941D58}"/>
                  </a:ext>
                </a:extLst>
              </p:cNvPr>
              <p:cNvGrpSpPr/>
              <p:nvPr/>
            </p:nvGrpSpPr>
            <p:grpSpPr>
              <a:xfrm>
                <a:off x="1836738" y="4140201"/>
                <a:ext cx="1954213" cy="1941513"/>
                <a:chOff x="1836738" y="4140201"/>
                <a:chExt cx="1954213" cy="1941513"/>
              </a:xfrm>
            </p:grpSpPr>
            <p:sp>
              <p:nvSpPr>
                <p:cNvPr id="424" name="Freeform 359">
                  <a:extLst>
                    <a:ext uri="{FF2B5EF4-FFF2-40B4-BE49-F238E27FC236}">
                      <a16:creationId xmlns:a16="http://schemas.microsoft.com/office/drawing/2014/main" id="{E99B9856-41AF-4871-AB36-C12C41F60CDB}"/>
                    </a:ext>
                  </a:extLst>
                </p:cNvPr>
                <p:cNvSpPr>
                  <a:spLocks/>
                </p:cNvSpPr>
                <p:nvPr/>
              </p:nvSpPr>
              <p:spPr bwMode="auto">
                <a:xfrm>
                  <a:off x="3043238" y="5943601"/>
                  <a:ext cx="138113" cy="131763"/>
                </a:xfrm>
                <a:custGeom>
                  <a:avLst/>
                  <a:gdLst>
                    <a:gd name="T0" fmla="*/ 21 w 39"/>
                    <a:gd name="T1" fmla="*/ 33 h 37"/>
                    <a:gd name="T2" fmla="*/ 7 w 39"/>
                    <a:gd name="T3" fmla="*/ 14 h 37"/>
                    <a:gd name="T4" fmla="*/ 7 w 39"/>
                    <a:gd name="T5" fmla="*/ 14 h 37"/>
                    <a:gd name="T6" fmla="*/ 11 w 39"/>
                    <a:gd name="T7" fmla="*/ 23 h 37"/>
                    <a:gd name="T8" fmla="*/ 15 w 39"/>
                    <a:gd name="T9" fmla="*/ 35 h 37"/>
                    <a:gd name="T10" fmla="*/ 10 w 39"/>
                    <a:gd name="T11" fmla="*/ 37 h 37"/>
                    <a:gd name="T12" fmla="*/ 0 w 39"/>
                    <a:gd name="T13" fmla="*/ 10 h 37"/>
                    <a:gd name="T14" fmla="*/ 8 w 39"/>
                    <a:gd name="T15" fmla="*/ 7 h 37"/>
                    <a:gd name="T16" fmla="*/ 22 w 39"/>
                    <a:gd name="T17" fmla="*/ 25 h 37"/>
                    <a:gd name="T18" fmla="*/ 22 w 39"/>
                    <a:gd name="T19" fmla="*/ 25 h 37"/>
                    <a:gd name="T20" fmla="*/ 21 w 39"/>
                    <a:gd name="T21" fmla="*/ 2 h 37"/>
                    <a:gd name="T22" fmla="*/ 29 w 39"/>
                    <a:gd name="T23" fmla="*/ 0 h 37"/>
                    <a:gd name="T24" fmla="*/ 39 w 39"/>
                    <a:gd name="T25" fmla="*/ 27 h 37"/>
                    <a:gd name="T26" fmla="*/ 33 w 39"/>
                    <a:gd name="T27" fmla="*/ 28 h 37"/>
                    <a:gd name="T28" fmla="*/ 29 w 39"/>
                    <a:gd name="T29" fmla="*/ 16 h 37"/>
                    <a:gd name="T30" fmla="*/ 28 w 39"/>
                    <a:gd name="T31" fmla="*/ 14 h 37"/>
                    <a:gd name="T32" fmla="*/ 26 w 39"/>
                    <a:gd name="T33" fmla="*/ 7 h 37"/>
                    <a:gd name="T34" fmla="*/ 26 w 39"/>
                    <a:gd name="T35" fmla="*/ 7 h 37"/>
                    <a:gd name="T36" fmla="*/ 27 w 39"/>
                    <a:gd name="T37" fmla="*/ 31 h 37"/>
                    <a:gd name="T38" fmla="*/ 21 w 39"/>
                    <a:gd name="T39" fmla="*/ 33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9" h="37">
                      <a:moveTo>
                        <a:pt x="21" y="33"/>
                      </a:moveTo>
                      <a:cubicBezTo>
                        <a:pt x="7" y="14"/>
                        <a:pt x="7" y="14"/>
                        <a:pt x="7" y="14"/>
                      </a:cubicBezTo>
                      <a:cubicBezTo>
                        <a:pt x="7" y="14"/>
                        <a:pt x="7" y="14"/>
                        <a:pt x="7" y="14"/>
                      </a:cubicBezTo>
                      <a:cubicBezTo>
                        <a:pt x="9" y="18"/>
                        <a:pt x="10" y="21"/>
                        <a:pt x="11" y="23"/>
                      </a:cubicBezTo>
                      <a:cubicBezTo>
                        <a:pt x="15" y="35"/>
                        <a:pt x="15" y="35"/>
                        <a:pt x="15" y="35"/>
                      </a:cubicBezTo>
                      <a:cubicBezTo>
                        <a:pt x="10" y="37"/>
                        <a:pt x="10" y="37"/>
                        <a:pt x="10" y="37"/>
                      </a:cubicBezTo>
                      <a:cubicBezTo>
                        <a:pt x="0" y="10"/>
                        <a:pt x="0" y="10"/>
                        <a:pt x="0" y="10"/>
                      </a:cubicBezTo>
                      <a:cubicBezTo>
                        <a:pt x="8" y="7"/>
                        <a:pt x="8" y="7"/>
                        <a:pt x="8" y="7"/>
                      </a:cubicBezTo>
                      <a:cubicBezTo>
                        <a:pt x="22" y="25"/>
                        <a:pt x="22" y="25"/>
                        <a:pt x="22" y="25"/>
                      </a:cubicBezTo>
                      <a:cubicBezTo>
                        <a:pt x="22" y="25"/>
                        <a:pt x="22" y="25"/>
                        <a:pt x="22" y="25"/>
                      </a:cubicBezTo>
                      <a:cubicBezTo>
                        <a:pt x="21" y="2"/>
                        <a:pt x="21" y="2"/>
                        <a:pt x="21" y="2"/>
                      </a:cubicBezTo>
                      <a:cubicBezTo>
                        <a:pt x="29" y="0"/>
                        <a:pt x="29" y="0"/>
                        <a:pt x="29" y="0"/>
                      </a:cubicBezTo>
                      <a:cubicBezTo>
                        <a:pt x="39" y="27"/>
                        <a:pt x="39" y="27"/>
                        <a:pt x="39" y="27"/>
                      </a:cubicBezTo>
                      <a:cubicBezTo>
                        <a:pt x="33" y="28"/>
                        <a:pt x="33" y="28"/>
                        <a:pt x="33" y="28"/>
                      </a:cubicBezTo>
                      <a:cubicBezTo>
                        <a:pt x="29" y="16"/>
                        <a:pt x="29" y="16"/>
                        <a:pt x="29" y="16"/>
                      </a:cubicBezTo>
                      <a:cubicBezTo>
                        <a:pt x="29" y="15"/>
                        <a:pt x="28" y="14"/>
                        <a:pt x="28" y="14"/>
                      </a:cubicBezTo>
                      <a:cubicBezTo>
                        <a:pt x="28" y="13"/>
                        <a:pt x="27" y="11"/>
                        <a:pt x="26" y="7"/>
                      </a:cubicBezTo>
                      <a:cubicBezTo>
                        <a:pt x="26" y="7"/>
                        <a:pt x="26" y="7"/>
                        <a:pt x="26" y="7"/>
                      </a:cubicBezTo>
                      <a:cubicBezTo>
                        <a:pt x="27" y="31"/>
                        <a:pt x="27" y="31"/>
                        <a:pt x="27" y="31"/>
                      </a:cubicBezTo>
                      <a:lnTo>
                        <a:pt x="21" y="33"/>
                      </a:lnTo>
                      <a:close/>
                    </a:path>
                  </a:pathLst>
                </a:custGeom>
                <a:solidFill>
                  <a:srgbClr val="A7D6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425" name="Freeform 360">
                  <a:extLst>
                    <a:ext uri="{FF2B5EF4-FFF2-40B4-BE49-F238E27FC236}">
                      <a16:creationId xmlns:a16="http://schemas.microsoft.com/office/drawing/2014/main" id="{9F368D81-244D-40D7-BBEE-6E309C5AD156}"/>
                    </a:ext>
                  </a:extLst>
                </p:cNvPr>
                <p:cNvSpPr>
                  <a:spLocks noEditPoints="1"/>
                </p:cNvSpPr>
                <p:nvPr/>
              </p:nvSpPr>
              <p:spPr bwMode="auto">
                <a:xfrm>
                  <a:off x="3186113" y="5907088"/>
                  <a:ext cx="103188" cy="120650"/>
                </a:xfrm>
                <a:custGeom>
                  <a:avLst/>
                  <a:gdLst>
                    <a:gd name="T0" fmla="*/ 23 w 29"/>
                    <a:gd name="T1" fmla="*/ 24 h 34"/>
                    <a:gd name="T2" fmla="*/ 18 w 29"/>
                    <a:gd name="T3" fmla="*/ 19 h 34"/>
                    <a:gd name="T4" fmla="*/ 9 w 29"/>
                    <a:gd name="T5" fmla="*/ 24 h 34"/>
                    <a:gd name="T6" fmla="*/ 10 w 29"/>
                    <a:gd name="T7" fmla="*/ 31 h 34"/>
                    <a:gd name="T8" fmla="*/ 5 w 29"/>
                    <a:gd name="T9" fmla="*/ 34 h 34"/>
                    <a:gd name="T10" fmla="*/ 0 w 29"/>
                    <a:gd name="T11" fmla="*/ 4 h 34"/>
                    <a:gd name="T12" fmla="*/ 7 w 29"/>
                    <a:gd name="T13" fmla="*/ 0 h 34"/>
                    <a:gd name="T14" fmla="*/ 29 w 29"/>
                    <a:gd name="T15" fmla="*/ 21 h 34"/>
                    <a:gd name="T16" fmla="*/ 23 w 29"/>
                    <a:gd name="T17" fmla="*/ 24 h 34"/>
                    <a:gd name="T18" fmla="*/ 15 w 29"/>
                    <a:gd name="T19" fmla="*/ 15 h 34"/>
                    <a:gd name="T20" fmla="*/ 7 w 29"/>
                    <a:gd name="T21" fmla="*/ 7 h 34"/>
                    <a:gd name="T22" fmla="*/ 6 w 29"/>
                    <a:gd name="T23" fmla="*/ 6 h 34"/>
                    <a:gd name="T24" fmla="*/ 8 w 29"/>
                    <a:gd name="T25" fmla="*/ 19 h 34"/>
                    <a:gd name="T26" fmla="*/ 15 w 29"/>
                    <a:gd name="T27" fmla="*/ 15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9" h="34">
                      <a:moveTo>
                        <a:pt x="23" y="24"/>
                      </a:moveTo>
                      <a:cubicBezTo>
                        <a:pt x="18" y="19"/>
                        <a:pt x="18" y="19"/>
                        <a:pt x="18" y="19"/>
                      </a:cubicBezTo>
                      <a:cubicBezTo>
                        <a:pt x="9" y="24"/>
                        <a:pt x="9" y="24"/>
                        <a:pt x="9" y="24"/>
                      </a:cubicBezTo>
                      <a:cubicBezTo>
                        <a:pt x="10" y="31"/>
                        <a:pt x="10" y="31"/>
                        <a:pt x="10" y="31"/>
                      </a:cubicBezTo>
                      <a:cubicBezTo>
                        <a:pt x="5" y="34"/>
                        <a:pt x="5" y="34"/>
                        <a:pt x="5" y="34"/>
                      </a:cubicBezTo>
                      <a:cubicBezTo>
                        <a:pt x="0" y="4"/>
                        <a:pt x="0" y="4"/>
                        <a:pt x="0" y="4"/>
                      </a:cubicBezTo>
                      <a:cubicBezTo>
                        <a:pt x="7" y="0"/>
                        <a:pt x="7" y="0"/>
                        <a:pt x="7" y="0"/>
                      </a:cubicBezTo>
                      <a:cubicBezTo>
                        <a:pt x="29" y="21"/>
                        <a:pt x="29" y="21"/>
                        <a:pt x="29" y="21"/>
                      </a:cubicBezTo>
                      <a:lnTo>
                        <a:pt x="23" y="24"/>
                      </a:lnTo>
                      <a:close/>
                      <a:moveTo>
                        <a:pt x="15" y="15"/>
                      </a:moveTo>
                      <a:cubicBezTo>
                        <a:pt x="10" y="11"/>
                        <a:pt x="8" y="8"/>
                        <a:pt x="7" y="7"/>
                      </a:cubicBezTo>
                      <a:cubicBezTo>
                        <a:pt x="6" y="7"/>
                        <a:pt x="6" y="6"/>
                        <a:pt x="6" y="6"/>
                      </a:cubicBezTo>
                      <a:cubicBezTo>
                        <a:pt x="6" y="8"/>
                        <a:pt x="7" y="12"/>
                        <a:pt x="8" y="19"/>
                      </a:cubicBezTo>
                      <a:lnTo>
                        <a:pt x="15" y="15"/>
                      </a:lnTo>
                      <a:close/>
                    </a:path>
                  </a:pathLst>
                </a:custGeom>
                <a:solidFill>
                  <a:srgbClr val="A7D6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426" name="Freeform 361">
                  <a:extLst>
                    <a:ext uri="{FF2B5EF4-FFF2-40B4-BE49-F238E27FC236}">
                      <a16:creationId xmlns:a16="http://schemas.microsoft.com/office/drawing/2014/main" id="{F99107EE-1ECD-480A-A5E1-6E1A9FF88BB2}"/>
                    </a:ext>
                  </a:extLst>
                </p:cNvPr>
                <p:cNvSpPr>
                  <a:spLocks noEditPoints="1"/>
                </p:cNvSpPr>
                <p:nvPr/>
              </p:nvSpPr>
              <p:spPr bwMode="auto">
                <a:xfrm>
                  <a:off x="3249613" y="5857876"/>
                  <a:ext cx="125413" cy="114300"/>
                </a:xfrm>
                <a:custGeom>
                  <a:avLst/>
                  <a:gdLst>
                    <a:gd name="T0" fmla="*/ 15 w 35"/>
                    <a:gd name="T1" fmla="*/ 20 h 32"/>
                    <a:gd name="T2" fmla="*/ 21 w 35"/>
                    <a:gd name="T3" fmla="*/ 29 h 32"/>
                    <a:gd name="T4" fmla="*/ 16 w 35"/>
                    <a:gd name="T5" fmla="*/ 32 h 32"/>
                    <a:gd name="T6" fmla="*/ 0 w 35"/>
                    <a:gd name="T7" fmla="*/ 8 h 32"/>
                    <a:gd name="T8" fmla="*/ 7 w 35"/>
                    <a:gd name="T9" fmla="*/ 4 h 32"/>
                    <a:gd name="T10" fmla="*/ 16 w 35"/>
                    <a:gd name="T11" fmla="*/ 1 h 32"/>
                    <a:gd name="T12" fmla="*/ 22 w 35"/>
                    <a:gd name="T13" fmla="*/ 4 h 32"/>
                    <a:gd name="T14" fmla="*/ 23 w 35"/>
                    <a:gd name="T15" fmla="*/ 9 h 32"/>
                    <a:gd name="T16" fmla="*/ 21 w 35"/>
                    <a:gd name="T17" fmla="*/ 14 h 32"/>
                    <a:gd name="T18" fmla="*/ 35 w 35"/>
                    <a:gd name="T19" fmla="*/ 19 h 32"/>
                    <a:gd name="T20" fmla="*/ 30 w 35"/>
                    <a:gd name="T21" fmla="*/ 23 h 32"/>
                    <a:gd name="T22" fmla="*/ 18 w 35"/>
                    <a:gd name="T23" fmla="*/ 18 h 32"/>
                    <a:gd name="T24" fmla="*/ 15 w 35"/>
                    <a:gd name="T25" fmla="*/ 20 h 32"/>
                    <a:gd name="T26" fmla="*/ 12 w 35"/>
                    <a:gd name="T27" fmla="*/ 15 h 32"/>
                    <a:gd name="T28" fmla="*/ 14 w 35"/>
                    <a:gd name="T29" fmla="*/ 14 h 32"/>
                    <a:gd name="T30" fmla="*/ 17 w 35"/>
                    <a:gd name="T31" fmla="*/ 11 h 32"/>
                    <a:gd name="T32" fmla="*/ 17 w 35"/>
                    <a:gd name="T33" fmla="*/ 8 h 32"/>
                    <a:gd name="T34" fmla="*/ 14 w 35"/>
                    <a:gd name="T35" fmla="*/ 6 h 32"/>
                    <a:gd name="T36" fmla="*/ 10 w 35"/>
                    <a:gd name="T37" fmla="*/ 8 h 32"/>
                    <a:gd name="T38" fmla="*/ 8 w 35"/>
                    <a:gd name="T39" fmla="*/ 9 h 32"/>
                    <a:gd name="T40" fmla="*/ 12 w 35"/>
                    <a:gd name="T41" fmla="*/ 15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5" h="32">
                      <a:moveTo>
                        <a:pt x="15" y="20"/>
                      </a:moveTo>
                      <a:cubicBezTo>
                        <a:pt x="21" y="29"/>
                        <a:pt x="21" y="29"/>
                        <a:pt x="21" y="29"/>
                      </a:cubicBezTo>
                      <a:cubicBezTo>
                        <a:pt x="16" y="32"/>
                        <a:pt x="16" y="32"/>
                        <a:pt x="16" y="32"/>
                      </a:cubicBezTo>
                      <a:cubicBezTo>
                        <a:pt x="0" y="8"/>
                        <a:pt x="0" y="8"/>
                        <a:pt x="0" y="8"/>
                      </a:cubicBezTo>
                      <a:cubicBezTo>
                        <a:pt x="7" y="4"/>
                        <a:pt x="7" y="4"/>
                        <a:pt x="7" y="4"/>
                      </a:cubicBezTo>
                      <a:cubicBezTo>
                        <a:pt x="11" y="1"/>
                        <a:pt x="13" y="0"/>
                        <a:pt x="16" y="1"/>
                      </a:cubicBezTo>
                      <a:cubicBezTo>
                        <a:pt x="18" y="1"/>
                        <a:pt x="20" y="2"/>
                        <a:pt x="22" y="4"/>
                      </a:cubicBezTo>
                      <a:cubicBezTo>
                        <a:pt x="23" y="6"/>
                        <a:pt x="23" y="7"/>
                        <a:pt x="23" y="9"/>
                      </a:cubicBezTo>
                      <a:cubicBezTo>
                        <a:pt x="23" y="11"/>
                        <a:pt x="22" y="12"/>
                        <a:pt x="21" y="14"/>
                      </a:cubicBezTo>
                      <a:cubicBezTo>
                        <a:pt x="28" y="17"/>
                        <a:pt x="33" y="19"/>
                        <a:pt x="35" y="19"/>
                      </a:cubicBezTo>
                      <a:cubicBezTo>
                        <a:pt x="30" y="23"/>
                        <a:pt x="30" y="23"/>
                        <a:pt x="30" y="23"/>
                      </a:cubicBezTo>
                      <a:cubicBezTo>
                        <a:pt x="18" y="18"/>
                        <a:pt x="18" y="18"/>
                        <a:pt x="18" y="18"/>
                      </a:cubicBezTo>
                      <a:lnTo>
                        <a:pt x="15" y="20"/>
                      </a:lnTo>
                      <a:close/>
                      <a:moveTo>
                        <a:pt x="12" y="15"/>
                      </a:moveTo>
                      <a:cubicBezTo>
                        <a:pt x="14" y="14"/>
                        <a:pt x="14" y="14"/>
                        <a:pt x="14" y="14"/>
                      </a:cubicBezTo>
                      <a:cubicBezTo>
                        <a:pt x="16" y="13"/>
                        <a:pt x="17" y="12"/>
                        <a:pt x="17" y="11"/>
                      </a:cubicBezTo>
                      <a:cubicBezTo>
                        <a:pt x="18" y="10"/>
                        <a:pt x="17" y="9"/>
                        <a:pt x="17" y="8"/>
                      </a:cubicBezTo>
                      <a:cubicBezTo>
                        <a:pt x="16" y="7"/>
                        <a:pt x="15" y="6"/>
                        <a:pt x="14" y="6"/>
                      </a:cubicBezTo>
                      <a:cubicBezTo>
                        <a:pt x="13" y="6"/>
                        <a:pt x="11" y="7"/>
                        <a:pt x="10" y="8"/>
                      </a:cubicBezTo>
                      <a:cubicBezTo>
                        <a:pt x="8" y="9"/>
                        <a:pt x="8" y="9"/>
                        <a:pt x="8" y="9"/>
                      </a:cubicBezTo>
                      <a:lnTo>
                        <a:pt x="12" y="15"/>
                      </a:lnTo>
                      <a:close/>
                    </a:path>
                  </a:pathLst>
                </a:custGeom>
                <a:solidFill>
                  <a:srgbClr val="A7D6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427" name="Freeform 362">
                  <a:extLst>
                    <a:ext uri="{FF2B5EF4-FFF2-40B4-BE49-F238E27FC236}">
                      <a16:creationId xmlns:a16="http://schemas.microsoft.com/office/drawing/2014/main" id="{368052EE-BF52-4F9D-9040-357E17B459F2}"/>
                    </a:ext>
                  </a:extLst>
                </p:cNvPr>
                <p:cNvSpPr>
                  <a:spLocks/>
                </p:cNvSpPr>
                <p:nvPr/>
              </p:nvSpPr>
              <p:spPr bwMode="auto">
                <a:xfrm>
                  <a:off x="3327401" y="5783263"/>
                  <a:ext cx="128588" cy="131763"/>
                </a:xfrm>
                <a:custGeom>
                  <a:avLst/>
                  <a:gdLst>
                    <a:gd name="T0" fmla="*/ 81 w 81"/>
                    <a:gd name="T1" fmla="*/ 49 h 83"/>
                    <a:gd name="T2" fmla="*/ 68 w 81"/>
                    <a:gd name="T3" fmla="*/ 58 h 83"/>
                    <a:gd name="T4" fmla="*/ 38 w 81"/>
                    <a:gd name="T5" fmla="*/ 49 h 83"/>
                    <a:gd name="T6" fmla="*/ 36 w 81"/>
                    <a:gd name="T7" fmla="*/ 56 h 83"/>
                    <a:gd name="T8" fmla="*/ 52 w 81"/>
                    <a:gd name="T9" fmla="*/ 74 h 83"/>
                    <a:gd name="T10" fmla="*/ 41 w 81"/>
                    <a:gd name="T11" fmla="*/ 83 h 83"/>
                    <a:gd name="T12" fmla="*/ 0 w 81"/>
                    <a:gd name="T13" fmla="*/ 33 h 83"/>
                    <a:gd name="T14" fmla="*/ 12 w 81"/>
                    <a:gd name="T15" fmla="*/ 24 h 83"/>
                    <a:gd name="T16" fmla="*/ 30 w 81"/>
                    <a:gd name="T17" fmla="*/ 47 h 83"/>
                    <a:gd name="T18" fmla="*/ 30 w 81"/>
                    <a:gd name="T19" fmla="*/ 38 h 83"/>
                    <a:gd name="T20" fmla="*/ 27 w 81"/>
                    <a:gd name="T21" fmla="*/ 9 h 83"/>
                    <a:gd name="T22" fmla="*/ 38 w 81"/>
                    <a:gd name="T23" fmla="*/ 0 h 83"/>
                    <a:gd name="T24" fmla="*/ 41 w 81"/>
                    <a:gd name="T25" fmla="*/ 36 h 83"/>
                    <a:gd name="T26" fmla="*/ 81 w 81"/>
                    <a:gd name="T27" fmla="*/ 49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1" h="83">
                      <a:moveTo>
                        <a:pt x="81" y="49"/>
                      </a:moveTo>
                      <a:lnTo>
                        <a:pt x="68" y="58"/>
                      </a:lnTo>
                      <a:lnTo>
                        <a:pt x="38" y="49"/>
                      </a:lnTo>
                      <a:lnTo>
                        <a:pt x="36" y="56"/>
                      </a:lnTo>
                      <a:lnTo>
                        <a:pt x="52" y="74"/>
                      </a:lnTo>
                      <a:lnTo>
                        <a:pt x="41" y="83"/>
                      </a:lnTo>
                      <a:lnTo>
                        <a:pt x="0" y="33"/>
                      </a:lnTo>
                      <a:lnTo>
                        <a:pt x="12" y="24"/>
                      </a:lnTo>
                      <a:lnTo>
                        <a:pt x="30" y="47"/>
                      </a:lnTo>
                      <a:lnTo>
                        <a:pt x="30" y="38"/>
                      </a:lnTo>
                      <a:lnTo>
                        <a:pt x="27" y="9"/>
                      </a:lnTo>
                      <a:lnTo>
                        <a:pt x="38" y="0"/>
                      </a:lnTo>
                      <a:lnTo>
                        <a:pt x="41" y="36"/>
                      </a:lnTo>
                      <a:lnTo>
                        <a:pt x="81" y="49"/>
                      </a:lnTo>
                      <a:close/>
                    </a:path>
                  </a:pathLst>
                </a:custGeom>
                <a:solidFill>
                  <a:srgbClr val="A7D6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428" name="Freeform 363">
                  <a:extLst>
                    <a:ext uri="{FF2B5EF4-FFF2-40B4-BE49-F238E27FC236}">
                      <a16:creationId xmlns:a16="http://schemas.microsoft.com/office/drawing/2014/main" id="{F34A2D48-D822-4F18-AF31-A2B60745977A}"/>
                    </a:ext>
                  </a:extLst>
                </p:cNvPr>
                <p:cNvSpPr>
                  <a:spLocks/>
                </p:cNvSpPr>
                <p:nvPr/>
              </p:nvSpPr>
              <p:spPr bwMode="auto">
                <a:xfrm>
                  <a:off x="3398838" y="5732463"/>
                  <a:ext cx="114300" cy="114300"/>
                </a:xfrm>
                <a:custGeom>
                  <a:avLst/>
                  <a:gdLst>
                    <a:gd name="T0" fmla="*/ 72 w 72"/>
                    <a:gd name="T1" fmla="*/ 45 h 72"/>
                    <a:gd name="T2" fmla="*/ 45 w 72"/>
                    <a:gd name="T3" fmla="*/ 72 h 72"/>
                    <a:gd name="T4" fmla="*/ 0 w 72"/>
                    <a:gd name="T5" fmla="*/ 27 h 72"/>
                    <a:gd name="T6" fmla="*/ 25 w 72"/>
                    <a:gd name="T7" fmla="*/ 0 h 72"/>
                    <a:gd name="T8" fmla="*/ 34 w 72"/>
                    <a:gd name="T9" fmla="*/ 9 h 72"/>
                    <a:gd name="T10" fmla="*/ 16 w 72"/>
                    <a:gd name="T11" fmla="*/ 25 h 72"/>
                    <a:gd name="T12" fmla="*/ 27 w 72"/>
                    <a:gd name="T13" fmla="*/ 34 h 72"/>
                    <a:gd name="T14" fmla="*/ 43 w 72"/>
                    <a:gd name="T15" fmla="*/ 20 h 72"/>
                    <a:gd name="T16" fmla="*/ 50 w 72"/>
                    <a:gd name="T17" fmla="*/ 27 h 72"/>
                    <a:gd name="T18" fmla="*/ 34 w 72"/>
                    <a:gd name="T19" fmla="*/ 43 h 72"/>
                    <a:gd name="T20" fmla="*/ 47 w 72"/>
                    <a:gd name="T21" fmla="*/ 54 h 72"/>
                    <a:gd name="T22" fmla="*/ 63 w 72"/>
                    <a:gd name="T23" fmla="*/ 38 h 72"/>
                    <a:gd name="T24" fmla="*/ 72 w 72"/>
                    <a:gd name="T25" fmla="*/ 45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2" h="72">
                      <a:moveTo>
                        <a:pt x="72" y="45"/>
                      </a:moveTo>
                      <a:lnTo>
                        <a:pt x="45" y="72"/>
                      </a:lnTo>
                      <a:lnTo>
                        <a:pt x="0" y="27"/>
                      </a:lnTo>
                      <a:lnTo>
                        <a:pt x="25" y="0"/>
                      </a:lnTo>
                      <a:lnTo>
                        <a:pt x="34" y="9"/>
                      </a:lnTo>
                      <a:lnTo>
                        <a:pt x="16" y="25"/>
                      </a:lnTo>
                      <a:lnTo>
                        <a:pt x="27" y="34"/>
                      </a:lnTo>
                      <a:lnTo>
                        <a:pt x="43" y="20"/>
                      </a:lnTo>
                      <a:lnTo>
                        <a:pt x="50" y="27"/>
                      </a:lnTo>
                      <a:lnTo>
                        <a:pt x="34" y="43"/>
                      </a:lnTo>
                      <a:lnTo>
                        <a:pt x="47" y="54"/>
                      </a:lnTo>
                      <a:lnTo>
                        <a:pt x="63" y="38"/>
                      </a:lnTo>
                      <a:lnTo>
                        <a:pt x="72" y="45"/>
                      </a:lnTo>
                      <a:close/>
                    </a:path>
                  </a:pathLst>
                </a:custGeom>
                <a:solidFill>
                  <a:srgbClr val="A7D6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429" name="Freeform 364">
                  <a:extLst>
                    <a:ext uri="{FF2B5EF4-FFF2-40B4-BE49-F238E27FC236}">
                      <a16:creationId xmlns:a16="http://schemas.microsoft.com/office/drawing/2014/main" id="{B9597D15-CE0D-4848-8690-BD5AF5D7CA0D}"/>
                    </a:ext>
                  </a:extLst>
                </p:cNvPr>
                <p:cNvSpPr>
                  <a:spLocks/>
                </p:cNvSpPr>
                <p:nvPr/>
              </p:nvSpPr>
              <p:spPr bwMode="auto">
                <a:xfrm>
                  <a:off x="3444876" y="5665788"/>
                  <a:ext cx="111125" cy="103188"/>
                </a:xfrm>
                <a:custGeom>
                  <a:avLst/>
                  <a:gdLst>
                    <a:gd name="T0" fmla="*/ 70 w 70"/>
                    <a:gd name="T1" fmla="*/ 56 h 65"/>
                    <a:gd name="T2" fmla="*/ 61 w 70"/>
                    <a:gd name="T3" fmla="*/ 65 h 65"/>
                    <a:gd name="T4" fmla="*/ 21 w 70"/>
                    <a:gd name="T5" fmla="*/ 31 h 65"/>
                    <a:gd name="T6" fmla="*/ 9 w 70"/>
                    <a:gd name="T7" fmla="*/ 44 h 65"/>
                    <a:gd name="T8" fmla="*/ 0 w 70"/>
                    <a:gd name="T9" fmla="*/ 38 h 65"/>
                    <a:gd name="T10" fmla="*/ 32 w 70"/>
                    <a:gd name="T11" fmla="*/ 0 h 65"/>
                    <a:gd name="T12" fmla="*/ 41 w 70"/>
                    <a:gd name="T13" fmla="*/ 9 h 65"/>
                    <a:gd name="T14" fmla="*/ 29 w 70"/>
                    <a:gd name="T15" fmla="*/ 22 h 65"/>
                    <a:gd name="T16" fmla="*/ 70 w 70"/>
                    <a:gd name="T17" fmla="*/ 56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0" h="65">
                      <a:moveTo>
                        <a:pt x="70" y="56"/>
                      </a:moveTo>
                      <a:lnTo>
                        <a:pt x="61" y="65"/>
                      </a:lnTo>
                      <a:lnTo>
                        <a:pt x="21" y="31"/>
                      </a:lnTo>
                      <a:lnTo>
                        <a:pt x="9" y="44"/>
                      </a:lnTo>
                      <a:lnTo>
                        <a:pt x="0" y="38"/>
                      </a:lnTo>
                      <a:lnTo>
                        <a:pt x="32" y="0"/>
                      </a:lnTo>
                      <a:lnTo>
                        <a:pt x="41" y="9"/>
                      </a:lnTo>
                      <a:lnTo>
                        <a:pt x="29" y="22"/>
                      </a:lnTo>
                      <a:lnTo>
                        <a:pt x="70" y="56"/>
                      </a:lnTo>
                      <a:close/>
                    </a:path>
                  </a:pathLst>
                </a:custGeom>
                <a:solidFill>
                  <a:srgbClr val="A7D6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430" name="Freeform 365">
                  <a:extLst>
                    <a:ext uri="{FF2B5EF4-FFF2-40B4-BE49-F238E27FC236}">
                      <a16:creationId xmlns:a16="http://schemas.microsoft.com/office/drawing/2014/main" id="{D6E7BC39-D5B1-492F-B77F-C93D37AB1635}"/>
                    </a:ext>
                  </a:extLst>
                </p:cNvPr>
                <p:cNvSpPr>
                  <a:spLocks/>
                </p:cNvSpPr>
                <p:nvPr/>
              </p:nvSpPr>
              <p:spPr bwMode="auto">
                <a:xfrm>
                  <a:off x="3527426" y="5580063"/>
                  <a:ext cx="103188" cy="106363"/>
                </a:xfrm>
                <a:custGeom>
                  <a:avLst/>
                  <a:gdLst>
                    <a:gd name="T0" fmla="*/ 25 w 29"/>
                    <a:gd name="T1" fmla="*/ 11 h 30"/>
                    <a:gd name="T2" fmla="*/ 29 w 29"/>
                    <a:gd name="T3" fmla="*/ 16 h 30"/>
                    <a:gd name="T4" fmla="*/ 26 w 29"/>
                    <a:gd name="T5" fmla="*/ 24 h 30"/>
                    <a:gd name="T6" fmla="*/ 21 w 29"/>
                    <a:gd name="T7" fmla="*/ 30 h 30"/>
                    <a:gd name="T8" fmla="*/ 16 w 29"/>
                    <a:gd name="T9" fmla="*/ 27 h 30"/>
                    <a:gd name="T10" fmla="*/ 20 w 29"/>
                    <a:gd name="T11" fmla="*/ 24 h 30"/>
                    <a:gd name="T12" fmla="*/ 22 w 29"/>
                    <a:gd name="T13" fmla="*/ 21 h 30"/>
                    <a:gd name="T14" fmla="*/ 23 w 29"/>
                    <a:gd name="T15" fmla="*/ 18 h 30"/>
                    <a:gd name="T16" fmla="*/ 22 w 29"/>
                    <a:gd name="T17" fmla="*/ 16 h 30"/>
                    <a:gd name="T18" fmla="*/ 21 w 29"/>
                    <a:gd name="T19" fmla="*/ 15 h 30"/>
                    <a:gd name="T20" fmla="*/ 19 w 29"/>
                    <a:gd name="T21" fmla="*/ 16 h 30"/>
                    <a:gd name="T22" fmla="*/ 15 w 29"/>
                    <a:gd name="T23" fmla="*/ 18 h 30"/>
                    <a:gd name="T24" fmla="*/ 11 w 29"/>
                    <a:gd name="T25" fmla="*/ 20 h 30"/>
                    <a:gd name="T26" fmla="*/ 8 w 29"/>
                    <a:gd name="T27" fmla="*/ 20 h 30"/>
                    <a:gd name="T28" fmla="*/ 4 w 29"/>
                    <a:gd name="T29" fmla="*/ 19 h 30"/>
                    <a:gd name="T30" fmla="*/ 1 w 29"/>
                    <a:gd name="T31" fmla="*/ 14 h 30"/>
                    <a:gd name="T32" fmla="*/ 3 w 29"/>
                    <a:gd name="T33" fmla="*/ 7 h 30"/>
                    <a:gd name="T34" fmla="*/ 5 w 29"/>
                    <a:gd name="T35" fmla="*/ 3 h 30"/>
                    <a:gd name="T36" fmla="*/ 9 w 29"/>
                    <a:gd name="T37" fmla="*/ 0 h 30"/>
                    <a:gd name="T38" fmla="*/ 12 w 29"/>
                    <a:gd name="T39" fmla="*/ 5 h 30"/>
                    <a:gd name="T40" fmla="*/ 9 w 29"/>
                    <a:gd name="T41" fmla="*/ 7 h 30"/>
                    <a:gd name="T42" fmla="*/ 7 w 29"/>
                    <a:gd name="T43" fmla="*/ 9 h 30"/>
                    <a:gd name="T44" fmla="*/ 6 w 29"/>
                    <a:gd name="T45" fmla="*/ 12 h 30"/>
                    <a:gd name="T46" fmla="*/ 7 w 29"/>
                    <a:gd name="T47" fmla="*/ 14 h 30"/>
                    <a:gd name="T48" fmla="*/ 9 w 29"/>
                    <a:gd name="T49" fmla="*/ 14 h 30"/>
                    <a:gd name="T50" fmla="*/ 10 w 29"/>
                    <a:gd name="T51" fmla="*/ 14 h 30"/>
                    <a:gd name="T52" fmla="*/ 14 w 29"/>
                    <a:gd name="T53" fmla="*/ 12 h 30"/>
                    <a:gd name="T54" fmla="*/ 20 w 29"/>
                    <a:gd name="T55" fmla="*/ 9 h 30"/>
                    <a:gd name="T56" fmla="*/ 25 w 29"/>
                    <a:gd name="T57" fmla="*/ 11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9" h="30">
                      <a:moveTo>
                        <a:pt x="25" y="11"/>
                      </a:moveTo>
                      <a:cubicBezTo>
                        <a:pt x="27" y="12"/>
                        <a:pt x="28" y="14"/>
                        <a:pt x="29" y="16"/>
                      </a:cubicBezTo>
                      <a:cubicBezTo>
                        <a:pt x="29" y="19"/>
                        <a:pt x="28" y="21"/>
                        <a:pt x="26" y="24"/>
                      </a:cubicBezTo>
                      <a:cubicBezTo>
                        <a:pt x="25" y="26"/>
                        <a:pt x="23" y="28"/>
                        <a:pt x="21" y="30"/>
                      </a:cubicBezTo>
                      <a:cubicBezTo>
                        <a:pt x="16" y="27"/>
                        <a:pt x="16" y="27"/>
                        <a:pt x="16" y="27"/>
                      </a:cubicBezTo>
                      <a:cubicBezTo>
                        <a:pt x="18" y="26"/>
                        <a:pt x="19" y="25"/>
                        <a:pt x="20" y="24"/>
                      </a:cubicBezTo>
                      <a:cubicBezTo>
                        <a:pt x="21" y="23"/>
                        <a:pt x="22" y="22"/>
                        <a:pt x="22" y="21"/>
                      </a:cubicBezTo>
                      <a:cubicBezTo>
                        <a:pt x="23" y="20"/>
                        <a:pt x="23" y="19"/>
                        <a:pt x="23" y="18"/>
                      </a:cubicBezTo>
                      <a:cubicBezTo>
                        <a:pt x="23" y="17"/>
                        <a:pt x="23" y="16"/>
                        <a:pt x="22" y="16"/>
                      </a:cubicBezTo>
                      <a:cubicBezTo>
                        <a:pt x="22" y="15"/>
                        <a:pt x="21" y="15"/>
                        <a:pt x="21" y="15"/>
                      </a:cubicBezTo>
                      <a:cubicBezTo>
                        <a:pt x="20" y="15"/>
                        <a:pt x="19" y="16"/>
                        <a:pt x="19" y="16"/>
                      </a:cubicBezTo>
                      <a:cubicBezTo>
                        <a:pt x="18" y="16"/>
                        <a:pt x="17" y="17"/>
                        <a:pt x="15" y="18"/>
                      </a:cubicBezTo>
                      <a:cubicBezTo>
                        <a:pt x="14" y="19"/>
                        <a:pt x="12" y="20"/>
                        <a:pt x="11" y="20"/>
                      </a:cubicBezTo>
                      <a:cubicBezTo>
                        <a:pt x="10" y="20"/>
                        <a:pt x="9" y="20"/>
                        <a:pt x="8" y="20"/>
                      </a:cubicBezTo>
                      <a:cubicBezTo>
                        <a:pt x="7" y="20"/>
                        <a:pt x="5" y="20"/>
                        <a:pt x="4" y="19"/>
                      </a:cubicBezTo>
                      <a:cubicBezTo>
                        <a:pt x="2" y="18"/>
                        <a:pt x="1" y="16"/>
                        <a:pt x="1" y="14"/>
                      </a:cubicBezTo>
                      <a:cubicBezTo>
                        <a:pt x="0" y="11"/>
                        <a:pt x="1" y="9"/>
                        <a:pt x="3" y="7"/>
                      </a:cubicBezTo>
                      <a:cubicBezTo>
                        <a:pt x="3" y="5"/>
                        <a:pt x="4" y="4"/>
                        <a:pt x="5" y="3"/>
                      </a:cubicBezTo>
                      <a:cubicBezTo>
                        <a:pt x="6" y="2"/>
                        <a:pt x="8" y="1"/>
                        <a:pt x="9" y="0"/>
                      </a:cubicBezTo>
                      <a:cubicBezTo>
                        <a:pt x="12" y="5"/>
                        <a:pt x="12" y="5"/>
                        <a:pt x="12" y="5"/>
                      </a:cubicBezTo>
                      <a:cubicBezTo>
                        <a:pt x="10" y="6"/>
                        <a:pt x="9" y="6"/>
                        <a:pt x="9" y="7"/>
                      </a:cubicBezTo>
                      <a:cubicBezTo>
                        <a:pt x="8" y="8"/>
                        <a:pt x="7" y="9"/>
                        <a:pt x="7" y="9"/>
                      </a:cubicBezTo>
                      <a:cubicBezTo>
                        <a:pt x="6" y="10"/>
                        <a:pt x="6" y="11"/>
                        <a:pt x="6" y="12"/>
                      </a:cubicBezTo>
                      <a:cubicBezTo>
                        <a:pt x="6" y="13"/>
                        <a:pt x="7" y="14"/>
                        <a:pt x="7" y="14"/>
                      </a:cubicBezTo>
                      <a:cubicBezTo>
                        <a:pt x="8" y="14"/>
                        <a:pt x="8" y="14"/>
                        <a:pt x="9" y="14"/>
                      </a:cubicBezTo>
                      <a:cubicBezTo>
                        <a:pt x="9" y="14"/>
                        <a:pt x="10" y="14"/>
                        <a:pt x="10" y="14"/>
                      </a:cubicBezTo>
                      <a:cubicBezTo>
                        <a:pt x="11" y="14"/>
                        <a:pt x="12" y="13"/>
                        <a:pt x="14" y="12"/>
                      </a:cubicBezTo>
                      <a:cubicBezTo>
                        <a:pt x="17" y="10"/>
                        <a:pt x="19" y="9"/>
                        <a:pt x="20" y="9"/>
                      </a:cubicBezTo>
                      <a:cubicBezTo>
                        <a:pt x="22" y="9"/>
                        <a:pt x="23" y="10"/>
                        <a:pt x="25" y="11"/>
                      </a:cubicBezTo>
                      <a:close/>
                    </a:path>
                  </a:pathLst>
                </a:custGeom>
                <a:solidFill>
                  <a:srgbClr val="A7D6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431" name="Freeform 366">
                  <a:extLst>
                    <a:ext uri="{FF2B5EF4-FFF2-40B4-BE49-F238E27FC236}">
                      <a16:creationId xmlns:a16="http://schemas.microsoft.com/office/drawing/2014/main" id="{08EBA80F-FAAB-4189-9E3C-99F7C18B01F7}"/>
                    </a:ext>
                  </a:extLst>
                </p:cNvPr>
                <p:cNvSpPr>
                  <a:spLocks/>
                </p:cNvSpPr>
                <p:nvPr/>
              </p:nvSpPr>
              <p:spPr bwMode="auto">
                <a:xfrm>
                  <a:off x="3562351" y="5543551"/>
                  <a:ext cx="100013" cy="68263"/>
                </a:xfrm>
                <a:custGeom>
                  <a:avLst/>
                  <a:gdLst>
                    <a:gd name="T0" fmla="*/ 56 w 63"/>
                    <a:gd name="T1" fmla="*/ 43 h 43"/>
                    <a:gd name="T2" fmla="*/ 0 w 63"/>
                    <a:gd name="T3" fmla="*/ 12 h 43"/>
                    <a:gd name="T4" fmla="*/ 7 w 63"/>
                    <a:gd name="T5" fmla="*/ 0 h 43"/>
                    <a:gd name="T6" fmla="*/ 63 w 63"/>
                    <a:gd name="T7" fmla="*/ 30 h 43"/>
                    <a:gd name="T8" fmla="*/ 56 w 63"/>
                    <a:gd name="T9" fmla="*/ 43 h 43"/>
                  </a:gdLst>
                  <a:ahLst/>
                  <a:cxnLst>
                    <a:cxn ang="0">
                      <a:pos x="T0" y="T1"/>
                    </a:cxn>
                    <a:cxn ang="0">
                      <a:pos x="T2" y="T3"/>
                    </a:cxn>
                    <a:cxn ang="0">
                      <a:pos x="T4" y="T5"/>
                    </a:cxn>
                    <a:cxn ang="0">
                      <a:pos x="T6" y="T7"/>
                    </a:cxn>
                    <a:cxn ang="0">
                      <a:pos x="T8" y="T9"/>
                    </a:cxn>
                  </a:cxnLst>
                  <a:rect l="0" t="0" r="r" b="b"/>
                  <a:pathLst>
                    <a:path w="63" h="43">
                      <a:moveTo>
                        <a:pt x="56" y="43"/>
                      </a:moveTo>
                      <a:lnTo>
                        <a:pt x="0" y="12"/>
                      </a:lnTo>
                      <a:lnTo>
                        <a:pt x="7" y="0"/>
                      </a:lnTo>
                      <a:lnTo>
                        <a:pt x="63" y="30"/>
                      </a:lnTo>
                      <a:lnTo>
                        <a:pt x="56" y="43"/>
                      </a:lnTo>
                      <a:close/>
                    </a:path>
                  </a:pathLst>
                </a:custGeom>
                <a:solidFill>
                  <a:srgbClr val="A7D6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432" name="Freeform 367">
                  <a:extLst>
                    <a:ext uri="{FF2B5EF4-FFF2-40B4-BE49-F238E27FC236}">
                      <a16:creationId xmlns:a16="http://schemas.microsoft.com/office/drawing/2014/main" id="{FB1F64C5-68F4-42FB-A921-A80DB90257E8}"/>
                    </a:ext>
                  </a:extLst>
                </p:cNvPr>
                <p:cNvSpPr>
                  <a:spLocks/>
                </p:cNvSpPr>
                <p:nvPr/>
              </p:nvSpPr>
              <p:spPr bwMode="auto">
                <a:xfrm>
                  <a:off x="3581401" y="5462588"/>
                  <a:ext cx="123825" cy="109538"/>
                </a:xfrm>
                <a:custGeom>
                  <a:avLst/>
                  <a:gdLst>
                    <a:gd name="T0" fmla="*/ 78 w 78"/>
                    <a:gd name="T1" fmla="*/ 27 h 69"/>
                    <a:gd name="T2" fmla="*/ 58 w 78"/>
                    <a:gd name="T3" fmla="*/ 69 h 69"/>
                    <a:gd name="T4" fmla="*/ 49 w 78"/>
                    <a:gd name="T5" fmla="*/ 65 h 69"/>
                    <a:gd name="T6" fmla="*/ 22 w 78"/>
                    <a:gd name="T7" fmla="*/ 20 h 69"/>
                    <a:gd name="T8" fmla="*/ 11 w 78"/>
                    <a:gd name="T9" fmla="*/ 47 h 69"/>
                    <a:gd name="T10" fmla="*/ 0 w 78"/>
                    <a:gd name="T11" fmla="*/ 42 h 69"/>
                    <a:gd name="T12" fmla="*/ 17 w 78"/>
                    <a:gd name="T13" fmla="*/ 0 h 69"/>
                    <a:gd name="T14" fmla="*/ 26 w 78"/>
                    <a:gd name="T15" fmla="*/ 4 h 69"/>
                    <a:gd name="T16" fmla="*/ 53 w 78"/>
                    <a:gd name="T17" fmla="*/ 49 h 69"/>
                    <a:gd name="T18" fmla="*/ 67 w 78"/>
                    <a:gd name="T19" fmla="*/ 22 h 69"/>
                    <a:gd name="T20" fmla="*/ 78 w 78"/>
                    <a:gd name="T21" fmla="*/ 2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 h="69">
                      <a:moveTo>
                        <a:pt x="78" y="27"/>
                      </a:moveTo>
                      <a:lnTo>
                        <a:pt x="58" y="69"/>
                      </a:lnTo>
                      <a:lnTo>
                        <a:pt x="49" y="65"/>
                      </a:lnTo>
                      <a:lnTo>
                        <a:pt x="22" y="20"/>
                      </a:lnTo>
                      <a:lnTo>
                        <a:pt x="11" y="47"/>
                      </a:lnTo>
                      <a:lnTo>
                        <a:pt x="0" y="42"/>
                      </a:lnTo>
                      <a:lnTo>
                        <a:pt x="17" y="0"/>
                      </a:lnTo>
                      <a:lnTo>
                        <a:pt x="26" y="4"/>
                      </a:lnTo>
                      <a:lnTo>
                        <a:pt x="53" y="49"/>
                      </a:lnTo>
                      <a:lnTo>
                        <a:pt x="67" y="22"/>
                      </a:lnTo>
                      <a:lnTo>
                        <a:pt x="78" y="27"/>
                      </a:lnTo>
                      <a:close/>
                    </a:path>
                  </a:pathLst>
                </a:custGeom>
                <a:solidFill>
                  <a:srgbClr val="A7D6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433" name="Freeform 368">
                  <a:extLst>
                    <a:ext uri="{FF2B5EF4-FFF2-40B4-BE49-F238E27FC236}">
                      <a16:creationId xmlns:a16="http://schemas.microsoft.com/office/drawing/2014/main" id="{001D8C21-D5C3-4A9E-99D1-B0047F649567}"/>
                    </a:ext>
                  </a:extLst>
                </p:cNvPr>
                <p:cNvSpPr>
                  <a:spLocks/>
                </p:cNvSpPr>
                <p:nvPr/>
              </p:nvSpPr>
              <p:spPr bwMode="auto">
                <a:xfrm>
                  <a:off x="3616326" y="5394326"/>
                  <a:ext cx="114300" cy="88900"/>
                </a:xfrm>
                <a:custGeom>
                  <a:avLst/>
                  <a:gdLst>
                    <a:gd name="T0" fmla="*/ 72 w 72"/>
                    <a:gd name="T1" fmla="*/ 20 h 56"/>
                    <a:gd name="T2" fmla="*/ 60 w 72"/>
                    <a:gd name="T3" fmla="*/ 56 h 56"/>
                    <a:gd name="T4" fmla="*/ 0 w 72"/>
                    <a:gd name="T5" fmla="*/ 34 h 56"/>
                    <a:gd name="T6" fmla="*/ 11 w 72"/>
                    <a:gd name="T7" fmla="*/ 0 h 56"/>
                    <a:gd name="T8" fmla="*/ 22 w 72"/>
                    <a:gd name="T9" fmla="*/ 2 h 56"/>
                    <a:gd name="T10" fmla="*/ 16 w 72"/>
                    <a:gd name="T11" fmla="*/ 25 h 56"/>
                    <a:gd name="T12" fmla="*/ 27 w 72"/>
                    <a:gd name="T13" fmla="*/ 29 h 56"/>
                    <a:gd name="T14" fmla="*/ 36 w 72"/>
                    <a:gd name="T15" fmla="*/ 9 h 56"/>
                    <a:gd name="T16" fmla="*/ 45 w 72"/>
                    <a:gd name="T17" fmla="*/ 14 h 56"/>
                    <a:gd name="T18" fmla="*/ 38 w 72"/>
                    <a:gd name="T19" fmla="*/ 34 h 56"/>
                    <a:gd name="T20" fmla="*/ 54 w 72"/>
                    <a:gd name="T21" fmla="*/ 38 h 56"/>
                    <a:gd name="T22" fmla="*/ 60 w 72"/>
                    <a:gd name="T23" fmla="*/ 16 h 56"/>
                    <a:gd name="T24" fmla="*/ 72 w 72"/>
                    <a:gd name="T25" fmla="*/ 2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2" h="56">
                      <a:moveTo>
                        <a:pt x="72" y="20"/>
                      </a:moveTo>
                      <a:lnTo>
                        <a:pt x="60" y="56"/>
                      </a:lnTo>
                      <a:lnTo>
                        <a:pt x="0" y="34"/>
                      </a:lnTo>
                      <a:lnTo>
                        <a:pt x="11" y="0"/>
                      </a:lnTo>
                      <a:lnTo>
                        <a:pt x="22" y="2"/>
                      </a:lnTo>
                      <a:lnTo>
                        <a:pt x="16" y="25"/>
                      </a:lnTo>
                      <a:lnTo>
                        <a:pt x="27" y="29"/>
                      </a:lnTo>
                      <a:lnTo>
                        <a:pt x="36" y="9"/>
                      </a:lnTo>
                      <a:lnTo>
                        <a:pt x="45" y="14"/>
                      </a:lnTo>
                      <a:lnTo>
                        <a:pt x="38" y="34"/>
                      </a:lnTo>
                      <a:lnTo>
                        <a:pt x="54" y="38"/>
                      </a:lnTo>
                      <a:lnTo>
                        <a:pt x="60" y="16"/>
                      </a:lnTo>
                      <a:lnTo>
                        <a:pt x="72" y="20"/>
                      </a:lnTo>
                      <a:close/>
                    </a:path>
                  </a:pathLst>
                </a:custGeom>
                <a:solidFill>
                  <a:srgbClr val="A7D6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434" name="Freeform 369">
                  <a:extLst>
                    <a:ext uri="{FF2B5EF4-FFF2-40B4-BE49-F238E27FC236}">
                      <a16:creationId xmlns:a16="http://schemas.microsoft.com/office/drawing/2014/main" id="{26B872AA-5AA7-4F01-B188-7C212765D446}"/>
                    </a:ext>
                  </a:extLst>
                </p:cNvPr>
                <p:cNvSpPr>
                  <a:spLocks/>
                </p:cNvSpPr>
                <p:nvPr/>
              </p:nvSpPr>
              <p:spPr bwMode="auto">
                <a:xfrm>
                  <a:off x="1836738" y="4735513"/>
                  <a:ext cx="111125" cy="100013"/>
                </a:xfrm>
                <a:custGeom>
                  <a:avLst/>
                  <a:gdLst>
                    <a:gd name="T0" fmla="*/ 13 w 31"/>
                    <a:gd name="T1" fmla="*/ 15 h 28"/>
                    <a:gd name="T2" fmla="*/ 17 w 31"/>
                    <a:gd name="T3" fmla="*/ 4 h 28"/>
                    <a:gd name="T4" fmla="*/ 31 w 31"/>
                    <a:gd name="T5" fmla="*/ 9 h 28"/>
                    <a:gd name="T6" fmla="*/ 30 w 31"/>
                    <a:gd name="T7" fmla="*/ 15 h 28"/>
                    <a:gd name="T8" fmla="*/ 29 w 31"/>
                    <a:gd name="T9" fmla="*/ 19 h 28"/>
                    <a:gd name="T10" fmla="*/ 22 w 31"/>
                    <a:gd name="T11" fmla="*/ 27 h 28"/>
                    <a:gd name="T12" fmla="*/ 11 w 31"/>
                    <a:gd name="T13" fmla="*/ 26 h 28"/>
                    <a:gd name="T14" fmla="*/ 2 w 31"/>
                    <a:gd name="T15" fmla="*/ 19 h 28"/>
                    <a:gd name="T16" fmla="*/ 2 w 31"/>
                    <a:gd name="T17" fmla="*/ 7 h 28"/>
                    <a:gd name="T18" fmla="*/ 7 w 31"/>
                    <a:gd name="T19" fmla="*/ 0 h 28"/>
                    <a:gd name="T20" fmla="*/ 11 w 31"/>
                    <a:gd name="T21" fmla="*/ 4 h 28"/>
                    <a:gd name="T22" fmla="*/ 7 w 31"/>
                    <a:gd name="T23" fmla="*/ 9 h 28"/>
                    <a:gd name="T24" fmla="*/ 7 w 31"/>
                    <a:gd name="T25" fmla="*/ 16 h 28"/>
                    <a:gd name="T26" fmla="*/ 13 w 31"/>
                    <a:gd name="T27" fmla="*/ 21 h 28"/>
                    <a:gd name="T28" fmla="*/ 20 w 31"/>
                    <a:gd name="T29" fmla="*/ 21 h 28"/>
                    <a:gd name="T30" fmla="*/ 24 w 31"/>
                    <a:gd name="T31" fmla="*/ 17 h 28"/>
                    <a:gd name="T32" fmla="*/ 25 w 31"/>
                    <a:gd name="T33" fmla="*/ 13 h 28"/>
                    <a:gd name="T34" fmla="*/ 20 w 31"/>
                    <a:gd name="T35" fmla="*/ 11 h 28"/>
                    <a:gd name="T36" fmla="*/ 18 w 31"/>
                    <a:gd name="T37" fmla="*/ 16 h 28"/>
                    <a:gd name="T38" fmla="*/ 13 w 31"/>
                    <a:gd name="T39" fmla="*/ 15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1" h="28">
                      <a:moveTo>
                        <a:pt x="13" y="15"/>
                      </a:moveTo>
                      <a:cubicBezTo>
                        <a:pt x="17" y="4"/>
                        <a:pt x="17" y="4"/>
                        <a:pt x="17" y="4"/>
                      </a:cubicBezTo>
                      <a:cubicBezTo>
                        <a:pt x="31" y="9"/>
                        <a:pt x="31" y="9"/>
                        <a:pt x="31" y="9"/>
                      </a:cubicBezTo>
                      <a:cubicBezTo>
                        <a:pt x="31" y="11"/>
                        <a:pt x="31" y="13"/>
                        <a:pt x="30" y="15"/>
                      </a:cubicBezTo>
                      <a:cubicBezTo>
                        <a:pt x="30" y="16"/>
                        <a:pt x="30" y="18"/>
                        <a:pt x="29" y="19"/>
                      </a:cubicBezTo>
                      <a:cubicBezTo>
                        <a:pt x="27" y="23"/>
                        <a:pt x="25" y="26"/>
                        <a:pt x="22" y="27"/>
                      </a:cubicBezTo>
                      <a:cubicBezTo>
                        <a:pt x="19" y="28"/>
                        <a:pt x="15" y="28"/>
                        <a:pt x="11" y="26"/>
                      </a:cubicBezTo>
                      <a:cubicBezTo>
                        <a:pt x="6" y="25"/>
                        <a:pt x="3" y="22"/>
                        <a:pt x="2" y="19"/>
                      </a:cubicBezTo>
                      <a:cubicBezTo>
                        <a:pt x="0" y="16"/>
                        <a:pt x="0" y="12"/>
                        <a:pt x="2" y="7"/>
                      </a:cubicBezTo>
                      <a:cubicBezTo>
                        <a:pt x="3" y="5"/>
                        <a:pt x="5" y="2"/>
                        <a:pt x="7" y="0"/>
                      </a:cubicBezTo>
                      <a:cubicBezTo>
                        <a:pt x="11" y="4"/>
                        <a:pt x="11" y="4"/>
                        <a:pt x="11" y="4"/>
                      </a:cubicBezTo>
                      <a:cubicBezTo>
                        <a:pt x="9" y="5"/>
                        <a:pt x="8" y="7"/>
                        <a:pt x="7" y="9"/>
                      </a:cubicBezTo>
                      <a:cubicBezTo>
                        <a:pt x="6" y="12"/>
                        <a:pt x="6" y="14"/>
                        <a:pt x="7" y="16"/>
                      </a:cubicBezTo>
                      <a:cubicBezTo>
                        <a:pt x="8" y="18"/>
                        <a:pt x="10" y="20"/>
                        <a:pt x="13" y="21"/>
                      </a:cubicBezTo>
                      <a:cubicBezTo>
                        <a:pt x="16" y="22"/>
                        <a:pt x="18" y="22"/>
                        <a:pt x="20" y="21"/>
                      </a:cubicBezTo>
                      <a:cubicBezTo>
                        <a:pt x="22" y="21"/>
                        <a:pt x="24" y="19"/>
                        <a:pt x="24" y="17"/>
                      </a:cubicBezTo>
                      <a:cubicBezTo>
                        <a:pt x="25" y="16"/>
                        <a:pt x="25" y="15"/>
                        <a:pt x="25" y="13"/>
                      </a:cubicBezTo>
                      <a:cubicBezTo>
                        <a:pt x="20" y="11"/>
                        <a:pt x="20" y="11"/>
                        <a:pt x="20" y="11"/>
                      </a:cubicBezTo>
                      <a:cubicBezTo>
                        <a:pt x="18" y="16"/>
                        <a:pt x="18" y="16"/>
                        <a:pt x="18" y="16"/>
                      </a:cubicBezTo>
                      <a:lnTo>
                        <a:pt x="13" y="15"/>
                      </a:lnTo>
                      <a:close/>
                    </a:path>
                  </a:pathLst>
                </a:custGeom>
                <a:solidFill>
                  <a:srgbClr val="A7D6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435" name="Freeform 370">
                  <a:extLst>
                    <a:ext uri="{FF2B5EF4-FFF2-40B4-BE49-F238E27FC236}">
                      <a16:creationId xmlns:a16="http://schemas.microsoft.com/office/drawing/2014/main" id="{CBB1FB00-375A-44AB-A0C1-DB72FB79A32B}"/>
                    </a:ext>
                  </a:extLst>
                </p:cNvPr>
                <p:cNvSpPr>
                  <a:spLocks/>
                </p:cNvSpPr>
                <p:nvPr/>
              </p:nvSpPr>
              <p:spPr bwMode="auto">
                <a:xfrm>
                  <a:off x="1871663" y="4649788"/>
                  <a:ext cx="114300" cy="100013"/>
                </a:xfrm>
                <a:custGeom>
                  <a:avLst/>
                  <a:gdLst>
                    <a:gd name="T0" fmla="*/ 72 w 72"/>
                    <a:gd name="T1" fmla="*/ 29 h 63"/>
                    <a:gd name="T2" fmla="*/ 57 w 72"/>
                    <a:gd name="T3" fmla="*/ 63 h 63"/>
                    <a:gd name="T4" fmla="*/ 0 w 72"/>
                    <a:gd name="T5" fmla="*/ 34 h 63"/>
                    <a:gd name="T6" fmla="*/ 16 w 72"/>
                    <a:gd name="T7" fmla="*/ 0 h 63"/>
                    <a:gd name="T8" fmla="*/ 25 w 72"/>
                    <a:gd name="T9" fmla="*/ 7 h 63"/>
                    <a:gd name="T10" fmla="*/ 16 w 72"/>
                    <a:gd name="T11" fmla="*/ 27 h 63"/>
                    <a:gd name="T12" fmla="*/ 27 w 72"/>
                    <a:gd name="T13" fmla="*/ 34 h 63"/>
                    <a:gd name="T14" fmla="*/ 39 w 72"/>
                    <a:gd name="T15" fmla="*/ 14 h 63"/>
                    <a:gd name="T16" fmla="*/ 48 w 72"/>
                    <a:gd name="T17" fmla="*/ 18 h 63"/>
                    <a:gd name="T18" fmla="*/ 39 w 72"/>
                    <a:gd name="T19" fmla="*/ 38 h 63"/>
                    <a:gd name="T20" fmla="*/ 52 w 72"/>
                    <a:gd name="T21" fmla="*/ 45 h 63"/>
                    <a:gd name="T22" fmla="*/ 63 w 72"/>
                    <a:gd name="T23" fmla="*/ 25 h 63"/>
                    <a:gd name="T24" fmla="*/ 72 w 72"/>
                    <a:gd name="T25" fmla="*/ 29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2" h="63">
                      <a:moveTo>
                        <a:pt x="72" y="29"/>
                      </a:moveTo>
                      <a:lnTo>
                        <a:pt x="57" y="63"/>
                      </a:lnTo>
                      <a:lnTo>
                        <a:pt x="0" y="34"/>
                      </a:lnTo>
                      <a:lnTo>
                        <a:pt x="16" y="0"/>
                      </a:lnTo>
                      <a:lnTo>
                        <a:pt x="25" y="7"/>
                      </a:lnTo>
                      <a:lnTo>
                        <a:pt x="16" y="27"/>
                      </a:lnTo>
                      <a:lnTo>
                        <a:pt x="27" y="34"/>
                      </a:lnTo>
                      <a:lnTo>
                        <a:pt x="39" y="14"/>
                      </a:lnTo>
                      <a:lnTo>
                        <a:pt x="48" y="18"/>
                      </a:lnTo>
                      <a:lnTo>
                        <a:pt x="39" y="38"/>
                      </a:lnTo>
                      <a:lnTo>
                        <a:pt x="52" y="45"/>
                      </a:lnTo>
                      <a:lnTo>
                        <a:pt x="63" y="25"/>
                      </a:lnTo>
                      <a:lnTo>
                        <a:pt x="72" y="29"/>
                      </a:lnTo>
                      <a:close/>
                    </a:path>
                  </a:pathLst>
                </a:custGeom>
                <a:solidFill>
                  <a:srgbClr val="A7D6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436" name="Freeform 371">
                  <a:extLst>
                    <a:ext uri="{FF2B5EF4-FFF2-40B4-BE49-F238E27FC236}">
                      <a16:creationId xmlns:a16="http://schemas.microsoft.com/office/drawing/2014/main" id="{9C5409D6-26C6-47F0-8505-FFB4D8C26767}"/>
                    </a:ext>
                  </a:extLst>
                </p:cNvPr>
                <p:cNvSpPr>
                  <a:spLocks noEditPoints="1"/>
                </p:cNvSpPr>
                <p:nvPr/>
              </p:nvSpPr>
              <p:spPr bwMode="auto">
                <a:xfrm>
                  <a:off x="1922463" y="4560888"/>
                  <a:ext cx="109538" cy="106363"/>
                </a:xfrm>
                <a:custGeom>
                  <a:avLst/>
                  <a:gdLst>
                    <a:gd name="T0" fmla="*/ 23 w 31"/>
                    <a:gd name="T1" fmla="*/ 4 h 30"/>
                    <a:gd name="T2" fmla="*/ 30 w 31"/>
                    <a:gd name="T3" fmla="*/ 13 h 30"/>
                    <a:gd name="T4" fmla="*/ 28 w 31"/>
                    <a:gd name="T5" fmla="*/ 23 h 30"/>
                    <a:gd name="T6" fmla="*/ 19 w 31"/>
                    <a:gd name="T7" fmla="*/ 30 h 30"/>
                    <a:gd name="T8" fmla="*/ 8 w 31"/>
                    <a:gd name="T9" fmla="*/ 27 h 30"/>
                    <a:gd name="T10" fmla="*/ 1 w 31"/>
                    <a:gd name="T11" fmla="*/ 18 h 30"/>
                    <a:gd name="T12" fmla="*/ 3 w 31"/>
                    <a:gd name="T13" fmla="*/ 7 h 30"/>
                    <a:gd name="T14" fmla="*/ 12 w 31"/>
                    <a:gd name="T15" fmla="*/ 1 h 30"/>
                    <a:gd name="T16" fmla="*/ 23 w 31"/>
                    <a:gd name="T17" fmla="*/ 4 h 30"/>
                    <a:gd name="T18" fmla="*/ 12 w 31"/>
                    <a:gd name="T19" fmla="*/ 21 h 30"/>
                    <a:gd name="T20" fmla="*/ 19 w 31"/>
                    <a:gd name="T21" fmla="*/ 24 h 30"/>
                    <a:gd name="T22" fmla="*/ 24 w 31"/>
                    <a:gd name="T23" fmla="*/ 20 h 30"/>
                    <a:gd name="T24" fmla="*/ 19 w 31"/>
                    <a:gd name="T25" fmla="*/ 9 h 30"/>
                    <a:gd name="T26" fmla="*/ 7 w 31"/>
                    <a:gd name="T27" fmla="*/ 10 h 30"/>
                    <a:gd name="T28" fmla="*/ 6 w 31"/>
                    <a:gd name="T29" fmla="*/ 16 h 30"/>
                    <a:gd name="T30" fmla="*/ 12 w 31"/>
                    <a:gd name="T31" fmla="*/ 21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1" h="30">
                      <a:moveTo>
                        <a:pt x="23" y="4"/>
                      </a:moveTo>
                      <a:cubicBezTo>
                        <a:pt x="27" y="6"/>
                        <a:pt x="29" y="9"/>
                        <a:pt x="30" y="13"/>
                      </a:cubicBezTo>
                      <a:cubicBezTo>
                        <a:pt x="31" y="16"/>
                        <a:pt x="30" y="19"/>
                        <a:pt x="28" y="23"/>
                      </a:cubicBezTo>
                      <a:cubicBezTo>
                        <a:pt x="26" y="27"/>
                        <a:pt x="23" y="29"/>
                        <a:pt x="19" y="30"/>
                      </a:cubicBezTo>
                      <a:cubicBezTo>
                        <a:pt x="16" y="30"/>
                        <a:pt x="12" y="29"/>
                        <a:pt x="8" y="27"/>
                      </a:cubicBezTo>
                      <a:cubicBezTo>
                        <a:pt x="4" y="24"/>
                        <a:pt x="2" y="21"/>
                        <a:pt x="1" y="18"/>
                      </a:cubicBezTo>
                      <a:cubicBezTo>
                        <a:pt x="0" y="15"/>
                        <a:pt x="1" y="11"/>
                        <a:pt x="3" y="7"/>
                      </a:cubicBezTo>
                      <a:cubicBezTo>
                        <a:pt x="5" y="4"/>
                        <a:pt x="8" y="1"/>
                        <a:pt x="12" y="1"/>
                      </a:cubicBezTo>
                      <a:cubicBezTo>
                        <a:pt x="15" y="0"/>
                        <a:pt x="19" y="1"/>
                        <a:pt x="23" y="4"/>
                      </a:cubicBezTo>
                      <a:close/>
                      <a:moveTo>
                        <a:pt x="12" y="21"/>
                      </a:moveTo>
                      <a:cubicBezTo>
                        <a:pt x="14" y="23"/>
                        <a:pt x="17" y="24"/>
                        <a:pt x="19" y="24"/>
                      </a:cubicBezTo>
                      <a:cubicBezTo>
                        <a:pt x="21" y="24"/>
                        <a:pt x="22" y="22"/>
                        <a:pt x="24" y="20"/>
                      </a:cubicBezTo>
                      <a:cubicBezTo>
                        <a:pt x="26" y="16"/>
                        <a:pt x="25" y="13"/>
                        <a:pt x="19" y="9"/>
                      </a:cubicBezTo>
                      <a:cubicBezTo>
                        <a:pt x="14" y="6"/>
                        <a:pt x="10" y="6"/>
                        <a:pt x="7" y="10"/>
                      </a:cubicBezTo>
                      <a:cubicBezTo>
                        <a:pt x="6" y="12"/>
                        <a:pt x="6" y="14"/>
                        <a:pt x="6" y="16"/>
                      </a:cubicBezTo>
                      <a:cubicBezTo>
                        <a:pt x="7" y="18"/>
                        <a:pt x="9" y="20"/>
                        <a:pt x="12" y="21"/>
                      </a:cubicBezTo>
                      <a:close/>
                    </a:path>
                  </a:pathLst>
                </a:custGeom>
                <a:solidFill>
                  <a:srgbClr val="A7D6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437" name="Freeform 372">
                  <a:extLst>
                    <a:ext uri="{FF2B5EF4-FFF2-40B4-BE49-F238E27FC236}">
                      <a16:creationId xmlns:a16="http://schemas.microsoft.com/office/drawing/2014/main" id="{CAAA1B9F-8E6D-40FD-9D92-07856FEF5B0C}"/>
                    </a:ext>
                  </a:extLst>
                </p:cNvPr>
                <p:cNvSpPr>
                  <a:spLocks/>
                </p:cNvSpPr>
                <p:nvPr/>
              </p:nvSpPr>
              <p:spPr bwMode="auto">
                <a:xfrm>
                  <a:off x="1993901" y="4465638"/>
                  <a:ext cx="109538" cy="106363"/>
                </a:xfrm>
                <a:custGeom>
                  <a:avLst/>
                  <a:gdLst>
                    <a:gd name="T0" fmla="*/ 13 w 31"/>
                    <a:gd name="T1" fmla="*/ 16 h 30"/>
                    <a:gd name="T2" fmla="*/ 20 w 31"/>
                    <a:gd name="T3" fmla="*/ 7 h 30"/>
                    <a:gd name="T4" fmla="*/ 31 w 31"/>
                    <a:gd name="T5" fmla="*/ 16 h 30"/>
                    <a:gd name="T6" fmla="*/ 29 w 31"/>
                    <a:gd name="T7" fmla="*/ 21 h 30"/>
                    <a:gd name="T8" fmla="*/ 26 w 31"/>
                    <a:gd name="T9" fmla="*/ 25 h 30"/>
                    <a:gd name="T10" fmla="*/ 17 w 31"/>
                    <a:gd name="T11" fmla="*/ 30 h 30"/>
                    <a:gd name="T12" fmla="*/ 6 w 31"/>
                    <a:gd name="T13" fmla="*/ 26 h 30"/>
                    <a:gd name="T14" fmla="*/ 0 w 31"/>
                    <a:gd name="T15" fmla="*/ 16 h 30"/>
                    <a:gd name="T16" fmla="*/ 4 w 31"/>
                    <a:gd name="T17" fmla="*/ 5 h 30"/>
                    <a:gd name="T18" fmla="*/ 11 w 31"/>
                    <a:gd name="T19" fmla="*/ 0 h 30"/>
                    <a:gd name="T20" fmla="*/ 14 w 31"/>
                    <a:gd name="T21" fmla="*/ 4 h 30"/>
                    <a:gd name="T22" fmla="*/ 8 w 31"/>
                    <a:gd name="T23" fmla="*/ 8 h 30"/>
                    <a:gd name="T24" fmla="*/ 6 w 31"/>
                    <a:gd name="T25" fmla="*/ 15 h 30"/>
                    <a:gd name="T26" fmla="*/ 10 w 31"/>
                    <a:gd name="T27" fmla="*/ 21 h 30"/>
                    <a:gd name="T28" fmla="*/ 17 w 31"/>
                    <a:gd name="T29" fmla="*/ 24 h 30"/>
                    <a:gd name="T30" fmla="*/ 22 w 31"/>
                    <a:gd name="T31" fmla="*/ 22 h 30"/>
                    <a:gd name="T32" fmla="*/ 25 w 31"/>
                    <a:gd name="T33" fmla="*/ 18 h 30"/>
                    <a:gd name="T34" fmla="*/ 20 w 31"/>
                    <a:gd name="T35" fmla="*/ 15 h 30"/>
                    <a:gd name="T36" fmla="*/ 17 w 31"/>
                    <a:gd name="T37" fmla="*/ 19 h 30"/>
                    <a:gd name="T38" fmla="*/ 13 w 31"/>
                    <a:gd name="T39" fmla="*/ 16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1" h="30">
                      <a:moveTo>
                        <a:pt x="13" y="16"/>
                      </a:moveTo>
                      <a:cubicBezTo>
                        <a:pt x="20" y="7"/>
                        <a:pt x="20" y="7"/>
                        <a:pt x="20" y="7"/>
                      </a:cubicBezTo>
                      <a:cubicBezTo>
                        <a:pt x="31" y="16"/>
                        <a:pt x="31" y="16"/>
                        <a:pt x="31" y="16"/>
                      </a:cubicBezTo>
                      <a:cubicBezTo>
                        <a:pt x="31" y="18"/>
                        <a:pt x="30" y="20"/>
                        <a:pt x="29" y="21"/>
                      </a:cubicBezTo>
                      <a:cubicBezTo>
                        <a:pt x="28" y="22"/>
                        <a:pt x="27" y="24"/>
                        <a:pt x="26" y="25"/>
                      </a:cubicBezTo>
                      <a:cubicBezTo>
                        <a:pt x="23" y="28"/>
                        <a:pt x="20" y="30"/>
                        <a:pt x="17" y="30"/>
                      </a:cubicBezTo>
                      <a:cubicBezTo>
                        <a:pt x="14" y="30"/>
                        <a:pt x="10" y="29"/>
                        <a:pt x="6" y="26"/>
                      </a:cubicBezTo>
                      <a:cubicBezTo>
                        <a:pt x="3" y="23"/>
                        <a:pt x="1" y="20"/>
                        <a:pt x="0" y="16"/>
                      </a:cubicBezTo>
                      <a:cubicBezTo>
                        <a:pt x="0" y="12"/>
                        <a:pt x="1" y="9"/>
                        <a:pt x="4" y="5"/>
                      </a:cubicBezTo>
                      <a:cubicBezTo>
                        <a:pt x="6" y="3"/>
                        <a:pt x="8" y="1"/>
                        <a:pt x="11" y="0"/>
                      </a:cubicBezTo>
                      <a:cubicBezTo>
                        <a:pt x="14" y="4"/>
                        <a:pt x="14" y="4"/>
                        <a:pt x="14" y="4"/>
                      </a:cubicBezTo>
                      <a:cubicBezTo>
                        <a:pt x="11" y="5"/>
                        <a:pt x="10" y="7"/>
                        <a:pt x="8" y="8"/>
                      </a:cubicBezTo>
                      <a:cubicBezTo>
                        <a:pt x="7" y="10"/>
                        <a:pt x="6" y="13"/>
                        <a:pt x="6" y="15"/>
                      </a:cubicBezTo>
                      <a:cubicBezTo>
                        <a:pt x="7" y="17"/>
                        <a:pt x="8" y="19"/>
                        <a:pt x="10" y="21"/>
                      </a:cubicBezTo>
                      <a:cubicBezTo>
                        <a:pt x="13" y="23"/>
                        <a:pt x="15" y="24"/>
                        <a:pt x="17" y="24"/>
                      </a:cubicBezTo>
                      <a:cubicBezTo>
                        <a:pt x="19" y="24"/>
                        <a:pt x="21" y="23"/>
                        <a:pt x="22" y="22"/>
                      </a:cubicBezTo>
                      <a:cubicBezTo>
                        <a:pt x="23" y="21"/>
                        <a:pt x="24" y="19"/>
                        <a:pt x="25" y="18"/>
                      </a:cubicBezTo>
                      <a:cubicBezTo>
                        <a:pt x="20" y="15"/>
                        <a:pt x="20" y="15"/>
                        <a:pt x="20" y="15"/>
                      </a:cubicBezTo>
                      <a:cubicBezTo>
                        <a:pt x="17" y="19"/>
                        <a:pt x="17" y="19"/>
                        <a:pt x="17" y="19"/>
                      </a:cubicBezTo>
                      <a:lnTo>
                        <a:pt x="13" y="16"/>
                      </a:lnTo>
                      <a:close/>
                    </a:path>
                  </a:pathLst>
                </a:custGeom>
                <a:solidFill>
                  <a:srgbClr val="A7D6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438" name="Freeform 373">
                  <a:extLst>
                    <a:ext uri="{FF2B5EF4-FFF2-40B4-BE49-F238E27FC236}">
                      <a16:creationId xmlns:a16="http://schemas.microsoft.com/office/drawing/2014/main" id="{7BAF5D79-AC36-4BF7-8D2E-2E73D1FAA7D0}"/>
                    </a:ext>
                  </a:extLst>
                </p:cNvPr>
                <p:cNvSpPr>
                  <a:spLocks noEditPoints="1"/>
                </p:cNvSpPr>
                <p:nvPr/>
              </p:nvSpPr>
              <p:spPr bwMode="auto">
                <a:xfrm>
                  <a:off x="2051051" y="4397376"/>
                  <a:ext cx="131763" cy="109538"/>
                </a:xfrm>
                <a:custGeom>
                  <a:avLst/>
                  <a:gdLst>
                    <a:gd name="T0" fmla="*/ 17 w 37"/>
                    <a:gd name="T1" fmla="*/ 19 h 31"/>
                    <a:gd name="T2" fmla="*/ 25 w 37"/>
                    <a:gd name="T3" fmla="*/ 27 h 31"/>
                    <a:gd name="T4" fmla="*/ 21 w 37"/>
                    <a:gd name="T5" fmla="*/ 31 h 31"/>
                    <a:gd name="T6" fmla="*/ 0 w 37"/>
                    <a:gd name="T7" fmla="*/ 11 h 31"/>
                    <a:gd name="T8" fmla="*/ 6 w 37"/>
                    <a:gd name="T9" fmla="*/ 5 h 31"/>
                    <a:gd name="T10" fmla="*/ 14 w 37"/>
                    <a:gd name="T11" fmla="*/ 1 h 31"/>
                    <a:gd name="T12" fmla="*/ 20 w 37"/>
                    <a:gd name="T13" fmla="*/ 3 h 31"/>
                    <a:gd name="T14" fmla="*/ 23 w 37"/>
                    <a:gd name="T15" fmla="*/ 7 h 31"/>
                    <a:gd name="T16" fmla="*/ 22 w 37"/>
                    <a:gd name="T17" fmla="*/ 12 h 31"/>
                    <a:gd name="T18" fmla="*/ 37 w 37"/>
                    <a:gd name="T19" fmla="*/ 15 h 31"/>
                    <a:gd name="T20" fmla="*/ 32 w 37"/>
                    <a:gd name="T21" fmla="*/ 20 h 31"/>
                    <a:gd name="T22" fmla="*/ 19 w 37"/>
                    <a:gd name="T23" fmla="*/ 17 h 31"/>
                    <a:gd name="T24" fmla="*/ 17 w 37"/>
                    <a:gd name="T25" fmla="*/ 19 h 31"/>
                    <a:gd name="T26" fmla="*/ 14 w 37"/>
                    <a:gd name="T27" fmla="*/ 16 h 31"/>
                    <a:gd name="T28" fmla="*/ 15 w 37"/>
                    <a:gd name="T29" fmla="*/ 14 h 31"/>
                    <a:gd name="T30" fmla="*/ 17 w 37"/>
                    <a:gd name="T31" fmla="*/ 11 h 31"/>
                    <a:gd name="T32" fmla="*/ 16 w 37"/>
                    <a:gd name="T33" fmla="*/ 8 h 31"/>
                    <a:gd name="T34" fmla="*/ 13 w 37"/>
                    <a:gd name="T35" fmla="*/ 6 h 31"/>
                    <a:gd name="T36" fmla="*/ 9 w 37"/>
                    <a:gd name="T37" fmla="*/ 9 h 31"/>
                    <a:gd name="T38" fmla="*/ 8 w 37"/>
                    <a:gd name="T39" fmla="*/ 10 h 31"/>
                    <a:gd name="T40" fmla="*/ 14 w 37"/>
                    <a:gd name="T41" fmla="*/ 16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7" h="31">
                      <a:moveTo>
                        <a:pt x="17" y="19"/>
                      </a:moveTo>
                      <a:cubicBezTo>
                        <a:pt x="25" y="27"/>
                        <a:pt x="25" y="27"/>
                        <a:pt x="25" y="27"/>
                      </a:cubicBezTo>
                      <a:cubicBezTo>
                        <a:pt x="21" y="31"/>
                        <a:pt x="21" y="31"/>
                        <a:pt x="21" y="31"/>
                      </a:cubicBezTo>
                      <a:cubicBezTo>
                        <a:pt x="0" y="11"/>
                        <a:pt x="0" y="11"/>
                        <a:pt x="0" y="11"/>
                      </a:cubicBezTo>
                      <a:cubicBezTo>
                        <a:pt x="6" y="5"/>
                        <a:pt x="6" y="5"/>
                        <a:pt x="6" y="5"/>
                      </a:cubicBezTo>
                      <a:cubicBezTo>
                        <a:pt x="9" y="2"/>
                        <a:pt x="12" y="1"/>
                        <a:pt x="14" y="1"/>
                      </a:cubicBezTo>
                      <a:cubicBezTo>
                        <a:pt x="16" y="0"/>
                        <a:pt x="18" y="1"/>
                        <a:pt x="20" y="3"/>
                      </a:cubicBezTo>
                      <a:cubicBezTo>
                        <a:pt x="22" y="4"/>
                        <a:pt x="22" y="6"/>
                        <a:pt x="23" y="7"/>
                      </a:cubicBezTo>
                      <a:cubicBezTo>
                        <a:pt x="23" y="9"/>
                        <a:pt x="23" y="11"/>
                        <a:pt x="22" y="12"/>
                      </a:cubicBezTo>
                      <a:cubicBezTo>
                        <a:pt x="30" y="14"/>
                        <a:pt x="34" y="15"/>
                        <a:pt x="37" y="15"/>
                      </a:cubicBezTo>
                      <a:cubicBezTo>
                        <a:pt x="32" y="20"/>
                        <a:pt x="32" y="20"/>
                        <a:pt x="32" y="20"/>
                      </a:cubicBezTo>
                      <a:cubicBezTo>
                        <a:pt x="19" y="17"/>
                        <a:pt x="19" y="17"/>
                        <a:pt x="19" y="17"/>
                      </a:cubicBezTo>
                      <a:lnTo>
                        <a:pt x="17" y="19"/>
                      </a:lnTo>
                      <a:close/>
                      <a:moveTo>
                        <a:pt x="14" y="16"/>
                      </a:moveTo>
                      <a:cubicBezTo>
                        <a:pt x="15" y="14"/>
                        <a:pt x="15" y="14"/>
                        <a:pt x="15" y="14"/>
                      </a:cubicBezTo>
                      <a:cubicBezTo>
                        <a:pt x="16" y="13"/>
                        <a:pt x="17" y="12"/>
                        <a:pt x="17" y="11"/>
                      </a:cubicBezTo>
                      <a:cubicBezTo>
                        <a:pt x="17" y="10"/>
                        <a:pt x="17" y="9"/>
                        <a:pt x="16" y="8"/>
                      </a:cubicBezTo>
                      <a:cubicBezTo>
                        <a:pt x="15" y="7"/>
                        <a:pt x="14" y="6"/>
                        <a:pt x="13" y="6"/>
                      </a:cubicBezTo>
                      <a:cubicBezTo>
                        <a:pt x="12" y="7"/>
                        <a:pt x="11" y="8"/>
                        <a:pt x="9" y="9"/>
                      </a:cubicBezTo>
                      <a:cubicBezTo>
                        <a:pt x="8" y="10"/>
                        <a:pt x="8" y="10"/>
                        <a:pt x="8" y="10"/>
                      </a:cubicBezTo>
                      <a:lnTo>
                        <a:pt x="14" y="16"/>
                      </a:lnTo>
                      <a:close/>
                    </a:path>
                  </a:pathLst>
                </a:custGeom>
                <a:solidFill>
                  <a:srgbClr val="A7D6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439" name="Freeform 374">
                  <a:extLst>
                    <a:ext uri="{FF2B5EF4-FFF2-40B4-BE49-F238E27FC236}">
                      <a16:creationId xmlns:a16="http://schemas.microsoft.com/office/drawing/2014/main" id="{E19650E0-5D02-4854-9ADD-942718961373}"/>
                    </a:ext>
                  </a:extLst>
                </p:cNvPr>
                <p:cNvSpPr>
                  <a:spLocks noEditPoints="1"/>
                </p:cNvSpPr>
                <p:nvPr/>
              </p:nvSpPr>
              <p:spPr bwMode="auto">
                <a:xfrm>
                  <a:off x="2149476" y="4325938"/>
                  <a:ext cx="114300" cy="120650"/>
                </a:xfrm>
                <a:custGeom>
                  <a:avLst/>
                  <a:gdLst>
                    <a:gd name="T0" fmla="*/ 27 w 32"/>
                    <a:gd name="T1" fmla="*/ 21 h 34"/>
                    <a:gd name="T2" fmla="*/ 21 w 32"/>
                    <a:gd name="T3" fmla="*/ 17 h 34"/>
                    <a:gd name="T4" fmla="*/ 13 w 32"/>
                    <a:gd name="T5" fmla="*/ 23 h 34"/>
                    <a:gd name="T6" fmla="*/ 15 w 32"/>
                    <a:gd name="T7" fmla="*/ 30 h 34"/>
                    <a:gd name="T8" fmla="*/ 10 w 32"/>
                    <a:gd name="T9" fmla="*/ 34 h 34"/>
                    <a:gd name="T10" fmla="*/ 0 w 32"/>
                    <a:gd name="T11" fmla="*/ 5 h 34"/>
                    <a:gd name="T12" fmla="*/ 6 w 32"/>
                    <a:gd name="T13" fmla="*/ 0 h 34"/>
                    <a:gd name="T14" fmla="*/ 32 w 32"/>
                    <a:gd name="T15" fmla="*/ 17 h 34"/>
                    <a:gd name="T16" fmla="*/ 27 w 32"/>
                    <a:gd name="T17" fmla="*/ 21 h 34"/>
                    <a:gd name="T18" fmla="*/ 16 w 32"/>
                    <a:gd name="T19" fmla="*/ 14 h 34"/>
                    <a:gd name="T20" fmla="*/ 7 w 32"/>
                    <a:gd name="T21" fmla="*/ 7 h 34"/>
                    <a:gd name="T22" fmla="*/ 6 w 32"/>
                    <a:gd name="T23" fmla="*/ 6 h 34"/>
                    <a:gd name="T24" fmla="*/ 11 w 32"/>
                    <a:gd name="T25" fmla="*/ 18 h 34"/>
                    <a:gd name="T26" fmla="*/ 16 w 32"/>
                    <a:gd name="T27" fmla="*/ 1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2" h="34">
                      <a:moveTo>
                        <a:pt x="27" y="21"/>
                      </a:moveTo>
                      <a:cubicBezTo>
                        <a:pt x="21" y="17"/>
                        <a:pt x="21" y="17"/>
                        <a:pt x="21" y="17"/>
                      </a:cubicBezTo>
                      <a:cubicBezTo>
                        <a:pt x="13" y="23"/>
                        <a:pt x="13" y="23"/>
                        <a:pt x="13" y="23"/>
                      </a:cubicBezTo>
                      <a:cubicBezTo>
                        <a:pt x="15" y="30"/>
                        <a:pt x="15" y="30"/>
                        <a:pt x="15" y="30"/>
                      </a:cubicBezTo>
                      <a:cubicBezTo>
                        <a:pt x="10" y="34"/>
                        <a:pt x="10" y="34"/>
                        <a:pt x="10" y="34"/>
                      </a:cubicBezTo>
                      <a:cubicBezTo>
                        <a:pt x="0" y="5"/>
                        <a:pt x="0" y="5"/>
                        <a:pt x="0" y="5"/>
                      </a:cubicBezTo>
                      <a:cubicBezTo>
                        <a:pt x="6" y="0"/>
                        <a:pt x="6" y="0"/>
                        <a:pt x="6" y="0"/>
                      </a:cubicBezTo>
                      <a:cubicBezTo>
                        <a:pt x="32" y="17"/>
                        <a:pt x="32" y="17"/>
                        <a:pt x="32" y="17"/>
                      </a:cubicBezTo>
                      <a:lnTo>
                        <a:pt x="27" y="21"/>
                      </a:lnTo>
                      <a:close/>
                      <a:moveTo>
                        <a:pt x="16" y="14"/>
                      </a:moveTo>
                      <a:cubicBezTo>
                        <a:pt x="11" y="10"/>
                        <a:pt x="8" y="8"/>
                        <a:pt x="7" y="7"/>
                      </a:cubicBezTo>
                      <a:cubicBezTo>
                        <a:pt x="7" y="7"/>
                        <a:pt x="6" y="7"/>
                        <a:pt x="6" y="6"/>
                      </a:cubicBezTo>
                      <a:cubicBezTo>
                        <a:pt x="6" y="8"/>
                        <a:pt x="8" y="12"/>
                        <a:pt x="11" y="18"/>
                      </a:cubicBezTo>
                      <a:lnTo>
                        <a:pt x="16" y="14"/>
                      </a:lnTo>
                      <a:close/>
                    </a:path>
                  </a:pathLst>
                </a:custGeom>
                <a:solidFill>
                  <a:srgbClr val="A7D6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440" name="Freeform 375">
                  <a:extLst>
                    <a:ext uri="{FF2B5EF4-FFF2-40B4-BE49-F238E27FC236}">
                      <a16:creationId xmlns:a16="http://schemas.microsoft.com/office/drawing/2014/main" id="{ADE80B80-FDC7-46CF-892B-428581B3DF3E}"/>
                    </a:ext>
                  </a:extLst>
                </p:cNvPr>
                <p:cNvSpPr>
                  <a:spLocks noEditPoints="1"/>
                </p:cNvSpPr>
                <p:nvPr/>
              </p:nvSpPr>
              <p:spPr bwMode="auto">
                <a:xfrm>
                  <a:off x="2217738" y="4265613"/>
                  <a:ext cx="85725" cy="114300"/>
                </a:xfrm>
                <a:custGeom>
                  <a:avLst/>
                  <a:gdLst>
                    <a:gd name="T0" fmla="*/ 22 w 24"/>
                    <a:gd name="T1" fmla="*/ 4 h 32"/>
                    <a:gd name="T2" fmla="*/ 23 w 24"/>
                    <a:gd name="T3" fmla="*/ 12 h 32"/>
                    <a:gd name="T4" fmla="*/ 18 w 24"/>
                    <a:gd name="T5" fmla="*/ 18 h 32"/>
                    <a:gd name="T6" fmla="*/ 15 w 24"/>
                    <a:gd name="T7" fmla="*/ 20 h 32"/>
                    <a:gd name="T8" fmla="*/ 21 w 24"/>
                    <a:gd name="T9" fmla="*/ 28 h 32"/>
                    <a:gd name="T10" fmla="*/ 16 w 24"/>
                    <a:gd name="T11" fmla="*/ 32 h 32"/>
                    <a:gd name="T12" fmla="*/ 0 w 24"/>
                    <a:gd name="T13" fmla="*/ 8 h 32"/>
                    <a:gd name="T14" fmla="*/ 8 w 24"/>
                    <a:gd name="T15" fmla="*/ 3 h 32"/>
                    <a:gd name="T16" fmla="*/ 16 w 24"/>
                    <a:gd name="T17" fmla="*/ 0 h 32"/>
                    <a:gd name="T18" fmla="*/ 22 w 24"/>
                    <a:gd name="T19" fmla="*/ 4 h 32"/>
                    <a:gd name="T20" fmla="*/ 13 w 24"/>
                    <a:gd name="T21" fmla="*/ 16 h 32"/>
                    <a:gd name="T22" fmla="*/ 14 w 24"/>
                    <a:gd name="T23" fmla="*/ 15 h 32"/>
                    <a:gd name="T24" fmla="*/ 17 w 24"/>
                    <a:gd name="T25" fmla="*/ 11 h 32"/>
                    <a:gd name="T26" fmla="*/ 17 w 24"/>
                    <a:gd name="T27" fmla="*/ 8 h 32"/>
                    <a:gd name="T28" fmla="*/ 14 w 24"/>
                    <a:gd name="T29" fmla="*/ 6 h 32"/>
                    <a:gd name="T30" fmla="*/ 11 w 24"/>
                    <a:gd name="T31" fmla="*/ 7 h 32"/>
                    <a:gd name="T32" fmla="*/ 8 w 24"/>
                    <a:gd name="T33" fmla="*/ 8 h 32"/>
                    <a:gd name="T34" fmla="*/ 13 w 24"/>
                    <a:gd name="T35" fmla="*/ 1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4" h="32">
                      <a:moveTo>
                        <a:pt x="22" y="4"/>
                      </a:moveTo>
                      <a:cubicBezTo>
                        <a:pt x="23" y="7"/>
                        <a:pt x="24" y="10"/>
                        <a:pt x="23" y="12"/>
                      </a:cubicBezTo>
                      <a:cubicBezTo>
                        <a:pt x="22" y="14"/>
                        <a:pt x="21" y="16"/>
                        <a:pt x="18" y="18"/>
                      </a:cubicBezTo>
                      <a:cubicBezTo>
                        <a:pt x="15" y="20"/>
                        <a:pt x="15" y="20"/>
                        <a:pt x="15" y="20"/>
                      </a:cubicBezTo>
                      <a:cubicBezTo>
                        <a:pt x="21" y="28"/>
                        <a:pt x="21" y="28"/>
                        <a:pt x="21" y="28"/>
                      </a:cubicBezTo>
                      <a:cubicBezTo>
                        <a:pt x="16" y="32"/>
                        <a:pt x="16" y="32"/>
                        <a:pt x="16" y="32"/>
                      </a:cubicBezTo>
                      <a:cubicBezTo>
                        <a:pt x="0" y="8"/>
                        <a:pt x="0" y="8"/>
                        <a:pt x="0" y="8"/>
                      </a:cubicBezTo>
                      <a:cubicBezTo>
                        <a:pt x="8" y="3"/>
                        <a:pt x="8" y="3"/>
                        <a:pt x="8" y="3"/>
                      </a:cubicBezTo>
                      <a:cubicBezTo>
                        <a:pt x="11" y="1"/>
                        <a:pt x="14" y="0"/>
                        <a:pt x="16" y="0"/>
                      </a:cubicBezTo>
                      <a:cubicBezTo>
                        <a:pt x="18" y="1"/>
                        <a:pt x="20" y="2"/>
                        <a:pt x="22" y="4"/>
                      </a:cubicBezTo>
                      <a:close/>
                      <a:moveTo>
                        <a:pt x="13" y="16"/>
                      </a:moveTo>
                      <a:cubicBezTo>
                        <a:pt x="14" y="15"/>
                        <a:pt x="14" y="15"/>
                        <a:pt x="14" y="15"/>
                      </a:cubicBezTo>
                      <a:cubicBezTo>
                        <a:pt x="16" y="14"/>
                        <a:pt x="17" y="12"/>
                        <a:pt x="17" y="11"/>
                      </a:cubicBezTo>
                      <a:cubicBezTo>
                        <a:pt x="18" y="10"/>
                        <a:pt x="18" y="9"/>
                        <a:pt x="17" y="8"/>
                      </a:cubicBezTo>
                      <a:cubicBezTo>
                        <a:pt x="16" y="7"/>
                        <a:pt x="15" y="6"/>
                        <a:pt x="14" y="6"/>
                      </a:cubicBezTo>
                      <a:cubicBezTo>
                        <a:pt x="13" y="6"/>
                        <a:pt x="12" y="6"/>
                        <a:pt x="11" y="7"/>
                      </a:cubicBezTo>
                      <a:cubicBezTo>
                        <a:pt x="8" y="8"/>
                        <a:pt x="8" y="8"/>
                        <a:pt x="8" y="8"/>
                      </a:cubicBezTo>
                      <a:lnTo>
                        <a:pt x="13" y="16"/>
                      </a:lnTo>
                      <a:close/>
                    </a:path>
                  </a:pathLst>
                </a:custGeom>
                <a:solidFill>
                  <a:srgbClr val="A7D6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441" name="Freeform 376">
                  <a:extLst>
                    <a:ext uri="{FF2B5EF4-FFF2-40B4-BE49-F238E27FC236}">
                      <a16:creationId xmlns:a16="http://schemas.microsoft.com/office/drawing/2014/main" id="{D81CE8C7-3DE4-4223-A783-A47DA67BC112}"/>
                    </a:ext>
                  </a:extLst>
                </p:cNvPr>
                <p:cNvSpPr>
                  <a:spLocks/>
                </p:cNvSpPr>
                <p:nvPr/>
              </p:nvSpPr>
              <p:spPr bwMode="auto">
                <a:xfrm>
                  <a:off x="2303463" y="4205288"/>
                  <a:ext cx="117475" cy="128588"/>
                </a:xfrm>
                <a:custGeom>
                  <a:avLst/>
                  <a:gdLst>
                    <a:gd name="T0" fmla="*/ 74 w 74"/>
                    <a:gd name="T1" fmla="*/ 56 h 81"/>
                    <a:gd name="T2" fmla="*/ 63 w 74"/>
                    <a:gd name="T3" fmla="*/ 63 h 81"/>
                    <a:gd name="T4" fmla="*/ 49 w 74"/>
                    <a:gd name="T5" fmla="*/ 38 h 81"/>
                    <a:gd name="T6" fmla="*/ 27 w 74"/>
                    <a:gd name="T7" fmla="*/ 49 h 81"/>
                    <a:gd name="T8" fmla="*/ 40 w 74"/>
                    <a:gd name="T9" fmla="*/ 74 h 81"/>
                    <a:gd name="T10" fmla="*/ 27 w 74"/>
                    <a:gd name="T11" fmla="*/ 81 h 81"/>
                    <a:gd name="T12" fmla="*/ 0 w 74"/>
                    <a:gd name="T13" fmla="*/ 22 h 81"/>
                    <a:gd name="T14" fmla="*/ 11 w 74"/>
                    <a:gd name="T15" fmla="*/ 16 h 81"/>
                    <a:gd name="T16" fmla="*/ 22 w 74"/>
                    <a:gd name="T17" fmla="*/ 38 h 81"/>
                    <a:gd name="T18" fmla="*/ 45 w 74"/>
                    <a:gd name="T19" fmla="*/ 27 h 81"/>
                    <a:gd name="T20" fmla="*/ 33 w 74"/>
                    <a:gd name="T21" fmla="*/ 4 h 81"/>
                    <a:gd name="T22" fmla="*/ 47 w 74"/>
                    <a:gd name="T23" fmla="*/ 0 h 81"/>
                    <a:gd name="T24" fmla="*/ 74 w 74"/>
                    <a:gd name="T25" fmla="*/ 56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4" h="81">
                      <a:moveTo>
                        <a:pt x="74" y="56"/>
                      </a:moveTo>
                      <a:lnTo>
                        <a:pt x="63" y="63"/>
                      </a:lnTo>
                      <a:lnTo>
                        <a:pt x="49" y="38"/>
                      </a:lnTo>
                      <a:lnTo>
                        <a:pt x="27" y="49"/>
                      </a:lnTo>
                      <a:lnTo>
                        <a:pt x="40" y="74"/>
                      </a:lnTo>
                      <a:lnTo>
                        <a:pt x="27" y="81"/>
                      </a:lnTo>
                      <a:lnTo>
                        <a:pt x="0" y="22"/>
                      </a:lnTo>
                      <a:lnTo>
                        <a:pt x="11" y="16"/>
                      </a:lnTo>
                      <a:lnTo>
                        <a:pt x="22" y="38"/>
                      </a:lnTo>
                      <a:lnTo>
                        <a:pt x="45" y="27"/>
                      </a:lnTo>
                      <a:lnTo>
                        <a:pt x="33" y="4"/>
                      </a:lnTo>
                      <a:lnTo>
                        <a:pt x="47" y="0"/>
                      </a:lnTo>
                      <a:lnTo>
                        <a:pt x="74" y="56"/>
                      </a:lnTo>
                      <a:close/>
                    </a:path>
                  </a:pathLst>
                </a:custGeom>
                <a:solidFill>
                  <a:srgbClr val="A7D6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442" name="Freeform 377">
                  <a:extLst>
                    <a:ext uri="{FF2B5EF4-FFF2-40B4-BE49-F238E27FC236}">
                      <a16:creationId xmlns:a16="http://schemas.microsoft.com/office/drawing/2014/main" id="{FF420F5B-5939-4C1A-9501-C6C04FC02838}"/>
                    </a:ext>
                  </a:extLst>
                </p:cNvPr>
                <p:cNvSpPr>
                  <a:spLocks/>
                </p:cNvSpPr>
                <p:nvPr/>
              </p:nvSpPr>
              <p:spPr bwMode="auto">
                <a:xfrm>
                  <a:off x="2398713" y="4162426"/>
                  <a:ext cx="85725" cy="114300"/>
                </a:xfrm>
                <a:custGeom>
                  <a:avLst/>
                  <a:gdLst>
                    <a:gd name="T0" fmla="*/ 36 w 54"/>
                    <a:gd name="T1" fmla="*/ 34 h 72"/>
                    <a:gd name="T2" fmla="*/ 38 w 54"/>
                    <a:gd name="T3" fmla="*/ 4 h 72"/>
                    <a:gd name="T4" fmla="*/ 52 w 54"/>
                    <a:gd name="T5" fmla="*/ 0 h 72"/>
                    <a:gd name="T6" fmla="*/ 45 w 54"/>
                    <a:gd name="T7" fmla="*/ 45 h 72"/>
                    <a:gd name="T8" fmla="*/ 54 w 54"/>
                    <a:gd name="T9" fmla="*/ 67 h 72"/>
                    <a:gd name="T10" fmla="*/ 43 w 54"/>
                    <a:gd name="T11" fmla="*/ 72 h 72"/>
                    <a:gd name="T12" fmla="*/ 34 w 54"/>
                    <a:gd name="T13" fmla="*/ 49 h 72"/>
                    <a:gd name="T14" fmla="*/ 0 w 54"/>
                    <a:gd name="T15" fmla="*/ 20 h 72"/>
                    <a:gd name="T16" fmla="*/ 14 w 54"/>
                    <a:gd name="T17" fmla="*/ 16 h 72"/>
                    <a:gd name="T18" fmla="*/ 36 w 54"/>
                    <a:gd name="T19" fmla="*/ 34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 h="72">
                      <a:moveTo>
                        <a:pt x="36" y="34"/>
                      </a:moveTo>
                      <a:lnTo>
                        <a:pt x="38" y="4"/>
                      </a:lnTo>
                      <a:lnTo>
                        <a:pt x="52" y="0"/>
                      </a:lnTo>
                      <a:lnTo>
                        <a:pt x="45" y="45"/>
                      </a:lnTo>
                      <a:lnTo>
                        <a:pt x="54" y="67"/>
                      </a:lnTo>
                      <a:lnTo>
                        <a:pt x="43" y="72"/>
                      </a:lnTo>
                      <a:lnTo>
                        <a:pt x="34" y="49"/>
                      </a:lnTo>
                      <a:lnTo>
                        <a:pt x="0" y="20"/>
                      </a:lnTo>
                      <a:lnTo>
                        <a:pt x="14" y="16"/>
                      </a:lnTo>
                      <a:lnTo>
                        <a:pt x="36" y="34"/>
                      </a:lnTo>
                      <a:close/>
                    </a:path>
                  </a:pathLst>
                </a:custGeom>
                <a:solidFill>
                  <a:srgbClr val="A7D6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443" name="Freeform 378">
                  <a:extLst>
                    <a:ext uri="{FF2B5EF4-FFF2-40B4-BE49-F238E27FC236}">
                      <a16:creationId xmlns:a16="http://schemas.microsoft.com/office/drawing/2014/main" id="{D903F4EC-AA9B-4B87-8CB6-210051B1C6FC}"/>
                    </a:ext>
                  </a:extLst>
                </p:cNvPr>
                <p:cNvSpPr>
                  <a:spLocks/>
                </p:cNvSpPr>
                <p:nvPr/>
              </p:nvSpPr>
              <p:spPr bwMode="auto">
                <a:xfrm>
                  <a:off x="3011488" y="4140201"/>
                  <a:ext cx="85725" cy="114300"/>
                </a:xfrm>
                <a:custGeom>
                  <a:avLst/>
                  <a:gdLst>
                    <a:gd name="T0" fmla="*/ 36 w 54"/>
                    <a:gd name="T1" fmla="*/ 72 h 72"/>
                    <a:gd name="T2" fmla="*/ 0 w 54"/>
                    <a:gd name="T3" fmla="*/ 63 h 72"/>
                    <a:gd name="T4" fmla="*/ 18 w 54"/>
                    <a:gd name="T5" fmla="*/ 0 h 72"/>
                    <a:gd name="T6" fmla="*/ 54 w 54"/>
                    <a:gd name="T7" fmla="*/ 9 h 72"/>
                    <a:gd name="T8" fmla="*/ 49 w 54"/>
                    <a:gd name="T9" fmla="*/ 21 h 72"/>
                    <a:gd name="T10" fmla="*/ 27 w 54"/>
                    <a:gd name="T11" fmla="*/ 14 h 72"/>
                    <a:gd name="T12" fmla="*/ 25 w 54"/>
                    <a:gd name="T13" fmla="*/ 27 h 72"/>
                    <a:gd name="T14" fmla="*/ 45 w 54"/>
                    <a:gd name="T15" fmla="*/ 34 h 72"/>
                    <a:gd name="T16" fmla="*/ 42 w 54"/>
                    <a:gd name="T17" fmla="*/ 45 h 72"/>
                    <a:gd name="T18" fmla="*/ 20 w 54"/>
                    <a:gd name="T19" fmla="*/ 39 h 72"/>
                    <a:gd name="T20" fmla="*/ 16 w 54"/>
                    <a:gd name="T21" fmla="*/ 54 h 72"/>
                    <a:gd name="T22" fmla="*/ 40 w 54"/>
                    <a:gd name="T23" fmla="*/ 61 h 72"/>
                    <a:gd name="T24" fmla="*/ 36 w 54"/>
                    <a:gd name="T25" fmla="*/ 72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4" h="72">
                      <a:moveTo>
                        <a:pt x="36" y="72"/>
                      </a:moveTo>
                      <a:lnTo>
                        <a:pt x="0" y="63"/>
                      </a:lnTo>
                      <a:lnTo>
                        <a:pt x="18" y="0"/>
                      </a:lnTo>
                      <a:lnTo>
                        <a:pt x="54" y="9"/>
                      </a:lnTo>
                      <a:lnTo>
                        <a:pt x="49" y="21"/>
                      </a:lnTo>
                      <a:lnTo>
                        <a:pt x="27" y="14"/>
                      </a:lnTo>
                      <a:lnTo>
                        <a:pt x="25" y="27"/>
                      </a:lnTo>
                      <a:lnTo>
                        <a:pt x="45" y="34"/>
                      </a:lnTo>
                      <a:lnTo>
                        <a:pt x="42" y="45"/>
                      </a:lnTo>
                      <a:lnTo>
                        <a:pt x="20" y="39"/>
                      </a:lnTo>
                      <a:lnTo>
                        <a:pt x="16" y="54"/>
                      </a:lnTo>
                      <a:lnTo>
                        <a:pt x="40" y="61"/>
                      </a:lnTo>
                      <a:lnTo>
                        <a:pt x="36" y="72"/>
                      </a:lnTo>
                      <a:close/>
                    </a:path>
                  </a:pathLst>
                </a:custGeom>
                <a:solidFill>
                  <a:srgbClr val="A7D6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444" name="Freeform 379">
                  <a:extLst>
                    <a:ext uri="{FF2B5EF4-FFF2-40B4-BE49-F238E27FC236}">
                      <a16:creationId xmlns:a16="http://schemas.microsoft.com/office/drawing/2014/main" id="{F668F815-954E-45F1-A885-7141FEDF71E1}"/>
                    </a:ext>
                  </a:extLst>
                </p:cNvPr>
                <p:cNvSpPr>
                  <a:spLocks/>
                </p:cNvSpPr>
                <p:nvPr/>
              </p:nvSpPr>
              <p:spPr bwMode="auto">
                <a:xfrm>
                  <a:off x="3089276" y="4165601"/>
                  <a:ext cx="120650" cy="128588"/>
                </a:xfrm>
                <a:custGeom>
                  <a:avLst/>
                  <a:gdLst>
                    <a:gd name="T0" fmla="*/ 23 w 34"/>
                    <a:gd name="T1" fmla="*/ 36 h 36"/>
                    <a:gd name="T2" fmla="*/ 16 w 34"/>
                    <a:gd name="T3" fmla="*/ 33 h 36"/>
                    <a:gd name="T4" fmla="*/ 12 w 34"/>
                    <a:gd name="T5" fmla="*/ 8 h 36"/>
                    <a:gd name="T6" fmla="*/ 12 w 34"/>
                    <a:gd name="T7" fmla="*/ 8 h 36"/>
                    <a:gd name="T8" fmla="*/ 10 w 34"/>
                    <a:gd name="T9" fmla="*/ 16 h 36"/>
                    <a:gd name="T10" fmla="*/ 5 w 34"/>
                    <a:gd name="T11" fmla="*/ 28 h 36"/>
                    <a:gd name="T12" fmla="*/ 0 w 34"/>
                    <a:gd name="T13" fmla="*/ 26 h 36"/>
                    <a:gd name="T14" fmla="*/ 10 w 34"/>
                    <a:gd name="T15" fmla="*/ 0 h 36"/>
                    <a:gd name="T16" fmla="*/ 17 w 34"/>
                    <a:gd name="T17" fmla="*/ 3 h 36"/>
                    <a:gd name="T18" fmla="*/ 21 w 34"/>
                    <a:gd name="T19" fmla="*/ 27 h 36"/>
                    <a:gd name="T20" fmla="*/ 21 w 34"/>
                    <a:gd name="T21" fmla="*/ 27 h 36"/>
                    <a:gd name="T22" fmla="*/ 24 w 34"/>
                    <a:gd name="T23" fmla="*/ 20 h 36"/>
                    <a:gd name="T24" fmla="*/ 29 w 34"/>
                    <a:gd name="T25" fmla="*/ 7 h 36"/>
                    <a:gd name="T26" fmla="*/ 34 w 34"/>
                    <a:gd name="T27" fmla="*/ 9 h 36"/>
                    <a:gd name="T28" fmla="*/ 23 w 34"/>
                    <a:gd name="T29" fmla="*/ 3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4" h="36">
                      <a:moveTo>
                        <a:pt x="23" y="36"/>
                      </a:moveTo>
                      <a:cubicBezTo>
                        <a:pt x="16" y="33"/>
                        <a:pt x="16" y="33"/>
                        <a:pt x="16" y="33"/>
                      </a:cubicBezTo>
                      <a:cubicBezTo>
                        <a:pt x="12" y="8"/>
                        <a:pt x="12" y="8"/>
                        <a:pt x="12" y="8"/>
                      </a:cubicBezTo>
                      <a:cubicBezTo>
                        <a:pt x="12" y="8"/>
                        <a:pt x="12" y="8"/>
                        <a:pt x="12" y="8"/>
                      </a:cubicBezTo>
                      <a:cubicBezTo>
                        <a:pt x="11" y="12"/>
                        <a:pt x="10" y="14"/>
                        <a:pt x="10" y="16"/>
                      </a:cubicBezTo>
                      <a:cubicBezTo>
                        <a:pt x="5" y="28"/>
                        <a:pt x="5" y="28"/>
                        <a:pt x="5" y="28"/>
                      </a:cubicBezTo>
                      <a:cubicBezTo>
                        <a:pt x="0" y="26"/>
                        <a:pt x="0" y="26"/>
                        <a:pt x="0" y="26"/>
                      </a:cubicBezTo>
                      <a:cubicBezTo>
                        <a:pt x="10" y="0"/>
                        <a:pt x="10" y="0"/>
                        <a:pt x="10" y="0"/>
                      </a:cubicBezTo>
                      <a:cubicBezTo>
                        <a:pt x="17" y="3"/>
                        <a:pt x="17" y="3"/>
                        <a:pt x="17" y="3"/>
                      </a:cubicBezTo>
                      <a:cubicBezTo>
                        <a:pt x="21" y="27"/>
                        <a:pt x="21" y="27"/>
                        <a:pt x="21" y="27"/>
                      </a:cubicBezTo>
                      <a:cubicBezTo>
                        <a:pt x="21" y="27"/>
                        <a:pt x="21" y="27"/>
                        <a:pt x="21" y="27"/>
                      </a:cubicBezTo>
                      <a:cubicBezTo>
                        <a:pt x="22" y="23"/>
                        <a:pt x="23" y="21"/>
                        <a:pt x="24" y="20"/>
                      </a:cubicBezTo>
                      <a:cubicBezTo>
                        <a:pt x="29" y="7"/>
                        <a:pt x="29" y="7"/>
                        <a:pt x="29" y="7"/>
                      </a:cubicBezTo>
                      <a:cubicBezTo>
                        <a:pt x="34" y="9"/>
                        <a:pt x="34" y="9"/>
                        <a:pt x="34" y="9"/>
                      </a:cubicBezTo>
                      <a:lnTo>
                        <a:pt x="23" y="36"/>
                      </a:lnTo>
                      <a:close/>
                    </a:path>
                  </a:pathLst>
                </a:custGeom>
                <a:solidFill>
                  <a:srgbClr val="A7D6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445" name="Freeform 380">
                  <a:extLst>
                    <a:ext uri="{FF2B5EF4-FFF2-40B4-BE49-F238E27FC236}">
                      <a16:creationId xmlns:a16="http://schemas.microsoft.com/office/drawing/2014/main" id="{6690217D-C917-4E9C-B177-51471AB114D8}"/>
                    </a:ext>
                  </a:extLst>
                </p:cNvPr>
                <p:cNvSpPr>
                  <a:spLocks noEditPoints="1"/>
                </p:cNvSpPr>
                <p:nvPr/>
              </p:nvSpPr>
              <p:spPr bwMode="auto">
                <a:xfrm>
                  <a:off x="3192463" y="4211638"/>
                  <a:ext cx="111125" cy="114300"/>
                </a:xfrm>
                <a:custGeom>
                  <a:avLst/>
                  <a:gdLst>
                    <a:gd name="T0" fmla="*/ 28 w 31"/>
                    <a:gd name="T1" fmla="*/ 23 h 32"/>
                    <a:gd name="T2" fmla="*/ 20 w 31"/>
                    <a:gd name="T3" fmla="*/ 31 h 32"/>
                    <a:gd name="T4" fmla="*/ 8 w 31"/>
                    <a:gd name="T5" fmla="*/ 29 h 32"/>
                    <a:gd name="T6" fmla="*/ 0 w 31"/>
                    <a:gd name="T7" fmla="*/ 25 h 32"/>
                    <a:gd name="T8" fmla="*/ 14 w 31"/>
                    <a:gd name="T9" fmla="*/ 0 h 32"/>
                    <a:gd name="T10" fmla="*/ 22 w 31"/>
                    <a:gd name="T11" fmla="*/ 4 h 32"/>
                    <a:gd name="T12" fmla="*/ 30 w 31"/>
                    <a:gd name="T13" fmla="*/ 13 h 32"/>
                    <a:gd name="T14" fmla="*/ 28 w 31"/>
                    <a:gd name="T15" fmla="*/ 23 h 32"/>
                    <a:gd name="T16" fmla="*/ 23 w 31"/>
                    <a:gd name="T17" fmla="*/ 21 h 32"/>
                    <a:gd name="T18" fmla="*/ 20 w 31"/>
                    <a:gd name="T19" fmla="*/ 9 h 32"/>
                    <a:gd name="T20" fmla="*/ 17 w 31"/>
                    <a:gd name="T21" fmla="*/ 7 h 32"/>
                    <a:gd name="T22" fmla="*/ 8 w 31"/>
                    <a:gd name="T23" fmla="*/ 24 h 32"/>
                    <a:gd name="T24" fmla="*/ 10 w 31"/>
                    <a:gd name="T25" fmla="*/ 25 h 32"/>
                    <a:gd name="T26" fmla="*/ 23 w 31"/>
                    <a:gd name="T27" fmla="*/ 2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1" h="32">
                      <a:moveTo>
                        <a:pt x="28" y="23"/>
                      </a:moveTo>
                      <a:cubicBezTo>
                        <a:pt x="26" y="28"/>
                        <a:pt x="23" y="30"/>
                        <a:pt x="20" y="31"/>
                      </a:cubicBezTo>
                      <a:cubicBezTo>
                        <a:pt x="16" y="32"/>
                        <a:pt x="12" y="31"/>
                        <a:pt x="8" y="29"/>
                      </a:cubicBezTo>
                      <a:cubicBezTo>
                        <a:pt x="0" y="25"/>
                        <a:pt x="0" y="25"/>
                        <a:pt x="0" y="25"/>
                      </a:cubicBezTo>
                      <a:cubicBezTo>
                        <a:pt x="14" y="0"/>
                        <a:pt x="14" y="0"/>
                        <a:pt x="14" y="0"/>
                      </a:cubicBezTo>
                      <a:cubicBezTo>
                        <a:pt x="22" y="4"/>
                        <a:pt x="22" y="4"/>
                        <a:pt x="22" y="4"/>
                      </a:cubicBezTo>
                      <a:cubicBezTo>
                        <a:pt x="26" y="6"/>
                        <a:pt x="28" y="9"/>
                        <a:pt x="30" y="13"/>
                      </a:cubicBezTo>
                      <a:cubicBezTo>
                        <a:pt x="31" y="16"/>
                        <a:pt x="30" y="20"/>
                        <a:pt x="28" y="23"/>
                      </a:cubicBezTo>
                      <a:close/>
                      <a:moveTo>
                        <a:pt x="23" y="21"/>
                      </a:moveTo>
                      <a:cubicBezTo>
                        <a:pt x="25" y="15"/>
                        <a:pt x="24" y="11"/>
                        <a:pt x="20" y="9"/>
                      </a:cubicBezTo>
                      <a:cubicBezTo>
                        <a:pt x="17" y="7"/>
                        <a:pt x="17" y="7"/>
                        <a:pt x="17" y="7"/>
                      </a:cubicBezTo>
                      <a:cubicBezTo>
                        <a:pt x="8" y="24"/>
                        <a:pt x="8" y="24"/>
                        <a:pt x="8" y="24"/>
                      </a:cubicBezTo>
                      <a:cubicBezTo>
                        <a:pt x="10" y="25"/>
                        <a:pt x="10" y="25"/>
                        <a:pt x="10" y="25"/>
                      </a:cubicBezTo>
                      <a:cubicBezTo>
                        <a:pt x="16" y="28"/>
                        <a:pt x="20" y="26"/>
                        <a:pt x="23" y="21"/>
                      </a:cubicBezTo>
                      <a:close/>
                    </a:path>
                  </a:pathLst>
                </a:custGeom>
                <a:solidFill>
                  <a:srgbClr val="A7D6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446" name="Freeform 381">
                  <a:extLst>
                    <a:ext uri="{FF2B5EF4-FFF2-40B4-BE49-F238E27FC236}">
                      <a16:creationId xmlns:a16="http://schemas.microsoft.com/office/drawing/2014/main" id="{85F8F547-8724-4CA8-823C-F22ABE60D355}"/>
                    </a:ext>
                  </a:extLst>
                </p:cNvPr>
                <p:cNvSpPr>
                  <a:spLocks noEditPoints="1"/>
                </p:cNvSpPr>
                <p:nvPr/>
              </p:nvSpPr>
              <p:spPr bwMode="auto">
                <a:xfrm>
                  <a:off x="3295651" y="4279901"/>
                  <a:ext cx="106363" cy="109538"/>
                </a:xfrm>
                <a:custGeom>
                  <a:avLst/>
                  <a:gdLst>
                    <a:gd name="T0" fmla="*/ 27 w 30"/>
                    <a:gd name="T1" fmla="*/ 23 h 31"/>
                    <a:gd name="T2" fmla="*/ 18 w 30"/>
                    <a:gd name="T3" fmla="*/ 30 h 31"/>
                    <a:gd name="T4" fmla="*/ 7 w 30"/>
                    <a:gd name="T5" fmla="*/ 28 h 31"/>
                    <a:gd name="T6" fmla="*/ 1 w 30"/>
                    <a:gd name="T7" fmla="*/ 19 h 31"/>
                    <a:gd name="T8" fmla="*/ 4 w 30"/>
                    <a:gd name="T9" fmla="*/ 8 h 31"/>
                    <a:gd name="T10" fmla="*/ 13 w 30"/>
                    <a:gd name="T11" fmla="*/ 1 h 31"/>
                    <a:gd name="T12" fmla="*/ 24 w 30"/>
                    <a:gd name="T13" fmla="*/ 3 h 31"/>
                    <a:gd name="T14" fmla="*/ 30 w 30"/>
                    <a:gd name="T15" fmla="*/ 12 h 31"/>
                    <a:gd name="T16" fmla="*/ 27 w 30"/>
                    <a:gd name="T17" fmla="*/ 23 h 31"/>
                    <a:gd name="T18" fmla="*/ 9 w 30"/>
                    <a:gd name="T19" fmla="*/ 11 h 31"/>
                    <a:gd name="T20" fmla="*/ 7 w 30"/>
                    <a:gd name="T21" fmla="*/ 18 h 31"/>
                    <a:gd name="T22" fmla="*/ 10 w 30"/>
                    <a:gd name="T23" fmla="*/ 23 h 31"/>
                    <a:gd name="T24" fmla="*/ 21 w 30"/>
                    <a:gd name="T25" fmla="*/ 19 h 31"/>
                    <a:gd name="T26" fmla="*/ 21 w 30"/>
                    <a:gd name="T27" fmla="*/ 7 h 31"/>
                    <a:gd name="T28" fmla="*/ 15 w 30"/>
                    <a:gd name="T29" fmla="*/ 6 h 31"/>
                    <a:gd name="T30" fmla="*/ 9 w 30"/>
                    <a:gd name="T31" fmla="*/ 1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0" h="31">
                      <a:moveTo>
                        <a:pt x="27" y="23"/>
                      </a:moveTo>
                      <a:cubicBezTo>
                        <a:pt x="24" y="27"/>
                        <a:pt x="21" y="29"/>
                        <a:pt x="18" y="30"/>
                      </a:cubicBezTo>
                      <a:cubicBezTo>
                        <a:pt x="14" y="31"/>
                        <a:pt x="11" y="30"/>
                        <a:pt x="7" y="28"/>
                      </a:cubicBezTo>
                      <a:cubicBezTo>
                        <a:pt x="3" y="25"/>
                        <a:pt x="1" y="22"/>
                        <a:pt x="1" y="19"/>
                      </a:cubicBezTo>
                      <a:cubicBezTo>
                        <a:pt x="0" y="15"/>
                        <a:pt x="1" y="12"/>
                        <a:pt x="4" y="8"/>
                      </a:cubicBezTo>
                      <a:cubicBezTo>
                        <a:pt x="7" y="4"/>
                        <a:pt x="10" y="1"/>
                        <a:pt x="13" y="1"/>
                      </a:cubicBezTo>
                      <a:cubicBezTo>
                        <a:pt x="17" y="0"/>
                        <a:pt x="20" y="1"/>
                        <a:pt x="24" y="3"/>
                      </a:cubicBezTo>
                      <a:cubicBezTo>
                        <a:pt x="27" y="6"/>
                        <a:pt x="29" y="9"/>
                        <a:pt x="30" y="12"/>
                      </a:cubicBezTo>
                      <a:cubicBezTo>
                        <a:pt x="30" y="16"/>
                        <a:pt x="29" y="19"/>
                        <a:pt x="27" y="23"/>
                      </a:cubicBezTo>
                      <a:close/>
                      <a:moveTo>
                        <a:pt x="9" y="11"/>
                      </a:moveTo>
                      <a:cubicBezTo>
                        <a:pt x="8" y="14"/>
                        <a:pt x="7" y="16"/>
                        <a:pt x="7" y="18"/>
                      </a:cubicBezTo>
                      <a:cubicBezTo>
                        <a:pt x="7" y="20"/>
                        <a:pt x="8" y="22"/>
                        <a:pt x="10" y="23"/>
                      </a:cubicBezTo>
                      <a:cubicBezTo>
                        <a:pt x="14" y="26"/>
                        <a:pt x="18" y="25"/>
                        <a:pt x="21" y="19"/>
                      </a:cubicBezTo>
                      <a:cubicBezTo>
                        <a:pt x="25" y="14"/>
                        <a:pt x="25" y="10"/>
                        <a:pt x="21" y="7"/>
                      </a:cubicBezTo>
                      <a:cubicBezTo>
                        <a:pt x="19" y="6"/>
                        <a:pt x="17" y="6"/>
                        <a:pt x="15" y="6"/>
                      </a:cubicBezTo>
                      <a:cubicBezTo>
                        <a:pt x="13" y="7"/>
                        <a:pt x="11" y="9"/>
                        <a:pt x="9" y="11"/>
                      </a:cubicBezTo>
                      <a:close/>
                    </a:path>
                  </a:pathLst>
                </a:custGeom>
                <a:solidFill>
                  <a:srgbClr val="A7D6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447" name="Freeform 382">
                  <a:extLst>
                    <a:ext uri="{FF2B5EF4-FFF2-40B4-BE49-F238E27FC236}">
                      <a16:creationId xmlns:a16="http://schemas.microsoft.com/office/drawing/2014/main" id="{413EF65C-56F1-4640-850B-195F6F815F7C}"/>
                    </a:ext>
                  </a:extLst>
                </p:cNvPr>
                <p:cNvSpPr>
                  <a:spLocks/>
                </p:cNvSpPr>
                <p:nvPr/>
              </p:nvSpPr>
              <p:spPr bwMode="auto">
                <a:xfrm>
                  <a:off x="3384551" y="4329113"/>
                  <a:ext cx="153988" cy="153988"/>
                </a:xfrm>
                <a:custGeom>
                  <a:avLst/>
                  <a:gdLst>
                    <a:gd name="T0" fmla="*/ 18 w 43"/>
                    <a:gd name="T1" fmla="*/ 43 h 43"/>
                    <a:gd name="T2" fmla="*/ 13 w 43"/>
                    <a:gd name="T3" fmla="*/ 38 h 43"/>
                    <a:gd name="T4" fmla="*/ 20 w 43"/>
                    <a:gd name="T5" fmla="*/ 24 h 43"/>
                    <a:gd name="T6" fmla="*/ 22 w 43"/>
                    <a:gd name="T7" fmla="*/ 21 h 43"/>
                    <a:gd name="T8" fmla="*/ 24 w 43"/>
                    <a:gd name="T9" fmla="*/ 18 h 43"/>
                    <a:gd name="T10" fmla="*/ 21 w 43"/>
                    <a:gd name="T11" fmla="*/ 21 h 43"/>
                    <a:gd name="T12" fmla="*/ 18 w 43"/>
                    <a:gd name="T13" fmla="*/ 23 h 43"/>
                    <a:gd name="T14" fmla="*/ 6 w 43"/>
                    <a:gd name="T15" fmla="*/ 31 h 43"/>
                    <a:gd name="T16" fmla="*/ 0 w 43"/>
                    <a:gd name="T17" fmla="*/ 27 h 43"/>
                    <a:gd name="T18" fmla="*/ 14 w 43"/>
                    <a:gd name="T19" fmla="*/ 0 h 43"/>
                    <a:gd name="T20" fmla="*/ 19 w 43"/>
                    <a:gd name="T21" fmla="*/ 4 h 43"/>
                    <a:gd name="T22" fmla="*/ 11 w 43"/>
                    <a:gd name="T23" fmla="*/ 18 h 43"/>
                    <a:gd name="T24" fmla="*/ 7 w 43"/>
                    <a:gd name="T25" fmla="*/ 25 h 43"/>
                    <a:gd name="T26" fmla="*/ 10 w 43"/>
                    <a:gd name="T27" fmla="*/ 23 h 43"/>
                    <a:gd name="T28" fmla="*/ 13 w 43"/>
                    <a:gd name="T29" fmla="*/ 21 h 43"/>
                    <a:gd name="T30" fmla="*/ 26 w 43"/>
                    <a:gd name="T31" fmla="*/ 11 h 43"/>
                    <a:gd name="T32" fmla="*/ 31 w 43"/>
                    <a:gd name="T33" fmla="*/ 15 h 43"/>
                    <a:gd name="T34" fmla="*/ 23 w 43"/>
                    <a:gd name="T35" fmla="*/ 30 h 43"/>
                    <a:gd name="T36" fmla="*/ 21 w 43"/>
                    <a:gd name="T37" fmla="*/ 33 h 43"/>
                    <a:gd name="T38" fmla="*/ 19 w 43"/>
                    <a:gd name="T39" fmla="*/ 36 h 43"/>
                    <a:gd name="T40" fmla="*/ 22 w 43"/>
                    <a:gd name="T41" fmla="*/ 34 h 43"/>
                    <a:gd name="T42" fmla="*/ 25 w 43"/>
                    <a:gd name="T43" fmla="*/ 32 h 43"/>
                    <a:gd name="T44" fmla="*/ 38 w 43"/>
                    <a:gd name="T45" fmla="*/ 22 h 43"/>
                    <a:gd name="T46" fmla="*/ 43 w 43"/>
                    <a:gd name="T47" fmla="*/ 26 h 43"/>
                    <a:gd name="T48" fmla="*/ 18 w 43"/>
                    <a:gd name="T49"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3" h="43">
                      <a:moveTo>
                        <a:pt x="18" y="43"/>
                      </a:moveTo>
                      <a:cubicBezTo>
                        <a:pt x="13" y="38"/>
                        <a:pt x="13" y="38"/>
                        <a:pt x="13" y="38"/>
                      </a:cubicBezTo>
                      <a:cubicBezTo>
                        <a:pt x="20" y="24"/>
                        <a:pt x="20" y="24"/>
                        <a:pt x="20" y="24"/>
                      </a:cubicBezTo>
                      <a:cubicBezTo>
                        <a:pt x="21" y="24"/>
                        <a:pt x="21" y="23"/>
                        <a:pt x="22" y="21"/>
                      </a:cubicBezTo>
                      <a:cubicBezTo>
                        <a:pt x="23" y="20"/>
                        <a:pt x="24" y="19"/>
                        <a:pt x="24" y="18"/>
                      </a:cubicBezTo>
                      <a:cubicBezTo>
                        <a:pt x="23" y="19"/>
                        <a:pt x="22" y="20"/>
                        <a:pt x="21" y="21"/>
                      </a:cubicBezTo>
                      <a:cubicBezTo>
                        <a:pt x="20" y="22"/>
                        <a:pt x="19" y="22"/>
                        <a:pt x="18" y="23"/>
                      </a:cubicBezTo>
                      <a:cubicBezTo>
                        <a:pt x="6" y="31"/>
                        <a:pt x="6" y="31"/>
                        <a:pt x="6" y="31"/>
                      </a:cubicBezTo>
                      <a:cubicBezTo>
                        <a:pt x="0" y="27"/>
                        <a:pt x="0" y="27"/>
                        <a:pt x="0" y="27"/>
                      </a:cubicBezTo>
                      <a:cubicBezTo>
                        <a:pt x="14" y="0"/>
                        <a:pt x="14" y="0"/>
                        <a:pt x="14" y="0"/>
                      </a:cubicBezTo>
                      <a:cubicBezTo>
                        <a:pt x="19" y="4"/>
                        <a:pt x="19" y="4"/>
                        <a:pt x="19" y="4"/>
                      </a:cubicBezTo>
                      <a:cubicBezTo>
                        <a:pt x="11" y="18"/>
                        <a:pt x="11" y="18"/>
                        <a:pt x="11" y="18"/>
                      </a:cubicBezTo>
                      <a:cubicBezTo>
                        <a:pt x="9" y="21"/>
                        <a:pt x="8" y="23"/>
                        <a:pt x="7" y="25"/>
                      </a:cubicBezTo>
                      <a:cubicBezTo>
                        <a:pt x="7" y="24"/>
                        <a:pt x="8" y="24"/>
                        <a:pt x="10" y="23"/>
                      </a:cubicBezTo>
                      <a:cubicBezTo>
                        <a:pt x="11" y="22"/>
                        <a:pt x="12" y="21"/>
                        <a:pt x="13" y="21"/>
                      </a:cubicBezTo>
                      <a:cubicBezTo>
                        <a:pt x="26" y="11"/>
                        <a:pt x="26" y="11"/>
                        <a:pt x="26" y="11"/>
                      </a:cubicBezTo>
                      <a:cubicBezTo>
                        <a:pt x="31" y="15"/>
                        <a:pt x="31" y="15"/>
                        <a:pt x="31" y="15"/>
                      </a:cubicBezTo>
                      <a:cubicBezTo>
                        <a:pt x="23" y="30"/>
                        <a:pt x="23" y="30"/>
                        <a:pt x="23" y="30"/>
                      </a:cubicBezTo>
                      <a:cubicBezTo>
                        <a:pt x="23" y="31"/>
                        <a:pt x="22" y="32"/>
                        <a:pt x="21" y="33"/>
                      </a:cubicBezTo>
                      <a:cubicBezTo>
                        <a:pt x="21" y="34"/>
                        <a:pt x="20" y="35"/>
                        <a:pt x="19" y="36"/>
                      </a:cubicBezTo>
                      <a:cubicBezTo>
                        <a:pt x="20" y="35"/>
                        <a:pt x="21" y="35"/>
                        <a:pt x="22" y="34"/>
                      </a:cubicBezTo>
                      <a:cubicBezTo>
                        <a:pt x="23" y="33"/>
                        <a:pt x="24" y="32"/>
                        <a:pt x="25" y="32"/>
                      </a:cubicBezTo>
                      <a:cubicBezTo>
                        <a:pt x="38" y="22"/>
                        <a:pt x="38" y="22"/>
                        <a:pt x="38" y="22"/>
                      </a:cubicBezTo>
                      <a:cubicBezTo>
                        <a:pt x="43" y="26"/>
                        <a:pt x="43" y="26"/>
                        <a:pt x="43" y="26"/>
                      </a:cubicBezTo>
                      <a:lnTo>
                        <a:pt x="18" y="43"/>
                      </a:lnTo>
                      <a:close/>
                    </a:path>
                  </a:pathLst>
                </a:custGeom>
                <a:solidFill>
                  <a:srgbClr val="A7D6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448" name="Freeform 383">
                  <a:extLst>
                    <a:ext uri="{FF2B5EF4-FFF2-40B4-BE49-F238E27FC236}">
                      <a16:creationId xmlns:a16="http://schemas.microsoft.com/office/drawing/2014/main" id="{4E85D12A-538C-45EF-A643-C669A4AC9AEF}"/>
                    </a:ext>
                  </a:extLst>
                </p:cNvPr>
                <p:cNvSpPr>
                  <a:spLocks/>
                </p:cNvSpPr>
                <p:nvPr/>
              </p:nvSpPr>
              <p:spPr bwMode="auto">
                <a:xfrm>
                  <a:off x="3478213" y="4443413"/>
                  <a:ext cx="144463" cy="149225"/>
                </a:xfrm>
                <a:custGeom>
                  <a:avLst/>
                  <a:gdLst>
                    <a:gd name="T0" fmla="*/ 8 w 41"/>
                    <a:gd name="T1" fmla="*/ 28 h 42"/>
                    <a:gd name="T2" fmla="*/ 20 w 41"/>
                    <a:gd name="T3" fmla="*/ 8 h 42"/>
                    <a:gd name="T4" fmla="*/ 20 w 41"/>
                    <a:gd name="T5" fmla="*/ 8 h 42"/>
                    <a:gd name="T6" fmla="*/ 14 w 41"/>
                    <a:gd name="T7" fmla="*/ 14 h 42"/>
                    <a:gd name="T8" fmla="*/ 3 w 41"/>
                    <a:gd name="T9" fmla="*/ 22 h 42"/>
                    <a:gd name="T10" fmla="*/ 0 w 41"/>
                    <a:gd name="T11" fmla="*/ 18 h 42"/>
                    <a:gd name="T12" fmla="*/ 22 w 41"/>
                    <a:gd name="T13" fmla="*/ 0 h 42"/>
                    <a:gd name="T14" fmla="*/ 27 w 41"/>
                    <a:gd name="T15" fmla="*/ 6 h 42"/>
                    <a:gd name="T16" fmla="*/ 15 w 41"/>
                    <a:gd name="T17" fmla="*/ 25 h 42"/>
                    <a:gd name="T18" fmla="*/ 15 w 41"/>
                    <a:gd name="T19" fmla="*/ 26 h 42"/>
                    <a:gd name="T20" fmla="*/ 36 w 41"/>
                    <a:gd name="T21" fmla="*/ 17 h 42"/>
                    <a:gd name="T22" fmla="*/ 41 w 41"/>
                    <a:gd name="T23" fmla="*/ 24 h 42"/>
                    <a:gd name="T24" fmla="*/ 19 w 41"/>
                    <a:gd name="T25" fmla="*/ 42 h 42"/>
                    <a:gd name="T26" fmla="*/ 16 w 41"/>
                    <a:gd name="T27" fmla="*/ 37 h 42"/>
                    <a:gd name="T28" fmla="*/ 26 w 41"/>
                    <a:gd name="T29" fmla="*/ 29 h 42"/>
                    <a:gd name="T30" fmla="*/ 28 w 41"/>
                    <a:gd name="T31" fmla="*/ 27 h 42"/>
                    <a:gd name="T32" fmla="*/ 33 w 41"/>
                    <a:gd name="T33" fmla="*/ 23 h 42"/>
                    <a:gd name="T34" fmla="*/ 33 w 41"/>
                    <a:gd name="T35" fmla="*/ 23 h 42"/>
                    <a:gd name="T36" fmla="*/ 11 w 41"/>
                    <a:gd name="T37" fmla="*/ 32 h 42"/>
                    <a:gd name="T38" fmla="*/ 8 w 41"/>
                    <a:gd name="T39" fmla="*/ 28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1" h="42">
                      <a:moveTo>
                        <a:pt x="8" y="28"/>
                      </a:moveTo>
                      <a:cubicBezTo>
                        <a:pt x="20" y="8"/>
                        <a:pt x="20" y="8"/>
                        <a:pt x="20" y="8"/>
                      </a:cubicBezTo>
                      <a:cubicBezTo>
                        <a:pt x="20" y="8"/>
                        <a:pt x="20" y="8"/>
                        <a:pt x="20" y="8"/>
                      </a:cubicBezTo>
                      <a:cubicBezTo>
                        <a:pt x="17" y="11"/>
                        <a:pt x="15" y="13"/>
                        <a:pt x="14" y="14"/>
                      </a:cubicBezTo>
                      <a:cubicBezTo>
                        <a:pt x="3" y="22"/>
                        <a:pt x="3" y="22"/>
                        <a:pt x="3" y="22"/>
                      </a:cubicBezTo>
                      <a:cubicBezTo>
                        <a:pt x="0" y="18"/>
                        <a:pt x="0" y="18"/>
                        <a:pt x="0" y="18"/>
                      </a:cubicBezTo>
                      <a:cubicBezTo>
                        <a:pt x="22" y="0"/>
                        <a:pt x="22" y="0"/>
                        <a:pt x="22" y="0"/>
                      </a:cubicBezTo>
                      <a:cubicBezTo>
                        <a:pt x="27" y="6"/>
                        <a:pt x="27" y="6"/>
                        <a:pt x="27" y="6"/>
                      </a:cubicBezTo>
                      <a:cubicBezTo>
                        <a:pt x="15" y="25"/>
                        <a:pt x="15" y="25"/>
                        <a:pt x="15" y="25"/>
                      </a:cubicBezTo>
                      <a:cubicBezTo>
                        <a:pt x="15" y="26"/>
                        <a:pt x="15" y="26"/>
                        <a:pt x="15" y="26"/>
                      </a:cubicBezTo>
                      <a:cubicBezTo>
                        <a:pt x="36" y="17"/>
                        <a:pt x="36" y="17"/>
                        <a:pt x="36" y="17"/>
                      </a:cubicBezTo>
                      <a:cubicBezTo>
                        <a:pt x="41" y="24"/>
                        <a:pt x="41" y="24"/>
                        <a:pt x="41" y="24"/>
                      </a:cubicBezTo>
                      <a:cubicBezTo>
                        <a:pt x="19" y="42"/>
                        <a:pt x="19" y="42"/>
                        <a:pt x="19" y="42"/>
                      </a:cubicBezTo>
                      <a:cubicBezTo>
                        <a:pt x="16" y="37"/>
                        <a:pt x="16" y="37"/>
                        <a:pt x="16" y="37"/>
                      </a:cubicBezTo>
                      <a:cubicBezTo>
                        <a:pt x="26" y="29"/>
                        <a:pt x="26" y="29"/>
                        <a:pt x="26" y="29"/>
                      </a:cubicBezTo>
                      <a:cubicBezTo>
                        <a:pt x="27" y="28"/>
                        <a:pt x="27" y="28"/>
                        <a:pt x="28" y="27"/>
                      </a:cubicBezTo>
                      <a:cubicBezTo>
                        <a:pt x="28" y="27"/>
                        <a:pt x="30" y="26"/>
                        <a:pt x="33" y="23"/>
                      </a:cubicBezTo>
                      <a:cubicBezTo>
                        <a:pt x="33" y="23"/>
                        <a:pt x="33" y="23"/>
                        <a:pt x="33" y="23"/>
                      </a:cubicBezTo>
                      <a:cubicBezTo>
                        <a:pt x="11" y="32"/>
                        <a:pt x="11" y="32"/>
                        <a:pt x="11" y="32"/>
                      </a:cubicBezTo>
                      <a:lnTo>
                        <a:pt x="8" y="28"/>
                      </a:lnTo>
                      <a:close/>
                    </a:path>
                  </a:pathLst>
                </a:custGeom>
                <a:solidFill>
                  <a:srgbClr val="A7D6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449" name="Freeform 384">
                  <a:extLst>
                    <a:ext uri="{FF2B5EF4-FFF2-40B4-BE49-F238E27FC236}">
                      <a16:creationId xmlns:a16="http://schemas.microsoft.com/office/drawing/2014/main" id="{B748EA8D-03CF-4556-8DE9-5D06ECD423DC}"/>
                    </a:ext>
                  </a:extLst>
                </p:cNvPr>
                <p:cNvSpPr>
                  <a:spLocks/>
                </p:cNvSpPr>
                <p:nvPr/>
              </p:nvSpPr>
              <p:spPr bwMode="auto">
                <a:xfrm>
                  <a:off x="3559176" y="4557713"/>
                  <a:ext cx="117475" cy="103188"/>
                </a:xfrm>
                <a:custGeom>
                  <a:avLst/>
                  <a:gdLst>
                    <a:gd name="T0" fmla="*/ 20 w 74"/>
                    <a:gd name="T1" fmla="*/ 65 h 65"/>
                    <a:gd name="T2" fmla="*/ 0 w 74"/>
                    <a:gd name="T3" fmla="*/ 34 h 65"/>
                    <a:gd name="T4" fmla="*/ 54 w 74"/>
                    <a:gd name="T5" fmla="*/ 0 h 65"/>
                    <a:gd name="T6" fmla="*/ 74 w 74"/>
                    <a:gd name="T7" fmla="*/ 31 h 65"/>
                    <a:gd name="T8" fmla="*/ 65 w 74"/>
                    <a:gd name="T9" fmla="*/ 36 h 65"/>
                    <a:gd name="T10" fmla="*/ 52 w 74"/>
                    <a:gd name="T11" fmla="*/ 18 h 65"/>
                    <a:gd name="T12" fmla="*/ 40 w 74"/>
                    <a:gd name="T13" fmla="*/ 25 h 65"/>
                    <a:gd name="T14" fmla="*/ 52 w 74"/>
                    <a:gd name="T15" fmla="*/ 43 h 65"/>
                    <a:gd name="T16" fmla="*/ 43 w 74"/>
                    <a:gd name="T17" fmla="*/ 49 h 65"/>
                    <a:gd name="T18" fmla="*/ 31 w 74"/>
                    <a:gd name="T19" fmla="*/ 31 h 65"/>
                    <a:gd name="T20" fmla="*/ 16 w 74"/>
                    <a:gd name="T21" fmla="*/ 40 h 65"/>
                    <a:gd name="T22" fmla="*/ 29 w 74"/>
                    <a:gd name="T23" fmla="*/ 60 h 65"/>
                    <a:gd name="T24" fmla="*/ 20 w 74"/>
                    <a:gd name="T25" fmla="*/ 65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4" h="65">
                      <a:moveTo>
                        <a:pt x="20" y="65"/>
                      </a:moveTo>
                      <a:lnTo>
                        <a:pt x="0" y="34"/>
                      </a:lnTo>
                      <a:lnTo>
                        <a:pt x="54" y="0"/>
                      </a:lnTo>
                      <a:lnTo>
                        <a:pt x="74" y="31"/>
                      </a:lnTo>
                      <a:lnTo>
                        <a:pt x="65" y="36"/>
                      </a:lnTo>
                      <a:lnTo>
                        <a:pt x="52" y="18"/>
                      </a:lnTo>
                      <a:lnTo>
                        <a:pt x="40" y="25"/>
                      </a:lnTo>
                      <a:lnTo>
                        <a:pt x="52" y="43"/>
                      </a:lnTo>
                      <a:lnTo>
                        <a:pt x="43" y="49"/>
                      </a:lnTo>
                      <a:lnTo>
                        <a:pt x="31" y="31"/>
                      </a:lnTo>
                      <a:lnTo>
                        <a:pt x="16" y="40"/>
                      </a:lnTo>
                      <a:lnTo>
                        <a:pt x="29" y="60"/>
                      </a:lnTo>
                      <a:lnTo>
                        <a:pt x="20" y="65"/>
                      </a:lnTo>
                      <a:close/>
                    </a:path>
                  </a:pathLst>
                </a:custGeom>
                <a:solidFill>
                  <a:srgbClr val="A7D6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450" name="Freeform 385">
                  <a:extLst>
                    <a:ext uri="{FF2B5EF4-FFF2-40B4-BE49-F238E27FC236}">
                      <a16:creationId xmlns:a16="http://schemas.microsoft.com/office/drawing/2014/main" id="{F2781AD3-A228-4AF9-966C-8EFFB7F24102}"/>
                    </a:ext>
                  </a:extLst>
                </p:cNvPr>
                <p:cNvSpPr>
                  <a:spLocks/>
                </p:cNvSpPr>
                <p:nvPr/>
              </p:nvSpPr>
              <p:spPr bwMode="auto">
                <a:xfrm>
                  <a:off x="3602038" y="4632326"/>
                  <a:ext cx="131763" cy="128588"/>
                </a:xfrm>
                <a:custGeom>
                  <a:avLst/>
                  <a:gdLst>
                    <a:gd name="T0" fmla="*/ 11 w 37"/>
                    <a:gd name="T1" fmla="*/ 36 h 36"/>
                    <a:gd name="T2" fmla="*/ 8 w 37"/>
                    <a:gd name="T3" fmla="*/ 29 h 36"/>
                    <a:gd name="T4" fmla="*/ 22 w 37"/>
                    <a:gd name="T5" fmla="*/ 8 h 36"/>
                    <a:gd name="T6" fmla="*/ 21 w 37"/>
                    <a:gd name="T7" fmla="*/ 8 h 36"/>
                    <a:gd name="T8" fmla="*/ 14 w 37"/>
                    <a:gd name="T9" fmla="*/ 12 h 36"/>
                    <a:gd name="T10" fmla="*/ 2 w 37"/>
                    <a:gd name="T11" fmla="*/ 18 h 36"/>
                    <a:gd name="T12" fmla="*/ 0 w 37"/>
                    <a:gd name="T13" fmla="*/ 13 h 36"/>
                    <a:gd name="T14" fmla="*/ 25 w 37"/>
                    <a:gd name="T15" fmla="*/ 0 h 36"/>
                    <a:gd name="T16" fmla="*/ 29 w 37"/>
                    <a:gd name="T17" fmla="*/ 7 h 36"/>
                    <a:gd name="T18" fmla="*/ 15 w 37"/>
                    <a:gd name="T19" fmla="*/ 28 h 36"/>
                    <a:gd name="T20" fmla="*/ 16 w 37"/>
                    <a:gd name="T21" fmla="*/ 28 h 36"/>
                    <a:gd name="T22" fmla="*/ 22 w 37"/>
                    <a:gd name="T23" fmla="*/ 24 h 36"/>
                    <a:gd name="T24" fmla="*/ 34 w 37"/>
                    <a:gd name="T25" fmla="*/ 18 h 36"/>
                    <a:gd name="T26" fmla="*/ 37 w 37"/>
                    <a:gd name="T27" fmla="*/ 23 h 36"/>
                    <a:gd name="T28" fmla="*/ 11 w 37"/>
                    <a:gd name="T29" fmla="*/ 3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7" h="36">
                      <a:moveTo>
                        <a:pt x="11" y="36"/>
                      </a:moveTo>
                      <a:cubicBezTo>
                        <a:pt x="8" y="29"/>
                        <a:pt x="8" y="29"/>
                        <a:pt x="8" y="29"/>
                      </a:cubicBezTo>
                      <a:cubicBezTo>
                        <a:pt x="22" y="8"/>
                        <a:pt x="22" y="8"/>
                        <a:pt x="22" y="8"/>
                      </a:cubicBezTo>
                      <a:cubicBezTo>
                        <a:pt x="21" y="8"/>
                        <a:pt x="21" y="8"/>
                        <a:pt x="21" y="8"/>
                      </a:cubicBezTo>
                      <a:cubicBezTo>
                        <a:pt x="18" y="10"/>
                        <a:pt x="16" y="11"/>
                        <a:pt x="14" y="12"/>
                      </a:cubicBezTo>
                      <a:cubicBezTo>
                        <a:pt x="2" y="18"/>
                        <a:pt x="2" y="18"/>
                        <a:pt x="2" y="18"/>
                      </a:cubicBezTo>
                      <a:cubicBezTo>
                        <a:pt x="0" y="13"/>
                        <a:pt x="0" y="13"/>
                        <a:pt x="0" y="13"/>
                      </a:cubicBezTo>
                      <a:cubicBezTo>
                        <a:pt x="25" y="0"/>
                        <a:pt x="25" y="0"/>
                        <a:pt x="25" y="0"/>
                      </a:cubicBezTo>
                      <a:cubicBezTo>
                        <a:pt x="29" y="7"/>
                        <a:pt x="29" y="7"/>
                        <a:pt x="29" y="7"/>
                      </a:cubicBezTo>
                      <a:cubicBezTo>
                        <a:pt x="15" y="28"/>
                        <a:pt x="15" y="28"/>
                        <a:pt x="15" y="28"/>
                      </a:cubicBezTo>
                      <a:cubicBezTo>
                        <a:pt x="16" y="28"/>
                        <a:pt x="16" y="28"/>
                        <a:pt x="16" y="28"/>
                      </a:cubicBezTo>
                      <a:cubicBezTo>
                        <a:pt x="19" y="26"/>
                        <a:pt x="21" y="25"/>
                        <a:pt x="22" y="24"/>
                      </a:cubicBezTo>
                      <a:cubicBezTo>
                        <a:pt x="34" y="18"/>
                        <a:pt x="34" y="18"/>
                        <a:pt x="34" y="18"/>
                      </a:cubicBezTo>
                      <a:cubicBezTo>
                        <a:pt x="37" y="23"/>
                        <a:pt x="37" y="23"/>
                        <a:pt x="37" y="23"/>
                      </a:cubicBezTo>
                      <a:lnTo>
                        <a:pt x="11" y="36"/>
                      </a:lnTo>
                      <a:close/>
                    </a:path>
                  </a:pathLst>
                </a:custGeom>
                <a:solidFill>
                  <a:srgbClr val="A7D6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451" name="Freeform 386">
                  <a:extLst>
                    <a:ext uri="{FF2B5EF4-FFF2-40B4-BE49-F238E27FC236}">
                      <a16:creationId xmlns:a16="http://schemas.microsoft.com/office/drawing/2014/main" id="{910362FB-8A35-4182-81CF-06657AAA624B}"/>
                    </a:ext>
                  </a:extLst>
                </p:cNvPr>
                <p:cNvSpPr>
                  <a:spLocks/>
                </p:cNvSpPr>
                <p:nvPr/>
              </p:nvSpPr>
              <p:spPr bwMode="auto">
                <a:xfrm>
                  <a:off x="3659188" y="4735513"/>
                  <a:ext cx="109538" cy="82550"/>
                </a:xfrm>
                <a:custGeom>
                  <a:avLst/>
                  <a:gdLst>
                    <a:gd name="T0" fmla="*/ 4 w 69"/>
                    <a:gd name="T1" fmla="*/ 52 h 52"/>
                    <a:gd name="T2" fmla="*/ 0 w 69"/>
                    <a:gd name="T3" fmla="*/ 40 h 52"/>
                    <a:gd name="T4" fmla="*/ 49 w 69"/>
                    <a:gd name="T5" fmla="*/ 20 h 52"/>
                    <a:gd name="T6" fmla="*/ 42 w 69"/>
                    <a:gd name="T7" fmla="*/ 5 h 52"/>
                    <a:gd name="T8" fmla="*/ 54 w 69"/>
                    <a:gd name="T9" fmla="*/ 0 h 52"/>
                    <a:gd name="T10" fmla="*/ 69 w 69"/>
                    <a:gd name="T11" fmla="*/ 45 h 52"/>
                    <a:gd name="T12" fmla="*/ 60 w 69"/>
                    <a:gd name="T13" fmla="*/ 49 h 52"/>
                    <a:gd name="T14" fmla="*/ 54 w 69"/>
                    <a:gd name="T15" fmla="*/ 34 h 52"/>
                    <a:gd name="T16" fmla="*/ 4 w 69"/>
                    <a:gd name="T17" fmla="*/ 5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9" h="52">
                      <a:moveTo>
                        <a:pt x="4" y="52"/>
                      </a:moveTo>
                      <a:lnTo>
                        <a:pt x="0" y="40"/>
                      </a:lnTo>
                      <a:lnTo>
                        <a:pt x="49" y="20"/>
                      </a:lnTo>
                      <a:lnTo>
                        <a:pt x="42" y="5"/>
                      </a:lnTo>
                      <a:lnTo>
                        <a:pt x="54" y="0"/>
                      </a:lnTo>
                      <a:lnTo>
                        <a:pt x="69" y="45"/>
                      </a:lnTo>
                      <a:lnTo>
                        <a:pt x="60" y="49"/>
                      </a:lnTo>
                      <a:lnTo>
                        <a:pt x="54" y="34"/>
                      </a:lnTo>
                      <a:lnTo>
                        <a:pt x="4" y="52"/>
                      </a:lnTo>
                      <a:close/>
                    </a:path>
                  </a:pathLst>
                </a:custGeom>
                <a:solidFill>
                  <a:srgbClr val="A7D6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452" name="Freeform 387">
                  <a:extLst>
                    <a:ext uri="{FF2B5EF4-FFF2-40B4-BE49-F238E27FC236}">
                      <a16:creationId xmlns:a16="http://schemas.microsoft.com/office/drawing/2014/main" id="{02E07DF2-B4CC-4E9C-9CBB-E7D223E2A174}"/>
                    </a:ext>
                  </a:extLst>
                </p:cNvPr>
                <p:cNvSpPr>
                  <a:spLocks/>
                </p:cNvSpPr>
                <p:nvPr/>
              </p:nvSpPr>
              <p:spPr bwMode="auto">
                <a:xfrm>
                  <a:off x="3679826" y="4835526"/>
                  <a:ext cx="111125" cy="77788"/>
                </a:xfrm>
                <a:custGeom>
                  <a:avLst/>
                  <a:gdLst>
                    <a:gd name="T0" fmla="*/ 12 w 31"/>
                    <a:gd name="T1" fmla="*/ 21 h 22"/>
                    <a:gd name="T2" fmla="*/ 6 w 31"/>
                    <a:gd name="T3" fmla="*/ 20 h 22"/>
                    <a:gd name="T4" fmla="*/ 1 w 31"/>
                    <a:gd name="T5" fmla="*/ 14 h 22"/>
                    <a:gd name="T6" fmla="*/ 1 w 31"/>
                    <a:gd name="T7" fmla="*/ 5 h 22"/>
                    <a:gd name="T8" fmla="*/ 6 w 31"/>
                    <a:gd name="T9" fmla="*/ 4 h 22"/>
                    <a:gd name="T10" fmla="*/ 6 w 31"/>
                    <a:gd name="T11" fmla="*/ 9 h 22"/>
                    <a:gd name="T12" fmla="*/ 6 w 31"/>
                    <a:gd name="T13" fmla="*/ 13 h 22"/>
                    <a:gd name="T14" fmla="*/ 8 w 31"/>
                    <a:gd name="T15" fmla="*/ 15 h 22"/>
                    <a:gd name="T16" fmla="*/ 10 w 31"/>
                    <a:gd name="T17" fmla="*/ 16 h 22"/>
                    <a:gd name="T18" fmla="*/ 12 w 31"/>
                    <a:gd name="T19" fmla="*/ 15 h 22"/>
                    <a:gd name="T20" fmla="*/ 13 w 31"/>
                    <a:gd name="T21" fmla="*/ 13 h 22"/>
                    <a:gd name="T22" fmla="*/ 13 w 31"/>
                    <a:gd name="T23" fmla="*/ 9 h 22"/>
                    <a:gd name="T24" fmla="*/ 15 w 31"/>
                    <a:gd name="T25" fmla="*/ 5 h 22"/>
                    <a:gd name="T26" fmla="*/ 17 w 31"/>
                    <a:gd name="T27" fmla="*/ 2 h 22"/>
                    <a:gd name="T28" fmla="*/ 20 w 31"/>
                    <a:gd name="T29" fmla="*/ 0 h 22"/>
                    <a:gd name="T30" fmla="*/ 26 w 31"/>
                    <a:gd name="T31" fmla="*/ 1 h 22"/>
                    <a:gd name="T32" fmla="*/ 30 w 31"/>
                    <a:gd name="T33" fmla="*/ 7 h 22"/>
                    <a:gd name="T34" fmla="*/ 31 w 31"/>
                    <a:gd name="T35" fmla="*/ 12 h 22"/>
                    <a:gd name="T36" fmla="*/ 31 w 31"/>
                    <a:gd name="T37" fmla="*/ 16 h 22"/>
                    <a:gd name="T38" fmla="*/ 26 w 31"/>
                    <a:gd name="T39" fmla="*/ 16 h 22"/>
                    <a:gd name="T40" fmla="*/ 26 w 31"/>
                    <a:gd name="T41" fmla="*/ 12 h 22"/>
                    <a:gd name="T42" fmla="*/ 25 w 31"/>
                    <a:gd name="T43" fmla="*/ 9 h 22"/>
                    <a:gd name="T44" fmla="*/ 24 w 31"/>
                    <a:gd name="T45" fmla="*/ 6 h 22"/>
                    <a:gd name="T46" fmla="*/ 22 w 31"/>
                    <a:gd name="T47" fmla="*/ 6 h 22"/>
                    <a:gd name="T48" fmla="*/ 20 w 31"/>
                    <a:gd name="T49" fmla="*/ 7 h 22"/>
                    <a:gd name="T50" fmla="*/ 20 w 31"/>
                    <a:gd name="T51" fmla="*/ 8 h 22"/>
                    <a:gd name="T52" fmla="*/ 19 w 31"/>
                    <a:gd name="T53" fmla="*/ 12 h 22"/>
                    <a:gd name="T54" fmla="*/ 16 w 31"/>
                    <a:gd name="T55" fmla="*/ 19 h 22"/>
                    <a:gd name="T56" fmla="*/ 12 w 31"/>
                    <a:gd name="T57" fmla="*/ 21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1" h="22">
                      <a:moveTo>
                        <a:pt x="12" y="21"/>
                      </a:moveTo>
                      <a:cubicBezTo>
                        <a:pt x="10" y="22"/>
                        <a:pt x="8" y="22"/>
                        <a:pt x="6" y="20"/>
                      </a:cubicBezTo>
                      <a:cubicBezTo>
                        <a:pt x="4" y="19"/>
                        <a:pt x="2" y="17"/>
                        <a:pt x="1" y="14"/>
                      </a:cubicBezTo>
                      <a:cubicBezTo>
                        <a:pt x="1" y="11"/>
                        <a:pt x="0" y="8"/>
                        <a:pt x="1" y="5"/>
                      </a:cubicBezTo>
                      <a:cubicBezTo>
                        <a:pt x="6" y="4"/>
                        <a:pt x="6" y="4"/>
                        <a:pt x="6" y="4"/>
                      </a:cubicBezTo>
                      <a:cubicBezTo>
                        <a:pt x="6" y="6"/>
                        <a:pt x="6" y="8"/>
                        <a:pt x="6" y="9"/>
                      </a:cubicBezTo>
                      <a:cubicBezTo>
                        <a:pt x="6" y="10"/>
                        <a:pt x="6" y="12"/>
                        <a:pt x="6" y="13"/>
                      </a:cubicBezTo>
                      <a:cubicBezTo>
                        <a:pt x="7" y="14"/>
                        <a:pt x="7" y="15"/>
                        <a:pt x="8" y="15"/>
                      </a:cubicBezTo>
                      <a:cubicBezTo>
                        <a:pt x="9" y="16"/>
                        <a:pt x="9" y="16"/>
                        <a:pt x="10" y="16"/>
                      </a:cubicBezTo>
                      <a:cubicBezTo>
                        <a:pt x="11" y="16"/>
                        <a:pt x="11" y="15"/>
                        <a:pt x="12" y="15"/>
                      </a:cubicBezTo>
                      <a:cubicBezTo>
                        <a:pt x="12" y="15"/>
                        <a:pt x="12" y="14"/>
                        <a:pt x="13" y="13"/>
                      </a:cubicBezTo>
                      <a:cubicBezTo>
                        <a:pt x="13" y="13"/>
                        <a:pt x="13" y="11"/>
                        <a:pt x="13" y="9"/>
                      </a:cubicBezTo>
                      <a:cubicBezTo>
                        <a:pt x="14" y="7"/>
                        <a:pt x="14" y="6"/>
                        <a:pt x="15" y="5"/>
                      </a:cubicBezTo>
                      <a:cubicBezTo>
                        <a:pt x="15" y="4"/>
                        <a:pt x="16" y="3"/>
                        <a:pt x="17" y="2"/>
                      </a:cubicBezTo>
                      <a:cubicBezTo>
                        <a:pt x="17" y="1"/>
                        <a:pt x="19" y="1"/>
                        <a:pt x="20" y="0"/>
                      </a:cubicBezTo>
                      <a:cubicBezTo>
                        <a:pt x="22" y="0"/>
                        <a:pt x="24" y="0"/>
                        <a:pt x="26" y="1"/>
                      </a:cubicBezTo>
                      <a:cubicBezTo>
                        <a:pt x="28" y="2"/>
                        <a:pt x="29" y="5"/>
                        <a:pt x="30" y="7"/>
                      </a:cubicBezTo>
                      <a:cubicBezTo>
                        <a:pt x="31" y="9"/>
                        <a:pt x="31" y="10"/>
                        <a:pt x="31" y="12"/>
                      </a:cubicBezTo>
                      <a:cubicBezTo>
                        <a:pt x="31" y="13"/>
                        <a:pt x="31" y="15"/>
                        <a:pt x="31" y="16"/>
                      </a:cubicBezTo>
                      <a:cubicBezTo>
                        <a:pt x="26" y="16"/>
                        <a:pt x="26" y="16"/>
                        <a:pt x="26" y="16"/>
                      </a:cubicBezTo>
                      <a:cubicBezTo>
                        <a:pt x="26" y="14"/>
                        <a:pt x="26" y="13"/>
                        <a:pt x="26" y="12"/>
                      </a:cubicBezTo>
                      <a:cubicBezTo>
                        <a:pt x="26" y="11"/>
                        <a:pt x="26" y="10"/>
                        <a:pt x="25" y="9"/>
                      </a:cubicBezTo>
                      <a:cubicBezTo>
                        <a:pt x="25" y="8"/>
                        <a:pt x="25" y="7"/>
                        <a:pt x="24" y="6"/>
                      </a:cubicBezTo>
                      <a:cubicBezTo>
                        <a:pt x="23" y="6"/>
                        <a:pt x="22" y="6"/>
                        <a:pt x="22" y="6"/>
                      </a:cubicBezTo>
                      <a:cubicBezTo>
                        <a:pt x="21" y="6"/>
                        <a:pt x="21" y="6"/>
                        <a:pt x="20" y="7"/>
                      </a:cubicBezTo>
                      <a:cubicBezTo>
                        <a:pt x="20" y="7"/>
                        <a:pt x="20" y="8"/>
                        <a:pt x="20" y="8"/>
                      </a:cubicBezTo>
                      <a:cubicBezTo>
                        <a:pt x="19" y="9"/>
                        <a:pt x="19" y="10"/>
                        <a:pt x="19" y="12"/>
                      </a:cubicBezTo>
                      <a:cubicBezTo>
                        <a:pt x="18" y="15"/>
                        <a:pt x="17" y="17"/>
                        <a:pt x="16" y="19"/>
                      </a:cubicBezTo>
                      <a:cubicBezTo>
                        <a:pt x="16" y="20"/>
                        <a:pt x="14" y="21"/>
                        <a:pt x="12" y="21"/>
                      </a:cubicBezTo>
                      <a:close/>
                    </a:path>
                  </a:pathLst>
                </a:custGeom>
                <a:solidFill>
                  <a:srgbClr val="A7D6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453" name="Freeform 388">
                  <a:extLst>
                    <a:ext uri="{FF2B5EF4-FFF2-40B4-BE49-F238E27FC236}">
                      <a16:creationId xmlns:a16="http://schemas.microsoft.com/office/drawing/2014/main" id="{48C24FBF-B627-445E-8000-DDBE24BBA8B1}"/>
                    </a:ext>
                  </a:extLst>
                </p:cNvPr>
                <p:cNvSpPr>
                  <a:spLocks/>
                </p:cNvSpPr>
                <p:nvPr/>
              </p:nvSpPr>
              <p:spPr bwMode="auto">
                <a:xfrm>
                  <a:off x="1854201" y="5351463"/>
                  <a:ext cx="103188" cy="46038"/>
                </a:xfrm>
                <a:custGeom>
                  <a:avLst/>
                  <a:gdLst>
                    <a:gd name="T0" fmla="*/ 0 w 65"/>
                    <a:gd name="T1" fmla="*/ 16 h 29"/>
                    <a:gd name="T2" fmla="*/ 63 w 65"/>
                    <a:gd name="T3" fmla="*/ 0 h 29"/>
                    <a:gd name="T4" fmla="*/ 65 w 65"/>
                    <a:gd name="T5" fmla="*/ 14 h 29"/>
                    <a:gd name="T6" fmla="*/ 5 w 65"/>
                    <a:gd name="T7" fmla="*/ 29 h 29"/>
                    <a:gd name="T8" fmla="*/ 0 w 65"/>
                    <a:gd name="T9" fmla="*/ 16 h 29"/>
                  </a:gdLst>
                  <a:ahLst/>
                  <a:cxnLst>
                    <a:cxn ang="0">
                      <a:pos x="T0" y="T1"/>
                    </a:cxn>
                    <a:cxn ang="0">
                      <a:pos x="T2" y="T3"/>
                    </a:cxn>
                    <a:cxn ang="0">
                      <a:pos x="T4" y="T5"/>
                    </a:cxn>
                    <a:cxn ang="0">
                      <a:pos x="T6" y="T7"/>
                    </a:cxn>
                    <a:cxn ang="0">
                      <a:pos x="T8" y="T9"/>
                    </a:cxn>
                  </a:cxnLst>
                  <a:rect l="0" t="0" r="r" b="b"/>
                  <a:pathLst>
                    <a:path w="65" h="29">
                      <a:moveTo>
                        <a:pt x="0" y="16"/>
                      </a:moveTo>
                      <a:lnTo>
                        <a:pt x="63" y="0"/>
                      </a:lnTo>
                      <a:lnTo>
                        <a:pt x="65" y="14"/>
                      </a:lnTo>
                      <a:lnTo>
                        <a:pt x="5" y="29"/>
                      </a:lnTo>
                      <a:lnTo>
                        <a:pt x="0" y="16"/>
                      </a:lnTo>
                      <a:close/>
                    </a:path>
                  </a:pathLst>
                </a:custGeom>
                <a:solidFill>
                  <a:srgbClr val="A7D6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454" name="Freeform 389">
                  <a:extLst>
                    <a:ext uri="{FF2B5EF4-FFF2-40B4-BE49-F238E27FC236}">
                      <a16:creationId xmlns:a16="http://schemas.microsoft.com/office/drawing/2014/main" id="{DFA4505D-4720-45DF-AEDE-CCD6F157ACC9}"/>
                    </a:ext>
                  </a:extLst>
                </p:cNvPr>
                <p:cNvSpPr>
                  <a:spLocks/>
                </p:cNvSpPr>
                <p:nvPr/>
              </p:nvSpPr>
              <p:spPr bwMode="auto">
                <a:xfrm>
                  <a:off x="1868488" y="5394326"/>
                  <a:ext cx="125413" cy="117475"/>
                </a:xfrm>
                <a:custGeom>
                  <a:avLst/>
                  <a:gdLst>
                    <a:gd name="T0" fmla="*/ 8 w 35"/>
                    <a:gd name="T1" fmla="*/ 33 h 33"/>
                    <a:gd name="T2" fmla="*/ 6 w 35"/>
                    <a:gd name="T3" fmla="*/ 26 h 33"/>
                    <a:gd name="T4" fmla="*/ 22 w 35"/>
                    <a:gd name="T5" fmla="*/ 7 h 33"/>
                    <a:gd name="T6" fmla="*/ 22 w 35"/>
                    <a:gd name="T7" fmla="*/ 7 h 33"/>
                    <a:gd name="T8" fmla="*/ 14 w 35"/>
                    <a:gd name="T9" fmla="*/ 10 h 33"/>
                    <a:gd name="T10" fmla="*/ 2 w 35"/>
                    <a:gd name="T11" fmla="*/ 14 h 33"/>
                    <a:gd name="T12" fmla="*/ 0 w 35"/>
                    <a:gd name="T13" fmla="*/ 9 h 33"/>
                    <a:gd name="T14" fmla="*/ 27 w 35"/>
                    <a:gd name="T15" fmla="*/ 0 h 33"/>
                    <a:gd name="T16" fmla="*/ 29 w 35"/>
                    <a:gd name="T17" fmla="*/ 7 h 33"/>
                    <a:gd name="T18" fmla="*/ 13 w 35"/>
                    <a:gd name="T19" fmla="*/ 26 h 33"/>
                    <a:gd name="T20" fmla="*/ 13 w 35"/>
                    <a:gd name="T21" fmla="*/ 26 h 33"/>
                    <a:gd name="T22" fmla="*/ 21 w 35"/>
                    <a:gd name="T23" fmla="*/ 23 h 33"/>
                    <a:gd name="T24" fmla="*/ 33 w 35"/>
                    <a:gd name="T25" fmla="*/ 18 h 33"/>
                    <a:gd name="T26" fmla="*/ 35 w 35"/>
                    <a:gd name="T27" fmla="*/ 24 h 33"/>
                    <a:gd name="T28" fmla="*/ 8 w 35"/>
                    <a:gd name="T29" fmla="*/ 3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5" h="33">
                      <a:moveTo>
                        <a:pt x="8" y="33"/>
                      </a:moveTo>
                      <a:cubicBezTo>
                        <a:pt x="6" y="26"/>
                        <a:pt x="6" y="26"/>
                        <a:pt x="6" y="26"/>
                      </a:cubicBezTo>
                      <a:cubicBezTo>
                        <a:pt x="22" y="7"/>
                        <a:pt x="22" y="7"/>
                        <a:pt x="22" y="7"/>
                      </a:cubicBezTo>
                      <a:cubicBezTo>
                        <a:pt x="22" y="7"/>
                        <a:pt x="22" y="7"/>
                        <a:pt x="22" y="7"/>
                      </a:cubicBezTo>
                      <a:cubicBezTo>
                        <a:pt x="18" y="8"/>
                        <a:pt x="16" y="9"/>
                        <a:pt x="14" y="10"/>
                      </a:cubicBezTo>
                      <a:cubicBezTo>
                        <a:pt x="2" y="14"/>
                        <a:pt x="2" y="14"/>
                        <a:pt x="2" y="14"/>
                      </a:cubicBezTo>
                      <a:cubicBezTo>
                        <a:pt x="0" y="9"/>
                        <a:pt x="0" y="9"/>
                        <a:pt x="0" y="9"/>
                      </a:cubicBezTo>
                      <a:cubicBezTo>
                        <a:pt x="27" y="0"/>
                        <a:pt x="27" y="0"/>
                        <a:pt x="27" y="0"/>
                      </a:cubicBezTo>
                      <a:cubicBezTo>
                        <a:pt x="29" y="7"/>
                        <a:pt x="29" y="7"/>
                        <a:pt x="29" y="7"/>
                      </a:cubicBezTo>
                      <a:cubicBezTo>
                        <a:pt x="13" y="26"/>
                        <a:pt x="13" y="26"/>
                        <a:pt x="13" y="26"/>
                      </a:cubicBezTo>
                      <a:cubicBezTo>
                        <a:pt x="13" y="26"/>
                        <a:pt x="13" y="26"/>
                        <a:pt x="13" y="26"/>
                      </a:cubicBezTo>
                      <a:cubicBezTo>
                        <a:pt x="17" y="25"/>
                        <a:pt x="19" y="24"/>
                        <a:pt x="21" y="23"/>
                      </a:cubicBezTo>
                      <a:cubicBezTo>
                        <a:pt x="33" y="18"/>
                        <a:pt x="33" y="18"/>
                        <a:pt x="33" y="18"/>
                      </a:cubicBezTo>
                      <a:cubicBezTo>
                        <a:pt x="35" y="24"/>
                        <a:pt x="35" y="24"/>
                        <a:pt x="35" y="24"/>
                      </a:cubicBezTo>
                      <a:lnTo>
                        <a:pt x="8" y="33"/>
                      </a:lnTo>
                      <a:close/>
                    </a:path>
                  </a:pathLst>
                </a:custGeom>
                <a:solidFill>
                  <a:srgbClr val="A7D6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455" name="Freeform 390">
                  <a:extLst>
                    <a:ext uri="{FF2B5EF4-FFF2-40B4-BE49-F238E27FC236}">
                      <a16:creationId xmlns:a16="http://schemas.microsoft.com/office/drawing/2014/main" id="{1AA4E822-A5F4-4637-B5BB-83B4754E547A}"/>
                    </a:ext>
                  </a:extLst>
                </p:cNvPr>
                <p:cNvSpPr>
                  <a:spLocks/>
                </p:cNvSpPr>
                <p:nvPr/>
              </p:nvSpPr>
              <p:spPr bwMode="auto">
                <a:xfrm>
                  <a:off x="1914526" y="5500688"/>
                  <a:ext cx="111125" cy="90488"/>
                </a:xfrm>
                <a:custGeom>
                  <a:avLst/>
                  <a:gdLst>
                    <a:gd name="T0" fmla="*/ 14 w 31"/>
                    <a:gd name="T1" fmla="*/ 23 h 25"/>
                    <a:gd name="T2" fmla="*/ 7 w 31"/>
                    <a:gd name="T3" fmla="*/ 24 h 25"/>
                    <a:gd name="T4" fmla="*/ 2 w 31"/>
                    <a:gd name="T5" fmla="*/ 18 h 25"/>
                    <a:gd name="T6" fmla="*/ 0 w 31"/>
                    <a:gd name="T7" fmla="*/ 10 h 25"/>
                    <a:gd name="T8" fmla="*/ 5 w 31"/>
                    <a:gd name="T9" fmla="*/ 7 h 25"/>
                    <a:gd name="T10" fmla="*/ 5 w 31"/>
                    <a:gd name="T11" fmla="*/ 12 h 25"/>
                    <a:gd name="T12" fmla="*/ 6 w 31"/>
                    <a:gd name="T13" fmla="*/ 16 h 25"/>
                    <a:gd name="T14" fmla="*/ 8 w 31"/>
                    <a:gd name="T15" fmla="*/ 18 h 25"/>
                    <a:gd name="T16" fmla="*/ 11 w 31"/>
                    <a:gd name="T17" fmla="*/ 18 h 25"/>
                    <a:gd name="T18" fmla="*/ 12 w 31"/>
                    <a:gd name="T19" fmla="*/ 17 h 25"/>
                    <a:gd name="T20" fmla="*/ 13 w 31"/>
                    <a:gd name="T21" fmla="*/ 15 h 25"/>
                    <a:gd name="T22" fmla="*/ 13 w 31"/>
                    <a:gd name="T23" fmla="*/ 11 h 25"/>
                    <a:gd name="T24" fmla="*/ 13 w 31"/>
                    <a:gd name="T25" fmla="*/ 7 h 25"/>
                    <a:gd name="T26" fmla="*/ 15 w 31"/>
                    <a:gd name="T27" fmla="*/ 4 h 25"/>
                    <a:gd name="T28" fmla="*/ 17 w 31"/>
                    <a:gd name="T29" fmla="*/ 1 h 25"/>
                    <a:gd name="T30" fmla="*/ 24 w 31"/>
                    <a:gd name="T31" fmla="*/ 1 h 25"/>
                    <a:gd name="T32" fmla="*/ 29 w 31"/>
                    <a:gd name="T33" fmla="*/ 6 h 25"/>
                    <a:gd name="T34" fmla="*/ 30 w 31"/>
                    <a:gd name="T35" fmla="*/ 11 h 25"/>
                    <a:gd name="T36" fmla="*/ 31 w 31"/>
                    <a:gd name="T37" fmla="*/ 15 h 25"/>
                    <a:gd name="T38" fmla="*/ 26 w 31"/>
                    <a:gd name="T39" fmla="*/ 15 h 25"/>
                    <a:gd name="T40" fmla="*/ 25 w 31"/>
                    <a:gd name="T41" fmla="*/ 11 h 25"/>
                    <a:gd name="T42" fmla="*/ 24 w 31"/>
                    <a:gd name="T43" fmla="*/ 8 h 25"/>
                    <a:gd name="T44" fmla="*/ 22 w 31"/>
                    <a:gd name="T45" fmla="*/ 6 h 25"/>
                    <a:gd name="T46" fmla="*/ 20 w 31"/>
                    <a:gd name="T47" fmla="*/ 7 h 25"/>
                    <a:gd name="T48" fmla="*/ 19 w 31"/>
                    <a:gd name="T49" fmla="*/ 8 h 25"/>
                    <a:gd name="T50" fmla="*/ 19 w 31"/>
                    <a:gd name="T51" fmla="*/ 9 h 25"/>
                    <a:gd name="T52" fmla="*/ 18 w 31"/>
                    <a:gd name="T53" fmla="*/ 13 h 25"/>
                    <a:gd name="T54" fmla="*/ 17 w 31"/>
                    <a:gd name="T55" fmla="*/ 20 h 25"/>
                    <a:gd name="T56" fmla="*/ 14 w 31"/>
                    <a:gd name="T57" fmla="*/ 23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1" h="25">
                      <a:moveTo>
                        <a:pt x="14" y="23"/>
                      </a:moveTo>
                      <a:cubicBezTo>
                        <a:pt x="12" y="25"/>
                        <a:pt x="9" y="25"/>
                        <a:pt x="7" y="24"/>
                      </a:cubicBezTo>
                      <a:cubicBezTo>
                        <a:pt x="5" y="23"/>
                        <a:pt x="3" y="21"/>
                        <a:pt x="2" y="18"/>
                      </a:cubicBezTo>
                      <a:cubicBezTo>
                        <a:pt x="0" y="15"/>
                        <a:pt x="0" y="12"/>
                        <a:pt x="0" y="10"/>
                      </a:cubicBezTo>
                      <a:cubicBezTo>
                        <a:pt x="5" y="7"/>
                        <a:pt x="5" y="7"/>
                        <a:pt x="5" y="7"/>
                      </a:cubicBezTo>
                      <a:cubicBezTo>
                        <a:pt x="5" y="9"/>
                        <a:pt x="5" y="11"/>
                        <a:pt x="5" y="12"/>
                      </a:cubicBezTo>
                      <a:cubicBezTo>
                        <a:pt x="6" y="14"/>
                        <a:pt x="6" y="15"/>
                        <a:pt x="6" y="16"/>
                      </a:cubicBezTo>
                      <a:cubicBezTo>
                        <a:pt x="7" y="17"/>
                        <a:pt x="8" y="18"/>
                        <a:pt x="8" y="18"/>
                      </a:cubicBezTo>
                      <a:cubicBezTo>
                        <a:pt x="9" y="19"/>
                        <a:pt x="10" y="19"/>
                        <a:pt x="11" y="18"/>
                      </a:cubicBezTo>
                      <a:cubicBezTo>
                        <a:pt x="11" y="18"/>
                        <a:pt x="12" y="18"/>
                        <a:pt x="12" y="17"/>
                      </a:cubicBezTo>
                      <a:cubicBezTo>
                        <a:pt x="12" y="17"/>
                        <a:pt x="13" y="16"/>
                        <a:pt x="13" y="15"/>
                      </a:cubicBezTo>
                      <a:cubicBezTo>
                        <a:pt x="13" y="15"/>
                        <a:pt x="13" y="13"/>
                        <a:pt x="13" y="11"/>
                      </a:cubicBezTo>
                      <a:cubicBezTo>
                        <a:pt x="13" y="9"/>
                        <a:pt x="13" y="8"/>
                        <a:pt x="13" y="7"/>
                      </a:cubicBezTo>
                      <a:cubicBezTo>
                        <a:pt x="13" y="6"/>
                        <a:pt x="14" y="5"/>
                        <a:pt x="15" y="4"/>
                      </a:cubicBezTo>
                      <a:cubicBezTo>
                        <a:pt x="15" y="3"/>
                        <a:pt x="16" y="2"/>
                        <a:pt x="17" y="1"/>
                      </a:cubicBezTo>
                      <a:cubicBezTo>
                        <a:pt x="20" y="0"/>
                        <a:pt x="22" y="0"/>
                        <a:pt x="24" y="1"/>
                      </a:cubicBezTo>
                      <a:cubicBezTo>
                        <a:pt x="26" y="2"/>
                        <a:pt x="28" y="4"/>
                        <a:pt x="29" y="6"/>
                      </a:cubicBezTo>
                      <a:cubicBezTo>
                        <a:pt x="30" y="8"/>
                        <a:pt x="30" y="9"/>
                        <a:pt x="30" y="11"/>
                      </a:cubicBezTo>
                      <a:cubicBezTo>
                        <a:pt x="31" y="12"/>
                        <a:pt x="31" y="13"/>
                        <a:pt x="31" y="15"/>
                      </a:cubicBezTo>
                      <a:cubicBezTo>
                        <a:pt x="26" y="15"/>
                        <a:pt x="26" y="15"/>
                        <a:pt x="26" y="15"/>
                      </a:cubicBezTo>
                      <a:cubicBezTo>
                        <a:pt x="26" y="14"/>
                        <a:pt x="26" y="12"/>
                        <a:pt x="25" y="11"/>
                      </a:cubicBezTo>
                      <a:cubicBezTo>
                        <a:pt x="25" y="10"/>
                        <a:pt x="25" y="9"/>
                        <a:pt x="24" y="8"/>
                      </a:cubicBezTo>
                      <a:cubicBezTo>
                        <a:pt x="24" y="7"/>
                        <a:pt x="23" y="7"/>
                        <a:pt x="22" y="6"/>
                      </a:cubicBezTo>
                      <a:cubicBezTo>
                        <a:pt x="22" y="6"/>
                        <a:pt x="21" y="6"/>
                        <a:pt x="20" y="7"/>
                      </a:cubicBezTo>
                      <a:cubicBezTo>
                        <a:pt x="20" y="7"/>
                        <a:pt x="19" y="7"/>
                        <a:pt x="19" y="8"/>
                      </a:cubicBezTo>
                      <a:cubicBezTo>
                        <a:pt x="19" y="8"/>
                        <a:pt x="19" y="8"/>
                        <a:pt x="19" y="9"/>
                      </a:cubicBezTo>
                      <a:cubicBezTo>
                        <a:pt x="18" y="10"/>
                        <a:pt x="18" y="11"/>
                        <a:pt x="18" y="13"/>
                      </a:cubicBezTo>
                      <a:cubicBezTo>
                        <a:pt x="18" y="16"/>
                        <a:pt x="18" y="19"/>
                        <a:pt x="17" y="20"/>
                      </a:cubicBezTo>
                      <a:cubicBezTo>
                        <a:pt x="17" y="21"/>
                        <a:pt x="16" y="23"/>
                        <a:pt x="14" y="23"/>
                      </a:cubicBezTo>
                      <a:close/>
                    </a:path>
                  </a:pathLst>
                </a:custGeom>
                <a:solidFill>
                  <a:srgbClr val="A7D6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456" name="Freeform 391">
                  <a:extLst>
                    <a:ext uri="{FF2B5EF4-FFF2-40B4-BE49-F238E27FC236}">
                      <a16:creationId xmlns:a16="http://schemas.microsoft.com/office/drawing/2014/main" id="{5FF20182-8144-4A11-BDA8-5703D9FE88E2}"/>
                    </a:ext>
                  </a:extLst>
                </p:cNvPr>
                <p:cNvSpPr>
                  <a:spLocks/>
                </p:cNvSpPr>
                <p:nvPr/>
              </p:nvSpPr>
              <p:spPr bwMode="auto">
                <a:xfrm>
                  <a:off x="1962151" y="5562601"/>
                  <a:ext cx="112713" cy="92075"/>
                </a:xfrm>
                <a:custGeom>
                  <a:avLst/>
                  <a:gdLst>
                    <a:gd name="T0" fmla="*/ 6 w 71"/>
                    <a:gd name="T1" fmla="*/ 58 h 58"/>
                    <a:gd name="T2" fmla="*/ 0 w 71"/>
                    <a:gd name="T3" fmla="*/ 47 h 58"/>
                    <a:gd name="T4" fmla="*/ 44 w 71"/>
                    <a:gd name="T5" fmla="*/ 20 h 58"/>
                    <a:gd name="T6" fmla="*/ 35 w 71"/>
                    <a:gd name="T7" fmla="*/ 4 h 58"/>
                    <a:gd name="T8" fmla="*/ 47 w 71"/>
                    <a:gd name="T9" fmla="*/ 0 h 58"/>
                    <a:gd name="T10" fmla="*/ 71 w 71"/>
                    <a:gd name="T11" fmla="*/ 40 h 58"/>
                    <a:gd name="T12" fmla="*/ 60 w 71"/>
                    <a:gd name="T13" fmla="*/ 47 h 58"/>
                    <a:gd name="T14" fmla="*/ 51 w 71"/>
                    <a:gd name="T15" fmla="*/ 31 h 58"/>
                    <a:gd name="T16" fmla="*/ 6 w 71"/>
                    <a:gd name="T17" fmla="*/ 58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 h="58">
                      <a:moveTo>
                        <a:pt x="6" y="58"/>
                      </a:moveTo>
                      <a:lnTo>
                        <a:pt x="0" y="47"/>
                      </a:lnTo>
                      <a:lnTo>
                        <a:pt x="44" y="20"/>
                      </a:lnTo>
                      <a:lnTo>
                        <a:pt x="35" y="4"/>
                      </a:lnTo>
                      <a:lnTo>
                        <a:pt x="47" y="0"/>
                      </a:lnTo>
                      <a:lnTo>
                        <a:pt x="71" y="40"/>
                      </a:lnTo>
                      <a:lnTo>
                        <a:pt x="60" y="47"/>
                      </a:lnTo>
                      <a:lnTo>
                        <a:pt x="51" y="31"/>
                      </a:lnTo>
                      <a:lnTo>
                        <a:pt x="6" y="58"/>
                      </a:lnTo>
                      <a:close/>
                    </a:path>
                  </a:pathLst>
                </a:custGeom>
                <a:solidFill>
                  <a:srgbClr val="A7D6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457" name="Freeform 392">
                  <a:extLst>
                    <a:ext uri="{FF2B5EF4-FFF2-40B4-BE49-F238E27FC236}">
                      <a16:creationId xmlns:a16="http://schemas.microsoft.com/office/drawing/2014/main" id="{B0E403B2-988B-412D-BED0-EADC414C3C06}"/>
                    </a:ext>
                  </a:extLst>
                </p:cNvPr>
                <p:cNvSpPr>
                  <a:spLocks/>
                </p:cNvSpPr>
                <p:nvPr/>
              </p:nvSpPr>
              <p:spPr bwMode="auto">
                <a:xfrm>
                  <a:off x="2000251" y="5637213"/>
                  <a:ext cx="96838" cy="77788"/>
                </a:xfrm>
                <a:custGeom>
                  <a:avLst/>
                  <a:gdLst>
                    <a:gd name="T0" fmla="*/ 0 w 61"/>
                    <a:gd name="T1" fmla="*/ 38 h 49"/>
                    <a:gd name="T2" fmla="*/ 52 w 61"/>
                    <a:gd name="T3" fmla="*/ 0 h 49"/>
                    <a:gd name="T4" fmla="*/ 61 w 61"/>
                    <a:gd name="T5" fmla="*/ 11 h 49"/>
                    <a:gd name="T6" fmla="*/ 7 w 61"/>
                    <a:gd name="T7" fmla="*/ 49 h 49"/>
                    <a:gd name="T8" fmla="*/ 0 w 61"/>
                    <a:gd name="T9" fmla="*/ 38 h 49"/>
                  </a:gdLst>
                  <a:ahLst/>
                  <a:cxnLst>
                    <a:cxn ang="0">
                      <a:pos x="T0" y="T1"/>
                    </a:cxn>
                    <a:cxn ang="0">
                      <a:pos x="T2" y="T3"/>
                    </a:cxn>
                    <a:cxn ang="0">
                      <a:pos x="T4" y="T5"/>
                    </a:cxn>
                    <a:cxn ang="0">
                      <a:pos x="T6" y="T7"/>
                    </a:cxn>
                    <a:cxn ang="0">
                      <a:pos x="T8" y="T9"/>
                    </a:cxn>
                  </a:cxnLst>
                  <a:rect l="0" t="0" r="r" b="b"/>
                  <a:pathLst>
                    <a:path w="61" h="49">
                      <a:moveTo>
                        <a:pt x="0" y="38"/>
                      </a:moveTo>
                      <a:lnTo>
                        <a:pt x="52" y="0"/>
                      </a:lnTo>
                      <a:lnTo>
                        <a:pt x="61" y="11"/>
                      </a:lnTo>
                      <a:lnTo>
                        <a:pt x="7" y="49"/>
                      </a:lnTo>
                      <a:lnTo>
                        <a:pt x="0" y="38"/>
                      </a:lnTo>
                      <a:close/>
                    </a:path>
                  </a:pathLst>
                </a:custGeom>
                <a:solidFill>
                  <a:srgbClr val="A7D6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458" name="Freeform 393">
                  <a:extLst>
                    <a:ext uri="{FF2B5EF4-FFF2-40B4-BE49-F238E27FC236}">
                      <a16:creationId xmlns:a16="http://schemas.microsoft.com/office/drawing/2014/main" id="{7A60CEC8-5558-4201-A7F8-7637867A5BFA}"/>
                    </a:ext>
                  </a:extLst>
                </p:cNvPr>
                <p:cNvSpPr>
                  <a:spLocks/>
                </p:cNvSpPr>
                <p:nvPr/>
              </p:nvSpPr>
              <p:spPr bwMode="auto">
                <a:xfrm>
                  <a:off x="2043113" y="5665788"/>
                  <a:ext cx="111125" cy="103188"/>
                </a:xfrm>
                <a:custGeom>
                  <a:avLst/>
                  <a:gdLst>
                    <a:gd name="T0" fmla="*/ 9 w 70"/>
                    <a:gd name="T1" fmla="*/ 65 h 65"/>
                    <a:gd name="T2" fmla="*/ 0 w 70"/>
                    <a:gd name="T3" fmla="*/ 53 h 65"/>
                    <a:gd name="T4" fmla="*/ 40 w 70"/>
                    <a:gd name="T5" fmla="*/ 20 h 65"/>
                    <a:gd name="T6" fmla="*/ 29 w 70"/>
                    <a:gd name="T7" fmla="*/ 6 h 65"/>
                    <a:gd name="T8" fmla="*/ 38 w 70"/>
                    <a:gd name="T9" fmla="*/ 0 h 65"/>
                    <a:gd name="T10" fmla="*/ 70 w 70"/>
                    <a:gd name="T11" fmla="*/ 38 h 65"/>
                    <a:gd name="T12" fmla="*/ 61 w 70"/>
                    <a:gd name="T13" fmla="*/ 44 h 65"/>
                    <a:gd name="T14" fmla="*/ 49 w 70"/>
                    <a:gd name="T15" fmla="*/ 31 h 65"/>
                    <a:gd name="T16" fmla="*/ 9 w 70"/>
                    <a:gd name="T17" fmla="*/ 65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0" h="65">
                      <a:moveTo>
                        <a:pt x="9" y="65"/>
                      </a:moveTo>
                      <a:lnTo>
                        <a:pt x="0" y="53"/>
                      </a:lnTo>
                      <a:lnTo>
                        <a:pt x="40" y="20"/>
                      </a:lnTo>
                      <a:lnTo>
                        <a:pt x="29" y="6"/>
                      </a:lnTo>
                      <a:lnTo>
                        <a:pt x="38" y="0"/>
                      </a:lnTo>
                      <a:lnTo>
                        <a:pt x="70" y="38"/>
                      </a:lnTo>
                      <a:lnTo>
                        <a:pt x="61" y="44"/>
                      </a:lnTo>
                      <a:lnTo>
                        <a:pt x="49" y="31"/>
                      </a:lnTo>
                      <a:lnTo>
                        <a:pt x="9" y="65"/>
                      </a:lnTo>
                      <a:close/>
                    </a:path>
                  </a:pathLst>
                </a:custGeom>
                <a:solidFill>
                  <a:srgbClr val="A7D6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459" name="Freeform 394">
                  <a:extLst>
                    <a:ext uri="{FF2B5EF4-FFF2-40B4-BE49-F238E27FC236}">
                      <a16:creationId xmlns:a16="http://schemas.microsoft.com/office/drawing/2014/main" id="{F93AACE5-05A6-4EC7-A21A-34DE1DC68C6E}"/>
                    </a:ext>
                  </a:extLst>
                </p:cNvPr>
                <p:cNvSpPr>
                  <a:spLocks/>
                </p:cNvSpPr>
                <p:nvPr/>
              </p:nvSpPr>
              <p:spPr bwMode="auto">
                <a:xfrm>
                  <a:off x="2103438" y="5732463"/>
                  <a:ext cx="117475" cy="117475"/>
                </a:xfrm>
                <a:custGeom>
                  <a:avLst/>
                  <a:gdLst>
                    <a:gd name="T0" fmla="*/ 33 w 33"/>
                    <a:gd name="T1" fmla="*/ 17 h 33"/>
                    <a:gd name="T2" fmla="*/ 20 w 33"/>
                    <a:gd name="T3" fmla="*/ 30 h 33"/>
                    <a:gd name="T4" fmla="*/ 15 w 33"/>
                    <a:gd name="T5" fmla="*/ 33 h 33"/>
                    <a:gd name="T6" fmla="*/ 9 w 33"/>
                    <a:gd name="T7" fmla="*/ 33 h 33"/>
                    <a:gd name="T8" fmla="*/ 4 w 33"/>
                    <a:gd name="T9" fmla="*/ 29 h 33"/>
                    <a:gd name="T10" fmla="*/ 0 w 33"/>
                    <a:gd name="T11" fmla="*/ 21 h 33"/>
                    <a:gd name="T12" fmla="*/ 3 w 33"/>
                    <a:gd name="T13" fmla="*/ 14 h 33"/>
                    <a:gd name="T14" fmla="*/ 16 w 33"/>
                    <a:gd name="T15" fmla="*/ 0 h 33"/>
                    <a:gd name="T16" fmla="*/ 20 w 33"/>
                    <a:gd name="T17" fmla="*/ 5 h 33"/>
                    <a:gd name="T18" fmla="*/ 8 w 33"/>
                    <a:gd name="T19" fmla="*/ 17 h 33"/>
                    <a:gd name="T20" fmla="*/ 6 w 33"/>
                    <a:gd name="T21" fmla="*/ 22 h 33"/>
                    <a:gd name="T22" fmla="*/ 8 w 33"/>
                    <a:gd name="T23" fmla="*/ 26 h 33"/>
                    <a:gd name="T24" fmla="*/ 12 w 33"/>
                    <a:gd name="T25" fmla="*/ 28 h 33"/>
                    <a:gd name="T26" fmla="*/ 16 w 33"/>
                    <a:gd name="T27" fmla="*/ 25 h 33"/>
                    <a:gd name="T28" fmla="*/ 28 w 33"/>
                    <a:gd name="T29" fmla="*/ 13 h 33"/>
                    <a:gd name="T30" fmla="*/ 33 w 33"/>
                    <a:gd name="T31" fmla="*/ 17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3" h="33">
                      <a:moveTo>
                        <a:pt x="33" y="17"/>
                      </a:moveTo>
                      <a:cubicBezTo>
                        <a:pt x="20" y="30"/>
                        <a:pt x="20" y="30"/>
                        <a:pt x="20" y="30"/>
                      </a:cubicBezTo>
                      <a:cubicBezTo>
                        <a:pt x="18" y="32"/>
                        <a:pt x="17" y="33"/>
                        <a:pt x="15" y="33"/>
                      </a:cubicBezTo>
                      <a:cubicBezTo>
                        <a:pt x="13" y="33"/>
                        <a:pt x="11" y="33"/>
                        <a:pt x="9" y="33"/>
                      </a:cubicBezTo>
                      <a:cubicBezTo>
                        <a:pt x="7" y="32"/>
                        <a:pt x="6" y="31"/>
                        <a:pt x="4" y="29"/>
                      </a:cubicBezTo>
                      <a:cubicBezTo>
                        <a:pt x="1" y="27"/>
                        <a:pt x="0" y="24"/>
                        <a:pt x="0" y="21"/>
                      </a:cubicBezTo>
                      <a:cubicBezTo>
                        <a:pt x="0" y="18"/>
                        <a:pt x="1" y="16"/>
                        <a:pt x="3" y="14"/>
                      </a:cubicBezTo>
                      <a:cubicBezTo>
                        <a:pt x="16" y="0"/>
                        <a:pt x="16" y="0"/>
                        <a:pt x="16" y="0"/>
                      </a:cubicBezTo>
                      <a:cubicBezTo>
                        <a:pt x="20" y="5"/>
                        <a:pt x="20" y="5"/>
                        <a:pt x="20" y="5"/>
                      </a:cubicBezTo>
                      <a:cubicBezTo>
                        <a:pt x="8" y="17"/>
                        <a:pt x="8" y="17"/>
                        <a:pt x="8" y="17"/>
                      </a:cubicBezTo>
                      <a:cubicBezTo>
                        <a:pt x="6" y="19"/>
                        <a:pt x="6" y="20"/>
                        <a:pt x="6" y="22"/>
                      </a:cubicBezTo>
                      <a:cubicBezTo>
                        <a:pt x="5" y="23"/>
                        <a:pt x="6" y="24"/>
                        <a:pt x="8" y="26"/>
                      </a:cubicBezTo>
                      <a:cubicBezTo>
                        <a:pt x="9" y="27"/>
                        <a:pt x="10" y="28"/>
                        <a:pt x="12" y="28"/>
                      </a:cubicBezTo>
                      <a:cubicBezTo>
                        <a:pt x="13" y="27"/>
                        <a:pt x="15" y="27"/>
                        <a:pt x="16" y="25"/>
                      </a:cubicBezTo>
                      <a:cubicBezTo>
                        <a:pt x="28" y="13"/>
                        <a:pt x="28" y="13"/>
                        <a:pt x="28" y="13"/>
                      </a:cubicBezTo>
                      <a:lnTo>
                        <a:pt x="33" y="17"/>
                      </a:lnTo>
                      <a:close/>
                    </a:path>
                  </a:pathLst>
                </a:custGeom>
                <a:solidFill>
                  <a:srgbClr val="A7D6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460" name="Freeform 395">
                  <a:extLst>
                    <a:ext uri="{FF2B5EF4-FFF2-40B4-BE49-F238E27FC236}">
                      <a16:creationId xmlns:a16="http://schemas.microsoft.com/office/drawing/2014/main" id="{50B4946E-1A89-47AD-9706-211F9945D598}"/>
                    </a:ext>
                  </a:extLst>
                </p:cNvPr>
                <p:cNvSpPr>
                  <a:spLocks/>
                </p:cNvSpPr>
                <p:nvPr/>
              </p:nvSpPr>
              <p:spPr bwMode="auto">
                <a:xfrm>
                  <a:off x="2185988" y="5800726"/>
                  <a:ext cx="103188" cy="109538"/>
                </a:xfrm>
                <a:custGeom>
                  <a:avLst/>
                  <a:gdLst>
                    <a:gd name="T0" fmla="*/ 11 w 65"/>
                    <a:gd name="T1" fmla="*/ 69 h 69"/>
                    <a:gd name="T2" fmla="*/ 0 w 65"/>
                    <a:gd name="T3" fmla="*/ 60 h 69"/>
                    <a:gd name="T4" fmla="*/ 33 w 65"/>
                    <a:gd name="T5" fmla="*/ 20 h 69"/>
                    <a:gd name="T6" fmla="*/ 20 w 65"/>
                    <a:gd name="T7" fmla="*/ 9 h 69"/>
                    <a:gd name="T8" fmla="*/ 27 w 65"/>
                    <a:gd name="T9" fmla="*/ 0 h 69"/>
                    <a:gd name="T10" fmla="*/ 65 w 65"/>
                    <a:gd name="T11" fmla="*/ 29 h 69"/>
                    <a:gd name="T12" fmla="*/ 58 w 65"/>
                    <a:gd name="T13" fmla="*/ 38 h 69"/>
                    <a:gd name="T14" fmla="*/ 45 w 65"/>
                    <a:gd name="T15" fmla="*/ 27 h 69"/>
                    <a:gd name="T16" fmla="*/ 11 w 65"/>
                    <a:gd name="T17" fmla="*/ 69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5" h="69">
                      <a:moveTo>
                        <a:pt x="11" y="69"/>
                      </a:moveTo>
                      <a:lnTo>
                        <a:pt x="0" y="60"/>
                      </a:lnTo>
                      <a:lnTo>
                        <a:pt x="33" y="20"/>
                      </a:lnTo>
                      <a:lnTo>
                        <a:pt x="20" y="9"/>
                      </a:lnTo>
                      <a:lnTo>
                        <a:pt x="27" y="0"/>
                      </a:lnTo>
                      <a:lnTo>
                        <a:pt x="65" y="29"/>
                      </a:lnTo>
                      <a:lnTo>
                        <a:pt x="58" y="38"/>
                      </a:lnTo>
                      <a:lnTo>
                        <a:pt x="45" y="27"/>
                      </a:lnTo>
                      <a:lnTo>
                        <a:pt x="11" y="69"/>
                      </a:lnTo>
                      <a:close/>
                    </a:path>
                  </a:pathLst>
                </a:custGeom>
                <a:solidFill>
                  <a:srgbClr val="A7D6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461" name="Freeform 396">
                  <a:extLst>
                    <a:ext uri="{FF2B5EF4-FFF2-40B4-BE49-F238E27FC236}">
                      <a16:creationId xmlns:a16="http://schemas.microsoft.com/office/drawing/2014/main" id="{78A50D5C-C2BE-46F3-8354-D65CE438557E}"/>
                    </a:ext>
                  </a:extLst>
                </p:cNvPr>
                <p:cNvSpPr>
                  <a:spLocks/>
                </p:cNvSpPr>
                <p:nvPr/>
              </p:nvSpPr>
              <p:spPr bwMode="auto">
                <a:xfrm>
                  <a:off x="2243138" y="5854701"/>
                  <a:ext cx="74613" cy="95250"/>
                </a:xfrm>
                <a:custGeom>
                  <a:avLst/>
                  <a:gdLst>
                    <a:gd name="T0" fmla="*/ 0 w 47"/>
                    <a:gd name="T1" fmla="*/ 53 h 60"/>
                    <a:gd name="T2" fmla="*/ 36 w 47"/>
                    <a:gd name="T3" fmla="*/ 0 h 60"/>
                    <a:gd name="T4" fmla="*/ 47 w 47"/>
                    <a:gd name="T5" fmla="*/ 8 h 60"/>
                    <a:gd name="T6" fmla="*/ 11 w 47"/>
                    <a:gd name="T7" fmla="*/ 60 h 60"/>
                    <a:gd name="T8" fmla="*/ 0 w 47"/>
                    <a:gd name="T9" fmla="*/ 53 h 60"/>
                  </a:gdLst>
                  <a:ahLst/>
                  <a:cxnLst>
                    <a:cxn ang="0">
                      <a:pos x="T0" y="T1"/>
                    </a:cxn>
                    <a:cxn ang="0">
                      <a:pos x="T2" y="T3"/>
                    </a:cxn>
                    <a:cxn ang="0">
                      <a:pos x="T4" y="T5"/>
                    </a:cxn>
                    <a:cxn ang="0">
                      <a:pos x="T6" y="T7"/>
                    </a:cxn>
                    <a:cxn ang="0">
                      <a:pos x="T8" y="T9"/>
                    </a:cxn>
                  </a:cxnLst>
                  <a:rect l="0" t="0" r="r" b="b"/>
                  <a:pathLst>
                    <a:path w="47" h="60">
                      <a:moveTo>
                        <a:pt x="0" y="53"/>
                      </a:moveTo>
                      <a:lnTo>
                        <a:pt x="36" y="0"/>
                      </a:lnTo>
                      <a:lnTo>
                        <a:pt x="47" y="8"/>
                      </a:lnTo>
                      <a:lnTo>
                        <a:pt x="11" y="60"/>
                      </a:lnTo>
                      <a:lnTo>
                        <a:pt x="0" y="53"/>
                      </a:lnTo>
                      <a:close/>
                    </a:path>
                  </a:pathLst>
                </a:custGeom>
                <a:solidFill>
                  <a:srgbClr val="A7D6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462" name="Freeform 397">
                  <a:extLst>
                    <a:ext uri="{FF2B5EF4-FFF2-40B4-BE49-F238E27FC236}">
                      <a16:creationId xmlns:a16="http://schemas.microsoft.com/office/drawing/2014/main" id="{369F0E9F-70DA-44D9-8E02-FC551E9A0CFD}"/>
                    </a:ext>
                  </a:extLst>
                </p:cNvPr>
                <p:cNvSpPr>
                  <a:spLocks noEditPoints="1"/>
                </p:cNvSpPr>
                <p:nvPr/>
              </p:nvSpPr>
              <p:spPr bwMode="auto">
                <a:xfrm>
                  <a:off x="2295526" y="5889626"/>
                  <a:ext cx="107950" cy="111125"/>
                </a:xfrm>
                <a:custGeom>
                  <a:avLst/>
                  <a:gdLst>
                    <a:gd name="T0" fmla="*/ 27 w 30"/>
                    <a:gd name="T1" fmla="*/ 22 h 31"/>
                    <a:gd name="T2" fmla="*/ 19 w 30"/>
                    <a:gd name="T3" fmla="*/ 30 h 31"/>
                    <a:gd name="T4" fmla="*/ 8 w 30"/>
                    <a:gd name="T5" fmla="*/ 29 h 31"/>
                    <a:gd name="T6" fmla="*/ 1 w 30"/>
                    <a:gd name="T7" fmla="*/ 20 h 31"/>
                    <a:gd name="T8" fmla="*/ 3 w 30"/>
                    <a:gd name="T9" fmla="*/ 9 h 31"/>
                    <a:gd name="T10" fmla="*/ 12 w 30"/>
                    <a:gd name="T11" fmla="*/ 1 h 31"/>
                    <a:gd name="T12" fmla="*/ 23 w 30"/>
                    <a:gd name="T13" fmla="*/ 3 h 31"/>
                    <a:gd name="T14" fmla="*/ 29 w 30"/>
                    <a:gd name="T15" fmla="*/ 11 h 31"/>
                    <a:gd name="T16" fmla="*/ 27 w 30"/>
                    <a:gd name="T17" fmla="*/ 22 h 31"/>
                    <a:gd name="T18" fmla="*/ 9 w 30"/>
                    <a:gd name="T19" fmla="*/ 12 h 31"/>
                    <a:gd name="T20" fmla="*/ 7 w 30"/>
                    <a:gd name="T21" fmla="*/ 20 h 31"/>
                    <a:gd name="T22" fmla="*/ 11 w 30"/>
                    <a:gd name="T23" fmla="*/ 24 h 31"/>
                    <a:gd name="T24" fmla="*/ 22 w 30"/>
                    <a:gd name="T25" fmla="*/ 19 h 31"/>
                    <a:gd name="T26" fmla="*/ 20 w 30"/>
                    <a:gd name="T27" fmla="*/ 7 h 31"/>
                    <a:gd name="T28" fmla="*/ 14 w 30"/>
                    <a:gd name="T29" fmla="*/ 7 h 31"/>
                    <a:gd name="T30" fmla="*/ 9 w 30"/>
                    <a:gd name="T31" fmla="*/ 12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0" h="31">
                      <a:moveTo>
                        <a:pt x="27" y="22"/>
                      </a:moveTo>
                      <a:cubicBezTo>
                        <a:pt x="25" y="27"/>
                        <a:pt x="22" y="29"/>
                        <a:pt x="19" y="30"/>
                      </a:cubicBezTo>
                      <a:cubicBezTo>
                        <a:pt x="16" y="31"/>
                        <a:pt x="12" y="31"/>
                        <a:pt x="8" y="29"/>
                      </a:cubicBezTo>
                      <a:cubicBezTo>
                        <a:pt x="4" y="27"/>
                        <a:pt x="2" y="24"/>
                        <a:pt x="1" y="20"/>
                      </a:cubicBezTo>
                      <a:cubicBezTo>
                        <a:pt x="0" y="17"/>
                        <a:pt x="1" y="13"/>
                        <a:pt x="3" y="9"/>
                      </a:cubicBezTo>
                      <a:cubicBezTo>
                        <a:pt x="6" y="5"/>
                        <a:pt x="9" y="2"/>
                        <a:pt x="12" y="1"/>
                      </a:cubicBezTo>
                      <a:cubicBezTo>
                        <a:pt x="15" y="0"/>
                        <a:pt x="19" y="1"/>
                        <a:pt x="23" y="3"/>
                      </a:cubicBezTo>
                      <a:cubicBezTo>
                        <a:pt x="26" y="5"/>
                        <a:pt x="29" y="8"/>
                        <a:pt x="29" y="11"/>
                      </a:cubicBezTo>
                      <a:cubicBezTo>
                        <a:pt x="30" y="15"/>
                        <a:pt x="30" y="18"/>
                        <a:pt x="27" y="22"/>
                      </a:cubicBezTo>
                      <a:close/>
                      <a:moveTo>
                        <a:pt x="9" y="12"/>
                      </a:moveTo>
                      <a:cubicBezTo>
                        <a:pt x="7" y="15"/>
                        <a:pt x="7" y="18"/>
                        <a:pt x="7" y="20"/>
                      </a:cubicBezTo>
                      <a:cubicBezTo>
                        <a:pt x="7" y="22"/>
                        <a:pt x="9" y="23"/>
                        <a:pt x="11" y="24"/>
                      </a:cubicBezTo>
                      <a:cubicBezTo>
                        <a:pt x="15" y="27"/>
                        <a:pt x="19" y="25"/>
                        <a:pt x="22" y="19"/>
                      </a:cubicBezTo>
                      <a:cubicBezTo>
                        <a:pt x="25" y="14"/>
                        <a:pt x="24" y="10"/>
                        <a:pt x="20" y="7"/>
                      </a:cubicBezTo>
                      <a:cubicBezTo>
                        <a:pt x="18" y="6"/>
                        <a:pt x="16" y="6"/>
                        <a:pt x="14" y="7"/>
                      </a:cubicBezTo>
                      <a:cubicBezTo>
                        <a:pt x="12" y="8"/>
                        <a:pt x="11" y="10"/>
                        <a:pt x="9" y="12"/>
                      </a:cubicBezTo>
                      <a:close/>
                    </a:path>
                  </a:pathLst>
                </a:custGeom>
                <a:solidFill>
                  <a:srgbClr val="A7D6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463" name="Freeform 398">
                  <a:extLst>
                    <a:ext uri="{FF2B5EF4-FFF2-40B4-BE49-F238E27FC236}">
                      <a16:creationId xmlns:a16="http://schemas.microsoft.com/office/drawing/2014/main" id="{F20DBDC2-117A-4E63-8F26-F9FEAFF8698A}"/>
                    </a:ext>
                  </a:extLst>
                </p:cNvPr>
                <p:cNvSpPr>
                  <a:spLocks/>
                </p:cNvSpPr>
                <p:nvPr/>
              </p:nvSpPr>
              <p:spPr bwMode="auto">
                <a:xfrm>
                  <a:off x="2395538" y="5932488"/>
                  <a:ext cx="120650" cy="128588"/>
                </a:xfrm>
                <a:custGeom>
                  <a:avLst/>
                  <a:gdLst>
                    <a:gd name="T0" fmla="*/ 23 w 34"/>
                    <a:gd name="T1" fmla="*/ 36 h 36"/>
                    <a:gd name="T2" fmla="*/ 16 w 34"/>
                    <a:gd name="T3" fmla="*/ 33 h 36"/>
                    <a:gd name="T4" fmla="*/ 12 w 34"/>
                    <a:gd name="T5" fmla="*/ 8 h 36"/>
                    <a:gd name="T6" fmla="*/ 12 w 34"/>
                    <a:gd name="T7" fmla="*/ 8 h 36"/>
                    <a:gd name="T8" fmla="*/ 10 w 34"/>
                    <a:gd name="T9" fmla="*/ 16 h 36"/>
                    <a:gd name="T10" fmla="*/ 5 w 34"/>
                    <a:gd name="T11" fmla="*/ 28 h 36"/>
                    <a:gd name="T12" fmla="*/ 0 w 34"/>
                    <a:gd name="T13" fmla="*/ 26 h 36"/>
                    <a:gd name="T14" fmla="*/ 10 w 34"/>
                    <a:gd name="T15" fmla="*/ 0 h 36"/>
                    <a:gd name="T16" fmla="*/ 17 w 34"/>
                    <a:gd name="T17" fmla="*/ 3 h 36"/>
                    <a:gd name="T18" fmla="*/ 21 w 34"/>
                    <a:gd name="T19" fmla="*/ 27 h 36"/>
                    <a:gd name="T20" fmla="*/ 21 w 34"/>
                    <a:gd name="T21" fmla="*/ 27 h 36"/>
                    <a:gd name="T22" fmla="*/ 24 w 34"/>
                    <a:gd name="T23" fmla="*/ 20 h 36"/>
                    <a:gd name="T24" fmla="*/ 29 w 34"/>
                    <a:gd name="T25" fmla="*/ 7 h 36"/>
                    <a:gd name="T26" fmla="*/ 34 w 34"/>
                    <a:gd name="T27" fmla="*/ 9 h 36"/>
                    <a:gd name="T28" fmla="*/ 23 w 34"/>
                    <a:gd name="T29" fmla="*/ 3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4" h="36">
                      <a:moveTo>
                        <a:pt x="23" y="36"/>
                      </a:moveTo>
                      <a:cubicBezTo>
                        <a:pt x="16" y="33"/>
                        <a:pt x="16" y="33"/>
                        <a:pt x="16" y="33"/>
                      </a:cubicBezTo>
                      <a:cubicBezTo>
                        <a:pt x="12" y="8"/>
                        <a:pt x="12" y="8"/>
                        <a:pt x="12" y="8"/>
                      </a:cubicBezTo>
                      <a:cubicBezTo>
                        <a:pt x="12" y="8"/>
                        <a:pt x="12" y="8"/>
                        <a:pt x="12" y="8"/>
                      </a:cubicBezTo>
                      <a:cubicBezTo>
                        <a:pt x="11" y="12"/>
                        <a:pt x="10" y="14"/>
                        <a:pt x="10" y="16"/>
                      </a:cubicBezTo>
                      <a:cubicBezTo>
                        <a:pt x="5" y="28"/>
                        <a:pt x="5" y="28"/>
                        <a:pt x="5" y="28"/>
                      </a:cubicBezTo>
                      <a:cubicBezTo>
                        <a:pt x="0" y="26"/>
                        <a:pt x="0" y="26"/>
                        <a:pt x="0" y="26"/>
                      </a:cubicBezTo>
                      <a:cubicBezTo>
                        <a:pt x="10" y="0"/>
                        <a:pt x="10" y="0"/>
                        <a:pt x="10" y="0"/>
                      </a:cubicBezTo>
                      <a:cubicBezTo>
                        <a:pt x="17" y="3"/>
                        <a:pt x="17" y="3"/>
                        <a:pt x="17" y="3"/>
                      </a:cubicBezTo>
                      <a:cubicBezTo>
                        <a:pt x="21" y="27"/>
                        <a:pt x="21" y="27"/>
                        <a:pt x="21" y="27"/>
                      </a:cubicBezTo>
                      <a:cubicBezTo>
                        <a:pt x="21" y="27"/>
                        <a:pt x="21" y="27"/>
                        <a:pt x="21" y="27"/>
                      </a:cubicBezTo>
                      <a:cubicBezTo>
                        <a:pt x="22" y="24"/>
                        <a:pt x="23" y="21"/>
                        <a:pt x="24" y="20"/>
                      </a:cubicBezTo>
                      <a:cubicBezTo>
                        <a:pt x="29" y="7"/>
                        <a:pt x="29" y="7"/>
                        <a:pt x="29" y="7"/>
                      </a:cubicBezTo>
                      <a:cubicBezTo>
                        <a:pt x="34" y="9"/>
                        <a:pt x="34" y="9"/>
                        <a:pt x="34" y="9"/>
                      </a:cubicBezTo>
                      <a:lnTo>
                        <a:pt x="23" y="36"/>
                      </a:lnTo>
                      <a:close/>
                    </a:path>
                  </a:pathLst>
                </a:custGeom>
                <a:solidFill>
                  <a:srgbClr val="A7D6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464" name="Freeform 399">
                  <a:extLst>
                    <a:ext uri="{FF2B5EF4-FFF2-40B4-BE49-F238E27FC236}">
                      <a16:creationId xmlns:a16="http://schemas.microsoft.com/office/drawing/2014/main" id="{03E702F2-BC7A-4B56-A101-5676BAC87CC4}"/>
                    </a:ext>
                  </a:extLst>
                </p:cNvPr>
                <p:cNvSpPr>
                  <a:spLocks/>
                </p:cNvSpPr>
                <p:nvPr/>
              </p:nvSpPr>
              <p:spPr bwMode="auto">
                <a:xfrm>
                  <a:off x="2506663" y="5975351"/>
                  <a:ext cx="84138" cy="106363"/>
                </a:xfrm>
                <a:custGeom>
                  <a:avLst/>
                  <a:gdLst>
                    <a:gd name="T0" fmla="*/ 19 w 24"/>
                    <a:gd name="T1" fmla="*/ 24 h 30"/>
                    <a:gd name="T2" fmla="*/ 15 w 24"/>
                    <a:gd name="T3" fmla="*/ 29 h 30"/>
                    <a:gd name="T4" fmla="*/ 7 w 24"/>
                    <a:gd name="T5" fmla="*/ 29 h 30"/>
                    <a:gd name="T6" fmla="*/ 0 w 24"/>
                    <a:gd name="T7" fmla="*/ 25 h 30"/>
                    <a:gd name="T8" fmla="*/ 1 w 24"/>
                    <a:gd name="T9" fmla="*/ 19 h 30"/>
                    <a:gd name="T10" fmla="*/ 6 w 24"/>
                    <a:gd name="T11" fmla="*/ 23 h 30"/>
                    <a:gd name="T12" fmla="*/ 9 w 24"/>
                    <a:gd name="T13" fmla="*/ 24 h 30"/>
                    <a:gd name="T14" fmla="*/ 12 w 24"/>
                    <a:gd name="T15" fmla="*/ 24 h 30"/>
                    <a:gd name="T16" fmla="*/ 14 w 24"/>
                    <a:gd name="T17" fmla="*/ 22 h 30"/>
                    <a:gd name="T18" fmla="*/ 14 w 24"/>
                    <a:gd name="T19" fmla="*/ 21 h 30"/>
                    <a:gd name="T20" fmla="*/ 13 w 24"/>
                    <a:gd name="T21" fmla="*/ 19 h 30"/>
                    <a:gd name="T22" fmla="*/ 10 w 24"/>
                    <a:gd name="T23" fmla="*/ 16 h 30"/>
                    <a:gd name="T24" fmla="*/ 6 w 24"/>
                    <a:gd name="T25" fmla="*/ 13 h 30"/>
                    <a:gd name="T26" fmla="*/ 5 w 24"/>
                    <a:gd name="T27" fmla="*/ 10 h 30"/>
                    <a:gd name="T28" fmla="*/ 5 w 24"/>
                    <a:gd name="T29" fmla="*/ 6 h 30"/>
                    <a:gd name="T30" fmla="*/ 9 w 24"/>
                    <a:gd name="T31" fmla="*/ 1 h 30"/>
                    <a:gd name="T32" fmla="*/ 17 w 24"/>
                    <a:gd name="T33" fmla="*/ 1 h 30"/>
                    <a:gd name="T34" fmla="*/ 21 w 24"/>
                    <a:gd name="T35" fmla="*/ 3 h 30"/>
                    <a:gd name="T36" fmla="*/ 24 w 24"/>
                    <a:gd name="T37" fmla="*/ 5 h 30"/>
                    <a:gd name="T38" fmla="*/ 21 w 24"/>
                    <a:gd name="T39" fmla="*/ 9 h 30"/>
                    <a:gd name="T40" fmla="*/ 18 w 24"/>
                    <a:gd name="T41" fmla="*/ 7 h 30"/>
                    <a:gd name="T42" fmla="*/ 15 w 24"/>
                    <a:gd name="T43" fmla="*/ 6 h 30"/>
                    <a:gd name="T44" fmla="*/ 13 w 24"/>
                    <a:gd name="T45" fmla="*/ 6 h 30"/>
                    <a:gd name="T46" fmla="*/ 11 w 24"/>
                    <a:gd name="T47" fmla="*/ 8 h 30"/>
                    <a:gd name="T48" fmla="*/ 11 w 24"/>
                    <a:gd name="T49" fmla="*/ 9 h 30"/>
                    <a:gd name="T50" fmla="*/ 12 w 24"/>
                    <a:gd name="T51" fmla="*/ 10 h 30"/>
                    <a:gd name="T52" fmla="*/ 15 w 24"/>
                    <a:gd name="T53" fmla="*/ 13 h 30"/>
                    <a:gd name="T54" fmla="*/ 19 w 24"/>
                    <a:gd name="T55" fmla="*/ 19 h 30"/>
                    <a:gd name="T56" fmla="*/ 19 w 24"/>
                    <a:gd name="T57" fmla="*/ 24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4" h="30">
                      <a:moveTo>
                        <a:pt x="19" y="24"/>
                      </a:moveTo>
                      <a:cubicBezTo>
                        <a:pt x="19" y="26"/>
                        <a:pt x="17" y="28"/>
                        <a:pt x="15" y="29"/>
                      </a:cubicBezTo>
                      <a:cubicBezTo>
                        <a:pt x="13" y="30"/>
                        <a:pt x="10" y="30"/>
                        <a:pt x="7" y="29"/>
                      </a:cubicBezTo>
                      <a:cubicBezTo>
                        <a:pt x="4" y="28"/>
                        <a:pt x="2" y="27"/>
                        <a:pt x="0" y="25"/>
                      </a:cubicBezTo>
                      <a:cubicBezTo>
                        <a:pt x="1" y="19"/>
                        <a:pt x="1" y="19"/>
                        <a:pt x="1" y="19"/>
                      </a:cubicBezTo>
                      <a:cubicBezTo>
                        <a:pt x="3" y="21"/>
                        <a:pt x="4" y="22"/>
                        <a:pt x="6" y="23"/>
                      </a:cubicBezTo>
                      <a:cubicBezTo>
                        <a:pt x="7" y="23"/>
                        <a:pt x="8" y="24"/>
                        <a:pt x="9" y="24"/>
                      </a:cubicBezTo>
                      <a:cubicBezTo>
                        <a:pt x="10" y="24"/>
                        <a:pt x="11" y="24"/>
                        <a:pt x="12" y="24"/>
                      </a:cubicBezTo>
                      <a:cubicBezTo>
                        <a:pt x="13" y="24"/>
                        <a:pt x="13" y="23"/>
                        <a:pt x="14" y="22"/>
                      </a:cubicBezTo>
                      <a:cubicBezTo>
                        <a:pt x="14" y="22"/>
                        <a:pt x="14" y="21"/>
                        <a:pt x="14" y="21"/>
                      </a:cubicBezTo>
                      <a:cubicBezTo>
                        <a:pt x="13" y="20"/>
                        <a:pt x="13" y="20"/>
                        <a:pt x="13" y="19"/>
                      </a:cubicBezTo>
                      <a:cubicBezTo>
                        <a:pt x="12" y="19"/>
                        <a:pt x="11" y="18"/>
                        <a:pt x="10" y="16"/>
                      </a:cubicBezTo>
                      <a:cubicBezTo>
                        <a:pt x="8" y="15"/>
                        <a:pt x="7" y="14"/>
                        <a:pt x="6" y="13"/>
                      </a:cubicBezTo>
                      <a:cubicBezTo>
                        <a:pt x="6" y="12"/>
                        <a:pt x="5" y="11"/>
                        <a:pt x="5" y="10"/>
                      </a:cubicBezTo>
                      <a:cubicBezTo>
                        <a:pt x="5" y="9"/>
                        <a:pt x="5" y="8"/>
                        <a:pt x="5" y="6"/>
                      </a:cubicBezTo>
                      <a:cubicBezTo>
                        <a:pt x="6" y="4"/>
                        <a:pt x="7" y="2"/>
                        <a:pt x="9" y="1"/>
                      </a:cubicBezTo>
                      <a:cubicBezTo>
                        <a:pt x="11" y="0"/>
                        <a:pt x="14" y="0"/>
                        <a:pt x="17" y="1"/>
                      </a:cubicBezTo>
                      <a:cubicBezTo>
                        <a:pt x="18" y="1"/>
                        <a:pt x="20" y="2"/>
                        <a:pt x="21" y="3"/>
                      </a:cubicBezTo>
                      <a:cubicBezTo>
                        <a:pt x="22" y="3"/>
                        <a:pt x="23" y="4"/>
                        <a:pt x="24" y="5"/>
                      </a:cubicBezTo>
                      <a:cubicBezTo>
                        <a:pt x="21" y="9"/>
                        <a:pt x="21" y="9"/>
                        <a:pt x="21" y="9"/>
                      </a:cubicBezTo>
                      <a:cubicBezTo>
                        <a:pt x="20" y="8"/>
                        <a:pt x="19" y="7"/>
                        <a:pt x="18" y="7"/>
                      </a:cubicBezTo>
                      <a:cubicBezTo>
                        <a:pt x="17" y="6"/>
                        <a:pt x="16" y="6"/>
                        <a:pt x="15" y="6"/>
                      </a:cubicBezTo>
                      <a:cubicBezTo>
                        <a:pt x="14" y="5"/>
                        <a:pt x="13" y="6"/>
                        <a:pt x="13" y="6"/>
                      </a:cubicBezTo>
                      <a:cubicBezTo>
                        <a:pt x="12" y="6"/>
                        <a:pt x="11" y="7"/>
                        <a:pt x="11" y="8"/>
                      </a:cubicBezTo>
                      <a:cubicBezTo>
                        <a:pt x="11" y="8"/>
                        <a:pt x="11" y="9"/>
                        <a:pt x="11" y="9"/>
                      </a:cubicBezTo>
                      <a:cubicBezTo>
                        <a:pt x="11" y="10"/>
                        <a:pt x="12" y="10"/>
                        <a:pt x="12" y="10"/>
                      </a:cubicBezTo>
                      <a:cubicBezTo>
                        <a:pt x="12" y="11"/>
                        <a:pt x="13" y="12"/>
                        <a:pt x="15" y="13"/>
                      </a:cubicBezTo>
                      <a:cubicBezTo>
                        <a:pt x="17" y="15"/>
                        <a:pt x="19" y="17"/>
                        <a:pt x="19" y="19"/>
                      </a:cubicBezTo>
                      <a:cubicBezTo>
                        <a:pt x="20" y="20"/>
                        <a:pt x="20" y="22"/>
                        <a:pt x="19" y="24"/>
                      </a:cubicBezTo>
                      <a:close/>
                    </a:path>
                  </a:pathLst>
                </a:custGeom>
                <a:solidFill>
                  <a:srgbClr val="A7D6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grpSp>
        </p:grpSp>
        <p:sp>
          <p:nvSpPr>
            <p:cNvPr id="317" name="Rectangle 503">
              <a:extLst>
                <a:ext uri="{FF2B5EF4-FFF2-40B4-BE49-F238E27FC236}">
                  <a16:creationId xmlns:a16="http://schemas.microsoft.com/office/drawing/2014/main" id="{16CF5915-2623-495E-9A5E-6A7231CB1D99}"/>
                </a:ext>
              </a:extLst>
            </p:cNvPr>
            <p:cNvSpPr>
              <a:spLocks noChangeArrowheads="1"/>
            </p:cNvSpPr>
            <p:nvPr/>
          </p:nvSpPr>
          <p:spPr bwMode="auto">
            <a:xfrm>
              <a:off x="2214563" y="2386012"/>
              <a:ext cx="1145994" cy="3230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482163"/>
              <a:r>
                <a:rPr lang="en-US" altLang="en-US" sz="1107" b="1" dirty="0">
                  <a:solidFill>
                    <a:srgbClr val="099E43"/>
                  </a:solidFill>
                  <a:latin typeface="Open Sans Extrabold" panose="020B0906030804020204" pitchFamily="34" charset="0"/>
                </a:rPr>
                <a:t>DRIVERS</a:t>
              </a:r>
              <a:endParaRPr lang="en-US" altLang="en-US" sz="949" dirty="0"/>
            </a:p>
          </p:txBody>
        </p:sp>
      </p:grpSp>
      <p:grpSp>
        <p:nvGrpSpPr>
          <p:cNvPr id="9" name="Group 8">
            <a:extLst>
              <a:ext uri="{FF2B5EF4-FFF2-40B4-BE49-F238E27FC236}">
                <a16:creationId xmlns:a16="http://schemas.microsoft.com/office/drawing/2014/main" id="{3394D192-2081-4BE3-8309-9E66676D405F}"/>
              </a:ext>
            </a:extLst>
          </p:cNvPr>
          <p:cNvGrpSpPr/>
          <p:nvPr/>
        </p:nvGrpSpPr>
        <p:grpSpPr>
          <a:xfrm>
            <a:off x="5583288" y="1258249"/>
            <a:ext cx="1876909" cy="2395948"/>
            <a:chOff x="8420101" y="2386012"/>
            <a:chExt cx="3559175" cy="4543427"/>
          </a:xfrm>
        </p:grpSpPr>
        <p:grpSp>
          <p:nvGrpSpPr>
            <p:cNvPr id="4" name="Group 3">
              <a:extLst>
                <a:ext uri="{FF2B5EF4-FFF2-40B4-BE49-F238E27FC236}">
                  <a16:creationId xmlns:a16="http://schemas.microsoft.com/office/drawing/2014/main" id="{EC484698-D1BA-49B2-8D13-0C6F702C79A4}"/>
                </a:ext>
              </a:extLst>
            </p:cNvPr>
            <p:cNvGrpSpPr/>
            <p:nvPr/>
          </p:nvGrpSpPr>
          <p:grpSpPr>
            <a:xfrm>
              <a:off x="8420101" y="3349626"/>
              <a:ext cx="3559175" cy="3579813"/>
              <a:chOff x="8420101" y="3349626"/>
              <a:chExt cx="3559175" cy="3579813"/>
            </a:xfrm>
          </p:grpSpPr>
          <p:grpSp>
            <p:nvGrpSpPr>
              <p:cNvPr id="536" name="Group 535">
                <a:extLst>
                  <a:ext uri="{FF2B5EF4-FFF2-40B4-BE49-F238E27FC236}">
                    <a16:creationId xmlns:a16="http://schemas.microsoft.com/office/drawing/2014/main" id="{6A56FDA2-AC6D-4B2A-8548-1536EA23914E}"/>
                  </a:ext>
                </a:extLst>
              </p:cNvPr>
              <p:cNvGrpSpPr/>
              <p:nvPr/>
            </p:nvGrpSpPr>
            <p:grpSpPr>
              <a:xfrm>
                <a:off x="8420101" y="3349626"/>
                <a:ext cx="3559175" cy="3579813"/>
                <a:chOff x="8420101" y="3349626"/>
                <a:chExt cx="3559175" cy="3579813"/>
              </a:xfrm>
            </p:grpSpPr>
            <p:sp>
              <p:nvSpPr>
                <p:cNvPr id="333" name="Freeform 268">
                  <a:extLst>
                    <a:ext uri="{FF2B5EF4-FFF2-40B4-BE49-F238E27FC236}">
                      <a16:creationId xmlns:a16="http://schemas.microsoft.com/office/drawing/2014/main" id="{D730A15B-C73B-4C5D-8C91-7121DC45215E}"/>
                    </a:ext>
                  </a:extLst>
                </p:cNvPr>
                <p:cNvSpPr>
                  <a:spLocks/>
                </p:cNvSpPr>
                <p:nvPr/>
              </p:nvSpPr>
              <p:spPr bwMode="auto">
                <a:xfrm>
                  <a:off x="8420101" y="3349626"/>
                  <a:ext cx="3559175" cy="3579813"/>
                </a:xfrm>
                <a:custGeom>
                  <a:avLst/>
                  <a:gdLst>
                    <a:gd name="T0" fmla="*/ 904 w 1000"/>
                    <a:gd name="T1" fmla="*/ 362 h 1005"/>
                    <a:gd name="T2" fmla="*/ 947 w 1000"/>
                    <a:gd name="T3" fmla="*/ 272 h 1005"/>
                    <a:gd name="T4" fmla="*/ 849 w 1000"/>
                    <a:gd name="T5" fmla="*/ 254 h 1005"/>
                    <a:gd name="T6" fmla="*/ 864 w 1000"/>
                    <a:gd name="T7" fmla="*/ 155 h 1005"/>
                    <a:gd name="T8" fmla="*/ 765 w 1000"/>
                    <a:gd name="T9" fmla="*/ 166 h 1005"/>
                    <a:gd name="T10" fmla="*/ 752 w 1000"/>
                    <a:gd name="T11" fmla="*/ 67 h 1005"/>
                    <a:gd name="T12" fmla="*/ 659 w 1000"/>
                    <a:gd name="T13" fmla="*/ 105 h 1005"/>
                    <a:gd name="T14" fmla="*/ 619 w 1000"/>
                    <a:gd name="T15" fmla="*/ 14 h 1005"/>
                    <a:gd name="T16" fmla="*/ 541 w 1000"/>
                    <a:gd name="T17" fmla="*/ 76 h 1005"/>
                    <a:gd name="T18" fmla="*/ 477 w 1000"/>
                    <a:gd name="T19" fmla="*/ 1 h 1005"/>
                    <a:gd name="T20" fmla="*/ 437 w 1000"/>
                    <a:gd name="T21" fmla="*/ 79 h 1005"/>
                    <a:gd name="T22" fmla="*/ 377 w 1000"/>
                    <a:gd name="T23" fmla="*/ 15 h 1005"/>
                    <a:gd name="T24" fmla="*/ 338 w 1000"/>
                    <a:gd name="T25" fmla="*/ 107 h 1005"/>
                    <a:gd name="T26" fmla="*/ 245 w 1000"/>
                    <a:gd name="T27" fmla="*/ 70 h 1005"/>
                    <a:gd name="T28" fmla="*/ 233 w 1000"/>
                    <a:gd name="T29" fmla="*/ 169 h 1005"/>
                    <a:gd name="T30" fmla="*/ 133 w 1000"/>
                    <a:gd name="T31" fmla="*/ 159 h 1005"/>
                    <a:gd name="T32" fmla="*/ 150 w 1000"/>
                    <a:gd name="T33" fmla="*/ 257 h 1005"/>
                    <a:gd name="T34" fmla="*/ 52 w 1000"/>
                    <a:gd name="T35" fmla="*/ 277 h 1005"/>
                    <a:gd name="T36" fmla="*/ 95 w 1000"/>
                    <a:gd name="T37" fmla="*/ 366 h 1005"/>
                    <a:gd name="T38" fmla="*/ 6 w 1000"/>
                    <a:gd name="T39" fmla="*/ 412 h 1005"/>
                    <a:gd name="T40" fmla="*/ 73 w 1000"/>
                    <a:gd name="T41" fmla="*/ 486 h 1005"/>
                    <a:gd name="T42" fmla="*/ 1 w 1000"/>
                    <a:gd name="T43" fmla="*/ 555 h 1005"/>
                    <a:gd name="T44" fmla="*/ 7 w 1000"/>
                    <a:gd name="T45" fmla="*/ 598 h 1005"/>
                    <a:gd name="T46" fmla="*/ 97 w 1000"/>
                    <a:gd name="T47" fmla="*/ 643 h 1005"/>
                    <a:gd name="T48" fmla="*/ 54 w 1000"/>
                    <a:gd name="T49" fmla="*/ 732 h 1005"/>
                    <a:gd name="T50" fmla="*/ 152 w 1000"/>
                    <a:gd name="T51" fmla="*/ 751 h 1005"/>
                    <a:gd name="T52" fmla="*/ 137 w 1000"/>
                    <a:gd name="T53" fmla="*/ 849 h 1005"/>
                    <a:gd name="T54" fmla="*/ 236 w 1000"/>
                    <a:gd name="T55" fmla="*/ 838 h 1005"/>
                    <a:gd name="T56" fmla="*/ 249 w 1000"/>
                    <a:gd name="T57" fmla="*/ 937 h 1005"/>
                    <a:gd name="T58" fmla="*/ 342 w 1000"/>
                    <a:gd name="T59" fmla="*/ 899 h 1005"/>
                    <a:gd name="T60" fmla="*/ 382 w 1000"/>
                    <a:gd name="T61" fmla="*/ 990 h 1005"/>
                    <a:gd name="T62" fmla="*/ 460 w 1000"/>
                    <a:gd name="T63" fmla="*/ 928 h 1005"/>
                    <a:gd name="T64" fmla="*/ 524 w 1000"/>
                    <a:gd name="T65" fmla="*/ 1004 h 1005"/>
                    <a:gd name="T66" fmla="*/ 564 w 1000"/>
                    <a:gd name="T67" fmla="*/ 925 h 1005"/>
                    <a:gd name="T68" fmla="*/ 624 w 1000"/>
                    <a:gd name="T69" fmla="*/ 989 h 1005"/>
                    <a:gd name="T70" fmla="*/ 663 w 1000"/>
                    <a:gd name="T71" fmla="*/ 898 h 1005"/>
                    <a:gd name="T72" fmla="*/ 756 w 1000"/>
                    <a:gd name="T73" fmla="*/ 935 h 1005"/>
                    <a:gd name="T74" fmla="*/ 768 w 1000"/>
                    <a:gd name="T75" fmla="*/ 836 h 1005"/>
                    <a:gd name="T76" fmla="*/ 867 w 1000"/>
                    <a:gd name="T77" fmla="*/ 845 h 1005"/>
                    <a:gd name="T78" fmla="*/ 851 w 1000"/>
                    <a:gd name="T79" fmla="*/ 747 h 1005"/>
                    <a:gd name="T80" fmla="*/ 949 w 1000"/>
                    <a:gd name="T81" fmla="*/ 728 h 1005"/>
                    <a:gd name="T82" fmla="*/ 906 w 1000"/>
                    <a:gd name="T83" fmla="*/ 638 h 1005"/>
                    <a:gd name="T84" fmla="*/ 995 w 1000"/>
                    <a:gd name="T85" fmla="*/ 592 h 1005"/>
                    <a:gd name="T86" fmla="*/ 928 w 1000"/>
                    <a:gd name="T87" fmla="*/ 519 h 1005"/>
                    <a:gd name="T88" fmla="*/ 1000 w 1000"/>
                    <a:gd name="T89" fmla="*/ 450 h 1005"/>
                    <a:gd name="T90" fmla="*/ 994 w 1000"/>
                    <a:gd name="T91" fmla="*/ 407 h 10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000" h="1005">
                      <a:moveTo>
                        <a:pt x="915" y="397"/>
                      </a:moveTo>
                      <a:cubicBezTo>
                        <a:pt x="912" y="385"/>
                        <a:pt x="908" y="373"/>
                        <a:pt x="904" y="362"/>
                      </a:cubicBezTo>
                      <a:cubicBezTo>
                        <a:pt x="920" y="346"/>
                        <a:pt x="945" y="327"/>
                        <a:pt x="965" y="311"/>
                      </a:cubicBezTo>
                      <a:cubicBezTo>
                        <a:pt x="959" y="297"/>
                        <a:pt x="953" y="284"/>
                        <a:pt x="947" y="272"/>
                      </a:cubicBezTo>
                      <a:cubicBezTo>
                        <a:pt x="922" y="276"/>
                        <a:pt x="891" y="283"/>
                        <a:pt x="869" y="285"/>
                      </a:cubicBezTo>
                      <a:cubicBezTo>
                        <a:pt x="863" y="274"/>
                        <a:pt x="856" y="264"/>
                        <a:pt x="849" y="254"/>
                      </a:cubicBezTo>
                      <a:cubicBezTo>
                        <a:pt x="859" y="235"/>
                        <a:pt x="878" y="209"/>
                        <a:pt x="892" y="188"/>
                      </a:cubicBezTo>
                      <a:cubicBezTo>
                        <a:pt x="883" y="176"/>
                        <a:pt x="874" y="166"/>
                        <a:pt x="864" y="155"/>
                      </a:cubicBezTo>
                      <a:cubicBezTo>
                        <a:pt x="841" y="166"/>
                        <a:pt x="813" y="182"/>
                        <a:pt x="793" y="190"/>
                      </a:cubicBezTo>
                      <a:cubicBezTo>
                        <a:pt x="784" y="181"/>
                        <a:pt x="774" y="173"/>
                        <a:pt x="765" y="166"/>
                      </a:cubicBezTo>
                      <a:cubicBezTo>
                        <a:pt x="769" y="144"/>
                        <a:pt x="780" y="115"/>
                        <a:pt x="788" y="90"/>
                      </a:cubicBezTo>
                      <a:cubicBezTo>
                        <a:pt x="776" y="82"/>
                        <a:pt x="764" y="74"/>
                        <a:pt x="752" y="67"/>
                      </a:cubicBezTo>
                      <a:cubicBezTo>
                        <a:pt x="732" y="84"/>
                        <a:pt x="710" y="107"/>
                        <a:pt x="693" y="120"/>
                      </a:cubicBezTo>
                      <a:cubicBezTo>
                        <a:pt x="682" y="115"/>
                        <a:pt x="671" y="110"/>
                        <a:pt x="659" y="105"/>
                      </a:cubicBezTo>
                      <a:cubicBezTo>
                        <a:pt x="658" y="83"/>
                        <a:pt x="660" y="52"/>
                        <a:pt x="660" y="26"/>
                      </a:cubicBezTo>
                      <a:cubicBezTo>
                        <a:pt x="647" y="21"/>
                        <a:pt x="633" y="17"/>
                        <a:pt x="619" y="14"/>
                      </a:cubicBezTo>
                      <a:cubicBezTo>
                        <a:pt x="605" y="36"/>
                        <a:pt x="590" y="64"/>
                        <a:pt x="578" y="81"/>
                      </a:cubicBezTo>
                      <a:cubicBezTo>
                        <a:pt x="565" y="79"/>
                        <a:pt x="553" y="78"/>
                        <a:pt x="541" y="76"/>
                      </a:cubicBezTo>
                      <a:cubicBezTo>
                        <a:pt x="533" y="56"/>
                        <a:pt x="527" y="25"/>
                        <a:pt x="519" y="0"/>
                      </a:cubicBezTo>
                      <a:cubicBezTo>
                        <a:pt x="505" y="0"/>
                        <a:pt x="491" y="0"/>
                        <a:pt x="477" y="1"/>
                      </a:cubicBezTo>
                      <a:cubicBezTo>
                        <a:pt x="470" y="25"/>
                        <a:pt x="463" y="56"/>
                        <a:pt x="456" y="77"/>
                      </a:cubicBezTo>
                      <a:cubicBezTo>
                        <a:pt x="450" y="77"/>
                        <a:pt x="444" y="78"/>
                        <a:pt x="437" y="79"/>
                      </a:cubicBezTo>
                      <a:cubicBezTo>
                        <a:pt x="431" y="80"/>
                        <a:pt x="425" y="81"/>
                        <a:pt x="419" y="82"/>
                      </a:cubicBezTo>
                      <a:cubicBezTo>
                        <a:pt x="406" y="65"/>
                        <a:pt x="391" y="37"/>
                        <a:pt x="377" y="15"/>
                      </a:cubicBezTo>
                      <a:cubicBezTo>
                        <a:pt x="363" y="19"/>
                        <a:pt x="349" y="23"/>
                        <a:pt x="336" y="28"/>
                      </a:cubicBezTo>
                      <a:cubicBezTo>
                        <a:pt x="336" y="53"/>
                        <a:pt x="339" y="85"/>
                        <a:pt x="338" y="107"/>
                      </a:cubicBezTo>
                      <a:cubicBezTo>
                        <a:pt x="326" y="111"/>
                        <a:pt x="315" y="117"/>
                        <a:pt x="304" y="122"/>
                      </a:cubicBezTo>
                      <a:cubicBezTo>
                        <a:pt x="287" y="109"/>
                        <a:pt x="264" y="87"/>
                        <a:pt x="245" y="70"/>
                      </a:cubicBezTo>
                      <a:cubicBezTo>
                        <a:pt x="232" y="77"/>
                        <a:pt x="221" y="85"/>
                        <a:pt x="209" y="93"/>
                      </a:cubicBezTo>
                      <a:cubicBezTo>
                        <a:pt x="217" y="118"/>
                        <a:pt x="228" y="147"/>
                        <a:pt x="233" y="169"/>
                      </a:cubicBezTo>
                      <a:cubicBezTo>
                        <a:pt x="223" y="176"/>
                        <a:pt x="214" y="184"/>
                        <a:pt x="205" y="193"/>
                      </a:cubicBezTo>
                      <a:cubicBezTo>
                        <a:pt x="185" y="185"/>
                        <a:pt x="157" y="170"/>
                        <a:pt x="133" y="159"/>
                      </a:cubicBezTo>
                      <a:cubicBezTo>
                        <a:pt x="124" y="170"/>
                        <a:pt x="114" y="181"/>
                        <a:pt x="106" y="192"/>
                      </a:cubicBezTo>
                      <a:cubicBezTo>
                        <a:pt x="120" y="213"/>
                        <a:pt x="139" y="238"/>
                        <a:pt x="150" y="257"/>
                      </a:cubicBezTo>
                      <a:cubicBezTo>
                        <a:pt x="143" y="268"/>
                        <a:pt x="136" y="278"/>
                        <a:pt x="130" y="289"/>
                      </a:cubicBezTo>
                      <a:cubicBezTo>
                        <a:pt x="108" y="287"/>
                        <a:pt x="77" y="280"/>
                        <a:pt x="52" y="277"/>
                      </a:cubicBezTo>
                      <a:cubicBezTo>
                        <a:pt x="45" y="289"/>
                        <a:pt x="40" y="302"/>
                        <a:pt x="34" y="315"/>
                      </a:cubicBezTo>
                      <a:cubicBezTo>
                        <a:pt x="54" y="332"/>
                        <a:pt x="79" y="351"/>
                        <a:pt x="95" y="366"/>
                      </a:cubicBezTo>
                      <a:cubicBezTo>
                        <a:pt x="91" y="378"/>
                        <a:pt x="88" y="390"/>
                        <a:pt x="85" y="402"/>
                      </a:cubicBezTo>
                      <a:cubicBezTo>
                        <a:pt x="63" y="406"/>
                        <a:pt x="32" y="408"/>
                        <a:pt x="6" y="412"/>
                      </a:cubicBezTo>
                      <a:cubicBezTo>
                        <a:pt x="4" y="426"/>
                        <a:pt x="2" y="440"/>
                        <a:pt x="0" y="454"/>
                      </a:cubicBezTo>
                      <a:cubicBezTo>
                        <a:pt x="24" y="465"/>
                        <a:pt x="54" y="475"/>
                        <a:pt x="73" y="486"/>
                      </a:cubicBezTo>
                      <a:cubicBezTo>
                        <a:pt x="73" y="498"/>
                        <a:pt x="73" y="510"/>
                        <a:pt x="73" y="523"/>
                      </a:cubicBezTo>
                      <a:cubicBezTo>
                        <a:pt x="54" y="533"/>
                        <a:pt x="24" y="544"/>
                        <a:pt x="1" y="555"/>
                      </a:cubicBezTo>
                      <a:cubicBezTo>
                        <a:pt x="2" y="562"/>
                        <a:pt x="3" y="569"/>
                        <a:pt x="4" y="576"/>
                      </a:cubicBezTo>
                      <a:cubicBezTo>
                        <a:pt x="5" y="583"/>
                        <a:pt x="6" y="590"/>
                        <a:pt x="7" y="598"/>
                      </a:cubicBezTo>
                      <a:cubicBezTo>
                        <a:pt x="33" y="601"/>
                        <a:pt x="64" y="603"/>
                        <a:pt x="86" y="607"/>
                      </a:cubicBezTo>
                      <a:cubicBezTo>
                        <a:pt x="89" y="619"/>
                        <a:pt x="93" y="631"/>
                        <a:pt x="97" y="643"/>
                      </a:cubicBezTo>
                      <a:cubicBezTo>
                        <a:pt x="81" y="658"/>
                        <a:pt x="56" y="677"/>
                        <a:pt x="36" y="694"/>
                      </a:cubicBezTo>
                      <a:cubicBezTo>
                        <a:pt x="42" y="707"/>
                        <a:pt x="48" y="720"/>
                        <a:pt x="54" y="732"/>
                      </a:cubicBezTo>
                      <a:cubicBezTo>
                        <a:pt x="79" y="729"/>
                        <a:pt x="110" y="722"/>
                        <a:pt x="132" y="720"/>
                      </a:cubicBezTo>
                      <a:cubicBezTo>
                        <a:pt x="138" y="730"/>
                        <a:pt x="145" y="741"/>
                        <a:pt x="152" y="751"/>
                      </a:cubicBezTo>
                      <a:cubicBezTo>
                        <a:pt x="142" y="770"/>
                        <a:pt x="123" y="795"/>
                        <a:pt x="109" y="817"/>
                      </a:cubicBezTo>
                      <a:cubicBezTo>
                        <a:pt x="118" y="828"/>
                        <a:pt x="127" y="839"/>
                        <a:pt x="137" y="849"/>
                      </a:cubicBezTo>
                      <a:cubicBezTo>
                        <a:pt x="160" y="838"/>
                        <a:pt x="188" y="823"/>
                        <a:pt x="208" y="814"/>
                      </a:cubicBezTo>
                      <a:cubicBezTo>
                        <a:pt x="217" y="823"/>
                        <a:pt x="227" y="831"/>
                        <a:pt x="236" y="838"/>
                      </a:cubicBezTo>
                      <a:cubicBezTo>
                        <a:pt x="232" y="860"/>
                        <a:pt x="221" y="890"/>
                        <a:pt x="213" y="914"/>
                      </a:cubicBezTo>
                      <a:cubicBezTo>
                        <a:pt x="225" y="922"/>
                        <a:pt x="237" y="930"/>
                        <a:pt x="249" y="937"/>
                      </a:cubicBezTo>
                      <a:cubicBezTo>
                        <a:pt x="269" y="920"/>
                        <a:pt x="291" y="898"/>
                        <a:pt x="308" y="884"/>
                      </a:cubicBezTo>
                      <a:cubicBezTo>
                        <a:pt x="319" y="890"/>
                        <a:pt x="330" y="895"/>
                        <a:pt x="342" y="899"/>
                      </a:cubicBezTo>
                      <a:cubicBezTo>
                        <a:pt x="343" y="921"/>
                        <a:pt x="341" y="953"/>
                        <a:pt x="341" y="978"/>
                      </a:cubicBezTo>
                      <a:cubicBezTo>
                        <a:pt x="354" y="983"/>
                        <a:pt x="368" y="987"/>
                        <a:pt x="382" y="990"/>
                      </a:cubicBezTo>
                      <a:cubicBezTo>
                        <a:pt x="396" y="968"/>
                        <a:pt x="411" y="941"/>
                        <a:pt x="423" y="923"/>
                      </a:cubicBezTo>
                      <a:cubicBezTo>
                        <a:pt x="436" y="925"/>
                        <a:pt x="448" y="927"/>
                        <a:pt x="460" y="928"/>
                      </a:cubicBezTo>
                      <a:cubicBezTo>
                        <a:pt x="468" y="949"/>
                        <a:pt x="474" y="979"/>
                        <a:pt x="482" y="1004"/>
                      </a:cubicBezTo>
                      <a:cubicBezTo>
                        <a:pt x="496" y="1005"/>
                        <a:pt x="510" y="1005"/>
                        <a:pt x="524" y="1004"/>
                      </a:cubicBezTo>
                      <a:cubicBezTo>
                        <a:pt x="531" y="979"/>
                        <a:pt x="538" y="948"/>
                        <a:pt x="545" y="927"/>
                      </a:cubicBezTo>
                      <a:cubicBezTo>
                        <a:pt x="551" y="927"/>
                        <a:pt x="557" y="926"/>
                        <a:pt x="564" y="925"/>
                      </a:cubicBezTo>
                      <a:cubicBezTo>
                        <a:pt x="570" y="924"/>
                        <a:pt x="576" y="923"/>
                        <a:pt x="582" y="922"/>
                      </a:cubicBezTo>
                      <a:cubicBezTo>
                        <a:pt x="595" y="940"/>
                        <a:pt x="610" y="967"/>
                        <a:pt x="624" y="989"/>
                      </a:cubicBezTo>
                      <a:cubicBezTo>
                        <a:pt x="638" y="985"/>
                        <a:pt x="652" y="981"/>
                        <a:pt x="665" y="977"/>
                      </a:cubicBezTo>
                      <a:cubicBezTo>
                        <a:pt x="665" y="951"/>
                        <a:pt x="662" y="920"/>
                        <a:pt x="663" y="898"/>
                      </a:cubicBezTo>
                      <a:cubicBezTo>
                        <a:pt x="675" y="893"/>
                        <a:pt x="686" y="888"/>
                        <a:pt x="697" y="882"/>
                      </a:cubicBezTo>
                      <a:cubicBezTo>
                        <a:pt x="714" y="895"/>
                        <a:pt x="737" y="918"/>
                        <a:pt x="756" y="935"/>
                      </a:cubicBezTo>
                      <a:cubicBezTo>
                        <a:pt x="768" y="927"/>
                        <a:pt x="780" y="919"/>
                        <a:pt x="792" y="911"/>
                      </a:cubicBezTo>
                      <a:cubicBezTo>
                        <a:pt x="784" y="887"/>
                        <a:pt x="773" y="857"/>
                        <a:pt x="768" y="836"/>
                      </a:cubicBezTo>
                      <a:cubicBezTo>
                        <a:pt x="778" y="828"/>
                        <a:pt x="787" y="820"/>
                        <a:pt x="796" y="811"/>
                      </a:cubicBezTo>
                      <a:cubicBezTo>
                        <a:pt x="816" y="819"/>
                        <a:pt x="844" y="834"/>
                        <a:pt x="867" y="845"/>
                      </a:cubicBezTo>
                      <a:cubicBezTo>
                        <a:pt x="877" y="835"/>
                        <a:pt x="886" y="824"/>
                        <a:pt x="895" y="813"/>
                      </a:cubicBezTo>
                      <a:cubicBezTo>
                        <a:pt x="881" y="791"/>
                        <a:pt x="862" y="766"/>
                        <a:pt x="851" y="747"/>
                      </a:cubicBezTo>
                      <a:cubicBezTo>
                        <a:pt x="858" y="737"/>
                        <a:pt x="865" y="726"/>
                        <a:pt x="871" y="716"/>
                      </a:cubicBezTo>
                      <a:cubicBezTo>
                        <a:pt x="893" y="717"/>
                        <a:pt x="924" y="724"/>
                        <a:pt x="949" y="728"/>
                      </a:cubicBezTo>
                      <a:cubicBezTo>
                        <a:pt x="956" y="715"/>
                        <a:pt x="961" y="702"/>
                        <a:pt x="967" y="689"/>
                      </a:cubicBezTo>
                      <a:cubicBezTo>
                        <a:pt x="947" y="672"/>
                        <a:pt x="922" y="653"/>
                        <a:pt x="906" y="638"/>
                      </a:cubicBezTo>
                      <a:cubicBezTo>
                        <a:pt x="910" y="627"/>
                        <a:pt x="913" y="615"/>
                        <a:pt x="916" y="603"/>
                      </a:cubicBezTo>
                      <a:cubicBezTo>
                        <a:pt x="938" y="598"/>
                        <a:pt x="969" y="596"/>
                        <a:pt x="995" y="592"/>
                      </a:cubicBezTo>
                      <a:cubicBezTo>
                        <a:pt x="997" y="578"/>
                        <a:pt x="999" y="564"/>
                        <a:pt x="1000" y="550"/>
                      </a:cubicBezTo>
                      <a:cubicBezTo>
                        <a:pt x="977" y="540"/>
                        <a:pt x="947" y="529"/>
                        <a:pt x="928" y="519"/>
                      </a:cubicBezTo>
                      <a:cubicBezTo>
                        <a:pt x="928" y="506"/>
                        <a:pt x="928" y="494"/>
                        <a:pt x="928" y="482"/>
                      </a:cubicBezTo>
                      <a:cubicBezTo>
                        <a:pt x="947" y="471"/>
                        <a:pt x="977" y="460"/>
                        <a:pt x="1000" y="450"/>
                      </a:cubicBezTo>
                      <a:cubicBezTo>
                        <a:pt x="999" y="442"/>
                        <a:pt x="998" y="435"/>
                        <a:pt x="997" y="428"/>
                      </a:cubicBezTo>
                      <a:cubicBezTo>
                        <a:pt x="996" y="421"/>
                        <a:pt x="995" y="414"/>
                        <a:pt x="994" y="407"/>
                      </a:cubicBezTo>
                      <a:cubicBezTo>
                        <a:pt x="968" y="403"/>
                        <a:pt x="937" y="401"/>
                        <a:pt x="915" y="397"/>
                      </a:cubicBezTo>
                      <a:close/>
                    </a:path>
                  </a:pathLst>
                </a:custGeom>
                <a:solidFill>
                  <a:srgbClr val="EDB9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334" name="Freeform 269">
                  <a:extLst>
                    <a:ext uri="{FF2B5EF4-FFF2-40B4-BE49-F238E27FC236}">
                      <a16:creationId xmlns:a16="http://schemas.microsoft.com/office/drawing/2014/main" id="{75CB602B-8429-4718-9494-F3DC5783E037}"/>
                    </a:ext>
                  </a:extLst>
                </p:cNvPr>
                <p:cNvSpPr>
                  <a:spLocks/>
                </p:cNvSpPr>
                <p:nvPr/>
              </p:nvSpPr>
              <p:spPr bwMode="auto">
                <a:xfrm>
                  <a:off x="8815388" y="5187951"/>
                  <a:ext cx="1341438" cy="1335088"/>
                </a:xfrm>
                <a:custGeom>
                  <a:avLst/>
                  <a:gdLst>
                    <a:gd name="T0" fmla="*/ 266 w 377"/>
                    <a:gd name="T1" fmla="*/ 0 h 375"/>
                    <a:gd name="T2" fmla="*/ 0 w 377"/>
                    <a:gd name="T3" fmla="*/ 1 h 375"/>
                    <a:gd name="T4" fmla="*/ 377 w 377"/>
                    <a:gd name="T5" fmla="*/ 375 h 375"/>
                    <a:gd name="T6" fmla="*/ 376 w 377"/>
                    <a:gd name="T7" fmla="*/ 110 h 375"/>
                    <a:gd name="T8" fmla="*/ 266 w 377"/>
                    <a:gd name="T9" fmla="*/ 0 h 375"/>
                  </a:gdLst>
                  <a:ahLst/>
                  <a:cxnLst>
                    <a:cxn ang="0">
                      <a:pos x="T0" y="T1"/>
                    </a:cxn>
                    <a:cxn ang="0">
                      <a:pos x="T2" y="T3"/>
                    </a:cxn>
                    <a:cxn ang="0">
                      <a:pos x="T4" y="T5"/>
                    </a:cxn>
                    <a:cxn ang="0">
                      <a:pos x="T6" y="T7"/>
                    </a:cxn>
                    <a:cxn ang="0">
                      <a:pos x="T8" y="T9"/>
                    </a:cxn>
                  </a:cxnLst>
                  <a:rect l="0" t="0" r="r" b="b"/>
                  <a:pathLst>
                    <a:path w="377" h="375">
                      <a:moveTo>
                        <a:pt x="266" y="0"/>
                      </a:moveTo>
                      <a:cubicBezTo>
                        <a:pt x="0" y="1"/>
                        <a:pt x="0" y="1"/>
                        <a:pt x="0" y="1"/>
                      </a:cubicBezTo>
                      <a:cubicBezTo>
                        <a:pt x="8" y="205"/>
                        <a:pt x="173" y="369"/>
                        <a:pt x="377" y="375"/>
                      </a:cubicBezTo>
                      <a:cubicBezTo>
                        <a:pt x="376" y="110"/>
                        <a:pt x="376" y="110"/>
                        <a:pt x="376" y="110"/>
                      </a:cubicBezTo>
                      <a:cubicBezTo>
                        <a:pt x="318" y="104"/>
                        <a:pt x="272" y="58"/>
                        <a:pt x="266" y="0"/>
                      </a:cubicBezTo>
                      <a:close/>
                    </a:path>
                  </a:pathLst>
                </a:custGeom>
                <a:solidFill>
                  <a:srgbClr val="BE00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335" name="Freeform 270">
                  <a:extLst>
                    <a:ext uri="{FF2B5EF4-FFF2-40B4-BE49-F238E27FC236}">
                      <a16:creationId xmlns:a16="http://schemas.microsoft.com/office/drawing/2014/main" id="{D3B48378-C8E7-4215-A2CB-079216A14645}"/>
                    </a:ext>
                  </a:extLst>
                </p:cNvPr>
                <p:cNvSpPr>
                  <a:spLocks/>
                </p:cNvSpPr>
                <p:nvPr/>
              </p:nvSpPr>
              <p:spPr bwMode="auto">
                <a:xfrm>
                  <a:off x="10250488" y="5184776"/>
                  <a:ext cx="1336675" cy="1338263"/>
                </a:xfrm>
                <a:custGeom>
                  <a:avLst/>
                  <a:gdLst>
                    <a:gd name="T0" fmla="*/ 0 w 376"/>
                    <a:gd name="T1" fmla="*/ 111 h 376"/>
                    <a:gd name="T2" fmla="*/ 1 w 376"/>
                    <a:gd name="T3" fmla="*/ 376 h 376"/>
                    <a:gd name="T4" fmla="*/ 376 w 376"/>
                    <a:gd name="T5" fmla="*/ 0 h 376"/>
                    <a:gd name="T6" fmla="*/ 110 w 376"/>
                    <a:gd name="T7" fmla="*/ 0 h 376"/>
                    <a:gd name="T8" fmla="*/ 0 w 376"/>
                    <a:gd name="T9" fmla="*/ 111 h 376"/>
                  </a:gdLst>
                  <a:ahLst/>
                  <a:cxnLst>
                    <a:cxn ang="0">
                      <a:pos x="T0" y="T1"/>
                    </a:cxn>
                    <a:cxn ang="0">
                      <a:pos x="T2" y="T3"/>
                    </a:cxn>
                    <a:cxn ang="0">
                      <a:pos x="T4" y="T5"/>
                    </a:cxn>
                    <a:cxn ang="0">
                      <a:pos x="T6" y="T7"/>
                    </a:cxn>
                    <a:cxn ang="0">
                      <a:pos x="T8" y="T9"/>
                    </a:cxn>
                  </a:cxnLst>
                  <a:rect l="0" t="0" r="r" b="b"/>
                  <a:pathLst>
                    <a:path w="376" h="376">
                      <a:moveTo>
                        <a:pt x="0" y="111"/>
                      </a:moveTo>
                      <a:cubicBezTo>
                        <a:pt x="1" y="376"/>
                        <a:pt x="1" y="376"/>
                        <a:pt x="1" y="376"/>
                      </a:cubicBezTo>
                      <a:cubicBezTo>
                        <a:pt x="205" y="369"/>
                        <a:pt x="369" y="204"/>
                        <a:pt x="376" y="0"/>
                      </a:cubicBezTo>
                      <a:cubicBezTo>
                        <a:pt x="110" y="0"/>
                        <a:pt x="110" y="0"/>
                        <a:pt x="110" y="0"/>
                      </a:cubicBezTo>
                      <a:cubicBezTo>
                        <a:pt x="104" y="58"/>
                        <a:pt x="58" y="104"/>
                        <a:pt x="0" y="111"/>
                      </a:cubicBezTo>
                      <a:close/>
                    </a:path>
                  </a:pathLst>
                </a:custGeom>
                <a:solidFill>
                  <a:srgbClr val="BE00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336" name="Freeform 271">
                  <a:extLst>
                    <a:ext uri="{FF2B5EF4-FFF2-40B4-BE49-F238E27FC236}">
                      <a16:creationId xmlns:a16="http://schemas.microsoft.com/office/drawing/2014/main" id="{B4A513B0-9B00-4E9B-87C0-3269AAF591B7}"/>
                    </a:ext>
                  </a:extLst>
                </p:cNvPr>
                <p:cNvSpPr>
                  <a:spLocks/>
                </p:cNvSpPr>
                <p:nvPr/>
              </p:nvSpPr>
              <p:spPr bwMode="auto">
                <a:xfrm>
                  <a:off x="8815388" y="3752851"/>
                  <a:ext cx="1338263" cy="1343025"/>
                </a:xfrm>
                <a:custGeom>
                  <a:avLst/>
                  <a:gdLst>
                    <a:gd name="T0" fmla="*/ 376 w 376"/>
                    <a:gd name="T1" fmla="*/ 265 h 377"/>
                    <a:gd name="T2" fmla="*/ 375 w 376"/>
                    <a:gd name="T3" fmla="*/ 0 h 377"/>
                    <a:gd name="T4" fmla="*/ 0 w 376"/>
                    <a:gd name="T5" fmla="*/ 377 h 377"/>
                    <a:gd name="T6" fmla="*/ 266 w 376"/>
                    <a:gd name="T7" fmla="*/ 376 h 377"/>
                    <a:gd name="T8" fmla="*/ 376 w 376"/>
                    <a:gd name="T9" fmla="*/ 265 h 377"/>
                  </a:gdLst>
                  <a:ahLst/>
                  <a:cxnLst>
                    <a:cxn ang="0">
                      <a:pos x="T0" y="T1"/>
                    </a:cxn>
                    <a:cxn ang="0">
                      <a:pos x="T2" y="T3"/>
                    </a:cxn>
                    <a:cxn ang="0">
                      <a:pos x="T4" y="T5"/>
                    </a:cxn>
                    <a:cxn ang="0">
                      <a:pos x="T6" y="T7"/>
                    </a:cxn>
                    <a:cxn ang="0">
                      <a:pos x="T8" y="T9"/>
                    </a:cxn>
                  </a:cxnLst>
                  <a:rect l="0" t="0" r="r" b="b"/>
                  <a:pathLst>
                    <a:path w="376" h="377">
                      <a:moveTo>
                        <a:pt x="376" y="265"/>
                      </a:moveTo>
                      <a:cubicBezTo>
                        <a:pt x="375" y="0"/>
                        <a:pt x="375" y="0"/>
                        <a:pt x="375" y="0"/>
                      </a:cubicBezTo>
                      <a:cubicBezTo>
                        <a:pt x="171" y="8"/>
                        <a:pt x="7" y="172"/>
                        <a:pt x="0" y="377"/>
                      </a:cubicBezTo>
                      <a:cubicBezTo>
                        <a:pt x="266" y="376"/>
                        <a:pt x="266" y="376"/>
                        <a:pt x="266" y="376"/>
                      </a:cubicBezTo>
                      <a:cubicBezTo>
                        <a:pt x="272" y="318"/>
                        <a:pt x="318" y="272"/>
                        <a:pt x="376" y="265"/>
                      </a:cubicBezTo>
                      <a:close/>
                    </a:path>
                  </a:pathLst>
                </a:custGeom>
                <a:solidFill>
                  <a:srgbClr val="BE00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337" name="Freeform 272">
                  <a:extLst>
                    <a:ext uri="{FF2B5EF4-FFF2-40B4-BE49-F238E27FC236}">
                      <a16:creationId xmlns:a16="http://schemas.microsoft.com/office/drawing/2014/main" id="{35A59EE4-034F-49DB-8E7F-278F20754262}"/>
                    </a:ext>
                  </a:extLst>
                </p:cNvPr>
                <p:cNvSpPr>
                  <a:spLocks/>
                </p:cNvSpPr>
                <p:nvPr/>
              </p:nvSpPr>
              <p:spPr bwMode="auto">
                <a:xfrm>
                  <a:off x="10245726" y="3752851"/>
                  <a:ext cx="1341438" cy="1335088"/>
                </a:xfrm>
                <a:custGeom>
                  <a:avLst/>
                  <a:gdLst>
                    <a:gd name="T0" fmla="*/ 111 w 377"/>
                    <a:gd name="T1" fmla="*/ 375 h 375"/>
                    <a:gd name="T2" fmla="*/ 377 w 377"/>
                    <a:gd name="T3" fmla="*/ 375 h 375"/>
                    <a:gd name="T4" fmla="*/ 0 w 377"/>
                    <a:gd name="T5" fmla="*/ 0 h 375"/>
                    <a:gd name="T6" fmla="*/ 1 w 377"/>
                    <a:gd name="T7" fmla="*/ 265 h 375"/>
                    <a:gd name="T8" fmla="*/ 111 w 377"/>
                    <a:gd name="T9" fmla="*/ 375 h 375"/>
                  </a:gdLst>
                  <a:ahLst/>
                  <a:cxnLst>
                    <a:cxn ang="0">
                      <a:pos x="T0" y="T1"/>
                    </a:cxn>
                    <a:cxn ang="0">
                      <a:pos x="T2" y="T3"/>
                    </a:cxn>
                    <a:cxn ang="0">
                      <a:pos x="T4" y="T5"/>
                    </a:cxn>
                    <a:cxn ang="0">
                      <a:pos x="T6" y="T7"/>
                    </a:cxn>
                    <a:cxn ang="0">
                      <a:pos x="T8" y="T9"/>
                    </a:cxn>
                  </a:cxnLst>
                  <a:rect l="0" t="0" r="r" b="b"/>
                  <a:pathLst>
                    <a:path w="377" h="375">
                      <a:moveTo>
                        <a:pt x="111" y="375"/>
                      </a:moveTo>
                      <a:cubicBezTo>
                        <a:pt x="377" y="375"/>
                        <a:pt x="377" y="375"/>
                        <a:pt x="377" y="375"/>
                      </a:cubicBezTo>
                      <a:cubicBezTo>
                        <a:pt x="369" y="170"/>
                        <a:pt x="204" y="6"/>
                        <a:pt x="0" y="0"/>
                      </a:cubicBezTo>
                      <a:cubicBezTo>
                        <a:pt x="1" y="265"/>
                        <a:pt x="1" y="265"/>
                        <a:pt x="1" y="265"/>
                      </a:cubicBezTo>
                      <a:cubicBezTo>
                        <a:pt x="59" y="271"/>
                        <a:pt x="105" y="317"/>
                        <a:pt x="111" y="375"/>
                      </a:cubicBezTo>
                      <a:close/>
                    </a:path>
                  </a:pathLst>
                </a:custGeom>
                <a:solidFill>
                  <a:srgbClr val="BE00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338" name="Oval 273">
                  <a:extLst>
                    <a:ext uri="{FF2B5EF4-FFF2-40B4-BE49-F238E27FC236}">
                      <a16:creationId xmlns:a16="http://schemas.microsoft.com/office/drawing/2014/main" id="{933885BC-CF07-457D-AA07-4739E17C1180}"/>
                    </a:ext>
                  </a:extLst>
                </p:cNvPr>
                <p:cNvSpPr>
                  <a:spLocks noChangeArrowheads="1"/>
                </p:cNvSpPr>
                <p:nvPr/>
              </p:nvSpPr>
              <p:spPr bwMode="auto">
                <a:xfrm>
                  <a:off x="9844088" y="4781551"/>
                  <a:ext cx="715963" cy="71278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grpSp>
          <p:grpSp>
            <p:nvGrpSpPr>
              <p:cNvPr id="537" name="Group 536">
                <a:extLst>
                  <a:ext uri="{FF2B5EF4-FFF2-40B4-BE49-F238E27FC236}">
                    <a16:creationId xmlns:a16="http://schemas.microsoft.com/office/drawing/2014/main" id="{DC6F629B-DE5D-420B-8582-690188055238}"/>
                  </a:ext>
                </a:extLst>
              </p:cNvPr>
              <p:cNvGrpSpPr/>
              <p:nvPr/>
            </p:nvGrpSpPr>
            <p:grpSpPr>
              <a:xfrm>
                <a:off x="9267826" y="4183063"/>
                <a:ext cx="1882775" cy="1884363"/>
                <a:chOff x="9267826" y="4183063"/>
                <a:chExt cx="1882775" cy="1884363"/>
              </a:xfrm>
            </p:grpSpPr>
            <p:sp>
              <p:nvSpPr>
                <p:cNvPr id="387" name="Freeform 322">
                  <a:extLst>
                    <a:ext uri="{FF2B5EF4-FFF2-40B4-BE49-F238E27FC236}">
                      <a16:creationId xmlns:a16="http://schemas.microsoft.com/office/drawing/2014/main" id="{F4506E0A-E775-439F-B134-154E93004441}"/>
                    </a:ext>
                  </a:extLst>
                </p:cNvPr>
                <p:cNvSpPr>
                  <a:spLocks noEditPoints="1"/>
                </p:cNvSpPr>
                <p:nvPr/>
              </p:nvSpPr>
              <p:spPr bwMode="auto">
                <a:xfrm>
                  <a:off x="10672763" y="4183063"/>
                  <a:ext cx="93663" cy="88900"/>
                </a:xfrm>
                <a:custGeom>
                  <a:avLst/>
                  <a:gdLst>
                    <a:gd name="T0" fmla="*/ 24 w 26"/>
                    <a:gd name="T1" fmla="*/ 16 h 25"/>
                    <a:gd name="T2" fmla="*/ 19 w 26"/>
                    <a:gd name="T3" fmla="*/ 20 h 25"/>
                    <a:gd name="T4" fmla="*/ 11 w 26"/>
                    <a:gd name="T5" fmla="*/ 18 h 25"/>
                    <a:gd name="T6" fmla="*/ 9 w 26"/>
                    <a:gd name="T7" fmla="*/ 17 h 25"/>
                    <a:gd name="T8" fmla="*/ 4 w 26"/>
                    <a:gd name="T9" fmla="*/ 25 h 25"/>
                    <a:gd name="T10" fmla="*/ 0 w 26"/>
                    <a:gd name="T11" fmla="*/ 22 h 25"/>
                    <a:gd name="T12" fmla="*/ 13 w 26"/>
                    <a:gd name="T13" fmla="*/ 0 h 25"/>
                    <a:gd name="T14" fmla="*/ 20 w 26"/>
                    <a:gd name="T15" fmla="*/ 4 h 25"/>
                    <a:gd name="T16" fmla="*/ 25 w 26"/>
                    <a:gd name="T17" fmla="*/ 10 h 25"/>
                    <a:gd name="T18" fmla="*/ 24 w 26"/>
                    <a:gd name="T19" fmla="*/ 16 h 25"/>
                    <a:gd name="T20" fmla="*/ 11 w 26"/>
                    <a:gd name="T21" fmla="*/ 13 h 25"/>
                    <a:gd name="T22" fmla="*/ 13 w 26"/>
                    <a:gd name="T23" fmla="*/ 14 h 25"/>
                    <a:gd name="T24" fmla="*/ 17 w 26"/>
                    <a:gd name="T25" fmla="*/ 15 h 25"/>
                    <a:gd name="T26" fmla="*/ 19 w 26"/>
                    <a:gd name="T27" fmla="*/ 13 h 25"/>
                    <a:gd name="T28" fmla="*/ 20 w 26"/>
                    <a:gd name="T29" fmla="*/ 10 h 25"/>
                    <a:gd name="T30" fmla="*/ 17 w 26"/>
                    <a:gd name="T31" fmla="*/ 8 h 25"/>
                    <a:gd name="T32" fmla="*/ 15 w 26"/>
                    <a:gd name="T33" fmla="*/ 7 h 25"/>
                    <a:gd name="T34" fmla="*/ 11 w 26"/>
                    <a:gd name="T35" fmla="*/ 13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 h="25">
                      <a:moveTo>
                        <a:pt x="24" y="16"/>
                      </a:moveTo>
                      <a:cubicBezTo>
                        <a:pt x="23" y="18"/>
                        <a:pt x="21" y="20"/>
                        <a:pt x="19" y="20"/>
                      </a:cubicBezTo>
                      <a:cubicBezTo>
                        <a:pt x="16" y="21"/>
                        <a:pt x="14" y="20"/>
                        <a:pt x="11" y="18"/>
                      </a:cubicBezTo>
                      <a:cubicBezTo>
                        <a:pt x="9" y="17"/>
                        <a:pt x="9" y="17"/>
                        <a:pt x="9" y="17"/>
                      </a:cubicBezTo>
                      <a:cubicBezTo>
                        <a:pt x="4" y="25"/>
                        <a:pt x="4" y="25"/>
                        <a:pt x="4" y="25"/>
                      </a:cubicBezTo>
                      <a:cubicBezTo>
                        <a:pt x="0" y="22"/>
                        <a:pt x="0" y="22"/>
                        <a:pt x="0" y="22"/>
                      </a:cubicBezTo>
                      <a:cubicBezTo>
                        <a:pt x="13" y="0"/>
                        <a:pt x="13" y="0"/>
                        <a:pt x="13" y="0"/>
                      </a:cubicBezTo>
                      <a:cubicBezTo>
                        <a:pt x="20" y="4"/>
                        <a:pt x="20" y="4"/>
                        <a:pt x="20" y="4"/>
                      </a:cubicBezTo>
                      <a:cubicBezTo>
                        <a:pt x="22" y="6"/>
                        <a:pt x="24" y="8"/>
                        <a:pt x="25" y="10"/>
                      </a:cubicBezTo>
                      <a:cubicBezTo>
                        <a:pt x="26" y="12"/>
                        <a:pt x="25" y="14"/>
                        <a:pt x="24" y="16"/>
                      </a:cubicBezTo>
                      <a:close/>
                      <a:moveTo>
                        <a:pt x="11" y="13"/>
                      </a:moveTo>
                      <a:cubicBezTo>
                        <a:pt x="13" y="14"/>
                        <a:pt x="13" y="14"/>
                        <a:pt x="13" y="14"/>
                      </a:cubicBezTo>
                      <a:cubicBezTo>
                        <a:pt x="14" y="15"/>
                        <a:pt x="16" y="15"/>
                        <a:pt x="17" y="15"/>
                      </a:cubicBezTo>
                      <a:cubicBezTo>
                        <a:pt x="18" y="15"/>
                        <a:pt x="18" y="15"/>
                        <a:pt x="19" y="13"/>
                      </a:cubicBezTo>
                      <a:cubicBezTo>
                        <a:pt x="20" y="12"/>
                        <a:pt x="20" y="11"/>
                        <a:pt x="20" y="10"/>
                      </a:cubicBezTo>
                      <a:cubicBezTo>
                        <a:pt x="19" y="10"/>
                        <a:pt x="19" y="9"/>
                        <a:pt x="17" y="8"/>
                      </a:cubicBezTo>
                      <a:cubicBezTo>
                        <a:pt x="15" y="7"/>
                        <a:pt x="15" y="7"/>
                        <a:pt x="15" y="7"/>
                      </a:cubicBezTo>
                      <a:lnTo>
                        <a:pt x="11" y="13"/>
                      </a:lnTo>
                      <a:close/>
                    </a:path>
                  </a:pathLst>
                </a:custGeom>
                <a:solidFill>
                  <a:srgbClr val="F9CD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388" name="Freeform 323">
                  <a:extLst>
                    <a:ext uri="{FF2B5EF4-FFF2-40B4-BE49-F238E27FC236}">
                      <a16:creationId xmlns:a16="http://schemas.microsoft.com/office/drawing/2014/main" id="{7F0D6992-A166-4B7E-B49B-3258A42347E9}"/>
                    </a:ext>
                  </a:extLst>
                </p:cNvPr>
                <p:cNvSpPr>
                  <a:spLocks noEditPoints="1"/>
                </p:cNvSpPr>
                <p:nvPr/>
              </p:nvSpPr>
              <p:spPr bwMode="auto">
                <a:xfrm>
                  <a:off x="10752138" y="4240213"/>
                  <a:ext cx="95250" cy="100013"/>
                </a:xfrm>
                <a:custGeom>
                  <a:avLst/>
                  <a:gdLst>
                    <a:gd name="T0" fmla="*/ 24 w 27"/>
                    <a:gd name="T1" fmla="*/ 21 h 28"/>
                    <a:gd name="T2" fmla="*/ 16 w 27"/>
                    <a:gd name="T3" fmla="*/ 27 h 28"/>
                    <a:gd name="T4" fmla="*/ 6 w 27"/>
                    <a:gd name="T5" fmla="*/ 25 h 28"/>
                    <a:gd name="T6" fmla="*/ 1 w 27"/>
                    <a:gd name="T7" fmla="*/ 17 h 28"/>
                    <a:gd name="T8" fmla="*/ 4 w 27"/>
                    <a:gd name="T9" fmla="*/ 7 h 28"/>
                    <a:gd name="T10" fmla="*/ 12 w 27"/>
                    <a:gd name="T11" fmla="*/ 1 h 28"/>
                    <a:gd name="T12" fmla="*/ 21 w 27"/>
                    <a:gd name="T13" fmla="*/ 3 h 28"/>
                    <a:gd name="T14" fmla="*/ 27 w 27"/>
                    <a:gd name="T15" fmla="*/ 11 h 28"/>
                    <a:gd name="T16" fmla="*/ 24 w 27"/>
                    <a:gd name="T17" fmla="*/ 21 h 28"/>
                    <a:gd name="T18" fmla="*/ 8 w 27"/>
                    <a:gd name="T19" fmla="*/ 10 h 28"/>
                    <a:gd name="T20" fmla="*/ 6 w 27"/>
                    <a:gd name="T21" fmla="*/ 16 h 28"/>
                    <a:gd name="T22" fmla="*/ 9 w 27"/>
                    <a:gd name="T23" fmla="*/ 21 h 28"/>
                    <a:gd name="T24" fmla="*/ 19 w 27"/>
                    <a:gd name="T25" fmla="*/ 18 h 28"/>
                    <a:gd name="T26" fmla="*/ 19 w 27"/>
                    <a:gd name="T27" fmla="*/ 7 h 28"/>
                    <a:gd name="T28" fmla="*/ 14 w 27"/>
                    <a:gd name="T29" fmla="*/ 6 h 28"/>
                    <a:gd name="T30" fmla="*/ 8 w 27"/>
                    <a:gd name="T31" fmla="*/ 1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7" h="28">
                      <a:moveTo>
                        <a:pt x="24" y="21"/>
                      </a:moveTo>
                      <a:cubicBezTo>
                        <a:pt x="21" y="24"/>
                        <a:pt x="19" y="27"/>
                        <a:pt x="16" y="27"/>
                      </a:cubicBezTo>
                      <a:cubicBezTo>
                        <a:pt x="12" y="28"/>
                        <a:pt x="9" y="27"/>
                        <a:pt x="6" y="25"/>
                      </a:cubicBezTo>
                      <a:cubicBezTo>
                        <a:pt x="3" y="22"/>
                        <a:pt x="1" y="20"/>
                        <a:pt x="1" y="17"/>
                      </a:cubicBezTo>
                      <a:cubicBezTo>
                        <a:pt x="0" y="14"/>
                        <a:pt x="1" y="10"/>
                        <a:pt x="4" y="7"/>
                      </a:cubicBezTo>
                      <a:cubicBezTo>
                        <a:pt x="6" y="3"/>
                        <a:pt x="9" y="1"/>
                        <a:pt x="12" y="1"/>
                      </a:cubicBezTo>
                      <a:cubicBezTo>
                        <a:pt x="15" y="0"/>
                        <a:pt x="18" y="1"/>
                        <a:pt x="21" y="3"/>
                      </a:cubicBezTo>
                      <a:cubicBezTo>
                        <a:pt x="25" y="5"/>
                        <a:pt x="27" y="8"/>
                        <a:pt x="27" y="11"/>
                      </a:cubicBezTo>
                      <a:cubicBezTo>
                        <a:pt x="27" y="14"/>
                        <a:pt x="26" y="18"/>
                        <a:pt x="24" y="21"/>
                      </a:cubicBezTo>
                      <a:close/>
                      <a:moveTo>
                        <a:pt x="8" y="10"/>
                      </a:moveTo>
                      <a:cubicBezTo>
                        <a:pt x="7" y="12"/>
                        <a:pt x="6" y="15"/>
                        <a:pt x="6" y="16"/>
                      </a:cubicBezTo>
                      <a:cubicBezTo>
                        <a:pt x="6" y="18"/>
                        <a:pt x="7" y="20"/>
                        <a:pt x="9" y="21"/>
                      </a:cubicBezTo>
                      <a:cubicBezTo>
                        <a:pt x="12" y="23"/>
                        <a:pt x="16" y="22"/>
                        <a:pt x="19" y="18"/>
                      </a:cubicBezTo>
                      <a:cubicBezTo>
                        <a:pt x="22" y="13"/>
                        <a:pt x="22" y="9"/>
                        <a:pt x="19" y="7"/>
                      </a:cubicBezTo>
                      <a:cubicBezTo>
                        <a:pt x="17" y="6"/>
                        <a:pt x="15" y="5"/>
                        <a:pt x="14" y="6"/>
                      </a:cubicBezTo>
                      <a:cubicBezTo>
                        <a:pt x="12" y="6"/>
                        <a:pt x="10" y="8"/>
                        <a:pt x="8" y="10"/>
                      </a:cubicBezTo>
                      <a:close/>
                    </a:path>
                  </a:pathLst>
                </a:custGeom>
                <a:solidFill>
                  <a:srgbClr val="F9CD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389" name="Freeform 324">
                  <a:extLst>
                    <a:ext uri="{FF2B5EF4-FFF2-40B4-BE49-F238E27FC236}">
                      <a16:creationId xmlns:a16="http://schemas.microsoft.com/office/drawing/2014/main" id="{12B88D33-700E-4D67-ACCA-FC38A95B5ADC}"/>
                    </a:ext>
                  </a:extLst>
                </p:cNvPr>
                <p:cNvSpPr>
                  <a:spLocks/>
                </p:cNvSpPr>
                <p:nvPr/>
              </p:nvSpPr>
              <p:spPr bwMode="auto">
                <a:xfrm>
                  <a:off x="10836276" y="4286251"/>
                  <a:ext cx="100013" cy="103188"/>
                </a:xfrm>
                <a:custGeom>
                  <a:avLst/>
                  <a:gdLst>
                    <a:gd name="T0" fmla="*/ 24 w 28"/>
                    <a:gd name="T1" fmla="*/ 12 h 29"/>
                    <a:gd name="T2" fmla="*/ 28 w 28"/>
                    <a:gd name="T3" fmla="*/ 15 h 29"/>
                    <a:gd name="T4" fmla="*/ 5 w 28"/>
                    <a:gd name="T5" fmla="*/ 29 h 29"/>
                    <a:gd name="T6" fmla="*/ 0 w 28"/>
                    <a:gd name="T7" fmla="*/ 25 h 29"/>
                    <a:gd name="T8" fmla="*/ 10 w 28"/>
                    <a:gd name="T9" fmla="*/ 0 h 29"/>
                    <a:gd name="T10" fmla="*/ 15 w 28"/>
                    <a:gd name="T11" fmla="*/ 4 h 29"/>
                    <a:gd name="T12" fmla="*/ 8 w 28"/>
                    <a:gd name="T13" fmla="*/ 18 h 29"/>
                    <a:gd name="T14" fmla="*/ 7 w 28"/>
                    <a:gd name="T15" fmla="*/ 21 h 29"/>
                    <a:gd name="T16" fmla="*/ 6 w 28"/>
                    <a:gd name="T17" fmla="*/ 24 h 29"/>
                    <a:gd name="T18" fmla="*/ 10 w 28"/>
                    <a:gd name="T19" fmla="*/ 20 h 29"/>
                    <a:gd name="T20" fmla="*/ 24 w 28"/>
                    <a:gd name="T21" fmla="*/ 12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 h="29">
                      <a:moveTo>
                        <a:pt x="24" y="12"/>
                      </a:moveTo>
                      <a:cubicBezTo>
                        <a:pt x="28" y="15"/>
                        <a:pt x="28" y="15"/>
                        <a:pt x="28" y="15"/>
                      </a:cubicBezTo>
                      <a:cubicBezTo>
                        <a:pt x="5" y="29"/>
                        <a:pt x="5" y="29"/>
                        <a:pt x="5" y="29"/>
                      </a:cubicBezTo>
                      <a:cubicBezTo>
                        <a:pt x="0" y="25"/>
                        <a:pt x="0" y="25"/>
                        <a:pt x="0" y="25"/>
                      </a:cubicBezTo>
                      <a:cubicBezTo>
                        <a:pt x="10" y="0"/>
                        <a:pt x="10" y="0"/>
                        <a:pt x="10" y="0"/>
                      </a:cubicBezTo>
                      <a:cubicBezTo>
                        <a:pt x="15" y="4"/>
                        <a:pt x="15" y="4"/>
                        <a:pt x="15" y="4"/>
                      </a:cubicBezTo>
                      <a:cubicBezTo>
                        <a:pt x="8" y="18"/>
                        <a:pt x="8" y="18"/>
                        <a:pt x="8" y="18"/>
                      </a:cubicBezTo>
                      <a:cubicBezTo>
                        <a:pt x="8" y="19"/>
                        <a:pt x="7" y="20"/>
                        <a:pt x="7" y="21"/>
                      </a:cubicBezTo>
                      <a:cubicBezTo>
                        <a:pt x="6" y="22"/>
                        <a:pt x="6" y="23"/>
                        <a:pt x="6" y="24"/>
                      </a:cubicBezTo>
                      <a:cubicBezTo>
                        <a:pt x="6" y="23"/>
                        <a:pt x="8" y="22"/>
                        <a:pt x="10" y="20"/>
                      </a:cubicBezTo>
                      <a:lnTo>
                        <a:pt x="24" y="12"/>
                      </a:lnTo>
                      <a:close/>
                    </a:path>
                  </a:pathLst>
                </a:custGeom>
                <a:solidFill>
                  <a:srgbClr val="F9CD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390" name="Freeform 325">
                  <a:extLst>
                    <a:ext uri="{FF2B5EF4-FFF2-40B4-BE49-F238E27FC236}">
                      <a16:creationId xmlns:a16="http://schemas.microsoft.com/office/drawing/2014/main" id="{BF0EF7C9-7185-411F-9939-5A95AC4EB15E}"/>
                    </a:ext>
                  </a:extLst>
                </p:cNvPr>
                <p:cNvSpPr>
                  <a:spLocks/>
                </p:cNvSpPr>
                <p:nvPr/>
              </p:nvSpPr>
              <p:spPr bwMode="auto">
                <a:xfrm>
                  <a:off x="10887076" y="4354513"/>
                  <a:ext cx="103188" cy="103188"/>
                </a:xfrm>
                <a:custGeom>
                  <a:avLst/>
                  <a:gdLst>
                    <a:gd name="T0" fmla="*/ 22 w 65"/>
                    <a:gd name="T1" fmla="*/ 65 h 65"/>
                    <a:gd name="T2" fmla="*/ 0 w 65"/>
                    <a:gd name="T3" fmla="*/ 40 h 65"/>
                    <a:gd name="T4" fmla="*/ 40 w 65"/>
                    <a:gd name="T5" fmla="*/ 0 h 65"/>
                    <a:gd name="T6" fmla="*/ 65 w 65"/>
                    <a:gd name="T7" fmla="*/ 25 h 65"/>
                    <a:gd name="T8" fmla="*/ 56 w 65"/>
                    <a:gd name="T9" fmla="*/ 31 h 65"/>
                    <a:gd name="T10" fmla="*/ 42 w 65"/>
                    <a:gd name="T11" fmla="*/ 16 h 65"/>
                    <a:gd name="T12" fmla="*/ 33 w 65"/>
                    <a:gd name="T13" fmla="*/ 25 h 65"/>
                    <a:gd name="T14" fmla="*/ 47 w 65"/>
                    <a:gd name="T15" fmla="*/ 38 h 65"/>
                    <a:gd name="T16" fmla="*/ 40 w 65"/>
                    <a:gd name="T17" fmla="*/ 47 h 65"/>
                    <a:gd name="T18" fmla="*/ 27 w 65"/>
                    <a:gd name="T19" fmla="*/ 31 h 65"/>
                    <a:gd name="T20" fmla="*/ 16 w 65"/>
                    <a:gd name="T21" fmla="*/ 43 h 65"/>
                    <a:gd name="T22" fmla="*/ 31 w 65"/>
                    <a:gd name="T23" fmla="*/ 58 h 65"/>
                    <a:gd name="T24" fmla="*/ 22 w 65"/>
                    <a:gd name="T25" fmla="*/ 65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5" h="65">
                      <a:moveTo>
                        <a:pt x="22" y="65"/>
                      </a:moveTo>
                      <a:lnTo>
                        <a:pt x="0" y="40"/>
                      </a:lnTo>
                      <a:lnTo>
                        <a:pt x="40" y="0"/>
                      </a:lnTo>
                      <a:lnTo>
                        <a:pt x="65" y="25"/>
                      </a:lnTo>
                      <a:lnTo>
                        <a:pt x="56" y="31"/>
                      </a:lnTo>
                      <a:lnTo>
                        <a:pt x="42" y="16"/>
                      </a:lnTo>
                      <a:lnTo>
                        <a:pt x="33" y="25"/>
                      </a:lnTo>
                      <a:lnTo>
                        <a:pt x="47" y="38"/>
                      </a:lnTo>
                      <a:lnTo>
                        <a:pt x="40" y="47"/>
                      </a:lnTo>
                      <a:lnTo>
                        <a:pt x="27" y="31"/>
                      </a:lnTo>
                      <a:lnTo>
                        <a:pt x="16" y="43"/>
                      </a:lnTo>
                      <a:lnTo>
                        <a:pt x="31" y="58"/>
                      </a:lnTo>
                      <a:lnTo>
                        <a:pt x="22" y="65"/>
                      </a:lnTo>
                      <a:close/>
                    </a:path>
                  </a:pathLst>
                </a:custGeom>
                <a:solidFill>
                  <a:srgbClr val="F9CD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391" name="Freeform 326">
                  <a:extLst>
                    <a:ext uri="{FF2B5EF4-FFF2-40B4-BE49-F238E27FC236}">
                      <a16:creationId xmlns:a16="http://schemas.microsoft.com/office/drawing/2014/main" id="{E61C2C34-2338-403B-A07B-992C7992D546}"/>
                    </a:ext>
                  </a:extLst>
                </p:cNvPr>
                <p:cNvSpPr>
                  <a:spLocks noEditPoints="1"/>
                </p:cNvSpPr>
                <p:nvPr/>
              </p:nvSpPr>
              <p:spPr bwMode="auto">
                <a:xfrm>
                  <a:off x="10936288" y="4411663"/>
                  <a:ext cx="100013" cy="117475"/>
                </a:xfrm>
                <a:custGeom>
                  <a:avLst/>
                  <a:gdLst>
                    <a:gd name="T0" fmla="*/ 11 w 28"/>
                    <a:gd name="T1" fmla="*/ 15 h 33"/>
                    <a:gd name="T2" fmla="*/ 4 w 28"/>
                    <a:gd name="T3" fmla="*/ 21 h 33"/>
                    <a:gd name="T4" fmla="*/ 0 w 28"/>
                    <a:gd name="T5" fmla="*/ 17 h 33"/>
                    <a:gd name="T6" fmla="*/ 20 w 28"/>
                    <a:gd name="T7" fmla="*/ 0 h 33"/>
                    <a:gd name="T8" fmla="*/ 25 w 28"/>
                    <a:gd name="T9" fmla="*/ 6 h 33"/>
                    <a:gd name="T10" fmla="*/ 28 w 28"/>
                    <a:gd name="T11" fmla="*/ 13 h 33"/>
                    <a:gd name="T12" fmla="*/ 25 w 28"/>
                    <a:gd name="T13" fmla="*/ 19 h 33"/>
                    <a:gd name="T14" fmla="*/ 21 w 28"/>
                    <a:gd name="T15" fmla="*/ 21 h 33"/>
                    <a:gd name="T16" fmla="*/ 17 w 28"/>
                    <a:gd name="T17" fmla="*/ 20 h 33"/>
                    <a:gd name="T18" fmla="*/ 13 w 28"/>
                    <a:gd name="T19" fmla="*/ 33 h 33"/>
                    <a:gd name="T20" fmla="*/ 9 w 28"/>
                    <a:gd name="T21" fmla="*/ 28 h 33"/>
                    <a:gd name="T22" fmla="*/ 13 w 28"/>
                    <a:gd name="T23" fmla="*/ 17 h 33"/>
                    <a:gd name="T24" fmla="*/ 11 w 28"/>
                    <a:gd name="T25" fmla="*/ 15 h 33"/>
                    <a:gd name="T26" fmla="*/ 15 w 28"/>
                    <a:gd name="T27" fmla="*/ 12 h 33"/>
                    <a:gd name="T28" fmla="*/ 16 w 28"/>
                    <a:gd name="T29" fmla="*/ 13 h 33"/>
                    <a:gd name="T30" fmla="*/ 19 w 28"/>
                    <a:gd name="T31" fmla="*/ 16 h 33"/>
                    <a:gd name="T32" fmla="*/ 22 w 28"/>
                    <a:gd name="T33" fmla="*/ 15 h 33"/>
                    <a:gd name="T34" fmla="*/ 23 w 28"/>
                    <a:gd name="T35" fmla="*/ 12 h 33"/>
                    <a:gd name="T36" fmla="*/ 21 w 28"/>
                    <a:gd name="T37" fmla="*/ 9 h 33"/>
                    <a:gd name="T38" fmla="*/ 20 w 28"/>
                    <a:gd name="T39" fmla="*/ 7 h 33"/>
                    <a:gd name="T40" fmla="*/ 15 w 28"/>
                    <a:gd name="T41" fmla="*/ 12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8" h="33">
                      <a:moveTo>
                        <a:pt x="11" y="15"/>
                      </a:moveTo>
                      <a:cubicBezTo>
                        <a:pt x="4" y="21"/>
                        <a:pt x="4" y="21"/>
                        <a:pt x="4" y="21"/>
                      </a:cubicBezTo>
                      <a:cubicBezTo>
                        <a:pt x="0" y="17"/>
                        <a:pt x="0" y="17"/>
                        <a:pt x="0" y="17"/>
                      </a:cubicBezTo>
                      <a:cubicBezTo>
                        <a:pt x="20" y="0"/>
                        <a:pt x="20" y="0"/>
                        <a:pt x="20" y="0"/>
                      </a:cubicBezTo>
                      <a:cubicBezTo>
                        <a:pt x="25" y="6"/>
                        <a:pt x="25" y="6"/>
                        <a:pt x="25" y="6"/>
                      </a:cubicBezTo>
                      <a:cubicBezTo>
                        <a:pt x="27" y="9"/>
                        <a:pt x="28" y="11"/>
                        <a:pt x="28" y="13"/>
                      </a:cubicBezTo>
                      <a:cubicBezTo>
                        <a:pt x="28" y="15"/>
                        <a:pt x="27" y="17"/>
                        <a:pt x="25" y="19"/>
                      </a:cubicBezTo>
                      <a:cubicBezTo>
                        <a:pt x="24" y="20"/>
                        <a:pt x="23" y="20"/>
                        <a:pt x="21" y="21"/>
                      </a:cubicBezTo>
                      <a:cubicBezTo>
                        <a:pt x="20" y="21"/>
                        <a:pt x="19" y="20"/>
                        <a:pt x="17" y="20"/>
                      </a:cubicBezTo>
                      <a:cubicBezTo>
                        <a:pt x="15" y="26"/>
                        <a:pt x="14" y="31"/>
                        <a:pt x="13" y="33"/>
                      </a:cubicBezTo>
                      <a:cubicBezTo>
                        <a:pt x="9" y="28"/>
                        <a:pt x="9" y="28"/>
                        <a:pt x="9" y="28"/>
                      </a:cubicBezTo>
                      <a:cubicBezTo>
                        <a:pt x="13" y="17"/>
                        <a:pt x="13" y="17"/>
                        <a:pt x="13" y="17"/>
                      </a:cubicBezTo>
                      <a:lnTo>
                        <a:pt x="11" y="15"/>
                      </a:lnTo>
                      <a:close/>
                      <a:moveTo>
                        <a:pt x="15" y="12"/>
                      </a:moveTo>
                      <a:cubicBezTo>
                        <a:pt x="16" y="13"/>
                        <a:pt x="16" y="13"/>
                        <a:pt x="16" y="13"/>
                      </a:cubicBezTo>
                      <a:cubicBezTo>
                        <a:pt x="17" y="15"/>
                        <a:pt x="18" y="15"/>
                        <a:pt x="19" y="16"/>
                      </a:cubicBezTo>
                      <a:cubicBezTo>
                        <a:pt x="20" y="16"/>
                        <a:pt x="21" y="16"/>
                        <a:pt x="22" y="15"/>
                      </a:cubicBezTo>
                      <a:cubicBezTo>
                        <a:pt x="23" y="14"/>
                        <a:pt x="23" y="13"/>
                        <a:pt x="23" y="12"/>
                      </a:cubicBezTo>
                      <a:cubicBezTo>
                        <a:pt x="23" y="11"/>
                        <a:pt x="22" y="10"/>
                        <a:pt x="21" y="9"/>
                      </a:cubicBezTo>
                      <a:cubicBezTo>
                        <a:pt x="20" y="7"/>
                        <a:pt x="20" y="7"/>
                        <a:pt x="20" y="7"/>
                      </a:cubicBezTo>
                      <a:lnTo>
                        <a:pt x="15" y="12"/>
                      </a:lnTo>
                      <a:close/>
                    </a:path>
                  </a:pathLst>
                </a:custGeom>
                <a:solidFill>
                  <a:srgbClr val="F9CD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392" name="Freeform 327">
                  <a:extLst>
                    <a:ext uri="{FF2B5EF4-FFF2-40B4-BE49-F238E27FC236}">
                      <a16:creationId xmlns:a16="http://schemas.microsoft.com/office/drawing/2014/main" id="{6FAE4385-4A1D-4C7F-AC78-07B86C293DF0}"/>
                    </a:ext>
                  </a:extLst>
                </p:cNvPr>
                <p:cNvSpPr>
                  <a:spLocks/>
                </p:cNvSpPr>
                <p:nvPr/>
              </p:nvSpPr>
              <p:spPr bwMode="auto">
                <a:xfrm>
                  <a:off x="11001376" y="4475163"/>
                  <a:ext cx="98425" cy="93663"/>
                </a:xfrm>
                <a:custGeom>
                  <a:avLst/>
                  <a:gdLst>
                    <a:gd name="T0" fmla="*/ 6 w 62"/>
                    <a:gd name="T1" fmla="*/ 59 h 59"/>
                    <a:gd name="T2" fmla="*/ 0 w 62"/>
                    <a:gd name="T3" fmla="*/ 47 h 59"/>
                    <a:gd name="T4" fmla="*/ 38 w 62"/>
                    <a:gd name="T5" fmla="*/ 20 h 59"/>
                    <a:gd name="T6" fmla="*/ 29 w 62"/>
                    <a:gd name="T7" fmla="*/ 7 h 59"/>
                    <a:gd name="T8" fmla="*/ 38 w 62"/>
                    <a:gd name="T9" fmla="*/ 0 h 59"/>
                    <a:gd name="T10" fmla="*/ 62 w 62"/>
                    <a:gd name="T11" fmla="*/ 36 h 59"/>
                    <a:gd name="T12" fmla="*/ 53 w 62"/>
                    <a:gd name="T13" fmla="*/ 43 h 59"/>
                    <a:gd name="T14" fmla="*/ 44 w 62"/>
                    <a:gd name="T15" fmla="*/ 29 h 59"/>
                    <a:gd name="T16" fmla="*/ 6 w 62"/>
                    <a:gd name="T17" fmla="*/ 59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59">
                      <a:moveTo>
                        <a:pt x="6" y="59"/>
                      </a:moveTo>
                      <a:lnTo>
                        <a:pt x="0" y="47"/>
                      </a:lnTo>
                      <a:lnTo>
                        <a:pt x="38" y="20"/>
                      </a:lnTo>
                      <a:lnTo>
                        <a:pt x="29" y="7"/>
                      </a:lnTo>
                      <a:lnTo>
                        <a:pt x="38" y="0"/>
                      </a:lnTo>
                      <a:lnTo>
                        <a:pt x="62" y="36"/>
                      </a:lnTo>
                      <a:lnTo>
                        <a:pt x="53" y="43"/>
                      </a:lnTo>
                      <a:lnTo>
                        <a:pt x="44" y="29"/>
                      </a:lnTo>
                      <a:lnTo>
                        <a:pt x="6" y="59"/>
                      </a:lnTo>
                      <a:close/>
                    </a:path>
                  </a:pathLst>
                </a:custGeom>
                <a:solidFill>
                  <a:srgbClr val="F9CD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393" name="Freeform 328">
                  <a:extLst>
                    <a:ext uri="{FF2B5EF4-FFF2-40B4-BE49-F238E27FC236}">
                      <a16:creationId xmlns:a16="http://schemas.microsoft.com/office/drawing/2014/main" id="{7DCC88FB-1AFC-4443-B835-E374652F0A44}"/>
                    </a:ext>
                  </a:extLst>
                </p:cNvPr>
                <p:cNvSpPr>
                  <a:spLocks/>
                </p:cNvSpPr>
                <p:nvPr/>
              </p:nvSpPr>
              <p:spPr bwMode="auto">
                <a:xfrm>
                  <a:off x="11047413" y="4546601"/>
                  <a:ext cx="103188" cy="88900"/>
                </a:xfrm>
                <a:custGeom>
                  <a:avLst/>
                  <a:gdLst>
                    <a:gd name="T0" fmla="*/ 31 w 65"/>
                    <a:gd name="T1" fmla="*/ 34 h 56"/>
                    <a:gd name="T2" fmla="*/ 58 w 65"/>
                    <a:gd name="T3" fmla="*/ 32 h 56"/>
                    <a:gd name="T4" fmla="*/ 65 w 65"/>
                    <a:gd name="T5" fmla="*/ 43 h 56"/>
                    <a:gd name="T6" fmla="*/ 24 w 65"/>
                    <a:gd name="T7" fmla="*/ 45 h 56"/>
                    <a:gd name="T8" fmla="*/ 6 w 65"/>
                    <a:gd name="T9" fmla="*/ 56 h 56"/>
                    <a:gd name="T10" fmla="*/ 0 w 65"/>
                    <a:gd name="T11" fmla="*/ 45 h 56"/>
                    <a:gd name="T12" fmla="*/ 18 w 65"/>
                    <a:gd name="T13" fmla="*/ 34 h 56"/>
                    <a:gd name="T14" fmla="*/ 40 w 65"/>
                    <a:gd name="T15" fmla="*/ 0 h 56"/>
                    <a:gd name="T16" fmla="*/ 47 w 65"/>
                    <a:gd name="T17" fmla="*/ 11 h 56"/>
                    <a:gd name="T18" fmla="*/ 31 w 65"/>
                    <a:gd name="T19" fmla="*/ 34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5" h="56">
                      <a:moveTo>
                        <a:pt x="31" y="34"/>
                      </a:moveTo>
                      <a:lnTo>
                        <a:pt x="58" y="32"/>
                      </a:lnTo>
                      <a:lnTo>
                        <a:pt x="65" y="43"/>
                      </a:lnTo>
                      <a:lnTo>
                        <a:pt x="24" y="45"/>
                      </a:lnTo>
                      <a:lnTo>
                        <a:pt x="6" y="56"/>
                      </a:lnTo>
                      <a:lnTo>
                        <a:pt x="0" y="45"/>
                      </a:lnTo>
                      <a:lnTo>
                        <a:pt x="18" y="34"/>
                      </a:lnTo>
                      <a:lnTo>
                        <a:pt x="40" y="0"/>
                      </a:lnTo>
                      <a:lnTo>
                        <a:pt x="47" y="11"/>
                      </a:lnTo>
                      <a:lnTo>
                        <a:pt x="31" y="34"/>
                      </a:lnTo>
                      <a:close/>
                    </a:path>
                  </a:pathLst>
                </a:custGeom>
                <a:solidFill>
                  <a:srgbClr val="F9CD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394" name="Freeform 329">
                  <a:extLst>
                    <a:ext uri="{FF2B5EF4-FFF2-40B4-BE49-F238E27FC236}">
                      <a16:creationId xmlns:a16="http://schemas.microsoft.com/office/drawing/2014/main" id="{A9DF0BE7-A9AD-4557-85A5-0032C5EB887F}"/>
                    </a:ext>
                  </a:extLst>
                </p:cNvPr>
                <p:cNvSpPr>
                  <a:spLocks/>
                </p:cNvSpPr>
                <p:nvPr/>
              </p:nvSpPr>
              <p:spPr bwMode="auto">
                <a:xfrm>
                  <a:off x="10517188" y="5946776"/>
                  <a:ext cx="52388" cy="92075"/>
                </a:xfrm>
                <a:custGeom>
                  <a:avLst/>
                  <a:gdLst>
                    <a:gd name="T0" fmla="*/ 22 w 33"/>
                    <a:gd name="T1" fmla="*/ 58 h 58"/>
                    <a:gd name="T2" fmla="*/ 0 w 33"/>
                    <a:gd name="T3" fmla="*/ 4 h 58"/>
                    <a:gd name="T4" fmla="*/ 11 w 33"/>
                    <a:gd name="T5" fmla="*/ 0 h 58"/>
                    <a:gd name="T6" fmla="*/ 33 w 33"/>
                    <a:gd name="T7" fmla="*/ 54 h 58"/>
                    <a:gd name="T8" fmla="*/ 22 w 33"/>
                    <a:gd name="T9" fmla="*/ 58 h 58"/>
                  </a:gdLst>
                  <a:ahLst/>
                  <a:cxnLst>
                    <a:cxn ang="0">
                      <a:pos x="T0" y="T1"/>
                    </a:cxn>
                    <a:cxn ang="0">
                      <a:pos x="T2" y="T3"/>
                    </a:cxn>
                    <a:cxn ang="0">
                      <a:pos x="T4" y="T5"/>
                    </a:cxn>
                    <a:cxn ang="0">
                      <a:pos x="T6" y="T7"/>
                    </a:cxn>
                    <a:cxn ang="0">
                      <a:pos x="T8" y="T9"/>
                    </a:cxn>
                  </a:cxnLst>
                  <a:rect l="0" t="0" r="r" b="b"/>
                  <a:pathLst>
                    <a:path w="33" h="58">
                      <a:moveTo>
                        <a:pt x="22" y="58"/>
                      </a:moveTo>
                      <a:lnTo>
                        <a:pt x="0" y="4"/>
                      </a:lnTo>
                      <a:lnTo>
                        <a:pt x="11" y="0"/>
                      </a:lnTo>
                      <a:lnTo>
                        <a:pt x="33" y="54"/>
                      </a:lnTo>
                      <a:lnTo>
                        <a:pt x="22" y="58"/>
                      </a:lnTo>
                      <a:close/>
                    </a:path>
                  </a:pathLst>
                </a:custGeom>
                <a:solidFill>
                  <a:srgbClr val="F9CD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395" name="Freeform 330">
                  <a:extLst>
                    <a:ext uri="{FF2B5EF4-FFF2-40B4-BE49-F238E27FC236}">
                      <a16:creationId xmlns:a16="http://schemas.microsoft.com/office/drawing/2014/main" id="{6AAA360A-C8FA-4933-A275-F00E552A4836}"/>
                    </a:ext>
                  </a:extLst>
                </p:cNvPr>
                <p:cNvSpPr>
                  <a:spLocks/>
                </p:cNvSpPr>
                <p:nvPr/>
              </p:nvSpPr>
              <p:spPr bwMode="auto">
                <a:xfrm>
                  <a:off x="10555288" y="5903913"/>
                  <a:ext cx="111125" cy="117475"/>
                </a:xfrm>
                <a:custGeom>
                  <a:avLst/>
                  <a:gdLst>
                    <a:gd name="T0" fmla="*/ 31 w 31"/>
                    <a:gd name="T1" fmla="*/ 23 h 33"/>
                    <a:gd name="T2" fmla="*/ 25 w 31"/>
                    <a:gd name="T3" fmla="*/ 26 h 33"/>
                    <a:gd name="T4" fmla="*/ 7 w 31"/>
                    <a:gd name="T5" fmla="*/ 14 h 33"/>
                    <a:gd name="T6" fmla="*/ 6 w 31"/>
                    <a:gd name="T7" fmla="*/ 14 h 33"/>
                    <a:gd name="T8" fmla="*/ 10 w 31"/>
                    <a:gd name="T9" fmla="*/ 20 h 33"/>
                    <a:gd name="T10" fmla="*/ 15 w 31"/>
                    <a:gd name="T11" fmla="*/ 31 h 33"/>
                    <a:gd name="T12" fmla="*/ 11 w 31"/>
                    <a:gd name="T13" fmla="*/ 33 h 33"/>
                    <a:gd name="T14" fmla="*/ 0 w 31"/>
                    <a:gd name="T15" fmla="*/ 10 h 33"/>
                    <a:gd name="T16" fmla="*/ 6 w 31"/>
                    <a:gd name="T17" fmla="*/ 7 h 33"/>
                    <a:gd name="T18" fmla="*/ 24 w 31"/>
                    <a:gd name="T19" fmla="*/ 20 h 33"/>
                    <a:gd name="T20" fmla="*/ 24 w 31"/>
                    <a:gd name="T21" fmla="*/ 20 h 33"/>
                    <a:gd name="T22" fmla="*/ 21 w 31"/>
                    <a:gd name="T23" fmla="*/ 13 h 33"/>
                    <a:gd name="T24" fmla="*/ 16 w 31"/>
                    <a:gd name="T25" fmla="*/ 2 h 33"/>
                    <a:gd name="T26" fmla="*/ 20 w 31"/>
                    <a:gd name="T27" fmla="*/ 0 h 33"/>
                    <a:gd name="T28" fmla="*/ 31 w 31"/>
                    <a:gd name="T29" fmla="*/ 2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 h="33">
                      <a:moveTo>
                        <a:pt x="31" y="23"/>
                      </a:moveTo>
                      <a:cubicBezTo>
                        <a:pt x="25" y="26"/>
                        <a:pt x="25" y="26"/>
                        <a:pt x="25" y="26"/>
                      </a:cubicBezTo>
                      <a:cubicBezTo>
                        <a:pt x="7" y="14"/>
                        <a:pt x="7" y="14"/>
                        <a:pt x="7" y="14"/>
                      </a:cubicBezTo>
                      <a:cubicBezTo>
                        <a:pt x="6" y="14"/>
                        <a:pt x="6" y="14"/>
                        <a:pt x="6" y="14"/>
                      </a:cubicBezTo>
                      <a:cubicBezTo>
                        <a:pt x="8" y="17"/>
                        <a:pt x="9" y="19"/>
                        <a:pt x="10" y="20"/>
                      </a:cubicBezTo>
                      <a:cubicBezTo>
                        <a:pt x="15" y="31"/>
                        <a:pt x="15" y="31"/>
                        <a:pt x="15" y="31"/>
                      </a:cubicBezTo>
                      <a:cubicBezTo>
                        <a:pt x="11" y="33"/>
                        <a:pt x="11" y="33"/>
                        <a:pt x="11" y="33"/>
                      </a:cubicBezTo>
                      <a:cubicBezTo>
                        <a:pt x="0" y="10"/>
                        <a:pt x="0" y="10"/>
                        <a:pt x="0" y="10"/>
                      </a:cubicBezTo>
                      <a:cubicBezTo>
                        <a:pt x="6" y="7"/>
                        <a:pt x="6" y="7"/>
                        <a:pt x="6" y="7"/>
                      </a:cubicBezTo>
                      <a:cubicBezTo>
                        <a:pt x="24" y="20"/>
                        <a:pt x="24" y="20"/>
                        <a:pt x="24" y="20"/>
                      </a:cubicBezTo>
                      <a:cubicBezTo>
                        <a:pt x="24" y="20"/>
                        <a:pt x="24" y="20"/>
                        <a:pt x="24" y="20"/>
                      </a:cubicBezTo>
                      <a:cubicBezTo>
                        <a:pt x="23" y="17"/>
                        <a:pt x="22" y="15"/>
                        <a:pt x="21" y="13"/>
                      </a:cubicBezTo>
                      <a:cubicBezTo>
                        <a:pt x="16" y="2"/>
                        <a:pt x="16" y="2"/>
                        <a:pt x="16" y="2"/>
                      </a:cubicBezTo>
                      <a:cubicBezTo>
                        <a:pt x="20" y="0"/>
                        <a:pt x="20" y="0"/>
                        <a:pt x="20" y="0"/>
                      </a:cubicBezTo>
                      <a:lnTo>
                        <a:pt x="31" y="23"/>
                      </a:lnTo>
                      <a:close/>
                    </a:path>
                  </a:pathLst>
                </a:custGeom>
                <a:solidFill>
                  <a:srgbClr val="F9CD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396" name="Freeform 331">
                  <a:extLst>
                    <a:ext uri="{FF2B5EF4-FFF2-40B4-BE49-F238E27FC236}">
                      <a16:creationId xmlns:a16="http://schemas.microsoft.com/office/drawing/2014/main" id="{44029DD2-F512-46CF-A0CB-EA908AC3A9F8}"/>
                    </a:ext>
                  </a:extLst>
                </p:cNvPr>
                <p:cNvSpPr>
                  <a:spLocks/>
                </p:cNvSpPr>
                <p:nvPr/>
              </p:nvSpPr>
              <p:spPr bwMode="auto">
                <a:xfrm>
                  <a:off x="10644188" y="5864226"/>
                  <a:ext cx="93663" cy="107950"/>
                </a:xfrm>
                <a:custGeom>
                  <a:avLst/>
                  <a:gdLst>
                    <a:gd name="T0" fmla="*/ 59 w 59"/>
                    <a:gd name="T1" fmla="*/ 50 h 68"/>
                    <a:gd name="T2" fmla="*/ 30 w 59"/>
                    <a:gd name="T3" fmla="*/ 68 h 68"/>
                    <a:gd name="T4" fmla="*/ 0 w 59"/>
                    <a:gd name="T5" fmla="*/ 18 h 68"/>
                    <a:gd name="T6" fmla="*/ 27 w 59"/>
                    <a:gd name="T7" fmla="*/ 0 h 68"/>
                    <a:gd name="T8" fmla="*/ 34 w 59"/>
                    <a:gd name="T9" fmla="*/ 9 h 68"/>
                    <a:gd name="T10" fmla="*/ 16 w 59"/>
                    <a:gd name="T11" fmla="*/ 20 h 68"/>
                    <a:gd name="T12" fmla="*/ 23 w 59"/>
                    <a:gd name="T13" fmla="*/ 32 h 68"/>
                    <a:gd name="T14" fmla="*/ 39 w 59"/>
                    <a:gd name="T15" fmla="*/ 20 h 68"/>
                    <a:gd name="T16" fmla="*/ 45 w 59"/>
                    <a:gd name="T17" fmla="*/ 29 h 68"/>
                    <a:gd name="T18" fmla="*/ 27 w 59"/>
                    <a:gd name="T19" fmla="*/ 41 h 68"/>
                    <a:gd name="T20" fmla="*/ 36 w 59"/>
                    <a:gd name="T21" fmla="*/ 52 h 68"/>
                    <a:gd name="T22" fmla="*/ 54 w 59"/>
                    <a:gd name="T23" fmla="*/ 41 h 68"/>
                    <a:gd name="T24" fmla="*/ 59 w 59"/>
                    <a:gd name="T25" fmla="*/ 5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9" h="68">
                      <a:moveTo>
                        <a:pt x="59" y="50"/>
                      </a:moveTo>
                      <a:lnTo>
                        <a:pt x="30" y="68"/>
                      </a:lnTo>
                      <a:lnTo>
                        <a:pt x="0" y="18"/>
                      </a:lnTo>
                      <a:lnTo>
                        <a:pt x="27" y="0"/>
                      </a:lnTo>
                      <a:lnTo>
                        <a:pt x="34" y="9"/>
                      </a:lnTo>
                      <a:lnTo>
                        <a:pt x="16" y="20"/>
                      </a:lnTo>
                      <a:lnTo>
                        <a:pt x="23" y="32"/>
                      </a:lnTo>
                      <a:lnTo>
                        <a:pt x="39" y="20"/>
                      </a:lnTo>
                      <a:lnTo>
                        <a:pt x="45" y="29"/>
                      </a:lnTo>
                      <a:lnTo>
                        <a:pt x="27" y="41"/>
                      </a:lnTo>
                      <a:lnTo>
                        <a:pt x="36" y="52"/>
                      </a:lnTo>
                      <a:lnTo>
                        <a:pt x="54" y="41"/>
                      </a:lnTo>
                      <a:lnTo>
                        <a:pt x="59" y="50"/>
                      </a:lnTo>
                      <a:close/>
                    </a:path>
                  </a:pathLst>
                </a:custGeom>
                <a:solidFill>
                  <a:srgbClr val="F9CD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397" name="Freeform 332">
                  <a:extLst>
                    <a:ext uri="{FF2B5EF4-FFF2-40B4-BE49-F238E27FC236}">
                      <a16:creationId xmlns:a16="http://schemas.microsoft.com/office/drawing/2014/main" id="{8692A64B-D6B6-45B2-8CEC-01291E2E7996}"/>
                    </a:ext>
                  </a:extLst>
                </p:cNvPr>
                <p:cNvSpPr>
                  <a:spLocks noEditPoints="1"/>
                </p:cNvSpPr>
                <p:nvPr/>
              </p:nvSpPr>
              <p:spPr bwMode="auto">
                <a:xfrm>
                  <a:off x="10712451" y="5821363"/>
                  <a:ext cx="123825" cy="96838"/>
                </a:xfrm>
                <a:custGeom>
                  <a:avLst/>
                  <a:gdLst>
                    <a:gd name="T0" fmla="*/ 24 w 35"/>
                    <a:gd name="T1" fmla="*/ 6 h 27"/>
                    <a:gd name="T2" fmla="*/ 27 w 35"/>
                    <a:gd name="T3" fmla="*/ 13 h 27"/>
                    <a:gd name="T4" fmla="*/ 26 w 35"/>
                    <a:gd name="T5" fmla="*/ 19 h 27"/>
                    <a:gd name="T6" fmla="*/ 35 w 35"/>
                    <a:gd name="T7" fmla="*/ 21 h 27"/>
                    <a:gd name="T8" fmla="*/ 29 w 35"/>
                    <a:gd name="T9" fmla="*/ 25 h 27"/>
                    <a:gd name="T10" fmla="*/ 22 w 35"/>
                    <a:gd name="T11" fmla="*/ 24 h 27"/>
                    <a:gd name="T12" fmla="*/ 22 w 35"/>
                    <a:gd name="T13" fmla="*/ 24 h 27"/>
                    <a:gd name="T14" fmla="*/ 13 w 35"/>
                    <a:gd name="T15" fmla="*/ 27 h 27"/>
                    <a:gd name="T16" fmla="*/ 4 w 35"/>
                    <a:gd name="T17" fmla="*/ 21 h 27"/>
                    <a:gd name="T18" fmla="*/ 1 w 35"/>
                    <a:gd name="T19" fmla="*/ 11 h 27"/>
                    <a:gd name="T20" fmla="*/ 6 w 35"/>
                    <a:gd name="T21" fmla="*/ 3 h 27"/>
                    <a:gd name="T22" fmla="*/ 15 w 35"/>
                    <a:gd name="T23" fmla="*/ 0 h 27"/>
                    <a:gd name="T24" fmla="*/ 24 w 35"/>
                    <a:gd name="T25" fmla="*/ 6 h 27"/>
                    <a:gd name="T26" fmla="*/ 9 w 35"/>
                    <a:gd name="T27" fmla="*/ 17 h 27"/>
                    <a:gd name="T28" fmla="*/ 14 w 35"/>
                    <a:gd name="T29" fmla="*/ 22 h 27"/>
                    <a:gd name="T30" fmla="*/ 19 w 35"/>
                    <a:gd name="T31" fmla="*/ 20 h 27"/>
                    <a:gd name="T32" fmla="*/ 19 w 35"/>
                    <a:gd name="T33" fmla="*/ 9 h 27"/>
                    <a:gd name="T34" fmla="*/ 9 w 35"/>
                    <a:gd name="T35" fmla="*/ 7 h 27"/>
                    <a:gd name="T36" fmla="*/ 6 w 35"/>
                    <a:gd name="T37" fmla="*/ 11 h 27"/>
                    <a:gd name="T38" fmla="*/ 9 w 35"/>
                    <a:gd name="T39" fmla="*/ 1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5" h="27">
                      <a:moveTo>
                        <a:pt x="24" y="6"/>
                      </a:moveTo>
                      <a:cubicBezTo>
                        <a:pt x="25" y="8"/>
                        <a:pt x="26" y="11"/>
                        <a:pt x="27" y="13"/>
                      </a:cubicBezTo>
                      <a:cubicBezTo>
                        <a:pt x="27" y="15"/>
                        <a:pt x="27" y="17"/>
                        <a:pt x="26" y="19"/>
                      </a:cubicBezTo>
                      <a:cubicBezTo>
                        <a:pt x="35" y="21"/>
                        <a:pt x="35" y="21"/>
                        <a:pt x="35" y="21"/>
                      </a:cubicBezTo>
                      <a:cubicBezTo>
                        <a:pt x="29" y="25"/>
                        <a:pt x="29" y="25"/>
                        <a:pt x="29" y="25"/>
                      </a:cubicBezTo>
                      <a:cubicBezTo>
                        <a:pt x="22" y="24"/>
                        <a:pt x="22" y="24"/>
                        <a:pt x="22" y="24"/>
                      </a:cubicBezTo>
                      <a:cubicBezTo>
                        <a:pt x="22" y="24"/>
                        <a:pt x="22" y="24"/>
                        <a:pt x="22" y="24"/>
                      </a:cubicBezTo>
                      <a:cubicBezTo>
                        <a:pt x="19" y="26"/>
                        <a:pt x="16" y="27"/>
                        <a:pt x="13" y="27"/>
                      </a:cubicBezTo>
                      <a:cubicBezTo>
                        <a:pt x="9" y="26"/>
                        <a:pt x="7" y="24"/>
                        <a:pt x="4" y="21"/>
                      </a:cubicBezTo>
                      <a:cubicBezTo>
                        <a:pt x="1" y="17"/>
                        <a:pt x="0" y="14"/>
                        <a:pt x="1" y="11"/>
                      </a:cubicBezTo>
                      <a:cubicBezTo>
                        <a:pt x="1" y="8"/>
                        <a:pt x="3" y="5"/>
                        <a:pt x="6" y="3"/>
                      </a:cubicBezTo>
                      <a:cubicBezTo>
                        <a:pt x="9" y="1"/>
                        <a:pt x="12" y="0"/>
                        <a:pt x="15" y="0"/>
                      </a:cubicBezTo>
                      <a:cubicBezTo>
                        <a:pt x="18" y="1"/>
                        <a:pt x="21" y="3"/>
                        <a:pt x="24" y="6"/>
                      </a:cubicBezTo>
                      <a:close/>
                      <a:moveTo>
                        <a:pt x="9" y="17"/>
                      </a:moveTo>
                      <a:cubicBezTo>
                        <a:pt x="10" y="20"/>
                        <a:pt x="12" y="21"/>
                        <a:pt x="14" y="22"/>
                      </a:cubicBezTo>
                      <a:cubicBezTo>
                        <a:pt x="16" y="22"/>
                        <a:pt x="17" y="22"/>
                        <a:pt x="19" y="20"/>
                      </a:cubicBezTo>
                      <a:cubicBezTo>
                        <a:pt x="23" y="18"/>
                        <a:pt x="23" y="14"/>
                        <a:pt x="19" y="9"/>
                      </a:cubicBezTo>
                      <a:cubicBezTo>
                        <a:pt x="15" y="5"/>
                        <a:pt x="12" y="4"/>
                        <a:pt x="9" y="7"/>
                      </a:cubicBezTo>
                      <a:cubicBezTo>
                        <a:pt x="7" y="8"/>
                        <a:pt x="6" y="9"/>
                        <a:pt x="6" y="11"/>
                      </a:cubicBezTo>
                      <a:cubicBezTo>
                        <a:pt x="6" y="13"/>
                        <a:pt x="7" y="15"/>
                        <a:pt x="9" y="17"/>
                      </a:cubicBezTo>
                      <a:close/>
                    </a:path>
                  </a:pathLst>
                </a:custGeom>
                <a:solidFill>
                  <a:srgbClr val="F9CD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398" name="Freeform 333">
                  <a:extLst>
                    <a:ext uri="{FF2B5EF4-FFF2-40B4-BE49-F238E27FC236}">
                      <a16:creationId xmlns:a16="http://schemas.microsoft.com/office/drawing/2014/main" id="{A5B7F81A-4C05-45FF-8E54-E10C86ACE135}"/>
                    </a:ext>
                  </a:extLst>
                </p:cNvPr>
                <p:cNvSpPr>
                  <a:spLocks/>
                </p:cNvSpPr>
                <p:nvPr/>
              </p:nvSpPr>
              <p:spPr bwMode="auto">
                <a:xfrm>
                  <a:off x="10780713" y="5746751"/>
                  <a:ext cx="103188" cy="103188"/>
                </a:xfrm>
                <a:custGeom>
                  <a:avLst/>
                  <a:gdLst>
                    <a:gd name="T0" fmla="*/ 15 w 29"/>
                    <a:gd name="T1" fmla="*/ 0 h 29"/>
                    <a:gd name="T2" fmla="*/ 27 w 29"/>
                    <a:gd name="T3" fmla="*/ 12 h 29"/>
                    <a:gd name="T4" fmla="*/ 29 w 29"/>
                    <a:gd name="T5" fmla="*/ 16 h 29"/>
                    <a:gd name="T6" fmla="*/ 29 w 29"/>
                    <a:gd name="T7" fmla="*/ 21 h 29"/>
                    <a:gd name="T8" fmla="*/ 25 w 29"/>
                    <a:gd name="T9" fmla="*/ 26 h 29"/>
                    <a:gd name="T10" fmla="*/ 18 w 29"/>
                    <a:gd name="T11" fmla="*/ 29 h 29"/>
                    <a:gd name="T12" fmla="*/ 11 w 29"/>
                    <a:gd name="T13" fmla="*/ 26 h 29"/>
                    <a:gd name="T14" fmla="*/ 0 w 29"/>
                    <a:gd name="T15" fmla="*/ 14 h 29"/>
                    <a:gd name="T16" fmla="*/ 4 w 29"/>
                    <a:gd name="T17" fmla="*/ 10 h 29"/>
                    <a:gd name="T18" fmla="*/ 15 w 29"/>
                    <a:gd name="T19" fmla="*/ 22 h 29"/>
                    <a:gd name="T20" fmla="*/ 19 w 29"/>
                    <a:gd name="T21" fmla="*/ 24 h 29"/>
                    <a:gd name="T22" fmla="*/ 22 w 29"/>
                    <a:gd name="T23" fmla="*/ 22 h 29"/>
                    <a:gd name="T24" fmla="*/ 24 w 29"/>
                    <a:gd name="T25" fmla="*/ 19 h 29"/>
                    <a:gd name="T26" fmla="*/ 22 w 29"/>
                    <a:gd name="T27" fmla="*/ 15 h 29"/>
                    <a:gd name="T28" fmla="*/ 11 w 29"/>
                    <a:gd name="T29" fmla="*/ 3 h 29"/>
                    <a:gd name="T30" fmla="*/ 15 w 29"/>
                    <a:gd name="T31"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9" h="29">
                      <a:moveTo>
                        <a:pt x="15" y="0"/>
                      </a:moveTo>
                      <a:cubicBezTo>
                        <a:pt x="27" y="12"/>
                        <a:pt x="27" y="12"/>
                        <a:pt x="27" y="12"/>
                      </a:cubicBezTo>
                      <a:cubicBezTo>
                        <a:pt x="28" y="13"/>
                        <a:pt x="29" y="14"/>
                        <a:pt x="29" y="16"/>
                      </a:cubicBezTo>
                      <a:cubicBezTo>
                        <a:pt x="29" y="18"/>
                        <a:pt x="29" y="19"/>
                        <a:pt x="29" y="21"/>
                      </a:cubicBezTo>
                      <a:cubicBezTo>
                        <a:pt x="28" y="23"/>
                        <a:pt x="27" y="24"/>
                        <a:pt x="25" y="26"/>
                      </a:cubicBezTo>
                      <a:cubicBezTo>
                        <a:pt x="23" y="28"/>
                        <a:pt x="21" y="29"/>
                        <a:pt x="18" y="29"/>
                      </a:cubicBezTo>
                      <a:cubicBezTo>
                        <a:pt x="16" y="29"/>
                        <a:pt x="13" y="28"/>
                        <a:pt x="11" y="26"/>
                      </a:cubicBezTo>
                      <a:cubicBezTo>
                        <a:pt x="0" y="14"/>
                        <a:pt x="0" y="14"/>
                        <a:pt x="0" y="14"/>
                      </a:cubicBezTo>
                      <a:cubicBezTo>
                        <a:pt x="4" y="10"/>
                        <a:pt x="4" y="10"/>
                        <a:pt x="4" y="10"/>
                      </a:cubicBezTo>
                      <a:cubicBezTo>
                        <a:pt x="15" y="22"/>
                        <a:pt x="15" y="22"/>
                        <a:pt x="15" y="22"/>
                      </a:cubicBezTo>
                      <a:cubicBezTo>
                        <a:pt x="16" y="23"/>
                        <a:pt x="17" y="24"/>
                        <a:pt x="19" y="24"/>
                      </a:cubicBezTo>
                      <a:cubicBezTo>
                        <a:pt x="20" y="24"/>
                        <a:pt x="21" y="24"/>
                        <a:pt x="22" y="22"/>
                      </a:cubicBezTo>
                      <a:cubicBezTo>
                        <a:pt x="24" y="21"/>
                        <a:pt x="24" y="20"/>
                        <a:pt x="24" y="19"/>
                      </a:cubicBezTo>
                      <a:cubicBezTo>
                        <a:pt x="24" y="17"/>
                        <a:pt x="23" y="16"/>
                        <a:pt x="22" y="15"/>
                      </a:cubicBezTo>
                      <a:cubicBezTo>
                        <a:pt x="11" y="3"/>
                        <a:pt x="11" y="3"/>
                        <a:pt x="11" y="3"/>
                      </a:cubicBezTo>
                      <a:lnTo>
                        <a:pt x="15" y="0"/>
                      </a:lnTo>
                      <a:close/>
                    </a:path>
                  </a:pathLst>
                </a:custGeom>
                <a:solidFill>
                  <a:srgbClr val="F9CD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399" name="Freeform 334">
                  <a:extLst>
                    <a:ext uri="{FF2B5EF4-FFF2-40B4-BE49-F238E27FC236}">
                      <a16:creationId xmlns:a16="http://schemas.microsoft.com/office/drawing/2014/main" id="{063171B5-2B70-4902-B801-9827174F969D}"/>
                    </a:ext>
                  </a:extLst>
                </p:cNvPr>
                <p:cNvSpPr>
                  <a:spLocks noEditPoints="1"/>
                </p:cNvSpPr>
                <p:nvPr/>
              </p:nvSpPr>
              <p:spPr bwMode="auto">
                <a:xfrm>
                  <a:off x="10858501" y="5697538"/>
                  <a:ext cx="106363" cy="103188"/>
                </a:xfrm>
                <a:custGeom>
                  <a:avLst/>
                  <a:gdLst>
                    <a:gd name="T0" fmla="*/ 26 w 30"/>
                    <a:gd name="T1" fmla="*/ 15 h 29"/>
                    <a:gd name="T2" fmla="*/ 20 w 30"/>
                    <a:gd name="T3" fmla="*/ 12 h 29"/>
                    <a:gd name="T4" fmla="*/ 14 w 30"/>
                    <a:gd name="T5" fmla="*/ 19 h 29"/>
                    <a:gd name="T6" fmla="*/ 18 w 30"/>
                    <a:gd name="T7" fmla="*/ 25 h 29"/>
                    <a:gd name="T8" fmla="*/ 14 w 30"/>
                    <a:gd name="T9" fmla="*/ 29 h 29"/>
                    <a:gd name="T10" fmla="*/ 0 w 30"/>
                    <a:gd name="T11" fmla="*/ 5 h 29"/>
                    <a:gd name="T12" fmla="*/ 5 w 30"/>
                    <a:gd name="T13" fmla="*/ 0 h 29"/>
                    <a:gd name="T14" fmla="*/ 30 w 30"/>
                    <a:gd name="T15" fmla="*/ 10 h 29"/>
                    <a:gd name="T16" fmla="*/ 26 w 30"/>
                    <a:gd name="T17" fmla="*/ 15 h 29"/>
                    <a:gd name="T18" fmla="*/ 16 w 30"/>
                    <a:gd name="T19" fmla="*/ 10 h 29"/>
                    <a:gd name="T20" fmla="*/ 7 w 30"/>
                    <a:gd name="T21" fmla="*/ 6 h 29"/>
                    <a:gd name="T22" fmla="*/ 6 w 30"/>
                    <a:gd name="T23" fmla="*/ 5 h 29"/>
                    <a:gd name="T24" fmla="*/ 12 w 30"/>
                    <a:gd name="T25" fmla="*/ 15 h 29"/>
                    <a:gd name="T26" fmla="*/ 16 w 30"/>
                    <a:gd name="T27" fmla="*/ 1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 h="29">
                      <a:moveTo>
                        <a:pt x="26" y="15"/>
                      </a:moveTo>
                      <a:cubicBezTo>
                        <a:pt x="20" y="12"/>
                        <a:pt x="20" y="12"/>
                        <a:pt x="20" y="12"/>
                      </a:cubicBezTo>
                      <a:cubicBezTo>
                        <a:pt x="14" y="19"/>
                        <a:pt x="14" y="19"/>
                        <a:pt x="14" y="19"/>
                      </a:cubicBezTo>
                      <a:cubicBezTo>
                        <a:pt x="18" y="25"/>
                        <a:pt x="18" y="25"/>
                        <a:pt x="18" y="25"/>
                      </a:cubicBezTo>
                      <a:cubicBezTo>
                        <a:pt x="14" y="29"/>
                        <a:pt x="14" y="29"/>
                        <a:pt x="14" y="29"/>
                      </a:cubicBezTo>
                      <a:cubicBezTo>
                        <a:pt x="0" y="5"/>
                        <a:pt x="0" y="5"/>
                        <a:pt x="0" y="5"/>
                      </a:cubicBezTo>
                      <a:cubicBezTo>
                        <a:pt x="5" y="0"/>
                        <a:pt x="5" y="0"/>
                        <a:pt x="5" y="0"/>
                      </a:cubicBezTo>
                      <a:cubicBezTo>
                        <a:pt x="30" y="10"/>
                        <a:pt x="30" y="10"/>
                        <a:pt x="30" y="10"/>
                      </a:cubicBezTo>
                      <a:lnTo>
                        <a:pt x="26" y="15"/>
                      </a:lnTo>
                      <a:close/>
                      <a:moveTo>
                        <a:pt x="16" y="10"/>
                      </a:moveTo>
                      <a:cubicBezTo>
                        <a:pt x="11" y="8"/>
                        <a:pt x="8" y="6"/>
                        <a:pt x="7" y="6"/>
                      </a:cubicBezTo>
                      <a:cubicBezTo>
                        <a:pt x="6" y="6"/>
                        <a:pt x="6" y="6"/>
                        <a:pt x="6" y="5"/>
                      </a:cubicBezTo>
                      <a:cubicBezTo>
                        <a:pt x="6" y="7"/>
                        <a:pt x="8" y="10"/>
                        <a:pt x="12" y="15"/>
                      </a:cubicBezTo>
                      <a:lnTo>
                        <a:pt x="16" y="10"/>
                      </a:lnTo>
                      <a:close/>
                    </a:path>
                  </a:pathLst>
                </a:custGeom>
                <a:solidFill>
                  <a:srgbClr val="F9CD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400" name="Freeform 335">
                  <a:extLst>
                    <a:ext uri="{FF2B5EF4-FFF2-40B4-BE49-F238E27FC236}">
                      <a16:creationId xmlns:a16="http://schemas.microsoft.com/office/drawing/2014/main" id="{CF6DEF47-D1E9-4225-879A-27D369698933}"/>
                    </a:ext>
                  </a:extLst>
                </p:cNvPr>
                <p:cNvSpPr>
                  <a:spLocks/>
                </p:cNvSpPr>
                <p:nvPr/>
              </p:nvSpPr>
              <p:spPr bwMode="auto">
                <a:xfrm>
                  <a:off x="10901363" y="5646738"/>
                  <a:ext cx="106363" cy="71438"/>
                </a:xfrm>
                <a:custGeom>
                  <a:avLst/>
                  <a:gdLst>
                    <a:gd name="T0" fmla="*/ 47 w 67"/>
                    <a:gd name="T1" fmla="*/ 45 h 45"/>
                    <a:gd name="T2" fmla="*/ 0 w 67"/>
                    <a:gd name="T3" fmla="*/ 12 h 45"/>
                    <a:gd name="T4" fmla="*/ 9 w 67"/>
                    <a:gd name="T5" fmla="*/ 0 h 45"/>
                    <a:gd name="T6" fmla="*/ 47 w 67"/>
                    <a:gd name="T7" fmla="*/ 30 h 45"/>
                    <a:gd name="T8" fmla="*/ 60 w 67"/>
                    <a:gd name="T9" fmla="*/ 9 h 45"/>
                    <a:gd name="T10" fmla="*/ 67 w 67"/>
                    <a:gd name="T11" fmla="*/ 16 h 45"/>
                    <a:gd name="T12" fmla="*/ 47 w 67"/>
                    <a:gd name="T13" fmla="*/ 45 h 45"/>
                  </a:gdLst>
                  <a:ahLst/>
                  <a:cxnLst>
                    <a:cxn ang="0">
                      <a:pos x="T0" y="T1"/>
                    </a:cxn>
                    <a:cxn ang="0">
                      <a:pos x="T2" y="T3"/>
                    </a:cxn>
                    <a:cxn ang="0">
                      <a:pos x="T4" y="T5"/>
                    </a:cxn>
                    <a:cxn ang="0">
                      <a:pos x="T6" y="T7"/>
                    </a:cxn>
                    <a:cxn ang="0">
                      <a:pos x="T8" y="T9"/>
                    </a:cxn>
                    <a:cxn ang="0">
                      <a:pos x="T10" y="T11"/>
                    </a:cxn>
                    <a:cxn ang="0">
                      <a:pos x="T12" y="T13"/>
                    </a:cxn>
                  </a:cxnLst>
                  <a:rect l="0" t="0" r="r" b="b"/>
                  <a:pathLst>
                    <a:path w="67" h="45">
                      <a:moveTo>
                        <a:pt x="47" y="45"/>
                      </a:moveTo>
                      <a:lnTo>
                        <a:pt x="0" y="12"/>
                      </a:lnTo>
                      <a:lnTo>
                        <a:pt x="9" y="0"/>
                      </a:lnTo>
                      <a:lnTo>
                        <a:pt x="47" y="30"/>
                      </a:lnTo>
                      <a:lnTo>
                        <a:pt x="60" y="9"/>
                      </a:lnTo>
                      <a:lnTo>
                        <a:pt x="67" y="16"/>
                      </a:lnTo>
                      <a:lnTo>
                        <a:pt x="47" y="45"/>
                      </a:lnTo>
                      <a:close/>
                    </a:path>
                  </a:pathLst>
                </a:custGeom>
                <a:solidFill>
                  <a:srgbClr val="F9CD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401" name="Freeform 336">
                  <a:extLst>
                    <a:ext uri="{FF2B5EF4-FFF2-40B4-BE49-F238E27FC236}">
                      <a16:creationId xmlns:a16="http://schemas.microsoft.com/office/drawing/2014/main" id="{B33CB19E-0AD3-4F22-9602-3B46564A6275}"/>
                    </a:ext>
                  </a:extLst>
                </p:cNvPr>
                <p:cNvSpPr>
                  <a:spLocks/>
                </p:cNvSpPr>
                <p:nvPr/>
              </p:nvSpPr>
              <p:spPr bwMode="auto">
                <a:xfrm>
                  <a:off x="10944226" y="5591176"/>
                  <a:ext cx="85725" cy="63500"/>
                </a:xfrm>
                <a:custGeom>
                  <a:avLst/>
                  <a:gdLst>
                    <a:gd name="T0" fmla="*/ 49 w 54"/>
                    <a:gd name="T1" fmla="*/ 40 h 40"/>
                    <a:gd name="T2" fmla="*/ 0 w 54"/>
                    <a:gd name="T3" fmla="*/ 8 h 40"/>
                    <a:gd name="T4" fmla="*/ 6 w 54"/>
                    <a:gd name="T5" fmla="*/ 0 h 40"/>
                    <a:gd name="T6" fmla="*/ 54 w 54"/>
                    <a:gd name="T7" fmla="*/ 29 h 40"/>
                    <a:gd name="T8" fmla="*/ 49 w 54"/>
                    <a:gd name="T9" fmla="*/ 40 h 40"/>
                  </a:gdLst>
                  <a:ahLst/>
                  <a:cxnLst>
                    <a:cxn ang="0">
                      <a:pos x="T0" y="T1"/>
                    </a:cxn>
                    <a:cxn ang="0">
                      <a:pos x="T2" y="T3"/>
                    </a:cxn>
                    <a:cxn ang="0">
                      <a:pos x="T4" y="T5"/>
                    </a:cxn>
                    <a:cxn ang="0">
                      <a:pos x="T6" y="T7"/>
                    </a:cxn>
                    <a:cxn ang="0">
                      <a:pos x="T8" y="T9"/>
                    </a:cxn>
                  </a:cxnLst>
                  <a:rect l="0" t="0" r="r" b="b"/>
                  <a:pathLst>
                    <a:path w="54" h="40">
                      <a:moveTo>
                        <a:pt x="49" y="40"/>
                      </a:moveTo>
                      <a:lnTo>
                        <a:pt x="0" y="8"/>
                      </a:lnTo>
                      <a:lnTo>
                        <a:pt x="6" y="0"/>
                      </a:lnTo>
                      <a:lnTo>
                        <a:pt x="54" y="29"/>
                      </a:lnTo>
                      <a:lnTo>
                        <a:pt x="49" y="40"/>
                      </a:lnTo>
                      <a:close/>
                    </a:path>
                  </a:pathLst>
                </a:custGeom>
                <a:solidFill>
                  <a:srgbClr val="F9CD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402" name="Freeform 337">
                  <a:extLst>
                    <a:ext uri="{FF2B5EF4-FFF2-40B4-BE49-F238E27FC236}">
                      <a16:creationId xmlns:a16="http://schemas.microsoft.com/office/drawing/2014/main" id="{E37061AA-79D9-4C53-B872-4D58494C4F85}"/>
                    </a:ext>
                  </a:extLst>
                </p:cNvPr>
                <p:cNvSpPr>
                  <a:spLocks/>
                </p:cNvSpPr>
                <p:nvPr/>
              </p:nvSpPr>
              <p:spPr bwMode="auto">
                <a:xfrm>
                  <a:off x="10961688" y="5519738"/>
                  <a:ext cx="100013" cy="80963"/>
                </a:xfrm>
                <a:custGeom>
                  <a:avLst/>
                  <a:gdLst>
                    <a:gd name="T0" fmla="*/ 63 w 63"/>
                    <a:gd name="T1" fmla="*/ 40 h 51"/>
                    <a:gd name="T2" fmla="*/ 58 w 63"/>
                    <a:gd name="T3" fmla="*/ 51 h 51"/>
                    <a:gd name="T4" fmla="*/ 16 w 63"/>
                    <a:gd name="T5" fmla="*/ 29 h 51"/>
                    <a:gd name="T6" fmla="*/ 9 w 63"/>
                    <a:gd name="T7" fmla="*/ 42 h 51"/>
                    <a:gd name="T8" fmla="*/ 0 w 63"/>
                    <a:gd name="T9" fmla="*/ 38 h 51"/>
                    <a:gd name="T10" fmla="*/ 20 w 63"/>
                    <a:gd name="T11" fmla="*/ 0 h 51"/>
                    <a:gd name="T12" fmla="*/ 29 w 63"/>
                    <a:gd name="T13" fmla="*/ 4 h 51"/>
                    <a:gd name="T14" fmla="*/ 20 w 63"/>
                    <a:gd name="T15" fmla="*/ 18 h 51"/>
                    <a:gd name="T16" fmla="*/ 63 w 63"/>
                    <a:gd name="T17" fmla="*/ 4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3" h="51">
                      <a:moveTo>
                        <a:pt x="63" y="40"/>
                      </a:moveTo>
                      <a:lnTo>
                        <a:pt x="58" y="51"/>
                      </a:lnTo>
                      <a:lnTo>
                        <a:pt x="16" y="29"/>
                      </a:lnTo>
                      <a:lnTo>
                        <a:pt x="9" y="42"/>
                      </a:lnTo>
                      <a:lnTo>
                        <a:pt x="0" y="38"/>
                      </a:lnTo>
                      <a:lnTo>
                        <a:pt x="20" y="0"/>
                      </a:lnTo>
                      <a:lnTo>
                        <a:pt x="29" y="4"/>
                      </a:lnTo>
                      <a:lnTo>
                        <a:pt x="20" y="18"/>
                      </a:lnTo>
                      <a:lnTo>
                        <a:pt x="63" y="40"/>
                      </a:lnTo>
                      <a:close/>
                    </a:path>
                  </a:pathLst>
                </a:custGeom>
                <a:solidFill>
                  <a:srgbClr val="F9CD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403" name="Freeform 338">
                  <a:extLst>
                    <a:ext uri="{FF2B5EF4-FFF2-40B4-BE49-F238E27FC236}">
                      <a16:creationId xmlns:a16="http://schemas.microsoft.com/office/drawing/2014/main" id="{F241EE7F-4F5B-4C05-B092-1718B412DA95}"/>
                    </a:ext>
                  </a:extLst>
                </p:cNvPr>
                <p:cNvSpPr>
                  <a:spLocks/>
                </p:cNvSpPr>
                <p:nvPr/>
              </p:nvSpPr>
              <p:spPr bwMode="auto">
                <a:xfrm>
                  <a:off x="10993438" y="5437188"/>
                  <a:ext cx="106363" cy="82550"/>
                </a:xfrm>
                <a:custGeom>
                  <a:avLst/>
                  <a:gdLst>
                    <a:gd name="T0" fmla="*/ 34 w 67"/>
                    <a:gd name="T1" fmla="*/ 34 h 52"/>
                    <a:gd name="T2" fmla="*/ 16 w 67"/>
                    <a:gd name="T3" fmla="*/ 13 h 52"/>
                    <a:gd name="T4" fmla="*/ 20 w 67"/>
                    <a:gd name="T5" fmla="*/ 0 h 52"/>
                    <a:gd name="T6" fmla="*/ 45 w 67"/>
                    <a:gd name="T7" fmla="*/ 31 h 52"/>
                    <a:gd name="T8" fmla="*/ 67 w 67"/>
                    <a:gd name="T9" fmla="*/ 40 h 52"/>
                    <a:gd name="T10" fmla="*/ 61 w 67"/>
                    <a:gd name="T11" fmla="*/ 52 h 52"/>
                    <a:gd name="T12" fmla="*/ 40 w 67"/>
                    <a:gd name="T13" fmla="*/ 43 h 52"/>
                    <a:gd name="T14" fmla="*/ 0 w 67"/>
                    <a:gd name="T15" fmla="*/ 47 h 52"/>
                    <a:gd name="T16" fmla="*/ 7 w 67"/>
                    <a:gd name="T17" fmla="*/ 36 h 52"/>
                    <a:gd name="T18" fmla="*/ 34 w 67"/>
                    <a:gd name="T19" fmla="*/ 34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7" h="52">
                      <a:moveTo>
                        <a:pt x="34" y="34"/>
                      </a:moveTo>
                      <a:lnTo>
                        <a:pt x="16" y="13"/>
                      </a:lnTo>
                      <a:lnTo>
                        <a:pt x="20" y="0"/>
                      </a:lnTo>
                      <a:lnTo>
                        <a:pt x="45" y="31"/>
                      </a:lnTo>
                      <a:lnTo>
                        <a:pt x="67" y="40"/>
                      </a:lnTo>
                      <a:lnTo>
                        <a:pt x="61" y="52"/>
                      </a:lnTo>
                      <a:lnTo>
                        <a:pt x="40" y="43"/>
                      </a:lnTo>
                      <a:lnTo>
                        <a:pt x="0" y="47"/>
                      </a:lnTo>
                      <a:lnTo>
                        <a:pt x="7" y="36"/>
                      </a:lnTo>
                      <a:lnTo>
                        <a:pt x="34" y="34"/>
                      </a:lnTo>
                      <a:close/>
                    </a:path>
                  </a:pathLst>
                </a:custGeom>
                <a:solidFill>
                  <a:srgbClr val="F9CD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404" name="Freeform 339">
                  <a:extLst>
                    <a:ext uri="{FF2B5EF4-FFF2-40B4-BE49-F238E27FC236}">
                      <a16:creationId xmlns:a16="http://schemas.microsoft.com/office/drawing/2014/main" id="{62CB5047-F9D0-4CFC-8528-F374D7201DAD}"/>
                    </a:ext>
                  </a:extLst>
                </p:cNvPr>
                <p:cNvSpPr>
                  <a:spLocks/>
                </p:cNvSpPr>
                <p:nvPr/>
              </p:nvSpPr>
              <p:spPr bwMode="auto">
                <a:xfrm>
                  <a:off x="9288463" y="4832351"/>
                  <a:ext cx="96838" cy="88900"/>
                </a:xfrm>
                <a:custGeom>
                  <a:avLst/>
                  <a:gdLst>
                    <a:gd name="T0" fmla="*/ 12 w 27"/>
                    <a:gd name="T1" fmla="*/ 13 h 25"/>
                    <a:gd name="T2" fmla="*/ 15 w 27"/>
                    <a:gd name="T3" fmla="*/ 3 h 25"/>
                    <a:gd name="T4" fmla="*/ 27 w 27"/>
                    <a:gd name="T5" fmla="*/ 7 h 25"/>
                    <a:gd name="T6" fmla="*/ 27 w 27"/>
                    <a:gd name="T7" fmla="*/ 11 h 25"/>
                    <a:gd name="T8" fmla="*/ 26 w 27"/>
                    <a:gd name="T9" fmla="*/ 16 h 25"/>
                    <a:gd name="T10" fmla="*/ 20 w 27"/>
                    <a:gd name="T11" fmla="*/ 23 h 25"/>
                    <a:gd name="T12" fmla="*/ 10 w 27"/>
                    <a:gd name="T13" fmla="*/ 24 h 25"/>
                    <a:gd name="T14" fmla="*/ 2 w 27"/>
                    <a:gd name="T15" fmla="*/ 17 h 25"/>
                    <a:gd name="T16" fmla="*/ 1 w 27"/>
                    <a:gd name="T17" fmla="*/ 7 h 25"/>
                    <a:gd name="T18" fmla="*/ 5 w 27"/>
                    <a:gd name="T19" fmla="*/ 0 h 25"/>
                    <a:gd name="T20" fmla="*/ 9 w 27"/>
                    <a:gd name="T21" fmla="*/ 3 h 25"/>
                    <a:gd name="T22" fmla="*/ 6 w 27"/>
                    <a:gd name="T23" fmla="*/ 8 h 25"/>
                    <a:gd name="T24" fmla="*/ 6 w 27"/>
                    <a:gd name="T25" fmla="*/ 14 h 25"/>
                    <a:gd name="T26" fmla="*/ 12 w 27"/>
                    <a:gd name="T27" fmla="*/ 18 h 25"/>
                    <a:gd name="T28" fmla="*/ 18 w 27"/>
                    <a:gd name="T29" fmla="*/ 18 h 25"/>
                    <a:gd name="T30" fmla="*/ 22 w 27"/>
                    <a:gd name="T31" fmla="*/ 14 h 25"/>
                    <a:gd name="T32" fmla="*/ 23 w 27"/>
                    <a:gd name="T33" fmla="*/ 11 h 25"/>
                    <a:gd name="T34" fmla="*/ 17 w 27"/>
                    <a:gd name="T35" fmla="*/ 9 h 25"/>
                    <a:gd name="T36" fmla="*/ 16 w 27"/>
                    <a:gd name="T37" fmla="*/ 14 h 25"/>
                    <a:gd name="T38" fmla="*/ 12 w 27"/>
                    <a:gd name="T39" fmla="*/ 13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7" h="25">
                      <a:moveTo>
                        <a:pt x="12" y="13"/>
                      </a:moveTo>
                      <a:cubicBezTo>
                        <a:pt x="15" y="3"/>
                        <a:pt x="15" y="3"/>
                        <a:pt x="15" y="3"/>
                      </a:cubicBezTo>
                      <a:cubicBezTo>
                        <a:pt x="27" y="7"/>
                        <a:pt x="27" y="7"/>
                        <a:pt x="27" y="7"/>
                      </a:cubicBezTo>
                      <a:cubicBezTo>
                        <a:pt x="27" y="8"/>
                        <a:pt x="27" y="10"/>
                        <a:pt x="27" y="11"/>
                      </a:cubicBezTo>
                      <a:cubicBezTo>
                        <a:pt x="27" y="13"/>
                        <a:pt x="27" y="14"/>
                        <a:pt x="26" y="16"/>
                      </a:cubicBezTo>
                      <a:cubicBezTo>
                        <a:pt x="25" y="20"/>
                        <a:pt x="23" y="22"/>
                        <a:pt x="20" y="23"/>
                      </a:cubicBezTo>
                      <a:cubicBezTo>
                        <a:pt x="18" y="25"/>
                        <a:pt x="14" y="25"/>
                        <a:pt x="10" y="24"/>
                      </a:cubicBezTo>
                      <a:cubicBezTo>
                        <a:pt x="6" y="22"/>
                        <a:pt x="3" y="20"/>
                        <a:pt x="2" y="17"/>
                      </a:cubicBezTo>
                      <a:cubicBezTo>
                        <a:pt x="0" y="14"/>
                        <a:pt x="0" y="11"/>
                        <a:pt x="1" y="7"/>
                      </a:cubicBezTo>
                      <a:cubicBezTo>
                        <a:pt x="2" y="4"/>
                        <a:pt x="3" y="2"/>
                        <a:pt x="5" y="0"/>
                      </a:cubicBezTo>
                      <a:cubicBezTo>
                        <a:pt x="9" y="3"/>
                        <a:pt x="9" y="3"/>
                        <a:pt x="9" y="3"/>
                      </a:cubicBezTo>
                      <a:cubicBezTo>
                        <a:pt x="7" y="5"/>
                        <a:pt x="6" y="6"/>
                        <a:pt x="6" y="8"/>
                      </a:cubicBezTo>
                      <a:cubicBezTo>
                        <a:pt x="5" y="10"/>
                        <a:pt x="5" y="13"/>
                        <a:pt x="6" y="14"/>
                      </a:cubicBezTo>
                      <a:cubicBezTo>
                        <a:pt x="7" y="16"/>
                        <a:pt x="9" y="17"/>
                        <a:pt x="12" y="18"/>
                      </a:cubicBezTo>
                      <a:cubicBezTo>
                        <a:pt x="14" y="19"/>
                        <a:pt x="17" y="19"/>
                        <a:pt x="18" y="18"/>
                      </a:cubicBezTo>
                      <a:cubicBezTo>
                        <a:pt x="20" y="18"/>
                        <a:pt x="21" y="16"/>
                        <a:pt x="22" y="14"/>
                      </a:cubicBezTo>
                      <a:cubicBezTo>
                        <a:pt x="22" y="13"/>
                        <a:pt x="22" y="12"/>
                        <a:pt x="23" y="11"/>
                      </a:cubicBezTo>
                      <a:cubicBezTo>
                        <a:pt x="17" y="9"/>
                        <a:pt x="17" y="9"/>
                        <a:pt x="17" y="9"/>
                      </a:cubicBezTo>
                      <a:cubicBezTo>
                        <a:pt x="16" y="14"/>
                        <a:pt x="16" y="14"/>
                        <a:pt x="16" y="14"/>
                      </a:cubicBezTo>
                      <a:lnTo>
                        <a:pt x="12" y="13"/>
                      </a:lnTo>
                      <a:close/>
                    </a:path>
                  </a:pathLst>
                </a:custGeom>
                <a:solidFill>
                  <a:srgbClr val="F9CD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405" name="Freeform 340">
                  <a:extLst>
                    <a:ext uri="{FF2B5EF4-FFF2-40B4-BE49-F238E27FC236}">
                      <a16:creationId xmlns:a16="http://schemas.microsoft.com/office/drawing/2014/main" id="{6BBF666F-5C08-4D39-8C03-0713A23AFE74}"/>
                    </a:ext>
                  </a:extLst>
                </p:cNvPr>
                <p:cNvSpPr>
                  <a:spLocks noEditPoints="1"/>
                </p:cNvSpPr>
                <p:nvPr/>
              </p:nvSpPr>
              <p:spPr bwMode="auto">
                <a:xfrm>
                  <a:off x="9313863" y="4749801"/>
                  <a:ext cx="111125" cy="85725"/>
                </a:xfrm>
                <a:custGeom>
                  <a:avLst/>
                  <a:gdLst>
                    <a:gd name="T0" fmla="*/ 16 w 31"/>
                    <a:gd name="T1" fmla="*/ 16 h 24"/>
                    <a:gd name="T2" fmla="*/ 25 w 31"/>
                    <a:gd name="T3" fmla="*/ 19 h 24"/>
                    <a:gd name="T4" fmla="*/ 23 w 31"/>
                    <a:gd name="T5" fmla="*/ 24 h 24"/>
                    <a:gd name="T6" fmla="*/ 0 w 31"/>
                    <a:gd name="T7" fmla="*/ 15 h 24"/>
                    <a:gd name="T8" fmla="*/ 2 w 31"/>
                    <a:gd name="T9" fmla="*/ 8 h 24"/>
                    <a:gd name="T10" fmla="*/ 7 w 31"/>
                    <a:gd name="T11" fmla="*/ 1 h 24"/>
                    <a:gd name="T12" fmla="*/ 14 w 31"/>
                    <a:gd name="T13" fmla="*/ 1 h 24"/>
                    <a:gd name="T14" fmla="*/ 17 w 31"/>
                    <a:gd name="T15" fmla="*/ 4 h 24"/>
                    <a:gd name="T16" fmla="*/ 18 w 31"/>
                    <a:gd name="T17" fmla="*/ 8 h 24"/>
                    <a:gd name="T18" fmla="*/ 31 w 31"/>
                    <a:gd name="T19" fmla="*/ 5 h 24"/>
                    <a:gd name="T20" fmla="*/ 29 w 31"/>
                    <a:gd name="T21" fmla="*/ 11 h 24"/>
                    <a:gd name="T22" fmla="*/ 17 w 31"/>
                    <a:gd name="T23" fmla="*/ 13 h 24"/>
                    <a:gd name="T24" fmla="*/ 16 w 31"/>
                    <a:gd name="T25" fmla="*/ 16 h 24"/>
                    <a:gd name="T26" fmla="*/ 12 w 31"/>
                    <a:gd name="T27" fmla="*/ 14 h 24"/>
                    <a:gd name="T28" fmla="*/ 13 w 31"/>
                    <a:gd name="T29" fmla="*/ 12 h 24"/>
                    <a:gd name="T30" fmla="*/ 14 w 31"/>
                    <a:gd name="T31" fmla="*/ 8 h 24"/>
                    <a:gd name="T32" fmla="*/ 12 w 31"/>
                    <a:gd name="T33" fmla="*/ 6 h 24"/>
                    <a:gd name="T34" fmla="*/ 9 w 31"/>
                    <a:gd name="T35" fmla="*/ 6 h 24"/>
                    <a:gd name="T36" fmla="*/ 6 w 31"/>
                    <a:gd name="T37" fmla="*/ 10 h 24"/>
                    <a:gd name="T38" fmla="*/ 6 w 31"/>
                    <a:gd name="T39" fmla="*/ 11 h 24"/>
                    <a:gd name="T40" fmla="*/ 12 w 31"/>
                    <a:gd name="T41" fmla="*/ 1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1" h="24">
                      <a:moveTo>
                        <a:pt x="16" y="16"/>
                      </a:moveTo>
                      <a:cubicBezTo>
                        <a:pt x="25" y="19"/>
                        <a:pt x="25" y="19"/>
                        <a:pt x="25" y="19"/>
                      </a:cubicBezTo>
                      <a:cubicBezTo>
                        <a:pt x="23" y="24"/>
                        <a:pt x="23" y="24"/>
                        <a:pt x="23" y="24"/>
                      </a:cubicBezTo>
                      <a:cubicBezTo>
                        <a:pt x="0" y="15"/>
                        <a:pt x="0" y="15"/>
                        <a:pt x="0" y="15"/>
                      </a:cubicBezTo>
                      <a:cubicBezTo>
                        <a:pt x="2" y="8"/>
                        <a:pt x="2" y="8"/>
                        <a:pt x="2" y="8"/>
                      </a:cubicBezTo>
                      <a:cubicBezTo>
                        <a:pt x="4" y="4"/>
                        <a:pt x="5" y="2"/>
                        <a:pt x="7" y="1"/>
                      </a:cubicBezTo>
                      <a:cubicBezTo>
                        <a:pt x="9" y="0"/>
                        <a:pt x="11" y="0"/>
                        <a:pt x="14" y="1"/>
                      </a:cubicBezTo>
                      <a:cubicBezTo>
                        <a:pt x="15" y="2"/>
                        <a:pt x="16" y="3"/>
                        <a:pt x="17" y="4"/>
                      </a:cubicBezTo>
                      <a:cubicBezTo>
                        <a:pt x="18" y="5"/>
                        <a:pt x="18" y="6"/>
                        <a:pt x="18" y="8"/>
                      </a:cubicBezTo>
                      <a:cubicBezTo>
                        <a:pt x="25" y="7"/>
                        <a:pt x="29" y="6"/>
                        <a:pt x="31" y="5"/>
                      </a:cubicBezTo>
                      <a:cubicBezTo>
                        <a:pt x="29" y="11"/>
                        <a:pt x="29" y="11"/>
                        <a:pt x="29" y="11"/>
                      </a:cubicBezTo>
                      <a:cubicBezTo>
                        <a:pt x="17" y="13"/>
                        <a:pt x="17" y="13"/>
                        <a:pt x="17" y="13"/>
                      </a:cubicBezTo>
                      <a:lnTo>
                        <a:pt x="16" y="16"/>
                      </a:lnTo>
                      <a:close/>
                      <a:moveTo>
                        <a:pt x="12" y="14"/>
                      </a:moveTo>
                      <a:cubicBezTo>
                        <a:pt x="13" y="12"/>
                        <a:pt x="13" y="12"/>
                        <a:pt x="13" y="12"/>
                      </a:cubicBezTo>
                      <a:cubicBezTo>
                        <a:pt x="14" y="11"/>
                        <a:pt x="14" y="9"/>
                        <a:pt x="14" y="8"/>
                      </a:cubicBezTo>
                      <a:cubicBezTo>
                        <a:pt x="13" y="7"/>
                        <a:pt x="13" y="7"/>
                        <a:pt x="12" y="6"/>
                      </a:cubicBezTo>
                      <a:cubicBezTo>
                        <a:pt x="10" y="6"/>
                        <a:pt x="9" y="6"/>
                        <a:pt x="9" y="6"/>
                      </a:cubicBezTo>
                      <a:cubicBezTo>
                        <a:pt x="8" y="7"/>
                        <a:pt x="7" y="8"/>
                        <a:pt x="6" y="10"/>
                      </a:cubicBezTo>
                      <a:cubicBezTo>
                        <a:pt x="6" y="11"/>
                        <a:pt x="6" y="11"/>
                        <a:pt x="6" y="11"/>
                      </a:cubicBezTo>
                      <a:lnTo>
                        <a:pt x="12" y="14"/>
                      </a:lnTo>
                      <a:close/>
                    </a:path>
                  </a:pathLst>
                </a:custGeom>
                <a:solidFill>
                  <a:srgbClr val="F9CD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406" name="Freeform 341">
                  <a:extLst>
                    <a:ext uri="{FF2B5EF4-FFF2-40B4-BE49-F238E27FC236}">
                      <a16:creationId xmlns:a16="http://schemas.microsoft.com/office/drawing/2014/main" id="{AC8BA703-A39C-4E56-B3A4-E540D0A854EA}"/>
                    </a:ext>
                  </a:extLst>
                </p:cNvPr>
                <p:cNvSpPr>
                  <a:spLocks noEditPoints="1"/>
                </p:cNvSpPr>
                <p:nvPr/>
              </p:nvSpPr>
              <p:spPr bwMode="auto">
                <a:xfrm>
                  <a:off x="9356726" y="4657726"/>
                  <a:ext cx="100013" cy="95250"/>
                </a:xfrm>
                <a:custGeom>
                  <a:avLst/>
                  <a:gdLst>
                    <a:gd name="T0" fmla="*/ 20 w 28"/>
                    <a:gd name="T1" fmla="*/ 2 h 27"/>
                    <a:gd name="T2" fmla="*/ 27 w 28"/>
                    <a:gd name="T3" fmla="*/ 10 h 27"/>
                    <a:gd name="T4" fmla="*/ 26 w 28"/>
                    <a:gd name="T5" fmla="*/ 19 h 27"/>
                    <a:gd name="T6" fmla="*/ 19 w 28"/>
                    <a:gd name="T7" fmla="*/ 26 h 27"/>
                    <a:gd name="T8" fmla="*/ 8 w 28"/>
                    <a:gd name="T9" fmla="*/ 24 h 27"/>
                    <a:gd name="T10" fmla="*/ 1 w 28"/>
                    <a:gd name="T11" fmla="*/ 16 h 27"/>
                    <a:gd name="T12" fmla="*/ 3 w 28"/>
                    <a:gd name="T13" fmla="*/ 7 h 27"/>
                    <a:gd name="T14" fmla="*/ 10 w 28"/>
                    <a:gd name="T15" fmla="*/ 0 h 27"/>
                    <a:gd name="T16" fmla="*/ 20 w 28"/>
                    <a:gd name="T17" fmla="*/ 2 h 27"/>
                    <a:gd name="T18" fmla="*/ 11 w 28"/>
                    <a:gd name="T19" fmla="*/ 19 h 27"/>
                    <a:gd name="T20" fmla="*/ 18 w 28"/>
                    <a:gd name="T21" fmla="*/ 21 h 27"/>
                    <a:gd name="T22" fmla="*/ 22 w 28"/>
                    <a:gd name="T23" fmla="*/ 17 h 27"/>
                    <a:gd name="T24" fmla="*/ 17 w 28"/>
                    <a:gd name="T25" fmla="*/ 7 h 27"/>
                    <a:gd name="T26" fmla="*/ 7 w 28"/>
                    <a:gd name="T27" fmla="*/ 9 h 27"/>
                    <a:gd name="T28" fmla="*/ 6 w 28"/>
                    <a:gd name="T29" fmla="*/ 14 h 27"/>
                    <a:gd name="T30" fmla="*/ 11 w 28"/>
                    <a:gd name="T31" fmla="*/ 19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 h="27">
                      <a:moveTo>
                        <a:pt x="20" y="2"/>
                      </a:moveTo>
                      <a:cubicBezTo>
                        <a:pt x="24" y="4"/>
                        <a:pt x="26" y="7"/>
                        <a:pt x="27" y="10"/>
                      </a:cubicBezTo>
                      <a:cubicBezTo>
                        <a:pt x="28" y="13"/>
                        <a:pt x="28" y="16"/>
                        <a:pt x="26" y="19"/>
                      </a:cubicBezTo>
                      <a:cubicBezTo>
                        <a:pt x="24" y="23"/>
                        <a:pt x="22" y="25"/>
                        <a:pt x="19" y="26"/>
                      </a:cubicBezTo>
                      <a:cubicBezTo>
                        <a:pt x="16" y="27"/>
                        <a:pt x="12" y="26"/>
                        <a:pt x="8" y="24"/>
                      </a:cubicBezTo>
                      <a:cubicBezTo>
                        <a:pt x="5" y="22"/>
                        <a:pt x="2" y="19"/>
                        <a:pt x="1" y="16"/>
                      </a:cubicBezTo>
                      <a:cubicBezTo>
                        <a:pt x="0" y="13"/>
                        <a:pt x="1" y="10"/>
                        <a:pt x="3" y="7"/>
                      </a:cubicBezTo>
                      <a:cubicBezTo>
                        <a:pt x="5" y="3"/>
                        <a:pt x="7" y="1"/>
                        <a:pt x="10" y="0"/>
                      </a:cubicBezTo>
                      <a:cubicBezTo>
                        <a:pt x="13" y="0"/>
                        <a:pt x="16" y="0"/>
                        <a:pt x="20" y="2"/>
                      </a:cubicBezTo>
                      <a:close/>
                      <a:moveTo>
                        <a:pt x="11" y="19"/>
                      </a:moveTo>
                      <a:cubicBezTo>
                        <a:pt x="14" y="20"/>
                        <a:pt x="16" y="21"/>
                        <a:pt x="18" y="21"/>
                      </a:cubicBezTo>
                      <a:cubicBezTo>
                        <a:pt x="20" y="20"/>
                        <a:pt x="21" y="19"/>
                        <a:pt x="22" y="17"/>
                      </a:cubicBezTo>
                      <a:cubicBezTo>
                        <a:pt x="24" y="13"/>
                        <a:pt x="23" y="10"/>
                        <a:pt x="17" y="7"/>
                      </a:cubicBezTo>
                      <a:cubicBezTo>
                        <a:pt x="12" y="5"/>
                        <a:pt x="9" y="5"/>
                        <a:pt x="7" y="9"/>
                      </a:cubicBezTo>
                      <a:cubicBezTo>
                        <a:pt x="6" y="11"/>
                        <a:pt x="6" y="13"/>
                        <a:pt x="6" y="14"/>
                      </a:cubicBezTo>
                      <a:cubicBezTo>
                        <a:pt x="7" y="16"/>
                        <a:pt x="9" y="18"/>
                        <a:pt x="11" y="19"/>
                      </a:cubicBezTo>
                      <a:close/>
                    </a:path>
                  </a:pathLst>
                </a:custGeom>
                <a:solidFill>
                  <a:srgbClr val="F9CD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407" name="Freeform 342">
                  <a:extLst>
                    <a:ext uri="{FF2B5EF4-FFF2-40B4-BE49-F238E27FC236}">
                      <a16:creationId xmlns:a16="http://schemas.microsoft.com/office/drawing/2014/main" id="{8796945E-3377-4B85-8DEC-33C3FCEEBCAF}"/>
                    </a:ext>
                  </a:extLst>
                </p:cNvPr>
                <p:cNvSpPr>
                  <a:spLocks/>
                </p:cNvSpPr>
                <p:nvPr/>
              </p:nvSpPr>
              <p:spPr bwMode="auto">
                <a:xfrm>
                  <a:off x="9396413" y="4529138"/>
                  <a:ext cx="134938" cy="134938"/>
                </a:xfrm>
                <a:custGeom>
                  <a:avLst/>
                  <a:gdLst>
                    <a:gd name="T0" fmla="*/ 38 w 38"/>
                    <a:gd name="T1" fmla="*/ 20 h 38"/>
                    <a:gd name="T2" fmla="*/ 34 w 38"/>
                    <a:gd name="T3" fmla="*/ 25 h 38"/>
                    <a:gd name="T4" fmla="*/ 21 w 38"/>
                    <a:gd name="T5" fmla="*/ 20 h 38"/>
                    <a:gd name="T6" fmla="*/ 18 w 38"/>
                    <a:gd name="T7" fmla="*/ 19 h 38"/>
                    <a:gd name="T8" fmla="*/ 16 w 38"/>
                    <a:gd name="T9" fmla="*/ 17 h 38"/>
                    <a:gd name="T10" fmla="*/ 18 w 38"/>
                    <a:gd name="T11" fmla="*/ 20 h 38"/>
                    <a:gd name="T12" fmla="*/ 20 w 38"/>
                    <a:gd name="T13" fmla="*/ 22 h 38"/>
                    <a:gd name="T14" fmla="*/ 29 w 38"/>
                    <a:gd name="T15" fmla="*/ 33 h 38"/>
                    <a:gd name="T16" fmla="*/ 25 w 38"/>
                    <a:gd name="T17" fmla="*/ 38 h 38"/>
                    <a:gd name="T18" fmla="*/ 0 w 38"/>
                    <a:gd name="T19" fmla="*/ 28 h 38"/>
                    <a:gd name="T20" fmla="*/ 4 w 38"/>
                    <a:gd name="T21" fmla="*/ 23 h 38"/>
                    <a:gd name="T22" fmla="*/ 17 w 38"/>
                    <a:gd name="T23" fmla="*/ 29 h 38"/>
                    <a:gd name="T24" fmla="*/ 23 w 38"/>
                    <a:gd name="T25" fmla="*/ 32 h 38"/>
                    <a:gd name="T26" fmla="*/ 21 w 38"/>
                    <a:gd name="T27" fmla="*/ 30 h 38"/>
                    <a:gd name="T28" fmla="*/ 19 w 38"/>
                    <a:gd name="T29" fmla="*/ 27 h 38"/>
                    <a:gd name="T30" fmla="*/ 9 w 38"/>
                    <a:gd name="T31" fmla="*/ 16 h 38"/>
                    <a:gd name="T32" fmla="*/ 12 w 38"/>
                    <a:gd name="T33" fmla="*/ 12 h 38"/>
                    <a:gd name="T34" fmla="*/ 26 w 38"/>
                    <a:gd name="T35" fmla="*/ 17 h 38"/>
                    <a:gd name="T36" fmla="*/ 29 w 38"/>
                    <a:gd name="T37" fmla="*/ 18 h 38"/>
                    <a:gd name="T38" fmla="*/ 32 w 38"/>
                    <a:gd name="T39" fmla="*/ 20 h 38"/>
                    <a:gd name="T40" fmla="*/ 29 w 38"/>
                    <a:gd name="T41" fmla="*/ 17 h 38"/>
                    <a:gd name="T42" fmla="*/ 27 w 38"/>
                    <a:gd name="T43" fmla="*/ 15 h 38"/>
                    <a:gd name="T44" fmla="*/ 18 w 38"/>
                    <a:gd name="T45" fmla="*/ 4 h 38"/>
                    <a:gd name="T46" fmla="*/ 21 w 38"/>
                    <a:gd name="T47" fmla="*/ 0 h 38"/>
                    <a:gd name="T48" fmla="*/ 38 w 38"/>
                    <a:gd name="T49" fmla="*/ 2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8" h="38">
                      <a:moveTo>
                        <a:pt x="38" y="20"/>
                      </a:moveTo>
                      <a:cubicBezTo>
                        <a:pt x="34" y="25"/>
                        <a:pt x="34" y="25"/>
                        <a:pt x="34" y="25"/>
                      </a:cubicBezTo>
                      <a:cubicBezTo>
                        <a:pt x="21" y="20"/>
                        <a:pt x="21" y="20"/>
                        <a:pt x="21" y="20"/>
                      </a:cubicBezTo>
                      <a:cubicBezTo>
                        <a:pt x="21" y="20"/>
                        <a:pt x="20" y="19"/>
                        <a:pt x="18" y="19"/>
                      </a:cubicBezTo>
                      <a:cubicBezTo>
                        <a:pt x="17" y="18"/>
                        <a:pt x="16" y="18"/>
                        <a:pt x="16" y="17"/>
                      </a:cubicBezTo>
                      <a:cubicBezTo>
                        <a:pt x="16" y="18"/>
                        <a:pt x="17" y="18"/>
                        <a:pt x="18" y="20"/>
                      </a:cubicBezTo>
                      <a:cubicBezTo>
                        <a:pt x="19" y="21"/>
                        <a:pt x="19" y="21"/>
                        <a:pt x="20" y="22"/>
                      </a:cubicBezTo>
                      <a:cubicBezTo>
                        <a:pt x="29" y="33"/>
                        <a:pt x="29" y="33"/>
                        <a:pt x="29" y="33"/>
                      </a:cubicBezTo>
                      <a:cubicBezTo>
                        <a:pt x="25" y="38"/>
                        <a:pt x="25" y="38"/>
                        <a:pt x="25" y="38"/>
                      </a:cubicBezTo>
                      <a:cubicBezTo>
                        <a:pt x="0" y="28"/>
                        <a:pt x="0" y="28"/>
                        <a:pt x="0" y="28"/>
                      </a:cubicBezTo>
                      <a:cubicBezTo>
                        <a:pt x="4" y="23"/>
                        <a:pt x="4" y="23"/>
                        <a:pt x="4" y="23"/>
                      </a:cubicBezTo>
                      <a:cubicBezTo>
                        <a:pt x="17" y="29"/>
                        <a:pt x="17" y="29"/>
                        <a:pt x="17" y="29"/>
                      </a:cubicBezTo>
                      <a:cubicBezTo>
                        <a:pt x="19" y="30"/>
                        <a:pt x="21" y="31"/>
                        <a:pt x="23" y="32"/>
                      </a:cubicBezTo>
                      <a:cubicBezTo>
                        <a:pt x="23" y="31"/>
                        <a:pt x="22" y="31"/>
                        <a:pt x="21" y="30"/>
                      </a:cubicBezTo>
                      <a:cubicBezTo>
                        <a:pt x="20" y="29"/>
                        <a:pt x="19" y="28"/>
                        <a:pt x="19" y="27"/>
                      </a:cubicBezTo>
                      <a:cubicBezTo>
                        <a:pt x="9" y="16"/>
                        <a:pt x="9" y="16"/>
                        <a:pt x="9" y="16"/>
                      </a:cubicBezTo>
                      <a:cubicBezTo>
                        <a:pt x="12" y="12"/>
                        <a:pt x="12" y="12"/>
                        <a:pt x="12" y="12"/>
                      </a:cubicBezTo>
                      <a:cubicBezTo>
                        <a:pt x="26" y="17"/>
                        <a:pt x="26" y="17"/>
                        <a:pt x="26" y="17"/>
                      </a:cubicBezTo>
                      <a:cubicBezTo>
                        <a:pt x="27" y="17"/>
                        <a:pt x="28" y="18"/>
                        <a:pt x="29" y="18"/>
                      </a:cubicBezTo>
                      <a:cubicBezTo>
                        <a:pt x="30" y="19"/>
                        <a:pt x="31" y="19"/>
                        <a:pt x="32" y="20"/>
                      </a:cubicBezTo>
                      <a:cubicBezTo>
                        <a:pt x="31" y="19"/>
                        <a:pt x="30" y="18"/>
                        <a:pt x="29" y="17"/>
                      </a:cubicBezTo>
                      <a:cubicBezTo>
                        <a:pt x="28" y="16"/>
                        <a:pt x="28" y="15"/>
                        <a:pt x="27" y="15"/>
                      </a:cubicBezTo>
                      <a:cubicBezTo>
                        <a:pt x="18" y="4"/>
                        <a:pt x="18" y="4"/>
                        <a:pt x="18" y="4"/>
                      </a:cubicBezTo>
                      <a:cubicBezTo>
                        <a:pt x="21" y="0"/>
                        <a:pt x="21" y="0"/>
                        <a:pt x="21" y="0"/>
                      </a:cubicBezTo>
                      <a:lnTo>
                        <a:pt x="38" y="20"/>
                      </a:lnTo>
                      <a:close/>
                    </a:path>
                  </a:pathLst>
                </a:custGeom>
                <a:solidFill>
                  <a:srgbClr val="F9CD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408" name="Freeform 343">
                  <a:extLst>
                    <a:ext uri="{FF2B5EF4-FFF2-40B4-BE49-F238E27FC236}">
                      <a16:creationId xmlns:a16="http://schemas.microsoft.com/office/drawing/2014/main" id="{7E99960F-F4EC-4F1C-BD2B-35C59C29E107}"/>
                    </a:ext>
                  </a:extLst>
                </p:cNvPr>
                <p:cNvSpPr>
                  <a:spLocks/>
                </p:cNvSpPr>
                <p:nvPr/>
              </p:nvSpPr>
              <p:spPr bwMode="auto">
                <a:xfrm>
                  <a:off x="9480551" y="4465638"/>
                  <a:ext cx="100013" cy="92075"/>
                </a:xfrm>
                <a:custGeom>
                  <a:avLst/>
                  <a:gdLst>
                    <a:gd name="T0" fmla="*/ 63 w 63"/>
                    <a:gd name="T1" fmla="*/ 49 h 58"/>
                    <a:gd name="T2" fmla="*/ 54 w 63"/>
                    <a:gd name="T3" fmla="*/ 58 h 58"/>
                    <a:gd name="T4" fmla="*/ 21 w 63"/>
                    <a:gd name="T5" fmla="*/ 26 h 58"/>
                    <a:gd name="T6" fmla="*/ 9 w 63"/>
                    <a:gd name="T7" fmla="*/ 38 h 58"/>
                    <a:gd name="T8" fmla="*/ 0 w 63"/>
                    <a:gd name="T9" fmla="*/ 31 h 58"/>
                    <a:gd name="T10" fmla="*/ 32 w 63"/>
                    <a:gd name="T11" fmla="*/ 0 h 58"/>
                    <a:gd name="T12" fmla="*/ 38 w 63"/>
                    <a:gd name="T13" fmla="*/ 6 h 58"/>
                    <a:gd name="T14" fmla="*/ 27 w 63"/>
                    <a:gd name="T15" fmla="*/ 18 h 58"/>
                    <a:gd name="T16" fmla="*/ 63 w 63"/>
                    <a:gd name="T17" fmla="*/ 49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3" h="58">
                      <a:moveTo>
                        <a:pt x="63" y="49"/>
                      </a:moveTo>
                      <a:lnTo>
                        <a:pt x="54" y="58"/>
                      </a:lnTo>
                      <a:lnTo>
                        <a:pt x="21" y="26"/>
                      </a:lnTo>
                      <a:lnTo>
                        <a:pt x="9" y="38"/>
                      </a:lnTo>
                      <a:lnTo>
                        <a:pt x="0" y="31"/>
                      </a:lnTo>
                      <a:lnTo>
                        <a:pt x="32" y="0"/>
                      </a:lnTo>
                      <a:lnTo>
                        <a:pt x="38" y="6"/>
                      </a:lnTo>
                      <a:lnTo>
                        <a:pt x="27" y="18"/>
                      </a:lnTo>
                      <a:lnTo>
                        <a:pt x="63" y="49"/>
                      </a:lnTo>
                      <a:close/>
                    </a:path>
                  </a:pathLst>
                </a:custGeom>
                <a:solidFill>
                  <a:srgbClr val="F9CD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409" name="Freeform 344">
                  <a:extLst>
                    <a:ext uri="{FF2B5EF4-FFF2-40B4-BE49-F238E27FC236}">
                      <a16:creationId xmlns:a16="http://schemas.microsoft.com/office/drawing/2014/main" id="{F9BE6D86-2015-4C57-8024-E3E2E896E798}"/>
                    </a:ext>
                  </a:extLst>
                </p:cNvPr>
                <p:cNvSpPr>
                  <a:spLocks/>
                </p:cNvSpPr>
                <p:nvPr/>
              </p:nvSpPr>
              <p:spPr bwMode="auto">
                <a:xfrm>
                  <a:off x="9545638" y="4397376"/>
                  <a:ext cx="117475" cy="117475"/>
                </a:xfrm>
                <a:custGeom>
                  <a:avLst/>
                  <a:gdLst>
                    <a:gd name="T0" fmla="*/ 74 w 74"/>
                    <a:gd name="T1" fmla="*/ 43 h 74"/>
                    <a:gd name="T2" fmla="*/ 65 w 74"/>
                    <a:gd name="T3" fmla="*/ 52 h 74"/>
                    <a:gd name="T4" fmla="*/ 49 w 74"/>
                    <a:gd name="T5" fmla="*/ 34 h 74"/>
                    <a:gd name="T6" fmla="*/ 31 w 74"/>
                    <a:gd name="T7" fmla="*/ 47 h 74"/>
                    <a:gd name="T8" fmla="*/ 47 w 74"/>
                    <a:gd name="T9" fmla="*/ 67 h 74"/>
                    <a:gd name="T10" fmla="*/ 38 w 74"/>
                    <a:gd name="T11" fmla="*/ 74 h 74"/>
                    <a:gd name="T12" fmla="*/ 0 w 74"/>
                    <a:gd name="T13" fmla="*/ 31 h 74"/>
                    <a:gd name="T14" fmla="*/ 9 w 74"/>
                    <a:gd name="T15" fmla="*/ 25 h 74"/>
                    <a:gd name="T16" fmla="*/ 24 w 74"/>
                    <a:gd name="T17" fmla="*/ 40 h 74"/>
                    <a:gd name="T18" fmla="*/ 42 w 74"/>
                    <a:gd name="T19" fmla="*/ 25 h 74"/>
                    <a:gd name="T20" fmla="*/ 27 w 74"/>
                    <a:gd name="T21" fmla="*/ 9 h 74"/>
                    <a:gd name="T22" fmla="*/ 36 w 74"/>
                    <a:gd name="T23" fmla="*/ 0 h 74"/>
                    <a:gd name="T24" fmla="*/ 74 w 74"/>
                    <a:gd name="T25" fmla="*/ 43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4" h="74">
                      <a:moveTo>
                        <a:pt x="74" y="43"/>
                      </a:moveTo>
                      <a:lnTo>
                        <a:pt x="65" y="52"/>
                      </a:lnTo>
                      <a:lnTo>
                        <a:pt x="49" y="34"/>
                      </a:lnTo>
                      <a:lnTo>
                        <a:pt x="31" y="47"/>
                      </a:lnTo>
                      <a:lnTo>
                        <a:pt x="47" y="67"/>
                      </a:lnTo>
                      <a:lnTo>
                        <a:pt x="38" y="74"/>
                      </a:lnTo>
                      <a:lnTo>
                        <a:pt x="0" y="31"/>
                      </a:lnTo>
                      <a:lnTo>
                        <a:pt x="9" y="25"/>
                      </a:lnTo>
                      <a:lnTo>
                        <a:pt x="24" y="40"/>
                      </a:lnTo>
                      <a:lnTo>
                        <a:pt x="42" y="25"/>
                      </a:lnTo>
                      <a:lnTo>
                        <a:pt x="27" y="9"/>
                      </a:lnTo>
                      <a:lnTo>
                        <a:pt x="36" y="0"/>
                      </a:lnTo>
                      <a:lnTo>
                        <a:pt x="74" y="43"/>
                      </a:lnTo>
                      <a:close/>
                    </a:path>
                  </a:pathLst>
                </a:custGeom>
                <a:solidFill>
                  <a:srgbClr val="F9CD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410" name="Freeform 345">
                  <a:extLst>
                    <a:ext uri="{FF2B5EF4-FFF2-40B4-BE49-F238E27FC236}">
                      <a16:creationId xmlns:a16="http://schemas.microsoft.com/office/drawing/2014/main" id="{3050F752-65C2-4092-A412-0998473ABD8B}"/>
                    </a:ext>
                  </a:extLst>
                </p:cNvPr>
                <p:cNvSpPr>
                  <a:spLocks/>
                </p:cNvSpPr>
                <p:nvPr/>
              </p:nvSpPr>
              <p:spPr bwMode="auto">
                <a:xfrm>
                  <a:off x="9648826" y="4354513"/>
                  <a:ext cx="38100" cy="103188"/>
                </a:xfrm>
                <a:custGeom>
                  <a:avLst/>
                  <a:gdLst>
                    <a:gd name="T0" fmla="*/ 9 w 24"/>
                    <a:gd name="T1" fmla="*/ 0 h 65"/>
                    <a:gd name="T2" fmla="*/ 24 w 24"/>
                    <a:gd name="T3" fmla="*/ 58 h 65"/>
                    <a:gd name="T4" fmla="*/ 15 w 24"/>
                    <a:gd name="T5" fmla="*/ 65 h 65"/>
                    <a:gd name="T6" fmla="*/ 0 w 24"/>
                    <a:gd name="T7" fmla="*/ 7 h 65"/>
                    <a:gd name="T8" fmla="*/ 9 w 24"/>
                    <a:gd name="T9" fmla="*/ 0 h 65"/>
                  </a:gdLst>
                  <a:ahLst/>
                  <a:cxnLst>
                    <a:cxn ang="0">
                      <a:pos x="T0" y="T1"/>
                    </a:cxn>
                    <a:cxn ang="0">
                      <a:pos x="T2" y="T3"/>
                    </a:cxn>
                    <a:cxn ang="0">
                      <a:pos x="T4" y="T5"/>
                    </a:cxn>
                    <a:cxn ang="0">
                      <a:pos x="T6" y="T7"/>
                    </a:cxn>
                    <a:cxn ang="0">
                      <a:pos x="T8" y="T9"/>
                    </a:cxn>
                  </a:cxnLst>
                  <a:rect l="0" t="0" r="r" b="b"/>
                  <a:pathLst>
                    <a:path w="24" h="65">
                      <a:moveTo>
                        <a:pt x="9" y="0"/>
                      </a:moveTo>
                      <a:lnTo>
                        <a:pt x="24" y="58"/>
                      </a:lnTo>
                      <a:lnTo>
                        <a:pt x="15" y="65"/>
                      </a:lnTo>
                      <a:lnTo>
                        <a:pt x="0" y="7"/>
                      </a:lnTo>
                      <a:lnTo>
                        <a:pt x="9" y="0"/>
                      </a:lnTo>
                      <a:close/>
                    </a:path>
                  </a:pathLst>
                </a:custGeom>
                <a:solidFill>
                  <a:srgbClr val="F9CD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411" name="Freeform 346">
                  <a:extLst>
                    <a:ext uri="{FF2B5EF4-FFF2-40B4-BE49-F238E27FC236}">
                      <a16:creationId xmlns:a16="http://schemas.microsoft.com/office/drawing/2014/main" id="{9F40D0C4-3C78-489F-8140-6FADC4F3D10A}"/>
                    </a:ext>
                  </a:extLst>
                </p:cNvPr>
                <p:cNvSpPr>
                  <a:spLocks/>
                </p:cNvSpPr>
                <p:nvPr/>
              </p:nvSpPr>
              <p:spPr bwMode="auto">
                <a:xfrm>
                  <a:off x="9677401" y="4333876"/>
                  <a:ext cx="71438" cy="120650"/>
                </a:xfrm>
                <a:custGeom>
                  <a:avLst/>
                  <a:gdLst>
                    <a:gd name="T0" fmla="*/ 16 w 20"/>
                    <a:gd name="T1" fmla="*/ 32 h 34"/>
                    <a:gd name="T2" fmla="*/ 13 w 20"/>
                    <a:gd name="T3" fmla="*/ 34 h 34"/>
                    <a:gd name="T4" fmla="*/ 11 w 20"/>
                    <a:gd name="T5" fmla="*/ 30 h 34"/>
                    <a:gd name="T6" fmla="*/ 13 w 20"/>
                    <a:gd name="T7" fmla="*/ 29 h 34"/>
                    <a:gd name="T8" fmla="*/ 14 w 20"/>
                    <a:gd name="T9" fmla="*/ 27 h 34"/>
                    <a:gd name="T10" fmla="*/ 13 w 20"/>
                    <a:gd name="T11" fmla="*/ 23 h 34"/>
                    <a:gd name="T12" fmla="*/ 0 w 20"/>
                    <a:gd name="T13" fmla="*/ 3 h 34"/>
                    <a:gd name="T14" fmla="*/ 5 w 20"/>
                    <a:gd name="T15" fmla="*/ 0 h 34"/>
                    <a:gd name="T16" fmla="*/ 18 w 20"/>
                    <a:gd name="T17" fmla="*/ 20 h 34"/>
                    <a:gd name="T18" fmla="*/ 20 w 20"/>
                    <a:gd name="T19" fmla="*/ 27 h 34"/>
                    <a:gd name="T20" fmla="*/ 16 w 20"/>
                    <a:gd name="T21" fmla="*/ 32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 h="34">
                      <a:moveTo>
                        <a:pt x="16" y="32"/>
                      </a:moveTo>
                      <a:cubicBezTo>
                        <a:pt x="15" y="33"/>
                        <a:pt x="14" y="33"/>
                        <a:pt x="13" y="34"/>
                      </a:cubicBezTo>
                      <a:cubicBezTo>
                        <a:pt x="11" y="30"/>
                        <a:pt x="11" y="30"/>
                        <a:pt x="11" y="30"/>
                      </a:cubicBezTo>
                      <a:cubicBezTo>
                        <a:pt x="11" y="30"/>
                        <a:pt x="12" y="29"/>
                        <a:pt x="13" y="29"/>
                      </a:cubicBezTo>
                      <a:cubicBezTo>
                        <a:pt x="14" y="28"/>
                        <a:pt x="14" y="27"/>
                        <a:pt x="14" y="27"/>
                      </a:cubicBezTo>
                      <a:cubicBezTo>
                        <a:pt x="14" y="26"/>
                        <a:pt x="14" y="25"/>
                        <a:pt x="13" y="23"/>
                      </a:cubicBezTo>
                      <a:cubicBezTo>
                        <a:pt x="0" y="3"/>
                        <a:pt x="0" y="3"/>
                        <a:pt x="0" y="3"/>
                      </a:cubicBezTo>
                      <a:cubicBezTo>
                        <a:pt x="5" y="0"/>
                        <a:pt x="5" y="0"/>
                        <a:pt x="5" y="0"/>
                      </a:cubicBezTo>
                      <a:cubicBezTo>
                        <a:pt x="18" y="20"/>
                        <a:pt x="18" y="20"/>
                        <a:pt x="18" y="20"/>
                      </a:cubicBezTo>
                      <a:cubicBezTo>
                        <a:pt x="19" y="23"/>
                        <a:pt x="20" y="25"/>
                        <a:pt x="20" y="27"/>
                      </a:cubicBezTo>
                      <a:cubicBezTo>
                        <a:pt x="19" y="29"/>
                        <a:pt x="18" y="31"/>
                        <a:pt x="16" y="32"/>
                      </a:cubicBezTo>
                      <a:close/>
                    </a:path>
                  </a:pathLst>
                </a:custGeom>
                <a:solidFill>
                  <a:srgbClr val="F9CD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412" name="Freeform 347">
                  <a:extLst>
                    <a:ext uri="{FF2B5EF4-FFF2-40B4-BE49-F238E27FC236}">
                      <a16:creationId xmlns:a16="http://schemas.microsoft.com/office/drawing/2014/main" id="{EB789863-F966-4DD2-9B66-40B337655FFC}"/>
                    </a:ext>
                  </a:extLst>
                </p:cNvPr>
                <p:cNvSpPr>
                  <a:spLocks noEditPoints="1"/>
                </p:cNvSpPr>
                <p:nvPr/>
              </p:nvSpPr>
              <p:spPr bwMode="auto">
                <a:xfrm>
                  <a:off x="9726613" y="4286251"/>
                  <a:ext cx="96838" cy="100013"/>
                </a:xfrm>
                <a:custGeom>
                  <a:avLst/>
                  <a:gdLst>
                    <a:gd name="T0" fmla="*/ 24 w 27"/>
                    <a:gd name="T1" fmla="*/ 9 h 28"/>
                    <a:gd name="T2" fmla="*/ 26 w 27"/>
                    <a:gd name="T3" fmla="*/ 19 h 28"/>
                    <a:gd name="T4" fmla="*/ 20 w 27"/>
                    <a:gd name="T5" fmla="*/ 26 h 28"/>
                    <a:gd name="T6" fmla="*/ 10 w 27"/>
                    <a:gd name="T7" fmla="*/ 27 h 28"/>
                    <a:gd name="T8" fmla="*/ 3 w 27"/>
                    <a:gd name="T9" fmla="*/ 20 h 28"/>
                    <a:gd name="T10" fmla="*/ 1 w 27"/>
                    <a:gd name="T11" fmla="*/ 10 h 28"/>
                    <a:gd name="T12" fmla="*/ 7 w 27"/>
                    <a:gd name="T13" fmla="*/ 3 h 28"/>
                    <a:gd name="T14" fmla="*/ 17 w 27"/>
                    <a:gd name="T15" fmla="*/ 1 h 28"/>
                    <a:gd name="T16" fmla="*/ 24 w 27"/>
                    <a:gd name="T17" fmla="*/ 9 h 28"/>
                    <a:gd name="T18" fmla="*/ 8 w 27"/>
                    <a:gd name="T19" fmla="*/ 17 h 28"/>
                    <a:gd name="T20" fmla="*/ 12 w 27"/>
                    <a:gd name="T21" fmla="*/ 22 h 28"/>
                    <a:gd name="T22" fmla="*/ 18 w 27"/>
                    <a:gd name="T23" fmla="*/ 22 h 28"/>
                    <a:gd name="T24" fmla="*/ 19 w 27"/>
                    <a:gd name="T25" fmla="*/ 11 h 28"/>
                    <a:gd name="T26" fmla="*/ 10 w 27"/>
                    <a:gd name="T27" fmla="*/ 7 h 28"/>
                    <a:gd name="T28" fmla="*/ 6 w 27"/>
                    <a:gd name="T29" fmla="*/ 11 h 28"/>
                    <a:gd name="T30" fmla="*/ 8 w 27"/>
                    <a:gd name="T31" fmla="*/ 17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7" h="28">
                      <a:moveTo>
                        <a:pt x="24" y="9"/>
                      </a:moveTo>
                      <a:cubicBezTo>
                        <a:pt x="26" y="12"/>
                        <a:pt x="27" y="16"/>
                        <a:pt x="26" y="19"/>
                      </a:cubicBezTo>
                      <a:cubicBezTo>
                        <a:pt x="26" y="22"/>
                        <a:pt x="23" y="24"/>
                        <a:pt x="20" y="26"/>
                      </a:cubicBezTo>
                      <a:cubicBezTo>
                        <a:pt x="16" y="28"/>
                        <a:pt x="13" y="28"/>
                        <a:pt x="10" y="27"/>
                      </a:cubicBezTo>
                      <a:cubicBezTo>
                        <a:pt x="7" y="26"/>
                        <a:pt x="5" y="24"/>
                        <a:pt x="3" y="20"/>
                      </a:cubicBezTo>
                      <a:cubicBezTo>
                        <a:pt x="1" y="16"/>
                        <a:pt x="0" y="13"/>
                        <a:pt x="1" y="10"/>
                      </a:cubicBezTo>
                      <a:cubicBezTo>
                        <a:pt x="2" y="7"/>
                        <a:pt x="4" y="5"/>
                        <a:pt x="7" y="3"/>
                      </a:cubicBezTo>
                      <a:cubicBezTo>
                        <a:pt x="11" y="1"/>
                        <a:pt x="14" y="0"/>
                        <a:pt x="17" y="1"/>
                      </a:cubicBezTo>
                      <a:cubicBezTo>
                        <a:pt x="20" y="2"/>
                        <a:pt x="22" y="5"/>
                        <a:pt x="24" y="9"/>
                      </a:cubicBezTo>
                      <a:close/>
                      <a:moveTo>
                        <a:pt x="8" y="17"/>
                      </a:moveTo>
                      <a:cubicBezTo>
                        <a:pt x="9" y="20"/>
                        <a:pt x="11" y="22"/>
                        <a:pt x="12" y="22"/>
                      </a:cubicBezTo>
                      <a:cubicBezTo>
                        <a:pt x="14" y="23"/>
                        <a:pt x="16" y="23"/>
                        <a:pt x="18" y="22"/>
                      </a:cubicBezTo>
                      <a:cubicBezTo>
                        <a:pt x="22" y="20"/>
                        <a:pt x="22" y="16"/>
                        <a:pt x="19" y="11"/>
                      </a:cubicBezTo>
                      <a:cubicBezTo>
                        <a:pt x="17" y="6"/>
                        <a:pt x="13" y="5"/>
                        <a:pt x="10" y="7"/>
                      </a:cubicBezTo>
                      <a:cubicBezTo>
                        <a:pt x="8" y="8"/>
                        <a:pt x="7" y="9"/>
                        <a:pt x="6" y="11"/>
                      </a:cubicBezTo>
                      <a:cubicBezTo>
                        <a:pt x="6" y="13"/>
                        <a:pt x="7" y="15"/>
                        <a:pt x="8" y="17"/>
                      </a:cubicBezTo>
                      <a:close/>
                    </a:path>
                  </a:pathLst>
                </a:custGeom>
                <a:solidFill>
                  <a:srgbClr val="F9CD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413" name="Freeform 348">
                  <a:extLst>
                    <a:ext uri="{FF2B5EF4-FFF2-40B4-BE49-F238E27FC236}">
                      <a16:creationId xmlns:a16="http://schemas.microsoft.com/office/drawing/2014/main" id="{08833F48-B759-4D6E-B92D-51D435F807E1}"/>
                    </a:ext>
                  </a:extLst>
                </p:cNvPr>
                <p:cNvSpPr>
                  <a:spLocks noEditPoints="1"/>
                </p:cNvSpPr>
                <p:nvPr/>
              </p:nvSpPr>
              <p:spPr bwMode="auto">
                <a:xfrm>
                  <a:off x="9818688" y="4248151"/>
                  <a:ext cx="88900" cy="103188"/>
                </a:xfrm>
                <a:custGeom>
                  <a:avLst/>
                  <a:gdLst>
                    <a:gd name="T0" fmla="*/ 0 w 25"/>
                    <a:gd name="T1" fmla="*/ 5 h 29"/>
                    <a:gd name="T2" fmla="*/ 7 w 25"/>
                    <a:gd name="T3" fmla="*/ 2 h 29"/>
                    <a:gd name="T4" fmla="*/ 15 w 25"/>
                    <a:gd name="T5" fmla="*/ 1 h 29"/>
                    <a:gd name="T6" fmla="*/ 19 w 25"/>
                    <a:gd name="T7" fmla="*/ 4 h 29"/>
                    <a:gd name="T8" fmla="*/ 20 w 25"/>
                    <a:gd name="T9" fmla="*/ 8 h 29"/>
                    <a:gd name="T10" fmla="*/ 18 w 25"/>
                    <a:gd name="T11" fmla="*/ 11 h 29"/>
                    <a:gd name="T12" fmla="*/ 18 w 25"/>
                    <a:gd name="T13" fmla="*/ 11 h 29"/>
                    <a:gd name="T14" fmla="*/ 22 w 25"/>
                    <a:gd name="T15" fmla="*/ 12 h 29"/>
                    <a:gd name="T16" fmla="*/ 24 w 25"/>
                    <a:gd name="T17" fmla="*/ 15 h 29"/>
                    <a:gd name="T18" fmla="*/ 24 w 25"/>
                    <a:gd name="T19" fmla="*/ 21 h 29"/>
                    <a:gd name="T20" fmla="*/ 18 w 25"/>
                    <a:gd name="T21" fmla="*/ 25 h 29"/>
                    <a:gd name="T22" fmla="*/ 9 w 25"/>
                    <a:gd name="T23" fmla="*/ 29 h 29"/>
                    <a:gd name="T24" fmla="*/ 0 w 25"/>
                    <a:gd name="T25" fmla="*/ 5 h 29"/>
                    <a:gd name="T26" fmla="*/ 8 w 25"/>
                    <a:gd name="T27" fmla="*/ 13 h 29"/>
                    <a:gd name="T28" fmla="*/ 11 w 25"/>
                    <a:gd name="T29" fmla="*/ 11 h 29"/>
                    <a:gd name="T30" fmla="*/ 14 w 25"/>
                    <a:gd name="T31" fmla="*/ 10 h 29"/>
                    <a:gd name="T32" fmla="*/ 14 w 25"/>
                    <a:gd name="T33" fmla="*/ 7 h 29"/>
                    <a:gd name="T34" fmla="*/ 12 w 25"/>
                    <a:gd name="T35" fmla="*/ 5 h 29"/>
                    <a:gd name="T36" fmla="*/ 9 w 25"/>
                    <a:gd name="T37" fmla="*/ 6 h 29"/>
                    <a:gd name="T38" fmla="*/ 6 w 25"/>
                    <a:gd name="T39" fmla="*/ 7 h 29"/>
                    <a:gd name="T40" fmla="*/ 8 w 25"/>
                    <a:gd name="T41" fmla="*/ 13 h 29"/>
                    <a:gd name="T42" fmla="*/ 10 w 25"/>
                    <a:gd name="T43" fmla="*/ 17 h 29"/>
                    <a:gd name="T44" fmla="*/ 13 w 25"/>
                    <a:gd name="T45" fmla="*/ 23 h 29"/>
                    <a:gd name="T46" fmla="*/ 16 w 25"/>
                    <a:gd name="T47" fmla="*/ 21 h 29"/>
                    <a:gd name="T48" fmla="*/ 19 w 25"/>
                    <a:gd name="T49" fmla="*/ 19 h 29"/>
                    <a:gd name="T50" fmla="*/ 19 w 25"/>
                    <a:gd name="T51" fmla="*/ 17 h 29"/>
                    <a:gd name="T52" fmla="*/ 13 w 25"/>
                    <a:gd name="T53" fmla="*/ 15 h 29"/>
                    <a:gd name="T54" fmla="*/ 10 w 25"/>
                    <a:gd name="T55" fmla="*/ 17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5" h="29">
                      <a:moveTo>
                        <a:pt x="0" y="5"/>
                      </a:moveTo>
                      <a:cubicBezTo>
                        <a:pt x="7" y="2"/>
                        <a:pt x="7" y="2"/>
                        <a:pt x="7" y="2"/>
                      </a:cubicBezTo>
                      <a:cubicBezTo>
                        <a:pt x="10" y="1"/>
                        <a:pt x="13" y="0"/>
                        <a:pt x="15" y="1"/>
                      </a:cubicBezTo>
                      <a:cubicBezTo>
                        <a:pt x="17" y="1"/>
                        <a:pt x="18" y="2"/>
                        <a:pt x="19" y="4"/>
                      </a:cubicBezTo>
                      <a:cubicBezTo>
                        <a:pt x="20" y="6"/>
                        <a:pt x="20" y="7"/>
                        <a:pt x="20" y="8"/>
                      </a:cubicBezTo>
                      <a:cubicBezTo>
                        <a:pt x="19" y="9"/>
                        <a:pt x="19" y="10"/>
                        <a:pt x="18" y="11"/>
                      </a:cubicBezTo>
                      <a:cubicBezTo>
                        <a:pt x="18" y="11"/>
                        <a:pt x="18" y="11"/>
                        <a:pt x="18" y="11"/>
                      </a:cubicBezTo>
                      <a:cubicBezTo>
                        <a:pt x="19" y="11"/>
                        <a:pt x="21" y="11"/>
                        <a:pt x="22" y="12"/>
                      </a:cubicBezTo>
                      <a:cubicBezTo>
                        <a:pt x="23" y="12"/>
                        <a:pt x="23" y="13"/>
                        <a:pt x="24" y="15"/>
                      </a:cubicBezTo>
                      <a:cubicBezTo>
                        <a:pt x="25" y="17"/>
                        <a:pt x="25" y="19"/>
                        <a:pt x="24" y="21"/>
                      </a:cubicBezTo>
                      <a:cubicBezTo>
                        <a:pt x="23" y="23"/>
                        <a:pt x="21" y="24"/>
                        <a:pt x="18" y="25"/>
                      </a:cubicBezTo>
                      <a:cubicBezTo>
                        <a:pt x="9" y="29"/>
                        <a:pt x="9" y="29"/>
                        <a:pt x="9" y="29"/>
                      </a:cubicBezTo>
                      <a:lnTo>
                        <a:pt x="0" y="5"/>
                      </a:lnTo>
                      <a:close/>
                      <a:moveTo>
                        <a:pt x="8" y="13"/>
                      </a:moveTo>
                      <a:cubicBezTo>
                        <a:pt x="11" y="11"/>
                        <a:pt x="11" y="11"/>
                        <a:pt x="11" y="11"/>
                      </a:cubicBezTo>
                      <a:cubicBezTo>
                        <a:pt x="13" y="11"/>
                        <a:pt x="14" y="10"/>
                        <a:pt x="14" y="10"/>
                      </a:cubicBezTo>
                      <a:cubicBezTo>
                        <a:pt x="15" y="9"/>
                        <a:pt x="15" y="8"/>
                        <a:pt x="14" y="7"/>
                      </a:cubicBezTo>
                      <a:cubicBezTo>
                        <a:pt x="14" y="6"/>
                        <a:pt x="13" y="6"/>
                        <a:pt x="12" y="5"/>
                      </a:cubicBezTo>
                      <a:cubicBezTo>
                        <a:pt x="12" y="5"/>
                        <a:pt x="10" y="6"/>
                        <a:pt x="9" y="6"/>
                      </a:cubicBezTo>
                      <a:cubicBezTo>
                        <a:pt x="6" y="7"/>
                        <a:pt x="6" y="7"/>
                        <a:pt x="6" y="7"/>
                      </a:cubicBezTo>
                      <a:lnTo>
                        <a:pt x="8" y="13"/>
                      </a:lnTo>
                      <a:close/>
                      <a:moveTo>
                        <a:pt x="10" y="17"/>
                      </a:moveTo>
                      <a:cubicBezTo>
                        <a:pt x="13" y="23"/>
                        <a:pt x="13" y="23"/>
                        <a:pt x="13" y="23"/>
                      </a:cubicBezTo>
                      <a:cubicBezTo>
                        <a:pt x="16" y="21"/>
                        <a:pt x="16" y="21"/>
                        <a:pt x="16" y="21"/>
                      </a:cubicBezTo>
                      <a:cubicBezTo>
                        <a:pt x="17" y="21"/>
                        <a:pt x="18" y="20"/>
                        <a:pt x="19" y="19"/>
                      </a:cubicBezTo>
                      <a:cubicBezTo>
                        <a:pt x="19" y="19"/>
                        <a:pt x="19" y="18"/>
                        <a:pt x="19" y="17"/>
                      </a:cubicBezTo>
                      <a:cubicBezTo>
                        <a:pt x="18" y="15"/>
                        <a:pt x="16" y="14"/>
                        <a:pt x="13" y="15"/>
                      </a:cubicBezTo>
                      <a:lnTo>
                        <a:pt x="10" y="17"/>
                      </a:lnTo>
                      <a:close/>
                    </a:path>
                  </a:pathLst>
                </a:custGeom>
                <a:solidFill>
                  <a:srgbClr val="F9CD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414" name="Freeform 349">
                  <a:extLst>
                    <a:ext uri="{FF2B5EF4-FFF2-40B4-BE49-F238E27FC236}">
                      <a16:creationId xmlns:a16="http://schemas.microsoft.com/office/drawing/2014/main" id="{03ABA59E-24CE-4ABC-8715-99AA6FCB0A38}"/>
                    </a:ext>
                  </a:extLst>
                </p:cNvPr>
                <p:cNvSpPr>
                  <a:spLocks/>
                </p:cNvSpPr>
                <p:nvPr/>
              </p:nvSpPr>
              <p:spPr bwMode="auto">
                <a:xfrm>
                  <a:off x="9907588" y="4219576"/>
                  <a:ext cx="71438" cy="100013"/>
                </a:xfrm>
                <a:custGeom>
                  <a:avLst/>
                  <a:gdLst>
                    <a:gd name="T0" fmla="*/ 20 w 20"/>
                    <a:gd name="T1" fmla="*/ 17 h 28"/>
                    <a:gd name="T2" fmla="*/ 19 w 20"/>
                    <a:gd name="T3" fmla="*/ 23 h 28"/>
                    <a:gd name="T4" fmla="*/ 13 w 20"/>
                    <a:gd name="T5" fmla="*/ 27 h 28"/>
                    <a:gd name="T6" fmla="*/ 5 w 20"/>
                    <a:gd name="T7" fmla="*/ 28 h 28"/>
                    <a:gd name="T8" fmla="*/ 4 w 20"/>
                    <a:gd name="T9" fmla="*/ 23 h 28"/>
                    <a:gd name="T10" fmla="*/ 8 w 20"/>
                    <a:gd name="T11" fmla="*/ 23 h 28"/>
                    <a:gd name="T12" fmla="*/ 12 w 20"/>
                    <a:gd name="T13" fmla="*/ 22 h 28"/>
                    <a:gd name="T14" fmla="*/ 14 w 20"/>
                    <a:gd name="T15" fmla="*/ 21 h 28"/>
                    <a:gd name="T16" fmla="*/ 15 w 20"/>
                    <a:gd name="T17" fmla="*/ 19 h 28"/>
                    <a:gd name="T18" fmla="*/ 14 w 20"/>
                    <a:gd name="T19" fmla="*/ 18 h 28"/>
                    <a:gd name="T20" fmla="*/ 12 w 20"/>
                    <a:gd name="T21" fmla="*/ 17 h 28"/>
                    <a:gd name="T22" fmla="*/ 9 w 20"/>
                    <a:gd name="T23" fmla="*/ 16 h 28"/>
                    <a:gd name="T24" fmla="*/ 5 w 20"/>
                    <a:gd name="T25" fmla="*/ 15 h 28"/>
                    <a:gd name="T26" fmla="*/ 2 w 20"/>
                    <a:gd name="T27" fmla="*/ 13 h 28"/>
                    <a:gd name="T28" fmla="*/ 1 w 20"/>
                    <a:gd name="T29" fmla="*/ 11 h 28"/>
                    <a:gd name="T30" fmla="*/ 1 w 20"/>
                    <a:gd name="T31" fmla="*/ 5 h 28"/>
                    <a:gd name="T32" fmla="*/ 7 w 20"/>
                    <a:gd name="T33" fmla="*/ 1 h 28"/>
                    <a:gd name="T34" fmla="*/ 11 w 20"/>
                    <a:gd name="T35" fmla="*/ 0 h 28"/>
                    <a:gd name="T36" fmla="*/ 15 w 20"/>
                    <a:gd name="T37" fmla="*/ 1 h 28"/>
                    <a:gd name="T38" fmla="*/ 14 w 20"/>
                    <a:gd name="T39" fmla="*/ 5 h 28"/>
                    <a:gd name="T40" fmla="*/ 11 w 20"/>
                    <a:gd name="T41" fmla="*/ 5 h 28"/>
                    <a:gd name="T42" fmla="*/ 8 w 20"/>
                    <a:gd name="T43" fmla="*/ 6 h 28"/>
                    <a:gd name="T44" fmla="*/ 6 w 20"/>
                    <a:gd name="T45" fmla="*/ 7 h 28"/>
                    <a:gd name="T46" fmla="*/ 6 w 20"/>
                    <a:gd name="T47" fmla="*/ 9 h 28"/>
                    <a:gd name="T48" fmla="*/ 6 w 20"/>
                    <a:gd name="T49" fmla="*/ 10 h 28"/>
                    <a:gd name="T50" fmla="*/ 8 w 20"/>
                    <a:gd name="T51" fmla="*/ 11 h 28"/>
                    <a:gd name="T52" fmla="*/ 11 w 20"/>
                    <a:gd name="T53" fmla="*/ 11 h 28"/>
                    <a:gd name="T54" fmla="*/ 17 w 20"/>
                    <a:gd name="T55" fmla="*/ 13 h 28"/>
                    <a:gd name="T56" fmla="*/ 20 w 20"/>
                    <a:gd name="T57" fmla="*/ 17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0" h="28">
                      <a:moveTo>
                        <a:pt x="20" y="17"/>
                      </a:moveTo>
                      <a:cubicBezTo>
                        <a:pt x="20" y="19"/>
                        <a:pt x="20" y="21"/>
                        <a:pt x="19" y="23"/>
                      </a:cubicBezTo>
                      <a:cubicBezTo>
                        <a:pt x="18" y="25"/>
                        <a:pt x="16" y="26"/>
                        <a:pt x="13" y="27"/>
                      </a:cubicBezTo>
                      <a:cubicBezTo>
                        <a:pt x="10" y="28"/>
                        <a:pt x="8" y="28"/>
                        <a:pt x="5" y="28"/>
                      </a:cubicBezTo>
                      <a:cubicBezTo>
                        <a:pt x="4" y="23"/>
                        <a:pt x="4" y="23"/>
                        <a:pt x="4" y="23"/>
                      </a:cubicBezTo>
                      <a:cubicBezTo>
                        <a:pt x="6" y="23"/>
                        <a:pt x="7" y="23"/>
                        <a:pt x="8" y="23"/>
                      </a:cubicBezTo>
                      <a:cubicBezTo>
                        <a:pt x="10" y="23"/>
                        <a:pt x="11" y="23"/>
                        <a:pt x="12" y="22"/>
                      </a:cubicBezTo>
                      <a:cubicBezTo>
                        <a:pt x="13" y="22"/>
                        <a:pt x="14" y="22"/>
                        <a:pt x="14" y="21"/>
                      </a:cubicBezTo>
                      <a:cubicBezTo>
                        <a:pt x="15" y="20"/>
                        <a:pt x="15" y="20"/>
                        <a:pt x="15" y="19"/>
                      </a:cubicBezTo>
                      <a:cubicBezTo>
                        <a:pt x="14" y="18"/>
                        <a:pt x="14" y="18"/>
                        <a:pt x="14" y="18"/>
                      </a:cubicBezTo>
                      <a:cubicBezTo>
                        <a:pt x="13" y="17"/>
                        <a:pt x="13" y="17"/>
                        <a:pt x="12" y="17"/>
                      </a:cubicBezTo>
                      <a:cubicBezTo>
                        <a:pt x="12" y="17"/>
                        <a:pt x="10" y="16"/>
                        <a:pt x="9" y="16"/>
                      </a:cubicBezTo>
                      <a:cubicBezTo>
                        <a:pt x="7" y="16"/>
                        <a:pt x="6" y="16"/>
                        <a:pt x="5" y="15"/>
                      </a:cubicBezTo>
                      <a:cubicBezTo>
                        <a:pt x="4" y="15"/>
                        <a:pt x="3" y="14"/>
                        <a:pt x="2" y="13"/>
                      </a:cubicBezTo>
                      <a:cubicBezTo>
                        <a:pt x="1" y="13"/>
                        <a:pt x="1" y="12"/>
                        <a:pt x="1" y="11"/>
                      </a:cubicBezTo>
                      <a:cubicBezTo>
                        <a:pt x="0" y="8"/>
                        <a:pt x="0" y="6"/>
                        <a:pt x="1" y="5"/>
                      </a:cubicBezTo>
                      <a:cubicBezTo>
                        <a:pt x="2" y="3"/>
                        <a:pt x="4" y="2"/>
                        <a:pt x="7" y="1"/>
                      </a:cubicBezTo>
                      <a:cubicBezTo>
                        <a:pt x="8" y="1"/>
                        <a:pt x="9" y="1"/>
                        <a:pt x="11" y="0"/>
                      </a:cubicBezTo>
                      <a:cubicBezTo>
                        <a:pt x="12" y="0"/>
                        <a:pt x="13" y="0"/>
                        <a:pt x="15" y="1"/>
                      </a:cubicBezTo>
                      <a:cubicBezTo>
                        <a:pt x="14" y="5"/>
                        <a:pt x="14" y="5"/>
                        <a:pt x="14" y="5"/>
                      </a:cubicBezTo>
                      <a:cubicBezTo>
                        <a:pt x="13" y="5"/>
                        <a:pt x="11" y="5"/>
                        <a:pt x="11" y="5"/>
                      </a:cubicBezTo>
                      <a:cubicBezTo>
                        <a:pt x="10" y="5"/>
                        <a:pt x="9" y="5"/>
                        <a:pt x="8" y="6"/>
                      </a:cubicBezTo>
                      <a:cubicBezTo>
                        <a:pt x="7" y="6"/>
                        <a:pt x="6" y="6"/>
                        <a:pt x="6" y="7"/>
                      </a:cubicBezTo>
                      <a:cubicBezTo>
                        <a:pt x="5" y="7"/>
                        <a:pt x="5" y="8"/>
                        <a:pt x="6" y="9"/>
                      </a:cubicBezTo>
                      <a:cubicBezTo>
                        <a:pt x="6" y="9"/>
                        <a:pt x="6" y="10"/>
                        <a:pt x="6" y="10"/>
                      </a:cubicBezTo>
                      <a:cubicBezTo>
                        <a:pt x="7" y="10"/>
                        <a:pt x="7" y="11"/>
                        <a:pt x="8" y="11"/>
                      </a:cubicBezTo>
                      <a:cubicBezTo>
                        <a:pt x="8" y="11"/>
                        <a:pt x="9" y="11"/>
                        <a:pt x="11" y="11"/>
                      </a:cubicBezTo>
                      <a:cubicBezTo>
                        <a:pt x="14" y="12"/>
                        <a:pt x="16" y="13"/>
                        <a:pt x="17" y="13"/>
                      </a:cubicBezTo>
                      <a:cubicBezTo>
                        <a:pt x="18" y="14"/>
                        <a:pt x="19" y="15"/>
                        <a:pt x="20" y="17"/>
                      </a:cubicBezTo>
                      <a:close/>
                    </a:path>
                  </a:pathLst>
                </a:custGeom>
                <a:solidFill>
                  <a:srgbClr val="F9CD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415" name="Freeform 350">
                  <a:extLst>
                    <a:ext uri="{FF2B5EF4-FFF2-40B4-BE49-F238E27FC236}">
                      <a16:creationId xmlns:a16="http://schemas.microsoft.com/office/drawing/2014/main" id="{68B63784-9F57-4874-B879-428C78D83AF2}"/>
                    </a:ext>
                  </a:extLst>
                </p:cNvPr>
                <p:cNvSpPr>
                  <a:spLocks noEditPoints="1"/>
                </p:cNvSpPr>
                <p:nvPr/>
              </p:nvSpPr>
              <p:spPr bwMode="auto">
                <a:xfrm>
                  <a:off x="10448926" y="4294188"/>
                  <a:ext cx="82550" cy="114300"/>
                </a:xfrm>
                <a:custGeom>
                  <a:avLst/>
                  <a:gdLst>
                    <a:gd name="T0" fmla="*/ 8 w 23"/>
                    <a:gd name="T1" fmla="*/ 17 h 32"/>
                    <a:gd name="T2" fmla="*/ 5 w 23"/>
                    <a:gd name="T3" fmla="*/ 26 h 32"/>
                    <a:gd name="T4" fmla="*/ 0 w 23"/>
                    <a:gd name="T5" fmla="*/ 25 h 32"/>
                    <a:gd name="T6" fmla="*/ 8 w 23"/>
                    <a:gd name="T7" fmla="*/ 0 h 32"/>
                    <a:gd name="T8" fmla="*/ 15 w 23"/>
                    <a:gd name="T9" fmla="*/ 3 h 32"/>
                    <a:gd name="T10" fmla="*/ 22 w 23"/>
                    <a:gd name="T11" fmla="*/ 8 h 32"/>
                    <a:gd name="T12" fmla="*/ 22 w 23"/>
                    <a:gd name="T13" fmla="*/ 14 h 32"/>
                    <a:gd name="T14" fmla="*/ 20 w 23"/>
                    <a:gd name="T15" fmla="*/ 17 h 32"/>
                    <a:gd name="T16" fmla="*/ 16 w 23"/>
                    <a:gd name="T17" fmla="*/ 19 h 32"/>
                    <a:gd name="T18" fmla="*/ 19 w 23"/>
                    <a:gd name="T19" fmla="*/ 32 h 32"/>
                    <a:gd name="T20" fmla="*/ 13 w 23"/>
                    <a:gd name="T21" fmla="*/ 30 h 32"/>
                    <a:gd name="T22" fmla="*/ 11 w 23"/>
                    <a:gd name="T23" fmla="*/ 18 h 32"/>
                    <a:gd name="T24" fmla="*/ 8 w 23"/>
                    <a:gd name="T25" fmla="*/ 17 h 32"/>
                    <a:gd name="T26" fmla="*/ 10 w 23"/>
                    <a:gd name="T27" fmla="*/ 13 h 32"/>
                    <a:gd name="T28" fmla="*/ 11 w 23"/>
                    <a:gd name="T29" fmla="*/ 14 h 32"/>
                    <a:gd name="T30" fmla="*/ 15 w 23"/>
                    <a:gd name="T31" fmla="*/ 14 h 32"/>
                    <a:gd name="T32" fmla="*/ 17 w 23"/>
                    <a:gd name="T33" fmla="*/ 12 h 32"/>
                    <a:gd name="T34" fmla="*/ 17 w 23"/>
                    <a:gd name="T35" fmla="*/ 9 h 32"/>
                    <a:gd name="T36" fmla="*/ 14 w 23"/>
                    <a:gd name="T37" fmla="*/ 7 h 32"/>
                    <a:gd name="T38" fmla="*/ 12 w 23"/>
                    <a:gd name="T39" fmla="*/ 7 h 32"/>
                    <a:gd name="T40" fmla="*/ 10 w 23"/>
                    <a:gd name="T41" fmla="*/ 13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3" h="32">
                      <a:moveTo>
                        <a:pt x="8" y="17"/>
                      </a:moveTo>
                      <a:cubicBezTo>
                        <a:pt x="5" y="26"/>
                        <a:pt x="5" y="26"/>
                        <a:pt x="5" y="26"/>
                      </a:cubicBezTo>
                      <a:cubicBezTo>
                        <a:pt x="0" y="25"/>
                        <a:pt x="0" y="25"/>
                        <a:pt x="0" y="25"/>
                      </a:cubicBezTo>
                      <a:cubicBezTo>
                        <a:pt x="8" y="0"/>
                        <a:pt x="8" y="0"/>
                        <a:pt x="8" y="0"/>
                      </a:cubicBezTo>
                      <a:cubicBezTo>
                        <a:pt x="15" y="3"/>
                        <a:pt x="15" y="3"/>
                        <a:pt x="15" y="3"/>
                      </a:cubicBezTo>
                      <a:cubicBezTo>
                        <a:pt x="19" y="4"/>
                        <a:pt x="21" y="6"/>
                        <a:pt x="22" y="8"/>
                      </a:cubicBezTo>
                      <a:cubicBezTo>
                        <a:pt x="23" y="9"/>
                        <a:pt x="23" y="11"/>
                        <a:pt x="22" y="14"/>
                      </a:cubicBezTo>
                      <a:cubicBezTo>
                        <a:pt x="22" y="15"/>
                        <a:pt x="21" y="16"/>
                        <a:pt x="20" y="17"/>
                      </a:cubicBezTo>
                      <a:cubicBezTo>
                        <a:pt x="19" y="18"/>
                        <a:pt x="17" y="18"/>
                        <a:pt x="16" y="19"/>
                      </a:cubicBezTo>
                      <a:cubicBezTo>
                        <a:pt x="17" y="25"/>
                        <a:pt x="18" y="30"/>
                        <a:pt x="19" y="32"/>
                      </a:cubicBezTo>
                      <a:cubicBezTo>
                        <a:pt x="13" y="30"/>
                        <a:pt x="13" y="30"/>
                        <a:pt x="13" y="30"/>
                      </a:cubicBezTo>
                      <a:cubicBezTo>
                        <a:pt x="11" y="18"/>
                        <a:pt x="11" y="18"/>
                        <a:pt x="11" y="18"/>
                      </a:cubicBezTo>
                      <a:lnTo>
                        <a:pt x="8" y="17"/>
                      </a:lnTo>
                      <a:close/>
                      <a:moveTo>
                        <a:pt x="10" y="13"/>
                      </a:moveTo>
                      <a:cubicBezTo>
                        <a:pt x="11" y="14"/>
                        <a:pt x="11" y="14"/>
                        <a:pt x="11" y="14"/>
                      </a:cubicBezTo>
                      <a:cubicBezTo>
                        <a:pt x="13" y="14"/>
                        <a:pt x="14" y="14"/>
                        <a:pt x="15" y="14"/>
                      </a:cubicBezTo>
                      <a:cubicBezTo>
                        <a:pt x="16" y="14"/>
                        <a:pt x="17" y="13"/>
                        <a:pt x="17" y="12"/>
                      </a:cubicBezTo>
                      <a:cubicBezTo>
                        <a:pt x="18" y="11"/>
                        <a:pt x="18" y="10"/>
                        <a:pt x="17" y="9"/>
                      </a:cubicBezTo>
                      <a:cubicBezTo>
                        <a:pt x="16" y="8"/>
                        <a:pt x="15" y="8"/>
                        <a:pt x="14" y="7"/>
                      </a:cubicBezTo>
                      <a:cubicBezTo>
                        <a:pt x="12" y="7"/>
                        <a:pt x="12" y="7"/>
                        <a:pt x="12" y="7"/>
                      </a:cubicBezTo>
                      <a:lnTo>
                        <a:pt x="10" y="13"/>
                      </a:lnTo>
                      <a:close/>
                    </a:path>
                  </a:pathLst>
                </a:custGeom>
                <a:solidFill>
                  <a:srgbClr val="F9CD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416" name="Freeform 351">
                  <a:extLst>
                    <a:ext uri="{FF2B5EF4-FFF2-40B4-BE49-F238E27FC236}">
                      <a16:creationId xmlns:a16="http://schemas.microsoft.com/office/drawing/2014/main" id="{69F54212-7965-4FFC-9C17-7BAD52FC389E}"/>
                    </a:ext>
                  </a:extLst>
                </p:cNvPr>
                <p:cNvSpPr>
                  <a:spLocks/>
                </p:cNvSpPr>
                <p:nvPr/>
              </p:nvSpPr>
              <p:spPr bwMode="auto">
                <a:xfrm>
                  <a:off x="10526713" y="4329113"/>
                  <a:ext cx="88900" cy="107950"/>
                </a:xfrm>
                <a:custGeom>
                  <a:avLst/>
                  <a:gdLst>
                    <a:gd name="T0" fmla="*/ 30 w 56"/>
                    <a:gd name="T1" fmla="*/ 68 h 68"/>
                    <a:gd name="T2" fmla="*/ 0 w 56"/>
                    <a:gd name="T3" fmla="*/ 52 h 68"/>
                    <a:gd name="T4" fmla="*/ 25 w 56"/>
                    <a:gd name="T5" fmla="*/ 0 h 68"/>
                    <a:gd name="T6" fmla="*/ 56 w 56"/>
                    <a:gd name="T7" fmla="*/ 16 h 68"/>
                    <a:gd name="T8" fmla="*/ 52 w 56"/>
                    <a:gd name="T9" fmla="*/ 25 h 68"/>
                    <a:gd name="T10" fmla="*/ 32 w 56"/>
                    <a:gd name="T11" fmla="*/ 16 h 68"/>
                    <a:gd name="T12" fmla="*/ 27 w 56"/>
                    <a:gd name="T13" fmla="*/ 27 h 68"/>
                    <a:gd name="T14" fmla="*/ 45 w 56"/>
                    <a:gd name="T15" fmla="*/ 36 h 68"/>
                    <a:gd name="T16" fmla="*/ 41 w 56"/>
                    <a:gd name="T17" fmla="*/ 45 h 68"/>
                    <a:gd name="T18" fmla="*/ 23 w 56"/>
                    <a:gd name="T19" fmla="*/ 36 h 68"/>
                    <a:gd name="T20" fmla="*/ 16 w 56"/>
                    <a:gd name="T21" fmla="*/ 50 h 68"/>
                    <a:gd name="T22" fmla="*/ 34 w 56"/>
                    <a:gd name="T23" fmla="*/ 59 h 68"/>
                    <a:gd name="T24" fmla="*/ 30 w 56"/>
                    <a:gd name="T25" fmla="*/ 68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6" h="68">
                      <a:moveTo>
                        <a:pt x="30" y="68"/>
                      </a:moveTo>
                      <a:lnTo>
                        <a:pt x="0" y="52"/>
                      </a:lnTo>
                      <a:lnTo>
                        <a:pt x="25" y="0"/>
                      </a:lnTo>
                      <a:lnTo>
                        <a:pt x="56" y="16"/>
                      </a:lnTo>
                      <a:lnTo>
                        <a:pt x="52" y="25"/>
                      </a:lnTo>
                      <a:lnTo>
                        <a:pt x="32" y="16"/>
                      </a:lnTo>
                      <a:lnTo>
                        <a:pt x="27" y="27"/>
                      </a:lnTo>
                      <a:lnTo>
                        <a:pt x="45" y="36"/>
                      </a:lnTo>
                      <a:lnTo>
                        <a:pt x="41" y="45"/>
                      </a:lnTo>
                      <a:lnTo>
                        <a:pt x="23" y="36"/>
                      </a:lnTo>
                      <a:lnTo>
                        <a:pt x="16" y="50"/>
                      </a:lnTo>
                      <a:lnTo>
                        <a:pt x="34" y="59"/>
                      </a:lnTo>
                      <a:lnTo>
                        <a:pt x="30" y="68"/>
                      </a:lnTo>
                      <a:close/>
                    </a:path>
                  </a:pathLst>
                </a:custGeom>
                <a:solidFill>
                  <a:srgbClr val="F9CD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417" name="Freeform 352">
                  <a:extLst>
                    <a:ext uri="{FF2B5EF4-FFF2-40B4-BE49-F238E27FC236}">
                      <a16:creationId xmlns:a16="http://schemas.microsoft.com/office/drawing/2014/main" id="{19E31CD0-D193-45A8-A936-989FD219F064}"/>
                    </a:ext>
                  </a:extLst>
                </p:cNvPr>
                <p:cNvSpPr>
                  <a:spLocks noEditPoints="1"/>
                </p:cNvSpPr>
                <p:nvPr/>
              </p:nvSpPr>
              <p:spPr bwMode="auto">
                <a:xfrm>
                  <a:off x="10591801" y="4368801"/>
                  <a:ext cx="100013" cy="103188"/>
                </a:xfrm>
                <a:custGeom>
                  <a:avLst/>
                  <a:gdLst>
                    <a:gd name="T0" fmla="*/ 25 w 28"/>
                    <a:gd name="T1" fmla="*/ 22 h 29"/>
                    <a:gd name="T2" fmla="*/ 17 w 28"/>
                    <a:gd name="T3" fmla="*/ 28 h 29"/>
                    <a:gd name="T4" fmla="*/ 6 w 28"/>
                    <a:gd name="T5" fmla="*/ 25 h 29"/>
                    <a:gd name="T6" fmla="*/ 0 w 28"/>
                    <a:gd name="T7" fmla="*/ 21 h 29"/>
                    <a:gd name="T8" fmla="*/ 14 w 28"/>
                    <a:gd name="T9" fmla="*/ 0 h 29"/>
                    <a:gd name="T10" fmla="*/ 21 w 28"/>
                    <a:gd name="T11" fmla="*/ 4 h 29"/>
                    <a:gd name="T12" fmla="*/ 27 w 28"/>
                    <a:gd name="T13" fmla="*/ 12 h 29"/>
                    <a:gd name="T14" fmla="*/ 25 w 28"/>
                    <a:gd name="T15" fmla="*/ 22 h 29"/>
                    <a:gd name="T16" fmla="*/ 20 w 28"/>
                    <a:gd name="T17" fmla="*/ 19 h 29"/>
                    <a:gd name="T18" fmla="*/ 18 w 28"/>
                    <a:gd name="T19" fmla="*/ 8 h 29"/>
                    <a:gd name="T20" fmla="*/ 16 w 28"/>
                    <a:gd name="T21" fmla="*/ 6 h 29"/>
                    <a:gd name="T22" fmla="*/ 7 w 28"/>
                    <a:gd name="T23" fmla="*/ 20 h 29"/>
                    <a:gd name="T24" fmla="*/ 9 w 28"/>
                    <a:gd name="T25" fmla="*/ 22 h 29"/>
                    <a:gd name="T26" fmla="*/ 20 w 28"/>
                    <a:gd name="T27" fmla="*/ 19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8" h="29">
                      <a:moveTo>
                        <a:pt x="25" y="22"/>
                      </a:moveTo>
                      <a:cubicBezTo>
                        <a:pt x="23" y="25"/>
                        <a:pt x="20" y="27"/>
                        <a:pt x="17" y="28"/>
                      </a:cubicBezTo>
                      <a:cubicBezTo>
                        <a:pt x="14" y="29"/>
                        <a:pt x="10" y="28"/>
                        <a:pt x="6" y="25"/>
                      </a:cubicBezTo>
                      <a:cubicBezTo>
                        <a:pt x="0" y="21"/>
                        <a:pt x="0" y="21"/>
                        <a:pt x="0" y="21"/>
                      </a:cubicBezTo>
                      <a:cubicBezTo>
                        <a:pt x="14" y="0"/>
                        <a:pt x="14" y="0"/>
                        <a:pt x="14" y="0"/>
                      </a:cubicBezTo>
                      <a:cubicBezTo>
                        <a:pt x="21" y="4"/>
                        <a:pt x="21" y="4"/>
                        <a:pt x="21" y="4"/>
                      </a:cubicBezTo>
                      <a:cubicBezTo>
                        <a:pt x="24" y="6"/>
                        <a:pt x="26" y="9"/>
                        <a:pt x="27" y="12"/>
                      </a:cubicBezTo>
                      <a:cubicBezTo>
                        <a:pt x="28" y="15"/>
                        <a:pt x="27" y="18"/>
                        <a:pt x="25" y="22"/>
                      </a:cubicBezTo>
                      <a:close/>
                      <a:moveTo>
                        <a:pt x="20" y="19"/>
                      </a:moveTo>
                      <a:cubicBezTo>
                        <a:pt x="23" y="14"/>
                        <a:pt x="23" y="10"/>
                        <a:pt x="18" y="8"/>
                      </a:cubicBezTo>
                      <a:cubicBezTo>
                        <a:pt x="16" y="6"/>
                        <a:pt x="16" y="6"/>
                        <a:pt x="16" y="6"/>
                      </a:cubicBezTo>
                      <a:cubicBezTo>
                        <a:pt x="7" y="20"/>
                        <a:pt x="7" y="20"/>
                        <a:pt x="7" y="20"/>
                      </a:cubicBezTo>
                      <a:cubicBezTo>
                        <a:pt x="9" y="22"/>
                        <a:pt x="9" y="22"/>
                        <a:pt x="9" y="22"/>
                      </a:cubicBezTo>
                      <a:cubicBezTo>
                        <a:pt x="14" y="25"/>
                        <a:pt x="17" y="24"/>
                        <a:pt x="20" y="19"/>
                      </a:cubicBezTo>
                      <a:close/>
                    </a:path>
                  </a:pathLst>
                </a:custGeom>
                <a:solidFill>
                  <a:srgbClr val="F9CD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418" name="Freeform 353">
                  <a:extLst>
                    <a:ext uri="{FF2B5EF4-FFF2-40B4-BE49-F238E27FC236}">
                      <a16:creationId xmlns:a16="http://schemas.microsoft.com/office/drawing/2014/main" id="{F5BD3C36-3A57-4572-82D0-167CA6164E61}"/>
                    </a:ext>
                  </a:extLst>
                </p:cNvPr>
                <p:cNvSpPr>
                  <a:spLocks/>
                </p:cNvSpPr>
                <p:nvPr/>
              </p:nvSpPr>
              <p:spPr bwMode="auto">
                <a:xfrm>
                  <a:off x="10680701" y="4422776"/>
                  <a:ext cx="106363" cy="106363"/>
                </a:xfrm>
                <a:custGeom>
                  <a:avLst/>
                  <a:gdLst>
                    <a:gd name="T0" fmla="*/ 30 w 30"/>
                    <a:gd name="T1" fmla="*/ 14 h 30"/>
                    <a:gd name="T2" fmla="*/ 19 w 30"/>
                    <a:gd name="T3" fmla="*/ 27 h 30"/>
                    <a:gd name="T4" fmla="*/ 15 w 30"/>
                    <a:gd name="T5" fmla="*/ 30 h 30"/>
                    <a:gd name="T6" fmla="*/ 10 w 30"/>
                    <a:gd name="T7" fmla="*/ 30 h 30"/>
                    <a:gd name="T8" fmla="*/ 5 w 30"/>
                    <a:gd name="T9" fmla="*/ 27 h 30"/>
                    <a:gd name="T10" fmla="*/ 0 w 30"/>
                    <a:gd name="T11" fmla="*/ 20 h 30"/>
                    <a:gd name="T12" fmla="*/ 3 w 30"/>
                    <a:gd name="T13" fmla="*/ 13 h 30"/>
                    <a:gd name="T14" fmla="*/ 13 w 30"/>
                    <a:gd name="T15" fmla="*/ 0 h 30"/>
                    <a:gd name="T16" fmla="*/ 17 w 30"/>
                    <a:gd name="T17" fmla="*/ 4 h 30"/>
                    <a:gd name="T18" fmla="*/ 7 w 30"/>
                    <a:gd name="T19" fmla="*/ 16 h 30"/>
                    <a:gd name="T20" fmla="*/ 6 w 30"/>
                    <a:gd name="T21" fmla="*/ 20 h 30"/>
                    <a:gd name="T22" fmla="*/ 8 w 30"/>
                    <a:gd name="T23" fmla="*/ 24 h 30"/>
                    <a:gd name="T24" fmla="*/ 12 w 30"/>
                    <a:gd name="T25" fmla="*/ 25 h 30"/>
                    <a:gd name="T26" fmla="*/ 15 w 30"/>
                    <a:gd name="T27" fmla="*/ 23 h 30"/>
                    <a:gd name="T28" fmla="*/ 25 w 30"/>
                    <a:gd name="T29" fmla="*/ 10 h 30"/>
                    <a:gd name="T30" fmla="*/ 30 w 30"/>
                    <a:gd name="T31" fmla="*/ 14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0" h="30">
                      <a:moveTo>
                        <a:pt x="30" y="14"/>
                      </a:moveTo>
                      <a:cubicBezTo>
                        <a:pt x="19" y="27"/>
                        <a:pt x="19" y="27"/>
                        <a:pt x="19" y="27"/>
                      </a:cubicBezTo>
                      <a:cubicBezTo>
                        <a:pt x="18" y="28"/>
                        <a:pt x="16" y="29"/>
                        <a:pt x="15" y="30"/>
                      </a:cubicBezTo>
                      <a:cubicBezTo>
                        <a:pt x="13" y="30"/>
                        <a:pt x="12" y="30"/>
                        <a:pt x="10" y="30"/>
                      </a:cubicBezTo>
                      <a:cubicBezTo>
                        <a:pt x="8" y="30"/>
                        <a:pt x="7" y="29"/>
                        <a:pt x="5" y="27"/>
                      </a:cubicBezTo>
                      <a:cubicBezTo>
                        <a:pt x="2" y="25"/>
                        <a:pt x="1" y="23"/>
                        <a:pt x="0" y="20"/>
                      </a:cubicBezTo>
                      <a:cubicBezTo>
                        <a:pt x="0" y="18"/>
                        <a:pt x="1" y="16"/>
                        <a:pt x="3" y="13"/>
                      </a:cubicBezTo>
                      <a:cubicBezTo>
                        <a:pt x="13" y="0"/>
                        <a:pt x="13" y="0"/>
                        <a:pt x="13" y="0"/>
                      </a:cubicBezTo>
                      <a:cubicBezTo>
                        <a:pt x="17" y="4"/>
                        <a:pt x="17" y="4"/>
                        <a:pt x="17" y="4"/>
                      </a:cubicBezTo>
                      <a:cubicBezTo>
                        <a:pt x="7" y="16"/>
                        <a:pt x="7" y="16"/>
                        <a:pt x="7" y="16"/>
                      </a:cubicBezTo>
                      <a:cubicBezTo>
                        <a:pt x="6" y="18"/>
                        <a:pt x="6" y="19"/>
                        <a:pt x="6" y="20"/>
                      </a:cubicBezTo>
                      <a:cubicBezTo>
                        <a:pt x="6" y="21"/>
                        <a:pt x="6" y="23"/>
                        <a:pt x="8" y="24"/>
                      </a:cubicBezTo>
                      <a:cubicBezTo>
                        <a:pt x="9" y="25"/>
                        <a:pt x="11" y="25"/>
                        <a:pt x="12" y="25"/>
                      </a:cubicBezTo>
                      <a:cubicBezTo>
                        <a:pt x="13" y="25"/>
                        <a:pt x="14" y="24"/>
                        <a:pt x="15" y="23"/>
                      </a:cubicBezTo>
                      <a:cubicBezTo>
                        <a:pt x="25" y="10"/>
                        <a:pt x="25" y="10"/>
                        <a:pt x="25" y="10"/>
                      </a:cubicBezTo>
                      <a:lnTo>
                        <a:pt x="30" y="14"/>
                      </a:lnTo>
                      <a:close/>
                    </a:path>
                  </a:pathLst>
                </a:custGeom>
                <a:solidFill>
                  <a:srgbClr val="F9CD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419" name="Freeform 354">
                  <a:extLst>
                    <a:ext uri="{FF2B5EF4-FFF2-40B4-BE49-F238E27FC236}">
                      <a16:creationId xmlns:a16="http://schemas.microsoft.com/office/drawing/2014/main" id="{FE3FBB22-04BF-40DB-A809-C93AEB78D384}"/>
                    </a:ext>
                  </a:extLst>
                </p:cNvPr>
                <p:cNvSpPr>
                  <a:spLocks/>
                </p:cNvSpPr>
                <p:nvPr/>
              </p:nvSpPr>
              <p:spPr bwMode="auto">
                <a:xfrm>
                  <a:off x="10755313" y="4503738"/>
                  <a:ext cx="95250" cy="96838"/>
                </a:xfrm>
                <a:custGeom>
                  <a:avLst/>
                  <a:gdLst>
                    <a:gd name="T0" fmla="*/ 20 w 27"/>
                    <a:gd name="T1" fmla="*/ 7 h 27"/>
                    <a:gd name="T2" fmla="*/ 15 w 27"/>
                    <a:gd name="T3" fmla="*/ 6 h 27"/>
                    <a:gd name="T4" fmla="*/ 9 w 27"/>
                    <a:gd name="T5" fmla="*/ 9 h 27"/>
                    <a:gd name="T6" fmla="*/ 7 w 27"/>
                    <a:gd name="T7" fmla="*/ 20 h 27"/>
                    <a:gd name="T8" fmla="*/ 13 w 27"/>
                    <a:gd name="T9" fmla="*/ 23 h 27"/>
                    <a:gd name="T10" fmla="*/ 10 w 27"/>
                    <a:gd name="T11" fmla="*/ 27 h 27"/>
                    <a:gd name="T12" fmla="*/ 4 w 27"/>
                    <a:gd name="T13" fmla="*/ 23 h 27"/>
                    <a:gd name="T14" fmla="*/ 0 w 27"/>
                    <a:gd name="T15" fmla="*/ 14 h 27"/>
                    <a:gd name="T16" fmla="*/ 5 w 27"/>
                    <a:gd name="T17" fmla="*/ 5 h 27"/>
                    <a:gd name="T18" fmla="*/ 11 w 27"/>
                    <a:gd name="T19" fmla="*/ 1 h 27"/>
                    <a:gd name="T20" fmla="*/ 17 w 27"/>
                    <a:gd name="T21" fmla="*/ 1 h 27"/>
                    <a:gd name="T22" fmla="*/ 23 w 27"/>
                    <a:gd name="T23" fmla="*/ 4 h 27"/>
                    <a:gd name="T24" fmla="*/ 27 w 27"/>
                    <a:gd name="T25" fmla="*/ 11 h 27"/>
                    <a:gd name="T26" fmla="*/ 23 w 27"/>
                    <a:gd name="T27" fmla="*/ 13 h 27"/>
                    <a:gd name="T28" fmla="*/ 21 w 27"/>
                    <a:gd name="T29" fmla="*/ 10 h 27"/>
                    <a:gd name="T30" fmla="*/ 20 w 27"/>
                    <a:gd name="T31" fmla="*/ 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7" h="27">
                      <a:moveTo>
                        <a:pt x="20" y="7"/>
                      </a:moveTo>
                      <a:cubicBezTo>
                        <a:pt x="18" y="6"/>
                        <a:pt x="17" y="5"/>
                        <a:pt x="15" y="6"/>
                      </a:cubicBezTo>
                      <a:cubicBezTo>
                        <a:pt x="13" y="6"/>
                        <a:pt x="11" y="7"/>
                        <a:pt x="9" y="9"/>
                      </a:cubicBezTo>
                      <a:cubicBezTo>
                        <a:pt x="5" y="13"/>
                        <a:pt x="4" y="17"/>
                        <a:pt x="7" y="20"/>
                      </a:cubicBezTo>
                      <a:cubicBezTo>
                        <a:pt x="9" y="21"/>
                        <a:pt x="11" y="22"/>
                        <a:pt x="13" y="23"/>
                      </a:cubicBezTo>
                      <a:cubicBezTo>
                        <a:pt x="10" y="27"/>
                        <a:pt x="10" y="27"/>
                        <a:pt x="10" y="27"/>
                      </a:cubicBezTo>
                      <a:cubicBezTo>
                        <a:pt x="8" y="26"/>
                        <a:pt x="6" y="24"/>
                        <a:pt x="4" y="23"/>
                      </a:cubicBezTo>
                      <a:cubicBezTo>
                        <a:pt x="1" y="20"/>
                        <a:pt x="0" y="17"/>
                        <a:pt x="0" y="14"/>
                      </a:cubicBezTo>
                      <a:cubicBezTo>
                        <a:pt x="0" y="11"/>
                        <a:pt x="2" y="8"/>
                        <a:pt x="5" y="5"/>
                      </a:cubicBezTo>
                      <a:cubicBezTo>
                        <a:pt x="7" y="3"/>
                        <a:pt x="9" y="2"/>
                        <a:pt x="11" y="1"/>
                      </a:cubicBezTo>
                      <a:cubicBezTo>
                        <a:pt x="13" y="0"/>
                        <a:pt x="15" y="0"/>
                        <a:pt x="17" y="1"/>
                      </a:cubicBezTo>
                      <a:cubicBezTo>
                        <a:pt x="19" y="1"/>
                        <a:pt x="21" y="3"/>
                        <a:pt x="23" y="4"/>
                      </a:cubicBezTo>
                      <a:cubicBezTo>
                        <a:pt x="25" y="6"/>
                        <a:pt x="26" y="8"/>
                        <a:pt x="27" y="11"/>
                      </a:cubicBezTo>
                      <a:cubicBezTo>
                        <a:pt x="23" y="13"/>
                        <a:pt x="23" y="13"/>
                        <a:pt x="23" y="13"/>
                      </a:cubicBezTo>
                      <a:cubicBezTo>
                        <a:pt x="22" y="12"/>
                        <a:pt x="22" y="11"/>
                        <a:pt x="21" y="10"/>
                      </a:cubicBezTo>
                      <a:cubicBezTo>
                        <a:pt x="21" y="9"/>
                        <a:pt x="20" y="8"/>
                        <a:pt x="20" y="7"/>
                      </a:cubicBezTo>
                      <a:close/>
                    </a:path>
                  </a:pathLst>
                </a:custGeom>
                <a:solidFill>
                  <a:srgbClr val="F9CD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420" name="Freeform 355">
                  <a:extLst>
                    <a:ext uri="{FF2B5EF4-FFF2-40B4-BE49-F238E27FC236}">
                      <a16:creationId xmlns:a16="http://schemas.microsoft.com/office/drawing/2014/main" id="{1D9CBC66-DAD3-49C9-9571-D16916759DDD}"/>
                    </a:ext>
                  </a:extLst>
                </p:cNvPr>
                <p:cNvSpPr>
                  <a:spLocks/>
                </p:cNvSpPr>
                <p:nvPr/>
              </p:nvSpPr>
              <p:spPr bwMode="auto">
                <a:xfrm>
                  <a:off x="10812463" y="4554538"/>
                  <a:ext cx="100013" cy="92075"/>
                </a:xfrm>
                <a:custGeom>
                  <a:avLst/>
                  <a:gdLst>
                    <a:gd name="T0" fmla="*/ 7 w 63"/>
                    <a:gd name="T1" fmla="*/ 58 h 58"/>
                    <a:gd name="T2" fmla="*/ 0 w 63"/>
                    <a:gd name="T3" fmla="*/ 49 h 58"/>
                    <a:gd name="T4" fmla="*/ 38 w 63"/>
                    <a:gd name="T5" fmla="*/ 18 h 58"/>
                    <a:gd name="T6" fmla="*/ 27 w 63"/>
                    <a:gd name="T7" fmla="*/ 6 h 58"/>
                    <a:gd name="T8" fmla="*/ 36 w 63"/>
                    <a:gd name="T9" fmla="*/ 0 h 58"/>
                    <a:gd name="T10" fmla="*/ 63 w 63"/>
                    <a:gd name="T11" fmla="*/ 33 h 58"/>
                    <a:gd name="T12" fmla="*/ 54 w 63"/>
                    <a:gd name="T13" fmla="*/ 40 h 58"/>
                    <a:gd name="T14" fmla="*/ 45 w 63"/>
                    <a:gd name="T15" fmla="*/ 29 h 58"/>
                    <a:gd name="T16" fmla="*/ 7 w 63"/>
                    <a:gd name="T17" fmla="*/ 58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3" h="58">
                      <a:moveTo>
                        <a:pt x="7" y="58"/>
                      </a:moveTo>
                      <a:lnTo>
                        <a:pt x="0" y="49"/>
                      </a:lnTo>
                      <a:lnTo>
                        <a:pt x="38" y="18"/>
                      </a:lnTo>
                      <a:lnTo>
                        <a:pt x="27" y="6"/>
                      </a:lnTo>
                      <a:lnTo>
                        <a:pt x="36" y="0"/>
                      </a:lnTo>
                      <a:lnTo>
                        <a:pt x="63" y="33"/>
                      </a:lnTo>
                      <a:lnTo>
                        <a:pt x="54" y="40"/>
                      </a:lnTo>
                      <a:lnTo>
                        <a:pt x="45" y="29"/>
                      </a:lnTo>
                      <a:lnTo>
                        <a:pt x="7" y="58"/>
                      </a:lnTo>
                      <a:close/>
                    </a:path>
                  </a:pathLst>
                </a:custGeom>
                <a:solidFill>
                  <a:srgbClr val="F9CD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421" name="Freeform 356">
                  <a:extLst>
                    <a:ext uri="{FF2B5EF4-FFF2-40B4-BE49-F238E27FC236}">
                      <a16:creationId xmlns:a16="http://schemas.microsoft.com/office/drawing/2014/main" id="{E677E940-FF30-4A84-85A1-E857032B4714}"/>
                    </a:ext>
                  </a:extLst>
                </p:cNvPr>
                <p:cNvSpPr>
                  <a:spLocks/>
                </p:cNvSpPr>
                <p:nvPr/>
              </p:nvSpPr>
              <p:spPr bwMode="auto">
                <a:xfrm>
                  <a:off x="10847388" y="4625976"/>
                  <a:ext cx="85725" cy="66675"/>
                </a:xfrm>
                <a:custGeom>
                  <a:avLst/>
                  <a:gdLst>
                    <a:gd name="T0" fmla="*/ 0 w 54"/>
                    <a:gd name="T1" fmla="*/ 33 h 42"/>
                    <a:gd name="T2" fmla="*/ 47 w 54"/>
                    <a:gd name="T3" fmla="*/ 0 h 42"/>
                    <a:gd name="T4" fmla="*/ 54 w 54"/>
                    <a:gd name="T5" fmla="*/ 11 h 42"/>
                    <a:gd name="T6" fmla="*/ 7 w 54"/>
                    <a:gd name="T7" fmla="*/ 42 h 42"/>
                    <a:gd name="T8" fmla="*/ 0 w 54"/>
                    <a:gd name="T9" fmla="*/ 33 h 42"/>
                  </a:gdLst>
                  <a:ahLst/>
                  <a:cxnLst>
                    <a:cxn ang="0">
                      <a:pos x="T0" y="T1"/>
                    </a:cxn>
                    <a:cxn ang="0">
                      <a:pos x="T2" y="T3"/>
                    </a:cxn>
                    <a:cxn ang="0">
                      <a:pos x="T4" y="T5"/>
                    </a:cxn>
                    <a:cxn ang="0">
                      <a:pos x="T6" y="T7"/>
                    </a:cxn>
                    <a:cxn ang="0">
                      <a:pos x="T8" y="T9"/>
                    </a:cxn>
                  </a:cxnLst>
                  <a:rect l="0" t="0" r="r" b="b"/>
                  <a:pathLst>
                    <a:path w="54" h="42">
                      <a:moveTo>
                        <a:pt x="0" y="33"/>
                      </a:moveTo>
                      <a:lnTo>
                        <a:pt x="47" y="0"/>
                      </a:lnTo>
                      <a:lnTo>
                        <a:pt x="54" y="11"/>
                      </a:lnTo>
                      <a:lnTo>
                        <a:pt x="7" y="42"/>
                      </a:lnTo>
                      <a:lnTo>
                        <a:pt x="0" y="33"/>
                      </a:lnTo>
                      <a:close/>
                    </a:path>
                  </a:pathLst>
                </a:custGeom>
                <a:solidFill>
                  <a:srgbClr val="F9CD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422" name="Freeform 357">
                  <a:extLst>
                    <a:ext uri="{FF2B5EF4-FFF2-40B4-BE49-F238E27FC236}">
                      <a16:creationId xmlns:a16="http://schemas.microsoft.com/office/drawing/2014/main" id="{F303B050-AC9F-4E00-B74B-9ED6D52C2F09}"/>
                    </a:ext>
                  </a:extLst>
                </p:cNvPr>
                <p:cNvSpPr>
                  <a:spLocks noEditPoints="1"/>
                </p:cNvSpPr>
                <p:nvPr/>
              </p:nvSpPr>
              <p:spPr bwMode="auto">
                <a:xfrm>
                  <a:off x="10883901" y="4675188"/>
                  <a:ext cx="98425" cy="96838"/>
                </a:xfrm>
                <a:custGeom>
                  <a:avLst/>
                  <a:gdLst>
                    <a:gd name="T0" fmla="*/ 20 w 28"/>
                    <a:gd name="T1" fmla="*/ 24 h 27"/>
                    <a:gd name="T2" fmla="*/ 9 w 28"/>
                    <a:gd name="T3" fmla="*/ 27 h 27"/>
                    <a:gd name="T4" fmla="*/ 2 w 28"/>
                    <a:gd name="T5" fmla="*/ 20 h 27"/>
                    <a:gd name="T6" fmla="*/ 1 w 28"/>
                    <a:gd name="T7" fmla="*/ 11 h 27"/>
                    <a:gd name="T8" fmla="*/ 8 w 28"/>
                    <a:gd name="T9" fmla="*/ 3 h 27"/>
                    <a:gd name="T10" fmla="*/ 18 w 28"/>
                    <a:gd name="T11" fmla="*/ 1 h 27"/>
                    <a:gd name="T12" fmla="*/ 25 w 28"/>
                    <a:gd name="T13" fmla="*/ 7 h 27"/>
                    <a:gd name="T14" fmla="*/ 27 w 28"/>
                    <a:gd name="T15" fmla="*/ 17 h 27"/>
                    <a:gd name="T16" fmla="*/ 20 w 28"/>
                    <a:gd name="T17" fmla="*/ 24 h 27"/>
                    <a:gd name="T18" fmla="*/ 10 w 28"/>
                    <a:gd name="T19" fmla="*/ 8 h 27"/>
                    <a:gd name="T20" fmla="*/ 6 w 28"/>
                    <a:gd name="T21" fmla="*/ 13 h 27"/>
                    <a:gd name="T22" fmla="*/ 6 w 28"/>
                    <a:gd name="T23" fmla="*/ 18 h 27"/>
                    <a:gd name="T24" fmla="*/ 17 w 28"/>
                    <a:gd name="T25" fmla="*/ 19 h 27"/>
                    <a:gd name="T26" fmla="*/ 21 w 28"/>
                    <a:gd name="T27" fmla="*/ 10 h 27"/>
                    <a:gd name="T28" fmla="*/ 17 w 28"/>
                    <a:gd name="T29" fmla="*/ 6 h 27"/>
                    <a:gd name="T30" fmla="*/ 10 w 28"/>
                    <a:gd name="T31" fmla="*/ 8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 h="27">
                      <a:moveTo>
                        <a:pt x="20" y="24"/>
                      </a:moveTo>
                      <a:cubicBezTo>
                        <a:pt x="16" y="27"/>
                        <a:pt x="13" y="27"/>
                        <a:pt x="9" y="27"/>
                      </a:cubicBezTo>
                      <a:cubicBezTo>
                        <a:pt x="6" y="26"/>
                        <a:pt x="4" y="24"/>
                        <a:pt x="2" y="20"/>
                      </a:cubicBezTo>
                      <a:cubicBezTo>
                        <a:pt x="0" y="17"/>
                        <a:pt x="0" y="14"/>
                        <a:pt x="1" y="11"/>
                      </a:cubicBezTo>
                      <a:cubicBezTo>
                        <a:pt x="2" y="8"/>
                        <a:pt x="4" y="5"/>
                        <a:pt x="8" y="3"/>
                      </a:cubicBezTo>
                      <a:cubicBezTo>
                        <a:pt x="11" y="1"/>
                        <a:pt x="15" y="0"/>
                        <a:pt x="18" y="1"/>
                      </a:cubicBezTo>
                      <a:cubicBezTo>
                        <a:pt x="21" y="2"/>
                        <a:pt x="23" y="4"/>
                        <a:pt x="25" y="7"/>
                      </a:cubicBezTo>
                      <a:cubicBezTo>
                        <a:pt x="27" y="11"/>
                        <a:pt x="28" y="14"/>
                        <a:pt x="27" y="17"/>
                      </a:cubicBezTo>
                      <a:cubicBezTo>
                        <a:pt x="26" y="20"/>
                        <a:pt x="23" y="22"/>
                        <a:pt x="20" y="24"/>
                      </a:cubicBezTo>
                      <a:close/>
                      <a:moveTo>
                        <a:pt x="10" y="8"/>
                      </a:moveTo>
                      <a:cubicBezTo>
                        <a:pt x="8" y="10"/>
                        <a:pt x="6" y="11"/>
                        <a:pt x="6" y="13"/>
                      </a:cubicBezTo>
                      <a:cubicBezTo>
                        <a:pt x="5" y="14"/>
                        <a:pt x="5" y="16"/>
                        <a:pt x="6" y="18"/>
                      </a:cubicBezTo>
                      <a:cubicBezTo>
                        <a:pt x="8" y="22"/>
                        <a:pt x="12" y="22"/>
                        <a:pt x="17" y="19"/>
                      </a:cubicBezTo>
                      <a:cubicBezTo>
                        <a:pt x="22" y="17"/>
                        <a:pt x="23" y="13"/>
                        <a:pt x="21" y="10"/>
                      </a:cubicBezTo>
                      <a:cubicBezTo>
                        <a:pt x="20" y="8"/>
                        <a:pt x="19" y="7"/>
                        <a:pt x="17" y="6"/>
                      </a:cubicBezTo>
                      <a:cubicBezTo>
                        <a:pt x="15" y="6"/>
                        <a:pt x="13" y="7"/>
                        <a:pt x="10" y="8"/>
                      </a:cubicBezTo>
                      <a:close/>
                    </a:path>
                  </a:pathLst>
                </a:custGeom>
                <a:solidFill>
                  <a:srgbClr val="F9CD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423" name="Freeform 358">
                  <a:extLst>
                    <a:ext uri="{FF2B5EF4-FFF2-40B4-BE49-F238E27FC236}">
                      <a16:creationId xmlns:a16="http://schemas.microsoft.com/office/drawing/2014/main" id="{DC227757-2904-47E0-BAE0-CBCF2550E621}"/>
                    </a:ext>
                  </a:extLst>
                </p:cNvPr>
                <p:cNvSpPr>
                  <a:spLocks/>
                </p:cNvSpPr>
                <p:nvPr/>
              </p:nvSpPr>
              <p:spPr bwMode="auto">
                <a:xfrm>
                  <a:off x="10918826" y="4767263"/>
                  <a:ext cx="117475" cy="107950"/>
                </a:xfrm>
                <a:custGeom>
                  <a:avLst/>
                  <a:gdLst>
                    <a:gd name="T0" fmla="*/ 9 w 33"/>
                    <a:gd name="T1" fmla="*/ 30 h 30"/>
                    <a:gd name="T2" fmla="*/ 6 w 33"/>
                    <a:gd name="T3" fmla="*/ 24 h 30"/>
                    <a:gd name="T4" fmla="*/ 20 w 33"/>
                    <a:gd name="T5" fmla="*/ 6 h 30"/>
                    <a:gd name="T6" fmla="*/ 20 w 33"/>
                    <a:gd name="T7" fmla="*/ 6 h 30"/>
                    <a:gd name="T8" fmla="*/ 13 w 33"/>
                    <a:gd name="T9" fmla="*/ 9 h 30"/>
                    <a:gd name="T10" fmla="*/ 2 w 33"/>
                    <a:gd name="T11" fmla="*/ 14 h 30"/>
                    <a:gd name="T12" fmla="*/ 0 w 33"/>
                    <a:gd name="T13" fmla="*/ 9 h 30"/>
                    <a:gd name="T14" fmla="*/ 24 w 33"/>
                    <a:gd name="T15" fmla="*/ 0 h 30"/>
                    <a:gd name="T16" fmla="*/ 27 w 33"/>
                    <a:gd name="T17" fmla="*/ 6 h 30"/>
                    <a:gd name="T18" fmla="*/ 13 w 33"/>
                    <a:gd name="T19" fmla="*/ 24 h 30"/>
                    <a:gd name="T20" fmla="*/ 13 w 33"/>
                    <a:gd name="T21" fmla="*/ 24 h 30"/>
                    <a:gd name="T22" fmla="*/ 20 w 33"/>
                    <a:gd name="T23" fmla="*/ 21 h 30"/>
                    <a:gd name="T24" fmla="*/ 31 w 33"/>
                    <a:gd name="T25" fmla="*/ 16 h 30"/>
                    <a:gd name="T26" fmla="*/ 33 w 33"/>
                    <a:gd name="T27" fmla="*/ 21 h 30"/>
                    <a:gd name="T28" fmla="*/ 9 w 33"/>
                    <a:gd name="T29" fmla="*/ 3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3" h="30">
                      <a:moveTo>
                        <a:pt x="9" y="30"/>
                      </a:moveTo>
                      <a:cubicBezTo>
                        <a:pt x="6" y="24"/>
                        <a:pt x="6" y="24"/>
                        <a:pt x="6" y="24"/>
                      </a:cubicBezTo>
                      <a:cubicBezTo>
                        <a:pt x="20" y="6"/>
                        <a:pt x="20" y="6"/>
                        <a:pt x="20" y="6"/>
                      </a:cubicBezTo>
                      <a:cubicBezTo>
                        <a:pt x="20" y="6"/>
                        <a:pt x="20" y="6"/>
                        <a:pt x="20" y="6"/>
                      </a:cubicBezTo>
                      <a:cubicBezTo>
                        <a:pt x="17" y="8"/>
                        <a:pt x="15" y="9"/>
                        <a:pt x="13" y="9"/>
                      </a:cubicBezTo>
                      <a:cubicBezTo>
                        <a:pt x="2" y="14"/>
                        <a:pt x="2" y="14"/>
                        <a:pt x="2" y="14"/>
                      </a:cubicBezTo>
                      <a:cubicBezTo>
                        <a:pt x="0" y="9"/>
                        <a:pt x="0" y="9"/>
                        <a:pt x="0" y="9"/>
                      </a:cubicBezTo>
                      <a:cubicBezTo>
                        <a:pt x="24" y="0"/>
                        <a:pt x="24" y="0"/>
                        <a:pt x="24" y="0"/>
                      </a:cubicBezTo>
                      <a:cubicBezTo>
                        <a:pt x="27" y="6"/>
                        <a:pt x="27" y="6"/>
                        <a:pt x="27" y="6"/>
                      </a:cubicBezTo>
                      <a:cubicBezTo>
                        <a:pt x="13" y="24"/>
                        <a:pt x="13" y="24"/>
                        <a:pt x="13" y="24"/>
                      </a:cubicBezTo>
                      <a:cubicBezTo>
                        <a:pt x="13" y="24"/>
                        <a:pt x="13" y="24"/>
                        <a:pt x="13" y="24"/>
                      </a:cubicBezTo>
                      <a:cubicBezTo>
                        <a:pt x="16" y="22"/>
                        <a:pt x="18" y="21"/>
                        <a:pt x="20" y="21"/>
                      </a:cubicBezTo>
                      <a:cubicBezTo>
                        <a:pt x="31" y="16"/>
                        <a:pt x="31" y="16"/>
                        <a:pt x="31" y="16"/>
                      </a:cubicBezTo>
                      <a:cubicBezTo>
                        <a:pt x="33" y="21"/>
                        <a:pt x="33" y="21"/>
                        <a:pt x="33" y="21"/>
                      </a:cubicBezTo>
                      <a:lnTo>
                        <a:pt x="9" y="30"/>
                      </a:lnTo>
                      <a:close/>
                    </a:path>
                  </a:pathLst>
                </a:custGeom>
                <a:solidFill>
                  <a:srgbClr val="F9CD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465" name="Freeform 400">
                  <a:extLst>
                    <a:ext uri="{FF2B5EF4-FFF2-40B4-BE49-F238E27FC236}">
                      <a16:creationId xmlns:a16="http://schemas.microsoft.com/office/drawing/2014/main" id="{A3C0CB3F-6059-4829-9EEF-12403B7DEF3E}"/>
                    </a:ext>
                  </a:extLst>
                </p:cNvPr>
                <p:cNvSpPr>
                  <a:spLocks/>
                </p:cNvSpPr>
                <p:nvPr/>
              </p:nvSpPr>
              <p:spPr bwMode="auto">
                <a:xfrm>
                  <a:off x="9267826" y="5365751"/>
                  <a:ext cx="103188" cy="74613"/>
                </a:xfrm>
                <a:custGeom>
                  <a:avLst/>
                  <a:gdLst>
                    <a:gd name="T0" fmla="*/ 9 w 65"/>
                    <a:gd name="T1" fmla="*/ 47 h 47"/>
                    <a:gd name="T2" fmla="*/ 0 w 65"/>
                    <a:gd name="T3" fmla="*/ 16 h 47"/>
                    <a:gd name="T4" fmla="*/ 54 w 65"/>
                    <a:gd name="T5" fmla="*/ 0 h 47"/>
                    <a:gd name="T6" fmla="*/ 65 w 65"/>
                    <a:gd name="T7" fmla="*/ 32 h 47"/>
                    <a:gd name="T8" fmla="*/ 54 w 65"/>
                    <a:gd name="T9" fmla="*/ 34 h 47"/>
                    <a:gd name="T10" fmla="*/ 49 w 65"/>
                    <a:gd name="T11" fmla="*/ 14 h 47"/>
                    <a:gd name="T12" fmla="*/ 36 w 65"/>
                    <a:gd name="T13" fmla="*/ 18 h 47"/>
                    <a:gd name="T14" fmla="*/ 42 w 65"/>
                    <a:gd name="T15" fmla="*/ 36 h 47"/>
                    <a:gd name="T16" fmla="*/ 31 w 65"/>
                    <a:gd name="T17" fmla="*/ 38 h 47"/>
                    <a:gd name="T18" fmla="*/ 27 w 65"/>
                    <a:gd name="T19" fmla="*/ 20 h 47"/>
                    <a:gd name="T20" fmla="*/ 13 w 65"/>
                    <a:gd name="T21" fmla="*/ 25 h 47"/>
                    <a:gd name="T22" fmla="*/ 18 w 65"/>
                    <a:gd name="T23" fmla="*/ 45 h 47"/>
                    <a:gd name="T24" fmla="*/ 9 w 65"/>
                    <a:gd name="T25" fmla="*/ 47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5" h="47">
                      <a:moveTo>
                        <a:pt x="9" y="47"/>
                      </a:moveTo>
                      <a:lnTo>
                        <a:pt x="0" y="16"/>
                      </a:lnTo>
                      <a:lnTo>
                        <a:pt x="54" y="0"/>
                      </a:lnTo>
                      <a:lnTo>
                        <a:pt x="65" y="32"/>
                      </a:lnTo>
                      <a:lnTo>
                        <a:pt x="54" y="34"/>
                      </a:lnTo>
                      <a:lnTo>
                        <a:pt x="49" y="14"/>
                      </a:lnTo>
                      <a:lnTo>
                        <a:pt x="36" y="18"/>
                      </a:lnTo>
                      <a:lnTo>
                        <a:pt x="42" y="36"/>
                      </a:lnTo>
                      <a:lnTo>
                        <a:pt x="31" y="38"/>
                      </a:lnTo>
                      <a:lnTo>
                        <a:pt x="27" y="20"/>
                      </a:lnTo>
                      <a:lnTo>
                        <a:pt x="13" y="25"/>
                      </a:lnTo>
                      <a:lnTo>
                        <a:pt x="18" y="45"/>
                      </a:lnTo>
                      <a:lnTo>
                        <a:pt x="9" y="47"/>
                      </a:lnTo>
                      <a:close/>
                    </a:path>
                  </a:pathLst>
                </a:custGeom>
                <a:solidFill>
                  <a:srgbClr val="F9CD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466" name="Freeform 401">
                  <a:extLst>
                    <a:ext uri="{FF2B5EF4-FFF2-40B4-BE49-F238E27FC236}">
                      <a16:creationId xmlns:a16="http://schemas.microsoft.com/office/drawing/2014/main" id="{F48EFD50-1F01-4254-A677-6322A9E5ED5E}"/>
                    </a:ext>
                  </a:extLst>
                </p:cNvPr>
                <p:cNvSpPr>
                  <a:spLocks/>
                </p:cNvSpPr>
                <p:nvPr/>
              </p:nvSpPr>
              <p:spPr bwMode="auto">
                <a:xfrm>
                  <a:off x="9288463" y="5430838"/>
                  <a:ext cx="117475" cy="109538"/>
                </a:xfrm>
                <a:custGeom>
                  <a:avLst/>
                  <a:gdLst>
                    <a:gd name="T0" fmla="*/ 9 w 33"/>
                    <a:gd name="T1" fmla="*/ 31 h 31"/>
                    <a:gd name="T2" fmla="*/ 6 w 33"/>
                    <a:gd name="T3" fmla="*/ 25 h 31"/>
                    <a:gd name="T4" fmla="*/ 20 w 33"/>
                    <a:gd name="T5" fmla="*/ 7 h 31"/>
                    <a:gd name="T6" fmla="*/ 20 w 33"/>
                    <a:gd name="T7" fmla="*/ 7 h 31"/>
                    <a:gd name="T8" fmla="*/ 13 w 33"/>
                    <a:gd name="T9" fmla="*/ 10 h 31"/>
                    <a:gd name="T10" fmla="*/ 2 w 33"/>
                    <a:gd name="T11" fmla="*/ 15 h 31"/>
                    <a:gd name="T12" fmla="*/ 0 w 33"/>
                    <a:gd name="T13" fmla="*/ 10 h 31"/>
                    <a:gd name="T14" fmla="*/ 24 w 33"/>
                    <a:gd name="T15" fmla="*/ 0 h 31"/>
                    <a:gd name="T16" fmla="*/ 27 w 33"/>
                    <a:gd name="T17" fmla="*/ 7 h 31"/>
                    <a:gd name="T18" fmla="*/ 13 w 33"/>
                    <a:gd name="T19" fmla="*/ 24 h 31"/>
                    <a:gd name="T20" fmla="*/ 13 w 33"/>
                    <a:gd name="T21" fmla="*/ 24 h 31"/>
                    <a:gd name="T22" fmla="*/ 20 w 33"/>
                    <a:gd name="T23" fmla="*/ 21 h 31"/>
                    <a:gd name="T24" fmla="*/ 31 w 33"/>
                    <a:gd name="T25" fmla="*/ 17 h 31"/>
                    <a:gd name="T26" fmla="*/ 33 w 33"/>
                    <a:gd name="T27" fmla="*/ 21 h 31"/>
                    <a:gd name="T28" fmla="*/ 9 w 33"/>
                    <a:gd name="T29" fmla="*/ 3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3" h="31">
                      <a:moveTo>
                        <a:pt x="9" y="31"/>
                      </a:moveTo>
                      <a:cubicBezTo>
                        <a:pt x="6" y="25"/>
                        <a:pt x="6" y="25"/>
                        <a:pt x="6" y="25"/>
                      </a:cubicBezTo>
                      <a:cubicBezTo>
                        <a:pt x="20" y="7"/>
                        <a:pt x="20" y="7"/>
                        <a:pt x="20" y="7"/>
                      </a:cubicBezTo>
                      <a:cubicBezTo>
                        <a:pt x="20" y="7"/>
                        <a:pt x="20" y="7"/>
                        <a:pt x="20" y="7"/>
                      </a:cubicBezTo>
                      <a:cubicBezTo>
                        <a:pt x="17" y="8"/>
                        <a:pt x="15" y="9"/>
                        <a:pt x="13" y="10"/>
                      </a:cubicBezTo>
                      <a:cubicBezTo>
                        <a:pt x="2" y="15"/>
                        <a:pt x="2" y="15"/>
                        <a:pt x="2" y="15"/>
                      </a:cubicBezTo>
                      <a:cubicBezTo>
                        <a:pt x="0" y="10"/>
                        <a:pt x="0" y="10"/>
                        <a:pt x="0" y="10"/>
                      </a:cubicBezTo>
                      <a:cubicBezTo>
                        <a:pt x="24" y="0"/>
                        <a:pt x="24" y="0"/>
                        <a:pt x="24" y="0"/>
                      </a:cubicBezTo>
                      <a:cubicBezTo>
                        <a:pt x="27" y="7"/>
                        <a:pt x="27" y="7"/>
                        <a:pt x="27" y="7"/>
                      </a:cubicBezTo>
                      <a:cubicBezTo>
                        <a:pt x="13" y="24"/>
                        <a:pt x="13" y="24"/>
                        <a:pt x="13" y="24"/>
                      </a:cubicBezTo>
                      <a:cubicBezTo>
                        <a:pt x="13" y="24"/>
                        <a:pt x="13" y="24"/>
                        <a:pt x="13" y="24"/>
                      </a:cubicBezTo>
                      <a:cubicBezTo>
                        <a:pt x="16" y="23"/>
                        <a:pt x="18" y="22"/>
                        <a:pt x="20" y="21"/>
                      </a:cubicBezTo>
                      <a:cubicBezTo>
                        <a:pt x="31" y="17"/>
                        <a:pt x="31" y="17"/>
                        <a:pt x="31" y="17"/>
                      </a:cubicBezTo>
                      <a:cubicBezTo>
                        <a:pt x="33" y="21"/>
                        <a:pt x="33" y="21"/>
                        <a:pt x="33" y="21"/>
                      </a:cubicBezTo>
                      <a:lnTo>
                        <a:pt x="9" y="31"/>
                      </a:lnTo>
                      <a:close/>
                    </a:path>
                  </a:pathLst>
                </a:custGeom>
                <a:solidFill>
                  <a:srgbClr val="F9CD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467" name="Freeform 402">
                  <a:extLst>
                    <a:ext uri="{FF2B5EF4-FFF2-40B4-BE49-F238E27FC236}">
                      <a16:creationId xmlns:a16="http://schemas.microsoft.com/office/drawing/2014/main" id="{5591AEBB-1091-403F-AD86-A26B5BD70D76}"/>
                    </a:ext>
                  </a:extLst>
                </p:cNvPr>
                <p:cNvSpPr>
                  <a:spLocks/>
                </p:cNvSpPr>
                <p:nvPr/>
              </p:nvSpPr>
              <p:spPr bwMode="auto">
                <a:xfrm>
                  <a:off x="9342438" y="5514976"/>
                  <a:ext cx="106363" cy="88900"/>
                </a:xfrm>
                <a:custGeom>
                  <a:avLst/>
                  <a:gdLst>
                    <a:gd name="T0" fmla="*/ 27 w 30"/>
                    <a:gd name="T1" fmla="*/ 16 h 25"/>
                    <a:gd name="T2" fmla="*/ 30 w 30"/>
                    <a:gd name="T3" fmla="*/ 21 h 25"/>
                    <a:gd name="T4" fmla="*/ 3 w 30"/>
                    <a:gd name="T5" fmla="*/ 25 h 25"/>
                    <a:gd name="T6" fmla="*/ 0 w 30"/>
                    <a:gd name="T7" fmla="*/ 20 h 25"/>
                    <a:gd name="T8" fmla="*/ 19 w 30"/>
                    <a:gd name="T9" fmla="*/ 0 h 25"/>
                    <a:gd name="T10" fmla="*/ 21 w 30"/>
                    <a:gd name="T11" fmla="*/ 5 h 25"/>
                    <a:gd name="T12" fmla="*/ 10 w 30"/>
                    <a:gd name="T13" fmla="*/ 16 h 25"/>
                    <a:gd name="T14" fmla="*/ 8 w 30"/>
                    <a:gd name="T15" fmla="*/ 19 h 25"/>
                    <a:gd name="T16" fmla="*/ 6 w 30"/>
                    <a:gd name="T17" fmla="*/ 20 h 25"/>
                    <a:gd name="T18" fmla="*/ 12 w 30"/>
                    <a:gd name="T19" fmla="*/ 19 h 25"/>
                    <a:gd name="T20" fmla="*/ 27 w 30"/>
                    <a:gd name="T21" fmla="*/ 16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 h="25">
                      <a:moveTo>
                        <a:pt x="27" y="16"/>
                      </a:moveTo>
                      <a:cubicBezTo>
                        <a:pt x="30" y="21"/>
                        <a:pt x="30" y="21"/>
                        <a:pt x="30" y="21"/>
                      </a:cubicBezTo>
                      <a:cubicBezTo>
                        <a:pt x="3" y="25"/>
                        <a:pt x="3" y="25"/>
                        <a:pt x="3" y="25"/>
                      </a:cubicBezTo>
                      <a:cubicBezTo>
                        <a:pt x="0" y="20"/>
                        <a:pt x="0" y="20"/>
                        <a:pt x="0" y="20"/>
                      </a:cubicBezTo>
                      <a:cubicBezTo>
                        <a:pt x="19" y="0"/>
                        <a:pt x="19" y="0"/>
                        <a:pt x="19" y="0"/>
                      </a:cubicBezTo>
                      <a:cubicBezTo>
                        <a:pt x="21" y="5"/>
                        <a:pt x="21" y="5"/>
                        <a:pt x="21" y="5"/>
                      </a:cubicBezTo>
                      <a:cubicBezTo>
                        <a:pt x="10" y="16"/>
                        <a:pt x="10" y="16"/>
                        <a:pt x="10" y="16"/>
                      </a:cubicBezTo>
                      <a:cubicBezTo>
                        <a:pt x="10" y="17"/>
                        <a:pt x="9" y="18"/>
                        <a:pt x="8" y="19"/>
                      </a:cubicBezTo>
                      <a:cubicBezTo>
                        <a:pt x="7" y="19"/>
                        <a:pt x="6" y="20"/>
                        <a:pt x="6" y="20"/>
                      </a:cubicBezTo>
                      <a:cubicBezTo>
                        <a:pt x="7" y="20"/>
                        <a:pt x="9" y="19"/>
                        <a:pt x="12" y="19"/>
                      </a:cubicBezTo>
                      <a:lnTo>
                        <a:pt x="27" y="16"/>
                      </a:lnTo>
                      <a:close/>
                    </a:path>
                  </a:pathLst>
                </a:custGeom>
                <a:solidFill>
                  <a:srgbClr val="F9CD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468" name="Freeform 403">
                  <a:extLst>
                    <a:ext uri="{FF2B5EF4-FFF2-40B4-BE49-F238E27FC236}">
                      <a16:creationId xmlns:a16="http://schemas.microsoft.com/office/drawing/2014/main" id="{6EC7DF3B-38F1-4E45-BD76-4B7786AD52CD}"/>
                    </a:ext>
                  </a:extLst>
                </p:cNvPr>
                <p:cNvSpPr>
                  <a:spLocks/>
                </p:cNvSpPr>
                <p:nvPr/>
              </p:nvSpPr>
              <p:spPr bwMode="auto">
                <a:xfrm>
                  <a:off x="9377363" y="5597526"/>
                  <a:ext cx="88900" cy="68263"/>
                </a:xfrm>
                <a:custGeom>
                  <a:avLst/>
                  <a:gdLst>
                    <a:gd name="T0" fmla="*/ 0 w 56"/>
                    <a:gd name="T1" fmla="*/ 31 h 43"/>
                    <a:gd name="T2" fmla="*/ 50 w 56"/>
                    <a:gd name="T3" fmla="*/ 0 h 43"/>
                    <a:gd name="T4" fmla="*/ 56 w 56"/>
                    <a:gd name="T5" fmla="*/ 11 h 43"/>
                    <a:gd name="T6" fmla="*/ 7 w 56"/>
                    <a:gd name="T7" fmla="*/ 43 h 43"/>
                    <a:gd name="T8" fmla="*/ 0 w 56"/>
                    <a:gd name="T9" fmla="*/ 31 h 43"/>
                  </a:gdLst>
                  <a:ahLst/>
                  <a:cxnLst>
                    <a:cxn ang="0">
                      <a:pos x="T0" y="T1"/>
                    </a:cxn>
                    <a:cxn ang="0">
                      <a:pos x="T2" y="T3"/>
                    </a:cxn>
                    <a:cxn ang="0">
                      <a:pos x="T4" y="T5"/>
                    </a:cxn>
                    <a:cxn ang="0">
                      <a:pos x="T6" y="T7"/>
                    </a:cxn>
                    <a:cxn ang="0">
                      <a:pos x="T8" y="T9"/>
                    </a:cxn>
                  </a:cxnLst>
                  <a:rect l="0" t="0" r="r" b="b"/>
                  <a:pathLst>
                    <a:path w="56" h="43">
                      <a:moveTo>
                        <a:pt x="0" y="31"/>
                      </a:moveTo>
                      <a:lnTo>
                        <a:pt x="50" y="0"/>
                      </a:lnTo>
                      <a:lnTo>
                        <a:pt x="56" y="11"/>
                      </a:lnTo>
                      <a:lnTo>
                        <a:pt x="7" y="43"/>
                      </a:lnTo>
                      <a:lnTo>
                        <a:pt x="0" y="31"/>
                      </a:lnTo>
                      <a:close/>
                    </a:path>
                  </a:pathLst>
                </a:custGeom>
                <a:solidFill>
                  <a:srgbClr val="F9CD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469" name="Freeform 404">
                  <a:extLst>
                    <a:ext uri="{FF2B5EF4-FFF2-40B4-BE49-F238E27FC236}">
                      <a16:creationId xmlns:a16="http://schemas.microsoft.com/office/drawing/2014/main" id="{993547E0-FBE3-454C-B9DE-7D176E57BE05}"/>
                    </a:ext>
                  </a:extLst>
                </p:cNvPr>
                <p:cNvSpPr>
                  <a:spLocks noEditPoints="1"/>
                </p:cNvSpPr>
                <p:nvPr/>
              </p:nvSpPr>
              <p:spPr bwMode="auto">
                <a:xfrm>
                  <a:off x="9402763" y="5632451"/>
                  <a:ext cx="103188" cy="114300"/>
                </a:xfrm>
                <a:custGeom>
                  <a:avLst/>
                  <a:gdLst>
                    <a:gd name="T0" fmla="*/ 12 w 29"/>
                    <a:gd name="T1" fmla="*/ 14 h 32"/>
                    <a:gd name="T2" fmla="*/ 4 w 29"/>
                    <a:gd name="T3" fmla="*/ 19 h 32"/>
                    <a:gd name="T4" fmla="*/ 0 w 29"/>
                    <a:gd name="T5" fmla="*/ 15 h 32"/>
                    <a:gd name="T6" fmla="*/ 21 w 29"/>
                    <a:gd name="T7" fmla="*/ 0 h 32"/>
                    <a:gd name="T8" fmla="*/ 25 w 29"/>
                    <a:gd name="T9" fmla="*/ 6 h 32"/>
                    <a:gd name="T10" fmla="*/ 29 w 29"/>
                    <a:gd name="T11" fmla="*/ 13 h 32"/>
                    <a:gd name="T12" fmla="*/ 25 w 29"/>
                    <a:gd name="T13" fmla="*/ 19 h 32"/>
                    <a:gd name="T14" fmla="*/ 21 w 29"/>
                    <a:gd name="T15" fmla="*/ 20 h 32"/>
                    <a:gd name="T16" fmla="*/ 17 w 29"/>
                    <a:gd name="T17" fmla="*/ 19 h 32"/>
                    <a:gd name="T18" fmla="*/ 13 w 29"/>
                    <a:gd name="T19" fmla="*/ 32 h 32"/>
                    <a:gd name="T20" fmla="*/ 9 w 29"/>
                    <a:gd name="T21" fmla="*/ 27 h 32"/>
                    <a:gd name="T22" fmla="*/ 13 w 29"/>
                    <a:gd name="T23" fmla="*/ 16 h 32"/>
                    <a:gd name="T24" fmla="*/ 12 w 29"/>
                    <a:gd name="T25" fmla="*/ 14 h 32"/>
                    <a:gd name="T26" fmla="*/ 15 w 29"/>
                    <a:gd name="T27" fmla="*/ 11 h 32"/>
                    <a:gd name="T28" fmla="*/ 16 w 29"/>
                    <a:gd name="T29" fmla="*/ 12 h 32"/>
                    <a:gd name="T30" fmla="*/ 19 w 29"/>
                    <a:gd name="T31" fmla="*/ 15 h 32"/>
                    <a:gd name="T32" fmla="*/ 22 w 29"/>
                    <a:gd name="T33" fmla="*/ 14 h 32"/>
                    <a:gd name="T34" fmla="*/ 23 w 29"/>
                    <a:gd name="T35" fmla="*/ 12 h 32"/>
                    <a:gd name="T36" fmla="*/ 22 w 29"/>
                    <a:gd name="T37" fmla="*/ 8 h 32"/>
                    <a:gd name="T38" fmla="*/ 21 w 29"/>
                    <a:gd name="T39" fmla="*/ 7 h 32"/>
                    <a:gd name="T40" fmla="*/ 15 w 29"/>
                    <a:gd name="T41" fmla="*/ 1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9" h="32">
                      <a:moveTo>
                        <a:pt x="12" y="14"/>
                      </a:moveTo>
                      <a:cubicBezTo>
                        <a:pt x="4" y="19"/>
                        <a:pt x="4" y="19"/>
                        <a:pt x="4" y="19"/>
                      </a:cubicBezTo>
                      <a:cubicBezTo>
                        <a:pt x="0" y="15"/>
                        <a:pt x="0" y="15"/>
                        <a:pt x="0" y="15"/>
                      </a:cubicBezTo>
                      <a:cubicBezTo>
                        <a:pt x="21" y="0"/>
                        <a:pt x="21" y="0"/>
                        <a:pt x="21" y="0"/>
                      </a:cubicBezTo>
                      <a:cubicBezTo>
                        <a:pt x="25" y="6"/>
                        <a:pt x="25" y="6"/>
                        <a:pt x="25" y="6"/>
                      </a:cubicBezTo>
                      <a:cubicBezTo>
                        <a:pt x="28" y="9"/>
                        <a:pt x="29" y="11"/>
                        <a:pt x="29" y="13"/>
                      </a:cubicBezTo>
                      <a:cubicBezTo>
                        <a:pt x="29" y="15"/>
                        <a:pt x="27" y="17"/>
                        <a:pt x="25" y="19"/>
                      </a:cubicBezTo>
                      <a:cubicBezTo>
                        <a:pt x="24" y="20"/>
                        <a:pt x="23" y="20"/>
                        <a:pt x="21" y="20"/>
                      </a:cubicBezTo>
                      <a:cubicBezTo>
                        <a:pt x="20" y="20"/>
                        <a:pt x="19" y="20"/>
                        <a:pt x="17" y="19"/>
                      </a:cubicBezTo>
                      <a:cubicBezTo>
                        <a:pt x="15" y="25"/>
                        <a:pt x="13" y="30"/>
                        <a:pt x="13" y="32"/>
                      </a:cubicBezTo>
                      <a:cubicBezTo>
                        <a:pt x="9" y="27"/>
                        <a:pt x="9" y="27"/>
                        <a:pt x="9" y="27"/>
                      </a:cubicBezTo>
                      <a:cubicBezTo>
                        <a:pt x="13" y="16"/>
                        <a:pt x="13" y="16"/>
                        <a:pt x="13" y="16"/>
                      </a:cubicBezTo>
                      <a:lnTo>
                        <a:pt x="12" y="14"/>
                      </a:lnTo>
                      <a:close/>
                      <a:moveTo>
                        <a:pt x="15" y="11"/>
                      </a:moveTo>
                      <a:cubicBezTo>
                        <a:pt x="16" y="12"/>
                        <a:pt x="16" y="12"/>
                        <a:pt x="16" y="12"/>
                      </a:cubicBezTo>
                      <a:cubicBezTo>
                        <a:pt x="17" y="14"/>
                        <a:pt x="18" y="15"/>
                        <a:pt x="19" y="15"/>
                      </a:cubicBezTo>
                      <a:cubicBezTo>
                        <a:pt x="20" y="15"/>
                        <a:pt x="21" y="15"/>
                        <a:pt x="22" y="14"/>
                      </a:cubicBezTo>
                      <a:cubicBezTo>
                        <a:pt x="23" y="14"/>
                        <a:pt x="23" y="13"/>
                        <a:pt x="23" y="12"/>
                      </a:cubicBezTo>
                      <a:cubicBezTo>
                        <a:pt x="23" y="11"/>
                        <a:pt x="23" y="10"/>
                        <a:pt x="22" y="8"/>
                      </a:cubicBezTo>
                      <a:cubicBezTo>
                        <a:pt x="21" y="7"/>
                        <a:pt x="21" y="7"/>
                        <a:pt x="21" y="7"/>
                      </a:cubicBezTo>
                      <a:lnTo>
                        <a:pt x="15" y="11"/>
                      </a:lnTo>
                      <a:close/>
                    </a:path>
                  </a:pathLst>
                </a:custGeom>
                <a:solidFill>
                  <a:srgbClr val="F9CD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470" name="Freeform 405">
                  <a:extLst>
                    <a:ext uri="{FF2B5EF4-FFF2-40B4-BE49-F238E27FC236}">
                      <a16:creationId xmlns:a16="http://schemas.microsoft.com/office/drawing/2014/main" id="{FFB52E1A-A049-4137-AD6F-E8C0E27AD7C2}"/>
                    </a:ext>
                  </a:extLst>
                </p:cNvPr>
                <p:cNvSpPr>
                  <a:spLocks noEditPoints="1"/>
                </p:cNvSpPr>
                <p:nvPr/>
              </p:nvSpPr>
              <p:spPr bwMode="auto">
                <a:xfrm>
                  <a:off x="9471026" y="5708651"/>
                  <a:ext cx="95250" cy="95250"/>
                </a:xfrm>
                <a:custGeom>
                  <a:avLst/>
                  <a:gdLst>
                    <a:gd name="T0" fmla="*/ 22 w 27"/>
                    <a:gd name="T1" fmla="*/ 23 h 27"/>
                    <a:gd name="T2" fmla="*/ 12 w 27"/>
                    <a:gd name="T3" fmla="*/ 27 h 27"/>
                    <a:gd name="T4" fmla="*/ 4 w 27"/>
                    <a:gd name="T5" fmla="*/ 23 h 27"/>
                    <a:gd name="T6" fmla="*/ 0 w 27"/>
                    <a:gd name="T7" fmla="*/ 14 h 27"/>
                    <a:gd name="T8" fmla="*/ 5 w 27"/>
                    <a:gd name="T9" fmla="*/ 5 h 27"/>
                    <a:gd name="T10" fmla="*/ 15 w 27"/>
                    <a:gd name="T11" fmla="*/ 0 h 27"/>
                    <a:gd name="T12" fmla="*/ 23 w 27"/>
                    <a:gd name="T13" fmla="*/ 5 h 27"/>
                    <a:gd name="T14" fmla="*/ 27 w 27"/>
                    <a:gd name="T15" fmla="*/ 14 h 27"/>
                    <a:gd name="T16" fmla="*/ 22 w 27"/>
                    <a:gd name="T17" fmla="*/ 23 h 27"/>
                    <a:gd name="T18" fmla="*/ 9 w 27"/>
                    <a:gd name="T19" fmla="*/ 9 h 27"/>
                    <a:gd name="T20" fmla="*/ 5 w 27"/>
                    <a:gd name="T21" fmla="*/ 14 h 27"/>
                    <a:gd name="T22" fmla="*/ 7 w 27"/>
                    <a:gd name="T23" fmla="*/ 19 h 27"/>
                    <a:gd name="T24" fmla="*/ 18 w 27"/>
                    <a:gd name="T25" fmla="*/ 18 h 27"/>
                    <a:gd name="T26" fmla="*/ 20 w 27"/>
                    <a:gd name="T27" fmla="*/ 8 h 27"/>
                    <a:gd name="T28" fmla="*/ 15 w 27"/>
                    <a:gd name="T29" fmla="*/ 6 h 27"/>
                    <a:gd name="T30" fmla="*/ 9 w 27"/>
                    <a:gd name="T31" fmla="*/ 9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7" h="27">
                      <a:moveTo>
                        <a:pt x="22" y="23"/>
                      </a:moveTo>
                      <a:cubicBezTo>
                        <a:pt x="19" y="26"/>
                        <a:pt x="15" y="27"/>
                        <a:pt x="12" y="27"/>
                      </a:cubicBezTo>
                      <a:cubicBezTo>
                        <a:pt x="9" y="27"/>
                        <a:pt x="6" y="25"/>
                        <a:pt x="4" y="23"/>
                      </a:cubicBezTo>
                      <a:cubicBezTo>
                        <a:pt x="1" y="20"/>
                        <a:pt x="0" y="17"/>
                        <a:pt x="0" y="14"/>
                      </a:cubicBezTo>
                      <a:cubicBezTo>
                        <a:pt x="0" y="10"/>
                        <a:pt x="2" y="7"/>
                        <a:pt x="5" y="5"/>
                      </a:cubicBezTo>
                      <a:cubicBezTo>
                        <a:pt x="9" y="2"/>
                        <a:pt x="12" y="0"/>
                        <a:pt x="15" y="0"/>
                      </a:cubicBezTo>
                      <a:cubicBezTo>
                        <a:pt x="18" y="0"/>
                        <a:pt x="21" y="2"/>
                        <a:pt x="23" y="5"/>
                      </a:cubicBezTo>
                      <a:cubicBezTo>
                        <a:pt x="26" y="8"/>
                        <a:pt x="27" y="11"/>
                        <a:pt x="27" y="14"/>
                      </a:cubicBezTo>
                      <a:cubicBezTo>
                        <a:pt x="27" y="17"/>
                        <a:pt x="25" y="20"/>
                        <a:pt x="22" y="23"/>
                      </a:cubicBezTo>
                      <a:close/>
                      <a:moveTo>
                        <a:pt x="9" y="9"/>
                      </a:moveTo>
                      <a:cubicBezTo>
                        <a:pt x="7" y="11"/>
                        <a:pt x="6" y="13"/>
                        <a:pt x="5" y="14"/>
                      </a:cubicBezTo>
                      <a:cubicBezTo>
                        <a:pt x="5" y="16"/>
                        <a:pt x="6" y="18"/>
                        <a:pt x="7" y="19"/>
                      </a:cubicBezTo>
                      <a:cubicBezTo>
                        <a:pt x="10" y="23"/>
                        <a:pt x="14" y="22"/>
                        <a:pt x="18" y="18"/>
                      </a:cubicBezTo>
                      <a:cubicBezTo>
                        <a:pt x="22" y="15"/>
                        <a:pt x="23" y="11"/>
                        <a:pt x="20" y="8"/>
                      </a:cubicBezTo>
                      <a:cubicBezTo>
                        <a:pt x="19" y="6"/>
                        <a:pt x="17" y="6"/>
                        <a:pt x="15" y="6"/>
                      </a:cubicBezTo>
                      <a:cubicBezTo>
                        <a:pt x="13" y="6"/>
                        <a:pt x="11" y="7"/>
                        <a:pt x="9" y="9"/>
                      </a:cubicBezTo>
                      <a:close/>
                    </a:path>
                  </a:pathLst>
                </a:custGeom>
                <a:solidFill>
                  <a:srgbClr val="F9CD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471" name="Freeform 406">
                  <a:extLst>
                    <a:ext uri="{FF2B5EF4-FFF2-40B4-BE49-F238E27FC236}">
                      <a16:creationId xmlns:a16="http://schemas.microsoft.com/office/drawing/2014/main" id="{34B0F1DA-F762-4BAC-8B32-58196B8414F6}"/>
                    </a:ext>
                  </a:extLst>
                </p:cNvPr>
                <p:cNvSpPr>
                  <a:spLocks/>
                </p:cNvSpPr>
                <p:nvPr/>
              </p:nvSpPr>
              <p:spPr bwMode="auto">
                <a:xfrm>
                  <a:off x="9531351" y="5768976"/>
                  <a:ext cx="123825" cy="120650"/>
                </a:xfrm>
                <a:custGeom>
                  <a:avLst/>
                  <a:gdLst>
                    <a:gd name="T0" fmla="*/ 18 w 35"/>
                    <a:gd name="T1" fmla="*/ 34 h 34"/>
                    <a:gd name="T2" fmla="*/ 12 w 35"/>
                    <a:gd name="T3" fmla="*/ 30 h 34"/>
                    <a:gd name="T4" fmla="*/ 17 w 35"/>
                    <a:gd name="T5" fmla="*/ 8 h 34"/>
                    <a:gd name="T6" fmla="*/ 17 w 35"/>
                    <a:gd name="T7" fmla="*/ 8 h 34"/>
                    <a:gd name="T8" fmla="*/ 12 w 35"/>
                    <a:gd name="T9" fmla="*/ 14 h 34"/>
                    <a:gd name="T10" fmla="*/ 4 w 35"/>
                    <a:gd name="T11" fmla="*/ 23 h 34"/>
                    <a:gd name="T12" fmla="*/ 0 w 35"/>
                    <a:gd name="T13" fmla="*/ 19 h 34"/>
                    <a:gd name="T14" fmla="*/ 17 w 35"/>
                    <a:gd name="T15" fmla="*/ 0 h 34"/>
                    <a:gd name="T16" fmla="*/ 23 w 35"/>
                    <a:gd name="T17" fmla="*/ 5 h 34"/>
                    <a:gd name="T18" fmla="*/ 18 w 35"/>
                    <a:gd name="T19" fmla="*/ 27 h 34"/>
                    <a:gd name="T20" fmla="*/ 18 w 35"/>
                    <a:gd name="T21" fmla="*/ 27 h 34"/>
                    <a:gd name="T22" fmla="*/ 23 w 35"/>
                    <a:gd name="T23" fmla="*/ 21 h 34"/>
                    <a:gd name="T24" fmla="*/ 31 w 35"/>
                    <a:gd name="T25" fmla="*/ 12 h 34"/>
                    <a:gd name="T26" fmla="*/ 35 w 35"/>
                    <a:gd name="T27" fmla="*/ 15 h 34"/>
                    <a:gd name="T28" fmla="*/ 18 w 35"/>
                    <a:gd name="T29" fmla="*/ 3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5" h="34">
                      <a:moveTo>
                        <a:pt x="18" y="34"/>
                      </a:moveTo>
                      <a:cubicBezTo>
                        <a:pt x="12" y="30"/>
                        <a:pt x="12" y="30"/>
                        <a:pt x="12" y="30"/>
                      </a:cubicBezTo>
                      <a:cubicBezTo>
                        <a:pt x="17" y="8"/>
                        <a:pt x="17" y="8"/>
                        <a:pt x="17" y="8"/>
                      </a:cubicBezTo>
                      <a:cubicBezTo>
                        <a:pt x="17" y="8"/>
                        <a:pt x="17" y="8"/>
                        <a:pt x="17" y="8"/>
                      </a:cubicBezTo>
                      <a:cubicBezTo>
                        <a:pt x="15" y="11"/>
                        <a:pt x="13" y="12"/>
                        <a:pt x="12" y="14"/>
                      </a:cubicBezTo>
                      <a:cubicBezTo>
                        <a:pt x="4" y="23"/>
                        <a:pt x="4" y="23"/>
                        <a:pt x="4" y="23"/>
                      </a:cubicBezTo>
                      <a:cubicBezTo>
                        <a:pt x="0" y="19"/>
                        <a:pt x="0" y="19"/>
                        <a:pt x="0" y="19"/>
                      </a:cubicBezTo>
                      <a:cubicBezTo>
                        <a:pt x="17" y="0"/>
                        <a:pt x="17" y="0"/>
                        <a:pt x="17" y="0"/>
                      </a:cubicBezTo>
                      <a:cubicBezTo>
                        <a:pt x="23" y="5"/>
                        <a:pt x="23" y="5"/>
                        <a:pt x="23" y="5"/>
                      </a:cubicBezTo>
                      <a:cubicBezTo>
                        <a:pt x="18" y="27"/>
                        <a:pt x="18" y="27"/>
                        <a:pt x="18" y="27"/>
                      </a:cubicBezTo>
                      <a:cubicBezTo>
                        <a:pt x="18" y="27"/>
                        <a:pt x="18" y="27"/>
                        <a:pt x="18" y="27"/>
                      </a:cubicBezTo>
                      <a:cubicBezTo>
                        <a:pt x="20" y="24"/>
                        <a:pt x="22" y="22"/>
                        <a:pt x="23" y="21"/>
                      </a:cubicBezTo>
                      <a:cubicBezTo>
                        <a:pt x="31" y="12"/>
                        <a:pt x="31" y="12"/>
                        <a:pt x="31" y="12"/>
                      </a:cubicBezTo>
                      <a:cubicBezTo>
                        <a:pt x="35" y="15"/>
                        <a:pt x="35" y="15"/>
                        <a:pt x="35" y="15"/>
                      </a:cubicBezTo>
                      <a:lnTo>
                        <a:pt x="18" y="34"/>
                      </a:lnTo>
                      <a:close/>
                    </a:path>
                  </a:pathLst>
                </a:custGeom>
                <a:solidFill>
                  <a:srgbClr val="F9CD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472" name="Freeform 407">
                  <a:extLst>
                    <a:ext uri="{FF2B5EF4-FFF2-40B4-BE49-F238E27FC236}">
                      <a16:creationId xmlns:a16="http://schemas.microsoft.com/office/drawing/2014/main" id="{DD0A196B-6B28-4855-AD43-3F338BCAF945}"/>
                    </a:ext>
                  </a:extLst>
                </p:cNvPr>
                <p:cNvSpPr>
                  <a:spLocks/>
                </p:cNvSpPr>
                <p:nvPr/>
              </p:nvSpPr>
              <p:spPr bwMode="auto">
                <a:xfrm>
                  <a:off x="9617076" y="5835651"/>
                  <a:ext cx="131763" cy="128588"/>
                </a:xfrm>
                <a:custGeom>
                  <a:avLst/>
                  <a:gdLst>
                    <a:gd name="T0" fmla="*/ 9 w 37"/>
                    <a:gd name="T1" fmla="*/ 27 h 36"/>
                    <a:gd name="T2" fmla="*/ 15 w 37"/>
                    <a:gd name="T3" fmla="*/ 7 h 36"/>
                    <a:gd name="T4" fmla="*/ 15 w 37"/>
                    <a:gd name="T5" fmla="*/ 7 h 36"/>
                    <a:gd name="T6" fmla="*/ 11 w 37"/>
                    <a:gd name="T7" fmla="*/ 14 h 36"/>
                    <a:gd name="T8" fmla="*/ 4 w 37"/>
                    <a:gd name="T9" fmla="*/ 24 h 36"/>
                    <a:gd name="T10" fmla="*/ 0 w 37"/>
                    <a:gd name="T11" fmla="*/ 21 h 36"/>
                    <a:gd name="T12" fmla="*/ 15 w 37"/>
                    <a:gd name="T13" fmla="*/ 0 h 36"/>
                    <a:gd name="T14" fmla="*/ 21 w 37"/>
                    <a:gd name="T15" fmla="*/ 4 h 36"/>
                    <a:gd name="T16" fmla="*/ 15 w 37"/>
                    <a:gd name="T17" fmla="*/ 23 h 36"/>
                    <a:gd name="T18" fmla="*/ 15 w 37"/>
                    <a:gd name="T19" fmla="*/ 23 h 36"/>
                    <a:gd name="T20" fmla="*/ 31 w 37"/>
                    <a:gd name="T21" fmla="*/ 11 h 36"/>
                    <a:gd name="T22" fmla="*/ 37 w 37"/>
                    <a:gd name="T23" fmla="*/ 15 h 36"/>
                    <a:gd name="T24" fmla="*/ 23 w 37"/>
                    <a:gd name="T25" fmla="*/ 36 h 36"/>
                    <a:gd name="T26" fmla="*/ 19 w 37"/>
                    <a:gd name="T27" fmla="*/ 33 h 36"/>
                    <a:gd name="T28" fmla="*/ 26 w 37"/>
                    <a:gd name="T29" fmla="*/ 23 h 36"/>
                    <a:gd name="T30" fmla="*/ 27 w 37"/>
                    <a:gd name="T31" fmla="*/ 22 h 36"/>
                    <a:gd name="T32" fmla="*/ 30 w 37"/>
                    <a:gd name="T33" fmla="*/ 17 h 36"/>
                    <a:gd name="T34" fmla="*/ 30 w 37"/>
                    <a:gd name="T35" fmla="*/ 17 h 36"/>
                    <a:gd name="T36" fmla="*/ 13 w 37"/>
                    <a:gd name="T37" fmla="*/ 30 h 36"/>
                    <a:gd name="T38" fmla="*/ 9 w 37"/>
                    <a:gd name="T39" fmla="*/ 27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7" h="36">
                      <a:moveTo>
                        <a:pt x="9" y="27"/>
                      </a:moveTo>
                      <a:cubicBezTo>
                        <a:pt x="15" y="7"/>
                        <a:pt x="15" y="7"/>
                        <a:pt x="15" y="7"/>
                      </a:cubicBezTo>
                      <a:cubicBezTo>
                        <a:pt x="15" y="7"/>
                        <a:pt x="15" y="7"/>
                        <a:pt x="15" y="7"/>
                      </a:cubicBezTo>
                      <a:cubicBezTo>
                        <a:pt x="13" y="10"/>
                        <a:pt x="12" y="13"/>
                        <a:pt x="11" y="14"/>
                      </a:cubicBezTo>
                      <a:cubicBezTo>
                        <a:pt x="4" y="24"/>
                        <a:pt x="4" y="24"/>
                        <a:pt x="4" y="24"/>
                      </a:cubicBezTo>
                      <a:cubicBezTo>
                        <a:pt x="0" y="21"/>
                        <a:pt x="0" y="21"/>
                        <a:pt x="0" y="21"/>
                      </a:cubicBezTo>
                      <a:cubicBezTo>
                        <a:pt x="15" y="0"/>
                        <a:pt x="15" y="0"/>
                        <a:pt x="15" y="0"/>
                      </a:cubicBezTo>
                      <a:cubicBezTo>
                        <a:pt x="21" y="4"/>
                        <a:pt x="21" y="4"/>
                        <a:pt x="21" y="4"/>
                      </a:cubicBezTo>
                      <a:cubicBezTo>
                        <a:pt x="15" y="23"/>
                        <a:pt x="15" y="23"/>
                        <a:pt x="15" y="23"/>
                      </a:cubicBezTo>
                      <a:cubicBezTo>
                        <a:pt x="15" y="23"/>
                        <a:pt x="15" y="23"/>
                        <a:pt x="15" y="23"/>
                      </a:cubicBezTo>
                      <a:cubicBezTo>
                        <a:pt x="31" y="11"/>
                        <a:pt x="31" y="11"/>
                        <a:pt x="31" y="11"/>
                      </a:cubicBezTo>
                      <a:cubicBezTo>
                        <a:pt x="37" y="15"/>
                        <a:pt x="37" y="15"/>
                        <a:pt x="37" y="15"/>
                      </a:cubicBezTo>
                      <a:cubicBezTo>
                        <a:pt x="23" y="36"/>
                        <a:pt x="23" y="36"/>
                        <a:pt x="23" y="36"/>
                      </a:cubicBezTo>
                      <a:cubicBezTo>
                        <a:pt x="19" y="33"/>
                        <a:pt x="19" y="33"/>
                        <a:pt x="19" y="33"/>
                      </a:cubicBezTo>
                      <a:cubicBezTo>
                        <a:pt x="26" y="23"/>
                        <a:pt x="26" y="23"/>
                        <a:pt x="26" y="23"/>
                      </a:cubicBezTo>
                      <a:cubicBezTo>
                        <a:pt x="26" y="23"/>
                        <a:pt x="26" y="22"/>
                        <a:pt x="27" y="22"/>
                      </a:cubicBezTo>
                      <a:cubicBezTo>
                        <a:pt x="27" y="21"/>
                        <a:pt x="28" y="19"/>
                        <a:pt x="30" y="17"/>
                      </a:cubicBezTo>
                      <a:cubicBezTo>
                        <a:pt x="30" y="17"/>
                        <a:pt x="30" y="17"/>
                        <a:pt x="30" y="17"/>
                      </a:cubicBezTo>
                      <a:cubicBezTo>
                        <a:pt x="13" y="30"/>
                        <a:pt x="13" y="30"/>
                        <a:pt x="13" y="30"/>
                      </a:cubicBezTo>
                      <a:lnTo>
                        <a:pt x="9" y="27"/>
                      </a:lnTo>
                      <a:close/>
                    </a:path>
                  </a:pathLst>
                </a:custGeom>
                <a:solidFill>
                  <a:srgbClr val="F9CD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473" name="Freeform 408">
                  <a:extLst>
                    <a:ext uri="{FF2B5EF4-FFF2-40B4-BE49-F238E27FC236}">
                      <a16:creationId xmlns:a16="http://schemas.microsoft.com/office/drawing/2014/main" id="{D37E3824-0CDB-4233-A3FC-8D4EE2DEDB05}"/>
                    </a:ext>
                  </a:extLst>
                </p:cNvPr>
                <p:cNvSpPr>
                  <a:spLocks/>
                </p:cNvSpPr>
                <p:nvPr/>
              </p:nvSpPr>
              <p:spPr bwMode="auto">
                <a:xfrm>
                  <a:off x="9723438" y="5900738"/>
                  <a:ext cx="88900" cy="103188"/>
                </a:xfrm>
                <a:custGeom>
                  <a:avLst/>
                  <a:gdLst>
                    <a:gd name="T0" fmla="*/ 29 w 56"/>
                    <a:gd name="T1" fmla="*/ 65 h 65"/>
                    <a:gd name="T2" fmla="*/ 0 w 56"/>
                    <a:gd name="T3" fmla="*/ 49 h 65"/>
                    <a:gd name="T4" fmla="*/ 27 w 56"/>
                    <a:gd name="T5" fmla="*/ 0 h 65"/>
                    <a:gd name="T6" fmla="*/ 56 w 56"/>
                    <a:gd name="T7" fmla="*/ 15 h 65"/>
                    <a:gd name="T8" fmla="*/ 51 w 56"/>
                    <a:gd name="T9" fmla="*/ 22 h 65"/>
                    <a:gd name="T10" fmla="*/ 33 w 56"/>
                    <a:gd name="T11" fmla="*/ 13 h 65"/>
                    <a:gd name="T12" fmla="*/ 27 w 56"/>
                    <a:gd name="T13" fmla="*/ 24 h 65"/>
                    <a:gd name="T14" fmla="*/ 45 w 56"/>
                    <a:gd name="T15" fmla="*/ 33 h 65"/>
                    <a:gd name="T16" fmla="*/ 40 w 56"/>
                    <a:gd name="T17" fmla="*/ 42 h 65"/>
                    <a:gd name="T18" fmla="*/ 22 w 56"/>
                    <a:gd name="T19" fmla="*/ 33 h 65"/>
                    <a:gd name="T20" fmla="*/ 16 w 56"/>
                    <a:gd name="T21" fmla="*/ 47 h 65"/>
                    <a:gd name="T22" fmla="*/ 33 w 56"/>
                    <a:gd name="T23" fmla="*/ 56 h 65"/>
                    <a:gd name="T24" fmla="*/ 29 w 56"/>
                    <a:gd name="T25" fmla="*/ 65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6" h="65">
                      <a:moveTo>
                        <a:pt x="29" y="65"/>
                      </a:moveTo>
                      <a:lnTo>
                        <a:pt x="0" y="49"/>
                      </a:lnTo>
                      <a:lnTo>
                        <a:pt x="27" y="0"/>
                      </a:lnTo>
                      <a:lnTo>
                        <a:pt x="56" y="15"/>
                      </a:lnTo>
                      <a:lnTo>
                        <a:pt x="51" y="22"/>
                      </a:lnTo>
                      <a:lnTo>
                        <a:pt x="33" y="13"/>
                      </a:lnTo>
                      <a:lnTo>
                        <a:pt x="27" y="24"/>
                      </a:lnTo>
                      <a:lnTo>
                        <a:pt x="45" y="33"/>
                      </a:lnTo>
                      <a:lnTo>
                        <a:pt x="40" y="42"/>
                      </a:lnTo>
                      <a:lnTo>
                        <a:pt x="22" y="33"/>
                      </a:lnTo>
                      <a:lnTo>
                        <a:pt x="16" y="47"/>
                      </a:lnTo>
                      <a:lnTo>
                        <a:pt x="33" y="56"/>
                      </a:lnTo>
                      <a:lnTo>
                        <a:pt x="29" y="65"/>
                      </a:lnTo>
                      <a:close/>
                    </a:path>
                  </a:pathLst>
                </a:custGeom>
                <a:solidFill>
                  <a:srgbClr val="F9CD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474" name="Freeform 409">
                  <a:extLst>
                    <a:ext uri="{FF2B5EF4-FFF2-40B4-BE49-F238E27FC236}">
                      <a16:creationId xmlns:a16="http://schemas.microsoft.com/office/drawing/2014/main" id="{FCC5455D-3DF0-4073-9D60-0E88851C273B}"/>
                    </a:ext>
                  </a:extLst>
                </p:cNvPr>
                <p:cNvSpPr>
                  <a:spLocks/>
                </p:cNvSpPr>
                <p:nvPr/>
              </p:nvSpPr>
              <p:spPr bwMode="auto">
                <a:xfrm>
                  <a:off x="9794876" y="5932488"/>
                  <a:ext cx="109538" cy="114300"/>
                </a:xfrm>
                <a:custGeom>
                  <a:avLst/>
                  <a:gdLst>
                    <a:gd name="T0" fmla="*/ 21 w 31"/>
                    <a:gd name="T1" fmla="*/ 32 h 32"/>
                    <a:gd name="T2" fmla="*/ 15 w 31"/>
                    <a:gd name="T3" fmla="*/ 30 h 32"/>
                    <a:gd name="T4" fmla="*/ 12 w 31"/>
                    <a:gd name="T5" fmla="*/ 7 h 32"/>
                    <a:gd name="T6" fmla="*/ 12 w 31"/>
                    <a:gd name="T7" fmla="*/ 7 h 32"/>
                    <a:gd name="T8" fmla="*/ 9 w 31"/>
                    <a:gd name="T9" fmla="*/ 14 h 32"/>
                    <a:gd name="T10" fmla="*/ 4 w 31"/>
                    <a:gd name="T11" fmla="*/ 25 h 32"/>
                    <a:gd name="T12" fmla="*/ 0 w 31"/>
                    <a:gd name="T13" fmla="*/ 24 h 32"/>
                    <a:gd name="T14" fmla="*/ 10 w 31"/>
                    <a:gd name="T15" fmla="*/ 0 h 32"/>
                    <a:gd name="T16" fmla="*/ 16 w 31"/>
                    <a:gd name="T17" fmla="*/ 2 h 32"/>
                    <a:gd name="T18" fmla="*/ 19 w 31"/>
                    <a:gd name="T19" fmla="*/ 24 h 32"/>
                    <a:gd name="T20" fmla="*/ 19 w 31"/>
                    <a:gd name="T21" fmla="*/ 24 h 32"/>
                    <a:gd name="T22" fmla="*/ 22 w 31"/>
                    <a:gd name="T23" fmla="*/ 18 h 32"/>
                    <a:gd name="T24" fmla="*/ 26 w 31"/>
                    <a:gd name="T25" fmla="*/ 7 h 32"/>
                    <a:gd name="T26" fmla="*/ 31 w 31"/>
                    <a:gd name="T27" fmla="*/ 8 h 32"/>
                    <a:gd name="T28" fmla="*/ 21 w 31"/>
                    <a:gd name="T29"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 h="32">
                      <a:moveTo>
                        <a:pt x="21" y="32"/>
                      </a:moveTo>
                      <a:cubicBezTo>
                        <a:pt x="15" y="30"/>
                        <a:pt x="15" y="30"/>
                        <a:pt x="15" y="30"/>
                      </a:cubicBezTo>
                      <a:cubicBezTo>
                        <a:pt x="12" y="7"/>
                        <a:pt x="12" y="7"/>
                        <a:pt x="12" y="7"/>
                      </a:cubicBezTo>
                      <a:cubicBezTo>
                        <a:pt x="12" y="7"/>
                        <a:pt x="12" y="7"/>
                        <a:pt x="12" y="7"/>
                      </a:cubicBezTo>
                      <a:cubicBezTo>
                        <a:pt x="10" y="11"/>
                        <a:pt x="10" y="13"/>
                        <a:pt x="9" y="14"/>
                      </a:cubicBezTo>
                      <a:cubicBezTo>
                        <a:pt x="4" y="25"/>
                        <a:pt x="4" y="25"/>
                        <a:pt x="4" y="25"/>
                      </a:cubicBezTo>
                      <a:cubicBezTo>
                        <a:pt x="0" y="24"/>
                        <a:pt x="0" y="24"/>
                        <a:pt x="0" y="24"/>
                      </a:cubicBezTo>
                      <a:cubicBezTo>
                        <a:pt x="10" y="0"/>
                        <a:pt x="10" y="0"/>
                        <a:pt x="10" y="0"/>
                      </a:cubicBezTo>
                      <a:cubicBezTo>
                        <a:pt x="16" y="2"/>
                        <a:pt x="16" y="2"/>
                        <a:pt x="16" y="2"/>
                      </a:cubicBezTo>
                      <a:cubicBezTo>
                        <a:pt x="19" y="24"/>
                        <a:pt x="19" y="24"/>
                        <a:pt x="19" y="24"/>
                      </a:cubicBezTo>
                      <a:cubicBezTo>
                        <a:pt x="19" y="24"/>
                        <a:pt x="19" y="24"/>
                        <a:pt x="19" y="24"/>
                      </a:cubicBezTo>
                      <a:cubicBezTo>
                        <a:pt x="20" y="21"/>
                        <a:pt x="21" y="19"/>
                        <a:pt x="22" y="18"/>
                      </a:cubicBezTo>
                      <a:cubicBezTo>
                        <a:pt x="26" y="7"/>
                        <a:pt x="26" y="7"/>
                        <a:pt x="26" y="7"/>
                      </a:cubicBezTo>
                      <a:cubicBezTo>
                        <a:pt x="31" y="8"/>
                        <a:pt x="31" y="8"/>
                        <a:pt x="31" y="8"/>
                      </a:cubicBezTo>
                      <a:lnTo>
                        <a:pt x="21" y="32"/>
                      </a:lnTo>
                      <a:close/>
                    </a:path>
                  </a:pathLst>
                </a:custGeom>
                <a:solidFill>
                  <a:srgbClr val="F9CD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475" name="Freeform 410">
                  <a:extLst>
                    <a:ext uri="{FF2B5EF4-FFF2-40B4-BE49-F238E27FC236}">
                      <a16:creationId xmlns:a16="http://schemas.microsoft.com/office/drawing/2014/main" id="{1FC6B9D5-E08E-40C4-B8F4-130F1DFFA7AB}"/>
                    </a:ext>
                  </a:extLst>
                </p:cNvPr>
                <p:cNvSpPr>
                  <a:spLocks/>
                </p:cNvSpPr>
                <p:nvPr/>
              </p:nvSpPr>
              <p:spPr bwMode="auto">
                <a:xfrm>
                  <a:off x="9912351" y="5964238"/>
                  <a:ext cx="69850" cy="103188"/>
                </a:xfrm>
                <a:custGeom>
                  <a:avLst/>
                  <a:gdLst>
                    <a:gd name="T0" fmla="*/ 13 w 44"/>
                    <a:gd name="T1" fmla="*/ 65 h 65"/>
                    <a:gd name="T2" fmla="*/ 0 w 44"/>
                    <a:gd name="T3" fmla="*/ 61 h 65"/>
                    <a:gd name="T4" fmla="*/ 13 w 44"/>
                    <a:gd name="T5" fmla="*/ 16 h 65"/>
                    <a:gd name="T6" fmla="*/ 0 w 44"/>
                    <a:gd name="T7" fmla="*/ 11 h 65"/>
                    <a:gd name="T8" fmla="*/ 2 w 44"/>
                    <a:gd name="T9" fmla="*/ 0 h 65"/>
                    <a:gd name="T10" fmla="*/ 44 w 44"/>
                    <a:gd name="T11" fmla="*/ 14 h 65"/>
                    <a:gd name="T12" fmla="*/ 40 w 44"/>
                    <a:gd name="T13" fmla="*/ 23 h 65"/>
                    <a:gd name="T14" fmla="*/ 27 w 44"/>
                    <a:gd name="T15" fmla="*/ 18 h 65"/>
                    <a:gd name="T16" fmla="*/ 13 w 44"/>
                    <a:gd name="T17" fmla="*/ 65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 h="65">
                      <a:moveTo>
                        <a:pt x="13" y="65"/>
                      </a:moveTo>
                      <a:lnTo>
                        <a:pt x="0" y="61"/>
                      </a:lnTo>
                      <a:lnTo>
                        <a:pt x="13" y="16"/>
                      </a:lnTo>
                      <a:lnTo>
                        <a:pt x="0" y="11"/>
                      </a:lnTo>
                      <a:lnTo>
                        <a:pt x="2" y="0"/>
                      </a:lnTo>
                      <a:lnTo>
                        <a:pt x="44" y="14"/>
                      </a:lnTo>
                      <a:lnTo>
                        <a:pt x="40" y="23"/>
                      </a:lnTo>
                      <a:lnTo>
                        <a:pt x="27" y="18"/>
                      </a:lnTo>
                      <a:lnTo>
                        <a:pt x="13" y="65"/>
                      </a:lnTo>
                      <a:close/>
                    </a:path>
                  </a:pathLst>
                </a:custGeom>
                <a:solidFill>
                  <a:srgbClr val="F9CD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grpSp>
        </p:grpSp>
        <p:sp>
          <p:nvSpPr>
            <p:cNvPr id="323" name="Rectangle 509">
              <a:extLst>
                <a:ext uri="{FF2B5EF4-FFF2-40B4-BE49-F238E27FC236}">
                  <a16:creationId xmlns:a16="http://schemas.microsoft.com/office/drawing/2014/main" id="{4DA53C00-0664-47D5-A43C-F17010B36E34}"/>
                </a:ext>
              </a:extLst>
            </p:cNvPr>
            <p:cNvSpPr>
              <a:spLocks noChangeArrowheads="1"/>
            </p:cNvSpPr>
            <p:nvPr/>
          </p:nvSpPr>
          <p:spPr bwMode="auto">
            <a:xfrm>
              <a:off x="9431339" y="2386012"/>
              <a:ext cx="1532042" cy="3230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482163"/>
              <a:r>
                <a:rPr lang="en-US" altLang="en-US" sz="1107" b="1" dirty="0">
                  <a:solidFill>
                    <a:srgbClr val="BE0071"/>
                  </a:solidFill>
                  <a:latin typeface="Open Sans Extrabold" panose="020B0906030804020204" pitchFamily="34" charset="0"/>
                </a:rPr>
                <a:t>OUTCOMES</a:t>
              </a:r>
              <a:endParaRPr lang="en-US" altLang="en-US" sz="949" dirty="0"/>
            </a:p>
          </p:txBody>
        </p:sp>
      </p:grpSp>
      <p:sp>
        <p:nvSpPr>
          <p:cNvPr id="2" name="Title 1">
            <a:extLst>
              <a:ext uri="{FF2B5EF4-FFF2-40B4-BE49-F238E27FC236}">
                <a16:creationId xmlns:a16="http://schemas.microsoft.com/office/drawing/2014/main" id="{AECABA09-7E48-4395-A6AF-CACD310916E8}"/>
              </a:ext>
            </a:extLst>
          </p:cNvPr>
          <p:cNvSpPr>
            <a:spLocks noGrp="1"/>
          </p:cNvSpPr>
          <p:nvPr>
            <p:ph type="title"/>
          </p:nvPr>
        </p:nvSpPr>
        <p:spPr/>
        <p:txBody>
          <a:bodyPr/>
          <a:lstStyle/>
          <a:p>
            <a:pPr algn="ctr"/>
            <a:r>
              <a:rPr lang="en-US" dirty="0"/>
              <a:t>GVC–led development: Policies for benefitting from GVCs</a:t>
            </a:r>
          </a:p>
        </p:txBody>
      </p:sp>
      <p:sp>
        <p:nvSpPr>
          <p:cNvPr id="12" name="Slide Number Placeholder 11">
            <a:extLst>
              <a:ext uri="{FF2B5EF4-FFF2-40B4-BE49-F238E27FC236}">
                <a16:creationId xmlns:a16="http://schemas.microsoft.com/office/drawing/2014/main" id="{7E654EC5-3D21-4E89-BFB6-EAB3390FF787}"/>
              </a:ext>
            </a:extLst>
          </p:cNvPr>
          <p:cNvSpPr>
            <a:spLocks noGrp="1"/>
          </p:cNvSpPr>
          <p:nvPr>
            <p:ph type="sldNum" sz="quarter" idx="7"/>
          </p:nvPr>
        </p:nvSpPr>
        <p:spPr/>
        <p:txBody>
          <a:bodyPr/>
          <a:lstStyle/>
          <a:p>
            <a:pPr marL="38100">
              <a:spcBef>
                <a:spcPts val="65"/>
              </a:spcBef>
            </a:pPr>
            <a:fld id="{81D60167-4931-47E6-BA6A-407CBD079E47}" type="slidenum">
              <a:rPr lang="en-US" smtClean="0">
                <a:latin typeface="FuturaPT-Demi"/>
                <a:cs typeface="FuturaPT-Demi"/>
              </a:rPr>
              <a:pPr marL="38100">
                <a:spcBef>
                  <a:spcPts val="65"/>
                </a:spcBef>
              </a:pPr>
              <a:t>32</a:t>
            </a:fld>
            <a:r>
              <a:rPr lang="en-US" b="1">
                <a:latin typeface="FuturaPT-Demi"/>
                <a:cs typeface="FuturaPT-Demi"/>
              </a:rPr>
              <a:t>  </a:t>
            </a:r>
            <a:r>
              <a:rPr lang="en-US"/>
              <a:t>|  </a:t>
            </a:r>
            <a:r>
              <a:rPr lang="en-US" spc="-10"/>
              <a:t>World </a:t>
            </a:r>
            <a:r>
              <a:rPr lang="en-US" spc="-5"/>
              <a:t>Development </a:t>
            </a:r>
            <a:r>
              <a:rPr lang="en-US" spc="-10"/>
              <a:t>Report</a:t>
            </a:r>
            <a:r>
              <a:rPr lang="en-US" spc="80"/>
              <a:t> </a:t>
            </a:r>
            <a:r>
              <a:rPr lang="en-US" spc="-10"/>
              <a:t>2020</a:t>
            </a:r>
            <a:endParaRPr lang="en-US" spc="-10" dirty="0"/>
          </a:p>
        </p:txBody>
      </p:sp>
      <p:grpSp>
        <p:nvGrpSpPr>
          <p:cNvPr id="240" name="Group 239">
            <a:extLst>
              <a:ext uri="{FF2B5EF4-FFF2-40B4-BE49-F238E27FC236}">
                <a16:creationId xmlns:a16="http://schemas.microsoft.com/office/drawing/2014/main" id="{E5FEB88F-DE32-4161-B029-B7CA0BE5810F}"/>
              </a:ext>
            </a:extLst>
          </p:cNvPr>
          <p:cNvGrpSpPr/>
          <p:nvPr/>
        </p:nvGrpSpPr>
        <p:grpSpPr>
          <a:xfrm>
            <a:off x="3370679" y="1599810"/>
            <a:ext cx="4261973" cy="2728298"/>
            <a:chOff x="4224338" y="3033713"/>
            <a:chExt cx="8081963" cy="5173663"/>
          </a:xfrm>
        </p:grpSpPr>
        <p:grpSp>
          <p:nvGrpSpPr>
            <p:cNvPr id="242" name="Group 241">
              <a:extLst>
                <a:ext uri="{FF2B5EF4-FFF2-40B4-BE49-F238E27FC236}">
                  <a16:creationId xmlns:a16="http://schemas.microsoft.com/office/drawing/2014/main" id="{945F4FA5-D006-416C-9C26-25C992877DBB}"/>
                </a:ext>
              </a:extLst>
            </p:cNvPr>
            <p:cNvGrpSpPr/>
            <p:nvPr/>
          </p:nvGrpSpPr>
          <p:grpSpPr>
            <a:xfrm>
              <a:off x="4224338" y="3214688"/>
              <a:ext cx="7897813" cy="4992688"/>
              <a:chOff x="4224338" y="3214688"/>
              <a:chExt cx="7897813" cy="4992688"/>
            </a:xfrm>
          </p:grpSpPr>
          <p:sp>
            <p:nvSpPr>
              <p:cNvPr id="289" name="Freeform 267">
                <a:extLst>
                  <a:ext uri="{FF2B5EF4-FFF2-40B4-BE49-F238E27FC236}">
                    <a16:creationId xmlns:a16="http://schemas.microsoft.com/office/drawing/2014/main" id="{E05B0BC7-2E55-45D8-9728-19A6195F1B78}"/>
                  </a:ext>
                </a:extLst>
              </p:cNvPr>
              <p:cNvSpPr>
                <a:spLocks/>
              </p:cNvSpPr>
              <p:nvPr/>
            </p:nvSpPr>
            <p:spPr bwMode="auto">
              <a:xfrm>
                <a:off x="4745038" y="3214688"/>
                <a:ext cx="7377113" cy="4992688"/>
              </a:xfrm>
              <a:custGeom>
                <a:avLst/>
                <a:gdLst>
                  <a:gd name="T0" fmla="*/ 947 w 2073"/>
                  <a:gd name="T1" fmla="*/ 1402 h 1402"/>
                  <a:gd name="T2" fmla="*/ 1758 w 2073"/>
                  <a:gd name="T3" fmla="*/ 1031 h 1402"/>
                  <a:gd name="T4" fmla="*/ 2073 w 2073"/>
                  <a:gd name="T5" fmla="*/ 540 h 1402"/>
                  <a:gd name="T6" fmla="*/ 1533 w 2073"/>
                  <a:gd name="T7" fmla="*/ 0 h 1402"/>
                  <a:gd name="T8" fmla="*/ 1415 w 2073"/>
                  <a:gd name="T9" fmla="*/ 13 h 1402"/>
                  <a:gd name="T10" fmla="*/ 731 w 2073"/>
                  <a:gd name="T11" fmla="*/ 186 h 1402"/>
                  <a:gd name="T12" fmla="*/ 318 w 2073"/>
                  <a:gd name="T13" fmla="*/ 291 h 1402"/>
                  <a:gd name="T14" fmla="*/ 0 w 2073"/>
                  <a:gd name="T15" fmla="*/ 499 h 140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73" h="1402">
                    <a:moveTo>
                      <a:pt x="947" y="1402"/>
                    </a:moveTo>
                    <a:cubicBezTo>
                      <a:pt x="1758" y="1031"/>
                      <a:pt x="1758" y="1031"/>
                      <a:pt x="1758" y="1031"/>
                    </a:cubicBezTo>
                    <a:cubicBezTo>
                      <a:pt x="1944" y="946"/>
                      <a:pt x="2073" y="758"/>
                      <a:pt x="2073" y="540"/>
                    </a:cubicBezTo>
                    <a:cubicBezTo>
                      <a:pt x="2073" y="242"/>
                      <a:pt x="1832" y="0"/>
                      <a:pt x="1533" y="0"/>
                    </a:cubicBezTo>
                    <a:cubicBezTo>
                      <a:pt x="1493" y="0"/>
                      <a:pt x="1453" y="5"/>
                      <a:pt x="1415" y="13"/>
                    </a:cubicBezTo>
                    <a:cubicBezTo>
                      <a:pt x="731" y="186"/>
                      <a:pt x="731" y="186"/>
                      <a:pt x="731" y="186"/>
                    </a:cubicBezTo>
                    <a:cubicBezTo>
                      <a:pt x="318" y="291"/>
                      <a:pt x="318" y="291"/>
                      <a:pt x="318" y="291"/>
                    </a:cubicBezTo>
                    <a:cubicBezTo>
                      <a:pt x="192" y="327"/>
                      <a:pt x="82" y="400"/>
                      <a:pt x="0" y="499"/>
                    </a:cubicBezTo>
                  </a:path>
                </a:pathLst>
              </a:custGeom>
              <a:noFill/>
              <a:ln w="28575" cap="flat">
                <a:solidFill>
                  <a:srgbClr val="BE007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48220" tIns="24110" rIns="48220" bIns="24110" numCol="1" anchor="t" anchorCtr="0" compatLnSpc="1">
                <a:prstTxWarp prst="textNoShape">
                  <a:avLst/>
                </a:prstTxWarp>
              </a:bodyPr>
              <a:lstStyle/>
              <a:p>
                <a:endParaRPr lang="en-US" sz="949" dirty="0"/>
              </a:p>
            </p:txBody>
          </p:sp>
          <p:sp>
            <p:nvSpPr>
              <p:cNvPr id="290" name="Freeform 266">
                <a:extLst>
                  <a:ext uri="{FF2B5EF4-FFF2-40B4-BE49-F238E27FC236}">
                    <a16:creationId xmlns:a16="http://schemas.microsoft.com/office/drawing/2014/main" id="{D5BB6706-94A0-4FDB-A3A6-058A39772AA8}"/>
                  </a:ext>
                </a:extLst>
              </p:cNvPr>
              <p:cNvSpPr>
                <a:spLocks/>
              </p:cNvSpPr>
              <p:nvPr/>
            </p:nvSpPr>
            <p:spPr bwMode="auto">
              <a:xfrm>
                <a:off x="4224338" y="6462713"/>
                <a:ext cx="719138" cy="1646238"/>
              </a:xfrm>
              <a:custGeom>
                <a:avLst/>
                <a:gdLst>
                  <a:gd name="T0" fmla="*/ 0 w 202"/>
                  <a:gd name="T1" fmla="*/ 0 h 462"/>
                  <a:gd name="T2" fmla="*/ 202 w 202"/>
                  <a:gd name="T3" fmla="*/ 462 h 462"/>
                </a:gdLst>
                <a:ahLst/>
                <a:cxnLst>
                  <a:cxn ang="0">
                    <a:pos x="T0" y="T1"/>
                  </a:cxn>
                  <a:cxn ang="0">
                    <a:pos x="T2" y="T3"/>
                  </a:cxn>
                </a:cxnLst>
                <a:rect l="0" t="0" r="r" b="b"/>
                <a:pathLst>
                  <a:path w="202" h="462">
                    <a:moveTo>
                      <a:pt x="0" y="0"/>
                    </a:moveTo>
                    <a:cubicBezTo>
                      <a:pt x="1" y="182"/>
                      <a:pt x="79" y="346"/>
                      <a:pt x="202" y="462"/>
                    </a:cubicBezTo>
                  </a:path>
                </a:pathLst>
              </a:custGeom>
              <a:noFill/>
              <a:ln w="28575" cap="flat">
                <a:solidFill>
                  <a:srgbClr val="BE007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48220" tIns="24110" rIns="48220" bIns="24110" numCol="1" anchor="t" anchorCtr="0" compatLnSpc="1">
                <a:prstTxWarp prst="textNoShape">
                  <a:avLst/>
                </a:prstTxWarp>
              </a:bodyPr>
              <a:lstStyle/>
              <a:p>
                <a:endParaRPr lang="en-US" sz="949"/>
              </a:p>
            </p:txBody>
          </p:sp>
        </p:grpSp>
        <p:grpSp>
          <p:nvGrpSpPr>
            <p:cNvPr id="243" name="Group 242">
              <a:extLst>
                <a:ext uri="{FF2B5EF4-FFF2-40B4-BE49-F238E27FC236}">
                  <a16:creationId xmlns:a16="http://schemas.microsoft.com/office/drawing/2014/main" id="{BD8E344D-00B1-4486-B54E-469AB83F34B5}"/>
                </a:ext>
              </a:extLst>
            </p:cNvPr>
            <p:cNvGrpSpPr/>
            <p:nvPr/>
          </p:nvGrpSpPr>
          <p:grpSpPr>
            <a:xfrm>
              <a:off x="10217151" y="3033713"/>
              <a:ext cx="2089150" cy="3525838"/>
              <a:chOff x="10217151" y="3033713"/>
              <a:chExt cx="2089150" cy="3525838"/>
            </a:xfrm>
          </p:grpSpPr>
          <p:sp>
            <p:nvSpPr>
              <p:cNvPr id="244" name="Freeform 429">
                <a:extLst>
                  <a:ext uri="{FF2B5EF4-FFF2-40B4-BE49-F238E27FC236}">
                    <a16:creationId xmlns:a16="http://schemas.microsoft.com/office/drawing/2014/main" id="{A5F13BA1-AFE5-4273-8696-B10239122C58}"/>
                  </a:ext>
                </a:extLst>
              </p:cNvPr>
              <p:cNvSpPr>
                <a:spLocks/>
              </p:cNvSpPr>
              <p:nvPr/>
            </p:nvSpPr>
            <p:spPr bwMode="auto">
              <a:xfrm>
                <a:off x="11890376" y="4019551"/>
                <a:ext cx="128588" cy="111125"/>
              </a:xfrm>
              <a:custGeom>
                <a:avLst/>
                <a:gdLst>
                  <a:gd name="T0" fmla="*/ 20 w 81"/>
                  <a:gd name="T1" fmla="*/ 70 h 70"/>
                  <a:gd name="T2" fmla="*/ 0 w 81"/>
                  <a:gd name="T3" fmla="*/ 36 h 70"/>
                  <a:gd name="T4" fmla="*/ 61 w 81"/>
                  <a:gd name="T5" fmla="*/ 0 h 70"/>
                  <a:gd name="T6" fmla="*/ 81 w 81"/>
                  <a:gd name="T7" fmla="*/ 34 h 70"/>
                  <a:gd name="T8" fmla="*/ 74 w 81"/>
                  <a:gd name="T9" fmla="*/ 38 h 70"/>
                  <a:gd name="T10" fmla="*/ 58 w 81"/>
                  <a:gd name="T11" fmla="*/ 11 h 70"/>
                  <a:gd name="T12" fmla="*/ 38 w 81"/>
                  <a:gd name="T13" fmla="*/ 23 h 70"/>
                  <a:gd name="T14" fmla="*/ 54 w 81"/>
                  <a:gd name="T15" fmla="*/ 47 h 70"/>
                  <a:gd name="T16" fmla="*/ 47 w 81"/>
                  <a:gd name="T17" fmla="*/ 52 h 70"/>
                  <a:gd name="T18" fmla="*/ 34 w 81"/>
                  <a:gd name="T19" fmla="*/ 27 h 70"/>
                  <a:gd name="T20" fmla="*/ 11 w 81"/>
                  <a:gd name="T21" fmla="*/ 41 h 70"/>
                  <a:gd name="T22" fmla="*/ 27 w 81"/>
                  <a:gd name="T23" fmla="*/ 67 h 70"/>
                  <a:gd name="T24" fmla="*/ 20 w 81"/>
                  <a:gd name="T25" fmla="*/ 7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1" h="70">
                    <a:moveTo>
                      <a:pt x="20" y="70"/>
                    </a:moveTo>
                    <a:lnTo>
                      <a:pt x="0" y="36"/>
                    </a:lnTo>
                    <a:lnTo>
                      <a:pt x="61" y="0"/>
                    </a:lnTo>
                    <a:lnTo>
                      <a:pt x="81" y="34"/>
                    </a:lnTo>
                    <a:lnTo>
                      <a:pt x="74" y="38"/>
                    </a:lnTo>
                    <a:lnTo>
                      <a:pt x="58" y="11"/>
                    </a:lnTo>
                    <a:lnTo>
                      <a:pt x="38" y="23"/>
                    </a:lnTo>
                    <a:lnTo>
                      <a:pt x="54" y="47"/>
                    </a:lnTo>
                    <a:lnTo>
                      <a:pt x="47" y="52"/>
                    </a:lnTo>
                    <a:lnTo>
                      <a:pt x="34" y="27"/>
                    </a:lnTo>
                    <a:lnTo>
                      <a:pt x="11" y="41"/>
                    </a:lnTo>
                    <a:lnTo>
                      <a:pt x="27" y="67"/>
                    </a:lnTo>
                    <a:lnTo>
                      <a:pt x="20" y="70"/>
                    </a:lnTo>
                    <a:close/>
                  </a:path>
                </a:pathLst>
              </a:custGeom>
              <a:solidFill>
                <a:srgbClr val="BE00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245" name="Freeform 411">
                <a:extLst>
                  <a:ext uri="{FF2B5EF4-FFF2-40B4-BE49-F238E27FC236}">
                    <a16:creationId xmlns:a16="http://schemas.microsoft.com/office/drawing/2014/main" id="{7B37DBE0-D218-49C6-923F-77EBEC375D99}"/>
                  </a:ext>
                </a:extLst>
              </p:cNvPr>
              <p:cNvSpPr>
                <a:spLocks noEditPoints="1"/>
              </p:cNvSpPr>
              <p:nvPr/>
            </p:nvSpPr>
            <p:spPr bwMode="auto">
              <a:xfrm>
                <a:off x="10217151" y="3033713"/>
                <a:ext cx="71438" cy="109538"/>
              </a:xfrm>
              <a:custGeom>
                <a:avLst/>
                <a:gdLst>
                  <a:gd name="T0" fmla="*/ 20 w 20"/>
                  <a:gd name="T1" fmla="*/ 9 h 31"/>
                  <a:gd name="T2" fmla="*/ 17 w 20"/>
                  <a:gd name="T3" fmla="*/ 17 h 31"/>
                  <a:gd name="T4" fmla="*/ 7 w 20"/>
                  <a:gd name="T5" fmla="*/ 19 h 31"/>
                  <a:gd name="T6" fmla="*/ 4 w 20"/>
                  <a:gd name="T7" fmla="*/ 19 h 31"/>
                  <a:gd name="T8" fmla="*/ 3 w 20"/>
                  <a:gd name="T9" fmla="*/ 31 h 31"/>
                  <a:gd name="T10" fmla="*/ 0 w 20"/>
                  <a:gd name="T11" fmla="*/ 31 h 31"/>
                  <a:gd name="T12" fmla="*/ 0 w 20"/>
                  <a:gd name="T13" fmla="*/ 0 h 31"/>
                  <a:gd name="T14" fmla="*/ 9 w 20"/>
                  <a:gd name="T15" fmla="*/ 0 h 31"/>
                  <a:gd name="T16" fmla="*/ 20 w 20"/>
                  <a:gd name="T17" fmla="*/ 9 h 31"/>
                  <a:gd name="T18" fmla="*/ 4 w 20"/>
                  <a:gd name="T19" fmla="*/ 16 h 31"/>
                  <a:gd name="T20" fmla="*/ 7 w 20"/>
                  <a:gd name="T21" fmla="*/ 16 h 31"/>
                  <a:gd name="T22" fmla="*/ 14 w 20"/>
                  <a:gd name="T23" fmla="*/ 14 h 31"/>
                  <a:gd name="T24" fmla="*/ 16 w 20"/>
                  <a:gd name="T25" fmla="*/ 9 h 31"/>
                  <a:gd name="T26" fmla="*/ 14 w 20"/>
                  <a:gd name="T27" fmla="*/ 5 h 31"/>
                  <a:gd name="T28" fmla="*/ 8 w 20"/>
                  <a:gd name="T29" fmla="*/ 3 h 31"/>
                  <a:gd name="T30" fmla="*/ 4 w 20"/>
                  <a:gd name="T31" fmla="*/ 3 h 31"/>
                  <a:gd name="T32" fmla="*/ 4 w 20"/>
                  <a:gd name="T33" fmla="*/ 16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 h="31">
                    <a:moveTo>
                      <a:pt x="20" y="9"/>
                    </a:moveTo>
                    <a:cubicBezTo>
                      <a:pt x="20" y="13"/>
                      <a:pt x="19" y="15"/>
                      <a:pt x="17" y="17"/>
                    </a:cubicBezTo>
                    <a:cubicBezTo>
                      <a:pt x="14" y="18"/>
                      <a:pt x="11" y="19"/>
                      <a:pt x="7" y="19"/>
                    </a:cubicBezTo>
                    <a:cubicBezTo>
                      <a:pt x="4" y="19"/>
                      <a:pt x="4" y="19"/>
                      <a:pt x="4" y="19"/>
                    </a:cubicBezTo>
                    <a:cubicBezTo>
                      <a:pt x="3" y="31"/>
                      <a:pt x="3" y="31"/>
                      <a:pt x="3" y="31"/>
                    </a:cubicBezTo>
                    <a:cubicBezTo>
                      <a:pt x="0" y="31"/>
                      <a:pt x="0" y="31"/>
                      <a:pt x="0" y="31"/>
                    </a:cubicBezTo>
                    <a:cubicBezTo>
                      <a:pt x="0" y="0"/>
                      <a:pt x="0" y="0"/>
                      <a:pt x="0" y="0"/>
                    </a:cubicBezTo>
                    <a:cubicBezTo>
                      <a:pt x="9" y="0"/>
                      <a:pt x="9" y="0"/>
                      <a:pt x="9" y="0"/>
                    </a:cubicBezTo>
                    <a:cubicBezTo>
                      <a:pt x="16" y="0"/>
                      <a:pt x="20" y="3"/>
                      <a:pt x="20" y="9"/>
                    </a:cubicBezTo>
                    <a:close/>
                    <a:moveTo>
                      <a:pt x="4" y="16"/>
                    </a:moveTo>
                    <a:cubicBezTo>
                      <a:pt x="7" y="16"/>
                      <a:pt x="7" y="16"/>
                      <a:pt x="7" y="16"/>
                    </a:cubicBezTo>
                    <a:cubicBezTo>
                      <a:pt x="10" y="16"/>
                      <a:pt x="13" y="15"/>
                      <a:pt x="14" y="14"/>
                    </a:cubicBezTo>
                    <a:cubicBezTo>
                      <a:pt x="15" y="13"/>
                      <a:pt x="16" y="12"/>
                      <a:pt x="16" y="9"/>
                    </a:cubicBezTo>
                    <a:cubicBezTo>
                      <a:pt x="16" y="7"/>
                      <a:pt x="16" y="6"/>
                      <a:pt x="14" y="5"/>
                    </a:cubicBezTo>
                    <a:cubicBezTo>
                      <a:pt x="13" y="4"/>
                      <a:pt x="11" y="3"/>
                      <a:pt x="8" y="3"/>
                    </a:cubicBezTo>
                    <a:cubicBezTo>
                      <a:pt x="4" y="3"/>
                      <a:pt x="4" y="3"/>
                      <a:pt x="4" y="3"/>
                    </a:cubicBezTo>
                    <a:lnTo>
                      <a:pt x="4" y="16"/>
                    </a:lnTo>
                    <a:close/>
                  </a:path>
                </a:pathLst>
              </a:custGeom>
              <a:solidFill>
                <a:srgbClr val="EDB9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246" name="Freeform 412">
                <a:extLst>
                  <a:ext uri="{FF2B5EF4-FFF2-40B4-BE49-F238E27FC236}">
                    <a16:creationId xmlns:a16="http://schemas.microsoft.com/office/drawing/2014/main" id="{7FC27D8E-8618-449B-82DB-C72DE2AA93A1}"/>
                  </a:ext>
                </a:extLst>
              </p:cNvPr>
              <p:cNvSpPr>
                <a:spLocks noEditPoints="1"/>
              </p:cNvSpPr>
              <p:nvPr/>
            </p:nvSpPr>
            <p:spPr bwMode="auto">
              <a:xfrm>
                <a:off x="10325101" y="3036888"/>
                <a:ext cx="103188" cy="117475"/>
              </a:xfrm>
              <a:custGeom>
                <a:avLst/>
                <a:gdLst>
                  <a:gd name="T0" fmla="*/ 29 w 29"/>
                  <a:gd name="T1" fmla="*/ 18 h 33"/>
                  <a:gd name="T2" fmla="*/ 24 w 29"/>
                  <a:gd name="T3" fmla="*/ 29 h 33"/>
                  <a:gd name="T4" fmla="*/ 13 w 29"/>
                  <a:gd name="T5" fmla="*/ 33 h 33"/>
                  <a:gd name="T6" fmla="*/ 3 w 29"/>
                  <a:gd name="T7" fmla="*/ 27 h 33"/>
                  <a:gd name="T8" fmla="*/ 0 w 29"/>
                  <a:gd name="T9" fmla="*/ 15 h 33"/>
                  <a:gd name="T10" fmla="*/ 5 w 29"/>
                  <a:gd name="T11" fmla="*/ 4 h 33"/>
                  <a:gd name="T12" fmla="*/ 16 w 29"/>
                  <a:gd name="T13" fmla="*/ 0 h 33"/>
                  <a:gd name="T14" fmla="*/ 26 w 29"/>
                  <a:gd name="T15" fmla="*/ 6 h 33"/>
                  <a:gd name="T16" fmla="*/ 29 w 29"/>
                  <a:gd name="T17" fmla="*/ 18 h 33"/>
                  <a:gd name="T18" fmla="*/ 4 w 29"/>
                  <a:gd name="T19" fmla="*/ 16 h 33"/>
                  <a:gd name="T20" fmla="*/ 6 w 29"/>
                  <a:gd name="T21" fmla="*/ 25 h 33"/>
                  <a:gd name="T22" fmla="*/ 13 w 29"/>
                  <a:gd name="T23" fmla="*/ 29 h 33"/>
                  <a:gd name="T24" fmla="*/ 22 w 29"/>
                  <a:gd name="T25" fmla="*/ 27 h 33"/>
                  <a:gd name="T26" fmla="*/ 25 w 29"/>
                  <a:gd name="T27" fmla="*/ 17 h 33"/>
                  <a:gd name="T28" fmla="*/ 23 w 29"/>
                  <a:gd name="T29" fmla="*/ 8 h 33"/>
                  <a:gd name="T30" fmla="*/ 16 w 29"/>
                  <a:gd name="T31" fmla="*/ 4 h 33"/>
                  <a:gd name="T32" fmla="*/ 7 w 29"/>
                  <a:gd name="T33" fmla="*/ 6 h 33"/>
                  <a:gd name="T34" fmla="*/ 4 w 29"/>
                  <a:gd name="T35" fmla="*/ 16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9" h="33">
                    <a:moveTo>
                      <a:pt x="29" y="18"/>
                    </a:moveTo>
                    <a:cubicBezTo>
                      <a:pt x="28" y="23"/>
                      <a:pt x="27" y="27"/>
                      <a:pt x="24" y="29"/>
                    </a:cubicBezTo>
                    <a:cubicBezTo>
                      <a:pt x="21" y="32"/>
                      <a:pt x="18" y="33"/>
                      <a:pt x="13" y="33"/>
                    </a:cubicBezTo>
                    <a:cubicBezTo>
                      <a:pt x="9" y="32"/>
                      <a:pt x="5" y="31"/>
                      <a:pt x="3" y="27"/>
                    </a:cubicBezTo>
                    <a:cubicBezTo>
                      <a:pt x="1" y="24"/>
                      <a:pt x="0" y="20"/>
                      <a:pt x="0" y="15"/>
                    </a:cubicBezTo>
                    <a:cubicBezTo>
                      <a:pt x="0" y="10"/>
                      <a:pt x="2" y="6"/>
                      <a:pt x="5" y="4"/>
                    </a:cubicBezTo>
                    <a:cubicBezTo>
                      <a:pt x="8" y="1"/>
                      <a:pt x="11" y="0"/>
                      <a:pt x="16" y="0"/>
                    </a:cubicBezTo>
                    <a:cubicBezTo>
                      <a:pt x="20" y="1"/>
                      <a:pt x="24" y="2"/>
                      <a:pt x="26" y="6"/>
                    </a:cubicBezTo>
                    <a:cubicBezTo>
                      <a:pt x="28" y="9"/>
                      <a:pt x="29" y="13"/>
                      <a:pt x="29" y="18"/>
                    </a:cubicBezTo>
                    <a:close/>
                    <a:moveTo>
                      <a:pt x="4" y="16"/>
                    </a:moveTo>
                    <a:cubicBezTo>
                      <a:pt x="4" y="20"/>
                      <a:pt x="4" y="23"/>
                      <a:pt x="6" y="25"/>
                    </a:cubicBezTo>
                    <a:cubicBezTo>
                      <a:pt x="7" y="28"/>
                      <a:pt x="10" y="29"/>
                      <a:pt x="13" y="29"/>
                    </a:cubicBezTo>
                    <a:cubicBezTo>
                      <a:pt x="17" y="30"/>
                      <a:pt x="20" y="29"/>
                      <a:pt x="22" y="27"/>
                    </a:cubicBezTo>
                    <a:cubicBezTo>
                      <a:pt x="23" y="25"/>
                      <a:pt x="25" y="22"/>
                      <a:pt x="25" y="17"/>
                    </a:cubicBezTo>
                    <a:cubicBezTo>
                      <a:pt x="25" y="13"/>
                      <a:pt x="25" y="10"/>
                      <a:pt x="23" y="8"/>
                    </a:cubicBezTo>
                    <a:cubicBezTo>
                      <a:pt x="22" y="5"/>
                      <a:pt x="19" y="4"/>
                      <a:pt x="16" y="4"/>
                    </a:cubicBezTo>
                    <a:cubicBezTo>
                      <a:pt x="12" y="3"/>
                      <a:pt x="9" y="4"/>
                      <a:pt x="7" y="6"/>
                    </a:cubicBezTo>
                    <a:cubicBezTo>
                      <a:pt x="5" y="8"/>
                      <a:pt x="4" y="11"/>
                      <a:pt x="4" y="16"/>
                    </a:cubicBezTo>
                    <a:close/>
                  </a:path>
                </a:pathLst>
              </a:custGeom>
              <a:solidFill>
                <a:srgbClr val="EDB9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247" name="Freeform 413">
                <a:extLst>
                  <a:ext uri="{FF2B5EF4-FFF2-40B4-BE49-F238E27FC236}">
                    <a16:creationId xmlns:a16="http://schemas.microsoft.com/office/drawing/2014/main" id="{F59C34F7-21EF-4FB2-BB50-288F13B2536D}"/>
                  </a:ext>
                </a:extLst>
              </p:cNvPr>
              <p:cNvSpPr>
                <a:spLocks/>
              </p:cNvSpPr>
              <p:nvPr/>
            </p:nvSpPr>
            <p:spPr bwMode="auto">
              <a:xfrm>
                <a:off x="10463213" y="3051176"/>
                <a:ext cx="60325" cy="117475"/>
              </a:xfrm>
              <a:custGeom>
                <a:avLst/>
                <a:gdLst>
                  <a:gd name="T0" fmla="*/ 0 w 38"/>
                  <a:gd name="T1" fmla="*/ 69 h 74"/>
                  <a:gd name="T2" fmla="*/ 9 w 38"/>
                  <a:gd name="T3" fmla="*/ 0 h 74"/>
                  <a:gd name="T4" fmla="*/ 18 w 38"/>
                  <a:gd name="T5" fmla="*/ 0 h 74"/>
                  <a:gd name="T6" fmla="*/ 9 w 38"/>
                  <a:gd name="T7" fmla="*/ 63 h 74"/>
                  <a:gd name="T8" fmla="*/ 38 w 38"/>
                  <a:gd name="T9" fmla="*/ 67 h 74"/>
                  <a:gd name="T10" fmla="*/ 38 w 38"/>
                  <a:gd name="T11" fmla="*/ 74 h 74"/>
                  <a:gd name="T12" fmla="*/ 0 w 38"/>
                  <a:gd name="T13" fmla="*/ 69 h 74"/>
                </a:gdLst>
                <a:ahLst/>
                <a:cxnLst>
                  <a:cxn ang="0">
                    <a:pos x="T0" y="T1"/>
                  </a:cxn>
                  <a:cxn ang="0">
                    <a:pos x="T2" y="T3"/>
                  </a:cxn>
                  <a:cxn ang="0">
                    <a:pos x="T4" y="T5"/>
                  </a:cxn>
                  <a:cxn ang="0">
                    <a:pos x="T6" y="T7"/>
                  </a:cxn>
                  <a:cxn ang="0">
                    <a:pos x="T8" y="T9"/>
                  </a:cxn>
                  <a:cxn ang="0">
                    <a:pos x="T10" y="T11"/>
                  </a:cxn>
                  <a:cxn ang="0">
                    <a:pos x="T12" y="T13"/>
                  </a:cxn>
                </a:cxnLst>
                <a:rect l="0" t="0" r="r" b="b"/>
                <a:pathLst>
                  <a:path w="38" h="74">
                    <a:moveTo>
                      <a:pt x="0" y="69"/>
                    </a:moveTo>
                    <a:lnTo>
                      <a:pt x="9" y="0"/>
                    </a:lnTo>
                    <a:lnTo>
                      <a:pt x="18" y="0"/>
                    </a:lnTo>
                    <a:lnTo>
                      <a:pt x="9" y="63"/>
                    </a:lnTo>
                    <a:lnTo>
                      <a:pt x="38" y="67"/>
                    </a:lnTo>
                    <a:lnTo>
                      <a:pt x="38" y="74"/>
                    </a:lnTo>
                    <a:lnTo>
                      <a:pt x="0" y="69"/>
                    </a:lnTo>
                    <a:close/>
                  </a:path>
                </a:pathLst>
              </a:custGeom>
              <a:solidFill>
                <a:srgbClr val="EDB9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248" name="Freeform 414">
                <a:extLst>
                  <a:ext uri="{FF2B5EF4-FFF2-40B4-BE49-F238E27FC236}">
                    <a16:creationId xmlns:a16="http://schemas.microsoft.com/office/drawing/2014/main" id="{813B8FE4-93DA-490C-9841-72CEB90C5BFC}"/>
                  </a:ext>
                </a:extLst>
              </p:cNvPr>
              <p:cNvSpPr>
                <a:spLocks/>
              </p:cNvSpPr>
              <p:nvPr/>
            </p:nvSpPr>
            <p:spPr bwMode="auto">
              <a:xfrm>
                <a:off x="10555288" y="3065463"/>
                <a:ext cx="36513" cy="114300"/>
              </a:xfrm>
              <a:custGeom>
                <a:avLst/>
                <a:gdLst>
                  <a:gd name="T0" fmla="*/ 0 w 23"/>
                  <a:gd name="T1" fmla="*/ 69 h 72"/>
                  <a:gd name="T2" fmla="*/ 14 w 23"/>
                  <a:gd name="T3" fmla="*/ 0 h 72"/>
                  <a:gd name="T4" fmla="*/ 23 w 23"/>
                  <a:gd name="T5" fmla="*/ 2 h 72"/>
                  <a:gd name="T6" fmla="*/ 9 w 23"/>
                  <a:gd name="T7" fmla="*/ 72 h 72"/>
                  <a:gd name="T8" fmla="*/ 0 w 23"/>
                  <a:gd name="T9" fmla="*/ 69 h 72"/>
                </a:gdLst>
                <a:ahLst/>
                <a:cxnLst>
                  <a:cxn ang="0">
                    <a:pos x="T0" y="T1"/>
                  </a:cxn>
                  <a:cxn ang="0">
                    <a:pos x="T2" y="T3"/>
                  </a:cxn>
                  <a:cxn ang="0">
                    <a:pos x="T4" y="T5"/>
                  </a:cxn>
                  <a:cxn ang="0">
                    <a:pos x="T6" y="T7"/>
                  </a:cxn>
                  <a:cxn ang="0">
                    <a:pos x="T8" y="T9"/>
                  </a:cxn>
                </a:cxnLst>
                <a:rect l="0" t="0" r="r" b="b"/>
                <a:pathLst>
                  <a:path w="23" h="72">
                    <a:moveTo>
                      <a:pt x="0" y="69"/>
                    </a:moveTo>
                    <a:lnTo>
                      <a:pt x="14" y="0"/>
                    </a:lnTo>
                    <a:lnTo>
                      <a:pt x="23" y="2"/>
                    </a:lnTo>
                    <a:lnTo>
                      <a:pt x="9" y="72"/>
                    </a:lnTo>
                    <a:lnTo>
                      <a:pt x="0" y="69"/>
                    </a:lnTo>
                    <a:close/>
                  </a:path>
                </a:pathLst>
              </a:custGeom>
              <a:solidFill>
                <a:srgbClr val="EDB9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249" name="Freeform 415">
                <a:extLst>
                  <a:ext uri="{FF2B5EF4-FFF2-40B4-BE49-F238E27FC236}">
                    <a16:creationId xmlns:a16="http://schemas.microsoft.com/office/drawing/2014/main" id="{CB964E75-F4FA-45D0-B6EB-E52C20D1FCF6}"/>
                  </a:ext>
                </a:extLst>
              </p:cNvPr>
              <p:cNvSpPr>
                <a:spLocks/>
              </p:cNvSpPr>
              <p:nvPr/>
            </p:nvSpPr>
            <p:spPr bwMode="auto">
              <a:xfrm>
                <a:off x="10615613" y="3082926"/>
                <a:ext cx="100013" cy="117475"/>
              </a:xfrm>
              <a:custGeom>
                <a:avLst/>
                <a:gdLst>
                  <a:gd name="T0" fmla="*/ 19 w 28"/>
                  <a:gd name="T1" fmla="*/ 4 h 33"/>
                  <a:gd name="T2" fmla="*/ 10 w 28"/>
                  <a:gd name="T3" fmla="*/ 6 h 33"/>
                  <a:gd name="T4" fmla="*/ 5 w 28"/>
                  <a:gd name="T5" fmla="*/ 14 h 33"/>
                  <a:gd name="T6" fmla="*/ 6 w 28"/>
                  <a:gd name="T7" fmla="*/ 24 h 33"/>
                  <a:gd name="T8" fmla="*/ 13 w 28"/>
                  <a:gd name="T9" fmla="*/ 29 h 33"/>
                  <a:gd name="T10" fmla="*/ 21 w 28"/>
                  <a:gd name="T11" fmla="*/ 30 h 33"/>
                  <a:gd name="T12" fmla="*/ 20 w 28"/>
                  <a:gd name="T13" fmla="*/ 33 h 33"/>
                  <a:gd name="T14" fmla="*/ 12 w 28"/>
                  <a:gd name="T15" fmla="*/ 32 h 33"/>
                  <a:gd name="T16" fmla="*/ 3 w 28"/>
                  <a:gd name="T17" fmla="*/ 26 h 33"/>
                  <a:gd name="T18" fmla="*/ 2 w 28"/>
                  <a:gd name="T19" fmla="*/ 13 h 33"/>
                  <a:gd name="T20" fmla="*/ 5 w 28"/>
                  <a:gd name="T21" fmla="*/ 6 h 33"/>
                  <a:gd name="T22" fmla="*/ 12 w 28"/>
                  <a:gd name="T23" fmla="*/ 1 h 33"/>
                  <a:gd name="T24" fmla="*/ 20 w 28"/>
                  <a:gd name="T25" fmla="*/ 1 h 33"/>
                  <a:gd name="T26" fmla="*/ 28 w 28"/>
                  <a:gd name="T27" fmla="*/ 5 h 33"/>
                  <a:gd name="T28" fmla="*/ 26 w 28"/>
                  <a:gd name="T29" fmla="*/ 8 h 33"/>
                  <a:gd name="T30" fmla="*/ 19 w 28"/>
                  <a:gd name="T31" fmla="*/ 4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 h="33">
                    <a:moveTo>
                      <a:pt x="19" y="4"/>
                    </a:moveTo>
                    <a:cubicBezTo>
                      <a:pt x="16" y="4"/>
                      <a:pt x="13" y="4"/>
                      <a:pt x="10" y="6"/>
                    </a:cubicBezTo>
                    <a:cubicBezTo>
                      <a:pt x="8" y="8"/>
                      <a:pt x="6" y="10"/>
                      <a:pt x="5" y="14"/>
                    </a:cubicBezTo>
                    <a:cubicBezTo>
                      <a:pt x="4" y="18"/>
                      <a:pt x="5" y="22"/>
                      <a:pt x="6" y="24"/>
                    </a:cubicBezTo>
                    <a:cubicBezTo>
                      <a:pt x="7" y="27"/>
                      <a:pt x="10" y="29"/>
                      <a:pt x="13" y="29"/>
                    </a:cubicBezTo>
                    <a:cubicBezTo>
                      <a:pt x="16" y="30"/>
                      <a:pt x="18" y="30"/>
                      <a:pt x="21" y="30"/>
                    </a:cubicBezTo>
                    <a:cubicBezTo>
                      <a:pt x="20" y="33"/>
                      <a:pt x="20" y="33"/>
                      <a:pt x="20" y="33"/>
                    </a:cubicBezTo>
                    <a:cubicBezTo>
                      <a:pt x="18" y="33"/>
                      <a:pt x="15" y="33"/>
                      <a:pt x="12" y="32"/>
                    </a:cubicBezTo>
                    <a:cubicBezTo>
                      <a:pt x="8" y="31"/>
                      <a:pt x="4" y="29"/>
                      <a:pt x="3" y="26"/>
                    </a:cubicBezTo>
                    <a:cubicBezTo>
                      <a:pt x="1" y="23"/>
                      <a:pt x="0" y="18"/>
                      <a:pt x="2" y="13"/>
                    </a:cubicBezTo>
                    <a:cubicBezTo>
                      <a:pt x="2" y="10"/>
                      <a:pt x="4" y="8"/>
                      <a:pt x="5" y="6"/>
                    </a:cubicBezTo>
                    <a:cubicBezTo>
                      <a:pt x="7" y="3"/>
                      <a:pt x="9" y="2"/>
                      <a:pt x="12" y="1"/>
                    </a:cubicBezTo>
                    <a:cubicBezTo>
                      <a:pt x="14" y="0"/>
                      <a:pt x="17" y="0"/>
                      <a:pt x="20" y="1"/>
                    </a:cubicBezTo>
                    <a:cubicBezTo>
                      <a:pt x="23" y="2"/>
                      <a:pt x="26" y="3"/>
                      <a:pt x="28" y="5"/>
                    </a:cubicBezTo>
                    <a:cubicBezTo>
                      <a:pt x="26" y="8"/>
                      <a:pt x="26" y="8"/>
                      <a:pt x="26" y="8"/>
                    </a:cubicBezTo>
                    <a:cubicBezTo>
                      <a:pt x="24" y="6"/>
                      <a:pt x="22" y="5"/>
                      <a:pt x="19" y="4"/>
                    </a:cubicBezTo>
                    <a:close/>
                  </a:path>
                </a:pathLst>
              </a:custGeom>
              <a:solidFill>
                <a:srgbClr val="EDB9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250" name="Freeform 416">
                <a:extLst>
                  <a:ext uri="{FF2B5EF4-FFF2-40B4-BE49-F238E27FC236}">
                    <a16:creationId xmlns:a16="http://schemas.microsoft.com/office/drawing/2014/main" id="{CFF8AB0E-06C5-409E-841B-92780FBB4C27}"/>
                  </a:ext>
                </a:extLst>
              </p:cNvPr>
              <p:cNvSpPr>
                <a:spLocks/>
              </p:cNvSpPr>
              <p:nvPr/>
            </p:nvSpPr>
            <p:spPr bwMode="auto">
              <a:xfrm>
                <a:off x="10726738" y="3105151"/>
                <a:ext cx="42863" cy="112713"/>
              </a:xfrm>
              <a:custGeom>
                <a:avLst/>
                <a:gdLst>
                  <a:gd name="T0" fmla="*/ 0 w 27"/>
                  <a:gd name="T1" fmla="*/ 69 h 71"/>
                  <a:gd name="T2" fmla="*/ 18 w 27"/>
                  <a:gd name="T3" fmla="*/ 0 h 71"/>
                  <a:gd name="T4" fmla="*/ 27 w 27"/>
                  <a:gd name="T5" fmla="*/ 2 h 71"/>
                  <a:gd name="T6" fmla="*/ 7 w 27"/>
                  <a:gd name="T7" fmla="*/ 71 h 71"/>
                  <a:gd name="T8" fmla="*/ 0 w 27"/>
                  <a:gd name="T9" fmla="*/ 69 h 71"/>
                </a:gdLst>
                <a:ahLst/>
                <a:cxnLst>
                  <a:cxn ang="0">
                    <a:pos x="T0" y="T1"/>
                  </a:cxn>
                  <a:cxn ang="0">
                    <a:pos x="T2" y="T3"/>
                  </a:cxn>
                  <a:cxn ang="0">
                    <a:pos x="T4" y="T5"/>
                  </a:cxn>
                  <a:cxn ang="0">
                    <a:pos x="T6" y="T7"/>
                  </a:cxn>
                  <a:cxn ang="0">
                    <a:pos x="T8" y="T9"/>
                  </a:cxn>
                </a:cxnLst>
                <a:rect l="0" t="0" r="r" b="b"/>
                <a:pathLst>
                  <a:path w="27" h="71">
                    <a:moveTo>
                      <a:pt x="0" y="69"/>
                    </a:moveTo>
                    <a:lnTo>
                      <a:pt x="18" y="0"/>
                    </a:lnTo>
                    <a:lnTo>
                      <a:pt x="27" y="2"/>
                    </a:lnTo>
                    <a:lnTo>
                      <a:pt x="7" y="71"/>
                    </a:lnTo>
                    <a:lnTo>
                      <a:pt x="0" y="69"/>
                    </a:lnTo>
                    <a:close/>
                  </a:path>
                </a:pathLst>
              </a:custGeom>
              <a:solidFill>
                <a:srgbClr val="EDB9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251" name="Freeform 417">
                <a:extLst>
                  <a:ext uri="{FF2B5EF4-FFF2-40B4-BE49-F238E27FC236}">
                    <a16:creationId xmlns:a16="http://schemas.microsoft.com/office/drawing/2014/main" id="{EEF46C2F-AC57-4050-B85C-B5A3484A1DE3}"/>
                  </a:ext>
                </a:extLst>
              </p:cNvPr>
              <p:cNvSpPr>
                <a:spLocks/>
              </p:cNvSpPr>
              <p:nvPr/>
            </p:nvSpPr>
            <p:spPr bwMode="auto">
              <a:xfrm>
                <a:off x="10780713" y="3122613"/>
                <a:ext cx="95250" cy="128588"/>
              </a:xfrm>
              <a:custGeom>
                <a:avLst/>
                <a:gdLst>
                  <a:gd name="T0" fmla="*/ 38 w 60"/>
                  <a:gd name="T1" fmla="*/ 81 h 81"/>
                  <a:gd name="T2" fmla="*/ 0 w 60"/>
                  <a:gd name="T3" fmla="*/ 67 h 81"/>
                  <a:gd name="T4" fmla="*/ 22 w 60"/>
                  <a:gd name="T5" fmla="*/ 0 h 81"/>
                  <a:gd name="T6" fmla="*/ 60 w 60"/>
                  <a:gd name="T7" fmla="*/ 13 h 81"/>
                  <a:gd name="T8" fmla="*/ 58 w 60"/>
                  <a:gd name="T9" fmla="*/ 20 h 81"/>
                  <a:gd name="T10" fmla="*/ 29 w 60"/>
                  <a:gd name="T11" fmla="*/ 9 h 81"/>
                  <a:gd name="T12" fmla="*/ 20 w 60"/>
                  <a:gd name="T13" fmla="*/ 31 h 81"/>
                  <a:gd name="T14" fmla="*/ 49 w 60"/>
                  <a:gd name="T15" fmla="*/ 40 h 81"/>
                  <a:gd name="T16" fmla="*/ 47 w 60"/>
                  <a:gd name="T17" fmla="*/ 47 h 81"/>
                  <a:gd name="T18" fmla="*/ 18 w 60"/>
                  <a:gd name="T19" fmla="*/ 38 h 81"/>
                  <a:gd name="T20" fmla="*/ 11 w 60"/>
                  <a:gd name="T21" fmla="*/ 63 h 81"/>
                  <a:gd name="T22" fmla="*/ 40 w 60"/>
                  <a:gd name="T23" fmla="*/ 72 h 81"/>
                  <a:gd name="T24" fmla="*/ 38 w 60"/>
                  <a:gd name="T25" fmla="*/ 8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0" h="81">
                    <a:moveTo>
                      <a:pt x="38" y="81"/>
                    </a:moveTo>
                    <a:lnTo>
                      <a:pt x="0" y="67"/>
                    </a:lnTo>
                    <a:lnTo>
                      <a:pt x="22" y="0"/>
                    </a:lnTo>
                    <a:lnTo>
                      <a:pt x="60" y="13"/>
                    </a:lnTo>
                    <a:lnTo>
                      <a:pt x="58" y="20"/>
                    </a:lnTo>
                    <a:lnTo>
                      <a:pt x="29" y="9"/>
                    </a:lnTo>
                    <a:lnTo>
                      <a:pt x="20" y="31"/>
                    </a:lnTo>
                    <a:lnTo>
                      <a:pt x="49" y="40"/>
                    </a:lnTo>
                    <a:lnTo>
                      <a:pt x="47" y="47"/>
                    </a:lnTo>
                    <a:lnTo>
                      <a:pt x="18" y="38"/>
                    </a:lnTo>
                    <a:lnTo>
                      <a:pt x="11" y="63"/>
                    </a:lnTo>
                    <a:lnTo>
                      <a:pt x="40" y="72"/>
                    </a:lnTo>
                    <a:lnTo>
                      <a:pt x="38" y="81"/>
                    </a:lnTo>
                    <a:close/>
                  </a:path>
                </a:pathLst>
              </a:custGeom>
              <a:solidFill>
                <a:srgbClr val="EDB9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252" name="Freeform 418">
                <a:extLst>
                  <a:ext uri="{FF2B5EF4-FFF2-40B4-BE49-F238E27FC236}">
                    <a16:creationId xmlns:a16="http://schemas.microsoft.com/office/drawing/2014/main" id="{A4B4A712-60ED-40FC-8500-1DC4DF5A5F05}"/>
                  </a:ext>
                </a:extLst>
              </p:cNvPr>
              <p:cNvSpPr>
                <a:spLocks/>
              </p:cNvSpPr>
              <p:nvPr/>
            </p:nvSpPr>
            <p:spPr bwMode="auto">
              <a:xfrm>
                <a:off x="10872788" y="3160713"/>
                <a:ext cx="100013" cy="119063"/>
              </a:xfrm>
              <a:custGeom>
                <a:avLst/>
                <a:gdLst>
                  <a:gd name="T0" fmla="*/ 22 w 28"/>
                  <a:gd name="T1" fmla="*/ 27 h 33"/>
                  <a:gd name="T2" fmla="*/ 16 w 28"/>
                  <a:gd name="T3" fmla="*/ 32 h 33"/>
                  <a:gd name="T4" fmla="*/ 8 w 28"/>
                  <a:gd name="T5" fmla="*/ 31 h 33"/>
                  <a:gd name="T6" fmla="*/ 0 w 28"/>
                  <a:gd name="T7" fmla="*/ 27 h 33"/>
                  <a:gd name="T8" fmla="*/ 2 w 28"/>
                  <a:gd name="T9" fmla="*/ 23 h 33"/>
                  <a:gd name="T10" fmla="*/ 5 w 28"/>
                  <a:gd name="T11" fmla="*/ 26 h 33"/>
                  <a:gd name="T12" fmla="*/ 9 w 28"/>
                  <a:gd name="T13" fmla="*/ 28 h 33"/>
                  <a:gd name="T14" fmla="*/ 15 w 28"/>
                  <a:gd name="T15" fmla="*/ 29 h 33"/>
                  <a:gd name="T16" fmla="*/ 18 w 28"/>
                  <a:gd name="T17" fmla="*/ 26 h 33"/>
                  <a:gd name="T18" fmla="*/ 18 w 28"/>
                  <a:gd name="T19" fmla="*/ 23 h 33"/>
                  <a:gd name="T20" fmla="*/ 17 w 28"/>
                  <a:gd name="T21" fmla="*/ 20 h 33"/>
                  <a:gd name="T22" fmla="*/ 13 w 28"/>
                  <a:gd name="T23" fmla="*/ 17 h 33"/>
                  <a:gd name="T24" fmla="*/ 9 w 28"/>
                  <a:gd name="T25" fmla="*/ 11 h 33"/>
                  <a:gd name="T26" fmla="*/ 9 w 28"/>
                  <a:gd name="T27" fmla="*/ 5 h 33"/>
                  <a:gd name="T28" fmla="*/ 14 w 28"/>
                  <a:gd name="T29" fmla="*/ 1 h 33"/>
                  <a:gd name="T30" fmla="*/ 21 w 28"/>
                  <a:gd name="T31" fmla="*/ 1 h 33"/>
                  <a:gd name="T32" fmla="*/ 28 w 28"/>
                  <a:gd name="T33" fmla="*/ 6 h 33"/>
                  <a:gd name="T34" fmla="*/ 26 w 28"/>
                  <a:gd name="T35" fmla="*/ 9 h 33"/>
                  <a:gd name="T36" fmla="*/ 20 w 28"/>
                  <a:gd name="T37" fmla="*/ 4 h 33"/>
                  <a:gd name="T38" fmla="*/ 15 w 28"/>
                  <a:gd name="T39" fmla="*/ 4 h 33"/>
                  <a:gd name="T40" fmla="*/ 12 w 28"/>
                  <a:gd name="T41" fmla="*/ 7 h 33"/>
                  <a:gd name="T42" fmla="*/ 12 w 28"/>
                  <a:gd name="T43" fmla="*/ 9 h 33"/>
                  <a:gd name="T44" fmla="*/ 13 w 28"/>
                  <a:gd name="T45" fmla="*/ 12 h 33"/>
                  <a:gd name="T46" fmla="*/ 17 w 28"/>
                  <a:gd name="T47" fmla="*/ 15 h 33"/>
                  <a:gd name="T48" fmla="*/ 22 w 28"/>
                  <a:gd name="T49" fmla="*/ 21 h 33"/>
                  <a:gd name="T50" fmla="*/ 22 w 28"/>
                  <a:gd name="T51" fmla="*/ 27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8" h="33">
                    <a:moveTo>
                      <a:pt x="22" y="27"/>
                    </a:moveTo>
                    <a:cubicBezTo>
                      <a:pt x="21" y="29"/>
                      <a:pt x="19" y="31"/>
                      <a:pt x="16" y="32"/>
                    </a:cubicBezTo>
                    <a:cubicBezTo>
                      <a:pt x="14" y="33"/>
                      <a:pt x="11" y="32"/>
                      <a:pt x="8" y="31"/>
                    </a:cubicBezTo>
                    <a:cubicBezTo>
                      <a:pt x="4" y="30"/>
                      <a:pt x="2" y="28"/>
                      <a:pt x="0" y="27"/>
                    </a:cubicBezTo>
                    <a:cubicBezTo>
                      <a:pt x="2" y="23"/>
                      <a:pt x="2" y="23"/>
                      <a:pt x="2" y="23"/>
                    </a:cubicBezTo>
                    <a:cubicBezTo>
                      <a:pt x="3" y="24"/>
                      <a:pt x="4" y="25"/>
                      <a:pt x="5" y="26"/>
                    </a:cubicBezTo>
                    <a:cubicBezTo>
                      <a:pt x="6" y="27"/>
                      <a:pt x="8" y="28"/>
                      <a:pt x="9" y="28"/>
                    </a:cubicBezTo>
                    <a:cubicBezTo>
                      <a:pt x="12" y="29"/>
                      <a:pt x="13" y="29"/>
                      <a:pt x="15" y="29"/>
                    </a:cubicBezTo>
                    <a:cubicBezTo>
                      <a:pt x="16" y="28"/>
                      <a:pt x="17" y="27"/>
                      <a:pt x="18" y="26"/>
                    </a:cubicBezTo>
                    <a:cubicBezTo>
                      <a:pt x="18" y="25"/>
                      <a:pt x="18" y="24"/>
                      <a:pt x="18" y="23"/>
                    </a:cubicBezTo>
                    <a:cubicBezTo>
                      <a:pt x="18" y="22"/>
                      <a:pt x="18" y="21"/>
                      <a:pt x="17" y="20"/>
                    </a:cubicBezTo>
                    <a:cubicBezTo>
                      <a:pt x="16" y="20"/>
                      <a:pt x="15" y="18"/>
                      <a:pt x="13" y="17"/>
                    </a:cubicBezTo>
                    <a:cubicBezTo>
                      <a:pt x="11" y="15"/>
                      <a:pt x="9" y="13"/>
                      <a:pt x="9" y="11"/>
                    </a:cubicBezTo>
                    <a:cubicBezTo>
                      <a:pt x="8" y="10"/>
                      <a:pt x="8" y="8"/>
                      <a:pt x="9" y="5"/>
                    </a:cubicBezTo>
                    <a:cubicBezTo>
                      <a:pt x="10" y="3"/>
                      <a:pt x="11" y="2"/>
                      <a:pt x="14" y="1"/>
                    </a:cubicBezTo>
                    <a:cubicBezTo>
                      <a:pt x="16" y="0"/>
                      <a:pt x="18" y="0"/>
                      <a:pt x="21" y="1"/>
                    </a:cubicBezTo>
                    <a:cubicBezTo>
                      <a:pt x="24" y="3"/>
                      <a:pt x="26" y="4"/>
                      <a:pt x="28" y="6"/>
                    </a:cubicBezTo>
                    <a:cubicBezTo>
                      <a:pt x="26" y="9"/>
                      <a:pt x="26" y="9"/>
                      <a:pt x="26" y="9"/>
                    </a:cubicBezTo>
                    <a:cubicBezTo>
                      <a:pt x="24" y="7"/>
                      <a:pt x="22" y="5"/>
                      <a:pt x="20" y="4"/>
                    </a:cubicBezTo>
                    <a:cubicBezTo>
                      <a:pt x="18" y="4"/>
                      <a:pt x="16" y="4"/>
                      <a:pt x="15" y="4"/>
                    </a:cubicBezTo>
                    <a:cubicBezTo>
                      <a:pt x="14" y="4"/>
                      <a:pt x="13" y="5"/>
                      <a:pt x="12" y="7"/>
                    </a:cubicBezTo>
                    <a:cubicBezTo>
                      <a:pt x="12" y="8"/>
                      <a:pt x="12" y="9"/>
                      <a:pt x="12" y="9"/>
                    </a:cubicBezTo>
                    <a:cubicBezTo>
                      <a:pt x="12" y="10"/>
                      <a:pt x="13" y="11"/>
                      <a:pt x="13" y="12"/>
                    </a:cubicBezTo>
                    <a:cubicBezTo>
                      <a:pt x="14" y="13"/>
                      <a:pt x="15" y="14"/>
                      <a:pt x="17" y="15"/>
                    </a:cubicBezTo>
                    <a:cubicBezTo>
                      <a:pt x="19" y="18"/>
                      <a:pt x="21" y="20"/>
                      <a:pt x="22" y="21"/>
                    </a:cubicBezTo>
                    <a:cubicBezTo>
                      <a:pt x="22" y="23"/>
                      <a:pt x="22" y="25"/>
                      <a:pt x="22" y="27"/>
                    </a:cubicBezTo>
                    <a:close/>
                  </a:path>
                </a:pathLst>
              </a:custGeom>
              <a:solidFill>
                <a:srgbClr val="EDB9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257" name="Freeform 419">
                <a:extLst>
                  <a:ext uri="{FF2B5EF4-FFF2-40B4-BE49-F238E27FC236}">
                    <a16:creationId xmlns:a16="http://schemas.microsoft.com/office/drawing/2014/main" id="{42CF4526-3C9F-4304-BF8A-5B2CD0521148}"/>
                  </a:ext>
                </a:extLst>
              </p:cNvPr>
              <p:cNvSpPr>
                <a:spLocks noEditPoints="1"/>
              </p:cNvSpPr>
              <p:nvPr/>
            </p:nvSpPr>
            <p:spPr bwMode="auto">
              <a:xfrm>
                <a:off x="10972801" y="3217863"/>
                <a:ext cx="46038" cy="85725"/>
              </a:xfrm>
              <a:custGeom>
                <a:avLst/>
                <a:gdLst>
                  <a:gd name="T0" fmla="*/ 0 w 13"/>
                  <a:gd name="T1" fmla="*/ 20 h 24"/>
                  <a:gd name="T2" fmla="*/ 1 w 13"/>
                  <a:gd name="T3" fmla="*/ 18 h 24"/>
                  <a:gd name="T4" fmla="*/ 3 w 13"/>
                  <a:gd name="T5" fmla="*/ 18 h 24"/>
                  <a:gd name="T6" fmla="*/ 5 w 13"/>
                  <a:gd name="T7" fmla="*/ 20 h 24"/>
                  <a:gd name="T8" fmla="*/ 5 w 13"/>
                  <a:gd name="T9" fmla="*/ 22 h 24"/>
                  <a:gd name="T10" fmla="*/ 3 w 13"/>
                  <a:gd name="T11" fmla="*/ 24 h 24"/>
                  <a:gd name="T12" fmla="*/ 1 w 13"/>
                  <a:gd name="T13" fmla="*/ 24 h 24"/>
                  <a:gd name="T14" fmla="*/ 0 w 13"/>
                  <a:gd name="T15" fmla="*/ 22 h 24"/>
                  <a:gd name="T16" fmla="*/ 0 w 13"/>
                  <a:gd name="T17" fmla="*/ 20 h 24"/>
                  <a:gd name="T18" fmla="*/ 7 w 13"/>
                  <a:gd name="T19" fmla="*/ 3 h 24"/>
                  <a:gd name="T20" fmla="*/ 11 w 13"/>
                  <a:gd name="T21" fmla="*/ 1 h 24"/>
                  <a:gd name="T22" fmla="*/ 12 w 13"/>
                  <a:gd name="T23" fmla="*/ 5 h 24"/>
                  <a:gd name="T24" fmla="*/ 11 w 13"/>
                  <a:gd name="T25" fmla="*/ 6 h 24"/>
                  <a:gd name="T26" fmla="*/ 9 w 13"/>
                  <a:gd name="T27" fmla="*/ 6 h 24"/>
                  <a:gd name="T28" fmla="*/ 7 w 13"/>
                  <a:gd name="T29" fmla="*/ 5 h 24"/>
                  <a:gd name="T30" fmla="*/ 7 w 13"/>
                  <a:gd name="T31"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 h="24">
                    <a:moveTo>
                      <a:pt x="0" y="20"/>
                    </a:moveTo>
                    <a:cubicBezTo>
                      <a:pt x="0" y="19"/>
                      <a:pt x="1" y="19"/>
                      <a:pt x="1" y="18"/>
                    </a:cubicBezTo>
                    <a:cubicBezTo>
                      <a:pt x="2" y="18"/>
                      <a:pt x="3" y="18"/>
                      <a:pt x="3" y="18"/>
                    </a:cubicBezTo>
                    <a:cubicBezTo>
                      <a:pt x="4" y="19"/>
                      <a:pt x="5" y="19"/>
                      <a:pt x="5" y="20"/>
                    </a:cubicBezTo>
                    <a:cubicBezTo>
                      <a:pt x="5" y="20"/>
                      <a:pt x="5" y="21"/>
                      <a:pt x="5" y="22"/>
                    </a:cubicBezTo>
                    <a:cubicBezTo>
                      <a:pt x="4" y="23"/>
                      <a:pt x="4" y="24"/>
                      <a:pt x="3" y="24"/>
                    </a:cubicBezTo>
                    <a:cubicBezTo>
                      <a:pt x="3" y="24"/>
                      <a:pt x="2" y="24"/>
                      <a:pt x="1" y="24"/>
                    </a:cubicBezTo>
                    <a:cubicBezTo>
                      <a:pt x="1" y="23"/>
                      <a:pt x="0" y="23"/>
                      <a:pt x="0" y="22"/>
                    </a:cubicBezTo>
                    <a:cubicBezTo>
                      <a:pt x="0" y="22"/>
                      <a:pt x="0" y="21"/>
                      <a:pt x="0" y="20"/>
                    </a:cubicBezTo>
                    <a:close/>
                    <a:moveTo>
                      <a:pt x="7" y="3"/>
                    </a:moveTo>
                    <a:cubicBezTo>
                      <a:pt x="8" y="1"/>
                      <a:pt x="9" y="0"/>
                      <a:pt x="11" y="1"/>
                    </a:cubicBezTo>
                    <a:cubicBezTo>
                      <a:pt x="12" y="2"/>
                      <a:pt x="13" y="3"/>
                      <a:pt x="12" y="5"/>
                    </a:cubicBezTo>
                    <a:cubicBezTo>
                      <a:pt x="12" y="5"/>
                      <a:pt x="11" y="6"/>
                      <a:pt x="11" y="6"/>
                    </a:cubicBezTo>
                    <a:cubicBezTo>
                      <a:pt x="10" y="7"/>
                      <a:pt x="9" y="7"/>
                      <a:pt x="9" y="6"/>
                    </a:cubicBezTo>
                    <a:cubicBezTo>
                      <a:pt x="8" y="6"/>
                      <a:pt x="7" y="6"/>
                      <a:pt x="7" y="5"/>
                    </a:cubicBezTo>
                    <a:cubicBezTo>
                      <a:pt x="7" y="4"/>
                      <a:pt x="7" y="4"/>
                      <a:pt x="7" y="3"/>
                    </a:cubicBezTo>
                    <a:close/>
                  </a:path>
                </a:pathLst>
              </a:custGeom>
              <a:solidFill>
                <a:srgbClr val="EDB9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258" name="Freeform 420">
                <a:extLst>
                  <a:ext uri="{FF2B5EF4-FFF2-40B4-BE49-F238E27FC236}">
                    <a16:creationId xmlns:a16="http://schemas.microsoft.com/office/drawing/2014/main" id="{7F60C73E-2B3B-400E-A39A-10B89A7039A8}"/>
                  </a:ext>
                </a:extLst>
              </p:cNvPr>
              <p:cNvSpPr>
                <a:spLocks/>
              </p:cNvSpPr>
              <p:nvPr/>
            </p:nvSpPr>
            <p:spPr bwMode="auto">
              <a:xfrm>
                <a:off x="11068051" y="3251201"/>
                <a:ext cx="106363" cy="112713"/>
              </a:xfrm>
              <a:custGeom>
                <a:avLst/>
                <a:gdLst>
                  <a:gd name="T0" fmla="*/ 21 w 30"/>
                  <a:gd name="T1" fmla="*/ 27 h 32"/>
                  <a:gd name="T2" fmla="*/ 16 w 30"/>
                  <a:gd name="T3" fmla="*/ 31 h 32"/>
                  <a:gd name="T4" fmla="*/ 7 w 30"/>
                  <a:gd name="T5" fmla="*/ 30 h 32"/>
                  <a:gd name="T6" fmla="*/ 0 w 30"/>
                  <a:gd name="T7" fmla="*/ 25 h 32"/>
                  <a:gd name="T8" fmla="*/ 2 w 30"/>
                  <a:gd name="T9" fmla="*/ 22 h 32"/>
                  <a:gd name="T10" fmla="*/ 5 w 30"/>
                  <a:gd name="T11" fmla="*/ 25 h 32"/>
                  <a:gd name="T12" fmla="*/ 9 w 30"/>
                  <a:gd name="T13" fmla="*/ 27 h 32"/>
                  <a:gd name="T14" fmla="*/ 14 w 30"/>
                  <a:gd name="T15" fmla="*/ 28 h 32"/>
                  <a:gd name="T16" fmla="*/ 18 w 30"/>
                  <a:gd name="T17" fmla="*/ 26 h 32"/>
                  <a:gd name="T18" fmla="*/ 18 w 30"/>
                  <a:gd name="T19" fmla="*/ 23 h 32"/>
                  <a:gd name="T20" fmla="*/ 17 w 30"/>
                  <a:gd name="T21" fmla="*/ 20 h 32"/>
                  <a:gd name="T22" fmla="*/ 14 w 30"/>
                  <a:gd name="T23" fmla="*/ 16 h 32"/>
                  <a:gd name="T24" fmla="*/ 10 w 30"/>
                  <a:gd name="T25" fmla="*/ 10 h 32"/>
                  <a:gd name="T26" fmla="*/ 11 w 30"/>
                  <a:gd name="T27" fmla="*/ 4 h 32"/>
                  <a:gd name="T28" fmla="*/ 16 w 30"/>
                  <a:gd name="T29" fmla="*/ 0 h 32"/>
                  <a:gd name="T30" fmla="*/ 23 w 30"/>
                  <a:gd name="T31" fmla="*/ 2 h 32"/>
                  <a:gd name="T32" fmla="*/ 30 w 30"/>
                  <a:gd name="T33" fmla="*/ 7 h 32"/>
                  <a:gd name="T34" fmla="*/ 28 w 30"/>
                  <a:gd name="T35" fmla="*/ 10 h 32"/>
                  <a:gd name="T36" fmla="*/ 22 w 30"/>
                  <a:gd name="T37" fmla="*/ 5 h 32"/>
                  <a:gd name="T38" fmla="*/ 17 w 30"/>
                  <a:gd name="T39" fmla="*/ 4 h 32"/>
                  <a:gd name="T40" fmla="*/ 14 w 30"/>
                  <a:gd name="T41" fmla="*/ 6 h 32"/>
                  <a:gd name="T42" fmla="*/ 14 w 30"/>
                  <a:gd name="T43" fmla="*/ 9 h 32"/>
                  <a:gd name="T44" fmla="*/ 15 w 30"/>
                  <a:gd name="T45" fmla="*/ 11 h 32"/>
                  <a:gd name="T46" fmla="*/ 18 w 30"/>
                  <a:gd name="T47" fmla="*/ 15 h 32"/>
                  <a:gd name="T48" fmla="*/ 22 w 30"/>
                  <a:gd name="T49" fmla="*/ 22 h 32"/>
                  <a:gd name="T50" fmla="*/ 21 w 30"/>
                  <a:gd name="T51" fmla="*/ 27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0" h="32">
                    <a:moveTo>
                      <a:pt x="21" y="27"/>
                    </a:moveTo>
                    <a:cubicBezTo>
                      <a:pt x="20" y="29"/>
                      <a:pt x="18" y="31"/>
                      <a:pt x="16" y="31"/>
                    </a:cubicBezTo>
                    <a:cubicBezTo>
                      <a:pt x="13" y="32"/>
                      <a:pt x="10" y="31"/>
                      <a:pt x="7" y="30"/>
                    </a:cubicBezTo>
                    <a:cubicBezTo>
                      <a:pt x="4" y="28"/>
                      <a:pt x="2" y="26"/>
                      <a:pt x="0" y="25"/>
                    </a:cubicBezTo>
                    <a:cubicBezTo>
                      <a:pt x="2" y="22"/>
                      <a:pt x="2" y="22"/>
                      <a:pt x="2" y="22"/>
                    </a:cubicBezTo>
                    <a:cubicBezTo>
                      <a:pt x="3" y="23"/>
                      <a:pt x="4" y="24"/>
                      <a:pt x="5" y="25"/>
                    </a:cubicBezTo>
                    <a:cubicBezTo>
                      <a:pt x="6" y="26"/>
                      <a:pt x="8" y="26"/>
                      <a:pt x="9" y="27"/>
                    </a:cubicBezTo>
                    <a:cubicBezTo>
                      <a:pt x="11" y="28"/>
                      <a:pt x="13" y="29"/>
                      <a:pt x="14" y="28"/>
                    </a:cubicBezTo>
                    <a:cubicBezTo>
                      <a:pt x="16" y="28"/>
                      <a:pt x="17" y="27"/>
                      <a:pt x="18" y="26"/>
                    </a:cubicBezTo>
                    <a:cubicBezTo>
                      <a:pt x="18" y="25"/>
                      <a:pt x="19" y="24"/>
                      <a:pt x="18" y="23"/>
                    </a:cubicBezTo>
                    <a:cubicBezTo>
                      <a:pt x="18" y="22"/>
                      <a:pt x="18" y="21"/>
                      <a:pt x="17" y="20"/>
                    </a:cubicBezTo>
                    <a:cubicBezTo>
                      <a:pt x="17" y="19"/>
                      <a:pt x="16" y="18"/>
                      <a:pt x="14" y="16"/>
                    </a:cubicBezTo>
                    <a:cubicBezTo>
                      <a:pt x="12" y="14"/>
                      <a:pt x="11" y="12"/>
                      <a:pt x="10" y="10"/>
                    </a:cubicBezTo>
                    <a:cubicBezTo>
                      <a:pt x="10" y="8"/>
                      <a:pt x="10" y="6"/>
                      <a:pt x="11" y="4"/>
                    </a:cubicBezTo>
                    <a:cubicBezTo>
                      <a:pt x="12" y="2"/>
                      <a:pt x="14" y="1"/>
                      <a:pt x="16" y="0"/>
                    </a:cubicBezTo>
                    <a:cubicBezTo>
                      <a:pt x="18" y="0"/>
                      <a:pt x="21" y="0"/>
                      <a:pt x="23" y="2"/>
                    </a:cubicBezTo>
                    <a:cubicBezTo>
                      <a:pt x="26" y="3"/>
                      <a:pt x="29" y="5"/>
                      <a:pt x="30" y="7"/>
                    </a:cubicBezTo>
                    <a:cubicBezTo>
                      <a:pt x="28" y="10"/>
                      <a:pt x="28" y="10"/>
                      <a:pt x="28" y="10"/>
                    </a:cubicBezTo>
                    <a:cubicBezTo>
                      <a:pt x="26" y="7"/>
                      <a:pt x="24" y="6"/>
                      <a:pt x="22" y="5"/>
                    </a:cubicBezTo>
                    <a:cubicBezTo>
                      <a:pt x="20" y="4"/>
                      <a:pt x="19" y="3"/>
                      <a:pt x="17" y="4"/>
                    </a:cubicBezTo>
                    <a:cubicBezTo>
                      <a:pt x="16" y="4"/>
                      <a:pt x="15" y="5"/>
                      <a:pt x="14" y="6"/>
                    </a:cubicBezTo>
                    <a:cubicBezTo>
                      <a:pt x="14" y="7"/>
                      <a:pt x="14" y="8"/>
                      <a:pt x="14" y="9"/>
                    </a:cubicBezTo>
                    <a:cubicBezTo>
                      <a:pt x="14" y="10"/>
                      <a:pt x="14" y="10"/>
                      <a:pt x="15" y="11"/>
                    </a:cubicBezTo>
                    <a:cubicBezTo>
                      <a:pt x="15" y="12"/>
                      <a:pt x="16" y="14"/>
                      <a:pt x="18" y="15"/>
                    </a:cubicBezTo>
                    <a:cubicBezTo>
                      <a:pt x="20" y="18"/>
                      <a:pt x="21" y="20"/>
                      <a:pt x="22" y="22"/>
                    </a:cubicBezTo>
                    <a:cubicBezTo>
                      <a:pt x="22" y="23"/>
                      <a:pt x="22" y="25"/>
                      <a:pt x="21" y="27"/>
                    </a:cubicBezTo>
                    <a:close/>
                  </a:path>
                </a:pathLst>
              </a:custGeom>
              <a:solidFill>
                <a:srgbClr val="BE00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259" name="Freeform 421">
                <a:extLst>
                  <a:ext uri="{FF2B5EF4-FFF2-40B4-BE49-F238E27FC236}">
                    <a16:creationId xmlns:a16="http://schemas.microsoft.com/office/drawing/2014/main" id="{6B8ABDBE-8136-4A00-8099-85C6D3C44822}"/>
                  </a:ext>
                </a:extLst>
              </p:cNvPr>
              <p:cNvSpPr>
                <a:spLocks noEditPoints="1"/>
              </p:cNvSpPr>
              <p:nvPr/>
            </p:nvSpPr>
            <p:spPr bwMode="auto">
              <a:xfrm>
                <a:off x="11174413" y="3303588"/>
                <a:ext cx="114300" cy="120650"/>
              </a:xfrm>
              <a:custGeom>
                <a:avLst/>
                <a:gdLst>
                  <a:gd name="T0" fmla="*/ 28 w 32"/>
                  <a:gd name="T1" fmla="*/ 25 h 34"/>
                  <a:gd name="T2" fmla="*/ 19 w 32"/>
                  <a:gd name="T3" fmla="*/ 33 h 34"/>
                  <a:gd name="T4" fmla="*/ 8 w 32"/>
                  <a:gd name="T5" fmla="*/ 31 h 34"/>
                  <a:gd name="T6" fmla="*/ 1 w 32"/>
                  <a:gd name="T7" fmla="*/ 22 h 34"/>
                  <a:gd name="T8" fmla="*/ 3 w 32"/>
                  <a:gd name="T9" fmla="*/ 10 h 34"/>
                  <a:gd name="T10" fmla="*/ 13 w 32"/>
                  <a:gd name="T11" fmla="*/ 2 h 34"/>
                  <a:gd name="T12" fmla="*/ 24 w 32"/>
                  <a:gd name="T13" fmla="*/ 3 h 34"/>
                  <a:gd name="T14" fmla="*/ 31 w 32"/>
                  <a:gd name="T15" fmla="*/ 12 h 34"/>
                  <a:gd name="T16" fmla="*/ 28 w 32"/>
                  <a:gd name="T17" fmla="*/ 25 h 34"/>
                  <a:gd name="T18" fmla="*/ 7 w 32"/>
                  <a:gd name="T19" fmla="*/ 12 h 34"/>
                  <a:gd name="T20" fmla="*/ 4 w 32"/>
                  <a:gd name="T21" fmla="*/ 22 h 34"/>
                  <a:gd name="T22" fmla="*/ 9 w 32"/>
                  <a:gd name="T23" fmla="*/ 29 h 34"/>
                  <a:gd name="T24" fmla="*/ 18 w 32"/>
                  <a:gd name="T25" fmla="*/ 30 h 34"/>
                  <a:gd name="T26" fmla="*/ 25 w 32"/>
                  <a:gd name="T27" fmla="*/ 23 h 34"/>
                  <a:gd name="T28" fmla="*/ 28 w 32"/>
                  <a:gd name="T29" fmla="*/ 13 h 34"/>
                  <a:gd name="T30" fmla="*/ 22 w 32"/>
                  <a:gd name="T31" fmla="*/ 6 h 34"/>
                  <a:gd name="T32" fmla="*/ 14 w 32"/>
                  <a:gd name="T33" fmla="*/ 5 h 34"/>
                  <a:gd name="T34" fmla="*/ 7 w 32"/>
                  <a:gd name="T35" fmla="*/ 12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2" h="34">
                    <a:moveTo>
                      <a:pt x="28" y="25"/>
                    </a:moveTo>
                    <a:cubicBezTo>
                      <a:pt x="26" y="29"/>
                      <a:pt x="23" y="32"/>
                      <a:pt x="19" y="33"/>
                    </a:cubicBezTo>
                    <a:cubicBezTo>
                      <a:pt x="15" y="34"/>
                      <a:pt x="12" y="34"/>
                      <a:pt x="8" y="31"/>
                    </a:cubicBezTo>
                    <a:cubicBezTo>
                      <a:pt x="4" y="29"/>
                      <a:pt x="1" y="26"/>
                      <a:pt x="1" y="22"/>
                    </a:cubicBezTo>
                    <a:cubicBezTo>
                      <a:pt x="0" y="19"/>
                      <a:pt x="1" y="14"/>
                      <a:pt x="3" y="10"/>
                    </a:cubicBezTo>
                    <a:cubicBezTo>
                      <a:pt x="6" y="6"/>
                      <a:pt x="9" y="3"/>
                      <a:pt x="13" y="2"/>
                    </a:cubicBezTo>
                    <a:cubicBezTo>
                      <a:pt x="16" y="0"/>
                      <a:pt x="20" y="1"/>
                      <a:pt x="24" y="3"/>
                    </a:cubicBezTo>
                    <a:cubicBezTo>
                      <a:pt x="28" y="6"/>
                      <a:pt x="30" y="9"/>
                      <a:pt x="31" y="12"/>
                    </a:cubicBezTo>
                    <a:cubicBezTo>
                      <a:pt x="32" y="16"/>
                      <a:pt x="31" y="20"/>
                      <a:pt x="28" y="25"/>
                    </a:cubicBezTo>
                    <a:close/>
                    <a:moveTo>
                      <a:pt x="7" y="12"/>
                    </a:moveTo>
                    <a:cubicBezTo>
                      <a:pt x="5" y="16"/>
                      <a:pt x="4" y="19"/>
                      <a:pt x="4" y="22"/>
                    </a:cubicBezTo>
                    <a:cubicBezTo>
                      <a:pt x="5" y="25"/>
                      <a:pt x="6" y="27"/>
                      <a:pt x="9" y="29"/>
                    </a:cubicBezTo>
                    <a:cubicBezTo>
                      <a:pt x="12" y="30"/>
                      <a:pt x="15" y="31"/>
                      <a:pt x="18" y="30"/>
                    </a:cubicBezTo>
                    <a:cubicBezTo>
                      <a:pt x="21" y="29"/>
                      <a:pt x="23" y="26"/>
                      <a:pt x="25" y="23"/>
                    </a:cubicBezTo>
                    <a:cubicBezTo>
                      <a:pt x="27" y="19"/>
                      <a:pt x="28" y="16"/>
                      <a:pt x="28" y="13"/>
                    </a:cubicBezTo>
                    <a:cubicBezTo>
                      <a:pt x="27" y="10"/>
                      <a:pt x="25" y="8"/>
                      <a:pt x="22" y="6"/>
                    </a:cubicBezTo>
                    <a:cubicBezTo>
                      <a:pt x="19" y="4"/>
                      <a:pt x="17" y="4"/>
                      <a:pt x="14" y="5"/>
                    </a:cubicBezTo>
                    <a:cubicBezTo>
                      <a:pt x="11" y="6"/>
                      <a:pt x="9" y="8"/>
                      <a:pt x="7" y="12"/>
                    </a:cubicBezTo>
                    <a:close/>
                  </a:path>
                </a:pathLst>
              </a:custGeom>
              <a:solidFill>
                <a:srgbClr val="BE00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260" name="Freeform 422">
                <a:extLst>
                  <a:ext uri="{FF2B5EF4-FFF2-40B4-BE49-F238E27FC236}">
                    <a16:creationId xmlns:a16="http://schemas.microsoft.com/office/drawing/2014/main" id="{E9B59381-C096-4ED0-8E63-E025C21C2EA7}"/>
                  </a:ext>
                </a:extLst>
              </p:cNvPr>
              <p:cNvSpPr>
                <a:spLocks/>
              </p:cNvSpPr>
              <p:nvPr/>
            </p:nvSpPr>
            <p:spPr bwMode="auto">
              <a:xfrm>
                <a:off x="11291888" y="3382963"/>
                <a:ext cx="114300" cy="117475"/>
              </a:xfrm>
              <a:custGeom>
                <a:avLst/>
                <a:gdLst>
                  <a:gd name="T0" fmla="*/ 24 w 32"/>
                  <a:gd name="T1" fmla="*/ 6 h 33"/>
                  <a:gd name="T2" fmla="*/ 15 w 32"/>
                  <a:gd name="T3" fmla="*/ 4 h 33"/>
                  <a:gd name="T4" fmla="*/ 7 w 32"/>
                  <a:gd name="T5" fmla="*/ 10 h 33"/>
                  <a:gd name="T6" fmla="*/ 5 w 32"/>
                  <a:gd name="T7" fmla="*/ 20 h 33"/>
                  <a:gd name="T8" fmla="*/ 10 w 32"/>
                  <a:gd name="T9" fmla="*/ 27 h 33"/>
                  <a:gd name="T10" fmla="*/ 16 w 32"/>
                  <a:gd name="T11" fmla="*/ 31 h 33"/>
                  <a:gd name="T12" fmla="*/ 15 w 32"/>
                  <a:gd name="T13" fmla="*/ 33 h 33"/>
                  <a:gd name="T14" fmla="*/ 7 w 32"/>
                  <a:gd name="T15" fmla="*/ 30 h 33"/>
                  <a:gd name="T16" fmla="*/ 1 w 32"/>
                  <a:gd name="T17" fmla="*/ 20 h 33"/>
                  <a:gd name="T18" fmla="*/ 4 w 32"/>
                  <a:gd name="T19" fmla="*/ 8 h 33"/>
                  <a:gd name="T20" fmla="*/ 10 w 32"/>
                  <a:gd name="T21" fmla="*/ 2 h 33"/>
                  <a:gd name="T22" fmla="*/ 18 w 32"/>
                  <a:gd name="T23" fmla="*/ 0 h 33"/>
                  <a:gd name="T24" fmla="*/ 26 w 32"/>
                  <a:gd name="T25" fmla="*/ 3 h 33"/>
                  <a:gd name="T26" fmla="*/ 32 w 32"/>
                  <a:gd name="T27" fmla="*/ 10 h 33"/>
                  <a:gd name="T28" fmla="*/ 29 w 32"/>
                  <a:gd name="T29" fmla="*/ 11 h 33"/>
                  <a:gd name="T30" fmla="*/ 24 w 32"/>
                  <a:gd name="T31" fmla="*/ 6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2" h="33">
                    <a:moveTo>
                      <a:pt x="24" y="6"/>
                    </a:moveTo>
                    <a:cubicBezTo>
                      <a:pt x="21" y="4"/>
                      <a:pt x="18" y="3"/>
                      <a:pt x="15" y="4"/>
                    </a:cubicBezTo>
                    <a:cubicBezTo>
                      <a:pt x="12" y="5"/>
                      <a:pt x="10" y="7"/>
                      <a:pt x="7" y="10"/>
                    </a:cubicBezTo>
                    <a:cubicBezTo>
                      <a:pt x="5" y="14"/>
                      <a:pt x="4" y="17"/>
                      <a:pt x="5" y="20"/>
                    </a:cubicBezTo>
                    <a:cubicBezTo>
                      <a:pt x="5" y="23"/>
                      <a:pt x="7" y="25"/>
                      <a:pt x="10" y="27"/>
                    </a:cubicBezTo>
                    <a:cubicBezTo>
                      <a:pt x="11" y="29"/>
                      <a:pt x="14" y="30"/>
                      <a:pt x="16" y="31"/>
                    </a:cubicBezTo>
                    <a:cubicBezTo>
                      <a:pt x="15" y="33"/>
                      <a:pt x="15" y="33"/>
                      <a:pt x="15" y="33"/>
                    </a:cubicBezTo>
                    <a:cubicBezTo>
                      <a:pt x="12" y="33"/>
                      <a:pt x="10" y="32"/>
                      <a:pt x="7" y="30"/>
                    </a:cubicBezTo>
                    <a:cubicBezTo>
                      <a:pt x="3" y="27"/>
                      <a:pt x="1" y="24"/>
                      <a:pt x="1" y="20"/>
                    </a:cubicBezTo>
                    <a:cubicBezTo>
                      <a:pt x="0" y="17"/>
                      <a:pt x="1" y="13"/>
                      <a:pt x="4" y="8"/>
                    </a:cubicBezTo>
                    <a:cubicBezTo>
                      <a:pt x="6" y="6"/>
                      <a:pt x="8" y="4"/>
                      <a:pt x="10" y="2"/>
                    </a:cubicBezTo>
                    <a:cubicBezTo>
                      <a:pt x="13" y="1"/>
                      <a:pt x="15" y="0"/>
                      <a:pt x="18" y="0"/>
                    </a:cubicBezTo>
                    <a:cubicBezTo>
                      <a:pt x="21" y="1"/>
                      <a:pt x="23" y="2"/>
                      <a:pt x="26" y="3"/>
                    </a:cubicBezTo>
                    <a:cubicBezTo>
                      <a:pt x="28" y="5"/>
                      <a:pt x="31" y="7"/>
                      <a:pt x="32" y="10"/>
                    </a:cubicBezTo>
                    <a:cubicBezTo>
                      <a:pt x="29" y="11"/>
                      <a:pt x="29" y="11"/>
                      <a:pt x="29" y="11"/>
                    </a:cubicBezTo>
                    <a:cubicBezTo>
                      <a:pt x="28" y="9"/>
                      <a:pt x="26" y="7"/>
                      <a:pt x="24" y="6"/>
                    </a:cubicBezTo>
                    <a:close/>
                  </a:path>
                </a:pathLst>
              </a:custGeom>
              <a:solidFill>
                <a:srgbClr val="BE00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261" name="Freeform 423">
                <a:extLst>
                  <a:ext uri="{FF2B5EF4-FFF2-40B4-BE49-F238E27FC236}">
                    <a16:creationId xmlns:a16="http://schemas.microsoft.com/office/drawing/2014/main" id="{7D26BAE5-CEB3-4896-9B21-97BA61EF790C}"/>
                  </a:ext>
                </a:extLst>
              </p:cNvPr>
              <p:cNvSpPr>
                <a:spLocks/>
              </p:cNvSpPr>
              <p:nvPr/>
            </p:nvSpPr>
            <p:spPr bwMode="auto">
              <a:xfrm>
                <a:off x="11374438" y="3435351"/>
                <a:ext cx="77788" cy="100013"/>
              </a:xfrm>
              <a:custGeom>
                <a:avLst/>
                <a:gdLst>
                  <a:gd name="T0" fmla="*/ 0 w 49"/>
                  <a:gd name="T1" fmla="*/ 56 h 63"/>
                  <a:gd name="T2" fmla="*/ 43 w 49"/>
                  <a:gd name="T3" fmla="*/ 0 h 63"/>
                  <a:gd name="T4" fmla="*/ 49 w 49"/>
                  <a:gd name="T5" fmla="*/ 5 h 63"/>
                  <a:gd name="T6" fmla="*/ 7 w 49"/>
                  <a:gd name="T7" fmla="*/ 63 h 63"/>
                  <a:gd name="T8" fmla="*/ 0 w 49"/>
                  <a:gd name="T9" fmla="*/ 56 h 63"/>
                </a:gdLst>
                <a:ahLst/>
                <a:cxnLst>
                  <a:cxn ang="0">
                    <a:pos x="T0" y="T1"/>
                  </a:cxn>
                  <a:cxn ang="0">
                    <a:pos x="T2" y="T3"/>
                  </a:cxn>
                  <a:cxn ang="0">
                    <a:pos x="T4" y="T5"/>
                  </a:cxn>
                  <a:cxn ang="0">
                    <a:pos x="T6" y="T7"/>
                  </a:cxn>
                  <a:cxn ang="0">
                    <a:pos x="T8" y="T9"/>
                  </a:cxn>
                </a:cxnLst>
                <a:rect l="0" t="0" r="r" b="b"/>
                <a:pathLst>
                  <a:path w="49" h="63">
                    <a:moveTo>
                      <a:pt x="0" y="56"/>
                    </a:moveTo>
                    <a:lnTo>
                      <a:pt x="43" y="0"/>
                    </a:lnTo>
                    <a:lnTo>
                      <a:pt x="49" y="5"/>
                    </a:lnTo>
                    <a:lnTo>
                      <a:pt x="7" y="63"/>
                    </a:lnTo>
                    <a:lnTo>
                      <a:pt x="0" y="56"/>
                    </a:lnTo>
                    <a:close/>
                  </a:path>
                </a:pathLst>
              </a:custGeom>
              <a:solidFill>
                <a:srgbClr val="BE00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262" name="Freeform 424">
                <a:extLst>
                  <a:ext uri="{FF2B5EF4-FFF2-40B4-BE49-F238E27FC236}">
                    <a16:creationId xmlns:a16="http://schemas.microsoft.com/office/drawing/2014/main" id="{DD90CB71-042B-4814-8819-50B00C2D69B5}"/>
                  </a:ext>
                </a:extLst>
              </p:cNvPr>
              <p:cNvSpPr>
                <a:spLocks noEditPoints="1"/>
              </p:cNvSpPr>
              <p:nvPr/>
            </p:nvSpPr>
            <p:spPr bwMode="auto">
              <a:xfrm>
                <a:off x="11409363" y="3492501"/>
                <a:ext cx="114300" cy="120650"/>
              </a:xfrm>
              <a:custGeom>
                <a:avLst/>
                <a:gdLst>
                  <a:gd name="T0" fmla="*/ 19 w 32"/>
                  <a:gd name="T1" fmla="*/ 32 h 34"/>
                  <a:gd name="T2" fmla="*/ 22 w 32"/>
                  <a:gd name="T3" fmla="*/ 22 h 34"/>
                  <a:gd name="T4" fmla="*/ 13 w 32"/>
                  <a:gd name="T5" fmla="*/ 14 h 34"/>
                  <a:gd name="T6" fmla="*/ 3 w 32"/>
                  <a:gd name="T7" fmla="*/ 19 h 34"/>
                  <a:gd name="T8" fmla="*/ 0 w 32"/>
                  <a:gd name="T9" fmla="*/ 17 h 34"/>
                  <a:gd name="T10" fmla="*/ 30 w 32"/>
                  <a:gd name="T11" fmla="*/ 0 h 34"/>
                  <a:gd name="T12" fmla="*/ 32 w 32"/>
                  <a:gd name="T13" fmla="*/ 2 h 34"/>
                  <a:gd name="T14" fmla="*/ 22 w 32"/>
                  <a:gd name="T15" fmla="*/ 34 h 34"/>
                  <a:gd name="T16" fmla="*/ 19 w 32"/>
                  <a:gd name="T17" fmla="*/ 32 h 34"/>
                  <a:gd name="T18" fmla="*/ 24 w 32"/>
                  <a:gd name="T19" fmla="*/ 19 h 34"/>
                  <a:gd name="T20" fmla="*/ 27 w 32"/>
                  <a:gd name="T21" fmla="*/ 9 h 34"/>
                  <a:gd name="T22" fmla="*/ 29 w 32"/>
                  <a:gd name="T23" fmla="*/ 4 h 34"/>
                  <a:gd name="T24" fmla="*/ 25 w 32"/>
                  <a:gd name="T25" fmla="*/ 7 h 34"/>
                  <a:gd name="T26" fmla="*/ 16 w 32"/>
                  <a:gd name="T27" fmla="*/ 12 h 34"/>
                  <a:gd name="T28" fmla="*/ 24 w 32"/>
                  <a:gd name="T29" fmla="*/ 19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 h="34">
                    <a:moveTo>
                      <a:pt x="19" y="32"/>
                    </a:moveTo>
                    <a:cubicBezTo>
                      <a:pt x="22" y="22"/>
                      <a:pt x="22" y="22"/>
                      <a:pt x="22" y="22"/>
                    </a:cubicBezTo>
                    <a:cubicBezTo>
                      <a:pt x="13" y="14"/>
                      <a:pt x="13" y="14"/>
                      <a:pt x="13" y="14"/>
                    </a:cubicBezTo>
                    <a:cubicBezTo>
                      <a:pt x="3" y="19"/>
                      <a:pt x="3" y="19"/>
                      <a:pt x="3" y="19"/>
                    </a:cubicBezTo>
                    <a:cubicBezTo>
                      <a:pt x="0" y="17"/>
                      <a:pt x="0" y="17"/>
                      <a:pt x="0" y="17"/>
                    </a:cubicBezTo>
                    <a:cubicBezTo>
                      <a:pt x="30" y="0"/>
                      <a:pt x="30" y="0"/>
                      <a:pt x="30" y="0"/>
                    </a:cubicBezTo>
                    <a:cubicBezTo>
                      <a:pt x="32" y="2"/>
                      <a:pt x="32" y="2"/>
                      <a:pt x="32" y="2"/>
                    </a:cubicBezTo>
                    <a:cubicBezTo>
                      <a:pt x="22" y="34"/>
                      <a:pt x="22" y="34"/>
                      <a:pt x="22" y="34"/>
                    </a:cubicBezTo>
                    <a:lnTo>
                      <a:pt x="19" y="32"/>
                    </a:lnTo>
                    <a:close/>
                    <a:moveTo>
                      <a:pt x="24" y="19"/>
                    </a:moveTo>
                    <a:cubicBezTo>
                      <a:pt x="27" y="9"/>
                      <a:pt x="27" y="9"/>
                      <a:pt x="27" y="9"/>
                    </a:cubicBezTo>
                    <a:cubicBezTo>
                      <a:pt x="27" y="7"/>
                      <a:pt x="28" y="6"/>
                      <a:pt x="29" y="4"/>
                    </a:cubicBezTo>
                    <a:cubicBezTo>
                      <a:pt x="27" y="5"/>
                      <a:pt x="26" y="6"/>
                      <a:pt x="25" y="7"/>
                    </a:cubicBezTo>
                    <a:cubicBezTo>
                      <a:pt x="16" y="12"/>
                      <a:pt x="16" y="12"/>
                      <a:pt x="16" y="12"/>
                    </a:cubicBezTo>
                    <a:lnTo>
                      <a:pt x="24" y="19"/>
                    </a:lnTo>
                    <a:close/>
                  </a:path>
                </a:pathLst>
              </a:custGeom>
              <a:solidFill>
                <a:srgbClr val="BE00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263" name="Freeform 425">
                <a:extLst>
                  <a:ext uri="{FF2B5EF4-FFF2-40B4-BE49-F238E27FC236}">
                    <a16:creationId xmlns:a16="http://schemas.microsoft.com/office/drawing/2014/main" id="{4CC97442-B71E-447C-968E-515DDCB61E81}"/>
                  </a:ext>
                </a:extLst>
              </p:cNvPr>
              <p:cNvSpPr>
                <a:spLocks/>
              </p:cNvSpPr>
              <p:nvPr/>
            </p:nvSpPr>
            <p:spPr bwMode="auto">
              <a:xfrm>
                <a:off x="11512551" y="3552826"/>
                <a:ext cx="85725" cy="125413"/>
              </a:xfrm>
              <a:custGeom>
                <a:avLst/>
                <a:gdLst>
                  <a:gd name="T0" fmla="*/ 0 w 54"/>
                  <a:gd name="T1" fmla="*/ 52 h 79"/>
                  <a:gd name="T2" fmla="*/ 47 w 54"/>
                  <a:gd name="T3" fmla="*/ 0 h 79"/>
                  <a:gd name="T4" fmla="*/ 54 w 54"/>
                  <a:gd name="T5" fmla="*/ 5 h 79"/>
                  <a:gd name="T6" fmla="*/ 12 w 54"/>
                  <a:gd name="T7" fmla="*/ 52 h 79"/>
                  <a:gd name="T8" fmla="*/ 34 w 54"/>
                  <a:gd name="T9" fmla="*/ 74 h 79"/>
                  <a:gd name="T10" fmla="*/ 30 w 54"/>
                  <a:gd name="T11" fmla="*/ 79 h 79"/>
                  <a:gd name="T12" fmla="*/ 0 w 54"/>
                  <a:gd name="T13" fmla="*/ 52 h 79"/>
                </a:gdLst>
                <a:ahLst/>
                <a:cxnLst>
                  <a:cxn ang="0">
                    <a:pos x="T0" y="T1"/>
                  </a:cxn>
                  <a:cxn ang="0">
                    <a:pos x="T2" y="T3"/>
                  </a:cxn>
                  <a:cxn ang="0">
                    <a:pos x="T4" y="T5"/>
                  </a:cxn>
                  <a:cxn ang="0">
                    <a:pos x="T6" y="T7"/>
                  </a:cxn>
                  <a:cxn ang="0">
                    <a:pos x="T8" y="T9"/>
                  </a:cxn>
                  <a:cxn ang="0">
                    <a:pos x="T10" y="T11"/>
                  </a:cxn>
                  <a:cxn ang="0">
                    <a:pos x="T12" y="T13"/>
                  </a:cxn>
                </a:cxnLst>
                <a:rect l="0" t="0" r="r" b="b"/>
                <a:pathLst>
                  <a:path w="54" h="79">
                    <a:moveTo>
                      <a:pt x="0" y="52"/>
                    </a:moveTo>
                    <a:lnTo>
                      <a:pt x="47" y="0"/>
                    </a:lnTo>
                    <a:lnTo>
                      <a:pt x="54" y="5"/>
                    </a:lnTo>
                    <a:lnTo>
                      <a:pt x="12" y="52"/>
                    </a:lnTo>
                    <a:lnTo>
                      <a:pt x="34" y="74"/>
                    </a:lnTo>
                    <a:lnTo>
                      <a:pt x="30" y="79"/>
                    </a:lnTo>
                    <a:lnTo>
                      <a:pt x="0" y="52"/>
                    </a:lnTo>
                    <a:close/>
                  </a:path>
                </a:pathLst>
              </a:custGeom>
              <a:solidFill>
                <a:srgbClr val="BE00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264" name="Freeform 426">
                <a:extLst>
                  <a:ext uri="{FF2B5EF4-FFF2-40B4-BE49-F238E27FC236}">
                    <a16:creationId xmlns:a16="http://schemas.microsoft.com/office/drawing/2014/main" id="{1A53C72A-BACC-49EC-8B4E-6892A0315740}"/>
                  </a:ext>
                </a:extLst>
              </p:cNvPr>
              <p:cNvSpPr>
                <a:spLocks noEditPoints="1"/>
              </p:cNvSpPr>
              <p:nvPr/>
            </p:nvSpPr>
            <p:spPr bwMode="auto">
              <a:xfrm>
                <a:off x="11612563" y="3684588"/>
                <a:ext cx="117475" cy="117475"/>
              </a:xfrm>
              <a:custGeom>
                <a:avLst/>
                <a:gdLst>
                  <a:gd name="T0" fmla="*/ 16 w 33"/>
                  <a:gd name="T1" fmla="*/ 30 h 33"/>
                  <a:gd name="T2" fmla="*/ 21 w 33"/>
                  <a:gd name="T3" fmla="*/ 20 h 33"/>
                  <a:gd name="T4" fmla="*/ 12 w 33"/>
                  <a:gd name="T5" fmla="*/ 11 h 33"/>
                  <a:gd name="T6" fmla="*/ 2 w 33"/>
                  <a:gd name="T7" fmla="*/ 15 h 33"/>
                  <a:gd name="T8" fmla="*/ 0 w 33"/>
                  <a:gd name="T9" fmla="*/ 12 h 33"/>
                  <a:gd name="T10" fmla="*/ 31 w 33"/>
                  <a:gd name="T11" fmla="*/ 0 h 33"/>
                  <a:gd name="T12" fmla="*/ 33 w 33"/>
                  <a:gd name="T13" fmla="*/ 2 h 33"/>
                  <a:gd name="T14" fmla="*/ 19 w 33"/>
                  <a:gd name="T15" fmla="*/ 33 h 33"/>
                  <a:gd name="T16" fmla="*/ 16 w 33"/>
                  <a:gd name="T17" fmla="*/ 30 h 33"/>
                  <a:gd name="T18" fmla="*/ 23 w 33"/>
                  <a:gd name="T19" fmla="*/ 17 h 33"/>
                  <a:gd name="T20" fmla="*/ 27 w 33"/>
                  <a:gd name="T21" fmla="*/ 8 h 33"/>
                  <a:gd name="T22" fmla="*/ 29 w 33"/>
                  <a:gd name="T23" fmla="*/ 3 h 33"/>
                  <a:gd name="T24" fmla="*/ 25 w 33"/>
                  <a:gd name="T25" fmla="*/ 6 h 33"/>
                  <a:gd name="T26" fmla="*/ 16 w 33"/>
                  <a:gd name="T27" fmla="*/ 10 h 33"/>
                  <a:gd name="T28" fmla="*/ 23 w 33"/>
                  <a:gd name="T29" fmla="*/ 17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3" h="33">
                    <a:moveTo>
                      <a:pt x="16" y="30"/>
                    </a:moveTo>
                    <a:cubicBezTo>
                      <a:pt x="21" y="20"/>
                      <a:pt x="21" y="20"/>
                      <a:pt x="21" y="20"/>
                    </a:cubicBezTo>
                    <a:cubicBezTo>
                      <a:pt x="12" y="11"/>
                      <a:pt x="12" y="11"/>
                      <a:pt x="12" y="11"/>
                    </a:cubicBezTo>
                    <a:cubicBezTo>
                      <a:pt x="2" y="15"/>
                      <a:pt x="2" y="15"/>
                      <a:pt x="2" y="15"/>
                    </a:cubicBezTo>
                    <a:cubicBezTo>
                      <a:pt x="0" y="12"/>
                      <a:pt x="0" y="12"/>
                      <a:pt x="0" y="12"/>
                    </a:cubicBezTo>
                    <a:cubicBezTo>
                      <a:pt x="31" y="0"/>
                      <a:pt x="31" y="0"/>
                      <a:pt x="31" y="0"/>
                    </a:cubicBezTo>
                    <a:cubicBezTo>
                      <a:pt x="33" y="2"/>
                      <a:pt x="33" y="2"/>
                      <a:pt x="33" y="2"/>
                    </a:cubicBezTo>
                    <a:cubicBezTo>
                      <a:pt x="19" y="33"/>
                      <a:pt x="19" y="33"/>
                      <a:pt x="19" y="33"/>
                    </a:cubicBezTo>
                    <a:lnTo>
                      <a:pt x="16" y="30"/>
                    </a:lnTo>
                    <a:close/>
                    <a:moveTo>
                      <a:pt x="23" y="17"/>
                    </a:moveTo>
                    <a:cubicBezTo>
                      <a:pt x="27" y="8"/>
                      <a:pt x="27" y="8"/>
                      <a:pt x="27" y="8"/>
                    </a:cubicBezTo>
                    <a:cubicBezTo>
                      <a:pt x="28" y="6"/>
                      <a:pt x="29" y="5"/>
                      <a:pt x="29" y="3"/>
                    </a:cubicBezTo>
                    <a:cubicBezTo>
                      <a:pt x="28" y="4"/>
                      <a:pt x="27" y="5"/>
                      <a:pt x="25" y="6"/>
                    </a:cubicBezTo>
                    <a:cubicBezTo>
                      <a:pt x="16" y="10"/>
                      <a:pt x="16" y="10"/>
                      <a:pt x="16" y="10"/>
                    </a:cubicBezTo>
                    <a:lnTo>
                      <a:pt x="23" y="17"/>
                    </a:lnTo>
                    <a:close/>
                  </a:path>
                </a:pathLst>
              </a:custGeom>
              <a:solidFill>
                <a:srgbClr val="BE00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265" name="Freeform 427">
                <a:extLst>
                  <a:ext uri="{FF2B5EF4-FFF2-40B4-BE49-F238E27FC236}">
                    <a16:creationId xmlns:a16="http://schemas.microsoft.com/office/drawing/2014/main" id="{3933E516-51B1-495F-95B8-73EEDDE0CB4C}"/>
                  </a:ext>
                </a:extLst>
              </p:cNvPr>
              <p:cNvSpPr>
                <a:spLocks/>
              </p:cNvSpPr>
              <p:nvPr/>
            </p:nvSpPr>
            <p:spPr bwMode="auto">
              <a:xfrm>
                <a:off x="11701463" y="3752851"/>
                <a:ext cx="142875" cy="138113"/>
              </a:xfrm>
              <a:custGeom>
                <a:avLst/>
                <a:gdLst>
                  <a:gd name="T0" fmla="*/ 16 w 40"/>
                  <a:gd name="T1" fmla="*/ 39 h 39"/>
                  <a:gd name="T2" fmla="*/ 13 w 40"/>
                  <a:gd name="T3" fmla="*/ 36 h 39"/>
                  <a:gd name="T4" fmla="*/ 22 w 40"/>
                  <a:gd name="T5" fmla="*/ 6 h 39"/>
                  <a:gd name="T6" fmla="*/ 22 w 40"/>
                  <a:gd name="T7" fmla="*/ 6 h 39"/>
                  <a:gd name="T8" fmla="*/ 16 w 40"/>
                  <a:gd name="T9" fmla="*/ 11 h 39"/>
                  <a:gd name="T10" fmla="*/ 2 w 40"/>
                  <a:gd name="T11" fmla="*/ 23 h 39"/>
                  <a:gd name="T12" fmla="*/ 0 w 40"/>
                  <a:gd name="T13" fmla="*/ 20 h 39"/>
                  <a:gd name="T14" fmla="*/ 24 w 40"/>
                  <a:gd name="T15" fmla="*/ 0 h 39"/>
                  <a:gd name="T16" fmla="*/ 27 w 40"/>
                  <a:gd name="T17" fmla="*/ 3 h 39"/>
                  <a:gd name="T18" fmla="*/ 18 w 40"/>
                  <a:gd name="T19" fmla="*/ 33 h 39"/>
                  <a:gd name="T20" fmla="*/ 18 w 40"/>
                  <a:gd name="T21" fmla="*/ 33 h 39"/>
                  <a:gd name="T22" fmla="*/ 20 w 40"/>
                  <a:gd name="T23" fmla="*/ 31 h 39"/>
                  <a:gd name="T24" fmla="*/ 24 w 40"/>
                  <a:gd name="T25" fmla="*/ 28 h 39"/>
                  <a:gd name="T26" fmla="*/ 38 w 40"/>
                  <a:gd name="T27" fmla="*/ 16 h 39"/>
                  <a:gd name="T28" fmla="*/ 40 w 40"/>
                  <a:gd name="T29" fmla="*/ 19 h 39"/>
                  <a:gd name="T30" fmla="*/ 16 w 40"/>
                  <a:gd name="T31" fmla="*/ 3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0" h="39">
                    <a:moveTo>
                      <a:pt x="16" y="39"/>
                    </a:moveTo>
                    <a:cubicBezTo>
                      <a:pt x="13" y="36"/>
                      <a:pt x="13" y="36"/>
                      <a:pt x="13" y="36"/>
                    </a:cubicBezTo>
                    <a:cubicBezTo>
                      <a:pt x="22" y="6"/>
                      <a:pt x="22" y="6"/>
                      <a:pt x="22" y="6"/>
                    </a:cubicBezTo>
                    <a:cubicBezTo>
                      <a:pt x="22" y="6"/>
                      <a:pt x="22" y="6"/>
                      <a:pt x="22" y="6"/>
                    </a:cubicBezTo>
                    <a:cubicBezTo>
                      <a:pt x="20" y="8"/>
                      <a:pt x="18" y="10"/>
                      <a:pt x="16" y="11"/>
                    </a:cubicBezTo>
                    <a:cubicBezTo>
                      <a:pt x="2" y="23"/>
                      <a:pt x="2" y="23"/>
                      <a:pt x="2" y="23"/>
                    </a:cubicBezTo>
                    <a:cubicBezTo>
                      <a:pt x="0" y="20"/>
                      <a:pt x="0" y="20"/>
                      <a:pt x="0" y="20"/>
                    </a:cubicBezTo>
                    <a:cubicBezTo>
                      <a:pt x="24" y="0"/>
                      <a:pt x="24" y="0"/>
                      <a:pt x="24" y="0"/>
                    </a:cubicBezTo>
                    <a:cubicBezTo>
                      <a:pt x="27" y="3"/>
                      <a:pt x="27" y="3"/>
                      <a:pt x="27" y="3"/>
                    </a:cubicBezTo>
                    <a:cubicBezTo>
                      <a:pt x="18" y="33"/>
                      <a:pt x="18" y="33"/>
                      <a:pt x="18" y="33"/>
                    </a:cubicBezTo>
                    <a:cubicBezTo>
                      <a:pt x="18" y="33"/>
                      <a:pt x="18" y="33"/>
                      <a:pt x="18" y="33"/>
                    </a:cubicBezTo>
                    <a:cubicBezTo>
                      <a:pt x="18" y="33"/>
                      <a:pt x="19" y="32"/>
                      <a:pt x="20" y="31"/>
                    </a:cubicBezTo>
                    <a:cubicBezTo>
                      <a:pt x="22" y="29"/>
                      <a:pt x="23" y="28"/>
                      <a:pt x="24" y="28"/>
                    </a:cubicBezTo>
                    <a:cubicBezTo>
                      <a:pt x="38" y="16"/>
                      <a:pt x="38" y="16"/>
                      <a:pt x="38" y="16"/>
                    </a:cubicBezTo>
                    <a:cubicBezTo>
                      <a:pt x="40" y="19"/>
                      <a:pt x="40" y="19"/>
                      <a:pt x="40" y="19"/>
                    </a:cubicBezTo>
                    <a:lnTo>
                      <a:pt x="16" y="39"/>
                    </a:lnTo>
                    <a:close/>
                  </a:path>
                </a:pathLst>
              </a:custGeom>
              <a:solidFill>
                <a:srgbClr val="BE00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266" name="Freeform 428">
                <a:extLst>
                  <a:ext uri="{FF2B5EF4-FFF2-40B4-BE49-F238E27FC236}">
                    <a16:creationId xmlns:a16="http://schemas.microsoft.com/office/drawing/2014/main" id="{9C95EC7A-B051-4481-82B5-DA08C33F05CE}"/>
                  </a:ext>
                </a:extLst>
              </p:cNvPr>
              <p:cNvSpPr>
                <a:spLocks noEditPoints="1"/>
              </p:cNvSpPr>
              <p:nvPr/>
            </p:nvSpPr>
            <p:spPr bwMode="auto">
              <a:xfrm>
                <a:off x="11787188" y="3859213"/>
                <a:ext cx="123825" cy="120650"/>
              </a:xfrm>
              <a:custGeom>
                <a:avLst/>
                <a:gdLst>
                  <a:gd name="T0" fmla="*/ 27 w 35"/>
                  <a:gd name="T1" fmla="*/ 30 h 34"/>
                  <a:gd name="T2" fmla="*/ 15 w 35"/>
                  <a:gd name="T3" fmla="*/ 33 h 34"/>
                  <a:gd name="T4" fmla="*/ 5 w 35"/>
                  <a:gd name="T5" fmla="*/ 26 h 34"/>
                  <a:gd name="T6" fmla="*/ 0 w 35"/>
                  <a:gd name="T7" fmla="*/ 19 h 34"/>
                  <a:gd name="T8" fmla="*/ 25 w 35"/>
                  <a:gd name="T9" fmla="*/ 0 h 34"/>
                  <a:gd name="T10" fmla="*/ 31 w 35"/>
                  <a:gd name="T11" fmla="*/ 8 h 34"/>
                  <a:gd name="T12" fmla="*/ 34 w 35"/>
                  <a:gd name="T13" fmla="*/ 20 h 34"/>
                  <a:gd name="T14" fmla="*/ 27 w 35"/>
                  <a:gd name="T15" fmla="*/ 30 h 34"/>
                  <a:gd name="T16" fmla="*/ 25 w 35"/>
                  <a:gd name="T17" fmla="*/ 27 h 34"/>
                  <a:gd name="T18" fmla="*/ 31 w 35"/>
                  <a:gd name="T19" fmla="*/ 19 h 34"/>
                  <a:gd name="T20" fmla="*/ 28 w 35"/>
                  <a:gd name="T21" fmla="*/ 10 h 34"/>
                  <a:gd name="T22" fmla="*/ 25 w 35"/>
                  <a:gd name="T23" fmla="*/ 5 h 34"/>
                  <a:gd name="T24" fmla="*/ 4 w 35"/>
                  <a:gd name="T25" fmla="*/ 20 h 34"/>
                  <a:gd name="T26" fmla="*/ 7 w 35"/>
                  <a:gd name="T27" fmla="*/ 24 h 34"/>
                  <a:gd name="T28" fmla="*/ 15 w 35"/>
                  <a:gd name="T29" fmla="*/ 30 h 34"/>
                  <a:gd name="T30" fmla="*/ 25 w 35"/>
                  <a:gd name="T31" fmla="*/ 27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5" h="34">
                    <a:moveTo>
                      <a:pt x="27" y="30"/>
                    </a:moveTo>
                    <a:cubicBezTo>
                      <a:pt x="23" y="33"/>
                      <a:pt x="19" y="34"/>
                      <a:pt x="15" y="33"/>
                    </a:cubicBezTo>
                    <a:cubicBezTo>
                      <a:pt x="11" y="33"/>
                      <a:pt x="8" y="30"/>
                      <a:pt x="5" y="26"/>
                    </a:cubicBezTo>
                    <a:cubicBezTo>
                      <a:pt x="0" y="19"/>
                      <a:pt x="0" y="19"/>
                      <a:pt x="0" y="19"/>
                    </a:cubicBezTo>
                    <a:cubicBezTo>
                      <a:pt x="25" y="0"/>
                      <a:pt x="25" y="0"/>
                      <a:pt x="25" y="0"/>
                    </a:cubicBezTo>
                    <a:cubicBezTo>
                      <a:pt x="31" y="8"/>
                      <a:pt x="31" y="8"/>
                      <a:pt x="31" y="8"/>
                    </a:cubicBezTo>
                    <a:cubicBezTo>
                      <a:pt x="33" y="12"/>
                      <a:pt x="35" y="16"/>
                      <a:pt x="34" y="20"/>
                    </a:cubicBezTo>
                    <a:cubicBezTo>
                      <a:pt x="33" y="24"/>
                      <a:pt x="31" y="27"/>
                      <a:pt x="27" y="30"/>
                    </a:cubicBezTo>
                    <a:close/>
                    <a:moveTo>
                      <a:pt x="25" y="27"/>
                    </a:moveTo>
                    <a:cubicBezTo>
                      <a:pt x="28" y="24"/>
                      <a:pt x="30" y="22"/>
                      <a:pt x="31" y="19"/>
                    </a:cubicBezTo>
                    <a:cubicBezTo>
                      <a:pt x="31" y="16"/>
                      <a:pt x="30" y="13"/>
                      <a:pt x="28" y="10"/>
                    </a:cubicBezTo>
                    <a:cubicBezTo>
                      <a:pt x="25" y="5"/>
                      <a:pt x="25" y="5"/>
                      <a:pt x="25" y="5"/>
                    </a:cubicBezTo>
                    <a:cubicBezTo>
                      <a:pt x="4" y="20"/>
                      <a:pt x="4" y="20"/>
                      <a:pt x="4" y="20"/>
                    </a:cubicBezTo>
                    <a:cubicBezTo>
                      <a:pt x="7" y="24"/>
                      <a:pt x="7" y="24"/>
                      <a:pt x="7" y="24"/>
                    </a:cubicBezTo>
                    <a:cubicBezTo>
                      <a:pt x="9" y="27"/>
                      <a:pt x="12" y="29"/>
                      <a:pt x="15" y="30"/>
                    </a:cubicBezTo>
                    <a:cubicBezTo>
                      <a:pt x="18" y="30"/>
                      <a:pt x="22" y="29"/>
                      <a:pt x="25" y="27"/>
                    </a:cubicBezTo>
                    <a:close/>
                  </a:path>
                </a:pathLst>
              </a:custGeom>
              <a:solidFill>
                <a:srgbClr val="BE00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267" name="Freeform 430">
                <a:extLst>
                  <a:ext uri="{FF2B5EF4-FFF2-40B4-BE49-F238E27FC236}">
                    <a16:creationId xmlns:a16="http://schemas.microsoft.com/office/drawing/2014/main" id="{0BBF0286-DA04-4BB5-AC4A-12A5A210E8D5}"/>
                  </a:ext>
                </a:extLst>
              </p:cNvPr>
              <p:cNvSpPr>
                <a:spLocks/>
              </p:cNvSpPr>
              <p:nvPr/>
            </p:nvSpPr>
            <p:spPr bwMode="auto">
              <a:xfrm>
                <a:off x="11939588" y="4111626"/>
                <a:ext cx="142875" cy="128588"/>
              </a:xfrm>
              <a:custGeom>
                <a:avLst/>
                <a:gdLst>
                  <a:gd name="T0" fmla="*/ 12 w 40"/>
                  <a:gd name="T1" fmla="*/ 36 h 36"/>
                  <a:gd name="T2" fmla="*/ 10 w 40"/>
                  <a:gd name="T3" fmla="*/ 33 h 36"/>
                  <a:gd name="T4" fmla="*/ 25 w 40"/>
                  <a:gd name="T5" fmla="*/ 5 h 36"/>
                  <a:gd name="T6" fmla="*/ 25 w 40"/>
                  <a:gd name="T7" fmla="*/ 5 h 36"/>
                  <a:gd name="T8" fmla="*/ 18 w 40"/>
                  <a:gd name="T9" fmla="*/ 9 h 36"/>
                  <a:gd name="T10" fmla="*/ 2 w 40"/>
                  <a:gd name="T11" fmla="*/ 18 h 36"/>
                  <a:gd name="T12" fmla="*/ 0 w 40"/>
                  <a:gd name="T13" fmla="*/ 15 h 36"/>
                  <a:gd name="T14" fmla="*/ 28 w 40"/>
                  <a:gd name="T15" fmla="*/ 0 h 36"/>
                  <a:gd name="T16" fmla="*/ 30 w 40"/>
                  <a:gd name="T17" fmla="*/ 3 h 36"/>
                  <a:gd name="T18" fmla="*/ 15 w 40"/>
                  <a:gd name="T19" fmla="*/ 31 h 36"/>
                  <a:gd name="T20" fmla="*/ 15 w 40"/>
                  <a:gd name="T21" fmla="*/ 31 h 36"/>
                  <a:gd name="T22" fmla="*/ 18 w 40"/>
                  <a:gd name="T23" fmla="*/ 29 h 36"/>
                  <a:gd name="T24" fmla="*/ 22 w 40"/>
                  <a:gd name="T25" fmla="*/ 27 h 36"/>
                  <a:gd name="T26" fmla="*/ 38 w 40"/>
                  <a:gd name="T27" fmla="*/ 18 h 36"/>
                  <a:gd name="T28" fmla="*/ 40 w 40"/>
                  <a:gd name="T29" fmla="*/ 22 h 36"/>
                  <a:gd name="T30" fmla="*/ 12 w 40"/>
                  <a:gd name="T31" fmla="*/ 3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0" h="36">
                    <a:moveTo>
                      <a:pt x="12" y="36"/>
                    </a:moveTo>
                    <a:cubicBezTo>
                      <a:pt x="10" y="33"/>
                      <a:pt x="10" y="33"/>
                      <a:pt x="10" y="33"/>
                    </a:cubicBezTo>
                    <a:cubicBezTo>
                      <a:pt x="25" y="5"/>
                      <a:pt x="25" y="5"/>
                      <a:pt x="25" y="5"/>
                    </a:cubicBezTo>
                    <a:cubicBezTo>
                      <a:pt x="25" y="5"/>
                      <a:pt x="25" y="5"/>
                      <a:pt x="25" y="5"/>
                    </a:cubicBezTo>
                    <a:cubicBezTo>
                      <a:pt x="22" y="7"/>
                      <a:pt x="20" y="8"/>
                      <a:pt x="18" y="9"/>
                    </a:cubicBezTo>
                    <a:cubicBezTo>
                      <a:pt x="2" y="18"/>
                      <a:pt x="2" y="18"/>
                      <a:pt x="2" y="18"/>
                    </a:cubicBezTo>
                    <a:cubicBezTo>
                      <a:pt x="0" y="15"/>
                      <a:pt x="0" y="15"/>
                      <a:pt x="0" y="15"/>
                    </a:cubicBezTo>
                    <a:cubicBezTo>
                      <a:pt x="28" y="0"/>
                      <a:pt x="28" y="0"/>
                      <a:pt x="28" y="0"/>
                    </a:cubicBezTo>
                    <a:cubicBezTo>
                      <a:pt x="30" y="3"/>
                      <a:pt x="30" y="3"/>
                      <a:pt x="30" y="3"/>
                    </a:cubicBezTo>
                    <a:cubicBezTo>
                      <a:pt x="15" y="31"/>
                      <a:pt x="15" y="31"/>
                      <a:pt x="15" y="31"/>
                    </a:cubicBezTo>
                    <a:cubicBezTo>
                      <a:pt x="15" y="31"/>
                      <a:pt x="15" y="31"/>
                      <a:pt x="15" y="31"/>
                    </a:cubicBezTo>
                    <a:cubicBezTo>
                      <a:pt x="15" y="31"/>
                      <a:pt x="16" y="30"/>
                      <a:pt x="18" y="29"/>
                    </a:cubicBezTo>
                    <a:cubicBezTo>
                      <a:pt x="20" y="28"/>
                      <a:pt x="21" y="27"/>
                      <a:pt x="22" y="27"/>
                    </a:cubicBezTo>
                    <a:cubicBezTo>
                      <a:pt x="38" y="18"/>
                      <a:pt x="38" y="18"/>
                      <a:pt x="38" y="18"/>
                    </a:cubicBezTo>
                    <a:cubicBezTo>
                      <a:pt x="40" y="22"/>
                      <a:pt x="40" y="22"/>
                      <a:pt x="40" y="22"/>
                    </a:cubicBezTo>
                    <a:lnTo>
                      <a:pt x="12" y="36"/>
                    </a:lnTo>
                    <a:close/>
                  </a:path>
                </a:pathLst>
              </a:custGeom>
              <a:solidFill>
                <a:srgbClr val="BE00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268" name="Freeform 431">
                <a:extLst>
                  <a:ext uri="{FF2B5EF4-FFF2-40B4-BE49-F238E27FC236}">
                    <a16:creationId xmlns:a16="http://schemas.microsoft.com/office/drawing/2014/main" id="{1AAD159C-5A42-48BE-9D8C-9CBC3705A14F}"/>
                  </a:ext>
                </a:extLst>
              </p:cNvPr>
              <p:cNvSpPr>
                <a:spLocks/>
              </p:cNvSpPr>
              <p:nvPr/>
            </p:nvSpPr>
            <p:spPr bwMode="auto">
              <a:xfrm>
                <a:off x="12015788" y="4222751"/>
                <a:ext cx="120650" cy="96838"/>
              </a:xfrm>
              <a:custGeom>
                <a:avLst/>
                <a:gdLst>
                  <a:gd name="T0" fmla="*/ 33 w 34"/>
                  <a:gd name="T1" fmla="*/ 20 h 27"/>
                  <a:gd name="T2" fmla="*/ 34 w 34"/>
                  <a:gd name="T3" fmla="*/ 24 h 27"/>
                  <a:gd name="T4" fmla="*/ 1 w 34"/>
                  <a:gd name="T5" fmla="*/ 27 h 27"/>
                  <a:gd name="T6" fmla="*/ 0 w 34"/>
                  <a:gd name="T7" fmla="*/ 23 h 27"/>
                  <a:gd name="T8" fmla="*/ 23 w 34"/>
                  <a:gd name="T9" fmla="*/ 0 h 27"/>
                  <a:gd name="T10" fmla="*/ 25 w 34"/>
                  <a:gd name="T11" fmla="*/ 4 h 27"/>
                  <a:gd name="T12" fmla="*/ 10 w 34"/>
                  <a:gd name="T13" fmla="*/ 19 h 27"/>
                  <a:gd name="T14" fmla="*/ 4 w 34"/>
                  <a:gd name="T15" fmla="*/ 23 h 27"/>
                  <a:gd name="T16" fmla="*/ 11 w 34"/>
                  <a:gd name="T17" fmla="*/ 22 h 27"/>
                  <a:gd name="T18" fmla="*/ 33 w 34"/>
                  <a:gd name="T19" fmla="*/ 2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 h="27">
                    <a:moveTo>
                      <a:pt x="33" y="20"/>
                    </a:moveTo>
                    <a:cubicBezTo>
                      <a:pt x="34" y="24"/>
                      <a:pt x="34" y="24"/>
                      <a:pt x="34" y="24"/>
                    </a:cubicBezTo>
                    <a:cubicBezTo>
                      <a:pt x="1" y="27"/>
                      <a:pt x="1" y="27"/>
                      <a:pt x="1" y="27"/>
                    </a:cubicBezTo>
                    <a:cubicBezTo>
                      <a:pt x="0" y="23"/>
                      <a:pt x="0" y="23"/>
                      <a:pt x="0" y="23"/>
                    </a:cubicBezTo>
                    <a:cubicBezTo>
                      <a:pt x="23" y="0"/>
                      <a:pt x="23" y="0"/>
                      <a:pt x="23" y="0"/>
                    </a:cubicBezTo>
                    <a:cubicBezTo>
                      <a:pt x="25" y="4"/>
                      <a:pt x="25" y="4"/>
                      <a:pt x="25" y="4"/>
                    </a:cubicBezTo>
                    <a:cubicBezTo>
                      <a:pt x="10" y="19"/>
                      <a:pt x="10" y="19"/>
                      <a:pt x="10" y="19"/>
                    </a:cubicBezTo>
                    <a:cubicBezTo>
                      <a:pt x="8" y="20"/>
                      <a:pt x="6" y="22"/>
                      <a:pt x="4" y="23"/>
                    </a:cubicBezTo>
                    <a:cubicBezTo>
                      <a:pt x="7" y="23"/>
                      <a:pt x="9" y="23"/>
                      <a:pt x="11" y="22"/>
                    </a:cubicBezTo>
                    <a:lnTo>
                      <a:pt x="33" y="20"/>
                    </a:lnTo>
                    <a:close/>
                  </a:path>
                </a:pathLst>
              </a:custGeom>
              <a:solidFill>
                <a:srgbClr val="BE00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269" name="Freeform 432">
                <a:extLst>
                  <a:ext uri="{FF2B5EF4-FFF2-40B4-BE49-F238E27FC236}">
                    <a16:creationId xmlns:a16="http://schemas.microsoft.com/office/drawing/2014/main" id="{2087594E-B179-4587-8A45-4A40E0215EF4}"/>
                  </a:ext>
                </a:extLst>
              </p:cNvPr>
              <p:cNvSpPr>
                <a:spLocks/>
              </p:cNvSpPr>
              <p:nvPr/>
            </p:nvSpPr>
            <p:spPr bwMode="auto">
              <a:xfrm>
                <a:off x="12047538" y="4343401"/>
                <a:ext cx="109538" cy="53975"/>
              </a:xfrm>
              <a:custGeom>
                <a:avLst/>
                <a:gdLst>
                  <a:gd name="T0" fmla="*/ 0 w 69"/>
                  <a:gd name="T1" fmla="*/ 25 h 34"/>
                  <a:gd name="T2" fmla="*/ 65 w 69"/>
                  <a:gd name="T3" fmla="*/ 0 h 34"/>
                  <a:gd name="T4" fmla="*/ 69 w 69"/>
                  <a:gd name="T5" fmla="*/ 7 h 34"/>
                  <a:gd name="T6" fmla="*/ 2 w 69"/>
                  <a:gd name="T7" fmla="*/ 34 h 34"/>
                  <a:gd name="T8" fmla="*/ 0 w 69"/>
                  <a:gd name="T9" fmla="*/ 25 h 34"/>
                </a:gdLst>
                <a:ahLst/>
                <a:cxnLst>
                  <a:cxn ang="0">
                    <a:pos x="T0" y="T1"/>
                  </a:cxn>
                  <a:cxn ang="0">
                    <a:pos x="T2" y="T3"/>
                  </a:cxn>
                  <a:cxn ang="0">
                    <a:pos x="T4" y="T5"/>
                  </a:cxn>
                  <a:cxn ang="0">
                    <a:pos x="T6" y="T7"/>
                  </a:cxn>
                  <a:cxn ang="0">
                    <a:pos x="T8" y="T9"/>
                  </a:cxn>
                </a:cxnLst>
                <a:rect l="0" t="0" r="r" b="b"/>
                <a:pathLst>
                  <a:path w="69" h="34">
                    <a:moveTo>
                      <a:pt x="0" y="25"/>
                    </a:moveTo>
                    <a:lnTo>
                      <a:pt x="65" y="0"/>
                    </a:lnTo>
                    <a:lnTo>
                      <a:pt x="69" y="7"/>
                    </a:lnTo>
                    <a:lnTo>
                      <a:pt x="2" y="34"/>
                    </a:lnTo>
                    <a:lnTo>
                      <a:pt x="0" y="25"/>
                    </a:lnTo>
                    <a:close/>
                  </a:path>
                </a:pathLst>
              </a:custGeom>
              <a:solidFill>
                <a:srgbClr val="BE00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270" name="Freeform 433">
                <a:extLst>
                  <a:ext uri="{FF2B5EF4-FFF2-40B4-BE49-F238E27FC236}">
                    <a16:creationId xmlns:a16="http://schemas.microsoft.com/office/drawing/2014/main" id="{149DC6B0-207E-4344-8825-B7E766CF62D7}"/>
                  </a:ext>
                </a:extLst>
              </p:cNvPr>
              <p:cNvSpPr>
                <a:spLocks noEditPoints="1"/>
              </p:cNvSpPr>
              <p:nvPr/>
            </p:nvSpPr>
            <p:spPr bwMode="auto">
              <a:xfrm>
                <a:off x="12068176" y="4400551"/>
                <a:ext cx="120650" cy="114300"/>
              </a:xfrm>
              <a:custGeom>
                <a:avLst/>
                <a:gdLst>
                  <a:gd name="T0" fmla="*/ 14 w 34"/>
                  <a:gd name="T1" fmla="*/ 10 h 32"/>
                  <a:gd name="T2" fmla="*/ 1 w 34"/>
                  <a:gd name="T3" fmla="*/ 14 h 32"/>
                  <a:gd name="T4" fmla="*/ 0 w 34"/>
                  <a:gd name="T5" fmla="*/ 11 h 32"/>
                  <a:gd name="T6" fmla="*/ 30 w 34"/>
                  <a:gd name="T7" fmla="*/ 0 h 32"/>
                  <a:gd name="T8" fmla="*/ 33 w 34"/>
                  <a:gd name="T9" fmla="*/ 8 h 32"/>
                  <a:gd name="T10" fmla="*/ 33 w 34"/>
                  <a:gd name="T11" fmla="*/ 17 h 32"/>
                  <a:gd name="T12" fmla="*/ 28 w 34"/>
                  <a:gd name="T13" fmla="*/ 22 h 32"/>
                  <a:gd name="T14" fmla="*/ 18 w 34"/>
                  <a:gd name="T15" fmla="*/ 19 h 32"/>
                  <a:gd name="T16" fmla="*/ 8 w 34"/>
                  <a:gd name="T17" fmla="*/ 32 h 32"/>
                  <a:gd name="T18" fmla="*/ 6 w 34"/>
                  <a:gd name="T19" fmla="*/ 27 h 32"/>
                  <a:gd name="T20" fmla="*/ 16 w 34"/>
                  <a:gd name="T21" fmla="*/ 16 h 32"/>
                  <a:gd name="T22" fmla="*/ 14 w 34"/>
                  <a:gd name="T23" fmla="*/ 10 h 32"/>
                  <a:gd name="T24" fmla="*/ 17 w 34"/>
                  <a:gd name="T25" fmla="*/ 9 h 32"/>
                  <a:gd name="T26" fmla="*/ 18 w 34"/>
                  <a:gd name="T27" fmla="*/ 13 h 32"/>
                  <a:gd name="T28" fmla="*/ 22 w 34"/>
                  <a:gd name="T29" fmla="*/ 18 h 32"/>
                  <a:gd name="T30" fmla="*/ 27 w 34"/>
                  <a:gd name="T31" fmla="*/ 18 h 32"/>
                  <a:gd name="T32" fmla="*/ 30 w 34"/>
                  <a:gd name="T33" fmla="*/ 15 h 32"/>
                  <a:gd name="T34" fmla="*/ 30 w 34"/>
                  <a:gd name="T35" fmla="*/ 9 h 32"/>
                  <a:gd name="T36" fmla="*/ 28 w 34"/>
                  <a:gd name="T37" fmla="*/ 5 h 32"/>
                  <a:gd name="T38" fmla="*/ 17 w 34"/>
                  <a:gd name="T39" fmla="*/ 9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4" h="32">
                    <a:moveTo>
                      <a:pt x="14" y="10"/>
                    </a:moveTo>
                    <a:cubicBezTo>
                      <a:pt x="1" y="14"/>
                      <a:pt x="1" y="14"/>
                      <a:pt x="1" y="14"/>
                    </a:cubicBezTo>
                    <a:cubicBezTo>
                      <a:pt x="0" y="11"/>
                      <a:pt x="0" y="11"/>
                      <a:pt x="0" y="11"/>
                    </a:cubicBezTo>
                    <a:cubicBezTo>
                      <a:pt x="30" y="0"/>
                      <a:pt x="30" y="0"/>
                      <a:pt x="30" y="0"/>
                    </a:cubicBezTo>
                    <a:cubicBezTo>
                      <a:pt x="33" y="8"/>
                      <a:pt x="33" y="8"/>
                      <a:pt x="33" y="8"/>
                    </a:cubicBezTo>
                    <a:cubicBezTo>
                      <a:pt x="34" y="12"/>
                      <a:pt x="34" y="15"/>
                      <a:pt x="33" y="17"/>
                    </a:cubicBezTo>
                    <a:cubicBezTo>
                      <a:pt x="33" y="19"/>
                      <a:pt x="31" y="21"/>
                      <a:pt x="28" y="22"/>
                    </a:cubicBezTo>
                    <a:cubicBezTo>
                      <a:pt x="24" y="23"/>
                      <a:pt x="21" y="22"/>
                      <a:pt x="18" y="19"/>
                    </a:cubicBezTo>
                    <a:cubicBezTo>
                      <a:pt x="8" y="32"/>
                      <a:pt x="8" y="32"/>
                      <a:pt x="8" y="32"/>
                    </a:cubicBezTo>
                    <a:cubicBezTo>
                      <a:pt x="6" y="27"/>
                      <a:pt x="6" y="27"/>
                      <a:pt x="6" y="27"/>
                    </a:cubicBezTo>
                    <a:cubicBezTo>
                      <a:pt x="16" y="16"/>
                      <a:pt x="16" y="16"/>
                      <a:pt x="16" y="16"/>
                    </a:cubicBezTo>
                    <a:lnTo>
                      <a:pt x="14" y="10"/>
                    </a:lnTo>
                    <a:close/>
                    <a:moveTo>
                      <a:pt x="17" y="9"/>
                    </a:moveTo>
                    <a:cubicBezTo>
                      <a:pt x="18" y="13"/>
                      <a:pt x="18" y="13"/>
                      <a:pt x="18" y="13"/>
                    </a:cubicBezTo>
                    <a:cubicBezTo>
                      <a:pt x="19" y="16"/>
                      <a:pt x="20" y="17"/>
                      <a:pt x="22" y="18"/>
                    </a:cubicBezTo>
                    <a:cubicBezTo>
                      <a:pt x="23" y="19"/>
                      <a:pt x="25" y="19"/>
                      <a:pt x="27" y="18"/>
                    </a:cubicBezTo>
                    <a:cubicBezTo>
                      <a:pt x="29" y="18"/>
                      <a:pt x="30" y="17"/>
                      <a:pt x="30" y="15"/>
                    </a:cubicBezTo>
                    <a:cubicBezTo>
                      <a:pt x="31" y="14"/>
                      <a:pt x="30" y="12"/>
                      <a:pt x="30" y="9"/>
                    </a:cubicBezTo>
                    <a:cubicBezTo>
                      <a:pt x="28" y="5"/>
                      <a:pt x="28" y="5"/>
                      <a:pt x="28" y="5"/>
                    </a:cubicBezTo>
                    <a:lnTo>
                      <a:pt x="17" y="9"/>
                    </a:lnTo>
                    <a:close/>
                  </a:path>
                </a:pathLst>
              </a:custGeom>
              <a:solidFill>
                <a:srgbClr val="BE00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271" name="Freeform 434">
                <a:extLst>
                  <a:ext uri="{FF2B5EF4-FFF2-40B4-BE49-F238E27FC236}">
                    <a16:creationId xmlns:a16="http://schemas.microsoft.com/office/drawing/2014/main" id="{AA5CC09F-0D5A-4926-975C-51348533646A}"/>
                  </a:ext>
                </a:extLst>
              </p:cNvPr>
              <p:cNvSpPr>
                <a:spLocks noEditPoints="1"/>
              </p:cNvSpPr>
              <p:nvPr/>
            </p:nvSpPr>
            <p:spPr bwMode="auto">
              <a:xfrm>
                <a:off x="12111038" y="4518026"/>
                <a:ext cx="120650" cy="107950"/>
              </a:xfrm>
              <a:custGeom>
                <a:avLst/>
                <a:gdLst>
                  <a:gd name="T0" fmla="*/ 21 w 34"/>
                  <a:gd name="T1" fmla="*/ 29 h 30"/>
                  <a:gd name="T2" fmla="*/ 9 w 34"/>
                  <a:gd name="T3" fmla="*/ 29 h 30"/>
                  <a:gd name="T4" fmla="*/ 1 w 34"/>
                  <a:gd name="T5" fmla="*/ 20 h 30"/>
                  <a:gd name="T6" fmla="*/ 3 w 34"/>
                  <a:gd name="T7" fmla="*/ 8 h 30"/>
                  <a:gd name="T8" fmla="*/ 13 w 34"/>
                  <a:gd name="T9" fmla="*/ 1 h 30"/>
                  <a:gd name="T10" fmla="*/ 25 w 34"/>
                  <a:gd name="T11" fmla="*/ 2 h 30"/>
                  <a:gd name="T12" fmla="*/ 33 w 34"/>
                  <a:gd name="T13" fmla="*/ 11 h 30"/>
                  <a:gd name="T14" fmla="*/ 31 w 34"/>
                  <a:gd name="T15" fmla="*/ 22 h 30"/>
                  <a:gd name="T16" fmla="*/ 21 w 34"/>
                  <a:gd name="T17" fmla="*/ 29 h 30"/>
                  <a:gd name="T18" fmla="*/ 14 w 34"/>
                  <a:gd name="T19" fmla="*/ 5 h 30"/>
                  <a:gd name="T20" fmla="*/ 5 w 34"/>
                  <a:gd name="T21" fmla="*/ 10 h 30"/>
                  <a:gd name="T22" fmla="*/ 5 w 34"/>
                  <a:gd name="T23" fmla="*/ 19 h 30"/>
                  <a:gd name="T24" fmla="*/ 10 w 34"/>
                  <a:gd name="T25" fmla="*/ 25 h 30"/>
                  <a:gd name="T26" fmla="*/ 20 w 34"/>
                  <a:gd name="T27" fmla="*/ 25 h 30"/>
                  <a:gd name="T28" fmla="*/ 28 w 34"/>
                  <a:gd name="T29" fmla="*/ 20 h 30"/>
                  <a:gd name="T30" fmla="*/ 29 w 34"/>
                  <a:gd name="T31" fmla="*/ 12 h 30"/>
                  <a:gd name="T32" fmla="*/ 24 w 34"/>
                  <a:gd name="T33" fmla="*/ 5 h 30"/>
                  <a:gd name="T34" fmla="*/ 14 w 34"/>
                  <a:gd name="T35" fmla="*/ 5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4" h="30">
                    <a:moveTo>
                      <a:pt x="21" y="29"/>
                    </a:moveTo>
                    <a:cubicBezTo>
                      <a:pt x="16" y="30"/>
                      <a:pt x="12" y="30"/>
                      <a:pt x="9" y="29"/>
                    </a:cubicBezTo>
                    <a:cubicBezTo>
                      <a:pt x="5" y="27"/>
                      <a:pt x="3" y="24"/>
                      <a:pt x="1" y="20"/>
                    </a:cubicBezTo>
                    <a:cubicBezTo>
                      <a:pt x="0" y="15"/>
                      <a:pt x="1" y="11"/>
                      <a:pt x="3" y="8"/>
                    </a:cubicBezTo>
                    <a:cubicBezTo>
                      <a:pt x="5" y="5"/>
                      <a:pt x="8" y="3"/>
                      <a:pt x="13" y="1"/>
                    </a:cubicBezTo>
                    <a:cubicBezTo>
                      <a:pt x="18" y="0"/>
                      <a:pt x="22" y="0"/>
                      <a:pt x="25" y="2"/>
                    </a:cubicBezTo>
                    <a:cubicBezTo>
                      <a:pt x="29" y="3"/>
                      <a:pt x="31" y="6"/>
                      <a:pt x="33" y="11"/>
                    </a:cubicBezTo>
                    <a:cubicBezTo>
                      <a:pt x="34" y="15"/>
                      <a:pt x="33" y="19"/>
                      <a:pt x="31" y="22"/>
                    </a:cubicBezTo>
                    <a:cubicBezTo>
                      <a:pt x="29" y="25"/>
                      <a:pt x="26" y="28"/>
                      <a:pt x="21" y="29"/>
                    </a:cubicBezTo>
                    <a:close/>
                    <a:moveTo>
                      <a:pt x="14" y="5"/>
                    </a:moveTo>
                    <a:cubicBezTo>
                      <a:pt x="10" y="6"/>
                      <a:pt x="7" y="8"/>
                      <a:pt x="5" y="10"/>
                    </a:cubicBezTo>
                    <a:cubicBezTo>
                      <a:pt x="4" y="13"/>
                      <a:pt x="4" y="15"/>
                      <a:pt x="5" y="19"/>
                    </a:cubicBezTo>
                    <a:cubicBezTo>
                      <a:pt x="5" y="22"/>
                      <a:pt x="7" y="24"/>
                      <a:pt x="10" y="25"/>
                    </a:cubicBezTo>
                    <a:cubicBezTo>
                      <a:pt x="12" y="26"/>
                      <a:pt x="16" y="26"/>
                      <a:pt x="20" y="25"/>
                    </a:cubicBezTo>
                    <a:cubicBezTo>
                      <a:pt x="24" y="24"/>
                      <a:pt x="27" y="22"/>
                      <a:pt x="28" y="20"/>
                    </a:cubicBezTo>
                    <a:cubicBezTo>
                      <a:pt x="30" y="18"/>
                      <a:pt x="30" y="15"/>
                      <a:pt x="29" y="12"/>
                    </a:cubicBezTo>
                    <a:cubicBezTo>
                      <a:pt x="28" y="8"/>
                      <a:pt x="27" y="6"/>
                      <a:pt x="24" y="5"/>
                    </a:cubicBezTo>
                    <a:cubicBezTo>
                      <a:pt x="21" y="4"/>
                      <a:pt x="18" y="4"/>
                      <a:pt x="14" y="5"/>
                    </a:cubicBezTo>
                    <a:close/>
                  </a:path>
                </a:pathLst>
              </a:custGeom>
              <a:solidFill>
                <a:srgbClr val="BE00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272" name="Freeform 435">
                <a:extLst>
                  <a:ext uri="{FF2B5EF4-FFF2-40B4-BE49-F238E27FC236}">
                    <a16:creationId xmlns:a16="http://schemas.microsoft.com/office/drawing/2014/main" id="{127BAD60-931D-46DF-8EF8-8962A52CF245}"/>
                  </a:ext>
                </a:extLst>
              </p:cNvPr>
              <p:cNvSpPr>
                <a:spLocks/>
              </p:cNvSpPr>
              <p:nvPr/>
            </p:nvSpPr>
            <p:spPr bwMode="auto">
              <a:xfrm>
                <a:off x="12139613" y="4649788"/>
                <a:ext cx="128588" cy="111125"/>
              </a:xfrm>
              <a:custGeom>
                <a:avLst/>
                <a:gdLst>
                  <a:gd name="T0" fmla="*/ 6 w 36"/>
                  <a:gd name="T1" fmla="*/ 31 h 31"/>
                  <a:gd name="T2" fmla="*/ 5 w 36"/>
                  <a:gd name="T3" fmla="*/ 27 h 31"/>
                  <a:gd name="T4" fmla="*/ 27 w 36"/>
                  <a:gd name="T5" fmla="*/ 5 h 31"/>
                  <a:gd name="T6" fmla="*/ 27 w 36"/>
                  <a:gd name="T7" fmla="*/ 4 h 31"/>
                  <a:gd name="T8" fmla="*/ 19 w 36"/>
                  <a:gd name="T9" fmla="*/ 7 h 31"/>
                  <a:gd name="T10" fmla="*/ 1 w 36"/>
                  <a:gd name="T11" fmla="*/ 10 h 31"/>
                  <a:gd name="T12" fmla="*/ 0 w 36"/>
                  <a:gd name="T13" fmla="*/ 7 h 31"/>
                  <a:gd name="T14" fmla="*/ 31 w 36"/>
                  <a:gd name="T15" fmla="*/ 0 h 31"/>
                  <a:gd name="T16" fmla="*/ 32 w 36"/>
                  <a:gd name="T17" fmla="*/ 4 h 31"/>
                  <a:gd name="T18" fmla="*/ 10 w 36"/>
                  <a:gd name="T19" fmla="*/ 27 h 31"/>
                  <a:gd name="T20" fmla="*/ 10 w 36"/>
                  <a:gd name="T21" fmla="*/ 27 h 31"/>
                  <a:gd name="T22" fmla="*/ 14 w 36"/>
                  <a:gd name="T23" fmla="*/ 26 h 31"/>
                  <a:gd name="T24" fmla="*/ 18 w 36"/>
                  <a:gd name="T25" fmla="*/ 25 h 31"/>
                  <a:gd name="T26" fmla="*/ 36 w 36"/>
                  <a:gd name="T27" fmla="*/ 21 h 31"/>
                  <a:gd name="T28" fmla="*/ 36 w 36"/>
                  <a:gd name="T29" fmla="*/ 24 h 31"/>
                  <a:gd name="T30" fmla="*/ 6 w 36"/>
                  <a:gd name="T31" fmla="*/ 3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6" h="31">
                    <a:moveTo>
                      <a:pt x="6" y="31"/>
                    </a:moveTo>
                    <a:cubicBezTo>
                      <a:pt x="5" y="27"/>
                      <a:pt x="5" y="27"/>
                      <a:pt x="5" y="27"/>
                    </a:cubicBezTo>
                    <a:cubicBezTo>
                      <a:pt x="27" y="5"/>
                      <a:pt x="27" y="5"/>
                      <a:pt x="27" y="5"/>
                    </a:cubicBezTo>
                    <a:cubicBezTo>
                      <a:pt x="27" y="4"/>
                      <a:pt x="27" y="4"/>
                      <a:pt x="27" y="4"/>
                    </a:cubicBezTo>
                    <a:cubicBezTo>
                      <a:pt x="24" y="5"/>
                      <a:pt x="21" y="6"/>
                      <a:pt x="19" y="7"/>
                    </a:cubicBezTo>
                    <a:cubicBezTo>
                      <a:pt x="1" y="10"/>
                      <a:pt x="1" y="10"/>
                      <a:pt x="1" y="10"/>
                    </a:cubicBezTo>
                    <a:cubicBezTo>
                      <a:pt x="0" y="7"/>
                      <a:pt x="0" y="7"/>
                      <a:pt x="0" y="7"/>
                    </a:cubicBezTo>
                    <a:cubicBezTo>
                      <a:pt x="31" y="0"/>
                      <a:pt x="31" y="0"/>
                      <a:pt x="31" y="0"/>
                    </a:cubicBezTo>
                    <a:cubicBezTo>
                      <a:pt x="32" y="4"/>
                      <a:pt x="32" y="4"/>
                      <a:pt x="32" y="4"/>
                    </a:cubicBezTo>
                    <a:cubicBezTo>
                      <a:pt x="10" y="27"/>
                      <a:pt x="10" y="27"/>
                      <a:pt x="10" y="27"/>
                    </a:cubicBezTo>
                    <a:cubicBezTo>
                      <a:pt x="10" y="27"/>
                      <a:pt x="10" y="27"/>
                      <a:pt x="10" y="27"/>
                    </a:cubicBezTo>
                    <a:cubicBezTo>
                      <a:pt x="10" y="27"/>
                      <a:pt x="12" y="26"/>
                      <a:pt x="14" y="26"/>
                    </a:cubicBezTo>
                    <a:cubicBezTo>
                      <a:pt x="16" y="25"/>
                      <a:pt x="17" y="25"/>
                      <a:pt x="18" y="25"/>
                    </a:cubicBezTo>
                    <a:cubicBezTo>
                      <a:pt x="36" y="21"/>
                      <a:pt x="36" y="21"/>
                      <a:pt x="36" y="21"/>
                    </a:cubicBezTo>
                    <a:cubicBezTo>
                      <a:pt x="36" y="24"/>
                      <a:pt x="36" y="24"/>
                      <a:pt x="36" y="24"/>
                    </a:cubicBezTo>
                    <a:lnTo>
                      <a:pt x="6" y="31"/>
                    </a:lnTo>
                    <a:close/>
                  </a:path>
                </a:pathLst>
              </a:custGeom>
              <a:solidFill>
                <a:srgbClr val="BE00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273" name="Freeform 436">
                <a:extLst>
                  <a:ext uri="{FF2B5EF4-FFF2-40B4-BE49-F238E27FC236}">
                    <a16:creationId xmlns:a16="http://schemas.microsoft.com/office/drawing/2014/main" id="{A7FD0EBC-E523-43AA-9205-662357E74458}"/>
                  </a:ext>
                </a:extLst>
              </p:cNvPr>
              <p:cNvSpPr>
                <a:spLocks/>
              </p:cNvSpPr>
              <p:nvPr/>
            </p:nvSpPr>
            <p:spPr bwMode="auto">
              <a:xfrm>
                <a:off x="12168188" y="4789488"/>
                <a:ext cx="123825" cy="123825"/>
              </a:xfrm>
              <a:custGeom>
                <a:avLst/>
                <a:gdLst>
                  <a:gd name="T0" fmla="*/ 2 w 35"/>
                  <a:gd name="T1" fmla="*/ 18 h 35"/>
                  <a:gd name="T2" fmla="*/ 28 w 35"/>
                  <a:gd name="T3" fmla="*/ 4 h 35"/>
                  <a:gd name="T4" fmla="*/ 28 w 35"/>
                  <a:gd name="T5" fmla="*/ 3 h 35"/>
                  <a:gd name="T6" fmla="*/ 20 w 35"/>
                  <a:gd name="T7" fmla="*/ 5 h 35"/>
                  <a:gd name="T8" fmla="*/ 0 w 35"/>
                  <a:gd name="T9" fmla="*/ 8 h 35"/>
                  <a:gd name="T10" fmla="*/ 0 w 35"/>
                  <a:gd name="T11" fmla="*/ 4 h 35"/>
                  <a:gd name="T12" fmla="*/ 31 w 35"/>
                  <a:gd name="T13" fmla="*/ 0 h 35"/>
                  <a:gd name="T14" fmla="*/ 32 w 35"/>
                  <a:gd name="T15" fmla="*/ 5 h 35"/>
                  <a:gd name="T16" fmla="*/ 7 w 35"/>
                  <a:gd name="T17" fmla="*/ 19 h 35"/>
                  <a:gd name="T18" fmla="*/ 7 w 35"/>
                  <a:gd name="T19" fmla="*/ 19 h 35"/>
                  <a:gd name="T20" fmla="*/ 35 w 35"/>
                  <a:gd name="T21" fmla="*/ 25 h 35"/>
                  <a:gd name="T22" fmla="*/ 35 w 35"/>
                  <a:gd name="T23" fmla="*/ 31 h 35"/>
                  <a:gd name="T24" fmla="*/ 4 w 35"/>
                  <a:gd name="T25" fmla="*/ 35 h 35"/>
                  <a:gd name="T26" fmla="*/ 4 w 35"/>
                  <a:gd name="T27" fmla="*/ 31 h 35"/>
                  <a:gd name="T28" fmla="*/ 24 w 35"/>
                  <a:gd name="T29" fmla="*/ 29 h 35"/>
                  <a:gd name="T30" fmla="*/ 31 w 35"/>
                  <a:gd name="T31" fmla="*/ 28 h 35"/>
                  <a:gd name="T32" fmla="*/ 31 w 35"/>
                  <a:gd name="T33" fmla="*/ 28 h 35"/>
                  <a:gd name="T34" fmla="*/ 2 w 35"/>
                  <a:gd name="T35" fmla="*/ 21 h 35"/>
                  <a:gd name="T36" fmla="*/ 2 w 35"/>
                  <a:gd name="T37" fmla="*/ 18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5" h="35">
                    <a:moveTo>
                      <a:pt x="2" y="18"/>
                    </a:moveTo>
                    <a:cubicBezTo>
                      <a:pt x="28" y="4"/>
                      <a:pt x="28" y="4"/>
                      <a:pt x="28" y="4"/>
                    </a:cubicBezTo>
                    <a:cubicBezTo>
                      <a:pt x="28" y="3"/>
                      <a:pt x="28" y="3"/>
                      <a:pt x="28" y="3"/>
                    </a:cubicBezTo>
                    <a:cubicBezTo>
                      <a:pt x="26" y="4"/>
                      <a:pt x="23" y="4"/>
                      <a:pt x="20" y="5"/>
                    </a:cubicBezTo>
                    <a:cubicBezTo>
                      <a:pt x="0" y="8"/>
                      <a:pt x="0" y="8"/>
                      <a:pt x="0" y="8"/>
                    </a:cubicBezTo>
                    <a:cubicBezTo>
                      <a:pt x="0" y="4"/>
                      <a:pt x="0" y="4"/>
                      <a:pt x="0" y="4"/>
                    </a:cubicBezTo>
                    <a:cubicBezTo>
                      <a:pt x="31" y="0"/>
                      <a:pt x="31" y="0"/>
                      <a:pt x="31" y="0"/>
                    </a:cubicBezTo>
                    <a:cubicBezTo>
                      <a:pt x="32" y="5"/>
                      <a:pt x="32" y="5"/>
                      <a:pt x="32" y="5"/>
                    </a:cubicBezTo>
                    <a:cubicBezTo>
                      <a:pt x="7" y="19"/>
                      <a:pt x="7" y="19"/>
                      <a:pt x="7" y="19"/>
                    </a:cubicBezTo>
                    <a:cubicBezTo>
                      <a:pt x="7" y="19"/>
                      <a:pt x="7" y="19"/>
                      <a:pt x="7" y="19"/>
                    </a:cubicBezTo>
                    <a:cubicBezTo>
                      <a:pt x="35" y="25"/>
                      <a:pt x="35" y="25"/>
                      <a:pt x="35" y="25"/>
                    </a:cubicBezTo>
                    <a:cubicBezTo>
                      <a:pt x="35" y="31"/>
                      <a:pt x="35" y="31"/>
                      <a:pt x="35" y="31"/>
                    </a:cubicBezTo>
                    <a:cubicBezTo>
                      <a:pt x="4" y="35"/>
                      <a:pt x="4" y="35"/>
                      <a:pt x="4" y="35"/>
                    </a:cubicBezTo>
                    <a:cubicBezTo>
                      <a:pt x="4" y="31"/>
                      <a:pt x="4" y="31"/>
                      <a:pt x="4" y="31"/>
                    </a:cubicBezTo>
                    <a:cubicBezTo>
                      <a:pt x="24" y="29"/>
                      <a:pt x="24" y="29"/>
                      <a:pt x="24" y="29"/>
                    </a:cubicBezTo>
                    <a:cubicBezTo>
                      <a:pt x="26" y="28"/>
                      <a:pt x="29" y="28"/>
                      <a:pt x="31" y="28"/>
                    </a:cubicBezTo>
                    <a:cubicBezTo>
                      <a:pt x="31" y="28"/>
                      <a:pt x="31" y="28"/>
                      <a:pt x="31" y="28"/>
                    </a:cubicBezTo>
                    <a:cubicBezTo>
                      <a:pt x="2" y="21"/>
                      <a:pt x="2" y="21"/>
                      <a:pt x="2" y="21"/>
                    </a:cubicBezTo>
                    <a:lnTo>
                      <a:pt x="2" y="18"/>
                    </a:lnTo>
                    <a:close/>
                  </a:path>
                </a:pathLst>
              </a:custGeom>
              <a:solidFill>
                <a:srgbClr val="BE00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274" name="Freeform 437">
                <a:extLst>
                  <a:ext uri="{FF2B5EF4-FFF2-40B4-BE49-F238E27FC236}">
                    <a16:creationId xmlns:a16="http://schemas.microsoft.com/office/drawing/2014/main" id="{BE8231DF-EECF-4C39-A4F7-BF72A2079902}"/>
                  </a:ext>
                </a:extLst>
              </p:cNvPr>
              <p:cNvSpPr>
                <a:spLocks/>
              </p:cNvSpPr>
              <p:nvPr/>
            </p:nvSpPr>
            <p:spPr bwMode="auto">
              <a:xfrm>
                <a:off x="12185651" y="4949826"/>
                <a:ext cx="117475" cy="71438"/>
              </a:xfrm>
              <a:custGeom>
                <a:avLst/>
                <a:gdLst>
                  <a:gd name="T0" fmla="*/ 5 w 74"/>
                  <a:gd name="T1" fmla="*/ 45 h 45"/>
                  <a:gd name="T2" fmla="*/ 0 w 74"/>
                  <a:gd name="T3" fmla="*/ 6 h 45"/>
                  <a:gd name="T4" fmla="*/ 72 w 74"/>
                  <a:gd name="T5" fmla="*/ 0 h 45"/>
                  <a:gd name="T6" fmla="*/ 74 w 74"/>
                  <a:gd name="T7" fmla="*/ 40 h 45"/>
                  <a:gd name="T8" fmla="*/ 67 w 74"/>
                  <a:gd name="T9" fmla="*/ 40 h 45"/>
                  <a:gd name="T10" fmla="*/ 65 w 74"/>
                  <a:gd name="T11" fmla="*/ 9 h 45"/>
                  <a:gd name="T12" fmla="*/ 43 w 74"/>
                  <a:gd name="T13" fmla="*/ 11 h 45"/>
                  <a:gd name="T14" fmla="*/ 45 w 74"/>
                  <a:gd name="T15" fmla="*/ 40 h 45"/>
                  <a:gd name="T16" fmla="*/ 36 w 74"/>
                  <a:gd name="T17" fmla="*/ 40 h 45"/>
                  <a:gd name="T18" fmla="*/ 34 w 74"/>
                  <a:gd name="T19" fmla="*/ 11 h 45"/>
                  <a:gd name="T20" fmla="*/ 9 w 74"/>
                  <a:gd name="T21" fmla="*/ 13 h 45"/>
                  <a:gd name="T22" fmla="*/ 11 w 74"/>
                  <a:gd name="T23" fmla="*/ 45 h 45"/>
                  <a:gd name="T24" fmla="*/ 5 w 74"/>
                  <a:gd name="T25" fmla="*/ 4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4" h="45">
                    <a:moveTo>
                      <a:pt x="5" y="45"/>
                    </a:moveTo>
                    <a:lnTo>
                      <a:pt x="0" y="6"/>
                    </a:lnTo>
                    <a:lnTo>
                      <a:pt x="72" y="0"/>
                    </a:lnTo>
                    <a:lnTo>
                      <a:pt x="74" y="40"/>
                    </a:lnTo>
                    <a:lnTo>
                      <a:pt x="67" y="40"/>
                    </a:lnTo>
                    <a:lnTo>
                      <a:pt x="65" y="9"/>
                    </a:lnTo>
                    <a:lnTo>
                      <a:pt x="43" y="11"/>
                    </a:lnTo>
                    <a:lnTo>
                      <a:pt x="45" y="40"/>
                    </a:lnTo>
                    <a:lnTo>
                      <a:pt x="36" y="40"/>
                    </a:lnTo>
                    <a:lnTo>
                      <a:pt x="34" y="11"/>
                    </a:lnTo>
                    <a:lnTo>
                      <a:pt x="9" y="13"/>
                    </a:lnTo>
                    <a:lnTo>
                      <a:pt x="11" y="45"/>
                    </a:lnTo>
                    <a:lnTo>
                      <a:pt x="5" y="45"/>
                    </a:lnTo>
                    <a:close/>
                  </a:path>
                </a:pathLst>
              </a:custGeom>
              <a:solidFill>
                <a:srgbClr val="BE00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275" name="Freeform 438">
                <a:extLst>
                  <a:ext uri="{FF2B5EF4-FFF2-40B4-BE49-F238E27FC236}">
                    <a16:creationId xmlns:a16="http://schemas.microsoft.com/office/drawing/2014/main" id="{6CCAA388-1923-469F-AFC8-0F758C2AE044}"/>
                  </a:ext>
                </a:extLst>
              </p:cNvPr>
              <p:cNvSpPr>
                <a:spLocks/>
              </p:cNvSpPr>
              <p:nvPr/>
            </p:nvSpPr>
            <p:spPr bwMode="auto">
              <a:xfrm>
                <a:off x="12193588" y="5056188"/>
                <a:ext cx="112713" cy="88900"/>
              </a:xfrm>
              <a:custGeom>
                <a:avLst/>
                <a:gdLst>
                  <a:gd name="T0" fmla="*/ 1 w 32"/>
                  <a:gd name="T1" fmla="*/ 25 h 25"/>
                  <a:gd name="T2" fmla="*/ 1 w 32"/>
                  <a:gd name="T3" fmla="*/ 21 h 25"/>
                  <a:gd name="T4" fmla="*/ 27 w 32"/>
                  <a:gd name="T5" fmla="*/ 3 h 25"/>
                  <a:gd name="T6" fmla="*/ 27 w 32"/>
                  <a:gd name="T7" fmla="*/ 3 h 25"/>
                  <a:gd name="T8" fmla="*/ 18 w 32"/>
                  <a:gd name="T9" fmla="*/ 4 h 25"/>
                  <a:gd name="T10" fmla="*/ 0 w 32"/>
                  <a:gd name="T11" fmla="*/ 4 h 25"/>
                  <a:gd name="T12" fmla="*/ 0 w 32"/>
                  <a:gd name="T13" fmla="*/ 1 h 25"/>
                  <a:gd name="T14" fmla="*/ 32 w 32"/>
                  <a:gd name="T15" fmla="*/ 0 h 25"/>
                  <a:gd name="T16" fmla="*/ 32 w 32"/>
                  <a:gd name="T17" fmla="*/ 4 h 25"/>
                  <a:gd name="T18" fmla="*/ 6 w 32"/>
                  <a:gd name="T19" fmla="*/ 22 h 25"/>
                  <a:gd name="T20" fmla="*/ 6 w 32"/>
                  <a:gd name="T21" fmla="*/ 22 h 25"/>
                  <a:gd name="T22" fmla="*/ 9 w 32"/>
                  <a:gd name="T23" fmla="*/ 22 h 25"/>
                  <a:gd name="T24" fmla="*/ 14 w 32"/>
                  <a:gd name="T25" fmla="*/ 21 h 25"/>
                  <a:gd name="T26" fmla="*/ 32 w 32"/>
                  <a:gd name="T27" fmla="*/ 21 h 25"/>
                  <a:gd name="T28" fmla="*/ 32 w 32"/>
                  <a:gd name="T29" fmla="*/ 25 h 25"/>
                  <a:gd name="T30" fmla="*/ 1 w 32"/>
                  <a:gd name="T31" fmla="*/ 25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2" h="25">
                    <a:moveTo>
                      <a:pt x="1" y="25"/>
                    </a:moveTo>
                    <a:cubicBezTo>
                      <a:pt x="1" y="21"/>
                      <a:pt x="1" y="21"/>
                      <a:pt x="1" y="21"/>
                    </a:cubicBezTo>
                    <a:cubicBezTo>
                      <a:pt x="27" y="3"/>
                      <a:pt x="27" y="3"/>
                      <a:pt x="27" y="3"/>
                    </a:cubicBezTo>
                    <a:cubicBezTo>
                      <a:pt x="27" y="3"/>
                      <a:pt x="27" y="3"/>
                      <a:pt x="27" y="3"/>
                    </a:cubicBezTo>
                    <a:cubicBezTo>
                      <a:pt x="24" y="3"/>
                      <a:pt x="21" y="4"/>
                      <a:pt x="18" y="4"/>
                    </a:cubicBezTo>
                    <a:cubicBezTo>
                      <a:pt x="0" y="4"/>
                      <a:pt x="0" y="4"/>
                      <a:pt x="0" y="4"/>
                    </a:cubicBezTo>
                    <a:cubicBezTo>
                      <a:pt x="0" y="1"/>
                      <a:pt x="0" y="1"/>
                      <a:pt x="0" y="1"/>
                    </a:cubicBezTo>
                    <a:cubicBezTo>
                      <a:pt x="32" y="0"/>
                      <a:pt x="32" y="0"/>
                      <a:pt x="32" y="0"/>
                    </a:cubicBezTo>
                    <a:cubicBezTo>
                      <a:pt x="32" y="4"/>
                      <a:pt x="32" y="4"/>
                      <a:pt x="32" y="4"/>
                    </a:cubicBezTo>
                    <a:cubicBezTo>
                      <a:pt x="6" y="22"/>
                      <a:pt x="6" y="22"/>
                      <a:pt x="6" y="22"/>
                    </a:cubicBezTo>
                    <a:cubicBezTo>
                      <a:pt x="6" y="22"/>
                      <a:pt x="6" y="22"/>
                      <a:pt x="6" y="22"/>
                    </a:cubicBezTo>
                    <a:cubicBezTo>
                      <a:pt x="6" y="22"/>
                      <a:pt x="7" y="22"/>
                      <a:pt x="9" y="22"/>
                    </a:cubicBezTo>
                    <a:cubicBezTo>
                      <a:pt x="12" y="22"/>
                      <a:pt x="13" y="21"/>
                      <a:pt x="14" y="21"/>
                    </a:cubicBezTo>
                    <a:cubicBezTo>
                      <a:pt x="32" y="21"/>
                      <a:pt x="32" y="21"/>
                      <a:pt x="32" y="21"/>
                    </a:cubicBezTo>
                    <a:cubicBezTo>
                      <a:pt x="32" y="25"/>
                      <a:pt x="32" y="25"/>
                      <a:pt x="32" y="25"/>
                    </a:cubicBezTo>
                    <a:lnTo>
                      <a:pt x="1" y="25"/>
                    </a:lnTo>
                    <a:close/>
                  </a:path>
                </a:pathLst>
              </a:custGeom>
              <a:solidFill>
                <a:srgbClr val="BE00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276" name="Freeform 439">
                <a:extLst>
                  <a:ext uri="{FF2B5EF4-FFF2-40B4-BE49-F238E27FC236}">
                    <a16:creationId xmlns:a16="http://schemas.microsoft.com/office/drawing/2014/main" id="{0D11ADBC-16E8-4FB6-901D-0342B459DF70}"/>
                  </a:ext>
                </a:extLst>
              </p:cNvPr>
              <p:cNvSpPr>
                <a:spLocks/>
              </p:cNvSpPr>
              <p:nvPr/>
            </p:nvSpPr>
            <p:spPr bwMode="auto">
              <a:xfrm>
                <a:off x="12193588" y="5184776"/>
                <a:ext cx="112713" cy="80963"/>
              </a:xfrm>
              <a:custGeom>
                <a:avLst/>
                <a:gdLst>
                  <a:gd name="T0" fmla="*/ 0 w 71"/>
                  <a:gd name="T1" fmla="*/ 27 h 51"/>
                  <a:gd name="T2" fmla="*/ 0 w 71"/>
                  <a:gd name="T3" fmla="*/ 18 h 51"/>
                  <a:gd name="T4" fmla="*/ 62 w 71"/>
                  <a:gd name="T5" fmla="*/ 20 h 51"/>
                  <a:gd name="T6" fmla="*/ 65 w 71"/>
                  <a:gd name="T7" fmla="*/ 0 h 51"/>
                  <a:gd name="T8" fmla="*/ 71 w 71"/>
                  <a:gd name="T9" fmla="*/ 0 h 51"/>
                  <a:gd name="T10" fmla="*/ 69 w 71"/>
                  <a:gd name="T11" fmla="*/ 51 h 51"/>
                  <a:gd name="T12" fmla="*/ 62 w 71"/>
                  <a:gd name="T13" fmla="*/ 51 h 51"/>
                  <a:gd name="T14" fmla="*/ 62 w 71"/>
                  <a:gd name="T15" fmla="*/ 29 h 51"/>
                  <a:gd name="T16" fmla="*/ 0 w 71"/>
                  <a:gd name="T17" fmla="*/ 2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 h="51">
                    <a:moveTo>
                      <a:pt x="0" y="27"/>
                    </a:moveTo>
                    <a:lnTo>
                      <a:pt x="0" y="18"/>
                    </a:lnTo>
                    <a:lnTo>
                      <a:pt x="62" y="20"/>
                    </a:lnTo>
                    <a:lnTo>
                      <a:pt x="65" y="0"/>
                    </a:lnTo>
                    <a:lnTo>
                      <a:pt x="71" y="0"/>
                    </a:lnTo>
                    <a:lnTo>
                      <a:pt x="69" y="51"/>
                    </a:lnTo>
                    <a:lnTo>
                      <a:pt x="62" y="51"/>
                    </a:lnTo>
                    <a:lnTo>
                      <a:pt x="62" y="29"/>
                    </a:lnTo>
                    <a:lnTo>
                      <a:pt x="0" y="27"/>
                    </a:lnTo>
                    <a:close/>
                  </a:path>
                </a:pathLst>
              </a:custGeom>
              <a:solidFill>
                <a:srgbClr val="BE00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277" name="Freeform 440">
                <a:extLst>
                  <a:ext uri="{FF2B5EF4-FFF2-40B4-BE49-F238E27FC236}">
                    <a16:creationId xmlns:a16="http://schemas.microsoft.com/office/drawing/2014/main" id="{61E86D8B-FC1D-40E3-AF67-3A8E23CB1253}"/>
                  </a:ext>
                </a:extLst>
              </p:cNvPr>
              <p:cNvSpPr>
                <a:spLocks noEditPoints="1"/>
              </p:cNvSpPr>
              <p:nvPr/>
            </p:nvSpPr>
            <p:spPr bwMode="auto">
              <a:xfrm>
                <a:off x="12182476" y="5270501"/>
                <a:ext cx="117475" cy="98425"/>
              </a:xfrm>
              <a:custGeom>
                <a:avLst/>
                <a:gdLst>
                  <a:gd name="T0" fmla="*/ 0 w 33"/>
                  <a:gd name="T1" fmla="*/ 24 h 28"/>
                  <a:gd name="T2" fmla="*/ 11 w 33"/>
                  <a:gd name="T3" fmla="*/ 21 h 28"/>
                  <a:gd name="T4" fmla="*/ 12 w 33"/>
                  <a:gd name="T5" fmla="*/ 9 h 28"/>
                  <a:gd name="T6" fmla="*/ 2 w 33"/>
                  <a:gd name="T7" fmla="*/ 4 h 28"/>
                  <a:gd name="T8" fmla="*/ 2 w 33"/>
                  <a:gd name="T9" fmla="*/ 0 h 28"/>
                  <a:gd name="T10" fmla="*/ 33 w 33"/>
                  <a:gd name="T11" fmla="*/ 15 h 28"/>
                  <a:gd name="T12" fmla="*/ 32 w 33"/>
                  <a:gd name="T13" fmla="*/ 18 h 28"/>
                  <a:gd name="T14" fmla="*/ 0 w 33"/>
                  <a:gd name="T15" fmla="*/ 28 h 28"/>
                  <a:gd name="T16" fmla="*/ 0 w 33"/>
                  <a:gd name="T17" fmla="*/ 24 h 28"/>
                  <a:gd name="T18" fmla="*/ 14 w 33"/>
                  <a:gd name="T19" fmla="*/ 20 h 28"/>
                  <a:gd name="T20" fmla="*/ 24 w 33"/>
                  <a:gd name="T21" fmla="*/ 18 h 28"/>
                  <a:gd name="T22" fmla="*/ 29 w 33"/>
                  <a:gd name="T23" fmla="*/ 16 h 28"/>
                  <a:gd name="T24" fmla="*/ 24 w 33"/>
                  <a:gd name="T25" fmla="*/ 15 h 28"/>
                  <a:gd name="T26" fmla="*/ 15 w 33"/>
                  <a:gd name="T27" fmla="*/ 10 h 28"/>
                  <a:gd name="T28" fmla="*/ 14 w 33"/>
                  <a:gd name="T29" fmla="*/ 2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3" h="28">
                    <a:moveTo>
                      <a:pt x="0" y="24"/>
                    </a:moveTo>
                    <a:cubicBezTo>
                      <a:pt x="11" y="21"/>
                      <a:pt x="11" y="21"/>
                      <a:pt x="11" y="21"/>
                    </a:cubicBezTo>
                    <a:cubicBezTo>
                      <a:pt x="12" y="9"/>
                      <a:pt x="12" y="9"/>
                      <a:pt x="12" y="9"/>
                    </a:cubicBezTo>
                    <a:cubicBezTo>
                      <a:pt x="2" y="4"/>
                      <a:pt x="2" y="4"/>
                      <a:pt x="2" y="4"/>
                    </a:cubicBezTo>
                    <a:cubicBezTo>
                      <a:pt x="2" y="0"/>
                      <a:pt x="2" y="0"/>
                      <a:pt x="2" y="0"/>
                    </a:cubicBezTo>
                    <a:cubicBezTo>
                      <a:pt x="33" y="15"/>
                      <a:pt x="33" y="15"/>
                      <a:pt x="33" y="15"/>
                    </a:cubicBezTo>
                    <a:cubicBezTo>
                      <a:pt x="32" y="18"/>
                      <a:pt x="32" y="18"/>
                      <a:pt x="32" y="18"/>
                    </a:cubicBezTo>
                    <a:cubicBezTo>
                      <a:pt x="0" y="28"/>
                      <a:pt x="0" y="28"/>
                      <a:pt x="0" y="28"/>
                    </a:cubicBezTo>
                    <a:lnTo>
                      <a:pt x="0" y="24"/>
                    </a:lnTo>
                    <a:close/>
                    <a:moveTo>
                      <a:pt x="14" y="20"/>
                    </a:moveTo>
                    <a:cubicBezTo>
                      <a:pt x="24" y="18"/>
                      <a:pt x="24" y="18"/>
                      <a:pt x="24" y="18"/>
                    </a:cubicBezTo>
                    <a:cubicBezTo>
                      <a:pt x="25" y="17"/>
                      <a:pt x="27" y="17"/>
                      <a:pt x="29" y="16"/>
                    </a:cubicBezTo>
                    <a:cubicBezTo>
                      <a:pt x="27" y="16"/>
                      <a:pt x="26" y="15"/>
                      <a:pt x="24" y="15"/>
                    </a:cubicBezTo>
                    <a:cubicBezTo>
                      <a:pt x="15" y="10"/>
                      <a:pt x="15" y="10"/>
                      <a:pt x="15" y="10"/>
                    </a:cubicBezTo>
                    <a:lnTo>
                      <a:pt x="14" y="20"/>
                    </a:lnTo>
                    <a:close/>
                  </a:path>
                </a:pathLst>
              </a:custGeom>
              <a:solidFill>
                <a:srgbClr val="BE00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278" name="Freeform 441">
                <a:extLst>
                  <a:ext uri="{FF2B5EF4-FFF2-40B4-BE49-F238E27FC236}">
                    <a16:creationId xmlns:a16="http://schemas.microsoft.com/office/drawing/2014/main" id="{7E620DE6-B1A1-46F8-BE6C-B2D7A947E711}"/>
                  </a:ext>
                </a:extLst>
              </p:cNvPr>
              <p:cNvSpPr>
                <a:spLocks/>
              </p:cNvSpPr>
              <p:nvPr/>
            </p:nvSpPr>
            <p:spPr bwMode="auto">
              <a:xfrm>
                <a:off x="12168188" y="5402263"/>
                <a:ext cx="120650" cy="63500"/>
              </a:xfrm>
              <a:custGeom>
                <a:avLst/>
                <a:gdLst>
                  <a:gd name="T0" fmla="*/ 7 w 76"/>
                  <a:gd name="T1" fmla="*/ 0 h 40"/>
                  <a:gd name="T2" fmla="*/ 76 w 76"/>
                  <a:gd name="T3" fmla="*/ 9 h 40"/>
                  <a:gd name="T4" fmla="*/ 74 w 76"/>
                  <a:gd name="T5" fmla="*/ 18 h 40"/>
                  <a:gd name="T6" fmla="*/ 11 w 76"/>
                  <a:gd name="T7" fmla="*/ 9 h 40"/>
                  <a:gd name="T8" fmla="*/ 9 w 76"/>
                  <a:gd name="T9" fmla="*/ 40 h 40"/>
                  <a:gd name="T10" fmla="*/ 0 w 76"/>
                  <a:gd name="T11" fmla="*/ 38 h 40"/>
                  <a:gd name="T12" fmla="*/ 7 w 76"/>
                  <a:gd name="T13" fmla="*/ 0 h 40"/>
                </a:gdLst>
                <a:ahLst/>
                <a:cxnLst>
                  <a:cxn ang="0">
                    <a:pos x="T0" y="T1"/>
                  </a:cxn>
                  <a:cxn ang="0">
                    <a:pos x="T2" y="T3"/>
                  </a:cxn>
                  <a:cxn ang="0">
                    <a:pos x="T4" y="T5"/>
                  </a:cxn>
                  <a:cxn ang="0">
                    <a:pos x="T6" y="T7"/>
                  </a:cxn>
                  <a:cxn ang="0">
                    <a:pos x="T8" y="T9"/>
                  </a:cxn>
                  <a:cxn ang="0">
                    <a:pos x="T10" y="T11"/>
                  </a:cxn>
                  <a:cxn ang="0">
                    <a:pos x="T12" y="T13"/>
                  </a:cxn>
                </a:cxnLst>
                <a:rect l="0" t="0" r="r" b="b"/>
                <a:pathLst>
                  <a:path w="76" h="40">
                    <a:moveTo>
                      <a:pt x="7" y="0"/>
                    </a:moveTo>
                    <a:lnTo>
                      <a:pt x="76" y="9"/>
                    </a:lnTo>
                    <a:lnTo>
                      <a:pt x="74" y="18"/>
                    </a:lnTo>
                    <a:lnTo>
                      <a:pt x="11" y="9"/>
                    </a:lnTo>
                    <a:lnTo>
                      <a:pt x="9" y="40"/>
                    </a:lnTo>
                    <a:lnTo>
                      <a:pt x="0" y="38"/>
                    </a:lnTo>
                    <a:lnTo>
                      <a:pt x="7" y="0"/>
                    </a:lnTo>
                    <a:close/>
                  </a:path>
                </a:pathLst>
              </a:custGeom>
              <a:solidFill>
                <a:srgbClr val="BE00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279" name="Freeform 442">
                <a:extLst>
                  <a:ext uri="{FF2B5EF4-FFF2-40B4-BE49-F238E27FC236}">
                    <a16:creationId xmlns:a16="http://schemas.microsoft.com/office/drawing/2014/main" id="{D866A3A8-A0BE-49BB-BA22-87732A9FA45C}"/>
                  </a:ext>
                </a:extLst>
              </p:cNvPr>
              <p:cNvSpPr>
                <a:spLocks noEditPoints="1"/>
              </p:cNvSpPr>
              <p:nvPr/>
            </p:nvSpPr>
            <p:spPr bwMode="auto">
              <a:xfrm>
                <a:off x="12150726" y="5551488"/>
                <a:ext cx="109538" cy="92075"/>
              </a:xfrm>
              <a:custGeom>
                <a:avLst/>
                <a:gdLst>
                  <a:gd name="T0" fmla="*/ 18 w 31"/>
                  <a:gd name="T1" fmla="*/ 24 h 26"/>
                  <a:gd name="T2" fmla="*/ 11 w 31"/>
                  <a:gd name="T3" fmla="*/ 19 h 26"/>
                  <a:gd name="T4" fmla="*/ 11 w 31"/>
                  <a:gd name="T5" fmla="*/ 10 h 26"/>
                  <a:gd name="T6" fmla="*/ 12 w 31"/>
                  <a:gd name="T7" fmla="*/ 6 h 26"/>
                  <a:gd name="T8" fmla="*/ 0 w 31"/>
                  <a:gd name="T9" fmla="*/ 3 h 26"/>
                  <a:gd name="T10" fmla="*/ 1 w 31"/>
                  <a:gd name="T11" fmla="*/ 0 h 26"/>
                  <a:gd name="T12" fmla="*/ 31 w 31"/>
                  <a:gd name="T13" fmla="*/ 7 h 26"/>
                  <a:gd name="T14" fmla="*/ 29 w 31"/>
                  <a:gd name="T15" fmla="*/ 15 h 26"/>
                  <a:gd name="T16" fmla="*/ 18 w 31"/>
                  <a:gd name="T17" fmla="*/ 24 h 26"/>
                  <a:gd name="T18" fmla="*/ 15 w 31"/>
                  <a:gd name="T19" fmla="*/ 7 h 26"/>
                  <a:gd name="T20" fmla="*/ 14 w 31"/>
                  <a:gd name="T21" fmla="*/ 10 h 26"/>
                  <a:gd name="T22" fmla="*/ 14 w 31"/>
                  <a:gd name="T23" fmla="*/ 17 h 26"/>
                  <a:gd name="T24" fmla="*/ 19 w 31"/>
                  <a:gd name="T25" fmla="*/ 20 h 26"/>
                  <a:gd name="T26" fmla="*/ 24 w 31"/>
                  <a:gd name="T27" fmla="*/ 19 h 26"/>
                  <a:gd name="T28" fmla="*/ 26 w 31"/>
                  <a:gd name="T29" fmla="*/ 14 h 26"/>
                  <a:gd name="T30" fmla="*/ 27 w 31"/>
                  <a:gd name="T31" fmla="*/ 10 h 26"/>
                  <a:gd name="T32" fmla="*/ 15 w 31"/>
                  <a:gd name="T33" fmla="*/ 7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1" h="26">
                    <a:moveTo>
                      <a:pt x="18" y="24"/>
                    </a:moveTo>
                    <a:cubicBezTo>
                      <a:pt x="15" y="23"/>
                      <a:pt x="13" y="22"/>
                      <a:pt x="11" y="19"/>
                    </a:cubicBezTo>
                    <a:cubicBezTo>
                      <a:pt x="10" y="17"/>
                      <a:pt x="10" y="14"/>
                      <a:pt x="11" y="10"/>
                    </a:cubicBezTo>
                    <a:cubicBezTo>
                      <a:pt x="12" y="6"/>
                      <a:pt x="12" y="6"/>
                      <a:pt x="12" y="6"/>
                    </a:cubicBezTo>
                    <a:cubicBezTo>
                      <a:pt x="0" y="3"/>
                      <a:pt x="0" y="3"/>
                      <a:pt x="0" y="3"/>
                    </a:cubicBezTo>
                    <a:cubicBezTo>
                      <a:pt x="1" y="0"/>
                      <a:pt x="1" y="0"/>
                      <a:pt x="1" y="0"/>
                    </a:cubicBezTo>
                    <a:cubicBezTo>
                      <a:pt x="31" y="7"/>
                      <a:pt x="31" y="7"/>
                      <a:pt x="31" y="7"/>
                    </a:cubicBezTo>
                    <a:cubicBezTo>
                      <a:pt x="29" y="15"/>
                      <a:pt x="29" y="15"/>
                      <a:pt x="29" y="15"/>
                    </a:cubicBezTo>
                    <a:cubicBezTo>
                      <a:pt x="28" y="22"/>
                      <a:pt x="24" y="26"/>
                      <a:pt x="18" y="24"/>
                    </a:cubicBezTo>
                    <a:close/>
                    <a:moveTo>
                      <a:pt x="15" y="7"/>
                    </a:moveTo>
                    <a:cubicBezTo>
                      <a:pt x="14" y="10"/>
                      <a:pt x="14" y="10"/>
                      <a:pt x="14" y="10"/>
                    </a:cubicBezTo>
                    <a:cubicBezTo>
                      <a:pt x="13" y="13"/>
                      <a:pt x="13" y="16"/>
                      <a:pt x="14" y="17"/>
                    </a:cubicBezTo>
                    <a:cubicBezTo>
                      <a:pt x="15" y="19"/>
                      <a:pt x="16" y="20"/>
                      <a:pt x="19" y="20"/>
                    </a:cubicBezTo>
                    <a:cubicBezTo>
                      <a:pt x="21" y="21"/>
                      <a:pt x="22" y="21"/>
                      <a:pt x="24" y="19"/>
                    </a:cubicBezTo>
                    <a:cubicBezTo>
                      <a:pt x="25" y="18"/>
                      <a:pt x="26" y="16"/>
                      <a:pt x="26" y="14"/>
                    </a:cubicBezTo>
                    <a:cubicBezTo>
                      <a:pt x="27" y="10"/>
                      <a:pt x="27" y="10"/>
                      <a:pt x="27" y="10"/>
                    </a:cubicBezTo>
                    <a:lnTo>
                      <a:pt x="15" y="7"/>
                    </a:lnTo>
                    <a:close/>
                  </a:path>
                </a:pathLst>
              </a:custGeom>
              <a:solidFill>
                <a:srgbClr val="BE00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280" name="Freeform 443">
                <a:extLst>
                  <a:ext uri="{FF2B5EF4-FFF2-40B4-BE49-F238E27FC236}">
                    <a16:creationId xmlns:a16="http://schemas.microsoft.com/office/drawing/2014/main" id="{D1CE1CC4-2277-4DC3-80B8-9DBD2D1BBC5A}"/>
                  </a:ext>
                </a:extLst>
              </p:cNvPr>
              <p:cNvSpPr>
                <a:spLocks noEditPoints="1"/>
              </p:cNvSpPr>
              <p:nvPr/>
            </p:nvSpPr>
            <p:spPr bwMode="auto">
              <a:xfrm>
                <a:off x="12107863" y="5654676"/>
                <a:ext cx="127000" cy="92075"/>
              </a:xfrm>
              <a:custGeom>
                <a:avLst/>
                <a:gdLst>
                  <a:gd name="T0" fmla="*/ 17 w 36"/>
                  <a:gd name="T1" fmla="*/ 7 h 26"/>
                  <a:gd name="T2" fmla="*/ 5 w 36"/>
                  <a:gd name="T3" fmla="*/ 4 h 26"/>
                  <a:gd name="T4" fmla="*/ 6 w 36"/>
                  <a:gd name="T5" fmla="*/ 0 h 26"/>
                  <a:gd name="T6" fmla="*/ 36 w 36"/>
                  <a:gd name="T7" fmla="*/ 9 h 26"/>
                  <a:gd name="T8" fmla="*/ 33 w 36"/>
                  <a:gd name="T9" fmla="*/ 17 h 26"/>
                  <a:gd name="T10" fmla="*/ 29 w 36"/>
                  <a:gd name="T11" fmla="*/ 25 h 26"/>
                  <a:gd name="T12" fmla="*/ 22 w 36"/>
                  <a:gd name="T13" fmla="*/ 25 h 26"/>
                  <a:gd name="T14" fmla="*/ 15 w 36"/>
                  <a:gd name="T15" fmla="*/ 17 h 26"/>
                  <a:gd name="T16" fmla="*/ 0 w 36"/>
                  <a:gd name="T17" fmla="*/ 21 h 26"/>
                  <a:gd name="T18" fmla="*/ 1 w 36"/>
                  <a:gd name="T19" fmla="*/ 17 h 26"/>
                  <a:gd name="T20" fmla="*/ 15 w 36"/>
                  <a:gd name="T21" fmla="*/ 13 h 26"/>
                  <a:gd name="T22" fmla="*/ 17 w 36"/>
                  <a:gd name="T23" fmla="*/ 7 h 26"/>
                  <a:gd name="T24" fmla="*/ 20 w 36"/>
                  <a:gd name="T25" fmla="*/ 8 h 26"/>
                  <a:gd name="T26" fmla="*/ 19 w 36"/>
                  <a:gd name="T27" fmla="*/ 13 h 26"/>
                  <a:gd name="T28" fmla="*/ 19 w 36"/>
                  <a:gd name="T29" fmla="*/ 19 h 26"/>
                  <a:gd name="T30" fmla="*/ 23 w 36"/>
                  <a:gd name="T31" fmla="*/ 22 h 26"/>
                  <a:gd name="T32" fmla="*/ 28 w 36"/>
                  <a:gd name="T33" fmla="*/ 21 h 26"/>
                  <a:gd name="T34" fmla="*/ 30 w 36"/>
                  <a:gd name="T35" fmla="*/ 16 h 26"/>
                  <a:gd name="T36" fmla="*/ 32 w 36"/>
                  <a:gd name="T37" fmla="*/ 11 h 26"/>
                  <a:gd name="T38" fmla="*/ 20 w 36"/>
                  <a:gd name="T39" fmla="*/ 8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6" h="26">
                    <a:moveTo>
                      <a:pt x="17" y="7"/>
                    </a:moveTo>
                    <a:cubicBezTo>
                      <a:pt x="5" y="4"/>
                      <a:pt x="5" y="4"/>
                      <a:pt x="5" y="4"/>
                    </a:cubicBezTo>
                    <a:cubicBezTo>
                      <a:pt x="6" y="0"/>
                      <a:pt x="6" y="0"/>
                      <a:pt x="6" y="0"/>
                    </a:cubicBezTo>
                    <a:cubicBezTo>
                      <a:pt x="36" y="9"/>
                      <a:pt x="36" y="9"/>
                      <a:pt x="36" y="9"/>
                    </a:cubicBezTo>
                    <a:cubicBezTo>
                      <a:pt x="33" y="17"/>
                      <a:pt x="33" y="17"/>
                      <a:pt x="33" y="17"/>
                    </a:cubicBezTo>
                    <a:cubicBezTo>
                      <a:pt x="32" y="21"/>
                      <a:pt x="31" y="23"/>
                      <a:pt x="29" y="25"/>
                    </a:cubicBezTo>
                    <a:cubicBezTo>
                      <a:pt x="27" y="26"/>
                      <a:pt x="25" y="26"/>
                      <a:pt x="22" y="25"/>
                    </a:cubicBezTo>
                    <a:cubicBezTo>
                      <a:pt x="18" y="24"/>
                      <a:pt x="16" y="21"/>
                      <a:pt x="15" y="17"/>
                    </a:cubicBezTo>
                    <a:cubicBezTo>
                      <a:pt x="0" y="21"/>
                      <a:pt x="0" y="21"/>
                      <a:pt x="0" y="21"/>
                    </a:cubicBezTo>
                    <a:cubicBezTo>
                      <a:pt x="1" y="17"/>
                      <a:pt x="1" y="17"/>
                      <a:pt x="1" y="17"/>
                    </a:cubicBezTo>
                    <a:cubicBezTo>
                      <a:pt x="15" y="13"/>
                      <a:pt x="15" y="13"/>
                      <a:pt x="15" y="13"/>
                    </a:cubicBezTo>
                    <a:lnTo>
                      <a:pt x="17" y="7"/>
                    </a:lnTo>
                    <a:close/>
                    <a:moveTo>
                      <a:pt x="20" y="8"/>
                    </a:moveTo>
                    <a:cubicBezTo>
                      <a:pt x="19" y="13"/>
                      <a:pt x="19" y="13"/>
                      <a:pt x="19" y="13"/>
                    </a:cubicBezTo>
                    <a:cubicBezTo>
                      <a:pt x="18" y="15"/>
                      <a:pt x="18" y="17"/>
                      <a:pt x="19" y="19"/>
                    </a:cubicBezTo>
                    <a:cubicBezTo>
                      <a:pt x="19" y="20"/>
                      <a:pt x="21" y="21"/>
                      <a:pt x="23" y="22"/>
                    </a:cubicBezTo>
                    <a:cubicBezTo>
                      <a:pt x="25" y="22"/>
                      <a:pt x="26" y="22"/>
                      <a:pt x="28" y="21"/>
                    </a:cubicBezTo>
                    <a:cubicBezTo>
                      <a:pt x="29" y="20"/>
                      <a:pt x="30" y="18"/>
                      <a:pt x="30" y="16"/>
                    </a:cubicBezTo>
                    <a:cubicBezTo>
                      <a:pt x="32" y="11"/>
                      <a:pt x="32" y="11"/>
                      <a:pt x="32" y="11"/>
                    </a:cubicBezTo>
                    <a:lnTo>
                      <a:pt x="20" y="8"/>
                    </a:lnTo>
                    <a:close/>
                  </a:path>
                </a:pathLst>
              </a:custGeom>
              <a:solidFill>
                <a:srgbClr val="BE00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281" name="Freeform 444">
                <a:extLst>
                  <a:ext uri="{FF2B5EF4-FFF2-40B4-BE49-F238E27FC236}">
                    <a16:creationId xmlns:a16="http://schemas.microsoft.com/office/drawing/2014/main" id="{E719D34D-BD09-450E-BEF7-2B1109C518E3}"/>
                  </a:ext>
                </a:extLst>
              </p:cNvPr>
              <p:cNvSpPr>
                <a:spLocks noEditPoints="1"/>
              </p:cNvSpPr>
              <p:nvPr/>
            </p:nvSpPr>
            <p:spPr bwMode="auto">
              <a:xfrm>
                <a:off x="12076113" y="5768976"/>
                <a:ext cx="117475" cy="109538"/>
              </a:xfrm>
              <a:custGeom>
                <a:avLst/>
                <a:gdLst>
                  <a:gd name="T0" fmla="*/ 12 w 33"/>
                  <a:gd name="T1" fmla="*/ 29 h 31"/>
                  <a:gd name="T2" fmla="*/ 2 w 33"/>
                  <a:gd name="T3" fmla="*/ 21 h 31"/>
                  <a:gd name="T4" fmla="*/ 1 w 33"/>
                  <a:gd name="T5" fmla="*/ 10 h 31"/>
                  <a:gd name="T6" fmla="*/ 9 w 33"/>
                  <a:gd name="T7" fmla="*/ 1 h 31"/>
                  <a:gd name="T8" fmla="*/ 21 w 33"/>
                  <a:gd name="T9" fmla="*/ 2 h 31"/>
                  <a:gd name="T10" fmla="*/ 31 w 33"/>
                  <a:gd name="T11" fmla="*/ 9 h 31"/>
                  <a:gd name="T12" fmla="*/ 32 w 33"/>
                  <a:gd name="T13" fmla="*/ 21 h 31"/>
                  <a:gd name="T14" fmla="*/ 24 w 33"/>
                  <a:gd name="T15" fmla="*/ 29 h 31"/>
                  <a:gd name="T16" fmla="*/ 12 w 33"/>
                  <a:gd name="T17" fmla="*/ 29 h 31"/>
                  <a:gd name="T18" fmla="*/ 20 w 33"/>
                  <a:gd name="T19" fmla="*/ 5 h 31"/>
                  <a:gd name="T20" fmla="*/ 10 w 33"/>
                  <a:gd name="T21" fmla="*/ 4 h 31"/>
                  <a:gd name="T22" fmla="*/ 4 w 33"/>
                  <a:gd name="T23" fmla="*/ 11 h 31"/>
                  <a:gd name="T24" fmla="*/ 5 w 33"/>
                  <a:gd name="T25" fmla="*/ 19 h 31"/>
                  <a:gd name="T26" fmla="*/ 13 w 33"/>
                  <a:gd name="T27" fmla="*/ 25 h 31"/>
                  <a:gd name="T28" fmla="*/ 23 w 33"/>
                  <a:gd name="T29" fmla="*/ 26 h 31"/>
                  <a:gd name="T30" fmla="*/ 29 w 33"/>
                  <a:gd name="T31" fmla="*/ 19 h 31"/>
                  <a:gd name="T32" fmla="*/ 28 w 33"/>
                  <a:gd name="T33" fmla="*/ 11 h 31"/>
                  <a:gd name="T34" fmla="*/ 20 w 33"/>
                  <a:gd name="T35" fmla="*/ 5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3" h="31">
                    <a:moveTo>
                      <a:pt x="12" y="29"/>
                    </a:moveTo>
                    <a:cubicBezTo>
                      <a:pt x="7" y="27"/>
                      <a:pt x="4" y="25"/>
                      <a:pt x="2" y="21"/>
                    </a:cubicBezTo>
                    <a:cubicBezTo>
                      <a:pt x="0" y="18"/>
                      <a:pt x="0" y="14"/>
                      <a:pt x="1" y="10"/>
                    </a:cubicBezTo>
                    <a:cubicBezTo>
                      <a:pt x="3" y="5"/>
                      <a:pt x="5" y="2"/>
                      <a:pt x="9" y="1"/>
                    </a:cubicBezTo>
                    <a:cubicBezTo>
                      <a:pt x="12" y="0"/>
                      <a:pt x="16" y="0"/>
                      <a:pt x="21" y="2"/>
                    </a:cubicBezTo>
                    <a:cubicBezTo>
                      <a:pt x="26" y="3"/>
                      <a:pt x="29" y="6"/>
                      <a:pt x="31" y="9"/>
                    </a:cubicBezTo>
                    <a:cubicBezTo>
                      <a:pt x="33" y="12"/>
                      <a:pt x="33" y="16"/>
                      <a:pt x="32" y="21"/>
                    </a:cubicBezTo>
                    <a:cubicBezTo>
                      <a:pt x="30" y="25"/>
                      <a:pt x="28" y="28"/>
                      <a:pt x="24" y="29"/>
                    </a:cubicBezTo>
                    <a:cubicBezTo>
                      <a:pt x="21" y="31"/>
                      <a:pt x="16" y="30"/>
                      <a:pt x="12" y="29"/>
                    </a:cubicBezTo>
                    <a:close/>
                    <a:moveTo>
                      <a:pt x="20" y="5"/>
                    </a:moveTo>
                    <a:cubicBezTo>
                      <a:pt x="16" y="4"/>
                      <a:pt x="13" y="4"/>
                      <a:pt x="10" y="4"/>
                    </a:cubicBezTo>
                    <a:cubicBezTo>
                      <a:pt x="7" y="5"/>
                      <a:pt x="5" y="8"/>
                      <a:pt x="4" y="11"/>
                    </a:cubicBezTo>
                    <a:cubicBezTo>
                      <a:pt x="3" y="14"/>
                      <a:pt x="3" y="17"/>
                      <a:pt x="5" y="19"/>
                    </a:cubicBezTo>
                    <a:cubicBezTo>
                      <a:pt x="6" y="22"/>
                      <a:pt x="9" y="24"/>
                      <a:pt x="13" y="25"/>
                    </a:cubicBezTo>
                    <a:cubicBezTo>
                      <a:pt x="17" y="27"/>
                      <a:pt x="20" y="27"/>
                      <a:pt x="23" y="26"/>
                    </a:cubicBezTo>
                    <a:cubicBezTo>
                      <a:pt x="26" y="25"/>
                      <a:pt x="27" y="23"/>
                      <a:pt x="29" y="19"/>
                    </a:cubicBezTo>
                    <a:cubicBezTo>
                      <a:pt x="30" y="16"/>
                      <a:pt x="30" y="13"/>
                      <a:pt x="28" y="11"/>
                    </a:cubicBezTo>
                    <a:cubicBezTo>
                      <a:pt x="27" y="8"/>
                      <a:pt x="24" y="7"/>
                      <a:pt x="20" y="5"/>
                    </a:cubicBezTo>
                    <a:close/>
                  </a:path>
                </a:pathLst>
              </a:custGeom>
              <a:solidFill>
                <a:srgbClr val="BE00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282" name="Freeform 445">
                <a:extLst>
                  <a:ext uri="{FF2B5EF4-FFF2-40B4-BE49-F238E27FC236}">
                    <a16:creationId xmlns:a16="http://schemas.microsoft.com/office/drawing/2014/main" id="{620A90D1-FDC4-463C-9BB1-01CD00EE4860}"/>
                  </a:ext>
                </a:extLst>
              </p:cNvPr>
              <p:cNvSpPr>
                <a:spLocks/>
              </p:cNvSpPr>
              <p:nvPr/>
            </p:nvSpPr>
            <p:spPr bwMode="auto">
              <a:xfrm>
                <a:off x="12036426" y="5907088"/>
                <a:ext cx="120650" cy="85725"/>
              </a:xfrm>
              <a:custGeom>
                <a:avLst/>
                <a:gdLst>
                  <a:gd name="T0" fmla="*/ 0 w 76"/>
                  <a:gd name="T1" fmla="*/ 7 h 54"/>
                  <a:gd name="T2" fmla="*/ 2 w 76"/>
                  <a:gd name="T3" fmla="*/ 0 h 54"/>
                  <a:gd name="T4" fmla="*/ 60 w 76"/>
                  <a:gd name="T5" fmla="*/ 25 h 54"/>
                  <a:gd name="T6" fmla="*/ 69 w 76"/>
                  <a:gd name="T7" fmla="*/ 5 h 54"/>
                  <a:gd name="T8" fmla="*/ 76 w 76"/>
                  <a:gd name="T9" fmla="*/ 7 h 54"/>
                  <a:gd name="T10" fmla="*/ 56 w 76"/>
                  <a:gd name="T11" fmla="*/ 54 h 54"/>
                  <a:gd name="T12" fmla="*/ 49 w 76"/>
                  <a:gd name="T13" fmla="*/ 52 h 54"/>
                  <a:gd name="T14" fmla="*/ 58 w 76"/>
                  <a:gd name="T15" fmla="*/ 32 h 54"/>
                  <a:gd name="T16" fmla="*/ 0 w 76"/>
                  <a:gd name="T17" fmla="*/ 7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54">
                    <a:moveTo>
                      <a:pt x="0" y="7"/>
                    </a:moveTo>
                    <a:lnTo>
                      <a:pt x="2" y="0"/>
                    </a:lnTo>
                    <a:lnTo>
                      <a:pt x="60" y="25"/>
                    </a:lnTo>
                    <a:lnTo>
                      <a:pt x="69" y="5"/>
                    </a:lnTo>
                    <a:lnTo>
                      <a:pt x="76" y="7"/>
                    </a:lnTo>
                    <a:lnTo>
                      <a:pt x="56" y="54"/>
                    </a:lnTo>
                    <a:lnTo>
                      <a:pt x="49" y="52"/>
                    </a:lnTo>
                    <a:lnTo>
                      <a:pt x="58" y="32"/>
                    </a:lnTo>
                    <a:lnTo>
                      <a:pt x="0" y="7"/>
                    </a:lnTo>
                    <a:close/>
                  </a:path>
                </a:pathLst>
              </a:custGeom>
              <a:solidFill>
                <a:srgbClr val="BE00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283" name="Freeform 446">
                <a:extLst>
                  <a:ext uri="{FF2B5EF4-FFF2-40B4-BE49-F238E27FC236}">
                    <a16:creationId xmlns:a16="http://schemas.microsoft.com/office/drawing/2014/main" id="{134CFF1B-4887-43E6-910D-490519BFD5B9}"/>
                  </a:ext>
                </a:extLst>
              </p:cNvPr>
              <p:cNvSpPr>
                <a:spLocks/>
              </p:cNvSpPr>
              <p:nvPr/>
            </p:nvSpPr>
            <p:spPr bwMode="auto">
              <a:xfrm>
                <a:off x="11982451" y="5981701"/>
                <a:ext cx="128588" cy="103188"/>
              </a:xfrm>
              <a:custGeom>
                <a:avLst/>
                <a:gdLst>
                  <a:gd name="T0" fmla="*/ 0 w 81"/>
                  <a:gd name="T1" fmla="*/ 34 h 65"/>
                  <a:gd name="T2" fmla="*/ 16 w 81"/>
                  <a:gd name="T3" fmla="*/ 0 h 65"/>
                  <a:gd name="T4" fmla="*/ 81 w 81"/>
                  <a:gd name="T5" fmla="*/ 29 h 65"/>
                  <a:gd name="T6" fmla="*/ 63 w 81"/>
                  <a:gd name="T7" fmla="*/ 65 h 65"/>
                  <a:gd name="T8" fmla="*/ 56 w 81"/>
                  <a:gd name="T9" fmla="*/ 63 h 65"/>
                  <a:gd name="T10" fmla="*/ 70 w 81"/>
                  <a:gd name="T11" fmla="*/ 34 h 65"/>
                  <a:gd name="T12" fmla="*/ 50 w 81"/>
                  <a:gd name="T13" fmla="*/ 25 h 65"/>
                  <a:gd name="T14" fmla="*/ 36 w 81"/>
                  <a:gd name="T15" fmla="*/ 52 h 65"/>
                  <a:gd name="T16" fmla="*/ 29 w 81"/>
                  <a:gd name="T17" fmla="*/ 47 h 65"/>
                  <a:gd name="T18" fmla="*/ 43 w 81"/>
                  <a:gd name="T19" fmla="*/ 20 h 65"/>
                  <a:gd name="T20" fmla="*/ 21 w 81"/>
                  <a:gd name="T21" fmla="*/ 9 h 65"/>
                  <a:gd name="T22" fmla="*/ 7 w 81"/>
                  <a:gd name="T23" fmla="*/ 38 h 65"/>
                  <a:gd name="T24" fmla="*/ 0 w 81"/>
                  <a:gd name="T25" fmla="*/ 34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1" h="65">
                    <a:moveTo>
                      <a:pt x="0" y="34"/>
                    </a:moveTo>
                    <a:lnTo>
                      <a:pt x="16" y="0"/>
                    </a:lnTo>
                    <a:lnTo>
                      <a:pt x="81" y="29"/>
                    </a:lnTo>
                    <a:lnTo>
                      <a:pt x="63" y="65"/>
                    </a:lnTo>
                    <a:lnTo>
                      <a:pt x="56" y="63"/>
                    </a:lnTo>
                    <a:lnTo>
                      <a:pt x="70" y="34"/>
                    </a:lnTo>
                    <a:lnTo>
                      <a:pt x="50" y="25"/>
                    </a:lnTo>
                    <a:lnTo>
                      <a:pt x="36" y="52"/>
                    </a:lnTo>
                    <a:lnTo>
                      <a:pt x="29" y="47"/>
                    </a:lnTo>
                    <a:lnTo>
                      <a:pt x="43" y="20"/>
                    </a:lnTo>
                    <a:lnTo>
                      <a:pt x="21" y="9"/>
                    </a:lnTo>
                    <a:lnTo>
                      <a:pt x="7" y="38"/>
                    </a:lnTo>
                    <a:lnTo>
                      <a:pt x="0" y="34"/>
                    </a:lnTo>
                    <a:close/>
                  </a:path>
                </a:pathLst>
              </a:custGeom>
              <a:solidFill>
                <a:srgbClr val="BE00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284" name="Freeform 447">
                <a:extLst>
                  <a:ext uri="{FF2B5EF4-FFF2-40B4-BE49-F238E27FC236}">
                    <a16:creationId xmlns:a16="http://schemas.microsoft.com/office/drawing/2014/main" id="{2D14B759-D97A-4092-BFAA-E3D906B2CB4E}"/>
                  </a:ext>
                </a:extLst>
              </p:cNvPr>
              <p:cNvSpPr>
                <a:spLocks/>
              </p:cNvSpPr>
              <p:nvPr/>
            </p:nvSpPr>
            <p:spPr bwMode="auto">
              <a:xfrm>
                <a:off x="11930063" y="6081713"/>
                <a:ext cx="117475" cy="111125"/>
              </a:xfrm>
              <a:custGeom>
                <a:avLst/>
                <a:gdLst>
                  <a:gd name="T0" fmla="*/ 28 w 33"/>
                  <a:gd name="T1" fmla="*/ 23 h 31"/>
                  <a:gd name="T2" fmla="*/ 29 w 33"/>
                  <a:gd name="T3" fmla="*/ 14 h 31"/>
                  <a:gd name="T4" fmla="*/ 22 w 33"/>
                  <a:gd name="T5" fmla="*/ 7 h 31"/>
                  <a:gd name="T6" fmla="*/ 13 w 33"/>
                  <a:gd name="T7" fmla="*/ 5 h 31"/>
                  <a:gd name="T8" fmla="*/ 6 w 33"/>
                  <a:gd name="T9" fmla="*/ 10 h 31"/>
                  <a:gd name="T10" fmla="*/ 3 w 33"/>
                  <a:gd name="T11" fmla="*/ 17 h 31"/>
                  <a:gd name="T12" fmla="*/ 0 w 33"/>
                  <a:gd name="T13" fmla="*/ 16 h 31"/>
                  <a:gd name="T14" fmla="*/ 3 w 33"/>
                  <a:gd name="T15" fmla="*/ 8 h 31"/>
                  <a:gd name="T16" fmla="*/ 12 w 33"/>
                  <a:gd name="T17" fmla="*/ 1 h 31"/>
                  <a:gd name="T18" fmla="*/ 24 w 33"/>
                  <a:gd name="T19" fmla="*/ 3 h 31"/>
                  <a:gd name="T20" fmla="*/ 31 w 33"/>
                  <a:gd name="T21" fmla="*/ 9 h 31"/>
                  <a:gd name="T22" fmla="*/ 33 w 33"/>
                  <a:gd name="T23" fmla="*/ 16 h 31"/>
                  <a:gd name="T24" fmla="*/ 31 w 33"/>
                  <a:gd name="T25" fmla="*/ 24 h 31"/>
                  <a:gd name="T26" fmla="*/ 25 w 33"/>
                  <a:gd name="T27" fmla="*/ 31 h 31"/>
                  <a:gd name="T28" fmla="*/ 23 w 33"/>
                  <a:gd name="T29" fmla="*/ 28 h 31"/>
                  <a:gd name="T30" fmla="*/ 28 w 33"/>
                  <a:gd name="T31" fmla="*/ 23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3" h="31">
                    <a:moveTo>
                      <a:pt x="28" y="23"/>
                    </a:moveTo>
                    <a:cubicBezTo>
                      <a:pt x="30" y="20"/>
                      <a:pt x="30" y="17"/>
                      <a:pt x="29" y="14"/>
                    </a:cubicBezTo>
                    <a:cubicBezTo>
                      <a:pt x="28" y="11"/>
                      <a:pt x="26" y="9"/>
                      <a:pt x="22" y="7"/>
                    </a:cubicBezTo>
                    <a:cubicBezTo>
                      <a:pt x="19" y="5"/>
                      <a:pt x="16" y="4"/>
                      <a:pt x="13" y="5"/>
                    </a:cubicBezTo>
                    <a:cubicBezTo>
                      <a:pt x="10" y="5"/>
                      <a:pt x="7" y="7"/>
                      <a:pt x="6" y="10"/>
                    </a:cubicBezTo>
                    <a:cubicBezTo>
                      <a:pt x="5" y="12"/>
                      <a:pt x="4" y="14"/>
                      <a:pt x="3" y="17"/>
                    </a:cubicBezTo>
                    <a:cubicBezTo>
                      <a:pt x="0" y="16"/>
                      <a:pt x="0" y="16"/>
                      <a:pt x="0" y="16"/>
                    </a:cubicBezTo>
                    <a:cubicBezTo>
                      <a:pt x="1" y="13"/>
                      <a:pt x="2" y="11"/>
                      <a:pt x="3" y="8"/>
                    </a:cubicBezTo>
                    <a:cubicBezTo>
                      <a:pt x="5" y="4"/>
                      <a:pt x="8" y="2"/>
                      <a:pt x="12" y="1"/>
                    </a:cubicBezTo>
                    <a:cubicBezTo>
                      <a:pt x="16" y="0"/>
                      <a:pt x="20" y="1"/>
                      <a:pt x="24" y="3"/>
                    </a:cubicBezTo>
                    <a:cubicBezTo>
                      <a:pt x="27" y="5"/>
                      <a:pt x="29" y="7"/>
                      <a:pt x="31" y="9"/>
                    </a:cubicBezTo>
                    <a:cubicBezTo>
                      <a:pt x="32" y="11"/>
                      <a:pt x="33" y="14"/>
                      <a:pt x="33" y="16"/>
                    </a:cubicBezTo>
                    <a:cubicBezTo>
                      <a:pt x="33" y="19"/>
                      <a:pt x="33" y="22"/>
                      <a:pt x="31" y="24"/>
                    </a:cubicBezTo>
                    <a:cubicBezTo>
                      <a:pt x="29" y="27"/>
                      <a:pt x="28" y="29"/>
                      <a:pt x="25" y="31"/>
                    </a:cubicBezTo>
                    <a:cubicBezTo>
                      <a:pt x="23" y="28"/>
                      <a:pt x="23" y="28"/>
                      <a:pt x="23" y="28"/>
                    </a:cubicBezTo>
                    <a:cubicBezTo>
                      <a:pt x="25" y="27"/>
                      <a:pt x="27" y="25"/>
                      <a:pt x="28" y="23"/>
                    </a:cubicBezTo>
                    <a:close/>
                  </a:path>
                </a:pathLst>
              </a:custGeom>
              <a:solidFill>
                <a:srgbClr val="BE00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285" name="Freeform 448">
                <a:extLst>
                  <a:ext uri="{FF2B5EF4-FFF2-40B4-BE49-F238E27FC236}">
                    <a16:creationId xmlns:a16="http://schemas.microsoft.com/office/drawing/2014/main" id="{0B24AF2D-AB90-43C1-917F-EDC2F0290EB2}"/>
                  </a:ext>
                </a:extLst>
              </p:cNvPr>
              <p:cNvSpPr>
                <a:spLocks/>
              </p:cNvSpPr>
              <p:nvPr/>
            </p:nvSpPr>
            <p:spPr bwMode="auto">
              <a:xfrm>
                <a:off x="11887201" y="6196013"/>
                <a:ext cx="120650" cy="100013"/>
              </a:xfrm>
              <a:custGeom>
                <a:avLst/>
                <a:gdLst>
                  <a:gd name="T0" fmla="*/ 0 w 76"/>
                  <a:gd name="T1" fmla="*/ 7 h 63"/>
                  <a:gd name="T2" fmla="*/ 4 w 76"/>
                  <a:gd name="T3" fmla="*/ 0 h 63"/>
                  <a:gd name="T4" fmla="*/ 58 w 76"/>
                  <a:gd name="T5" fmla="*/ 34 h 63"/>
                  <a:gd name="T6" fmla="*/ 69 w 76"/>
                  <a:gd name="T7" fmla="*/ 13 h 63"/>
                  <a:gd name="T8" fmla="*/ 76 w 76"/>
                  <a:gd name="T9" fmla="*/ 18 h 63"/>
                  <a:gd name="T10" fmla="*/ 47 w 76"/>
                  <a:gd name="T11" fmla="*/ 63 h 63"/>
                  <a:gd name="T12" fmla="*/ 40 w 76"/>
                  <a:gd name="T13" fmla="*/ 58 h 63"/>
                  <a:gd name="T14" fmla="*/ 54 w 76"/>
                  <a:gd name="T15" fmla="*/ 40 h 63"/>
                  <a:gd name="T16" fmla="*/ 0 w 76"/>
                  <a:gd name="T17" fmla="*/ 7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63">
                    <a:moveTo>
                      <a:pt x="0" y="7"/>
                    </a:moveTo>
                    <a:lnTo>
                      <a:pt x="4" y="0"/>
                    </a:lnTo>
                    <a:lnTo>
                      <a:pt x="58" y="34"/>
                    </a:lnTo>
                    <a:lnTo>
                      <a:pt x="69" y="13"/>
                    </a:lnTo>
                    <a:lnTo>
                      <a:pt x="76" y="18"/>
                    </a:lnTo>
                    <a:lnTo>
                      <a:pt x="47" y="63"/>
                    </a:lnTo>
                    <a:lnTo>
                      <a:pt x="40" y="58"/>
                    </a:lnTo>
                    <a:lnTo>
                      <a:pt x="54" y="40"/>
                    </a:lnTo>
                    <a:lnTo>
                      <a:pt x="0" y="7"/>
                    </a:lnTo>
                    <a:close/>
                  </a:path>
                </a:pathLst>
              </a:custGeom>
              <a:solidFill>
                <a:srgbClr val="BE00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286" name="Freeform 449">
                <a:extLst>
                  <a:ext uri="{FF2B5EF4-FFF2-40B4-BE49-F238E27FC236}">
                    <a16:creationId xmlns:a16="http://schemas.microsoft.com/office/drawing/2014/main" id="{D0F4A110-0788-488A-815A-C0014B39DE4F}"/>
                  </a:ext>
                </a:extLst>
              </p:cNvPr>
              <p:cNvSpPr>
                <a:spLocks/>
              </p:cNvSpPr>
              <p:nvPr/>
            </p:nvSpPr>
            <p:spPr bwMode="auto">
              <a:xfrm>
                <a:off x="11841163" y="6264276"/>
                <a:ext cx="98425" cy="74613"/>
              </a:xfrm>
              <a:custGeom>
                <a:avLst/>
                <a:gdLst>
                  <a:gd name="T0" fmla="*/ 4 w 62"/>
                  <a:gd name="T1" fmla="*/ 0 h 47"/>
                  <a:gd name="T2" fmla="*/ 62 w 62"/>
                  <a:gd name="T3" fmla="*/ 38 h 47"/>
                  <a:gd name="T4" fmla="*/ 58 w 62"/>
                  <a:gd name="T5" fmla="*/ 47 h 47"/>
                  <a:gd name="T6" fmla="*/ 0 w 62"/>
                  <a:gd name="T7" fmla="*/ 6 h 47"/>
                  <a:gd name="T8" fmla="*/ 4 w 62"/>
                  <a:gd name="T9" fmla="*/ 0 h 47"/>
                </a:gdLst>
                <a:ahLst/>
                <a:cxnLst>
                  <a:cxn ang="0">
                    <a:pos x="T0" y="T1"/>
                  </a:cxn>
                  <a:cxn ang="0">
                    <a:pos x="T2" y="T3"/>
                  </a:cxn>
                  <a:cxn ang="0">
                    <a:pos x="T4" y="T5"/>
                  </a:cxn>
                  <a:cxn ang="0">
                    <a:pos x="T6" y="T7"/>
                  </a:cxn>
                  <a:cxn ang="0">
                    <a:pos x="T8" y="T9"/>
                  </a:cxn>
                </a:cxnLst>
                <a:rect l="0" t="0" r="r" b="b"/>
                <a:pathLst>
                  <a:path w="62" h="47">
                    <a:moveTo>
                      <a:pt x="4" y="0"/>
                    </a:moveTo>
                    <a:lnTo>
                      <a:pt x="62" y="38"/>
                    </a:lnTo>
                    <a:lnTo>
                      <a:pt x="58" y="47"/>
                    </a:lnTo>
                    <a:lnTo>
                      <a:pt x="0" y="6"/>
                    </a:lnTo>
                    <a:lnTo>
                      <a:pt x="4" y="0"/>
                    </a:lnTo>
                    <a:close/>
                  </a:path>
                </a:pathLst>
              </a:custGeom>
              <a:solidFill>
                <a:srgbClr val="BE00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287" name="Freeform 450">
                <a:extLst>
                  <a:ext uri="{FF2B5EF4-FFF2-40B4-BE49-F238E27FC236}">
                    <a16:creationId xmlns:a16="http://schemas.microsoft.com/office/drawing/2014/main" id="{D7393AF2-AF3B-4994-A1A9-55ED3EA583FE}"/>
                  </a:ext>
                </a:extLst>
              </p:cNvPr>
              <p:cNvSpPr>
                <a:spLocks noEditPoints="1"/>
              </p:cNvSpPr>
              <p:nvPr/>
            </p:nvSpPr>
            <p:spPr bwMode="auto">
              <a:xfrm>
                <a:off x="11772901" y="6324601"/>
                <a:ext cx="117475" cy="112713"/>
              </a:xfrm>
              <a:custGeom>
                <a:avLst/>
                <a:gdLst>
                  <a:gd name="T0" fmla="*/ 8 w 33"/>
                  <a:gd name="T1" fmla="*/ 28 h 32"/>
                  <a:gd name="T2" fmla="*/ 1 w 33"/>
                  <a:gd name="T3" fmla="*/ 17 h 32"/>
                  <a:gd name="T4" fmla="*/ 4 w 33"/>
                  <a:gd name="T5" fmla="*/ 6 h 32"/>
                  <a:gd name="T6" fmla="*/ 14 w 33"/>
                  <a:gd name="T7" fmla="*/ 0 h 32"/>
                  <a:gd name="T8" fmla="*/ 25 w 33"/>
                  <a:gd name="T9" fmla="*/ 5 h 32"/>
                  <a:gd name="T10" fmla="*/ 32 w 33"/>
                  <a:gd name="T11" fmla="*/ 15 h 32"/>
                  <a:gd name="T12" fmla="*/ 29 w 33"/>
                  <a:gd name="T13" fmla="*/ 26 h 32"/>
                  <a:gd name="T14" fmla="*/ 20 w 33"/>
                  <a:gd name="T15" fmla="*/ 32 h 32"/>
                  <a:gd name="T16" fmla="*/ 8 w 33"/>
                  <a:gd name="T17" fmla="*/ 28 h 32"/>
                  <a:gd name="T18" fmla="*/ 23 w 33"/>
                  <a:gd name="T19" fmla="*/ 8 h 32"/>
                  <a:gd name="T20" fmla="*/ 14 w 33"/>
                  <a:gd name="T21" fmla="*/ 4 h 32"/>
                  <a:gd name="T22" fmla="*/ 6 w 33"/>
                  <a:gd name="T23" fmla="*/ 8 h 32"/>
                  <a:gd name="T24" fmla="*/ 4 w 33"/>
                  <a:gd name="T25" fmla="*/ 16 h 32"/>
                  <a:gd name="T26" fmla="*/ 10 w 33"/>
                  <a:gd name="T27" fmla="*/ 24 h 32"/>
                  <a:gd name="T28" fmla="*/ 19 w 33"/>
                  <a:gd name="T29" fmla="*/ 28 h 32"/>
                  <a:gd name="T30" fmla="*/ 27 w 33"/>
                  <a:gd name="T31" fmla="*/ 24 h 32"/>
                  <a:gd name="T32" fmla="*/ 29 w 33"/>
                  <a:gd name="T33" fmla="*/ 16 h 32"/>
                  <a:gd name="T34" fmla="*/ 23 w 33"/>
                  <a:gd name="T35"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3" h="32">
                    <a:moveTo>
                      <a:pt x="8" y="28"/>
                    </a:moveTo>
                    <a:cubicBezTo>
                      <a:pt x="4" y="24"/>
                      <a:pt x="1" y="21"/>
                      <a:pt x="1" y="17"/>
                    </a:cubicBezTo>
                    <a:cubicBezTo>
                      <a:pt x="0" y="14"/>
                      <a:pt x="1" y="10"/>
                      <a:pt x="4" y="6"/>
                    </a:cubicBezTo>
                    <a:cubicBezTo>
                      <a:pt x="6" y="3"/>
                      <a:pt x="10" y="1"/>
                      <a:pt x="14" y="0"/>
                    </a:cubicBezTo>
                    <a:cubicBezTo>
                      <a:pt x="17" y="0"/>
                      <a:pt x="21" y="1"/>
                      <a:pt x="25" y="5"/>
                    </a:cubicBezTo>
                    <a:cubicBezTo>
                      <a:pt x="29" y="8"/>
                      <a:pt x="32" y="11"/>
                      <a:pt x="32" y="15"/>
                    </a:cubicBezTo>
                    <a:cubicBezTo>
                      <a:pt x="33" y="19"/>
                      <a:pt x="32" y="22"/>
                      <a:pt x="29" y="26"/>
                    </a:cubicBezTo>
                    <a:cubicBezTo>
                      <a:pt x="27" y="29"/>
                      <a:pt x="23" y="31"/>
                      <a:pt x="20" y="32"/>
                    </a:cubicBezTo>
                    <a:cubicBezTo>
                      <a:pt x="16" y="32"/>
                      <a:pt x="12" y="31"/>
                      <a:pt x="8" y="28"/>
                    </a:cubicBezTo>
                    <a:close/>
                    <a:moveTo>
                      <a:pt x="23" y="8"/>
                    </a:moveTo>
                    <a:cubicBezTo>
                      <a:pt x="20" y="5"/>
                      <a:pt x="16" y="4"/>
                      <a:pt x="14" y="4"/>
                    </a:cubicBezTo>
                    <a:cubicBezTo>
                      <a:pt x="11" y="4"/>
                      <a:pt x="8" y="5"/>
                      <a:pt x="6" y="8"/>
                    </a:cubicBezTo>
                    <a:cubicBezTo>
                      <a:pt x="4" y="11"/>
                      <a:pt x="3" y="14"/>
                      <a:pt x="4" y="16"/>
                    </a:cubicBezTo>
                    <a:cubicBezTo>
                      <a:pt x="5" y="19"/>
                      <a:pt x="7" y="22"/>
                      <a:pt x="10" y="24"/>
                    </a:cubicBezTo>
                    <a:cubicBezTo>
                      <a:pt x="13" y="27"/>
                      <a:pt x="17" y="28"/>
                      <a:pt x="19" y="28"/>
                    </a:cubicBezTo>
                    <a:cubicBezTo>
                      <a:pt x="22" y="28"/>
                      <a:pt x="25" y="27"/>
                      <a:pt x="27" y="24"/>
                    </a:cubicBezTo>
                    <a:cubicBezTo>
                      <a:pt x="29" y="21"/>
                      <a:pt x="30" y="18"/>
                      <a:pt x="29" y="16"/>
                    </a:cubicBezTo>
                    <a:cubicBezTo>
                      <a:pt x="28" y="13"/>
                      <a:pt x="26" y="10"/>
                      <a:pt x="23" y="8"/>
                    </a:cubicBezTo>
                    <a:close/>
                  </a:path>
                </a:pathLst>
              </a:custGeom>
              <a:solidFill>
                <a:srgbClr val="BE00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288" name="Freeform 451">
                <a:extLst>
                  <a:ext uri="{FF2B5EF4-FFF2-40B4-BE49-F238E27FC236}">
                    <a16:creationId xmlns:a16="http://schemas.microsoft.com/office/drawing/2014/main" id="{7A09BE3B-6579-49FB-B4AE-F181B48F8907}"/>
                  </a:ext>
                </a:extLst>
              </p:cNvPr>
              <p:cNvSpPr>
                <a:spLocks/>
              </p:cNvSpPr>
              <p:nvPr/>
            </p:nvSpPr>
            <p:spPr bwMode="auto">
              <a:xfrm>
                <a:off x="11672888" y="6416676"/>
                <a:ext cx="142875" cy="142875"/>
              </a:xfrm>
              <a:custGeom>
                <a:avLst/>
                <a:gdLst>
                  <a:gd name="T0" fmla="*/ 0 w 40"/>
                  <a:gd name="T1" fmla="*/ 19 h 40"/>
                  <a:gd name="T2" fmla="*/ 3 w 40"/>
                  <a:gd name="T3" fmla="*/ 16 h 40"/>
                  <a:gd name="T4" fmla="*/ 34 w 40"/>
                  <a:gd name="T5" fmla="*/ 20 h 40"/>
                  <a:gd name="T6" fmla="*/ 34 w 40"/>
                  <a:gd name="T7" fmla="*/ 20 h 40"/>
                  <a:gd name="T8" fmla="*/ 27 w 40"/>
                  <a:gd name="T9" fmla="*/ 15 h 40"/>
                  <a:gd name="T10" fmla="*/ 14 w 40"/>
                  <a:gd name="T11" fmla="*/ 3 h 40"/>
                  <a:gd name="T12" fmla="*/ 16 w 40"/>
                  <a:gd name="T13" fmla="*/ 0 h 40"/>
                  <a:gd name="T14" fmla="*/ 40 w 40"/>
                  <a:gd name="T15" fmla="*/ 21 h 40"/>
                  <a:gd name="T16" fmla="*/ 37 w 40"/>
                  <a:gd name="T17" fmla="*/ 24 h 40"/>
                  <a:gd name="T18" fmla="*/ 6 w 40"/>
                  <a:gd name="T19" fmla="*/ 20 h 40"/>
                  <a:gd name="T20" fmla="*/ 6 w 40"/>
                  <a:gd name="T21" fmla="*/ 20 h 40"/>
                  <a:gd name="T22" fmla="*/ 9 w 40"/>
                  <a:gd name="T23" fmla="*/ 22 h 40"/>
                  <a:gd name="T24" fmla="*/ 12 w 40"/>
                  <a:gd name="T25" fmla="*/ 25 h 40"/>
                  <a:gd name="T26" fmla="*/ 26 w 40"/>
                  <a:gd name="T27" fmla="*/ 37 h 40"/>
                  <a:gd name="T28" fmla="*/ 24 w 40"/>
                  <a:gd name="T29" fmla="*/ 40 h 40"/>
                  <a:gd name="T30" fmla="*/ 0 w 40"/>
                  <a:gd name="T31" fmla="*/ 1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0" h="40">
                    <a:moveTo>
                      <a:pt x="0" y="19"/>
                    </a:moveTo>
                    <a:cubicBezTo>
                      <a:pt x="3" y="16"/>
                      <a:pt x="3" y="16"/>
                      <a:pt x="3" y="16"/>
                    </a:cubicBezTo>
                    <a:cubicBezTo>
                      <a:pt x="34" y="20"/>
                      <a:pt x="34" y="20"/>
                      <a:pt x="34" y="20"/>
                    </a:cubicBezTo>
                    <a:cubicBezTo>
                      <a:pt x="34" y="20"/>
                      <a:pt x="34" y="20"/>
                      <a:pt x="34" y="20"/>
                    </a:cubicBezTo>
                    <a:cubicBezTo>
                      <a:pt x="32" y="18"/>
                      <a:pt x="29" y="16"/>
                      <a:pt x="27" y="15"/>
                    </a:cubicBezTo>
                    <a:cubicBezTo>
                      <a:pt x="14" y="3"/>
                      <a:pt x="14" y="3"/>
                      <a:pt x="14" y="3"/>
                    </a:cubicBezTo>
                    <a:cubicBezTo>
                      <a:pt x="16" y="0"/>
                      <a:pt x="16" y="0"/>
                      <a:pt x="16" y="0"/>
                    </a:cubicBezTo>
                    <a:cubicBezTo>
                      <a:pt x="40" y="21"/>
                      <a:pt x="40" y="21"/>
                      <a:pt x="40" y="21"/>
                    </a:cubicBezTo>
                    <a:cubicBezTo>
                      <a:pt x="37" y="24"/>
                      <a:pt x="37" y="24"/>
                      <a:pt x="37" y="24"/>
                    </a:cubicBezTo>
                    <a:cubicBezTo>
                      <a:pt x="6" y="20"/>
                      <a:pt x="6" y="20"/>
                      <a:pt x="6" y="20"/>
                    </a:cubicBezTo>
                    <a:cubicBezTo>
                      <a:pt x="6" y="20"/>
                      <a:pt x="6" y="20"/>
                      <a:pt x="6" y="20"/>
                    </a:cubicBezTo>
                    <a:cubicBezTo>
                      <a:pt x="6" y="20"/>
                      <a:pt x="7" y="21"/>
                      <a:pt x="9" y="22"/>
                    </a:cubicBezTo>
                    <a:cubicBezTo>
                      <a:pt x="11" y="24"/>
                      <a:pt x="12" y="25"/>
                      <a:pt x="12" y="25"/>
                    </a:cubicBezTo>
                    <a:cubicBezTo>
                      <a:pt x="26" y="37"/>
                      <a:pt x="26" y="37"/>
                      <a:pt x="26" y="37"/>
                    </a:cubicBezTo>
                    <a:cubicBezTo>
                      <a:pt x="24" y="40"/>
                      <a:pt x="24" y="40"/>
                      <a:pt x="24" y="40"/>
                    </a:cubicBezTo>
                    <a:lnTo>
                      <a:pt x="0" y="19"/>
                    </a:lnTo>
                    <a:close/>
                  </a:path>
                </a:pathLst>
              </a:custGeom>
              <a:solidFill>
                <a:srgbClr val="BE00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grpSp>
      </p:grpSp>
    </p:spTree>
    <p:extLst>
      <p:ext uri="{BB962C8B-B14F-4D97-AF65-F5344CB8AC3E}">
        <p14:creationId xmlns:p14="http://schemas.microsoft.com/office/powerpoint/2010/main" val="84713714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621"/>
        <p:cNvGrpSpPr/>
        <p:nvPr/>
      </p:nvGrpSpPr>
      <p:grpSpPr>
        <a:xfrm>
          <a:off x="0" y="0"/>
          <a:ext cx="0" cy="0"/>
          <a:chOff x="0" y="0"/>
          <a:chExt cx="0" cy="0"/>
        </a:xfrm>
      </p:grpSpPr>
      <p:sp>
        <p:nvSpPr>
          <p:cNvPr id="2" name="Title 1">
            <a:extLst>
              <a:ext uri="{FF2B5EF4-FFF2-40B4-BE49-F238E27FC236}">
                <a16:creationId xmlns:a16="http://schemas.microsoft.com/office/drawing/2014/main" id="{CEAE7DCE-A1E0-47DA-878A-2E9680E6E9C8}"/>
              </a:ext>
            </a:extLst>
          </p:cNvPr>
          <p:cNvSpPr>
            <a:spLocks noGrp="1"/>
          </p:cNvSpPr>
          <p:nvPr>
            <p:ph type="title"/>
          </p:nvPr>
        </p:nvSpPr>
        <p:spPr>
          <a:xfrm>
            <a:off x="495299" y="466344"/>
            <a:ext cx="7810501" cy="1350314"/>
          </a:xfrm>
        </p:spPr>
        <p:txBody>
          <a:bodyPr/>
          <a:lstStyle/>
          <a:p>
            <a:r>
              <a:rPr lang="en-US" dirty="0"/>
              <a:t>Policies can help ensure benefits are shared and sustained</a:t>
            </a:r>
          </a:p>
        </p:txBody>
      </p:sp>
      <p:pic>
        <p:nvPicPr>
          <p:cNvPr id="5" name="Picture 4">
            <a:extLst>
              <a:ext uri="{FF2B5EF4-FFF2-40B4-BE49-F238E27FC236}">
                <a16:creationId xmlns:a16="http://schemas.microsoft.com/office/drawing/2014/main" id="{23618810-CB5A-4AE5-A5C0-1A54C5DB8B9D}"/>
              </a:ext>
            </a:extLst>
          </p:cNvPr>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3124200" y="1466575"/>
            <a:ext cx="5842568" cy="3423212"/>
          </a:xfrm>
          <a:prstGeom prst="rect">
            <a:avLst/>
          </a:prstGeom>
          <a:noFill/>
          <a:ln>
            <a:noFill/>
          </a:ln>
        </p:spPr>
      </p:pic>
      <p:sp>
        <p:nvSpPr>
          <p:cNvPr id="6" name="TextBox 5">
            <a:extLst>
              <a:ext uri="{FF2B5EF4-FFF2-40B4-BE49-F238E27FC236}">
                <a16:creationId xmlns:a16="http://schemas.microsoft.com/office/drawing/2014/main" id="{CFC2DC0E-C77B-4651-AD90-7E490CC8813D}"/>
              </a:ext>
            </a:extLst>
          </p:cNvPr>
          <p:cNvSpPr txBox="1"/>
          <p:nvPr/>
        </p:nvSpPr>
        <p:spPr>
          <a:xfrm>
            <a:off x="3124200" y="1139148"/>
            <a:ext cx="5715000" cy="284693"/>
          </a:xfrm>
          <a:prstGeom prst="rect">
            <a:avLst/>
          </a:prstGeom>
        </p:spPr>
        <p:txBody>
          <a:bodyPr vert="horz" wrap="square" lIns="0" tIns="99060" rIns="0" bIns="0" rtlCol="0">
            <a:spAutoFit/>
          </a:bodyPr>
          <a:lstStyle>
            <a:defPPr>
              <a:defRPr lang="en-US"/>
            </a:defPPr>
            <a:lvl1pPr marL="241300" indent="-228600">
              <a:lnSpc>
                <a:spcPct val="100000"/>
              </a:lnSpc>
              <a:spcBef>
                <a:spcPts val="780"/>
              </a:spcBef>
              <a:buClr>
                <a:srgbClr val="56AF44"/>
              </a:buClr>
              <a:buChar char="•"/>
              <a:tabLst>
                <a:tab pos="241300" algn="l"/>
              </a:tabLst>
              <a:defRPr sz="1600">
                <a:latin typeface="FuturaPT-Book"/>
                <a:cs typeface="FuturaPT-Book"/>
              </a:defRPr>
            </a:lvl1pPr>
          </a:lstStyle>
          <a:p>
            <a:pPr marL="12700" indent="0">
              <a:buNone/>
            </a:pPr>
            <a:r>
              <a:rPr lang="en-US" sz="1200" b="1" dirty="0"/>
              <a:t>Spending on total and active labor market policies as a percentage of GDP, 2016</a:t>
            </a:r>
          </a:p>
        </p:txBody>
      </p:sp>
      <p:sp>
        <p:nvSpPr>
          <p:cNvPr id="7" name="bullets">
            <a:extLst>
              <a:ext uri="{FF2B5EF4-FFF2-40B4-BE49-F238E27FC236}">
                <a16:creationId xmlns:a16="http://schemas.microsoft.com/office/drawing/2014/main" id="{D0F786DA-7638-4F68-AB4B-70F97B203329}"/>
              </a:ext>
            </a:extLst>
          </p:cNvPr>
          <p:cNvSpPr txBox="1"/>
          <p:nvPr/>
        </p:nvSpPr>
        <p:spPr>
          <a:xfrm>
            <a:off x="428201" y="1790011"/>
            <a:ext cx="2569219" cy="2028761"/>
          </a:xfrm>
          <a:prstGeom prst="rect">
            <a:avLst/>
          </a:prstGeom>
        </p:spPr>
        <p:txBody>
          <a:bodyPr vert="horz" wrap="square" lIns="0" tIns="99060" rIns="0" bIns="0" rtlCol="0">
            <a:spAutoFit/>
          </a:bodyPr>
          <a:lstStyle/>
          <a:p>
            <a:pPr marL="241300" indent="-228600">
              <a:lnSpc>
                <a:spcPct val="100000"/>
              </a:lnSpc>
              <a:spcBef>
                <a:spcPts val="780"/>
              </a:spcBef>
              <a:buClr>
                <a:srgbClr val="56AF44"/>
              </a:buClr>
              <a:buChar char="•"/>
              <a:tabLst>
                <a:tab pos="241300" algn="l"/>
              </a:tabLst>
            </a:pPr>
            <a:r>
              <a:rPr lang="en-US" sz="1600" dirty="0">
                <a:latin typeface="FuturaPT-Book"/>
                <a:cs typeface="FuturaPT-Book"/>
              </a:rPr>
              <a:t>Expand adjustment assistance </a:t>
            </a:r>
          </a:p>
          <a:p>
            <a:pPr marL="241300" indent="-228600">
              <a:lnSpc>
                <a:spcPct val="100000"/>
              </a:lnSpc>
              <a:spcBef>
                <a:spcPts val="780"/>
              </a:spcBef>
              <a:buClr>
                <a:srgbClr val="56AF44"/>
              </a:buClr>
              <a:buChar char="•"/>
              <a:tabLst>
                <a:tab pos="241300" algn="l"/>
              </a:tabLst>
            </a:pPr>
            <a:r>
              <a:rPr lang="en-US" sz="1600" dirty="0">
                <a:latin typeface="FuturaPT-Book"/>
                <a:cs typeface="FuturaPT-Book"/>
              </a:rPr>
              <a:t>Support active labor market programs to assist with retraining and job search</a:t>
            </a:r>
          </a:p>
          <a:p>
            <a:pPr marL="241300" indent="-228600">
              <a:lnSpc>
                <a:spcPct val="100000"/>
              </a:lnSpc>
              <a:spcBef>
                <a:spcPts val="780"/>
              </a:spcBef>
              <a:buClr>
                <a:srgbClr val="56AF44"/>
              </a:buClr>
              <a:buChar char="•"/>
              <a:tabLst>
                <a:tab pos="241300" algn="l"/>
              </a:tabLst>
            </a:pPr>
            <a:r>
              <a:rPr lang="en-US" sz="1600" dirty="0">
                <a:latin typeface="FuturaPT-Book"/>
                <a:cs typeface="FuturaPT-Book"/>
              </a:rPr>
              <a:t>Avoid rigid labor market regulation</a:t>
            </a:r>
          </a:p>
        </p:txBody>
      </p:sp>
      <p:sp>
        <p:nvSpPr>
          <p:cNvPr id="8" name="Slide Number Placeholder 7">
            <a:extLst>
              <a:ext uri="{FF2B5EF4-FFF2-40B4-BE49-F238E27FC236}">
                <a16:creationId xmlns:a16="http://schemas.microsoft.com/office/drawing/2014/main" id="{E8FF72FB-1AC5-4518-8024-85CCF90F3F04}"/>
              </a:ext>
            </a:extLst>
          </p:cNvPr>
          <p:cNvSpPr>
            <a:spLocks noGrp="1"/>
          </p:cNvSpPr>
          <p:nvPr>
            <p:ph type="sldNum" sz="quarter" idx="7"/>
          </p:nvPr>
        </p:nvSpPr>
        <p:spPr/>
        <p:txBody>
          <a:bodyPr/>
          <a:lstStyle/>
          <a:p>
            <a:pPr marL="38100">
              <a:spcBef>
                <a:spcPts val="65"/>
              </a:spcBef>
            </a:pPr>
            <a:fld id="{81D60167-4931-47E6-BA6A-407CBD079E47}" type="slidenum">
              <a:rPr lang="en-US" smtClean="0">
                <a:latin typeface="FuturaPT-Demi"/>
                <a:cs typeface="FuturaPT-Demi"/>
              </a:rPr>
              <a:pPr marL="38100">
                <a:spcBef>
                  <a:spcPts val="65"/>
                </a:spcBef>
              </a:pPr>
              <a:t>33</a:t>
            </a:fld>
            <a:r>
              <a:rPr lang="en-US" b="1">
                <a:latin typeface="FuturaPT-Demi"/>
                <a:cs typeface="FuturaPT-Demi"/>
              </a:rPr>
              <a:t>  </a:t>
            </a:r>
            <a:r>
              <a:rPr lang="en-US"/>
              <a:t>|  </a:t>
            </a:r>
            <a:r>
              <a:rPr lang="en-US" spc="-10"/>
              <a:t>World </a:t>
            </a:r>
            <a:r>
              <a:rPr lang="en-US" spc="-5"/>
              <a:t>Development </a:t>
            </a:r>
            <a:r>
              <a:rPr lang="en-US" spc="-10"/>
              <a:t>Report</a:t>
            </a:r>
            <a:r>
              <a:rPr lang="en-US" spc="80"/>
              <a:t> </a:t>
            </a:r>
            <a:r>
              <a:rPr lang="en-US" spc="-10"/>
              <a:t>2020</a:t>
            </a:r>
            <a:endParaRPr lang="en-US" spc="-10"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 name="object 48">
            <a:extLst>
              <a:ext uri="{FF2B5EF4-FFF2-40B4-BE49-F238E27FC236}">
                <a16:creationId xmlns:a16="http://schemas.microsoft.com/office/drawing/2014/main" id="{136E79E4-F5CA-C849-B0C3-DE070A4F410C}"/>
              </a:ext>
            </a:extLst>
          </p:cNvPr>
          <p:cNvSpPr/>
          <p:nvPr/>
        </p:nvSpPr>
        <p:spPr>
          <a:xfrm>
            <a:off x="6853956" y="2658975"/>
            <a:ext cx="1761489" cy="0"/>
          </a:xfrm>
          <a:custGeom>
            <a:avLst/>
            <a:gdLst/>
            <a:ahLst/>
            <a:cxnLst/>
            <a:rect l="l" t="t" r="r" b="b"/>
            <a:pathLst>
              <a:path w="1761490">
                <a:moveTo>
                  <a:pt x="0" y="0"/>
                </a:moveTo>
                <a:lnTo>
                  <a:pt x="1761236" y="0"/>
                </a:lnTo>
              </a:path>
            </a:pathLst>
          </a:custGeom>
          <a:ln w="6350">
            <a:solidFill>
              <a:schemeClr val="bg1">
                <a:lumMod val="65000"/>
              </a:schemeClr>
            </a:solidFill>
            <a:prstDash val="sysDash"/>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89" name="object 48">
            <a:extLst>
              <a:ext uri="{FF2B5EF4-FFF2-40B4-BE49-F238E27FC236}">
                <a16:creationId xmlns:a16="http://schemas.microsoft.com/office/drawing/2014/main" id="{632856B1-6725-134C-8CF5-3AE5AEB9F875}"/>
              </a:ext>
            </a:extLst>
          </p:cNvPr>
          <p:cNvSpPr/>
          <p:nvPr/>
        </p:nvSpPr>
        <p:spPr>
          <a:xfrm>
            <a:off x="6853956" y="3243030"/>
            <a:ext cx="1761489" cy="0"/>
          </a:xfrm>
          <a:custGeom>
            <a:avLst/>
            <a:gdLst/>
            <a:ahLst/>
            <a:cxnLst/>
            <a:rect l="l" t="t" r="r" b="b"/>
            <a:pathLst>
              <a:path w="1761490">
                <a:moveTo>
                  <a:pt x="0" y="0"/>
                </a:moveTo>
                <a:lnTo>
                  <a:pt x="1761236" y="0"/>
                </a:lnTo>
              </a:path>
            </a:pathLst>
          </a:custGeom>
          <a:ln w="6350">
            <a:solidFill>
              <a:schemeClr val="bg1">
                <a:lumMod val="65000"/>
              </a:schemeClr>
            </a:solidFill>
            <a:prstDash val="sysDash"/>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90" name="object 48">
            <a:extLst>
              <a:ext uri="{FF2B5EF4-FFF2-40B4-BE49-F238E27FC236}">
                <a16:creationId xmlns:a16="http://schemas.microsoft.com/office/drawing/2014/main" id="{B520D49B-458E-DA4C-9A2E-C91B0144A74C}"/>
              </a:ext>
            </a:extLst>
          </p:cNvPr>
          <p:cNvSpPr/>
          <p:nvPr/>
        </p:nvSpPr>
        <p:spPr>
          <a:xfrm>
            <a:off x="6853956" y="3827085"/>
            <a:ext cx="1761489" cy="0"/>
          </a:xfrm>
          <a:custGeom>
            <a:avLst/>
            <a:gdLst/>
            <a:ahLst/>
            <a:cxnLst/>
            <a:rect l="l" t="t" r="r" b="b"/>
            <a:pathLst>
              <a:path w="1761490">
                <a:moveTo>
                  <a:pt x="0" y="0"/>
                </a:moveTo>
                <a:lnTo>
                  <a:pt x="1761236" y="0"/>
                </a:lnTo>
              </a:path>
            </a:pathLst>
          </a:custGeom>
          <a:ln w="6350">
            <a:solidFill>
              <a:schemeClr val="bg1">
                <a:lumMod val="65000"/>
              </a:schemeClr>
            </a:solidFill>
            <a:prstDash val="sysDash"/>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4" name="object 4"/>
          <p:cNvSpPr txBox="1"/>
          <p:nvPr/>
        </p:nvSpPr>
        <p:spPr>
          <a:xfrm>
            <a:off x="495300" y="411420"/>
            <a:ext cx="3023870" cy="3352200"/>
          </a:xfrm>
          <a:prstGeom prst="rect">
            <a:avLst/>
          </a:prstGeom>
        </p:spPr>
        <p:txBody>
          <a:bodyPr vert="horz" wrap="square" lIns="0" tIns="68580" rIns="0" bIns="0" rtlCol="0">
            <a:spAutoFit/>
          </a:bodyPr>
          <a:lstStyle/>
          <a:p>
            <a:pPr marL="12700" marR="5080" lvl="0" indent="0" algn="l" defTabSz="914400" rtl="0" eaLnBrk="1" fontAlgn="auto" latinLnBrk="0" hangingPunct="1">
              <a:lnSpc>
                <a:spcPts val="3200"/>
              </a:lnSpc>
              <a:spcBef>
                <a:spcPts val="540"/>
              </a:spcBef>
              <a:spcAft>
                <a:spcPts val="0"/>
              </a:spcAft>
              <a:buClrTx/>
              <a:buSzTx/>
              <a:buFontTx/>
              <a:buNone/>
              <a:tabLst/>
              <a:defRPr/>
            </a:pPr>
            <a:r>
              <a:rPr kumimoji="0" sz="2800" b="0" i="0" u="none" strike="noStrike" kern="1200" cap="none" spc="-35" normalizeH="0" baseline="0" noProof="0" dirty="0">
                <a:ln>
                  <a:noFill/>
                </a:ln>
                <a:solidFill>
                  <a:srgbClr val="F47C21"/>
                </a:solidFill>
                <a:effectLst/>
                <a:uLnTx/>
                <a:uFillTx/>
                <a:latin typeface="Futura PT Bold" panose="020B0902020204020203" pitchFamily="34" charset="0"/>
                <a:ea typeface="+mn-ea"/>
                <a:cs typeface="Futura PT"/>
              </a:rPr>
              <a:t>Work</a:t>
            </a:r>
            <a:r>
              <a:rPr kumimoji="0" lang="en-US" sz="2800" b="0" i="0" u="none" strike="noStrike" kern="1200" cap="none" spc="-35" normalizeH="0" baseline="0" noProof="0" dirty="0">
                <a:ln>
                  <a:noFill/>
                </a:ln>
                <a:solidFill>
                  <a:srgbClr val="F47C21"/>
                </a:solidFill>
                <a:effectLst/>
                <a:uLnTx/>
                <a:uFillTx/>
                <a:latin typeface="Futura PT Bold" panose="020B0902020204020203" pitchFamily="34" charset="0"/>
                <a:ea typeface="+mn-ea"/>
                <a:cs typeface="Futura PT"/>
              </a:rPr>
              <a:t>ing</a:t>
            </a:r>
            <a:r>
              <a:rPr kumimoji="0" sz="2800" b="0" i="0" u="none" strike="noStrike" kern="1200" cap="none" spc="-35" normalizeH="0" baseline="0" noProof="0" dirty="0">
                <a:ln>
                  <a:noFill/>
                </a:ln>
                <a:solidFill>
                  <a:srgbClr val="F47C21"/>
                </a:solidFill>
                <a:effectLst/>
                <a:uLnTx/>
                <a:uFillTx/>
                <a:latin typeface="Futura PT Bold" panose="020B0902020204020203" pitchFamily="34" charset="0"/>
                <a:ea typeface="+mn-ea"/>
                <a:cs typeface="Futura PT"/>
              </a:rPr>
              <a:t> </a:t>
            </a:r>
            <a:r>
              <a:rPr kumimoji="0" sz="2800" b="0" i="0" u="none" strike="noStrike" kern="1200" cap="none" spc="10" normalizeH="0" baseline="0" noProof="0" dirty="0">
                <a:ln>
                  <a:noFill/>
                </a:ln>
                <a:solidFill>
                  <a:srgbClr val="F47C21"/>
                </a:solidFill>
                <a:effectLst/>
                <a:uLnTx/>
                <a:uFillTx/>
                <a:latin typeface="Futura PT Bold" panose="020B0902020204020203" pitchFamily="34" charset="0"/>
                <a:ea typeface="+mn-ea"/>
                <a:cs typeface="Futura PT"/>
              </a:rPr>
              <a:t>with </a:t>
            </a:r>
            <a:r>
              <a:rPr kumimoji="0" sz="2800" b="0" i="0" u="none" strike="noStrike" kern="1200" cap="none" spc="-5" normalizeH="0" baseline="0" noProof="0" dirty="0">
                <a:ln>
                  <a:noFill/>
                </a:ln>
                <a:solidFill>
                  <a:srgbClr val="F47C21"/>
                </a:solidFill>
                <a:effectLst/>
                <a:uLnTx/>
                <a:uFillTx/>
                <a:latin typeface="Futura PT Bold" panose="020B0902020204020203" pitchFamily="34" charset="0"/>
                <a:ea typeface="+mn-ea"/>
                <a:cs typeface="Futura PT"/>
              </a:rPr>
              <a:t>firms </a:t>
            </a:r>
            <a:r>
              <a:rPr kumimoji="0" lang="en-US" sz="2800" b="0" i="0" u="none" strike="noStrike" kern="1200" cap="none" spc="-15" normalizeH="0" baseline="0" noProof="0" dirty="0">
                <a:ln>
                  <a:noFill/>
                </a:ln>
                <a:solidFill>
                  <a:prstClr val="black"/>
                </a:solidFill>
                <a:effectLst/>
                <a:uLnTx/>
                <a:uFillTx/>
                <a:latin typeface="Futura PT Bold" panose="020B0902020204020203" pitchFamily="34" charset="0"/>
                <a:ea typeface="+mn-ea"/>
                <a:cs typeface="Futura PT"/>
              </a:rPr>
              <a:t>improves w</a:t>
            </a:r>
            <a:r>
              <a:rPr kumimoji="0" sz="2800" b="0" i="0" u="none" strike="noStrike" kern="1200" cap="none" spc="-15" normalizeH="0" baseline="0" noProof="0" dirty="0">
                <a:ln>
                  <a:noFill/>
                </a:ln>
                <a:solidFill>
                  <a:prstClr val="black"/>
                </a:solidFill>
                <a:effectLst/>
                <a:uLnTx/>
                <a:uFillTx/>
                <a:latin typeface="Futura PT Bold" panose="020B0902020204020203" pitchFamily="34" charset="0"/>
                <a:ea typeface="+mn-ea"/>
                <a:cs typeface="Futura PT"/>
              </a:rPr>
              <a:t>orking  </a:t>
            </a:r>
            <a:r>
              <a:rPr kumimoji="0" sz="2800" b="0" i="0" u="none" strike="noStrike" kern="1200" cap="none" spc="-5" normalizeH="0" baseline="0" noProof="0" dirty="0">
                <a:ln>
                  <a:noFill/>
                </a:ln>
                <a:solidFill>
                  <a:prstClr val="black"/>
                </a:solidFill>
                <a:effectLst/>
                <a:uLnTx/>
                <a:uFillTx/>
                <a:latin typeface="Futura PT Bold" panose="020B0902020204020203" pitchFamily="34" charset="0"/>
                <a:ea typeface="+mn-ea"/>
                <a:cs typeface="Futura PT"/>
              </a:rPr>
              <a:t>conditions and  </a:t>
            </a:r>
            <a:r>
              <a:rPr kumimoji="0" sz="2800" b="0" i="0" u="none" strike="noStrike" kern="1200" cap="none" spc="5" normalizeH="0" baseline="0" noProof="0" dirty="0">
                <a:ln>
                  <a:noFill/>
                </a:ln>
                <a:solidFill>
                  <a:prstClr val="black"/>
                </a:solidFill>
                <a:effectLst/>
                <a:uLnTx/>
                <a:uFillTx/>
                <a:latin typeface="Futura PT Bold" panose="020B0902020204020203" pitchFamily="34" charset="0"/>
                <a:ea typeface="+mn-ea"/>
                <a:cs typeface="Futura PT"/>
              </a:rPr>
              <a:t>health </a:t>
            </a:r>
            <a:r>
              <a:rPr kumimoji="0" sz="2800" b="0" i="0" u="none" strike="noStrike" kern="1200" cap="none" spc="-5" normalizeH="0" baseline="0" noProof="0" dirty="0">
                <a:ln>
                  <a:noFill/>
                </a:ln>
                <a:solidFill>
                  <a:prstClr val="black"/>
                </a:solidFill>
                <a:effectLst/>
                <a:uLnTx/>
                <a:uFillTx/>
                <a:latin typeface="Futura PT Bold" panose="020B0902020204020203" pitchFamily="34" charset="0"/>
                <a:ea typeface="+mn-ea"/>
                <a:cs typeface="Futura PT"/>
              </a:rPr>
              <a:t>and  </a:t>
            </a:r>
            <a:r>
              <a:rPr kumimoji="0" sz="2800" b="0" i="0" u="none" strike="noStrike" kern="1200" cap="none" spc="20" normalizeH="0" baseline="0" noProof="0" dirty="0">
                <a:ln>
                  <a:noFill/>
                </a:ln>
                <a:solidFill>
                  <a:prstClr val="black"/>
                </a:solidFill>
                <a:effectLst/>
                <a:uLnTx/>
                <a:uFillTx/>
                <a:latin typeface="Futura PT Bold" panose="020B0902020204020203" pitchFamily="34" charset="0"/>
                <a:ea typeface="+mn-ea"/>
                <a:cs typeface="Futura PT"/>
              </a:rPr>
              <a:t>safety</a:t>
            </a:r>
            <a:r>
              <a:rPr kumimoji="0" sz="2800" b="0" i="0" u="none" strike="noStrike" kern="1200" cap="none" spc="-65" normalizeH="0" baseline="0" noProof="0" dirty="0">
                <a:ln>
                  <a:noFill/>
                </a:ln>
                <a:solidFill>
                  <a:prstClr val="black"/>
                </a:solidFill>
                <a:effectLst/>
                <a:uLnTx/>
                <a:uFillTx/>
                <a:latin typeface="Futura PT Bold" panose="020B0902020204020203" pitchFamily="34" charset="0"/>
                <a:ea typeface="+mn-ea"/>
                <a:cs typeface="Futura PT"/>
              </a:rPr>
              <a:t> </a:t>
            </a:r>
            <a:r>
              <a:rPr kumimoji="0" sz="2800" b="0" i="0" u="none" strike="noStrike" kern="1200" cap="none" spc="0" normalizeH="0" baseline="0" noProof="0" dirty="0">
                <a:ln>
                  <a:noFill/>
                </a:ln>
                <a:solidFill>
                  <a:prstClr val="black"/>
                </a:solidFill>
                <a:effectLst/>
                <a:uLnTx/>
                <a:uFillTx/>
                <a:latin typeface="Futura PT Bold" panose="020B0902020204020203" pitchFamily="34" charset="0"/>
                <a:ea typeface="+mn-ea"/>
                <a:cs typeface="Futura PT"/>
              </a:rPr>
              <a:t>standards</a:t>
            </a:r>
            <a:r>
              <a:rPr kumimoji="0" lang="en-US" sz="2800" b="0" i="0" u="none" strike="noStrike" kern="1200" cap="none" spc="0" normalizeH="0" baseline="0" noProof="0" dirty="0">
                <a:ln>
                  <a:noFill/>
                </a:ln>
                <a:solidFill>
                  <a:prstClr val="black"/>
                </a:solidFill>
                <a:effectLst/>
                <a:uLnTx/>
                <a:uFillTx/>
                <a:latin typeface="Futura PT Bold" panose="020B0902020204020203" pitchFamily="34" charset="0"/>
                <a:ea typeface="+mn-ea"/>
                <a:cs typeface="Futura PT"/>
              </a:rPr>
              <a:t>, among other benefits</a:t>
            </a:r>
            <a:endParaRPr kumimoji="0" sz="2800" b="0" i="0" u="none" strike="noStrike" kern="1200" cap="none" spc="0" normalizeH="0" baseline="0" noProof="0" dirty="0">
              <a:ln>
                <a:noFill/>
              </a:ln>
              <a:solidFill>
                <a:prstClr val="black"/>
              </a:solidFill>
              <a:effectLst/>
              <a:uLnTx/>
              <a:uFillTx/>
              <a:latin typeface="Futura PT Bold" panose="020B0902020204020203" pitchFamily="34" charset="0"/>
              <a:ea typeface="+mn-ea"/>
              <a:cs typeface="Futura PT"/>
            </a:endParaRPr>
          </a:p>
        </p:txBody>
      </p:sp>
      <p:sp>
        <p:nvSpPr>
          <p:cNvPr id="5" name="object 5"/>
          <p:cNvSpPr txBox="1"/>
          <p:nvPr/>
        </p:nvSpPr>
        <p:spPr>
          <a:xfrm>
            <a:off x="6714419" y="1244109"/>
            <a:ext cx="1901026" cy="321755"/>
          </a:xfrm>
          <a:prstGeom prst="rect">
            <a:avLst/>
          </a:prstGeom>
        </p:spPr>
        <p:txBody>
          <a:bodyPr vert="horz" wrap="square" lIns="0" tIns="12700" rIns="0" bIns="0" rtlCol="0">
            <a:spAutoFit/>
          </a:bodyPr>
          <a:lstStyle/>
          <a:p>
            <a:pPr marL="12700" marR="5080" lvl="0" indent="0" algn="l" defTabSz="914400" rtl="0" eaLnBrk="1" fontAlgn="auto" latinLnBrk="0" hangingPunct="1">
              <a:lnSpc>
                <a:spcPts val="1200"/>
              </a:lnSpc>
              <a:spcBef>
                <a:spcPts val="100"/>
              </a:spcBef>
              <a:spcAft>
                <a:spcPts val="0"/>
              </a:spcAft>
              <a:buClrTx/>
              <a:buSzTx/>
              <a:buFontTx/>
              <a:buNone/>
              <a:tabLst/>
              <a:defRPr/>
            </a:pPr>
            <a:r>
              <a:rPr kumimoji="0" lang="en-US" sz="1100" b="0" i="0" u="none" strike="noStrike" kern="1200" cap="none" spc="0" normalizeH="0" baseline="0" noProof="0" dirty="0">
                <a:ln>
                  <a:noFill/>
                </a:ln>
                <a:solidFill>
                  <a:prstClr val="black"/>
                </a:solidFill>
                <a:effectLst/>
                <a:uLnTx/>
                <a:uFillTx/>
                <a:latin typeface="FuturaPT-Book"/>
                <a:ea typeface="+mn-ea"/>
                <a:cs typeface="FuturaPT-Book"/>
              </a:rPr>
              <a:t>Average </a:t>
            </a:r>
            <a:r>
              <a:rPr kumimoji="0" sz="1100" b="0" i="0" u="none" strike="noStrike" kern="1200" cap="none" spc="0" normalizeH="0" baseline="0" noProof="0" dirty="0">
                <a:ln>
                  <a:noFill/>
                </a:ln>
                <a:solidFill>
                  <a:prstClr val="black"/>
                </a:solidFill>
                <a:effectLst/>
                <a:uLnTx/>
                <a:uFillTx/>
                <a:latin typeface="FuturaPT-Book"/>
                <a:ea typeface="+mn-ea"/>
                <a:cs typeface="FuturaPT-Book"/>
              </a:rPr>
              <a:t>noncompliance </a:t>
            </a:r>
            <a:r>
              <a:rPr kumimoji="0" sz="1100" b="0" i="0" u="none" strike="noStrike" kern="1200" cap="none" spc="-5" normalizeH="0" baseline="0" noProof="0" dirty="0">
                <a:ln>
                  <a:noFill/>
                </a:ln>
                <a:solidFill>
                  <a:prstClr val="black"/>
                </a:solidFill>
                <a:effectLst/>
                <a:uLnTx/>
                <a:uFillTx/>
                <a:latin typeface="FuturaPT-Book"/>
                <a:ea typeface="+mn-ea"/>
                <a:cs typeface="FuturaPT-Book"/>
              </a:rPr>
              <a:t>rates</a:t>
            </a:r>
            <a:r>
              <a:rPr kumimoji="0" lang="en-US" sz="1100" b="0" i="0" u="none" strike="noStrike" kern="1200" cap="none" spc="-5" normalizeH="0" baseline="0" noProof="0" dirty="0">
                <a:ln>
                  <a:noFill/>
                </a:ln>
                <a:solidFill>
                  <a:prstClr val="black"/>
                </a:solidFill>
                <a:effectLst/>
                <a:uLnTx/>
                <a:uFillTx/>
                <a:latin typeface="FuturaPT-Book"/>
                <a:ea typeface="+mn-ea"/>
                <a:cs typeface="FuturaPT-Book"/>
              </a:rPr>
              <a:t>, all firms</a:t>
            </a:r>
            <a:r>
              <a:rPr kumimoji="0" sz="1100" b="0" i="0" u="none" strike="noStrike" kern="1200" cap="none" spc="-5" normalizeH="0" baseline="0" noProof="0" dirty="0">
                <a:ln>
                  <a:noFill/>
                </a:ln>
                <a:solidFill>
                  <a:prstClr val="black"/>
                </a:solidFill>
                <a:effectLst/>
                <a:uLnTx/>
                <a:uFillTx/>
                <a:latin typeface="FuturaPT-Book"/>
                <a:ea typeface="+mn-ea"/>
                <a:cs typeface="FuturaPT-Book"/>
              </a:rPr>
              <a:t> </a:t>
            </a:r>
            <a:r>
              <a:rPr kumimoji="0" sz="1100" b="0" i="0" u="none" strike="noStrike" kern="1200" cap="none" spc="0" normalizeH="0" baseline="0" noProof="0" dirty="0">
                <a:ln>
                  <a:noFill/>
                </a:ln>
                <a:solidFill>
                  <a:prstClr val="black"/>
                </a:solidFill>
                <a:effectLst/>
                <a:uLnTx/>
                <a:uFillTx/>
                <a:latin typeface="FuturaPT-Book"/>
                <a:ea typeface="+mn-ea"/>
                <a:cs typeface="FuturaPT-Book"/>
              </a:rPr>
              <a:t>(%)</a:t>
            </a:r>
          </a:p>
        </p:txBody>
      </p:sp>
      <p:sp>
        <p:nvSpPr>
          <p:cNvPr id="7" name="object 7"/>
          <p:cNvSpPr txBox="1">
            <a:spLocks noGrp="1"/>
          </p:cNvSpPr>
          <p:nvPr>
            <p:ph type="title"/>
          </p:nvPr>
        </p:nvSpPr>
        <p:spPr>
          <a:xfrm>
            <a:off x="4472940" y="466344"/>
            <a:ext cx="4175760" cy="725840"/>
          </a:xfrm>
          <a:prstGeom prst="rect">
            <a:avLst/>
          </a:prstGeom>
        </p:spPr>
        <p:txBody>
          <a:bodyPr vert="horz" wrap="square" lIns="0" tIns="33020" rIns="0" bIns="0" rtlCol="0">
            <a:spAutoFit/>
          </a:bodyPr>
          <a:lstStyle/>
          <a:p>
            <a:pPr marL="12700" marR="5080">
              <a:lnSpc>
                <a:spcPts val="1800"/>
              </a:lnSpc>
              <a:spcBef>
                <a:spcPts val="260"/>
              </a:spcBef>
            </a:pPr>
            <a:r>
              <a:rPr sz="1600" b="0" spc="-5" dirty="0">
                <a:latin typeface="FuturaPT-Demi"/>
                <a:cs typeface="FuturaPT-Demi"/>
              </a:rPr>
              <a:t>Working </a:t>
            </a:r>
            <a:r>
              <a:rPr sz="1600" b="0" dirty="0">
                <a:latin typeface="FuturaPT-Demi"/>
                <a:cs typeface="FuturaPT-Demi"/>
              </a:rPr>
              <a:t>conditions </a:t>
            </a:r>
            <a:r>
              <a:rPr sz="1600" b="0" spc="-10" dirty="0">
                <a:latin typeface="FuturaPT-Demi"/>
                <a:cs typeface="FuturaPT-Demi"/>
              </a:rPr>
              <a:t>improved </a:t>
            </a:r>
            <a:r>
              <a:rPr sz="1600" b="0" dirty="0">
                <a:latin typeface="FuturaPT-Demi"/>
                <a:cs typeface="FuturaPT-Demi"/>
              </a:rPr>
              <a:t>in </a:t>
            </a:r>
            <a:r>
              <a:rPr sz="1600" b="0" spc="-5" dirty="0">
                <a:latin typeface="FuturaPT-Demi"/>
                <a:cs typeface="FuturaPT-Demi"/>
              </a:rPr>
              <a:t>apparel</a:t>
            </a:r>
            <a:r>
              <a:rPr sz="1600" b="0" spc="-65" dirty="0">
                <a:latin typeface="FuturaPT-Demi"/>
                <a:cs typeface="FuturaPT-Demi"/>
              </a:rPr>
              <a:t> </a:t>
            </a:r>
            <a:r>
              <a:rPr sz="1600" b="0" dirty="0">
                <a:latin typeface="FuturaPT-Demi"/>
                <a:cs typeface="FuturaPT-Demi"/>
              </a:rPr>
              <a:t>sector  </a:t>
            </a:r>
            <a:r>
              <a:rPr sz="1600" b="0" spc="-5" dirty="0">
                <a:latin typeface="FuturaPT-Demi"/>
                <a:cs typeface="FuturaPT-Demi"/>
              </a:rPr>
              <a:t>firms </a:t>
            </a:r>
            <a:r>
              <a:rPr sz="1600" b="0" dirty="0">
                <a:latin typeface="FuturaPT-Demi"/>
                <a:cs typeface="FuturaPT-Demi"/>
              </a:rPr>
              <a:t>participating in </a:t>
            </a:r>
            <a:r>
              <a:rPr sz="1600" b="0" spc="-10" dirty="0">
                <a:latin typeface="FuturaPT-Demi"/>
                <a:cs typeface="FuturaPT-Demi"/>
              </a:rPr>
              <a:t>the </a:t>
            </a:r>
            <a:r>
              <a:rPr sz="1600" b="0" spc="-5" dirty="0">
                <a:latin typeface="FuturaPT-Demi"/>
                <a:cs typeface="FuturaPT-Demi"/>
              </a:rPr>
              <a:t>ILO-IFC </a:t>
            </a:r>
            <a:r>
              <a:rPr sz="1600" b="0" spc="5" dirty="0">
                <a:latin typeface="FuturaPT-Demi"/>
                <a:cs typeface="FuturaPT-Demi"/>
              </a:rPr>
              <a:t>Better </a:t>
            </a:r>
            <a:r>
              <a:rPr sz="1600" b="0" spc="-10" dirty="0">
                <a:latin typeface="FuturaPT-Demi"/>
                <a:cs typeface="FuturaPT-Demi"/>
              </a:rPr>
              <a:t>Work  </a:t>
            </a:r>
            <a:r>
              <a:rPr sz="1600" b="0" dirty="0">
                <a:latin typeface="FuturaPT-Demi"/>
                <a:cs typeface="FuturaPT-Demi"/>
              </a:rPr>
              <a:t>Vietnam</a:t>
            </a:r>
            <a:r>
              <a:rPr sz="1600" b="0" spc="-5" dirty="0">
                <a:latin typeface="FuturaPT-Demi"/>
                <a:cs typeface="FuturaPT-Demi"/>
              </a:rPr>
              <a:t> </a:t>
            </a:r>
            <a:r>
              <a:rPr sz="1600" b="0" spc="-10" dirty="0">
                <a:latin typeface="FuturaPT-Demi"/>
                <a:cs typeface="FuturaPT-Demi"/>
              </a:rPr>
              <a:t>program</a:t>
            </a:r>
            <a:endParaRPr sz="1600" b="0" dirty="0">
              <a:latin typeface="FuturaPT-Demi"/>
              <a:cs typeface="FuturaPT-Demi"/>
            </a:endParaRPr>
          </a:p>
        </p:txBody>
      </p:sp>
      <p:sp>
        <p:nvSpPr>
          <p:cNvPr id="14" name="Slide Number Placeholder 13">
            <a:extLst>
              <a:ext uri="{FF2B5EF4-FFF2-40B4-BE49-F238E27FC236}">
                <a16:creationId xmlns:a16="http://schemas.microsoft.com/office/drawing/2014/main" id="{CE4780E5-FF5D-4F31-94F3-A38AF9FFE989}"/>
              </a:ext>
            </a:extLst>
          </p:cNvPr>
          <p:cNvSpPr>
            <a:spLocks noGrp="1"/>
          </p:cNvSpPr>
          <p:nvPr>
            <p:ph type="sldNum" sz="quarter" idx="7"/>
          </p:nvPr>
        </p:nvSpPr>
        <p:spPr/>
        <p:txBody>
          <a:bodyPr/>
          <a:lstStyle/>
          <a:p>
            <a:pPr marL="38100" marR="0" lvl="0" indent="0" algn="l" defTabSz="914400" rtl="0" eaLnBrk="1" fontAlgn="auto" latinLnBrk="0" hangingPunct="1">
              <a:lnSpc>
                <a:spcPct val="100000"/>
              </a:lnSpc>
              <a:spcBef>
                <a:spcPts val="65"/>
              </a:spcBef>
              <a:spcAft>
                <a:spcPts val="0"/>
              </a:spcAft>
              <a:buClrTx/>
              <a:buSzTx/>
              <a:buFontTx/>
              <a:buNone/>
              <a:tabLst/>
              <a:defRPr/>
            </a:pPr>
            <a:fld id="{81D60167-4931-47E6-BA6A-407CBD079E47}" type="slidenum">
              <a:rPr kumimoji="0" lang="en-US" sz="800" b="0" i="0" u="none" strike="noStrike" kern="1200" cap="none" spc="0" normalizeH="0" baseline="0" noProof="0" smtClean="0">
                <a:ln>
                  <a:noFill/>
                </a:ln>
                <a:solidFill>
                  <a:prstClr val="black"/>
                </a:solidFill>
                <a:effectLst/>
                <a:uLnTx/>
                <a:uFillTx/>
                <a:latin typeface="FuturaPT-Demi"/>
                <a:ea typeface="+mn-ea"/>
                <a:cs typeface="FuturaPT-Demi"/>
              </a:rPr>
              <a:pPr marL="38100" marR="0" lvl="0" indent="0" algn="l" defTabSz="914400" rtl="0" eaLnBrk="1" fontAlgn="auto" latinLnBrk="0" hangingPunct="1">
                <a:lnSpc>
                  <a:spcPct val="100000"/>
                </a:lnSpc>
                <a:spcBef>
                  <a:spcPts val="65"/>
                </a:spcBef>
                <a:spcAft>
                  <a:spcPts val="0"/>
                </a:spcAft>
                <a:buClrTx/>
                <a:buSzTx/>
                <a:buFontTx/>
                <a:buNone/>
                <a:tabLst/>
                <a:defRPr/>
              </a:pPr>
              <a:t>34</a:t>
            </a:fld>
            <a:r>
              <a:rPr kumimoji="0" lang="en-US" sz="800" b="1" i="0" u="none" strike="noStrike" kern="1200" cap="none" spc="0" normalizeH="0" baseline="0" noProof="0">
                <a:ln>
                  <a:noFill/>
                </a:ln>
                <a:solidFill>
                  <a:prstClr val="black"/>
                </a:solidFill>
                <a:effectLst/>
                <a:uLnTx/>
                <a:uFillTx/>
                <a:latin typeface="FuturaPT-Demi"/>
                <a:ea typeface="+mn-ea"/>
                <a:cs typeface="FuturaPT-Demi"/>
              </a:rPr>
              <a:t>  </a:t>
            </a:r>
            <a:r>
              <a:rPr kumimoji="0" lang="en-US" sz="800" b="0" i="0" u="none" strike="noStrike" kern="1200" cap="none" spc="0" normalizeH="0" baseline="0" noProof="0">
                <a:ln>
                  <a:noFill/>
                </a:ln>
                <a:solidFill>
                  <a:prstClr val="black"/>
                </a:solidFill>
                <a:effectLst/>
                <a:uLnTx/>
                <a:uFillTx/>
                <a:latin typeface="FuturaPT-Light"/>
                <a:ea typeface="+mn-ea"/>
              </a:rPr>
              <a:t>|  </a:t>
            </a:r>
            <a:r>
              <a:rPr kumimoji="0" lang="en-US" sz="800" b="0" i="0" u="none" strike="noStrike" kern="1200" cap="none" spc="-10" normalizeH="0" baseline="0" noProof="0">
                <a:ln>
                  <a:noFill/>
                </a:ln>
                <a:solidFill>
                  <a:prstClr val="black"/>
                </a:solidFill>
                <a:effectLst/>
                <a:uLnTx/>
                <a:uFillTx/>
                <a:latin typeface="FuturaPT-Light"/>
                <a:ea typeface="+mn-ea"/>
              </a:rPr>
              <a:t>World </a:t>
            </a:r>
            <a:r>
              <a:rPr kumimoji="0" lang="en-US" sz="800" b="0" i="0" u="none" strike="noStrike" kern="1200" cap="none" spc="-5" normalizeH="0" baseline="0" noProof="0">
                <a:ln>
                  <a:noFill/>
                </a:ln>
                <a:solidFill>
                  <a:prstClr val="black"/>
                </a:solidFill>
                <a:effectLst/>
                <a:uLnTx/>
                <a:uFillTx/>
                <a:latin typeface="FuturaPT-Light"/>
                <a:ea typeface="+mn-ea"/>
              </a:rPr>
              <a:t>Development </a:t>
            </a:r>
            <a:r>
              <a:rPr kumimoji="0" lang="en-US" sz="800" b="0" i="0" u="none" strike="noStrike" kern="1200" cap="none" spc="-10" normalizeH="0" baseline="0" noProof="0">
                <a:ln>
                  <a:noFill/>
                </a:ln>
                <a:solidFill>
                  <a:prstClr val="black"/>
                </a:solidFill>
                <a:effectLst/>
                <a:uLnTx/>
                <a:uFillTx/>
                <a:latin typeface="FuturaPT-Light"/>
                <a:ea typeface="+mn-ea"/>
              </a:rPr>
              <a:t>Report</a:t>
            </a:r>
            <a:r>
              <a:rPr kumimoji="0" lang="en-US" sz="800" b="0" i="0" u="none" strike="noStrike" kern="1200" cap="none" spc="80" normalizeH="0" baseline="0" noProof="0">
                <a:ln>
                  <a:noFill/>
                </a:ln>
                <a:solidFill>
                  <a:prstClr val="black"/>
                </a:solidFill>
                <a:effectLst/>
                <a:uLnTx/>
                <a:uFillTx/>
                <a:latin typeface="FuturaPT-Light"/>
                <a:ea typeface="+mn-ea"/>
              </a:rPr>
              <a:t> </a:t>
            </a:r>
            <a:r>
              <a:rPr kumimoji="0" lang="en-US" sz="800" b="0" i="0" u="none" strike="noStrike" kern="1200" cap="none" spc="-10" normalizeH="0" baseline="0" noProof="0">
                <a:ln>
                  <a:noFill/>
                </a:ln>
                <a:solidFill>
                  <a:prstClr val="black"/>
                </a:solidFill>
                <a:effectLst/>
                <a:uLnTx/>
                <a:uFillTx/>
                <a:latin typeface="FuturaPT-Light"/>
                <a:ea typeface="+mn-ea"/>
              </a:rPr>
              <a:t>2020</a:t>
            </a:r>
            <a:endParaRPr kumimoji="0" lang="en-US" sz="800" b="0" i="0" u="none" strike="noStrike" kern="1200" cap="none" spc="-10" normalizeH="0" baseline="0" noProof="0" dirty="0">
              <a:ln>
                <a:noFill/>
              </a:ln>
              <a:solidFill>
                <a:prstClr val="black"/>
              </a:solidFill>
              <a:effectLst/>
              <a:uLnTx/>
              <a:uFillTx/>
              <a:latin typeface="FuturaPT-Light"/>
              <a:ea typeface="+mn-ea"/>
            </a:endParaRPr>
          </a:p>
        </p:txBody>
      </p:sp>
      <p:sp>
        <p:nvSpPr>
          <p:cNvPr id="44" name="object 44"/>
          <p:cNvSpPr txBox="1"/>
          <p:nvPr/>
        </p:nvSpPr>
        <p:spPr>
          <a:xfrm>
            <a:off x="6720328" y="3734028"/>
            <a:ext cx="104139" cy="177800"/>
          </a:xfrm>
          <a:prstGeom prst="rect">
            <a:avLst/>
          </a:prstGeom>
        </p:spPr>
        <p:txBody>
          <a:bodyPr vert="horz" wrap="square" lIns="0" tIns="12700" rIns="0" bIns="0" rtlCol="0">
            <a:spAutoFit/>
          </a:bodyPr>
          <a:lstStyle/>
          <a:p>
            <a:pPr marL="12700" marR="0" lvl="0" indent="0" algn="l" defTabSz="914400" rtl="0" eaLnBrk="1" fontAlgn="auto" latinLnBrk="0" hangingPunct="1">
              <a:lnSpc>
                <a:spcPct val="100000"/>
              </a:lnSpc>
              <a:spcBef>
                <a:spcPts val="100"/>
              </a:spcBef>
              <a:spcAft>
                <a:spcPts val="0"/>
              </a:spcAft>
              <a:buClrTx/>
              <a:buSzTx/>
              <a:buFontTx/>
              <a:buNone/>
              <a:tabLst/>
              <a:defRPr/>
            </a:pPr>
            <a:r>
              <a:rPr kumimoji="0" sz="1000" b="0" i="0" u="none" strike="noStrike" kern="1200" cap="none" spc="0" normalizeH="0" baseline="0" noProof="0" dirty="0">
                <a:ln>
                  <a:noFill/>
                </a:ln>
                <a:solidFill>
                  <a:prstClr val="black"/>
                </a:solidFill>
                <a:effectLst/>
                <a:uLnTx/>
                <a:uFillTx/>
                <a:latin typeface="FuturaStd-Book"/>
                <a:ea typeface="+mn-ea"/>
                <a:cs typeface="FuturaStd-Book"/>
              </a:rPr>
              <a:t>5</a:t>
            </a:r>
          </a:p>
        </p:txBody>
      </p:sp>
      <p:sp>
        <p:nvSpPr>
          <p:cNvPr id="45" name="object 45"/>
          <p:cNvSpPr txBox="1"/>
          <p:nvPr/>
        </p:nvSpPr>
        <p:spPr>
          <a:xfrm>
            <a:off x="6642096" y="3150082"/>
            <a:ext cx="182245" cy="177800"/>
          </a:xfrm>
          <a:prstGeom prst="rect">
            <a:avLst/>
          </a:prstGeom>
        </p:spPr>
        <p:txBody>
          <a:bodyPr vert="horz" wrap="square" lIns="0" tIns="12700" rIns="0" bIns="0" rtlCol="0">
            <a:spAutoFit/>
          </a:bodyPr>
          <a:lstStyle/>
          <a:p>
            <a:pPr marL="12700" marR="0" lvl="0" indent="0" algn="l" defTabSz="914400" rtl="0" eaLnBrk="1" fontAlgn="auto" latinLnBrk="0" hangingPunct="1">
              <a:lnSpc>
                <a:spcPct val="100000"/>
              </a:lnSpc>
              <a:spcBef>
                <a:spcPts val="100"/>
              </a:spcBef>
              <a:spcAft>
                <a:spcPts val="0"/>
              </a:spcAft>
              <a:buClrTx/>
              <a:buSzTx/>
              <a:buFontTx/>
              <a:buNone/>
              <a:tabLst/>
              <a:defRPr/>
            </a:pPr>
            <a:r>
              <a:rPr kumimoji="0" sz="1000" b="0" i="0" u="none" strike="noStrike" kern="1200" cap="none" spc="0" normalizeH="0" baseline="0" noProof="0" dirty="0">
                <a:ln>
                  <a:noFill/>
                </a:ln>
                <a:solidFill>
                  <a:prstClr val="black"/>
                </a:solidFill>
                <a:effectLst/>
                <a:uLnTx/>
                <a:uFillTx/>
                <a:latin typeface="FuturaStd-Book"/>
                <a:ea typeface="+mn-ea"/>
                <a:cs typeface="FuturaStd-Book"/>
              </a:rPr>
              <a:t>10</a:t>
            </a:r>
            <a:endParaRPr kumimoji="0" sz="1000" b="0" i="0" u="none" strike="noStrike" kern="1200" cap="none" spc="0" normalizeH="0" baseline="0" noProof="0">
              <a:ln>
                <a:noFill/>
              </a:ln>
              <a:solidFill>
                <a:prstClr val="black"/>
              </a:solidFill>
              <a:effectLst/>
              <a:uLnTx/>
              <a:uFillTx/>
              <a:latin typeface="FuturaStd-Book"/>
              <a:ea typeface="+mn-ea"/>
              <a:cs typeface="FuturaStd-Book"/>
            </a:endParaRPr>
          </a:p>
        </p:txBody>
      </p:sp>
      <p:sp>
        <p:nvSpPr>
          <p:cNvPr id="46" name="object 46"/>
          <p:cNvSpPr txBox="1"/>
          <p:nvPr/>
        </p:nvSpPr>
        <p:spPr>
          <a:xfrm>
            <a:off x="6642096" y="2566136"/>
            <a:ext cx="182245" cy="177800"/>
          </a:xfrm>
          <a:prstGeom prst="rect">
            <a:avLst/>
          </a:prstGeom>
        </p:spPr>
        <p:txBody>
          <a:bodyPr vert="horz" wrap="square" lIns="0" tIns="12700" rIns="0" bIns="0" rtlCol="0">
            <a:spAutoFit/>
          </a:bodyPr>
          <a:lstStyle/>
          <a:p>
            <a:pPr marL="12700" marR="0" lvl="0" indent="0" algn="l" defTabSz="914400" rtl="0" eaLnBrk="1" fontAlgn="auto" latinLnBrk="0" hangingPunct="1">
              <a:lnSpc>
                <a:spcPct val="100000"/>
              </a:lnSpc>
              <a:spcBef>
                <a:spcPts val="100"/>
              </a:spcBef>
              <a:spcAft>
                <a:spcPts val="0"/>
              </a:spcAft>
              <a:buClrTx/>
              <a:buSzTx/>
              <a:buFontTx/>
              <a:buNone/>
              <a:tabLst/>
              <a:defRPr/>
            </a:pPr>
            <a:r>
              <a:rPr kumimoji="0" sz="1000" b="0" i="0" u="none" strike="noStrike" kern="1200" cap="none" spc="0" normalizeH="0" baseline="0" noProof="0" dirty="0">
                <a:ln>
                  <a:noFill/>
                </a:ln>
                <a:solidFill>
                  <a:prstClr val="black"/>
                </a:solidFill>
                <a:effectLst/>
                <a:uLnTx/>
                <a:uFillTx/>
                <a:latin typeface="FuturaStd-Book"/>
                <a:ea typeface="+mn-ea"/>
                <a:cs typeface="FuturaStd-Book"/>
              </a:rPr>
              <a:t>15</a:t>
            </a:r>
            <a:endParaRPr kumimoji="0" sz="1000" b="0" i="0" u="none" strike="noStrike" kern="1200" cap="none" spc="0" normalizeH="0" baseline="0" noProof="0">
              <a:ln>
                <a:noFill/>
              </a:ln>
              <a:solidFill>
                <a:prstClr val="black"/>
              </a:solidFill>
              <a:effectLst/>
              <a:uLnTx/>
              <a:uFillTx/>
              <a:latin typeface="FuturaStd-Book"/>
              <a:ea typeface="+mn-ea"/>
              <a:cs typeface="FuturaStd-Book"/>
            </a:endParaRPr>
          </a:p>
        </p:txBody>
      </p:sp>
      <p:sp>
        <p:nvSpPr>
          <p:cNvPr id="47" name="object 47"/>
          <p:cNvSpPr txBox="1"/>
          <p:nvPr/>
        </p:nvSpPr>
        <p:spPr>
          <a:xfrm>
            <a:off x="6642096" y="1982190"/>
            <a:ext cx="182245" cy="177800"/>
          </a:xfrm>
          <a:prstGeom prst="rect">
            <a:avLst/>
          </a:prstGeom>
        </p:spPr>
        <p:txBody>
          <a:bodyPr vert="horz" wrap="square" lIns="0" tIns="12700" rIns="0" bIns="0" rtlCol="0">
            <a:spAutoFit/>
          </a:bodyPr>
          <a:lstStyle/>
          <a:p>
            <a:pPr marL="12700" marR="0" lvl="0" indent="0" algn="l" defTabSz="914400" rtl="0" eaLnBrk="1" fontAlgn="auto" latinLnBrk="0" hangingPunct="1">
              <a:lnSpc>
                <a:spcPct val="100000"/>
              </a:lnSpc>
              <a:spcBef>
                <a:spcPts val="100"/>
              </a:spcBef>
              <a:spcAft>
                <a:spcPts val="0"/>
              </a:spcAft>
              <a:buClrTx/>
              <a:buSzTx/>
              <a:buFontTx/>
              <a:buNone/>
              <a:tabLst/>
              <a:defRPr/>
            </a:pPr>
            <a:r>
              <a:rPr kumimoji="0" sz="1000" b="0" i="0" u="none" strike="noStrike" kern="1200" cap="none" spc="0" normalizeH="0" baseline="0" noProof="0" dirty="0">
                <a:ln>
                  <a:noFill/>
                </a:ln>
                <a:solidFill>
                  <a:prstClr val="black"/>
                </a:solidFill>
                <a:effectLst/>
                <a:uLnTx/>
                <a:uFillTx/>
                <a:latin typeface="FuturaStd-Book"/>
                <a:ea typeface="+mn-ea"/>
                <a:cs typeface="FuturaStd-Book"/>
              </a:rPr>
              <a:t>20</a:t>
            </a:r>
            <a:endParaRPr kumimoji="0" sz="1000" b="0" i="0" u="none" strike="noStrike" kern="1200" cap="none" spc="0" normalizeH="0" baseline="0" noProof="0">
              <a:ln>
                <a:noFill/>
              </a:ln>
              <a:solidFill>
                <a:prstClr val="black"/>
              </a:solidFill>
              <a:effectLst/>
              <a:uLnTx/>
              <a:uFillTx/>
              <a:latin typeface="FuturaStd-Book"/>
              <a:ea typeface="+mn-ea"/>
              <a:cs typeface="FuturaStd-Book"/>
            </a:endParaRPr>
          </a:p>
        </p:txBody>
      </p:sp>
      <p:sp>
        <p:nvSpPr>
          <p:cNvPr id="48" name="object 48"/>
          <p:cNvSpPr/>
          <p:nvPr/>
        </p:nvSpPr>
        <p:spPr>
          <a:xfrm>
            <a:off x="6853956" y="2074920"/>
            <a:ext cx="1761489" cy="0"/>
          </a:xfrm>
          <a:custGeom>
            <a:avLst/>
            <a:gdLst/>
            <a:ahLst/>
            <a:cxnLst/>
            <a:rect l="l" t="t" r="r" b="b"/>
            <a:pathLst>
              <a:path w="1761490">
                <a:moveTo>
                  <a:pt x="0" y="0"/>
                </a:moveTo>
                <a:lnTo>
                  <a:pt x="1761236" y="0"/>
                </a:lnTo>
              </a:path>
            </a:pathLst>
          </a:custGeom>
          <a:ln w="6350">
            <a:solidFill>
              <a:schemeClr val="bg1">
                <a:lumMod val="65000"/>
              </a:schemeClr>
            </a:solidFill>
            <a:prstDash val="sysDash"/>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91" name="object 44">
            <a:extLst>
              <a:ext uri="{FF2B5EF4-FFF2-40B4-BE49-F238E27FC236}">
                <a16:creationId xmlns:a16="http://schemas.microsoft.com/office/drawing/2014/main" id="{86AEF8A1-AB13-4A43-9664-DC9B3EA1303D}"/>
              </a:ext>
            </a:extLst>
          </p:cNvPr>
          <p:cNvSpPr txBox="1"/>
          <p:nvPr/>
        </p:nvSpPr>
        <p:spPr>
          <a:xfrm>
            <a:off x="6816940" y="4433587"/>
            <a:ext cx="345821" cy="166712"/>
          </a:xfrm>
          <a:prstGeom prst="rect">
            <a:avLst/>
          </a:prstGeom>
        </p:spPr>
        <p:txBody>
          <a:bodyPr vert="horz" wrap="square" lIns="0" tIns="12700" rIns="0" bIns="0" rtlCol="0">
            <a:spAutoFit/>
          </a:bodyPr>
          <a:lstStyle/>
          <a:p>
            <a:pPr marL="12700" marR="0" lvl="0" indent="0" algn="ctr" defTabSz="914400" rtl="0" eaLnBrk="1" fontAlgn="auto" latinLnBrk="0" hangingPunct="1">
              <a:lnSpc>
                <a:spcPct val="100000"/>
              </a:lnSpc>
              <a:spcBef>
                <a:spcPts val="100"/>
              </a:spcBef>
              <a:spcAft>
                <a:spcPts val="0"/>
              </a:spcAft>
              <a:buClrTx/>
              <a:buSzTx/>
              <a:buFontTx/>
              <a:buNone/>
              <a:tabLst/>
              <a:defRPr/>
            </a:pPr>
            <a:r>
              <a:rPr kumimoji="0" lang="en-US" sz="1000" b="0" i="0" u="none" strike="noStrike" kern="1200" cap="none" spc="0" normalizeH="0" baseline="0" noProof="0" dirty="0">
                <a:ln>
                  <a:noFill/>
                </a:ln>
                <a:solidFill>
                  <a:prstClr val="black"/>
                </a:solidFill>
                <a:effectLst/>
                <a:uLnTx/>
                <a:uFillTx/>
                <a:latin typeface="FuturaStd-Book"/>
                <a:ea typeface="+mn-ea"/>
                <a:cs typeface="FuturaStd-Book"/>
              </a:rPr>
              <a:t>2010</a:t>
            </a:r>
            <a:endParaRPr kumimoji="0" sz="1000" b="0" i="0" u="none" strike="noStrike" kern="1200" cap="none" spc="0" normalizeH="0" baseline="0" noProof="0" dirty="0">
              <a:ln>
                <a:noFill/>
              </a:ln>
              <a:solidFill>
                <a:prstClr val="black"/>
              </a:solidFill>
              <a:effectLst/>
              <a:uLnTx/>
              <a:uFillTx/>
              <a:latin typeface="FuturaStd-Book"/>
              <a:ea typeface="+mn-ea"/>
              <a:cs typeface="FuturaStd-Book"/>
            </a:endParaRPr>
          </a:p>
        </p:txBody>
      </p:sp>
      <p:sp>
        <p:nvSpPr>
          <p:cNvPr id="93" name="object 44">
            <a:extLst>
              <a:ext uri="{FF2B5EF4-FFF2-40B4-BE49-F238E27FC236}">
                <a16:creationId xmlns:a16="http://schemas.microsoft.com/office/drawing/2014/main" id="{F6B8F078-C9C3-A04D-A1E9-D2043C062F7B}"/>
              </a:ext>
            </a:extLst>
          </p:cNvPr>
          <p:cNvSpPr txBox="1"/>
          <p:nvPr/>
        </p:nvSpPr>
        <p:spPr>
          <a:xfrm>
            <a:off x="7561681" y="4433587"/>
            <a:ext cx="345821" cy="166712"/>
          </a:xfrm>
          <a:prstGeom prst="rect">
            <a:avLst/>
          </a:prstGeom>
        </p:spPr>
        <p:txBody>
          <a:bodyPr vert="horz" wrap="square" lIns="0" tIns="12700" rIns="0" bIns="0" rtlCol="0">
            <a:spAutoFit/>
          </a:bodyPr>
          <a:lstStyle/>
          <a:p>
            <a:pPr marL="12700" marR="0" lvl="0" indent="0" algn="ctr" defTabSz="914400" rtl="0" eaLnBrk="1" fontAlgn="auto" latinLnBrk="0" hangingPunct="1">
              <a:lnSpc>
                <a:spcPct val="100000"/>
              </a:lnSpc>
              <a:spcBef>
                <a:spcPts val="100"/>
              </a:spcBef>
              <a:spcAft>
                <a:spcPts val="0"/>
              </a:spcAft>
              <a:buClrTx/>
              <a:buSzTx/>
              <a:buFontTx/>
              <a:buNone/>
              <a:tabLst/>
              <a:defRPr/>
            </a:pPr>
            <a:r>
              <a:rPr kumimoji="0" lang="en-US" sz="1000" b="0" i="0" u="none" strike="noStrike" kern="1200" cap="none" spc="0" normalizeH="0" baseline="0" noProof="0" dirty="0">
                <a:ln>
                  <a:noFill/>
                </a:ln>
                <a:solidFill>
                  <a:prstClr val="black"/>
                </a:solidFill>
                <a:effectLst/>
                <a:uLnTx/>
                <a:uFillTx/>
                <a:latin typeface="FuturaStd-Book"/>
                <a:ea typeface="+mn-ea"/>
                <a:cs typeface="FuturaStd-Book"/>
              </a:rPr>
              <a:t>2014</a:t>
            </a:r>
            <a:endParaRPr kumimoji="0" sz="1000" b="0" i="0" u="none" strike="noStrike" kern="1200" cap="none" spc="0" normalizeH="0" baseline="0" noProof="0" dirty="0">
              <a:ln>
                <a:noFill/>
              </a:ln>
              <a:solidFill>
                <a:prstClr val="black"/>
              </a:solidFill>
              <a:effectLst/>
              <a:uLnTx/>
              <a:uFillTx/>
              <a:latin typeface="FuturaStd-Book"/>
              <a:ea typeface="+mn-ea"/>
              <a:cs typeface="FuturaStd-Book"/>
            </a:endParaRPr>
          </a:p>
        </p:txBody>
      </p:sp>
      <p:sp>
        <p:nvSpPr>
          <p:cNvPr id="94" name="object 44">
            <a:extLst>
              <a:ext uri="{FF2B5EF4-FFF2-40B4-BE49-F238E27FC236}">
                <a16:creationId xmlns:a16="http://schemas.microsoft.com/office/drawing/2014/main" id="{FFCE5347-4478-1B4F-8C17-AF1728E24BE2}"/>
              </a:ext>
            </a:extLst>
          </p:cNvPr>
          <p:cNvSpPr txBox="1"/>
          <p:nvPr/>
        </p:nvSpPr>
        <p:spPr>
          <a:xfrm>
            <a:off x="8306853" y="4433587"/>
            <a:ext cx="345821" cy="166712"/>
          </a:xfrm>
          <a:prstGeom prst="rect">
            <a:avLst/>
          </a:prstGeom>
        </p:spPr>
        <p:txBody>
          <a:bodyPr vert="horz" wrap="square" lIns="0" tIns="12700" rIns="0" bIns="0" rtlCol="0">
            <a:spAutoFit/>
          </a:bodyPr>
          <a:lstStyle/>
          <a:p>
            <a:pPr marL="12700" marR="0" lvl="0" indent="0" algn="ctr" defTabSz="914400" rtl="0" eaLnBrk="1" fontAlgn="auto" latinLnBrk="0" hangingPunct="1">
              <a:lnSpc>
                <a:spcPct val="100000"/>
              </a:lnSpc>
              <a:spcBef>
                <a:spcPts val="100"/>
              </a:spcBef>
              <a:spcAft>
                <a:spcPts val="0"/>
              </a:spcAft>
              <a:buClrTx/>
              <a:buSzTx/>
              <a:buFontTx/>
              <a:buNone/>
              <a:tabLst/>
              <a:defRPr/>
            </a:pPr>
            <a:r>
              <a:rPr kumimoji="0" lang="en-US" sz="1000" b="0" i="0" u="none" strike="noStrike" kern="1200" cap="none" spc="0" normalizeH="0" baseline="0" noProof="0" dirty="0">
                <a:ln>
                  <a:noFill/>
                </a:ln>
                <a:solidFill>
                  <a:prstClr val="black"/>
                </a:solidFill>
                <a:effectLst/>
                <a:uLnTx/>
                <a:uFillTx/>
                <a:latin typeface="FuturaStd-Book"/>
                <a:ea typeface="+mn-ea"/>
                <a:cs typeface="FuturaStd-Book"/>
              </a:rPr>
              <a:t>2018</a:t>
            </a:r>
            <a:endParaRPr kumimoji="0" sz="1000" b="0" i="0" u="none" strike="noStrike" kern="1200" cap="none" spc="0" normalizeH="0" baseline="0" noProof="0" dirty="0">
              <a:ln>
                <a:noFill/>
              </a:ln>
              <a:solidFill>
                <a:prstClr val="black"/>
              </a:solidFill>
              <a:effectLst/>
              <a:uLnTx/>
              <a:uFillTx/>
              <a:latin typeface="FuturaStd-Book"/>
              <a:ea typeface="+mn-ea"/>
              <a:cs typeface="FuturaStd-Book"/>
            </a:endParaRPr>
          </a:p>
        </p:txBody>
      </p:sp>
      <p:grpSp>
        <p:nvGrpSpPr>
          <p:cNvPr id="18" name="Group 17">
            <a:extLst>
              <a:ext uri="{FF2B5EF4-FFF2-40B4-BE49-F238E27FC236}">
                <a16:creationId xmlns:a16="http://schemas.microsoft.com/office/drawing/2014/main" id="{B0D93233-2E4C-47B5-86F9-71735F50F1B4}"/>
              </a:ext>
            </a:extLst>
          </p:cNvPr>
          <p:cNvGrpSpPr/>
          <p:nvPr/>
        </p:nvGrpSpPr>
        <p:grpSpPr>
          <a:xfrm>
            <a:off x="4472940" y="1241128"/>
            <a:ext cx="1994154" cy="3512202"/>
            <a:chOff x="4457696" y="1244248"/>
            <a:chExt cx="1994154" cy="3512202"/>
          </a:xfrm>
        </p:grpSpPr>
        <p:sp>
          <p:nvSpPr>
            <p:cNvPr id="95" name="object 48">
              <a:extLst>
                <a:ext uri="{FF2B5EF4-FFF2-40B4-BE49-F238E27FC236}">
                  <a16:creationId xmlns:a16="http://schemas.microsoft.com/office/drawing/2014/main" id="{B6BD1769-1CD9-DF4E-A331-C1D7CF229848}"/>
                </a:ext>
              </a:extLst>
            </p:cNvPr>
            <p:cNvSpPr/>
            <p:nvPr/>
          </p:nvSpPr>
          <p:spPr>
            <a:xfrm>
              <a:off x="4690360" y="2655036"/>
              <a:ext cx="1761489" cy="0"/>
            </a:xfrm>
            <a:custGeom>
              <a:avLst/>
              <a:gdLst/>
              <a:ahLst/>
              <a:cxnLst/>
              <a:rect l="l" t="t" r="r" b="b"/>
              <a:pathLst>
                <a:path w="1761490">
                  <a:moveTo>
                    <a:pt x="0" y="0"/>
                  </a:moveTo>
                  <a:lnTo>
                    <a:pt x="1761236" y="0"/>
                  </a:lnTo>
                </a:path>
              </a:pathLst>
            </a:custGeom>
            <a:ln w="6350">
              <a:solidFill>
                <a:schemeClr val="bg1">
                  <a:lumMod val="65000"/>
                </a:schemeClr>
              </a:solidFill>
              <a:prstDash val="sysDash"/>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96" name="object 48">
              <a:extLst>
                <a:ext uri="{FF2B5EF4-FFF2-40B4-BE49-F238E27FC236}">
                  <a16:creationId xmlns:a16="http://schemas.microsoft.com/office/drawing/2014/main" id="{C5386573-790E-2D48-8F3B-02E1AFA2B6D1}"/>
                </a:ext>
              </a:extLst>
            </p:cNvPr>
            <p:cNvSpPr/>
            <p:nvPr/>
          </p:nvSpPr>
          <p:spPr>
            <a:xfrm>
              <a:off x="4690360" y="3239091"/>
              <a:ext cx="1761489" cy="0"/>
            </a:xfrm>
            <a:custGeom>
              <a:avLst/>
              <a:gdLst/>
              <a:ahLst/>
              <a:cxnLst/>
              <a:rect l="l" t="t" r="r" b="b"/>
              <a:pathLst>
                <a:path w="1761490">
                  <a:moveTo>
                    <a:pt x="0" y="0"/>
                  </a:moveTo>
                  <a:lnTo>
                    <a:pt x="1761236" y="0"/>
                  </a:lnTo>
                </a:path>
              </a:pathLst>
            </a:custGeom>
            <a:ln w="6350">
              <a:solidFill>
                <a:schemeClr val="bg1">
                  <a:lumMod val="65000"/>
                </a:schemeClr>
              </a:solidFill>
              <a:prstDash val="sysDash"/>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97" name="object 48">
              <a:extLst>
                <a:ext uri="{FF2B5EF4-FFF2-40B4-BE49-F238E27FC236}">
                  <a16:creationId xmlns:a16="http://schemas.microsoft.com/office/drawing/2014/main" id="{601636FF-45A8-7C4B-98E5-020F0BC53DFA}"/>
                </a:ext>
              </a:extLst>
            </p:cNvPr>
            <p:cNvSpPr/>
            <p:nvPr/>
          </p:nvSpPr>
          <p:spPr>
            <a:xfrm>
              <a:off x="4690360" y="3823146"/>
              <a:ext cx="1761489" cy="0"/>
            </a:xfrm>
            <a:custGeom>
              <a:avLst/>
              <a:gdLst/>
              <a:ahLst/>
              <a:cxnLst/>
              <a:rect l="l" t="t" r="r" b="b"/>
              <a:pathLst>
                <a:path w="1761490">
                  <a:moveTo>
                    <a:pt x="0" y="0"/>
                  </a:moveTo>
                  <a:lnTo>
                    <a:pt x="1761236" y="0"/>
                  </a:lnTo>
                </a:path>
              </a:pathLst>
            </a:custGeom>
            <a:ln w="6350">
              <a:solidFill>
                <a:schemeClr val="bg1">
                  <a:lumMod val="65000"/>
                </a:schemeClr>
              </a:solidFill>
              <a:prstDash val="sysDash"/>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98" name="object 48">
              <a:extLst>
                <a:ext uri="{FF2B5EF4-FFF2-40B4-BE49-F238E27FC236}">
                  <a16:creationId xmlns:a16="http://schemas.microsoft.com/office/drawing/2014/main" id="{E94C4BC0-C510-3C43-A16E-BCA346F86713}"/>
                </a:ext>
              </a:extLst>
            </p:cNvPr>
            <p:cNvSpPr/>
            <p:nvPr/>
          </p:nvSpPr>
          <p:spPr>
            <a:xfrm>
              <a:off x="4690360" y="2070981"/>
              <a:ext cx="1761489" cy="0"/>
            </a:xfrm>
            <a:custGeom>
              <a:avLst/>
              <a:gdLst/>
              <a:ahLst/>
              <a:cxnLst/>
              <a:rect l="l" t="t" r="r" b="b"/>
              <a:pathLst>
                <a:path w="1761490">
                  <a:moveTo>
                    <a:pt x="0" y="0"/>
                  </a:moveTo>
                  <a:lnTo>
                    <a:pt x="1761236" y="0"/>
                  </a:lnTo>
                </a:path>
              </a:pathLst>
            </a:custGeom>
            <a:ln w="6350">
              <a:solidFill>
                <a:schemeClr val="bg1">
                  <a:lumMod val="65000"/>
                </a:schemeClr>
              </a:solidFill>
              <a:prstDash val="sysDash"/>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6" name="object 6"/>
            <p:cNvSpPr txBox="1"/>
            <p:nvPr/>
          </p:nvSpPr>
          <p:spPr>
            <a:xfrm>
              <a:off x="4457750" y="1244248"/>
              <a:ext cx="1939876" cy="475643"/>
            </a:xfrm>
            <a:prstGeom prst="rect">
              <a:avLst/>
            </a:prstGeom>
          </p:spPr>
          <p:txBody>
            <a:bodyPr vert="horz" wrap="square" lIns="0" tIns="12700" rIns="0" bIns="0" rtlCol="0">
              <a:spAutoFit/>
            </a:bodyPr>
            <a:lstStyle/>
            <a:p>
              <a:pPr marL="12700" marR="5080" lvl="0" indent="0" algn="l" defTabSz="914400" rtl="0" eaLnBrk="1" fontAlgn="auto" latinLnBrk="0" hangingPunct="1">
                <a:lnSpc>
                  <a:spcPts val="1200"/>
                </a:lnSpc>
                <a:spcBef>
                  <a:spcPts val="100"/>
                </a:spcBef>
                <a:spcAft>
                  <a:spcPts val="0"/>
                </a:spcAft>
                <a:buClrTx/>
                <a:buSzTx/>
                <a:buFontTx/>
                <a:buNone/>
                <a:tabLst/>
                <a:defRPr/>
              </a:pPr>
              <a:r>
                <a:rPr kumimoji="0" lang="en-US" sz="1100" b="0" i="0" u="none" strike="noStrike" kern="1200" cap="none" spc="0" normalizeH="0" baseline="0" noProof="0" dirty="0">
                  <a:ln>
                    <a:noFill/>
                  </a:ln>
                  <a:solidFill>
                    <a:prstClr val="black"/>
                  </a:solidFill>
                  <a:effectLst/>
                  <a:uLnTx/>
                  <a:uFillTx/>
                  <a:latin typeface="FuturaPT-Book"/>
                  <a:ea typeface="+mn-ea"/>
                  <a:cs typeface="FuturaPT-Book"/>
                </a:rPr>
                <a:t>Average n</a:t>
              </a:r>
              <a:r>
                <a:rPr kumimoji="0" sz="1100" b="0" i="0" u="none" strike="noStrike" kern="1200" cap="none" spc="0" normalizeH="0" baseline="0" noProof="0" dirty="0">
                  <a:ln>
                    <a:noFill/>
                  </a:ln>
                  <a:solidFill>
                    <a:prstClr val="black"/>
                  </a:solidFill>
                  <a:effectLst/>
                  <a:uLnTx/>
                  <a:uFillTx/>
                  <a:latin typeface="FuturaPT-Book"/>
                  <a:ea typeface="+mn-ea"/>
                  <a:cs typeface="FuturaPT-Book"/>
                </a:rPr>
                <a:t>oncompliance </a:t>
              </a:r>
              <a:r>
                <a:rPr kumimoji="0" sz="1100" b="0" i="0" u="none" strike="noStrike" kern="1200" cap="none" spc="-5" normalizeH="0" baseline="0" noProof="0" dirty="0">
                  <a:ln>
                    <a:noFill/>
                  </a:ln>
                  <a:solidFill>
                    <a:prstClr val="black"/>
                  </a:solidFill>
                  <a:effectLst/>
                  <a:uLnTx/>
                  <a:uFillTx/>
                  <a:latin typeface="FuturaPT-Book"/>
                  <a:ea typeface="+mn-ea"/>
                  <a:cs typeface="FuturaPT-Book"/>
                </a:rPr>
                <a:t>rates</a:t>
              </a:r>
              <a:r>
                <a:rPr kumimoji="0" lang="en-US" sz="1100" b="0" i="0" u="none" strike="noStrike" kern="1200" cap="none" spc="-5" normalizeH="0" baseline="0" noProof="0" dirty="0">
                  <a:ln>
                    <a:noFill/>
                  </a:ln>
                  <a:solidFill>
                    <a:prstClr val="black"/>
                  </a:solidFill>
                  <a:effectLst/>
                  <a:uLnTx/>
                  <a:uFillTx/>
                  <a:latin typeface="FuturaPT-Book"/>
                  <a:ea typeface="+mn-ea"/>
                  <a:cs typeface="FuturaPT-Book"/>
                </a:rPr>
                <a:t>, </a:t>
              </a:r>
              <a:r>
                <a:rPr kumimoji="0" sz="1100" b="0" i="0" u="none" strike="noStrike" kern="1200" cap="none" spc="0" normalizeH="0" baseline="0" noProof="0" dirty="0">
                  <a:ln>
                    <a:noFill/>
                  </a:ln>
                  <a:solidFill>
                    <a:prstClr val="black"/>
                  </a:solidFill>
                  <a:effectLst/>
                  <a:uLnTx/>
                  <a:uFillTx/>
                  <a:latin typeface="FuturaPT-Book"/>
                  <a:ea typeface="+mn-ea"/>
                  <a:cs typeface="FuturaPT-Book"/>
                </a:rPr>
                <a:t>by </a:t>
              </a:r>
              <a:r>
                <a:rPr kumimoji="0" sz="1100" b="0" i="0" u="none" strike="noStrike" kern="1200" cap="none" spc="-5" normalizeH="0" baseline="0" noProof="0" dirty="0">
                  <a:ln>
                    <a:noFill/>
                  </a:ln>
                  <a:solidFill>
                    <a:prstClr val="black"/>
                  </a:solidFill>
                  <a:effectLst/>
                  <a:uLnTx/>
                  <a:uFillTx/>
                  <a:latin typeface="FuturaPT-Book"/>
                  <a:ea typeface="+mn-ea"/>
                  <a:cs typeface="FuturaPT-Book"/>
                </a:rPr>
                <a:t>years </a:t>
              </a:r>
              <a:r>
                <a:rPr kumimoji="0" sz="1100" b="0" i="0" u="none" strike="noStrike" kern="1200" cap="none" spc="0" normalizeH="0" baseline="0" noProof="0" dirty="0">
                  <a:ln>
                    <a:noFill/>
                  </a:ln>
                  <a:solidFill>
                    <a:prstClr val="black"/>
                  </a:solidFill>
                  <a:effectLst/>
                  <a:uLnTx/>
                  <a:uFillTx/>
                  <a:latin typeface="FuturaPT-Book"/>
                  <a:ea typeface="+mn-ea"/>
                  <a:cs typeface="FuturaPT-Book"/>
                </a:rPr>
                <a:t>of </a:t>
              </a:r>
              <a:r>
                <a:rPr kumimoji="0" lang="en-US" sz="1100" b="0" i="0" u="none" strike="noStrike" kern="1200" cap="none" spc="0" normalizeH="0" baseline="0" noProof="0" dirty="0">
                  <a:ln>
                    <a:noFill/>
                  </a:ln>
                  <a:solidFill>
                    <a:prstClr val="black"/>
                  </a:solidFill>
                  <a:effectLst/>
                  <a:uLnTx/>
                  <a:uFillTx/>
                  <a:latin typeface="FuturaPT-Book"/>
                  <a:ea typeface="+mn-ea"/>
                  <a:cs typeface="FuturaPT-Book"/>
                </a:rPr>
                <a:t>firms </a:t>
              </a:r>
              <a:r>
                <a:rPr kumimoji="0" sz="1100" b="0" i="0" u="none" strike="noStrike" kern="1200" cap="none" spc="0" normalizeH="0" baseline="0" noProof="0" dirty="0">
                  <a:ln>
                    <a:noFill/>
                  </a:ln>
                  <a:solidFill>
                    <a:prstClr val="black"/>
                  </a:solidFill>
                  <a:effectLst/>
                  <a:uLnTx/>
                  <a:uFillTx/>
                  <a:latin typeface="FuturaPT-Book"/>
                  <a:ea typeface="+mn-ea"/>
                  <a:cs typeface="FuturaPT-Book"/>
                </a:rPr>
                <a:t>participation</a:t>
              </a:r>
              <a:r>
                <a:rPr kumimoji="0" sz="1100" b="0" i="0" u="none" strike="noStrike" kern="1200" cap="none" spc="-5" normalizeH="0" baseline="0" noProof="0" dirty="0">
                  <a:ln>
                    <a:noFill/>
                  </a:ln>
                  <a:solidFill>
                    <a:prstClr val="black"/>
                  </a:solidFill>
                  <a:effectLst/>
                  <a:uLnTx/>
                  <a:uFillTx/>
                  <a:latin typeface="FuturaPT-Book"/>
                  <a:ea typeface="+mn-ea"/>
                  <a:cs typeface="FuturaPT-Book"/>
                </a:rPr>
                <a:t> </a:t>
              </a:r>
              <a:r>
                <a:rPr kumimoji="0" lang="en-US" sz="1100" b="0" i="0" u="none" strike="noStrike" kern="1200" cap="none" spc="-5" normalizeH="0" baseline="0" noProof="0" dirty="0">
                  <a:ln>
                    <a:noFill/>
                  </a:ln>
                  <a:solidFill>
                    <a:prstClr val="black"/>
                  </a:solidFill>
                  <a:effectLst/>
                  <a:uLnTx/>
                  <a:uFillTx/>
                  <a:latin typeface="FuturaPT-Book"/>
                  <a:ea typeface="+mn-ea"/>
                  <a:cs typeface="FuturaPT-Book"/>
                </a:rPr>
                <a:t>in program </a:t>
              </a:r>
              <a:r>
                <a:rPr kumimoji="0" sz="1100" b="0" i="0" u="none" strike="noStrike" kern="1200" cap="none" spc="0" normalizeH="0" baseline="0" noProof="0" dirty="0">
                  <a:ln>
                    <a:noFill/>
                  </a:ln>
                  <a:solidFill>
                    <a:prstClr val="black"/>
                  </a:solidFill>
                  <a:effectLst/>
                  <a:uLnTx/>
                  <a:uFillTx/>
                  <a:latin typeface="FuturaPT-Book"/>
                  <a:ea typeface="+mn-ea"/>
                  <a:cs typeface="FuturaPT-Book"/>
                </a:rPr>
                <a:t>(%)</a:t>
              </a:r>
            </a:p>
          </p:txBody>
        </p:sp>
        <p:sp>
          <p:nvSpPr>
            <p:cNvPr id="8" name="object 8"/>
            <p:cNvSpPr txBox="1"/>
            <p:nvPr/>
          </p:nvSpPr>
          <p:spPr>
            <a:xfrm>
              <a:off x="4535928" y="4318505"/>
              <a:ext cx="104139" cy="177800"/>
            </a:xfrm>
            <a:prstGeom prst="rect">
              <a:avLst/>
            </a:prstGeom>
          </p:spPr>
          <p:txBody>
            <a:bodyPr vert="horz" wrap="square" lIns="0" tIns="12700" rIns="0" bIns="0" rtlCol="0">
              <a:spAutoFit/>
            </a:bodyPr>
            <a:lstStyle/>
            <a:p>
              <a:pPr marL="12700" marR="0" lvl="0" indent="0" algn="l" defTabSz="914400" rtl="0" eaLnBrk="1" fontAlgn="auto" latinLnBrk="0" hangingPunct="1">
                <a:lnSpc>
                  <a:spcPct val="100000"/>
                </a:lnSpc>
                <a:spcBef>
                  <a:spcPts val="100"/>
                </a:spcBef>
                <a:spcAft>
                  <a:spcPts val="0"/>
                </a:spcAft>
                <a:buClrTx/>
                <a:buSzTx/>
                <a:buFontTx/>
                <a:buNone/>
                <a:tabLst/>
                <a:defRPr/>
              </a:pPr>
              <a:r>
                <a:rPr kumimoji="0" sz="1000" b="0" i="0" u="none" strike="noStrike" kern="1200" cap="none" spc="0" normalizeH="0" baseline="0" noProof="0" dirty="0">
                  <a:ln>
                    <a:noFill/>
                  </a:ln>
                  <a:solidFill>
                    <a:prstClr val="black"/>
                  </a:solidFill>
                  <a:effectLst/>
                  <a:uLnTx/>
                  <a:uFillTx/>
                  <a:latin typeface="FuturaStd-Book"/>
                  <a:ea typeface="+mn-ea"/>
                  <a:cs typeface="FuturaStd-Book"/>
                </a:rPr>
                <a:t>0</a:t>
              </a:r>
            </a:p>
          </p:txBody>
        </p:sp>
        <p:sp>
          <p:nvSpPr>
            <p:cNvPr id="9" name="object 9"/>
            <p:cNvSpPr txBox="1"/>
            <p:nvPr/>
          </p:nvSpPr>
          <p:spPr>
            <a:xfrm>
              <a:off x="4535928" y="3734432"/>
              <a:ext cx="104139" cy="177800"/>
            </a:xfrm>
            <a:prstGeom prst="rect">
              <a:avLst/>
            </a:prstGeom>
          </p:spPr>
          <p:txBody>
            <a:bodyPr vert="horz" wrap="square" lIns="0" tIns="12700" rIns="0" bIns="0" rtlCol="0">
              <a:spAutoFit/>
            </a:bodyPr>
            <a:lstStyle/>
            <a:p>
              <a:pPr marL="12700" marR="0" lvl="0" indent="0" algn="l" defTabSz="914400" rtl="0" eaLnBrk="1" fontAlgn="auto" latinLnBrk="0" hangingPunct="1">
                <a:lnSpc>
                  <a:spcPct val="100000"/>
                </a:lnSpc>
                <a:spcBef>
                  <a:spcPts val="100"/>
                </a:spcBef>
                <a:spcAft>
                  <a:spcPts val="0"/>
                </a:spcAft>
                <a:buClrTx/>
                <a:buSzTx/>
                <a:buFontTx/>
                <a:buNone/>
                <a:tabLst/>
                <a:defRPr/>
              </a:pPr>
              <a:r>
                <a:rPr kumimoji="0" sz="1000" b="0" i="0" u="none" strike="noStrike" kern="1200" cap="none" spc="0" normalizeH="0" baseline="0" noProof="0" dirty="0">
                  <a:ln>
                    <a:noFill/>
                  </a:ln>
                  <a:solidFill>
                    <a:prstClr val="black"/>
                  </a:solidFill>
                  <a:effectLst/>
                  <a:uLnTx/>
                  <a:uFillTx/>
                  <a:latin typeface="FuturaStd-Book"/>
                  <a:ea typeface="+mn-ea"/>
                  <a:cs typeface="FuturaStd-Book"/>
                </a:rPr>
                <a:t>5</a:t>
              </a:r>
              <a:endParaRPr kumimoji="0" sz="1000" b="0" i="0" u="none" strike="noStrike" kern="1200" cap="none" spc="0" normalizeH="0" baseline="0" noProof="0">
                <a:ln>
                  <a:noFill/>
                </a:ln>
                <a:solidFill>
                  <a:prstClr val="black"/>
                </a:solidFill>
                <a:effectLst/>
                <a:uLnTx/>
                <a:uFillTx/>
                <a:latin typeface="FuturaStd-Book"/>
                <a:ea typeface="+mn-ea"/>
                <a:cs typeface="FuturaStd-Book"/>
              </a:endParaRPr>
            </a:p>
          </p:txBody>
        </p:sp>
        <p:sp>
          <p:nvSpPr>
            <p:cNvPr id="10" name="object 10"/>
            <p:cNvSpPr txBox="1"/>
            <p:nvPr/>
          </p:nvSpPr>
          <p:spPr>
            <a:xfrm>
              <a:off x="4457696" y="3150359"/>
              <a:ext cx="182245" cy="177800"/>
            </a:xfrm>
            <a:prstGeom prst="rect">
              <a:avLst/>
            </a:prstGeom>
          </p:spPr>
          <p:txBody>
            <a:bodyPr vert="horz" wrap="square" lIns="0" tIns="12700" rIns="0" bIns="0" rtlCol="0">
              <a:spAutoFit/>
            </a:bodyPr>
            <a:lstStyle/>
            <a:p>
              <a:pPr marL="12700" marR="0" lvl="0" indent="0" algn="l" defTabSz="914400" rtl="0" eaLnBrk="1" fontAlgn="auto" latinLnBrk="0" hangingPunct="1">
                <a:lnSpc>
                  <a:spcPct val="100000"/>
                </a:lnSpc>
                <a:spcBef>
                  <a:spcPts val="100"/>
                </a:spcBef>
                <a:spcAft>
                  <a:spcPts val="0"/>
                </a:spcAft>
                <a:buClrTx/>
                <a:buSzTx/>
                <a:buFontTx/>
                <a:buNone/>
                <a:tabLst/>
                <a:defRPr/>
              </a:pPr>
              <a:r>
                <a:rPr kumimoji="0" sz="1000" b="0" i="0" u="none" strike="noStrike" kern="1200" cap="none" spc="0" normalizeH="0" baseline="0" noProof="0" dirty="0">
                  <a:ln>
                    <a:noFill/>
                  </a:ln>
                  <a:solidFill>
                    <a:prstClr val="black"/>
                  </a:solidFill>
                  <a:effectLst/>
                  <a:uLnTx/>
                  <a:uFillTx/>
                  <a:latin typeface="FuturaStd-Book"/>
                  <a:ea typeface="+mn-ea"/>
                  <a:cs typeface="FuturaStd-Book"/>
                </a:rPr>
                <a:t>10</a:t>
              </a:r>
              <a:endParaRPr kumimoji="0" sz="1000" b="0" i="0" u="none" strike="noStrike" kern="1200" cap="none" spc="0" normalizeH="0" baseline="0" noProof="0">
                <a:ln>
                  <a:noFill/>
                </a:ln>
                <a:solidFill>
                  <a:prstClr val="black"/>
                </a:solidFill>
                <a:effectLst/>
                <a:uLnTx/>
                <a:uFillTx/>
                <a:latin typeface="FuturaStd-Book"/>
                <a:ea typeface="+mn-ea"/>
                <a:cs typeface="FuturaStd-Book"/>
              </a:endParaRPr>
            </a:p>
          </p:txBody>
        </p:sp>
        <p:sp>
          <p:nvSpPr>
            <p:cNvPr id="11" name="object 11"/>
            <p:cNvSpPr txBox="1"/>
            <p:nvPr/>
          </p:nvSpPr>
          <p:spPr>
            <a:xfrm>
              <a:off x="4457696" y="2566286"/>
              <a:ext cx="182245" cy="177800"/>
            </a:xfrm>
            <a:prstGeom prst="rect">
              <a:avLst/>
            </a:prstGeom>
          </p:spPr>
          <p:txBody>
            <a:bodyPr vert="horz" wrap="square" lIns="0" tIns="12700" rIns="0" bIns="0" rtlCol="0">
              <a:spAutoFit/>
            </a:bodyPr>
            <a:lstStyle/>
            <a:p>
              <a:pPr marL="12700" marR="0" lvl="0" indent="0" algn="l" defTabSz="914400" rtl="0" eaLnBrk="1" fontAlgn="auto" latinLnBrk="0" hangingPunct="1">
                <a:lnSpc>
                  <a:spcPct val="100000"/>
                </a:lnSpc>
                <a:spcBef>
                  <a:spcPts val="100"/>
                </a:spcBef>
                <a:spcAft>
                  <a:spcPts val="0"/>
                </a:spcAft>
                <a:buClrTx/>
                <a:buSzTx/>
                <a:buFontTx/>
                <a:buNone/>
                <a:tabLst/>
                <a:defRPr/>
              </a:pPr>
              <a:r>
                <a:rPr kumimoji="0" sz="1000" b="0" i="0" u="none" strike="noStrike" kern="1200" cap="none" spc="0" normalizeH="0" baseline="0" noProof="0" dirty="0">
                  <a:ln>
                    <a:noFill/>
                  </a:ln>
                  <a:solidFill>
                    <a:prstClr val="black"/>
                  </a:solidFill>
                  <a:effectLst/>
                  <a:uLnTx/>
                  <a:uFillTx/>
                  <a:latin typeface="FuturaStd-Book"/>
                  <a:ea typeface="+mn-ea"/>
                  <a:cs typeface="FuturaStd-Book"/>
                </a:rPr>
                <a:t>15</a:t>
              </a:r>
              <a:endParaRPr kumimoji="0" sz="1000" b="0" i="0" u="none" strike="noStrike" kern="1200" cap="none" spc="0" normalizeH="0" baseline="0" noProof="0">
                <a:ln>
                  <a:noFill/>
                </a:ln>
                <a:solidFill>
                  <a:prstClr val="black"/>
                </a:solidFill>
                <a:effectLst/>
                <a:uLnTx/>
                <a:uFillTx/>
                <a:latin typeface="FuturaStd-Book"/>
                <a:ea typeface="+mn-ea"/>
                <a:cs typeface="FuturaStd-Book"/>
              </a:endParaRPr>
            </a:p>
          </p:txBody>
        </p:sp>
        <p:sp>
          <p:nvSpPr>
            <p:cNvPr id="12" name="object 12"/>
            <p:cNvSpPr txBox="1"/>
            <p:nvPr/>
          </p:nvSpPr>
          <p:spPr>
            <a:xfrm>
              <a:off x="4457696" y="1982213"/>
              <a:ext cx="182245" cy="177800"/>
            </a:xfrm>
            <a:prstGeom prst="rect">
              <a:avLst/>
            </a:prstGeom>
          </p:spPr>
          <p:txBody>
            <a:bodyPr vert="horz" wrap="square" lIns="0" tIns="12700" rIns="0" bIns="0" rtlCol="0">
              <a:spAutoFit/>
            </a:bodyPr>
            <a:lstStyle/>
            <a:p>
              <a:pPr marL="12700" marR="0" lvl="0" indent="0" algn="l" defTabSz="914400" rtl="0" eaLnBrk="1" fontAlgn="auto" latinLnBrk="0" hangingPunct="1">
                <a:lnSpc>
                  <a:spcPct val="100000"/>
                </a:lnSpc>
                <a:spcBef>
                  <a:spcPts val="100"/>
                </a:spcBef>
                <a:spcAft>
                  <a:spcPts val="0"/>
                </a:spcAft>
                <a:buClrTx/>
                <a:buSzTx/>
                <a:buFontTx/>
                <a:buNone/>
                <a:tabLst/>
                <a:defRPr/>
              </a:pPr>
              <a:r>
                <a:rPr kumimoji="0" sz="1000" b="0" i="0" u="none" strike="noStrike" kern="1200" cap="none" spc="0" normalizeH="0" baseline="0" noProof="0" dirty="0">
                  <a:ln>
                    <a:noFill/>
                  </a:ln>
                  <a:solidFill>
                    <a:prstClr val="black"/>
                  </a:solidFill>
                  <a:effectLst/>
                  <a:uLnTx/>
                  <a:uFillTx/>
                  <a:latin typeface="FuturaStd-Book"/>
                  <a:ea typeface="+mn-ea"/>
                  <a:cs typeface="FuturaStd-Book"/>
                </a:rPr>
                <a:t>20</a:t>
              </a:r>
              <a:endParaRPr kumimoji="0" sz="1000" b="0" i="0" u="none" strike="noStrike" kern="1200" cap="none" spc="0" normalizeH="0" baseline="0" noProof="0">
                <a:ln>
                  <a:noFill/>
                </a:ln>
                <a:solidFill>
                  <a:prstClr val="black"/>
                </a:solidFill>
                <a:effectLst/>
                <a:uLnTx/>
                <a:uFillTx/>
                <a:latin typeface="FuturaStd-Book"/>
                <a:ea typeface="+mn-ea"/>
                <a:cs typeface="FuturaStd-Book"/>
              </a:endParaRPr>
            </a:p>
          </p:txBody>
        </p:sp>
        <p:sp>
          <p:nvSpPr>
            <p:cNvPr id="13" name="object 13"/>
            <p:cNvSpPr txBox="1"/>
            <p:nvPr/>
          </p:nvSpPr>
          <p:spPr>
            <a:xfrm>
              <a:off x="4774184" y="4430678"/>
              <a:ext cx="1593850" cy="177800"/>
            </a:xfrm>
            <a:prstGeom prst="rect">
              <a:avLst/>
            </a:prstGeom>
          </p:spPr>
          <p:txBody>
            <a:bodyPr vert="horz" wrap="square" lIns="0" tIns="12700" rIns="0" bIns="0" rtlCol="0">
              <a:spAutoFit/>
            </a:bodyPr>
            <a:lstStyle/>
            <a:p>
              <a:pPr marL="12700" marR="0" lvl="0" indent="0" algn="l" defTabSz="914400" rtl="0" eaLnBrk="1" fontAlgn="auto" latinLnBrk="0" hangingPunct="1">
                <a:lnSpc>
                  <a:spcPct val="100000"/>
                </a:lnSpc>
                <a:spcBef>
                  <a:spcPts val="100"/>
                </a:spcBef>
                <a:spcAft>
                  <a:spcPts val="0"/>
                </a:spcAft>
                <a:buClrTx/>
                <a:buSzTx/>
                <a:buFontTx/>
                <a:buNone/>
                <a:tabLst>
                  <a:tab pos="225425" algn="l"/>
                  <a:tab pos="438150" algn="l"/>
                  <a:tab pos="650875" algn="l"/>
                  <a:tab pos="863600" algn="l"/>
                  <a:tab pos="1076325" algn="l"/>
                  <a:tab pos="1289685" algn="l"/>
                  <a:tab pos="1502410" algn="l"/>
                </a:tabLst>
                <a:defRPr/>
              </a:pPr>
              <a:r>
                <a:rPr kumimoji="0" sz="1000" b="0" i="0" u="none" strike="noStrike" kern="1200" cap="none" spc="0" normalizeH="0" baseline="0" noProof="0" dirty="0">
                  <a:ln>
                    <a:noFill/>
                  </a:ln>
                  <a:solidFill>
                    <a:prstClr val="black"/>
                  </a:solidFill>
                  <a:effectLst/>
                  <a:uLnTx/>
                  <a:uFillTx/>
                  <a:latin typeface="FuturaStd-Book"/>
                  <a:ea typeface="+mn-ea"/>
                  <a:cs typeface="FuturaStd-Book"/>
                </a:rPr>
                <a:t>1	2	3	4	5	6	7	8</a:t>
              </a:r>
            </a:p>
          </p:txBody>
        </p:sp>
        <p:sp>
          <p:nvSpPr>
            <p:cNvPr id="35" name="object 35"/>
            <p:cNvSpPr/>
            <p:nvPr/>
          </p:nvSpPr>
          <p:spPr>
            <a:xfrm>
              <a:off x="6224981" y="3598646"/>
              <a:ext cx="182245" cy="812800"/>
            </a:xfrm>
            <a:custGeom>
              <a:avLst/>
              <a:gdLst/>
              <a:ahLst/>
              <a:cxnLst/>
              <a:rect l="l" t="t" r="r" b="b"/>
              <a:pathLst>
                <a:path w="182245" h="812800">
                  <a:moveTo>
                    <a:pt x="0" y="0"/>
                  </a:moveTo>
                  <a:lnTo>
                    <a:pt x="181927" y="0"/>
                  </a:lnTo>
                  <a:lnTo>
                    <a:pt x="181927" y="812457"/>
                  </a:lnTo>
                  <a:lnTo>
                    <a:pt x="0" y="812457"/>
                  </a:lnTo>
                  <a:lnTo>
                    <a:pt x="0" y="0"/>
                  </a:lnTo>
                  <a:close/>
                </a:path>
              </a:pathLst>
            </a:custGeom>
            <a:solidFill>
              <a:srgbClr val="F57D1F"/>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36" name="object 36"/>
            <p:cNvSpPr/>
            <p:nvPr/>
          </p:nvSpPr>
          <p:spPr>
            <a:xfrm>
              <a:off x="6009246" y="3331273"/>
              <a:ext cx="185420" cy="1080135"/>
            </a:xfrm>
            <a:custGeom>
              <a:avLst/>
              <a:gdLst/>
              <a:ahLst/>
              <a:cxnLst/>
              <a:rect l="l" t="t" r="r" b="b"/>
              <a:pathLst>
                <a:path w="185420" h="1080135">
                  <a:moveTo>
                    <a:pt x="0" y="0"/>
                  </a:moveTo>
                  <a:lnTo>
                    <a:pt x="185280" y="0"/>
                  </a:lnTo>
                  <a:lnTo>
                    <a:pt x="185280" y="1079830"/>
                  </a:lnTo>
                  <a:lnTo>
                    <a:pt x="0" y="1079830"/>
                  </a:lnTo>
                  <a:lnTo>
                    <a:pt x="0" y="0"/>
                  </a:lnTo>
                  <a:close/>
                </a:path>
              </a:pathLst>
            </a:custGeom>
            <a:solidFill>
              <a:srgbClr val="F57D1F"/>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37" name="object 37"/>
            <p:cNvSpPr/>
            <p:nvPr/>
          </p:nvSpPr>
          <p:spPr>
            <a:xfrm>
              <a:off x="5796889" y="3155137"/>
              <a:ext cx="182245" cy="1256030"/>
            </a:xfrm>
            <a:custGeom>
              <a:avLst/>
              <a:gdLst/>
              <a:ahLst/>
              <a:cxnLst/>
              <a:rect l="l" t="t" r="r" b="b"/>
              <a:pathLst>
                <a:path w="182245" h="1256029">
                  <a:moveTo>
                    <a:pt x="0" y="0"/>
                  </a:moveTo>
                  <a:lnTo>
                    <a:pt x="181914" y="0"/>
                  </a:lnTo>
                  <a:lnTo>
                    <a:pt x="181914" y="1255991"/>
                  </a:lnTo>
                  <a:lnTo>
                    <a:pt x="0" y="1255991"/>
                  </a:lnTo>
                  <a:lnTo>
                    <a:pt x="0" y="0"/>
                  </a:lnTo>
                  <a:close/>
                </a:path>
              </a:pathLst>
            </a:custGeom>
            <a:solidFill>
              <a:srgbClr val="F57D1F"/>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38" name="object 38"/>
            <p:cNvSpPr/>
            <p:nvPr/>
          </p:nvSpPr>
          <p:spPr>
            <a:xfrm>
              <a:off x="5584507" y="3055632"/>
              <a:ext cx="182245" cy="1355725"/>
            </a:xfrm>
            <a:custGeom>
              <a:avLst/>
              <a:gdLst/>
              <a:ahLst/>
              <a:cxnLst/>
              <a:rect l="l" t="t" r="r" b="b"/>
              <a:pathLst>
                <a:path w="182245" h="1355725">
                  <a:moveTo>
                    <a:pt x="0" y="0"/>
                  </a:moveTo>
                  <a:lnTo>
                    <a:pt x="181927" y="0"/>
                  </a:lnTo>
                  <a:lnTo>
                    <a:pt x="181927" y="1355471"/>
                  </a:lnTo>
                  <a:lnTo>
                    <a:pt x="0" y="1355471"/>
                  </a:lnTo>
                  <a:lnTo>
                    <a:pt x="0" y="0"/>
                  </a:lnTo>
                  <a:close/>
                </a:path>
              </a:pathLst>
            </a:custGeom>
            <a:solidFill>
              <a:srgbClr val="F57D1F"/>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39" name="object 39"/>
            <p:cNvSpPr/>
            <p:nvPr/>
          </p:nvSpPr>
          <p:spPr>
            <a:xfrm>
              <a:off x="5372150" y="3026613"/>
              <a:ext cx="182245" cy="1384935"/>
            </a:xfrm>
            <a:custGeom>
              <a:avLst/>
              <a:gdLst/>
              <a:ahLst/>
              <a:cxnLst/>
              <a:rect l="l" t="t" r="r" b="b"/>
              <a:pathLst>
                <a:path w="182245" h="1384935">
                  <a:moveTo>
                    <a:pt x="0" y="0"/>
                  </a:moveTo>
                  <a:lnTo>
                    <a:pt x="181914" y="0"/>
                  </a:lnTo>
                  <a:lnTo>
                    <a:pt x="181914" y="1384515"/>
                  </a:lnTo>
                  <a:lnTo>
                    <a:pt x="0" y="1384515"/>
                  </a:lnTo>
                  <a:lnTo>
                    <a:pt x="0" y="0"/>
                  </a:lnTo>
                  <a:close/>
                </a:path>
              </a:pathLst>
            </a:custGeom>
            <a:solidFill>
              <a:srgbClr val="F57D1F"/>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40" name="object 40"/>
            <p:cNvSpPr/>
            <p:nvPr/>
          </p:nvSpPr>
          <p:spPr>
            <a:xfrm>
              <a:off x="5159793" y="2808985"/>
              <a:ext cx="182245" cy="1602740"/>
            </a:xfrm>
            <a:custGeom>
              <a:avLst/>
              <a:gdLst/>
              <a:ahLst/>
              <a:cxnLst/>
              <a:rect l="l" t="t" r="r" b="b"/>
              <a:pathLst>
                <a:path w="182245" h="1602739">
                  <a:moveTo>
                    <a:pt x="0" y="0"/>
                  </a:moveTo>
                  <a:lnTo>
                    <a:pt x="181902" y="0"/>
                  </a:lnTo>
                  <a:lnTo>
                    <a:pt x="181902" y="1602117"/>
                  </a:lnTo>
                  <a:lnTo>
                    <a:pt x="0" y="1602117"/>
                  </a:lnTo>
                  <a:lnTo>
                    <a:pt x="0" y="0"/>
                  </a:lnTo>
                  <a:close/>
                </a:path>
              </a:pathLst>
            </a:custGeom>
            <a:solidFill>
              <a:srgbClr val="F57D1F"/>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41" name="object 41"/>
            <p:cNvSpPr/>
            <p:nvPr/>
          </p:nvSpPr>
          <p:spPr>
            <a:xfrm>
              <a:off x="4947411" y="2543695"/>
              <a:ext cx="182245" cy="1867535"/>
            </a:xfrm>
            <a:custGeom>
              <a:avLst/>
              <a:gdLst/>
              <a:ahLst/>
              <a:cxnLst/>
              <a:rect l="l" t="t" r="r" b="b"/>
              <a:pathLst>
                <a:path w="182245" h="1867535">
                  <a:moveTo>
                    <a:pt x="0" y="0"/>
                  </a:moveTo>
                  <a:lnTo>
                    <a:pt x="181927" y="0"/>
                  </a:lnTo>
                  <a:lnTo>
                    <a:pt x="181927" y="1867433"/>
                  </a:lnTo>
                  <a:lnTo>
                    <a:pt x="0" y="1867433"/>
                  </a:lnTo>
                  <a:lnTo>
                    <a:pt x="0" y="0"/>
                  </a:lnTo>
                  <a:close/>
                </a:path>
              </a:pathLst>
            </a:custGeom>
            <a:solidFill>
              <a:srgbClr val="F57D1F"/>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42" name="object 42"/>
            <p:cNvSpPr/>
            <p:nvPr/>
          </p:nvSpPr>
          <p:spPr>
            <a:xfrm>
              <a:off x="4735067" y="1940560"/>
              <a:ext cx="182245" cy="2470785"/>
            </a:xfrm>
            <a:custGeom>
              <a:avLst/>
              <a:gdLst/>
              <a:ahLst/>
              <a:cxnLst/>
              <a:rect l="l" t="t" r="r" b="b"/>
              <a:pathLst>
                <a:path w="182245" h="2470785">
                  <a:moveTo>
                    <a:pt x="0" y="2470543"/>
                  </a:moveTo>
                  <a:lnTo>
                    <a:pt x="181902" y="2470543"/>
                  </a:lnTo>
                  <a:lnTo>
                    <a:pt x="181902" y="0"/>
                  </a:lnTo>
                  <a:lnTo>
                    <a:pt x="0" y="0"/>
                  </a:lnTo>
                  <a:lnTo>
                    <a:pt x="0" y="2470543"/>
                  </a:lnTo>
                  <a:close/>
                </a:path>
              </a:pathLst>
            </a:custGeom>
            <a:solidFill>
              <a:srgbClr val="F57D1F"/>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43" name="object 43"/>
            <p:cNvSpPr/>
            <p:nvPr/>
          </p:nvSpPr>
          <p:spPr>
            <a:xfrm>
              <a:off x="4690361" y="4411126"/>
              <a:ext cx="1761489" cy="0"/>
            </a:xfrm>
            <a:custGeom>
              <a:avLst/>
              <a:gdLst/>
              <a:ahLst/>
              <a:cxnLst/>
              <a:rect l="l" t="t" r="r" b="b"/>
              <a:pathLst>
                <a:path w="1761489">
                  <a:moveTo>
                    <a:pt x="0" y="0"/>
                  </a:moveTo>
                  <a:lnTo>
                    <a:pt x="1761236" y="0"/>
                  </a:lnTo>
                </a:path>
              </a:pathLst>
            </a:custGeom>
            <a:ln w="12700">
              <a:solidFill>
                <a:srgbClr val="000000"/>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49" name="object 13">
              <a:extLst>
                <a:ext uri="{FF2B5EF4-FFF2-40B4-BE49-F238E27FC236}">
                  <a16:creationId xmlns:a16="http://schemas.microsoft.com/office/drawing/2014/main" id="{A63C253B-1883-4244-A79B-97433DC8A562}"/>
                </a:ext>
              </a:extLst>
            </p:cNvPr>
            <p:cNvSpPr txBox="1"/>
            <p:nvPr/>
          </p:nvSpPr>
          <p:spPr>
            <a:xfrm>
              <a:off x="4774184" y="4589738"/>
              <a:ext cx="1593850" cy="166712"/>
            </a:xfrm>
            <a:prstGeom prst="rect">
              <a:avLst/>
            </a:prstGeom>
          </p:spPr>
          <p:txBody>
            <a:bodyPr vert="horz" wrap="square" lIns="0" tIns="12700" rIns="0" bIns="0" rtlCol="0">
              <a:spAutoFit/>
            </a:bodyPr>
            <a:lstStyle/>
            <a:p>
              <a:pPr marL="12700" marR="0" lvl="0" indent="0" algn="ctr" defTabSz="914400" rtl="0" eaLnBrk="1" fontAlgn="auto" latinLnBrk="0" hangingPunct="1">
                <a:lnSpc>
                  <a:spcPct val="100000"/>
                </a:lnSpc>
                <a:spcBef>
                  <a:spcPts val="100"/>
                </a:spcBef>
                <a:spcAft>
                  <a:spcPts val="0"/>
                </a:spcAft>
                <a:buClrTx/>
                <a:buSzTx/>
                <a:buFontTx/>
                <a:buNone/>
                <a:tabLst>
                  <a:tab pos="225425" algn="l"/>
                  <a:tab pos="438150" algn="l"/>
                  <a:tab pos="650875" algn="l"/>
                  <a:tab pos="863600" algn="l"/>
                  <a:tab pos="1076325" algn="l"/>
                  <a:tab pos="1289685" algn="l"/>
                  <a:tab pos="1502410" algn="l"/>
                </a:tabLst>
                <a:defRPr/>
              </a:pPr>
              <a:r>
                <a:rPr kumimoji="0" lang="en-US" sz="1000" b="0" i="0" u="none" strike="noStrike" kern="1200" cap="none" spc="0" normalizeH="0" baseline="0" noProof="0" dirty="0">
                  <a:ln>
                    <a:noFill/>
                  </a:ln>
                  <a:solidFill>
                    <a:prstClr val="black"/>
                  </a:solidFill>
                  <a:effectLst/>
                  <a:uLnTx/>
                  <a:uFillTx/>
                  <a:latin typeface="FuturaStd-Book"/>
                  <a:ea typeface="+mn-ea"/>
                  <a:cs typeface="FuturaStd-Book"/>
                </a:rPr>
                <a:t>No. of years</a:t>
              </a:r>
              <a:endParaRPr kumimoji="0" sz="1000" b="0" i="0" u="none" strike="noStrike" kern="1200" cap="none" spc="0" normalizeH="0" baseline="0" noProof="0" dirty="0">
                <a:ln>
                  <a:noFill/>
                </a:ln>
                <a:solidFill>
                  <a:prstClr val="black"/>
                </a:solidFill>
                <a:effectLst/>
                <a:uLnTx/>
                <a:uFillTx/>
                <a:latin typeface="FuturaStd-Book"/>
                <a:ea typeface="+mn-ea"/>
                <a:cs typeface="FuturaStd-Book"/>
              </a:endParaRPr>
            </a:p>
          </p:txBody>
        </p:sp>
      </p:grpSp>
      <p:sp>
        <p:nvSpPr>
          <p:cNvPr id="56" name="object 5">
            <a:extLst>
              <a:ext uri="{FF2B5EF4-FFF2-40B4-BE49-F238E27FC236}">
                <a16:creationId xmlns:a16="http://schemas.microsoft.com/office/drawing/2014/main" id="{FFDCED85-B4FB-4494-A8AC-AEB2911BC211}"/>
              </a:ext>
            </a:extLst>
          </p:cNvPr>
          <p:cNvSpPr txBox="1"/>
          <p:nvPr/>
        </p:nvSpPr>
        <p:spPr>
          <a:xfrm>
            <a:off x="8347438" y="2537000"/>
            <a:ext cx="646821" cy="525785"/>
          </a:xfrm>
          <a:prstGeom prst="rect">
            <a:avLst/>
          </a:prstGeom>
          <a:solidFill>
            <a:srgbClr val="FCEADB"/>
          </a:solidFill>
        </p:spPr>
        <p:txBody>
          <a:bodyPr vert="horz" wrap="square" lIns="0" tIns="63500" rIns="0" bIns="0" rtlCol="0">
            <a:spAutoFit/>
          </a:bodyPr>
          <a:lstStyle>
            <a:defPPr>
              <a:defRPr lang="en-US"/>
            </a:defPPr>
            <a:lvl1pPr marL="12700" marR="5080" algn="r">
              <a:lnSpc>
                <a:spcPts val="920"/>
              </a:lnSpc>
              <a:spcBef>
                <a:spcPts val="500"/>
              </a:spcBef>
              <a:defRPr sz="900" b="0" i="1" kern="0" spc="-5">
                <a:latin typeface="Futura PT"/>
                <a:ea typeface="+mj-ea"/>
                <a:cs typeface="Futura PT"/>
              </a:defRPr>
            </a:lvl1pPr>
          </a:lstStyle>
          <a:p>
            <a:pPr marL="12700" marR="5080" lvl="0" indent="0" algn="r" defTabSz="914400" rtl="0" eaLnBrk="1" fontAlgn="auto" latinLnBrk="0" hangingPunct="1">
              <a:lnSpc>
                <a:spcPts val="920"/>
              </a:lnSpc>
              <a:spcBef>
                <a:spcPts val="500"/>
              </a:spcBef>
              <a:spcAft>
                <a:spcPts val="0"/>
              </a:spcAft>
              <a:buClrTx/>
              <a:buSzTx/>
              <a:buFontTx/>
              <a:buNone/>
              <a:tabLst/>
              <a:defRPr/>
            </a:pPr>
            <a:r>
              <a:rPr kumimoji="0" lang="en-US" sz="800" b="1" i="1" u="none" strike="noStrike" kern="0" cap="none" spc="-5" normalizeH="0" baseline="0" noProof="0" dirty="0">
                <a:ln>
                  <a:noFill/>
                </a:ln>
                <a:solidFill>
                  <a:prstClr val="black"/>
                </a:solidFill>
                <a:effectLst/>
                <a:uLnTx/>
                <a:uFillTx/>
                <a:latin typeface="Futura PT"/>
                <a:ea typeface="+mj-ea"/>
                <a:cs typeface="Futura PT"/>
              </a:rPr>
              <a:t>2017</a:t>
            </a:r>
            <a:r>
              <a:rPr kumimoji="0" lang="en-US" sz="800" b="0" i="1" u="none" strike="noStrike" kern="0" cap="none" spc="-5" normalizeH="0" baseline="0" noProof="0" dirty="0">
                <a:ln>
                  <a:noFill/>
                </a:ln>
                <a:solidFill>
                  <a:prstClr val="black"/>
                </a:solidFill>
                <a:effectLst/>
                <a:uLnTx/>
                <a:uFillTx/>
                <a:latin typeface="Futura PT"/>
                <a:ea typeface="+mj-ea"/>
                <a:cs typeface="Futura PT"/>
              </a:rPr>
              <a:t>: New policy implementation started.</a:t>
            </a:r>
            <a:endParaRPr kumimoji="0" sz="800" b="0" i="1" u="none" strike="noStrike" kern="0" cap="none" spc="-5" normalizeH="0" baseline="0" noProof="0" dirty="0">
              <a:ln>
                <a:noFill/>
              </a:ln>
              <a:solidFill>
                <a:prstClr val="black"/>
              </a:solidFill>
              <a:effectLst/>
              <a:uLnTx/>
              <a:uFillTx/>
              <a:latin typeface="Futura PT"/>
              <a:ea typeface="+mj-ea"/>
              <a:cs typeface="Futura PT"/>
            </a:endParaRPr>
          </a:p>
        </p:txBody>
      </p:sp>
      <p:sp>
        <p:nvSpPr>
          <p:cNvPr id="50" name="object 5">
            <a:extLst>
              <a:ext uri="{FF2B5EF4-FFF2-40B4-BE49-F238E27FC236}">
                <a16:creationId xmlns:a16="http://schemas.microsoft.com/office/drawing/2014/main" id="{E6339D0A-47D0-40CD-830D-1DA739131051}"/>
              </a:ext>
            </a:extLst>
          </p:cNvPr>
          <p:cNvSpPr txBox="1"/>
          <p:nvPr/>
        </p:nvSpPr>
        <p:spPr>
          <a:xfrm>
            <a:off x="7990922" y="1843840"/>
            <a:ext cx="1024789" cy="641201"/>
          </a:xfrm>
          <a:prstGeom prst="rect">
            <a:avLst/>
          </a:prstGeom>
          <a:solidFill>
            <a:srgbClr val="FCEADB"/>
          </a:solidFill>
        </p:spPr>
        <p:txBody>
          <a:bodyPr vert="horz" wrap="square" lIns="0" tIns="63500" rIns="0" bIns="0" rtlCol="0">
            <a:spAutoFit/>
          </a:bodyPr>
          <a:lstStyle>
            <a:defPPr>
              <a:defRPr lang="en-US"/>
            </a:defPPr>
            <a:lvl1pPr marL="12700" marR="5080" algn="r">
              <a:lnSpc>
                <a:spcPts val="920"/>
              </a:lnSpc>
              <a:spcBef>
                <a:spcPts val="500"/>
              </a:spcBef>
              <a:defRPr sz="900" b="0" i="1" kern="0" spc="-5">
                <a:latin typeface="Futura PT"/>
                <a:ea typeface="+mj-ea"/>
                <a:cs typeface="Futura PT"/>
              </a:defRPr>
            </a:lvl1pPr>
          </a:lstStyle>
          <a:p>
            <a:pPr marL="12700" marR="5080" lvl="0" indent="0" algn="r" defTabSz="914400" rtl="0" eaLnBrk="1" fontAlgn="auto" latinLnBrk="0" hangingPunct="1">
              <a:lnSpc>
                <a:spcPts val="920"/>
              </a:lnSpc>
              <a:spcBef>
                <a:spcPts val="500"/>
              </a:spcBef>
              <a:spcAft>
                <a:spcPts val="0"/>
              </a:spcAft>
              <a:buClrTx/>
              <a:buSzTx/>
              <a:buFontTx/>
              <a:buNone/>
              <a:tabLst/>
              <a:defRPr/>
            </a:pPr>
            <a:r>
              <a:rPr kumimoji="0" lang="en-US" sz="800" b="1" i="1" u="none" strike="noStrike" kern="0" cap="none" spc="-5" normalizeH="0" baseline="0" noProof="0" dirty="0">
                <a:ln>
                  <a:noFill/>
                </a:ln>
                <a:solidFill>
                  <a:prstClr val="black"/>
                </a:solidFill>
                <a:effectLst/>
                <a:uLnTx/>
                <a:uFillTx/>
                <a:latin typeface="Futura PT"/>
                <a:ea typeface="+mj-ea"/>
                <a:cs typeface="Futura PT"/>
              </a:rPr>
              <a:t>2015</a:t>
            </a:r>
            <a:r>
              <a:rPr kumimoji="0" lang="en-US" sz="800" b="0" i="1" u="none" strike="noStrike" kern="0" cap="none" spc="-5" normalizeH="0" baseline="0" noProof="0" dirty="0">
                <a:ln>
                  <a:noFill/>
                </a:ln>
                <a:solidFill>
                  <a:prstClr val="black"/>
                </a:solidFill>
                <a:effectLst/>
                <a:uLnTx/>
                <a:uFillTx/>
                <a:latin typeface="Futura PT"/>
                <a:ea typeface="+mj-ea"/>
                <a:cs typeface="Futura PT"/>
              </a:rPr>
              <a:t>: New policy of public disclosure of firms that failed to meet key labor standards announced.</a:t>
            </a:r>
            <a:endParaRPr kumimoji="0" sz="800" b="0" i="1" u="none" strike="noStrike" kern="0" cap="none" spc="-5" normalizeH="0" baseline="0" noProof="0" dirty="0">
              <a:ln>
                <a:noFill/>
              </a:ln>
              <a:solidFill>
                <a:prstClr val="black"/>
              </a:solidFill>
              <a:effectLst/>
              <a:uLnTx/>
              <a:uFillTx/>
              <a:latin typeface="Futura PT"/>
              <a:ea typeface="+mj-ea"/>
              <a:cs typeface="Futura PT"/>
            </a:endParaRPr>
          </a:p>
        </p:txBody>
      </p:sp>
      <p:grpSp>
        <p:nvGrpSpPr>
          <p:cNvPr id="19" name="Group 18">
            <a:extLst>
              <a:ext uri="{FF2B5EF4-FFF2-40B4-BE49-F238E27FC236}">
                <a16:creationId xmlns:a16="http://schemas.microsoft.com/office/drawing/2014/main" id="{876315E7-8F3D-4C2B-A7C4-FE54E73ED100}"/>
              </a:ext>
            </a:extLst>
          </p:cNvPr>
          <p:cNvGrpSpPr/>
          <p:nvPr/>
        </p:nvGrpSpPr>
        <p:grpSpPr>
          <a:xfrm>
            <a:off x="6908571" y="2133523"/>
            <a:ext cx="1652473" cy="2278203"/>
            <a:chOff x="6908571" y="2133523"/>
            <a:chExt cx="1652473" cy="2278203"/>
          </a:xfrm>
        </p:grpSpPr>
        <p:sp>
          <p:nvSpPr>
            <p:cNvPr id="76" name="object 76"/>
            <p:cNvSpPr/>
            <p:nvPr/>
          </p:nvSpPr>
          <p:spPr>
            <a:xfrm>
              <a:off x="8398484" y="3162668"/>
              <a:ext cx="162560" cy="1249045"/>
            </a:xfrm>
            <a:custGeom>
              <a:avLst/>
              <a:gdLst/>
              <a:ahLst/>
              <a:cxnLst/>
              <a:rect l="l" t="t" r="r" b="b"/>
              <a:pathLst>
                <a:path w="162559" h="1249045">
                  <a:moveTo>
                    <a:pt x="0" y="0"/>
                  </a:moveTo>
                  <a:lnTo>
                    <a:pt x="162102" y="0"/>
                  </a:lnTo>
                  <a:lnTo>
                    <a:pt x="162102" y="1248448"/>
                  </a:lnTo>
                  <a:lnTo>
                    <a:pt x="0" y="1248448"/>
                  </a:lnTo>
                  <a:lnTo>
                    <a:pt x="0" y="0"/>
                  </a:lnTo>
                  <a:close/>
                </a:path>
              </a:pathLst>
            </a:custGeom>
            <a:solidFill>
              <a:srgbClr val="F57D1F"/>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77" name="object 77"/>
            <p:cNvSpPr/>
            <p:nvPr/>
          </p:nvSpPr>
          <p:spPr>
            <a:xfrm>
              <a:off x="8214347" y="2765361"/>
              <a:ext cx="158750" cy="1645920"/>
            </a:xfrm>
            <a:custGeom>
              <a:avLst/>
              <a:gdLst/>
              <a:ahLst/>
              <a:cxnLst/>
              <a:rect l="l" t="t" r="r" b="b"/>
              <a:pathLst>
                <a:path w="158750" h="1645920">
                  <a:moveTo>
                    <a:pt x="0" y="0"/>
                  </a:moveTo>
                  <a:lnTo>
                    <a:pt x="158737" y="0"/>
                  </a:lnTo>
                  <a:lnTo>
                    <a:pt x="158737" y="1645780"/>
                  </a:lnTo>
                  <a:lnTo>
                    <a:pt x="0" y="1645780"/>
                  </a:lnTo>
                  <a:lnTo>
                    <a:pt x="0" y="0"/>
                  </a:lnTo>
                  <a:close/>
                </a:path>
              </a:pathLst>
            </a:custGeom>
            <a:solidFill>
              <a:srgbClr val="F57D1F"/>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78" name="object 78"/>
            <p:cNvSpPr/>
            <p:nvPr/>
          </p:nvSpPr>
          <p:spPr>
            <a:xfrm>
              <a:off x="8026857" y="2598166"/>
              <a:ext cx="162560" cy="1813560"/>
            </a:xfrm>
            <a:custGeom>
              <a:avLst/>
              <a:gdLst/>
              <a:ahLst/>
              <a:cxnLst/>
              <a:rect l="l" t="t" r="r" b="b"/>
              <a:pathLst>
                <a:path w="162559" h="1813560">
                  <a:moveTo>
                    <a:pt x="0" y="0"/>
                  </a:moveTo>
                  <a:lnTo>
                    <a:pt x="162102" y="0"/>
                  </a:lnTo>
                  <a:lnTo>
                    <a:pt x="162102" y="1812950"/>
                  </a:lnTo>
                  <a:lnTo>
                    <a:pt x="0" y="1812950"/>
                  </a:lnTo>
                  <a:lnTo>
                    <a:pt x="0" y="0"/>
                  </a:lnTo>
                  <a:close/>
                </a:path>
              </a:pathLst>
            </a:custGeom>
            <a:solidFill>
              <a:srgbClr val="F57D1F"/>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80" name="object 80"/>
            <p:cNvSpPr/>
            <p:nvPr/>
          </p:nvSpPr>
          <p:spPr>
            <a:xfrm>
              <a:off x="7655217" y="2448356"/>
              <a:ext cx="158750" cy="1962785"/>
            </a:xfrm>
            <a:custGeom>
              <a:avLst/>
              <a:gdLst/>
              <a:ahLst/>
              <a:cxnLst/>
              <a:rect l="l" t="t" r="r" b="b"/>
              <a:pathLst>
                <a:path w="158750" h="1962785">
                  <a:moveTo>
                    <a:pt x="0" y="0"/>
                  </a:moveTo>
                  <a:lnTo>
                    <a:pt x="158711" y="0"/>
                  </a:lnTo>
                  <a:lnTo>
                    <a:pt x="158711" y="1962785"/>
                  </a:lnTo>
                  <a:lnTo>
                    <a:pt x="0" y="1962785"/>
                  </a:lnTo>
                  <a:lnTo>
                    <a:pt x="0" y="0"/>
                  </a:lnTo>
                  <a:close/>
                </a:path>
              </a:pathLst>
            </a:custGeom>
            <a:solidFill>
              <a:srgbClr val="F8B783"/>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81" name="object 81"/>
            <p:cNvSpPr/>
            <p:nvPr/>
          </p:nvSpPr>
          <p:spPr>
            <a:xfrm>
              <a:off x="7467739" y="2767520"/>
              <a:ext cx="162560" cy="1644014"/>
            </a:xfrm>
            <a:custGeom>
              <a:avLst/>
              <a:gdLst/>
              <a:ahLst/>
              <a:cxnLst/>
              <a:rect l="l" t="t" r="r" b="b"/>
              <a:pathLst>
                <a:path w="162559" h="1644014">
                  <a:moveTo>
                    <a:pt x="0" y="0"/>
                  </a:moveTo>
                  <a:lnTo>
                    <a:pt x="162077" y="0"/>
                  </a:lnTo>
                  <a:lnTo>
                    <a:pt x="162077" y="1643621"/>
                  </a:lnTo>
                  <a:lnTo>
                    <a:pt x="0" y="1643621"/>
                  </a:lnTo>
                  <a:lnTo>
                    <a:pt x="0" y="0"/>
                  </a:lnTo>
                  <a:close/>
                </a:path>
              </a:pathLst>
            </a:custGeom>
            <a:solidFill>
              <a:srgbClr val="F8B783"/>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82" name="object 82"/>
            <p:cNvSpPr/>
            <p:nvPr/>
          </p:nvSpPr>
          <p:spPr>
            <a:xfrm>
              <a:off x="7283602" y="2613380"/>
              <a:ext cx="158750" cy="1798320"/>
            </a:xfrm>
            <a:custGeom>
              <a:avLst/>
              <a:gdLst/>
              <a:ahLst/>
              <a:cxnLst/>
              <a:rect l="l" t="t" r="r" b="b"/>
              <a:pathLst>
                <a:path w="158750" h="1798320">
                  <a:moveTo>
                    <a:pt x="0" y="0"/>
                  </a:moveTo>
                  <a:lnTo>
                    <a:pt x="158737" y="0"/>
                  </a:lnTo>
                  <a:lnTo>
                    <a:pt x="158737" y="1797761"/>
                  </a:lnTo>
                  <a:lnTo>
                    <a:pt x="0" y="1797761"/>
                  </a:lnTo>
                  <a:lnTo>
                    <a:pt x="0" y="0"/>
                  </a:lnTo>
                  <a:close/>
                </a:path>
              </a:pathLst>
            </a:custGeom>
            <a:solidFill>
              <a:srgbClr val="F8B783"/>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83" name="object 83"/>
            <p:cNvSpPr/>
            <p:nvPr/>
          </p:nvSpPr>
          <p:spPr>
            <a:xfrm>
              <a:off x="7096049" y="2687180"/>
              <a:ext cx="162560" cy="1724025"/>
            </a:xfrm>
            <a:custGeom>
              <a:avLst/>
              <a:gdLst/>
              <a:ahLst/>
              <a:cxnLst/>
              <a:rect l="l" t="t" r="r" b="b"/>
              <a:pathLst>
                <a:path w="162559" h="1724025">
                  <a:moveTo>
                    <a:pt x="0" y="0"/>
                  </a:moveTo>
                  <a:lnTo>
                    <a:pt x="162153" y="0"/>
                  </a:lnTo>
                  <a:lnTo>
                    <a:pt x="162153" y="1723936"/>
                  </a:lnTo>
                  <a:lnTo>
                    <a:pt x="0" y="1723936"/>
                  </a:lnTo>
                  <a:lnTo>
                    <a:pt x="0" y="0"/>
                  </a:lnTo>
                  <a:close/>
                </a:path>
              </a:pathLst>
            </a:custGeom>
            <a:solidFill>
              <a:srgbClr val="F8B783"/>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84" name="object 84"/>
            <p:cNvSpPr/>
            <p:nvPr/>
          </p:nvSpPr>
          <p:spPr>
            <a:xfrm>
              <a:off x="6908571" y="2235568"/>
              <a:ext cx="162560" cy="2176145"/>
            </a:xfrm>
            <a:custGeom>
              <a:avLst/>
              <a:gdLst/>
              <a:ahLst/>
              <a:cxnLst/>
              <a:rect l="l" t="t" r="r" b="b"/>
              <a:pathLst>
                <a:path w="162559" h="2176145">
                  <a:moveTo>
                    <a:pt x="0" y="0"/>
                  </a:moveTo>
                  <a:lnTo>
                    <a:pt x="162077" y="0"/>
                  </a:lnTo>
                  <a:lnTo>
                    <a:pt x="162077" y="2175573"/>
                  </a:lnTo>
                  <a:lnTo>
                    <a:pt x="0" y="2175573"/>
                  </a:lnTo>
                  <a:lnTo>
                    <a:pt x="0" y="0"/>
                  </a:lnTo>
                  <a:close/>
                </a:path>
              </a:pathLst>
            </a:custGeom>
            <a:solidFill>
              <a:srgbClr val="F8B783"/>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79" name="object 79"/>
            <p:cNvSpPr/>
            <p:nvPr/>
          </p:nvSpPr>
          <p:spPr>
            <a:xfrm>
              <a:off x="7839341" y="2133523"/>
              <a:ext cx="162560" cy="2277745"/>
            </a:xfrm>
            <a:custGeom>
              <a:avLst/>
              <a:gdLst/>
              <a:ahLst/>
              <a:cxnLst/>
              <a:rect l="l" t="t" r="r" b="b"/>
              <a:pathLst>
                <a:path w="162559" h="2277745">
                  <a:moveTo>
                    <a:pt x="0" y="0"/>
                  </a:moveTo>
                  <a:lnTo>
                    <a:pt x="162115" y="0"/>
                  </a:lnTo>
                  <a:lnTo>
                    <a:pt x="162115" y="2277618"/>
                  </a:lnTo>
                  <a:lnTo>
                    <a:pt x="0" y="2277618"/>
                  </a:lnTo>
                  <a:lnTo>
                    <a:pt x="0" y="0"/>
                  </a:lnTo>
                  <a:close/>
                </a:path>
              </a:pathLst>
            </a:custGeom>
            <a:solidFill>
              <a:srgbClr val="F8B179"/>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grpSp>
      <p:sp>
        <p:nvSpPr>
          <p:cNvPr id="85" name="object 85"/>
          <p:cNvSpPr/>
          <p:nvPr/>
        </p:nvSpPr>
        <p:spPr>
          <a:xfrm>
            <a:off x="6853959" y="4411138"/>
            <a:ext cx="1761489" cy="0"/>
          </a:xfrm>
          <a:custGeom>
            <a:avLst/>
            <a:gdLst/>
            <a:ahLst/>
            <a:cxnLst/>
            <a:rect l="l" t="t" r="r" b="b"/>
            <a:pathLst>
              <a:path w="1761490">
                <a:moveTo>
                  <a:pt x="1761235" y="0"/>
                </a:moveTo>
                <a:lnTo>
                  <a:pt x="0" y="0"/>
                </a:lnTo>
              </a:path>
            </a:pathLst>
          </a:custGeom>
          <a:ln w="12700">
            <a:solidFill>
              <a:srgbClr val="000000"/>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66" name="object 44">
            <a:extLst>
              <a:ext uri="{FF2B5EF4-FFF2-40B4-BE49-F238E27FC236}">
                <a16:creationId xmlns:a16="http://schemas.microsoft.com/office/drawing/2014/main" id="{306CE487-5104-4A9D-BB31-8A1E55B62BE0}"/>
              </a:ext>
            </a:extLst>
          </p:cNvPr>
          <p:cNvSpPr txBox="1"/>
          <p:nvPr/>
        </p:nvSpPr>
        <p:spPr>
          <a:xfrm>
            <a:off x="6720328" y="4339143"/>
            <a:ext cx="104139" cy="166712"/>
          </a:xfrm>
          <a:prstGeom prst="rect">
            <a:avLst/>
          </a:prstGeom>
        </p:spPr>
        <p:txBody>
          <a:bodyPr vert="horz" wrap="square" lIns="0" tIns="12700" rIns="0" bIns="0" rtlCol="0">
            <a:spAutoFit/>
          </a:bodyPr>
          <a:lstStyle/>
          <a:p>
            <a:pPr marL="12700" marR="0" lvl="0" indent="0" algn="l" defTabSz="914400" rtl="0" eaLnBrk="1" fontAlgn="auto" latinLnBrk="0" hangingPunct="1">
              <a:lnSpc>
                <a:spcPct val="100000"/>
              </a:lnSpc>
              <a:spcBef>
                <a:spcPts val="100"/>
              </a:spcBef>
              <a:spcAft>
                <a:spcPts val="0"/>
              </a:spcAft>
              <a:buClrTx/>
              <a:buSzTx/>
              <a:buFontTx/>
              <a:buNone/>
              <a:tabLst/>
              <a:defRPr/>
            </a:pPr>
            <a:r>
              <a:rPr kumimoji="0" lang="en-US" sz="1000" b="0" i="0" u="none" strike="noStrike" kern="1200" cap="none" spc="0" normalizeH="0" baseline="0" noProof="0" dirty="0">
                <a:ln>
                  <a:noFill/>
                </a:ln>
                <a:solidFill>
                  <a:prstClr val="black"/>
                </a:solidFill>
                <a:effectLst/>
                <a:uLnTx/>
                <a:uFillTx/>
                <a:latin typeface="FuturaStd-Book"/>
                <a:ea typeface="+mn-ea"/>
                <a:cs typeface="FuturaStd-Book"/>
              </a:rPr>
              <a:t>0</a:t>
            </a:r>
            <a:endParaRPr kumimoji="0" sz="1000" b="0" i="0" u="none" strike="noStrike" kern="1200" cap="none" spc="0" normalizeH="0" baseline="0" noProof="0" dirty="0">
              <a:ln>
                <a:noFill/>
              </a:ln>
              <a:solidFill>
                <a:prstClr val="black"/>
              </a:solidFill>
              <a:effectLst/>
              <a:uLnTx/>
              <a:uFillTx/>
              <a:latin typeface="FuturaStd-Book"/>
              <a:ea typeface="+mn-ea"/>
              <a:cs typeface="FuturaStd-Book"/>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8"/>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89"/>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90"/>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5"/>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44"/>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45"/>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46"/>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47"/>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48"/>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91"/>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93"/>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94"/>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19"/>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85"/>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66"/>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50"/>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5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 grpId="0" animBg="1"/>
      <p:bldP spid="89" grpId="0" animBg="1"/>
      <p:bldP spid="90" grpId="0" animBg="1"/>
      <p:bldP spid="5" grpId="0"/>
      <p:bldP spid="7" grpId="0"/>
      <p:bldP spid="44" grpId="0"/>
      <p:bldP spid="45" grpId="0"/>
      <p:bldP spid="46" grpId="0"/>
      <p:bldP spid="47" grpId="0"/>
      <p:bldP spid="48" grpId="0" animBg="1"/>
      <p:bldP spid="91" grpId="0"/>
      <p:bldP spid="93" grpId="0"/>
      <p:bldP spid="94" grpId="0"/>
      <p:bldP spid="56" grpId="0" animBg="1"/>
      <p:bldP spid="50" grpId="0" animBg="1"/>
      <p:bldP spid="85" grpId="0" animBg="1"/>
      <p:bldP spid="66"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1B863C-7EC8-4D97-94F4-2A74BE23CA1D}"/>
              </a:ext>
            </a:extLst>
          </p:cNvPr>
          <p:cNvSpPr>
            <a:spLocks noGrp="1"/>
          </p:cNvSpPr>
          <p:nvPr>
            <p:ph type="title"/>
          </p:nvPr>
        </p:nvSpPr>
        <p:spPr>
          <a:xfrm>
            <a:off x="468629" y="230842"/>
            <a:ext cx="8343901" cy="307777"/>
          </a:xfrm>
        </p:spPr>
        <p:txBody>
          <a:bodyPr/>
          <a:lstStyle/>
          <a:p>
            <a:r>
              <a:rPr lang="en-US" sz="2000" dirty="0"/>
              <a:t>The threat to rules-based trade may be a historical inevitability</a:t>
            </a:r>
          </a:p>
        </p:txBody>
      </p:sp>
      <p:sp>
        <p:nvSpPr>
          <p:cNvPr id="4" name="Slide Number Placeholder 3">
            <a:extLst>
              <a:ext uri="{FF2B5EF4-FFF2-40B4-BE49-F238E27FC236}">
                <a16:creationId xmlns:a16="http://schemas.microsoft.com/office/drawing/2014/main" id="{D4E5C890-AB1A-454C-AB68-A6764C907EC2}"/>
              </a:ext>
            </a:extLst>
          </p:cNvPr>
          <p:cNvSpPr>
            <a:spLocks noGrp="1"/>
          </p:cNvSpPr>
          <p:nvPr>
            <p:ph type="sldNum" sz="quarter" idx="7"/>
          </p:nvPr>
        </p:nvSpPr>
        <p:spPr>
          <a:xfrm>
            <a:off x="332866" y="4963239"/>
            <a:ext cx="1700530" cy="123111"/>
          </a:xfrm>
        </p:spPr>
        <p:txBody>
          <a:bodyPr/>
          <a:lstStyle/>
          <a:p>
            <a:pPr marL="38100" marR="0" lvl="0" indent="0" algn="l" defTabSz="914400" rtl="0" eaLnBrk="1" fontAlgn="auto" latinLnBrk="0" hangingPunct="1">
              <a:lnSpc>
                <a:spcPct val="100000"/>
              </a:lnSpc>
              <a:spcBef>
                <a:spcPts val="65"/>
              </a:spcBef>
              <a:spcAft>
                <a:spcPts val="0"/>
              </a:spcAft>
              <a:buClrTx/>
              <a:buSzTx/>
              <a:buFontTx/>
              <a:buNone/>
              <a:tabLst/>
              <a:defRPr/>
            </a:pPr>
            <a:fld id="{81D60167-4931-47E6-BA6A-407CBD079E47}" type="slidenum">
              <a:rPr kumimoji="0" lang="en-US" sz="800" b="0" i="0" u="none" strike="noStrike" kern="1200" cap="none" spc="0" normalizeH="0" baseline="0" noProof="0" smtClean="0">
                <a:ln>
                  <a:noFill/>
                </a:ln>
                <a:solidFill>
                  <a:prstClr val="black"/>
                </a:solidFill>
                <a:effectLst/>
                <a:uLnTx/>
                <a:uFillTx/>
                <a:latin typeface="FuturaPT-Demi"/>
                <a:ea typeface="+mn-ea"/>
                <a:cs typeface="FuturaPT-Demi"/>
              </a:rPr>
              <a:pPr marL="38100" marR="0" lvl="0" indent="0" algn="l" defTabSz="914400" rtl="0" eaLnBrk="1" fontAlgn="auto" latinLnBrk="0" hangingPunct="1">
                <a:lnSpc>
                  <a:spcPct val="100000"/>
                </a:lnSpc>
                <a:spcBef>
                  <a:spcPts val="65"/>
                </a:spcBef>
                <a:spcAft>
                  <a:spcPts val="0"/>
                </a:spcAft>
                <a:buClrTx/>
                <a:buSzTx/>
                <a:buFontTx/>
                <a:buNone/>
                <a:tabLst/>
                <a:defRPr/>
              </a:pPr>
              <a:t>35</a:t>
            </a:fld>
            <a:r>
              <a:rPr kumimoji="0" lang="en-US" sz="800" b="1" i="0" u="none" strike="noStrike" kern="1200" cap="none" spc="0" normalizeH="0" baseline="0" noProof="0">
                <a:ln>
                  <a:noFill/>
                </a:ln>
                <a:solidFill>
                  <a:prstClr val="black"/>
                </a:solidFill>
                <a:effectLst/>
                <a:uLnTx/>
                <a:uFillTx/>
                <a:latin typeface="FuturaPT-Demi"/>
                <a:ea typeface="+mn-ea"/>
                <a:cs typeface="FuturaPT-Demi"/>
              </a:rPr>
              <a:t>  </a:t>
            </a:r>
            <a:r>
              <a:rPr kumimoji="0" lang="en-US" sz="800" b="0" i="0" u="none" strike="noStrike" kern="1200" cap="none" spc="0" normalizeH="0" baseline="0" noProof="0">
                <a:ln>
                  <a:noFill/>
                </a:ln>
                <a:solidFill>
                  <a:prstClr val="black"/>
                </a:solidFill>
                <a:effectLst/>
                <a:uLnTx/>
                <a:uFillTx/>
                <a:latin typeface="FuturaPT-Light"/>
                <a:ea typeface="+mn-ea"/>
              </a:rPr>
              <a:t>|  </a:t>
            </a:r>
            <a:r>
              <a:rPr kumimoji="0" lang="en-US" sz="800" b="0" i="0" u="none" strike="noStrike" kern="1200" cap="none" spc="-10" normalizeH="0" baseline="0" noProof="0">
                <a:ln>
                  <a:noFill/>
                </a:ln>
                <a:solidFill>
                  <a:prstClr val="black"/>
                </a:solidFill>
                <a:effectLst/>
                <a:uLnTx/>
                <a:uFillTx/>
                <a:latin typeface="FuturaPT-Light"/>
                <a:ea typeface="+mn-ea"/>
              </a:rPr>
              <a:t>World </a:t>
            </a:r>
            <a:r>
              <a:rPr kumimoji="0" lang="en-US" sz="800" b="0" i="0" u="none" strike="noStrike" kern="1200" cap="none" spc="-5" normalizeH="0" baseline="0" noProof="0">
                <a:ln>
                  <a:noFill/>
                </a:ln>
                <a:solidFill>
                  <a:prstClr val="black"/>
                </a:solidFill>
                <a:effectLst/>
                <a:uLnTx/>
                <a:uFillTx/>
                <a:latin typeface="FuturaPT-Light"/>
                <a:ea typeface="+mn-ea"/>
              </a:rPr>
              <a:t>Development </a:t>
            </a:r>
            <a:r>
              <a:rPr kumimoji="0" lang="en-US" sz="800" b="0" i="0" u="none" strike="noStrike" kern="1200" cap="none" spc="-10" normalizeH="0" baseline="0" noProof="0">
                <a:ln>
                  <a:noFill/>
                </a:ln>
                <a:solidFill>
                  <a:prstClr val="black"/>
                </a:solidFill>
                <a:effectLst/>
                <a:uLnTx/>
                <a:uFillTx/>
                <a:latin typeface="FuturaPT-Light"/>
                <a:ea typeface="+mn-ea"/>
              </a:rPr>
              <a:t>Report</a:t>
            </a:r>
            <a:r>
              <a:rPr kumimoji="0" lang="en-US" sz="800" b="0" i="0" u="none" strike="noStrike" kern="1200" cap="none" spc="80" normalizeH="0" baseline="0" noProof="0">
                <a:ln>
                  <a:noFill/>
                </a:ln>
                <a:solidFill>
                  <a:prstClr val="black"/>
                </a:solidFill>
                <a:effectLst/>
                <a:uLnTx/>
                <a:uFillTx/>
                <a:latin typeface="FuturaPT-Light"/>
                <a:ea typeface="+mn-ea"/>
              </a:rPr>
              <a:t> </a:t>
            </a:r>
            <a:r>
              <a:rPr kumimoji="0" lang="en-US" sz="800" b="0" i="0" u="none" strike="noStrike" kern="1200" cap="none" spc="-10" normalizeH="0" baseline="0" noProof="0">
                <a:ln>
                  <a:noFill/>
                </a:ln>
                <a:solidFill>
                  <a:prstClr val="black"/>
                </a:solidFill>
                <a:effectLst/>
                <a:uLnTx/>
                <a:uFillTx/>
                <a:latin typeface="FuturaPT-Light"/>
                <a:ea typeface="+mn-ea"/>
              </a:rPr>
              <a:t>2020</a:t>
            </a:r>
            <a:endParaRPr kumimoji="0" lang="en-US" sz="800" b="0" i="0" u="none" strike="noStrike" kern="1200" cap="none" spc="-10" normalizeH="0" baseline="0" noProof="0" dirty="0">
              <a:ln>
                <a:noFill/>
              </a:ln>
              <a:solidFill>
                <a:prstClr val="black"/>
              </a:solidFill>
              <a:effectLst/>
              <a:uLnTx/>
              <a:uFillTx/>
              <a:latin typeface="FuturaPT-Light"/>
              <a:ea typeface="+mn-ea"/>
            </a:endParaRPr>
          </a:p>
        </p:txBody>
      </p:sp>
      <p:sp>
        <p:nvSpPr>
          <p:cNvPr id="5" name="Rectangle 4">
            <a:extLst>
              <a:ext uri="{FF2B5EF4-FFF2-40B4-BE49-F238E27FC236}">
                <a16:creationId xmlns:a16="http://schemas.microsoft.com/office/drawing/2014/main" id="{3265390B-BF14-465F-8E82-3A0D9C9FE44A}"/>
              </a:ext>
            </a:extLst>
          </p:cNvPr>
          <p:cNvSpPr/>
          <p:nvPr/>
        </p:nvSpPr>
        <p:spPr>
          <a:xfrm>
            <a:off x="332866" y="666750"/>
            <a:ext cx="8506334" cy="615553"/>
          </a:xfrm>
          <a:prstGeom prst="rect">
            <a:avLst/>
          </a:prstGeom>
        </p:spPr>
        <p:txBody>
          <a:bodyPr wrap="square">
            <a:spAutoFit/>
          </a:bodyPr>
          <a:lstStyle/>
          <a:p>
            <a:pPr defTabSz="685800"/>
            <a:r>
              <a:rPr lang="en-US" sz="1600" dirty="0">
                <a:solidFill>
                  <a:prstClr val="black"/>
                </a:solidFill>
              </a:rPr>
              <a:t>Shifts in trade shares and changes in policy stance: The UK and US Share of World Trade, 1800-2016</a:t>
            </a:r>
          </a:p>
          <a:p>
            <a:pPr defTabSz="685800"/>
            <a:endParaRPr lang="en-US" dirty="0">
              <a:solidFill>
                <a:prstClr val="black"/>
              </a:solidFill>
            </a:endParaRPr>
          </a:p>
        </p:txBody>
      </p:sp>
      <p:pic>
        <p:nvPicPr>
          <p:cNvPr id="6" name="Picture 5">
            <a:extLst>
              <a:ext uri="{FF2B5EF4-FFF2-40B4-BE49-F238E27FC236}">
                <a16:creationId xmlns:a16="http://schemas.microsoft.com/office/drawing/2014/main" id="{90A7F8D4-ABA9-4ACE-8C79-28CE75375F3E}"/>
              </a:ext>
            </a:extLst>
          </p:cNvPr>
          <p:cNvPicPr>
            <a:picLocks noChangeAspect="1"/>
          </p:cNvPicPr>
          <p:nvPr/>
        </p:nvPicPr>
        <p:blipFill>
          <a:blip r:embed="rId3"/>
          <a:stretch>
            <a:fillRect/>
          </a:stretch>
        </p:blipFill>
        <p:spPr>
          <a:xfrm>
            <a:off x="914400" y="1184195"/>
            <a:ext cx="7231784" cy="3630355"/>
          </a:xfrm>
          <a:prstGeom prst="rect">
            <a:avLst/>
          </a:prstGeom>
        </p:spPr>
      </p:pic>
      <p:sp>
        <p:nvSpPr>
          <p:cNvPr id="7" name="Rectangle 6">
            <a:extLst>
              <a:ext uri="{FF2B5EF4-FFF2-40B4-BE49-F238E27FC236}">
                <a16:creationId xmlns:a16="http://schemas.microsoft.com/office/drawing/2014/main" id="{3AA51BE7-DD7C-43D5-8F9B-7D35A06AA4B6}"/>
              </a:ext>
            </a:extLst>
          </p:cNvPr>
          <p:cNvSpPr/>
          <p:nvPr/>
        </p:nvSpPr>
        <p:spPr>
          <a:xfrm>
            <a:off x="5562600" y="1184195"/>
            <a:ext cx="2583584" cy="3063955"/>
          </a:xfrm>
          <a:prstGeom prst="rect">
            <a:avLst/>
          </a:prstGeom>
          <a:solidFill>
            <a:srgbClr val="F1E0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461889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object 8">
            <a:extLst>
              <a:ext uri="{FF2B5EF4-FFF2-40B4-BE49-F238E27FC236}">
                <a16:creationId xmlns:a16="http://schemas.microsoft.com/office/drawing/2014/main" id="{9F2F6E6B-34C1-4E3C-9B50-3C48B84FDF0D}"/>
              </a:ext>
            </a:extLst>
          </p:cNvPr>
          <p:cNvSpPr/>
          <p:nvPr/>
        </p:nvSpPr>
        <p:spPr>
          <a:xfrm>
            <a:off x="6307670" y="0"/>
            <a:ext cx="2836545" cy="5143500"/>
          </a:xfrm>
          <a:custGeom>
            <a:avLst/>
            <a:gdLst/>
            <a:ahLst/>
            <a:cxnLst/>
            <a:rect l="l" t="t" r="r" b="b"/>
            <a:pathLst>
              <a:path w="2836545" h="5143500">
                <a:moveTo>
                  <a:pt x="0" y="5143500"/>
                </a:moveTo>
                <a:lnTo>
                  <a:pt x="2836329" y="5143500"/>
                </a:lnTo>
                <a:lnTo>
                  <a:pt x="2836329" y="0"/>
                </a:lnTo>
                <a:lnTo>
                  <a:pt x="0" y="0"/>
                </a:lnTo>
                <a:lnTo>
                  <a:pt x="0" y="5143500"/>
                </a:lnTo>
                <a:close/>
              </a:path>
            </a:pathLst>
          </a:custGeom>
          <a:solidFill>
            <a:srgbClr val="FCEADB"/>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3" name="object 3"/>
          <p:cNvSpPr txBox="1">
            <a:spLocks noGrp="1"/>
          </p:cNvSpPr>
          <p:nvPr>
            <p:ph type="title"/>
          </p:nvPr>
        </p:nvSpPr>
        <p:spPr>
          <a:xfrm>
            <a:off x="495300" y="466344"/>
            <a:ext cx="2693836" cy="1716175"/>
          </a:xfrm>
          <a:prstGeom prst="rect">
            <a:avLst/>
          </a:prstGeom>
        </p:spPr>
        <p:txBody>
          <a:bodyPr vert="horz" wrap="square" lIns="0" tIns="68580" rIns="0" bIns="0" rtlCol="0">
            <a:spAutoFit/>
          </a:bodyPr>
          <a:lstStyle/>
          <a:p>
            <a:pPr marL="12700" marR="5080">
              <a:lnSpc>
                <a:spcPts val="3200"/>
              </a:lnSpc>
              <a:spcBef>
                <a:spcPts val="540"/>
              </a:spcBef>
            </a:pPr>
            <a:r>
              <a:rPr sz="3000" b="0" spc="-5" dirty="0">
                <a:latin typeface="Futura PT Bold" panose="020B0902020204020203" pitchFamily="34" charset="0"/>
              </a:rPr>
              <a:t>Deepen  </a:t>
            </a:r>
            <a:r>
              <a:rPr sz="3000" b="0" dirty="0">
                <a:latin typeface="Futura PT Bold" panose="020B0902020204020203" pitchFamily="34" charset="0"/>
              </a:rPr>
              <a:t>traditional  </a:t>
            </a:r>
            <a:r>
              <a:rPr sz="3000" b="0" spc="5" dirty="0">
                <a:latin typeface="Futura PT Bold" panose="020B0902020204020203" pitchFamily="34" charset="0"/>
              </a:rPr>
              <a:t>trade  </a:t>
            </a:r>
            <a:r>
              <a:rPr sz="3000" b="0" spc="-5" dirty="0">
                <a:solidFill>
                  <a:srgbClr val="F47C21"/>
                </a:solidFill>
                <a:latin typeface="Futura PT Bold" panose="020B0902020204020203" pitchFamily="34" charset="0"/>
              </a:rPr>
              <a:t>c</a:t>
            </a:r>
            <a:r>
              <a:rPr sz="3000" b="0" spc="-20" dirty="0">
                <a:solidFill>
                  <a:srgbClr val="F47C21"/>
                </a:solidFill>
                <a:latin typeface="Futura PT Bold" panose="020B0902020204020203" pitchFamily="34" charset="0"/>
              </a:rPr>
              <a:t>o</a:t>
            </a:r>
            <a:r>
              <a:rPr sz="3000" b="0" spc="-10" dirty="0">
                <a:solidFill>
                  <a:srgbClr val="F47C21"/>
                </a:solidFill>
                <a:latin typeface="Futura PT Bold" panose="020B0902020204020203" pitchFamily="34" charset="0"/>
              </a:rPr>
              <a:t>op</a:t>
            </a:r>
            <a:r>
              <a:rPr sz="3000" b="0" dirty="0">
                <a:solidFill>
                  <a:srgbClr val="F47C21"/>
                </a:solidFill>
                <a:latin typeface="Futura PT Bold" panose="020B0902020204020203" pitchFamily="34" charset="0"/>
              </a:rPr>
              <a:t>er</a:t>
            </a:r>
            <a:r>
              <a:rPr sz="3000" b="0" spc="30" dirty="0">
                <a:solidFill>
                  <a:srgbClr val="F47C21"/>
                </a:solidFill>
                <a:latin typeface="Futura PT Bold" panose="020B0902020204020203" pitchFamily="34" charset="0"/>
              </a:rPr>
              <a:t>a</a:t>
            </a:r>
            <a:r>
              <a:rPr sz="3000" b="0" spc="15" dirty="0">
                <a:solidFill>
                  <a:srgbClr val="F47C21"/>
                </a:solidFill>
                <a:latin typeface="Futura PT Bold" panose="020B0902020204020203" pitchFamily="34" charset="0"/>
              </a:rPr>
              <a:t>t</a:t>
            </a:r>
            <a:r>
              <a:rPr sz="3000" b="0" spc="-15" dirty="0">
                <a:solidFill>
                  <a:srgbClr val="F47C21"/>
                </a:solidFill>
                <a:latin typeface="Futura PT Bold" panose="020B0902020204020203" pitchFamily="34" charset="0"/>
              </a:rPr>
              <a:t>i</a:t>
            </a:r>
            <a:r>
              <a:rPr sz="3000" b="0" spc="-10" dirty="0">
                <a:solidFill>
                  <a:srgbClr val="F47C21"/>
                </a:solidFill>
                <a:latin typeface="Futura PT Bold" panose="020B0902020204020203" pitchFamily="34" charset="0"/>
              </a:rPr>
              <a:t>on</a:t>
            </a:r>
            <a:endParaRPr sz="3000" b="0" dirty="0">
              <a:latin typeface="Futura PT Bold" panose="020B0902020204020203" pitchFamily="34" charset="0"/>
            </a:endParaRPr>
          </a:p>
        </p:txBody>
      </p:sp>
      <p:sp>
        <p:nvSpPr>
          <p:cNvPr id="14" name="Slide Number Placeholder 13">
            <a:extLst>
              <a:ext uri="{FF2B5EF4-FFF2-40B4-BE49-F238E27FC236}">
                <a16:creationId xmlns:a16="http://schemas.microsoft.com/office/drawing/2014/main" id="{DCDB8100-3D1F-43EF-8E00-A1DC01B19521}"/>
              </a:ext>
            </a:extLst>
          </p:cNvPr>
          <p:cNvSpPr>
            <a:spLocks noGrp="1"/>
          </p:cNvSpPr>
          <p:nvPr>
            <p:ph type="sldNum" sz="quarter" idx="7"/>
          </p:nvPr>
        </p:nvSpPr>
        <p:spPr/>
        <p:txBody>
          <a:bodyPr/>
          <a:lstStyle/>
          <a:p>
            <a:pPr marL="38100" marR="0" lvl="0" indent="0" algn="l" defTabSz="914400" rtl="0" eaLnBrk="1" fontAlgn="auto" latinLnBrk="0" hangingPunct="1">
              <a:lnSpc>
                <a:spcPct val="100000"/>
              </a:lnSpc>
              <a:spcBef>
                <a:spcPts val="65"/>
              </a:spcBef>
              <a:spcAft>
                <a:spcPts val="0"/>
              </a:spcAft>
              <a:buClrTx/>
              <a:buSzTx/>
              <a:buFontTx/>
              <a:buNone/>
              <a:tabLst/>
              <a:defRPr/>
            </a:pPr>
            <a:fld id="{81D60167-4931-47E6-BA6A-407CBD079E47}" type="slidenum">
              <a:rPr kumimoji="0" lang="en-US" sz="800" b="0" i="0" u="none" strike="noStrike" kern="1200" cap="none" spc="0" normalizeH="0" baseline="0" noProof="0" smtClean="0">
                <a:ln>
                  <a:noFill/>
                </a:ln>
                <a:solidFill>
                  <a:prstClr val="black"/>
                </a:solidFill>
                <a:effectLst/>
                <a:uLnTx/>
                <a:uFillTx/>
                <a:latin typeface="FuturaPT-Demi"/>
                <a:ea typeface="+mn-ea"/>
                <a:cs typeface="FuturaPT-Demi"/>
              </a:rPr>
              <a:pPr marL="38100" marR="0" lvl="0" indent="0" algn="l" defTabSz="914400" rtl="0" eaLnBrk="1" fontAlgn="auto" latinLnBrk="0" hangingPunct="1">
                <a:lnSpc>
                  <a:spcPct val="100000"/>
                </a:lnSpc>
                <a:spcBef>
                  <a:spcPts val="65"/>
                </a:spcBef>
                <a:spcAft>
                  <a:spcPts val="0"/>
                </a:spcAft>
                <a:buClrTx/>
                <a:buSzTx/>
                <a:buFontTx/>
                <a:buNone/>
                <a:tabLst/>
                <a:defRPr/>
              </a:pPr>
              <a:t>36</a:t>
            </a:fld>
            <a:r>
              <a:rPr kumimoji="0" lang="en-US" sz="800" b="1" i="0" u="none" strike="noStrike" kern="1200" cap="none" spc="0" normalizeH="0" baseline="0" noProof="0">
                <a:ln>
                  <a:noFill/>
                </a:ln>
                <a:solidFill>
                  <a:prstClr val="black"/>
                </a:solidFill>
                <a:effectLst/>
                <a:uLnTx/>
                <a:uFillTx/>
                <a:latin typeface="FuturaPT-Demi"/>
                <a:ea typeface="+mn-ea"/>
                <a:cs typeface="FuturaPT-Demi"/>
              </a:rPr>
              <a:t>  </a:t>
            </a:r>
            <a:r>
              <a:rPr kumimoji="0" lang="en-US" sz="800" b="0" i="0" u="none" strike="noStrike" kern="1200" cap="none" spc="0" normalizeH="0" baseline="0" noProof="0">
                <a:ln>
                  <a:noFill/>
                </a:ln>
                <a:solidFill>
                  <a:prstClr val="black"/>
                </a:solidFill>
                <a:effectLst/>
                <a:uLnTx/>
                <a:uFillTx/>
                <a:latin typeface="FuturaPT-Light"/>
                <a:ea typeface="+mn-ea"/>
              </a:rPr>
              <a:t>|  </a:t>
            </a:r>
            <a:r>
              <a:rPr kumimoji="0" lang="en-US" sz="800" b="0" i="0" u="none" strike="noStrike" kern="1200" cap="none" spc="-10" normalizeH="0" baseline="0" noProof="0">
                <a:ln>
                  <a:noFill/>
                </a:ln>
                <a:solidFill>
                  <a:prstClr val="black"/>
                </a:solidFill>
                <a:effectLst/>
                <a:uLnTx/>
                <a:uFillTx/>
                <a:latin typeface="FuturaPT-Light"/>
                <a:ea typeface="+mn-ea"/>
              </a:rPr>
              <a:t>World </a:t>
            </a:r>
            <a:r>
              <a:rPr kumimoji="0" lang="en-US" sz="800" b="0" i="0" u="none" strike="noStrike" kern="1200" cap="none" spc="-5" normalizeH="0" baseline="0" noProof="0">
                <a:ln>
                  <a:noFill/>
                </a:ln>
                <a:solidFill>
                  <a:prstClr val="black"/>
                </a:solidFill>
                <a:effectLst/>
                <a:uLnTx/>
                <a:uFillTx/>
                <a:latin typeface="FuturaPT-Light"/>
                <a:ea typeface="+mn-ea"/>
              </a:rPr>
              <a:t>Development </a:t>
            </a:r>
            <a:r>
              <a:rPr kumimoji="0" lang="en-US" sz="800" b="0" i="0" u="none" strike="noStrike" kern="1200" cap="none" spc="-10" normalizeH="0" baseline="0" noProof="0">
                <a:ln>
                  <a:noFill/>
                </a:ln>
                <a:solidFill>
                  <a:prstClr val="black"/>
                </a:solidFill>
                <a:effectLst/>
                <a:uLnTx/>
                <a:uFillTx/>
                <a:latin typeface="FuturaPT-Light"/>
                <a:ea typeface="+mn-ea"/>
              </a:rPr>
              <a:t>Report</a:t>
            </a:r>
            <a:r>
              <a:rPr kumimoji="0" lang="en-US" sz="800" b="0" i="0" u="none" strike="noStrike" kern="1200" cap="none" spc="80" normalizeH="0" baseline="0" noProof="0">
                <a:ln>
                  <a:noFill/>
                </a:ln>
                <a:solidFill>
                  <a:prstClr val="black"/>
                </a:solidFill>
                <a:effectLst/>
                <a:uLnTx/>
                <a:uFillTx/>
                <a:latin typeface="FuturaPT-Light"/>
                <a:ea typeface="+mn-ea"/>
              </a:rPr>
              <a:t> </a:t>
            </a:r>
            <a:r>
              <a:rPr kumimoji="0" lang="en-US" sz="800" b="0" i="0" u="none" strike="noStrike" kern="1200" cap="none" spc="-10" normalizeH="0" baseline="0" noProof="0">
                <a:ln>
                  <a:noFill/>
                </a:ln>
                <a:solidFill>
                  <a:prstClr val="black"/>
                </a:solidFill>
                <a:effectLst/>
                <a:uLnTx/>
                <a:uFillTx/>
                <a:latin typeface="FuturaPT-Light"/>
                <a:ea typeface="+mn-ea"/>
              </a:rPr>
              <a:t>2020</a:t>
            </a:r>
            <a:endParaRPr kumimoji="0" lang="en-US" sz="800" b="0" i="0" u="none" strike="noStrike" kern="1200" cap="none" spc="-10" normalizeH="0" baseline="0" noProof="0" dirty="0">
              <a:ln>
                <a:noFill/>
              </a:ln>
              <a:solidFill>
                <a:prstClr val="black"/>
              </a:solidFill>
              <a:effectLst/>
              <a:uLnTx/>
              <a:uFillTx/>
              <a:latin typeface="FuturaPT-Light"/>
              <a:ea typeface="+mn-ea"/>
            </a:endParaRPr>
          </a:p>
        </p:txBody>
      </p:sp>
      <p:grpSp>
        <p:nvGrpSpPr>
          <p:cNvPr id="11" name="Group 10">
            <a:extLst>
              <a:ext uri="{FF2B5EF4-FFF2-40B4-BE49-F238E27FC236}">
                <a16:creationId xmlns:a16="http://schemas.microsoft.com/office/drawing/2014/main" id="{393D2631-C895-476F-A5E7-9F7AD084130E}"/>
              </a:ext>
            </a:extLst>
          </p:cNvPr>
          <p:cNvGrpSpPr/>
          <p:nvPr/>
        </p:nvGrpSpPr>
        <p:grpSpPr>
          <a:xfrm>
            <a:off x="6880570" y="3172409"/>
            <a:ext cx="1631314" cy="1452931"/>
            <a:chOff x="6880570" y="3172409"/>
            <a:chExt cx="1631314" cy="1452931"/>
          </a:xfrm>
        </p:grpSpPr>
        <p:sp>
          <p:nvSpPr>
            <p:cNvPr id="2" name="object 2"/>
            <p:cNvSpPr txBox="1"/>
            <p:nvPr/>
          </p:nvSpPr>
          <p:spPr>
            <a:xfrm>
              <a:off x="6880570" y="3898900"/>
              <a:ext cx="1631314" cy="726440"/>
            </a:xfrm>
            <a:prstGeom prst="rect">
              <a:avLst/>
            </a:prstGeom>
          </p:spPr>
          <p:txBody>
            <a:bodyPr vert="horz" wrap="square" lIns="0" tIns="33019" rIns="0" bIns="0" rtlCol="0">
              <a:spAutoFit/>
            </a:bodyPr>
            <a:lstStyle/>
            <a:p>
              <a:pPr marL="12700" marR="5080" lvl="0" indent="0" algn="ctr" defTabSz="914400" rtl="0" eaLnBrk="1" fontAlgn="auto" latinLnBrk="0" hangingPunct="1">
                <a:lnSpc>
                  <a:spcPts val="1800"/>
                </a:lnSpc>
                <a:spcBef>
                  <a:spcPts val="259"/>
                </a:spcBef>
                <a:spcAft>
                  <a:spcPts val="0"/>
                </a:spcAft>
                <a:buClrTx/>
                <a:buSzTx/>
                <a:buFontTx/>
                <a:buNone/>
                <a:tabLst/>
                <a:defRPr/>
              </a:pPr>
              <a:r>
                <a:rPr kumimoji="0" sz="1600" b="0" i="0" u="none" strike="noStrike" kern="1200" cap="none" spc="0" normalizeH="0" baseline="0" noProof="0" dirty="0">
                  <a:ln>
                    <a:noFill/>
                  </a:ln>
                  <a:solidFill>
                    <a:prstClr val="black"/>
                  </a:solidFill>
                  <a:effectLst/>
                  <a:uLnTx/>
                  <a:uFillTx/>
                  <a:latin typeface="FuturaPT-Demi"/>
                  <a:ea typeface="+mn-ea"/>
                  <a:cs typeface="FuturaPT-Demi"/>
                </a:rPr>
                <a:t>Reconsider</a:t>
              </a:r>
              <a:r>
                <a:rPr kumimoji="0" sz="1600" b="0" i="0" u="none" strike="noStrike" kern="1200" cap="none" spc="-100" normalizeH="0" baseline="0" noProof="0" dirty="0">
                  <a:ln>
                    <a:noFill/>
                  </a:ln>
                  <a:solidFill>
                    <a:prstClr val="black"/>
                  </a:solidFill>
                  <a:effectLst/>
                  <a:uLnTx/>
                  <a:uFillTx/>
                  <a:latin typeface="FuturaPT-Demi"/>
                  <a:ea typeface="+mn-ea"/>
                  <a:cs typeface="FuturaPT-Demi"/>
                </a:rPr>
                <a:t> </a:t>
              </a:r>
              <a:r>
                <a:rPr kumimoji="0" sz="1600" b="0" i="0" u="none" strike="noStrike" kern="1200" cap="none" spc="0" normalizeH="0" baseline="0" noProof="0" dirty="0">
                  <a:ln>
                    <a:noFill/>
                  </a:ln>
                  <a:solidFill>
                    <a:prstClr val="black"/>
                  </a:solidFill>
                  <a:effectLst/>
                  <a:uLnTx/>
                  <a:uFillTx/>
                  <a:latin typeface="FuturaPT-Demi"/>
                  <a:ea typeface="+mn-ea"/>
                  <a:cs typeface="FuturaPT-Demi"/>
                </a:rPr>
                <a:t>special  and differential  </a:t>
              </a:r>
              <a:r>
                <a:rPr kumimoji="0" sz="1600" b="0" i="0" u="none" strike="noStrike" kern="1200" cap="none" spc="-5" normalizeH="0" baseline="0" noProof="0" dirty="0">
                  <a:ln>
                    <a:noFill/>
                  </a:ln>
                  <a:solidFill>
                    <a:prstClr val="black"/>
                  </a:solidFill>
                  <a:effectLst/>
                  <a:uLnTx/>
                  <a:uFillTx/>
                  <a:latin typeface="FuturaPT-Demi"/>
                  <a:ea typeface="+mn-ea"/>
                  <a:cs typeface="FuturaPT-Demi"/>
                </a:rPr>
                <a:t>treatment</a:t>
              </a:r>
              <a:endParaRPr kumimoji="0" sz="1600" b="0" i="0" u="none" strike="noStrike" kern="1200" cap="none" spc="0" normalizeH="0" baseline="0" noProof="0">
                <a:ln>
                  <a:noFill/>
                </a:ln>
                <a:solidFill>
                  <a:prstClr val="black"/>
                </a:solidFill>
                <a:effectLst/>
                <a:uLnTx/>
                <a:uFillTx/>
                <a:latin typeface="FuturaPT-Demi"/>
                <a:ea typeface="+mn-ea"/>
                <a:cs typeface="FuturaPT-Demi"/>
              </a:endParaRPr>
            </a:p>
          </p:txBody>
        </p:sp>
        <p:pic>
          <p:nvPicPr>
            <p:cNvPr id="9" name="Graphic 8" descr="Magnifying glass">
              <a:extLst>
                <a:ext uri="{FF2B5EF4-FFF2-40B4-BE49-F238E27FC236}">
                  <a16:creationId xmlns:a16="http://schemas.microsoft.com/office/drawing/2014/main" id="{00D51EB1-C298-4982-BDEA-A479C744C3AD}"/>
                </a:ext>
              </a:extLst>
            </p:cNvPr>
            <p:cNvPicPr>
              <a:picLocks noChangeAspect="1"/>
            </p:cNvPicPr>
            <p:nvPr/>
          </p:nvPicPr>
          <p:blipFill>
            <a:blip r:embed="rId2" cstate="email">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298617" y="3172409"/>
              <a:ext cx="726440" cy="726440"/>
            </a:xfrm>
            <a:prstGeom prst="rect">
              <a:avLst/>
            </a:prstGeom>
          </p:spPr>
        </p:pic>
      </p:grpSp>
      <p:grpSp>
        <p:nvGrpSpPr>
          <p:cNvPr id="10" name="Group 9">
            <a:extLst>
              <a:ext uri="{FF2B5EF4-FFF2-40B4-BE49-F238E27FC236}">
                <a16:creationId xmlns:a16="http://schemas.microsoft.com/office/drawing/2014/main" id="{F0FBD28A-1C60-49A7-B85B-7FC9285757B3}"/>
              </a:ext>
            </a:extLst>
          </p:cNvPr>
          <p:cNvGrpSpPr/>
          <p:nvPr/>
        </p:nvGrpSpPr>
        <p:grpSpPr>
          <a:xfrm>
            <a:off x="4277778" y="3191458"/>
            <a:ext cx="1177290" cy="1205231"/>
            <a:chOff x="4277778" y="3191458"/>
            <a:chExt cx="1177290" cy="1205231"/>
          </a:xfrm>
        </p:grpSpPr>
        <p:sp>
          <p:nvSpPr>
            <p:cNvPr id="5" name="object 5"/>
            <p:cNvSpPr txBox="1"/>
            <p:nvPr/>
          </p:nvSpPr>
          <p:spPr>
            <a:xfrm>
              <a:off x="4277778" y="3898849"/>
              <a:ext cx="1177290" cy="497840"/>
            </a:xfrm>
            <a:prstGeom prst="rect">
              <a:avLst/>
            </a:prstGeom>
          </p:spPr>
          <p:txBody>
            <a:bodyPr vert="horz" wrap="square" lIns="0" tIns="33019" rIns="0" bIns="0" rtlCol="0">
              <a:spAutoFit/>
            </a:bodyPr>
            <a:lstStyle/>
            <a:p>
              <a:pPr marL="147955" marR="5080" lvl="0" indent="-135890" algn="l" defTabSz="914400" rtl="0" eaLnBrk="1" fontAlgn="auto" latinLnBrk="0" hangingPunct="1">
                <a:lnSpc>
                  <a:spcPts val="1800"/>
                </a:lnSpc>
                <a:spcBef>
                  <a:spcPts val="259"/>
                </a:spcBef>
                <a:spcAft>
                  <a:spcPts val="0"/>
                </a:spcAft>
                <a:buClrTx/>
                <a:buSzTx/>
                <a:buFontTx/>
                <a:buNone/>
                <a:tabLst/>
                <a:defRPr/>
              </a:pPr>
              <a:r>
                <a:rPr kumimoji="0" sz="1600" b="0" i="0" u="none" strike="noStrike" kern="1200" cap="none" spc="0" normalizeH="0" baseline="0" noProof="0" dirty="0">
                  <a:ln>
                    <a:noFill/>
                  </a:ln>
                  <a:solidFill>
                    <a:prstClr val="black"/>
                  </a:solidFill>
                  <a:effectLst/>
                  <a:uLnTx/>
                  <a:uFillTx/>
                  <a:latin typeface="FuturaPT-Demi"/>
                  <a:ea typeface="+mn-ea"/>
                  <a:cs typeface="FuturaPT-Demi"/>
                </a:rPr>
                <a:t>Combat</a:t>
              </a:r>
              <a:r>
                <a:rPr kumimoji="0" sz="1600" b="0" i="0" u="none" strike="noStrike" kern="1200" cap="none" spc="-95" normalizeH="0" baseline="0" noProof="0" dirty="0">
                  <a:ln>
                    <a:noFill/>
                  </a:ln>
                  <a:solidFill>
                    <a:prstClr val="black"/>
                  </a:solidFill>
                  <a:effectLst/>
                  <a:uLnTx/>
                  <a:uFillTx/>
                  <a:latin typeface="FuturaPT-Demi"/>
                  <a:ea typeface="+mn-ea"/>
                  <a:cs typeface="FuturaPT-Demi"/>
                </a:rPr>
                <a:t> </a:t>
              </a:r>
              <a:r>
                <a:rPr kumimoji="0" sz="1600" b="0" i="0" u="none" strike="noStrike" kern="1200" cap="none" spc="10" normalizeH="0" baseline="0" noProof="0" dirty="0">
                  <a:ln>
                    <a:noFill/>
                  </a:ln>
                  <a:solidFill>
                    <a:prstClr val="black"/>
                  </a:solidFill>
                  <a:effectLst/>
                  <a:uLnTx/>
                  <a:uFillTx/>
                  <a:latin typeface="FuturaPT-Demi"/>
                  <a:ea typeface="+mn-ea"/>
                  <a:cs typeface="FuturaPT-Demi"/>
                </a:rPr>
                <a:t>tariff  </a:t>
              </a:r>
              <a:r>
                <a:rPr kumimoji="0" sz="1600" b="0" i="0" u="none" strike="noStrike" kern="1200" cap="none" spc="0" normalizeH="0" baseline="0" noProof="0" dirty="0">
                  <a:ln>
                    <a:noFill/>
                  </a:ln>
                  <a:solidFill>
                    <a:prstClr val="black"/>
                  </a:solidFill>
                  <a:effectLst/>
                  <a:uLnTx/>
                  <a:uFillTx/>
                  <a:latin typeface="FuturaPT-Demi"/>
                  <a:ea typeface="+mn-ea"/>
                  <a:cs typeface="FuturaPT-Demi"/>
                </a:rPr>
                <a:t>escalation</a:t>
              </a:r>
            </a:p>
          </p:txBody>
        </p:sp>
        <p:pic>
          <p:nvPicPr>
            <p:cNvPr id="13" name="Graphic 12" descr="Bullseye">
              <a:extLst>
                <a:ext uri="{FF2B5EF4-FFF2-40B4-BE49-F238E27FC236}">
                  <a16:creationId xmlns:a16="http://schemas.microsoft.com/office/drawing/2014/main" id="{FB995A7C-7939-411A-8CA5-8C7CE548B3CC}"/>
                </a:ext>
              </a:extLst>
            </p:cNvPr>
            <p:cNvPicPr>
              <a:picLocks noChangeAspect="1"/>
            </p:cNvPicPr>
            <p:nvPr/>
          </p:nvPicPr>
          <p:blipFill>
            <a:blip r:embed="rId4" cstate="email">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503203" y="3191458"/>
              <a:ext cx="726440" cy="726440"/>
            </a:xfrm>
            <a:prstGeom prst="rect">
              <a:avLst/>
            </a:prstGeom>
          </p:spPr>
        </p:pic>
      </p:grpSp>
      <p:grpSp>
        <p:nvGrpSpPr>
          <p:cNvPr id="7" name="Group 6">
            <a:extLst>
              <a:ext uri="{FF2B5EF4-FFF2-40B4-BE49-F238E27FC236}">
                <a16:creationId xmlns:a16="http://schemas.microsoft.com/office/drawing/2014/main" id="{171A903B-F2B4-46EA-9756-441F66A331D1}"/>
              </a:ext>
            </a:extLst>
          </p:cNvPr>
          <p:cNvGrpSpPr/>
          <p:nvPr/>
        </p:nvGrpSpPr>
        <p:grpSpPr>
          <a:xfrm>
            <a:off x="3825341" y="895350"/>
            <a:ext cx="2082164" cy="1979574"/>
            <a:chOff x="3825341" y="895350"/>
            <a:chExt cx="2082164" cy="1979574"/>
          </a:xfrm>
        </p:grpSpPr>
        <p:sp>
          <p:nvSpPr>
            <p:cNvPr id="4" name="object 4"/>
            <p:cNvSpPr txBox="1"/>
            <p:nvPr/>
          </p:nvSpPr>
          <p:spPr>
            <a:xfrm>
              <a:off x="3825341" y="1691284"/>
              <a:ext cx="2082164" cy="1183640"/>
            </a:xfrm>
            <a:prstGeom prst="rect">
              <a:avLst/>
            </a:prstGeom>
          </p:spPr>
          <p:txBody>
            <a:bodyPr vert="horz" wrap="square" lIns="0" tIns="33020" rIns="0" bIns="0" rtlCol="0">
              <a:spAutoFit/>
            </a:bodyPr>
            <a:lstStyle/>
            <a:p>
              <a:pPr marL="12700" marR="5080" lvl="0" indent="-635" algn="ctr" defTabSz="914400" rtl="0" eaLnBrk="1" fontAlgn="auto" latinLnBrk="0" hangingPunct="1">
                <a:lnSpc>
                  <a:spcPts val="1800"/>
                </a:lnSpc>
                <a:spcBef>
                  <a:spcPts val="260"/>
                </a:spcBef>
                <a:spcAft>
                  <a:spcPts val="0"/>
                </a:spcAft>
                <a:buClrTx/>
                <a:buSzTx/>
                <a:buFontTx/>
                <a:buNone/>
                <a:tabLst/>
                <a:defRPr/>
              </a:pPr>
              <a:r>
                <a:rPr kumimoji="0" sz="1600" b="0" i="0" u="none" strike="noStrike" kern="1200" cap="none" spc="0" normalizeH="0" baseline="0" noProof="0" dirty="0">
                  <a:ln>
                    <a:noFill/>
                  </a:ln>
                  <a:solidFill>
                    <a:prstClr val="black"/>
                  </a:solidFill>
                  <a:effectLst/>
                  <a:uLnTx/>
                  <a:uFillTx/>
                  <a:latin typeface="FuturaPT-Demi"/>
                  <a:ea typeface="+mn-ea"/>
                  <a:cs typeface="FuturaPT-Demi"/>
                </a:rPr>
                <a:t>Reduce </a:t>
              </a:r>
              <a:r>
                <a:rPr kumimoji="0" sz="1600" b="0" i="0" u="none" strike="noStrike" kern="1200" cap="none" spc="10" normalizeH="0" baseline="0" noProof="0" dirty="0">
                  <a:ln>
                    <a:noFill/>
                  </a:ln>
                  <a:solidFill>
                    <a:prstClr val="black"/>
                  </a:solidFill>
                  <a:effectLst/>
                  <a:uLnTx/>
                  <a:uFillTx/>
                  <a:latin typeface="FuturaPT-Demi"/>
                  <a:ea typeface="+mn-ea"/>
                  <a:cs typeface="FuturaPT-Demi"/>
                </a:rPr>
                <a:t>tariff </a:t>
              </a:r>
              <a:r>
                <a:rPr kumimoji="0" sz="1600" b="0" i="0" u="none" strike="noStrike" kern="1200" cap="none" spc="0" normalizeH="0" baseline="0" noProof="0" dirty="0">
                  <a:ln>
                    <a:noFill/>
                  </a:ln>
                  <a:solidFill>
                    <a:prstClr val="black"/>
                  </a:solidFill>
                  <a:effectLst/>
                  <a:uLnTx/>
                  <a:uFillTx/>
                  <a:latin typeface="FuturaPT-Demi"/>
                  <a:ea typeface="+mn-ea"/>
                  <a:cs typeface="FuturaPT-Demi"/>
                </a:rPr>
                <a:t>and  </a:t>
              </a:r>
              <a:r>
                <a:rPr kumimoji="0" sz="1600" b="0" i="0" u="none" strike="noStrike" kern="1200" cap="none" spc="5" normalizeH="0" baseline="0" noProof="0" dirty="0">
                  <a:ln>
                    <a:noFill/>
                  </a:ln>
                  <a:solidFill>
                    <a:prstClr val="black"/>
                  </a:solidFill>
                  <a:effectLst/>
                  <a:uLnTx/>
                  <a:uFillTx/>
                  <a:latin typeface="FuturaPT-Demi"/>
                  <a:ea typeface="+mn-ea"/>
                  <a:cs typeface="FuturaPT-Demi"/>
                </a:rPr>
                <a:t>nontariff </a:t>
              </a:r>
              <a:r>
                <a:rPr kumimoji="0" sz="1600" b="0" i="0" u="none" strike="noStrike" kern="1200" cap="none" spc="-5" normalizeH="0" baseline="0" noProof="0" dirty="0">
                  <a:ln>
                    <a:noFill/>
                  </a:ln>
                  <a:solidFill>
                    <a:prstClr val="black"/>
                  </a:solidFill>
                  <a:effectLst/>
                  <a:uLnTx/>
                  <a:uFillTx/>
                  <a:latin typeface="FuturaPT-Demi"/>
                  <a:ea typeface="+mn-ea"/>
                  <a:cs typeface="FuturaPT-Demi"/>
                </a:rPr>
                <a:t>barriers,  </a:t>
              </a:r>
              <a:r>
                <a:rPr kumimoji="0" sz="1600" b="0" i="0" u="none" strike="noStrike" kern="1200" cap="none" spc="0" normalizeH="0" baseline="0" noProof="0" dirty="0">
                  <a:ln>
                    <a:noFill/>
                  </a:ln>
                  <a:solidFill>
                    <a:prstClr val="black"/>
                  </a:solidFill>
                  <a:effectLst/>
                  <a:uLnTx/>
                  <a:uFillTx/>
                  <a:latin typeface="FuturaPT-Demi"/>
                  <a:ea typeface="+mn-ea"/>
                  <a:cs typeface="FuturaPT-Demi"/>
                </a:rPr>
                <a:t>especially in</a:t>
              </a:r>
              <a:r>
                <a:rPr kumimoji="0" sz="1600" b="0" i="0" u="none" strike="noStrike" kern="1200" cap="none" spc="-80" normalizeH="0" baseline="0" noProof="0" dirty="0">
                  <a:ln>
                    <a:noFill/>
                  </a:ln>
                  <a:solidFill>
                    <a:prstClr val="black"/>
                  </a:solidFill>
                  <a:effectLst/>
                  <a:uLnTx/>
                  <a:uFillTx/>
                  <a:latin typeface="FuturaPT-Demi"/>
                  <a:ea typeface="+mn-ea"/>
                  <a:cs typeface="FuturaPT-Demi"/>
                </a:rPr>
                <a:t> </a:t>
              </a:r>
              <a:r>
                <a:rPr kumimoji="0" sz="1600" b="0" i="0" u="none" strike="noStrike" kern="1200" cap="none" spc="-5" normalizeH="0" baseline="0" noProof="0" dirty="0">
                  <a:ln>
                    <a:noFill/>
                  </a:ln>
                  <a:solidFill>
                    <a:prstClr val="black"/>
                  </a:solidFill>
                  <a:effectLst/>
                  <a:uLnTx/>
                  <a:uFillTx/>
                  <a:latin typeface="FuturaPT-Demi"/>
                  <a:ea typeface="+mn-ea"/>
                  <a:cs typeface="FuturaPT-Demi"/>
                </a:rPr>
                <a:t>agriculture  </a:t>
              </a:r>
              <a:r>
                <a:rPr kumimoji="0" sz="1600" b="0" i="0" u="none" strike="noStrike" kern="1200" cap="none" spc="0" normalizeH="0" baseline="0" noProof="0" dirty="0">
                  <a:ln>
                    <a:noFill/>
                  </a:ln>
                  <a:solidFill>
                    <a:prstClr val="black"/>
                  </a:solidFill>
                  <a:effectLst/>
                  <a:uLnTx/>
                  <a:uFillTx/>
                  <a:latin typeface="FuturaPT-Demi"/>
                  <a:ea typeface="+mn-ea"/>
                  <a:cs typeface="FuturaPT-Demi"/>
                </a:rPr>
                <a:t>and</a:t>
              </a:r>
              <a:r>
                <a:rPr kumimoji="0" sz="1600" b="0" i="0" u="none" strike="noStrike" kern="1200" cap="none" spc="-50" normalizeH="0" baseline="0" noProof="0" dirty="0">
                  <a:ln>
                    <a:noFill/>
                  </a:ln>
                  <a:solidFill>
                    <a:prstClr val="black"/>
                  </a:solidFill>
                  <a:effectLst/>
                  <a:uLnTx/>
                  <a:uFillTx/>
                  <a:latin typeface="FuturaPT-Demi"/>
                  <a:ea typeface="+mn-ea"/>
                  <a:cs typeface="FuturaPT-Demi"/>
                </a:rPr>
                <a:t> </a:t>
              </a:r>
              <a:r>
                <a:rPr kumimoji="0" sz="1600" b="0" i="0" u="none" strike="noStrike" kern="1200" cap="none" spc="5" normalizeH="0" baseline="0" noProof="0" dirty="0">
                  <a:ln>
                    <a:noFill/>
                  </a:ln>
                  <a:solidFill>
                    <a:prstClr val="black"/>
                  </a:solidFill>
                  <a:effectLst/>
                  <a:uLnTx/>
                  <a:uFillTx/>
                  <a:latin typeface="FuturaPT-Demi"/>
                  <a:ea typeface="+mn-ea"/>
                  <a:cs typeface="FuturaPT-Demi"/>
                </a:rPr>
                <a:t>services</a:t>
              </a:r>
              <a:r>
                <a:rPr kumimoji="0" sz="1600" b="0" i="0" u="none" strike="noStrike" kern="1200" cap="none" spc="-45" normalizeH="0" baseline="0" noProof="0" dirty="0">
                  <a:ln>
                    <a:noFill/>
                  </a:ln>
                  <a:solidFill>
                    <a:prstClr val="black"/>
                  </a:solidFill>
                  <a:effectLst/>
                  <a:uLnTx/>
                  <a:uFillTx/>
                  <a:latin typeface="FuturaPT-Demi"/>
                  <a:ea typeface="+mn-ea"/>
                  <a:cs typeface="FuturaPT-Demi"/>
                </a:rPr>
                <a:t> </a:t>
              </a:r>
              <a:r>
                <a:rPr kumimoji="0" sz="1600" b="0" i="0" u="none" strike="noStrike" kern="1200" cap="none" spc="0" normalizeH="0" baseline="0" noProof="0" dirty="0">
                  <a:ln>
                    <a:noFill/>
                  </a:ln>
                  <a:solidFill>
                    <a:prstClr val="black"/>
                  </a:solidFill>
                  <a:effectLst/>
                  <a:uLnTx/>
                  <a:uFillTx/>
                  <a:latin typeface="FuturaPT-Demi"/>
                  <a:ea typeface="+mn-ea"/>
                  <a:cs typeface="FuturaPT-Demi"/>
                </a:rPr>
                <a:t>(especially  air and</a:t>
              </a:r>
              <a:r>
                <a:rPr kumimoji="0" sz="1600" b="0" i="0" u="none" strike="noStrike" kern="1200" cap="none" spc="-30" normalizeH="0" baseline="0" noProof="0" dirty="0">
                  <a:ln>
                    <a:noFill/>
                  </a:ln>
                  <a:solidFill>
                    <a:prstClr val="black"/>
                  </a:solidFill>
                  <a:effectLst/>
                  <a:uLnTx/>
                  <a:uFillTx/>
                  <a:latin typeface="FuturaPT-Demi"/>
                  <a:ea typeface="+mn-ea"/>
                  <a:cs typeface="FuturaPT-Demi"/>
                </a:rPr>
                <a:t> </a:t>
              </a:r>
              <a:r>
                <a:rPr kumimoji="0" sz="1600" b="0" i="0" u="none" strike="noStrike" kern="1200" cap="none" spc="0" normalizeH="0" baseline="0" noProof="0" dirty="0">
                  <a:ln>
                    <a:noFill/>
                  </a:ln>
                  <a:solidFill>
                    <a:prstClr val="black"/>
                  </a:solidFill>
                  <a:effectLst/>
                  <a:uLnTx/>
                  <a:uFillTx/>
                  <a:latin typeface="FuturaPT-Demi"/>
                  <a:ea typeface="+mn-ea"/>
                  <a:cs typeface="FuturaPT-Demi"/>
                </a:rPr>
                <a:t>maritime)</a:t>
              </a:r>
              <a:endParaRPr kumimoji="0" sz="1600" b="0" i="0" u="none" strike="noStrike" kern="1200" cap="none" spc="0" normalizeH="0" baseline="0" noProof="0">
                <a:ln>
                  <a:noFill/>
                </a:ln>
                <a:solidFill>
                  <a:prstClr val="black"/>
                </a:solidFill>
                <a:effectLst/>
                <a:uLnTx/>
                <a:uFillTx/>
                <a:latin typeface="FuturaPT-Demi"/>
                <a:ea typeface="+mn-ea"/>
                <a:cs typeface="FuturaPT-Demi"/>
              </a:endParaRPr>
            </a:p>
          </p:txBody>
        </p:sp>
        <p:pic>
          <p:nvPicPr>
            <p:cNvPr id="15" name="Graphic 14" descr="Bar graph with downward trend">
              <a:extLst>
                <a:ext uri="{FF2B5EF4-FFF2-40B4-BE49-F238E27FC236}">
                  <a16:creationId xmlns:a16="http://schemas.microsoft.com/office/drawing/2014/main" id="{F2DF3937-D45D-4FD2-9C80-7FC49E180254}"/>
                </a:ext>
              </a:extLst>
            </p:cNvPr>
            <p:cNvPicPr>
              <a:picLocks noChangeAspect="1"/>
            </p:cNvPicPr>
            <p:nvPr/>
          </p:nvPicPr>
          <p:blipFill>
            <a:blip r:embed="rId6" cstate="email">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4495837" y="895350"/>
              <a:ext cx="741172" cy="741172"/>
            </a:xfrm>
            <a:prstGeom prst="rect">
              <a:avLst/>
            </a:prstGeom>
          </p:spPr>
        </p:pic>
      </p:grpSp>
      <p:grpSp>
        <p:nvGrpSpPr>
          <p:cNvPr id="8" name="Group 7">
            <a:extLst>
              <a:ext uri="{FF2B5EF4-FFF2-40B4-BE49-F238E27FC236}">
                <a16:creationId xmlns:a16="http://schemas.microsoft.com/office/drawing/2014/main" id="{2F2D4235-8ECE-43D9-B105-4FE49CF3FB0B}"/>
              </a:ext>
            </a:extLst>
          </p:cNvPr>
          <p:cNvGrpSpPr/>
          <p:nvPr/>
        </p:nvGrpSpPr>
        <p:grpSpPr>
          <a:xfrm>
            <a:off x="6808114" y="983841"/>
            <a:ext cx="1699895" cy="1205283"/>
            <a:chOff x="6808114" y="983841"/>
            <a:chExt cx="1699895" cy="1205283"/>
          </a:xfrm>
        </p:grpSpPr>
        <p:sp>
          <p:nvSpPr>
            <p:cNvPr id="6" name="object 6"/>
            <p:cNvSpPr txBox="1"/>
            <p:nvPr/>
          </p:nvSpPr>
          <p:spPr>
            <a:xfrm>
              <a:off x="6808114" y="1691284"/>
              <a:ext cx="1699895" cy="497840"/>
            </a:xfrm>
            <a:prstGeom prst="rect">
              <a:avLst/>
            </a:prstGeom>
          </p:spPr>
          <p:txBody>
            <a:bodyPr vert="horz" wrap="square" lIns="0" tIns="33020" rIns="0" bIns="0" rtlCol="0">
              <a:spAutoFit/>
            </a:bodyPr>
            <a:lstStyle/>
            <a:p>
              <a:pPr marL="12700" marR="5080" lvl="0" indent="91440" algn="l" defTabSz="914400" rtl="0" eaLnBrk="1" fontAlgn="auto" latinLnBrk="0" hangingPunct="1">
                <a:lnSpc>
                  <a:spcPts val="1800"/>
                </a:lnSpc>
                <a:spcBef>
                  <a:spcPts val="260"/>
                </a:spcBef>
                <a:spcAft>
                  <a:spcPts val="0"/>
                </a:spcAft>
                <a:buClrTx/>
                <a:buSzTx/>
                <a:buFontTx/>
                <a:buNone/>
                <a:tabLst/>
                <a:defRPr/>
              </a:pPr>
              <a:r>
                <a:rPr kumimoji="0" sz="1600" b="0" i="0" u="none" strike="noStrike" kern="1200" cap="none" spc="-5" normalizeH="0" baseline="0" noProof="0" dirty="0">
                  <a:ln>
                    <a:noFill/>
                  </a:ln>
                  <a:solidFill>
                    <a:prstClr val="black"/>
                  </a:solidFill>
                  <a:effectLst/>
                  <a:uLnTx/>
                  <a:uFillTx/>
                  <a:latin typeface="FuturaPT-Demi"/>
                  <a:ea typeface="+mn-ea"/>
                  <a:cs typeface="FuturaPT-Demi"/>
                </a:rPr>
                <a:t>Stronger </a:t>
              </a:r>
              <a:r>
                <a:rPr kumimoji="0" sz="1600" b="0" i="0" u="none" strike="noStrike" kern="1200" cap="none" spc="0" normalizeH="0" baseline="0" noProof="0" dirty="0">
                  <a:ln>
                    <a:noFill/>
                  </a:ln>
                  <a:solidFill>
                    <a:prstClr val="black"/>
                  </a:solidFill>
                  <a:effectLst/>
                  <a:uLnTx/>
                  <a:uFillTx/>
                  <a:latin typeface="FuturaPT-Demi"/>
                  <a:ea typeface="+mn-ea"/>
                  <a:cs typeface="FuturaPT-Demi"/>
                </a:rPr>
                <a:t>rules on  subsidies and</a:t>
              </a:r>
              <a:r>
                <a:rPr kumimoji="0" sz="1600" b="0" i="0" u="none" strike="noStrike" kern="1200" cap="none" spc="-95" normalizeH="0" baseline="0" noProof="0" dirty="0">
                  <a:ln>
                    <a:noFill/>
                  </a:ln>
                  <a:solidFill>
                    <a:prstClr val="black"/>
                  </a:solidFill>
                  <a:effectLst/>
                  <a:uLnTx/>
                  <a:uFillTx/>
                  <a:latin typeface="FuturaPT-Demi"/>
                  <a:ea typeface="+mn-ea"/>
                  <a:cs typeface="FuturaPT-Demi"/>
                </a:rPr>
                <a:t> </a:t>
              </a:r>
              <a:r>
                <a:rPr kumimoji="0" sz="1600" b="0" i="0" u="none" strike="noStrike" kern="1200" cap="none" spc="-10" normalizeH="0" baseline="0" noProof="0" dirty="0">
                  <a:ln>
                    <a:noFill/>
                  </a:ln>
                  <a:solidFill>
                    <a:prstClr val="black"/>
                  </a:solidFill>
                  <a:effectLst/>
                  <a:uLnTx/>
                  <a:uFillTx/>
                  <a:latin typeface="FuturaPT-Demi"/>
                  <a:ea typeface="+mn-ea"/>
                  <a:cs typeface="FuturaPT-Demi"/>
                </a:rPr>
                <a:t>SOEs</a:t>
              </a:r>
              <a:endParaRPr kumimoji="0" sz="1600" b="0" i="0" u="none" strike="noStrike" kern="1200" cap="none" spc="0" normalizeH="0" baseline="0" noProof="0">
                <a:ln>
                  <a:noFill/>
                </a:ln>
                <a:solidFill>
                  <a:prstClr val="black"/>
                </a:solidFill>
                <a:effectLst/>
                <a:uLnTx/>
                <a:uFillTx/>
                <a:latin typeface="FuturaPT-Demi"/>
                <a:ea typeface="+mn-ea"/>
                <a:cs typeface="FuturaPT-Demi"/>
              </a:endParaRPr>
            </a:p>
          </p:txBody>
        </p:sp>
        <p:pic>
          <p:nvPicPr>
            <p:cNvPr id="17" name="Graphic 16" descr="Checklist">
              <a:extLst>
                <a:ext uri="{FF2B5EF4-FFF2-40B4-BE49-F238E27FC236}">
                  <a16:creationId xmlns:a16="http://schemas.microsoft.com/office/drawing/2014/main" id="{D1D81C2E-ED98-4CD1-943E-93DF18165CEF}"/>
                </a:ext>
              </a:extLst>
            </p:cNvPr>
            <p:cNvPicPr>
              <a:picLocks noChangeAspect="1"/>
            </p:cNvPicPr>
            <p:nvPr/>
          </p:nvPicPr>
          <p:blipFill>
            <a:blip r:embed="rId8" cstate="email">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7267602" y="983841"/>
              <a:ext cx="757455" cy="757455"/>
            </a:xfrm>
            <a:prstGeom prst="rect">
              <a:avLst/>
            </a:prstGeom>
          </p:spPr>
        </p:pic>
      </p:grpSp>
    </p:spTree>
    <p:extLst>
      <p:ext uri="{BB962C8B-B14F-4D97-AF65-F5344CB8AC3E}">
        <p14:creationId xmlns:p14="http://schemas.microsoft.com/office/powerpoint/2010/main" val="14922188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object 3"/>
          <p:cNvSpPr/>
          <p:nvPr/>
        </p:nvSpPr>
        <p:spPr>
          <a:xfrm>
            <a:off x="6307670" y="0"/>
            <a:ext cx="2836545" cy="5143500"/>
          </a:xfrm>
          <a:custGeom>
            <a:avLst/>
            <a:gdLst/>
            <a:ahLst/>
            <a:cxnLst/>
            <a:rect l="l" t="t" r="r" b="b"/>
            <a:pathLst>
              <a:path w="2836545" h="5143500">
                <a:moveTo>
                  <a:pt x="0" y="5143500"/>
                </a:moveTo>
                <a:lnTo>
                  <a:pt x="2836329" y="5143500"/>
                </a:lnTo>
                <a:lnTo>
                  <a:pt x="2836329" y="0"/>
                </a:lnTo>
                <a:lnTo>
                  <a:pt x="0" y="0"/>
                </a:lnTo>
                <a:lnTo>
                  <a:pt x="0" y="5143500"/>
                </a:lnTo>
                <a:close/>
              </a:path>
            </a:pathLst>
          </a:custGeom>
          <a:solidFill>
            <a:srgbClr val="FCEADB"/>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4" name="object 4"/>
          <p:cNvSpPr txBox="1">
            <a:spLocks noGrp="1"/>
          </p:cNvSpPr>
          <p:nvPr>
            <p:ph type="title"/>
          </p:nvPr>
        </p:nvSpPr>
        <p:spPr>
          <a:xfrm>
            <a:off x="495299" y="466344"/>
            <a:ext cx="3364983" cy="1716175"/>
          </a:xfrm>
          <a:prstGeom prst="rect">
            <a:avLst/>
          </a:prstGeom>
        </p:spPr>
        <p:txBody>
          <a:bodyPr vert="horz" wrap="square" lIns="0" tIns="68580" rIns="0" bIns="0" rtlCol="0">
            <a:spAutoFit/>
          </a:bodyPr>
          <a:lstStyle/>
          <a:p>
            <a:pPr marL="12700" marR="5080">
              <a:lnSpc>
                <a:spcPts val="3200"/>
              </a:lnSpc>
              <a:spcBef>
                <a:spcPts val="540"/>
              </a:spcBef>
            </a:pPr>
            <a:r>
              <a:rPr sz="3000" b="0" spc="-10" dirty="0">
                <a:latin typeface="Futura PT Bold" panose="020B0902020204020203" pitchFamily="34" charset="0"/>
              </a:rPr>
              <a:t>Look</a:t>
            </a:r>
            <a:r>
              <a:rPr sz="3000" b="0" spc="-80" dirty="0">
                <a:latin typeface="Futura PT Bold" panose="020B0902020204020203" pitchFamily="34" charset="0"/>
              </a:rPr>
              <a:t> </a:t>
            </a:r>
            <a:r>
              <a:rPr sz="3000" b="0" spc="-35" dirty="0">
                <a:latin typeface="Futura PT Bold" panose="020B0902020204020203" pitchFamily="34" charset="0"/>
              </a:rPr>
              <a:t>beyond  </a:t>
            </a:r>
            <a:r>
              <a:rPr sz="3000" b="0" spc="5" dirty="0">
                <a:latin typeface="Futura PT Bold" panose="020B0902020204020203" pitchFamily="34" charset="0"/>
              </a:rPr>
              <a:t>trade to </a:t>
            </a:r>
            <a:r>
              <a:rPr sz="3000" b="0" spc="-25" dirty="0">
                <a:latin typeface="Futura PT Bold" panose="020B0902020204020203" pitchFamily="34" charset="0"/>
              </a:rPr>
              <a:t>keep </a:t>
            </a:r>
            <a:r>
              <a:rPr sz="3000" b="0" spc="5" dirty="0">
                <a:latin typeface="Futura PT Bold" panose="020B0902020204020203" pitchFamily="34" charset="0"/>
              </a:rPr>
              <a:t>trade </a:t>
            </a:r>
            <a:r>
              <a:rPr sz="3000" b="0" spc="-5" dirty="0">
                <a:solidFill>
                  <a:srgbClr val="F47C21"/>
                </a:solidFill>
                <a:latin typeface="Futura PT Bold" panose="020B0902020204020203" pitchFamily="34" charset="0"/>
              </a:rPr>
              <a:t>open and  </a:t>
            </a:r>
            <a:r>
              <a:rPr sz="3000" b="0" dirty="0">
                <a:solidFill>
                  <a:srgbClr val="F47C21"/>
                </a:solidFill>
                <a:latin typeface="Futura PT Bold" panose="020B0902020204020203" pitchFamily="34" charset="0"/>
              </a:rPr>
              <a:t>beneficial</a:t>
            </a:r>
            <a:endParaRPr sz="3000" b="0" dirty="0">
              <a:latin typeface="Futura PT Bold" panose="020B0902020204020203" pitchFamily="34" charset="0"/>
            </a:endParaRPr>
          </a:p>
        </p:txBody>
      </p:sp>
      <p:sp>
        <p:nvSpPr>
          <p:cNvPr id="223" name="Slide Number Placeholder 222">
            <a:extLst>
              <a:ext uri="{FF2B5EF4-FFF2-40B4-BE49-F238E27FC236}">
                <a16:creationId xmlns:a16="http://schemas.microsoft.com/office/drawing/2014/main" id="{F2DA59BB-AC07-43D4-8E4D-409F64ECAEF7}"/>
              </a:ext>
            </a:extLst>
          </p:cNvPr>
          <p:cNvSpPr>
            <a:spLocks noGrp="1"/>
          </p:cNvSpPr>
          <p:nvPr>
            <p:ph type="sldNum" sz="quarter" idx="7"/>
          </p:nvPr>
        </p:nvSpPr>
        <p:spPr/>
        <p:txBody>
          <a:bodyPr/>
          <a:lstStyle/>
          <a:p>
            <a:pPr marL="38100" marR="0" lvl="0" indent="0" algn="l" defTabSz="914400" rtl="0" eaLnBrk="1" fontAlgn="auto" latinLnBrk="0" hangingPunct="1">
              <a:lnSpc>
                <a:spcPct val="100000"/>
              </a:lnSpc>
              <a:spcBef>
                <a:spcPts val="65"/>
              </a:spcBef>
              <a:spcAft>
                <a:spcPts val="0"/>
              </a:spcAft>
              <a:buClrTx/>
              <a:buSzTx/>
              <a:buFontTx/>
              <a:buNone/>
              <a:tabLst/>
              <a:defRPr/>
            </a:pPr>
            <a:fld id="{81D60167-4931-47E6-BA6A-407CBD079E47}" type="slidenum">
              <a:rPr kumimoji="0" lang="en-US" sz="800" b="0" i="0" u="none" strike="noStrike" kern="1200" cap="none" spc="0" normalizeH="0" baseline="0" noProof="0" smtClean="0">
                <a:ln>
                  <a:noFill/>
                </a:ln>
                <a:solidFill>
                  <a:prstClr val="black"/>
                </a:solidFill>
                <a:effectLst/>
                <a:uLnTx/>
                <a:uFillTx/>
                <a:latin typeface="FuturaPT-Demi"/>
                <a:ea typeface="+mn-ea"/>
                <a:cs typeface="FuturaPT-Demi"/>
              </a:rPr>
              <a:pPr marL="38100" marR="0" lvl="0" indent="0" algn="l" defTabSz="914400" rtl="0" eaLnBrk="1" fontAlgn="auto" latinLnBrk="0" hangingPunct="1">
                <a:lnSpc>
                  <a:spcPct val="100000"/>
                </a:lnSpc>
                <a:spcBef>
                  <a:spcPts val="65"/>
                </a:spcBef>
                <a:spcAft>
                  <a:spcPts val="0"/>
                </a:spcAft>
                <a:buClrTx/>
                <a:buSzTx/>
                <a:buFontTx/>
                <a:buNone/>
                <a:tabLst/>
                <a:defRPr/>
              </a:pPr>
              <a:t>37</a:t>
            </a:fld>
            <a:r>
              <a:rPr kumimoji="0" lang="en-US" sz="800" b="1" i="0" u="none" strike="noStrike" kern="1200" cap="none" spc="0" normalizeH="0" baseline="0" noProof="0">
                <a:ln>
                  <a:noFill/>
                </a:ln>
                <a:solidFill>
                  <a:prstClr val="black"/>
                </a:solidFill>
                <a:effectLst/>
                <a:uLnTx/>
                <a:uFillTx/>
                <a:latin typeface="FuturaPT-Demi"/>
                <a:ea typeface="+mn-ea"/>
                <a:cs typeface="FuturaPT-Demi"/>
              </a:rPr>
              <a:t>  </a:t>
            </a:r>
            <a:r>
              <a:rPr kumimoji="0" lang="en-US" sz="800" b="0" i="0" u="none" strike="noStrike" kern="1200" cap="none" spc="0" normalizeH="0" baseline="0" noProof="0">
                <a:ln>
                  <a:noFill/>
                </a:ln>
                <a:solidFill>
                  <a:prstClr val="black"/>
                </a:solidFill>
                <a:effectLst/>
                <a:uLnTx/>
                <a:uFillTx/>
                <a:latin typeface="FuturaPT-Light"/>
                <a:ea typeface="+mn-ea"/>
              </a:rPr>
              <a:t>|  </a:t>
            </a:r>
            <a:r>
              <a:rPr kumimoji="0" lang="en-US" sz="800" b="0" i="0" u="none" strike="noStrike" kern="1200" cap="none" spc="-10" normalizeH="0" baseline="0" noProof="0">
                <a:ln>
                  <a:noFill/>
                </a:ln>
                <a:solidFill>
                  <a:prstClr val="black"/>
                </a:solidFill>
                <a:effectLst/>
                <a:uLnTx/>
                <a:uFillTx/>
                <a:latin typeface="FuturaPT-Light"/>
                <a:ea typeface="+mn-ea"/>
              </a:rPr>
              <a:t>World </a:t>
            </a:r>
            <a:r>
              <a:rPr kumimoji="0" lang="en-US" sz="800" b="0" i="0" u="none" strike="noStrike" kern="1200" cap="none" spc="-5" normalizeH="0" baseline="0" noProof="0">
                <a:ln>
                  <a:noFill/>
                </a:ln>
                <a:solidFill>
                  <a:prstClr val="black"/>
                </a:solidFill>
                <a:effectLst/>
                <a:uLnTx/>
                <a:uFillTx/>
                <a:latin typeface="FuturaPT-Light"/>
                <a:ea typeface="+mn-ea"/>
              </a:rPr>
              <a:t>Development </a:t>
            </a:r>
            <a:r>
              <a:rPr kumimoji="0" lang="en-US" sz="800" b="0" i="0" u="none" strike="noStrike" kern="1200" cap="none" spc="-10" normalizeH="0" baseline="0" noProof="0">
                <a:ln>
                  <a:noFill/>
                </a:ln>
                <a:solidFill>
                  <a:prstClr val="black"/>
                </a:solidFill>
                <a:effectLst/>
                <a:uLnTx/>
                <a:uFillTx/>
                <a:latin typeface="FuturaPT-Light"/>
                <a:ea typeface="+mn-ea"/>
              </a:rPr>
              <a:t>Report</a:t>
            </a:r>
            <a:r>
              <a:rPr kumimoji="0" lang="en-US" sz="800" b="0" i="0" u="none" strike="noStrike" kern="1200" cap="none" spc="80" normalizeH="0" baseline="0" noProof="0">
                <a:ln>
                  <a:noFill/>
                </a:ln>
                <a:solidFill>
                  <a:prstClr val="black"/>
                </a:solidFill>
                <a:effectLst/>
                <a:uLnTx/>
                <a:uFillTx/>
                <a:latin typeface="FuturaPT-Light"/>
                <a:ea typeface="+mn-ea"/>
              </a:rPr>
              <a:t> </a:t>
            </a:r>
            <a:r>
              <a:rPr kumimoji="0" lang="en-US" sz="800" b="0" i="0" u="none" strike="noStrike" kern="1200" cap="none" spc="-10" normalizeH="0" baseline="0" noProof="0">
                <a:ln>
                  <a:noFill/>
                </a:ln>
                <a:solidFill>
                  <a:prstClr val="black"/>
                </a:solidFill>
                <a:effectLst/>
                <a:uLnTx/>
                <a:uFillTx/>
                <a:latin typeface="FuturaPT-Light"/>
                <a:ea typeface="+mn-ea"/>
              </a:rPr>
              <a:t>2020</a:t>
            </a:r>
            <a:endParaRPr kumimoji="0" lang="en-US" sz="800" b="0" i="0" u="none" strike="noStrike" kern="1200" cap="none" spc="-10" normalizeH="0" baseline="0" noProof="0" dirty="0">
              <a:ln>
                <a:noFill/>
              </a:ln>
              <a:solidFill>
                <a:prstClr val="black"/>
              </a:solidFill>
              <a:effectLst/>
              <a:uLnTx/>
              <a:uFillTx/>
              <a:latin typeface="FuturaPT-Light"/>
              <a:ea typeface="+mn-ea"/>
            </a:endParaRPr>
          </a:p>
        </p:txBody>
      </p:sp>
      <p:grpSp>
        <p:nvGrpSpPr>
          <p:cNvPr id="219" name="Group 218">
            <a:extLst>
              <a:ext uri="{FF2B5EF4-FFF2-40B4-BE49-F238E27FC236}">
                <a16:creationId xmlns:a16="http://schemas.microsoft.com/office/drawing/2014/main" id="{61BA92F4-7B6E-43EE-BEC1-CE28A6D1F6D8}"/>
              </a:ext>
            </a:extLst>
          </p:cNvPr>
          <p:cNvGrpSpPr/>
          <p:nvPr/>
        </p:nvGrpSpPr>
        <p:grpSpPr>
          <a:xfrm>
            <a:off x="4143649" y="1153781"/>
            <a:ext cx="1590675" cy="1015999"/>
            <a:chOff x="4143649" y="1153781"/>
            <a:chExt cx="1590675" cy="1015999"/>
          </a:xfrm>
        </p:grpSpPr>
        <p:sp>
          <p:nvSpPr>
            <p:cNvPr id="129" name="object 129"/>
            <p:cNvSpPr txBox="1"/>
            <p:nvPr/>
          </p:nvSpPr>
          <p:spPr>
            <a:xfrm>
              <a:off x="4143649" y="1898487"/>
              <a:ext cx="1590675" cy="271293"/>
            </a:xfrm>
            <a:prstGeom prst="rect">
              <a:avLst/>
            </a:prstGeom>
          </p:spPr>
          <p:txBody>
            <a:bodyPr vert="horz" wrap="square" lIns="0" tIns="33020" rIns="0" bIns="0" rtlCol="0">
              <a:spAutoFit/>
            </a:bodyPr>
            <a:lstStyle/>
            <a:p>
              <a:pPr marL="12700" marR="5080" lvl="0" indent="-635" algn="ctr" defTabSz="914400" rtl="0" eaLnBrk="1" fontAlgn="auto" latinLnBrk="0" hangingPunct="1">
                <a:lnSpc>
                  <a:spcPts val="1800"/>
                </a:lnSpc>
                <a:spcBef>
                  <a:spcPts val="260"/>
                </a:spcBef>
                <a:spcAft>
                  <a:spcPts val="0"/>
                </a:spcAft>
                <a:buClrTx/>
                <a:buSzTx/>
                <a:buFontTx/>
                <a:buNone/>
                <a:tabLst/>
                <a:defRPr/>
              </a:pPr>
              <a:r>
                <a:rPr kumimoji="0" sz="1800" b="0" i="0" u="none" strike="noStrike" kern="1200" cap="none" spc="-25" normalizeH="0" baseline="0" noProof="0" dirty="0">
                  <a:ln>
                    <a:noFill/>
                  </a:ln>
                  <a:solidFill>
                    <a:prstClr val="black"/>
                  </a:solidFill>
                  <a:effectLst/>
                  <a:uLnTx/>
                  <a:uFillTx/>
                  <a:latin typeface="Futura PT Heavy" panose="020B0802020204020303" pitchFamily="34" charset="0"/>
                  <a:ea typeface="+mn-ea"/>
                  <a:cs typeface="FuturaPT-Demi"/>
                </a:rPr>
                <a:t>Taxes</a:t>
              </a:r>
              <a:endParaRPr kumimoji="0" sz="1800" b="0" i="0" u="none" strike="noStrike" kern="1200" cap="none" spc="0" normalizeH="0" baseline="0" noProof="0" dirty="0">
                <a:ln>
                  <a:noFill/>
                </a:ln>
                <a:solidFill>
                  <a:prstClr val="black"/>
                </a:solidFill>
                <a:effectLst/>
                <a:uLnTx/>
                <a:uFillTx/>
                <a:latin typeface="Futura PT Heavy" panose="020B0802020204020303" pitchFamily="34" charset="0"/>
                <a:ea typeface="+mn-ea"/>
                <a:cs typeface="FuturaPT-Demi"/>
              </a:endParaRPr>
            </a:p>
          </p:txBody>
        </p:sp>
        <p:pic>
          <p:nvPicPr>
            <p:cNvPr id="5" name="Graphic 4">
              <a:extLst>
                <a:ext uri="{FF2B5EF4-FFF2-40B4-BE49-F238E27FC236}">
                  <a16:creationId xmlns:a16="http://schemas.microsoft.com/office/drawing/2014/main" id="{304912FA-D1B6-4777-B527-1DF5EF9AD4B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145653" y="1153781"/>
              <a:ext cx="1181100" cy="571500"/>
            </a:xfrm>
            <a:prstGeom prst="rect">
              <a:avLst/>
            </a:prstGeom>
          </p:spPr>
        </p:pic>
      </p:grpSp>
      <p:grpSp>
        <p:nvGrpSpPr>
          <p:cNvPr id="221" name="Group 220">
            <a:extLst>
              <a:ext uri="{FF2B5EF4-FFF2-40B4-BE49-F238E27FC236}">
                <a16:creationId xmlns:a16="http://schemas.microsoft.com/office/drawing/2014/main" id="{C173D2CF-E436-4D3C-BAD5-26B7E02082AD}"/>
              </a:ext>
            </a:extLst>
          </p:cNvPr>
          <p:cNvGrpSpPr/>
          <p:nvPr/>
        </p:nvGrpSpPr>
        <p:grpSpPr>
          <a:xfrm>
            <a:off x="4123795" y="3140389"/>
            <a:ext cx="1590675" cy="1482065"/>
            <a:chOff x="4123795" y="3140389"/>
            <a:chExt cx="1590675" cy="1482065"/>
          </a:xfrm>
        </p:grpSpPr>
        <p:sp>
          <p:nvSpPr>
            <p:cNvPr id="133" name="object 129">
              <a:extLst>
                <a:ext uri="{FF2B5EF4-FFF2-40B4-BE49-F238E27FC236}">
                  <a16:creationId xmlns:a16="http://schemas.microsoft.com/office/drawing/2014/main" id="{2F934965-6066-4E6E-AA99-77EBE8B1356A}"/>
                </a:ext>
              </a:extLst>
            </p:cNvPr>
            <p:cNvSpPr txBox="1"/>
            <p:nvPr/>
          </p:nvSpPr>
          <p:spPr>
            <a:xfrm>
              <a:off x="4123795" y="4120329"/>
              <a:ext cx="1590675" cy="502125"/>
            </a:xfrm>
            <a:prstGeom prst="rect">
              <a:avLst/>
            </a:prstGeom>
          </p:spPr>
          <p:txBody>
            <a:bodyPr vert="horz" wrap="square" lIns="0" tIns="33020" rIns="0" bIns="0" rtlCol="0">
              <a:spAutoFit/>
            </a:bodyPr>
            <a:lstStyle/>
            <a:p>
              <a:pPr marL="12700" marR="5080" lvl="0" indent="-635" algn="ctr" defTabSz="914400" rtl="0" eaLnBrk="1" fontAlgn="auto" latinLnBrk="0" hangingPunct="1">
                <a:lnSpc>
                  <a:spcPts val="1800"/>
                </a:lnSpc>
                <a:spcBef>
                  <a:spcPts val="260"/>
                </a:spcBef>
                <a:spcAft>
                  <a:spcPts val="0"/>
                </a:spcAft>
                <a:buClrTx/>
                <a:buSzTx/>
                <a:buFontTx/>
                <a:buNone/>
                <a:tabLst/>
                <a:defRPr/>
              </a:pPr>
              <a:r>
                <a:rPr kumimoji="0" sz="1800" b="0" i="0" u="none" strike="noStrike" kern="1200" cap="none" spc="0" normalizeH="0" baseline="0" noProof="0" dirty="0">
                  <a:ln>
                    <a:noFill/>
                  </a:ln>
                  <a:solidFill>
                    <a:prstClr val="black"/>
                  </a:solidFill>
                  <a:effectLst/>
                  <a:uLnTx/>
                  <a:uFillTx/>
                  <a:latin typeface="Futura PT Heavy" panose="020B0802020204020303" pitchFamily="34" charset="0"/>
                  <a:ea typeface="+mn-ea"/>
                  <a:cs typeface="FuturaPT-Demi"/>
                </a:rPr>
                <a:t>International</a:t>
              </a:r>
              <a:r>
                <a:rPr kumimoji="0" sz="1800" b="0" i="0" u="none" strike="noStrike" kern="1200" cap="none" spc="-100" normalizeH="0" baseline="0" noProof="0" dirty="0">
                  <a:ln>
                    <a:noFill/>
                  </a:ln>
                  <a:solidFill>
                    <a:prstClr val="black"/>
                  </a:solidFill>
                  <a:effectLst/>
                  <a:uLnTx/>
                  <a:uFillTx/>
                  <a:latin typeface="Futura PT Heavy" panose="020B0802020204020303" pitchFamily="34" charset="0"/>
                  <a:ea typeface="+mn-ea"/>
                  <a:cs typeface="FuturaPT-Demi"/>
                </a:rPr>
                <a:t> </a:t>
              </a:r>
              <a:r>
                <a:rPr kumimoji="0" sz="1800" b="0" i="0" u="none" strike="noStrike" kern="1200" cap="none" spc="0" normalizeH="0" baseline="0" noProof="0" dirty="0">
                  <a:ln>
                    <a:noFill/>
                  </a:ln>
                  <a:solidFill>
                    <a:prstClr val="black"/>
                  </a:solidFill>
                  <a:effectLst/>
                  <a:uLnTx/>
                  <a:uFillTx/>
                  <a:latin typeface="Futura PT Heavy" panose="020B0802020204020303" pitchFamily="34" charset="0"/>
                  <a:ea typeface="+mn-ea"/>
                  <a:cs typeface="FuturaPT-Demi"/>
                </a:rPr>
                <a:t>data </a:t>
              </a:r>
              <a:r>
                <a:rPr kumimoji="0" sz="1800" b="0" i="0" u="none" strike="noStrike" kern="1200" cap="none" spc="-25" normalizeH="0" baseline="0" noProof="0" dirty="0">
                  <a:ln>
                    <a:noFill/>
                  </a:ln>
                  <a:solidFill>
                    <a:prstClr val="black"/>
                  </a:solidFill>
                  <a:effectLst/>
                  <a:uLnTx/>
                  <a:uFillTx/>
                  <a:latin typeface="Futura PT Heavy" panose="020B0802020204020303" pitchFamily="34" charset="0"/>
                  <a:ea typeface="+mn-ea"/>
                  <a:cs typeface="FuturaPT-Demi"/>
                </a:rPr>
                <a:t>flows</a:t>
              </a:r>
              <a:endParaRPr kumimoji="0" sz="1800" b="0" i="0" u="none" strike="noStrike" kern="1200" cap="none" spc="0" normalizeH="0" baseline="0" noProof="0" dirty="0">
                <a:ln>
                  <a:noFill/>
                </a:ln>
                <a:solidFill>
                  <a:prstClr val="black"/>
                </a:solidFill>
                <a:effectLst/>
                <a:uLnTx/>
                <a:uFillTx/>
                <a:latin typeface="Futura PT Heavy" panose="020B0802020204020303" pitchFamily="34" charset="0"/>
                <a:ea typeface="+mn-ea"/>
                <a:cs typeface="FuturaPT-Demi"/>
              </a:endParaRPr>
            </a:p>
          </p:txBody>
        </p:sp>
        <p:grpSp>
          <p:nvGrpSpPr>
            <p:cNvPr id="131" name="Group 130">
              <a:extLst>
                <a:ext uri="{FF2B5EF4-FFF2-40B4-BE49-F238E27FC236}">
                  <a16:creationId xmlns:a16="http://schemas.microsoft.com/office/drawing/2014/main" id="{B6C35A27-CC39-47E7-93F2-9B29B6EF88EC}"/>
                </a:ext>
              </a:extLst>
            </p:cNvPr>
            <p:cNvGrpSpPr/>
            <p:nvPr/>
          </p:nvGrpSpPr>
          <p:grpSpPr>
            <a:xfrm>
              <a:off x="4515189" y="3140389"/>
              <a:ext cx="904570" cy="896867"/>
              <a:chOff x="6428458" y="2817492"/>
              <a:chExt cx="593391" cy="588338"/>
            </a:xfrm>
          </p:grpSpPr>
          <p:sp>
            <p:nvSpPr>
              <p:cNvPr id="34" name="object 34"/>
              <p:cNvSpPr/>
              <p:nvPr/>
            </p:nvSpPr>
            <p:spPr>
              <a:xfrm>
                <a:off x="6734224" y="2994663"/>
                <a:ext cx="149506" cy="133076"/>
              </a:xfrm>
              <a:custGeom>
                <a:avLst/>
                <a:gdLst/>
                <a:ahLst/>
                <a:cxnLst/>
                <a:rect l="l" t="t" r="r" b="b"/>
                <a:pathLst>
                  <a:path w="346710" h="308610">
                    <a:moveTo>
                      <a:pt x="0" y="259678"/>
                    </a:moveTo>
                    <a:lnTo>
                      <a:pt x="304860" y="0"/>
                    </a:lnTo>
                    <a:lnTo>
                      <a:pt x="346310" y="48407"/>
                    </a:lnTo>
                    <a:lnTo>
                      <a:pt x="41449" y="308085"/>
                    </a:lnTo>
                    <a:lnTo>
                      <a:pt x="0" y="259678"/>
                    </a:lnTo>
                    <a:close/>
                  </a:path>
                </a:pathLst>
              </a:custGeom>
              <a:solidFill>
                <a:srgbClr val="F47C21"/>
              </a:solidFill>
              <a:ln w="19924">
                <a:no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36" name="object 36"/>
              <p:cNvSpPr/>
              <p:nvPr/>
            </p:nvSpPr>
            <p:spPr>
              <a:xfrm>
                <a:off x="6876896" y="2905602"/>
                <a:ext cx="94742" cy="108433"/>
              </a:xfrm>
              <a:custGeom>
                <a:avLst/>
                <a:gdLst/>
                <a:ahLst/>
                <a:cxnLst/>
                <a:rect l="l" t="t" r="r" b="b"/>
                <a:pathLst>
                  <a:path w="219710" h="251460">
                    <a:moveTo>
                      <a:pt x="21566" y="49660"/>
                    </a:moveTo>
                    <a:lnTo>
                      <a:pt x="66317" y="57626"/>
                    </a:lnTo>
                    <a:lnTo>
                      <a:pt x="104370" y="75791"/>
                    </a:lnTo>
                    <a:lnTo>
                      <a:pt x="134804" y="102899"/>
                    </a:lnTo>
                    <a:lnTo>
                      <a:pt x="156694" y="137693"/>
                    </a:lnTo>
                    <a:lnTo>
                      <a:pt x="169119" y="178915"/>
                    </a:lnTo>
                    <a:lnTo>
                      <a:pt x="171155" y="225309"/>
                    </a:lnTo>
                    <a:lnTo>
                      <a:pt x="177391" y="243947"/>
                    </a:lnTo>
                    <a:lnTo>
                      <a:pt x="193618" y="251301"/>
                    </a:lnTo>
                    <a:lnTo>
                      <a:pt x="210741" y="246637"/>
                    </a:lnTo>
                    <a:lnTo>
                      <a:pt x="219665" y="229222"/>
                    </a:lnTo>
                    <a:lnTo>
                      <a:pt x="219308" y="183384"/>
                    </a:lnTo>
                    <a:lnTo>
                      <a:pt x="211242" y="139987"/>
                    </a:lnTo>
                    <a:lnTo>
                      <a:pt x="194872" y="100184"/>
                    </a:lnTo>
                    <a:lnTo>
                      <a:pt x="169602" y="65125"/>
                    </a:lnTo>
                    <a:lnTo>
                      <a:pt x="134834" y="35960"/>
                    </a:lnTo>
                    <a:lnTo>
                      <a:pt x="82441" y="11008"/>
                    </a:lnTo>
                    <a:lnTo>
                      <a:pt x="25389" y="0"/>
                    </a:lnTo>
                    <a:lnTo>
                      <a:pt x="7183" y="6796"/>
                    </a:lnTo>
                    <a:lnTo>
                      <a:pt x="0" y="23546"/>
                    </a:lnTo>
                    <a:lnTo>
                      <a:pt x="4555" y="40938"/>
                    </a:lnTo>
                    <a:lnTo>
                      <a:pt x="21566" y="49660"/>
                    </a:lnTo>
                    <a:close/>
                  </a:path>
                </a:pathLst>
              </a:custGeom>
              <a:solidFill>
                <a:srgbClr val="F47C21"/>
              </a:solidFill>
              <a:ln w="6350">
                <a:solidFill>
                  <a:srgbClr val="FCEADB"/>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37" name="object 37"/>
              <p:cNvSpPr/>
              <p:nvPr/>
            </p:nvSpPr>
            <p:spPr>
              <a:xfrm>
                <a:off x="6889868" y="2854073"/>
                <a:ext cx="131981" cy="150601"/>
              </a:xfrm>
              <a:custGeom>
                <a:avLst/>
                <a:gdLst/>
                <a:ahLst/>
                <a:cxnLst/>
                <a:rect l="l" t="t" r="r" b="b"/>
                <a:pathLst>
                  <a:path w="306070" h="349250">
                    <a:moveTo>
                      <a:pt x="278704" y="349169"/>
                    </a:moveTo>
                    <a:lnTo>
                      <a:pt x="262295" y="341779"/>
                    </a:lnTo>
                    <a:lnTo>
                      <a:pt x="255884" y="323048"/>
                    </a:lnTo>
                    <a:lnTo>
                      <a:pt x="256062" y="274131"/>
                    </a:lnTo>
                    <a:lnTo>
                      <a:pt x="249167" y="226893"/>
                    </a:lnTo>
                    <a:lnTo>
                      <a:pt x="234575" y="182728"/>
                    </a:lnTo>
                    <a:lnTo>
                      <a:pt x="211661" y="143030"/>
                    </a:lnTo>
                    <a:lnTo>
                      <a:pt x="179801" y="109192"/>
                    </a:lnTo>
                    <a:lnTo>
                      <a:pt x="138369" y="82606"/>
                    </a:lnTo>
                    <a:lnTo>
                      <a:pt x="81637" y="60326"/>
                    </a:lnTo>
                    <a:lnTo>
                      <a:pt x="21822" y="49662"/>
                    </a:lnTo>
                    <a:lnTo>
                      <a:pt x="4609" y="40899"/>
                    </a:lnTo>
                    <a:lnTo>
                      <a:pt x="0" y="23448"/>
                    </a:lnTo>
                    <a:lnTo>
                      <a:pt x="7269" y="6687"/>
                    </a:lnTo>
                    <a:lnTo>
                      <a:pt x="25691" y="0"/>
                    </a:lnTo>
                    <a:lnTo>
                      <a:pt x="66747" y="4982"/>
                    </a:lnTo>
                    <a:lnTo>
                      <a:pt x="107691" y="15519"/>
                    </a:lnTo>
                    <a:lnTo>
                      <a:pt x="147048" y="31081"/>
                    </a:lnTo>
                    <a:lnTo>
                      <a:pt x="183344" y="51137"/>
                    </a:lnTo>
                    <a:lnTo>
                      <a:pt x="220497" y="80002"/>
                    </a:lnTo>
                    <a:lnTo>
                      <a:pt x="250515" y="113328"/>
                    </a:lnTo>
                    <a:lnTo>
                      <a:pt x="273723" y="150545"/>
                    </a:lnTo>
                    <a:lnTo>
                      <a:pt x="290446" y="191087"/>
                    </a:lnTo>
                    <a:lnTo>
                      <a:pt x="301011" y="234385"/>
                    </a:lnTo>
                    <a:lnTo>
                      <a:pt x="305744" y="279873"/>
                    </a:lnTo>
                    <a:lnTo>
                      <a:pt x="304969" y="326981"/>
                    </a:lnTo>
                    <a:lnTo>
                      <a:pt x="295973" y="344483"/>
                    </a:lnTo>
                    <a:lnTo>
                      <a:pt x="278704" y="349169"/>
                    </a:lnTo>
                    <a:close/>
                  </a:path>
                </a:pathLst>
              </a:custGeom>
              <a:solidFill>
                <a:srgbClr val="F47C21"/>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39" name="object 39"/>
              <p:cNvSpPr/>
              <p:nvPr/>
            </p:nvSpPr>
            <p:spPr>
              <a:xfrm>
                <a:off x="6522890" y="2838921"/>
                <a:ext cx="458100" cy="515055"/>
              </a:xfrm>
              <a:custGeom>
                <a:avLst/>
                <a:gdLst/>
                <a:ahLst/>
                <a:cxnLst/>
                <a:rect l="l" t="t" r="r" b="b"/>
                <a:pathLst>
                  <a:path w="1062354" h="1194435">
                    <a:moveTo>
                      <a:pt x="663587" y="1194343"/>
                    </a:moveTo>
                    <a:lnTo>
                      <a:pt x="617741" y="1191864"/>
                    </a:lnTo>
                    <a:lnTo>
                      <a:pt x="572193" y="1186307"/>
                    </a:lnTo>
                    <a:lnTo>
                      <a:pt x="527111" y="1177695"/>
                    </a:lnTo>
                    <a:lnTo>
                      <a:pt x="482663" y="1166050"/>
                    </a:lnTo>
                    <a:lnTo>
                      <a:pt x="439017" y="1151394"/>
                    </a:lnTo>
                    <a:lnTo>
                      <a:pt x="396340" y="1133751"/>
                    </a:lnTo>
                    <a:lnTo>
                      <a:pt x="354800" y="1113143"/>
                    </a:lnTo>
                    <a:lnTo>
                      <a:pt x="314564" y="1089593"/>
                    </a:lnTo>
                    <a:lnTo>
                      <a:pt x="275802" y="1063123"/>
                    </a:lnTo>
                    <a:lnTo>
                      <a:pt x="238679" y="1033755"/>
                    </a:lnTo>
                    <a:lnTo>
                      <a:pt x="203364" y="1001514"/>
                    </a:lnTo>
                    <a:lnTo>
                      <a:pt x="170025" y="966420"/>
                    </a:lnTo>
                    <a:lnTo>
                      <a:pt x="138829" y="928496"/>
                    </a:lnTo>
                    <a:lnTo>
                      <a:pt x="110418" y="888416"/>
                    </a:lnTo>
                    <a:lnTo>
                      <a:pt x="85306" y="847015"/>
                    </a:lnTo>
                    <a:lnTo>
                      <a:pt x="63471" y="804460"/>
                    </a:lnTo>
                    <a:lnTo>
                      <a:pt x="44890" y="760919"/>
                    </a:lnTo>
                    <a:lnTo>
                      <a:pt x="29540" y="716560"/>
                    </a:lnTo>
                    <a:lnTo>
                      <a:pt x="17398" y="671551"/>
                    </a:lnTo>
                    <a:lnTo>
                      <a:pt x="8443" y="626061"/>
                    </a:lnTo>
                    <a:lnTo>
                      <a:pt x="2651" y="580256"/>
                    </a:lnTo>
                    <a:lnTo>
                      <a:pt x="0" y="534305"/>
                    </a:lnTo>
                    <a:lnTo>
                      <a:pt x="466" y="488375"/>
                    </a:lnTo>
                    <a:lnTo>
                      <a:pt x="4029" y="442635"/>
                    </a:lnTo>
                    <a:lnTo>
                      <a:pt x="10664" y="397251"/>
                    </a:lnTo>
                    <a:lnTo>
                      <a:pt x="20350" y="352393"/>
                    </a:lnTo>
                    <a:lnTo>
                      <a:pt x="33063" y="308228"/>
                    </a:lnTo>
                    <a:lnTo>
                      <a:pt x="48781" y="264924"/>
                    </a:lnTo>
                    <a:lnTo>
                      <a:pt x="67482" y="222649"/>
                    </a:lnTo>
                    <a:lnTo>
                      <a:pt x="89142" y="181570"/>
                    </a:lnTo>
                    <a:lnTo>
                      <a:pt x="113740" y="141855"/>
                    </a:lnTo>
                    <a:lnTo>
                      <a:pt x="141252" y="103673"/>
                    </a:lnTo>
                    <a:lnTo>
                      <a:pt x="171655" y="67191"/>
                    </a:lnTo>
                    <a:lnTo>
                      <a:pt x="204928" y="32577"/>
                    </a:lnTo>
                    <a:lnTo>
                      <a:pt x="241048" y="0"/>
                    </a:lnTo>
                    <a:lnTo>
                      <a:pt x="1061959" y="1074410"/>
                    </a:lnTo>
                    <a:lnTo>
                      <a:pt x="1020975" y="1100651"/>
                    </a:lnTo>
                    <a:lnTo>
                      <a:pt x="978779" y="1123610"/>
                    </a:lnTo>
                    <a:lnTo>
                      <a:pt x="935540" y="1143311"/>
                    </a:lnTo>
                    <a:lnTo>
                      <a:pt x="891425" y="1159775"/>
                    </a:lnTo>
                    <a:lnTo>
                      <a:pt x="846603" y="1173026"/>
                    </a:lnTo>
                    <a:lnTo>
                      <a:pt x="801240" y="1183085"/>
                    </a:lnTo>
                    <a:lnTo>
                      <a:pt x="755505" y="1189976"/>
                    </a:lnTo>
                    <a:lnTo>
                      <a:pt x="709565" y="1193721"/>
                    </a:lnTo>
                    <a:lnTo>
                      <a:pt x="663587" y="1194343"/>
                    </a:lnTo>
                    <a:close/>
                  </a:path>
                </a:pathLst>
              </a:custGeom>
              <a:solidFill>
                <a:srgbClr val="00345B"/>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40" name="object 40"/>
              <p:cNvSpPr/>
              <p:nvPr/>
            </p:nvSpPr>
            <p:spPr>
              <a:xfrm>
                <a:off x="6522890" y="2838922"/>
                <a:ext cx="458100" cy="515055"/>
              </a:xfrm>
              <a:custGeom>
                <a:avLst/>
                <a:gdLst/>
                <a:ahLst/>
                <a:cxnLst/>
                <a:rect l="l" t="t" r="r" b="b"/>
                <a:pathLst>
                  <a:path w="1062354" h="1194435">
                    <a:moveTo>
                      <a:pt x="1061959" y="1074410"/>
                    </a:moveTo>
                    <a:lnTo>
                      <a:pt x="241048" y="0"/>
                    </a:lnTo>
                    <a:lnTo>
                      <a:pt x="204928" y="32577"/>
                    </a:lnTo>
                    <a:lnTo>
                      <a:pt x="171655" y="67191"/>
                    </a:lnTo>
                    <a:lnTo>
                      <a:pt x="141252" y="103673"/>
                    </a:lnTo>
                    <a:lnTo>
                      <a:pt x="113740" y="141855"/>
                    </a:lnTo>
                    <a:lnTo>
                      <a:pt x="89142" y="181570"/>
                    </a:lnTo>
                    <a:lnTo>
                      <a:pt x="67482" y="222649"/>
                    </a:lnTo>
                    <a:lnTo>
                      <a:pt x="48781" y="264924"/>
                    </a:lnTo>
                    <a:lnTo>
                      <a:pt x="33063" y="308228"/>
                    </a:lnTo>
                    <a:lnTo>
                      <a:pt x="20350" y="352393"/>
                    </a:lnTo>
                    <a:lnTo>
                      <a:pt x="10664" y="397251"/>
                    </a:lnTo>
                    <a:lnTo>
                      <a:pt x="4029" y="442635"/>
                    </a:lnTo>
                    <a:lnTo>
                      <a:pt x="466" y="488375"/>
                    </a:lnTo>
                    <a:lnTo>
                      <a:pt x="0" y="534305"/>
                    </a:lnTo>
                    <a:lnTo>
                      <a:pt x="2651" y="580256"/>
                    </a:lnTo>
                    <a:lnTo>
                      <a:pt x="8443" y="626061"/>
                    </a:lnTo>
                    <a:lnTo>
                      <a:pt x="17398" y="671551"/>
                    </a:lnTo>
                    <a:lnTo>
                      <a:pt x="29540" y="716560"/>
                    </a:lnTo>
                    <a:lnTo>
                      <a:pt x="44890" y="760919"/>
                    </a:lnTo>
                    <a:lnTo>
                      <a:pt x="63471" y="804460"/>
                    </a:lnTo>
                    <a:lnTo>
                      <a:pt x="85306" y="847015"/>
                    </a:lnTo>
                    <a:lnTo>
                      <a:pt x="110418" y="888416"/>
                    </a:lnTo>
                    <a:lnTo>
                      <a:pt x="138829" y="928496"/>
                    </a:lnTo>
                    <a:lnTo>
                      <a:pt x="170025" y="966420"/>
                    </a:lnTo>
                    <a:lnTo>
                      <a:pt x="203364" y="1001514"/>
                    </a:lnTo>
                    <a:lnTo>
                      <a:pt x="238679" y="1033755"/>
                    </a:lnTo>
                    <a:lnTo>
                      <a:pt x="275802" y="1063123"/>
                    </a:lnTo>
                    <a:lnTo>
                      <a:pt x="314564" y="1089593"/>
                    </a:lnTo>
                    <a:lnTo>
                      <a:pt x="354800" y="1113143"/>
                    </a:lnTo>
                    <a:lnTo>
                      <a:pt x="396340" y="1133751"/>
                    </a:lnTo>
                    <a:lnTo>
                      <a:pt x="439017" y="1151394"/>
                    </a:lnTo>
                    <a:lnTo>
                      <a:pt x="482663" y="1166050"/>
                    </a:lnTo>
                    <a:lnTo>
                      <a:pt x="527111" y="1177695"/>
                    </a:lnTo>
                    <a:lnTo>
                      <a:pt x="572193" y="1186307"/>
                    </a:lnTo>
                    <a:lnTo>
                      <a:pt x="617741" y="1191864"/>
                    </a:lnTo>
                    <a:lnTo>
                      <a:pt x="663587" y="1194343"/>
                    </a:lnTo>
                    <a:lnTo>
                      <a:pt x="709565" y="1193721"/>
                    </a:lnTo>
                    <a:lnTo>
                      <a:pt x="755505" y="1189976"/>
                    </a:lnTo>
                    <a:lnTo>
                      <a:pt x="801240" y="1183085"/>
                    </a:lnTo>
                    <a:lnTo>
                      <a:pt x="846603" y="1173026"/>
                    </a:lnTo>
                    <a:lnTo>
                      <a:pt x="891425" y="1159775"/>
                    </a:lnTo>
                    <a:lnTo>
                      <a:pt x="935540" y="1143311"/>
                    </a:lnTo>
                    <a:lnTo>
                      <a:pt x="978779" y="1123611"/>
                    </a:lnTo>
                    <a:lnTo>
                      <a:pt x="1020975" y="1100651"/>
                    </a:lnTo>
                    <a:lnTo>
                      <a:pt x="1061959" y="1074410"/>
                    </a:lnTo>
                    <a:close/>
                  </a:path>
                </a:pathLst>
              </a:custGeom>
              <a:solidFill>
                <a:srgbClr val="F47C21"/>
              </a:solidFill>
              <a:ln w="6350">
                <a:solidFill>
                  <a:srgbClr val="FCEADB"/>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42" name="object 42"/>
              <p:cNvSpPr/>
              <p:nvPr/>
            </p:nvSpPr>
            <p:spPr>
              <a:xfrm>
                <a:off x="6604759" y="2817492"/>
                <a:ext cx="393205" cy="504102"/>
              </a:xfrm>
              <a:custGeom>
                <a:avLst/>
                <a:gdLst/>
                <a:ahLst/>
                <a:cxnLst/>
                <a:rect l="l" t="t" r="r" b="b"/>
                <a:pathLst>
                  <a:path w="911860" h="1169035">
                    <a:moveTo>
                      <a:pt x="8745" y="72766"/>
                    </a:moveTo>
                    <a:lnTo>
                      <a:pt x="39177" y="112713"/>
                    </a:lnTo>
                    <a:lnTo>
                      <a:pt x="69610" y="152659"/>
                    </a:lnTo>
                    <a:lnTo>
                      <a:pt x="100046" y="192602"/>
                    </a:lnTo>
                    <a:lnTo>
                      <a:pt x="130483" y="232544"/>
                    </a:lnTo>
                    <a:lnTo>
                      <a:pt x="160921" y="272485"/>
                    </a:lnTo>
                    <a:lnTo>
                      <a:pt x="191361" y="312424"/>
                    </a:lnTo>
                    <a:lnTo>
                      <a:pt x="221802" y="352362"/>
                    </a:lnTo>
                    <a:lnTo>
                      <a:pt x="252244" y="392299"/>
                    </a:lnTo>
                    <a:lnTo>
                      <a:pt x="282686" y="432236"/>
                    </a:lnTo>
                    <a:lnTo>
                      <a:pt x="313129" y="472171"/>
                    </a:lnTo>
                    <a:lnTo>
                      <a:pt x="343573" y="512107"/>
                    </a:lnTo>
                    <a:lnTo>
                      <a:pt x="374017" y="552041"/>
                    </a:lnTo>
                    <a:lnTo>
                      <a:pt x="404462" y="591976"/>
                    </a:lnTo>
                    <a:lnTo>
                      <a:pt x="434906" y="631910"/>
                    </a:lnTo>
                    <a:lnTo>
                      <a:pt x="465351" y="671845"/>
                    </a:lnTo>
                    <a:lnTo>
                      <a:pt x="495795" y="711780"/>
                    </a:lnTo>
                    <a:lnTo>
                      <a:pt x="526238" y="751715"/>
                    </a:lnTo>
                    <a:lnTo>
                      <a:pt x="556682" y="791651"/>
                    </a:lnTo>
                    <a:lnTo>
                      <a:pt x="587124" y="831587"/>
                    </a:lnTo>
                    <a:lnTo>
                      <a:pt x="617566" y="871524"/>
                    </a:lnTo>
                    <a:lnTo>
                      <a:pt x="648007" y="911462"/>
                    </a:lnTo>
                    <a:lnTo>
                      <a:pt x="678446" y="951401"/>
                    </a:lnTo>
                    <a:lnTo>
                      <a:pt x="708885" y="991342"/>
                    </a:lnTo>
                    <a:lnTo>
                      <a:pt x="739322" y="1031284"/>
                    </a:lnTo>
                    <a:lnTo>
                      <a:pt x="769757" y="1071227"/>
                    </a:lnTo>
                    <a:lnTo>
                      <a:pt x="800191" y="1111173"/>
                    </a:lnTo>
                    <a:lnTo>
                      <a:pt x="830623" y="1151120"/>
                    </a:lnTo>
                    <a:lnTo>
                      <a:pt x="861865" y="1168724"/>
                    </a:lnTo>
                    <a:lnTo>
                      <a:pt x="893245" y="1158503"/>
                    </a:lnTo>
                    <a:lnTo>
                      <a:pt x="911283" y="1130800"/>
                    </a:lnTo>
                    <a:lnTo>
                      <a:pt x="902504" y="1095957"/>
                    </a:lnTo>
                    <a:lnTo>
                      <a:pt x="872047" y="1056035"/>
                    </a:lnTo>
                    <a:lnTo>
                      <a:pt x="841592" y="1016112"/>
                    </a:lnTo>
                    <a:lnTo>
                      <a:pt x="811138" y="976186"/>
                    </a:lnTo>
                    <a:lnTo>
                      <a:pt x="780687" y="936258"/>
                    </a:lnTo>
                    <a:lnTo>
                      <a:pt x="750237" y="896329"/>
                    </a:lnTo>
                    <a:lnTo>
                      <a:pt x="719789" y="856398"/>
                    </a:lnTo>
                    <a:lnTo>
                      <a:pt x="689343" y="816466"/>
                    </a:lnTo>
                    <a:lnTo>
                      <a:pt x="658898" y="776532"/>
                    </a:lnTo>
                    <a:lnTo>
                      <a:pt x="628454" y="736597"/>
                    </a:lnTo>
                    <a:lnTo>
                      <a:pt x="598012" y="696660"/>
                    </a:lnTo>
                    <a:lnTo>
                      <a:pt x="567571" y="656722"/>
                    </a:lnTo>
                    <a:lnTo>
                      <a:pt x="537131" y="616783"/>
                    </a:lnTo>
                    <a:lnTo>
                      <a:pt x="506692" y="576843"/>
                    </a:lnTo>
                    <a:lnTo>
                      <a:pt x="476254" y="536901"/>
                    </a:lnTo>
                    <a:lnTo>
                      <a:pt x="445818" y="496959"/>
                    </a:lnTo>
                    <a:lnTo>
                      <a:pt x="415382" y="457016"/>
                    </a:lnTo>
                    <a:lnTo>
                      <a:pt x="384947" y="417072"/>
                    </a:lnTo>
                    <a:lnTo>
                      <a:pt x="354513" y="377127"/>
                    </a:lnTo>
                    <a:lnTo>
                      <a:pt x="324079" y="337182"/>
                    </a:lnTo>
                    <a:lnTo>
                      <a:pt x="293646" y="297236"/>
                    </a:lnTo>
                    <a:lnTo>
                      <a:pt x="263214" y="257289"/>
                    </a:lnTo>
                    <a:lnTo>
                      <a:pt x="232782" y="217343"/>
                    </a:lnTo>
                    <a:lnTo>
                      <a:pt x="202350" y="177395"/>
                    </a:lnTo>
                    <a:lnTo>
                      <a:pt x="171919" y="137448"/>
                    </a:lnTo>
                    <a:lnTo>
                      <a:pt x="141487" y="97500"/>
                    </a:lnTo>
                    <a:lnTo>
                      <a:pt x="111056" y="57552"/>
                    </a:lnTo>
                    <a:lnTo>
                      <a:pt x="80626" y="17604"/>
                    </a:lnTo>
                    <a:lnTo>
                      <a:pt x="49486" y="0"/>
                    </a:lnTo>
                    <a:lnTo>
                      <a:pt x="18095" y="10221"/>
                    </a:lnTo>
                    <a:lnTo>
                      <a:pt x="0" y="37924"/>
                    </a:lnTo>
                    <a:lnTo>
                      <a:pt x="8745" y="72766"/>
                    </a:lnTo>
                    <a:close/>
                  </a:path>
                </a:pathLst>
              </a:custGeom>
              <a:solidFill>
                <a:srgbClr val="F47C21"/>
              </a:solidFill>
              <a:ln w="6350">
                <a:solidFill>
                  <a:srgbClr val="FCEADB"/>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grpSp>
            <p:nvGrpSpPr>
              <p:cNvPr id="127" name="Group 126">
                <a:extLst>
                  <a:ext uri="{FF2B5EF4-FFF2-40B4-BE49-F238E27FC236}">
                    <a16:creationId xmlns:a16="http://schemas.microsoft.com/office/drawing/2014/main" id="{1D570EED-05C9-4FBA-87A9-391373EF5AC9}"/>
                  </a:ext>
                </a:extLst>
              </p:cNvPr>
              <p:cNvGrpSpPr/>
              <p:nvPr/>
            </p:nvGrpSpPr>
            <p:grpSpPr>
              <a:xfrm>
                <a:off x="6428458" y="3142488"/>
                <a:ext cx="347274" cy="263342"/>
                <a:chOff x="6428458" y="3142488"/>
                <a:chExt cx="347274" cy="263342"/>
              </a:xfrm>
              <a:solidFill>
                <a:srgbClr val="F47C21"/>
              </a:solidFill>
            </p:grpSpPr>
            <p:sp>
              <p:nvSpPr>
                <p:cNvPr id="43" name="object 43"/>
                <p:cNvSpPr/>
                <p:nvPr/>
              </p:nvSpPr>
              <p:spPr>
                <a:xfrm>
                  <a:off x="6458542" y="3174339"/>
                  <a:ext cx="286689" cy="203174"/>
                </a:xfrm>
                <a:custGeom>
                  <a:avLst/>
                  <a:gdLst/>
                  <a:ahLst/>
                  <a:cxnLst/>
                  <a:rect l="l" t="t" r="r" b="b"/>
                  <a:pathLst>
                    <a:path w="664845" h="471170">
                      <a:moveTo>
                        <a:pt x="0" y="0"/>
                      </a:moveTo>
                      <a:lnTo>
                        <a:pt x="664622" y="0"/>
                      </a:lnTo>
                      <a:lnTo>
                        <a:pt x="664622" y="471045"/>
                      </a:lnTo>
                      <a:lnTo>
                        <a:pt x="0" y="471045"/>
                      </a:lnTo>
                      <a:lnTo>
                        <a:pt x="0" y="0"/>
                      </a:lnTo>
                      <a:close/>
                    </a:path>
                  </a:pathLst>
                </a:custGeom>
                <a:grpFill/>
                <a:ln w="3175">
                  <a:solidFill>
                    <a:srgbClr val="FCEADB"/>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44" name="object 44"/>
                <p:cNvSpPr/>
                <p:nvPr/>
              </p:nvSpPr>
              <p:spPr>
                <a:xfrm>
                  <a:off x="6458542" y="3174339"/>
                  <a:ext cx="286689" cy="203174"/>
                </a:xfrm>
                <a:custGeom>
                  <a:avLst/>
                  <a:gdLst/>
                  <a:ahLst/>
                  <a:cxnLst/>
                  <a:rect l="l" t="t" r="r" b="b"/>
                  <a:pathLst>
                    <a:path w="664845" h="471170">
                      <a:moveTo>
                        <a:pt x="0" y="0"/>
                      </a:moveTo>
                      <a:lnTo>
                        <a:pt x="664623" y="0"/>
                      </a:lnTo>
                      <a:lnTo>
                        <a:pt x="664623" y="471045"/>
                      </a:lnTo>
                      <a:lnTo>
                        <a:pt x="0" y="471045"/>
                      </a:lnTo>
                      <a:lnTo>
                        <a:pt x="0" y="0"/>
                      </a:lnTo>
                      <a:close/>
                    </a:path>
                  </a:pathLst>
                </a:custGeom>
                <a:grpFill/>
                <a:ln w="3175">
                  <a:solidFill>
                    <a:srgbClr val="FCEADB"/>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45" name="object 45"/>
                <p:cNvSpPr/>
                <p:nvPr/>
              </p:nvSpPr>
              <p:spPr>
                <a:xfrm>
                  <a:off x="6553308" y="3174339"/>
                  <a:ext cx="36418" cy="203174"/>
                </a:xfrm>
                <a:custGeom>
                  <a:avLst/>
                  <a:gdLst/>
                  <a:ahLst/>
                  <a:cxnLst/>
                  <a:rect l="l" t="t" r="r" b="b"/>
                  <a:pathLst>
                    <a:path w="84454" h="471170">
                      <a:moveTo>
                        <a:pt x="84007" y="470936"/>
                      </a:moveTo>
                      <a:lnTo>
                        <a:pt x="62103" y="470936"/>
                      </a:lnTo>
                      <a:lnTo>
                        <a:pt x="62103" y="209188"/>
                      </a:lnTo>
                      <a:lnTo>
                        <a:pt x="0" y="154536"/>
                      </a:lnTo>
                      <a:lnTo>
                        <a:pt x="0" y="0"/>
                      </a:lnTo>
                      <a:lnTo>
                        <a:pt x="21904" y="0"/>
                      </a:lnTo>
                      <a:lnTo>
                        <a:pt x="21904" y="145699"/>
                      </a:lnTo>
                      <a:lnTo>
                        <a:pt x="84007" y="200351"/>
                      </a:lnTo>
                      <a:lnTo>
                        <a:pt x="84007" y="470936"/>
                      </a:lnTo>
                      <a:close/>
                    </a:path>
                  </a:pathLst>
                </a:custGeom>
                <a:grpFill/>
                <a:ln w="3175">
                  <a:solidFill>
                    <a:srgbClr val="FCEADB"/>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46" name="object 46"/>
                <p:cNvSpPr/>
                <p:nvPr/>
              </p:nvSpPr>
              <p:spPr>
                <a:xfrm>
                  <a:off x="6553308" y="3174340"/>
                  <a:ext cx="36418" cy="203174"/>
                </a:xfrm>
                <a:custGeom>
                  <a:avLst/>
                  <a:gdLst/>
                  <a:ahLst/>
                  <a:cxnLst/>
                  <a:rect l="l" t="t" r="r" b="b"/>
                  <a:pathLst>
                    <a:path w="84454" h="471170">
                      <a:moveTo>
                        <a:pt x="84007" y="470936"/>
                      </a:moveTo>
                      <a:lnTo>
                        <a:pt x="62103" y="470936"/>
                      </a:lnTo>
                      <a:lnTo>
                        <a:pt x="62103" y="209188"/>
                      </a:lnTo>
                      <a:lnTo>
                        <a:pt x="0" y="154536"/>
                      </a:lnTo>
                      <a:lnTo>
                        <a:pt x="0" y="0"/>
                      </a:lnTo>
                      <a:lnTo>
                        <a:pt x="21904" y="0"/>
                      </a:lnTo>
                      <a:lnTo>
                        <a:pt x="21904" y="145699"/>
                      </a:lnTo>
                      <a:lnTo>
                        <a:pt x="84007" y="200351"/>
                      </a:lnTo>
                      <a:lnTo>
                        <a:pt x="84007" y="470936"/>
                      </a:lnTo>
                      <a:close/>
                    </a:path>
                  </a:pathLst>
                </a:custGeom>
                <a:grpFill/>
                <a:ln w="3175">
                  <a:solidFill>
                    <a:srgbClr val="FCEADB"/>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47" name="object 47"/>
                <p:cNvSpPr/>
                <p:nvPr/>
              </p:nvSpPr>
              <p:spPr>
                <a:xfrm>
                  <a:off x="6584372" y="3174447"/>
                  <a:ext cx="0" cy="48466"/>
                </a:xfrm>
                <a:custGeom>
                  <a:avLst/>
                  <a:gdLst/>
                  <a:ahLst/>
                  <a:cxnLst/>
                  <a:rect l="l" t="t" r="r" b="b"/>
                  <a:pathLst>
                    <a:path h="112395">
                      <a:moveTo>
                        <a:pt x="0" y="0"/>
                      </a:moveTo>
                      <a:lnTo>
                        <a:pt x="0" y="112316"/>
                      </a:lnTo>
                    </a:path>
                  </a:pathLst>
                </a:custGeom>
                <a:grpFill/>
                <a:ln w="3175">
                  <a:solidFill>
                    <a:srgbClr val="FCEADB"/>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48" name="object 48"/>
                <p:cNvSpPr/>
                <p:nvPr/>
              </p:nvSpPr>
              <p:spPr>
                <a:xfrm>
                  <a:off x="6579335" y="3174447"/>
                  <a:ext cx="10131" cy="48466"/>
                </a:xfrm>
                <a:custGeom>
                  <a:avLst/>
                  <a:gdLst/>
                  <a:ahLst/>
                  <a:cxnLst/>
                  <a:rect l="l" t="t" r="r" b="b"/>
                  <a:pathLst>
                    <a:path w="23495" h="112395">
                      <a:moveTo>
                        <a:pt x="0" y="0"/>
                      </a:moveTo>
                      <a:lnTo>
                        <a:pt x="23362" y="0"/>
                      </a:lnTo>
                      <a:lnTo>
                        <a:pt x="23362" y="112316"/>
                      </a:lnTo>
                      <a:lnTo>
                        <a:pt x="0" y="112316"/>
                      </a:lnTo>
                      <a:lnTo>
                        <a:pt x="0" y="0"/>
                      </a:lnTo>
                      <a:close/>
                    </a:path>
                  </a:pathLst>
                </a:custGeom>
                <a:grpFill/>
                <a:ln w="3175">
                  <a:solidFill>
                    <a:srgbClr val="FCEADB"/>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49" name="object 49"/>
                <p:cNvSpPr/>
                <p:nvPr/>
              </p:nvSpPr>
              <p:spPr>
                <a:xfrm>
                  <a:off x="6596079" y="3200112"/>
                  <a:ext cx="46549" cy="179078"/>
                </a:xfrm>
                <a:custGeom>
                  <a:avLst/>
                  <a:gdLst/>
                  <a:ahLst/>
                  <a:cxnLst/>
                  <a:rect l="l" t="t" r="r" b="b"/>
                  <a:pathLst>
                    <a:path w="107950" h="415289">
                      <a:moveTo>
                        <a:pt x="21028" y="414787"/>
                      </a:moveTo>
                      <a:lnTo>
                        <a:pt x="0" y="414787"/>
                      </a:lnTo>
                      <a:lnTo>
                        <a:pt x="0" y="244285"/>
                      </a:lnTo>
                      <a:lnTo>
                        <a:pt x="86860" y="152432"/>
                      </a:lnTo>
                      <a:lnTo>
                        <a:pt x="86860" y="0"/>
                      </a:lnTo>
                      <a:lnTo>
                        <a:pt x="107889" y="0"/>
                      </a:lnTo>
                      <a:lnTo>
                        <a:pt x="107889" y="160424"/>
                      </a:lnTo>
                      <a:lnTo>
                        <a:pt x="21028" y="252162"/>
                      </a:lnTo>
                      <a:lnTo>
                        <a:pt x="21028" y="414787"/>
                      </a:lnTo>
                      <a:close/>
                    </a:path>
                  </a:pathLst>
                </a:custGeom>
                <a:grpFill/>
                <a:ln w="3175">
                  <a:solidFill>
                    <a:srgbClr val="FCEADB"/>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50" name="object 50"/>
                <p:cNvSpPr/>
                <p:nvPr/>
              </p:nvSpPr>
              <p:spPr>
                <a:xfrm>
                  <a:off x="6596079" y="3200112"/>
                  <a:ext cx="46549" cy="179078"/>
                </a:xfrm>
                <a:custGeom>
                  <a:avLst/>
                  <a:gdLst/>
                  <a:ahLst/>
                  <a:cxnLst/>
                  <a:rect l="l" t="t" r="r" b="b"/>
                  <a:pathLst>
                    <a:path w="107950" h="415289">
                      <a:moveTo>
                        <a:pt x="21028" y="414787"/>
                      </a:moveTo>
                      <a:lnTo>
                        <a:pt x="0" y="414787"/>
                      </a:lnTo>
                      <a:lnTo>
                        <a:pt x="0" y="244285"/>
                      </a:lnTo>
                      <a:lnTo>
                        <a:pt x="86860" y="152432"/>
                      </a:lnTo>
                      <a:lnTo>
                        <a:pt x="86860" y="0"/>
                      </a:lnTo>
                      <a:lnTo>
                        <a:pt x="107889" y="0"/>
                      </a:lnTo>
                      <a:lnTo>
                        <a:pt x="107889" y="160424"/>
                      </a:lnTo>
                      <a:lnTo>
                        <a:pt x="21028" y="252162"/>
                      </a:lnTo>
                      <a:lnTo>
                        <a:pt x="21028" y="414787"/>
                      </a:lnTo>
                      <a:close/>
                    </a:path>
                  </a:pathLst>
                </a:custGeom>
                <a:grpFill/>
                <a:ln w="3175">
                  <a:solidFill>
                    <a:srgbClr val="FCEADB"/>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51" name="object 51"/>
                <p:cNvSpPr/>
                <p:nvPr/>
              </p:nvSpPr>
              <p:spPr>
                <a:xfrm>
                  <a:off x="6608315" y="3174371"/>
                  <a:ext cx="7667" cy="81598"/>
                </a:xfrm>
                <a:custGeom>
                  <a:avLst/>
                  <a:gdLst/>
                  <a:ahLst/>
                  <a:cxnLst/>
                  <a:rect l="l" t="t" r="r" b="b"/>
                  <a:pathLst>
                    <a:path w="17779" h="189229">
                      <a:moveTo>
                        <a:pt x="0" y="189231"/>
                      </a:moveTo>
                      <a:lnTo>
                        <a:pt x="17521" y="189231"/>
                      </a:lnTo>
                      <a:lnTo>
                        <a:pt x="17521" y="0"/>
                      </a:lnTo>
                      <a:lnTo>
                        <a:pt x="0" y="0"/>
                      </a:lnTo>
                      <a:lnTo>
                        <a:pt x="0" y="189231"/>
                      </a:lnTo>
                      <a:close/>
                    </a:path>
                  </a:pathLst>
                </a:custGeom>
                <a:grpFill/>
                <a:ln w="3175">
                  <a:solidFill>
                    <a:srgbClr val="FCEADB"/>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52" name="object 52"/>
                <p:cNvSpPr/>
                <p:nvPr/>
              </p:nvSpPr>
              <p:spPr>
                <a:xfrm>
                  <a:off x="6606166" y="3172220"/>
                  <a:ext cx="12048" cy="85979"/>
                </a:xfrm>
                <a:custGeom>
                  <a:avLst/>
                  <a:gdLst/>
                  <a:ahLst/>
                  <a:cxnLst/>
                  <a:rect l="l" t="t" r="r" b="b"/>
                  <a:pathLst>
                    <a:path w="27939" h="199389">
                      <a:moveTo>
                        <a:pt x="0" y="199206"/>
                      </a:moveTo>
                      <a:lnTo>
                        <a:pt x="27487" y="199206"/>
                      </a:lnTo>
                      <a:lnTo>
                        <a:pt x="27487" y="0"/>
                      </a:lnTo>
                      <a:lnTo>
                        <a:pt x="0" y="0"/>
                      </a:lnTo>
                      <a:lnTo>
                        <a:pt x="0" y="199206"/>
                      </a:lnTo>
                      <a:close/>
                    </a:path>
                  </a:pathLst>
                </a:custGeom>
                <a:grpFill/>
                <a:ln w="3175">
                  <a:solidFill>
                    <a:srgbClr val="FCEADB"/>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53" name="object 53"/>
                <p:cNvSpPr/>
                <p:nvPr/>
              </p:nvSpPr>
              <p:spPr>
                <a:xfrm>
                  <a:off x="6522852" y="3174339"/>
                  <a:ext cx="32858" cy="203174"/>
                </a:xfrm>
                <a:custGeom>
                  <a:avLst/>
                  <a:gdLst/>
                  <a:ahLst/>
                  <a:cxnLst/>
                  <a:rect l="l" t="t" r="r" b="b"/>
                  <a:pathLst>
                    <a:path w="76200" h="471170">
                      <a:moveTo>
                        <a:pt x="75606" y="470936"/>
                      </a:moveTo>
                      <a:lnTo>
                        <a:pt x="55892" y="470936"/>
                      </a:lnTo>
                      <a:lnTo>
                        <a:pt x="55892" y="325237"/>
                      </a:lnTo>
                      <a:lnTo>
                        <a:pt x="0" y="270585"/>
                      </a:lnTo>
                      <a:lnTo>
                        <a:pt x="0" y="0"/>
                      </a:lnTo>
                      <a:lnTo>
                        <a:pt x="19713" y="0"/>
                      </a:lnTo>
                      <a:lnTo>
                        <a:pt x="19713" y="261747"/>
                      </a:lnTo>
                      <a:lnTo>
                        <a:pt x="75606" y="316399"/>
                      </a:lnTo>
                      <a:lnTo>
                        <a:pt x="75606" y="470936"/>
                      </a:lnTo>
                      <a:close/>
                    </a:path>
                  </a:pathLst>
                </a:custGeom>
                <a:grpFill/>
                <a:ln w="3175">
                  <a:solidFill>
                    <a:srgbClr val="FCEADB"/>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54" name="object 54"/>
                <p:cNvSpPr/>
                <p:nvPr/>
              </p:nvSpPr>
              <p:spPr>
                <a:xfrm>
                  <a:off x="6522852" y="3174340"/>
                  <a:ext cx="32858" cy="203174"/>
                </a:xfrm>
                <a:custGeom>
                  <a:avLst/>
                  <a:gdLst/>
                  <a:ahLst/>
                  <a:cxnLst/>
                  <a:rect l="l" t="t" r="r" b="b"/>
                  <a:pathLst>
                    <a:path w="76200" h="471170">
                      <a:moveTo>
                        <a:pt x="75606" y="470936"/>
                      </a:moveTo>
                      <a:lnTo>
                        <a:pt x="55892" y="470936"/>
                      </a:lnTo>
                      <a:lnTo>
                        <a:pt x="55892" y="325237"/>
                      </a:lnTo>
                      <a:lnTo>
                        <a:pt x="0" y="270585"/>
                      </a:lnTo>
                      <a:lnTo>
                        <a:pt x="0" y="0"/>
                      </a:lnTo>
                      <a:lnTo>
                        <a:pt x="19713" y="0"/>
                      </a:lnTo>
                      <a:lnTo>
                        <a:pt x="19713" y="261747"/>
                      </a:lnTo>
                      <a:lnTo>
                        <a:pt x="75606" y="316399"/>
                      </a:lnTo>
                      <a:lnTo>
                        <a:pt x="75606" y="470936"/>
                      </a:lnTo>
                      <a:close/>
                    </a:path>
                  </a:pathLst>
                </a:custGeom>
                <a:grpFill/>
                <a:ln w="3175">
                  <a:solidFill>
                    <a:srgbClr val="FCEADB"/>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55" name="object 55"/>
                <p:cNvSpPr/>
                <p:nvPr/>
              </p:nvSpPr>
              <p:spPr>
                <a:xfrm>
                  <a:off x="6522450" y="3329166"/>
                  <a:ext cx="7667" cy="48466"/>
                </a:xfrm>
                <a:custGeom>
                  <a:avLst/>
                  <a:gdLst/>
                  <a:ahLst/>
                  <a:cxnLst/>
                  <a:rect l="l" t="t" r="r" b="b"/>
                  <a:pathLst>
                    <a:path w="17779" h="112395">
                      <a:moveTo>
                        <a:pt x="0" y="112316"/>
                      </a:moveTo>
                      <a:lnTo>
                        <a:pt x="17521" y="112316"/>
                      </a:lnTo>
                      <a:lnTo>
                        <a:pt x="17521" y="0"/>
                      </a:lnTo>
                      <a:lnTo>
                        <a:pt x="0" y="0"/>
                      </a:lnTo>
                      <a:lnTo>
                        <a:pt x="0" y="112316"/>
                      </a:lnTo>
                      <a:close/>
                    </a:path>
                  </a:pathLst>
                </a:custGeom>
                <a:grpFill/>
                <a:ln w="3175">
                  <a:solidFill>
                    <a:srgbClr val="FCEADB"/>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56" name="object 56"/>
                <p:cNvSpPr/>
                <p:nvPr/>
              </p:nvSpPr>
              <p:spPr>
                <a:xfrm>
                  <a:off x="6520301" y="3327015"/>
                  <a:ext cx="12048" cy="52847"/>
                </a:xfrm>
                <a:custGeom>
                  <a:avLst/>
                  <a:gdLst/>
                  <a:ahLst/>
                  <a:cxnLst/>
                  <a:rect l="l" t="t" r="r" b="b"/>
                  <a:pathLst>
                    <a:path w="27939" h="122554">
                      <a:moveTo>
                        <a:pt x="0" y="122293"/>
                      </a:moveTo>
                      <a:lnTo>
                        <a:pt x="27487" y="122293"/>
                      </a:lnTo>
                      <a:lnTo>
                        <a:pt x="27487" y="0"/>
                      </a:lnTo>
                      <a:lnTo>
                        <a:pt x="0" y="0"/>
                      </a:lnTo>
                      <a:lnTo>
                        <a:pt x="0" y="122293"/>
                      </a:lnTo>
                      <a:close/>
                    </a:path>
                  </a:pathLst>
                </a:custGeom>
                <a:grpFill/>
                <a:ln w="3175">
                  <a:solidFill>
                    <a:srgbClr val="FCEADB"/>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57" name="object 57"/>
                <p:cNvSpPr/>
                <p:nvPr/>
              </p:nvSpPr>
              <p:spPr>
                <a:xfrm>
                  <a:off x="6467282" y="3174325"/>
                  <a:ext cx="46549" cy="179078"/>
                </a:xfrm>
                <a:custGeom>
                  <a:avLst/>
                  <a:gdLst/>
                  <a:ahLst/>
                  <a:cxnLst/>
                  <a:rect l="l" t="t" r="r" b="b"/>
                  <a:pathLst>
                    <a:path w="107950" h="415289">
                      <a:moveTo>
                        <a:pt x="21028" y="414787"/>
                      </a:moveTo>
                      <a:lnTo>
                        <a:pt x="0" y="414787"/>
                      </a:lnTo>
                      <a:lnTo>
                        <a:pt x="0" y="254362"/>
                      </a:lnTo>
                      <a:lnTo>
                        <a:pt x="86741" y="162625"/>
                      </a:lnTo>
                      <a:lnTo>
                        <a:pt x="86741" y="0"/>
                      </a:lnTo>
                      <a:lnTo>
                        <a:pt x="107769" y="0"/>
                      </a:lnTo>
                      <a:lnTo>
                        <a:pt x="107769" y="170502"/>
                      </a:lnTo>
                      <a:lnTo>
                        <a:pt x="21028" y="262355"/>
                      </a:lnTo>
                      <a:lnTo>
                        <a:pt x="21028" y="414787"/>
                      </a:lnTo>
                      <a:close/>
                    </a:path>
                  </a:pathLst>
                </a:custGeom>
                <a:grpFill/>
                <a:ln w="3175">
                  <a:solidFill>
                    <a:srgbClr val="FCEADB"/>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58" name="object 58"/>
                <p:cNvSpPr/>
                <p:nvPr/>
              </p:nvSpPr>
              <p:spPr>
                <a:xfrm>
                  <a:off x="6467281" y="3174325"/>
                  <a:ext cx="46549" cy="179078"/>
                </a:xfrm>
                <a:custGeom>
                  <a:avLst/>
                  <a:gdLst/>
                  <a:ahLst/>
                  <a:cxnLst/>
                  <a:rect l="l" t="t" r="r" b="b"/>
                  <a:pathLst>
                    <a:path w="107950" h="415289">
                      <a:moveTo>
                        <a:pt x="21028" y="414787"/>
                      </a:moveTo>
                      <a:lnTo>
                        <a:pt x="0" y="414787"/>
                      </a:lnTo>
                      <a:lnTo>
                        <a:pt x="0" y="254362"/>
                      </a:lnTo>
                      <a:lnTo>
                        <a:pt x="86741" y="162625"/>
                      </a:lnTo>
                      <a:lnTo>
                        <a:pt x="86741" y="0"/>
                      </a:lnTo>
                      <a:lnTo>
                        <a:pt x="107769" y="0"/>
                      </a:lnTo>
                      <a:lnTo>
                        <a:pt x="107769" y="170502"/>
                      </a:lnTo>
                      <a:lnTo>
                        <a:pt x="21028" y="262355"/>
                      </a:lnTo>
                      <a:lnTo>
                        <a:pt x="21028" y="414787"/>
                      </a:lnTo>
                      <a:close/>
                    </a:path>
                  </a:pathLst>
                </a:custGeom>
                <a:grpFill/>
                <a:ln w="3175">
                  <a:solidFill>
                    <a:srgbClr val="FCEADB"/>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59" name="object 59"/>
                <p:cNvSpPr/>
                <p:nvPr/>
              </p:nvSpPr>
              <p:spPr>
                <a:xfrm>
                  <a:off x="6498507" y="3298816"/>
                  <a:ext cx="0" cy="77765"/>
                </a:xfrm>
                <a:custGeom>
                  <a:avLst/>
                  <a:gdLst/>
                  <a:ahLst/>
                  <a:cxnLst/>
                  <a:rect l="l" t="t" r="r" b="b"/>
                  <a:pathLst>
                    <a:path h="180339">
                      <a:moveTo>
                        <a:pt x="0" y="0"/>
                      </a:moveTo>
                      <a:lnTo>
                        <a:pt x="0" y="179769"/>
                      </a:lnTo>
                    </a:path>
                  </a:pathLst>
                </a:custGeom>
                <a:grpFill/>
                <a:ln w="3175">
                  <a:solidFill>
                    <a:srgbClr val="FCEADB"/>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60" name="object 60"/>
                <p:cNvSpPr/>
                <p:nvPr/>
              </p:nvSpPr>
              <p:spPr>
                <a:xfrm>
                  <a:off x="6493470" y="3298816"/>
                  <a:ext cx="10131" cy="77765"/>
                </a:xfrm>
                <a:custGeom>
                  <a:avLst/>
                  <a:gdLst/>
                  <a:ahLst/>
                  <a:cxnLst/>
                  <a:rect l="l" t="t" r="r" b="b"/>
                  <a:pathLst>
                    <a:path w="23495" h="180339">
                      <a:moveTo>
                        <a:pt x="0" y="0"/>
                      </a:moveTo>
                      <a:lnTo>
                        <a:pt x="23362" y="0"/>
                      </a:lnTo>
                      <a:lnTo>
                        <a:pt x="23362" y="179769"/>
                      </a:lnTo>
                      <a:lnTo>
                        <a:pt x="0" y="179769"/>
                      </a:lnTo>
                      <a:lnTo>
                        <a:pt x="0" y="0"/>
                      </a:lnTo>
                      <a:close/>
                    </a:path>
                  </a:pathLst>
                </a:custGeom>
                <a:grpFill/>
                <a:ln w="3175">
                  <a:solidFill>
                    <a:srgbClr val="FCEADB"/>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61" name="object 61"/>
                <p:cNvSpPr/>
                <p:nvPr/>
              </p:nvSpPr>
              <p:spPr>
                <a:xfrm>
                  <a:off x="6698876" y="3174339"/>
                  <a:ext cx="32858" cy="203174"/>
                </a:xfrm>
                <a:custGeom>
                  <a:avLst/>
                  <a:gdLst/>
                  <a:ahLst/>
                  <a:cxnLst/>
                  <a:rect l="l" t="t" r="r" b="b"/>
                  <a:pathLst>
                    <a:path w="76200" h="471170">
                      <a:moveTo>
                        <a:pt x="75606" y="470936"/>
                      </a:moveTo>
                      <a:lnTo>
                        <a:pt x="55781" y="470936"/>
                      </a:lnTo>
                      <a:lnTo>
                        <a:pt x="55781" y="325237"/>
                      </a:lnTo>
                      <a:lnTo>
                        <a:pt x="0" y="270585"/>
                      </a:lnTo>
                      <a:lnTo>
                        <a:pt x="0" y="0"/>
                      </a:lnTo>
                      <a:lnTo>
                        <a:pt x="19713" y="0"/>
                      </a:lnTo>
                      <a:lnTo>
                        <a:pt x="19713" y="261747"/>
                      </a:lnTo>
                      <a:lnTo>
                        <a:pt x="75606" y="316399"/>
                      </a:lnTo>
                      <a:lnTo>
                        <a:pt x="75606" y="470936"/>
                      </a:lnTo>
                      <a:close/>
                    </a:path>
                  </a:pathLst>
                </a:custGeom>
                <a:grpFill/>
                <a:ln w="3175">
                  <a:solidFill>
                    <a:srgbClr val="FCEADB"/>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62" name="object 62"/>
                <p:cNvSpPr/>
                <p:nvPr/>
              </p:nvSpPr>
              <p:spPr>
                <a:xfrm>
                  <a:off x="6698876" y="3174340"/>
                  <a:ext cx="32858" cy="203174"/>
                </a:xfrm>
                <a:custGeom>
                  <a:avLst/>
                  <a:gdLst/>
                  <a:ahLst/>
                  <a:cxnLst/>
                  <a:rect l="l" t="t" r="r" b="b"/>
                  <a:pathLst>
                    <a:path w="76200" h="471170">
                      <a:moveTo>
                        <a:pt x="75606" y="470936"/>
                      </a:moveTo>
                      <a:lnTo>
                        <a:pt x="55781" y="470936"/>
                      </a:lnTo>
                      <a:lnTo>
                        <a:pt x="55781" y="325237"/>
                      </a:lnTo>
                      <a:lnTo>
                        <a:pt x="0" y="270585"/>
                      </a:lnTo>
                      <a:lnTo>
                        <a:pt x="0" y="0"/>
                      </a:lnTo>
                      <a:lnTo>
                        <a:pt x="19713" y="0"/>
                      </a:lnTo>
                      <a:lnTo>
                        <a:pt x="19713" y="261747"/>
                      </a:lnTo>
                      <a:lnTo>
                        <a:pt x="75606" y="316399"/>
                      </a:lnTo>
                      <a:lnTo>
                        <a:pt x="75606" y="470936"/>
                      </a:lnTo>
                      <a:close/>
                    </a:path>
                  </a:pathLst>
                </a:custGeom>
                <a:grpFill/>
                <a:ln w="3175">
                  <a:solidFill>
                    <a:srgbClr val="FCEADB"/>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63" name="object 63"/>
                <p:cNvSpPr/>
                <p:nvPr/>
              </p:nvSpPr>
              <p:spPr>
                <a:xfrm>
                  <a:off x="6698473" y="3329166"/>
                  <a:ext cx="7667" cy="48466"/>
                </a:xfrm>
                <a:custGeom>
                  <a:avLst/>
                  <a:gdLst/>
                  <a:ahLst/>
                  <a:cxnLst/>
                  <a:rect l="l" t="t" r="r" b="b"/>
                  <a:pathLst>
                    <a:path w="17779" h="112395">
                      <a:moveTo>
                        <a:pt x="0" y="112316"/>
                      </a:moveTo>
                      <a:lnTo>
                        <a:pt x="17521" y="112316"/>
                      </a:lnTo>
                      <a:lnTo>
                        <a:pt x="17521" y="0"/>
                      </a:lnTo>
                      <a:lnTo>
                        <a:pt x="0" y="0"/>
                      </a:lnTo>
                      <a:lnTo>
                        <a:pt x="0" y="112316"/>
                      </a:lnTo>
                      <a:close/>
                    </a:path>
                  </a:pathLst>
                </a:custGeom>
                <a:grpFill/>
                <a:ln w="3175">
                  <a:solidFill>
                    <a:srgbClr val="FCEADB"/>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64" name="object 64"/>
                <p:cNvSpPr/>
                <p:nvPr/>
              </p:nvSpPr>
              <p:spPr>
                <a:xfrm>
                  <a:off x="6696324" y="3327015"/>
                  <a:ext cx="12048" cy="52847"/>
                </a:xfrm>
                <a:custGeom>
                  <a:avLst/>
                  <a:gdLst/>
                  <a:ahLst/>
                  <a:cxnLst/>
                  <a:rect l="l" t="t" r="r" b="b"/>
                  <a:pathLst>
                    <a:path w="27939" h="122554">
                      <a:moveTo>
                        <a:pt x="0" y="122293"/>
                      </a:moveTo>
                      <a:lnTo>
                        <a:pt x="27487" y="122293"/>
                      </a:lnTo>
                      <a:lnTo>
                        <a:pt x="27487" y="0"/>
                      </a:lnTo>
                      <a:lnTo>
                        <a:pt x="0" y="0"/>
                      </a:lnTo>
                      <a:lnTo>
                        <a:pt x="0" y="122293"/>
                      </a:lnTo>
                      <a:close/>
                    </a:path>
                  </a:pathLst>
                </a:custGeom>
                <a:grpFill/>
                <a:ln w="3175">
                  <a:solidFill>
                    <a:srgbClr val="FCEADB"/>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65" name="object 65"/>
                <p:cNvSpPr/>
                <p:nvPr/>
              </p:nvSpPr>
              <p:spPr>
                <a:xfrm>
                  <a:off x="6643305" y="3174325"/>
                  <a:ext cx="46549" cy="179078"/>
                </a:xfrm>
                <a:custGeom>
                  <a:avLst/>
                  <a:gdLst/>
                  <a:ahLst/>
                  <a:cxnLst/>
                  <a:rect l="l" t="t" r="r" b="b"/>
                  <a:pathLst>
                    <a:path w="107950" h="415289">
                      <a:moveTo>
                        <a:pt x="21028" y="414787"/>
                      </a:moveTo>
                      <a:lnTo>
                        <a:pt x="0" y="414787"/>
                      </a:lnTo>
                      <a:lnTo>
                        <a:pt x="0" y="254362"/>
                      </a:lnTo>
                      <a:lnTo>
                        <a:pt x="86741" y="162625"/>
                      </a:lnTo>
                      <a:lnTo>
                        <a:pt x="86741" y="0"/>
                      </a:lnTo>
                      <a:lnTo>
                        <a:pt x="107769" y="0"/>
                      </a:lnTo>
                      <a:lnTo>
                        <a:pt x="107769" y="170502"/>
                      </a:lnTo>
                      <a:lnTo>
                        <a:pt x="21028" y="262355"/>
                      </a:lnTo>
                      <a:lnTo>
                        <a:pt x="21028" y="414787"/>
                      </a:lnTo>
                      <a:close/>
                    </a:path>
                  </a:pathLst>
                </a:custGeom>
                <a:grpFill/>
                <a:ln w="3175">
                  <a:solidFill>
                    <a:srgbClr val="FCEADB"/>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66" name="object 66"/>
                <p:cNvSpPr/>
                <p:nvPr/>
              </p:nvSpPr>
              <p:spPr>
                <a:xfrm>
                  <a:off x="6643305" y="3174325"/>
                  <a:ext cx="46549" cy="179078"/>
                </a:xfrm>
                <a:custGeom>
                  <a:avLst/>
                  <a:gdLst/>
                  <a:ahLst/>
                  <a:cxnLst/>
                  <a:rect l="l" t="t" r="r" b="b"/>
                  <a:pathLst>
                    <a:path w="107950" h="415289">
                      <a:moveTo>
                        <a:pt x="21028" y="414787"/>
                      </a:moveTo>
                      <a:lnTo>
                        <a:pt x="0" y="414787"/>
                      </a:lnTo>
                      <a:lnTo>
                        <a:pt x="0" y="254362"/>
                      </a:lnTo>
                      <a:lnTo>
                        <a:pt x="86741" y="162625"/>
                      </a:lnTo>
                      <a:lnTo>
                        <a:pt x="86741" y="0"/>
                      </a:lnTo>
                      <a:lnTo>
                        <a:pt x="107769" y="0"/>
                      </a:lnTo>
                      <a:lnTo>
                        <a:pt x="107769" y="170502"/>
                      </a:lnTo>
                      <a:lnTo>
                        <a:pt x="21028" y="262355"/>
                      </a:lnTo>
                      <a:lnTo>
                        <a:pt x="21028" y="414787"/>
                      </a:lnTo>
                      <a:close/>
                    </a:path>
                  </a:pathLst>
                </a:custGeom>
                <a:grpFill/>
                <a:ln w="3175">
                  <a:solidFill>
                    <a:srgbClr val="FCEADB"/>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67" name="object 67"/>
                <p:cNvSpPr/>
                <p:nvPr/>
              </p:nvSpPr>
              <p:spPr>
                <a:xfrm>
                  <a:off x="6668420" y="3298816"/>
                  <a:ext cx="7667" cy="77765"/>
                </a:xfrm>
                <a:custGeom>
                  <a:avLst/>
                  <a:gdLst/>
                  <a:ahLst/>
                  <a:cxnLst/>
                  <a:rect l="l" t="t" r="r" b="b"/>
                  <a:pathLst>
                    <a:path w="17779" h="180339">
                      <a:moveTo>
                        <a:pt x="0" y="179769"/>
                      </a:moveTo>
                      <a:lnTo>
                        <a:pt x="17521" y="179769"/>
                      </a:lnTo>
                      <a:lnTo>
                        <a:pt x="17521" y="0"/>
                      </a:lnTo>
                      <a:lnTo>
                        <a:pt x="0" y="0"/>
                      </a:lnTo>
                      <a:lnTo>
                        <a:pt x="0" y="179769"/>
                      </a:lnTo>
                      <a:close/>
                    </a:path>
                  </a:pathLst>
                </a:custGeom>
                <a:grpFill/>
                <a:ln w="3175">
                  <a:solidFill>
                    <a:srgbClr val="FCEADB"/>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68" name="object 68"/>
                <p:cNvSpPr/>
                <p:nvPr/>
              </p:nvSpPr>
              <p:spPr>
                <a:xfrm>
                  <a:off x="6666271" y="3296665"/>
                  <a:ext cx="12048" cy="81872"/>
                </a:xfrm>
                <a:custGeom>
                  <a:avLst/>
                  <a:gdLst/>
                  <a:ahLst/>
                  <a:cxnLst/>
                  <a:rect l="l" t="t" r="r" b="b"/>
                  <a:pathLst>
                    <a:path w="27939" h="189864">
                      <a:moveTo>
                        <a:pt x="0" y="189745"/>
                      </a:moveTo>
                      <a:lnTo>
                        <a:pt x="27487" y="189745"/>
                      </a:lnTo>
                      <a:lnTo>
                        <a:pt x="27487" y="0"/>
                      </a:lnTo>
                      <a:lnTo>
                        <a:pt x="0" y="0"/>
                      </a:lnTo>
                      <a:lnTo>
                        <a:pt x="0" y="189745"/>
                      </a:lnTo>
                      <a:close/>
                    </a:path>
                  </a:pathLst>
                </a:custGeom>
                <a:grpFill/>
                <a:ln w="3175">
                  <a:solidFill>
                    <a:srgbClr val="FCEADB"/>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69" name="object 69"/>
                <p:cNvSpPr/>
                <p:nvPr/>
              </p:nvSpPr>
              <p:spPr>
                <a:xfrm>
                  <a:off x="6475224" y="3144639"/>
                  <a:ext cx="8215" cy="33406"/>
                </a:xfrm>
                <a:custGeom>
                  <a:avLst/>
                  <a:gdLst/>
                  <a:ahLst/>
                  <a:cxnLst/>
                  <a:rect l="l" t="t" r="r" b="b"/>
                  <a:pathLst>
                    <a:path w="19050" h="77470">
                      <a:moveTo>
                        <a:pt x="0" y="0"/>
                      </a:moveTo>
                      <a:lnTo>
                        <a:pt x="19015" y="0"/>
                      </a:lnTo>
                      <a:lnTo>
                        <a:pt x="19015" y="77150"/>
                      </a:lnTo>
                      <a:lnTo>
                        <a:pt x="0" y="77150"/>
                      </a:lnTo>
                      <a:lnTo>
                        <a:pt x="0" y="0"/>
                      </a:lnTo>
                      <a:close/>
                    </a:path>
                  </a:pathLst>
                </a:custGeom>
                <a:grpFill/>
                <a:ln w="3175">
                  <a:solidFill>
                    <a:srgbClr val="FCEADB"/>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70" name="object 70"/>
                <p:cNvSpPr/>
                <p:nvPr/>
              </p:nvSpPr>
              <p:spPr>
                <a:xfrm>
                  <a:off x="6473075" y="3142488"/>
                  <a:ext cx="12595" cy="37787"/>
                </a:xfrm>
                <a:custGeom>
                  <a:avLst/>
                  <a:gdLst/>
                  <a:ahLst/>
                  <a:cxnLst/>
                  <a:rect l="l" t="t" r="r" b="b"/>
                  <a:pathLst>
                    <a:path w="29210" h="87629">
                      <a:moveTo>
                        <a:pt x="0" y="87128"/>
                      </a:moveTo>
                      <a:lnTo>
                        <a:pt x="28980" y="87128"/>
                      </a:lnTo>
                      <a:lnTo>
                        <a:pt x="28980" y="0"/>
                      </a:lnTo>
                      <a:lnTo>
                        <a:pt x="0" y="0"/>
                      </a:lnTo>
                      <a:lnTo>
                        <a:pt x="0" y="87128"/>
                      </a:lnTo>
                      <a:close/>
                    </a:path>
                  </a:pathLst>
                </a:custGeom>
                <a:grpFill/>
                <a:ln w="3175">
                  <a:solidFill>
                    <a:srgbClr val="FCEADB"/>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71" name="object 71"/>
                <p:cNvSpPr/>
                <p:nvPr/>
              </p:nvSpPr>
              <p:spPr>
                <a:xfrm>
                  <a:off x="6500983" y="3144639"/>
                  <a:ext cx="8215" cy="33406"/>
                </a:xfrm>
                <a:custGeom>
                  <a:avLst/>
                  <a:gdLst/>
                  <a:ahLst/>
                  <a:cxnLst/>
                  <a:rect l="l" t="t" r="r" b="b"/>
                  <a:pathLst>
                    <a:path w="19050" h="77470">
                      <a:moveTo>
                        <a:pt x="0" y="0"/>
                      </a:moveTo>
                      <a:lnTo>
                        <a:pt x="19015" y="0"/>
                      </a:lnTo>
                      <a:lnTo>
                        <a:pt x="19015" y="77150"/>
                      </a:lnTo>
                      <a:lnTo>
                        <a:pt x="0" y="77150"/>
                      </a:lnTo>
                      <a:lnTo>
                        <a:pt x="0" y="0"/>
                      </a:lnTo>
                      <a:close/>
                    </a:path>
                  </a:pathLst>
                </a:custGeom>
                <a:grpFill/>
                <a:ln w="3175">
                  <a:solidFill>
                    <a:srgbClr val="FCEADB"/>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72" name="object 72"/>
                <p:cNvSpPr/>
                <p:nvPr/>
              </p:nvSpPr>
              <p:spPr>
                <a:xfrm>
                  <a:off x="6498834" y="3142488"/>
                  <a:ext cx="12595" cy="37787"/>
                </a:xfrm>
                <a:custGeom>
                  <a:avLst/>
                  <a:gdLst/>
                  <a:ahLst/>
                  <a:cxnLst/>
                  <a:rect l="l" t="t" r="r" b="b"/>
                  <a:pathLst>
                    <a:path w="29210" h="87629">
                      <a:moveTo>
                        <a:pt x="0" y="87128"/>
                      </a:moveTo>
                      <a:lnTo>
                        <a:pt x="28980" y="87128"/>
                      </a:lnTo>
                      <a:lnTo>
                        <a:pt x="28980" y="0"/>
                      </a:lnTo>
                      <a:lnTo>
                        <a:pt x="0" y="0"/>
                      </a:lnTo>
                      <a:lnTo>
                        <a:pt x="0" y="87128"/>
                      </a:lnTo>
                      <a:close/>
                    </a:path>
                  </a:pathLst>
                </a:custGeom>
                <a:grpFill/>
                <a:ln w="3175">
                  <a:solidFill>
                    <a:srgbClr val="FCEADB"/>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73" name="object 73"/>
                <p:cNvSpPr/>
                <p:nvPr/>
              </p:nvSpPr>
              <p:spPr>
                <a:xfrm>
                  <a:off x="6526743" y="3144639"/>
                  <a:ext cx="8215" cy="33406"/>
                </a:xfrm>
                <a:custGeom>
                  <a:avLst/>
                  <a:gdLst/>
                  <a:ahLst/>
                  <a:cxnLst/>
                  <a:rect l="l" t="t" r="r" b="b"/>
                  <a:pathLst>
                    <a:path w="19050" h="77470">
                      <a:moveTo>
                        <a:pt x="0" y="0"/>
                      </a:moveTo>
                      <a:lnTo>
                        <a:pt x="19015" y="0"/>
                      </a:lnTo>
                      <a:lnTo>
                        <a:pt x="19015" y="77150"/>
                      </a:lnTo>
                      <a:lnTo>
                        <a:pt x="0" y="77150"/>
                      </a:lnTo>
                      <a:lnTo>
                        <a:pt x="0" y="0"/>
                      </a:lnTo>
                      <a:close/>
                    </a:path>
                  </a:pathLst>
                </a:custGeom>
                <a:grpFill/>
                <a:ln w="3175">
                  <a:solidFill>
                    <a:srgbClr val="FCEADB"/>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74" name="object 74"/>
                <p:cNvSpPr/>
                <p:nvPr/>
              </p:nvSpPr>
              <p:spPr>
                <a:xfrm>
                  <a:off x="6524594" y="3142488"/>
                  <a:ext cx="12595" cy="37787"/>
                </a:xfrm>
                <a:custGeom>
                  <a:avLst/>
                  <a:gdLst/>
                  <a:ahLst/>
                  <a:cxnLst/>
                  <a:rect l="l" t="t" r="r" b="b"/>
                  <a:pathLst>
                    <a:path w="29210" h="87629">
                      <a:moveTo>
                        <a:pt x="0" y="87128"/>
                      </a:moveTo>
                      <a:lnTo>
                        <a:pt x="28980" y="87128"/>
                      </a:lnTo>
                      <a:lnTo>
                        <a:pt x="28980" y="0"/>
                      </a:lnTo>
                      <a:lnTo>
                        <a:pt x="0" y="0"/>
                      </a:lnTo>
                      <a:lnTo>
                        <a:pt x="0" y="87128"/>
                      </a:lnTo>
                      <a:close/>
                    </a:path>
                  </a:pathLst>
                </a:custGeom>
                <a:grpFill/>
                <a:ln w="3175">
                  <a:solidFill>
                    <a:srgbClr val="FCEADB"/>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75" name="object 75"/>
                <p:cNvSpPr/>
                <p:nvPr/>
              </p:nvSpPr>
              <p:spPr>
                <a:xfrm>
                  <a:off x="6552503" y="3144639"/>
                  <a:ext cx="8215" cy="33406"/>
                </a:xfrm>
                <a:custGeom>
                  <a:avLst/>
                  <a:gdLst/>
                  <a:ahLst/>
                  <a:cxnLst/>
                  <a:rect l="l" t="t" r="r" b="b"/>
                  <a:pathLst>
                    <a:path w="19050" h="77470">
                      <a:moveTo>
                        <a:pt x="0" y="0"/>
                      </a:moveTo>
                      <a:lnTo>
                        <a:pt x="19014" y="0"/>
                      </a:lnTo>
                      <a:lnTo>
                        <a:pt x="19014" y="77150"/>
                      </a:lnTo>
                      <a:lnTo>
                        <a:pt x="0" y="77150"/>
                      </a:lnTo>
                      <a:lnTo>
                        <a:pt x="0" y="0"/>
                      </a:lnTo>
                      <a:close/>
                    </a:path>
                  </a:pathLst>
                </a:custGeom>
                <a:grpFill/>
                <a:ln w="3175">
                  <a:solidFill>
                    <a:srgbClr val="FCEADB"/>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76" name="object 76"/>
                <p:cNvSpPr/>
                <p:nvPr/>
              </p:nvSpPr>
              <p:spPr>
                <a:xfrm>
                  <a:off x="6550354" y="3142488"/>
                  <a:ext cx="12595" cy="37787"/>
                </a:xfrm>
                <a:custGeom>
                  <a:avLst/>
                  <a:gdLst/>
                  <a:ahLst/>
                  <a:cxnLst/>
                  <a:rect l="l" t="t" r="r" b="b"/>
                  <a:pathLst>
                    <a:path w="29210" h="87629">
                      <a:moveTo>
                        <a:pt x="0" y="87128"/>
                      </a:moveTo>
                      <a:lnTo>
                        <a:pt x="28980" y="87128"/>
                      </a:lnTo>
                      <a:lnTo>
                        <a:pt x="28980" y="0"/>
                      </a:lnTo>
                      <a:lnTo>
                        <a:pt x="0" y="0"/>
                      </a:lnTo>
                      <a:lnTo>
                        <a:pt x="0" y="87128"/>
                      </a:lnTo>
                      <a:close/>
                    </a:path>
                  </a:pathLst>
                </a:custGeom>
                <a:grpFill/>
                <a:ln w="3175">
                  <a:solidFill>
                    <a:srgbClr val="FCEADB"/>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77" name="object 77"/>
                <p:cNvSpPr/>
                <p:nvPr/>
              </p:nvSpPr>
              <p:spPr>
                <a:xfrm>
                  <a:off x="6578262" y="3144639"/>
                  <a:ext cx="8215" cy="33406"/>
                </a:xfrm>
                <a:custGeom>
                  <a:avLst/>
                  <a:gdLst/>
                  <a:ahLst/>
                  <a:cxnLst/>
                  <a:rect l="l" t="t" r="r" b="b"/>
                  <a:pathLst>
                    <a:path w="19050" h="77470">
                      <a:moveTo>
                        <a:pt x="0" y="0"/>
                      </a:moveTo>
                      <a:lnTo>
                        <a:pt x="19015" y="0"/>
                      </a:lnTo>
                      <a:lnTo>
                        <a:pt x="19015" y="77150"/>
                      </a:lnTo>
                      <a:lnTo>
                        <a:pt x="0" y="77150"/>
                      </a:lnTo>
                      <a:lnTo>
                        <a:pt x="0" y="0"/>
                      </a:lnTo>
                      <a:close/>
                    </a:path>
                  </a:pathLst>
                </a:custGeom>
                <a:grpFill/>
                <a:ln w="3175">
                  <a:solidFill>
                    <a:srgbClr val="FCEADB"/>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78" name="object 78"/>
                <p:cNvSpPr/>
                <p:nvPr/>
              </p:nvSpPr>
              <p:spPr>
                <a:xfrm>
                  <a:off x="6576113" y="3142488"/>
                  <a:ext cx="12595" cy="37787"/>
                </a:xfrm>
                <a:custGeom>
                  <a:avLst/>
                  <a:gdLst/>
                  <a:ahLst/>
                  <a:cxnLst/>
                  <a:rect l="l" t="t" r="r" b="b"/>
                  <a:pathLst>
                    <a:path w="29210" h="87629">
                      <a:moveTo>
                        <a:pt x="0" y="87128"/>
                      </a:moveTo>
                      <a:lnTo>
                        <a:pt x="28980" y="87128"/>
                      </a:lnTo>
                      <a:lnTo>
                        <a:pt x="28980" y="0"/>
                      </a:lnTo>
                      <a:lnTo>
                        <a:pt x="0" y="0"/>
                      </a:lnTo>
                      <a:lnTo>
                        <a:pt x="0" y="87128"/>
                      </a:lnTo>
                      <a:close/>
                    </a:path>
                  </a:pathLst>
                </a:custGeom>
                <a:grpFill/>
                <a:ln w="3175">
                  <a:solidFill>
                    <a:srgbClr val="FCEADB"/>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79" name="object 79"/>
                <p:cNvSpPr/>
                <p:nvPr/>
              </p:nvSpPr>
              <p:spPr>
                <a:xfrm>
                  <a:off x="6605095" y="3144639"/>
                  <a:ext cx="10953" cy="33406"/>
                </a:xfrm>
                <a:custGeom>
                  <a:avLst/>
                  <a:gdLst/>
                  <a:ahLst/>
                  <a:cxnLst/>
                  <a:rect l="l" t="t" r="r" b="b"/>
                  <a:pathLst>
                    <a:path w="25400" h="77470">
                      <a:moveTo>
                        <a:pt x="0" y="0"/>
                      </a:moveTo>
                      <a:lnTo>
                        <a:pt x="25353" y="0"/>
                      </a:lnTo>
                      <a:lnTo>
                        <a:pt x="25353" y="77150"/>
                      </a:lnTo>
                      <a:lnTo>
                        <a:pt x="0" y="77150"/>
                      </a:lnTo>
                      <a:lnTo>
                        <a:pt x="0" y="0"/>
                      </a:lnTo>
                      <a:close/>
                    </a:path>
                  </a:pathLst>
                </a:custGeom>
                <a:grpFill/>
                <a:ln w="3175">
                  <a:solidFill>
                    <a:srgbClr val="FCEADB"/>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80" name="object 80"/>
                <p:cNvSpPr/>
                <p:nvPr/>
              </p:nvSpPr>
              <p:spPr>
                <a:xfrm>
                  <a:off x="6605095" y="3144639"/>
                  <a:ext cx="10953" cy="33406"/>
                </a:xfrm>
                <a:custGeom>
                  <a:avLst/>
                  <a:gdLst/>
                  <a:ahLst/>
                  <a:cxnLst/>
                  <a:rect l="l" t="t" r="r" b="b"/>
                  <a:pathLst>
                    <a:path w="25400" h="77470">
                      <a:moveTo>
                        <a:pt x="0" y="0"/>
                      </a:moveTo>
                      <a:lnTo>
                        <a:pt x="25353" y="0"/>
                      </a:lnTo>
                      <a:lnTo>
                        <a:pt x="25353" y="77150"/>
                      </a:lnTo>
                      <a:lnTo>
                        <a:pt x="0" y="77150"/>
                      </a:lnTo>
                      <a:lnTo>
                        <a:pt x="0" y="0"/>
                      </a:lnTo>
                      <a:close/>
                    </a:path>
                  </a:pathLst>
                </a:custGeom>
                <a:grpFill/>
                <a:ln w="3175">
                  <a:solidFill>
                    <a:srgbClr val="FCEADB"/>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81" name="object 81"/>
                <p:cNvSpPr/>
                <p:nvPr/>
              </p:nvSpPr>
              <p:spPr>
                <a:xfrm>
                  <a:off x="6630854" y="3144639"/>
                  <a:ext cx="10953" cy="33406"/>
                </a:xfrm>
                <a:custGeom>
                  <a:avLst/>
                  <a:gdLst/>
                  <a:ahLst/>
                  <a:cxnLst/>
                  <a:rect l="l" t="t" r="r" b="b"/>
                  <a:pathLst>
                    <a:path w="25400" h="77470">
                      <a:moveTo>
                        <a:pt x="0" y="0"/>
                      </a:moveTo>
                      <a:lnTo>
                        <a:pt x="25353" y="0"/>
                      </a:lnTo>
                      <a:lnTo>
                        <a:pt x="25353" y="77150"/>
                      </a:lnTo>
                      <a:lnTo>
                        <a:pt x="0" y="77150"/>
                      </a:lnTo>
                      <a:lnTo>
                        <a:pt x="0" y="0"/>
                      </a:lnTo>
                      <a:close/>
                    </a:path>
                  </a:pathLst>
                </a:custGeom>
                <a:grpFill/>
                <a:ln w="3175">
                  <a:solidFill>
                    <a:srgbClr val="FCEADB"/>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82" name="object 82"/>
                <p:cNvSpPr/>
                <p:nvPr/>
              </p:nvSpPr>
              <p:spPr>
                <a:xfrm>
                  <a:off x="6630854" y="3144639"/>
                  <a:ext cx="10953" cy="33406"/>
                </a:xfrm>
                <a:custGeom>
                  <a:avLst/>
                  <a:gdLst/>
                  <a:ahLst/>
                  <a:cxnLst/>
                  <a:rect l="l" t="t" r="r" b="b"/>
                  <a:pathLst>
                    <a:path w="25400" h="77470">
                      <a:moveTo>
                        <a:pt x="0" y="0"/>
                      </a:moveTo>
                      <a:lnTo>
                        <a:pt x="25353" y="0"/>
                      </a:lnTo>
                      <a:lnTo>
                        <a:pt x="25353" y="77150"/>
                      </a:lnTo>
                      <a:lnTo>
                        <a:pt x="0" y="77150"/>
                      </a:lnTo>
                      <a:lnTo>
                        <a:pt x="0" y="0"/>
                      </a:lnTo>
                      <a:close/>
                    </a:path>
                  </a:pathLst>
                </a:custGeom>
                <a:grpFill/>
                <a:ln w="3175">
                  <a:solidFill>
                    <a:srgbClr val="FCEADB"/>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83" name="object 83"/>
                <p:cNvSpPr/>
                <p:nvPr/>
              </p:nvSpPr>
              <p:spPr>
                <a:xfrm>
                  <a:off x="6656614" y="3144639"/>
                  <a:ext cx="10953" cy="33406"/>
                </a:xfrm>
                <a:custGeom>
                  <a:avLst/>
                  <a:gdLst/>
                  <a:ahLst/>
                  <a:cxnLst/>
                  <a:rect l="l" t="t" r="r" b="b"/>
                  <a:pathLst>
                    <a:path w="25400" h="77470">
                      <a:moveTo>
                        <a:pt x="0" y="0"/>
                      </a:moveTo>
                      <a:lnTo>
                        <a:pt x="25353" y="0"/>
                      </a:lnTo>
                      <a:lnTo>
                        <a:pt x="25353" y="77150"/>
                      </a:lnTo>
                      <a:lnTo>
                        <a:pt x="0" y="77150"/>
                      </a:lnTo>
                      <a:lnTo>
                        <a:pt x="0" y="0"/>
                      </a:lnTo>
                      <a:close/>
                    </a:path>
                  </a:pathLst>
                </a:custGeom>
                <a:grpFill/>
                <a:ln w="3175">
                  <a:solidFill>
                    <a:srgbClr val="FCEADB"/>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84" name="object 84"/>
                <p:cNvSpPr/>
                <p:nvPr/>
              </p:nvSpPr>
              <p:spPr>
                <a:xfrm>
                  <a:off x="6656614" y="3144639"/>
                  <a:ext cx="10953" cy="33406"/>
                </a:xfrm>
                <a:custGeom>
                  <a:avLst/>
                  <a:gdLst/>
                  <a:ahLst/>
                  <a:cxnLst/>
                  <a:rect l="l" t="t" r="r" b="b"/>
                  <a:pathLst>
                    <a:path w="25400" h="77470">
                      <a:moveTo>
                        <a:pt x="0" y="0"/>
                      </a:moveTo>
                      <a:lnTo>
                        <a:pt x="25353" y="0"/>
                      </a:lnTo>
                      <a:lnTo>
                        <a:pt x="25353" y="77150"/>
                      </a:lnTo>
                      <a:lnTo>
                        <a:pt x="0" y="77150"/>
                      </a:lnTo>
                      <a:lnTo>
                        <a:pt x="0" y="0"/>
                      </a:lnTo>
                      <a:close/>
                    </a:path>
                  </a:pathLst>
                </a:custGeom>
                <a:grpFill/>
                <a:ln w="3175">
                  <a:solidFill>
                    <a:srgbClr val="FCEADB"/>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85" name="object 85"/>
                <p:cNvSpPr/>
                <p:nvPr/>
              </p:nvSpPr>
              <p:spPr>
                <a:xfrm>
                  <a:off x="6682373" y="3144639"/>
                  <a:ext cx="10953" cy="33406"/>
                </a:xfrm>
                <a:custGeom>
                  <a:avLst/>
                  <a:gdLst/>
                  <a:ahLst/>
                  <a:cxnLst/>
                  <a:rect l="l" t="t" r="r" b="b"/>
                  <a:pathLst>
                    <a:path w="25400" h="77470">
                      <a:moveTo>
                        <a:pt x="0" y="0"/>
                      </a:moveTo>
                      <a:lnTo>
                        <a:pt x="25353" y="0"/>
                      </a:lnTo>
                      <a:lnTo>
                        <a:pt x="25353" y="77150"/>
                      </a:lnTo>
                      <a:lnTo>
                        <a:pt x="0" y="77150"/>
                      </a:lnTo>
                      <a:lnTo>
                        <a:pt x="0" y="0"/>
                      </a:lnTo>
                      <a:close/>
                    </a:path>
                  </a:pathLst>
                </a:custGeom>
                <a:grpFill/>
                <a:ln w="3175">
                  <a:solidFill>
                    <a:srgbClr val="FCEADB"/>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86" name="object 86"/>
                <p:cNvSpPr/>
                <p:nvPr/>
              </p:nvSpPr>
              <p:spPr>
                <a:xfrm>
                  <a:off x="6682373" y="3144639"/>
                  <a:ext cx="10953" cy="33406"/>
                </a:xfrm>
                <a:custGeom>
                  <a:avLst/>
                  <a:gdLst/>
                  <a:ahLst/>
                  <a:cxnLst/>
                  <a:rect l="l" t="t" r="r" b="b"/>
                  <a:pathLst>
                    <a:path w="25400" h="77470">
                      <a:moveTo>
                        <a:pt x="0" y="0"/>
                      </a:moveTo>
                      <a:lnTo>
                        <a:pt x="25353" y="0"/>
                      </a:lnTo>
                      <a:lnTo>
                        <a:pt x="25353" y="77150"/>
                      </a:lnTo>
                      <a:lnTo>
                        <a:pt x="0" y="77150"/>
                      </a:lnTo>
                      <a:lnTo>
                        <a:pt x="0" y="0"/>
                      </a:lnTo>
                      <a:close/>
                    </a:path>
                  </a:pathLst>
                </a:custGeom>
                <a:grpFill/>
                <a:ln w="3175">
                  <a:solidFill>
                    <a:srgbClr val="FCEADB"/>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87" name="object 87"/>
                <p:cNvSpPr/>
                <p:nvPr/>
              </p:nvSpPr>
              <p:spPr>
                <a:xfrm>
                  <a:off x="6711353" y="3144639"/>
                  <a:ext cx="8215" cy="33406"/>
                </a:xfrm>
                <a:custGeom>
                  <a:avLst/>
                  <a:gdLst/>
                  <a:ahLst/>
                  <a:cxnLst/>
                  <a:rect l="l" t="t" r="r" b="b"/>
                  <a:pathLst>
                    <a:path w="19050" h="77470">
                      <a:moveTo>
                        <a:pt x="0" y="0"/>
                      </a:moveTo>
                      <a:lnTo>
                        <a:pt x="19014" y="0"/>
                      </a:lnTo>
                      <a:lnTo>
                        <a:pt x="19014" y="77150"/>
                      </a:lnTo>
                      <a:lnTo>
                        <a:pt x="0" y="77150"/>
                      </a:lnTo>
                      <a:lnTo>
                        <a:pt x="0" y="0"/>
                      </a:lnTo>
                      <a:close/>
                    </a:path>
                  </a:pathLst>
                </a:custGeom>
                <a:grpFill/>
                <a:ln w="3175">
                  <a:solidFill>
                    <a:srgbClr val="FCEADB"/>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88" name="object 88"/>
                <p:cNvSpPr/>
                <p:nvPr/>
              </p:nvSpPr>
              <p:spPr>
                <a:xfrm>
                  <a:off x="6709204" y="3142488"/>
                  <a:ext cx="12595" cy="37787"/>
                </a:xfrm>
                <a:custGeom>
                  <a:avLst/>
                  <a:gdLst/>
                  <a:ahLst/>
                  <a:cxnLst/>
                  <a:rect l="l" t="t" r="r" b="b"/>
                  <a:pathLst>
                    <a:path w="29210" h="87629">
                      <a:moveTo>
                        <a:pt x="0" y="87128"/>
                      </a:moveTo>
                      <a:lnTo>
                        <a:pt x="28980" y="87128"/>
                      </a:lnTo>
                      <a:lnTo>
                        <a:pt x="28980" y="0"/>
                      </a:lnTo>
                      <a:lnTo>
                        <a:pt x="0" y="0"/>
                      </a:lnTo>
                      <a:lnTo>
                        <a:pt x="0" y="87128"/>
                      </a:lnTo>
                      <a:close/>
                    </a:path>
                  </a:pathLst>
                </a:custGeom>
                <a:grpFill/>
                <a:ln w="3175">
                  <a:solidFill>
                    <a:srgbClr val="FCEADB"/>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89" name="object 89"/>
                <p:cNvSpPr/>
                <p:nvPr/>
              </p:nvSpPr>
              <p:spPr>
                <a:xfrm>
                  <a:off x="6475224" y="3376257"/>
                  <a:ext cx="8215" cy="29573"/>
                </a:xfrm>
                <a:custGeom>
                  <a:avLst/>
                  <a:gdLst/>
                  <a:ahLst/>
                  <a:cxnLst/>
                  <a:rect l="l" t="t" r="r" b="b"/>
                  <a:pathLst>
                    <a:path w="19050" h="68579">
                      <a:moveTo>
                        <a:pt x="0" y="0"/>
                      </a:moveTo>
                      <a:lnTo>
                        <a:pt x="19015" y="0"/>
                      </a:lnTo>
                      <a:lnTo>
                        <a:pt x="19015" y="68578"/>
                      </a:lnTo>
                      <a:lnTo>
                        <a:pt x="0" y="68578"/>
                      </a:lnTo>
                      <a:lnTo>
                        <a:pt x="0" y="0"/>
                      </a:lnTo>
                      <a:close/>
                    </a:path>
                  </a:pathLst>
                </a:custGeom>
                <a:grpFill/>
                <a:ln w="3175">
                  <a:solidFill>
                    <a:srgbClr val="FCEADB"/>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90" name="object 90"/>
                <p:cNvSpPr/>
                <p:nvPr/>
              </p:nvSpPr>
              <p:spPr>
                <a:xfrm>
                  <a:off x="6500983" y="3376257"/>
                  <a:ext cx="8215" cy="29573"/>
                </a:xfrm>
                <a:custGeom>
                  <a:avLst/>
                  <a:gdLst/>
                  <a:ahLst/>
                  <a:cxnLst/>
                  <a:rect l="l" t="t" r="r" b="b"/>
                  <a:pathLst>
                    <a:path w="19050" h="68579">
                      <a:moveTo>
                        <a:pt x="0" y="0"/>
                      </a:moveTo>
                      <a:lnTo>
                        <a:pt x="19015" y="0"/>
                      </a:lnTo>
                      <a:lnTo>
                        <a:pt x="19015" y="68578"/>
                      </a:lnTo>
                      <a:lnTo>
                        <a:pt x="0" y="68578"/>
                      </a:lnTo>
                      <a:lnTo>
                        <a:pt x="0" y="0"/>
                      </a:lnTo>
                      <a:close/>
                    </a:path>
                  </a:pathLst>
                </a:custGeom>
                <a:grpFill/>
                <a:ln w="3175">
                  <a:solidFill>
                    <a:srgbClr val="FCEADB"/>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91" name="object 91"/>
                <p:cNvSpPr/>
                <p:nvPr/>
              </p:nvSpPr>
              <p:spPr>
                <a:xfrm>
                  <a:off x="6526742" y="3376257"/>
                  <a:ext cx="8215" cy="29573"/>
                </a:xfrm>
                <a:custGeom>
                  <a:avLst/>
                  <a:gdLst/>
                  <a:ahLst/>
                  <a:cxnLst/>
                  <a:rect l="l" t="t" r="r" b="b"/>
                  <a:pathLst>
                    <a:path w="19050" h="68579">
                      <a:moveTo>
                        <a:pt x="0" y="0"/>
                      </a:moveTo>
                      <a:lnTo>
                        <a:pt x="19015" y="0"/>
                      </a:lnTo>
                      <a:lnTo>
                        <a:pt x="19015" y="68578"/>
                      </a:lnTo>
                      <a:lnTo>
                        <a:pt x="0" y="68578"/>
                      </a:lnTo>
                      <a:lnTo>
                        <a:pt x="0" y="0"/>
                      </a:lnTo>
                      <a:close/>
                    </a:path>
                  </a:pathLst>
                </a:custGeom>
                <a:grpFill/>
                <a:ln w="3175">
                  <a:solidFill>
                    <a:srgbClr val="FCEADB"/>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92" name="object 92"/>
                <p:cNvSpPr/>
                <p:nvPr/>
              </p:nvSpPr>
              <p:spPr>
                <a:xfrm>
                  <a:off x="6552502" y="3376257"/>
                  <a:ext cx="8215" cy="29573"/>
                </a:xfrm>
                <a:custGeom>
                  <a:avLst/>
                  <a:gdLst/>
                  <a:ahLst/>
                  <a:cxnLst/>
                  <a:rect l="l" t="t" r="r" b="b"/>
                  <a:pathLst>
                    <a:path w="19050" h="68579">
                      <a:moveTo>
                        <a:pt x="0" y="0"/>
                      </a:moveTo>
                      <a:lnTo>
                        <a:pt x="19014" y="0"/>
                      </a:lnTo>
                      <a:lnTo>
                        <a:pt x="19014" y="68578"/>
                      </a:lnTo>
                      <a:lnTo>
                        <a:pt x="0" y="68578"/>
                      </a:lnTo>
                      <a:lnTo>
                        <a:pt x="0" y="0"/>
                      </a:lnTo>
                      <a:close/>
                    </a:path>
                  </a:pathLst>
                </a:custGeom>
                <a:grpFill/>
                <a:ln w="3175">
                  <a:solidFill>
                    <a:srgbClr val="FCEADB"/>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93" name="object 93"/>
                <p:cNvSpPr/>
                <p:nvPr/>
              </p:nvSpPr>
              <p:spPr>
                <a:xfrm>
                  <a:off x="6578262" y="3376257"/>
                  <a:ext cx="8215" cy="29573"/>
                </a:xfrm>
                <a:custGeom>
                  <a:avLst/>
                  <a:gdLst/>
                  <a:ahLst/>
                  <a:cxnLst/>
                  <a:rect l="l" t="t" r="r" b="b"/>
                  <a:pathLst>
                    <a:path w="19050" h="68579">
                      <a:moveTo>
                        <a:pt x="0" y="0"/>
                      </a:moveTo>
                      <a:lnTo>
                        <a:pt x="19015" y="0"/>
                      </a:lnTo>
                      <a:lnTo>
                        <a:pt x="19015" y="68578"/>
                      </a:lnTo>
                      <a:lnTo>
                        <a:pt x="0" y="68578"/>
                      </a:lnTo>
                      <a:lnTo>
                        <a:pt x="0" y="0"/>
                      </a:lnTo>
                      <a:close/>
                    </a:path>
                  </a:pathLst>
                </a:custGeom>
                <a:grpFill/>
                <a:ln w="3175">
                  <a:solidFill>
                    <a:srgbClr val="FCEADB"/>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94" name="object 94"/>
                <p:cNvSpPr/>
                <p:nvPr/>
              </p:nvSpPr>
              <p:spPr>
                <a:xfrm>
                  <a:off x="6605095" y="3376257"/>
                  <a:ext cx="10953" cy="29573"/>
                </a:xfrm>
                <a:custGeom>
                  <a:avLst/>
                  <a:gdLst/>
                  <a:ahLst/>
                  <a:cxnLst/>
                  <a:rect l="l" t="t" r="r" b="b"/>
                  <a:pathLst>
                    <a:path w="25400" h="68579">
                      <a:moveTo>
                        <a:pt x="0" y="0"/>
                      </a:moveTo>
                      <a:lnTo>
                        <a:pt x="25353" y="0"/>
                      </a:lnTo>
                      <a:lnTo>
                        <a:pt x="25353" y="68578"/>
                      </a:lnTo>
                      <a:lnTo>
                        <a:pt x="0" y="68578"/>
                      </a:lnTo>
                      <a:lnTo>
                        <a:pt x="0" y="0"/>
                      </a:lnTo>
                      <a:close/>
                    </a:path>
                  </a:pathLst>
                </a:custGeom>
                <a:grpFill/>
                <a:ln w="3175">
                  <a:solidFill>
                    <a:srgbClr val="FCEADB"/>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95" name="object 95"/>
                <p:cNvSpPr/>
                <p:nvPr/>
              </p:nvSpPr>
              <p:spPr>
                <a:xfrm>
                  <a:off x="6605095" y="3376257"/>
                  <a:ext cx="10953" cy="29573"/>
                </a:xfrm>
                <a:custGeom>
                  <a:avLst/>
                  <a:gdLst/>
                  <a:ahLst/>
                  <a:cxnLst/>
                  <a:rect l="l" t="t" r="r" b="b"/>
                  <a:pathLst>
                    <a:path w="25400" h="68579">
                      <a:moveTo>
                        <a:pt x="0" y="0"/>
                      </a:moveTo>
                      <a:lnTo>
                        <a:pt x="25353" y="0"/>
                      </a:lnTo>
                      <a:lnTo>
                        <a:pt x="25353" y="68578"/>
                      </a:lnTo>
                      <a:lnTo>
                        <a:pt x="0" y="68578"/>
                      </a:lnTo>
                      <a:lnTo>
                        <a:pt x="0" y="0"/>
                      </a:lnTo>
                      <a:close/>
                    </a:path>
                  </a:pathLst>
                </a:custGeom>
                <a:grpFill/>
                <a:ln w="3175">
                  <a:solidFill>
                    <a:srgbClr val="FCEADB"/>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96" name="object 96"/>
                <p:cNvSpPr/>
                <p:nvPr/>
              </p:nvSpPr>
              <p:spPr>
                <a:xfrm>
                  <a:off x="6630854" y="3376257"/>
                  <a:ext cx="10953" cy="29573"/>
                </a:xfrm>
                <a:custGeom>
                  <a:avLst/>
                  <a:gdLst/>
                  <a:ahLst/>
                  <a:cxnLst/>
                  <a:rect l="l" t="t" r="r" b="b"/>
                  <a:pathLst>
                    <a:path w="25400" h="68579">
                      <a:moveTo>
                        <a:pt x="0" y="0"/>
                      </a:moveTo>
                      <a:lnTo>
                        <a:pt x="25353" y="0"/>
                      </a:lnTo>
                      <a:lnTo>
                        <a:pt x="25353" y="68578"/>
                      </a:lnTo>
                      <a:lnTo>
                        <a:pt x="0" y="68578"/>
                      </a:lnTo>
                      <a:lnTo>
                        <a:pt x="0" y="0"/>
                      </a:lnTo>
                      <a:close/>
                    </a:path>
                  </a:pathLst>
                </a:custGeom>
                <a:grpFill/>
                <a:ln w="3175">
                  <a:solidFill>
                    <a:srgbClr val="FCEADB"/>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97" name="object 97"/>
                <p:cNvSpPr/>
                <p:nvPr/>
              </p:nvSpPr>
              <p:spPr>
                <a:xfrm>
                  <a:off x="6630854" y="3376257"/>
                  <a:ext cx="10953" cy="29573"/>
                </a:xfrm>
                <a:custGeom>
                  <a:avLst/>
                  <a:gdLst/>
                  <a:ahLst/>
                  <a:cxnLst/>
                  <a:rect l="l" t="t" r="r" b="b"/>
                  <a:pathLst>
                    <a:path w="25400" h="68579">
                      <a:moveTo>
                        <a:pt x="0" y="0"/>
                      </a:moveTo>
                      <a:lnTo>
                        <a:pt x="25353" y="0"/>
                      </a:lnTo>
                      <a:lnTo>
                        <a:pt x="25353" y="68578"/>
                      </a:lnTo>
                      <a:lnTo>
                        <a:pt x="0" y="68578"/>
                      </a:lnTo>
                      <a:lnTo>
                        <a:pt x="0" y="0"/>
                      </a:lnTo>
                      <a:close/>
                    </a:path>
                  </a:pathLst>
                </a:custGeom>
                <a:grpFill/>
                <a:ln w="3175">
                  <a:solidFill>
                    <a:srgbClr val="FCEADB"/>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98" name="object 98"/>
                <p:cNvSpPr/>
                <p:nvPr/>
              </p:nvSpPr>
              <p:spPr>
                <a:xfrm>
                  <a:off x="6656614" y="3376257"/>
                  <a:ext cx="10953" cy="29573"/>
                </a:xfrm>
                <a:custGeom>
                  <a:avLst/>
                  <a:gdLst/>
                  <a:ahLst/>
                  <a:cxnLst/>
                  <a:rect l="l" t="t" r="r" b="b"/>
                  <a:pathLst>
                    <a:path w="25400" h="68579">
                      <a:moveTo>
                        <a:pt x="0" y="0"/>
                      </a:moveTo>
                      <a:lnTo>
                        <a:pt x="25353" y="0"/>
                      </a:lnTo>
                      <a:lnTo>
                        <a:pt x="25353" y="68578"/>
                      </a:lnTo>
                      <a:lnTo>
                        <a:pt x="0" y="68578"/>
                      </a:lnTo>
                      <a:lnTo>
                        <a:pt x="0" y="0"/>
                      </a:lnTo>
                      <a:close/>
                    </a:path>
                  </a:pathLst>
                </a:custGeom>
                <a:grpFill/>
                <a:ln w="3175">
                  <a:solidFill>
                    <a:srgbClr val="FCEADB"/>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99" name="object 99"/>
                <p:cNvSpPr/>
                <p:nvPr/>
              </p:nvSpPr>
              <p:spPr>
                <a:xfrm>
                  <a:off x="6656614" y="3376257"/>
                  <a:ext cx="10953" cy="29573"/>
                </a:xfrm>
                <a:custGeom>
                  <a:avLst/>
                  <a:gdLst/>
                  <a:ahLst/>
                  <a:cxnLst/>
                  <a:rect l="l" t="t" r="r" b="b"/>
                  <a:pathLst>
                    <a:path w="25400" h="68579">
                      <a:moveTo>
                        <a:pt x="0" y="0"/>
                      </a:moveTo>
                      <a:lnTo>
                        <a:pt x="25353" y="0"/>
                      </a:lnTo>
                      <a:lnTo>
                        <a:pt x="25353" y="68578"/>
                      </a:lnTo>
                      <a:lnTo>
                        <a:pt x="0" y="68578"/>
                      </a:lnTo>
                      <a:lnTo>
                        <a:pt x="0" y="0"/>
                      </a:lnTo>
                      <a:close/>
                    </a:path>
                  </a:pathLst>
                </a:custGeom>
                <a:grpFill/>
                <a:ln w="3175">
                  <a:solidFill>
                    <a:srgbClr val="FCEADB"/>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100" name="object 100"/>
                <p:cNvSpPr/>
                <p:nvPr/>
              </p:nvSpPr>
              <p:spPr>
                <a:xfrm>
                  <a:off x="6682373" y="3376257"/>
                  <a:ext cx="10953" cy="29573"/>
                </a:xfrm>
                <a:custGeom>
                  <a:avLst/>
                  <a:gdLst/>
                  <a:ahLst/>
                  <a:cxnLst/>
                  <a:rect l="l" t="t" r="r" b="b"/>
                  <a:pathLst>
                    <a:path w="25400" h="68579">
                      <a:moveTo>
                        <a:pt x="0" y="0"/>
                      </a:moveTo>
                      <a:lnTo>
                        <a:pt x="25353" y="0"/>
                      </a:lnTo>
                      <a:lnTo>
                        <a:pt x="25353" y="68578"/>
                      </a:lnTo>
                      <a:lnTo>
                        <a:pt x="0" y="68578"/>
                      </a:lnTo>
                      <a:lnTo>
                        <a:pt x="0" y="0"/>
                      </a:lnTo>
                      <a:close/>
                    </a:path>
                  </a:pathLst>
                </a:custGeom>
                <a:grpFill/>
                <a:ln w="3175">
                  <a:solidFill>
                    <a:srgbClr val="FCEADB"/>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101" name="object 101"/>
                <p:cNvSpPr/>
                <p:nvPr/>
              </p:nvSpPr>
              <p:spPr>
                <a:xfrm>
                  <a:off x="6682373" y="3376257"/>
                  <a:ext cx="10953" cy="29573"/>
                </a:xfrm>
                <a:custGeom>
                  <a:avLst/>
                  <a:gdLst/>
                  <a:ahLst/>
                  <a:cxnLst/>
                  <a:rect l="l" t="t" r="r" b="b"/>
                  <a:pathLst>
                    <a:path w="25400" h="68579">
                      <a:moveTo>
                        <a:pt x="0" y="0"/>
                      </a:moveTo>
                      <a:lnTo>
                        <a:pt x="25353" y="0"/>
                      </a:lnTo>
                      <a:lnTo>
                        <a:pt x="25353" y="68578"/>
                      </a:lnTo>
                      <a:lnTo>
                        <a:pt x="0" y="68578"/>
                      </a:lnTo>
                      <a:lnTo>
                        <a:pt x="0" y="0"/>
                      </a:lnTo>
                      <a:close/>
                    </a:path>
                  </a:pathLst>
                </a:custGeom>
                <a:grpFill/>
                <a:ln w="3175">
                  <a:solidFill>
                    <a:srgbClr val="FCEADB"/>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102" name="object 102"/>
                <p:cNvSpPr/>
                <p:nvPr/>
              </p:nvSpPr>
              <p:spPr>
                <a:xfrm>
                  <a:off x="6711353" y="3376257"/>
                  <a:ext cx="8215" cy="29573"/>
                </a:xfrm>
                <a:custGeom>
                  <a:avLst/>
                  <a:gdLst/>
                  <a:ahLst/>
                  <a:cxnLst/>
                  <a:rect l="l" t="t" r="r" b="b"/>
                  <a:pathLst>
                    <a:path w="19050" h="68579">
                      <a:moveTo>
                        <a:pt x="0" y="0"/>
                      </a:moveTo>
                      <a:lnTo>
                        <a:pt x="19014" y="0"/>
                      </a:lnTo>
                      <a:lnTo>
                        <a:pt x="19014" y="68578"/>
                      </a:lnTo>
                      <a:lnTo>
                        <a:pt x="0" y="68578"/>
                      </a:lnTo>
                      <a:lnTo>
                        <a:pt x="0" y="0"/>
                      </a:lnTo>
                      <a:close/>
                    </a:path>
                  </a:pathLst>
                </a:custGeom>
                <a:grpFill/>
                <a:ln w="3175">
                  <a:solidFill>
                    <a:srgbClr val="FCEADB"/>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103" name="object 103"/>
                <p:cNvSpPr/>
                <p:nvPr/>
              </p:nvSpPr>
              <p:spPr>
                <a:xfrm>
                  <a:off x="6746159" y="3204961"/>
                  <a:ext cx="29573" cy="10953"/>
                </a:xfrm>
                <a:custGeom>
                  <a:avLst/>
                  <a:gdLst/>
                  <a:ahLst/>
                  <a:cxnLst/>
                  <a:rect l="l" t="t" r="r" b="b"/>
                  <a:pathLst>
                    <a:path w="68579" h="25400">
                      <a:moveTo>
                        <a:pt x="0" y="0"/>
                      </a:moveTo>
                      <a:lnTo>
                        <a:pt x="68495" y="0"/>
                      </a:lnTo>
                      <a:lnTo>
                        <a:pt x="68495" y="25384"/>
                      </a:lnTo>
                      <a:lnTo>
                        <a:pt x="0" y="25384"/>
                      </a:lnTo>
                      <a:lnTo>
                        <a:pt x="0" y="0"/>
                      </a:lnTo>
                      <a:close/>
                    </a:path>
                  </a:pathLst>
                </a:custGeom>
                <a:grpFill/>
                <a:ln w="3175">
                  <a:solidFill>
                    <a:srgbClr val="FCEADB"/>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104" name="object 104"/>
                <p:cNvSpPr/>
                <p:nvPr/>
              </p:nvSpPr>
              <p:spPr>
                <a:xfrm>
                  <a:off x="6746159" y="3204961"/>
                  <a:ext cx="29573" cy="10953"/>
                </a:xfrm>
                <a:custGeom>
                  <a:avLst/>
                  <a:gdLst/>
                  <a:ahLst/>
                  <a:cxnLst/>
                  <a:rect l="l" t="t" r="r" b="b"/>
                  <a:pathLst>
                    <a:path w="68579" h="25400">
                      <a:moveTo>
                        <a:pt x="0" y="0"/>
                      </a:moveTo>
                      <a:lnTo>
                        <a:pt x="68495" y="0"/>
                      </a:lnTo>
                      <a:lnTo>
                        <a:pt x="68495" y="25384"/>
                      </a:lnTo>
                      <a:lnTo>
                        <a:pt x="0" y="25384"/>
                      </a:lnTo>
                      <a:lnTo>
                        <a:pt x="0" y="0"/>
                      </a:lnTo>
                      <a:close/>
                    </a:path>
                  </a:pathLst>
                </a:custGeom>
                <a:grpFill/>
                <a:ln w="3175">
                  <a:solidFill>
                    <a:srgbClr val="FCEADB"/>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105" name="object 105"/>
                <p:cNvSpPr/>
                <p:nvPr/>
              </p:nvSpPr>
              <p:spPr>
                <a:xfrm>
                  <a:off x="6746159" y="3233971"/>
                  <a:ext cx="29573" cy="8215"/>
                </a:xfrm>
                <a:custGeom>
                  <a:avLst/>
                  <a:gdLst/>
                  <a:ahLst/>
                  <a:cxnLst/>
                  <a:rect l="l" t="t" r="r" b="b"/>
                  <a:pathLst>
                    <a:path w="68579" h="19050">
                      <a:moveTo>
                        <a:pt x="0" y="0"/>
                      </a:moveTo>
                      <a:lnTo>
                        <a:pt x="68495" y="0"/>
                      </a:lnTo>
                      <a:lnTo>
                        <a:pt x="68495" y="19038"/>
                      </a:lnTo>
                      <a:lnTo>
                        <a:pt x="0" y="19038"/>
                      </a:lnTo>
                      <a:lnTo>
                        <a:pt x="0" y="0"/>
                      </a:lnTo>
                      <a:close/>
                    </a:path>
                  </a:pathLst>
                </a:custGeom>
                <a:grpFill/>
                <a:ln w="3175">
                  <a:solidFill>
                    <a:srgbClr val="FCEADB"/>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106" name="object 106"/>
                <p:cNvSpPr/>
                <p:nvPr/>
              </p:nvSpPr>
              <p:spPr>
                <a:xfrm>
                  <a:off x="6746159" y="3233971"/>
                  <a:ext cx="29573" cy="8215"/>
                </a:xfrm>
                <a:custGeom>
                  <a:avLst/>
                  <a:gdLst/>
                  <a:ahLst/>
                  <a:cxnLst/>
                  <a:rect l="l" t="t" r="r" b="b"/>
                  <a:pathLst>
                    <a:path w="68579" h="19050">
                      <a:moveTo>
                        <a:pt x="0" y="0"/>
                      </a:moveTo>
                      <a:lnTo>
                        <a:pt x="68495" y="0"/>
                      </a:lnTo>
                      <a:lnTo>
                        <a:pt x="68495" y="19038"/>
                      </a:lnTo>
                      <a:lnTo>
                        <a:pt x="0" y="19038"/>
                      </a:lnTo>
                      <a:lnTo>
                        <a:pt x="0" y="0"/>
                      </a:lnTo>
                      <a:close/>
                    </a:path>
                  </a:pathLst>
                </a:custGeom>
                <a:grpFill/>
                <a:ln w="3175">
                  <a:solidFill>
                    <a:srgbClr val="FCEADB"/>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107" name="object 107"/>
                <p:cNvSpPr/>
                <p:nvPr/>
              </p:nvSpPr>
              <p:spPr>
                <a:xfrm>
                  <a:off x="6746159" y="3259757"/>
                  <a:ext cx="29573" cy="8215"/>
                </a:xfrm>
                <a:custGeom>
                  <a:avLst/>
                  <a:gdLst/>
                  <a:ahLst/>
                  <a:cxnLst/>
                  <a:rect l="l" t="t" r="r" b="b"/>
                  <a:pathLst>
                    <a:path w="68579" h="19050">
                      <a:moveTo>
                        <a:pt x="0" y="0"/>
                      </a:moveTo>
                      <a:lnTo>
                        <a:pt x="68495" y="0"/>
                      </a:lnTo>
                      <a:lnTo>
                        <a:pt x="68495" y="19038"/>
                      </a:lnTo>
                      <a:lnTo>
                        <a:pt x="0" y="19038"/>
                      </a:lnTo>
                      <a:lnTo>
                        <a:pt x="0" y="0"/>
                      </a:lnTo>
                      <a:close/>
                    </a:path>
                  </a:pathLst>
                </a:custGeom>
                <a:grpFill/>
                <a:ln w="3175">
                  <a:solidFill>
                    <a:srgbClr val="FCEADB"/>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108" name="object 108"/>
                <p:cNvSpPr/>
                <p:nvPr/>
              </p:nvSpPr>
              <p:spPr>
                <a:xfrm>
                  <a:off x="6746159" y="3259757"/>
                  <a:ext cx="29573" cy="8215"/>
                </a:xfrm>
                <a:custGeom>
                  <a:avLst/>
                  <a:gdLst/>
                  <a:ahLst/>
                  <a:cxnLst/>
                  <a:rect l="l" t="t" r="r" b="b"/>
                  <a:pathLst>
                    <a:path w="68579" h="19050">
                      <a:moveTo>
                        <a:pt x="0" y="0"/>
                      </a:moveTo>
                      <a:lnTo>
                        <a:pt x="68495" y="0"/>
                      </a:lnTo>
                      <a:lnTo>
                        <a:pt x="68495" y="19038"/>
                      </a:lnTo>
                      <a:lnTo>
                        <a:pt x="0" y="19038"/>
                      </a:lnTo>
                      <a:lnTo>
                        <a:pt x="0" y="0"/>
                      </a:lnTo>
                      <a:close/>
                    </a:path>
                  </a:pathLst>
                </a:custGeom>
                <a:grpFill/>
                <a:ln w="3175">
                  <a:solidFill>
                    <a:srgbClr val="FCEADB"/>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109" name="object 109"/>
                <p:cNvSpPr/>
                <p:nvPr/>
              </p:nvSpPr>
              <p:spPr>
                <a:xfrm>
                  <a:off x="6746159" y="3285544"/>
                  <a:ext cx="29573" cy="8215"/>
                </a:xfrm>
                <a:custGeom>
                  <a:avLst/>
                  <a:gdLst/>
                  <a:ahLst/>
                  <a:cxnLst/>
                  <a:rect l="l" t="t" r="r" b="b"/>
                  <a:pathLst>
                    <a:path w="68579" h="19050">
                      <a:moveTo>
                        <a:pt x="0" y="0"/>
                      </a:moveTo>
                      <a:lnTo>
                        <a:pt x="68495" y="0"/>
                      </a:lnTo>
                      <a:lnTo>
                        <a:pt x="68495" y="19038"/>
                      </a:lnTo>
                      <a:lnTo>
                        <a:pt x="0" y="19038"/>
                      </a:lnTo>
                      <a:lnTo>
                        <a:pt x="0" y="0"/>
                      </a:lnTo>
                      <a:close/>
                    </a:path>
                  </a:pathLst>
                </a:custGeom>
                <a:grpFill/>
                <a:ln w="3175">
                  <a:solidFill>
                    <a:srgbClr val="FCEADB"/>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110" name="object 110"/>
                <p:cNvSpPr/>
                <p:nvPr/>
              </p:nvSpPr>
              <p:spPr>
                <a:xfrm>
                  <a:off x="6746159" y="3285544"/>
                  <a:ext cx="29573" cy="8215"/>
                </a:xfrm>
                <a:custGeom>
                  <a:avLst/>
                  <a:gdLst/>
                  <a:ahLst/>
                  <a:cxnLst/>
                  <a:rect l="l" t="t" r="r" b="b"/>
                  <a:pathLst>
                    <a:path w="68579" h="19050">
                      <a:moveTo>
                        <a:pt x="0" y="0"/>
                      </a:moveTo>
                      <a:lnTo>
                        <a:pt x="68495" y="0"/>
                      </a:lnTo>
                      <a:lnTo>
                        <a:pt x="68495" y="19038"/>
                      </a:lnTo>
                      <a:lnTo>
                        <a:pt x="0" y="19038"/>
                      </a:lnTo>
                      <a:lnTo>
                        <a:pt x="0" y="0"/>
                      </a:lnTo>
                      <a:close/>
                    </a:path>
                  </a:pathLst>
                </a:custGeom>
                <a:grpFill/>
                <a:ln w="3175">
                  <a:solidFill>
                    <a:srgbClr val="FCEADB"/>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111" name="object 111"/>
                <p:cNvSpPr/>
                <p:nvPr/>
              </p:nvSpPr>
              <p:spPr>
                <a:xfrm>
                  <a:off x="6746159" y="3311330"/>
                  <a:ext cx="29573" cy="8215"/>
                </a:xfrm>
                <a:custGeom>
                  <a:avLst/>
                  <a:gdLst/>
                  <a:ahLst/>
                  <a:cxnLst/>
                  <a:rect l="l" t="t" r="r" b="b"/>
                  <a:pathLst>
                    <a:path w="68579" h="19050">
                      <a:moveTo>
                        <a:pt x="0" y="0"/>
                      </a:moveTo>
                      <a:lnTo>
                        <a:pt x="68495" y="0"/>
                      </a:lnTo>
                      <a:lnTo>
                        <a:pt x="68495" y="19038"/>
                      </a:lnTo>
                      <a:lnTo>
                        <a:pt x="0" y="19038"/>
                      </a:lnTo>
                      <a:lnTo>
                        <a:pt x="0" y="0"/>
                      </a:lnTo>
                      <a:close/>
                    </a:path>
                  </a:pathLst>
                </a:custGeom>
                <a:grpFill/>
                <a:ln w="3175">
                  <a:solidFill>
                    <a:srgbClr val="FCEADB"/>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112" name="object 112"/>
                <p:cNvSpPr/>
                <p:nvPr/>
              </p:nvSpPr>
              <p:spPr>
                <a:xfrm>
                  <a:off x="6746159" y="3311330"/>
                  <a:ext cx="29573" cy="8215"/>
                </a:xfrm>
                <a:custGeom>
                  <a:avLst/>
                  <a:gdLst/>
                  <a:ahLst/>
                  <a:cxnLst/>
                  <a:rect l="l" t="t" r="r" b="b"/>
                  <a:pathLst>
                    <a:path w="68579" h="19050">
                      <a:moveTo>
                        <a:pt x="0" y="0"/>
                      </a:moveTo>
                      <a:lnTo>
                        <a:pt x="68495" y="0"/>
                      </a:lnTo>
                      <a:lnTo>
                        <a:pt x="68495" y="19038"/>
                      </a:lnTo>
                      <a:lnTo>
                        <a:pt x="0" y="19038"/>
                      </a:lnTo>
                      <a:lnTo>
                        <a:pt x="0" y="0"/>
                      </a:lnTo>
                      <a:close/>
                    </a:path>
                  </a:pathLst>
                </a:custGeom>
                <a:grpFill/>
                <a:ln w="3175">
                  <a:solidFill>
                    <a:srgbClr val="FCEADB"/>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113" name="object 113"/>
                <p:cNvSpPr/>
                <p:nvPr/>
              </p:nvSpPr>
              <p:spPr>
                <a:xfrm>
                  <a:off x="6746159" y="3338191"/>
                  <a:ext cx="29573" cy="10953"/>
                </a:xfrm>
                <a:custGeom>
                  <a:avLst/>
                  <a:gdLst/>
                  <a:ahLst/>
                  <a:cxnLst/>
                  <a:rect l="l" t="t" r="r" b="b"/>
                  <a:pathLst>
                    <a:path w="68579" h="25400">
                      <a:moveTo>
                        <a:pt x="0" y="0"/>
                      </a:moveTo>
                      <a:lnTo>
                        <a:pt x="68495" y="0"/>
                      </a:lnTo>
                      <a:lnTo>
                        <a:pt x="68495" y="25384"/>
                      </a:lnTo>
                      <a:lnTo>
                        <a:pt x="0" y="25384"/>
                      </a:lnTo>
                      <a:lnTo>
                        <a:pt x="0" y="0"/>
                      </a:lnTo>
                      <a:close/>
                    </a:path>
                  </a:pathLst>
                </a:custGeom>
                <a:grpFill/>
                <a:ln w="3175">
                  <a:solidFill>
                    <a:srgbClr val="FCEADB"/>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114" name="object 114"/>
                <p:cNvSpPr/>
                <p:nvPr/>
              </p:nvSpPr>
              <p:spPr>
                <a:xfrm>
                  <a:off x="6746159" y="3338191"/>
                  <a:ext cx="29573" cy="10953"/>
                </a:xfrm>
                <a:custGeom>
                  <a:avLst/>
                  <a:gdLst/>
                  <a:ahLst/>
                  <a:cxnLst/>
                  <a:rect l="l" t="t" r="r" b="b"/>
                  <a:pathLst>
                    <a:path w="68579" h="25400">
                      <a:moveTo>
                        <a:pt x="0" y="0"/>
                      </a:moveTo>
                      <a:lnTo>
                        <a:pt x="68495" y="0"/>
                      </a:lnTo>
                      <a:lnTo>
                        <a:pt x="68495" y="25384"/>
                      </a:lnTo>
                      <a:lnTo>
                        <a:pt x="0" y="25384"/>
                      </a:lnTo>
                      <a:lnTo>
                        <a:pt x="0" y="0"/>
                      </a:lnTo>
                      <a:close/>
                    </a:path>
                  </a:pathLst>
                </a:custGeom>
                <a:grpFill/>
                <a:ln w="3175">
                  <a:solidFill>
                    <a:srgbClr val="FCEADB"/>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115" name="object 115"/>
                <p:cNvSpPr/>
                <p:nvPr/>
              </p:nvSpPr>
              <p:spPr>
                <a:xfrm>
                  <a:off x="6428458" y="3204961"/>
                  <a:ext cx="29573" cy="10953"/>
                </a:xfrm>
                <a:custGeom>
                  <a:avLst/>
                  <a:gdLst/>
                  <a:ahLst/>
                  <a:cxnLst/>
                  <a:rect l="l" t="t" r="r" b="b"/>
                  <a:pathLst>
                    <a:path w="68579" h="25400">
                      <a:moveTo>
                        <a:pt x="0" y="0"/>
                      </a:moveTo>
                      <a:lnTo>
                        <a:pt x="68495" y="0"/>
                      </a:lnTo>
                      <a:lnTo>
                        <a:pt x="68495" y="25384"/>
                      </a:lnTo>
                      <a:lnTo>
                        <a:pt x="0" y="25384"/>
                      </a:lnTo>
                      <a:lnTo>
                        <a:pt x="0" y="0"/>
                      </a:lnTo>
                      <a:close/>
                    </a:path>
                  </a:pathLst>
                </a:custGeom>
                <a:grpFill/>
                <a:ln w="3175">
                  <a:solidFill>
                    <a:srgbClr val="FCEADB"/>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116" name="object 116"/>
                <p:cNvSpPr/>
                <p:nvPr/>
              </p:nvSpPr>
              <p:spPr>
                <a:xfrm>
                  <a:off x="6428458" y="3204961"/>
                  <a:ext cx="29573" cy="10953"/>
                </a:xfrm>
                <a:custGeom>
                  <a:avLst/>
                  <a:gdLst/>
                  <a:ahLst/>
                  <a:cxnLst/>
                  <a:rect l="l" t="t" r="r" b="b"/>
                  <a:pathLst>
                    <a:path w="68579" h="25400">
                      <a:moveTo>
                        <a:pt x="0" y="0"/>
                      </a:moveTo>
                      <a:lnTo>
                        <a:pt x="68495" y="0"/>
                      </a:lnTo>
                      <a:lnTo>
                        <a:pt x="68495" y="25384"/>
                      </a:lnTo>
                      <a:lnTo>
                        <a:pt x="0" y="25384"/>
                      </a:lnTo>
                      <a:lnTo>
                        <a:pt x="0" y="0"/>
                      </a:lnTo>
                      <a:close/>
                    </a:path>
                  </a:pathLst>
                </a:custGeom>
                <a:grpFill/>
                <a:ln w="3175">
                  <a:solidFill>
                    <a:srgbClr val="FCEADB"/>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117" name="object 117"/>
                <p:cNvSpPr/>
                <p:nvPr/>
              </p:nvSpPr>
              <p:spPr>
                <a:xfrm>
                  <a:off x="6428458" y="3233971"/>
                  <a:ext cx="29573" cy="8215"/>
                </a:xfrm>
                <a:custGeom>
                  <a:avLst/>
                  <a:gdLst/>
                  <a:ahLst/>
                  <a:cxnLst/>
                  <a:rect l="l" t="t" r="r" b="b"/>
                  <a:pathLst>
                    <a:path w="68579" h="19050">
                      <a:moveTo>
                        <a:pt x="0" y="0"/>
                      </a:moveTo>
                      <a:lnTo>
                        <a:pt x="68495" y="0"/>
                      </a:lnTo>
                      <a:lnTo>
                        <a:pt x="68495" y="19038"/>
                      </a:lnTo>
                      <a:lnTo>
                        <a:pt x="0" y="19038"/>
                      </a:lnTo>
                      <a:lnTo>
                        <a:pt x="0" y="0"/>
                      </a:lnTo>
                      <a:close/>
                    </a:path>
                  </a:pathLst>
                </a:custGeom>
                <a:grpFill/>
                <a:ln w="3175">
                  <a:solidFill>
                    <a:srgbClr val="FCEADB"/>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118" name="object 118"/>
                <p:cNvSpPr/>
                <p:nvPr/>
              </p:nvSpPr>
              <p:spPr>
                <a:xfrm>
                  <a:off x="6428458" y="3233971"/>
                  <a:ext cx="29573" cy="8215"/>
                </a:xfrm>
                <a:custGeom>
                  <a:avLst/>
                  <a:gdLst/>
                  <a:ahLst/>
                  <a:cxnLst/>
                  <a:rect l="l" t="t" r="r" b="b"/>
                  <a:pathLst>
                    <a:path w="68579" h="19050">
                      <a:moveTo>
                        <a:pt x="0" y="0"/>
                      </a:moveTo>
                      <a:lnTo>
                        <a:pt x="68495" y="0"/>
                      </a:lnTo>
                      <a:lnTo>
                        <a:pt x="68495" y="19038"/>
                      </a:lnTo>
                      <a:lnTo>
                        <a:pt x="0" y="19038"/>
                      </a:lnTo>
                      <a:lnTo>
                        <a:pt x="0" y="0"/>
                      </a:lnTo>
                      <a:close/>
                    </a:path>
                  </a:pathLst>
                </a:custGeom>
                <a:grpFill/>
                <a:ln w="3175">
                  <a:solidFill>
                    <a:srgbClr val="FCEADB"/>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119" name="object 119"/>
                <p:cNvSpPr/>
                <p:nvPr/>
              </p:nvSpPr>
              <p:spPr>
                <a:xfrm>
                  <a:off x="6428458" y="3259757"/>
                  <a:ext cx="29573" cy="8215"/>
                </a:xfrm>
                <a:custGeom>
                  <a:avLst/>
                  <a:gdLst/>
                  <a:ahLst/>
                  <a:cxnLst/>
                  <a:rect l="l" t="t" r="r" b="b"/>
                  <a:pathLst>
                    <a:path w="68579" h="19050">
                      <a:moveTo>
                        <a:pt x="0" y="0"/>
                      </a:moveTo>
                      <a:lnTo>
                        <a:pt x="68495" y="0"/>
                      </a:lnTo>
                      <a:lnTo>
                        <a:pt x="68495" y="19038"/>
                      </a:lnTo>
                      <a:lnTo>
                        <a:pt x="0" y="19038"/>
                      </a:lnTo>
                      <a:lnTo>
                        <a:pt x="0" y="0"/>
                      </a:lnTo>
                      <a:close/>
                    </a:path>
                  </a:pathLst>
                </a:custGeom>
                <a:grpFill/>
                <a:ln w="3175">
                  <a:solidFill>
                    <a:srgbClr val="FCEADB"/>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120" name="object 120"/>
                <p:cNvSpPr/>
                <p:nvPr/>
              </p:nvSpPr>
              <p:spPr>
                <a:xfrm>
                  <a:off x="6428458" y="3259757"/>
                  <a:ext cx="29573" cy="8215"/>
                </a:xfrm>
                <a:custGeom>
                  <a:avLst/>
                  <a:gdLst/>
                  <a:ahLst/>
                  <a:cxnLst/>
                  <a:rect l="l" t="t" r="r" b="b"/>
                  <a:pathLst>
                    <a:path w="68579" h="19050">
                      <a:moveTo>
                        <a:pt x="0" y="0"/>
                      </a:moveTo>
                      <a:lnTo>
                        <a:pt x="68495" y="0"/>
                      </a:lnTo>
                      <a:lnTo>
                        <a:pt x="68495" y="19038"/>
                      </a:lnTo>
                      <a:lnTo>
                        <a:pt x="0" y="19038"/>
                      </a:lnTo>
                      <a:lnTo>
                        <a:pt x="0" y="0"/>
                      </a:lnTo>
                      <a:close/>
                    </a:path>
                  </a:pathLst>
                </a:custGeom>
                <a:grpFill/>
                <a:ln w="3175">
                  <a:solidFill>
                    <a:srgbClr val="FCEADB"/>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121" name="object 121"/>
                <p:cNvSpPr/>
                <p:nvPr/>
              </p:nvSpPr>
              <p:spPr>
                <a:xfrm>
                  <a:off x="6428458" y="3285544"/>
                  <a:ext cx="29573" cy="8215"/>
                </a:xfrm>
                <a:custGeom>
                  <a:avLst/>
                  <a:gdLst/>
                  <a:ahLst/>
                  <a:cxnLst/>
                  <a:rect l="l" t="t" r="r" b="b"/>
                  <a:pathLst>
                    <a:path w="68579" h="19050">
                      <a:moveTo>
                        <a:pt x="0" y="0"/>
                      </a:moveTo>
                      <a:lnTo>
                        <a:pt x="68495" y="0"/>
                      </a:lnTo>
                      <a:lnTo>
                        <a:pt x="68495" y="19038"/>
                      </a:lnTo>
                      <a:lnTo>
                        <a:pt x="0" y="19038"/>
                      </a:lnTo>
                      <a:lnTo>
                        <a:pt x="0" y="0"/>
                      </a:lnTo>
                      <a:close/>
                    </a:path>
                  </a:pathLst>
                </a:custGeom>
                <a:grpFill/>
                <a:ln w="3175">
                  <a:solidFill>
                    <a:srgbClr val="FCEADB"/>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122" name="object 122"/>
                <p:cNvSpPr/>
                <p:nvPr/>
              </p:nvSpPr>
              <p:spPr>
                <a:xfrm>
                  <a:off x="6428458" y="3285544"/>
                  <a:ext cx="29573" cy="8215"/>
                </a:xfrm>
                <a:custGeom>
                  <a:avLst/>
                  <a:gdLst/>
                  <a:ahLst/>
                  <a:cxnLst/>
                  <a:rect l="l" t="t" r="r" b="b"/>
                  <a:pathLst>
                    <a:path w="68579" h="19050">
                      <a:moveTo>
                        <a:pt x="0" y="0"/>
                      </a:moveTo>
                      <a:lnTo>
                        <a:pt x="68495" y="0"/>
                      </a:lnTo>
                      <a:lnTo>
                        <a:pt x="68495" y="19038"/>
                      </a:lnTo>
                      <a:lnTo>
                        <a:pt x="0" y="19038"/>
                      </a:lnTo>
                      <a:lnTo>
                        <a:pt x="0" y="0"/>
                      </a:lnTo>
                      <a:close/>
                    </a:path>
                  </a:pathLst>
                </a:custGeom>
                <a:grpFill/>
                <a:ln w="3175">
                  <a:solidFill>
                    <a:srgbClr val="FCEADB"/>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123" name="object 123"/>
                <p:cNvSpPr/>
                <p:nvPr/>
              </p:nvSpPr>
              <p:spPr>
                <a:xfrm>
                  <a:off x="6428458" y="3311330"/>
                  <a:ext cx="29573" cy="8215"/>
                </a:xfrm>
                <a:custGeom>
                  <a:avLst/>
                  <a:gdLst/>
                  <a:ahLst/>
                  <a:cxnLst/>
                  <a:rect l="l" t="t" r="r" b="b"/>
                  <a:pathLst>
                    <a:path w="68579" h="19050">
                      <a:moveTo>
                        <a:pt x="0" y="0"/>
                      </a:moveTo>
                      <a:lnTo>
                        <a:pt x="68495" y="0"/>
                      </a:lnTo>
                      <a:lnTo>
                        <a:pt x="68495" y="19038"/>
                      </a:lnTo>
                      <a:lnTo>
                        <a:pt x="0" y="19038"/>
                      </a:lnTo>
                      <a:lnTo>
                        <a:pt x="0" y="0"/>
                      </a:lnTo>
                      <a:close/>
                    </a:path>
                  </a:pathLst>
                </a:custGeom>
                <a:grpFill/>
                <a:ln w="3175">
                  <a:solidFill>
                    <a:srgbClr val="FCEADB"/>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124" name="object 124"/>
                <p:cNvSpPr/>
                <p:nvPr/>
              </p:nvSpPr>
              <p:spPr>
                <a:xfrm>
                  <a:off x="6428458" y="3311330"/>
                  <a:ext cx="29573" cy="8215"/>
                </a:xfrm>
                <a:custGeom>
                  <a:avLst/>
                  <a:gdLst/>
                  <a:ahLst/>
                  <a:cxnLst/>
                  <a:rect l="l" t="t" r="r" b="b"/>
                  <a:pathLst>
                    <a:path w="68579" h="19050">
                      <a:moveTo>
                        <a:pt x="0" y="0"/>
                      </a:moveTo>
                      <a:lnTo>
                        <a:pt x="68495" y="0"/>
                      </a:lnTo>
                      <a:lnTo>
                        <a:pt x="68495" y="19038"/>
                      </a:lnTo>
                      <a:lnTo>
                        <a:pt x="0" y="19038"/>
                      </a:lnTo>
                      <a:lnTo>
                        <a:pt x="0" y="0"/>
                      </a:lnTo>
                      <a:close/>
                    </a:path>
                  </a:pathLst>
                </a:custGeom>
                <a:grpFill/>
                <a:ln w="3175">
                  <a:solidFill>
                    <a:srgbClr val="FCEADB"/>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125" name="object 125"/>
                <p:cNvSpPr/>
                <p:nvPr/>
              </p:nvSpPr>
              <p:spPr>
                <a:xfrm>
                  <a:off x="6428458" y="3338191"/>
                  <a:ext cx="29573" cy="10953"/>
                </a:xfrm>
                <a:custGeom>
                  <a:avLst/>
                  <a:gdLst/>
                  <a:ahLst/>
                  <a:cxnLst/>
                  <a:rect l="l" t="t" r="r" b="b"/>
                  <a:pathLst>
                    <a:path w="68579" h="25400">
                      <a:moveTo>
                        <a:pt x="0" y="0"/>
                      </a:moveTo>
                      <a:lnTo>
                        <a:pt x="68495" y="0"/>
                      </a:lnTo>
                      <a:lnTo>
                        <a:pt x="68495" y="25384"/>
                      </a:lnTo>
                      <a:lnTo>
                        <a:pt x="0" y="25384"/>
                      </a:lnTo>
                      <a:lnTo>
                        <a:pt x="0" y="0"/>
                      </a:lnTo>
                      <a:close/>
                    </a:path>
                  </a:pathLst>
                </a:custGeom>
                <a:grpFill/>
                <a:ln w="3175">
                  <a:solidFill>
                    <a:srgbClr val="FCEADB"/>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126" name="object 126"/>
                <p:cNvSpPr/>
                <p:nvPr/>
              </p:nvSpPr>
              <p:spPr>
                <a:xfrm>
                  <a:off x="6428458" y="3338191"/>
                  <a:ext cx="29573" cy="10953"/>
                </a:xfrm>
                <a:custGeom>
                  <a:avLst/>
                  <a:gdLst/>
                  <a:ahLst/>
                  <a:cxnLst/>
                  <a:rect l="l" t="t" r="r" b="b"/>
                  <a:pathLst>
                    <a:path w="68579" h="25400">
                      <a:moveTo>
                        <a:pt x="0" y="0"/>
                      </a:moveTo>
                      <a:lnTo>
                        <a:pt x="68495" y="0"/>
                      </a:lnTo>
                      <a:lnTo>
                        <a:pt x="68495" y="25384"/>
                      </a:lnTo>
                      <a:lnTo>
                        <a:pt x="0" y="25384"/>
                      </a:lnTo>
                      <a:lnTo>
                        <a:pt x="0" y="0"/>
                      </a:lnTo>
                      <a:close/>
                    </a:path>
                  </a:pathLst>
                </a:custGeom>
                <a:grpFill/>
                <a:ln w="3175">
                  <a:solidFill>
                    <a:srgbClr val="FCEADB"/>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grpSp>
          <p:sp>
            <p:nvSpPr>
              <p:cNvPr id="31" name="Oval 30">
                <a:extLst>
                  <a:ext uri="{FF2B5EF4-FFF2-40B4-BE49-F238E27FC236}">
                    <a16:creationId xmlns:a16="http://schemas.microsoft.com/office/drawing/2014/main" id="{7C43A590-80CF-4D08-9CD2-F7464ACCEF36}"/>
                  </a:ext>
                </a:extLst>
              </p:cNvPr>
              <p:cNvSpPr/>
              <p:nvPr/>
            </p:nvSpPr>
            <p:spPr>
              <a:xfrm>
                <a:off x="6851560" y="2961572"/>
                <a:ext cx="66549" cy="66549"/>
              </a:xfrm>
              <a:prstGeom prst="ellipse">
                <a:avLst/>
              </a:prstGeom>
              <a:solidFill>
                <a:srgbClr val="F47C21"/>
              </a:solidFill>
              <a:ln w="6350">
                <a:solidFill>
                  <a:srgbClr val="FCEADB"/>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grpSp>
      </p:grpSp>
      <p:grpSp>
        <p:nvGrpSpPr>
          <p:cNvPr id="220" name="Group 219">
            <a:extLst>
              <a:ext uri="{FF2B5EF4-FFF2-40B4-BE49-F238E27FC236}">
                <a16:creationId xmlns:a16="http://schemas.microsoft.com/office/drawing/2014/main" id="{4B20DB42-5174-4A8D-A66C-064CD7152B4A}"/>
              </a:ext>
            </a:extLst>
          </p:cNvPr>
          <p:cNvGrpSpPr/>
          <p:nvPr/>
        </p:nvGrpSpPr>
        <p:grpSpPr>
          <a:xfrm>
            <a:off x="6936621" y="935855"/>
            <a:ext cx="1590675" cy="1236902"/>
            <a:chOff x="6936621" y="935855"/>
            <a:chExt cx="1590675" cy="1236902"/>
          </a:xfrm>
        </p:grpSpPr>
        <p:sp>
          <p:nvSpPr>
            <p:cNvPr id="134" name="object 129">
              <a:extLst>
                <a:ext uri="{FF2B5EF4-FFF2-40B4-BE49-F238E27FC236}">
                  <a16:creationId xmlns:a16="http://schemas.microsoft.com/office/drawing/2014/main" id="{95F171D9-B8EF-480F-AE92-381C7FFC1E54}"/>
                </a:ext>
              </a:extLst>
            </p:cNvPr>
            <p:cNvSpPr txBox="1"/>
            <p:nvPr/>
          </p:nvSpPr>
          <p:spPr>
            <a:xfrm>
              <a:off x="6936621" y="1901464"/>
              <a:ext cx="1590675" cy="271293"/>
            </a:xfrm>
            <a:prstGeom prst="rect">
              <a:avLst/>
            </a:prstGeom>
          </p:spPr>
          <p:txBody>
            <a:bodyPr vert="horz" wrap="square" lIns="0" tIns="33020" rIns="0" bIns="0" rtlCol="0">
              <a:spAutoFit/>
            </a:bodyPr>
            <a:lstStyle/>
            <a:p>
              <a:pPr marL="12700" marR="5080" lvl="0" indent="-635" algn="ctr" defTabSz="914400" rtl="0" eaLnBrk="1" fontAlgn="auto" latinLnBrk="0" hangingPunct="1">
                <a:lnSpc>
                  <a:spcPts val="1800"/>
                </a:lnSpc>
                <a:spcBef>
                  <a:spcPts val="260"/>
                </a:spcBef>
                <a:spcAft>
                  <a:spcPts val="0"/>
                </a:spcAft>
                <a:buClrTx/>
                <a:buSzTx/>
                <a:buFontTx/>
                <a:buNone/>
                <a:tabLst/>
                <a:defRPr/>
              </a:pPr>
              <a:r>
                <a:rPr kumimoji="0" sz="1800" b="0" i="0" u="none" strike="noStrike" kern="1200" cap="none" spc="0" normalizeH="0" baseline="0" noProof="0" dirty="0">
                  <a:ln>
                    <a:noFill/>
                  </a:ln>
                  <a:solidFill>
                    <a:prstClr val="black"/>
                  </a:solidFill>
                  <a:effectLst/>
                  <a:uLnTx/>
                  <a:uFillTx/>
                  <a:latin typeface="Futura PT Heavy" panose="020B0802020204020303" pitchFamily="34" charset="0"/>
                  <a:ea typeface="+mn-ea"/>
                  <a:cs typeface="FuturaPT-Demi"/>
                </a:rPr>
                <a:t>Competition</a:t>
              </a:r>
            </a:p>
          </p:txBody>
        </p:sp>
        <p:grpSp>
          <p:nvGrpSpPr>
            <p:cNvPr id="218" name="Group 217">
              <a:extLst>
                <a:ext uri="{FF2B5EF4-FFF2-40B4-BE49-F238E27FC236}">
                  <a16:creationId xmlns:a16="http://schemas.microsoft.com/office/drawing/2014/main" id="{AF41AA80-2AAF-47BB-AF45-AD4CCA4B5EF5}"/>
                </a:ext>
              </a:extLst>
            </p:cNvPr>
            <p:cNvGrpSpPr/>
            <p:nvPr/>
          </p:nvGrpSpPr>
          <p:grpSpPr>
            <a:xfrm>
              <a:off x="7120148" y="935855"/>
              <a:ext cx="1211588" cy="891271"/>
              <a:chOff x="7115190" y="1227302"/>
              <a:chExt cx="1211588" cy="891271"/>
            </a:xfrm>
          </p:grpSpPr>
          <p:sp>
            <p:nvSpPr>
              <p:cNvPr id="184" name="Freeform: Shape 183">
                <a:extLst>
                  <a:ext uri="{FF2B5EF4-FFF2-40B4-BE49-F238E27FC236}">
                    <a16:creationId xmlns:a16="http://schemas.microsoft.com/office/drawing/2014/main" id="{4DE5F4F8-AEFD-4C86-BE87-2A0996422718}"/>
                  </a:ext>
                </a:extLst>
              </p:cNvPr>
              <p:cNvSpPr/>
              <p:nvPr/>
            </p:nvSpPr>
            <p:spPr>
              <a:xfrm>
                <a:off x="7132185" y="1668636"/>
                <a:ext cx="1186096" cy="354059"/>
              </a:xfrm>
              <a:custGeom>
                <a:avLst/>
                <a:gdLst>
                  <a:gd name="connsiteX0" fmla="*/ 0 w 1186096"/>
                  <a:gd name="connsiteY0" fmla="*/ 120734 h 354058"/>
                  <a:gd name="connsiteX1" fmla="*/ 385570 w 1186096"/>
                  <a:gd name="connsiteY1" fmla="*/ 120734 h 354058"/>
                  <a:gd name="connsiteX2" fmla="*/ 385570 w 1186096"/>
                  <a:gd name="connsiteY2" fmla="*/ 0 h 354058"/>
                  <a:gd name="connsiteX3" fmla="*/ 805129 w 1186096"/>
                  <a:gd name="connsiteY3" fmla="*/ 0 h 354058"/>
                  <a:gd name="connsiteX4" fmla="*/ 805129 w 1186096"/>
                  <a:gd name="connsiteY4" fmla="*/ 181101 h 354058"/>
                  <a:gd name="connsiteX5" fmla="*/ 1192469 w 1186096"/>
                  <a:gd name="connsiteY5" fmla="*/ 181101 h 354058"/>
                  <a:gd name="connsiteX6" fmla="*/ 1192469 w 1186096"/>
                  <a:gd name="connsiteY6" fmla="*/ 362025 h 354058"/>
                  <a:gd name="connsiteX7" fmla="*/ 0 w 1186096"/>
                  <a:gd name="connsiteY7" fmla="*/ 362025 h 3540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86096" h="354058">
                    <a:moveTo>
                      <a:pt x="0" y="120734"/>
                    </a:moveTo>
                    <a:lnTo>
                      <a:pt x="385570" y="120734"/>
                    </a:lnTo>
                    <a:lnTo>
                      <a:pt x="385570" y="0"/>
                    </a:lnTo>
                    <a:lnTo>
                      <a:pt x="805129" y="0"/>
                    </a:lnTo>
                    <a:lnTo>
                      <a:pt x="805129" y="181101"/>
                    </a:lnTo>
                    <a:lnTo>
                      <a:pt x="1192469" y="181101"/>
                    </a:lnTo>
                    <a:lnTo>
                      <a:pt x="1192469" y="362025"/>
                    </a:lnTo>
                    <a:lnTo>
                      <a:pt x="0" y="362025"/>
                    </a:lnTo>
                    <a:close/>
                  </a:path>
                </a:pathLst>
              </a:custGeom>
              <a:solidFill>
                <a:srgbClr val="F47C21">
                  <a:alpha val="80000"/>
                </a:srgbClr>
              </a:solidFill>
              <a:ln w="1768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185" name="Freeform: Shape 184">
                <a:extLst>
                  <a:ext uri="{FF2B5EF4-FFF2-40B4-BE49-F238E27FC236}">
                    <a16:creationId xmlns:a16="http://schemas.microsoft.com/office/drawing/2014/main" id="{EAA2AF30-E891-4464-9D67-3E5247D407E0}"/>
                  </a:ext>
                </a:extLst>
              </p:cNvPr>
              <p:cNvSpPr/>
              <p:nvPr/>
            </p:nvSpPr>
            <p:spPr>
              <a:xfrm>
                <a:off x="7517755" y="1668636"/>
                <a:ext cx="407167" cy="354059"/>
              </a:xfrm>
              <a:custGeom>
                <a:avLst/>
                <a:gdLst>
                  <a:gd name="connsiteX0" fmla="*/ 0 w 407167"/>
                  <a:gd name="connsiteY0" fmla="*/ 0 h 354058"/>
                  <a:gd name="connsiteX1" fmla="*/ 419559 w 407167"/>
                  <a:gd name="connsiteY1" fmla="*/ 0 h 354058"/>
                  <a:gd name="connsiteX2" fmla="*/ 419559 w 407167"/>
                  <a:gd name="connsiteY2" fmla="*/ 362025 h 354058"/>
                  <a:gd name="connsiteX3" fmla="*/ 0 w 407167"/>
                  <a:gd name="connsiteY3" fmla="*/ 362025 h 354058"/>
                </a:gdLst>
                <a:ahLst/>
                <a:cxnLst>
                  <a:cxn ang="0">
                    <a:pos x="connsiteX0" y="connsiteY0"/>
                  </a:cxn>
                  <a:cxn ang="0">
                    <a:pos x="connsiteX1" y="connsiteY1"/>
                  </a:cxn>
                  <a:cxn ang="0">
                    <a:pos x="connsiteX2" y="connsiteY2"/>
                  </a:cxn>
                  <a:cxn ang="0">
                    <a:pos x="connsiteX3" y="connsiteY3"/>
                  </a:cxn>
                </a:cxnLst>
                <a:rect l="l" t="t" r="r" b="b"/>
                <a:pathLst>
                  <a:path w="407167" h="354058">
                    <a:moveTo>
                      <a:pt x="0" y="0"/>
                    </a:moveTo>
                    <a:lnTo>
                      <a:pt x="419559" y="0"/>
                    </a:lnTo>
                    <a:lnTo>
                      <a:pt x="419559" y="362025"/>
                    </a:lnTo>
                    <a:lnTo>
                      <a:pt x="0" y="362025"/>
                    </a:lnTo>
                    <a:close/>
                  </a:path>
                </a:pathLst>
              </a:custGeom>
              <a:solidFill>
                <a:srgbClr val="F47C21">
                  <a:alpha val="91000"/>
                </a:srgbClr>
              </a:solidFill>
              <a:ln w="17689" cap="flat">
                <a:noFill/>
                <a:prstDash val="solid"/>
                <a:miter/>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FCEADB"/>
                    </a:solidFill>
                    <a:effectLst/>
                    <a:uLnTx/>
                    <a:uFillTx/>
                    <a:latin typeface="Futura PT Heavy" panose="020B0802020204020303" pitchFamily="34" charset="0"/>
                    <a:ea typeface="+mn-ea"/>
                    <a:cs typeface="+mn-cs"/>
                  </a:rPr>
                  <a:t>1</a:t>
                </a:r>
              </a:p>
            </p:txBody>
          </p:sp>
          <p:sp>
            <p:nvSpPr>
              <p:cNvPr id="186" name="Freeform: Shape 185">
                <a:extLst>
                  <a:ext uri="{FF2B5EF4-FFF2-40B4-BE49-F238E27FC236}">
                    <a16:creationId xmlns:a16="http://schemas.microsoft.com/office/drawing/2014/main" id="{188E682D-5DE0-4BF1-8A21-3AD656E20A7B}"/>
                  </a:ext>
                </a:extLst>
              </p:cNvPr>
              <p:cNvSpPr/>
              <p:nvPr/>
            </p:nvSpPr>
            <p:spPr>
              <a:xfrm>
                <a:off x="7500760" y="1649517"/>
                <a:ext cx="442573" cy="17703"/>
              </a:xfrm>
              <a:custGeom>
                <a:avLst/>
                <a:gdLst>
                  <a:gd name="connsiteX0" fmla="*/ 0 w 442573"/>
                  <a:gd name="connsiteY0" fmla="*/ 0 h 17702"/>
                  <a:gd name="connsiteX1" fmla="*/ 453372 w 442573"/>
                  <a:gd name="connsiteY1" fmla="*/ 0 h 17702"/>
                  <a:gd name="connsiteX2" fmla="*/ 453372 w 442573"/>
                  <a:gd name="connsiteY2" fmla="*/ 19119 h 17702"/>
                  <a:gd name="connsiteX3" fmla="*/ 0 w 442573"/>
                  <a:gd name="connsiteY3" fmla="*/ 19119 h 17702"/>
                </a:gdLst>
                <a:ahLst/>
                <a:cxnLst>
                  <a:cxn ang="0">
                    <a:pos x="connsiteX0" y="connsiteY0"/>
                  </a:cxn>
                  <a:cxn ang="0">
                    <a:pos x="connsiteX1" y="connsiteY1"/>
                  </a:cxn>
                  <a:cxn ang="0">
                    <a:pos x="connsiteX2" y="connsiteY2"/>
                  </a:cxn>
                  <a:cxn ang="0">
                    <a:pos x="connsiteX3" y="connsiteY3"/>
                  </a:cxn>
                </a:cxnLst>
                <a:rect l="l" t="t" r="r" b="b"/>
                <a:pathLst>
                  <a:path w="442573" h="17702">
                    <a:moveTo>
                      <a:pt x="0" y="0"/>
                    </a:moveTo>
                    <a:lnTo>
                      <a:pt x="453372" y="0"/>
                    </a:lnTo>
                    <a:lnTo>
                      <a:pt x="453372" y="19119"/>
                    </a:lnTo>
                    <a:lnTo>
                      <a:pt x="0" y="19119"/>
                    </a:lnTo>
                    <a:close/>
                  </a:path>
                </a:pathLst>
              </a:custGeom>
              <a:solidFill>
                <a:srgbClr val="A84D05">
                  <a:alpha val="91000"/>
                </a:srgbClr>
              </a:solidFill>
              <a:ln w="3175" cap="sq">
                <a:solidFill>
                  <a:srgbClr val="A84D05">
                    <a:alpha val="90000"/>
                  </a:srgbClr>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187" name="Freeform: Shape 186">
                <a:extLst>
                  <a:ext uri="{FF2B5EF4-FFF2-40B4-BE49-F238E27FC236}">
                    <a16:creationId xmlns:a16="http://schemas.microsoft.com/office/drawing/2014/main" id="{BC5E7475-C5A3-4554-8465-C605657A4BBF}"/>
                  </a:ext>
                </a:extLst>
              </p:cNvPr>
              <p:cNvSpPr/>
              <p:nvPr/>
            </p:nvSpPr>
            <p:spPr>
              <a:xfrm>
                <a:off x="7937314" y="1830441"/>
                <a:ext cx="389464" cy="17703"/>
              </a:xfrm>
              <a:custGeom>
                <a:avLst/>
                <a:gdLst>
                  <a:gd name="connsiteX0" fmla="*/ 0 w 389464"/>
                  <a:gd name="connsiteY0" fmla="*/ 0 h 17702"/>
                  <a:gd name="connsiteX1" fmla="*/ 404335 w 389464"/>
                  <a:gd name="connsiteY1" fmla="*/ 0 h 17702"/>
                  <a:gd name="connsiteX2" fmla="*/ 404335 w 389464"/>
                  <a:gd name="connsiteY2" fmla="*/ 19119 h 17702"/>
                  <a:gd name="connsiteX3" fmla="*/ 0 w 389464"/>
                  <a:gd name="connsiteY3" fmla="*/ 19119 h 17702"/>
                </a:gdLst>
                <a:ahLst/>
                <a:cxnLst>
                  <a:cxn ang="0">
                    <a:pos x="connsiteX0" y="connsiteY0"/>
                  </a:cxn>
                  <a:cxn ang="0">
                    <a:pos x="connsiteX1" y="connsiteY1"/>
                  </a:cxn>
                  <a:cxn ang="0">
                    <a:pos x="connsiteX2" y="connsiteY2"/>
                  </a:cxn>
                  <a:cxn ang="0">
                    <a:pos x="connsiteX3" y="connsiteY3"/>
                  </a:cxn>
                </a:cxnLst>
                <a:rect l="l" t="t" r="r" b="b"/>
                <a:pathLst>
                  <a:path w="389464" h="17702">
                    <a:moveTo>
                      <a:pt x="0" y="0"/>
                    </a:moveTo>
                    <a:lnTo>
                      <a:pt x="404335" y="0"/>
                    </a:lnTo>
                    <a:lnTo>
                      <a:pt x="404335" y="19119"/>
                    </a:lnTo>
                    <a:lnTo>
                      <a:pt x="0" y="19119"/>
                    </a:lnTo>
                    <a:close/>
                  </a:path>
                </a:pathLst>
              </a:custGeom>
              <a:solidFill>
                <a:srgbClr val="A84D05">
                  <a:alpha val="91000"/>
                </a:srgbClr>
              </a:solidFill>
              <a:ln w="3175" cap="sq">
                <a:solidFill>
                  <a:srgbClr val="A84D05">
                    <a:alpha val="90000"/>
                  </a:srgbClr>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188" name="Freeform: Shape 187">
                <a:extLst>
                  <a:ext uri="{FF2B5EF4-FFF2-40B4-BE49-F238E27FC236}">
                    <a16:creationId xmlns:a16="http://schemas.microsoft.com/office/drawing/2014/main" id="{E451E959-6E53-4AF5-8CC0-9A507D062B6D}"/>
                  </a:ext>
                </a:extLst>
              </p:cNvPr>
              <p:cNvSpPr/>
              <p:nvPr/>
            </p:nvSpPr>
            <p:spPr>
              <a:xfrm>
                <a:off x="7115190" y="1770251"/>
                <a:ext cx="389464" cy="17703"/>
              </a:xfrm>
              <a:custGeom>
                <a:avLst/>
                <a:gdLst>
                  <a:gd name="connsiteX0" fmla="*/ 0 w 389464"/>
                  <a:gd name="connsiteY0" fmla="*/ 0 h 17702"/>
                  <a:gd name="connsiteX1" fmla="*/ 402565 w 389464"/>
                  <a:gd name="connsiteY1" fmla="*/ 0 h 17702"/>
                  <a:gd name="connsiteX2" fmla="*/ 402565 w 389464"/>
                  <a:gd name="connsiteY2" fmla="*/ 19119 h 17702"/>
                  <a:gd name="connsiteX3" fmla="*/ 0 w 389464"/>
                  <a:gd name="connsiteY3" fmla="*/ 19119 h 17702"/>
                </a:gdLst>
                <a:ahLst/>
                <a:cxnLst>
                  <a:cxn ang="0">
                    <a:pos x="connsiteX0" y="connsiteY0"/>
                  </a:cxn>
                  <a:cxn ang="0">
                    <a:pos x="connsiteX1" y="connsiteY1"/>
                  </a:cxn>
                  <a:cxn ang="0">
                    <a:pos x="connsiteX2" y="connsiteY2"/>
                  </a:cxn>
                  <a:cxn ang="0">
                    <a:pos x="connsiteX3" y="connsiteY3"/>
                  </a:cxn>
                </a:cxnLst>
                <a:rect l="l" t="t" r="r" b="b"/>
                <a:pathLst>
                  <a:path w="389464" h="17702">
                    <a:moveTo>
                      <a:pt x="0" y="0"/>
                    </a:moveTo>
                    <a:lnTo>
                      <a:pt x="402565" y="0"/>
                    </a:lnTo>
                    <a:lnTo>
                      <a:pt x="402565" y="19119"/>
                    </a:lnTo>
                    <a:lnTo>
                      <a:pt x="0" y="19119"/>
                    </a:lnTo>
                    <a:close/>
                  </a:path>
                </a:pathLst>
              </a:custGeom>
              <a:solidFill>
                <a:srgbClr val="A84D05">
                  <a:alpha val="91000"/>
                </a:srgbClr>
              </a:solidFill>
              <a:ln w="3175" cap="sq">
                <a:solidFill>
                  <a:srgbClr val="A84D05">
                    <a:alpha val="90000"/>
                  </a:srgbClr>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189" name="Freeform: Shape 188">
                <a:extLst>
                  <a:ext uri="{FF2B5EF4-FFF2-40B4-BE49-F238E27FC236}">
                    <a16:creationId xmlns:a16="http://schemas.microsoft.com/office/drawing/2014/main" id="{6B22A2D9-8DB8-4525-9005-AB5A15EE955C}"/>
                  </a:ext>
                </a:extLst>
              </p:cNvPr>
              <p:cNvSpPr/>
              <p:nvPr/>
            </p:nvSpPr>
            <p:spPr>
              <a:xfrm>
                <a:off x="7115190" y="1724577"/>
                <a:ext cx="389464" cy="35406"/>
              </a:xfrm>
              <a:custGeom>
                <a:avLst/>
                <a:gdLst>
                  <a:gd name="connsiteX0" fmla="*/ 0 w 389464"/>
                  <a:gd name="connsiteY0" fmla="*/ 45674 h 35405"/>
                  <a:gd name="connsiteX1" fmla="*/ 67625 w 389464"/>
                  <a:gd name="connsiteY1" fmla="*/ 0 h 35405"/>
                  <a:gd name="connsiteX2" fmla="*/ 402565 w 389464"/>
                  <a:gd name="connsiteY2" fmla="*/ 0 h 35405"/>
                  <a:gd name="connsiteX3" fmla="*/ 402565 w 389464"/>
                  <a:gd name="connsiteY3" fmla="*/ 45674 h 35405"/>
                </a:gdLst>
                <a:ahLst/>
                <a:cxnLst>
                  <a:cxn ang="0">
                    <a:pos x="connsiteX0" y="connsiteY0"/>
                  </a:cxn>
                  <a:cxn ang="0">
                    <a:pos x="connsiteX1" y="connsiteY1"/>
                  </a:cxn>
                  <a:cxn ang="0">
                    <a:pos x="connsiteX2" y="connsiteY2"/>
                  </a:cxn>
                  <a:cxn ang="0">
                    <a:pos x="connsiteX3" y="connsiteY3"/>
                  </a:cxn>
                </a:cxnLst>
                <a:rect l="l" t="t" r="r" b="b"/>
                <a:pathLst>
                  <a:path w="389464" h="35405">
                    <a:moveTo>
                      <a:pt x="0" y="45674"/>
                    </a:moveTo>
                    <a:lnTo>
                      <a:pt x="67625" y="0"/>
                    </a:lnTo>
                    <a:lnTo>
                      <a:pt x="402565" y="0"/>
                    </a:lnTo>
                    <a:lnTo>
                      <a:pt x="402565" y="45674"/>
                    </a:lnTo>
                    <a:close/>
                  </a:path>
                </a:pathLst>
              </a:custGeom>
              <a:solidFill>
                <a:srgbClr val="A84D05"/>
              </a:solidFill>
              <a:ln w="1768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190" name="Freeform: Shape 189">
                <a:extLst>
                  <a:ext uri="{FF2B5EF4-FFF2-40B4-BE49-F238E27FC236}">
                    <a16:creationId xmlns:a16="http://schemas.microsoft.com/office/drawing/2014/main" id="{4D610D13-333F-44AF-B775-DD9363B62589}"/>
                  </a:ext>
                </a:extLst>
              </p:cNvPr>
              <p:cNvSpPr/>
              <p:nvPr/>
            </p:nvSpPr>
            <p:spPr>
              <a:xfrm>
                <a:off x="7500760" y="1603843"/>
                <a:ext cx="442573" cy="35406"/>
              </a:xfrm>
              <a:custGeom>
                <a:avLst/>
                <a:gdLst>
                  <a:gd name="connsiteX0" fmla="*/ 0 w 442573"/>
                  <a:gd name="connsiteY0" fmla="*/ 45674 h 35405"/>
                  <a:gd name="connsiteX1" fmla="*/ 67802 w 442573"/>
                  <a:gd name="connsiteY1" fmla="*/ 0 h 35405"/>
                  <a:gd name="connsiteX2" fmla="*/ 385747 w 442573"/>
                  <a:gd name="connsiteY2" fmla="*/ 0 h 35405"/>
                  <a:gd name="connsiteX3" fmla="*/ 453372 w 442573"/>
                  <a:gd name="connsiteY3" fmla="*/ 45674 h 35405"/>
                </a:gdLst>
                <a:ahLst/>
                <a:cxnLst>
                  <a:cxn ang="0">
                    <a:pos x="connsiteX0" y="connsiteY0"/>
                  </a:cxn>
                  <a:cxn ang="0">
                    <a:pos x="connsiteX1" y="connsiteY1"/>
                  </a:cxn>
                  <a:cxn ang="0">
                    <a:pos x="connsiteX2" y="connsiteY2"/>
                  </a:cxn>
                  <a:cxn ang="0">
                    <a:pos x="connsiteX3" y="connsiteY3"/>
                  </a:cxn>
                </a:cxnLst>
                <a:rect l="l" t="t" r="r" b="b"/>
                <a:pathLst>
                  <a:path w="442573" h="35405">
                    <a:moveTo>
                      <a:pt x="0" y="45674"/>
                    </a:moveTo>
                    <a:lnTo>
                      <a:pt x="67802" y="0"/>
                    </a:lnTo>
                    <a:lnTo>
                      <a:pt x="385747" y="0"/>
                    </a:lnTo>
                    <a:lnTo>
                      <a:pt x="453372" y="45674"/>
                    </a:lnTo>
                    <a:close/>
                  </a:path>
                </a:pathLst>
              </a:custGeom>
              <a:solidFill>
                <a:srgbClr val="A84D05"/>
              </a:solidFill>
              <a:ln w="1768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191" name="Freeform: Shape 190">
                <a:extLst>
                  <a:ext uri="{FF2B5EF4-FFF2-40B4-BE49-F238E27FC236}">
                    <a16:creationId xmlns:a16="http://schemas.microsoft.com/office/drawing/2014/main" id="{1B3CAFB7-ADF7-43E0-AB14-296B8652BA82}"/>
                  </a:ext>
                </a:extLst>
              </p:cNvPr>
              <p:cNvSpPr/>
              <p:nvPr/>
            </p:nvSpPr>
            <p:spPr>
              <a:xfrm>
                <a:off x="7937314" y="1784767"/>
                <a:ext cx="389464" cy="35406"/>
              </a:xfrm>
              <a:custGeom>
                <a:avLst/>
                <a:gdLst>
                  <a:gd name="connsiteX0" fmla="*/ 0 w 389464"/>
                  <a:gd name="connsiteY0" fmla="*/ 45674 h 35405"/>
                  <a:gd name="connsiteX1" fmla="*/ 0 w 389464"/>
                  <a:gd name="connsiteY1" fmla="*/ 0 h 35405"/>
                  <a:gd name="connsiteX2" fmla="*/ 336533 w 389464"/>
                  <a:gd name="connsiteY2" fmla="*/ 0 h 35405"/>
                  <a:gd name="connsiteX3" fmla="*/ 404158 w 389464"/>
                  <a:gd name="connsiteY3" fmla="*/ 45674 h 35405"/>
                </a:gdLst>
                <a:ahLst/>
                <a:cxnLst>
                  <a:cxn ang="0">
                    <a:pos x="connsiteX0" y="connsiteY0"/>
                  </a:cxn>
                  <a:cxn ang="0">
                    <a:pos x="connsiteX1" y="connsiteY1"/>
                  </a:cxn>
                  <a:cxn ang="0">
                    <a:pos x="connsiteX2" y="connsiteY2"/>
                  </a:cxn>
                  <a:cxn ang="0">
                    <a:pos x="connsiteX3" y="connsiteY3"/>
                  </a:cxn>
                </a:cxnLst>
                <a:rect l="l" t="t" r="r" b="b"/>
                <a:pathLst>
                  <a:path w="389464" h="35405">
                    <a:moveTo>
                      <a:pt x="0" y="45674"/>
                    </a:moveTo>
                    <a:lnTo>
                      <a:pt x="0" y="0"/>
                    </a:lnTo>
                    <a:lnTo>
                      <a:pt x="336533" y="0"/>
                    </a:lnTo>
                    <a:lnTo>
                      <a:pt x="404158" y="45674"/>
                    </a:lnTo>
                    <a:close/>
                  </a:path>
                </a:pathLst>
              </a:custGeom>
              <a:solidFill>
                <a:srgbClr val="A84D05"/>
              </a:solidFill>
              <a:ln w="1768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192" name="Freeform: Shape 191">
                <a:extLst>
                  <a:ext uri="{FF2B5EF4-FFF2-40B4-BE49-F238E27FC236}">
                    <a16:creationId xmlns:a16="http://schemas.microsoft.com/office/drawing/2014/main" id="{D694AC41-5AEC-47EF-9F73-62330A9D00B7}"/>
                  </a:ext>
                </a:extLst>
              </p:cNvPr>
              <p:cNvSpPr/>
              <p:nvPr/>
            </p:nvSpPr>
            <p:spPr>
              <a:xfrm>
                <a:off x="7529439" y="1272267"/>
                <a:ext cx="88515" cy="177029"/>
              </a:xfrm>
              <a:custGeom>
                <a:avLst/>
                <a:gdLst>
                  <a:gd name="connsiteX0" fmla="*/ 54525 w 88514"/>
                  <a:gd name="connsiteY0" fmla="*/ 185881 h 177029"/>
                  <a:gd name="connsiteX1" fmla="*/ 53817 w 88514"/>
                  <a:gd name="connsiteY1" fmla="*/ 185881 h 177029"/>
                  <a:gd name="connsiteX2" fmla="*/ 43726 w 88514"/>
                  <a:gd name="connsiteY2" fmla="*/ 175790 h 177029"/>
                  <a:gd name="connsiteX3" fmla="*/ 43726 w 88514"/>
                  <a:gd name="connsiteY3" fmla="*/ 175790 h 177029"/>
                  <a:gd name="connsiteX4" fmla="*/ 53817 w 88514"/>
                  <a:gd name="connsiteY4" fmla="*/ 165699 h 177029"/>
                  <a:gd name="connsiteX5" fmla="*/ 53994 w 88514"/>
                  <a:gd name="connsiteY5" fmla="*/ 165699 h 177029"/>
                  <a:gd name="connsiteX6" fmla="*/ 66209 w 88514"/>
                  <a:gd name="connsiteY6" fmla="*/ 155255 h 177029"/>
                  <a:gd name="connsiteX7" fmla="*/ 58243 w 88514"/>
                  <a:gd name="connsiteY7" fmla="*/ 142686 h 177029"/>
                  <a:gd name="connsiteX8" fmla="*/ 708 w 88514"/>
                  <a:gd name="connsiteY8" fmla="*/ 10799 h 177029"/>
                  <a:gd name="connsiteX9" fmla="*/ 0 w 88514"/>
                  <a:gd name="connsiteY9" fmla="*/ 0 h 177029"/>
                  <a:gd name="connsiteX10" fmla="*/ 101084 w 88514"/>
                  <a:gd name="connsiteY10" fmla="*/ 0 h 177029"/>
                  <a:gd name="connsiteX11" fmla="*/ 101084 w 88514"/>
                  <a:gd name="connsiteY11" fmla="*/ 20358 h 177029"/>
                  <a:gd name="connsiteX12" fmla="*/ 21952 w 88514"/>
                  <a:gd name="connsiteY12" fmla="*/ 20358 h 177029"/>
                  <a:gd name="connsiteX13" fmla="*/ 66032 w 88514"/>
                  <a:gd name="connsiteY13" fmla="*/ 124098 h 177029"/>
                  <a:gd name="connsiteX14" fmla="*/ 86567 w 88514"/>
                  <a:gd name="connsiteY14" fmla="*/ 154016 h 177029"/>
                  <a:gd name="connsiteX15" fmla="*/ 54525 w 88514"/>
                  <a:gd name="connsiteY15" fmla="*/ 185881 h 1770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8514" h="177029">
                    <a:moveTo>
                      <a:pt x="54525" y="185881"/>
                    </a:moveTo>
                    <a:lnTo>
                      <a:pt x="53817" y="185881"/>
                    </a:lnTo>
                    <a:cubicBezTo>
                      <a:pt x="48152" y="185881"/>
                      <a:pt x="43726" y="181278"/>
                      <a:pt x="43726" y="175790"/>
                    </a:cubicBezTo>
                    <a:lnTo>
                      <a:pt x="43726" y="175790"/>
                    </a:lnTo>
                    <a:cubicBezTo>
                      <a:pt x="43726" y="170125"/>
                      <a:pt x="48329" y="165699"/>
                      <a:pt x="53817" y="165699"/>
                    </a:cubicBezTo>
                    <a:lnTo>
                      <a:pt x="53994" y="165699"/>
                    </a:lnTo>
                    <a:cubicBezTo>
                      <a:pt x="60013" y="165699"/>
                      <a:pt x="65501" y="161274"/>
                      <a:pt x="66209" y="155255"/>
                    </a:cubicBezTo>
                    <a:cubicBezTo>
                      <a:pt x="66740" y="149767"/>
                      <a:pt x="63554" y="144987"/>
                      <a:pt x="58243" y="142686"/>
                    </a:cubicBezTo>
                    <a:cubicBezTo>
                      <a:pt x="9206" y="122150"/>
                      <a:pt x="1593" y="22129"/>
                      <a:pt x="708" y="10799"/>
                    </a:cubicBezTo>
                    <a:lnTo>
                      <a:pt x="0" y="0"/>
                    </a:lnTo>
                    <a:lnTo>
                      <a:pt x="101084" y="0"/>
                    </a:lnTo>
                    <a:lnTo>
                      <a:pt x="101084" y="20358"/>
                    </a:lnTo>
                    <a:lnTo>
                      <a:pt x="21952" y="20358"/>
                    </a:lnTo>
                    <a:cubicBezTo>
                      <a:pt x="25492" y="52755"/>
                      <a:pt x="37884" y="112237"/>
                      <a:pt x="66032" y="124098"/>
                    </a:cubicBezTo>
                    <a:cubicBezTo>
                      <a:pt x="78424" y="129231"/>
                      <a:pt x="86567" y="141092"/>
                      <a:pt x="86567" y="154016"/>
                    </a:cubicBezTo>
                    <a:cubicBezTo>
                      <a:pt x="86567" y="171541"/>
                      <a:pt x="72228" y="185881"/>
                      <a:pt x="54525" y="185881"/>
                    </a:cubicBezTo>
                    <a:close/>
                  </a:path>
                </a:pathLst>
              </a:custGeom>
              <a:solidFill>
                <a:srgbClr val="DC711D"/>
              </a:solidFill>
              <a:ln w="1768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193" name="Freeform: Shape 192">
                <a:extLst>
                  <a:ext uri="{FF2B5EF4-FFF2-40B4-BE49-F238E27FC236}">
                    <a16:creationId xmlns:a16="http://schemas.microsoft.com/office/drawing/2014/main" id="{0D3803A8-A5D7-4960-8E19-FFE22A4BDEF9}"/>
                  </a:ext>
                </a:extLst>
              </p:cNvPr>
              <p:cNvSpPr/>
              <p:nvPr/>
            </p:nvSpPr>
            <p:spPr>
              <a:xfrm>
                <a:off x="7824370" y="1272267"/>
                <a:ext cx="88515" cy="177029"/>
              </a:xfrm>
              <a:custGeom>
                <a:avLst/>
                <a:gdLst>
                  <a:gd name="connsiteX0" fmla="*/ 46559 w 88514"/>
                  <a:gd name="connsiteY0" fmla="*/ 185881 h 177029"/>
                  <a:gd name="connsiteX1" fmla="*/ 47267 w 88514"/>
                  <a:gd name="connsiteY1" fmla="*/ 185881 h 177029"/>
                  <a:gd name="connsiteX2" fmla="*/ 57357 w 88514"/>
                  <a:gd name="connsiteY2" fmla="*/ 175790 h 177029"/>
                  <a:gd name="connsiteX3" fmla="*/ 57357 w 88514"/>
                  <a:gd name="connsiteY3" fmla="*/ 175790 h 177029"/>
                  <a:gd name="connsiteX4" fmla="*/ 47267 w 88514"/>
                  <a:gd name="connsiteY4" fmla="*/ 165699 h 177029"/>
                  <a:gd name="connsiteX5" fmla="*/ 47090 w 88514"/>
                  <a:gd name="connsiteY5" fmla="*/ 165699 h 177029"/>
                  <a:gd name="connsiteX6" fmla="*/ 34875 w 88514"/>
                  <a:gd name="connsiteY6" fmla="*/ 155255 h 177029"/>
                  <a:gd name="connsiteX7" fmla="*/ 42841 w 88514"/>
                  <a:gd name="connsiteY7" fmla="*/ 142686 h 177029"/>
                  <a:gd name="connsiteX8" fmla="*/ 100376 w 88514"/>
                  <a:gd name="connsiteY8" fmla="*/ 10799 h 177029"/>
                  <a:gd name="connsiteX9" fmla="*/ 101084 w 88514"/>
                  <a:gd name="connsiteY9" fmla="*/ 0 h 177029"/>
                  <a:gd name="connsiteX10" fmla="*/ 0 w 88514"/>
                  <a:gd name="connsiteY10" fmla="*/ 0 h 177029"/>
                  <a:gd name="connsiteX11" fmla="*/ 0 w 88514"/>
                  <a:gd name="connsiteY11" fmla="*/ 20358 h 177029"/>
                  <a:gd name="connsiteX12" fmla="*/ 79132 w 88514"/>
                  <a:gd name="connsiteY12" fmla="*/ 20358 h 177029"/>
                  <a:gd name="connsiteX13" fmla="*/ 35052 w 88514"/>
                  <a:gd name="connsiteY13" fmla="*/ 124098 h 177029"/>
                  <a:gd name="connsiteX14" fmla="*/ 14516 w 88514"/>
                  <a:gd name="connsiteY14" fmla="*/ 154016 h 177029"/>
                  <a:gd name="connsiteX15" fmla="*/ 46559 w 88514"/>
                  <a:gd name="connsiteY15" fmla="*/ 185881 h 1770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8514" h="177029">
                    <a:moveTo>
                      <a:pt x="46559" y="185881"/>
                    </a:moveTo>
                    <a:lnTo>
                      <a:pt x="47267" y="185881"/>
                    </a:lnTo>
                    <a:cubicBezTo>
                      <a:pt x="52932" y="185881"/>
                      <a:pt x="57357" y="181278"/>
                      <a:pt x="57357" y="175790"/>
                    </a:cubicBezTo>
                    <a:lnTo>
                      <a:pt x="57357" y="175790"/>
                    </a:lnTo>
                    <a:cubicBezTo>
                      <a:pt x="57357" y="170125"/>
                      <a:pt x="52755" y="165699"/>
                      <a:pt x="47267" y="165699"/>
                    </a:cubicBezTo>
                    <a:lnTo>
                      <a:pt x="47090" y="165699"/>
                    </a:lnTo>
                    <a:cubicBezTo>
                      <a:pt x="41071" y="165699"/>
                      <a:pt x="35583" y="161274"/>
                      <a:pt x="34875" y="155255"/>
                    </a:cubicBezTo>
                    <a:cubicBezTo>
                      <a:pt x="34344" y="149767"/>
                      <a:pt x="37530" y="144987"/>
                      <a:pt x="42841" y="142686"/>
                    </a:cubicBezTo>
                    <a:cubicBezTo>
                      <a:pt x="91878" y="122150"/>
                      <a:pt x="99490" y="22129"/>
                      <a:pt x="100376" y="10799"/>
                    </a:cubicBezTo>
                    <a:lnTo>
                      <a:pt x="101084" y="0"/>
                    </a:lnTo>
                    <a:lnTo>
                      <a:pt x="0" y="0"/>
                    </a:lnTo>
                    <a:lnTo>
                      <a:pt x="0" y="20358"/>
                    </a:lnTo>
                    <a:lnTo>
                      <a:pt x="79132" y="20358"/>
                    </a:lnTo>
                    <a:cubicBezTo>
                      <a:pt x="75592" y="52755"/>
                      <a:pt x="63199" y="112237"/>
                      <a:pt x="35052" y="124098"/>
                    </a:cubicBezTo>
                    <a:cubicBezTo>
                      <a:pt x="22660" y="129231"/>
                      <a:pt x="14516" y="141092"/>
                      <a:pt x="14516" y="154016"/>
                    </a:cubicBezTo>
                    <a:cubicBezTo>
                      <a:pt x="14516" y="171541"/>
                      <a:pt x="29033" y="185881"/>
                      <a:pt x="46559" y="185881"/>
                    </a:cubicBezTo>
                    <a:close/>
                  </a:path>
                </a:pathLst>
              </a:custGeom>
              <a:solidFill>
                <a:srgbClr val="DC711D"/>
              </a:solidFill>
              <a:ln w="1768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194" name="Freeform: Shape 193">
                <a:extLst>
                  <a:ext uri="{FF2B5EF4-FFF2-40B4-BE49-F238E27FC236}">
                    <a16:creationId xmlns:a16="http://schemas.microsoft.com/office/drawing/2014/main" id="{1CF11186-5C9C-4401-8D71-CEB95A348B4E}"/>
                  </a:ext>
                </a:extLst>
              </p:cNvPr>
              <p:cNvSpPr/>
              <p:nvPr/>
            </p:nvSpPr>
            <p:spPr>
              <a:xfrm>
                <a:off x="7699033" y="1455139"/>
                <a:ext cx="53109" cy="106218"/>
              </a:xfrm>
              <a:custGeom>
                <a:avLst/>
                <a:gdLst>
                  <a:gd name="connsiteX0" fmla="*/ 57358 w 53108"/>
                  <a:gd name="connsiteY0" fmla="*/ 115954 h 106217"/>
                  <a:gd name="connsiteX1" fmla="*/ 0 w 53108"/>
                  <a:gd name="connsiteY1" fmla="*/ 115954 h 106217"/>
                  <a:gd name="connsiteX2" fmla="*/ 10091 w 53108"/>
                  <a:gd name="connsiteY2" fmla="*/ 0 h 106217"/>
                  <a:gd name="connsiteX3" fmla="*/ 47090 w 53108"/>
                  <a:gd name="connsiteY3" fmla="*/ 0 h 106217"/>
                </a:gdLst>
                <a:ahLst/>
                <a:cxnLst>
                  <a:cxn ang="0">
                    <a:pos x="connsiteX0" y="connsiteY0"/>
                  </a:cxn>
                  <a:cxn ang="0">
                    <a:pos x="connsiteX1" y="connsiteY1"/>
                  </a:cxn>
                  <a:cxn ang="0">
                    <a:pos x="connsiteX2" y="connsiteY2"/>
                  </a:cxn>
                  <a:cxn ang="0">
                    <a:pos x="connsiteX3" y="connsiteY3"/>
                  </a:cxn>
                </a:cxnLst>
                <a:rect l="l" t="t" r="r" b="b"/>
                <a:pathLst>
                  <a:path w="53108" h="106217">
                    <a:moveTo>
                      <a:pt x="57358" y="115954"/>
                    </a:moveTo>
                    <a:lnTo>
                      <a:pt x="0" y="115954"/>
                    </a:lnTo>
                    <a:lnTo>
                      <a:pt x="10091" y="0"/>
                    </a:lnTo>
                    <a:lnTo>
                      <a:pt x="47090" y="0"/>
                    </a:lnTo>
                    <a:close/>
                  </a:path>
                </a:pathLst>
              </a:custGeom>
              <a:solidFill>
                <a:srgbClr val="DC711D"/>
              </a:solidFill>
              <a:ln w="1768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195" name="Freeform: Shape 194">
                <a:extLst>
                  <a:ext uri="{FF2B5EF4-FFF2-40B4-BE49-F238E27FC236}">
                    <a16:creationId xmlns:a16="http://schemas.microsoft.com/office/drawing/2014/main" id="{B1F62C3D-FBF9-49F0-9158-2688968D56DA}"/>
                  </a:ext>
                </a:extLst>
              </p:cNvPr>
              <p:cNvSpPr/>
              <p:nvPr/>
            </p:nvSpPr>
            <p:spPr>
              <a:xfrm>
                <a:off x="7631054" y="1560825"/>
                <a:ext cx="177029" cy="35406"/>
              </a:xfrm>
              <a:custGeom>
                <a:avLst/>
                <a:gdLst>
                  <a:gd name="connsiteX0" fmla="*/ 193139 w 177029"/>
                  <a:gd name="connsiteY0" fmla="*/ 50453 h 35405"/>
                  <a:gd name="connsiteX1" fmla="*/ 0 w 177029"/>
                  <a:gd name="connsiteY1" fmla="*/ 50453 h 35405"/>
                  <a:gd name="connsiteX2" fmla="*/ 0 w 177029"/>
                  <a:gd name="connsiteY2" fmla="*/ 50453 h 35405"/>
                  <a:gd name="connsiteX3" fmla="*/ 94534 w 177029"/>
                  <a:gd name="connsiteY3" fmla="*/ 0 h 35405"/>
                  <a:gd name="connsiteX4" fmla="*/ 98605 w 177029"/>
                  <a:gd name="connsiteY4" fmla="*/ 0 h 35405"/>
                  <a:gd name="connsiteX5" fmla="*/ 193139 w 177029"/>
                  <a:gd name="connsiteY5" fmla="*/ 50453 h 35405"/>
                  <a:gd name="connsiteX6" fmla="*/ 193139 w 177029"/>
                  <a:gd name="connsiteY6" fmla="*/ 50453 h 354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7029" h="35405">
                    <a:moveTo>
                      <a:pt x="193139" y="50453"/>
                    </a:moveTo>
                    <a:lnTo>
                      <a:pt x="0" y="50453"/>
                    </a:lnTo>
                    <a:lnTo>
                      <a:pt x="0" y="50453"/>
                    </a:lnTo>
                    <a:cubicBezTo>
                      <a:pt x="21244" y="18942"/>
                      <a:pt x="56649" y="0"/>
                      <a:pt x="94534" y="0"/>
                    </a:cubicBezTo>
                    <a:lnTo>
                      <a:pt x="98605" y="0"/>
                    </a:lnTo>
                    <a:cubicBezTo>
                      <a:pt x="136667" y="0"/>
                      <a:pt x="172072" y="18942"/>
                      <a:pt x="193139" y="50453"/>
                    </a:cubicBezTo>
                    <a:lnTo>
                      <a:pt x="193139" y="50453"/>
                    </a:lnTo>
                    <a:close/>
                  </a:path>
                </a:pathLst>
              </a:custGeom>
              <a:solidFill>
                <a:srgbClr val="F57E20"/>
              </a:solidFill>
              <a:ln w="1768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196" name="Freeform: Shape 195">
                <a:extLst>
                  <a:ext uri="{FF2B5EF4-FFF2-40B4-BE49-F238E27FC236}">
                    <a16:creationId xmlns:a16="http://schemas.microsoft.com/office/drawing/2014/main" id="{8716FD5B-56B0-44E8-B0C5-9B56EBE47F47}"/>
                  </a:ext>
                </a:extLst>
              </p:cNvPr>
              <p:cNvSpPr/>
              <p:nvPr/>
            </p:nvSpPr>
            <p:spPr>
              <a:xfrm>
                <a:off x="7631054" y="1611279"/>
                <a:ext cx="177029" cy="17703"/>
              </a:xfrm>
              <a:custGeom>
                <a:avLst/>
                <a:gdLst>
                  <a:gd name="connsiteX0" fmla="*/ 0 w 177029"/>
                  <a:gd name="connsiteY0" fmla="*/ 0 h 0"/>
                  <a:gd name="connsiteX1" fmla="*/ 193139 w 177029"/>
                  <a:gd name="connsiteY1" fmla="*/ 0 h 0"/>
                  <a:gd name="connsiteX2" fmla="*/ 193139 w 177029"/>
                  <a:gd name="connsiteY2" fmla="*/ 15402 h 0"/>
                  <a:gd name="connsiteX3" fmla="*/ 0 w 177029"/>
                  <a:gd name="connsiteY3" fmla="*/ 15402 h 0"/>
                </a:gdLst>
                <a:ahLst/>
                <a:cxnLst>
                  <a:cxn ang="0">
                    <a:pos x="connsiteX0" y="connsiteY0"/>
                  </a:cxn>
                  <a:cxn ang="0">
                    <a:pos x="connsiteX1" y="connsiteY1"/>
                  </a:cxn>
                  <a:cxn ang="0">
                    <a:pos x="connsiteX2" y="connsiteY2"/>
                  </a:cxn>
                  <a:cxn ang="0">
                    <a:pos x="connsiteX3" y="connsiteY3"/>
                  </a:cxn>
                </a:cxnLst>
                <a:rect l="l" t="t" r="r" b="b"/>
                <a:pathLst>
                  <a:path w="177029">
                    <a:moveTo>
                      <a:pt x="0" y="0"/>
                    </a:moveTo>
                    <a:lnTo>
                      <a:pt x="193139" y="0"/>
                    </a:lnTo>
                    <a:lnTo>
                      <a:pt x="193139" y="15402"/>
                    </a:lnTo>
                    <a:lnTo>
                      <a:pt x="0" y="15402"/>
                    </a:lnTo>
                    <a:close/>
                  </a:path>
                </a:pathLst>
              </a:custGeom>
              <a:solidFill>
                <a:srgbClr val="FF8B5A"/>
              </a:solidFill>
              <a:ln w="1768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197" name="Freeform: Shape 196">
                <a:extLst>
                  <a:ext uri="{FF2B5EF4-FFF2-40B4-BE49-F238E27FC236}">
                    <a16:creationId xmlns:a16="http://schemas.microsoft.com/office/drawing/2014/main" id="{47B1CE03-C423-4190-BEEC-9E6A4AE22BC5}"/>
                  </a:ext>
                </a:extLst>
              </p:cNvPr>
              <p:cNvSpPr/>
              <p:nvPr/>
            </p:nvSpPr>
            <p:spPr>
              <a:xfrm>
                <a:off x="7609456" y="1247837"/>
                <a:ext cx="230138" cy="247841"/>
              </a:xfrm>
              <a:custGeom>
                <a:avLst/>
                <a:gdLst>
                  <a:gd name="connsiteX0" fmla="*/ 118256 w 230138"/>
                  <a:gd name="connsiteY0" fmla="*/ 251736 h 247841"/>
                  <a:gd name="connsiteX1" fmla="*/ 118256 w 230138"/>
                  <a:gd name="connsiteY1" fmla="*/ 251736 h 247841"/>
                  <a:gd name="connsiteX2" fmla="*/ 0 w 230138"/>
                  <a:gd name="connsiteY2" fmla="*/ 133480 h 247841"/>
                  <a:gd name="connsiteX3" fmla="*/ 0 w 230138"/>
                  <a:gd name="connsiteY3" fmla="*/ 0 h 247841"/>
                  <a:gd name="connsiteX4" fmla="*/ 236334 w 230138"/>
                  <a:gd name="connsiteY4" fmla="*/ 0 h 247841"/>
                  <a:gd name="connsiteX5" fmla="*/ 236334 w 230138"/>
                  <a:gd name="connsiteY5" fmla="*/ 133657 h 247841"/>
                  <a:gd name="connsiteX6" fmla="*/ 118256 w 230138"/>
                  <a:gd name="connsiteY6" fmla="*/ 251736 h 247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0138" h="247841">
                    <a:moveTo>
                      <a:pt x="118256" y="251736"/>
                    </a:moveTo>
                    <a:lnTo>
                      <a:pt x="118256" y="251736"/>
                    </a:lnTo>
                    <a:cubicBezTo>
                      <a:pt x="52932" y="251736"/>
                      <a:pt x="0" y="198804"/>
                      <a:pt x="0" y="133480"/>
                    </a:cubicBezTo>
                    <a:lnTo>
                      <a:pt x="0" y="0"/>
                    </a:lnTo>
                    <a:lnTo>
                      <a:pt x="236334" y="0"/>
                    </a:lnTo>
                    <a:lnTo>
                      <a:pt x="236334" y="133657"/>
                    </a:lnTo>
                    <a:cubicBezTo>
                      <a:pt x="236334" y="198804"/>
                      <a:pt x="183402" y="251736"/>
                      <a:pt x="118256" y="251736"/>
                    </a:cubicBezTo>
                    <a:close/>
                  </a:path>
                </a:pathLst>
              </a:custGeom>
              <a:solidFill>
                <a:srgbClr val="F57E20"/>
              </a:solidFill>
              <a:ln w="1768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198" name="Freeform: Shape 197">
                <a:extLst>
                  <a:ext uri="{FF2B5EF4-FFF2-40B4-BE49-F238E27FC236}">
                    <a16:creationId xmlns:a16="http://schemas.microsoft.com/office/drawing/2014/main" id="{EB5E212D-40D5-4148-BF73-99C6CA24692F}"/>
                  </a:ext>
                </a:extLst>
              </p:cNvPr>
              <p:cNvSpPr/>
              <p:nvPr/>
            </p:nvSpPr>
            <p:spPr>
              <a:xfrm>
                <a:off x="7592638" y="1227302"/>
                <a:ext cx="265544" cy="17703"/>
              </a:xfrm>
              <a:custGeom>
                <a:avLst/>
                <a:gdLst>
                  <a:gd name="connsiteX0" fmla="*/ 259879 w 265543"/>
                  <a:gd name="connsiteY0" fmla="*/ 0 h 17702"/>
                  <a:gd name="connsiteX1" fmla="*/ 10268 w 265543"/>
                  <a:gd name="connsiteY1" fmla="*/ 0 h 17702"/>
                  <a:gd name="connsiteX2" fmla="*/ 0 w 265543"/>
                  <a:gd name="connsiteY2" fmla="*/ 10268 h 17702"/>
                  <a:gd name="connsiteX3" fmla="*/ 0 w 265543"/>
                  <a:gd name="connsiteY3" fmla="*/ 10268 h 17702"/>
                  <a:gd name="connsiteX4" fmla="*/ 10268 w 265543"/>
                  <a:gd name="connsiteY4" fmla="*/ 20535 h 17702"/>
                  <a:gd name="connsiteX5" fmla="*/ 259879 w 265543"/>
                  <a:gd name="connsiteY5" fmla="*/ 20535 h 17702"/>
                  <a:gd name="connsiteX6" fmla="*/ 270147 w 265543"/>
                  <a:gd name="connsiteY6" fmla="*/ 10268 h 17702"/>
                  <a:gd name="connsiteX7" fmla="*/ 270147 w 265543"/>
                  <a:gd name="connsiteY7" fmla="*/ 10268 h 17702"/>
                  <a:gd name="connsiteX8" fmla="*/ 259879 w 265543"/>
                  <a:gd name="connsiteY8" fmla="*/ 0 h 17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5543" h="17702">
                    <a:moveTo>
                      <a:pt x="259879" y="0"/>
                    </a:moveTo>
                    <a:lnTo>
                      <a:pt x="10268" y="0"/>
                    </a:lnTo>
                    <a:cubicBezTo>
                      <a:pt x="4603" y="0"/>
                      <a:pt x="0" y="4603"/>
                      <a:pt x="0" y="10268"/>
                    </a:cubicBezTo>
                    <a:lnTo>
                      <a:pt x="0" y="10268"/>
                    </a:lnTo>
                    <a:cubicBezTo>
                      <a:pt x="0" y="15933"/>
                      <a:pt x="4603" y="20535"/>
                      <a:pt x="10268" y="20535"/>
                    </a:cubicBezTo>
                    <a:lnTo>
                      <a:pt x="259879" y="20535"/>
                    </a:lnTo>
                    <a:cubicBezTo>
                      <a:pt x="265544" y="20535"/>
                      <a:pt x="270147" y="15933"/>
                      <a:pt x="270147" y="10268"/>
                    </a:cubicBezTo>
                    <a:lnTo>
                      <a:pt x="270147" y="10268"/>
                    </a:lnTo>
                    <a:cubicBezTo>
                      <a:pt x="270147" y="4603"/>
                      <a:pt x="265544" y="0"/>
                      <a:pt x="259879" y="0"/>
                    </a:cubicBezTo>
                    <a:close/>
                  </a:path>
                </a:pathLst>
              </a:custGeom>
              <a:solidFill>
                <a:srgbClr val="FF8B5A"/>
              </a:solidFill>
              <a:ln w="1768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199" name="Freeform: Shape 198">
                <a:extLst>
                  <a:ext uri="{FF2B5EF4-FFF2-40B4-BE49-F238E27FC236}">
                    <a16:creationId xmlns:a16="http://schemas.microsoft.com/office/drawing/2014/main" id="{1B32594B-598A-442D-8DAC-E58E41DC8C22}"/>
                  </a:ext>
                </a:extLst>
              </p:cNvPr>
              <p:cNvSpPr/>
              <p:nvPr/>
            </p:nvSpPr>
            <p:spPr>
              <a:xfrm>
                <a:off x="7178744" y="1439206"/>
                <a:ext cx="70812" cy="159326"/>
              </a:xfrm>
              <a:custGeom>
                <a:avLst/>
                <a:gdLst>
                  <a:gd name="connsiteX0" fmla="*/ 46913 w 70811"/>
                  <a:gd name="connsiteY0" fmla="*/ 160389 h 159326"/>
                  <a:gd name="connsiteX1" fmla="*/ 46382 w 70811"/>
                  <a:gd name="connsiteY1" fmla="*/ 160389 h 159326"/>
                  <a:gd name="connsiteX2" fmla="*/ 37707 w 70811"/>
                  <a:gd name="connsiteY2" fmla="*/ 151714 h 159326"/>
                  <a:gd name="connsiteX3" fmla="*/ 37707 w 70811"/>
                  <a:gd name="connsiteY3" fmla="*/ 151714 h 159326"/>
                  <a:gd name="connsiteX4" fmla="*/ 46382 w 70811"/>
                  <a:gd name="connsiteY4" fmla="*/ 143040 h 159326"/>
                  <a:gd name="connsiteX5" fmla="*/ 46559 w 70811"/>
                  <a:gd name="connsiteY5" fmla="*/ 143040 h 159326"/>
                  <a:gd name="connsiteX6" fmla="*/ 57003 w 70811"/>
                  <a:gd name="connsiteY6" fmla="*/ 134011 h 159326"/>
                  <a:gd name="connsiteX7" fmla="*/ 50099 w 70811"/>
                  <a:gd name="connsiteY7" fmla="*/ 123212 h 159326"/>
                  <a:gd name="connsiteX8" fmla="*/ 531 w 70811"/>
                  <a:gd name="connsiteY8" fmla="*/ 9383 h 159326"/>
                  <a:gd name="connsiteX9" fmla="*/ 0 w 70811"/>
                  <a:gd name="connsiteY9" fmla="*/ 0 h 159326"/>
                  <a:gd name="connsiteX10" fmla="*/ 87098 w 70811"/>
                  <a:gd name="connsiteY10" fmla="*/ 0 h 159326"/>
                  <a:gd name="connsiteX11" fmla="*/ 87098 w 70811"/>
                  <a:gd name="connsiteY11" fmla="*/ 17526 h 159326"/>
                  <a:gd name="connsiteX12" fmla="*/ 18942 w 70811"/>
                  <a:gd name="connsiteY12" fmla="*/ 17526 h 159326"/>
                  <a:gd name="connsiteX13" fmla="*/ 57003 w 70811"/>
                  <a:gd name="connsiteY13" fmla="*/ 106926 h 159326"/>
                  <a:gd name="connsiteX14" fmla="*/ 74706 w 70811"/>
                  <a:gd name="connsiteY14" fmla="*/ 132772 h 159326"/>
                  <a:gd name="connsiteX15" fmla="*/ 46913 w 70811"/>
                  <a:gd name="connsiteY15" fmla="*/ 160389 h 1593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0811" h="159326">
                    <a:moveTo>
                      <a:pt x="46913" y="160389"/>
                    </a:moveTo>
                    <a:lnTo>
                      <a:pt x="46382" y="160389"/>
                    </a:lnTo>
                    <a:cubicBezTo>
                      <a:pt x="41602" y="160389"/>
                      <a:pt x="37707" y="156494"/>
                      <a:pt x="37707" y="151714"/>
                    </a:cubicBezTo>
                    <a:lnTo>
                      <a:pt x="37707" y="151714"/>
                    </a:lnTo>
                    <a:cubicBezTo>
                      <a:pt x="37707" y="146934"/>
                      <a:pt x="41602" y="143040"/>
                      <a:pt x="46382" y="143040"/>
                    </a:cubicBezTo>
                    <a:lnTo>
                      <a:pt x="46559" y="143040"/>
                    </a:lnTo>
                    <a:cubicBezTo>
                      <a:pt x="51870" y="143040"/>
                      <a:pt x="56472" y="139145"/>
                      <a:pt x="57003" y="134011"/>
                    </a:cubicBezTo>
                    <a:cubicBezTo>
                      <a:pt x="57535" y="129231"/>
                      <a:pt x="54702" y="125160"/>
                      <a:pt x="50099" y="123212"/>
                    </a:cubicBezTo>
                    <a:cubicBezTo>
                      <a:pt x="7789" y="105509"/>
                      <a:pt x="1239" y="19296"/>
                      <a:pt x="531" y="9383"/>
                    </a:cubicBezTo>
                    <a:lnTo>
                      <a:pt x="0" y="0"/>
                    </a:lnTo>
                    <a:lnTo>
                      <a:pt x="87098" y="0"/>
                    </a:lnTo>
                    <a:lnTo>
                      <a:pt x="87098" y="17526"/>
                    </a:lnTo>
                    <a:lnTo>
                      <a:pt x="18942" y="17526"/>
                    </a:lnTo>
                    <a:cubicBezTo>
                      <a:pt x="22129" y="45497"/>
                      <a:pt x="32573" y="96835"/>
                      <a:pt x="57003" y="106926"/>
                    </a:cubicBezTo>
                    <a:cubicBezTo>
                      <a:pt x="67802" y="111351"/>
                      <a:pt x="74706" y="121619"/>
                      <a:pt x="74706" y="132772"/>
                    </a:cubicBezTo>
                    <a:cubicBezTo>
                      <a:pt x="74706" y="147997"/>
                      <a:pt x="62314" y="160389"/>
                      <a:pt x="46913" y="160389"/>
                    </a:cubicBezTo>
                    <a:close/>
                  </a:path>
                </a:pathLst>
              </a:custGeom>
              <a:solidFill>
                <a:srgbClr val="C47E46"/>
              </a:solidFill>
              <a:ln w="1768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200" name="Freeform: Shape 199">
                <a:extLst>
                  <a:ext uri="{FF2B5EF4-FFF2-40B4-BE49-F238E27FC236}">
                    <a16:creationId xmlns:a16="http://schemas.microsoft.com/office/drawing/2014/main" id="{C77B9E0B-F8B5-4905-B327-1383C8AA116F}"/>
                  </a:ext>
                </a:extLst>
              </p:cNvPr>
              <p:cNvSpPr/>
              <p:nvPr/>
            </p:nvSpPr>
            <p:spPr>
              <a:xfrm>
                <a:off x="7433312" y="1439206"/>
                <a:ext cx="70812" cy="159326"/>
              </a:xfrm>
              <a:custGeom>
                <a:avLst/>
                <a:gdLst>
                  <a:gd name="connsiteX0" fmla="*/ 40009 w 70811"/>
                  <a:gd name="connsiteY0" fmla="*/ 160389 h 159326"/>
                  <a:gd name="connsiteX1" fmla="*/ 40717 w 70811"/>
                  <a:gd name="connsiteY1" fmla="*/ 160389 h 159326"/>
                  <a:gd name="connsiteX2" fmla="*/ 49391 w 70811"/>
                  <a:gd name="connsiteY2" fmla="*/ 151714 h 159326"/>
                  <a:gd name="connsiteX3" fmla="*/ 49391 w 70811"/>
                  <a:gd name="connsiteY3" fmla="*/ 151714 h 159326"/>
                  <a:gd name="connsiteX4" fmla="*/ 40717 w 70811"/>
                  <a:gd name="connsiteY4" fmla="*/ 143040 h 159326"/>
                  <a:gd name="connsiteX5" fmla="*/ 40540 w 70811"/>
                  <a:gd name="connsiteY5" fmla="*/ 143040 h 159326"/>
                  <a:gd name="connsiteX6" fmla="*/ 30095 w 70811"/>
                  <a:gd name="connsiteY6" fmla="*/ 134011 h 159326"/>
                  <a:gd name="connsiteX7" fmla="*/ 36999 w 70811"/>
                  <a:gd name="connsiteY7" fmla="*/ 123212 h 159326"/>
                  <a:gd name="connsiteX8" fmla="*/ 86567 w 70811"/>
                  <a:gd name="connsiteY8" fmla="*/ 9383 h 159326"/>
                  <a:gd name="connsiteX9" fmla="*/ 87098 w 70811"/>
                  <a:gd name="connsiteY9" fmla="*/ 0 h 159326"/>
                  <a:gd name="connsiteX10" fmla="*/ 0 w 70811"/>
                  <a:gd name="connsiteY10" fmla="*/ 0 h 159326"/>
                  <a:gd name="connsiteX11" fmla="*/ 0 w 70811"/>
                  <a:gd name="connsiteY11" fmla="*/ 17526 h 159326"/>
                  <a:gd name="connsiteX12" fmla="*/ 68156 w 70811"/>
                  <a:gd name="connsiteY12" fmla="*/ 17526 h 159326"/>
                  <a:gd name="connsiteX13" fmla="*/ 30095 w 70811"/>
                  <a:gd name="connsiteY13" fmla="*/ 106926 h 159326"/>
                  <a:gd name="connsiteX14" fmla="*/ 12392 w 70811"/>
                  <a:gd name="connsiteY14" fmla="*/ 132772 h 159326"/>
                  <a:gd name="connsiteX15" fmla="*/ 40009 w 70811"/>
                  <a:gd name="connsiteY15" fmla="*/ 160389 h 1593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0811" h="159326">
                    <a:moveTo>
                      <a:pt x="40009" y="160389"/>
                    </a:moveTo>
                    <a:lnTo>
                      <a:pt x="40717" y="160389"/>
                    </a:lnTo>
                    <a:cubicBezTo>
                      <a:pt x="45497" y="160389"/>
                      <a:pt x="49391" y="156494"/>
                      <a:pt x="49391" y="151714"/>
                    </a:cubicBezTo>
                    <a:lnTo>
                      <a:pt x="49391" y="151714"/>
                    </a:lnTo>
                    <a:cubicBezTo>
                      <a:pt x="49391" y="146934"/>
                      <a:pt x="45497" y="143040"/>
                      <a:pt x="40717" y="143040"/>
                    </a:cubicBezTo>
                    <a:lnTo>
                      <a:pt x="40540" y="143040"/>
                    </a:lnTo>
                    <a:cubicBezTo>
                      <a:pt x="35229" y="143040"/>
                      <a:pt x="30626" y="139145"/>
                      <a:pt x="30095" y="134011"/>
                    </a:cubicBezTo>
                    <a:cubicBezTo>
                      <a:pt x="29564" y="129231"/>
                      <a:pt x="32396" y="125160"/>
                      <a:pt x="36999" y="123212"/>
                    </a:cubicBezTo>
                    <a:cubicBezTo>
                      <a:pt x="79309" y="105509"/>
                      <a:pt x="85859" y="19296"/>
                      <a:pt x="86567" y="9383"/>
                    </a:cubicBezTo>
                    <a:lnTo>
                      <a:pt x="87098" y="0"/>
                    </a:lnTo>
                    <a:lnTo>
                      <a:pt x="0" y="0"/>
                    </a:lnTo>
                    <a:lnTo>
                      <a:pt x="0" y="17526"/>
                    </a:lnTo>
                    <a:lnTo>
                      <a:pt x="68156" y="17526"/>
                    </a:lnTo>
                    <a:cubicBezTo>
                      <a:pt x="64970" y="45497"/>
                      <a:pt x="54525" y="96835"/>
                      <a:pt x="30095" y="106926"/>
                    </a:cubicBezTo>
                    <a:cubicBezTo>
                      <a:pt x="19296" y="111351"/>
                      <a:pt x="12392" y="121619"/>
                      <a:pt x="12392" y="132772"/>
                    </a:cubicBezTo>
                    <a:cubicBezTo>
                      <a:pt x="12392" y="147997"/>
                      <a:pt x="24784" y="160389"/>
                      <a:pt x="40009" y="160389"/>
                    </a:cubicBezTo>
                    <a:close/>
                  </a:path>
                </a:pathLst>
              </a:custGeom>
              <a:solidFill>
                <a:srgbClr val="C47E46"/>
              </a:solidFill>
              <a:ln w="1768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201" name="Freeform: Shape 200">
                <a:extLst>
                  <a:ext uri="{FF2B5EF4-FFF2-40B4-BE49-F238E27FC236}">
                    <a16:creationId xmlns:a16="http://schemas.microsoft.com/office/drawing/2014/main" id="{0A42747D-A2E3-4DB4-9B55-48E0FB465208}"/>
                  </a:ext>
                </a:extLst>
              </p:cNvPr>
              <p:cNvSpPr/>
              <p:nvPr/>
            </p:nvSpPr>
            <p:spPr>
              <a:xfrm>
                <a:off x="7324970" y="1597116"/>
                <a:ext cx="35406" cy="88515"/>
              </a:xfrm>
              <a:custGeom>
                <a:avLst/>
                <a:gdLst>
                  <a:gd name="connsiteX0" fmla="*/ 49391 w 35405"/>
                  <a:gd name="connsiteY0" fmla="*/ 99845 h 88514"/>
                  <a:gd name="connsiteX1" fmla="*/ 0 w 35405"/>
                  <a:gd name="connsiteY1" fmla="*/ 99845 h 88514"/>
                  <a:gd name="connsiteX2" fmla="*/ 8674 w 35405"/>
                  <a:gd name="connsiteY2" fmla="*/ 0 h 88514"/>
                  <a:gd name="connsiteX3" fmla="*/ 40717 w 35405"/>
                  <a:gd name="connsiteY3" fmla="*/ 0 h 88514"/>
                </a:gdLst>
                <a:ahLst/>
                <a:cxnLst>
                  <a:cxn ang="0">
                    <a:pos x="connsiteX0" y="connsiteY0"/>
                  </a:cxn>
                  <a:cxn ang="0">
                    <a:pos x="connsiteX1" y="connsiteY1"/>
                  </a:cxn>
                  <a:cxn ang="0">
                    <a:pos x="connsiteX2" y="connsiteY2"/>
                  </a:cxn>
                  <a:cxn ang="0">
                    <a:pos x="connsiteX3" y="connsiteY3"/>
                  </a:cxn>
                </a:cxnLst>
                <a:rect l="l" t="t" r="r" b="b"/>
                <a:pathLst>
                  <a:path w="35405" h="88514">
                    <a:moveTo>
                      <a:pt x="49391" y="99845"/>
                    </a:moveTo>
                    <a:lnTo>
                      <a:pt x="0" y="99845"/>
                    </a:lnTo>
                    <a:lnTo>
                      <a:pt x="8674" y="0"/>
                    </a:lnTo>
                    <a:lnTo>
                      <a:pt x="40717" y="0"/>
                    </a:lnTo>
                    <a:close/>
                  </a:path>
                </a:pathLst>
              </a:custGeom>
              <a:solidFill>
                <a:srgbClr val="C47E46"/>
              </a:solidFill>
              <a:ln w="1768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202" name="Freeform: Shape 201">
                <a:extLst>
                  <a:ext uri="{FF2B5EF4-FFF2-40B4-BE49-F238E27FC236}">
                    <a16:creationId xmlns:a16="http://schemas.microsoft.com/office/drawing/2014/main" id="{999AEBD6-36E5-4B92-A2D7-861A62EF3E8B}"/>
                  </a:ext>
                </a:extLst>
              </p:cNvPr>
              <p:cNvSpPr/>
              <p:nvPr/>
            </p:nvSpPr>
            <p:spPr>
              <a:xfrm>
                <a:off x="7266373" y="1688109"/>
                <a:ext cx="159326" cy="35406"/>
              </a:xfrm>
              <a:custGeom>
                <a:avLst/>
                <a:gdLst>
                  <a:gd name="connsiteX0" fmla="*/ 166585 w 159326"/>
                  <a:gd name="connsiteY0" fmla="*/ 43549 h 35405"/>
                  <a:gd name="connsiteX1" fmla="*/ 0 w 159326"/>
                  <a:gd name="connsiteY1" fmla="*/ 43549 h 35405"/>
                  <a:gd name="connsiteX2" fmla="*/ 0 w 159326"/>
                  <a:gd name="connsiteY2" fmla="*/ 43549 h 35405"/>
                  <a:gd name="connsiteX3" fmla="*/ 81610 w 159326"/>
                  <a:gd name="connsiteY3" fmla="*/ 0 h 35405"/>
                  <a:gd name="connsiteX4" fmla="*/ 85151 w 159326"/>
                  <a:gd name="connsiteY4" fmla="*/ 0 h 35405"/>
                  <a:gd name="connsiteX5" fmla="*/ 166585 w 159326"/>
                  <a:gd name="connsiteY5" fmla="*/ 43549 h 35405"/>
                  <a:gd name="connsiteX6" fmla="*/ 166585 w 159326"/>
                  <a:gd name="connsiteY6" fmla="*/ 43549 h 354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9326" h="35405">
                    <a:moveTo>
                      <a:pt x="166585" y="43549"/>
                    </a:moveTo>
                    <a:lnTo>
                      <a:pt x="0" y="43549"/>
                    </a:lnTo>
                    <a:lnTo>
                      <a:pt x="0" y="43549"/>
                    </a:lnTo>
                    <a:cubicBezTo>
                      <a:pt x="18234" y="16287"/>
                      <a:pt x="48860" y="0"/>
                      <a:pt x="81610" y="0"/>
                    </a:cubicBezTo>
                    <a:lnTo>
                      <a:pt x="85151" y="0"/>
                    </a:lnTo>
                    <a:cubicBezTo>
                      <a:pt x="117724" y="177"/>
                      <a:pt x="148351" y="16464"/>
                      <a:pt x="166585" y="43549"/>
                    </a:cubicBezTo>
                    <a:lnTo>
                      <a:pt x="166585" y="43549"/>
                    </a:lnTo>
                    <a:close/>
                  </a:path>
                </a:pathLst>
              </a:custGeom>
              <a:solidFill>
                <a:srgbClr val="FFA27B"/>
              </a:solidFill>
              <a:ln w="1768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203" name="Freeform: Shape 202">
                <a:extLst>
                  <a:ext uri="{FF2B5EF4-FFF2-40B4-BE49-F238E27FC236}">
                    <a16:creationId xmlns:a16="http://schemas.microsoft.com/office/drawing/2014/main" id="{60216102-6C31-42A7-A541-25CDF6AC1919}"/>
                  </a:ext>
                </a:extLst>
              </p:cNvPr>
              <p:cNvSpPr/>
              <p:nvPr/>
            </p:nvSpPr>
            <p:spPr>
              <a:xfrm>
                <a:off x="7266373" y="1731659"/>
                <a:ext cx="159326" cy="17703"/>
              </a:xfrm>
              <a:custGeom>
                <a:avLst/>
                <a:gdLst>
                  <a:gd name="connsiteX0" fmla="*/ 0 w 159326"/>
                  <a:gd name="connsiteY0" fmla="*/ 0 h 0"/>
                  <a:gd name="connsiteX1" fmla="*/ 166585 w 159326"/>
                  <a:gd name="connsiteY1" fmla="*/ 0 h 0"/>
                  <a:gd name="connsiteX2" fmla="*/ 166585 w 159326"/>
                  <a:gd name="connsiteY2" fmla="*/ 13277 h 0"/>
                  <a:gd name="connsiteX3" fmla="*/ 0 w 159326"/>
                  <a:gd name="connsiteY3" fmla="*/ 13277 h 0"/>
                </a:gdLst>
                <a:ahLst/>
                <a:cxnLst>
                  <a:cxn ang="0">
                    <a:pos x="connsiteX0" y="connsiteY0"/>
                  </a:cxn>
                  <a:cxn ang="0">
                    <a:pos x="connsiteX1" y="connsiteY1"/>
                  </a:cxn>
                  <a:cxn ang="0">
                    <a:pos x="connsiteX2" y="connsiteY2"/>
                  </a:cxn>
                  <a:cxn ang="0">
                    <a:pos x="connsiteX3" y="connsiteY3"/>
                  </a:cxn>
                </a:cxnLst>
                <a:rect l="l" t="t" r="r" b="b"/>
                <a:pathLst>
                  <a:path w="159326">
                    <a:moveTo>
                      <a:pt x="0" y="0"/>
                    </a:moveTo>
                    <a:lnTo>
                      <a:pt x="166585" y="0"/>
                    </a:lnTo>
                    <a:lnTo>
                      <a:pt x="166585" y="13277"/>
                    </a:lnTo>
                    <a:lnTo>
                      <a:pt x="0" y="13277"/>
                    </a:lnTo>
                    <a:close/>
                  </a:path>
                </a:pathLst>
              </a:custGeom>
              <a:solidFill>
                <a:srgbClr val="F7984D"/>
              </a:solidFill>
              <a:ln w="1768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204" name="Freeform: Shape 203">
                <a:extLst>
                  <a:ext uri="{FF2B5EF4-FFF2-40B4-BE49-F238E27FC236}">
                    <a16:creationId xmlns:a16="http://schemas.microsoft.com/office/drawing/2014/main" id="{B3D62DBC-6D1C-4B3A-A0EB-CA6B870E6928}"/>
                  </a:ext>
                </a:extLst>
              </p:cNvPr>
              <p:cNvSpPr/>
              <p:nvPr/>
            </p:nvSpPr>
            <p:spPr>
              <a:xfrm>
                <a:off x="7247608" y="1418140"/>
                <a:ext cx="194732" cy="212435"/>
              </a:xfrm>
              <a:custGeom>
                <a:avLst/>
                <a:gdLst>
                  <a:gd name="connsiteX0" fmla="*/ 101969 w 194732"/>
                  <a:gd name="connsiteY0" fmla="*/ 217215 h 212435"/>
                  <a:gd name="connsiteX1" fmla="*/ 101969 w 194732"/>
                  <a:gd name="connsiteY1" fmla="*/ 217215 h 212435"/>
                  <a:gd name="connsiteX2" fmla="*/ 0 w 194732"/>
                  <a:gd name="connsiteY2" fmla="*/ 115246 h 212435"/>
                  <a:gd name="connsiteX3" fmla="*/ 0 w 194732"/>
                  <a:gd name="connsiteY3" fmla="*/ 0 h 212435"/>
                  <a:gd name="connsiteX4" fmla="*/ 203938 w 194732"/>
                  <a:gd name="connsiteY4" fmla="*/ 0 h 212435"/>
                  <a:gd name="connsiteX5" fmla="*/ 203938 w 194732"/>
                  <a:gd name="connsiteY5" fmla="*/ 115246 h 212435"/>
                  <a:gd name="connsiteX6" fmla="*/ 101969 w 194732"/>
                  <a:gd name="connsiteY6" fmla="*/ 217215 h 212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4732" h="212435">
                    <a:moveTo>
                      <a:pt x="101969" y="217215"/>
                    </a:moveTo>
                    <a:lnTo>
                      <a:pt x="101969" y="217215"/>
                    </a:lnTo>
                    <a:cubicBezTo>
                      <a:pt x="45674" y="217215"/>
                      <a:pt x="0" y="171541"/>
                      <a:pt x="0" y="115246"/>
                    </a:cubicBezTo>
                    <a:lnTo>
                      <a:pt x="0" y="0"/>
                    </a:lnTo>
                    <a:lnTo>
                      <a:pt x="203938" y="0"/>
                    </a:lnTo>
                    <a:lnTo>
                      <a:pt x="203938" y="115246"/>
                    </a:lnTo>
                    <a:cubicBezTo>
                      <a:pt x="203938" y="171541"/>
                      <a:pt x="158264" y="217215"/>
                      <a:pt x="101969" y="217215"/>
                    </a:cubicBezTo>
                    <a:close/>
                  </a:path>
                </a:pathLst>
              </a:custGeom>
              <a:solidFill>
                <a:srgbClr val="FFA27B"/>
              </a:solidFill>
              <a:ln w="1768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205" name="Freeform: Shape 204">
                <a:extLst>
                  <a:ext uri="{FF2B5EF4-FFF2-40B4-BE49-F238E27FC236}">
                    <a16:creationId xmlns:a16="http://schemas.microsoft.com/office/drawing/2014/main" id="{A51DA178-6B11-4EF0-BCD5-FC4BC88A78E7}"/>
                  </a:ext>
                </a:extLst>
              </p:cNvPr>
              <p:cNvSpPr/>
              <p:nvPr/>
            </p:nvSpPr>
            <p:spPr>
              <a:xfrm>
                <a:off x="7233092" y="1400437"/>
                <a:ext cx="230138" cy="17703"/>
              </a:xfrm>
              <a:custGeom>
                <a:avLst/>
                <a:gdLst>
                  <a:gd name="connsiteX0" fmla="*/ 224296 w 230138"/>
                  <a:gd name="connsiteY0" fmla="*/ 0 h 17702"/>
                  <a:gd name="connsiteX1" fmla="*/ 8851 w 230138"/>
                  <a:gd name="connsiteY1" fmla="*/ 0 h 17702"/>
                  <a:gd name="connsiteX2" fmla="*/ 0 w 230138"/>
                  <a:gd name="connsiteY2" fmla="*/ 8851 h 17702"/>
                  <a:gd name="connsiteX3" fmla="*/ 0 w 230138"/>
                  <a:gd name="connsiteY3" fmla="*/ 8851 h 17702"/>
                  <a:gd name="connsiteX4" fmla="*/ 8851 w 230138"/>
                  <a:gd name="connsiteY4" fmla="*/ 17703 h 17702"/>
                  <a:gd name="connsiteX5" fmla="*/ 224296 w 230138"/>
                  <a:gd name="connsiteY5" fmla="*/ 17703 h 17702"/>
                  <a:gd name="connsiteX6" fmla="*/ 233148 w 230138"/>
                  <a:gd name="connsiteY6" fmla="*/ 8851 h 17702"/>
                  <a:gd name="connsiteX7" fmla="*/ 233148 w 230138"/>
                  <a:gd name="connsiteY7" fmla="*/ 8851 h 17702"/>
                  <a:gd name="connsiteX8" fmla="*/ 224296 w 230138"/>
                  <a:gd name="connsiteY8" fmla="*/ 0 h 17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0138" h="17702">
                    <a:moveTo>
                      <a:pt x="224296" y="0"/>
                    </a:moveTo>
                    <a:lnTo>
                      <a:pt x="8851" y="0"/>
                    </a:lnTo>
                    <a:cubicBezTo>
                      <a:pt x="3895" y="0"/>
                      <a:pt x="0" y="3895"/>
                      <a:pt x="0" y="8851"/>
                    </a:cubicBezTo>
                    <a:lnTo>
                      <a:pt x="0" y="8851"/>
                    </a:lnTo>
                    <a:cubicBezTo>
                      <a:pt x="0" y="13808"/>
                      <a:pt x="3895" y="17703"/>
                      <a:pt x="8851" y="17703"/>
                    </a:cubicBezTo>
                    <a:lnTo>
                      <a:pt x="224296" y="17703"/>
                    </a:lnTo>
                    <a:cubicBezTo>
                      <a:pt x="229253" y="17703"/>
                      <a:pt x="233148" y="13808"/>
                      <a:pt x="233148" y="8851"/>
                    </a:cubicBezTo>
                    <a:lnTo>
                      <a:pt x="233148" y="8851"/>
                    </a:lnTo>
                    <a:cubicBezTo>
                      <a:pt x="233148" y="4072"/>
                      <a:pt x="229076" y="0"/>
                      <a:pt x="224296" y="0"/>
                    </a:cubicBezTo>
                    <a:close/>
                  </a:path>
                </a:pathLst>
              </a:custGeom>
              <a:solidFill>
                <a:srgbClr val="F7984D"/>
              </a:solidFill>
              <a:ln w="1768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206" name="Freeform: Shape 205">
                <a:extLst>
                  <a:ext uri="{FF2B5EF4-FFF2-40B4-BE49-F238E27FC236}">
                    <a16:creationId xmlns:a16="http://schemas.microsoft.com/office/drawing/2014/main" id="{0DD5A020-D21F-4FA6-B579-D6BBEFAC749D}"/>
                  </a:ext>
                </a:extLst>
              </p:cNvPr>
              <p:cNvSpPr/>
              <p:nvPr/>
            </p:nvSpPr>
            <p:spPr>
              <a:xfrm>
                <a:off x="7968472" y="1498511"/>
                <a:ext cx="70812" cy="159326"/>
              </a:xfrm>
              <a:custGeom>
                <a:avLst/>
                <a:gdLst>
                  <a:gd name="connsiteX0" fmla="*/ 47090 w 70811"/>
                  <a:gd name="connsiteY0" fmla="*/ 160389 h 159326"/>
                  <a:gd name="connsiteX1" fmla="*/ 46382 w 70811"/>
                  <a:gd name="connsiteY1" fmla="*/ 160389 h 159326"/>
                  <a:gd name="connsiteX2" fmla="*/ 37707 w 70811"/>
                  <a:gd name="connsiteY2" fmla="*/ 151714 h 159326"/>
                  <a:gd name="connsiteX3" fmla="*/ 37707 w 70811"/>
                  <a:gd name="connsiteY3" fmla="*/ 151714 h 159326"/>
                  <a:gd name="connsiteX4" fmla="*/ 46382 w 70811"/>
                  <a:gd name="connsiteY4" fmla="*/ 143040 h 159326"/>
                  <a:gd name="connsiteX5" fmla="*/ 46559 w 70811"/>
                  <a:gd name="connsiteY5" fmla="*/ 143040 h 159326"/>
                  <a:gd name="connsiteX6" fmla="*/ 57003 w 70811"/>
                  <a:gd name="connsiteY6" fmla="*/ 134011 h 159326"/>
                  <a:gd name="connsiteX7" fmla="*/ 50099 w 70811"/>
                  <a:gd name="connsiteY7" fmla="*/ 123212 h 159326"/>
                  <a:gd name="connsiteX8" fmla="*/ 531 w 70811"/>
                  <a:gd name="connsiteY8" fmla="*/ 9383 h 159326"/>
                  <a:gd name="connsiteX9" fmla="*/ 0 w 70811"/>
                  <a:gd name="connsiteY9" fmla="*/ 0 h 159326"/>
                  <a:gd name="connsiteX10" fmla="*/ 87098 w 70811"/>
                  <a:gd name="connsiteY10" fmla="*/ 0 h 159326"/>
                  <a:gd name="connsiteX11" fmla="*/ 87098 w 70811"/>
                  <a:gd name="connsiteY11" fmla="*/ 17526 h 159326"/>
                  <a:gd name="connsiteX12" fmla="*/ 18942 w 70811"/>
                  <a:gd name="connsiteY12" fmla="*/ 17526 h 159326"/>
                  <a:gd name="connsiteX13" fmla="*/ 57003 w 70811"/>
                  <a:gd name="connsiteY13" fmla="*/ 106926 h 159326"/>
                  <a:gd name="connsiteX14" fmla="*/ 74706 w 70811"/>
                  <a:gd name="connsiteY14" fmla="*/ 132772 h 159326"/>
                  <a:gd name="connsiteX15" fmla="*/ 47090 w 70811"/>
                  <a:gd name="connsiteY15" fmla="*/ 160389 h 1593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0811" h="159326">
                    <a:moveTo>
                      <a:pt x="47090" y="160389"/>
                    </a:moveTo>
                    <a:lnTo>
                      <a:pt x="46382" y="160389"/>
                    </a:lnTo>
                    <a:cubicBezTo>
                      <a:pt x="41602" y="160389"/>
                      <a:pt x="37707" y="156494"/>
                      <a:pt x="37707" y="151714"/>
                    </a:cubicBezTo>
                    <a:lnTo>
                      <a:pt x="37707" y="151714"/>
                    </a:lnTo>
                    <a:cubicBezTo>
                      <a:pt x="37707" y="146934"/>
                      <a:pt x="41602" y="143040"/>
                      <a:pt x="46382" y="143040"/>
                    </a:cubicBezTo>
                    <a:lnTo>
                      <a:pt x="46559" y="143040"/>
                    </a:lnTo>
                    <a:cubicBezTo>
                      <a:pt x="51870" y="143040"/>
                      <a:pt x="56472" y="139145"/>
                      <a:pt x="57003" y="134011"/>
                    </a:cubicBezTo>
                    <a:cubicBezTo>
                      <a:pt x="57535" y="129231"/>
                      <a:pt x="54702" y="125160"/>
                      <a:pt x="50099" y="123212"/>
                    </a:cubicBezTo>
                    <a:cubicBezTo>
                      <a:pt x="7789" y="105510"/>
                      <a:pt x="1239" y="19296"/>
                      <a:pt x="531" y="9383"/>
                    </a:cubicBezTo>
                    <a:lnTo>
                      <a:pt x="0" y="0"/>
                    </a:lnTo>
                    <a:lnTo>
                      <a:pt x="87098" y="0"/>
                    </a:lnTo>
                    <a:lnTo>
                      <a:pt x="87098" y="17526"/>
                    </a:lnTo>
                    <a:lnTo>
                      <a:pt x="18942" y="17526"/>
                    </a:lnTo>
                    <a:cubicBezTo>
                      <a:pt x="22129" y="45497"/>
                      <a:pt x="32573" y="96835"/>
                      <a:pt x="57003" y="106926"/>
                    </a:cubicBezTo>
                    <a:cubicBezTo>
                      <a:pt x="67802" y="111351"/>
                      <a:pt x="74706" y="121619"/>
                      <a:pt x="74706" y="132772"/>
                    </a:cubicBezTo>
                    <a:cubicBezTo>
                      <a:pt x="74706" y="147997"/>
                      <a:pt x="62314" y="160389"/>
                      <a:pt x="47090" y="160389"/>
                    </a:cubicBezTo>
                    <a:close/>
                  </a:path>
                </a:pathLst>
              </a:custGeom>
              <a:solidFill>
                <a:srgbClr val="F7984D"/>
              </a:solidFill>
              <a:ln w="1768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207" name="Freeform: Shape 206">
                <a:extLst>
                  <a:ext uri="{FF2B5EF4-FFF2-40B4-BE49-F238E27FC236}">
                    <a16:creationId xmlns:a16="http://schemas.microsoft.com/office/drawing/2014/main" id="{8C321D5D-5ACB-4BD2-AA37-9D88977CFDF2}"/>
                  </a:ext>
                </a:extLst>
              </p:cNvPr>
              <p:cNvSpPr/>
              <p:nvPr/>
            </p:nvSpPr>
            <p:spPr>
              <a:xfrm>
                <a:off x="8223040" y="1498334"/>
                <a:ext cx="70812" cy="159326"/>
              </a:xfrm>
              <a:custGeom>
                <a:avLst/>
                <a:gdLst>
                  <a:gd name="connsiteX0" fmla="*/ 40186 w 70811"/>
                  <a:gd name="connsiteY0" fmla="*/ 160566 h 159326"/>
                  <a:gd name="connsiteX1" fmla="*/ 40894 w 70811"/>
                  <a:gd name="connsiteY1" fmla="*/ 160566 h 159326"/>
                  <a:gd name="connsiteX2" fmla="*/ 49568 w 70811"/>
                  <a:gd name="connsiteY2" fmla="*/ 151891 h 159326"/>
                  <a:gd name="connsiteX3" fmla="*/ 49568 w 70811"/>
                  <a:gd name="connsiteY3" fmla="*/ 151891 h 159326"/>
                  <a:gd name="connsiteX4" fmla="*/ 40894 w 70811"/>
                  <a:gd name="connsiteY4" fmla="*/ 143217 h 159326"/>
                  <a:gd name="connsiteX5" fmla="*/ 40717 w 70811"/>
                  <a:gd name="connsiteY5" fmla="*/ 143217 h 159326"/>
                  <a:gd name="connsiteX6" fmla="*/ 30272 w 70811"/>
                  <a:gd name="connsiteY6" fmla="*/ 134188 h 159326"/>
                  <a:gd name="connsiteX7" fmla="*/ 37176 w 70811"/>
                  <a:gd name="connsiteY7" fmla="*/ 123389 h 159326"/>
                  <a:gd name="connsiteX8" fmla="*/ 86744 w 70811"/>
                  <a:gd name="connsiteY8" fmla="*/ 9560 h 159326"/>
                  <a:gd name="connsiteX9" fmla="*/ 87098 w 70811"/>
                  <a:gd name="connsiteY9" fmla="*/ 0 h 159326"/>
                  <a:gd name="connsiteX10" fmla="*/ 0 w 70811"/>
                  <a:gd name="connsiteY10" fmla="*/ 0 h 159326"/>
                  <a:gd name="connsiteX11" fmla="*/ 0 w 70811"/>
                  <a:gd name="connsiteY11" fmla="*/ 17526 h 159326"/>
                  <a:gd name="connsiteX12" fmla="*/ 68156 w 70811"/>
                  <a:gd name="connsiteY12" fmla="*/ 17526 h 159326"/>
                  <a:gd name="connsiteX13" fmla="*/ 30095 w 70811"/>
                  <a:gd name="connsiteY13" fmla="*/ 106926 h 159326"/>
                  <a:gd name="connsiteX14" fmla="*/ 12392 w 70811"/>
                  <a:gd name="connsiteY14" fmla="*/ 132772 h 159326"/>
                  <a:gd name="connsiteX15" fmla="*/ 40186 w 70811"/>
                  <a:gd name="connsiteY15" fmla="*/ 160566 h 1593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0811" h="159326">
                    <a:moveTo>
                      <a:pt x="40186" y="160566"/>
                    </a:moveTo>
                    <a:lnTo>
                      <a:pt x="40894" y="160566"/>
                    </a:lnTo>
                    <a:cubicBezTo>
                      <a:pt x="45674" y="160566"/>
                      <a:pt x="49568" y="156671"/>
                      <a:pt x="49568" y="151891"/>
                    </a:cubicBezTo>
                    <a:lnTo>
                      <a:pt x="49568" y="151891"/>
                    </a:lnTo>
                    <a:cubicBezTo>
                      <a:pt x="49568" y="147111"/>
                      <a:pt x="45674" y="143217"/>
                      <a:pt x="40894" y="143217"/>
                    </a:cubicBezTo>
                    <a:lnTo>
                      <a:pt x="40717" y="143217"/>
                    </a:lnTo>
                    <a:cubicBezTo>
                      <a:pt x="35406" y="143217"/>
                      <a:pt x="30803" y="139322"/>
                      <a:pt x="30272" y="134188"/>
                    </a:cubicBezTo>
                    <a:cubicBezTo>
                      <a:pt x="29741" y="129408"/>
                      <a:pt x="32573" y="125337"/>
                      <a:pt x="37176" y="123389"/>
                    </a:cubicBezTo>
                    <a:cubicBezTo>
                      <a:pt x="79486" y="105687"/>
                      <a:pt x="86036" y="19473"/>
                      <a:pt x="86744" y="9560"/>
                    </a:cubicBezTo>
                    <a:lnTo>
                      <a:pt x="87098" y="0"/>
                    </a:lnTo>
                    <a:lnTo>
                      <a:pt x="0" y="0"/>
                    </a:lnTo>
                    <a:lnTo>
                      <a:pt x="0" y="17526"/>
                    </a:lnTo>
                    <a:lnTo>
                      <a:pt x="68156" y="17526"/>
                    </a:lnTo>
                    <a:cubicBezTo>
                      <a:pt x="64970" y="45497"/>
                      <a:pt x="54525" y="96835"/>
                      <a:pt x="30095" y="106926"/>
                    </a:cubicBezTo>
                    <a:cubicBezTo>
                      <a:pt x="19296" y="111351"/>
                      <a:pt x="12392" y="121619"/>
                      <a:pt x="12392" y="132772"/>
                    </a:cubicBezTo>
                    <a:cubicBezTo>
                      <a:pt x="12392" y="148174"/>
                      <a:pt x="24784" y="160566"/>
                      <a:pt x="40186" y="160566"/>
                    </a:cubicBezTo>
                    <a:close/>
                  </a:path>
                </a:pathLst>
              </a:custGeom>
              <a:solidFill>
                <a:srgbClr val="F7984D"/>
              </a:solidFill>
              <a:ln w="1768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208" name="Freeform: Shape 207">
                <a:extLst>
                  <a:ext uri="{FF2B5EF4-FFF2-40B4-BE49-F238E27FC236}">
                    <a16:creationId xmlns:a16="http://schemas.microsoft.com/office/drawing/2014/main" id="{C6B68A43-8C65-41C6-8F5C-1374525FE5E9}"/>
                  </a:ext>
                </a:extLst>
              </p:cNvPr>
              <p:cNvSpPr/>
              <p:nvPr/>
            </p:nvSpPr>
            <p:spPr>
              <a:xfrm>
                <a:off x="8114698" y="1656244"/>
                <a:ext cx="35406" cy="88515"/>
              </a:xfrm>
              <a:custGeom>
                <a:avLst/>
                <a:gdLst>
                  <a:gd name="connsiteX0" fmla="*/ 49568 w 35405"/>
                  <a:gd name="connsiteY0" fmla="*/ 100022 h 88514"/>
                  <a:gd name="connsiteX1" fmla="*/ 0 w 35405"/>
                  <a:gd name="connsiteY1" fmla="*/ 100022 h 88514"/>
                  <a:gd name="connsiteX2" fmla="*/ 8851 w 35405"/>
                  <a:gd name="connsiteY2" fmla="*/ 0 h 88514"/>
                  <a:gd name="connsiteX3" fmla="*/ 40717 w 35405"/>
                  <a:gd name="connsiteY3" fmla="*/ 0 h 88514"/>
                </a:gdLst>
                <a:ahLst/>
                <a:cxnLst>
                  <a:cxn ang="0">
                    <a:pos x="connsiteX0" y="connsiteY0"/>
                  </a:cxn>
                  <a:cxn ang="0">
                    <a:pos x="connsiteX1" y="connsiteY1"/>
                  </a:cxn>
                  <a:cxn ang="0">
                    <a:pos x="connsiteX2" y="connsiteY2"/>
                  </a:cxn>
                  <a:cxn ang="0">
                    <a:pos x="connsiteX3" y="connsiteY3"/>
                  </a:cxn>
                </a:cxnLst>
                <a:rect l="l" t="t" r="r" b="b"/>
                <a:pathLst>
                  <a:path w="35405" h="88514">
                    <a:moveTo>
                      <a:pt x="49568" y="100022"/>
                    </a:moveTo>
                    <a:lnTo>
                      <a:pt x="0" y="100022"/>
                    </a:lnTo>
                    <a:lnTo>
                      <a:pt x="8851" y="0"/>
                    </a:lnTo>
                    <a:lnTo>
                      <a:pt x="40717" y="0"/>
                    </a:lnTo>
                    <a:close/>
                  </a:path>
                </a:pathLst>
              </a:custGeom>
              <a:solidFill>
                <a:srgbClr val="A65F17"/>
              </a:solidFill>
              <a:ln w="1768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209" name="Freeform: Shape 208">
                <a:extLst>
                  <a:ext uri="{FF2B5EF4-FFF2-40B4-BE49-F238E27FC236}">
                    <a16:creationId xmlns:a16="http://schemas.microsoft.com/office/drawing/2014/main" id="{0EAEB5BF-92B6-48A8-B6F5-34F591F60321}"/>
                  </a:ext>
                </a:extLst>
              </p:cNvPr>
              <p:cNvSpPr/>
              <p:nvPr/>
            </p:nvSpPr>
            <p:spPr>
              <a:xfrm>
                <a:off x="8056278" y="1747414"/>
                <a:ext cx="159326" cy="35406"/>
              </a:xfrm>
              <a:custGeom>
                <a:avLst/>
                <a:gdLst>
                  <a:gd name="connsiteX0" fmla="*/ 166585 w 159326"/>
                  <a:gd name="connsiteY0" fmla="*/ 43549 h 35405"/>
                  <a:gd name="connsiteX1" fmla="*/ 0 w 159326"/>
                  <a:gd name="connsiteY1" fmla="*/ 43549 h 35405"/>
                  <a:gd name="connsiteX2" fmla="*/ 0 w 159326"/>
                  <a:gd name="connsiteY2" fmla="*/ 43549 h 35405"/>
                  <a:gd name="connsiteX3" fmla="*/ 81611 w 159326"/>
                  <a:gd name="connsiteY3" fmla="*/ 0 h 35405"/>
                  <a:gd name="connsiteX4" fmla="*/ 85151 w 159326"/>
                  <a:gd name="connsiteY4" fmla="*/ 0 h 35405"/>
                  <a:gd name="connsiteX5" fmla="*/ 166585 w 159326"/>
                  <a:gd name="connsiteY5" fmla="*/ 43549 h 35405"/>
                  <a:gd name="connsiteX6" fmla="*/ 166585 w 159326"/>
                  <a:gd name="connsiteY6" fmla="*/ 43549 h 354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9326" h="35405">
                    <a:moveTo>
                      <a:pt x="166585" y="43549"/>
                    </a:moveTo>
                    <a:lnTo>
                      <a:pt x="0" y="43549"/>
                    </a:lnTo>
                    <a:lnTo>
                      <a:pt x="0" y="43549"/>
                    </a:lnTo>
                    <a:cubicBezTo>
                      <a:pt x="18234" y="16287"/>
                      <a:pt x="48860" y="0"/>
                      <a:pt x="81611" y="0"/>
                    </a:cubicBezTo>
                    <a:lnTo>
                      <a:pt x="85151" y="0"/>
                    </a:lnTo>
                    <a:cubicBezTo>
                      <a:pt x="117725" y="0"/>
                      <a:pt x="148351" y="16287"/>
                      <a:pt x="166585" y="43549"/>
                    </a:cubicBezTo>
                    <a:lnTo>
                      <a:pt x="166585" y="43549"/>
                    </a:lnTo>
                    <a:close/>
                  </a:path>
                </a:pathLst>
              </a:custGeom>
              <a:solidFill>
                <a:srgbClr val="F9B279"/>
              </a:solidFill>
              <a:ln w="1768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210" name="Freeform: Shape 209">
                <a:extLst>
                  <a:ext uri="{FF2B5EF4-FFF2-40B4-BE49-F238E27FC236}">
                    <a16:creationId xmlns:a16="http://schemas.microsoft.com/office/drawing/2014/main" id="{66EA5479-DD98-4F0D-90C2-304E337C93EC}"/>
                  </a:ext>
                </a:extLst>
              </p:cNvPr>
              <p:cNvSpPr/>
              <p:nvPr/>
            </p:nvSpPr>
            <p:spPr>
              <a:xfrm>
                <a:off x="8056101" y="1790963"/>
                <a:ext cx="159326" cy="17703"/>
              </a:xfrm>
              <a:custGeom>
                <a:avLst/>
                <a:gdLst>
                  <a:gd name="connsiteX0" fmla="*/ 0 w 159326"/>
                  <a:gd name="connsiteY0" fmla="*/ 0 h 0"/>
                  <a:gd name="connsiteX1" fmla="*/ 166585 w 159326"/>
                  <a:gd name="connsiteY1" fmla="*/ 0 h 0"/>
                  <a:gd name="connsiteX2" fmla="*/ 166585 w 159326"/>
                  <a:gd name="connsiteY2" fmla="*/ 13277 h 0"/>
                  <a:gd name="connsiteX3" fmla="*/ 0 w 159326"/>
                  <a:gd name="connsiteY3" fmla="*/ 13277 h 0"/>
                </a:gdLst>
                <a:ahLst/>
                <a:cxnLst>
                  <a:cxn ang="0">
                    <a:pos x="connsiteX0" y="connsiteY0"/>
                  </a:cxn>
                  <a:cxn ang="0">
                    <a:pos x="connsiteX1" y="connsiteY1"/>
                  </a:cxn>
                  <a:cxn ang="0">
                    <a:pos x="connsiteX2" y="connsiteY2"/>
                  </a:cxn>
                  <a:cxn ang="0">
                    <a:pos x="connsiteX3" y="connsiteY3"/>
                  </a:cxn>
                </a:cxnLst>
                <a:rect l="l" t="t" r="r" b="b"/>
                <a:pathLst>
                  <a:path w="159326">
                    <a:moveTo>
                      <a:pt x="0" y="0"/>
                    </a:moveTo>
                    <a:lnTo>
                      <a:pt x="166585" y="0"/>
                    </a:lnTo>
                    <a:lnTo>
                      <a:pt x="166585" y="13277"/>
                    </a:lnTo>
                    <a:lnTo>
                      <a:pt x="0" y="13277"/>
                    </a:lnTo>
                    <a:close/>
                  </a:path>
                </a:pathLst>
              </a:custGeom>
              <a:solidFill>
                <a:srgbClr val="F7984D"/>
              </a:solidFill>
              <a:ln w="1768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211" name="Freeform: Shape 210">
                <a:extLst>
                  <a:ext uri="{FF2B5EF4-FFF2-40B4-BE49-F238E27FC236}">
                    <a16:creationId xmlns:a16="http://schemas.microsoft.com/office/drawing/2014/main" id="{45903E6B-E7AF-4859-B0B9-EEC360466AD2}"/>
                  </a:ext>
                </a:extLst>
              </p:cNvPr>
              <p:cNvSpPr/>
              <p:nvPr/>
            </p:nvSpPr>
            <p:spPr>
              <a:xfrm>
                <a:off x="8037513" y="1477444"/>
                <a:ext cx="194732" cy="212435"/>
              </a:xfrm>
              <a:custGeom>
                <a:avLst/>
                <a:gdLst>
                  <a:gd name="connsiteX0" fmla="*/ 101969 w 194732"/>
                  <a:gd name="connsiteY0" fmla="*/ 217215 h 212435"/>
                  <a:gd name="connsiteX1" fmla="*/ 101969 w 194732"/>
                  <a:gd name="connsiteY1" fmla="*/ 217215 h 212435"/>
                  <a:gd name="connsiteX2" fmla="*/ 0 w 194732"/>
                  <a:gd name="connsiteY2" fmla="*/ 115246 h 212435"/>
                  <a:gd name="connsiteX3" fmla="*/ 0 w 194732"/>
                  <a:gd name="connsiteY3" fmla="*/ 0 h 212435"/>
                  <a:gd name="connsiteX4" fmla="*/ 203938 w 194732"/>
                  <a:gd name="connsiteY4" fmla="*/ 0 h 212435"/>
                  <a:gd name="connsiteX5" fmla="*/ 203938 w 194732"/>
                  <a:gd name="connsiteY5" fmla="*/ 115246 h 212435"/>
                  <a:gd name="connsiteX6" fmla="*/ 101969 w 194732"/>
                  <a:gd name="connsiteY6" fmla="*/ 217215 h 212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4732" h="212435">
                    <a:moveTo>
                      <a:pt x="101969" y="217215"/>
                    </a:moveTo>
                    <a:lnTo>
                      <a:pt x="101969" y="217215"/>
                    </a:lnTo>
                    <a:cubicBezTo>
                      <a:pt x="45674" y="217215"/>
                      <a:pt x="0" y="171541"/>
                      <a:pt x="0" y="115246"/>
                    </a:cubicBezTo>
                    <a:lnTo>
                      <a:pt x="0" y="0"/>
                    </a:lnTo>
                    <a:lnTo>
                      <a:pt x="203938" y="0"/>
                    </a:lnTo>
                    <a:lnTo>
                      <a:pt x="203938" y="115246"/>
                    </a:lnTo>
                    <a:cubicBezTo>
                      <a:pt x="203938" y="171541"/>
                      <a:pt x="158264" y="217215"/>
                      <a:pt x="101969" y="217215"/>
                    </a:cubicBezTo>
                    <a:close/>
                  </a:path>
                </a:pathLst>
              </a:custGeom>
              <a:solidFill>
                <a:srgbClr val="F9B279"/>
              </a:solidFill>
              <a:ln w="1768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212" name="Freeform: Shape 211">
                <a:extLst>
                  <a:ext uri="{FF2B5EF4-FFF2-40B4-BE49-F238E27FC236}">
                    <a16:creationId xmlns:a16="http://schemas.microsoft.com/office/drawing/2014/main" id="{537898F8-CFAE-4AF5-B8F1-67FECA87028D}"/>
                  </a:ext>
                </a:extLst>
              </p:cNvPr>
              <p:cNvSpPr/>
              <p:nvPr/>
            </p:nvSpPr>
            <p:spPr>
              <a:xfrm>
                <a:off x="8022997" y="1459742"/>
                <a:ext cx="230138" cy="17703"/>
              </a:xfrm>
              <a:custGeom>
                <a:avLst/>
                <a:gdLst>
                  <a:gd name="connsiteX0" fmla="*/ 224119 w 230138"/>
                  <a:gd name="connsiteY0" fmla="*/ 0 h 17702"/>
                  <a:gd name="connsiteX1" fmla="*/ 8851 w 230138"/>
                  <a:gd name="connsiteY1" fmla="*/ 0 h 17702"/>
                  <a:gd name="connsiteX2" fmla="*/ 0 w 230138"/>
                  <a:gd name="connsiteY2" fmla="*/ 8851 h 17702"/>
                  <a:gd name="connsiteX3" fmla="*/ 0 w 230138"/>
                  <a:gd name="connsiteY3" fmla="*/ 8851 h 17702"/>
                  <a:gd name="connsiteX4" fmla="*/ 8851 w 230138"/>
                  <a:gd name="connsiteY4" fmla="*/ 17703 h 17702"/>
                  <a:gd name="connsiteX5" fmla="*/ 224296 w 230138"/>
                  <a:gd name="connsiteY5" fmla="*/ 17703 h 17702"/>
                  <a:gd name="connsiteX6" fmla="*/ 233148 w 230138"/>
                  <a:gd name="connsiteY6" fmla="*/ 8851 h 17702"/>
                  <a:gd name="connsiteX7" fmla="*/ 233148 w 230138"/>
                  <a:gd name="connsiteY7" fmla="*/ 8851 h 17702"/>
                  <a:gd name="connsiteX8" fmla="*/ 224119 w 230138"/>
                  <a:gd name="connsiteY8" fmla="*/ 0 h 17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0138" h="17702">
                    <a:moveTo>
                      <a:pt x="224119" y="0"/>
                    </a:moveTo>
                    <a:lnTo>
                      <a:pt x="8851" y="0"/>
                    </a:lnTo>
                    <a:cubicBezTo>
                      <a:pt x="3895" y="0"/>
                      <a:pt x="0" y="3895"/>
                      <a:pt x="0" y="8851"/>
                    </a:cubicBezTo>
                    <a:lnTo>
                      <a:pt x="0" y="8851"/>
                    </a:lnTo>
                    <a:cubicBezTo>
                      <a:pt x="0" y="13808"/>
                      <a:pt x="3895" y="17703"/>
                      <a:pt x="8851" y="17703"/>
                    </a:cubicBezTo>
                    <a:lnTo>
                      <a:pt x="224296" y="17703"/>
                    </a:lnTo>
                    <a:cubicBezTo>
                      <a:pt x="229253" y="17703"/>
                      <a:pt x="233148" y="13808"/>
                      <a:pt x="233148" y="8851"/>
                    </a:cubicBezTo>
                    <a:lnTo>
                      <a:pt x="233148" y="8851"/>
                    </a:lnTo>
                    <a:cubicBezTo>
                      <a:pt x="232971" y="3895"/>
                      <a:pt x="229076" y="0"/>
                      <a:pt x="224119" y="0"/>
                    </a:cubicBezTo>
                    <a:close/>
                  </a:path>
                </a:pathLst>
              </a:custGeom>
              <a:solidFill>
                <a:srgbClr val="F7984D"/>
              </a:solidFill>
              <a:ln w="1768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215" name="Freeform: Shape 214">
                <a:extLst>
                  <a:ext uri="{FF2B5EF4-FFF2-40B4-BE49-F238E27FC236}">
                    <a16:creationId xmlns:a16="http://schemas.microsoft.com/office/drawing/2014/main" id="{13CC66DB-397C-48CC-AB7E-C1A6182FD3C5}"/>
                  </a:ext>
                </a:extLst>
              </p:cNvPr>
              <p:cNvSpPr/>
              <p:nvPr/>
            </p:nvSpPr>
            <p:spPr>
              <a:xfrm>
                <a:off x="7123916" y="1725452"/>
                <a:ext cx="407167" cy="354059"/>
              </a:xfrm>
              <a:custGeom>
                <a:avLst/>
                <a:gdLst>
                  <a:gd name="connsiteX0" fmla="*/ 0 w 407167"/>
                  <a:gd name="connsiteY0" fmla="*/ 0 h 354058"/>
                  <a:gd name="connsiteX1" fmla="*/ 419559 w 407167"/>
                  <a:gd name="connsiteY1" fmla="*/ 0 h 354058"/>
                  <a:gd name="connsiteX2" fmla="*/ 419559 w 407167"/>
                  <a:gd name="connsiteY2" fmla="*/ 362025 h 354058"/>
                  <a:gd name="connsiteX3" fmla="*/ 0 w 407167"/>
                  <a:gd name="connsiteY3" fmla="*/ 362025 h 354058"/>
                </a:gdLst>
                <a:ahLst/>
                <a:cxnLst>
                  <a:cxn ang="0">
                    <a:pos x="connsiteX0" y="connsiteY0"/>
                  </a:cxn>
                  <a:cxn ang="0">
                    <a:pos x="connsiteX1" y="connsiteY1"/>
                  </a:cxn>
                  <a:cxn ang="0">
                    <a:pos x="connsiteX2" y="connsiteY2"/>
                  </a:cxn>
                  <a:cxn ang="0">
                    <a:pos x="connsiteX3" y="connsiteY3"/>
                  </a:cxn>
                </a:cxnLst>
                <a:rect l="l" t="t" r="r" b="b"/>
                <a:pathLst>
                  <a:path w="407167" h="354058">
                    <a:moveTo>
                      <a:pt x="0" y="0"/>
                    </a:moveTo>
                    <a:lnTo>
                      <a:pt x="419559" y="0"/>
                    </a:lnTo>
                    <a:lnTo>
                      <a:pt x="419559" y="362025"/>
                    </a:lnTo>
                    <a:lnTo>
                      <a:pt x="0" y="362025"/>
                    </a:lnTo>
                    <a:close/>
                  </a:path>
                </a:pathLst>
              </a:custGeom>
              <a:noFill/>
              <a:ln w="17689" cap="flat">
                <a:noFill/>
                <a:prstDash val="solid"/>
                <a:miter/>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FCEADB"/>
                    </a:solidFill>
                    <a:effectLst/>
                    <a:uLnTx/>
                    <a:uFillTx/>
                    <a:latin typeface="Futura PT Heavy" panose="020B0802020204020303" pitchFamily="34" charset="0"/>
                    <a:ea typeface="+mn-ea"/>
                    <a:cs typeface="+mn-cs"/>
                  </a:rPr>
                  <a:t>2</a:t>
                </a:r>
              </a:p>
            </p:txBody>
          </p:sp>
          <p:sp>
            <p:nvSpPr>
              <p:cNvPr id="216" name="Freeform: Shape 215">
                <a:extLst>
                  <a:ext uri="{FF2B5EF4-FFF2-40B4-BE49-F238E27FC236}">
                    <a16:creationId xmlns:a16="http://schemas.microsoft.com/office/drawing/2014/main" id="{259C7B70-488E-4212-950B-7530B8A6200F}"/>
                  </a:ext>
                </a:extLst>
              </p:cNvPr>
              <p:cNvSpPr/>
              <p:nvPr/>
            </p:nvSpPr>
            <p:spPr>
              <a:xfrm>
                <a:off x="7915843" y="1764514"/>
                <a:ext cx="407167" cy="354059"/>
              </a:xfrm>
              <a:custGeom>
                <a:avLst/>
                <a:gdLst>
                  <a:gd name="connsiteX0" fmla="*/ 0 w 407167"/>
                  <a:gd name="connsiteY0" fmla="*/ 0 h 354058"/>
                  <a:gd name="connsiteX1" fmla="*/ 419559 w 407167"/>
                  <a:gd name="connsiteY1" fmla="*/ 0 h 354058"/>
                  <a:gd name="connsiteX2" fmla="*/ 419559 w 407167"/>
                  <a:gd name="connsiteY2" fmla="*/ 362025 h 354058"/>
                  <a:gd name="connsiteX3" fmla="*/ 0 w 407167"/>
                  <a:gd name="connsiteY3" fmla="*/ 362025 h 354058"/>
                </a:gdLst>
                <a:ahLst/>
                <a:cxnLst>
                  <a:cxn ang="0">
                    <a:pos x="connsiteX0" y="connsiteY0"/>
                  </a:cxn>
                  <a:cxn ang="0">
                    <a:pos x="connsiteX1" y="connsiteY1"/>
                  </a:cxn>
                  <a:cxn ang="0">
                    <a:pos x="connsiteX2" y="connsiteY2"/>
                  </a:cxn>
                  <a:cxn ang="0">
                    <a:pos x="connsiteX3" y="connsiteY3"/>
                  </a:cxn>
                </a:cxnLst>
                <a:rect l="l" t="t" r="r" b="b"/>
                <a:pathLst>
                  <a:path w="407167" h="354058">
                    <a:moveTo>
                      <a:pt x="0" y="0"/>
                    </a:moveTo>
                    <a:lnTo>
                      <a:pt x="419559" y="0"/>
                    </a:lnTo>
                    <a:lnTo>
                      <a:pt x="419559" y="362025"/>
                    </a:lnTo>
                    <a:lnTo>
                      <a:pt x="0" y="362025"/>
                    </a:lnTo>
                    <a:close/>
                  </a:path>
                </a:pathLst>
              </a:custGeom>
              <a:noFill/>
              <a:ln w="17689" cap="flat">
                <a:noFill/>
                <a:prstDash val="solid"/>
                <a:miter/>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FCEADB"/>
                    </a:solidFill>
                    <a:effectLst/>
                    <a:uLnTx/>
                    <a:uFillTx/>
                    <a:latin typeface="Futura PT Heavy" panose="020B0802020204020303" pitchFamily="34" charset="0"/>
                    <a:ea typeface="+mn-ea"/>
                    <a:cs typeface="+mn-cs"/>
                  </a:rPr>
                  <a:t>3</a:t>
                </a:r>
              </a:p>
            </p:txBody>
          </p:sp>
        </p:grpSp>
      </p:grpSp>
      <p:grpSp>
        <p:nvGrpSpPr>
          <p:cNvPr id="222" name="Group 221">
            <a:extLst>
              <a:ext uri="{FF2B5EF4-FFF2-40B4-BE49-F238E27FC236}">
                <a16:creationId xmlns:a16="http://schemas.microsoft.com/office/drawing/2014/main" id="{B7DE4E83-D88F-4EAF-A1BA-228978CBDDEA}"/>
              </a:ext>
            </a:extLst>
          </p:cNvPr>
          <p:cNvGrpSpPr/>
          <p:nvPr/>
        </p:nvGrpSpPr>
        <p:grpSpPr>
          <a:xfrm>
            <a:off x="6959600" y="3174571"/>
            <a:ext cx="1590675" cy="1194229"/>
            <a:chOff x="6959600" y="3174571"/>
            <a:chExt cx="1590675" cy="1194229"/>
          </a:xfrm>
        </p:grpSpPr>
        <p:sp>
          <p:nvSpPr>
            <p:cNvPr id="132" name="object 129">
              <a:extLst>
                <a:ext uri="{FF2B5EF4-FFF2-40B4-BE49-F238E27FC236}">
                  <a16:creationId xmlns:a16="http://schemas.microsoft.com/office/drawing/2014/main" id="{9ED2D322-6A67-4F54-B3F6-FB0AB8662C66}"/>
                </a:ext>
              </a:extLst>
            </p:cNvPr>
            <p:cNvSpPr txBox="1"/>
            <p:nvPr/>
          </p:nvSpPr>
          <p:spPr>
            <a:xfrm>
              <a:off x="6959600" y="4097507"/>
              <a:ext cx="1590675" cy="271293"/>
            </a:xfrm>
            <a:prstGeom prst="rect">
              <a:avLst/>
            </a:prstGeom>
          </p:spPr>
          <p:txBody>
            <a:bodyPr vert="horz" wrap="square" lIns="0" tIns="33020" rIns="0" bIns="0" rtlCol="0">
              <a:spAutoFit/>
            </a:bodyPr>
            <a:lstStyle/>
            <a:p>
              <a:pPr marL="12700" marR="5080" lvl="0" indent="-635" algn="ctr" defTabSz="914400" rtl="0" eaLnBrk="1" fontAlgn="auto" latinLnBrk="0" hangingPunct="1">
                <a:lnSpc>
                  <a:spcPts val="1800"/>
                </a:lnSpc>
                <a:spcBef>
                  <a:spcPts val="260"/>
                </a:spcBef>
                <a:spcAft>
                  <a:spcPts val="0"/>
                </a:spcAft>
                <a:buClrTx/>
                <a:buSzTx/>
                <a:buFontTx/>
                <a:buNone/>
                <a:tabLst/>
                <a:defRPr/>
              </a:pPr>
              <a:r>
                <a:rPr kumimoji="0" sz="1800" b="0" i="0" u="none" strike="noStrike" kern="1200" cap="none" spc="-5" normalizeH="0" baseline="0" noProof="0" dirty="0">
                  <a:ln>
                    <a:noFill/>
                  </a:ln>
                  <a:solidFill>
                    <a:prstClr val="black"/>
                  </a:solidFill>
                  <a:effectLst/>
                  <a:uLnTx/>
                  <a:uFillTx/>
                  <a:latin typeface="Futura PT Heavy" panose="020B0802020204020303" pitchFamily="34" charset="0"/>
                  <a:ea typeface="+mn-ea"/>
                  <a:cs typeface="FuturaPT-Demi"/>
                </a:rPr>
                <a:t>Environment</a:t>
              </a:r>
              <a:endParaRPr kumimoji="0" sz="1800" b="0" i="0" u="none" strike="noStrike" kern="1200" cap="none" spc="0" normalizeH="0" baseline="0" noProof="0" dirty="0">
                <a:ln>
                  <a:noFill/>
                </a:ln>
                <a:solidFill>
                  <a:prstClr val="black"/>
                </a:solidFill>
                <a:effectLst/>
                <a:uLnTx/>
                <a:uFillTx/>
                <a:latin typeface="Futura PT Heavy" panose="020B0802020204020303" pitchFamily="34" charset="0"/>
                <a:ea typeface="+mn-ea"/>
                <a:cs typeface="FuturaPT-Demi"/>
              </a:endParaRPr>
            </a:p>
          </p:txBody>
        </p:sp>
        <p:pic>
          <p:nvPicPr>
            <p:cNvPr id="217" name="Graphic 216">
              <a:extLst>
                <a:ext uri="{FF2B5EF4-FFF2-40B4-BE49-F238E27FC236}">
                  <a16:creationId xmlns:a16="http://schemas.microsoft.com/office/drawing/2014/main" id="{AD4F168E-8CC6-4E42-9B54-36AE82E05299}"/>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7434028" y="3174571"/>
              <a:ext cx="609600" cy="828675"/>
            </a:xfrm>
            <a:prstGeom prst="rect">
              <a:avLst/>
            </a:prstGeom>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1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2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2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object 8">
            <a:extLst>
              <a:ext uri="{FF2B5EF4-FFF2-40B4-BE49-F238E27FC236}">
                <a16:creationId xmlns:a16="http://schemas.microsoft.com/office/drawing/2014/main" id="{9F2F6E6B-34C1-4E3C-9B50-3C48B84FDF0D}"/>
              </a:ext>
            </a:extLst>
          </p:cNvPr>
          <p:cNvSpPr/>
          <p:nvPr/>
        </p:nvSpPr>
        <p:spPr>
          <a:xfrm>
            <a:off x="3962400" y="0"/>
            <a:ext cx="5181815" cy="5143500"/>
          </a:xfrm>
          <a:custGeom>
            <a:avLst/>
            <a:gdLst/>
            <a:ahLst/>
            <a:cxnLst/>
            <a:rect l="l" t="t" r="r" b="b"/>
            <a:pathLst>
              <a:path w="2836545" h="5143500">
                <a:moveTo>
                  <a:pt x="0" y="5143500"/>
                </a:moveTo>
                <a:lnTo>
                  <a:pt x="2836329" y="5143500"/>
                </a:lnTo>
                <a:lnTo>
                  <a:pt x="2836329" y="0"/>
                </a:lnTo>
                <a:lnTo>
                  <a:pt x="0" y="0"/>
                </a:lnTo>
                <a:lnTo>
                  <a:pt x="0" y="5143500"/>
                </a:lnTo>
                <a:close/>
              </a:path>
            </a:pathLst>
          </a:custGeom>
          <a:solidFill>
            <a:srgbClr val="FCEADB"/>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3" name="object 3"/>
          <p:cNvSpPr txBox="1">
            <a:spLocks noGrp="1"/>
          </p:cNvSpPr>
          <p:nvPr>
            <p:ph type="title"/>
          </p:nvPr>
        </p:nvSpPr>
        <p:spPr>
          <a:xfrm>
            <a:off x="495300" y="466344"/>
            <a:ext cx="2693836" cy="2126544"/>
          </a:xfrm>
          <a:prstGeom prst="rect">
            <a:avLst/>
          </a:prstGeom>
        </p:spPr>
        <p:txBody>
          <a:bodyPr vert="horz" wrap="square" lIns="0" tIns="68580" rIns="0" bIns="0" rtlCol="0">
            <a:spAutoFit/>
          </a:bodyPr>
          <a:lstStyle/>
          <a:p>
            <a:pPr marL="12700" marR="5080">
              <a:lnSpc>
                <a:spcPts val="3200"/>
              </a:lnSpc>
              <a:spcBef>
                <a:spcPts val="540"/>
              </a:spcBef>
            </a:pPr>
            <a:r>
              <a:rPr lang="en-US" sz="3000" b="0" spc="-5" dirty="0">
                <a:latin typeface="Futura PT Bold" panose="020B0902020204020203" pitchFamily="34" charset="0"/>
              </a:rPr>
              <a:t>How the proposed approach to regulation </a:t>
            </a:r>
            <a:r>
              <a:rPr lang="en-US" b="0" kern="1200" spc="-35" dirty="0">
                <a:solidFill>
                  <a:srgbClr val="F47C21"/>
                </a:solidFill>
                <a:latin typeface="Futura PT Bold" panose="020B0902020204020203" pitchFamily="34" charset="0"/>
                <a:ea typeface="+mn-ea"/>
              </a:rPr>
              <a:t>is different</a:t>
            </a:r>
            <a:endParaRPr b="0" kern="1200" spc="-35" dirty="0">
              <a:solidFill>
                <a:srgbClr val="F47C21"/>
              </a:solidFill>
              <a:latin typeface="Futura PT Bold" panose="020B0902020204020203" pitchFamily="34" charset="0"/>
              <a:ea typeface="+mn-ea"/>
            </a:endParaRPr>
          </a:p>
        </p:txBody>
      </p:sp>
      <p:sp>
        <p:nvSpPr>
          <p:cNvPr id="14" name="Slide Number Placeholder 13">
            <a:extLst>
              <a:ext uri="{FF2B5EF4-FFF2-40B4-BE49-F238E27FC236}">
                <a16:creationId xmlns:a16="http://schemas.microsoft.com/office/drawing/2014/main" id="{DCDB8100-3D1F-43EF-8E00-A1DC01B19521}"/>
              </a:ext>
            </a:extLst>
          </p:cNvPr>
          <p:cNvSpPr>
            <a:spLocks noGrp="1"/>
          </p:cNvSpPr>
          <p:nvPr>
            <p:ph type="sldNum" sz="quarter" idx="7"/>
          </p:nvPr>
        </p:nvSpPr>
        <p:spPr/>
        <p:txBody>
          <a:bodyPr/>
          <a:lstStyle/>
          <a:p>
            <a:pPr marL="38100" marR="0" lvl="0" indent="0" algn="l" defTabSz="914400" rtl="0" eaLnBrk="1" fontAlgn="auto" latinLnBrk="0" hangingPunct="1">
              <a:lnSpc>
                <a:spcPct val="100000"/>
              </a:lnSpc>
              <a:spcBef>
                <a:spcPts val="65"/>
              </a:spcBef>
              <a:spcAft>
                <a:spcPts val="0"/>
              </a:spcAft>
              <a:buClrTx/>
              <a:buSzTx/>
              <a:buFontTx/>
              <a:buNone/>
              <a:tabLst/>
              <a:defRPr/>
            </a:pPr>
            <a:fld id="{81D60167-4931-47E6-BA6A-407CBD079E47}" type="slidenum">
              <a:rPr kumimoji="0" lang="en-US" sz="800" b="0" i="0" u="none" strike="noStrike" kern="1200" cap="none" spc="0" normalizeH="0" baseline="0" noProof="0" smtClean="0">
                <a:ln>
                  <a:noFill/>
                </a:ln>
                <a:solidFill>
                  <a:prstClr val="black"/>
                </a:solidFill>
                <a:effectLst/>
                <a:uLnTx/>
                <a:uFillTx/>
                <a:latin typeface="FuturaPT-Demi"/>
                <a:ea typeface="+mn-ea"/>
                <a:cs typeface="FuturaPT-Demi"/>
              </a:rPr>
              <a:pPr marL="38100" marR="0" lvl="0" indent="0" algn="l" defTabSz="914400" rtl="0" eaLnBrk="1" fontAlgn="auto" latinLnBrk="0" hangingPunct="1">
                <a:lnSpc>
                  <a:spcPct val="100000"/>
                </a:lnSpc>
                <a:spcBef>
                  <a:spcPts val="65"/>
                </a:spcBef>
                <a:spcAft>
                  <a:spcPts val="0"/>
                </a:spcAft>
                <a:buClrTx/>
                <a:buSzTx/>
                <a:buFontTx/>
                <a:buNone/>
                <a:tabLst/>
                <a:defRPr/>
              </a:pPr>
              <a:t>38</a:t>
            </a:fld>
            <a:r>
              <a:rPr kumimoji="0" lang="en-US" sz="800" b="1" i="0" u="none" strike="noStrike" kern="1200" cap="none" spc="0" normalizeH="0" baseline="0" noProof="0">
                <a:ln>
                  <a:noFill/>
                </a:ln>
                <a:solidFill>
                  <a:prstClr val="black"/>
                </a:solidFill>
                <a:effectLst/>
                <a:uLnTx/>
                <a:uFillTx/>
                <a:latin typeface="FuturaPT-Demi"/>
                <a:ea typeface="+mn-ea"/>
                <a:cs typeface="FuturaPT-Demi"/>
              </a:rPr>
              <a:t>  </a:t>
            </a:r>
            <a:r>
              <a:rPr kumimoji="0" lang="en-US" sz="800" b="0" i="0" u="none" strike="noStrike" kern="1200" cap="none" spc="0" normalizeH="0" baseline="0" noProof="0">
                <a:ln>
                  <a:noFill/>
                </a:ln>
                <a:solidFill>
                  <a:prstClr val="black"/>
                </a:solidFill>
                <a:effectLst/>
                <a:uLnTx/>
                <a:uFillTx/>
                <a:latin typeface="FuturaPT-Light"/>
                <a:ea typeface="+mn-ea"/>
              </a:rPr>
              <a:t>|  </a:t>
            </a:r>
            <a:r>
              <a:rPr kumimoji="0" lang="en-US" sz="800" b="0" i="0" u="none" strike="noStrike" kern="1200" cap="none" spc="-10" normalizeH="0" baseline="0" noProof="0">
                <a:ln>
                  <a:noFill/>
                </a:ln>
                <a:solidFill>
                  <a:prstClr val="black"/>
                </a:solidFill>
                <a:effectLst/>
                <a:uLnTx/>
                <a:uFillTx/>
                <a:latin typeface="FuturaPT-Light"/>
                <a:ea typeface="+mn-ea"/>
              </a:rPr>
              <a:t>World </a:t>
            </a:r>
            <a:r>
              <a:rPr kumimoji="0" lang="en-US" sz="800" b="0" i="0" u="none" strike="noStrike" kern="1200" cap="none" spc="-5" normalizeH="0" baseline="0" noProof="0">
                <a:ln>
                  <a:noFill/>
                </a:ln>
                <a:solidFill>
                  <a:prstClr val="black"/>
                </a:solidFill>
                <a:effectLst/>
                <a:uLnTx/>
                <a:uFillTx/>
                <a:latin typeface="FuturaPT-Light"/>
                <a:ea typeface="+mn-ea"/>
              </a:rPr>
              <a:t>Development </a:t>
            </a:r>
            <a:r>
              <a:rPr kumimoji="0" lang="en-US" sz="800" b="0" i="0" u="none" strike="noStrike" kern="1200" cap="none" spc="-10" normalizeH="0" baseline="0" noProof="0">
                <a:ln>
                  <a:noFill/>
                </a:ln>
                <a:solidFill>
                  <a:prstClr val="black"/>
                </a:solidFill>
                <a:effectLst/>
                <a:uLnTx/>
                <a:uFillTx/>
                <a:latin typeface="FuturaPT-Light"/>
                <a:ea typeface="+mn-ea"/>
              </a:rPr>
              <a:t>Report</a:t>
            </a:r>
            <a:r>
              <a:rPr kumimoji="0" lang="en-US" sz="800" b="0" i="0" u="none" strike="noStrike" kern="1200" cap="none" spc="80" normalizeH="0" baseline="0" noProof="0">
                <a:ln>
                  <a:noFill/>
                </a:ln>
                <a:solidFill>
                  <a:prstClr val="black"/>
                </a:solidFill>
                <a:effectLst/>
                <a:uLnTx/>
                <a:uFillTx/>
                <a:latin typeface="FuturaPT-Light"/>
                <a:ea typeface="+mn-ea"/>
              </a:rPr>
              <a:t> </a:t>
            </a:r>
            <a:r>
              <a:rPr kumimoji="0" lang="en-US" sz="800" b="0" i="0" u="none" strike="noStrike" kern="1200" cap="none" spc="-10" normalizeH="0" baseline="0" noProof="0">
                <a:ln>
                  <a:noFill/>
                </a:ln>
                <a:solidFill>
                  <a:prstClr val="black"/>
                </a:solidFill>
                <a:effectLst/>
                <a:uLnTx/>
                <a:uFillTx/>
                <a:latin typeface="FuturaPT-Light"/>
                <a:ea typeface="+mn-ea"/>
              </a:rPr>
              <a:t>2020</a:t>
            </a:r>
            <a:endParaRPr kumimoji="0" lang="en-US" sz="800" b="0" i="0" u="none" strike="noStrike" kern="1200" cap="none" spc="-10" normalizeH="0" baseline="0" noProof="0" dirty="0">
              <a:ln>
                <a:noFill/>
              </a:ln>
              <a:solidFill>
                <a:prstClr val="black"/>
              </a:solidFill>
              <a:effectLst/>
              <a:uLnTx/>
              <a:uFillTx/>
              <a:latin typeface="FuturaPT-Light"/>
              <a:ea typeface="+mn-ea"/>
            </a:endParaRPr>
          </a:p>
        </p:txBody>
      </p:sp>
      <p:pic>
        <p:nvPicPr>
          <p:cNvPr id="18" name="Picture 17">
            <a:extLst>
              <a:ext uri="{FF2B5EF4-FFF2-40B4-BE49-F238E27FC236}">
                <a16:creationId xmlns:a16="http://schemas.microsoft.com/office/drawing/2014/main" id="{1BBAECC0-EC47-40BA-AA42-1492F5C8596D}"/>
              </a:ext>
            </a:extLst>
          </p:cNvPr>
          <p:cNvPicPr>
            <a:picLocks noChangeAspect="1"/>
          </p:cNvPicPr>
          <p:nvPr/>
        </p:nvPicPr>
        <p:blipFill>
          <a:blip r:embed="rId2"/>
          <a:stretch>
            <a:fillRect/>
          </a:stretch>
        </p:blipFill>
        <p:spPr>
          <a:xfrm>
            <a:off x="4164584" y="11430"/>
            <a:ext cx="4979416" cy="5132070"/>
          </a:xfrm>
          <a:prstGeom prst="rect">
            <a:avLst/>
          </a:prstGeom>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D8B8680F-C05B-4CCF-844B-EA987D42ED41}"/>
              </a:ext>
            </a:extLst>
          </p:cNvPr>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1066800" y="1357096"/>
            <a:ext cx="1875256" cy="2429308"/>
          </a:xfrm>
          <a:prstGeom prst="rect">
            <a:avLst/>
          </a:prstGeom>
        </p:spPr>
      </p:pic>
      <p:sp>
        <p:nvSpPr>
          <p:cNvPr id="7" name="Rectangle 6">
            <a:extLst>
              <a:ext uri="{FF2B5EF4-FFF2-40B4-BE49-F238E27FC236}">
                <a16:creationId xmlns:a16="http://schemas.microsoft.com/office/drawing/2014/main" id="{E7E06C5C-2DDF-415E-9E24-F70B9A3FD63C}"/>
              </a:ext>
            </a:extLst>
          </p:cNvPr>
          <p:cNvSpPr/>
          <p:nvPr/>
        </p:nvSpPr>
        <p:spPr>
          <a:xfrm>
            <a:off x="3352800" y="1809750"/>
            <a:ext cx="4038600" cy="1000274"/>
          </a:xfrm>
          <a:prstGeom prst="rect">
            <a:avLst/>
          </a:prstGeom>
        </p:spPr>
        <p:txBody>
          <a:bodyPr wrap="square">
            <a:spAutoFit/>
          </a:bodyPr>
          <a:lstStyle/>
          <a:p>
            <a:pPr>
              <a:spcAft>
                <a:spcPts val="600"/>
              </a:spcAft>
            </a:pPr>
            <a:r>
              <a:rPr lang="en-US" b="1" dirty="0">
                <a:solidFill>
                  <a:schemeClr val="bg1"/>
                </a:solidFill>
                <a:latin typeface="Futura PT" panose="020B0604020202020204" charset="0"/>
              </a:rPr>
              <a:t>World Development Report 2020</a:t>
            </a:r>
          </a:p>
          <a:p>
            <a:r>
              <a:rPr lang="en-US" dirty="0">
                <a:solidFill>
                  <a:schemeClr val="bg1"/>
                </a:solidFill>
                <a:latin typeface="Futura PT" panose="020B0604020202020204" charset="0"/>
              </a:rPr>
              <a:t>Trading for Development in the Age of Global Value Chains</a:t>
            </a:r>
            <a:endParaRPr lang="en-US" b="0" i="0" dirty="0">
              <a:solidFill>
                <a:schemeClr val="bg1"/>
              </a:solidFill>
              <a:effectLst/>
              <a:latin typeface="Futura PT" panose="020B0604020202020204" charset="0"/>
            </a:endParaRPr>
          </a:p>
        </p:txBody>
      </p:sp>
      <p:sp>
        <p:nvSpPr>
          <p:cNvPr id="8" name="Rectangle 7">
            <a:hlinkClick r:id="rId3"/>
            <a:extLst>
              <a:ext uri="{FF2B5EF4-FFF2-40B4-BE49-F238E27FC236}">
                <a16:creationId xmlns:a16="http://schemas.microsoft.com/office/drawing/2014/main" id="{06B6651C-1B1B-46E0-BA4D-55DACB3CB17B}"/>
              </a:ext>
            </a:extLst>
          </p:cNvPr>
          <p:cNvSpPr/>
          <p:nvPr/>
        </p:nvSpPr>
        <p:spPr>
          <a:xfrm>
            <a:off x="3467100" y="3028950"/>
            <a:ext cx="2209800" cy="381000"/>
          </a:xfrm>
          <a:prstGeom prst="rect">
            <a:avLst/>
          </a:prstGeom>
          <a:solidFill>
            <a:srgbClr val="316B97"/>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lnSpc>
                <a:spcPts val="1500"/>
              </a:lnSpc>
            </a:pPr>
            <a:r>
              <a:rPr lang="en-US" sz="1200" b="1" dirty="0">
                <a:latin typeface="Futura PT" panose="020B0604020202020204" charset="0"/>
                <a:ea typeface="Open Sans" panose="020B0606030504020204" pitchFamily="34" charset="0"/>
                <a:cs typeface="Open Sans" panose="020B0606030504020204" pitchFamily="34" charset="0"/>
              </a:rPr>
              <a:t>DOWNLOAD REPORT</a:t>
            </a:r>
            <a:endParaRPr lang="en-US" sz="1200" b="1" dirty="0">
              <a:latin typeface="FuturaPT-Demi" panose="020B0702020204020303" pitchFamily="34"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73580041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5" name="Freeform 6">
            <a:extLst>
              <a:ext uri="{FF2B5EF4-FFF2-40B4-BE49-F238E27FC236}">
                <a16:creationId xmlns:a16="http://schemas.microsoft.com/office/drawing/2014/main" id="{ECCFCEEF-F2EF-459C-87CF-CE8FD8146712}"/>
              </a:ext>
            </a:extLst>
          </p:cNvPr>
          <p:cNvSpPr>
            <a:spLocks/>
          </p:cNvSpPr>
          <p:nvPr/>
        </p:nvSpPr>
        <p:spPr bwMode="auto">
          <a:xfrm>
            <a:off x="1608465" y="1698596"/>
            <a:ext cx="4167369" cy="2905796"/>
          </a:xfrm>
          <a:custGeom>
            <a:avLst/>
            <a:gdLst>
              <a:gd name="T0" fmla="*/ 2220 w 2220"/>
              <a:gd name="T1" fmla="*/ 933 h 1547"/>
              <a:gd name="T2" fmla="*/ 1580 w 2220"/>
              <a:gd name="T3" fmla="*/ 1547 h 1547"/>
              <a:gd name="T4" fmla="*/ 1341 w 2220"/>
              <a:gd name="T5" fmla="*/ 1500 h 1547"/>
              <a:gd name="T6" fmla="*/ 1288 w 2220"/>
              <a:gd name="T7" fmla="*/ 1476 h 1547"/>
              <a:gd name="T8" fmla="*/ 1288 w 2220"/>
              <a:gd name="T9" fmla="*/ 1476 h 1547"/>
              <a:gd name="T10" fmla="*/ 1288 w 2220"/>
              <a:gd name="T11" fmla="*/ 1476 h 1547"/>
              <a:gd name="T12" fmla="*/ 1288 w 2220"/>
              <a:gd name="T13" fmla="*/ 1476 h 1547"/>
              <a:gd name="T14" fmla="*/ 295 w 2220"/>
              <a:gd name="T15" fmla="*/ 1021 h 1547"/>
              <a:gd name="T16" fmla="*/ 0 w 2220"/>
              <a:gd name="T17" fmla="*/ 540 h 1547"/>
              <a:gd name="T18" fmla="*/ 540 w 2220"/>
              <a:gd name="T19" fmla="*/ 0 h 1547"/>
              <a:gd name="T20" fmla="*/ 629 w 2220"/>
              <a:gd name="T21" fmla="*/ 7 h 1547"/>
              <a:gd name="T22" fmla="*/ 716 w 2220"/>
              <a:gd name="T23" fmla="*/ 29 h 1547"/>
              <a:gd name="T24" fmla="*/ 1288 w 2220"/>
              <a:gd name="T25" fmla="*/ 174 h 1547"/>
              <a:gd name="T26" fmla="*/ 1768 w 2220"/>
              <a:gd name="T27" fmla="*/ 294 h 1547"/>
              <a:gd name="T28" fmla="*/ 2060 w 2220"/>
              <a:gd name="T29" fmla="*/ 483 h 15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220" h="1547">
                <a:moveTo>
                  <a:pt x="2220" y="933"/>
                </a:moveTo>
                <a:cubicBezTo>
                  <a:pt x="2206" y="1274"/>
                  <a:pt x="1925" y="1547"/>
                  <a:pt x="1580" y="1547"/>
                </a:cubicBezTo>
                <a:cubicBezTo>
                  <a:pt x="1496" y="1547"/>
                  <a:pt x="1415" y="1530"/>
                  <a:pt x="1341" y="1500"/>
                </a:cubicBezTo>
                <a:cubicBezTo>
                  <a:pt x="1288" y="1476"/>
                  <a:pt x="1288" y="1476"/>
                  <a:pt x="1288" y="1476"/>
                </a:cubicBezTo>
                <a:cubicBezTo>
                  <a:pt x="1288" y="1476"/>
                  <a:pt x="1288" y="1476"/>
                  <a:pt x="1288" y="1476"/>
                </a:cubicBezTo>
                <a:cubicBezTo>
                  <a:pt x="1288" y="1476"/>
                  <a:pt x="1288" y="1476"/>
                  <a:pt x="1288" y="1476"/>
                </a:cubicBezTo>
                <a:cubicBezTo>
                  <a:pt x="1288" y="1476"/>
                  <a:pt x="1288" y="1476"/>
                  <a:pt x="1288" y="1476"/>
                </a:cubicBezTo>
                <a:cubicBezTo>
                  <a:pt x="295" y="1021"/>
                  <a:pt x="295" y="1021"/>
                  <a:pt x="295" y="1021"/>
                </a:cubicBezTo>
                <a:cubicBezTo>
                  <a:pt x="120" y="932"/>
                  <a:pt x="0" y="750"/>
                  <a:pt x="0" y="540"/>
                </a:cubicBezTo>
                <a:cubicBezTo>
                  <a:pt x="0" y="242"/>
                  <a:pt x="242" y="0"/>
                  <a:pt x="540" y="0"/>
                </a:cubicBezTo>
                <a:cubicBezTo>
                  <a:pt x="571" y="0"/>
                  <a:pt x="600" y="3"/>
                  <a:pt x="629" y="7"/>
                </a:cubicBezTo>
                <a:cubicBezTo>
                  <a:pt x="716" y="29"/>
                  <a:pt x="716" y="29"/>
                  <a:pt x="716" y="29"/>
                </a:cubicBezTo>
                <a:cubicBezTo>
                  <a:pt x="1288" y="174"/>
                  <a:pt x="1288" y="174"/>
                  <a:pt x="1288" y="174"/>
                </a:cubicBezTo>
                <a:cubicBezTo>
                  <a:pt x="1768" y="294"/>
                  <a:pt x="1768" y="294"/>
                  <a:pt x="1768" y="294"/>
                </a:cubicBezTo>
                <a:cubicBezTo>
                  <a:pt x="1882" y="329"/>
                  <a:pt x="1983" y="396"/>
                  <a:pt x="2060" y="483"/>
                </a:cubicBezTo>
              </a:path>
            </a:pathLst>
          </a:custGeom>
          <a:noFill/>
          <a:ln w="28575" cap="flat">
            <a:solidFill>
              <a:srgbClr val="099E43"/>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48220" tIns="24110" rIns="48220" bIns="24110" numCol="1" anchor="t" anchorCtr="0" compatLnSpc="1">
            <a:prstTxWarp prst="textNoShape">
              <a:avLst/>
            </a:prstTxWarp>
          </a:bodyPr>
          <a:lstStyle/>
          <a:p>
            <a:endParaRPr lang="en-US" sz="949"/>
          </a:p>
        </p:txBody>
      </p:sp>
      <p:grpSp>
        <p:nvGrpSpPr>
          <p:cNvPr id="5" name="Group 4">
            <a:extLst>
              <a:ext uri="{FF2B5EF4-FFF2-40B4-BE49-F238E27FC236}">
                <a16:creationId xmlns:a16="http://schemas.microsoft.com/office/drawing/2014/main" id="{58637212-7091-46A8-BAF6-C1B11915EB00}"/>
              </a:ext>
            </a:extLst>
          </p:cNvPr>
          <p:cNvGrpSpPr/>
          <p:nvPr/>
        </p:nvGrpSpPr>
        <p:grpSpPr>
          <a:xfrm>
            <a:off x="1605112" y="1599810"/>
            <a:ext cx="6027539" cy="3001212"/>
            <a:chOff x="876301" y="3033713"/>
            <a:chExt cx="11430000" cy="5691188"/>
          </a:xfrm>
        </p:grpSpPr>
        <p:grpSp>
          <p:nvGrpSpPr>
            <p:cNvPr id="7" name="Group 6">
              <a:extLst>
                <a:ext uri="{FF2B5EF4-FFF2-40B4-BE49-F238E27FC236}">
                  <a16:creationId xmlns:a16="http://schemas.microsoft.com/office/drawing/2014/main" id="{52079E9D-8187-4D39-9A90-F2DB3BCB5386}"/>
                </a:ext>
              </a:extLst>
            </p:cNvPr>
            <p:cNvGrpSpPr/>
            <p:nvPr/>
          </p:nvGrpSpPr>
          <p:grpSpPr>
            <a:xfrm>
              <a:off x="876301" y="3214688"/>
              <a:ext cx="7900988" cy="5510213"/>
              <a:chOff x="876301" y="3214688"/>
              <a:chExt cx="7900988" cy="5510213"/>
            </a:xfrm>
          </p:grpSpPr>
          <p:sp>
            <p:nvSpPr>
              <p:cNvPr id="519" name="Freeform 454">
                <a:extLst>
                  <a:ext uri="{FF2B5EF4-FFF2-40B4-BE49-F238E27FC236}">
                    <a16:creationId xmlns:a16="http://schemas.microsoft.com/office/drawing/2014/main" id="{A78EFF23-A022-41CE-852E-888A300CB73B}"/>
                  </a:ext>
                </a:extLst>
              </p:cNvPr>
              <p:cNvSpPr>
                <a:spLocks/>
              </p:cNvSpPr>
              <p:nvPr/>
            </p:nvSpPr>
            <p:spPr bwMode="auto">
              <a:xfrm>
                <a:off x="876301" y="3214688"/>
                <a:ext cx="7900988" cy="5510213"/>
              </a:xfrm>
              <a:custGeom>
                <a:avLst/>
                <a:gdLst>
                  <a:gd name="T0" fmla="*/ 2220 w 2220"/>
                  <a:gd name="T1" fmla="*/ 933 h 1547"/>
                  <a:gd name="T2" fmla="*/ 1580 w 2220"/>
                  <a:gd name="T3" fmla="*/ 1547 h 1547"/>
                  <a:gd name="T4" fmla="*/ 1341 w 2220"/>
                  <a:gd name="T5" fmla="*/ 1500 h 1547"/>
                  <a:gd name="T6" fmla="*/ 1288 w 2220"/>
                  <a:gd name="T7" fmla="*/ 1476 h 1547"/>
                  <a:gd name="T8" fmla="*/ 1288 w 2220"/>
                  <a:gd name="T9" fmla="*/ 1476 h 1547"/>
                  <a:gd name="T10" fmla="*/ 1288 w 2220"/>
                  <a:gd name="T11" fmla="*/ 1476 h 1547"/>
                  <a:gd name="T12" fmla="*/ 1288 w 2220"/>
                  <a:gd name="T13" fmla="*/ 1476 h 1547"/>
                  <a:gd name="T14" fmla="*/ 295 w 2220"/>
                  <a:gd name="T15" fmla="*/ 1021 h 1547"/>
                  <a:gd name="T16" fmla="*/ 0 w 2220"/>
                  <a:gd name="T17" fmla="*/ 540 h 1547"/>
                  <a:gd name="T18" fmla="*/ 540 w 2220"/>
                  <a:gd name="T19" fmla="*/ 0 h 1547"/>
                  <a:gd name="T20" fmla="*/ 629 w 2220"/>
                  <a:gd name="T21" fmla="*/ 7 h 1547"/>
                  <a:gd name="T22" fmla="*/ 716 w 2220"/>
                  <a:gd name="T23" fmla="*/ 29 h 1547"/>
                  <a:gd name="T24" fmla="*/ 1288 w 2220"/>
                  <a:gd name="T25" fmla="*/ 174 h 1547"/>
                  <a:gd name="T26" fmla="*/ 1513 w 2220"/>
                  <a:gd name="T27" fmla="*/ 230 h 15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20" h="1547">
                    <a:moveTo>
                      <a:pt x="2220" y="933"/>
                    </a:moveTo>
                    <a:cubicBezTo>
                      <a:pt x="2206" y="1274"/>
                      <a:pt x="1925" y="1547"/>
                      <a:pt x="1580" y="1547"/>
                    </a:cubicBezTo>
                    <a:cubicBezTo>
                      <a:pt x="1496" y="1547"/>
                      <a:pt x="1415" y="1530"/>
                      <a:pt x="1341" y="1500"/>
                    </a:cubicBezTo>
                    <a:cubicBezTo>
                      <a:pt x="1288" y="1476"/>
                      <a:pt x="1288" y="1476"/>
                      <a:pt x="1288" y="1476"/>
                    </a:cubicBezTo>
                    <a:cubicBezTo>
                      <a:pt x="1288" y="1476"/>
                      <a:pt x="1288" y="1476"/>
                      <a:pt x="1288" y="1476"/>
                    </a:cubicBezTo>
                    <a:cubicBezTo>
                      <a:pt x="1288" y="1476"/>
                      <a:pt x="1288" y="1476"/>
                      <a:pt x="1288" y="1476"/>
                    </a:cubicBezTo>
                    <a:cubicBezTo>
                      <a:pt x="1288" y="1476"/>
                      <a:pt x="1288" y="1476"/>
                      <a:pt x="1288" y="1476"/>
                    </a:cubicBezTo>
                    <a:cubicBezTo>
                      <a:pt x="295" y="1021"/>
                      <a:pt x="295" y="1021"/>
                      <a:pt x="295" y="1021"/>
                    </a:cubicBezTo>
                    <a:cubicBezTo>
                      <a:pt x="120" y="932"/>
                      <a:pt x="0" y="750"/>
                      <a:pt x="0" y="540"/>
                    </a:cubicBezTo>
                    <a:cubicBezTo>
                      <a:pt x="0" y="242"/>
                      <a:pt x="242" y="0"/>
                      <a:pt x="540" y="0"/>
                    </a:cubicBezTo>
                    <a:cubicBezTo>
                      <a:pt x="571" y="0"/>
                      <a:pt x="600" y="3"/>
                      <a:pt x="629" y="7"/>
                    </a:cubicBezTo>
                    <a:cubicBezTo>
                      <a:pt x="716" y="29"/>
                      <a:pt x="716" y="29"/>
                      <a:pt x="716" y="29"/>
                    </a:cubicBezTo>
                    <a:cubicBezTo>
                      <a:pt x="1288" y="174"/>
                      <a:pt x="1288" y="174"/>
                      <a:pt x="1288" y="174"/>
                    </a:cubicBezTo>
                    <a:cubicBezTo>
                      <a:pt x="1513" y="230"/>
                      <a:pt x="1513" y="230"/>
                      <a:pt x="1513" y="230"/>
                    </a:cubicBezTo>
                  </a:path>
                </a:pathLst>
              </a:custGeom>
              <a:noFill/>
              <a:ln w="28575" cap="flat">
                <a:solidFill>
                  <a:srgbClr val="049B49"/>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48220" tIns="24110" rIns="48220" bIns="24110" numCol="1" anchor="t" anchorCtr="0" compatLnSpc="1">
                <a:prstTxWarp prst="textNoShape">
                  <a:avLst/>
                </a:prstTxWarp>
              </a:bodyPr>
              <a:lstStyle/>
              <a:p>
                <a:endParaRPr lang="en-US" sz="949" dirty="0"/>
              </a:p>
            </p:txBody>
          </p:sp>
          <p:sp>
            <p:nvSpPr>
              <p:cNvPr id="520" name="Freeform 455">
                <a:extLst>
                  <a:ext uri="{FF2B5EF4-FFF2-40B4-BE49-F238E27FC236}">
                    <a16:creationId xmlns:a16="http://schemas.microsoft.com/office/drawing/2014/main" id="{0236C70E-2A79-464D-9204-EB5D1736D3FE}"/>
                  </a:ext>
                </a:extLst>
              </p:cNvPr>
              <p:cNvSpPr>
                <a:spLocks/>
              </p:cNvSpPr>
              <p:nvPr/>
            </p:nvSpPr>
            <p:spPr bwMode="auto">
              <a:xfrm>
                <a:off x="6719888" y="4151313"/>
                <a:ext cx="1487488" cy="784225"/>
              </a:xfrm>
              <a:custGeom>
                <a:avLst/>
                <a:gdLst>
                  <a:gd name="T0" fmla="*/ 0 w 418"/>
                  <a:gd name="T1" fmla="*/ 0 h 220"/>
                  <a:gd name="T2" fmla="*/ 126 w 418"/>
                  <a:gd name="T3" fmla="*/ 31 h 220"/>
                  <a:gd name="T4" fmla="*/ 418 w 418"/>
                  <a:gd name="T5" fmla="*/ 220 h 220"/>
                </a:gdLst>
                <a:ahLst/>
                <a:cxnLst>
                  <a:cxn ang="0">
                    <a:pos x="T0" y="T1"/>
                  </a:cxn>
                  <a:cxn ang="0">
                    <a:pos x="T2" y="T3"/>
                  </a:cxn>
                  <a:cxn ang="0">
                    <a:pos x="T4" y="T5"/>
                  </a:cxn>
                </a:cxnLst>
                <a:rect l="0" t="0" r="r" b="b"/>
                <a:pathLst>
                  <a:path w="418" h="220">
                    <a:moveTo>
                      <a:pt x="0" y="0"/>
                    </a:moveTo>
                    <a:cubicBezTo>
                      <a:pt x="126" y="31"/>
                      <a:pt x="126" y="31"/>
                      <a:pt x="126" y="31"/>
                    </a:cubicBezTo>
                    <a:cubicBezTo>
                      <a:pt x="240" y="66"/>
                      <a:pt x="341" y="133"/>
                      <a:pt x="418" y="220"/>
                    </a:cubicBezTo>
                  </a:path>
                </a:pathLst>
              </a:custGeom>
              <a:noFill/>
              <a:ln w="28575" cap="flat">
                <a:solidFill>
                  <a:srgbClr val="049B49"/>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48220" tIns="24110" rIns="48220" bIns="24110" numCol="1" anchor="t" anchorCtr="0" compatLnSpc="1">
                <a:prstTxWarp prst="textNoShape">
                  <a:avLst/>
                </a:prstTxWarp>
              </a:bodyPr>
              <a:lstStyle/>
              <a:p>
                <a:endParaRPr lang="en-US" sz="949"/>
              </a:p>
            </p:txBody>
          </p:sp>
        </p:grpSp>
        <p:grpSp>
          <p:nvGrpSpPr>
            <p:cNvPr id="543" name="Group 542">
              <a:extLst>
                <a:ext uri="{FF2B5EF4-FFF2-40B4-BE49-F238E27FC236}">
                  <a16:creationId xmlns:a16="http://schemas.microsoft.com/office/drawing/2014/main" id="{BB6991E5-2438-4C83-9D2F-18EE886E1F60}"/>
                </a:ext>
              </a:extLst>
            </p:cNvPr>
            <p:cNvGrpSpPr/>
            <p:nvPr/>
          </p:nvGrpSpPr>
          <p:grpSpPr>
            <a:xfrm>
              <a:off x="4224338" y="3214688"/>
              <a:ext cx="7897813" cy="4992688"/>
              <a:chOff x="4224338" y="3214688"/>
              <a:chExt cx="7897813" cy="4992688"/>
            </a:xfrm>
          </p:grpSpPr>
          <p:sp>
            <p:nvSpPr>
              <p:cNvPr id="332" name="Freeform 267">
                <a:extLst>
                  <a:ext uri="{FF2B5EF4-FFF2-40B4-BE49-F238E27FC236}">
                    <a16:creationId xmlns:a16="http://schemas.microsoft.com/office/drawing/2014/main" id="{68363BE5-9165-40F5-BB3D-B73267A5610E}"/>
                  </a:ext>
                </a:extLst>
              </p:cNvPr>
              <p:cNvSpPr>
                <a:spLocks/>
              </p:cNvSpPr>
              <p:nvPr/>
            </p:nvSpPr>
            <p:spPr bwMode="auto">
              <a:xfrm>
                <a:off x="4745038" y="3214688"/>
                <a:ext cx="7377113" cy="4992688"/>
              </a:xfrm>
              <a:custGeom>
                <a:avLst/>
                <a:gdLst>
                  <a:gd name="T0" fmla="*/ 947 w 2073"/>
                  <a:gd name="T1" fmla="*/ 1402 h 1402"/>
                  <a:gd name="T2" fmla="*/ 1758 w 2073"/>
                  <a:gd name="T3" fmla="*/ 1031 h 1402"/>
                  <a:gd name="T4" fmla="*/ 2073 w 2073"/>
                  <a:gd name="T5" fmla="*/ 540 h 1402"/>
                  <a:gd name="T6" fmla="*/ 1533 w 2073"/>
                  <a:gd name="T7" fmla="*/ 0 h 1402"/>
                  <a:gd name="T8" fmla="*/ 1415 w 2073"/>
                  <a:gd name="T9" fmla="*/ 13 h 1402"/>
                  <a:gd name="T10" fmla="*/ 731 w 2073"/>
                  <a:gd name="T11" fmla="*/ 186 h 1402"/>
                  <a:gd name="T12" fmla="*/ 318 w 2073"/>
                  <a:gd name="T13" fmla="*/ 291 h 1402"/>
                  <a:gd name="T14" fmla="*/ 0 w 2073"/>
                  <a:gd name="T15" fmla="*/ 499 h 140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73" h="1402">
                    <a:moveTo>
                      <a:pt x="947" y="1402"/>
                    </a:moveTo>
                    <a:cubicBezTo>
                      <a:pt x="1758" y="1031"/>
                      <a:pt x="1758" y="1031"/>
                      <a:pt x="1758" y="1031"/>
                    </a:cubicBezTo>
                    <a:cubicBezTo>
                      <a:pt x="1944" y="946"/>
                      <a:pt x="2073" y="758"/>
                      <a:pt x="2073" y="540"/>
                    </a:cubicBezTo>
                    <a:cubicBezTo>
                      <a:pt x="2073" y="242"/>
                      <a:pt x="1832" y="0"/>
                      <a:pt x="1533" y="0"/>
                    </a:cubicBezTo>
                    <a:cubicBezTo>
                      <a:pt x="1493" y="0"/>
                      <a:pt x="1453" y="5"/>
                      <a:pt x="1415" y="13"/>
                    </a:cubicBezTo>
                    <a:cubicBezTo>
                      <a:pt x="731" y="186"/>
                      <a:pt x="731" y="186"/>
                      <a:pt x="731" y="186"/>
                    </a:cubicBezTo>
                    <a:cubicBezTo>
                      <a:pt x="318" y="291"/>
                      <a:pt x="318" y="291"/>
                      <a:pt x="318" y="291"/>
                    </a:cubicBezTo>
                    <a:cubicBezTo>
                      <a:pt x="192" y="327"/>
                      <a:pt x="82" y="400"/>
                      <a:pt x="0" y="499"/>
                    </a:cubicBezTo>
                  </a:path>
                </a:pathLst>
              </a:custGeom>
              <a:noFill/>
              <a:ln w="28575" cap="flat">
                <a:solidFill>
                  <a:srgbClr val="BE007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48220" tIns="24110" rIns="48220" bIns="24110" numCol="1" anchor="t" anchorCtr="0" compatLnSpc="1">
                <a:prstTxWarp prst="textNoShape">
                  <a:avLst/>
                </a:prstTxWarp>
              </a:bodyPr>
              <a:lstStyle/>
              <a:p>
                <a:endParaRPr lang="en-US" sz="949" dirty="0"/>
              </a:p>
            </p:txBody>
          </p:sp>
          <p:sp>
            <p:nvSpPr>
              <p:cNvPr id="331" name="Freeform 266">
                <a:extLst>
                  <a:ext uri="{FF2B5EF4-FFF2-40B4-BE49-F238E27FC236}">
                    <a16:creationId xmlns:a16="http://schemas.microsoft.com/office/drawing/2014/main" id="{11303072-D081-4871-BE5A-058619C7608D}"/>
                  </a:ext>
                </a:extLst>
              </p:cNvPr>
              <p:cNvSpPr>
                <a:spLocks/>
              </p:cNvSpPr>
              <p:nvPr/>
            </p:nvSpPr>
            <p:spPr bwMode="auto">
              <a:xfrm>
                <a:off x="4224338" y="6462713"/>
                <a:ext cx="719138" cy="1646238"/>
              </a:xfrm>
              <a:custGeom>
                <a:avLst/>
                <a:gdLst>
                  <a:gd name="T0" fmla="*/ 0 w 202"/>
                  <a:gd name="T1" fmla="*/ 0 h 462"/>
                  <a:gd name="T2" fmla="*/ 202 w 202"/>
                  <a:gd name="T3" fmla="*/ 462 h 462"/>
                </a:gdLst>
                <a:ahLst/>
                <a:cxnLst>
                  <a:cxn ang="0">
                    <a:pos x="T0" y="T1"/>
                  </a:cxn>
                  <a:cxn ang="0">
                    <a:pos x="T2" y="T3"/>
                  </a:cxn>
                </a:cxnLst>
                <a:rect l="0" t="0" r="r" b="b"/>
                <a:pathLst>
                  <a:path w="202" h="462">
                    <a:moveTo>
                      <a:pt x="0" y="0"/>
                    </a:moveTo>
                    <a:cubicBezTo>
                      <a:pt x="1" y="182"/>
                      <a:pt x="79" y="346"/>
                      <a:pt x="202" y="462"/>
                    </a:cubicBezTo>
                  </a:path>
                </a:pathLst>
              </a:custGeom>
              <a:noFill/>
              <a:ln w="28575" cap="flat">
                <a:solidFill>
                  <a:srgbClr val="BE007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48220" tIns="24110" rIns="48220" bIns="24110" numCol="1" anchor="t" anchorCtr="0" compatLnSpc="1">
                <a:prstTxWarp prst="textNoShape">
                  <a:avLst/>
                </a:prstTxWarp>
              </a:bodyPr>
              <a:lstStyle/>
              <a:p>
                <a:endParaRPr lang="en-US" sz="949"/>
              </a:p>
            </p:txBody>
          </p:sp>
        </p:grpSp>
        <p:grpSp>
          <p:nvGrpSpPr>
            <p:cNvPr id="535" name="Group 534">
              <a:extLst>
                <a:ext uri="{FF2B5EF4-FFF2-40B4-BE49-F238E27FC236}">
                  <a16:creationId xmlns:a16="http://schemas.microsoft.com/office/drawing/2014/main" id="{7F96F046-FCDC-4262-AD75-083629CD1E26}"/>
                </a:ext>
              </a:extLst>
            </p:cNvPr>
            <p:cNvGrpSpPr/>
            <p:nvPr/>
          </p:nvGrpSpPr>
          <p:grpSpPr>
            <a:xfrm>
              <a:off x="10217151" y="3033713"/>
              <a:ext cx="2089150" cy="3525838"/>
              <a:chOff x="10217151" y="3033713"/>
              <a:chExt cx="2089150" cy="3525838"/>
            </a:xfrm>
          </p:grpSpPr>
          <p:sp>
            <p:nvSpPr>
              <p:cNvPr id="494" name="Freeform 429">
                <a:extLst>
                  <a:ext uri="{FF2B5EF4-FFF2-40B4-BE49-F238E27FC236}">
                    <a16:creationId xmlns:a16="http://schemas.microsoft.com/office/drawing/2014/main" id="{C3998177-32F9-48E4-A451-22F2A00C3511}"/>
                  </a:ext>
                </a:extLst>
              </p:cNvPr>
              <p:cNvSpPr>
                <a:spLocks/>
              </p:cNvSpPr>
              <p:nvPr/>
            </p:nvSpPr>
            <p:spPr bwMode="auto">
              <a:xfrm>
                <a:off x="11890376" y="4019551"/>
                <a:ext cx="128588" cy="111125"/>
              </a:xfrm>
              <a:custGeom>
                <a:avLst/>
                <a:gdLst>
                  <a:gd name="T0" fmla="*/ 20 w 81"/>
                  <a:gd name="T1" fmla="*/ 70 h 70"/>
                  <a:gd name="T2" fmla="*/ 0 w 81"/>
                  <a:gd name="T3" fmla="*/ 36 h 70"/>
                  <a:gd name="T4" fmla="*/ 61 w 81"/>
                  <a:gd name="T5" fmla="*/ 0 h 70"/>
                  <a:gd name="T6" fmla="*/ 81 w 81"/>
                  <a:gd name="T7" fmla="*/ 34 h 70"/>
                  <a:gd name="T8" fmla="*/ 74 w 81"/>
                  <a:gd name="T9" fmla="*/ 38 h 70"/>
                  <a:gd name="T10" fmla="*/ 58 w 81"/>
                  <a:gd name="T11" fmla="*/ 11 h 70"/>
                  <a:gd name="T12" fmla="*/ 38 w 81"/>
                  <a:gd name="T13" fmla="*/ 23 h 70"/>
                  <a:gd name="T14" fmla="*/ 54 w 81"/>
                  <a:gd name="T15" fmla="*/ 47 h 70"/>
                  <a:gd name="T16" fmla="*/ 47 w 81"/>
                  <a:gd name="T17" fmla="*/ 52 h 70"/>
                  <a:gd name="T18" fmla="*/ 34 w 81"/>
                  <a:gd name="T19" fmla="*/ 27 h 70"/>
                  <a:gd name="T20" fmla="*/ 11 w 81"/>
                  <a:gd name="T21" fmla="*/ 41 h 70"/>
                  <a:gd name="T22" fmla="*/ 27 w 81"/>
                  <a:gd name="T23" fmla="*/ 67 h 70"/>
                  <a:gd name="T24" fmla="*/ 20 w 81"/>
                  <a:gd name="T25" fmla="*/ 7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1" h="70">
                    <a:moveTo>
                      <a:pt x="20" y="70"/>
                    </a:moveTo>
                    <a:lnTo>
                      <a:pt x="0" y="36"/>
                    </a:lnTo>
                    <a:lnTo>
                      <a:pt x="61" y="0"/>
                    </a:lnTo>
                    <a:lnTo>
                      <a:pt x="81" y="34"/>
                    </a:lnTo>
                    <a:lnTo>
                      <a:pt x="74" y="38"/>
                    </a:lnTo>
                    <a:lnTo>
                      <a:pt x="58" y="11"/>
                    </a:lnTo>
                    <a:lnTo>
                      <a:pt x="38" y="23"/>
                    </a:lnTo>
                    <a:lnTo>
                      <a:pt x="54" y="47"/>
                    </a:lnTo>
                    <a:lnTo>
                      <a:pt x="47" y="52"/>
                    </a:lnTo>
                    <a:lnTo>
                      <a:pt x="34" y="27"/>
                    </a:lnTo>
                    <a:lnTo>
                      <a:pt x="11" y="41"/>
                    </a:lnTo>
                    <a:lnTo>
                      <a:pt x="27" y="67"/>
                    </a:lnTo>
                    <a:lnTo>
                      <a:pt x="20" y="70"/>
                    </a:lnTo>
                    <a:close/>
                  </a:path>
                </a:pathLst>
              </a:custGeom>
              <a:solidFill>
                <a:srgbClr val="BE00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476" name="Freeform 411">
                <a:extLst>
                  <a:ext uri="{FF2B5EF4-FFF2-40B4-BE49-F238E27FC236}">
                    <a16:creationId xmlns:a16="http://schemas.microsoft.com/office/drawing/2014/main" id="{FFF2570D-6B1B-4B8A-AA52-B432BAC013AF}"/>
                  </a:ext>
                </a:extLst>
              </p:cNvPr>
              <p:cNvSpPr>
                <a:spLocks noEditPoints="1"/>
              </p:cNvSpPr>
              <p:nvPr/>
            </p:nvSpPr>
            <p:spPr bwMode="auto">
              <a:xfrm>
                <a:off x="10217151" y="3033713"/>
                <a:ext cx="71438" cy="109538"/>
              </a:xfrm>
              <a:custGeom>
                <a:avLst/>
                <a:gdLst>
                  <a:gd name="T0" fmla="*/ 20 w 20"/>
                  <a:gd name="T1" fmla="*/ 9 h 31"/>
                  <a:gd name="T2" fmla="*/ 17 w 20"/>
                  <a:gd name="T3" fmla="*/ 17 h 31"/>
                  <a:gd name="T4" fmla="*/ 7 w 20"/>
                  <a:gd name="T5" fmla="*/ 19 h 31"/>
                  <a:gd name="T6" fmla="*/ 4 w 20"/>
                  <a:gd name="T7" fmla="*/ 19 h 31"/>
                  <a:gd name="T8" fmla="*/ 3 w 20"/>
                  <a:gd name="T9" fmla="*/ 31 h 31"/>
                  <a:gd name="T10" fmla="*/ 0 w 20"/>
                  <a:gd name="T11" fmla="*/ 31 h 31"/>
                  <a:gd name="T12" fmla="*/ 0 w 20"/>
                  <a:gd name="T13" fmla="*/ 0 h 31"/>
                  <a:gd name="T14" fmla="*/ 9 w 20"/>
                  <a:gd name="T15" fmla="*/ 0 h 31"/>
                  <a:gd name="T16" fmla="*/ 20 w 20"/>
                  <a:gd name="T17" fmla="*/ 9 h 31"/>
                  <a:gd name="T18" fmla="*/ 4 w 20"/>
                  <a:gd name="T19" fmla="*/ 16 h 31"/>
                  <a:gd name="T20" fmla="*/ 7 w 20"/>
                  <a:gd name="T21" fmla="*/ 16 h 31"/>
                  <a:gd name="T22" fmla="*/ 14 w 20"/>
                  <a:gd name="T23" fmla="*/ 14 h 31"/>
                  <a:gd name="T24" fmla="*/ 16 w 20"/>
                  <a:gd name="T25" fmla="*/ 9 h 31"/>
                  <a:gd name="T26" fmla="*/ 14 w 20"/>
                  <a:gd name="T27" fmla="*/ 5 h 31"/>
                  <a:gd name="T28" fmla="*/ 8 w 20"/>
                  <a:gd name="T29" fmla="*/ 3 h 31"/>
                  <a:gd name="T30" fmla="*/ 4 w 20"/>
                  <a:gd name="T31" fmla="*/ 3 h 31"/>
                  <a:gd name="T32" fmla="*/ 4 w 20"/>
                  <a:gd name="T33" fmla="*/ 16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 h="31">
                    <a:moveTo>
                      <a:pt x="20" y="9"/>
                    </a:moveTo>
                    <a:cubicBezTo>
                      <a:pt x="20" y="13"/>
                      <a:pt x="19" y="15"/>
                      <a:pt x="17" y="17"/>
                    </a:cubicBezTo>
                    <a:cubicBezTo>
                      <a:pt x="14" y="18"/>
                      <a:pt x="11" y="19"/>
                      <a:pt x="7" y="19"/>
                    </a:cubicBezTo>
                    <a:cubicBezTo>
                      <a:pt x="4" y="19"/>
                      <a:pt x="4" y="19"/>
                      <a:pt x="4" y="19"/>
                    </a:cubicBezTo>
                    <a:cubicBezTo>
                      <a:pt x="3" y="31"/>
                      <a:pt x="3" y="31"/>
                      <a:pt x="3" y="31"/>
                    </a:cubicBezTo>
                    <a:cubicBezTo>
                      <a:pt x="0" y="31"/>
                      <a:pt x="0" y="31"/>
                      <a:pt x="0" y="31"/>
                    </a:cubicBezTo>
                    <a:cubicBezTo>
                      <a:pt x="0" y="0"/>
                      <a:pt x="0" y="0"/>
                      <a:pt x="0" y="0"/>
                    </a:cubicBezTo>
                    <a:cubicBezTo>
                      <a:pt x="9" y="0"/>
                      <a:pt x="9" y="0"/>
                      <a:pt x="9" y="0"/>
                    </a:cubicBezTo>
                    <a:cubicBezTo>
                      <a:pt x="16" y="0"/>
                      <a:pt x="20" y="3"/>
                      <a:pt x="20" y="9"/>
                    </a:cubicBezTo>
                    <a:close/>
                    <a:moveTo>
                      <a:pt x="4" y="16"/>
                    </a:moveTo>
                    <a:cubicBezTo>
                      <a:pt x="7" y="16"/>
                      <a:pt x="7" y="16"/>
                      <a:pt x="7" y="16"/>
                    </a:cubicBezTo>
                    <a:cubicBezTo>
                      <a:pt x="10" y="16"/>
                      <a:pt x="13" y="15"/>
                      <a:pt x="14" y="14"/>
                    </a:cubicBezTo>
                    <a:cubicBezTo>
                      <a:pt x="15" y="13"/>
                      <a:pt x="16" y="12"/>
                      <a:pt x="16" y="9"/>
                    </a:cubicBezTo>
                    <a:cubicBezTo>
                      <a:pt x="16" y="7"/>
                      <a:pt x="16" y="6"/>
                      <a:pt x="14" y="5"/>
                    </a:cubicBezTo>
                    <a:cubicBezTo>
                      <a:pt x="13" y="4"/>
                      <a:pt x="11" y="3"/>
                      <a:pt x="8" y="3"/>
                    </a:cubicBezTo>
                    <a:cubicBezTo>
                      <a:pt x="4" y="3"/>
                      <a:pt x="4" y="3"/>
                      <a:pt x="4" y="3"/>
                    </a:cubicBezTo>
                    <a:lnTo>
                      <a:pt x="4" y="16"/>
                    </a:lnTo>
                    <a:close/>
                  </a:path>
                </a:pathLst>
              </a:custGeom>
              <a:solidFill>
                <a:srgbClr val="EDB9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477" name="Freeform 412">
                <a:extLst>
                  <a:ext uri="{FF2B5EF4-FFF2-40B4-BE49-F238E27FC236}">
                    <a16:creationId xmlns:a16="http://schemas.microsoft.com/office/drawing/2014/main" id="{9BB92261-31FF-4581-B000-FA28BFD4B4C1}"/>
                  </a:ext>
                </a:extLst>
              </p:cNvPr>
              <p:cNvSpPr>
                <a:spLocks noEditPoints="1"/>
              </p:cNvSpPr>
              <p:nvPr/>
            </p:nvSpPr>
            <p:spPr bwMode="auto">
              <a:xfrm>
                <a:off x="10325101" y="3036888"/>
                <a:ext cx="103188" cy="117475"/>
              </a:xfrm>
              <a:custGeom>
                <a:avLst/>
                <a:gdLst>
                  <a:gd name="T0" fmla="*/ 29 w 29"/>
                  <a:gd name="T1" fmla="*/ 18 h 33"/>
                  <a:gd name="T2" fmla="*/ 24 w 29"/>
                  <a:gd name="T3" fmla="*/ 29 h 33"/>
                  <a:gd name="T4" fmla="*/ 13 w 29"/>
                  <a:gd name="T5" fmla="*/ 33 h 33"/>
                  <a:gd name="T6" fmla="*/ 3 w 29"/>
                  <a:gd name="T7" fmla="*/ 27 h 33"/>
                  <a:gd name="T8" fmla="*/ 0 w 29"/>
                  <a:gd name="T9" fmla="*/ 15 h 33"/>
                  <a:gd name="T10" fmla="*/ 5 w 29"/>
                  <a:gd name="T11" fmla="*/ 4 h 33"/>
                  <a:gd name="T12" fmla="*/ 16 w 29"/>
                  <a:gd name="T13" fmla="*/ 0 h 33"/>
                  <a:gd name="T14" fmla="*/ 26 w 29"/>
                  <a:gd name="T15" fmla="*/ 6 h 33"/>
                  <a:gd name="T16" fmla="*/ 29 w 29"/>
                  <a:gd name="T17" fmla="*/ 18 h 33"/>
                  <a:gd name="T18" fmla="*/ 4 w 29"/>
                  <a:gd name="T19" fmla="*/ 16 h 33"/>
                  <a:gd name="T20" fmla="*/ 6 w 29"/>
                  <a:gd name="T21" fmla="*/ 25 h 33"/>
                  <a:gd name="T22" fmla="*/ 13 w 29"/>
                  <a:gd name="T23" fmla="*/ 29 h 33"/>
                  <a:gd name="T24" fmla="*/ 22 w 29"/>
                  <a:gd name="T25" fmla="*/ 27 h 33"/>
                  <a:gd name="T26" fmla="*/ 25 w 29"/>
                  <a:gd name="T27" fmla="*/ 17 h 33"/>
                  <a:gd name="T28" fmla="*/ 23 w 29"/>
                  <a:gd name="T29" fmla="*/ 8 h 33"/>
                  <a:gd name="T30" fmla="*/ 16 w 29"/>
                  <a:gd name="T31" fmla="*/ 4 h 33"/>
                  <a:gd name="T32" fmla="*/ 7 w 29"/>
                  <a:gd name="T33" fmla="*/ 6 h 33"/>
                  <a:gd name="T34" fmla="*/ 4 w 29"/>
                  <a:gd name="T35" fmla="*/ 16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9" h="33">
                    <a:moveTo>
                      <a:pt x="29" y="18"/>
                    </a:moveTo>
                    <a:cubicBezTo>
                      <a:pt x="28" y="23"/>
                      <a:pt x="27" y="27"/>
                      <a:pt x="24" y="29"/>
                    </a:cubicBezTo>
                    <a:cubicBezTo>
                      <a:pt x="21" y="32"/>
                      <a:pt x="18" y="33"/>
                      <a:pt x="13" y="33"/>
                    </a:cubicBezTo>
                    <a:cubicBezTo>
                      <a:pt x="9" y="32"/>
                      <a:pt x="5" y="31"/>
                      <a:pt x="3" y="27"/>
                    </a:cubicBezTo>
                    <a:cubicBezTo>
                      <a:pt x="1" y="24"/>
                      <a:pt x="0" y="20"/>
                      <a:pt x="0" y="15"/>
                    </a:cubicBezTo>
                    <a:cubicBezTo>
                      <a:pt x="0" y="10"/>
                      <a:pt x="2" y="6"/>
                      <a:pt x="5" y="4"/>
                    </a:cubicBezTo>
                    <a:cubicBezTo>
                      <a:pt x="8" y="1"/>
                      <a:pt x="11" y="0"/>
                      <a:pt x="16" y="0"/>
                    </a:cubicBezTo>
                    <a:cubicBezTo>
                      <a:pt x="20" y="1"/>
                      <a:pt x="24" y="2"/>
                      <a:pt x="26" y="6"/>
                    </a:cubicBezTo>
                    <a:cubicBezTo>
                      <a:pt x="28" y="9"/>
                      <a:pt x="29" y="13"/>
                      <a:pt x="29" y="18"/>
                    </a:cubicBezTo>
                    <a:close/>
                    <a:moveTo>
                      <a:pt x="4" y="16"/>
                    </a:moveTo>
                    <a:cubicBezTo>
                      <a:pt x="4" y="20"/>
                      <a:pt x="4" y="23"/>
                      <a:pt x="6" y="25"/>
                    </a:cubicBezTo>
                    <a:cubicBezTo>
                      <a:pt x="7" y="28"/>
                      <a:pt x="10" y="29"/>
                      <a:pt x="13" y="29"/>
                    </a:cubicBezTo>
                    <a:cubicBezTo>
                      <a:pt x="17" y="30"/>
                      <a:pt x="20" y="29"/>
                      <a:pt x="22" y="27"/>
                    </a:cubicBezTo>
                    <a:cubicBezTo>
                      <a:pt x="23" y="25"/>
                      <a:pt x="25" y="22"/>
                      <a:pt x="25" y="17"/>
                    </a:cubicBezTo>
                    <a:cubicBezTo>
                      <a:pt x="25" y="13"/>
                      <a:pt x="25" y="10"/>
                      <a:pt x="23" y="8"/>
                    </a:cubicBezTo>
                    <a:cubicBezTo>
                      <a:pt x="22" y="5"/>
                      <a:pt x="19" y="4"/>
                      <a:pt x="16" y="4"/>
                    </a:cubicBezTo>
                    <a:cubicBezTo>
                      <a:pt x="12" y="3"/>
                      <a:pt x="9" y="4"/>
                      <a:pt x="7" y="6"/>
                    </a:cubicBezTo>
                    <a:cubicBezTo>
                      <a:pt x="5" y="8"/>
                      <a:pt x="4" y="11"/>
                      <a:pt x="4" y="16"/>
                    </a:cubicBezTo>
                    <a:close/>
                  </a:path>
                </a:pathLst>
              </a:custGeom>
              <a:solidFill>
                <a:srgbClr val="EDB9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478" name="Freeform 413">
                <a:extLst>
                  <a:ext uri="{FF2B5EF4-FFF2-40B4-BE49-F238E27FC236}">
                    <a16:creationId xmlns:a16="http://schemas.microsoft.com/office/drawing/2014/main" id="{65C891DA-EE14-4812-AC56-38545B87DEEF}"/>
                  </a:ext>
                </a:extLst>
              </p:cNvPr>
              <p:cNvSpPr>
                <a:spLocks/>
              </p:cNvSpPr>
              <p:nvPr/>
            </p:nvSpPr>
            <p:spPr bwMode="auto">
              <a:xfrm>
                <a:off x="10463213" y="3051176"/>
                <a:ext cx="60325" cy="117475"/>
              </a:xfrm>
              <a:custGeom>
                <a:avLst/>
                <a:gdLst>
                  <a:gd name="T0" fmla="*/ 0 w 38"/>
                  <a:gd name="T1" fmla="*/ 69 h 74"/>
                  <a:gd name="T2" fmla="*/ 9 w 38"/>
                  <a:gd name="T3" fmla="*/ 0 h 74"/>
                  <a:gd name="T4" fmla="*/ 18 w 38"/>
                  <a:gd name="T5" fmla="*/ 0 h 74"/>
                  <a:gd name="T6" fmla="*/ 9 w 38"/>
                  <a:gd name="T7" fmla="*/ 63 h 74"/>
                  <a:gd name="T8" fmla="*/ 38 w 38"/>
                  <a:gd name="T9" fmla="*/ 67 h 74"/>
                  <a:gd name="T10" fmla="*/ 38 w 38"/>
                  <a:gd name="T11" fmla="*/ 74 h 74"/>
                  <a:gd name="T12" fmla="*/ 0 w 38"/>
                  <a:gd name="T13" fmla="*/ 69 h 74"/>
                </a:gdLst>
                <a:ahLst/>
                <a:cxnLst>
                  <a:cxn ang="0">
                    <a:pos x="T0" y="T1"/>
                  </a:cxn>
                  <a:cxn ang="0">
                    <a:pos x="T2" y="T3"/>
                  </a:cxn>
                  <a:cxn ang="0">
                    <a:pos x="T4" y="T5"/>
                  </a:cxn>
                  <a:cxn ang="0">
                    <a:pos x="T6" y="T7"/>
                  </a:cxn>
                  <a:cxn ang="0">
                    <a:pos x="T8" y="T9"/>
                  </a:cxn>
                  <a:cxn ang="0">
                    <a:pos x="T10" y="T11"/>
                  </a:cxn>
                  <a:cxn ang="0">
                    <a:pos x="T12" y="T13"/>
                  </a:cxn>
                </a:cxnLst>
                <a:rect l="0" t="0" r="r" b="b"/>
                <a:pathLst>
                  <a:path w="38" h="74">
                    <a:moveTo>
                      <a:pt x="0" y="69"/>
                    </a:moveTo>
                    <a:lnTo>
                      <a:pt x="9" y="0"/>
                    </a:lnTo>
                    <a:lnTo>
                      <a:pt x="18" y="0"/>
                    </a:lnTo>
                    <a:lnTo>
                      <a:pt x="9" y="63"/>
                    </a:lnTo>
                    <a:lnTo>
                      <a:pt x="38" y="67"/>
                    </a:lnTo>
                    <a:lnTo>
                      <a:pt x="38" y="74"/>
                    </a:lnTo>
                    <a:lnTo>
                      <a:pt x="0" y="69"/>
                    </a:lnTo>
                    <a:close/>
                  </a:path>
                </a:pathLst>
              </a:custGeom>
              <a:solidFill>
                <a:srgbClr val="EDB9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479" name="Freeform 414">
                <a:extLst>
                  <a:ext uri="{FF2B5EF4-FFF2-40B4-BE49-F238E27FC236}">
                    <a16:creationId xmlns:a16="http://schemas.microsoft.com/office/drawing/2014/main" id="{45D86E43-3583-44D3-900C-9FDAE366612B}"/>
                  </a:ext>
                </a:extLst>
              </p:cNvPr>
              <p:cNvSpPr>
                <a:spLocks/>
              </p:cNvSpPr>
              <p:nvPr/>
            </p:nvSpPr>
            <p:spPr bwMode="auto">
              <a:xfrm>
                <a:off x="10555288" y="3065463"/>
                <a:ext cx="36513" cy="114300"/>
              </a:xfrm>
              <a:custGeom>
                <a:avLst/>
                <a:gdLst>
                  <a:gd name="T0" fmla="*/ 0 w 23"/>
                  <a:gd name="T1" fmla="*/ 69 h 72"/>
                  <a:gd name="T2" fmla="*/ 14 w 23"/>
                  <a:gd name="T3" fmla="*/ 0 h 72"/>
                  <a:gd name="T4" fmla="*/ 23 w 23"/>
                  <a:gd name="T5" fmla="*/ 2 h 72"/>
                  <a:gd name="T6" fmla="*/ 9 w 23"/>
                  <a:gd name="T7" fmla="*/ 72 h 72"/>
                  <a:gd name="T8" fmla="*/ 0 w 23"/>
                  <a:gd name="T9" fmla="*/ 69 h 72"/>
                </a:gdLst>
                <a:ahLst/>
                <a:cxnLst>
                  <a:cxn ang="0">
                    <a:pos x="T0" y="T1"/>
                  </a:cxn>
                  <a:cxn ang="0">
                    <a:pos x="T2" y="T3"/>
                  </a:cxn>
                  <a:cxn ang="0">
                    <a:pos x="T4" y="T5"/>
                  </a:cxn>
                  <a:cxn ang="0">
                    <a:pos x="T6" y="T7"/>
                  </a:cxn>
                  <a:cxn ang="0">
                    <a:pos x="T8" y="T9"/>
                  </a:cxn>
                </a:cxnLst>
                <a:rect l="0" t="0" r="r" b="b"/>
                <a:pathLst>
                  <a:path w="23" h="72">
                    <a:moveTo>
                      <a:pt x="0" y="69"/>
                    </a:moveTo>
                    <a:lnTo>
                      <a:pt x="14" y="0"/>
                    </a:lnTo>
                    <a:lnTo>
                      <a:pt x="23" y="2"/>
                    </a:lnTo>
                    <a:lnTo>
                      <a:pt x="9" y="72"/>
                    </a:lnTo>
                    <a:lnTo>
                      <a:pt x="0" y="69"/>
                    </a:lnTo>
                    <a:close/>
                  </a:path>
                </a:pathLst>
              </a:custGeom>
              <a:solidFill>
                <a:srgbClr val="EDB9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480" name="Freeform 415">
                <a:extLst>
                  <a:ext uri="{FF2B5EF4-FFF2-40B4-BE49-F238E27FC236}">
                    <a16:creationId xmlns:a16="http://schemas.microsoft.com/office/drawing/2014/main" id="{6FD84479-D196-4157-9A5A-DB8836927091}"/>
                  </a:ext>
                </a:extLst>
              </p:cNvPr>
              <p:cNvSpPr>
                <a:spLocks/>
              </p:cNvSpPr>
              <p:nvPr/>
            </p:nvSpPr>
            <p:spPr bwMode="auto">
              <a:xfrm>
                <a:off x="10615613" y="3082926"/>
                <a:ext cx="100013" cy="117475"/>
              </a:xfrm>
              <a:custGeom>
                <a:avLst/>
                <a:gdLst>
                  <a:gd name="T0" fmla="*/ 19 w 28"/>
                  <a:gd name="T1" fmla="*/ 4 h 33"/>
                  <a:gd name="T2" fmla="*/ 10 w 28"/>
                  <a:gd name="T3" fmla="*/ 6 h 33"/>
                  <a:gd name="T4" fmla="*/ 5 w 28"/>
                  <a:gd name="T5" fmla="*/ 14 h 33"/>
                  <a:gd name="T6" fmla="*/ 6 w 28"/>
                  <a:gd name="T7" fmla="*/ 24 h 33"/>
                  <a:gd name="T8" fmla="*/ 13 w 28"/>
                  <a:gd name="T9" fmla="*/ 29 h 33"/>
                  <a:gd name="T10" fmla="*/ 21 w 28"/>
                  <a:gd name="T11" fmla="*/ 30 h 33"/>
                  <a:gd name="T12" fmla="*/ 20 w 28"/>
                  <a:gd name="T13" fmla="*/ 33 h 33"/>
                  <a:gd name="T14" fmla="*/ 12 w 28"/>
                  <a:gd name="T15" fmla="*/ 32 h 33"/>
                  <a:gd name="T16" fmla="*/ 3 w 28"/>
                  <a:gd name="T17" fmla="*/ 26 h 33"/>
                  <a:gd name="T18" fmla="*/ 2 w 28"/>
                  <a:gd name="T19" fmla="*/ 13 h 33"/>
                  <a:gd name="T20" fmla="*/ 5 w 28"/>
                  <a:gd name="T21" fmla="*/ 6 h 33"/>
                  <a:gd name="T22" fmla="*/ 12 w 28"/>
                  <a:gd name="T23" fmla="*/ 1 h 33"/>
                  <a:gd name="T24" fmla="*/ 20 w 28"/>
                  <a:gd name="T25" fmla="*/ 1 h 33"/>
                  <a:gd name="T26" fmla="*/ 28 w 28"/>
                  <a:gd name="T27" fmla="*/ 5 h 33"/>
                  <a:gd name="T28" fmla="*/ 26 w 28"/>
                  <a:gd name="T29" fmla="*/ 8 h 33"/>
                  <a:gd name="T30" fmla="*/ 19 w 28"/>
                  <a:gd name="T31" fmla="*/ 4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 h="33">
                    <a:moveTo>
                      <a:pt x="19" y="4"/>
                    </a:moveTo>
                    <a:cubicBezTo>
                      <a:pt x="16" y="4"/>
                      <a:pt x="13" y="4"/>
                      <a:pt x="10" y="6"/>
                    </a:cubicBezTo>
                    <a:cubicBezTo>
                      <a:pt x="8" y="8"/>
                      <a:pt x="6" y="10"/>
                      <a:pt x="5" y="14"/>
                    </a:cubicBezTo>
                    <a:cubicBezTo>
                      <a:pt x="4" y="18"/>
                      <a:pt x="5" y="22"/>
                      <a:pt x="6" y="24"/>
                    </a:cubicBezTo>
                    <a:cubicBezTo>
                      <a:pt x="7" y="27"/>
                      <a:pt x="10" y="29"/>
                      <a:pt x="13" y="29"/>
                    </a:cubicBezTo>
                    <a:cubicBezTo>
                      <a:pt x="16" y="30"/>
                      <a:pt x="18" y="30"/>
                      <a:pt x="21" y="30"/>
                    </a:cubicBezTo>
                    <a:cubicBezTo>
                      <a:pt x="20" y="33"/>
                      <a:pt x="20" y="33"/>
                      <a:pt x="20" y="33"/>
                    </a:cubicBezTo>
                    <a:cubicBezTo>
                      <a:pt x="18" y="33"/>
                      <a:pt x="15" y="33"/>
                      <a:pt x="12" y="32"/>
                    </a:cubicBezTo>
                    <a:cubicBezTo>
                      <a:pt x="8" y="31"/>
                      <a:pt x="4" y="29"/>
                      <a:pt x="3" y="26"/>
                    </a:cubicBezTo>
                    <a:cubicBezTo>
                      <a:pt x="1" y="23"/>
                      <a:pt x="0" y="18"/>
                      <a:pt x="2" y="13"/>
                    </a:cubicBezTo>
                    <a:cubicBezTo>
                      <a:pt x="2" y="10"/>
                      <a:pt x="4" y="8"/>
                      <a:pt x="5" y="6"/>
                    </a:cubicBezTo>
                    <a:cubicBezTo>
                      <a:pt x="7" y="3"/>
                      <a:pt x="9" y="2"/>
                      <a:pt x="12" y="1"/>
                    </a:cubicBezTo>
                    <a:cubicBezTo>
                      <a:pt x="14" y="0"/>
                      <a:pt x="17" y="0"/>
                      <a:pt x="20" y="1"/>
                    </a:cubicBezTo>
                    <a:cubicBezTo>
                      <a:pt x="23" y="2"/>
                      <a:pt x="26" y="3"/>
                      <a:pt x="28" y="5"/>
                    </a:cubicBezTo>
                    <a:cubicBezTo>
                      <a:pt x="26" y="8"/>
                      <a:pt x="26" y="8"/>
                      <a:pt x="26" y="8"/>
                    </a:cubicBezTo>
                    <a:cubicBezTo>
                      <a:pt x="24" y="6"/>
                      <a:pt x="22" y="5"/>
                      <a:pt x="19" y="4"/>
                    </a:cubicBezTo>
                    <a:close/>
                  </a:path>
                </a:pathLst>
              </a:custGeom>
              <a:solidFill>
                <a:srgbClr val="EDB9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481" name="Freeform 416">
                <a:extLst>
                  <a:ext uri="{FF2B5EF4-FFF2-40B4-BE49-F238E27FC236}">
                    <a16:creationId xmlns:a16="http://schemas.microsoft.com/office/drawing/2014/main" id="{B72AAB53-1E61-43DF-81E4-8A5AF7A35979}"/>
                  </a:ext>
                </a:extLst>
              </p:cNvPr>
              <p:cNvSpPr>
                <a:spLocks/>
              </p:cNvSpPr>
              <p:nvPr/>
            </p:nvSpPr>
            <p:spPr bwMode="auto">
              <a:xfrm>
                <a:off x="10726738" y="3105151"/>
                <a:ext cx="42863" cy="112713"/>
              </a:xfrm>
              <a:custGeom>
                <a:avLst/>
                <a:gdLst>
                  <a:gd name="T0" fmla="*/ 0 w 27"/>
                  <a:gd name="T1" fmla="*/ 69 h 71"/>
                  <a:gd name="T2" fmla="*/ 18 w 27"/>
                  <a:gd name="T3" fmla="*/ 0 h 71"/>
                  <a:gd name="T4" fmla="*/ 27 w 27"/>
                  <a:gd name="T5" fmla="*/ 2 h 71"/>
                  <a:gd name="T6" fmla="*/ 7 w 27"/>
                  <a:gd name="T7" fmla="*/ 71 h 71"/>
                  <a:gd name="T8" fmla="*/ 0 w 27"/>
                  <a:gd name="T9" fmla="*/ 69 h 71"/>
                </a:gdLst>
                <a:ahLst/>
                <a:cxnLst>
                  <a:cxn ang="0">
                    <a:pos x="T0" y="T1"/>
                  </a:cxn>
                  <a:cxn ang="0">
                    <a:pos x="T2" y="T3"/>
                  </a:cxn>
                  <a:cxn ang="0">
                    <a:pos x="T4" y="T5"/>
                  </a:cxn>
                  <a:cxn ang="0">
                    <a:pos x="T6" y="T7"/>
                  </a:cxn>
                  <a:cxn ang="0">
                    <a:pos x="T8" y="T9"/>
                  </a:cxn>
                </a:cxnLst>
                <a:rect l="0" t="0" r="r" b="b"/>
                <a:pathLst>
                  <a:path w="27" h="71">
                    <a:moveTo>
                      <a:pt x="0" y="69"/>
                    </a:moveTo>
                    <a:lnTo>
                      <a:pt x="18" y="0"/>
                    </a:lnTo>
                    <a:lnTo>
                      <a:pt x="27" y="2"/>
                    </a:lnTo>
                    <a:lnTo>
                      <a:pt x="7" y="71"/>
                    </a:lnTo>
                    <a:lnTo>
                      <a:pt x="0" y="69"/>
                    </a:lnTo>
                    <a:close/>
                  </a:path>
                </a:pathLst>
              </a:custGeom>
              <a:solidFill>
                <a:srgbClr val="EDB9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482" name="Freeform 417">
                <a:extLst>
                  <a:ext uri="{FF2B5EF4-FFF2-40B4-BE49-F238E27FC236}">
                    <a16:creationId xmlns:a16="http://schemas.microsoft.com/office/drawing/2014/main" id="{0C0E4F56-E66E-43F8-BC37-A6F149947278}"/>
                  </a:ext>
                </a:extLst>
              </p:cNvPr>
              <p:cNvSpPr>
                <a:spLocks/>
              </p:cNvSpPr>
              <p:nvPr/>
            </p:nvSpPr>
            <p:spPr bwMode="auto">
              <a:xfrm>
                <a:off x="10780713" y="3122613"/>
                <a:ext cx="95250" cy="128588"/>
              </a:xfrm>
              <a:custGeom>
                <a:avLst/>
                <a:gdLst>
                  <a:gd name="T0" fmla="*/ 38 w 60"/>
                  <a:gd name="T1" fmla="*/ 81 h 81"/>
                  <a:gd name="T2" fmla="*/ 0 w 60"/>
                  <a:gd name="T3" fmla="*/ 67 h 81"/>
                  <a:gd name="T4" fmla="*/ 22 w 60"/>
                  <a:gd name="T5" fmla="*/ 0 h 81"/>
                  <a:gd name="T6" fmla="*/ 60 w 60"/>
                  <a:gd name="T7" fmla="*/ 13 h 81"/>
                  <a:gd name="T8" fmla="*/ 58 w 60"/>
                  <a:gd name="T9" fmla="*/ 20 h 81"/>
                  <a:gd name="T10" fmla="*/ 29 w 60"/>
                  <a:gd name="T11" fmla="*/ 9 h 81"/>
                  <a:gd name="T12" fmla="*/ 20 w 60"/>
                  <a:gd name="T13" fmla="*/ 31 h 81"/>
                  <a:gd name="T14" fmla="*/ 49 w 60"/>
                  <a:gd name="T15" fmla="*/ 40 h 81"/>
                  <a:gd name="T16" fmla="*/ 47 w 60"/>
                  <a:gd name="T17" fmla="*/ 47 h 81"/>
                  <a:gd name="T18" fmla="*/ 18 w 60"/>
                  <a:gd name="T19" fmla="*/ 38 h 81"/>
                  <a:gd name="T20" fmla="*/ 11 w 60"/>
                  <a:gd name="T21" fmla="*/ 63 h 81"/>
                  <a:gd name="T22" fmla="*/ 40 w 60"/>
                  <a:gd name="T23" fmla="*/ 72 h 81"/>
                  <a:gd name="T24" fmla="*/ 38 w 60"/>
                  <a:gd name="T25" fmla="*/ 8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0" h="81">
                    <a:moveTo>
                      <a:pt x="38" y="81"/>
                    </a:moveTo>
                    <a:lnTo>
                      <a:pt x="0" y="67"/>
                    </a:lnTo>
                    <a:lnTo>
                      <a:pt x="22" y="0"/>
                    </a:lnTo>
                    <a:lnTo>
                      <a:pt x="60" y="13"/>
                    </a:lnTo>
                    <a:lnTo>
                      <a:pt x="58" y="20"/>
                    </a:lnTo>
                    <a:lnTo>
                      <a:pt x="29" y="9"/>
                    </a:lnTo>
                    <a:lnTo>
                      <a:pt x="20" y="31"/>
                    </a:lnTo>
                    <a:lnTo>
                      <a:pt x="49" y="40"/>
                    </a:lnTo>
                    <a:lnTo>
                      <a:pt x="47" y="47"/>
                    </a:lnTo>
                    <a:lnTo>
                      <a:pt x="18" y="38"/>
                    </a:lnTo>
                    <a:lnTo>
                      <a:pt x="11" y="63"/>
                    </a:lnTo>
                    <a:lnTo>
                      <a:pt x="40" y="72"/>
                    </a:lnTo>
                    <a:lnTo>
                      <a:pt x="38" y="81"/>
                    </a:lnTo>
                    <a:close/>
                  </a:path>
                </a:pathLst>
              </a:custGeom>
              <a:solidFill>
                <a:srgbClr val="EDB9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483" name="Freeform 418">
                <a:extLst>
                  <a:ext uri="{FF2B5EF4-FFF2-40B4-BE49-F238E27FC236}">
                    <a16:creationId xmlns:a16="http://schemas.microsoft.com/office/drawing/2014/main" id="{BE45A159-B754-407D-A70E-709DE4C1A5E1}"/>
                  </a:ext>
                </a:extLst>
              </p:cNvPr>
              <p:cNvSpPr>
                <a:spLocks/>
              </p:cNvSpPr>
              <p:nvPr/>
            </p:nvSpPr>
            <p:spPr bwMode="auto">
              <a:xfrm>
                <a:off x="10872788" y="3160713"/>
                <a:ext cx="100013" cy="119063"/>
              </a:xfrm>
              <a:custGeom>
                <a:avLst/>
                <a:gdLst>
                  <a:gd name="T0" fmla="*/ 22 w 28"/>
                  <a:gd name="T1" fmla="*/ 27 h 33"/>
                  <a:gd name="T2" fmla="*/ 16 w 28"/>
                  <a:gd name="T3" fmla="*/ 32 h 33"/>
                  <a:gd name="T4" fmla="*/ 8 w 28"/>
                  <a:gd name="T5" fmla="*/ 31 h 33"/>
                  <a:gd name="T6" fmla="*/ 0 w 28"/>
                  <a:gd name="T7" fmla="*/ 27 h 33"/>
                  <a:gd name="T8" fmla="*/ 2 w 28"/>
                  <a:gd name="T9" fmla="*/ 23 h 33"/>
                  <a:gd name="T10" fmla="*/ 5 w 28"/>
                  <a:gd name="T11" fmla="*/ 26 h 33"/>
                  <a:gd name="T12" fmla="*/ 9 w 28"/>
                  <a:gd name="T13" fmla="*/ 28 h 33"/>
                  <a:gd name="T14" fmla="*/ 15 w 28"/>
                  <a:gd name="T15" fmla="*/ 29 h 33"/>
                  <a:gd name="T16" fmla="*/ 18 w 28"/>
                  <a:gd name="T17" fmla="*/ 26 h 33"/>
                  <a:gd name="T18" fmla="*/ 18 w 28"/>
                  <a:gd name="T19" fmla="*/ 23 h 33"/>
                  <a:gd name="T20" fmla="*/ 17 w 28"/>
                  <a:gd name="T21" fmla="*/ 20 h 33"/>
                  <a:gd name="T22" fmla="*/ 13 w 28"/>
                  <a:gd name="T23" fmla="*/ 17 h 33"/>
                  <a:gd name="T24" fmla="*/ 9 w 28"/>
                  <a:gd name="T25" fmla="*/ 11 h 33"/>
                  <a:gd name="T26" fmla="*/ 9 w 28"/>
                  <a:gd name="T27" fmla="*/ 5 h 33"/>
                  <a:gd name="T28" fmla="*/ 14 w 28"/>
                  <a:gd name="T29" fmla="*/ 1 h 33"/>
                  <a:gd name="T30" fmla="*/ 21 w 28"/>
                  <a:gd name="T31" fmla="*/ 1 h 33"/>
                  <a:gd name="T32" fmla="*/ 28 w 28"/>
                  <a:gd name="T33" fmla="*/ 6 h 33"/>
                  <a:gd name="T34" fmla="*/ 26 w 28"/>
                  <a:gd name="T35" fmla="*/ 9 h 33"/>
                  <a:gd name="T36" fmla="*/ 20 w 28"/>
                  <a:gd name="T37" fmla="*/ 4 h 33"/>
                  <a:gd name="T38" fmla="*/ 15 w 28"/>
                  <a:gd name="T39" fmla="*/ 4 h 33"/>
                  <a:gd name="T40" fmla="*/ 12 w 28"/>
                  <a:gd name="T41" fmla="*/ 7 h 33"/>
                  <a:gd name="T42" fmla="*/ 12 w 28"/>
                  <a:gd name="T43" fmla="*/ 9 h 33"/>
                  <a:gd name="T44" fmla="*/ 13 w 28"/>
                  <a:gd name="T45" fmla="*/ 12 h 33"/>
                  <a:gd name="T46" fmla="*/ 17 w 28"/>
                  <a:gd name="T47" fmla="*/ 15 h 33"/>
                  <a:gd name="T48" fmla="*/ 22 w 28"/>
                  <a:gd name="T49" fmla="*/ 21 h 33"/>
                  <a:gd name="T50" fmla="*/ 22 w 28"/>
                  <a:gd name="T51" fmla="*/ 27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8" h="33">
                    <a:moveTo>
                      <a:pt x="22" y="27"/>
                    </a:moveTo>
                    <a:cubicBezTo>
                      <a:pt x="21" y="29"/>
                      <a:pt x="19" y="31"/>
                      <a:pt x="16" y="32"/>
                    </a:cubicBezTo>
                    <a:cubicBezTo>
                      <a:pt x="14" y="33"/>
                      <a:pt x="11" y="32"/>
                      <a:pt x="8" y="31"/>
                    </a:cubicBezTo>
                    <a:cubicBezTo>
                      <a:pt x="4" y="30"/>
                      <a:pt x="2" y="28"/>
                      <a:pt x="0" y="27"/>
                    </a:cubicBezTo>
                    <a:cubicBezTo>
                      <a:pt x="2" y="23"/>
                      <a:pt x="2" y="23"/>
                      <a:pt x="2" y="23"/>
                    </a:cubicBezTo>
                    <a:cubicBezTo>
                      <a:pt x="3" y="24"/>
                      <a:pt x="4" y="25"/>
                      <a:pt x="5" y="26"/>
                    </a:cubicBezTo>
                    <a:cubicBezTo>
                      <a:pt x="6" y="27"/>
                      <a:pt x="8" y="28"/>
                      <a:pt x="9" y="28"/>
                    </a:cubicBezTo>
                    <a:cubicBezTo>
                      <a:pt x="12" y="29"/>
                      <a:pt x="13" y="29"/>
                      <a:pt x="15" y="29"/>
                    </a:cubicBezTo>
                    <a:cubicBezTo>
                      <a:pt x="16" y="28"/>
                      <a:pt x="17" y="27"/>
                      <a:pt x="18" y="26"/>
                    </a:cubicBezTo>
                    <a:cubicBezTo>
                      <a:pt x="18" y="25"/>
                      <a:pt x="18" y="24"/>
                      <a:pt x="18" y="23"/>
                    </a:cubicBezTo>
                    <a:cubicBezTo>
                      <a:pt x="18" y="22"/>
                      <a:pt x="18" y="21"/>
                      <a:pt x="17" y="20"/>
                    </a:cubicBezTo>
                    <a:cubicBezTo>
                      <a:pt x="16" y="20"/>
                      <a:pt x="15" y="18"/>
                      <a:pt x="13" y="17"/>
                    </a:cubicBezTo>
                    <a:cubicBezTo>
                      <a:pt x="11" y="15"/>
                      <a:pt x="9" y="13"/>
                      <a:pt x="9" y="11"/>
                    </a:cubicBezTo>
                    <a:cubicBezTo>
                      <a:pt x="8" y="10"/>
                      <a:pt x="8" y="8"/>
                      <a:pt x="9" y="5"/>
                    </a:cubicBezTo>
                    <a:cubicBezTo>
                      <a:pt x="10" y="3"/>
                      <a:pt x="11" y="2"/>
                      <a:pt x="14" y="1"/>
                    </a:cubicBezTo>
                    <a:cubicBezTo>
                      <a:pt x="16" y="0"/>
                      <a:pt x="18" y="0"/>
                      <a:pt x="21" y="1"/>
                    </a:cubicBezTo>
                    <a:cubicBezTo>
                      <a:pt x="24" y="3"/>
                      <a:pt x="26" y="4"/>
                      <a:pt x="28" y="6"/>
                    </a:cubicBezTo>
                    <a:cubicBezTo>
                      <a:pt x="26" y="9"/>
                      <a:pt x="26" y="9"/>
                      <a:pt x="26" y="9"/>
                    </a:cubicBezTo>
                    <a:cubicBezTo>
                      <a:pt x="24" y="7"/>
                      <a:pt x="22" y="5"/>
                      <a:pt x="20" y="4"/>
                    </a:cubicBezTo>
                    <a:cubicBezTo>
                      <a:pt x="18" y="4"/>
                      <a:pt x="16" y="4"/>
                      <a:pt x="15" y="4"/>
                    </a:cubicBezTo>
                    <a:cubicBezTo>
                      <a:pt x="14" y="4"/>
                      <a:pt x="13" y="5"/>
                      <a:pt x="12" y="7"/>
                    </a:cubicBezTo>
                    <a:cubicBezTo>
                      <a:pt x="12" y="8"/>
                      <a:pt x="12" y="9"/>
                      <a:pt x="12" y="9"/>
                    </a:cubicBezTo>
                    <a:cubicBezTo>
                      <a:pt x="12" y="10"/>
                      <a:pt x="13" y="11"/>
                      <a:pt x="13" y="12"/>
                    </a:cubicBezTo>
                    <a:cubicBezTo>
                      <a:pt x="14" y="13"/>
                      <a:pt x="15" y="14"/>
                      <a:pt x="17" y="15"/>
                    </a:cubicBezTo>
                    <a:cubicBezTo>
                      <a:pt x="19" y="18"/>
                      <a:pt x="21" y="20"/>
                      <a:pt x="22" y="21"/>
                    </a:cubicBezTo>
                    <a:cubicBezTo>
                      <a:pt x="22" y="23"/>
                      <a:pt x="22" y="25"/>
                      <a:pt x="22" y="27"/>
                    </a:cubicBezTo>
                    <a:close/>
                  </a:path>
                </a:pathLst>
              </a:custGeom>
              <a:solidFill>
                <a:srgbClr val="EDB9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484" name="Freeform 419">
                <a:extLst>
                  <a:ext uri="{FF2B5EF4-FFF2-40B4-BE49-F238E27FC236}">
                    <a16:creationId xmlns:a16="http://schemas.microsoft.com/office/drawing/2014/main" id="{3D201FD7-566E-4C62-8413-679AF6982782}"/>
                  </a:ext>
                </a:extLst>
              </p:cNvPr>
              <p:cNvSpPr>
                <a:spLocks noEditPoints="1"/>
              </p:cNvSpPr>
              <p:nvPr/>
            </p:nvSpPr>
            <p:spPr bwMode="auto">
              <a:xfrm>
                <a:off x="10972801" y="3217863"/>
                <a:ext cx="46038" cy="85725"/>
              </a:xfrm>
              <a:custGeom>
                <a:avLst/>
                <a:gdLst>
                  <a:gd name="T0" fmla="*/ 0 w 13"/>
                  <a:gd name="T1" fmla="*/ 20 h 24"/>
                  <a:gd name="T2" fmla="*/ 1 w 13"/>
                  <a:gd name="T3" fmla="*/ 18 h 24"/>
                  <a:gd name="T4" fmla="*/ 3 w 13"/>
                  <a:gd name="T5" fmla="*/ 18 h 24"/>
                  <a:gd name="T6" fmla="*/ 5 w 13"/>
                  <a:gd name="T7" fmla="*/ 20 h 24"/>
                  <a:gd name="T8" fmla="*/ 5 w 13"/>
                  <a:gd name="T9" fmla="*/ 22 h 24"/>
                  <a:gd name="T10" fmla="*/ 3 w 13"/>
                  <a:gd name="T11" fmla="*/ 24 h 24"/>
                  <a:gd name="T12" fmla="*/ 1 w 13"/>
                  <a:gd name="T13" fmla="*/ 24 h 24"/>
                  <a:gd name="T14" fmla="*/ 0 w 13"/>
                  <a:gd name="T15" fmla="*/ 22 h 24"/>
                  <a:gd name="T16" fmla="*/ 0 w 13"/>
                  <a:gd name="T17" fmla="*/ 20 h 24"/>
                  <a:gd name="T18" fmla="*/ 7 w 13"/>
                  <a:gd name="T19" fmla="*/ 3 h 24"/>
                  <a:gd name="T20" fmla="*/ 11 w 13"/>
                  <a:gd name="T21" fmla="*/ 1 h 24"/>
                  <a:gd name="T22" fmla="*/ 12 w 13"/>
                  <a:gd name="T23" fmla="*/ 5 h 24"/>
                  <a:gd name="T24" fmla="*/ 11 w 13"/>
                  <a:gd name="T25" fmla="*/ 6 h 24"/>
                  <a:gd name="T26" fmla="*/ 9 w 13"/>
                  <a:gd name="T27" fmla="*/ 6 h 24"/>
                  <a:gd name="T28" fmla="*/ 7 w 13"/>
                  <a:gd name="T29" fmla="*/ 5 h 24"/>
                  <a:gd name="T30" fmla="*/ 7 w 13"/>
                  <a:gd name="T31"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 h="24">
                    <a:moveTo>
                      <a:pt x="0" y="20"/>
                    </a:moveTo>
                    <a:cubicBezTo>
                      <a:pt x="0" y="19"/>
                      <a:pt x="1" y="19"/>
                      <a:pt x="1" y="18"/>
                    </a:cubicBezTo>
                    <a:cubicBezTo>
                      <a:pt x="2" y="18"/>
                      <a:pt x="3" y="18"/>
                      <a:pt x="3" y="18"/>
                    </a:cubicBezTo>
                    <a:cubicBezTo>
                      <a:pt x="4" y="19"/>
                      <a:pt x="5" y="19"/>
                      <a:pt x="5" y="20"/>
                    </a:cubicBezTo>
                    <a:cubicBezTo>
                      <a:pt x="5" y="20"/>
                      <a:pt x="5" y="21"/>
                      <a:pt x="5" y="22"/>
                    </a:cubicBezTo>
                    <a:cubicBezTo>
                      <a:pt x="4" y="23"/>
                      <a:pt x="4" y="24"/>
                      <a:pt x="3" y="24"/>
                    </a:cubicBezTo>
                    <a:cubicBezTo>
                      <a:pt x="3" y="24"/>
                      <a:pt x="2" y="24"/>
                      <a:pt x="1" y="24"/>
                    </a:cubicBezTo>
                    <a:cubicBezTo>
                      <a:pt x="1" y="23"/>
                      <a:pt x="0" y="23"/>
                      <a:pt x="0" y="22"/>
                    </a:cubicBezTo>
                    <a:cubicBezTo>
                      <a:pt x="0" y="22"/>
                      <a:pt x="0" y="21"/>
                      <a:pt x="0" y="20"/>
                    </a:cubicBezTo>
                    <a:close/>
                    <a:moveTo>
                      <a:pt x="7" y="3"/>
                    </a:moveTo>
                    <a:cubicBezTo>
                      <a:pt x="8" y="1"/>
                      <a:pt x="9" y="0"/>
                      <a:pt x="11" y="1"/>
                    </a:cubicBezTo>
                    <a:cubicBezTo>
                      <a:pt x="12" y="2"/>
                      <a:pt x="13" y="3"/>
                      <a:pt x="12" y="5"/>
                    </a:cubicBezTo>
                    <a:cubicBezTo>
                      <a:pt x="12" y="5"/>
                      <a:pt x="11" y="6"/>
                      <a:pt x="11" y="6"/>
                    </a:cubicBezTo>
                    <a:cubicBezTo>
                      <a:pt x="10" y="7"/>
                      <a:pt x="9" y="7"/>
                      <a:pt x="9" y="6"/>
                    </a:cubicBezTo>
                    <a:cubicBezTo>
                      <a:pt x="8" y="6"/>
                      <a:pt x="7" y="6"/>
                      <a:pt x="7" y="5"/>
                    </a:cubicBezTo>
                    <a:cubicBezTo>
                      <a:pt x="7" y="4"/>
                      <a:pt x="7" y="4"/>
                      <a:pt x="7" y="3"/>
                    </a:cubicBezTo>
                    <a:close/>
                  </a:path>
                </a:pathLst>
              </a:custGeom>
              <a:solidFill>
                <a:srgbClr val="EDB9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485" name="Freeform 420">
                <a:extLst>
                  <a:ext uri="{FF2B5EF4-FFF2-40B4-BE49-F238E27FC236}">
                    <a16:creationId xmlns:a16="http://schemas.microsoft.com/office/drawing/2014/main" id="{252E6ECA-C9D9-42DD-9992-99CC9CFAC105}"/>
                  </a:ext>
                </a:extLst>
              </p:cNvPr>
              <p:cNvSpPr>
                <a:spLocks/>
              </p:cNvSpPr>
              <p:nvPr/>
            </p:nvSpPr>
            <p:spPr bwMode="auto">
              <a:xfrm>
                <a:off x="11068051" y="3251201"/>
                <a:ext cx="106363" cy="112713"/>
              </a:xfrm>
              <a:custGeom>
                <a:avLst/>
                <a:gdLst>
                  <a:gd name="T0" fmla="*/ 21 w 30"/>
                  <a:gd name="T1" fmla="*/ 27 h 32"/>
                  <a:gd name="T2" fmla="*/ 16 w 30"/>
                  <a:gd name="T3" fmla="*/ 31 h 32"/>
                  <a:gd name="T4" fmla="*/ 7 w 30"/>
                  <a:gd name="T5" fmla="*/ 30 h 32"/>
                  <a:gd name="T6" fmla="*/ 0 w 30"/>
                  <a:gd name="T7" fmla="*/ 25 h 32"/>
                  <a:gd name="T8" fmla="*/ 2 w 30"/>
                  <a:gd name="T9" fmla="*/ 22 h 32"/>
                  <a:gd name="T10" fmla="*/ 5 w 30"/>
                  <a:gd name="T11" fmla="*/ 25 h 32"/>
                  <a:gd name="T12" fmla="*/ 9 w 30"/>
                  <a:gd name="T13" fmla="*/ 27 h 32"/>
                  <a:gd name="T14" fmla="*/ 14 w 30"/>
                  <a:gd name="T15" fmla="*/ 28 h 32"/>
                  <a:gd name="T16" fmla="*/ 18 w 30"/>
                  <a:gd name="T17" fmla="*/ 26 h 32"/>
                  <a:gd name="T18" fmla="*/ 18 w 30"/>
                  <a:gd name="T19" fmla="*/ 23 h 32"/>
                  <a:gd name="T20" fmla="*/ 17 w 30"/>
                  <a:gd name="T21" fmla="*/ 20 h 32"/>
                  <a:gd name="T22" fmla="*/ 14 w 30"/>
                  <a:gd name="T23" fmla="*/ 16 h 32"/>
                  <a:gd name="T24" fmla="*/ 10 w 30"/>
                  <a:gd name="T25" fmla="*/ 10 h 32"/>
                  <a:gd name="T26" fmla="*/ 11 w 30"/>
                  <a:gd name="T27" fmla="*/ 4 h 32"/>
                  <a:gd name="T28" fmla="*/ 16 w 30"/>
                  <a:gd name="T29" fmla="*/ 0 h 32"/>
                  <a:gd name="T30" fmla="*/ 23 w 30"/>
                  <a:gd name="T31" fmla="*/ 2 h 32"/>
                  <a:gd name="T32" fmla="*/ 30 w 30"/>
                  <a:gd name="T33" fmla="*/ 7 h 32"/>
                  <a:gd name="T34" fmla="*/ 28 w 30"/>
                  <a:gd name="T35" fmla="*/ 10 h 32"/>
                  <a:gd name="T36" fmla="*/ 22 w 30"/>
                  <a:gd name="T37" fmla="*/ 5 h 32"/>
                  <a:gd name="T38" fmla="*/ 17 w 30"/>
                  <a:gd name="T39" fmla="*/ 4 h 32"/>
                  <a:gd name="T40" fmla="*/ 14 w 30"/>
                  <a:gd name="T41" fmla="*/ 6 h 32"/>
                  <a:gd name="T42" fmla="*/ 14 w 30"/>
                  <a:gd name="T43" fmla="*/ 9 h 32"/>
                  <a:gd name="T44" fmla="*/ 15 w 30"/>
                  <a:gd name="T45" fmla="*/ 11 h 32"/>
                  <a:gd name="T46" fmla="*/ 18 w 30"/>
                  <a:gd name="T47" fmla="*/ 15 h 32"/>
                  <a:gd name="T48" fmla="*/ 22 w 30"/>
                  <a:gd name="T49" fmla="*/ 22 h 32"/>
                  <a:gd name="T50" fmla="*/ 21 w 30"/>
                  <a:gd name="T51" fmla="*/ 27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0" h="32">
                    <a:moveTo>
                      <a:pt x="21" y="27"/>
                    </a:moveTo>
                    <a:cubicBezTo>
                      <a:pt x="20" y="29"/>
                      <a:pt x="18" y="31"/>
                      <a:pt x="16" y="31"/>
                    </a:cubicBezTo>
                    <a:cubicBezTo>
                      <a:pt x="13" y="32"/>
                      <a:pt x="10" y="31"/>
                      <a:pt x="7" y="30"/>
                    </a:cubicBezTo>
                    <a:cubicBezTo>
                      <a:pt x="4" y="28"/>
                      <a:pt x="2" y="26"/>
                      <a:pt x="0" y="25"/>
                    </a:cubicBezTo>
                    <a:cubicBezTo>
                      <a:pt x="2" y="22"/>
                      <a:pt x="2" y="22"/>
                      <a:pt x="2" y="22"/>
                    </a:cubicBezTo>
                    <a:cubicBezTo>
                      <a:pt x="3" y="23"/>
                      <a:pt x="4" y="24"/>
                      <a:pt x="5" y="25"/>
                    </a:cubicBezTo>
                    <a:cubicBezTo>
                      <a:pt x="6" y="26"/>
                      <a:pt x="8" y="26"/>
                      <a:pt x="9" y="27"/>
                    </a:cubicBezTo>
                    <a:cubicBezTo>
                      <a:pt x="11" y="28"/>
                      <a:pt x="13" y="29"/>
                      <a:pt x="14" y="28"/>
                    </a:cubicBezTo>
                    <a:cubicBezTo>
                      <a:pt x="16" y="28"/>
                      <a:pt x="17" y="27"/>
                      <a:pt x="18" y="26"/>
                    </a:cubicBezTo>
                    <a:cubicBezTo>
                      <a:pt x="18" y="25"/>
                      <a:pt x="19" y="24"/>
                      <a:pt x="18" y="23"/>
                    </a:cubicBezTo>
                    <a:cubicBezTo>
                      <a:pt x="18" y="22"/>
                      <a:pt x="18" y="21"/>
                      <a:pt x="17" y="20"/>
                    </a:cubicBezTo>
                    <a:cubicBezTo>
                      <a:pt x="17" y="19"/>
                      <a:pt x="16" y="18"/>
                      <a:pt x="14" y="16"/>
                    </a:cubicBezTo>
                    <a:cubicBezTo>
                      <a:pt x="12" y="14"/>
                      <a:pt x="11" y="12"/>
                      <a:pt x="10" y="10"/>
                    </a:cubicBezTo>
                    <a:cubicBezTo>
                      <a:pt x="10" y="8"/>
                      <a:pt x="10" y="6"/>
                      <a:pt x="11" y="4"/>
                    </a:cubicBezTo>
                    <a:cubicBezTo>
                      <a:pt x="12" y="2"/>
                      <a:pt x="14" y="1"/>
                      <a:pt x="16" y="0"/>
                    </a:cubicBezTo>
                    <a:cubicBezTo>
                      <a:pt x="18" y="0"/>
                      <a:pt x="21" y="0"/>
                      <a:pt x="23" y="2"/>
                    </a:cubicBezTo>
                    <a:cubicBezTo>
                      <a:pt x="26" y="3"/>
                      <a:pt x="29" y="5"/>
                      <a:pt x="30" y="7"/>
                    </a:cubicBezTo>
                    <a:cubicBezTo>
                      <a:pt x="28" y="10"/>
                      <a:pt x="28" y="10"/>
                      <a:pt x="28" y="10"/>
                    </a:cubicBezTo>
                    <a:cubicBezTo>
                      <a:pt x="26" y="7"/>
                      <a:pt x="24" y="6"/>
                      <a:pt x="22" y="5"/>
                    </a:cubicBezTo>
                    <a:cubicBezTo>
                      <a:pt x="20" y="4"/>
                      <a:pt x="19" y="3"/>
                      <a:pt x="17" y="4"/>
                    </a:cubicBezTo>
                    <a:cubicBezTo>
                      <a:pt x="16" y="4"/>
                      <a:pt x="15" y="5"/>
                      <a:pt x="14" y="6"/>
                    </a:cubicBezTo>
                    <a:cubicBezTo>
                      <a:pt x="14" y="7"/>
                      <a:pt x="14" y="8"/>
                      <a:pt x="14" y="9"/>
                    </a:cubicBezTo>
                    <a:cubicBezTo>
                      <a:pt x="14" y="10"/>
                      <a:pt x="14" y="10"/>
                      <a:pt x="15" y="11"/>
                    </a:cubicBezTo>
                    <a:cubicBezTo>
                      <a:pt x="15" y="12"/>
                      <a:pt x="16" y="14"/>
                      <a:pt x="18" y="15"/>
                    </a:cubicBezTo>
                    <a:cubicBezTo>
                      <a:pt x="20" y="18"/>
                      <a:pt x="21" y="20"/>
                      <a:pt x="22" y="22"/>
                    </a:cubicBezTo>
                    <a:cubicBezTo>
                      <a:pt x="22" y="23"/>
                      <a:pt x="22" y="25"/>
                      <a:pt x="21" y="27"/>
                    </a:cubicBezTo>
                    <a:close/>
                  </a:path>
                </a:pathLst>
              </a:custGeom>
              <a:solidFill>
                <a:srgbClr val="BE00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486" name="Freeform 421">
                <a:extLst>
                  <a:ext uri="{FF2B5EF4-FFF2-40B4-BE49-F238E27FC236}">
                    <a16:creationId xmlns:a16="http://schemas.microsoft.com/office/drawing/2014/main" id="{4391FEB9-5D95-4DCA-955A-04A4C1D3A1C7}"/>
                  </a:ext>
                </a:extLst>
              </p:cNvPr>
              <p:cNvSpPr>
                <a:spLocks noEditPoints="1"/>
              </p:cNvSpPr>
              <p:nvPr/>
            </p:nvSpPr>
            <p:spPr bwMode="auto">
              <a:xfrm>
                <a:off x="11174413" y="3303588"/>
                <a:ext cx="114300" cy="120650"/>
              </a:xfrm>
              <a:custGeom>
                <a:avLst/>
                <a:gdLst>
                  <a:gd name="T0" fmla="*/ 28 w 32"/>
                  <a:gd name="T1" fmla="*/ 25 h 34"/>
                  <a:gd name="T2" fmla="*/ 19 w 32"/>
                  <a:gd name="T3" fmla="*/ 33 h 34"/>
                  <a:gd name="T4" fmla="*/ 8 w 32"/>
                  <a:gd name="T5" fmla="*/ 31 h 34"/>
                  <a:gd name="T6" fmla="*/ 1 w 32"/>
                  <a:gd name="T7" fmla="*/ 22 h 34"/>
                  <a:gd name="T8" fmla="*/ 3 w 32"/>
                  <a:gd name="T9" fmla="*/ 10 h 34"/>
                  <a:gd name="T10" fmla="*/ 13 w 32"/>
                  <a:gd name="T11" fmla="*/ 2 h 34"/>
                  <a:gd name="T12" fmla="*/ 24 w 32"/>
                  <a:gd name="T13" fmla="*/ 3 h 34"/>
                  <a:gd name="T14" fmla="*/ 31 w 32"/>
                  <a:gd name="T15" fmla="*/ 12 h 34"/>
                  <a:gd name="T16" fmla="*/ 28 w 32"/>
                  <a:gd name="T17" fmla="*/ 25 h 34"/>
                  <a:gd name="T18" fmla="*/ 7 w 32"/>
                  <a:gd name="T19" fmla="*/ 12 h 34"/>
                  <a:gd name="T20" fmla="*/ 4 w 32"/>
                  <a:gd name="T21" fmla="*/ 22 h 34"/>
                  <a:gd name="T22" fmla="*/ 9 w 32"/>
                  <a:gd name="T23" fmla="*/ 29 h 34"/>
                  <a:gd name="T24" fmla="*/ 18 w 32"/>
                  <a:gd name="T25" fmla="*/ 30 h 34"/>
                  <a:gd name="T26" fmla="*/ 25 w 32"/>
                  <a:gd name="T27" fmla="*/ 23 h 34"/>
                  <a:gd name="T28" fmla="*/ 28 w 32"/>
                  <a:gd name="T29" fmla="*/ 13 h 34"/>
                  <a:gd name="T30" fmla="*/ 22 w 32"/>
                  <a:gd name="T31" fmla="*/ 6 h 34"/>
                  <a:gd name="T32" fmla="*/ 14 w 32"/>
                  <a:gd name="T33" fmla="*/ 5 h 34"/>
                  <a:gd name="T34" fmla="*/ 7 w 32"/>
                  <a:gd name="T35" fmla="*/ 12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2" h="34">
                    <a:moveTo>
                      <a:pt x="28" y="25"/>
                    </a:moveTo>
                    <a:cubicBezTo>
                      <a:pt x="26" y="29"/>
                      <a:pt x="23" y="32"/>
                      <a:pt x="19" y="33"/>
                    </a:cubicBezTo>
                    <a:cubicBezTo>
                      <a:pt x="15" y="34"/>
                      <a:pt x="12" y="34"/>
                      <a:pt x="8" y="31"/>
                    </a:cubicBezTo>
                    <a:cubicBezTo>
                      <a:pt x="4" y="29"/>
                      <a:pt x="1" y="26"/>
                      <a:pt x="1" y="22"/>
                    </a:cubicBezTo>
                    <a:cubicBezTo>
                      <a:pt x="0" y="19"/>
                      <a:pt x="1" y="14"/>
                      <a:pt x="3" y="10"/>
                    </a:cubicBezTo>
                    <a:cubicBezTo>
                      <a:pt x="6" y="6"/>
                      <a:pt x="9" y="3"/>
                      <a:pt x="13" y="2"/>
                    </a:cubicBezTo>
                    <a:cubicBezTo>
                      <a:pt x="16" y="0"/>
                      <a:pt x="20" y="1"/>
                      <a:pt x="24" y="3"/>
                    </a:cubicBezTo>
                    <a:cubicBezTo>
                      <a:pt x="28" y="6"/>
                      <a:pt x="30" y="9"/>
                      <a:pt x="31" y="12"/>
                    </a:cubicBezTo>
                    <a:cubicBezTo>
                      <a:pt x="32" y="16"/>
                      <a:pt x="31" y="20"/>
                      <a:pt x="28" y="25"/>
                    </a:cubicBezTo>
                    <a:close/>
                    <a:moveTo>
                      <a:pt x="7" y="12"/>
                    </a:moveTo>
                    <a:cubicBezTo>
                      <a:pt x="5" y="16"/>
                      <a:pt x="4" y="19"/>
                      <a:pt x="4" y="22"/>
                    </a:cubicBezTo>
                    <a:cubicBezTo>
                      <a:pt x="5" y="25"/>
                      <a:pt x="6" y="27"/>
                      <a:pt x="9" y="29"/>
                    </a:cubicBezTo>
                    <a:cubicBezTo>
                      <a:pt x="12" y="30"/>
                      <a:pt x="15" y="31"/>
                      <a:pt x="18" y="30"/>
                    </a:cubicBezTo>
                    <a:cubicBezTo>
                      <a:pt x="21" y="29"/>
                      <a:pt x="23" y="26"/>
                      <a:pt x="25" y="23"/>
                    </a:cubicBezTo>
                    <a:cubicBezTo>
                      <a:pt x="27" y="19"/>
                      <a:pt x="28" y="16"/>
                      <a:pt x="28" y="13"/>
                    </a:cubicBezTo>
                    <a:cubicBezTo>
                      <a:pt x="27" y="10"/>
                      <a:pt x="25" y="8"/>
                      <a:pt x="22" y="6"/>
                    </a:cubicBezTo>
                    <a:cubicBezTo>
                      <a:pt x="19" y="4"/>
                      <a:pt x="17" y="4"/>
                      <a:pt x="14" y="5"/>
                    </a:cubicBezTo>
                    <a:cubicBezTo>
                      <a:pt x="11" y="6"/>
                      <a:pt x="9" y="8"/>
                      <a:pt x="7" y="12"/>
                    </a:cubicBezTo>
                    <a:close/>
                  </a:path>
                </a:pathLst>
              </a:custGeom>
              <a:solidFill>
                <a:srgbClr val="BE00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487" name="Freeform 422">
                <a:extLst>
                  <a:ext uri="{FF2B5EF4-FFF2-40B4-BE49-F238E27FC236}">
                    <a16:creationId xmlns:a16="http://schemas.microsoft.com/office/drawing/2014/main" id="{7818FB2D-0C58-43AC-9BC8-809FF2229B93}"/>
                  </a:ext>
                </a:extLst>
              </p:cNvPr>
              <p:cNvSpPr>
                <a:spLocks/>
              </p:cNvSpPr>
              <p:nvPr/>
            </p:nvSpPr>
            <p:spPr bwMode="auto">
              <a:xfrm>
                <a:off x="11291888" y="3382963"/>
                <a:ext cx="114300" cy="117475"/>
              </a:xfrm>
              <a:custGeom>
                <a:avLst/>
                <a:gdLst>
                  <a:gd name="T0" fmla="*/ 24 w 32"/>
                  <a:gd name="T1" fmla="*/ 6 h 33"/>
                  <a:gd name="T2" fmla="*/ 15 w 32"/>
                  <a:gd name="T3" fmla="*/ 4 h 33"/>
                  <a:gd name="T4" fmla="*/ 7 w 32"/>
                  <a:gd name="T5" fmla="*/ 10 h 33"/>
                  <a:gd name="T6" fmla="*/ 5 w 32"/>
                  <a:gd name="T7" fmla="*/ 20 h 33"/>
                  <a:gd name="T8" fmla="*/ 10 w 32"/>
                  <a:gd name="T9" fmla="*/ 27 h 33"/>
                  <a:gd name="T10" fmla="*/ 16 w 32"/>
                  <a:gd name="T11" fmla="*/ 31 h 33"/>
                  <a:gd name="T12" fmla="*/ 15 w 32"/>
                  <a:gd name="T13" fmla="*/ 33 h 33"/>
                  <a:gd name="T14" fmla="*/ 7 w 32"/>
                  <a:gd name="T15" fmla="*/ 30 h 33"/>
                  <a:gd name="T16" fmla="*/ 1 w 32"/>
                  <a:gd name="T17" fmla="*/ 20 h 33"/>
                  <a:gd name="T18" fmla="*/ 4 w 32"/>
                  <a:gd name="T19" fmla="*/ 8 h 33"/>
                  <a:gd name="T20" fmla="*/ 10 w 32"/>
                  <a:gd name="T21" fmla="*/ 2 h 33"/>
                  <a:gd name="T22" fmla="*/ 18 w 32"/>
                  <a:gd name="T23" fmla="*/ 0 h 33"/>
                  <a:gd name="T24" fmla="*/ 26 w 32"/>
                  <a:gd name="T25" fmla="*/ 3 h 33"/>
                  <a:gd name="T26" fmla="*/ 32 w 32"/>
                  <a:gd name="T27" fmla="*/ 10 h 33"/>
                  <a:gd name="T28" fmla="*/ 29 w 32"/>
                  <a:gd name="T29" fmla="*/ 11 h 33"/>
                  <a:gd name="T30" fmla="*/ 24 w 32"/>
                  <a:gd name="T31" fmla="*/ 6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2" h="33">
                    <a:moveTo>
                      <a:pt x="24" y="6"/>
                    </a:moveTo>
                    <a:cubicBezTo>
                      <a:pt x="21" y="4"/>
                      <a:pt x="18" y="3"/>
                      <a:pt x="15" y="4"/>
                    </a:cubicBezTo>
                    <a:cubicBezTo>
                      <a:pt x="12" y="5"/>
                      <a:pt x="10" y="7"/>
                      <a:pt x="7" y="10"/>
                    </a:cubicBezTo>
                    <a:cubicBezTo>
                      <a:pt x="5" y="14"/>
                      <a:pt x="4" y="17"/>
                      <a:pt x="5" y="20"/>
                    </a:cubicBezTo>
                    <a:cubicBezTo>
                      <a:pt x="5" y="23"/>
                      <a:pt x="7" y="25"/>
                      <a:pt x="10" y="27"/>
                    </a:cubicBezTo>
                    <a:cubicBezTo>
                      <a:pt x="11" y="29"/>
                      <a:pt x="14" y="30"/>
                      <a:pt x="16" y="31"/>
                    </a:cubicBezTo>
                    <a:cubicBezTo>
                      <a:pt x="15" y="33"/>
                      <a:pt x="15" y="33"/>
                      <a:pt x="15" y="33"/>
                    </a:cubicBezTo>
                    <a:cubicBezTo>
                      <a:pt x="12" y="33"/>
                      <a:pt x="10" y="32"/>
                      <a:pt x="7" y="30"/>
                    </a:cubicBezTo>
                    <a:cubicBezTo>
                      <a:pt x="3" y="27"/>
                      <a:pt x="1" y="24"/>
                      <a:pt x="1" y="20"/>
                    </a:cubicBezTo>
                    <a:cubicBezTo>
                      <a:pt x="0" y="17"/>
                      <a:pt x="1" y="13"/>
                      <a:pt x="4" y="8"/>
                    </a:cubicBezTo>
                    <a:cubicBezTo>
                      <a:pt x="6" y="6"/>
                      <a:pt x="8" y="4"/>
                      <a:pt x="10" y="2"/>
                    </a:cubicBezTo>
                    <a:cubicBezTo>
                      <a:pt x="13" y="1"/>
                      <a:pt x="15" y="0"/>
                      <a:pt x="18" y="0"/>
                    </a:cubicBezTo>
                    <a:cubicBezTo>
                      <a:pt x="21" y="1"/>
                      <a:pt x="23" y="2"/>
                      <a:pt x="26" y="3"/>
                    </a:cubicBezTo>
                    <a:cubicBezTo>
                      <a:pt x="28" y="5"/>
                      <a:pt x="31" y="7"/>
                      <a:pt x="32" y="10"/>
                    </a:cubicBezTo>
                    <a:cubicBezTo>
                      <a:pt x="29" y="11"/>
                      <a:pt x="29" y="11"/>
                      <a:pt x="29" y="11"/>
                    </a:cubicBezTo>
                    <a:cubicBezTo>
                      <a:pt x="28" y="9"/>
                      <a:pt x="26" y="7"/>
                      <a:pt x="24" y="6"/>
                    </a:cubicBezTo>
                    <a:close/>
                  </a:path>
                </a:pathLst>
              </a:custGeom>
              <a:solidFill>
                <a:srgbClr val="BE00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488" name="Freeform 423">
                <a:extLst>
                  <a:ext uri="{FF2B5EF4-FFF2-40B4-BE49-F238E27FC236}">
                    <a16:creationId xmlns:a16="http://schemas.microsoft.com/office/drawing/2014/main" id="{37E09905-9AEF-4073-87F2-54901A6B494C}"/>
                  </a:ext>
                </a:extLst>
              </p:cNvPr>
              <p:cNvSpPr>
                <a:spLocks/>
              </p:cNvSpPr>
              <p:nvPr/>
            </p:nvSpPr>
            <p:spPr bwMode="auto">
              <a:xfrm>
                <a:off x="11374438" y="3435351"/>
                <a:ext cx="77788" cy="100013"/>
              </a:xfrm>
              <a:custGeom>
                <a:avLst/>
                <a:gdLst>
                  <a:gd name="T0" fmla="*/ 0 w 49"/>
                  <a:gd name="T1" fmla="*/ 56 h 63"/>
                  <a:gd name="T2" fmla="*/ 43 w 49"/>
                  <a:gd name="T3" fmla="*/ 0 h 63"/>
                  <a:gd name="T4" fmla="*/ 49 w 49"/>
                  <a:gd name="T5" fmla="*/ 5 h 63"/>
                  <a:gd name="T6" fmla="*/ 7 w 49"/>
                  <a:gd name="T7" fmla="*/ 63 h 63"/>
                  <a:gd name="T8" fmla="*/ 0 w 49"/>
                  <a:gd name="T9" fmla="*/ 56 h 63"/>
                </a:gdLst>
                <a:ahLst/>
                <a:cxnLst>
                  <a:cxn ang="0">
                    <a:pos x="T0" y="T1"/>
                  </a:cxn>
                  <a:cxn ang="0">
                    <a:pos x="T2" y="T3"/>
                  </a:cxn>
                  <a:cxn ang="0">
                    <a:pos x="T4" y="T5"/>
                  </a:cxn>
                  <a:cxn ang="0">
                    <a:pos x="T6" y="T7"/>
                  </a:cxn>
                  <a:cxn ang="0">
                    <a:pos x="T8" y="T9"/>
                  </a:cxn>
                </a:cxnLst>
                <a:rect l="0" t="0" r="r" b="b"/>
                <a:pathLst>
                  <a:path w="49" h="63">
                    <a:moveTo>
                      <a:pt x="0" y="56"/>
                    </a:moveTo>
                    <a:lnTo>
                      <a:pt x="43" y="0"/>
                    </a:lnTo>
                    <a:lnTo>
                      <a:pt x="49" y="5"/>
                    </a:lnTo>
                    <a:lnTo>
                      <a:pt x="7" y="63"/>
                    </a:lnTo>
                    <a:lnTo>
                      <a:pt x="0" y="56"/>
                    </a:lnTo>
                    <a:close/>
                  </a:path>
                </a:pathLst>
              </a:custGeom>
              <a:solidFill>
                <a:srgbClr val="BE00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489" name="Freeform 424">
                <a:extLst>
                  <a:ext uri="{FF2B5EF4-FFF2-40B4-BE49-F238E27FC236}">
                    <a16:creationId xmlns:a16="http://schemas.microsoft.com/office/drawing/2014/main" id="{F26BE294-1BCC-4022-A657-8B65E1A13709}"/>
                  </a:ext>
                </a:extLst>
              </p:cNvPr>
              <p:cNvSpPr>
                <a:spLocks noEditPoints="1"/>
              </p:cNvSpPr>
              <p:nvPr/>
            </p:nvSpPr>
            <p:spPr bwMode="auto">
              <a:xfrm>
                <a:off x="11409363" y="3492501"/>
                <a:ext cx="114300" cy="120650"/>
              </a:xfrm>
              <a:custGeom>
                <a:avLst/>
                <a:gdLst>
                  <a:gd name="T0" fmla="*/ 19 w 32"/>
                  <a:gd name="T1" fmla="*/ 32 h 34"/>
                  <a:gd name="T2" fmla="*/ 22 w 32"/>
                  <a:gd name="T3" fmla="*/ 22 h 34"/>
                  <a:gd name="T4" fmla="*/ 13 w 32"/>
                  <a:gd name="T5" fmla="*/ 14 h 34"/>
                  <a:gd name="T6" fmla="*/ 3 w 32"/>
                  <a:gd name="T7" fmla="*/ 19 h 34"/>
                  <a:gd name="T8" fmla="*/ 0 w 32"/>
                  <a:gd name="T9" fmla="*/ 17 h 34"/>
                  <a:gd name="T10" fmla="*/ 30 w 32"/>
                  <a:gd name="T11" fmla="*/ 0 h 34"/>
                  <a:gd name="T12" fmla="*/ 32 w 32"/>
                  <a:gd name="T13" fmla="*/ 2 h 34"/>
                  <a:gd name="T14" fmla="*/ 22 w 32"/>
                  <a:gd name="T15" fmla="*/ 34 h 34"/>
                  <a:gd name="T16" fmla="*/ 19 w 32"/>
                  <a:gd name="T17" fmla="*/ 32 h 34"/>
                  <a:gd name="T18" fmla="*/ 24 w 32"/>
                  <a:gd name="T19" fmla="*/ 19 h 34"/>
                  <a:gd name="T20" fmla="*/ 27 w 32"/>
                  <a:gd name="T21" fmla="*/ 9 h 34"/>
                  <a:gd name="T22" fmla="*/ 29 w 32"/>
                  <a:gd name="T23" fmla="*/ 4 h 34"/>
                  <a:gd name="T24" fmla="*/ 25 w 32"/>
                  <a:gd name="T25" fmla="*/ 7 h 34"/>
                  <a:gd name="T26" fmla="*/ 16 w 32"/>
                  <a:gd name="T27" fmla="*/ 12 h 34"/>
                  <a:gd name="T28" fmla="*/ 24 w 32"/>
                  <a:gd name="T29" fmla="*/ 19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 h="34">
                    <a:moveTo>
                      <a:pt x="19" y="32"/>
                    </a:moveTo>
                    <a:cubicBezTo>
                      <a:pt x="22" y="22"/>
                      <a:pt x="22" y="22"/>
                      <a:pt x="22" y="22"/>
                    </a:cubicBezTo>
                    <a:cubicBezTo>
                      <a:pt x="13" y="14"/>
                      <a:pt x="13" y="14"/>
                      <a:pt x="13" y="14"/>
                    </a:cubicBezTo>
                    <a:cubicBezTo>
                      <a:pt x="3" y="19"/>
                      <a:pt x="3" y="19"/>
                      <a:pt x="3" y="19"/>
                    </a:cubicBezTo>
                    <a:cubicBezTo>
                      <a:pt x="0" y="17"/>
                      <a:pt x="0" y="17"/>
                      <a:pt x="0" y="17"/>
                    </a:cubicBezTo>
                    <a:cubicBezTo>
                      <a:pt x="30" y="0"/>
                      <a:pt x="30" y="0"/>
                      <a:pt x="30" y="0"/>
                    </a:cubicBezTo>
                    <a:cubicBezTo>
                      <a:pt x="32" y="2"/>
                      <a:pt x="32" y="2"/>
                      <a:pt x="32" y="2"/>
                    </a:cubicBezTo>
                    <a:cubicBezTo>
                      <a:pt x="22" y="34"/>
                      <a:pt x="22" y="34"/>
                      <a:pt x="22" y="34"/>
                    </a:cubicBezTo>
                    <a:lnTo>
                      <a:pt x="19" y="32"/>
                    </a:lnTo>
                    <a:close/>
                    <a:moveTo>
                      <a:pt x="24" y="19"/>
                    </a:moveTo>
                    <a:cubicBezTo>
                      <a:pt x="27" y="9"/>
                      <a:pt x="27" y="9"/>
                      <a:pt x="27" y="9"/>
                    </a:cubicBezTo>
                    <a:cubicBezTo>
                      <a:pt x="27" y="7"/>
                      <a:pt x="28" y="6"/>
                      <a:pt x="29" y="4"/>
                    </a:cubicBezTo>
                    <a:cubicBezTo>
                      <a:pt x="27" y="5"/>
                      <a:pt x="26" y="6"/>
                      <a:pt x="25" y="7"/>
                    </a:cubicBezTo>
                    <a:cubicBezTo>
                      <a:pt x="16" y="12"/>
                      <a:pt x="16" y="12"/>
                      <a:pt x="16" y="12"/>
                    </a:cubicBezTo>
                    <a:lnTo>
                      <a:pt x="24" y="19"/>
                    </a:lnTo>
                    <a:close/>
                  </a:path>
                </a:pathLst>
              </a:custGeom>
              <a:solidFill>
                <a:srgbClr val="BE00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490" name="Freeform 425">
                <a:extLst>
                  <a:ext uri="{FF2B5EF4-FFF2-40B4-BE49-F238E27FC236}">
                    <a16:creationId xmlns:a16="http://schemas.microsoft.com/office/drawing/2014/main" id="{07BF194B-1FF2-4DBF-A142-F7EA6954AD82}"/>
                  </a:ext>
                </a:extLst>
              </p:cNvPr>
              <p:cNvSpPr>
                <a:spLocks/>
              </p:cNvSpPr>
              <p:nvPr/>
            </p:nvSpPr>
            <p:spPr bwMode="auto">
              <a:xfrm>
                <a:off x="11512551" y="3552826"/>
                <a:ext cx="85725" cy="125413"/>
              </a:xfrm>
              <a:custGeom>
                <a:avLst/>
                <a:gdLst>
                  <a:gd name="T0" fmla="*/ 0 w 54"/>
                  <a:gd name="T1" fmla="*/ 52 h 79"/>
                  <a:gd name="T2" fmla="*/ 47 w 54"/>
                  <a:gd name="T3" fmla="*/ 0 h 79"/>
                  <a:gd name="T4" fmla="*/ 54 w 54"/>
                  <a:gd name="T5" fmla="*/ 5 h 79"/>
                  <a:gd name="T6" fmla="*/ 12 w 54"/>
                  <a:gd name="T7" fmla="*/ 52 h 79"/>
                  <a:gd name="T8" fmla="*/ 34 w 54"/>
                  <a:gd name="T9" fmla="*/ 74 h 79"/>
                  <a:gd name="T10" fmla="*/ 30 w 54"/>
                  <a:gd name="T11" fmla="*/ 79 h 79"/>
                  <a:gd name="T12" fmla="*/ 0 w 54"/>
                  <a:gd name="T13" fmla="*/ 52 h 79"/>
                </a:gdLst>
                <a:ahLst/>
                <a:cxnLst>
                  <a:cxn ang="0">
                    <a:pos x="T0" y="T1"/>
                  </a:cxn>
                  <a:cxn ang="0">
                    <a:pos x="T2" y="T3"/>
                  </a:cxn>
                  <a:cxn ang="0">
                    <a:pos x="T4" y="T5"/>
                  </a:cxn>
                  <a:cxn ang="0">
                    <a:pos x="T6" y="T7"/>
                  </a:cxn>
                  <a:cxn ang="0">
                    <a:pos x="T8" y="T9"/>
                  </a:cxn>
                  <a:cxn ang="0">
                    <a:pos x="T10" y="T11"/>
                  </a:cxn>
                  <a:cxn ang="0">
                    <a:pos x="T12" y="T13"/>
                  </a:cxn>
                </a:cxnLst>
                <a:rect l="0" t="0" r="r" b="b"/>
                <a:pathLst>
                  <a:path w="54" h="79">
                    <a:moveTo>
                      <a:pt x="0" y="52"/>
                    </a:moveTo>
                    <a:lnTo>
                      <a:pt x="47" y="0"/>
                    </a:lnTo>
                    <a:lnTo>
                      <a:pt x="54" y="5"/>
                    </a:lnTo>
                    <a:lnTo>
                      <a:pt x="12" y="52"/>
                    </a:lnTo>
                    <a:lnTo>
                      <a:pt x="34" y="74"/>
                    </a:lnTo>
                    <a:lnTo>
                      <a:pt x="30" y="79"/>
                    </a:lnTo>
                    <a:lnTo>
                      <a:pt x="0" y="52"/>
                    </a:lnTo>
                    <a:close/>
                  </a:path>
                </a:pathLst>
              </a:custGeom>
              <a:solidFill>
                <a:srgbClr val="BE00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491" name="Freeform 426">
                <a:extLst>
                  <a:ext uri="{FF2B5EF4-FFF2-40B4-BE49-F238E27FC236}">
                    <a16:creationId xmlns:a16="http://schemas.microsoft.com/office/drawing/2014/main" id="{820FDCE3-7E22-4439-B49C-6E1BDD8EB6D9}"/>
                  </a:ext>
                </a:extLst>
              </p:cNvPr>
              <p:cNvSpPr>
                <a:spLocks noEditPoints="1"/>
              </p:cNvSpPr>
              <p:nvPr/>
            </p:nvSpPr>
            <p:spPr bwMode="auto">
              <a:xfrm>
                <a:off x="11612563" y="3684588"/>
                <a:ext cx="117475" cy="117475"/>
              </a:xfrm>
              <a:custGeom>
                <a:avLst/>
                <a:gdLst>
                  <a:gd name="T0" fmla="*/ 16 w 33"/>
                  <a:gd name="T1" fmla="*/ 30 h 33"/>
                  <a:gd name="T2" fmla="*/ 21 w 33"/>
                  <a:gd name="T3" fmla="*/ 20 h 33"/>
                  <a:gd name="T4" fmla="*/ 12 w 33"/>
                  <a:gd name="T5" fmla="*/ 11 h 33"/>
                  <a:gd name="T6" fmla="*/ 2 w 33"/>
                  <a:gd name="T7" fmla="*/ 15 h 33"/>
                  <a:gd name="T8" fmla="*/ 0 w 33"/>
                  <a:gd name="T9" fmla="*/ 12 h 33"/>
                  <a:gd name="T10" fmla="*/ 31 w 33"/>
                  <a:gd name="T11" fmla="*/ 0 h 33"/>
                  <a:gd name="T12" fmla="*/ 33 w 33"/>
                  <a:gd name="T13" fmla="*/ 2 h 33"/>
                  <a:gd name="T14" fmla="*/ 19 w 33"/>
                  <a:gd name="T15" fmla="*/ 33 h 33"/>
                  <a:gd name="T16" fmla="*/ 16 w 33"/>
                  <a:gd name="T17" fmla="*/ 30 h 33"/>
                  <a:gd name="T18" fmla="*/ 23 w 33"/>
                  <a:gd name="T19" fmla="*/ 17 h 33"/>
                  <a:gd name="T20" fmla="*/ 27 w 33"/>
                  <a:gd name="T21" fmla="*/ 8 h 33"/>
                  <a:gd name="T22" fmla="*/ 29 w 33"/>
                  <a:gd name="T23" fmla="*/ 3 h 33"/>
                  <a:gd name="T24" fmla="*/ 25 w 33"/>
                  <a:gd name="T25" fmla="*/ 6 h 33"/>
                  <a:gd name="T26" fmla="*/ 16 w 33"/>
                  <a:gd name="T27" fmla="*/ 10 h 33"/>
                  <a:gd name="T28" fmla="*/ 23 w 33"/>
                  <a:gd name="T29" fmla="*/ 17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3" h="33">
                    <a:moveTo>
                      <a:pt x="16" y="30"/>
                    </a:moveTo>
                    <a:cubicBezTo>
                      <a:pt x="21" y="20"/>
                      <a:pt x="21" y="20"/>
                      <a:pt x="21" y="20"/>
                    </a:cubicBezTo>
                    <a:cubicBezTo>
                      <a:pt x="12" y="11"/>
                      <a:pt x="12" y="11"/>
                      <a:pt x="12" y="11"/>
                    </a:cubicBezTo>
                    <a:cubicBezTo>
                      <a:pt x="2" y="15"/>
                      <a:pt x="2" y="15"/>
                      <a:pt x="2" y="15"/>
                    </a:cubicBezTo>
                    <a:cubicBezTo>
                      <a:pt x="0" y="12"/>
                      <a:pt x="0" y="12"/>
                      <a:pt x="0" y="12"/>
                    </a:cubicBezTo>
                    <a:cubicBezTo>
                      <a:pt x="31" y="0"/>
                      <a:pt x="31" y="0"/>
                      <a:pt x="31" y="0"/>
                    </a:cubicBezTo>
                    <a:cubicBezTo>
                      <a:pt x="33" y="2"/>
                      <a:pt x="33" y="2"/>
                      <a:pt x="33" y="2"/>
                    </a:cubicBezTo>
                    <a:cubicBezTo>
                      <a:pt x="19" y="33"/>
                      <a:pt x="19" y="33"/>
                      <a:pt x="19" y="33"/>
                    </a:cubicBezTo>
                    <a:lnTo>
                      <a:pt x="16" y="30"/>
                    </a:lnTo>
                    <a:close/>
                    <a:moveTo>
                      <a:pt x="23" y="17"/>
                    </a:moveTo>
                    <a:cubicBezTo>
                      <a:pt x="27" y="8"/>
                      <a:pt x="27" y="8"/>
                      <a:pt x="27" y="8"/>
                    </a:cubicBezTo>
                    <a:cubicBezTo>
                      <a:pt x="28" y="6"/>
                      <a:pt x="29" y="5"/>
                      <a:pt x="29" y="3"/>
                    </a:cubicBezTo>
                    <a:cubicBezTo>
                      <a:pt x="28" y="4"/>
                      <a:pt x="27" y="5"/>
                      <a:pt x="25" y="6"/>
                    </a:cubicBezTo>
                    <a:cubicBezTo>
                      <a:pt x="16" y="10"/>
                      <a:pt x="16" y="10"/>
                      <a:pt x="16" y="10"/>
                    </a:cubicBezTo>
                    <a:lnTo>
                      <a:pt x="23" y="17"/>
                    </a:lnTo>
                    <a:close/>
                  </a:path>
                </a:pathLst>
              </a:custGeom>
              <a:solidFill>
                <a:srgbClr val="BE00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492" name="Freeform 427">
                <a:extLst>
                  <a:ext uri="{FF2B5EF4-FFF2-40B4-BE49-F238E27FC236}">
                    <a16:creationId xmlns:a16="http://schemas.microsoft.com/office/drawing/2014/main" id="{366E34A2-39D0-4CD0-8F5F-6B6350E916F1}"/>
                  </a:ext>
                </a:extLst>
              </p:cNvPr>
              <p:cNvSpPr>
                <a:spLocks/>
              </p:cNvSpPr>
              <p:nvPr/>
            </p:nvSpPr>
            <p:spPr bwMode="auto">
              <a:xfrm>
                <a:off x="11701463" y="3752851"/>
                <a:ext cx="142875" cy="138113"/>
              </a:xfrm>
              <a:custGeom>
                <a:avLst/>
                <a:gdLst>
                  <a:gd name="T0" fmla="*/ 16 w 40"/>
                  <a:gd name="T1" fmla="*/ 39 h 39"/>
                  <a:gd name="T2" fmla="*/ 13 w 40"/>
                  <a:gd name="T3" fmla="*/ 36 h 39"/>
                  <a:gd name="T4" fmla="*/ 22 w 40"/>
                  <a:gd name="T5" fmla="*/ 6 h 39"/>
                  <a:gd name="T6" fmla="*/ 22 w 40"/>
                  <a:gd name="T7" fmla="*/ 6 h 39"/>
                  <a:gd name="T8" fmla="*/ 16 w 40"/>
                  <a:gd name="T9" fmla="*/ 11 h 39"/>
                  <a:gd name="T10" fmla="*/ 2 w 40"/>
                  <a:gd name="T11" fmla="*/ 23 h 39"/>
                  <a:gd name="T12" fmla="*/ 0 w 40"/>
                  <a:gd name="T13" fmla="*/ 20 h 39"/>
                  <a:gd name="T14" fmla="*/ 24 w 40"/>
                  <a:gd name="T15" fmla="*/ 0 h 39"/>
                  <a:gd name="T16" fmla="*/ 27 w 40"/>
                  <a:gd name="T17" fmla="*/ 3 h 39"/>
                  <a:gd name="T18" fmla="*/ 18 w 40"/>
                  <a:gd name="T19" fmla="*/ 33 h 39"/>
                  <a:gd name="T20" fmla="*/ 18 w 40"/>
                  <a:gd name="T21" fmla="*/ 33 h 39"/>
                  <a:gd name="T22" fmla="*/ 20 w 40"/>
                  <a:gd name="T23" fmla="*/ 31 h 39"/>
                  <a:gd name="T24" fmla="*/ 24 w 40"/>
                  <a:gd name="T25" fmla="*/ 28 h 39"/>
                  <a:gd name="T26" fmla="*/ 38 w 40"/>
                  <a:gd name="T27" fmla="*/ 16 h 39"/>
                  <a:gd name="T28" fmla="*/ 40 w 40"/>
                  <a:gd name="T29" fmla="*/ 19 h 39"/>
                  <a:gd name="T30" fmla="*/ 16 w 40"/>
                  <a:gd name="T31" fmla="*/ 3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0" h="39">
                    <a:moveTo>
                      <a:pt x="16" y="39"/>
                    </a:moveTo>
                    <a:cubicBezTo>
                      <a:pt x="13" y="36"/>
                      <a:pt x="13" y="36"/>
                      <a:pt x="13" y="36"/>
                    </a:cubicBezTo>
                    <a:cubicBezTo>
                      <a:pt x="22" y="6"/>
                      <a:pt x="22" y="6"/>
                      <a:pt x="22" y="6"/>
                    </a:cubicBezTo>
                    <a:cubicBezTo>
                      <a:pt x="22" y="6"/>
                      <a:pt x="22" y="6"/>
                      <a:pt x="22" y="6"/>
                    </a:cubicBezTo>
                    <a:cubicBezTo>
                      <a:pt x="20" y="8"/>
                      <a:pt x="18" y="10"/>
                      <a:pt x="16" y="11"/>
                    </a:cubicBezTo>
                    <a:cubicBezTo>
                      <a:pt x="2" y="23"/>
                      <a:pt x="2" y="23"/>
                      <a:pt x="2" y="23"/>
                    </a:cubicBezTo>
                    <a:cubicBezTo>
                      <a:pt x="0" y="20"/>
                      <a:pt x="0" y="20"/>
                      <a:pt x="0" y="20"/>
                    </a:cubicBezTo>
                    <a:cubicBezTo>
                      <a:pt x="24" y="0"/>
                      <a:pt x="24" y="0"/>
                      <a:pt x="24" y="0"/>
                    </a:cubicBezTo>
                    <a:cubicBezTo>
                      <a:pt x="27" y="3"/>
                      <a:pt x="27" y="3"/>
                      <a:pt x="27" y="3"/>
                    </a:cubicBezTo>
                    <a:cubicBezTo>
                      <a:pt x="18" y="33"/>
                      <a:pt x="18" y="33"/>
                      <a:pt x="18" y="33"/>
                    </a:cubicBezTo>
                    <a:cubicBezTo>
                      <a:pt x="18" y="33"/>
                      <a:pt x="18" y="33"/>
                      <a:pt x="18" y="33"/>
                    </a:cubicBezTo>
                    <a:cubicBezTo>
                      <a:pt x="18" y="33"/>
                      <a:pt x="19" y="32"/>
                      <a:pt x="20" y="31"/>
                    </a:cubicBezTo>
                    <a:cubicBezTo>
                      <a:pt x="22" y="29"/>
                      <a:pt x="23" y="28"/>
                      <a:pt x="24" y="28"/>
                    </a:cubicBezTo>
                    <a:cubicBezTo>
                      <a:pt x="38" y="16"/>
                      <a:pt x="38" y="16"/>
                      <a:pt x="38" y="16"/>
                    </a:cubicBezTo>
                    <a:cubicBezTo>
                      <a:pt x="40" y="19"/>
                      <a:pt x="40" y="19"/>
                      <a:pt x="40" y="19"/>
                    </a:cubicBezTo>
                    <a:lnTo>
                      <a:pt x="16" y="39"/>
                    </a:lnTo>
                    <a:close/>
                  </a:path>
                </a:pathLst>
              </a:custGeom>
              <a:solidFill>
                <a:srgbClr val="BE00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493" name="Freeform 428">
                <a:extLst>
                  <a:ext uri="{FF2B5EF4-FFF2-40B4-BE49-F238E27FC236}">
                    <a16:creationId xmlns:a16="http://schemas.microsoft.com/office/drawing/2014/main" id="{D4337579-A858-4141-8D4E-9DE48FEC6ED9}"/>
                  </a:ext>
                </a:extLst>
              </p:cNvPr>
              <p:cNvSpPr>
                <a:spLocks noEditPoints="1"/>
              </p:cNvSpPr>
              <p:nvPr/>
            </p:nvSpPr>
            <p:spPr bwMode="auto">
              <a:xfrm>
                <a:off x="11787188" y="3859213"/>
                <a:ext cx="123825" cy="120650"/>
              </a:xfrm>
              <a:custGeom>
                <a:avLst/>
                <a:gdLst>
                  <a:gd name="T0" fmla="*/ 27 w 35"/>
                  <a:gd name="T1" fmla="*/ 30 h 34"/>
                  <a:gd name="T2" fmla="*/ 15 w 35"/>
                  <a:gd name="T3" fmla="*/ 33 h 34"/>
                  <a:gd name="T4" fmla="*/ 5 w 35"/>
                  <a:gd name="T5" fmla="*/ 26 h 34"/>
                  <a:gd name="T6" fmla="*/ 0 w 35"/>
                  <a:gd name="T7" fmla="*/ 19 h 34"/>
                  <a:gd name="T8" fmla="*/ 25 w 35"/>
                  <a:gd name="T9" fmla="*/ 0 h 34"/>
                  <a:gd name="T10" fmla="*/ 31 w 35"/>
                  <a:gd name="T11" fmla="*/ 8 h 34"/>
                  <a:gd name="T12" fmla="*/ 34 w 35"/>
                  <a:gd name="T13" fmla="*/ 20 h 34"/>
                  <a:gd name="T14" fmla="*/ 27 w 35"/>
                  <a:gd name="T15" fmla="*/ 30 h 34"/>
                  <a:gd name="T16" fmla="*/ 25 w 35"/>
                  <a:gd name="T17" fmla="*/ 27 h 34"/>
                  <a:gd name="T18" fmla="*/ 31 w 35"/>
                  <a:gd name="T19" fmla="*/ 19 h 34"/>
                  <a:gd name="T20" fmla="*/ 28 w 35"/>
                  <a:gd name="T21" fmla="*/ 10 h 34"/>
                  <a:gd name="T22" fmla="*/ 25 w 35"/>
                  <a:gd name="T23" fmla="*/ 5 h 34"/>
                  <a:gd name="T24" fmla="*/ 4 w 35"/>
                  <a:gd name="T25" fmla="*/ 20 h 34"/>
                  <a:gd name="T26" fmla="*/ 7 w 35"/>
                  <a:gd name="T27" fmla="*/ 24 h 34"/>
                  <a:gd name="T28" fmla="*/ 15 w 35"/>
                  <a:gd name="T29" fmla="*/ 30 h 34"/>
                  <a:gd name="T30" fmla="*/ 25 w 35"/>
                  <a:gd name="T31" fmla="*/ 27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5" h="34">
                    <a:moveTo>
                      <a:pt x="27" y="30"/>
                    </a:moveTo>
                    <a:cubicBezTo>
                      <a:pt x="23" y="33"/>
                      <a:pt x="19" y="34"/>
                      <a:pt x="15" y="33"/>
                    </a:cubicBezTo>
                    <a:cubicBezTo>
                      <a:pt x="11" y="33"/>
                      <a:pt x="8" y="30"/>
                      <a:pt x="5" y="26"/>
                    </a:cubicBezTo>
                    <a:cubicBezTo>
                      <a:pt x="0" y="19"/>
                      <a:pt x="0" y="19"/>
                      <a:pt x="0" y="19"/>
                    </a:cubicBezTo>
                    <a:cubicBezTo>
                      <a:pt x="25" y="0"/>
                      <a:pt x="25" y="0"/>
                      <a:pt x="25" y="0"/>
                    </a:cubicBezTo>
                    <a:cubicBezTo>
                      <a:pt x="31" y="8"/>
                      <a:pt x="31" y="8"/>
                      <a:pt x="31" y="8"/>
                    </a:cubicBezTo>
                    <a:cubicBezTo>
                      <a:pt x="33" y="12"/>
                      <a:pt x="35" y="16"/>
                      <a:pt x="34" y="20"/>
                    </a:cubicBezTo>
                    <a:cubicBezTo>
                      <a:pt x="33" y="24"/>
                      <a:pt x="31" y="27"/>
                      <a:pt x="27" y="30"/>
                    </a:cubicBezTo>
                    <a:close/>
                    <a:moveTo>
                      <a:pt x="25" y="27"/>
                    </a:moveTo>
                    <a:cubicBezTo>
                      <a:pt x="28" y="24"/>
                      <a:pt x="30" y="22"/>
                      <a:pt x="31" y="19"/>
                    </a:cubicBezTo>
                    <a:cubicBezTo>
                      <a:pt x="31" y="16"/>
                      <a:pt x="30" y="13"/>
                      <a:pt x="28" y="10"/>
                    </a:cubicBezTo>
                    <a:cubicBezTo>
                      <a:pt x="25" y="5"/>
                      <a:pt x="25" y="5"/>
                      <a:pt x="25" y="5"/>
                    </a:cubicBezTo>
                    <a:cubicBezTo>
                      <a:pt x="4" y="20"/>
                      <a:pt x="4" y="20"/>
                      <a:pt x="4" y="20"/>
                    </a:cubicBezTo>
                    <a:cubicBezTo>
                      <a:pt x="7" y="24"/>
                      <a:pt x="7" y="24"/>
                      <a:pt x="7" y="24"/>
                    </a:cubicBezTo>
                    <a:cubicBezTo>
                      <a:pt x="9" y="27"/>
                      <a:pt x="12" y="29"/>
                      <a:pt x="15" y="30"/>
                    </a:cubicBezTo>
                    <a:cubicBezTo>
                      <a:pt x="18" y="30"/>
                      <a:pt x="22" y="29"/>
                      <a:pt x="25" y="27"/>
                    </a:cubicBezTo>
                    <a:close/>
                  </a:path>
                </a:pathLst>
              </a:custGeom>
              <a:solidFill>
                <a:srgbClr val="BE00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495" name="Freeform 430">
                <a:extLst>
                  <a:ext uri="{FF2B5EF4-FFF2-40B4-BE49-F238E27FC236}">
                    <a16:creationId xmlns:a16="http://schemas.microsoft.com/office/drawing/2014/main" id="{517A12D4-250D-4C73-823A-6D214EFA0875}"/>
                  </a:ext>
                </a:extLst>
              </p:cNvPr>
              <p:cNvSpPr>
                <a:spLocks/>
              </p:cNvSpPr>
              <p:nvPr/>
            </p:nvSpPr>
            <p:spPr bwMode="auto">
              <a:xfrm>
                <a:off x="11939588" y="4111626"/>
                <a:ext cx="142875" cy="128588"/>
              </a:xfrm>
              <a:custGeom>
                <a:avLst/>
                <a:gdLst>
                  <a:gd name="T0" fmla="*/ 12 w 40"/>
                  <a:gd name="T1" fmla="*/ 36 h 36"/>
                  <a:gd name="T2" fmla="*/ 10 w 40"/>
                  <a:gd name="T3" fmla="*/ 33 h 36"/>
                  <a:gd name="T4" fmla="*/ 25 w 40"/>
                  <a:gd name="T5" fmla="*/ 5 h 36"/>
                  <a:gd name="T6" fmla="*/ 25 w 40"/>
                  <a:gd name="T7" fmla="*/ 5 h 36"/>
                  <a:gd name="T8" fmla="*/ 18 w 40"/>
                  <a:gd name="T9" fmla="*/ 9 h 36"/>
                  <a:gd name="T10" fmla="*/ 2 w 40"/>
                  <a:gd name="T11" fmla="*/ 18 h 36"/>
                  <a:gd name="T12" fmla="*/ 0 w 40"/>
                  <a:gd name="T13" fmla="*/ 15 h 36"/>
                  <a:gd name="T14" fmla="*/ 28 w 40"/>
                  <a:gd name="T15" fmla="*/ 0 h 36"/>
                  <a:gd name="T16" fmla="*/ 30 w 40"/>
                  <a:gd name="T17" fmla="*/ 3 h 36"/>
                  <a:gd name="T18" fmla="*/ 15 w 40"/>
                  <a:gd name="T19" fmla="*/ 31 h 36"/>
                  <a:gd name="T20" fmla="*/ 15 w 40"/>
                  <a:gd name="T21" fmla="*/ 31 h 36"/>
                  <a:gd name="T22" fmla="*/ 18 w 40"/>
                  <a:gd name="T23" fmla="*/ 29 h 36"/>
                  <a:gd name="T24" fmla="*/ 22 w 40"/>
                  <a:gd name="T25" fmla="*/ 27 h 36"/>
                  <a:gd name="T26" fmla="*/ 38 w 40"/>
                  <a:gd name="T27" fmla="*/ 18 h 36"/>
                  <a:gd name="T28" fmla="*/ 40 w 40"/>
                  <a:gd name="T29" fmla="*/ 22 h 36"/>
                  <a:gd name="T30" fmla="*/ 12 w 40"/>
                  <a:gd name="T31" fmla="*/ 3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0" h="36">
                    <a:moveTo>
                      <a:pt x="12" y="36"/>
                    </a:moveTo>
                    <a:cubicBezTo>
                      <a:pt x="10" y="33"/>
                      <a:pt x="10" y="33"/>
                      <a:pt x="10" y="33"/>
                    </a:cubicBezTo>
                    <a:cubicBezTo>
                      <a:pt x="25" y="5"/>
                      <a:pt x="25" y="5"/>
                      <a:pt x="25" y="5"/>
                    </a:cubicBezTo>
                    <a:cubicBezTo>
                      <a:pt x="25" y="5"/>
                      <a:pt x="25" y="5"/>
                      <a:pt x="25" y="5"/>
                    </a:cubicBezTo>
                    <a:cubicBezTo>
                      <a:pt x="22" y="7"/>
                      <a:pt x="20" y="8"/>
                      <a:pt x="18" y="9"/>
                    </a:cubicBezTo>
                    <a:cubicBezTo>
                      <a:pt x="2" y="18"/>
                      <a:pt x="2" y="18"/>
                      <a:pt x="2" y="18"/>
                    </a:cubicBezTo>
                    <a:cubicBezTo>
                      <a:pt x="0" y="15"/>
                      <a:pt x="0" y="15"/>
                      <a:pt x="0" y="15"/>
                    </a:cubicBezTo>
                    <a:cubicBezTo>
                      <a:pt x="28" y="0"/>
                      <a:pt x="28" y="0"/>
                      <a:pt x="28" y="0"/>
                    </a:cubicBezTo>
                    <a:cubicBezTo>
                      <a:pt x="30" y="3"/>
                      <a:pt x="30" y="3"/>
                      <a:pt x="30" y="3"/>
                    </a:cubicBezTo>
                    <a:cubicBezTo>
                      <a:pt x="15" y="31"/>
                      <a:pt x="15" y="31"/>
                      <a:pt x="15" y="31"/>
                    </a:cubicBezTo>
                    <a:cubicBezTo>
                      <a:pt x="15" y="31"/>
                      <a:pt x="15" y="31"/>
                      <a:pt x="15" y="31"/>
                    </a:cubicBezTo>
                    <a:cubicBezTo>
                      <a:pt x="15" y="31"/>
                      <a:pt x="16" y="30"/>
                      <a:pt x="18" y="29"/>
                    </a:cubicBezTo>
                    <a:cubicBezTo>
                      <a:pt x="20" y="28"/>
                      <a:pt x="21" y="27"/>
                      <a:pt x="22" y="27"/>
                    </a:cubicBezTo>
                    <a:cubicBezTo>
                      <a:pt x="38" y="18"/>
                      <a:pt x="38" y="18"/>
                      <a:pt x="38" y="18"/>
                    </a:cubicBezTo>
                    <a:cubicBezTo>
                      <a:pt x="40" y="22"/>
                      <a:pt x="40" y="22"/>
                      <a:pt x="40" y="22"/>
                    </a:cubicBezTo>
                    <a:lnTo>
                      <a:pt x="12" y="36"/>
                    </a:lnTo>
                    <a:close/>
                  </a:path>
                </a:pathLst>
              </a:custGeom>
              <a:solidFill>
                <a:srgbClr val="BE00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496" name="Freeform 431">
                <a:extLst>
                  <a:ext uri="{FF2B5EF4-FFF2-40B4-BE49-F238E27FC236}">
                    <a16:creationId xmlns:a16="http://schemas.microsoft.com/office/drawing/2014/main" id="{6E430232-A819-4C1C-89C9-F59EDA182752}"/>
                  </a:ext>
                </a:extLst>
              </p:cNvPr>
              <p:cNvSpPr>
                <a:spLocks/>
              </p:cNvSpPr>
              <p:nvPr/>
            </p:nvSpPr>
            <p:spPr bwMode="auto">
              <a:xfrm>
                <a:off x="12015788" y="4222751"/>
                <a:ext cx="120650" cy="96838"/>
              </a:xfrm>
              <a:custGeom>
                <a:avLst/>
                <a:gdLst>
                  <a:gd name="T0" fmla="*/ 33 w 34"/>
                  <a:gd name="T1" fmla="*/ 20 h 27"/>
                  <a:gd name="T2" fmla="*/ 34 w 34"/>
                  <a:gd name="T3" fmla="*/ 24 h 27"/>
                  <a:gd name="T4" fmla="*/ 1 w 34"/>
                  <a:gd name="T5" fmla="*/ 27 h 27"/>
                  <a:gd name="T6" fmla="*/ 0 w 34"/>
                  <a:gd name="T7" fmla="*/ 23 h 27"/>
                  <a:gd name="T8" fmla="*/ 23 w 34"/>
                  <a:gd name="T9" fmla="*/ 0 h 27"/>
                  <a:gd name="T10" fmla="*/ 25 w 34"/>
                  <a:gd name="T11" fmla="*/ 4 h 27"/>
                  <a:gd name="T12" fmla="*/ 10 w 34"/>
                  <a:gd name="T13" fmla="*/ 19 h 27"/>
                  <a:gd name="T14" fmla="*/ 4 w 34"/>
                  <a:gd name="T15" fmla="*/ 23 h 27"/>
                  <a:gd name="T16" fmla="*/ 11 w 34"/>
                  <a:gd name="T17" fmla="*/ 22 h 27"/>
                  <a:gd name="T18" fmla="*/ 33 w 34"/>
                  <a:gd name="T19" fmla="*/ 2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 h="27">
                    <a:moveTo>
                      <a:pt x="33" y="20"/>
                    </a:moveTo>
                    <a:cubicBezTo>
                      <a:pt x="34" y="24"/>
                      <a:pt x="34" y="24"/>
                      <a:pt x="34" y="24"/>
                    </a:cubicBezTo>
                    <a:cubicBezTo>
                      <a:pt x="1" y="27"/>
                      <a:pt x="1" y="27"/>
                      <a:pt x="1" y="27"/>
                    </a:cubicBezTo>
                    <a:cubicBezTo>
                      <a:pt x="0" y="23"/>
                      <a:pt x="0" y="23"/>
                      <a:pt x="0" y="23"/>
                    </a:cubicBezTo>
                    <a:cubicBezTo>
                      <a:pt x="23" y="0"/>
                      <a:pt x="23" y="0"/>
                      <a:pt x="23" y="0"/>
                    </a:cubicBezTo>
                    <a:cubicBezTo>
                      <a:pt x="25" y="4"/>
                      <a:pt x="25" y="4"/>
                      <a:pt x="25" y="4"/>
                    </a:cubicBezTo>
                    <a:cubicBezTo>
                      <a:pt x="10" y="19"/>
                      <a:pt x="10" y="19"/>
                      <a:pt x="10" y="19"/>
                    </a:cubicBezTo>
                    <a:cubicBezTo>
                      <a:pt x="8" y="20"/>
                      <a:pt x="6" y="22"/>
                      <a:pt x="4" y="23"/>
                    </a:cubicBezTo>
                    <a:cubicBezTo>
                      <a:pt x="7" y="23"/>
                      <a:pt x="9" y="23"/>
                      <a:pt x="11" y="22"/>
                    </a:cubicBezTo>
                    <a:lnTo>
                      <a:pt x="33" y="20"/>
                    </a:lnTo>
                    <a:close/>
                  </a:path>
                </a:pathLst>
              </a:custGeom>
              <a:solidFill>
                <a:srgbClr val="BE00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497" name="Freeform 432">
                <a:extLst>
                  <a:ext uri="{FF2B5EF4-FFF2-40B4-BE49-F238E27FC236}">
                    <a16:creationId xmlns:a16="http://schemas.microsoft.com/office/drawing/2014/main" id="{83D8E198-58F5-487C-8CF1-B1A1FE2B016E}"/>
                  </a:ext>
                </a:extLst>
              </p:cNvPr>
              <p:cNvSpPr>
                <a:spLocks/>
              </p:cNvSpPr>
              <p:nvPr/>
            </p:nvSpPr>
            <p:spPr bwMode="auto">
              <a:xfrm>
                <a:off x="12047538" y="4343401"/>
                <a:ext cx="109538" cy="53975"/>
              </a:xfrm>
              <a:custGeom>
                <a:avLst/>
                <a:gdLst>
                  <a:gd name="T0" fmla="*/ 0 w 69"/>
                  <a:gd name="T1" fmla="*/ 25 h 34"/>
                  <a:gd name="T2" fmla="*/ 65 w 69"/>
                  <a:gd name="T3" fmla="*/ 0 h 34"/>
                  <a:gd name="T4" fmla="*/ 69 w 69"/>
                  <a:gd name="T5" fmla="*/ 7 h 34"/>
                  <a:gd name="T6" fmla="*/ 2 w 69"/>
                  <a:gd name="T7" fmla="*/ 34 h 34"/>
                  <a:gd name="T8" fmla="*/ 0 w 69"/>
                  <a:gd name="T9" fmla="*/ 25 h 34"/>
                </a:gdLst>
                <a:ahLst/>
                <a:cxnLst>
                  <a:cxn ang="0">
                    <a:pos x="T0" y="T1"/>
                  </a:cxn>
                  <a:cxn ang="0">
                    <a:pos x="T2" y="T3"/>
                  </a:cxn>
                  <a:cxn ang="0">
                    <a:pos x="T4" y="T5"/>
                  </a:cxn>
                  <a:cxn ang="0">
                    <a:pos x="T6" y="T7"/>
                  </a:cxn>
                  <a:cxn ang="0">
                    <a:pos x="T8" y="T9"/>
                  </a:cxn>
                </a:cxnLst>
                <a:rect l="0" t="0" r="r" b="b"/>
                <a:pathLst>
                  <a:path w="69" h="34">
                    <a:moveTo>
                      <a:pt x="0" y="25"/>
                    </a:moveTo>
                    <a:lnTo>
                      <a:pt x="65" y="0"/>
                    </a:lnTo>
                    <a:lnTo>
                      <a:pt x="69" y="7"/>
                    </a:lnTo>
                    <a:lnTo>
                      <a:pt x="2" y="34"/>
                    </a:lnTo>
                    <a:lnTo>
                      <a:pt x="0" y="25"/>
                    </a:lnTo>
                    <a:close/>
                  </a:path>
                </a:pathLst>
              </a:custGeom>
              <a:solidFill>
                <a:srgbClr val="BE00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498" name="Freeform 433">
                <a:extLst>
                  <a:ext uri="{FF2B5EF4-FFF2-40B4-BE49-F238E27FC236}">
                    <a16:creationId xmlns:a16="http://schemas.microsoft.com/office/drawing/2014/main" id="{20A5AA94-0EE6-48F8-A3E5-C06118BB6570}"/>
                  </a:ext>
                </a:extLst>
              </p:cNvPr>
              <p:cNvSpPr>
                <a:spLocks noEditPoints="1"/>
              </p:cNvSpPr>
              <p:nvPr/>
            </p:nvSpPr>
            <p:spPr bwMode="auto">
              <a:xfrm>
                <a:off x="12068176" y="4400551"/>
                <a:ext cx="120650" cy="114300"/>
              </a:xfrm>
              <a:custGeom>
                <a:avLst/>
                <a:gdLst>
                  <a:gd name="T0" fmla="*/ 14 w 34"/>
                  <a:gd name="T1" fmla="*/ 10 h 32"/>
                  <a:gd name="T2" fmla="*/ 1 w 34"/>
                  <a:gd name="T3" fmla="*/ 14 h 32"/>
                  <a:gd name="T4" fmla="*/ 0 w 34"/>
                  <a:gd name="T5" fmla="*/ 11 h 32"/>
                  <a:gd name="T6" fmla="*/ 30 w 34"/>
                  <a:gd name="T7" fmla="*/ 0 h 32"/>
                  <a:gd name="T8" fmla="*/ 33 w 34"/>
                  <a:gd name="T9" fmla="*/ 8 h 32"/>
                  <a:gd name="T10" fmla="*/ 33 w 34"/>
                  <a:gd name="T11" fmla="*/ 17 h 32"/>
                  <a:gd name="T12" fmla="*/ 28 w 34"/>
                  <a:gd name="T13" fmla="*/ 22 h 32"/>
                  <a:gd name="T14" fmla="*/ 18 w 34"/>
                  <a:gd name="T15" fmla="*/ 19 h 32"/>
                  <a:gd name="T16" fmla="*/ 8 w 34"/>
                  <a:gd name="T17" fmla="*/ 32 h 32"/>
                  <a:gd name="T18" fmla="*/ 6 w 34"/>
                  <a:gd name="T19" fmla="*/ 27 h 32"/>
                  <a:gd name="T20" fmla="*/ 16 w 34"/>
                  <a:gd name="T21" fmla="*/ 16 h 32"/>
                  <a:gd name="T22" fmla="*/ 14 w 34"/>
                  <a:gd name="T23" fmla="*/ 10 h 32"/>
                  <a:gd name="T24" fmla="*/ 17 w 34"/>
                  <a:gd name="T25" fmla="*/ 9 h 32"/>
                  <a:gd name="T26" fmla="*/ 18 w 34"/>
                  <a:gd name="T27" fmla="*/ 13 h 32"/>
                  <a:gd name="T28" fmla="*/ 22 w 34"/>
                  <a:gd name="T29" fmla="*/ 18 h 32"/>
                  <a:gd name="T30" fmla="*/ 27 w 34"/>
                  <a:gd name="T31" fmla="*/ 18 h 32"/>
                  <a:gd name="T32" fmla="*/ 30 w 34"/>
                  <a:gd name="T33" fmla="*/ 15 h 32"/>
                  <a:gd name="T34" fmla="*/ 30 w 34"/>
                  <a:gd name="T35" fmla="*/ 9 h 32"/>
                  <a:gd name="T36" fmla="*/ 28 w 34"/>
                  <a:gd name="T37" fmla="*/ 5 h 32"/>
                  <a:gd name="T38" fmla="*/ 17 w 34"/>
                  <a:gd name="T39" fmla="*/ 9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4" h="32">
                    <a:moveTo>
                      <a:pt x="14" y="10"/>
                    </a:moveTo>
                    <a:cubicBezTo>
                      <a:pt x="1" y="14"/>
                      <a:pt x="1" y="14"/>
                      <a:pt x="1" y="14"/>
                    </a:cubicBezTo>
                    <a:cubicBezTo>
                      <a:pt x="0" y="11"/>
                      <a:pt x="0" y="11"/>
                      <a:pt x="0" y="11"/>
                    </a:cubicBezTo>
                    <a:cubicBezTo>
                      <a:pt x="30" y="0"/>
                      <a:pt x="30" y="0"/>
                      <a:pt x="30" y="0"/>
                    </a:cubicBezTo>
                    <a:cubicBezTo>
                      <a:pt x="33" y="8"/>
                      <a:pt x="33" y="8"/>
                      <a:pt x="33" y="8"/>
                    </a:cubicBezTo>
                    <a:cubicBezTo>
                      <a:pt x="34" y="12"/>
                      <a:pt x="34" y="15"/>
                      <a:pt x="33" y="17"/>
                    </a:cubicBezTo>
                    <a:cubicBezTo>
                      <a:pt x="33" y="19"/>
                      <a:pt x="31" y="21"/>
                      <a:pt x="28" y="22"/>
                    </a:cubicBezTo>
                    <a:cubicBezTo>
                      <a:pt x="24" y="23"/>
                      <a:pt x="21" y="22"/>
                      <a:pt x="18" y="19"/>
                    </a:cubicBezTo>
                    <a:cubicBezTo>
                      <a:pt x="8" y="32"/>
                      <a:pt x="8" y="32"/>
                      <a:pt x="8" y="32"/>
                    </a:cubicBezTo>
                    <a:cubicBezTo>
                      <a:pt x="6" y="27"/>
                      <a:pt x="6" y="27"/>
                      <a:pt x="6" y="27"/>
                    </a:cubicBezTo>
                    <a:cubicBezTo>
                      <a:pt x="16" y="16"/>
                      <a:pt x="16" y="16"/>
                      <a:pt x="16" y="16"/>
                    </a:cubicBezTo>
                    <a:lnTo>
                      <a:pt x="14" y="10"/>
                    </a:lnTo>
                    <a:close/>
                    <a:moveTo>
                      <a:pt x="17" y="9"/>
                    </a:moveTo>
                    <a:cubicBezTo>
                      <a:pt x="18" y="13"/>
                      <a:pt x="18" y="13"/>
                      <a:pt x="18" y="13"/>
                    </a:cubicBezTo>
                    <a:cubicBezTo>
                      <a:pt x="19" y="16"/>
                      <a:pt x="20" y="17"/>
                      <a:pt x="22" y="18"/>
                    </a:cubicBezTo>
                    <a:cubicBezTo>
                      <a:pt x="23" y="19"/>
                      <a:pt x="25" y="19"/>
                      <a:pt x="27" y="18"/>
                    </a:cubicBezTo>
                    <a:cubicBezTo>
                      <a:pt x="29" y="18"/>
                      <a:pt x="30" y="17"/>
                      <a:pt x="30" y="15"/>
                    </a:cubicBezTo>
                    <a:cubicBezTo>
                      <a:pt x="31" y="14"/>
                      <a:pt x="30" y="12"/>
                      <a:pt x="30" y="9"/>
                    </a:cubicBezTo>
                    <a:cubicBezTo>
                      <a:pt x="28" y="5"/>
                      <a:pt x="28" y="5"/>
                      <a:pt x="28" y="5"/>
                    </a:cubicBezTo>
                    <a:lnTo>
                      <a:pt x="17" y="9"/>
                    </a:lnTo>
                    <a:close/>
                  </a:path>
                </a:pathLst>
              </a:custGeom>
              <a:solidFill>
                <a:srgbClr val="BE00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499" name="Freeform 434">
                <a:extLst>
                  <a:ext uri="{FF2B5EF4-FFF2-40B4-BE49-F238E27FC236}">
                    <a16:creationId xmlns:a16="http://schemas.microsoft.com/office/drawing/2014/main" id="{F914F06A-F21C-4D28-ADE3-E53235DA1628}"/>
                  </a:ext>
                </a:extLst>
              </p:cNvPr>
              <p:cNvSpPr>
                <a:spLocks noEditPoints="1"/>
              </p:cNvSpPr>
              <p:nvPr/>
            </p:nvSpPr>
            <p:spPr bwMode="auto">
              <a:xfrm>
                <a:off x="12111038" y="4518026"/>
                <a:ext cx="120650" cy="107950"/>
              </a:xfrm>
              <a:custGeom>
                <a:avLst/>
                <a:gdLst>
                  <a:gd name="T0" fmla="*/ 21 w 34"/>
                  <a:gd name="T1" fmla="*/ 29 h 30"/>
                  <a:gd name="T2" fmla="*/ 9 w 34"/>
                  <a:gd name="T3" fmla="*/ 29 h 30"/>
                  <a:gd name="T4" fmla="*/ 1 w 34"/>
                  <a:gd name="T5" fmla="*/ 20 h 30"/>
                  <a:gd name="T6" fmla="*/ 3 w 34"/>
                  <a:gd name="T7" fmla="*/ 8 h 30"/>
                  <a:gd name="T8" fmla="*/ 13 w 34"/>
                  <a:gd name="T9" fmla="*/ 1 h 30"/>
                  <a:gd name="T10" fmla="*/ 25 w 34"/>
                  <a:gd name="T11" fmla="*/ 2 h 30"/>
                  <a:gd name="T12" fmla="*/ 33 w 34"/>
                  <a:gd name="T13" fmla="*/ 11 h 30"/>
                  <a:gd name="T14" fmla="*/ 31 w 34"/>
                  <a:gd name="T15" fmla="*/ 22 h 30"/>
                  <a:gd name="T16" fmla="*/ 21 w 34"/>
                  <a:gd name="T17" fmla="*/ 29 h 30"/>
                  <a:gd name="T18" fmla="*/ 14 w 34"/>
                  <a:gd name="T19" fmla="*/ 5 h 30"/>
                  <a:gd name="T20" fmla="*/ 5 w 34"/>
                  <a:gd name="T21" fmla="*/ 10 h 30"/>
                  <a:gd name="T22" fmla="*/ 5 w 34"/>
                  <a:gd name="T23" fmla="*/ 19 h 30"/>
                  <a:gd name="T24" fmla="*/ 10 w 34"/>
                  <a:gd name="T25" fmla="*/ 25 h 30"/>
                  <a:gd name="T26" fmla="*/ 20 w 34"/>
                  <a:gd name="T27" fmla="*/ 25 h 30"/>
                  <a:gd name="T28" fmla="*/ 28 w 34"/>
                  <a:gd name="T29" fmla="*/ 20 h 30"/>
                  <a:gd name="T30" fmla="*/ 29 w 34"/>
                  <a:gd name="T31" fmla="*/ 12 h 30"/>
                  <a:gd name="T32" fmla="*/ 24 w 34"/>
                  <a:gd name="T33" fmla="*/ 5 h 30"/>
                  <a:gd name="T34" fmla="*/ 14 w 34"/>
                  <a:gd name="T35" fmla="*/ 5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4" h="30">
                    <a:moveTo>
                      <a:pt x="21" y="29"/>
                    </a:moveTo>
                    <a:cubicBezTo>
                      <a:pt x="16" y="30"/>
                      <a:pt x="12" y="30"/>
                      <a:pt x="9" y="29"/>
                    </a:cubicBezTo>
                    <a:cubicBezTo>
                      <a:pt x="5" y="27"/>
                      <a:pt x="3" y="24"/>
                      <a:pt x="1" y="20"/>
                    </a:cubicBezTo>
                    <a:cubicBezTo>
                      <a:pt x="0" y="15"/>
                      <a:pt x="1" y="11"/>
                      <a:pt x="3" y="8"/>
                    </a:cubicBezTo>
                    <a:cubicBezTo>
                      <a:pt x="5" y="5"/>
                      <a:pt x="8" y="3"/>
                      <a:pt x="13" y="1"/>
                    </a:cubicBezTo>
                    <a:cubicBezTo>
                      <a:pt x="18" y="0"/>
                      <a:pt x="22" y="0"/>
                      <a:pt x="25" y="2"/>
                    </a:cubicBezTo>
                    <a:cubicBezTo>
                      <a:pt x="29" y="3"/>
                      <a:pt x="31" y="6"/>
                      <a:pt x="33" y="11"/>
                    </a:cubicBezTo>
                    <a:cubicBezTo>
                      <a:pt x="34" y="15"/>
                      <a:pt x="33" y="19"/>
                      <a:pt x="31" y="22"/>
                    </a:cubicBezTo>
                    <a:cubicBezTo>
                      <a:pt x="29" y="25"/>
                      <a:pt x="26" y="28"/>
                      <a:pt x="21" y="29"/>
                    </a:cubicBezTo>
                    <a:close/>
                    <a:moveTo>
                      <a:pt x="14" y="5"/>
                    </a:moveTo>
                    <a:cubicBezTo>
                      <a:pt x="10" y="6"/>
                      <a:pt x="7" y="8"/>
                      <a:pt x="5" y="10"/>
                    </a:cubicBezTo>
                    <a:cubicBezTo>
                      <a:pt x="4" y="13"/>
                      <a:pt x="4" y="15"/>
                      <a:pt x="5" y="19"/>
                    </a:cubicBezTo>
                    <a:cubicBezTo>
                      <a:pt x="5" y="22"/>
                      <a:pt x="7" y="24"/>
                      <a:pt x="10" y="25"/>
                    </a:cubicBezTo>
                    <a:cubicBezTo>
                      <a:pt x="12" y="26"/>
                      <a:pt x="16" y="26"/>
                      <a:pt x="20" y="25"/>
                    </a:cubicBezTo>
                    <a:cubicBezTo>
                      <a:pt x="24" y="24"/>
                      <a:pt x="27" y="22"/>
                      <a:pt x="28" y="20"/>
                    </a:cubicBezTo>
                    <a:cubicBezTo>
                      <a:pt x="30" y="18"/>
                      <a:pt x="30" y="15"/>
                      <a:pt x="29" y="12"/>
                    </a:cubicBezTo>
                    <a:cubicBezTo>
                      <a:pt x="28" y="8"/>
                      <a:pt x="27" y="6"/>
                      <a:pt x="24" y="5"/>
                    </a:cubicBezTo>
                    <a:cubicBezTo>
                      <a:pt x="21" y="4"/>
                      <a:pt x="18" y="4"/>
                      <a:pt x="14" y="5"/>
                    </a:cubicBezTo>
                    <a:close/>
                  </a:path>
                </a:pathLst>
              </a:custGeom>
              <a:solidFill>
                <a:srgbClr val="BE00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500" name="Freeform 435">
                <a:extLst>
                  <a:ext uri="{FF2B5EF4-FFF2-40B4-BE49-F238E27FC236}">
                    <a16:creationId xmlns:a16="http://schemas.microsoft.com/office/drawing/2014/main" id="{4BB96F30-A2F6-4A61-AC9C-339EE9F6D45C}"/>
                  </a:ext>
                </a:extLst>
              </p:cNvPr>
              <p:cNvSpPr>
                <a:spLocks/>
              </p:cNvSpPr>
              <p:nvPr/>
            </p:nvSpPr>
            <p:spPr bwMode="auto">
              <a:xfrm>
                <a:off x="12139613" y="4649788"/>
                <a:ext cx="128588" cy="111125"/>
              </a:xfrm>
              <a:custGeom>
                <a:avLst/>
                <a:gdLst>
                  <a:gd name="T0" fmla="*/ 6 w 36"/>
                  <a:gd name="T1" fmla="*/ 31 h 31"/>
                  <a:gd name="T2" fmla="*/ 5 w 36"/>
                  <a:gd name="T3" fmla="*/ 27 h 31"/>
                  <a:gd name="T4" fmla="*/ 27 w 36"/>
                  <a:gd name="T5" fmla="*/ 5 h 31"/>
                  <a:gd name="T6" fmla="*/ 27 w 36"/>
                  <a:gd name="T7" fmla="*/ 4 h 31"/>
                  <a:gd name="T8" fmla="*/ 19 w 36"/>
                  <a:gd name="T9" fmla="*/ 7 h 31"/>
                  <a:gd name="T10" fmla="*/ 1 w 36"/>
                  <a:gd name="T11" fmla="*/ 10 h 31"/>
                  <a:gd name="T12" fmla="*/ 0 w 36"/>
                  <a:gd name="T13" fmla="*/ 7 h 31"/>
                  <a:gd name="T14" fmla="*/ 31 w 36"/>
                  <a:gd name="T15" fmla="*/ 0 h 31"/>
                  <a:gd name="T16" fmla="*/ 32 w 36"/>
                  <a:gd name="T17" fmla="*/ 4 h 31"/>
                  <a:gd name="T18" fmla="*/ 10 w 36"/>
                  <a:gd name="T19" fmla="*/ 27 h 31"/>
                  <a:gd name="T20" fmla="*/ 10 w 36"/>
                  <a:gd name="T21" fmla="*/ 27 h 31"/>
                  <a:gd name="T22" fmla="*/ 14 w 36"/>
                  <a:gd name="T23" fmla="*/ 26 h 31"/>
                  <a:gd name="T24" fmla="*/ 18 w 36"/>
                  <a:gd name="T25" fmla="*/ 25 h 31"/>
                  <a:gd name="T26" fmla="*/ 36 w 36"/>
                  <a:gd name="T27" fmla="*/ 21 h 31"/>
                  <a:gd name="T28" fmla="*/ 36 w 36"/>
                  <a:gd name="T29" fmla="*/ 24 h 31"/>
                  <a:gd name="T30" fmla="*/ 6 w 36"/>
                  <a:gd name="T31" fmla="*/ 3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6" h="31">
                    <a:moveTo>
                      <a:pt x="6" y="31"/>
                    </a:moveTo>
                    <a:cubicBezTo>
                      <a:pt x="5" y="27"/>
                      <a:pt x="5" y="27"/>
                      <a:pt x="5" y="27"/>
                    </a:cubicBezTo>
                    <a:cubicBezTo>
                      <a:pt x="27" y="5"/>
                      <a:pt x="27" y="5"/>
                      <a:pt x="27" y="5"/>
                    </a:cubicBezTo>
                    <a:cubicBezTo>
                      <a:pt x="27" y="4"/>
                      <a:pt x="27" y="4"/>
                      <a:pt x="27" y="4"/>
                    </a:cubicBezTo>
                    <a:cubicBezTo>
                      <a:pt x="24" y="5"/>
                      <a:pt x="21" y="6"/>
                      <a:pt x="19" y="7"/>
                    </a:cubicBezTo>
                    <a:cubicBezTo>
                      <a:pt x="1" y="10"/>
                      <a:pt x="1" y="10"/>
                      <a:pt x="1" y="10"/>
                    </a:cubicBezTo>
                    <a:cubicBezTo>
                      <a:pt x="0" y="7"/>
                      <a:pt x="0" y="7"/>
                      <a:pt x="0" y="7"/>
                    </a:cubicBezTo>
                    <a:cubicBezTo>
                      <a:pt x="31" y="0"/>
                      <a:pt x="31" y="0"/>
                      <a:pt x="31" y="0"/>
                    </a:cubicBezTo>
                    <a:cubicBezTo>
                      <a:pt x="32" y="4"/>
                      <a:pt x="32" y="4"/>
                      <a:pt x="32" y="4"/>
                    </a:cubicBezTo>
                    <a:cubicBezTo>
                      <a:pt x="10" y="27"/>
                      <a:pt x="10" y="27"/>
                      <a:pt x="10" y="27"/>
                    </a:cubicBezTo>
                    <a:cubicBezTo>
                      <a:pt x="10" y="27"/>
                      <a:pt x="10" y="27"/>
                      <a:pt x="10" y="27"/>
                    </a:cubicBezTo>
                    <a:cubicBezTo>
                      <a:pt x="10" y="27"/>
                      <a:pt x="12" y="26"/>
                      <a:pt x="14" y="26"/>
                    </a:cubicBezTo>
                    <a:cubicBezTo>
                      <a:pt x="16" y="25"/>
                      <a:pt x="17" y="25"/>
                      <a:pt x="18" y="25"/>
                    </a:cubicBezTo>
                    <a:cubicBezTo>
                      <a:pt x="36" y="21"/>
                      <a:pt x="36" y="21"/>
                      <a:pt x="36" y="21"/>
                    </a:cubicBezTo>
                    <a:cubicBezTo>
                      <a:pt x="36" y="24"/>
                      <a:pt x="36" y="24"/>
                      <a:pt x="36" y="24"/>
                    </a:cubicBezTo>
                    <a:lnTo>
                      <a:pt x="6" y="31"/>
                    </a:lnTo>
                    <a:close/>
                  </a:path>
                </a:pathLst>
              </a:custGeom>
              <a:solidFill>
                <a:srgbClr val="BE00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501" name="Freeform 436">
                <a:extLst>
                  <a:ext uri="{FF2B5EF4-FFF2-40B4-BE49-F238E27FC236}">
                    <a16:creationId xmlns:a16="http://schemas.microsoft.com/office/drawing/2014/main" id="{9B20B156-CAFF-42D2-8F45-A0AC3777B5C3}"/>
                  </a:ext>
                </a:extLst>
              </p:cNvPr>
              <p:cNvSpPr>
                <a:spLocks/>
              </p:cNvSpPr>
              <p:nvPr/>
            </p:nvSpPr>
            <p:spPr bwMode="auto">
              <a:xfrm>
                <a:off x="12168188" y="4789488"/>
                <a:ext cx="123825" cy="123825"/>
              </a:xfrm>
              <a:custGeom>
                <a:avLst/>
                <a:gdLst>
                  <a:gd name="T0" fmla="*/ 2 w 35"/>
                  <a:gd name="T1" fmla="*/ 18 h 35"/>
                  <a:gd name="T2" fmla="*/ 28 w 35"/>
                  <a:gd name="T3" fmla="*/ 4 h 35"/>
                  <a:gd name="T4" fmla="*/ 28 w 35"/>
                  <a:gd name="T5" fmla="*/ 3 h 35"/>
                  <a:gd name="T6" fmla="*/ 20 w 35"/>
                  <a:gd name="T7" fmla="*/ 5 h 35"/>
                  <a:gd name="T8" fmla="*/ 0 w 35"/>
                  <a:gd name="T9" fmla="*/ 8 h 35"/>
                  <a:gd name="T10" fmla="*/ 0 w 35"/>
                  <a:gd name="T11" fmla="*/ 4 h 35"/>
                  <a:gd name="T12" fmla="*/ 31 w 35"/>
                  <a:gd name="T13" fmla="*/ 0 h 35"/>
                  <a:gd name="T14" fmla="*/ 32 w 35"/>
                  <a:gd name="T15" fmla="*/ 5 h 35"/>
                  <a:gd name="T16" fmla="*/ 7 w 35"/>
                  <a:gd name="T17" fmla="*/ 19 h 35"/>
                  <a:gd name="T18" fmla="*/ 7 w 35"/>
                  <a:gd name="T19" fmla="*/ 19 h 35"/>
                  <a:gd name="T20" fmla="*/ 35 w 35"/>
                  <a:gd name="T21" fmla="*/ 25 h 35"/>
                  <a:gd name="T22" fmla="*/ 35 w 35"/>
                  <a:gd name="T23" fmla="*/ 31 h 35"/>
                  <a:gd name="T24" fmla="*/ 4 w 35"/>
                  <a:gd name="T25" fmla="*/ 35 h 35"/>
                  <a:gd name="T26" fmla="*/ 4 w 35"/>
                  <a:gd name="T27" fmla="*/ 31 h 35"/>
                  <a:gd name="T28" fmla="*/ 24 w 35"/>
                  <a:gd name="T29" fmla="*/ 29 h 35"/>
                  <a:gd name="T30" fmla="*/ 31 w 35"/>
                  <a:gd name="T31" fmla="*/ 28 h 35"/>
                  <a:gd name="T32" fmla="*/ 31 w 35"/>
                  <a:gd name="T33" fmla="*/ 28 h 35"/>
                  <a:gd name="T34" fmla="*/ 2 w 35"/>
                  <a:gd name="T35" fmla="*/ 21 h 35"/>
                  <a:gd name="T36" fmla="*/ 2 w 35"/>
                  <a:gd name="T37" fmla="*/ 18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5" h="35">
                    <a:moveTo>
                      <a:pt x="2" y="18"/>
                    </a:moveTo>
                    <a:cubicBezTo>
                      <a:pt x="28" y="4"/>
                      <a:pt x="28" y="4"/>
                      <a:pt x="28" y="4"/>
                    </a:cubicBezTo>
                    <a:cubicBezTo>
                      <a:pt x="28" y="3"/>
                      <a:pt x="28" y="3"/>
                      <a:pt x="28" y="3"/>
                    </a:cubicBezTo>
                    <a:cubicBezTo>
                      <a:pt x="26" y="4"/>
                      <a:pt x="23" y="4"/>
                      <a:pt x="20" y="5"/>
                    </a:cubicBezTo>
                    <a:cubicBezTo>
                      <a:pt x="0" y="8"/>
                      <a:pt x="0" y="8"/>
                      <a:pt x="0" y="8"/>
                    </a:cubicBezTo>
                    <a:cubicBezTo>
                      <a:pt x="0" y="4"/>
                      <a:pt x="0" y="4"/>
                      <a:pt x="0" y="4"/>
                    </a:cubicBezTo>
                    <a:cubicBezTo>
                      <a:pt x="31" y="0"/>
                      <a:pt x="31" y="0"/>
                      <a:pt x="31" y="0"/>
                    </a:cubicBezTo>
                    <a:cubicBezTo>
                      <a:pt x="32" y="5"/>
                      <a:pt x="32" y="5"/>
                      <a:pt x="32" y="5"/>
                    </a:cubicBezTo>
                    <a:cubicBezTo>
                      <a:pt x="7" y="19"/>
                      <a:pt x="7" y="19"/>
                      <a:pt x="7" y="19"/>
                    </a:cubicBezTo>
                    <a:cubicBezTo>
                      <a:pt x="7" y="19"/>
                      <a:pt x="7" y="19"/>
                      <a:pt x="7" y="19"/>
                    </a:cubicBezTo>
                    <a:cubicBezTo>
                      <a:pt x="35" y="25"/>
                      <a:pt x="35" y="25"/>
                      <a:pt x="35" y="25"/>
                    </a:cubicBezTo>
                    <a:cubicBezTo>
                      <a:pt x="35" y="31"/>
                      <a:pt x="35" y="31"/>
                      <a:pt x="35" y="31"/>
                    </a:cubicBezTo>
                    <a:cubicBezTo>
                      <a:pt x="4" y="35"/>
                      <a:pt x="4" y="35"/>
                      <a:pt x="4" y="35"/>
                    </a:cubicBezTo>
                    <a:cubicBezTo>
                      <a:pt x="4" y="31"/>
                      <a:pt x="4" y="31"/>
                      <a:pt x="4" y="31"/>
                    </a:cubicBezTo>
                    <a:cubicBezTo>
                      <a:pt x="24" y="29"/>
                      <a:pt x="24" y="29"/>
                      <a:pt x="24" y="29"/>
                    </a:cubicBezTo>
                    <a:cubicBezTo>
                      <a:pt x="26" y="28"/>
                      <a:pt x="29" y="28"/>
                      <a:pt x="31" y="28"/>
                    </a:cubicBezTo>
                    <a:cubicBezTo>
                      <a:pt x="31" y="28"/>
                      <a:pt x="31" y="28"/>
                      <a:pt x="31" y="28"/>
                    </a:cubicBezTo>
                    <a:cubicBezTo>
                      <a:pt x="2" y="21"/>
                      <a:pt x="2" y="21"/>
                      <a:pt x="2" y="21"/>
                    </a:cubicBezTo>
                    <a:lnTo>
                      <a:pt x="2" y="18"/>
                    </a:lnTo>
                    <a:close/>
                  </a:path>
                </a:pathLst>
              </a:custGeom>
              <a:solidFill>
                <a:srgbClr val="BE00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502" name="Freeform 437">
                <a:extLst>
                  <a:ext uri="{FF2B5EF4-FFF2-40B4-BE49-F238E27FC236}">
                    <a16:creationId xmlns:a16="http://schemas.microsoft.com/office/drawing/2014/main" id="{4A13244C-DD77-4748-8DC2-2C04D0F919EB}"/>
                  </a:ext>
                </a:extLst>
              </p:cNvPr>
              <p:cNvSpPr>
                <a:spLocks/>
              </p:cNvSpPr>
              <p:nvPr/>
            </p:nvSpPr>
            <p:spPr bwMode="auto">
              <a:xfrm>
                <a:off x="12185651" y="4949826"/>
                <a:ext cx="117475" cy="71438"/>
              </a:xfrm>
              <a:custGeom>
                <a:avLst/>
                <a:gdLst>
                  <a:gd name="T0" fmla="*/ 5 w 74"/>
                  <a:gd name="T1" fmla="*/ 45 h 45"/>
                  <a:gd name="T2" fmla="*/ 0 w 74"/>
                  <a:gd name="T3" fmla="*/ 6 h 45"/>
                  <a:gd name="T4" fmla="*/ 72 w 74"/>
                  <a:gd name="T5" fmla="*/ 0 h 45"/>
                  <a:gd name="T6" fmla="*/ 74 w 74"/>
                  <a:gd name="T7" fmla="*/ 40 h 45"/>
                  <a:gd name="T8" fmla="*/ 67 w 74"/>
                  <a:gd name="T9" fmla="*/ 40 h 45"/>
                  <a:gd name="T10" fmla="*/ 65 w 74"/>
                  <a:gd name="T11" fmla="*/ 9 h 45"/>
                  <a:gd name="T12" fmla="*/ 43 w 74"/>
                  <a:gd name="T13" fmla="*/ 11 h 45"/>
                  <a:gd name="T14" fmla="*/ 45 w 74"/>
                  <a:gd name="T15" fmla="*/ 40 h 45"/>
                  <a:gd name="T16" fmla="*/ 36 w 74"/>
                  <a:gd name="T17" fmla="*/ 40 h 45"/>
                  <a:gd name="T18" fmla="*/ 34 w 74"/>
                  <a:gd name="T19" fmla="*/ 11 h 45"/>
                  <a:gd name="T20" fmla="*/ 9 w 74"/>
                  <a:gd name="T21" fmla="*/ 13 h 45"/>
                  <a:gd name="T22" fmla="*/ 11 w 74"/>
                  <a:gd name="T23" fmla="*/ 45 h 45"/>
                  <a:gd name="T24" fmla="*/ 5 w 74"/>
                  <a:gd name="T25" fmla="*/ 4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4" h="45">
                    <a:moveTo>
                      <a:pt x="5" y="45"/>
                    </a:moveTo>
                    <a:lnTo>
                      <a:pt x="0" y="6"/>
                    </a:lnTo>
                    <a:lnTo>
                      <a:pt x="72" y="0"/>
                    </a:lnTo>
                    <a:lnTo>
                      <a:pt x="74" y="40"/>
                    </a:lnTo>
                    <a:lnTo>
                      <a:pt x="67" y="40"/>
                    </a:lnTo>
                    <a:lnTo>
                      <a:pt x="65" y="9"/>
                    </a:lnTo>
                    <a:lnTo>
                      <a:pt x="43" y="11"/>
                    </a:lnTo>
                    <a:lnTo>
                      <a:pt x="45" y="40"/>
                    </a:lnTo>
                    <a:lnTo>
                      <a:pt x="36" y="40"/>
                    </a:lnTo>
                    <a:lnTo>
                      <a:pt x="34" y="11"/>
                    </a:lnTo>
                    <a:lnTo>
                      <a:pt x="9" y="13"/>
                    </a:lnTo>
                    <a:lnTo>
                      <a:pt x="11" y="45"/>
                    </a:lnTo>
                    <a:lnTo>
                      <a:pt x="5" y="45"/>
                    </a:lnTo>
                    <a:close/>
                  </a:path>
                </a:pathLst>
              </a:custGeom>
              <a:solidFill>
                <a:srgbClr val="BE00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503" name="Freeform 438">
                <a:extLst>
                  <a:ext uri="{FF2B5EF4-FFF2-40B4-BE49-F238E27FC236}">
                    <a16:creationId xmlns:a16="http://schemas.microsoft.com/office/drawing/2014/main" id="{4DD9B74B-3030-42B1-A0F6-ABAFED9DA8A6}"/>
                  </a:ext>
                </a:extLst>
              </p:cNvPr>
              <p:cNvSpPr>
                <a:spLocks/>
              </p:cNvSpPr>
              <p:nvPr/>
            </p:nvSpPr>
            <p:spPr bwMode="auto">
              <a:xfrm>
                <a:off x="12193588" y="5056188"/>
                <a:ext cx="112713" cy="88900"/>
              </a:xfrm>
              <a:custGeom>
                <a:avLst/>
                <a:gdLst>
                  <a:gd name="T0" fmla="*/ 1 w 32"/>
                  <a:gd name="T1" fmla="*/ 25 h 25"/>
                  <a:gd name="T2" fmla="*/ 1 w 32"/>
                  <a:gd name="T3" fmla="*/ 21 h 25"/>
                  <a:gd name="T4" fmla="*/ 27 w 32"/>
                  <a:gd name="T5" fmla="*/ 3 h 25"/>
                  <a:gd name="T6" fmla="*/ 27 w 32"/>
                  <a:gd name="T7" fmla="*/ 3 h 25"/>
                  <a:gd name="T8" fmla="*/ 18 w 32"/>
                  <a:gd name="T9" fmla="*/ 4 h 25"/>
                  <a:gd name="T10" fmla="*/ 0 w 32"/>
                  <a:gd name="T11" fmla="*/ 4 h 25"/>
                  <a:gd name="T12" fmla="*/ 0 w 32"/>
                  <a:gd name="T13" fmla="*/ 1 h 25"/>
                  <a:gd name="T14" fmla="*/ 32 w 32"/>
                  <a:gd name="T15" fmla="*/ 0 h 25"/>
                  <a:gd name="T16" fmla="*/ 32 w 32"/>
                  <a:gd name="T17" fmla="*/ 4 h 25"/>
                  <a:gd name="T18" fmla="*/ 6 w 32"/>
                  <a:gd name="T19" fmla="*/ 22 h 25"/>
                  <a:gd name="T20" fmla="*/ 6 w 32"/>
                  <a:gd name="T21" fmla="*/ 22 h 25"/>
                  <a:gd name="T22" fmla="*/ 9 w 32"/>
                  <a:gd name="T23" fmla="*/ 22 h 25"/>
                  <a:gd name="T24" fmla="*/ 14 w 32"/>
                  <a:gd name="T25" fmla="*/ 21 h 25"/>
                  <a:gd name="T26" fmla="*/ 32 w 32"/>
                  <a:gd name="T27" fmla="*/ 21 h 25"/>
                  <a:gd name="T28" fmla="*/ 32 w 32"/>
                  <a:gd name="T29" fmla="*/ 25 h 25"/>
                  <a:gd name="T30" fmla="*/ 1 w 32"/>
                  <a:gd name="T31" fmla="*/ 25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2" h="25">
                    <a:moveTo>
                      <a:pt x="1" y="25"/>
                    </a:moveTo>
                    <a:cubicBezTo>
                      <a:pt x="1" y="21"/>
                      <a:pt x="1" y="21"/>
                      <a:pt x="1" y="21"/>
                    </a:cubicBezTo>
                    <a:cubicBezTo>
                      <a:pt x="27" y="3"/>
                      <a:pt x="27" y="3"/>
                      <a:pt x="27" y="3"/>
                    </a:cubicBezTo>
                    <a:cubicBezTo>
                      <a:pt x="27" y="3"/>
                      <a:pt x="27" y="3"/>
                      <a:pt x="27" y="3"/>
                    </a:cubicBezTo>
                    <a:cubicBezTo>
                      <a:pt x="24" y="3"/>
                      <a:pt x="21" y="4"/>
                      <a:pt x="18" y="4"/>
                    </a:cubicBezTo>
                    <a:cubicBezTo>
                      <a:pt x="0" y="4"/>
                      <a:pt x="0" y="4"/>
                      <a:pt x="0" y="4"/>
                    </a:cubicBezTo>
                    <a:cubicBezTo>
                      <a:pt x="0" y="1"/>
                      <a:pt x="0" y="1"/>
                      <a:pt x="0" y="1"/>
                    </a:cubicBezTo>
                    <a:cubicBezTo>
                      <a:pt x="32" y="0"/>
                      <a:pt x="32" y="0"/>
                      <a:pt x="32" y="0"/>
                    </a:cubicBezTo>
                    <a:cubicBezTo>
                      <a:pt x="32" y="4"/>
                      <a:pt x="32" y="4"/>
                      <a:pt x="32" y="4"/>
                    </a:cubicBezTo>
                    <a:cubicBezTo>
                      <a:pt x="6" y="22"/>
                      <a:pt x="6" y="22"/>
                      <a:pt x="6" y="22"/>
                    </a:cubicBezTo>
                    <a:cubicBezTo>
                      <a:pt x="6" y="22"/>
                      <a:pt x="6" y="22"/>
                      <a:pt x="6" y="22"/>
                    </a:cubicBezTo>
                    <a:cubicBezTo>
                      <a:pt x="6" y="22"/>
                      <a:pt x="7" y="22"/>
                      <a:pt x="9" y="22"/>
                    </a:cubicBezTo>
                    <a:cubicBezTo>
                      <a:pt x="12" y="22"/>
                      <a:pt x="13" y="21"/>
                      <a:pt x="14" y="21"/>
                    </a:cubicBezTo>
                    <a:cubicBezTo>
                      <a:pt x="32" y="21"/>
                      <a:pt x="32" y="21"/>
                      <a:pt x="32" y="21"/>
                    </a:cubicBezTo>
                    <a:cubicBezTo>
                      <a:pt x="32" y="25"/>
                      <a:pt x="32" y="25"/>
                      <a:pt x="32" y="25"/>
                    </a:cubicBezTo>
                    <a:lnTo>
                      <a:pt x="1" y="25"/>
                    </a:lnTo>
                    <a:close/>
                  </a:path>
                </a:pathLst>
              </a:custGeom>
              <a:solidFill>
                <a:srgbClr val="BE00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504" name="Freeform 439">
                <a:extLst>
                  <a:ext uri="{FF2B5EF4-FFF2-40B4-BE49-F238E27FC236}">
                    <a16:creationId xmlns:a16="http://schemas.microsoft.com/office/drawing/2014/main" id="{22784620-286D-442F-8768-3DAAA8F11F4B}"/>
                  </a:ext>
                </a:extLst>
              </p:cNvPr>
              <p:cNvSpPr>
                <a:spLocks/>
              </p:cNvSpPr>
              <p:nvPr/>
            </p:nvSpPr>
            <p:spPr bwMode="auto">
              <a:xfrm>
                <a:off x="12193588" y="5184776"/>
                <a:ext cx="112713" cy="80963"/>
              </a:xfrm>
              <a:custGeom>
                <a:avLst/>
                <a:gdLst>
                  <a:gd name="T0" fmla="*/ 0 w 71"/>
                  <a:gd name="T1" fmla="*/ 27 h 51"/>
                  <a:gd name="T2" fmla="*/ 0 w 71"/>
                  <a:gd name="T3" fmla="*/ 18 h 51"/>
                  <a:gd name="T4" fmla="*/ 62 w 71"/>
                  <a:gd name="T5" fmla="*/ 20 h 51"/>
                  <a:gd name="T6" fmla="*/ 65 w 71"/>
                  <a:gd name="T7" fmla="*/ 0 h 51"/>
                  <a:gd name="T8" fmla="*/ 71 w 71"/>
                  <a:gd name="T9" fmla="*/ 0 h 51"/>
                  <a:gd name="T10" fmla="*/ 69 w 71"/>
                  <a:gd name="T11" fmla="*/ 51 h 51"/>
                  <a:gd name="T12" fmla="*/ 62 w 71"/>
                  <a:gd name="T13" fmla="*/ 51 h 51"/>
                  <a:gd name="T14" fmla="*/ 62 w 71"/>
                  <a:gd name="T15" fmla="*/ 29 h 51"/>
                  <a:gd name="T16" fmla="*/ 0 w 71"/>
                  <a:gd name="T17" fmla="*/ 2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 h="51">
                    <a:moveTo>
                      <a:pt x="0" y="27"/>
                    </a:moveTo>
                    <a:lnTo>
                      <a:pt x="0" y="18"/>
                    </a:lnTo>
                    <a:lnTo>
                      <a:pt x="62" y="20"/>
                    </a:lnTo>
                    <a:lnTo>
                      <a:pt x="65" y="0"/>
                    </a:lnTo>
                    <a:lnTo>
                      <a:pt x="71" y="0"/>
                    </a:lnTo>
                    <a:lnTo>
                      <a:pt x="69" y="51"/>
                    </a:lnTo>
                    <a:lnTo>
                      <a:pt x="62" y="51"/>
                    </a:lnTo>
                    <a:lnTo>
                      <a:pt x="62" y="29"/>
                    </a:lnTo>
                    <a:lnTo>
                      <a:pt x="0" y="27"/>
                    </a:lnTo>
                    <a:close/>
                  </a:path>
                </a:pathLst>
              </a:custGeom>
              <a:solidFill>
                <a:srgbClr val="BE00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505" name="Freeform 440">
                <a:extLst>
                  <a:ext uri="{FF2B5EF4-FFF2-40B4-BE49-F238E27FC236}">
                    <a16:creationId xmlns:a16="http://schemas.microsoft.com/office/drawing/2014/main" id="{EC372E0C-4EAA-4CCE-850B-C6A7F5CD067C}"/>
                  </a:ext>
                </a:extLst>
              </p:cNvPr>
              <p:cNvSpPr>
                <a:spLocks noEditPoints="1"/>
              </p:cNvSpPr>
              <p:nvPr/>
            </p:nvSpPr>
            <p:spPr bwMode="auto">
              <a:xfrm>
                <a:off x="12182476" y="5270501"/>
                <a:ext cx="117475" cy="98425"/>
              </a:xfrm>
              <a:custGeom>
                <a:avLst/>
                <a:gdLst>
                  <a:gd name="T0" fmla="*/ 0 w 33"/>
                  <a:gd name="T1" fmla="*/ 24 h 28"/>
                  <a:gd name="T2" fmla="*/ 11 w 33"/>
                  <a:gd name="T3" fmla="*/ 21 h 28"/>
                  <a:gd name="T4" fmla="*/ 12 w 33"/>
                  <a:gd name="T5" fmla="*/ 9 h 28"/>
                  <a:gd name="T6" fmla="*/ 2 w 33"/>
                  <a:gd name="T7" fmla="*/ 4 h 28"/>
                  <a:gd name="T8" fmla="*/ 2 w 33"/>
                  <a:gd name="T9" fmla="*/ 0 h 28"/>
                  <a:gd name="T10" fmla="*/ 33 w 33"/>
                  <a:gd name="T11" fmla="*/ 15 h 28"/>
                  <a:gd name="T12" fmla="*/ 32 w 33"/>
                  <a:gd name="T13" fmla="*/ 18 h 28"/>
                  <a:gd name="T14" fmla="*/ 0 w 33"/>
                  <a:gd name="T15" fmla="*/ 28 h 28"/>
                  <a:gd name="T16" fmla="*/ 0 w 33"/>
                  <a:gd name="T17" fmla="*/ 24 h 28"/>
                  <a:gd name="T18" fmla="*/ 14 w 33"/>
                  <a:gd name="T19" fmla="*/ 20 h 28"/>
                  <a:gd name="T20" fmla="*/ 24 w 33"/>
                  <a:gd name="T21" fmla="*/ 18 h 28"/>
                  <a:gd name="T22" fmla="*/ 29 w 33"/>
                  <a:gd name="T23" fmla="*/ 16 h 28"/>
                  <a:gd name="T24" fmla="*/ 24 w 33"/>
                  <a:gd name="T25" fmla="*/ 15 h 28"/>
                  <a:gd name="T26" fmla="*/ 15 w 33"/>
                  <a:gd name="T27" fmla="*/ 10 h 28"/>
                  <a:gd name="T28" fmla="*/ 14 w 33"/>
                  <a:gd name="T29" fmla="*/ 2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3" h="28">
                    <a:moveTo>
                      <a:pt x="0" y="24"/>
                    </a:moveTo>
                    <a:cubicBezTo>
                      <a:pt x="11" y="21"/>
                      <a:pt x="11" y="21"/>
                      <a:pt x="11" y="21"/>
                    </a:cubicBezTo>
                    <a:cubicBezTo>
                      <a:pt x="12" y="9"/>
                      <a:pt x="12" y="9"/>
                      <a:pt x="12" y="9"/>
                    </a:cubicBezTo>
                    <a:cubicBezTo>
                      <a:pt x="2" y="4"/>
                      <a:pt x="2" y="4"/>
                      <a:pt x="2" y="4"/>
                    </a:cubicBezTo>
                    <a:cubicBezTo>
                      <a:pt x="2" y="0"/>
                      <a:pt x="2" y="0"/>
                      <a:pt x="2" y="0"/>
                    </a:cubicBezTo>
                    <a:cubicBezTo>
                      <a:pt x="33" y="15"/>
                      <a:pt x="33" y="15"/>
                      <a:pt x="33" y="15"/>
                    </a:cubicBezTo>
                    <a:cubicBezTo>
                      <a:pt x="32" y="18"/>
                      <a:pt x="32" y="18"/>
                      <a:pt x="32" y="18"/>
                    </a:cubicBezTo>
                    <a:cubicBezTo>
                      <a:pt x="0" y="28"/>
                      <a:pt x="0" y="28"/>
                      <a:pt x="0" y="28"/>
                    </a:cubicBezTo>
                    <a:lnTo>
                      <a:pt x="0" y="24"/>
                    </a:lnTo>
                    <a:close/>
                    <a:moveTo>
                      <a:pt x="14" y="20"/>
                    </a:moveTo>
                    <a:cubicBezTo>
                      <a:pt x="24" y="18"/>
                      <a:pt x="24" y="18"/>
                      <a:pt x="24" y="18"/>
                    </a:cubicBezTo>
                    <a:cubicBezTo>
                      <a:pt x="25" y="17"/>
                      <a:pt x="27" y="17"/>
                      <a:pt x="29" y="16"/>
                    </a:cubicBezTo>
                    <a:cubicBezTo>
                      <a:pt x="27" y="16"/>
                      <a:pt x="26" y="15"/>
                      <a:pt x="24" y="15"/>
                    </a:cubicBezTo>
                    <a:cubicBezTo>
                      <a:pt x="15" y="10"/>
                      <a:pt x="15" y="10"/>
                      <a:pt x="15" y="10"/>
                    </a:cubicBezTo>
                    <a:lnTo>
                      <a:pt x="14" y="20"/>
                    </a:lnTo>
                    <a:close/>
                  </a:path>
                </a:pathLst>
              </a:custGeom>
              <a:solidFill>
                <a:srgbClr val="BE00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506" name="Freeform 441">
                <a:extLst>
                  <a:ext uri="{FF2B5EF4-FFF2-40B4-BE49-F238E27FC236}">
                    <a16:creationId xmlns:a16="http://schemas.microsoft.com/office/drawing/2014/main" id="{5B6BA355-894D-4BA7-B404-F82B048FAED9}"/>
                  </a:ext>
                </a:extLst>
              </p:cNvPr>
              <p:cNvSpPr>
                <a:spLocks/>
              </p:cNvSpPr>
              <p:nvPr/>
            </p:nvSpPr>
            <p:spPr bwMode="auto">
              <a:xfrm>
                <a:off x="12168188" y="5402263"/>
                <a:ext cx="120650" cy="63500"/>
              </a:xfrm>
              <a:custGeom>
                <a:avLst/>
                <a:gdLst>
                  <a:gd name="T0" fmla="*/ 7 w 76"/>
                  <a:gd name="T1" fmla="*/ 0 h 40"/>
                  <a:gd name="T2" fmla="*/ 76 w 76"/>
                  <a:gd name="T3" fmla="*/ 9 h 40"/>
                  <a:gd name="T4" fmla="*/ 74 w 76"/>
                  <a:gd name="T5" fmla="*/ 18 h 40"/>
                  <a:gd name="T6" fmla="*/ 11 w 76"/>
                  <a:gd name="T7" fmla="*/ 9 h 40"/>
                  <a:gd name="T8" fmla="*/ 9 w 76"/>
                  <a:gd name="T9" fmla="*/ 40 h 40"/>
                  <a:gd name="T10" fmla="*/ 0 w 76"/>
                  <a:gd name="T11" fmla="*/ 38 h 40"/>
                  <a:gd name="T12" fmla="*/ 7 w 76"/>
                  <a:gd name="T13" fmla="*/ 0 h 40"/>
                </a:gdLst>
                <a:ahLst/>
                <a:cxnLst>
                  <a:cxn ang="0">
                    <a:pos x="T0" y="T1"/>
                  </a:cxn>
                  <a:cxn ang="0">
                    <a:pos x="T2" y="T3"/>
                  </a:cxn>
                  <a:cxn ang="0">
                    <a:pos x="T4" y="T5"/>
                  </a:cxn>
                  <a:cxn ang="0">
                    <a:pos x="T6" y="T7"/>
                  </a:cxn>
                  <a:cxn ang="0">
                    <a:pos x="T8" y="T9"/>
                  </a:cxn>
                  <a:cxn ang="0">
                    <a:pos x="T10" y="T11"/>
                  </a:cxn>
                  <a:cxn ang="0">
                    <a:pos x="T12" y="T13"/>
                  </a:cxn>
                </a:cxnLst>
                <a:rect l="0" t="0" r="r" b="b"/>
                <a:pathLst>
                  <a:path w="76" h="40">
                    <a:moveTo>
                      <a:pt x="7" y="0"/>
                    </a:moveTo>
                    <a:lnTo>
                      <a:pt x="76" y="9"/>
                    </a:lnTo>
                    <a:lnTo>
                      <a:pt x="74" y="18"/>
                    </a:lnTo>
                    <a:lnTo>
                      <a:pt x="11" y="9"/>
                    </a:lnTo>
                    <a:lnTo>
                      <a:pt x="9" y="40"/>
                    </a:lnTo>
                    <a:lnTo>
                      <a:pt x="0" y="38"/>
                    </a:lnTo>
                    <a:lnTo>
                      <a:pt x="7" y="0"/>
                    </a:lnTo>
                    <a:close/>
                  </a:path>
                </a:pathLst>
              </a:custGeom>
              <a:solidFill>
                <a:srgbClr val="BE00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507" name="Freeform 442">
                <a:extLst>
                  <a:ext uri="{FF2B5EF4-FFF2-40B4-BE49-F238E27FC236}">
                    <a16:creationId xmlns:a16="http://schemas.microsoft.com/office/drawing/2014/main" id="{2F0B08FE-A165-40F7-AF3B-F81EEB9C662C}"/>
                  </a:ext>
                </a:extLst>
              </p:cNvPr>
              <p:cNvSpPr>
                <a:spLocks noEditPoints="1"/>
              </p:cNvSpPr>
              <p:nvPr/>
            </p:nvSpPr>
            <p:spPr bwMode="auto">
              <a:xfrm>
                <a:off x="12150726" y="5551488"/>
                <a:ext cx="109538" cy="92075"/>
              </a:xfrm>
              <a:custGeom>
                <a:avLst/>
                <a:gdLst>
                  <a:gd name="T0" fmla="*/ 18 w 31"/>
                  <a:gd name="T1" fmla="*/ 24 h 26"/>
                  <a:gd name="T2" fmla="*/ 11 w 31"/>
                  <a:gd name="T3" fmla="*/ 19 h 26"/>
                  <a:gd name="T4" fmla="*/ 11 w 31"/>
                  <a:gd name="T5" fmla="*/ 10 h 26"/>
                  <a:gd name="T6" fmla="*/ 12 w 31"/>
                  <a:gd name="T7" fmla="*/ 6 h 26"/>
                  <a:gd name="T8" fmla="*/ 0 w 31"/>
                  <a:gd name="T9" fmla="*/ 3 h 26"/>
                  <a:gd name="T10" fmla="*/ 1 w 31"/>
                  <a:gd name="T11" fmla="*/ 0 h 26"/>
                  <a:gd name="T12" fmla="*/ 31 w 31"/>
                  <a:gd name="T13" fmla="*/ 7 h 26"/>
                  <a:gd name="T14" fmla="*/ 29 w 31"/>
                  <a:gd name="T15" fmla="*/ 15 h 26"/>
                  <a:gd name="T16" fmla="*/ 18 w 31"/>
                  <a:gd name="T17" fmla="*/ 24 h 26"/>
                  <a:gd name="T18" fmla="*/ 15 w 31"/>
                  <a:gd name="T19" fmla="*/ 7 h 26"/>
                  <a:gd name="T20" fmla="*/ 14 w 31"/>
                  <a:gd name="T21" fmla="*/ 10 h 26"/>
                  <a:gd name="T22" fmla="*/ 14 w 31"/>
                  <a:gd name="T23" fmla="*/ 17 h 26"/>
                  <a:gd name="T24" fmla="*/ 19 w 31"/>
                  <a:gd name="T25" fmla="*/ 20 h 26"/>
                  <a:gd name="T26" fmla="*/ 24 w 31"/>
                  <a:gd name="T27" fmla="*/ 19 h 26"/>
                  <a:gd name="T28" fmla="*/ 26 w 31"/>
                  <a:gd name="T29" fmla="*/ 14 h 26"/>
                  <a:gd name="T30" fmla="*/ 27 w 31"/>
                  <a:gd name="T31" fmla="*/ 10 h 26"/>
                  <a:gd name="T32" fmla="*/ 15 w 31"/>
                  <a:gd name="T33" fmla="*/ 7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1" h="26">
                    <a:moveTo>
                      <a:pt x="18" y="24"/>
                    </a:moveTo>
                    <a:cubicBezTo>
                      <a:pt x="15" y="23"/>
                      <a:pt x="13" y="22"/>
                      <a:pt x="11" y="19"/>
                    </a:cubicBezTo>
                    <a:cubicBezTo>
                      <a:pt x="10" y="17"/>
                      <a:pt x="10" y="14"/>
                      <a:pt x="11" y="10"/>
                    </a:cubicBezTo>
                    <a:cubicBezTo>
                      <a:pt x="12" y="6"/>
                      <a:pt x="12" y="6"/>
                      <a:pt x="12" y="6"/>
                    </a:cubicBezTo>
                    <a:cubicBezTo>
                      <a:pt x="0" y="3"/>
                      <a:pt x="0" y="3"/>
                      <a:pt x="0" y="3"/>
                    </a:cubicBezTo>
                    <a:cubicBezTo>
                      <a:pt x="1" y="0"/>
                      <a:pt x="1" y="0"/>
                      <a:pt x="1" y="0"/>
                    </a:cubicBezTo>
                    <a:cubicBezTo>
                      <a:pt x="31" y="7"/>
                      <a:pt x="31" y="7"/>
                      <a:pt x="31" y="7"/>
                    </a:cubicBezTo>
                    <a:cubicBezTo>
                      <a:pt x="29" y="15"/>
                      <a:pt x="29" y="15"/>
                      <a:pt x="29" y="15"/>
                    </a:cubicBezTo>
                    <a:cubicBezTo>
                      <a:pt x="28" y="22"/>
                      <a:pt x="24" y="26"/>
                      <a:pt x="18" y="24"/>
                    </a:cubicBezTo>
                    <a:close/>
                    <a:moveTo>
                      <a:pt x="15" y="7"/>
                    </a:moveTo>
                    <a:cubicBezTo>
                      <a:pt x="14" y="10"/>
                      <a:pt x="14" y="10"/>
                      <a:pt x="14" y="10"/>
                    </a:cubicBezTo>
                    <a:cubicBezTo>
                      <a:pt x="13" y="13"/>
                      <a:pt x="13" y="16"/>
                      <a:pt x="14" y="17"/>
                    </a:cubicBezTo>
                    <a:cubicBezTo>
                      <a:pt x="15" y="19"/>
                      <a:pt x="16" y="20"/>
                      <a:pt x="19" y="20"/>
                    </a:cubicBezTo>
                    <a:cubicBezTo>
                      <a:pt x="21" y="21"/>
                      <a:pt x="22" y="21"/>
                      <a:pt x="24" y="19"/>
                    </a:cubicBezTo>
                    <a:cubicBezTo>
                      <a:pt x="25" y="18"/>
                      <a:pt x="26" y="16"/>
                      <a:pt x="26" y="14"/>
                    </a:cubicBezTo>
                    <a:cubicBezTo>
                      <a:pt x="27" y="10"/>
                      <a:pt x="27" y="10"/>
                      <a:pt x="27" y="10"/>
                    </a:cubicBezTo>
                    <a:lnTo>
                      <a:pt x="15" y="7"/>
                    </a:lnTo>
                    <a:close/>
                  </a:path>
                </a:pathLst>
              </a:custGeom>
              <a:solidFill>
                <a:srgbClr val="BE00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508" name="Freeform 443">
                <a:extLst>
                  <a:ext uri="{FF2B5EF4-FFF2-40B4-BE49-F238E27FC236}">
                    <a16:creationId xmlns:a16="http://schemas.microsoft.com/office/drawing/2014/main" id="{F924A2D2-A0E3-4367-9915-50033F1EF57D}"/>
                  </a:ext>
                </a:extLst>
              </p:cNvPr>
              <p:cNvSpPr>
                <a:spLocks noEditPoints="1"/>
              </p:cNvSpPr>
              <p:nvPr/>
            </p:nvSpPr>
            <p:spPr bwMode="auto">
              <a:xfrm>
                <a:off x="12107863" y="5654676"/>
                <a:ext cx="127000" cy="92075"/>
              </a:xfrm>
              <a:custGeom>
                <a:avLst/>
                <a:gdLst>
                  <a:gd name="T0" fmla="*/ 17 w 36"/>
                  <a:gd name="T1" fmla="*/ 7 h 26"/>
                  <a:gd name="T2" fmla="*/ 5 w 36"/>
                  <a:gd name="T3" fmla="*/ 4 h 26"/>
                  <a:gd name="T4" fmla="*/ 6 w 36"/>
                  <a:gd name="T5" fmla="*/ 0 h 26"/>
                  <a:gd name="T6" fmla="*/ 36 w 36"/>
                  <a:gd name="T7" fmla="*/ 9 h 26"/>
                  <a:gd name="T8" fmla="*/ 33 w 36"/>
                  <a:gd name="T9" fmla="*/ 17 h 26"/>
                  <a:gd name="T10" fmla="*/ 29 w 36"/>
                  <a:gd name="T11" fmla="*/ 25 h 26"/>
                  <a:gd name="T12" fmla="*/ 22 w 36"/>
                  <a:gd name="T13" fmla="*/ 25 h 26"/>
                  <a:gd name="T14" fmla="*/ 15 w 36"/>
                  <a:gd name="T15" fmla="*/ 17 h 26"/>
                  <a:gd name="T16" fmla="*/ 0 w 36"/>
                  <a:gd name="T17" fmla="*/ 21 h 26"/>
                  <a:gd name="T18" fmla="*/ 1 w 36"/>
                  <a:gd name="T19" fmla="*/ 17 h 26"/>
                  <a:gd name="T20" fmla="*/ 15 w 36"/>
                  <a:gd name="T21" fmla="*/ 13 h 26"/>
                  <a:gd name="T22" fmla="*/ 17 w 36"/>
                  <a:gd name="T23" fmla="*/ 7 h 26"/>
                  <a:gd name="T24" fmla="*/ 20 w 36"/>
                  <a:gd name="T25" fmla="*/ 8 h 26"/>
                  <a:gd name="T26" fmla="*/ 19 w 36"/>
                  <a:gd name="T27" fmla="*/ 13 h 26"/>
                  <a:gd name="T28" fmla="*/ 19 w 36"/>
                  <a:gd name="T29" fmla="*/ 19 h 26"/>
                  <a:gd name="T30" fmla="*/ 23 w 36"/>
                  <a:gd name="T31" fmla="*/ 22 h 26"/>
                  <a:gd name="T32" fmla="*/ 28 w 36"/>
                  <a:gd name="T33" fmla="*/ 21 h 26"/>
                  <a:gd name="T34" fmla="*/ 30 w 36"/>
                  <a:gd name="T35" fmla="*/ 16 h 26"/>
                  <a:gd name="T36" fmla="*/ 32 w 36"/>
                  <a:gd name="T37" fmla="*/ 11 h 26"/>
                  <a:gd name="T38" fmla="*/ 20 w 36"/>
                  <a:gd name="T39" fmla="*/ 8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6" h="26">
                    <a:moveTo>
                      <a:pt x="17" y="7"/>
                    </a:moveTo>
                    <a:cubicBezTo>
                      <a:pt x="5" y="4"/>
                      <a:pt x="5" y="4"/>
                      <a:pt x="5" y="4"/>
                    </a:cubicBezTo>
                    <a:cubicBezTo>
                      <a:pt x="6" y="0"/>
                      <a:pt x="6" y="0"/>
                      <a:pt x="6" y="0"/>
                    </a:cubicBezTo>
                    <a:cubicBezTo>
                      <a:pt x="36" y="9"/>
                      <a:pt x="36" y="9"/>
                      <a:pt x="36" y="9"/>
                    </a:cubicBezTo>
                    <a:cubicBezTo>
                      <a:pt x="33" y="17"/>
                      <a:pt x="33" y="17"/>
                      <a:pt x="33" y="17"/>
                    </a:cubicBezTo>
                    <a:cubicBezTo>
                      <a:pt x="32" y="21"/>
                      <a:pt x="31" y="23"/>
                      <a:pt x="29" y="25"/>
                    </a:cubicBezTo>
                    <a:cubicBezTo>
                      <a:pt x="27" y="26"/>
                      <a:pt x="25" y="26"/>
                      <a:pt x="22" y="25"/>
                    </a:cubicBezTo>
                    <a:cubicBezTo>
                      <a:pt x="18" y="24"/>
                      <a:pt x="16" y="21"/>
                      <a:pt x="15" y="17"/>
                    </a:cubicBezTo>
                    <a:cubicBezTo>
                      <a:pt x="0" y="21"/>
                      <a:pt x="0" y="21"/>
                      <a:pt x="0" y="21"/>
                    </a:cubicBezTo>
                    <a:cubicBezTo>
                      <a:pt x="1" y="17"/>
                      <a:pt x="1" y="17"/>
                      <a:pt x="1" y="17"/>
                    </a:cubicBezTo>
                    <a:cubicBezTo>
                      <a:pt x="15" y="13"/>
                      <a:pt x="15" y="13"/>
                      <a:pt x="15" y="13"/>
                    </a:cubicBezTo>
                    <a:lnTo>
                      <a:pt x="17" y="7"/>
                    </a:lnTo>
                    <a:close/>
                    <a:moveTo>
                      <a:pt x="20" y="8"/>
                    </a:moveTo>
                    <a:cubicBezTo>
                      <a:pt x="19" y="13"/>
                      <a:pt x="19" y="13"/>
                      <a:pt x="19" y="13"/>
                    </a:cubicBezTo>
                    <a:cubicBezTo>
                      <a:pt x="18" y="15"/>
                      <a:pt x="18" y="17"/>
                      <a:pt x="19" y="19"/>
                    </a:cubicBezTo>
                    <a:cubicBezTo>
                      <a:pt x="19" y="20"/>
                      <a:pt x="21" y="21"/>
                      <a:pt x="23" y="22"/>
                    </a:cubicBezTo>
                    <a:cubicBezTo>
                      <a:pt x="25" y="22"/>
                      <a:pt x="26" y="22"/>
                      <a:pt x="28" y="21"/>
                    </a:cubicBezTo>
                    <a:cubicBezTo>
                      <a:pt x="29" y="20"/>
                      <a:pt x="30" y="18"/>
                      <a:pt x="30" y="16"/>
                    </a:cubicBezTo>
                    <a:cubicBezTo>
                      <a:pt x="32" y="11"/>
                      <a:pt x="32" y="11"/>
                      <a:pt x="32" y="11"/>
                    </a:cubicBezTo>
                    <a:lnTo>
                      <a:pt x="20" y="8"/>
                    </a:lnTo>
                    <a:close/>
                  </a:path>
                </a:pathLst>
              </a:custGeom>
              <a:solidFill>
                <a:srgbClr val="BE00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509" name="Freeform 444">
                <a:extLst>
                  <a:ext uri="{FF2B5EF4-FFF2-40B4-BE49-F238E27FC236}">
                    <a16:creationId xmlns:a16="http://schemas.microsoft.com/office/drawing/2014/main" id="{0DA0949F-997E-46E1-A42F-D23FE1954279}"/>
                  </a:ext>
                </a:extLst>
              </p:cNvPr>
              <p:cNvSpPr>
                <a:spLocks noEditPoints="1"/>
              </p:cNvSpPr>
              <p:nvPr/>
            </p:nvSpPr>
            <p:spPr bwMode="auto">
              <a:xfrm>
                <a:off x="12076113" y="5768976"/>
                <a:ext cx="117475" cy="109538"/>
              </a:xfrm>
              <a:custGeom>
                <a:avLst/>
                <a:gdLst>
                  <a:gd name="T0" fmla="*/ 12 w 33"/>
                  <a:gd name="T1" fmla="*/ 29 h 31"/>
                  <a:gd name="T2" fmla="*/ 2 w 33"/>
                  <a:gd name="T3" fmla="*/ 21 h 31"/>
                  <a:gd name="T4" fmla="*/ 1 w 33"/>
                  <a:gd name="T5" fmla="*/ 10 h 31"/>
                  <a:gd name="T6" fmla="*/ 9 w 33"/>
                  <a:gd name="T7" fmla="*/ 1 h 31"/>
                  <a:gd name="T8" fmla="*/ 21 w 33"/>
                  <a:gd name="T9" fmla="*/ 2 h 31"/>
                  <a:gd name="T10" fmla="*/ 31 w 33"/>
                  <a:gd name="T11" fmla="*/ 9 h 31"/>
                  <a:gd name="T12" fmla="*/ 32 w 33"/>
                  <a:gd name="T13" fmla="*/ 21 h 31"/>
                  <a:gd name="T14" fmla="*/ 24 w 33"/>
                  <a:gd name="T15" fmla="*/ 29 h 31"/>
                  <a:gd name="T16" fmla="*/ 12 w 33"/>
                  <a:gd name="T17" fmla="*/ 29 h 31"/>
                  <a:gd name="T18" fmla="*/ 20 w 33"/>
                  <a:gd name="T19" fmla="*/ 5 h 31"/>
                  <a:gd name="T20" fmla="*/ 10 w 33"/>
                  <a:gd name="T21" fmla="*/ 4 h 31"/>
                  <a:gd name="T22" fmla="*/ 4 w 33"/>
                  <a:gd name="T23" fmla="*/ 11 h 31"/>
                  <a:gd name="T24" fmla="*/ 5 w 33"/>
                  <a:gd name="T25" fmla="*/ 19 h 31"/>
                  <a:gd name="T26" fmla="*/ 13 w 33"/>
                  <a:gd name="T27" fmla="*/ 25 h 31"/>
                  <a:gd name="T28" fmla="*/ 23 w 33"/>
                  <a:gd name="T29" fmla="*/ 26 h 31"/>
                  <a:gd name="T30" fmla="*/ 29 w 33"/>
                  <a:gd name="T31" fmla="*/ 19 h 31"/>
                  <a:gd name="T32" fmla="*/ 28 w 33"/>
                  <a:gd name="T33" fmla="*/ 11 h 31"/>
                  <a:gd name="T34" fmla="*/ 20 w 33"/>
                  <a:gd name="T35" fmla="*/ 5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3" h="31">
                    <a:moveTo>
                      <a:pt x="12" y="29"/>
                    </a:moveTo>
                    <a:cubicBezTo>
                      <a:pt x="7" y="27"/>
                      <a:pt x="4" y="25"/>
                      <a:pt x="2" y="21"/>
                    </a:cubicBezTo>
                    <a:cubicBezTo>
                      <a:pt x="0" y="18"/>
                      <a:pt x="0" y="14"/>
                      <a:pt x="1" y="10"/>
                    </a:cubicBezTo>
                    <a:cubicBezTo>
                      <a:pt x="3" y="5"/>
                      <a:pt x="5" y="2"/>
                      <a:pt x="9" y="1"/>
                    </a:cubicBezTo>
                    <a:cubicBezTo>
                      <a:pt x="12" y="0"/>
                      <a:pt x="16" y="0"/>
                      <a:pt x="21" y="2"/>
                    </a:cubicBezTo>
                    <a:cubicBezTo>
                      <a:pt x="26" y="3"/>
                      <a:pt x="29" y="6"/>
                      <a:pt x="31" y="9"/>
                    </a:cubicBezTo>
                    <a:cubicBezTo>
                      <a:pt x="33" y="12"/>
                      <a:pt x="33" y="16"/>
                      <a:pt x="32" y="21"/>
                    </a:cubicBezTo>
                    <a:cubicBezTo>
                      <a:pt x="30" y="25"/>
                      <a:pt x="28" y="28"/>
                      <a:pt x="24" y="29"/>
                    </a:cubicBezTo>
                    <a:cubicBezTo>
                      <a:pt x="21" y="31"/>
                      <a:pt x="16" y="30"/>
                      <a:pt x="12" y="29"/>
                    </a:cubicBezTo>
                    <a:close/>
                    <a:moveTo>
                      <a:pt x="20" y="5"/>
                    </a:moveTo>
                    <a:cubicBezTo>
                      <a:pt x="16" y="4"/>
                      <a:pt x="13" y="4"/>
                      <a:pt x="10" y="4"/>
                    </a:cubicBezTo>
                    <a:cubicBezTo>
                      <a:pt x="7" y="5"/>
                      <a:pt x="5" y="8"/>
                      <a:pt x="4" y="11"/>
                    </a:cubicBezTo>
                    <a:cubicBezTo>
                      <a:pt x="3" y="14"/>
                      <a:pt x="3" y="17"/>
                      <a:pt x="5" y="19"/>
                    </a:cubicBezTo>
                    <a:cubicBezTo>
                      <a:pt x="6" y="22"/>
                      <a:pt x="9" y="24"/>
                      <a:pt x="13" y="25"/>
                    </a:cubicBezTo>
                    <a:cubicBezTo>
                      <a:pt x="17" y="27"/>
                      <a:pt x="20" y="27"/>
                      <a:pt x="23" y="26"/>
                    </a:cubicBezTo>
                    <a:cubicBezTo>
                      <a:pt x="26" y="25"/>
                      <a:pt x="27" y="23"/>
                      <a:pt x="29" y="19"/>
                    </a:cubicBezTo>
                    <a:cubicBezTo>
                      <a:pt x="30" y="16"/>
                      <a:pt x="30" y="13"/>
                      <a:pt x="28" y="11"/>
                    </a:cubicBezTo>
                    <a:cubicBezTo>
                      <a:pt x="27" y="8"/>
                      <a:pt x="24" y="7"/>
                      <a:pt x="20" y="5"/>
                    </a:cubicBezTo>
                    <a:close/>
                  </a:path>
                </a:pathLst>
              </a:custGeom>
              <a:solidFill>
                <a:srgbClr val="BE00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510" name="Freeform 445">
                <a:extLst>
                  <a:ext uri="{FF2B5EF4-FFF2-40B4-BE49-F238E27FC236}">
                    <a16:creationId xmlns:a16="http://schemas.microsoft.com/office/drawing/2014/main" id="{822E564B-5AF5-4674-B0C0-7A60D8723C8A}"/>
                  </a:ext>
                </a:extLst>
              </p:cNvPr>
              <p:cNvSpPr>
                <a:spLocks/>
              </p:cNvSpPr>
              <p:nvPr/>
            </p:nvSpPr>
            <p:spPr bwMode="auto">
              <a:xfrm>
                <a:off x="12036426" y="5907088"/>
                <a:ext cx="120650" cy="85725"/>
              </a:xfrm>
              <a:custGeom>
                <a:avLst/>
                <a:gdLst>
                  <a:gd name="T0" fmla="*/ 0 w 76"/>
                  <a:gd name="T1" fmla="*/ 7 h 54"/>
                  <a:gd name="T2" fmla="*/ 2 w 76"/>
                  <a:gd name="T3" fmla="*/ 0 h 54"/>
                  <a:gd name="T4" fmla="*/ 60 w 76"/>
                  <a:gd name="T5" fmla="*/ 25 h 54"/>
                  <a:gd name="T6" fmla="*/ 69 w 76"/>
                  <a:gd name="T7" fmla="*/ 5 h 54"/>
                  <a:gd name="T8" fmla="*/ 76 w 76"/>
                  <a:gd name="T9" fmla="*/ 7 h 54"/>
                  <a:gd name="T10" fmla="*/ 56 w 76"/>
                  <a:gd name="T11" fmla="*/ 54 h 54"/>
                  <a:gd name="T12" fmla="*/ 49 w 76"/>
                  <a:gd name="T13" fmla="*/ 52 h 54"/>
                  <a:gd name="T14" fmla="*/ 58 w 76"/>
                  <a:gd name="T15" fmla="*/ 32 h 54"/>
                  <a:gd name="T16" fmla="*/ 0 w 76"/>
                  <a:gd name="T17" fmla="*/ 7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54">
                    <a:moveTo>
                      <a:pt x="0" y="7"/>
                    </a:moveTo>
                    <a:lnTo>
                      <a:pt x="2" y="0"/>
                    </a:lnTo>
                    <a:lnTo>
                      <a:pt x="60" y="25"/>
                    </a:lnTo>
                    <a:lnTo>
                      <a:pt x="69" y="5"/>
                    </a:lnTo>
                    <a:lnTo>
                      <a:pt x="76" y="7"/>
                    </a:lnTo>
                    <a:lnTo>
                      <a:pt x="56" y="54"/>
                    </a:lnTo>
                    <a:lnTo>
                      <a:pt x="49" y="52"/>
                    </a:lnTo>
                    <a:lnTo>
                      <a:pt x="58" y="32"/>
                    </a:lnTo>
                    <a:lnTo>
                      <a:pt x="0" y="7"/>
                    </a:lnTo>
                    <a:close/>
                  </a:path>
                </a:pathLst>
              </a:custGeom>
              <a:solidFill>
                <a:srgbClr val="BE00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511" name="Freeform 446">
                <a:extLst>
                  <a:ext uri="{FF2B5EF4-FFF2-40B4-BE49-F238E27FC236}">
                    <a16:creationId xmlns:a16="http://schemas.microsoft.com/office/drawing/2014/main" id="{A763451E-6349-4459-BCBD-EFB7926205BC}"/>
                  </a:ext>
                </a:extLst>
              </p:cNvPr>
              <p:cNvSpPr>
                <a:spLocks/>
              </p:cNvSpPr>
              <p:nvPr/>
            </p:nvSpPr>
            <p:spPr bwMode="auto">
              <a:xfrm>
                <a:off x="11982451" y="5981701"/>
                <a:ext cx="128588" cy="103188"/>
              </a:xfrm>
              <a:custGeom>
                <a:avLst/>
                <a:gdLst>
                  <a:gd name="T0" fmla="*/ 0 w 81"/>
                  <a:gd name="T1" fmla="*/ 34 h 65"/>
                  <a:gd name="T2" fmla="*/ 16 w 81"/>
                  <a:gd name="T3" fmla="*/ 0 h 65"/>
                  <a:gd name="T4" fmla="*/ 81 w 81"/>
                  <a:gd name="T5" fmla="*/ 29 h 65"/>
                  <a:gd name="T6" fmla="*/ 63 w 81"/>
                  <a:gd name="T7" fmla="*/ 65 h 65"/>
                  <a:gd name="T8" fmla="*/ 56 w 81"/>
                  <a:gd name="T9" fmla="*/ 63 h 65"/>
                  <a:gd name="T10" fmla="*/ 70 w 81"/>
                  <a:gd name="T11" fmla="*/ 34 h 65"/>
                  <a:gd name="T12" fmla="*/ 50 w 81"/>
                  <a:gd name="T13" fmla="*/ 25 h 65"/>
                  <a:gd name="T14" fmla="*/ 36 w 81"/>
                  <a:gd name="T15" fmla="*/ 52 h 65"/>
                  <a:gd name="T16" fmla="*/ 29 w 81"/>
                  <a:gd name="T17" fmla="*/ 47 h 65"/>
                  <a:gd name="T18" fmla="*/ 43 w 81"/>
                  <a:gd name="T19" fmla="*/ 20 h 65"/>
                  <a:gd name="T20" fmla="*/ 21 w 81"/>
                  <a:gd name="T21" fmla="*/ 9 h 65"/>
                  <a:gd name="T22" fmla="*/ 7 w 81"/>
                  <a:gd name="T23" fmla="*/ 38 h 65"/>
                  <a:gd name="T24" fmla="*/ 0 w 81"/>
                  <a:gd name="T25" fmla="*/ 34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1" h="65">
                    <a:moveTo>
                      <a:pt x="0" y="34"/>
                    </a:moveTo>
                    <a:lnTo>
                      <a:pt x="16" y="0"/>
                    </a:lnTo>
                    <a:lnTo>
                      <a:pt x="81" y="29"/>
                    </a:lnTo>
                    <a:lnTo>
                      <a:pt x="63" y="65"/>
                    </a:lnTo>
                    <a:lnTo>
                      <a:pt x="56" y="63"/>
                    </a:lnTo>
                    <a:lnTo>
                      <a:pt x="70" y="34"/>
                    </a:lnTo>
                    <a:lnTo>
                      <a:pt x="50" y="25"/>
                    </a:lnTo>
                    <a:lnTo>
                      <a:pt x="36" y="52"/>
                    </a:lnTo>
                    <a:lnTo>
                      <a:pt x="29" y="47"/>
                    </a:lnTo>
                    <a:lnTo>
                      <a:pt x="43" y="20"/>
                    </a:lnTo>
                    <a:lnTo>
                      <a:pt x="21" y="9"/>
                    </a:lnTo>
                    <a:lnTo>
                      <a:pt x="7" y="38"/>
                    </a:lnTo>
                    <a:lnTo>
                      <a:pt x="0" y="34"/>
                    </a:lnTo>
                    <a:close/>
                  </a:path>
                </a:pathLst>
              </a:custGeom>
              <a:solidFill>
                <a:srgbClr val="BE00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512" name="Freeform 447">
                <a:extLst>
                  <a:ext uri="{FF2B5EF4-FFF2-40B4-BE49-F238E27FC236}">
                    <a16:creationId xmlns:a16="http://schemas.microsoft.com/office/drawing/2014/main" id="{71BEDA47-CC6B-470D-AD93-30AA8AC2F0D1}"/>
                  </a:ext>
                </a:extLst>
              </p:cNvPr>
              <p:cNvSpPr>
                <a:spLocks/>
              </p:cNvSpPr>
              <p:nvPr/>
            </p:nvSpPr>
            <p:spPr bwMode="auto">
              <a:xfrm>
                <a:off x="11930063" y="6081713"/>
                <a:ext cx="117475" cy="111125"/>
              </a:xfrm>
              <a:custGeom>
                <a:avLst/>
                <a:gdLst>
                  <a:gd name="T0" fmla="*/ 28 w 33"/>
                  <a:gd name="T1" fmla="*/ 23 h 31"/>
                  <a:gd name="T2" fmla="*/ 29 w 33"/>
                  <a:gd name="T3" fmla="*/ 14 h 31"/>
                  <a:gd name="T4" fmla="*/ 22 w 33"/>
                  <a:gd name="T5" fmla="*/ 7 h 31"/>
                  <a:gd name="T6" fmla="*/ 13 w 33"/>
                  <a:gd name="T7" fmla="*/ 5 h 31"/>
                  <a:gd name="T8" fmla="*/ 6 w 33"/>
                  <a:gd name="T9" fmla="*/ 10 h 31"/>
                  <a:gd name="T10" fmla="*/ 3 w 33"/>
                  <a:gd name="T11" fmla="*/ 17 h 31"/>
                  <a:gd name="T12" fmla="*/ 0 w 33"/>
                  <a:gd name="T13" fmla="*/ 16 h 31"/>
                  <a:gd name="T14" fmla="*/ 3 w 33"/>
                  <a:gd name="T15" fmla="*/ 8 h 31"/>
                  <a:gd name="T16" fmla="*/ 12 w 33"/>
                  <a:gd name="T17" fmla="*/ 1 h 31"/>
                  <a:gd name="T18" fmla="*/ 24 w 33"/>
                  <a:gd name="T19" fmla="*/ 3 h 31"/>
                  <a:gd name="T20" fmla="*/ 31 w 33"/>
                  <a:gd name="T21" fmla="*/ 9 h 31"/>
                  <a:gd name="T22" fmla="*/ 33 w 33"/>
                  <a:gd name="T23" fmla="*/ 16 h 31"/>
                  <a:gd name="T24" fmla="*/ 31 w 33"/>
                  <a:gd name="T25" fmla="*/ 24 h 31"/>
                  <a:gd name="T26" fmla="*/ 25 w 33"/>
                  <a:gd name="T27" fmla="*/ 31 h 31"/>
                  <a:gd name="T28" fmla="*/ 23 w 33"/>
                  <a:gd name="T29" fmla="*/ 28 h 31"/>
                  <a:gd name="T30" fmla="*/ 28 w 33"/>
                  <a:gd name="T31" fmla="*/ 23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3" h="31">
                    <a:moveTo>
                      <a:pt x="28" y="23"/>
                    </a:moveTo>
                    <a:cubicBezTo>
                      <a:pt x="30" y="20"/>
                      <a:pt x="30" y="17"/>
                      <a:pt x="29" y="14"/>
                    </a:cubicBezTo>
                    <a:cubicBezTo>
                      <a:pt x="28" y="11"/>
                      <a:pt x="26" y="9"/>
                      <a:pt x="22" y="7"/>
                    </a:cubicBezTo>
                    <a:cubicBezTo>
                      <a:pt x="19" y="5"/>
                      <a:pt x="16" y="4"/>
                      <a:pt x="13" y="5"/>
                    </a:cubicBezTo>
                    <a:cubicBezTo>
                      <a:pt x="10" y="5"/>
                      <a:pt x="7" y="7"/>
                      <a:pt x="6" y="10"/>
                    </a:cubicBezTo>
                    <a:cubicBezTo>
                      <a:pt x="5" y="12"/>
                      <a:pt x="4" y="14"/>
                      <a:pt x="3" y="17"/>
                    </a:cubicBezTo>
                    <a:cubicBezTo>
                      <a:pt x="0" y="16"/>
                      <a:pt x="0" y="16"/>
                      <a:pt x="0" y="16"/>
                    </a:cubicBezTo>
                    <a:cubicBezTo>
                      <a:pt x="1" y="13"/>
                      <a:pt x="2" y="11"/>
                      <a:pt x="3" y="8"/>
                    </a:cubicBezTo>
                    <a:cubicBezTo>
                      <a:pt x="5" y="4"/>
                      <a:pt x="8" y="2"/>
                      <a:pt x="12" y="1"/>
                    </a:cubicBezTo>
                    <a:cubicBezTo>
                      <a:pt x="16" y="0"/>
                      <a:pt x="20" y="1"/>
                      <a:pt x="24" y="3"/>
                    </a:cubicBezTo>
                    <a:cubicBezTo>
                      <a:pt x="27" y="5"/>
                      <a:pt x="29" y="7"/>
                      <a:pt x="31" y="9"/>
                    </a:cubicBezTo>
                    <a:cubicBezTo>
                      <a:pt x="32" y="11"/>
                      <a:pt x="33" y="14"/>
                      <a:pt x="33" y="16"/>
                    </a:cubicBezTo>
                    <a:cubicBezTo>
                      <a:pt x="33" y="19"/>
                      <a:pt x="33" y="22"/>
                      <a:pt x="31" y="24"/>
                    </a:cubicBezTo>
                    <a:cubicBezTo>
                      <a:pt x="29" y="27"/>
                      <a:pt x="28" y="29"/>
                      <a:pt x="25" y="31"/>
                    </a:cubicBezTo>
                    <a:cubicBezTo>
                      <a:pt x="23" y="28"/>
                      <a:pt x="23" y="28"/>
                      <a:pt x="23" y="28"/>
                    </a:cubicBezTo>
                    <a:cubicBezTo>
                      <a:pt x="25" y="27"/>
                      <a:pt x="27" y="25"/>
                      <a:pt x="28" y="23"/>
                    </a:cubicBezTo>
                    <a:close/>
                  </a:path>
                </a:pathLst>
              </a:custGeom>
              <a:solidFill>
                <a:srgbClr val="BE00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513" name="Freeform 448">
                <a:extLst>
                  <a:ext uri="{FF2B5EF4-FFF2-40B4-BE49-F238E27FC236}">
                    <a16:creationId xmlns:a16="http://schemas.microsoft.com/office/drawing/2014/main" id="{BC76062D-C0FC-4A99-9237-CF9A91B2F09D}"/>
                  </a:ext>
                </a:extLst>
              </p:cNvPr>
              <p:cNvSpPr>
                <a:spLocks/>
              </p:cNvSpPr>
              <p:nvPr/>
            </p:nvSpPr>
            <p:spPr bwMode="auto">
              <a:xfrm>
                <a:off x="11887201" y="6196013"/>
                <a:ext cx="120650" cy="100013"/>
              </a:xfrm>
              <a:custGeom>
                <a:avLst/>
                <a:gdLst>
                  <a:gd name="T0" fmla="*/ 0 w 76"/>
                  <a:gd name="T1" fmla="*/ 7 h 63"/>
                  <a:gd name="T2" fmla="*/ 4 w 76"/>
                  <a:gd name="T3" fmla="*/ 0 h 63"/>
                  <a:gd name="T4" fmla="*/ 58 w 76"/>
                  <a:gd name="T5" fmla="*/ 34 h 63"/>
                  <a:gd name="T6" fmla="*/ 69 w 76"/>
                  <a:gd name="T7" fmla="*/ 13 h 63"/>
                  <a:gd name="T8" fmla="*/ 76 w 76"/>
                  <a:gd name="T9" fmla="*/ 18 h 63"/>
                  <a:gd name="T10" fmla="*/ 47 w 76"/>
                  <a:gd name="T11" fmla="*/ 63 h 63"/>
                  <a:gd name="T12" fmla="*/ 40 w 76"/>
                  <a:gd name="T13" fmla="*/ 58 h 63"/>
                  <a:gd name="T14" fmla="*/ 54 w 76"/>
                  <a:gd name="T15" fmla="*/ 40 h 63"/>
                  <a:gd name="T16" fmla="*/ 0 w 76"/>
                  <a:gd name="T17" fmla="*/ 7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63">
                    <a:moveTo>
                      <a:pt x="0" y="7"/>
                    </a:moveTo>
                    <a:lnTo>
                      <a:pt x="4" y="0"/>
                    </a:lnTo>
                    <a:lnTo>
                      <a:pt x="58" y="34"/>
                    </a:lnTo>
                    <a:lnTo>
                      <a:pt x="69" y="13"/>
                    </a:lnTo>
                    <a:lnTo>
                      <a:pt x="76" y="18"/>
                    </a:lnTo>
                    <a:lnTo>
                      <a:pt x="47" y="63"/>
                    </a:lnTo>
                    <a:lnTo>
                      <a:pt x="40" y="58"/>
                    </a:lnTo>
                    <a:lnTo>
                      <a:pt x="54" y="40"/>
                    </a:lnTo>
                    <a:lnTo>
                      <a:pt x="0" y="7"/>
                    </a:lnTo>
                    <a:close/>
                  </a:path>
                </a:pathLst>
              </a:custGeom>
              <a:solidFill>
                <a:srgbClr val="BE00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514" name="Freeform 449">
                <a:extLst>
                  <a:ext uri="{FF2B5EF4-FFF2-40B4-BE49-F238E27FC236}">
                    <a16:creationId xmlns:a16="http://schemas.microsoft.com/office/drawing/2014/main" id="{8DF67E26-816A-405A-97D5-F31F69A2EDA4}"/>
                  </a:ext>
                </a:extLst>
              </p:cNvPr>
              <p:cNvSpPr>
                <a:spLocks/>
              </p:cNvSpPr>
              <p:nvPr/>
            </p:nvSpPr>
            <p:spPr bwMode="auto">
              <a:xfrm>
                <a:off x="11841163" y="6264276"/>
                <a:ext cx="98425" cy="74613"/>
              </a:xfrm>
              <a:custGeom>
                <a:avLst/>
                <a:gdLst>
                  <a:gd name="T0" fmla="*/ 4 w 62"/>
                  <a:gd name="T1" fmla="*/ 0 h 47"/>
                  <a:gd name="T2" fmla="*/ 62 w 62"/>
                  <a:gd name="T3" fmla="*/ 38 h 47"/>
                  <a:gd name="T4" fmla="*/ 58 w 62"/>
                  <a:gd name="T5" fmla="*/ 47 h 47"/>
                  <a:gd name="T6" fmla="*/ 0 w 62"/>
                  <a:gd name="T7" fmla="*/ 6 h 47"/>
                  <a:gd name="T8" fmla="*/ 4 w 62"/>
                  <a:gd name="T9" fmla="*/ 0 h 47"/>
                </a:gdLst>
                <a:ahLst/>
                <a:cxnLst>
                  <a:cxn ang="0">
                    <a:pos x="T0" y="T1"/>
                  </a:cxn>
                  <a:cxn ang="0">
                    <a:pos x="T2" y="T3"/>
                  </a:cxn>
                  <a:cxn ang="0">
                    <a:pos x="T4" y="T5"/>
                  </a:cxn>
                  <a:cxn ang="0">
                    <a:pos x="T6" y="T7"/>
                  </a:cxn>
                  <a:cxn ang="0">
                    <a:pos x="T8" y="T9"/>
                  </a:cxn>
                </a:cxnLst>
                <a:rect l="0" t="0" r="r" b="b"/>
                <a:pathLst>
                  <a:path w="62" h="47">
                    <a:moveTo>
                      <a:pt x="4" y="0"/>
                    </a:moveTo>
                    <a:lnTo>
                      <a:pt x="62" y="38"/>
                    </a:lnTo>
                    <a:lnTo>
                      <a:pt x="58" y="47"/>
                    </a:lnTo>
                    <a:lnTo>
                      <a:pt x="0" y="6"/>
                    </a:lnTo>
                    <a:lnTo>
                      <a:pt x="4" y="0"/>
                    </a:lnTo>
                    <a:close/>
                  </a:path>
                </a:pathLst>
              </a:custGeom>
              <a:solidFill>
                <a:srgbClr val="BE00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515" name="Freeform 450">
                <a:extLst>
                  <a:ext uri="{FF2B5EF4-FFF2-40B4-BE49-F238E27FC236}">
                    <a16:creationId xmlns:a16="http://schemas.microsoft.com/office/drawing/2014/main" id="{1C2E8824-E3F0-4FED-B606-4520CA2CF48E}"/>
                  </a:ext>
                </a:extLst>
              </p:cNvPr>
              <p:cNvSpPr>
                <a:spLocks noEditPoints="1"/>
              </p:cNvSpPr>
              <p:nvPr/>
            </p:nvSpPr>
            <p:spPr bwMode="auto">
              <a:xfrm>
                <a:off x="11772901" y="6324601"/>
                <a:ext cx="117475" cy="112713"/>
              </a:xfrm>
              <a:custGeom>
                <a:avLst/>
                <a:gdLst>
                  <a:gd name="T0" fmla="*/ 8 w 33"/>
                  <a:gd name="T1" fmla="*/ 28 h 32"/>
                  <a:gd name="T2" fmla="*/ 1 w 33"/>
                  <a:gd name="T3" fmla="*/ 17 h 32"/>
                  <a:gd name="T4" fmla="*/ 4 w 33"/>
                  <a:gd name="T5" fmla="*/ 6 h 32"/>
                  <a:gd name="T6" fmla="*/ 14 w 33"/>
                  <a:gd name="T7" fmla="*/ 0 h 32"/>
                  <a:gd name="T8" fmla="*/ 25 w 33"/>
                  <a:gd name="T9" fmla="*/ 5 h 32"/>
                  <a:gd name="T10" fmla="*/ 32 w 33"/>
                  <a:gd name="T11" fmla="*/ 15 h 32"/>
                  <a:gd name="T12" fmla="*/ 29 w 33"/>
                  <a:gd name="T13" fmla="*/ 26 h 32"/>
                  <a:gd name="T14" fmla="*/ 20 w 33"/>
                  <a:gd name="T15" fmla="*/ 32 h 32"/>
                  <a:gd name="T16" fmla="*/ 8 w 33"/>
                  <a:gd name="T17" fmla="*/ 28 h 32"/>
                  <a:gd name="T18" fmla="*/ 23 w 33"/>
                  <a:gd name="T19" fmla="*/ 8 h 32"/>
                  <a:gd name="T20" fmla="*/ 14 w 33"/>
                  <a:gd name="T21" fmla="*/ 4 h 32"/>
                  <a:gd name="T22" fmla="*/ 6 w 33"/>
                  <a:gd name="T23" fmla="*/ 8 h 32"/>
                  <a:gd name="T24" fmla="*/ 4 w 33"/>
                  <a:gd name="T25" fmla="*/ 16 h 32"/>
                  <a:gd name="T26" fmla="*/ 10 w 33"/>
                  <a:gd name="T27" fmla="*/ 24 h 32"/>
                  <a:gd name="T28" fmla="*/ 19 w 33"/>
                  <a:gd name="T29" fmla="*/ 28 h 32"/>
                  <a:gd name="T30" fmla="*/ 27 w 33"/>
                  <a:gd name="T31" fmla="*/ 24 h 32"/>
                  <a:gd name="T32" fmla="*/ 29 w 33"/>
                  <a:gd name="T33" fmla="*/ 16 h 32"/>
                  <a:gd name="T34" fmla="*/ 23 w 33"/>
                  <a:gd name="T35"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3" h="32">
                    <a:moveTo>
                      <a:pt x="8" y="28"/>
                    </a:moveTo>
                    <a:cubicBezTo>
                      <a:pt x="4" y="24"/>
                      <a:pt x="1" y="21"/>
                      <a:pt x="1" y="17"/>
                    </a:cubicBezTo>
                    <a:cubicBezTo>
                      <a:pt x="0" y="14"/>
                      <a:pt x="1" y="10"/>
                      <a:pt x="4" y="6"/>
                    </a:cubicBezTo>
                    <a:cubicBezTo>
                      <a:pt x="6" y="3"/>
                      <a:pt x="10" y="1"/>
                      <a:pt x="14" y="0"/>
                    </a:cubicBezTo>
                    <a:cubicBezTo>
                      <a:pt x="17" y="0"/>
                      <a:pt x="21" y="1"/>
                      <a:pt x="25" y="5"/>
                    </a:cubicBezTo>
                    <a:cubicBezTo>
                      <a:pt x="29" y="8"/>
                      <a:pt x="32" y="11"/>
                      <a:pt x="32" y="15"/>
                    </a:cubicBezTo>
                    <a:cubicBezTo>
                      <a:pt x="33" y="19"/>
                      <a:pt x="32" y="22"/>
                      <a:pt x="29" y="26"/>
                    </a:cubicBezTo>
                    <a:cubicBezTo>
                      <a:pt x="27" y="29"/>
                      <a:pt x="23" y="31"/>
                      <a:pt x="20" y="32"/>
                    </a:cubicBezTo>
                    <a:cubicBezTo>
                      <a:pt x="16" y="32"/>
                      <a:pt x="12" y="31"/>
                      <a:pt x="8" y="28"/>
                    </a:cubicBezTo>
                    <a:close/>
                    <a:moveTo>
                      <a:pt x="23" y="8"/>
                    </a:moveTo>
                    <a:cubicBezTo>
                      <a:pt x="20" y="5"/>
                      <a:pt x="16" y="4"/>
                      <a:pt x="14" y="4"/>
                    </a:cubicBezTo>
                    <a:cubicBezTo>
                      <a:pt x="11" y="4"/>
                      <a:pt x="8" y="5"/>
                      <a:pt x="6" y="8"/>
                    </a:cubicBezTo>
                    <a:cubicBezTo>
                      <a:pt x="4" y="11"/>
                      <a:pt x="3" y="14"/>
                      <a:pt x="4" y="16"/>
                    </a:cubicBezTo>
                    <a:cubicBezTo>
                      <a:pt x="5" y="19"/>
                      <a:pt x="7" y="22"/>
                      <a:pt x="10" y="24"/>
                    </a:cubicBezTo>
                    <a:cubicBezTo>
                      <a:pt x="13" y="27"/>
                      <a:pt x="17" y="28"/>
                      <a:pt x="19" y="28"/>
                    </a:cubicBezTo>
                    <a:cubicBezTo>
                      <a:pt x="22" y="28"/>
                      <a:pt x="25" y="27"/>
                      <a:pt x="27" y="24"/>
                    </a:cubicBezTo>
                    <a:cubicBezTo>
                      <a:pt x="29" y="21"/>
                      <a:pt x="30" y="18"/>
                      <a:pt x="29" y="16"/>
                    </a:cubicBezTo>
                    <a:cubicBezTo>
                      <a:pt x="28" y="13"/>
                      <a:pt x="26" y="10"/>
                      <a:pt x="23" y="8"/>
                    </a:cubicBezTo>
                    <a:close/>
                  </a:path>
                </a:pathLst>
              </a:custGeom>
              <a:solidFill>
                <a:srgbClr val="BE00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516" name="Freeform 451">
                <a:extLst>
                  <a:ext uri="{FF2B5EF4-FFF2-40B4-BE49-F238E27FC236}">
                    <a16:creationId xmlns:a16="http://schemas.microsoft.com/office/drawing/2014/main" id="{9C7E2F6C-2B40-4E20-B096-0548A2E63719}"/>
                  </a:ext>
                </a:extLst>
              </p:cNvPr>
              <p:cNvSpPr>
                <a:spLocks/>
              </p:cNvSpPr>
              <p:nvPr/>
            </p:nvSpPr>
            <p:spPr bwMode="auto">
              <a:xfrm>
                <a:off x="11672888" y="6416676"/>
                <a:ext cx="142875" cy="142875"/>
              </a:xfrm>
              <a:custGeom>
                <a:avLst/>
                <a:gdLst>
                  <a:gd name="T0" fmla="*/ 0 w 40"/>
                  <a:gd name="T1" fmla="*/ 19 h 40"/>
                  <a:gd name="T2" fmla="*/ 3 w 40"/>
                  <a:gd name="T3" fmla="*/ 16 h 40"/>
                  <a:gd name="T4" fmla="*/ 34 w 40"/>
                  <a:gd name="T5" fmla="*/ 20 h 40"/>
                  <a:gd name="T6" fmla="*/ 34 w 40"/>
                  <a:gd name="T7" fmla="*/ 20 h 40"/>
                  <a:gd name="T8" fmla="*/ 27 w 40"/>
                  <a:gd name="T9" fmla="*/ 15 h 40"/>
                  <a:gd name="T10" fmla="*/ 14 w 40"/>
                  <a:gd name="T11" fmla="*/ 3 h 40"/>
                  <a:gd name="T12" fmla="*/ 16 w 40"/>
                  <a:gd name="T13" fmla="*/ 0 h 40"/>
                  <a:gd name="T14" fmla="*/ 40 w 40"/>
                  <a:gd name="T15" fmla="*/ 21 h 40"/>
                  <a:gd name="T16" fmla="*/ 37 w 40"/>
                  <a:gd name="T17" fmla="*/ 24 h 40"/>
                  <a:gd name="T18" fmla="*/ 6 w 40"/>
                  <a:gd name="T19" fmla="*/ 20 h 40"/>
                  <a:gd name="T20" fmla="*/ 6 w 40"/>
                  <a:gd name="T21" fmla="*/ 20 h 40"/>
                  <a:gd name="T22" fmla="*/ 9 w 40"/>
                  <a:gd name="T23" fmla="*/ 22 h 40"/>
                  <a:gd name="T24" fmla="*/ 12 w 40"/>
                  <a:gd name="T25" fmla="*/ 25 h 40"/>
                  <a:gd name="T26" fmla="*/ 26 w 40"/>
                  <a:gd name="T27" fmla="*/ 37 h 40"/>
                  <a:gd name="T28" fmla="*/ 24 w 40"/>
                  <a:gd name="T29" fmla="*/ 40 h 40"/>
                  <a:gd name="T30" fmla="*/ 0 w 40"/>
                  <a:gd name="T31" fmla="*/ 1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0" h="40">
                    <a:moveTo>
                      <a:pt x="0" y="19"/>
                    </a:moveTo>
                    <a:cubicBezTo>
                      <a:pt x="3" y="16"/>
                      <a:pt x="3" y="16"/>
                      <a:pt x="3" y="16"/>
                    </a:cubicBezTo>
                    <a:cubicBezTo>
                      <a:pt x="34" y="20"/>
                      <a:pt x="34" y="20"/>
                      <a:pt x="34" y="20"/>
                    </a:cubicBezTo>
                    <a:cubicBezTo>
                      <a:pt x="34" y="20"/>
                      <a:pt x="34" y="20"/>
                      <a:pt x="34" y="20"/>
                    </a:cubicBezTo>
                    <a:cubicBezTo>
                      <a:pt x="32" y="18"/>
                      <a:pt x="29" y="16"/>
                      <a:pt x="27" y="15"/>
                    </a:cubicBezTo>
                    <a:cubicBezTo>
                      <a:pt x="14" y="3"/>
                      <a:pt x="14" y="3"/>
                      <a:pt x="14" y="3"/>
                    </a:cubicBezTo>
                    <a:cubicBezTo>
                      <a:pt x="16" y="0"/>
                      <a:pt x="16" y="0"/>
                      <a:pt x="16" y="0"/>
                    </a:cubicBezTo>
                    <a:cubicBezTo>
                      <a:pt x="40" y="21"/>
                      <a:pt x="40" y="21"/>
                      <a:pt x="40" y="21"/>
                    </a:cubicBezTo>
                    <a:cubicBezTo>
                      <a:pt x="37" y="24"/>
                      <a:pt x="37" y="24"/>
                      <a:pt x="37" y="24"/>
                    </a:cubicBezTo>
                    <a:cubicBezTo>
                      <a:pt x="6" y="20"/>
                      <a:pt x="6" y="20"/>
                      <a:pt x="6" y="20"/>
                    </a:cubicBezTo>
                    <a:cubicBezTo>
                      <a:pt x="6" y="20"/>
                      <a:pt x="6" y="20"/>
                      <a:pt x="6" y="20"/>
                    </a:cubicBezTo>
                    <a:cubicBezTo>
                      <a:pt x="6" y="20"/>
                      <a:pt x="7" y="21"/>
                      <a:pt x="9" y="22"/>
                    </a:cubicBezTo>
                    <a:cubicBezTo>
                      <a:pt x="11" y="24"/>
                      <a:pt x="12" y="25"/>
                      <a:pt x="12" y="25"/>
                    </a:cubicBezTo>
                    <a:cubicBezTo>
                      <a:pt x="26" y="37"/>
                      <a:pt x="26" y="37"/>
                      <a:pt x="26" y="37"/>
                    </a:cubicBezTo>
                    <a:cubicBezTo>
                      <a:pt x="24" y="40"/>
                      <a:pt x="24" y="40"/>
                      <a:pt x="24" y="40"/>
                    </a:cubicBezTo>
                    <a:lnTo>
                      <a:pt x="0" y="19"/>
                    </a:lnTo>
                    <a:close/>
                  </a:path>
                </a:pathLst>
              </a:custGeom>
              <a:solidFill>
                <a:srgbClr val="BE00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grpSp>
      </p:grpSp>
      <p:sp>
        <p:nvSpPr>
          <p:cNvPr id="517" name="Freeform 452">
            <a:extLst>
              <a:ext uri="{FF2B5EF4-FFF2-40B4-BE49-F238E27FC236}">
                <a16:creationId xmlns:a16="http://schemas.microsoft.com/office/drawing/2014/main" id="{1F008356-D111-4F14-9D76-B1D6F9437597}"/>
              </a:ext>
            </a:extLst>
          </p:cNvPr>
          <p:cNvSpPr>
            <a:spLocks/>
          </p:cNvSpPr>
          <p:nvPr/>
        </p:nvSpPr>
        <p:spPr bwMode="auto">
          <a:xfrm>
            <a:off x="4021987" y="4467077"/>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noFill/>
          <a:ln w="28575" cap="flat">
            <a:solidFill>
              <a:srgbClr val="049B49"/>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48220" tIns="24110" rIns="48220" bIns="24110" numCol="1" anchor="t" anchorCtr="0" compatLnSpc="1">
            <a:prstTxWarp prst="textNoShape">
              <a:avLst/>
            </a:prstTxWarp>
          </a:bodyPr>
          <a:lstStyle/>
          <a:p>
            <a:endParaRPr lang="en-US" sz="949"/>
          </a:p>
        </p:txBody>
      </p:sp>
      <p:grpSp>
        <p:nvGrpSpPr>
          <p:cNvPr id="531" name="Group 530">
            <a:extLst>
              <a:ext uri="{FF2B5EF4-FFF2-40B4-BE49-F238E27FC236}">
                <a16:creationId xmlns:a16="http://schemas.microsoft.com/office/drawing/2014/main" id="{DC5DF4D1-8520-456B-8015-F0C075F5EE46}"/>
              </a:ext>
            </a:extLst>
          </p:cNvPr>
          <p:cNvGrpSpPr/>
          <p:nvPr/>
        </p:nvGrpSpPr>
        <p:grpSpPr>
          <a:xfrm>
            <a:off x="1508838" y="1599810"/>
            <a:ext cx="1101700" cy="1936347"/>
            <a:chOff x="693738" y="3033713"/>
            <a:chExt cx="2089150" cy="3671888"/>
          </a:xfrm>
        </p:grpSpPr>
        <p:sp>
          <p:nvSpPr>
            <p:cNvPr id="345" name="Freeform 280">
              <a:extLst>
                <a:ext uri="{FF2B5EF4-FFF2-40B4-BE49-F238E27FC236}">
                  <a16:creationId xmlns:a16="http://schemas.microsoft.com/office/drawing/2014/main" id="{5EC48774-0CCF-46E3-98D1-5FA66762FBA7}"/>
                </a:ext>
              </a:extLst>
            </p:cNvPr>
            <p:cNvSpPr>
              <a:spLocks noEditPoints="1"/>
            </p:cNvSpPr>
            <p:nvPr/>
          </p:nvSpPr>
          <p:spPr bwMode="auto">
            <a:xfrm>
              <a:off x="1349376" y="6616701"/>
              <a:ext cx="117475" cy="88900"/>
            </a:xfrm>
            <a:custGeom>
              <a:avLst/>
              <a:gdLst>
                <a:gd name="T0" fmla="*/ 4 w 33"/>
                <a:gd name="T1" fmla="*/ 5 h 25"/>
                <a:gd name="T2" fmla="*/ 11 w 33"/>
                <a:gd name="T3" fmla="*/ 2 h 25"/>
                <a:gd name="T4" fmla="*/ 20 w 33"/>
                <a:gd name="T5" fmla="*/ 6 h 25"/>
                <a:gd name="T6" fmla="*/ 22 w 33"/>
                <a:gd name="T7" fmla="*/ 9 h 25"/>
                <a:gd name="T8" fmla="*/ 31 w 33"/>
                <a:gd name="T9" fmla="*/ 0 h 25"/>
                <a:gd name="T10" fmla="*/ 33 w 33"/>
                <a:gd name="T11" fmla="*/ 2 h 25"/>
                <a:gd name="T12" fmla="*/ 12 w 33"/>
                <a:gd name="T13" fmla="*/ 25 h 25"/>
                <a:gd name="T14" fmla="*/ 6 w 33"/>
                <a:gd name="T15" fmla="*/ 20 h 25"/>
                <a:gd name="T16" fmla="*/ 4 w 33"/>
                <a:gd name="T17" fmla="*/ 5 h 25"/>
                <a:gd name="T18" fmla="*/ 20 w 33"/>
                <a:gd name="T19" fmla="*/ 11 h 25"/>
                <a:gd name="T20" fmla="*/ 18 w 33"/>
                <a:gd name="T21" fmla="*/ 9 h 25"/>
                <a:gd name="T22" fmla="*/ 12 w 33"/>
                <a:gd name="T23" fmla="*/ 5 h 25"/>
                <a:gd name="T24" fmla="*/ 7 w 33"/>
                <a:gd name="T25" fmla="*/ 7 h 25"/>
                <a:gd name="T26" fmla="*/ 5 w 33"/>
                <a:gd name="T27" fmla="*/ 12 h 25"/>
                <a:gd name="T28" fmla="*/ 9 w 33"/>
                <a:gd name="T29" fmla="*/ 18 h 25"/>
                <a:gd name="T30" fmla="*/ 12 w 33"/>
                <a:gd name="T31" fmla="*/ 20 h 25"/>
                <a:gd name="T32" fmla="*/ 20 w 33"/>
                <a:gd name="T33" fmla="*/ 11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3" h="25">
                  <a:moveTo>
                    <a:pt x="4" y="5"/>
                  </a:moveTo>
                  <a:cubicBezTo>
                    <a:pt x="6" y="3"/>
                    <a:pt x="8" y="1"/>
                    <a:pt x="11" y="2"/>
                  </a:cubicBezTo>
                  <a:cubicBezTo>
                    <a:pt x="14" y="2"/>
                    <a:pt x="17" y="3"/>
                    <a:pt x="20" y="6"/>
                  </a:cubicBezTo>
                  <a:cubicBezTo>
                    <a:pt x="22" y="9"/>
                    <a:pt x="22" y="9"/>
                    <a:pt x="22" y="9"/>
                  </a:cubicBezTo>
                  <a:cubicBezTo>
                    <a:pt x="31" y="0"/>
                    <a:pt x="31" y="0"/>
                    <a:pt x="31" y="0"/>
                  </a:cubicBezTo>
                  <a:cubicBezTo>
                    <a:pt x="33" y="2"/>
                    <a:pt x="33" y="2"/>
                    <a:pt x="33" y="2"/>
                  </a:cubicBezTo>
                  <a:cubicBezTo>
                    <a:pt x="12" y="25"/>
                    <a:pt x="12" y="25"/>
                    <a:pt x="12" y="25"/>
                  </a:cubicBezTo>
                  <a:cubicBezTo>
                    <a:pt x="6" y="20"/>
                    <a:pt x="6" y="20"/>
                    <a:pt x="6" y="20"/>
                  </a:cubicBezTo>
                  <a:cubicBezTo>
                    <a:pt x="0" y="14"/>
                    <a:pt x="0" y="9"/>
                    <a:pt x="4" y="5"/>
                  </a:cubicBezTo>
                  <a:close/>
                  <a:moveTo>
                    <a:pt x="20" y="11"/>
                  </a:moveTo>
                  <a:cubicBezTo>
                    <a:pt x="18" y="9"/>
                    <a:pt x="18" y="9"/>
                    <a:pt x="18" y="9"/>
                  </a:cubicBezTo>
                  <a:cubicBezTo>
                    <a:pt x="15" y="7"/>
                    <a:pt x="13" y="5"/>
                    <a:pt x="12" y="5"/>
                  </a:cubicBezTo>
                  <a:cubicBezTo>
                    <a:pt x="10" y="5"/>
                    <a:pt x="8" y="6"/>
                    <a:pt x="7" y="7"/>
                  </a:cubicBezTo>
                  <a:cubicBezTo>
                    <a:pt x="5" y="9"/>
                    <a:pt x="5" y="10"/>
                    <a:pt x="5" y="12"/>
                  </a:cubicBezTo>
                  <a:cubicBezTo>
                    <a:pt x="5" y="14"/>
                    <a:pt x="6" y="16"/>
                    <a:pt x="9" y="18"/>
                  </a:cubicBezTo>
                  <a:cubicBezTo>
                    <a:pt x="12" y="20"/>
                    <a:pt x="12" y="20"/>
                    <a:pt x="12" y="20"/>
                  </a:cubicBezTo>
                  <a:lnTo>
                    <a:pt x="20" y="11"/>
                  </a:lnTo>
                  <a:close/>
                </a:path>
              </a:pathLst>
            </a:custGeom>
            <a:solidFill>
              <a:srgbClr val="A7D6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346" name="Freeform 281">
              <a:extLst>
                <a:ext uri="{FF2B5EF4-FFF2-40B4-BE49-F238E27FC236}">
                  <a16:creationId xmlns:a16="http://schemas.microsoft.com/office/drawing/2014/main" id="{7852E9AB-06A2-4339-9456-06018199F6E9}"/>
                </a:ext>
              </a:extLst>
            </p:cNvPr>
            <p:cNvSpPr>
              <a:spLocks noEditPoints="1"/>
            </p:cNvSpPr>
            <p:nvPr/>
          </p:nvSpPr>
          <p:spPr bwMode="auto">
            <a:xfrm>
              <a:off x="1260476" y="6499226"/>
              <a:ext cx="114300" cy="112713"/>
            </a:xfrm>
            <a:custGeom>
              <a:avLst/>
              <a:gdLst>
                <a:gd name="T0" fmla="*/ 6 w 32"/>
                <a:gd name="T1" fmla="*/ 5 h 32"/>
                <a:gd name="T2" fmla="*/ 17 w 32"/>
                <a:gd name="T3" fmla="*/ 0 h 32"/>
                <a:gd name="T4" fmla="*/ 28 w 32"/>
                <a:gd name="T5" fmla="*/ 4 h 32"/>
                <a:gd name="T6" fmla="*/ 32 w 32"/>
                <a:gd name="T7" fmla="*/ 15 h 32"/>
                <a:gd name="T8" fmla="*/ 26 w 32"/>
                <a:gd name="T9" fmla="*/ 26 h 32"/>
                <a:gd name="T10" fmla="*/ 15 w 32"/>
                <a:gd name="T11" fmla="*/ 32 h 32"/>
                <a:gd name="T12" fmla="*/ 4 w 32"/>
                <a:gd name="T13" fmla="*/ 27 h 32"/>
                <a:gd name="T14" fmla="*/ 0 w 32"/>
                <a:gd name="T15" fmla="*/ 16 h 32"/>
                <a:gd name="T16" fmla="*/ 6 w 32"/>
                <a:gd name="T17" fmla="*/ 5 h 32"/>
                <a:gd name="T18" fmla="*/ 23 w 32"/>
                <a:gd name="T19" fmla="*/ 23 h 32"/>
                <a:gd name="T20" fmla="*/ 28 w 32"/>
                <a:gd name="T21" fmla="*/ 15 h 32"/>
                <a:gd name="T22" fmla="*/ 25 w 32"/>
                <a:gd name="T23" fmla="*/ 7 h 32"/>
                <a:gd name="T24" fmla="*/ 17 w 32"/>
                <a:gd name="T25" fmla="*/ 3 h 32"/>
                <a:gd name="T26" fmla="*/ 9 w 32"/>
                <a:gd name="T27" fmla="*/ 8 h 32"/>
                <a:gd name="T28" fmla="*/ 4 w 32"/>
                <a:gd name="T29" fmla="*/ 17 h 32"/>
                <a:gd name="T30" fmla="*/ 7 w 32"/>
                <a:gd name="T31" fmla="*/ 24 h 32"/>
                <a:gd name="T32" fmla="*/ 14 w 32"/>
                <a:gd name="T33" fmla="*/ 28 h 32"/>
                <a:gd name="T34" fmla="*/ 23 w 32"/>
                <a:gd name="T35" fmla="*/ 23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2" h="32">
                  <a:moveTo>
                    <a:pt x="6" y="5"/>
                  </a:moveTo>
                  <a:cubicBezTo>
                    <a:pt x="10" y="2"/>
                    <a:pt x="13" y="0"/>
                    <a:pt x="17" y="0"/>
                  </a:cubicBezTo>
                  <a:cubicBezTo>
                    <a:pt x="21" y="0"/>
                    <a:pt x="25" y="1"/>
                    <a:pt x="28" y="4"/>
                  </a:cubicBezTo>
                  <a:cubicBezTo>
                    <a:pt x="31" y="8"/>
                    <a:pt x="32" y="11"/>
                    <a:pt x="32" y="15"/>
                  </a:cubicBezTo>
                  <a:cubicBezTo>
                    <a:pt x="32" y="19"/>
                    <a:pt x="30" y="23"/>
                    <a:pt x="26" y="26"/>
                  </a:cubicBezTo>
                  <a:cubicBezTo>
                    <a:pt x="22" y="30"/>
                    <a:pt x="18" y="31"/>
                    <a:pt x="15" y="32"/>
                  </a:cubicBezTo>
                  <a:cubicBezTo>
                    <a:pt x="11" y="32"/>
                    <a:pt x="7" y="30"/>
                    <a:pt x="4" y="27"/>
                  </a:cubicBezTo>
                  <a:cubicBezTo>
                    <a:pt x="1" y="23"/>
                    <a:pt x="0" y="20"/>
                    <a:pt x="0" y="16"/>
                  </a:cubicBezTo>
                  <a:cubicBezTo>
                    <a:pt x="0" y="12"/>
                    <a:pt x="2" y="9"/>
                    <a:pt x="6" y="5"/>
                  </a:cubicBezTo>
                  <a:close/>
                  <a:moveTo>
                    <a:pt x="23" y="23"/>
                  </a:moveTo>
                  <a:cubicBezTo>
                    <a:pt x="26" y="20"/>
                    <a:pt x="28" y="17"/>
                    <a:pt x="28" y="15"/>
                  </a:cubicBezTo>
                  <a:cubicBezTo>
                    <a:pt x="29" y="12"/>
                    <a:pt x="28" y="9"/>
                    <a:pt x="25" y="7"/>
                  </a:cubicBezTo>
                  <a:cubicBezTo>
                    <a:pt x="23" y="4"/>
                    <a:pt x="20" y="3"/>
                    <a:pt x="17" y="3"/>
                  </a:cubicBezTo>
                  <a:cubicBezTo>
                    <a:pt x="15" y="3"/>
                    <a:pt x="12" y="5"/>
                    <a:pt x="9" y="8"/>
                  </a:cubicBezTo>
                  <a:cubicBezTo>
                    <a:pt x="6" y="11"/>
                    <a:pt x="4" y="14"/>
                    <a:pt x="4" y="17"/>
                  </a:cubicBezTo>
                  <a:cubicBezTo>
                    <a:pt x="3" y="19"/>
                    <a:pt x="4" y="22"/>
                    <a:pt x="7" y="24"/>
                  </a:cubicBezTo>
                  <a:cubicBezTo>
                    <a:pt x="9" y="27"/>
                    <a:pt x="12" y="28"/>
                    <a:pt x="14" y="28"/>
                  </a:cubicBezTo>
                  <a:cubicBezTo>
                    <a:pt x="17" y="28"/>
                    <a:pt x="20" y="26"/>
                    <a:pt x="23" y="23"/>
                  </a:cubicBezTo>
                  <a:close/>
                </a:path>
              </a:pathLst>
            </a:custGeom>
            <a:solidFill>
              <a:srgbClr val="A7D6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347" name="Freeform 282">
              <a:extLst>
                <a:ext uri="{FF2B5EF4-FFF2-40B4-BE49-F238E27FC236}">
                  <a16:creationId xmlns:a16="http://schemas.microsoft.com/office/drawing/2014/main" id="{D1200FDD-AFC6-4BB9-B79E-7386C0EC2364}"/>
                </a:ext>
              </a:extLst>
            </p:cNvPr>
            <p:cNvSpPr>
              <a:spLocks/>
            </p:cNvSpPr>
            <p:nvPr/>
          </p:nvSpPr>
          <p:spPr bwMode="auto">
            <a:xfrm>
              <a:off x="1203326" y="6402388"/>
              <a:ext cx="92075" cy="117475"/>
            </a:xfrm>
            <a:custGeom>
              <a:avLst/>
              <a:gdLst>
                <a:gd name="T0" fmla="*/ 58 w 58"/>
                <a:gd name="T1" fmla="*/ 29 h 74"/>
                <a:gd name="T2" fmla="*/ 5 w 58"/>
                <a:gd name="T3" fmla="*/ 74 h 74"/>
                <a:gd name="T4" fmla="*/ 0 w 58"/>
                <a:gd name="T5" fmla="*/ 67 h 74"/>
                <a:gd name="T6" fmla="*/ 47 w 58"/>
                <a:gd name="T7" fmla="*/ 27 h 74"/>
                <a:gd name="T8" fmla="*/ 27 w 58"/>
                <a:gd name="T9" fmla="*/ 4 h 74"/>
                <a:gd name="T10" fmla="*/ 34 w 58"/>
                <a:gd name="T11" fmla="*/ 0 h 74"/>
                <a:gd name="T12" fmla="*/ 58 w 58"/>
                <a:gd name="T13" fmla="*/ 29 h 74"/>
              </a:gdLst>
              <a:ahLst/>
              <a:cxnLst>
                <a:cxn ang="0">
                  <a:pos x="T0" y="T1"/>
                </a:cxn>
                <a:cxn ang="0">
                  <a:pos x="T2" y="T3"/>
                </a:cxn>
                <a:cxn ang="0">
                  <a:pos x="T4" y="T5"/>
                </a:cxn>
                <a:cxn ang="0">
                  <a:pos x="T6" y="T7"/>
                </a:cxn>
                <a:cxn ang="0">
                  <a:pos x="T8" y="T9"/>
                </a:cxn>
                <a:cxn ang="0">
                  <a:pos x="T10" y="T11"/>
                </a:cxn>
                <a:cxn ang="0">
                  <a:pos x="T12" y="T13"/>
                </a:cxn>
              </a:cxnLst>
              <a:rect l="0" t="0" r="r" b="b"/>
              <a:pathLst>
                <a:path w="58" h="74">
                  <a:moveTo>
                    <a:pt x="58" y="29"/>
                  </a:moveTo>
                  <a:lnTo>
                    <a:pt x="5" y="74"/>
                  </a:lnTo>
                  <a:lnTo>
                    <a:pt x="0" y="67"/>
                  </a:lnTo>
                  <a:lnTo>
                    <a:pt x="47" y="27"/>
                  </a:lnTo>
                  <a:lnTo>
                    <a:pt x="27" y="4"/>
                  </a:lnTo>
                  <a:lnTo>
                    <a:pt x="34" y="0"/>
                  </a:lnTo>
                  <a:lnTo>
                    <a:pt x="58" y="29"/>
                  </a:lnTo>
                  <a:close/>
                </a:path>
              </a:pathLst>
            </a:custGeom>
            <a:solidFill>
              <a:srgbClr val="A7D6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348" name="Freeform 283">
              <a:extLst>
                <a:ext uri="{FF2B5EF4-FFF2-40B4-BE49-F238E27FC236}">
                  <a16:creationId xmlns:a16="http://schemas.microsoft.com/office/drawing/2014/main" id="{DCD27DA7-80D3-4EE8-AC8F-F91E5E392578}"/>
                </a:ext>
              </a:extLst>
            </p:cNvPr>
            <p:cNvSpPr>
              <a:spLocks/>
            </p:cNvSpPr>
            <p:nvPr/>
          </p:nvSpPr>
          <p:spPr bwMode="auto">
            <a:xfrm>
              <a:off x="1139826" y="6362701"/>
              <a:ext cx="95250" cy="79375"/>
            </a:xfrm>
            <a:custGeom>
              <a:avLst/>
              <a:gdLst>
                <a:gd name="T0" fmla="*/ 60 w 60"/>
                <a:gd name="T1" fmla="*/ 7 h 50"/>
                <a:gd name="T2" fmla="*/ 4 w 60"/>
                <a:gd name="T3" fmla="*/ 50 h 50"/>
                <a:gd name="T4" fmla="*/ 0 w 60"/>
                <a:gd name="T5" fmla="*/ 43 h 50"/>
                <a:gd name="T6" fmla="*/ 53 w 60"/>
                <a:gd name="T7" fmla="*/ 0 h 50"/>
                <a:gd name="T8" fmla="*/ 60 w 60"/>
                <a:gd name="T9" fmla="*/ 7 h 50"/>
              </a:gdLst>
              <a:ahLst/>
              <a:cxnLst>
                <a:cxn ang="0">
                  <a:pos x="T0" y="T1"/>
                </a:cxn>
                <a:cxn ang="0">
                  <a:pos x="T2" y="T3"/>
                </a:cxn>
                <a:cxn ang="0">
                  <a:pos x="T4" y="T5"/>
                </a:cxn>
                <a:cxn ang="0">
                  <a:pos x="T6" y="T7"/>
                </a:cxn>
                <a:cxn ang="0">
                  <a:pos x="T8" y="T9"/>
                </a:cxn>
              </a:cxnLst>
              <a:rect l="0" t="0" r="r" b="b"/>
              <a:pathLst>
                <a:path w="60" h="50">
                  <a:moveTo>
                    <a:pt x="60" y="7"/>
                  </a:moveTo>
                  <a:lnTo>
                    <a:pt x="4" y="50"/>
                  </a:lnTo>
                  <a:lnTo>
                    <a:pt x="0" y="43"/>
                  </a:lnTo>
                  <a:lnTo>
                    <a:pt x="53" y="0"/>
                  </a:lnTo>
                  <a:lnTo>
                    <a:pt x="60" y="7"/>
                  </a:lnTo>
                  <a:close/>
                </a:path>
              </a:pathLst>
            </a:custGeom>
            <a:solidFill>
              <a:srgbClr val="A7D6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349" name="Freeform 284">
              <a:extLst>
                <a:ext uri="{FF2B5EF4-FFF2-40B4-BE49-F238E27FC236}">
                  <a16:creationId xmlns:a16="http://schemas.microsoft.com/office/drawing/2014/main" id="{935B197B-7398-49A7-ACFB-70796CDFA386}"/>
                </a:ext>
              </a:extLst>
            </p:cNvPr>
            <p:cNvSpPr>
              <a:spLocks/>
            </p:cNvSpPr>
            <p:nvPr/>
          </p:nvSpPr>
          <p:spPr bwMode="auto">
            <a:xfrm>
              <a:off x="1065213" y="6267451"/>
              <a:ext cx="120650" cy="109538"/>
            </a:xfrm>
            <a:custGeom>
              <a:avLst/>
              <a:gdLst>
                <a:gd name="T0" fmla="*/ 7 w 34"/>
                <a:gd name="T1" fmla="*/ 23 h 31"/>
                <a:gd name="T2" fmla="*/ 14 w 34"/>
                <a:gd name="T3" fmla="*/ 27 h 31"/>
                <a:gd name="T4" fmla="*/ 24 w 34"/>
                <a:gd name="T5" fmla="*/ 24 h 31"/>
                <a:gd name="T6" fmla="*/ 30 w 34"/>
                <a:gd name="T7" fmla="*/ 16 h 31"/>
                <a:gd name="T8" fmla="*/ 28 w 34"/>
                <a:gd name="T9" fmla="*/ 8 h 31"/>
                <a:gd name="T10" fmla="*/ 22 w 34"/>
                <a:gd name="T11" fmla="*/ 2 h 31"/>
                <a:gd name="T12" fmla="*/ 25 w 34"/>
                <a:gd name="T13" fmla="*/ 0 h 31"/>
                <a:gd name="T14" fmla="*/ 30 w 34"/>
                <a:gd name="T15" fmla="*/ 6 h 31"/>
                <a:gd name="T16" fmla="*/ 33 w 34"/>
                <a:gd name="T17" fmla="*/ 17 h 31"/>
                <a:gd name="T18" fmla="*/ 26 w 34"/>
                <a:gd name="T19" fmla="*/ 27 h 31"/>
                <a:gd name="T20" fmla="*/ 18 w 34"/>
                <a:gd name="T21" fmla="*/ 31 h 31"/>
                <a:gd name="T22" fmla="*/ 10 w 34"/>
                <a:gd name="T23" fmla="*/ 30 h 31"/>
                <a:gd name="T24" fmla="*/ 4 w 34"/>
                <a:gd name="T25" fmla="*/ 24 h 31"/>
                <a:gd name="T26" fmla="*/ 0 w 34"/>
                <a:gd name="T27" fmla="*/ 16 h 31"/>
                <a:gd name="T28" fmla="*/ 4 w 34"/>
                <a:gd name="T29" fmla="*/ 16 h 31"/>
                <a:gd name="T30" fmla="*/ 7 w 34"/>
                <a:gd name="T31" fmla="*/ 23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4" h="31">
                  <a:moveTo>
                    <a:pt x="7" y="23"/>
                  </a:moveTo>
                  <a:cubicBezTo>
                    <a:pt x="9" y="25"/>
                    <a:pt x="11" y="27"/>
                    <a:pt x="14" y="27"/>
                  </a:cubicBezTo>
                  <a:cubicBezTo>
                    <a:pt x="17" y="27"/>
                    <a:pt x="20" y="26"/>
                    <a:pt x="24" y="24"/>
                  </a:cubicBezTo>
                  <a:cubicBezTo>
                    <a:pt x="27" y="22"/>
                    <a:pt x="29" y="19"/>
                    <a:pt x="30" y="16"/>
                  </a:cubicBezTo>
                  <a:cubicBezTo>
                    <a:pt x="30" y="13"/>
                    <a:pt x="30" y="10"/>
                    <a:pt x="28" y="8"/>
                  </a:cubicBezTo>
                  <a:cubicBezTo>
                    <a:pt x="26" y="6"/>
                    <a:pt x="24" y="4"/>
                    <a:pt x="22" y="2"/>
                  </a:cubicBezTo>
                  <a:cubicBezTo>
                    <a:pt x="25" y="0"/>
                    <a:pt x="25" y="0"/>
                    <a:pt x="25" y="0"/>
                  </a:cubicBezTo>
                  <a:cubicBezTo>
                    <a:pt x="27" y="2"/>
                    <a:pt x="29" y="4"/>
                    <a:pt x="30" y="6"/>
                  </a:cubicBezTo>
                  <a:cubicBezTo>
                    <a:pt x="33" y="10"/>
                    <a:pt x="34" y="14"/>
                    <a:pt x="33" y="17"/>
                  </a:cubicBezTo>
                  <a:cubicBezTo>
                    <a:pt x="32" y="21"/>
                    <a:pt x="30" y="24"/>
                    <a:pt x="26" y="27"/>
                  </a:cubicBezTo>
                  <a:cubicBezTo>
                    <a:pt x="23" y="29"/>
                    <a:pt x="20" y="30"/>
                    <a:pt x="18" y="31"/>
                  </a:cubicBezTo>
                  <a:cubicBezTo>
                    <a:pt x="15" y="31"/>
                    <a:pt x="13" y="31"/>
                    <a:pt x="10" y="30"/>
                  </a:cubicBezTo>
                  <a:cubicBezTo>
                    <a:pt x="8" y="29"/>
                    <a:pt x="6" y="27"/>
                    <a:pt x="4" y="24"/>
                  </a:cubicBezTo>
                  <a:cubicBezTo>
                    <a:pt x="2" y="22"/>
                    <a:pt x="1" y="19"/>
                    <a:pt x="0" y="16"/>
                  </a:cubicBezTo>
                  <a:cubicBezTo>
                    <a:pt x="4" y="16"/>
                    <a:pt x="4" y="16"/>
                    <a:pt x="4" y="16"/>
                  </a:cubicBezTo>
                  <a:cubicBezTo>
                    <a:pt x="4" y="18"/>
                    <a:pt x="5" y="21"/>
                    <a:pt x="7" y="23"/>
                  </a:cubicBezTo>
                  <a:close/>
                </a:path>
              </a:pathLst>
            </a:custGeom>
            <a:solidFill>
              <a:srgbClr val="A7D6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350" name="Freeform 285">
              <a:extLst>
                <a:ext uri="{FF2B5EF4-FFF2-40B4-BE49-F238E27FC236}">
                  <a16:creationId xmlns:a16="http://schemas.microsoft.com/office/drawing/2014/main" id="{848D4A5A-B962-4D59-AE0F-9043A2511A59}"/>
                </a:ext>
              </a:extLst>
            </p:cNvPr>
            <p:cNvSpPr>
              <a:spLocks/>
            </p:cNvSpPr>
            <p:nvPr/>
          </p:nvSpPr>
          <p:spPr bwMode="auto">
            <a:xfrm>
              <a:off x="1031876" y="6224588"/>
              <a:ext cx="100013" cy="71438"/>
            </a:xfrm>
            <a:custGeom>
              <a:avLst/>
              <a:gdLst>
                <a:gd name="T0" fmla="*/ 63 w 63"/>
                <a:gd name="T1" fmla="*/ 7 h 45"/>
                <a:gd name="T2" fmla="*/ 5 w 63"/>
                <a:gd name="T3" fmla="*/ 45 h 45"/>
                <a:gd name="T4" fmla="*/ 0 w 63"/>
                <a:gd name="T5" fmla="*/ 38 h 45"/>
                <a:gd name="T6" fmla="*/ 59 w 63"/>
                <a:gd name="T7" fmla="*/ 0 h 45"/>
                <a:gd name="T8" fmla="*/ 63 w 63"/>
                <a:gd name="T9" fmla="*/ 7 h 45"/>
              </a:gdLst>
              <a:ahLst/>
              <a:cxnLst>
                <a:cxn ang="0">
                  <a:pos x="T0" y="T1"/>
                </a:cxn>
                <a:cxn ang="0">
                  <a:pos x="T2" y="T3"/>
                </a:cxn>
                <a:cxn ang="0">
                  <a:pos x="T4" y="T5"/>
                </a:cxn>
                <a:cxn ang="0">
                  <a:pos x="T6" y="T7"/>
                </a:cxn>
                <a:cxn ang="0">
                  <a:pos x="T8" y="T9"/>
                </a:cxn>
              </a:cxnLst>
              <a:rect l="0" t="0" r="r" b="b"/>
              <a:pathLst>
                <a:path w="63" h="45">
                  <a:moveTo>
                    <a:pt x="63" y="7"/>
                  </a:moveTo>
                  <a:lnTo>
                    <a:pt x="5" y="45"/>
                  </a:lnTo>
                  <a:lnTo>
                    <a:pt x="0" y="38"/>
                  </a:lnTo>
                  <a:lnTo>
                    <a:pt x="59" y="0"/>
                  </a:lnTo>
                  <a:lnTo>
                    <a:pt x="63" y="7"/>
                  </a:lnTo>
                  <a:close/>
                </a:path>
              </a:pathLst>
            </a:custGeom>
            <a:solidFill>
              <a:srgbClr val="A7D6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351" name="Freeform 286">
              <a:extLst>
                <a:ext uri="{FF2B5EF4-FFF2-40B4-BE49-F238E27FC236}">
                  <a16:creationId xmlns:a16="http://schemas.microsoft.com/office/drawing/2014/main" id="{190E4EEC-B5D1-4326-8A6B-497843D6500A}"/>
                </a:ext>
              </a:extLst>
            </p:cNvPr>
            <p:cNvSpPr>
              <a:spLocks/>
            </p:cNvSpPr>
            <p:nvPr/>
          </p:nvSpPr>
          <p:spPr bwMode="auto">
            <a:xfrm>
              <a:off x="976313" y="6132513"/>
              <a:ext cx="127000" cy="109538"/>
            </a:xfrm>
            <a:custGeom>
              <a:avLst/>
              <a:gdLst>
                <a:gd name="T0" fmla="*/ 60 w 80"/>
                <a:gd name="T1" fmla="*/ 0 h 69"/>
                <a:gd name="T2" fmla="*/ 80 w 80"/>
                <a:gd name="T3" fmla="*/ 33 h 69"/>
                <a:gd name="T4" fmla="*/ 20 w 80"/>
                <a:gd name="T5" fmla="*/ 69 h 69"/>
                <a:gd name="T6" fmla="*/ 0 w 80"/>
                <a:gd name="T7" fmla="*/ 35 h 69"/>
                <a:gd name="T8" fmla="*/ 4 w 80"/>
                <a:gd name="T9" fmla="*/ 31 h 69"/>
                <a:gd name="T10" fmla="*/ 20 w 80"/>
                <a:gd name="T11" fmla="*/ 58 h 69"/>
                <a:gd name="T12" fmla="*/ 40 w 80"/>
                <a:gd name="T13" fmla="*/ 47 h 69"/>
                <a:gd name="T14" fmla="*/ 24 w 80"/>
                <a:gd name="T15" fmla="*/ 22 h 69"/>
                <a:gd name="T16" fmla="*/ 31 w 80"/>
                <a:gd name="T17" fmla="*/ 17 h 69"/>
                <a:gd name="T18" fmla="*/ 47 w 80"/>
                <a:gd name="T19" fmla="*/ 42 h 69"/>
                <a:gd name="T20" fmla="*/ 69 w 80"/>
                <a:gd name="T21" fmla="*/ 29 h 69"/>
                <a:gd name="T22" fmla="*/ 53 w 80"/>
                <a:gd name="T23" fmla="*/ 2 h 69"/>
                <a:gd name="T24" fmla="*/ 60 w 80"/>
                <a:gd name="T25" fmla="*/ 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0" h="69">
                  <a:moveTo>
                    <a:pt x="60" y="0"/>
                  </a:moveTo>
                  <a:lnTo>
                    <a:pt x="80" y="33"/>
                  </a:lnTo>
                  <a:lnTo>
                    <a:pt x="20" y="69"/>
                  </a:lnTo>
                  <a:lnTo>
                    <a:pt x="0" y="35"/>
                  </a:lnTo>
                  <a:lnTo>
                    <a:pt x="4" y="31"/>
                  </a:lnTo>
                  <a:lnTo>
                    <a:pt x="20" y="58"/>
                  </a:lnTo>
                  <a:lnTo>
                    <a:pt x="40" y="47"/>
                  </a:lnTo>
                  <a:lnTo>
                    <a:pt x="24" y="22"/>
                  </a:lnTo>
                  <a:lnTo>
                    <a:pt x="31" y="17"/>
                  </a:lnTo>
                  <a:lnTo>
                    <a:pt x="47" y="42"/>
                  </a:lnTo>
                  <a:lnTo>
                    <a:pt x="69" y="29"/>
                  </a:lnTo>
                  <a:lnTo>
                    <a:pt x="53" y="2"/>
                  </a:lnTo>
                  <a:lnTo>
                    <a:pt x="60" y="0"/>
                  </a:lnTo>
                  <a:close/>
                </a:path>
              </a:pathLst>
            </a:custGeom>
            <a:solidFill>
              <a:srgbClr val="A7D6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352" name="Freeform 287">
              <a:extLst>
                <a:ext uri="{FF2B5EF4-FFF2-40B4-BE49-F238E27FC236}">
                  <a16:creationId xmlns:a16="http://schemas.microsoft.com/office/drawing/2014/main" id="{9F4EF71B-A635-4FF1-A125-C35DB834473A}"/>
                </a:ext>
              </a:extLst>
            </p:cNvPr>
            <p:cNvSpPr>
              <a:spLocks/>
            </p:cNvSpPr>
            <p:nvPr/>
          </p:nvSpPr>
          <p:spPr bwMode="auto">
            <a:xfrm>
              <a:off x="925513" y="6049963"/>
              <a:ext cx="125413" cy="95250"/>
            </a:xfrm>
            <a:custGeom>
              <a:avLst/>
              <a:gdLst>
                <a:gd name="T0" fmla="*/ 19 w 35"/>
                <a:gd name="T1" fmla="*/ 1 h 27"/>
                <a:gd name="T2" fmla="*/ 26 w 35"/>
                <a:gd name="T3" fmla="*/ 1 h 27"/>
                <a:gd name="T4" fmla="*/ 32 w 35"/>
                <a:gd name="T5" fmla="*/ 7 h 27"/>
                <a:gd name="T6" fmla="*/ 35 w 35"/>
                <a:gd name="T7" fmla="*/ 15 h 27"/>
                <a:gd name="T8" fmla="*/ 32 w 35"/>
                <a:gd name="T9" fmla="*/ 17 h 27"/>
                <a:gd name="T10" fmla="*/ 31 w 35"/>
                <a:gd name="T11" fmla="*/ 12 h 27"/>
                <a:gd name="T12" fmla="*/ 29 w 35"/>
                <a:gd name="T13" fmla="*/ 8 h 27"/>
                <a:gd name="T14" fmla="*/ 26 w 35"/>
                <a:gd name="T15" fmla="*/ 4 h 27"/>
                <a:gd name="T16" fmla="*/ 21 w 35"/>
                <a:gd name="T17" fmla="*/ 4 h 27"/>
                <a:gd name="T18" fmla="*/ 19 w 35"/>
                <a:gd name="T19" fmla="*/ 6 h 27"/>
                <a:gd name="T20" fmla="*/ 19 w 35"/>
                <a:gd name="T21" fmla="*/ 9 h 27"/>
                <a:gd name="T22" fmla="*/ 19 w 35"/>
                <a:gd name="T23" fmla="*/ 14 h 27"/>
                <a:gd name="T24" fmla="*/ 19 w 35"/>
                <a:gd name="T25" fmla="*/ 21 h 27"/>
                <a:gd name="T26" fmla="*/ 15 w 35"/>
                <a:gd name="T27" fmla="*/ 25 h 27"/>
                <a:gd name="T28" fmla="*/ 8 w 35"/>
                <a:gd name="T29" fmla="*/ 26 h 27"/>
                <a:gd name="T30" fmla="*/ 3 w 35"/>
                <a:gd name="T31" fmla="*/ 20 h 27"/>
                <a:gd name="T32" fmla="*/ 0 w 35"/>
                <a:gd name="T33" fmla="*/ 12 h 27"/>
                <a:gd name="T34" fmla="*/ 4 w 35"/>
                <a:gd name="T35" fmla="*/ 11 h 27"/>
                <a:gd name="T36" fmla="*/ 6 w 35"/>
                <a:gd name="T37" fmla="*/ 19 h 27"/>
                <a:gd name="T38" fmla="*/ 9 w 35"/>
                <a:gd name="T39" fmla="*/ 22 h 27"/>
                <a:gd name="T40" fmla="*/ 13 w 35"/>
                <a:gd name="T41" fmla="*/ 22 h 27"/>
                <a:gd name="T42" fmla="*/ 15 w 35"/>
                <a:gd name="T43" fmla="*/ 20 h 27"/>
                <a:gd name="T44" fmla="*/ 16 w 35"/>
                <a:gd name="T45" fmla="*/ 18 h 27"/>
                <a:gd name="T46" fmla="*/ 15 w 35"/>
                <a:gd name="T47" fmla="*/ 13 h 27"/>
                <a:gd name="T48" fmla="*/ 16 w 35"/>
                <a:gd name="T49" fmla="*/ 5 h 27"/>
                <a:gd name="T50" fmla="*/ 19 w 35"/>
                <a:gd name="T51" fmla="*/ 1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5" h="27">
                  <a:moveTo>
                    <a:pt x="19" y="1"/>
                  </a:moveTo>
                  <a:cubicBezTo>
                    <a:pt x="22" y="0"/>
                    <a:pt x="24" y="0"/>
                    <a:pt x="26" y="1"/>
                  </a:cubicBezTo>
                  <a:cubicBezTo>
                    <a:pt x="29" y="2"/>
                    <a:pt x="31" y="4"/>
                    <a:pt x="32" y="7"/>
                  </a:cubicBezTo>
                  <a:cubicBezTo>
                    <a:pt x="34" y="10"/>
                    <a:pt x="35" y="13"/>
                    <a:pt x="35" y="15"/>
                  </a:cubicBezTo>
                  <a:cubicBezTo>
                    <a:pt x="32" y="17"/>
                    <a:pt x="32" y="17"/>
                    <a:pt x="32" y="17"/>
                  </a:cubicBezTo>
                  <a:cubicBezTo>
                    <a:pt x="32" y="15"/>
                    <a:pt x="32" y="14"/>
                    <a:pt x="31" y="12"/>
                  </a:cubicBezTo>
                  <a:cubicBezTo>
                    <a:pt x="31" y="11"/>
                    <a:pt x="30" y="10"/>
                    <a:pt x="29" y="8"/>
                  </a:cubicBezTo>
                  <a:cubicBezTo>
                    <a:pt x="28" y="6"/>
                    <a:pt x="27" y="5"/>
                    <a:pt x="26" y="4"/>
                  </a:cubicBezTo>
                  <a:cubicBezTo>
                    <a:pt x="24" y="3"/>
                    <a:pt x="23" y="3"/>
                    <a:pt x="21" y="4"/>
                  </a:cubicBezTo>
                  <a:cubicBezTo>
                    <a:pt x="20" y="5"/>
                    <a:pt x="20" y="5"/>
                    <a:pt x="19" y="6"/>
                  </a:cubicBezTo>
                  <a:cubicBezTo>
                    <a:pt x="19" y="7"/>
                    <a:pt x="19" y="8"/>
                    <a:pt x="19" y="9"/>
                  </a:cubicBezTo>
                  <a:cubicBezTo>
                    <a:pt x="19" y="10"/>
                    <a:pt x="19" y="12"/>
                    <a:pt x="19" y="14"/>
                  </a:cubicBezTo>
                  <a:cubicBezTo>
                    <a:pt x="19" y="17"/>
                    <a:pt x="19" y="19"/>
                    <a:pt x="19" y="21"/>
                  </a:cubicBezTo>
                  <a:cubicBezTo>
                    <a:pt x="18" y="23"/>
                    <a:pt x="17" y="24"/>
                    <a:pt x="15" y="25"/>
                  </a:cubicBezTo>
                  <a:cubicBezTo>
                    <a:pt x="12" y="27"/>
                    <a:pt x="10" y="27"/>
                    <a:pt x="8" y="26"/>
                  </a:cubicBezTo>
                  <a:cubicBezTo>
                    <a:pt x="6" y="25"/>
                    <a:pt x="4" y="23"/>
                    <a:pt x="3" y="20"/>
                  </a:cubicBezTo>
                  <a:cubicBezTo>
                    <a:pt x="1" y="18"/>
                    <a:pt x="1" y="15"/>
                    <a:pt x="0" y="12"/>
                  </a:cubicBezTo>
                  <a:cubicBezTo>
                    <a:pt x="4" y="11"/>
                    <a:pt x="4" y="11"/>
                    <a:pt x="4" y="11"/>
                  </a:cubicBezTo>
                  <a:cubicBezTo>
                    <a:pt x="4" y="14"/>
                    <a:pt x="5" y="17"/>
                    <a:pt x="6" y="19"/>
                  </a:cubicBezTo>
                  <a:cubicBezTo>
                    <a:pt x="7" y="21"/>
                    <a:pt x="8" y="22"/>
                    <a:pt x="9" y="22"/>
                  </a:cubicBezTo>
                  <a:cubicBezTo>
                    <a:pt x="10" y="23"/>
                    <a:pt x="12" y="23"/>
                    <a:pt x="13" y="22"/>
                  </a:cubicBezTo>
                  <a:cubicBezTo>
                    <a:pt x="14" y="22"/>
                    <a:pt x="15" y="21"/>
                    <a:pt x="15" y="20"/>
                  </a:cubicBezTo>
                  <a:cubicBezTo>
                    <a:pt x="15" y="20"/>
                    <a:pt x="16" y="19"/>
                    <a:pt x="16" y="18"/>
                  </a:cubicBezTo>
                  <a:cubicBezTo>
                    <a:pt x="16" y="17"/>
                    <a:pt x="16" y="15"/>
                    <a:pt x="15" y="13"/>
                  </a:cubicBezTo>
                  <a:cubicBezTo>
                    <a:pt x="15" y="9"/>
                    <a:pt x="15" y="7"/>
                    <a:pt x="16" y="5"/>
                  </a:cubicBezTo>
                  <a:cubicBezTo>
                    <a:pt x="16" y="3"/>
                    <a:pt x="17" y="2"/>
                    <a:pt x="19" y="1"/>
                  </a:cubicBezTo>
                  <a:close/>
                </a:path>
              </a:pathLst>
            </a:custGeom>
            <a:solidFill>
              <a:srgbClr val="A7D6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353" name="Freeform 288">
              <a:extLst>
                <a:ext uri="{FF2B5EF4-FFF2-40B4-BE49-F238E27FC236}">
                  <a16:creationId xmlns:a16="http://schemas.microsoft.com/office/drawing/2014/main" id="{241AB923-DDC5-44E9-93D9-C2CC9CAD2209}"/>
                </a:ext>
              </a:extLst>
            </p:cNvPr>
            <p:cNvSpPr>
              <a:spLocks noEditPoints="1"/>
            </p:cNvSpPr>
            <p:nvPr/>
          </p:nvSpPr>
          <p:spPr bwMode="auto">
            <a:xfrm>
              <a:off x="922338" y="5995988"/>
              <a:ext cx="82550" cy="50800"/>
            </a:xfrm>
            <a:custGeom>
              <a:avLst/>
              <a:gdLst>
                <a:gd name="T0" fmla="*/ 5 w 23"/>
                <a:gd name="T1" fmla="*/ 13 h 14"/>
                <a:gd name="T2" fmla="*/ 1 w 23"/>
                <a:gd name="T3" fmla="*/ 12 h 14"/>
                <a:gd name="T4" fmla="*/ 2 w 23"/>
                <a:gd name="T5" fmla="*/ 8 h 14"/>
                <a:gd name="T6" fmla="*/ 5 w 23"/>
                <a:gd name="T7" fmla="*/ 8 h 14"/>
                <a:gd name="T8" fmla="*/ 6 w 23"/>
                <a:gd name="T9" fmla="*/ 10 h 14"/>
                <a:gd name="T10" fmla="*/ 6 w 23"/>
                <a:gd name="T11" fmla="*/ 11 h 14"/>
                <a:gd name="T12" fmla="*/ 5 w 23"/>
                <a:gd name="T13" fmla="*/ 13 h 14"/>
                <a:gd name="T14" fmla="*/ 22 w 23"/>
                <a:gd name="T15" fmla="*/ 5 h 14"/>
                <a:gd name="T16" fmla="*/ 19 w 23"/>
                <a:gd name="T17" fmla="*/ 5 h 14"/>
                <a:gd name="T18" fmla="*/ 18 w 23"/>
                <a:gd name="T19" fmla="*/ 4 h 14"/>
                <a:gd name="T20" fmla="*/ 18 w 23"/>
                <a:gd name="T21" fmla="*/ 2 h 14"/>
                <a:gd name="T22" fmla="*/ 19 w 23"/>
                <a:gd name="T23" fmla="*/ 0 h 14"/>
                <a:gd name="T24" fmla="*/ 22 w 23"/>
                <a:gd name="T25" fmla="*/ 0 h 14"/>
                <a:gd name="T26" fmla="*/ 23 w 23"/>
                <a:gd name="T27" fmla="*/ 1 h 14"/>
                <a:gd name="T28" fmla="*/ 23 w 23"/>
                <a:gd name="T29" fmla="*/ 3 h 14"/>
                <a:gd name="T30" fmla="*/ 22 w 23"/>
                <a:gd name="T31" fmla="*/ 5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3" h="14">
                  <a:moveTo>
                    <a:pt x="5" y="13"/>
                  </a:moveTo>
                  <a:cubicBezTo>
                    <a:pt x="3" y="14"/>
                    <a:pt x="2" y="14"/>
                    <a:pt x="1" y="12"/>
                  </a:cubicBezTo>
                  <a:cubicBezTo>
                    <a:pt x="0" y="10"/>
                    <a:pt x="1" y="9"/>
                    <a:pt x="2" y="8"/>
                  </a:cubicBezTo>
                  <a:cubicBezTo>
                    <a:pt x="3" y="8"/>
                    <a:pt x="4" y="8"/>
                    <a:pt x="5" y="8"/>
                  </a:cubicBezTo>
                  <a:cubicBezTo>
                    <a:pt x="5" y="8"/>
                    <a:pt x="6" y="9"/>
                    <a:pt x="6" y="10"/>
                  </a:cubicBezTo>
                  <a:cubicBezTo>
                    <a:pt x="6" y="10"/>
                    <a:pt x="6" y="11"/>
                    <a:pt x="6" y="11"/>
                  </a:cubicBezTo>
                  <a:cubicBezTo>
                    <a:pt x="6" y="12"/>
                    <a:pt x="5" y="13"/>
                    <a:pt x="5" y="13"/>
                  </a:cubicBezTo>
                  <a:close/>
                  <a:moveTo>
                    <a:pt x="22" y="5"/>
                  </a:moveTo>
                  <a:cubicBezTo>
                    <a:pt x="21" y="5"/>
                    <a:pt x="20" y="5"/>
                    <a:pt x="19" y="5"/>
                  </a:cubicBezTo>
                  <a:cubicBezTo>
                    <a:pt x="19" y="5"/>
                    <a:pt x="18" y="5"/>
                    <a:pt x="18" y="4"/>
                  </a:cubicBezTo>
                  <a:cubicBezTo>
                    <a:pt x="18" y="3"/>
                    <a:pt x="17" y="2"/>
                    <a:pt x="18" y="2"/>
                  </a:cubicBezTo>
                  <a:cubicBezTo>
                    <a:pt x="18" y="1"/>
                    <a:pt x="18" y="1"/>
                    <a:pt x="19" y="0"/>
                  </a:cubicBezTo>
                  <a:cubicBezTo>
                    <a:pt x="20" y="0"/>
                    <a:pt x="21" y="0"/>
                    <a:pt x="22" y="0"/>
                  </a:cubicBezTo>
                  <a:cubicBezTo>
                    <a:pt x="22" y="0"/>
                    <a:pt x="23" y="1"/>
                    <a:pt x="23" y="1"/>
                  </a:cubicBezTo>
                  <a:cubicBezTo>
                    <a:pt x="23" y="2"/>
                    <a:pt x="23" y="3"/>
                    <a:pt x="23" y="3"/>
                  </a:cubicBezTo>
                  <a:cubicBezTo>
                    <a:pt x="23" y="4"/>
                    <a:pt x="23" y="4"/>
                    <a:pt x="22" y="5"/>
                  </a:cubicBezTo>
                  <a:close/>
                </a:path>
              </a:pathLst>
            </a:custGeom>
            <a:solidFill>
              <a:srgbClr val="A7D6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354" name="Freeform 289">
              <a:extLst>
                <a:ext uri="{FF2B5EF4-FFF2-40B4-BE49-F238E27FC236}">
                  <a16:creationId xmlns:a16="http://schemas.microsoft.com/office/drawing/2014/main" id="{D52CE4EA-3026-43C9-BAA9-A2FE29085DE2}"/>
                </a:ext>
              </a:extLst>
            </p:cNvPr>
            <p:cNvSpPr>
              <a:spLocks noEditPoints="1"/>
            </p:cNvSpPr>
            <p:nvPr/>
          </p:nvSpPr>
          <p:spPr bwMode="auto">
            <a:xfrm>
              <a:off x="819151" y="5800726"/>
              <a:ext cx="120650" cy="109538"/>
            </a:xfrm>
            <a:custGeom>
              <a:avLst/>
              <a:gdLst>
                <a:gd name="T0" fmla="*/ 12 w 34"/>
                <a:gd name="T1" fmla="*/ 2 h 31"/>
                <a:gd name="T2" fmla="*/ 24 w 34"/>
                <a:gd name="T3" fmla="*/ 1 h 31"/>
                <a:gd name="T4" fmla="*/ 32 w 34"/>
                <a:gd name="T5" fmla="*/ 10 h 31"/>
                <a:gd name="T6" fmla="*/ 32 w 34"/>
                <a:gd name="T7" fmla="*/ 21 h 31"/>
                <a:gd name="T8" fmla="*/ 22 w 34"/>
                <a:gd name="T9" fmla="*/ 29 h 31"/>
                <a:gd name="T10" fmla="*/ 9 w 34"/>
                <a:gd name="T11" fmla="*/ 29 h 31"/>
                <a:gd name="T12" fmla="*/ 2 w 34"/>
                <a:gd name="T13" fmla="*/ 21 h 31"/>
                <a:gd name="T14" fmla="*/ 2 w 34"/>
                <a:gd name="T15" fmla="*/ 9 h 31"/>
                <a:gd name="T16" fmla="*/ 12 w 34"/>
                <a:gd name="T17" fmla="*/ 2 h 31"/>
                <a:gd name="T18" fmla="*/ 21 w 34"/>
                <a:gd name="T19" fmla="*/ 25 h 31"/>
                <a:gd name="T20" fmla="*/ 29 w 34"/>
                <a:gd name="T21" fmla="*/ 19 h 31"/>
                <a:gd name="T22" fmla="*/ 29 w 34"/>
                <a:gd name="T23" fmla="*/ 11 h 31"/>
                <a:gd name="T24" fmla="*/ 23 w 34"/>
                <a:gd name="T25" fmla="*/ 4 h 31"/>
                <a:gd name="T26" fmla="*/ 13 w 34"/>
                <a:gd name="T27" fmla="*/ 5 h 31"/>
                <a:gd name="T28" fmla="*/ 5 w 34"/>
                <a:gd name="T29" fmla="*/ 11 h 31"/>
                <a:gd name="T30" fmla="*/ 5 w 34"/>
                <a:gd name="T31" fmla="*/ 20 h 31"/>
                <a:gd name="T32" fmla="*/ 11 w 34"/>
                <a:gd name="T33" fmla="*/ 26 h 31"/>
                <a:gd name="T34" fmla="*/ 21 w 34"/>
                <a:gd name="T35" fmla="*/ 25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4" h="31">
                  <a:moveTo>
                    <a:pt x="12" y="2"/>
                  </a:moveTo>
                  <a:cubicBezTo>
                    <a:pt x="16" y="0"/>
                    <a:pt x="21" y="0"/>
                    <a:pt x="24" y="1"/>
                  </a:cubicBezTo>
                  <a:cubicBezTo>
                    <a:pt x="28" y="2"/>
                    <a:pt x="30" y="5"/>
                    <a:pt x="32" y="10"/>
                  </a:cubicBezTo>
                  <a:cubicBezTo>
                    <a:pt x="34" y="14"/>
                    <a:pt x="34" y="18"/>
                    <a:pt x="32" y="21"/>
                  </a:cubicBezTo>
                  <a:cubicBezTo>
                    <a:pt x="30" y="24"/>
                    <a:pt x="27" y="27"/>
                    <a:pt x="22" y="29"/>
                  </a:cubicBezTo>
                  <a:cubicBezTo>
                    <a:pt x="17" y="31"/>
                    <a:pt x="13" y="31"/>
                    <a:pt x="9" y="29"/>
                  </a:cubicBezTo>
                  <a:cubicBezTo>
                    <a:pt x="6" y="28"/>
                    <a:pt x="3" y="25"/>
                    <a:pt x="2" y="21"/>
                  </a:cubicBezTo>
                  <a:cubicBezTo>
                    <a:pt x="0" y="17"/>
                    <a:pt x="0" y="13"/>
                    <a:pt x="2" y="9"/>
                  </a:cubicBezTo>
                  <a:cubicBezTo>
                    <a:pt x="4" y="6"/>
                    <a:pt x="7" y="3"/>
                    <a:pt x="12" y="2"/>
                  </a:cubicBezTo>
                  <a:close/>
                  <a:moveTo>
                    <a:pt x="21" y="25"/>
                  </a:moveTo>
                  <a:cubicBezTo>
                    <a:pt x="25" y="24"/>
                    <a:pt x="27" y="22"/>
                    <a:pt x="29" y="19"/>
                  </a:cubicBezTo>
                  <a:cubicBezTo>
                    <a:pt x="30" y="17"/>
                    <a:pt x="30" y="14"/>
                    <a:pt x="29" y="11"/>
                  </a:cubicBezTo>
                  <a:cubicBezTo>
                    <a:pt x="28" y="7"/>
                    <a:pt x="26" y="5"/>
                    <a:pt x="23" y="4"/>
                  </a:cubicBezTo>
                  <a:cubicBezTo>
                    <a:pt x="20" y="4"/>
                    <a:pt x="17" y="4"/>
                    <a:pt x="13" y="5"/>
                  </a:cubicBezTo>
                  <a:cubicBezTo>
                    <a:pt x="9" y="7"/>
                    <a:pt x="6" y="9"/>
                    <a:pt x="5" y="11"/>
                  </a:cubicBezTo>
                  <a:cubicBezTo>
                    <a:pt x="4" y="14"/>
                    <a:pt x="4" y="16"/>
                    <a:pt x="5" y="20"/>
                  </a:cubicBezTo>
                  <a:cubicBezTo>
                    <a:pt x="6" y="23"/>
                    <a:pt x="8" y="25"/>
                    <a:pt x="11" y="26"/>
                  </a:cubicBezTo>
                  <a:cubicBezTo>
                    <a:pt x="13" y="27"/>
                    <a:pt x="17" y="27"/>
                    <a:pt x="21" y="25"/>
                  </a:cubicBezTo>
                  <a:close/>
                </a:path>
              </a:pathLst>
            </a:custGeom>
            <a:solidFill>
              <a:srgbClr val="099E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355" name="Freeform 290">
              <a:extLst>
                <a:ext uri="{FF2B5EF4-FFF2-40B4-BE49-F238E27FC236}">
                  <a16:creationId xmlns:a16="http://schemas.microsoft.com/office/drawing/2014/main" id="{E8AAADB1-7831-4B0D-941A-EAA1538D95AD}"/>
                </a:ext>
              </a:extLst>
            </p:cNvPr>
            <p:cNvSpPr>
              <a:spLocks noEditPoints="1"/>
            </p:cNvSpPr>
            <p:nvPr/>
          </p:nvSpPr>
          <p:spPr bwMode="auto">
            <a:xfrm>
              <a:off x="776288" y="5700713"/>
              <a:ext cx="123825" cy="82550"/>
            </a:xfrm>
            <a:custGeom>
              <a:avLst/>
              <a:gdLst>
                <a:gd name="T0" fmla="*/ 8 w 35"/>
                <a:gd name="T1" fmla="*/ 1 h 23"/>
                <a:gd name="T2" fmla="*/ 16 w 35"/>
                <a:gd name="T3" fmla="*/ 2 h 23"/>
                <a:gd name="T4" fmla="*/ 21 w 35"/>
                <a:gd name="T5" fmla="*/ 10 h 23"/>
                <a:gd name="T6" fmla="*/ 22 w 35"/>
                <a:gd name="T7" fmla="*/ 14 h 23"/>
                <a:gd name="T8" fmla="*/ 34 w 35"/>
                <a:gd name="T9" fmla="*/ 10 h 23"/>
                <a:gd name="T10" fmla="*/ 35 w 35"/>
                <a:gd name="T11" fmla="*/ 14 h 23"/>
                <a:gd name="T12" fmla="*/ 5 w 35"/>
                <a:gd name="T13" fmla="*/ 23 h 23"/>
                <a:gd name="T14" fmla="*/ 3 w 35"/>
                <a:gd name="T15" fmla="*/ 15 h 23"/>
                <a:gd name="T16" fmla="*/ 8 w 35"/>
                <a:gd name="T17" fmla="*/ 1 h 23"/>
                <a:gd name="T18" fmla="*/ 19 w 35"/>
                <a:gd name="T19" fmla="*/ 15 h 23"/>
                <a:gd name="T20" fmla="*/ 18 w 35"/>
                <a:gd name="T21" fmla="*/ 11 h 23"/>
                <a:gd name="T22" fmla="*/ 15 w 35"/>
                <a:gd name="T23" fmla="*/ 5 h 23"/>
                <a:gd name="T24" fmla="*/ 9 w 35"/>
                <a:gd name="T25" fmla="*/ 5 h 23"/>
                <a:gd name="T26" fmla="*/ 5 w 35"/>
                <a:gd name="T27" fmla="*/ 8 h 23"/>
                <a:gd name="T28" fmla="*/ 6 w 35"/>
                <a:gd name="T29" fmla="*/ 14 h 23"/>
                <a:gd name="T30" fmla="*/ 7 w 35"/>
                <a:gd name="T31" fmla="*/ 18 h 23"/>
                <a:gd name="T32" fmla="*/ 19 w 35"/>
                <a:gd name="T33" fmla="*/ 15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5" h="23">
                  <a:moveTo>
                    <a:pt x="8" y="1"/>
                  </a:moveTo>
                  <a:cubicBezTo>
                    <a:pt x="11" y="0"/>
                    <a:pt x="14" y="0"/>
                    <a:pt x="16" y="2"/>
                  </a:cubicBezTo>
                  <a:cubicBezTo>
                    <a:pt x="18" y="3"/>
                    <a:pt x="20" y="6"/>
                    <a:pt x="21" y="10"/>
                  </a:cubicBezTo>
                  <a:cubicBezTo>
                    <a:pt x="22" y="14"/>
                    <a:pt x="22" y="14"/>
                    <a:pt x="22" y="14"/>
                  </a:cubicBezTo>
                  <a:cubicBezTo>
                    <a:pt x="34" y="10"/>
                    <a:pt x="34" y="10"/>
                    <a:pt x="34" y="10"/>
                  </a:cubicBezTo>
                  <a:cubicBezTo>
                    <a:pt x="35" y="14"/>
                    <a:pt x="35" y="14"/>
                    <a:pt x="35" y="14"/>
                  </a:cubicBezTo>
                  <a:cubicBezTo>
                    <a:pt x="5" y="23"/>
                    <a:pt x="5" y="23"/>
                    <a:pt x="5" y="23"/>
                  </a:cubicBezTo>
                  <a:cubicBezTo>
                    <a:pt x="3" y="15"/>
                    <a:pt x="3" y="15"/>
                    <a:pt x="3" y="15"/>
                  </a:cubicBezTo>
                  <a:cubicBezTo>
                    <a:pt x="0" y="7"/>
                    <a:pt x="2" y="3"/>
                    <a:pt x="8" y="1"/>
                  </a:cubicBezTo>
                  <a:close/>
                  <a:moveTo>
                    <a:pt x="19" y="15"/>
                  </a:moveTo>
                  <a:cubicBezTo>
                    <a:pt x="18" y="11"/>
                    <a:pt x="18" y="11"/>
                    <a:pt x="18" y="11"/>
                  </a:cubicBezTo>
                  <a:cubicBezTo>
                    <a:pt x="17" y="8"/>
                    <a:pt x="16" y="6"/>
                    <a:pt x="15" y="5"/>
                  </a:cubicBezTo>
                  <a:cubicBezTo>
                    <a:pt x="13" y="4"/>
                    <a:pt x="12" y="4"/>
                    <a:pt x="9" y="5"/>
                  </a:cubicBezTo>
                  <a:cubicBezTo>
                    <a:pt x="7" y="5"/>
                    <a:pt x="6" y="6"/>
                    <a:pt x="5" y="8"/>
                  </a:cubicBezTo>
                  <a:cubicBezTo>
                    <a:pt x="5" y="9"/>
                    <a:pt x="5" y="12"/>
                    <a:pt x="6" y="14"/>
                  </a:cubicBezTo>
                  <a:cubicBezTo>
                    <a:pt x="7" y="18"/>
                    <a:pt x="7" y="18"/>
                    <a:pt x="7" y="18"/>
                  </a:cubicBezTo>
                  <a:lnTo>
                    <a:pt x="19" y="15"/>
                  </a:lnTo>
                  <a:close/>
                </a:path>
              </a:pathLst>
            </a:custGeom>
            <a:solidFill>
              <a:srgbClr val="099E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356" name="Freeform 291">
              <a:extLst>
                <a:ext uri="{FF2B5EF4-FFF2-40B4-BE49-F238E27FC236}">
                  <a16:creationId xmlns:a16="http://schemas.microsoft.com/office/drawing/2014/main" id="{8BBD18AF-32EB-44E8-9615-E760FD4264FD}"/>
                </a:ext>
              </a:extLst>
            </p:cNvPr>
            <p:cNvSpPr>
              <a:spLocks/>
            </p:cNvSpPr>
            <p:nvPr/>
          </p:nvSpPr>
          <p:spPr bwMode="auto">
            <a:xfrm>
              <a:off x="747713" y="5586413"/>
              <a:ext cx="125413" cy="85725"/>
            </a:xfrm>
            <a:custGeom>
              <a:avLst/>
              <a:gdLst>
                <a:gd name="T0" fmla="*/ 70 w 79"/>
                <a:gd name="T1" fmla="*/ 0 h 54"/>
                <a:gd name="T2" fmla="*/ 79 w 79"/>
                <a:gd name="T3" fmla="*/ 38 h 54"/>
                <a:gd name="T4" fmla="*/ 9 w 79"/>
                <a:gd name="T5" fmla="*/ 54 h 54"/>
                <a:gd name="T6" fmla="*/ 0 w 79"/>
                <a:gd name="T7" fmla="*/ 16 h 54"/>
                <a:gd name="T8" fmla="*/ 7 w 79"/>
                <a:gd name="T9" fmla="*/ 14 h 54"/>
                <a:gd name="T10" fmla="*/ 16 w 79"/>
                <a:gd name="T11" fmla="*/ 45 h 54"/>
                <a:gd name="T12" fmla="*/ 36 w 79"/>
                <a:gd name="T13" fmla="*/ 38 h 54"/>
                <a:gd name="T14" fmla="*/ 29 w 79"/>
                <a:gd name="T15" fmla="*/ 11 h 54"/>
                <a:gd name="T16" fmla="*/ 36 w 79"/>
                <a:gd name="T17" fmla="*/ 9 h 54"/>
                <a:gd name="T18" fmla="*/ 43 w 79"/>
                <a:gd name="T19" fmla="*/ 38 h 54"/>
                <a:gd name="T20" fmla="*/ 70 w 79"/>
                <a:gd name="T21" fmla="*/ 32 h 54"/>
                <a:gd name="T22" fmla="*/ 61 w 79"/>
                <a:gd name="T23" fmla="*/ 0 h 54"/>
                <a:gd name="T24" fmla="*/ 70 w 79"/>
                <a:gd name="T25"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9" h="54">
                  <a:moveTo>
                    <a:pt x="70" y="0"/>
                  </a:moveTo>
                  <a:lnTo>
                    <a:pt x="79" y="38"/>
                  </a:lnTo>
                  <a:lnTo>
                    <a:pt x="9" y="54"/>
                  </a:lnTo>
                  <a:lnTo>
                    <a:pt x="0" y="16"/>
                  </a:lnTo>
                  <a:lnTo>
                    <a:pt x="7" y="14"/>
                  </a:lnTo>
                  <a:lnTo>
                    <a:pt x="16" y="45"/>
                  </a:lnTo>
                  <a:lnTo>
                    <a:pt x="36" y="38"/>
                  </a:lnTo>
                  <a:lnTo>
                    <a:pt x="29" y="11"/>
                  </a:lnTo>
                  <a:lnTo>
                    <a:pt x="36" y="9"/>
                  </a:lnTo>
                  <a:lnTo>
                    <a:pt x="43" y="38"/>
                  </a:lnTo>
                  <a:lnTo>
                    <a:pt x="70" y="32"/>
                  </a:lnTo>
                  <a:lnTo>
                    <a:pt x="61" y="0"/>
                  </a:lnTo>
                  <a:lnTo>
                    <a:pt x="70" y="0"/>
                  </a:lnTo>
                  <a:close/>
                </a:path>
              </a:pathLst>
            </a:custGeom>
            <a:solidFill>
              <a:srgbClr val="099E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357" name="Freeform 292">
              <a:extLst>
                <a:ext uri="{FF2B5EF4-FFF2-40B4-BE49-F238E27FC236}">
                  <a16:creationId xmlns:a16="http://schemas.microsoft.com/office/drawing/2014/main" id="{61FB88AE-1A02-4153-AA13-C87C1FE015A9}"/>
                </a:ext>
              </a:extLst>
            </p:cNvPr>
            <p:cNvSpPr>
              <a:spLocks/>
            </p:cNvSpPr>
            <p:nvPr/>
          </p:nvSpPr>
          <p:spPr bwMode="auto">
            <a:xfrm>
              <a:off x="722313" y="5462588"/>
              <a:ext cx="125413" cy="106363"/>
            </a:xfrm>
            <a:custGeom>
              <a:avLst/>
              <a:gdLst>
                <a:gd name="T0" fmla="*/ 31 w 35"/>
                <a:gd name="T1" fmla="*/ 0 h 30"/>
                <a:gd name="T2" fmla="*/ 31 w 35"/>
                <a:gd name="T3" fmla="*/ 4 h 30"/>
                <a:gd name="T4" fmla="*/ 9 w 35"/>
                <a:gd name="T5" fmla="*/ 26 h 30"/>
                <a:gd name="T6" fmla="*/ 9 w 35"/>
                <a:gd name="T7" fmla="*/ 26 h 30"/>
                <a:gd name="T8" fmla="*/ 17 w 35"/>
                <a:gd name="T9" fmla="*/ 24 h 30"/>
                <a:gd name="T10" fmla="*/ 35 w 35"/>
                <a:gd name="T11" fmla="*/ 21 h 30"/>
                <a:gd name="T12" fmla="*/ 35 w 35"/>
                <a:gd name="T13" fmla="*/ 24 h 30"/>
                <a:gd name="T14" fmla="*/ 4 w 35"/>
                <a:gd name="T15" fmla="*/ 30 h 30"/>
                <a:gd name="T16" fmla="*/ 4 w 35"/>
                <a:gd name="T17" fmla="*/ 26 h 30"/>
                <a:gd name="T18" fmla="*/ 26 w 35"/>
                <a:gd name="T19" fmla="*/ 4 h 30"/>
                <a:gd name="T20" fmla="*/ 26 w 35"/>
                <a:gd name="T21" fmla="*/ 4 h 30"/>
                <a:gd name="T22" fmla="*/ 23 w 35"/>
                <a:gd name="T23" fmla="*/ 5 h 30"/>
                <a:gd name="T24" fmla="*/ 18 w 35"/>
                <a:gd name="T25" fmla="*/ 6 h 30"/>
                <a:gd name="T26" fmla="*/ 0 w 35"/>
                <a:gd name="T27" fmla="*/ 9 h 30"/>
                <a:gd name="T28" fmla="*/ 0 w 35"/>
                <a:gd name="T29" fmla="*/ 6 h 30"/>
                <a:gd name="T30" fmla="*/ 31 w 35"/>
                <a:gd name="T31"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5" h="30">
                  <a:moveTo>
                    <a:pt x="31" y="0"/>
                  </a:moveTo>
                  <a:cubicBezTo>
                    <a:pt x="31" y="4"/>
                    <a:pt x="31" y="4"/>
                    <a:pt x="31" y="4"/>
                  </a:cubicBezTo>
                  <a:cubicBezTo>
                    <a:pt x="9" y="26"/>
                    <a:pt x="9" y="26"/>
                    <a:pt x="9" y="26"/>
                  </a:cubicBezTo>
                  <a:cubicBezTo>
                    <a:pt x="9" y="26"/>
                    <a:pt x="9" y="26"/>
                    <a:pt x="9" y="26"/>
                  </a:cubicBezTo>
                  <a:cubicBezTo>
                    <a:pt x="12" y="25"/>
                    <a:pt x="14" y="25"/>
                    <a:pt x="17" y="24"/>
                  </a:cubicBezTo>
                  <a:cubicBezTo>
                    <a:pt x="35" y="21"/>
                    <a:pt x="35" y="21"/>
                    <a:pt x="35" y="21"/>
                  </a:cubicBezTo>
                  <a:cubicBezTo>
                    <a:pt x="35" y="24"/>
                    <a:pt x="35" y="24"/>
                    <a:pt x="35" y="24"/>
                  </a:cubicBezTo>
                  <a:cubicBezTo>
                    <a:pt x="4" y="30"/>
                    <a:pt x="4" y="30"/>
                    <a:pt x="4" y="30"/>
                  </a:cubicBezTo>
                  <a:cubicBezTo>
                    <a:pt x="4" y="26"/>
                    <a:pt x="4" y="26"/>
                    <a:pt x="4" y="26"/>
                  </a:cubicBezTo>
                  <a:cubicBezTo>
                    <a:pt x="26" y="4"/>
                    <a:pt x="26" y="4"/>
                    <a:pt x="26" y="4"/>
                  </a:cubicBezTo>
                  <a:cubicBezTo>
                    <a:pt x="26" y="4"/>
                    <a:pt x="26" y="4"/>
                    <a:pt x="26" y="4"/>
                  </a:cubicBezTo>
                  <a:cubicBezTo>
                    <a:pt x="26" y="4"/>
                    <a:pt x="25" y="5"/>
                    <a:pt x="23" y="5"/>
                  </a:cubicBezTo>
                  <a:cubicBezTo>
                    <a:pt x="21" y="5"/>
                    <a:pt x="19" y="6"/>
                    <a:pt x="18" y="6"/>
                  </a:cubicBezTo>
                  <a:cubicBezTo>
                    <a:pt x="0" y="9"/>
                    <a:pt x="0" y="9"/>
                    <a:pt x="0" y="9"/>
                  </a:cubicBezTo>
                  <a:cubicBezTo>
                    <a:pt x="0" y="6"/>
                    <a:pt x="0" y="6"/>
                    <a:pt x="0" y="6"/>
                  </a:cubicBezTo>
                  <a:lnTo>
                    <a:pt x="31" y="0"/>
                  </a:lnTo>
                  <a:close/>
                </a:path>
              </a:pathLst>
            </a:custGeom>
            <a:solidFill>
              <a:srgbClr val="099E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358" name="Freeform 293">
              <a:extLst>
                <a:ext uri="{FF2B5EF4-FFF2-40B4-BE49-F238E27FC236}">
                  <a16:creationId xmlns:a16="http://schemas.microsoft.com/office/drawing/2014/main" id="{A83D8B44-C0E0-4E8A-88CD-B8490E061C2F}"/>
                </a:ext>
              </a:extLst>
            </p:cNvPr>
            <p:cNvSpPr>
              <a:spLocks/>
            </p:cNvSpPr>
            <p:nvPr/>
          </p:nvSpPr>
          <p:spPr bwMode="auto">
            <a:xfrm>
              <a:off x="704851" y="5330826"/>
              <a:ext cx="120650" cy="100013"/>
            </a:xfrm>
            <a:custGeom>
              <a:avLst/>
              <a:gdLst>
                <a:gd name="T0" fmla="*/ 31 w 34"/>
                <a:gd name="T1" fmla="*/ 0 h 28"/>
                <a:gd name="T2" fmla="*/ 31 w 34"/>
                <a:gd name="T3" fmla="*/ 5 h 28"/>
                <a:gd name="T4" fmla="*/ 7 w 34"/>
                <a:gd name="T5" fmla="*/ 25 h 28"/>
                <a:gd name="T6" fmla="*/ 7 w 34"/>
                <a:gd name="T7" fmla="*/ 25 h 28"/>
                <a:gd name="T8" fmla="*/ 16 w 34"/>
                <a:gd name="T9" fmla="*/ 23 h 28"/>
                <a:gd name="T10" fmla="*/ 33 w 34"/>
                <a:gd name="T11" fmla="*/ 21 h 28"/>
                <a:gd name="T12" fmla="*/ 34 w 34"/>
                <a:gd name="T13" fmla="*/ 25 h 28"/>
                <a:gd name="T14" fmla="*/ 3 w 34"/>
                <a:gd name="T15" fmla="*/ 28 h 28"/>
                <a:gd name="T16" fmla="*/ 2 w 34"/>
                <a:gd name="T17" fmla="*/ 24 h 28"/>
                <a:gd name="T18" fmla="*/ 26 w 34"/>
                <a:gd name="T19" fmla="*/ 4 h 28"/>
                <a:gd name="T20" fmla="*/ 26 w 34"/>
                <a:gd name="T21" fmla="*/ 4 h 28"/>
                <a:gd name="T22" fmla="*/ 23 w 34"/>
                <a:gd name="T23" fmla="*/ 5 h 28"/>
                <a:gd name="T24" fmla="*/ 18 w 34"/>
                <a:gd name="T25" fmla="*/ 5 h 28"/>
                <a:gd name="T26" fmla="*/ 0 w 34"/>
                <a:gd name="T27" fmla="*/ 7 h 28"/>
                <a:gd name="T28" fmla="*/ 0 w 34"/>
                <a:gd name="T29" fmla="*/ 4 h 28"/>
                <a:gd name="T30" fmla="*/ 31 w 34"/>
                <a:gd name="T31"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4" h="28">
                  <a:moveTo>
                    <a:pt x="31" y="0"/>
                  </a:moveTo>
                  <a:cubicBezTo>
                    <a:pt x="31" y="5"/>
                    <a:pt x="31" y="5"/>
                    <a:pt x="31" y="5"/>
                  </a:cubicBezTo>
                  <a:cubicBezTo>
                    <a:pt x="7" y="25"/>
                    <a:pt x="7" y="25"/>
                    <a:pt x="7" y="25"/>
                  </a:cubicBezTo>
                  <a:cubicBezTo>
                    <a:pt x="7" y="25"/>
                    <a:pt x="7" y="25"/>
                    <a:pt x="7" y="25"/>
                  </a:cubicBezTo>
                  <a:cubicBezTo>
                    <a:pt x="10" y="24"/>
                    <a:pt x="13" y="24"/>
                    <a:pt x="16" y="23"/>
                  </a:cubicBezTo>
                  <a:cubicBezTo>
                    <a:pt x="33" y="21"/>
                    <a:pt x="33" y="21"/>
                    <a:pt x="33" y="21"/>
                  </a:cubicBezTo>
                  <a:cubicBezTo>
                    <a:pt x="34" y="25"/>
                    <a:pt x="34" y="25"/>
                    <a:pt x="34" y="25"/>
                  </a:cubicBezTo>
                  <a:cubicBezTo>
                    <a:pt x="3" y="28"/>
                    <a:pt x="3" y="28"/>
                    <a:pt x="3" y="28"/>
                  </a:cubicBezTo>
                  <a:cubicBezTo>
                    <a:pt x="2" y="24"/>
                    <a:pt x="2" y="24"/>
                    <a:pt x="2" y="24"/>
                  </a:cubicBezTo>
                  <a:cubicBezTo>
                    <a:pt x="26" y="4"/>
                    <a:pt x="26" y="4"/>
                    <a:pt x="26" y="4"/>
                  </a:cubicBezTo>
                  <a:cubicBezTo>
                    <a:pt x="26" y="4"/>
                    <a:pt x="26" y="4"/>
                    <a:pt x="26" y="4"/>
                  </a:cubicBezTo>
                  <a:cubicBezTo>
                    <a:pt x="26" y="4"/>
                    <a:pt x="25" y="4"/>
                    <a:pt x="23" y="5"/>
                  </a:cubicBezTo>
                  <a:cubicBezTo>
                    <a:pt x="20" y="5"/>
                    <a:pt x="19" y="5"/>
                    <a:pt x="18" y="5"/>
                  </a:cubicBezTo>
                  <a:cubicBezTo>
                    <a:pt x="0" y="7"/>
                    <a:pt x="0" y="7"/>
                    <a:pt x="0" y="7"/>
                  </a:cubicBezTo>
                  <a:cubicBezTo>
                    <a:pt x="0" y="4"/>
                    <a:pt x="0" y="4"/>
                    <a:pt x="0" y="4"/>
                  </a:cubicBezTo>
                  <a:lnTo>
                    <a:pt x="31" y="0"/>
                  </a:lnTo>
                  <a:close/>
                </a:path>
              </a:pathLst>
            </a:custGeom>
            <a:solidFill>
              <a:srgbClr val="099E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359" name="Freeform 294">
              <a:extLst>
                <a:ext uri="{FF2B5EF4-FFF2-40B4-BE49-F238E27FC236}">
                  <a16:creationId xmlns:a16="http://schemas.microsoft.com/office/drawing/2014/main" id="{C7271554-2B39-4798-BC77-8C551D8670B4}"/>
                </a:ext>
              </a:extLst>
            </p:cNvPr>
            <p:cNvSpPr>
              <a:spLocks/>
            </p:cNvSpPr>
            <p:nvPr/>
          </p:nvSpPr>
          <p:spPr bwMode="auto">
            <a:xfrm>
              <a:off x="698501" y="5222876"/>
              <a:ext cx="112713" cy="71438"/>
            </a:xfrm>
            <a:custGeom>
              <a:avLst/>
              <a:gdLst>
                <a:gd name="T0" fmla="*/ 69 w 71"/>
                <a:gd name="T1" fmla="*/ 0 h 45"/>
                <a:gd name="T2" fmla="*/ 71 w 71"/>
                <a:gd name="T3" fmla="*/ 41 h 45"/>
                <a:gd name="T4" fmla="*/ 2 w 71"/>
                <a:gd name="T5" fmla="*/ 45 h 45"/>
                <a:gd name="T6" fmla="*/ 0 w 71"/>
                <a:gd name="T7" fmla="*/ 5 h 45"/>
                <a:gd name="T8" fmla="*/ 6 w 71"/>
                <a:gd name="T9" fmla="*/ 5 h 45"/>
                <a:gd name="T10" fmla="*/ 9 w 71"/>
                <a:gd name="T11" fmla="*/ 36 h 45"/>
                <a:gd name="T12" fmla="*/ 31 w 71"/>
                <a:gd name="T13" fmla="*/ 34 h 45"/>
                <a:gd name="T14" fmla="*/ 29 w 71"/>
                <a:gd name="T15" fmla="*/ 5 h 45"/>
                <a:gd name="T16" fmla="*/ 36 w 71"/>
                <a:gd name="T17" fmla="*/ 5 h 45"/>
                <a:gd name="T18" fmla="*/ 38 w 71"/>
                <a:gd name="T19" fmla="*/ 34 h 45"/>
                <a:gd name="T20" fmla="*/ 62 w 71"/>
                <a:gd name="T21" fmla="*/ 32 h 45"/>
                <a:gd name="T22" fmla="*/ 62 w 71"/>
                <a:gd name="T23" fmla="*/ 3 h 45"/>
                <a:gd name="T24" fmla="*/ 69 w 71"/>
                <a:gd name="T25"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1" h="45">
                  <a:moveTo>
                    <a:pt x="69" y="0"/>
                  </a:moveTo>
                  <a:lnTo>
                    <a:pt x="71" y="41"/>
                  </a:lnTo>
                  <a:lnTo>
                    <a:pt x="2" y="45"/>
                  </a:lnTo>
                  <a:lnTo>
                    <a:pt x="0" y="5"/>
                  </a:lnTo>
                  <a:lnTo>
                    <a:pt x="6" y="5"/>
                  </a:lnTo>
                  <a:lnTo>
                    <a:pt x="9" y="36"/>
                  </a:lnTo>
                  <a:lnTo>
                    <a:pt x="31" y="34"/>
                  </a:lnTo>
                  <a:lnTo>
                    <a:pt x="29" y="5"/>
                  </a:lnTo>
                  <a:lnTo>
                    <a:pt x="36" y="5"/>
                  </a:lnTo>
                  <a:lnTo>
                    <a:pt x="38" y="34"/>
                  </a:lnTo>
                  <a:lnTo>
                    <a:pt x="62" y="32"/>
                  </a:lnTo>
                  <a:lnTo>
                    <a:pt x="62" y="3"/>
                  </a:lnTo>
                  <a:lnTo>
                    <a:pt x="69" y="0"/>
                  </a:lnTo>
                  <a:close/>
                </a:path>
              </a:pathLst>
            </a:custGeom>
            <a:solidFill>
              <a:srgbClr val="099E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360" name="Freeform 295">
              <a:extLst>
                <a:ext uri="{FF2B5EF4-FFF2-40B4-BE49-F238E27FC236}">
                  <a16:creationId xmlns:a16="http://schemas.microsoft.com/office/drawing/2014/main" id="{4F702B6B-A0D1-43B3-9E5A-0C9BFC99BB4E}"/>
                </a:ext>
              </a:extLst>
            </p:cNvPr>
            <p:cNvSpPr>
              <a:spLocks/>
            </p:cNvSpPr>
            <p:nvPr/>
          </p:nvSpPr>
          <p:spPr bwMode="auto">
            <a:xfrm>
              <a:off x="693738" y="5119688"/>
              <a:ext cx="114300" cy="71438"/>
            </a:xfrm>
            <a:custGeom>
              <a:avLst/>
              <a:gdLst>
                <a:gd name="T0" fmla="*/ 23 w 32"/>
                <a:gd name="T1" fmla="*/ 0 h 20"/>
                <a:gd name="T2" fmla="*/ 30 w 32"/>
                <a:gd name="T3" fmla="*/ 3 h 20"/>
                <a:gd name="T4" fmla="*/ 32 w 32"/>
                <a:gd name="T5" fmla="*/ 11 h 20"/>
                <a:gd name="T6" fmla="*/ 31 w 32"/>
                <a:gd name="T7" fmla="*/ 20 h 20"/>
                <a:gd name="T8" fmla="*/ 27 w 32"/>
                <a:gd name="T9" fmla="*/ 20 h 20"/>
                <a:gd name="T10" fmla="*/ 28 w 32"/>
                <a:gd name="T11" fmla="*/ 16 h 20"/>
                <a:gd name="T12" fmla="*/ 29 w 32"/>
                <a:gd name="T13" fmla="*/ 11 h 20"/>
                <a:gd name="T14" fmla="*/ 27 w 32"/>
                <a:gd name="T15" fmla="*/ 6 h 20"/>
                <a:gd name="T16" fmla="*/ 23 w 32"/>
                <a:gd name="T17" fmla="*/ 4 h 20"/>
                <a:gd name="T18" fmla="*/ 21 w 32"/>
                <a:gd name="T19" fmla="*/ 5 h 20"/>
                <a:gd name="T20" fmla="*/ 19 w 32"/>
                <a:gd name="T21" fmla="*/ 7 h 20"/>
                <a:gd name="T22" fmla="*/ 17 w 32"/>
                <a:gd name="T23" fmla="*/ 12 h 20"/>
                <a:gd name="T24" fmla="*/ 13 w 32"/>
                <a:gd name="T25" fmla="*/ 18 h 20"/>
                <a:gd name="T26" fmla="*/ 8 w 32"/>
                <a:gd name="T27" fmla="*/ 20 h 20"/>
                <a:gd name="T28" fmla="*/ 2 w 32"/>
                <a:gd name="T29" fmla="*/ 17 h 20"/>
                <a:gd name="T30" fmla="*/ 0 w 32"/>
                <a:gd name="T31" fmla="*/ 10 h 20"/>
                <a:gd name="T32" fmla="*/ 1 w 32"/>
                <a:gd name="T33" fmla="*/ 1 h 20"/>
                <a:gd name="T34" fmla="*/ 4 w 32"/>
                <a:gd name="T35" fmla="*/ 3 h 20"/>
                <a:gd name="T36" fmla="*/ 3 w 32"/>
                <a:gd name="T37" fmla="*/ 10 h 20"/>
                <a:gd name="T38" fmla="*/ 4 w 32"/>
                <a:gd name="T39" fmla="*/ 15 h 20"/>
                <a:gd name="T40" fmla="*/ 8 w 32"/>
                <a:gd name="T41" fmla="*/ 16 h 20"/>
                <a:gd name="T42" fmla="*/ 10 w 32"/>
                <a:gd name="T43" fmla="*/ 16 h 20"/>
                <a:gd name="T44" fmla="*/ 12 w 32"/>
                <a:gd name="T45" fmla="*/ 14 h 20"/>
                <a:gd name="T46" fmla="*/ 14 w 32"/>
                <a:gd name="T47" fmla="*/ 9 h 20"/>
                <a:gd name="T48" fmla="*/ 18 w 32"/>
                <a:gd name="T49" fmla="*/ 2 h 20"/>
                <a:gd name="T50" fmla="*/ 23 w 32"/>
                <a:gd name="T51"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2" h="20">
                  <a:moveTo>
                    <a:pt x="23" y="0"/>
                  </a:moveTo>
                  <a:cubicBezTo>
                    <a:pt x="26" y="0"/>
                    <a:pt x="28" y="1"/>
                    <a:pt x="30" y="3"/>
                  </a:cubicBezTo>
                  <a:cubicBezTo>
                    <a:pt x="31" y="5"/>
                    <a:pt x="32" y="8"/>
                    <a:pt x="32" y="11"/>
                  </a:cubicBezTo>
                  <a:cubicBezTo>
                    <a:pt x="32" y="15"/>
                    <a:pt x="32" y="18"/>
                    <a:pt x="31" y="20"/>
                  </a:cubicBezTo>
                  <a:cubicBezTo>
                    <a:pt x="27" y="20"/>
                    <a:pt x="27" y="20"/>
                    <a:pt x="27" y="20"/>
                  </a:cubicBezTo>
                  <a:cubicBezTo>
                    <a:pt x="28" y="19"/>
                    <a:pt x="28" y="17"/>
                    <a:pt x="28" y="16"/>
                  </a:cubicBezTo>
                  <a:cubicBezTo>
                    <a:pt x="29" y="14"/>
                    <a:pt x="29" y="13"/>
                    <a:pt x="29" y="11"/>
                  </a:cubicBezTo>
                  <a:cubicBezTo>
                    <a:pt x="29" y="9"/>
                    <a:pt x="28" y="7"/>
                    <a:pt x="27" y="6"/>
                  </a:cubicBezTo>
                  <a:cubicBezTo>
                    <a:pt x="26" y="5"/>
                    <a:pt x="25" y="4"/>
                    <a:pt x="23" y="4"/>
                  </a:cubicBezTo>
                  <a:cubicBezTo>
                    <a:pt x="22" y="4"/>
                    <a:pt x="21" y="4"/>
                    <a:pt x="21" y="5"/>
                  </a:cubicBezTo>
                  <a:cubicBezTo>
                    <a:pt x="20" y="5"/>
                    <a:pt x="19" y="6"/>
                    <a:pt x="19" y="7"/>
                  </a:cubicBezTo>
                  <a:cubicBezTo>
                    <a:pt x="18" y="8"/>
                    <a:pt x="18" y="10"/>
                    <a:pt x="17" y="12"/>
                  </a:cubicBezTo>
                  <a:cubicBezTo>
                    <a:pt x="16" y="15"/>
                    <a:pt x="15" y="17"/>
                    <a:pt x="13" y="18"/>
                  </a:cubicBezTo>
                  <a:cubicBezTo>
                    <a:pt x="12" y="19"/>
                    <a:pt x="10" y="20"/>
                    <a:pt x="8" y="20"/>
                  </a:cubicBezTo>
                  <a:cubicBezTo>
                    <a:pt x="5" y="20"/>
                    <a:pt x="3" y="19"/>
                    <a:pt x="2" y="17"/>
                  </a:cubicBezTo>
                  <a:cubicBezTo>
                    <a:pt x="0" y="15"/>
                    <a:pt x="0" y="13"/>
                    <a:pt x="0" y="10"/>
                  </a:cubicBezTo>
                  <a:cubicBezTo>
                    <a:pt x="0" y="7"/>
                    <a:pt x="0" y="4"/>
                    <a:pt x="1" y="1"/>
                  </a:cubicBezTo>
                  <a:cubicBezTo>
                    <a:pt x="4" y="3"/>
                    <a:pt x="4" y="3"/>
                    <a:pt x="4" y="3"/>
                  </a:cubicBezTo>
                  <a:cubicBezTo>
                    <a:pt x="3" y="5"/>
                    <a:pt x="3" y="8"/>
                    <a:pt x="3" y="10"/>
                  </a:cubicBezTo>
                  <a:cubicBezTo>
                    <a:pt x="3" y="12"/>
                    <a:pt x="3" y="14"/>
                    <a:pt x="4" y="15"/>
                  </a:cubicBezTo>
                  <a:cubicBezTo>
                    <a:pt x="5" y="16"/>
                    <a:pt x="6" y="16"/>
                    <a:pt x="8" y="16"/>
                  </a:cubicBezTo>
                  <a:cubicBezTo>
                    <a:pt x="9" y="16"/>
                    <a:pt x="10" y="16"/>
                    <a:pt x="10" y="16"/>
                  </a:cubicBezTo>
                  <a:cubicBezTo>
                    <a:pt x="11" y="15"/>
                    <a:pt x="12" y="14"/>
                    <a:pt x="12" y="14"/>
                  </a:cubicBezTo>
                  <a:cubicBezTo>
                    <a:pt x="13" y="13"/>
                    <a:pt x="13" y="11"/>
                    <a:pt x="14" y="9"/>
                  </a:cubicBezTo>
                  <a:cubicBezTo>
                    <a:pt x="15" y="6"/>
                    <a:pt x="16" y="4"/>
                    <a:pt x="18" y="2"/>
                  </a:cubicBezTo>
                  <a:cubicBezTo>
                    <a:pt x="19" y="1"/>
                    <a:pt x="21" y="0"/>
                    <a:pt x="23" y="0"/>
                  </a:cubicBezTo>
                  <a:close/>
                </a:path>
              </a:pathLst>
            </a:custGeom>
            <a:solidFill>
              <a:srgbClr val="099E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361" name="Freeform 296">
              <a:extLst>
                <a:ext uri="{FF2B5EF4-FFF2-40B4-BE49-F238E27FC236}">
                  <a16:creationId xmlns:a16="http://schemas.microsoft.com/office/drawing/2014/main" id="{B27A6EBC-B797-4B7C-A289-D0505DA19022}"/>
                </a:ext>
              </a:extLst>
            </p:cNvPr>
            <p:cNvSpPr>
              <a:spLocks/>
            </p:cNvSpPr>
            <p:nvPr/>
          </p:nvSpPr>
          <p:spPr bwMode="auto">
            <a:xfrm>
              <a:off x="693738" y="5016501"/>
              <a:ext cx="117475" cy="71438"/>
            </a:xfrm>
            <a:custGeom>
              <a:avLst/>
              <a:gdLst>
                <a:gd name="T0" fmla="*/ 24 w 33"/>
                <a:gd name="T1" fmla="*/ 0 h 20"/>
                <a:gd name="T2" fmla="*/ 30 w 33"/>
                <a:gd name="T3" fmla="*/ 3 h 20"/>
                <a:gd name="T4" fmla="*/ 32 w 33"/>
                <a:gd name="T5" fmla="*/ 12 h 20"/>
                <a:gd name="T6" fmla="*/ 31 w 33"/>
                <a:gd name="T7" fmla="*/ 20 h 20"/>
                <a:gd name="T8" fmla="*/ 27 w 33"/>
                <a:gd name="T9" fmla="*/ 20 h 20"/>
                <a:gd name="T10" fmla="*/ 29 w 33"/>
                <a:gd name="T11" fmla="*/ 16 h 20"/>
                <a:gd name="T12" fmla="*/ 29 w 33"/>
                <a:gd name="T13" fmla="*/ 11 h 20"/>
                <a:gd name="T14" fmla="*/ 28 w 33"/>
                <a:gd name="T15" fmla="*/ 6 h 20"/>
                <a:gd name="T16" fmla="*/ 24 w 33"/>
                <a:gd name="T17" fmla="*/ 4 h 20"/>
                <a:gd name="T18" fmla="*/ 22 w 33"/>
                <a:gd name="T19" fmla="*/ 4 h 20"/>
                <a:gd name="T20" fmla="*/ 20 w 33"/>
                <a:gd name="T21" fmla="*/ 7 h 20"/>
                <a:gd name="T22" fmla="*/ 17 w 33"/>
                <a:gd name="T23" fmla="*/ 11 h 20"/>
                <a:gd name="T24" fmla="*/ 13 w 33"/>
                <a:gd name="T25" fmla="*/ 17 h 20"/>
                <a:gd name="T26" fmla="*/ 8 w 33"/>
                <a:gd name="T27" fmla="*/ 19 h 20"/>
                <a:gd name="T28" fmla="*/ 2 w 33"/>
                <a:gd name="T29" fmla="*/ 16 h 20"/>
                <a:gd name="T30" fmla="*/ 0 w 33"/>
                <a:gd name="T31" fmla="*/ 9 h 20"/>
                <a:gd name="T32" fmla="*/ 2 w 33"/>
                <a:gd name="T33" fmla="*/ 0 h 20"/>
                <a:gd name="T34" fmla="*/ 5 w 33"/>
                <a:gd name="T35" fmla="*/ 1 h 20"/>
                <a:gd name="T36" fmla="*/ 3 w 33"/>
                <a:gd name="T37" fmla="*/ 9 h 20"/>
                <a:gd name="T38" fmla="*/ 4 w 33"/>
                <a:gd name="T39" fmla="*/ 13 h 20"/>
                <a:gd name="T40" fmla="*/ 8 w 33"/>
                <a:gd name="T41" fmla="*/ 15 h 20"/>
                <a:gd name="T42" fmla="*/ 11 w 33"/>
                <a:gd name="T43" fmla="*/ 15 h 20"/>
                <a:gd name="T44" fmla="*/ 13 w 33"/>
                <a:gd name="T45" fmla="*/ 13 h 20"/>
                <a:gd name="T46" fmla="*/ 15 w 33"/>
                <a:gd name="T47" fmla="*/ 8 h 20"/>
                <a:gd name="T48" fmla="*/ 19 w 33"/>
                <a:gd name="T49" fmla="*/ 2 h 20"/>
                <a:gd name="T50" fmla="*/ 24 w 33"/>
                <a:gd name="T51"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3" h="20">
                  <a:moveTo>
                    <a:pt x="24" y="0"/>
                  </a:moveTo>
                  <a:cubicBezTo>
                    <a:pt x="27" y="0"/>
                    <a:pt x="29" y="1"/>
                    <a:pt x="30" y="3"/>
                  </a:cubicBezTo>
                  <a:cubicBezTo>
                    <a:pt x="32" y="6"/>
                    <a:pt x="33" y="8"/>
                    <a:pt x="32" y="12"/>
                  </a:cubicBezTo>
                  <a:cubicBezTo>
                    <a:pt x="32" y="15"/>
                    <a:pt x="32" y="18"/>
                    <a:pt x="31" y="20"/>
                  </a:cubicBezTo>
                  <a:cubicBezTo>
                    <a:pt x="27" y="20"/>
                    <a:pt x="27" y="20"/>
                    <a:pt x="27" y="20"/>
                  </a:cubicBezTo>
                  <a:cubicBezTo>
                    <a:pt x="28" y="19"/>
                    <a:pt x="28" y="17"/>
                    <a:pt x="29" y="16"/>
                  </a:cubicBezTo>
                  <a:cubicBezTo>
                    <a:pt x="29" y="14"/>
                    <a:pt x="29" y="13"/>
                    <a:pt x="29" y="11"/>
                  </a:cubicBezTo>
                  <a:cubicBezTo>
                    <a:pt x="29" y="9"/>
                    <a:pt x="29" y="7"/>
                    <a:pt x="28" y="6"/>
                  </a:cubicBezTo>
                  <a:cubicBezTo>
                    <a:pt x="27" y="5"/>
                    <a:pt x="26" y="4"/>
                    <a:pt x="24" y="4"/>
                  </a:cubicBezTo>
                  <a:cubicBezTo>
                    <a:pt x="23" y="4"/>
                    <a:pt x="22" y="4"/>
                    <a:pt x="22" y="4"/>
                  </a:cubicBezTo>
                  <a:cubicBezTo>
                    <a:pt x="21" y="5"/>
                    <a:pt x="20" y="6"/>
                    <a:pt x="20" y="7"/>
                  </a:cubicBezTo>
                  <a:cubicBezTo>
                    <a:pt x="19" y="8"/>
                    <a:pt x="18" y="9"/>
                    <a:pt x="17" y="11"/>
                  </a:cubicBezTo>
                  <a:cubicBezTo>
                    <a:pt x="16" y="14"/>
                    <a:pt x="15" y="16"/>
                    <a:pt x="13" y="17"/>
                  </a:cubicBezTo>
                  <a:cubicBezTo>
                    <a:pt x="12" y="18"/>
                    <a:pt x="10" y="19"/>
                    <a:pt x="8" y="19"/>
                  </a:cubicBezTo>
                  <a:cubicBezTo>
                    <a:pt x="5" y="19"/>
                    <a:pt x="3" y="18"/>
                    <a:pt x="2" y="16"/>
                  </a:cubicBezTo>
                  <a:cubicBezTo>
                    <a:pt x="1" y="14"/>
                    <a:pt x="0" y="12"/>
                    <a:pt x="0" y="9"/>
                  </a:cubicBezTo>
                  <a:cubicBezTo>
                    <a:pt x="0" y="5"/>
                    <a:pt x="1" y="3"/>
                    <a:pt x="2" y="0"/>
                  </a:cubicBezTo>
                  <a:cubicBezTo>
                    <a:pt x="5" y="1"/>
                    <a:pt x="5" y="1"/>
                    <a:pt x="5" y="1"/>
                  </a:cubicBezTo>
                  <a:cubicBezTo>
                    <a:pt x="4" y="4"/>
                    <a:pt x="4" y="6"/>
                    <a:pt x="3" y="9"/>
                  </a:cubicBezTo>
                  <a:cubicBezTo>
                    <a:pt x="3" y="11"/>
                    <a:pt x="4" y="12"/>
                    <a:pt x="4" y="13"/>
                  </a:cubicBezTo>
                  <a:cubicBezTo>
                    <a:pt x="5" y="15"/>
                    <a:pt x="6" y="15"/>
                    <a:pt x="8" y="15"/>
                  </a:cubicBezTo>
                  <a:cubicBezTo>
                    <a:pt x="9" y="15"/>
                    <a:pt x="10" y="15"/>
                    <a:pt x="11" y="15"/>
                  </a:cubicBezTo>
                  <a:cubicBezTo>
                    <a:pt x="11" y="14"/>
                    <a:pt x="12" y="14"/>
                    <a:pt x="13" y="13"/>
                  </a:cubicBezTo>
                  <a:cubicBezTo>
                    <a:pt x="13" y="12"/>
                    <a:pt x="14" y="10"/>
                    <a:pt x="15" y="8"/>
                  </a:cubicBezTo>
                  <a:cubicBezTo>
                    <a:pt x="16" y="5"/>
                    <a:pt x="17" y="3"/>
                    <a:pt x="19" y="2"/>
                  </a:cubicBezTo>
                  <a:cubicBezTo>
                    <a:pt x="20" y="1"/>
                    <a:pt x="22" y="0"/>
                    <a:pt x="24" y="0"/>
                  </a:cubicBezTo>
                  <a:close/>
                </a:path>
              </a:pathLst>
            </a:custGeom>
            <a:solidFill>
              <a:srgbClr val="099E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362" name="Freeform 297">
              <a:extLst>
                <a:ext uri="{FF2B5EF4-FFF2-40B4-BE49-F238E27FC236}">
                  <a16:creationId xmlns:a16="http://schemas.microsoft.com/office/drawing/2014/main" id="{63FA7D37-5F0B-48E9-914B-A93C9E9239CD}"/>
                </a:ext>
              </a:extLst>
            </p:cNvPr>
            <p:cNvSpPr>
              <a:spLocks/>
            </p:cNvSpPr>
            <p:nvPr/>
          </p:nvSpPr>
          <p:spPr bwMode="auto">
            <a:xfrm>
              <a:off x="750888" y="4860926"/>
              <a:ext cx="33338" cy="31750"/>
            </a:xfrm>
            <a:custGeom>
              <a:avLst/>
              <a:gdLst>
                <a:gd name="T0" fmla="*/ 4 w 9"/>
                <a:gd name="T1" fmla="*/ 9 h 9"/>
                <a:gd name="T2" fmla="*/ 1 w 9"/>
                <a:gd name="T3" fmla="*/ 7 h 9"/>
                <a:gd name="T4" fmla="*/ 0 w 9"/>
                <a:gd name="T5" fmla="*/ 4 h 9"/>
                <a:gd name="T6" fmla="*/ 2 w 9"/>
                <a:gd name="T7" fmla="*/ 1 h 9"/>
                <a:gd name="T8" fmla="*/ 5 w 9"/>
                <a:gd name="T9" fmla="*/ 1 h 9"/>
                <a:gd name="T10" fmla="*/ 8 w 9"/>
                <a:gd name="T11" fmla="*/ 2 h 9"/>
                <a:gd name="T12" fmla="*/ 8 w 9"/>
                <a:gd name="T13" fmla="*/ 5 h 9"/>
                <a:gd name="T14" fmla="*/ 7 w 9"/>
                <a:gd name="T15" fmla="*/ 8 h 9"/>
                <a:gd name="T16" fmla="*/ 4 w 9"/>
                <a:gd name="T17"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4" y="9"/>
                  </a:moveTo>
                  <a:cubicBezTo>
                    <a:pt x="3" y="9"/>
                    <a:pt x="2" y="8"/>
                    <a:pt x="1" y="7"/>
                  </a:cubicBezTo>
                  <a:cubicBezTo>
                    <a:pt x="0" y="6"/>
                    <a:pt x="0" y="5"/>
                    <a:pt x="0" y="4"/>
                  </a:cubicBezTo>
                  <a:cubicBezTo>
                    <a:pt x="0" y="3"/>
                    <a:pt x="1" y="2"/>
                    <a:pt x="2" y="1"/>
                  </a:cubicBezTo>
                  <a:cubicBezTo>
                    <a:pt x="3" y="1"/>
                    <a:pt x="4" y="0"/>
                    <a:pt x="5" y="1"/>
                  </a:cubicBezTo>
                  <a:cubicBezTo>
                    <a:pt x="6" y="1"/>
                    <a:pt x="7" y="1"/>
                    <a:pt x="8" y="2"/>
                  </a:cubicBezTo>
                  <a:cubicBezTo>
                    <a:pt x="8" y="3"/>
                    <a:pt x="9" y="4"/>
                    <a:pt x="8" y="5"/>
                  </a:cubicBezTo>
                  <a:cubicBezTo>
                    <a:pt x="8" y="6"/>
                    <a:pt x="8" y="7"/>
                    <a:pt x="7" y="8"/>
                  </a:cubicBezTo>
                  <a:cubicBezTo>
                    <a:pt x="6" y="9"/>
                    <a:pt x="5" y="9"/>
                    <a:pt x="4" y="9"/>
                  </a:cubicBezTo>
                  <a:close/>
                </a:path>
              </a:pathLst>
            </a:custGeom>
            <a:solidFill>
              <a:srgbClr val="099E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363" name="Freeform 298">
              <a:extLst>
                <a:ext uri="{FF2B5EF4-FFF2-40B4-BE49-F238E27FC236}">
                  <a16:creationId xmlns:a16="http://schemas.microsoft.com/office/drawing/2014/main" id="{E2FCF067-6BA3-4EA9-87D2-5E308781212D}"/>
                </a:ext>
              </a:extLst>
            </p:cNvPr>
            <p:cNvSpPr>
              <a:spLocks/>
            </p:cNvSpPr>
            <p:nvPr/>
          </p:nvSpPr>
          <p:spPr bwMode="auto">
            <a:xfrm>
              <a:off x="744538" y="4643438"/>
              <a:ext cx="114300" cy="95250"/>
            </a:xfrm>
            <a:custGeom>
              <a:avLst/>
              <a:gdLst>
                <a:gd name="T0" fmla="*/ 3 w 32"/>
                <a:gd name="T1" fmla="*/ 9 h 27"/>
                <a:gd name="T2" fmla="*/ 5 w 32"/>
                <a:gd name="T3" fmla="*/ 17 h 27"/>
                <a:gd name="T4" fmla="*/ 14 w 32"/>
                <a:gd name="T5" fmla="*/ 22 h 27"/>
                <a:gd name="T6" fmla="*/ 24 w 32"/>
                <a:gd name="T7" fmla="*/ 22 h 27"/>
                <a:gd name="T8" fmla="*/ 29 w 32"/>
                <a:gd name="T9" fmla="*/ 14 h 27"/>
                <a:gd name="T10" fmla="*/ 29 w 32"/>
                <a:gd name="T11" fmla="*/ 7 h 27"/>
                <a:gd name="T12" fmla="*/ 32 w 32"/>
                <a:gd name="T13" fmla="*/ 7 h 27"/>
                <a:gd name="T14" fmla="*/ 32 w 32"/>
                <a:gd name="T15" fmla="*/ 16 h 27"/>
                <a:gd name="T16" fmla="*/ 25 w 32"/>
                <a:gd name="T17" fmla="*/ 25 h 27"/>
                <a:gd name="T18" fmla="*/ 13 w 32"/>
                <a:gd name="T19" fmla="*/ 26 h 27"/>
                <a:gd name="T20" fmla="*/ 5 w 32"/>
                <a:gd name="T21" fmla="*/ 23 h 27"/>
                <a:gd name="T22" fmla="*/ 0 w 32"/>
                <a:gd name="T23" fmla="*/ 16 h 27"/>
                <a:gd name="T24" fmla="*/ 0 w 32"/>
                <a:gd name="T25" fmla="*/ 8 h 27"/>
                <a:gd name="T26" fmla="*/ 4 w 32"/>
                <a:gd name="T27" fmla="*/ 0 h 27"/>
                <a:gd name="T28" fmla="*/ 7 w 32"/>
                <a:gd name="T29" fmla="*/ 2 h 27"/>
                <a:gd name="T30" fmla="*/ 3 w 32"/>
                <a:gd name="T31" fmla="*/ 9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2" h="27">
                  <a:moveTo>
                    <a:pt x="3" y="9"/>
                  </a:moveTo>
                  <a:cubicBezTo>
                    <a:pt x="3" y="12"/>
                    <a:pt x="3" y="15"/>
                    <a:pt x="5" y="17"/>
                  </a:cubicBezTo>
                  <a:cubicBezTo>
                    <a:pt x="7" y="20"/>
                    <a:pt x="10" y="22"/>
                    <a:pt x="14" y="22"/>
                  </a:cubicBezTo>
                  <a:cubicBezTo>
                    <a:pt x="18" y="23"/>
                    <a:pt x="21" y="23"/>
                    <a:pt x="24" y="22"/>
                  </a:cubicBezTo>
                  <a:cubicBezTo>
                    <a:pt x="26" y="20"/>
                    <a:pt x="28" y="18"/>
                    <a:pt x="29" y="14"/>
                  </a:cubicBezTo>
                  <a:cubicBezTo>
                    <a:pt x="29" y="12"/>
                    <a:pt x="29" y="10"/>
                    <a:pt x="29" y="7"/>
                  </a:cubicBezTo>
                  <a:cubicBezTo>
                    <a:pt x="32" y="7"/>
                    <a:pt x="32" y="7"/>
                    <a:pt x="32" y="7"/>
                  </a:cubicBezTo>
                  <a:cubicBezTo>
                    <a:pt x="32" y="10"/>
                    <a:pt x="32" y="12"/>
                    <a:pt x="32" y="16"/>
                  </a:cubicBezTo>
                  <a:cubicBezTo>
                    <a:pt x="31" y="20"/>
                    <a:pt x="28" y="23"/>
                    <a:pt x="25" y="25"/>
                  </a:cubicBezTo>
                  <a:cubicBezTo>
                    <a:pt x="22" y="27"/>
                    <a:pt x="18" y="27"/>
                    <a:pt x="13" y="26"/>
                  </a:cubicBezTo>
                  <a:cubicBezTo>
                    <a:pt x="10" y="26"/>
                    <a:pt x="7" y="24"/>
                    <a:pt x="5" y="23"/>
                  </a:cubicBezTo>
                  <a:cubicBezTo>
                    <a:pt x="3" y="21"/>
                    <a:pt x="1" y="19"/>
                    <a:pt x="0" y="16"/>
                  </a:cubicBezTo>
                  <a:cubicBezTo>
                    <a:pt x="0" y="14"/>
                    <a:pt x="0" y="11"/>
                    <a:pt x="0" y="8"/>
                  </a:cubicBezTo>
                  <a:cubicBezTo>
                    <a:pt x="1" y="5"/>
                    <a:pt x="2" y="2"/>
                    <a:pt x="4" y="0"/>
                  </a:cubicBezTo>
                  <a:cubicBezTo>
                    <a:pt x="7" y="2"/>
                    <a:pt x="7" y="2"/>
                    <a:pt x="7" y="2"/>
                  </a:cubicBezTo>
                  <a:cubicBezTo>
                    <a:pt x="5" y="4"/>
                    <a:pt x="4" y="6"/>
                    <a:pt x="3" y="9"/>
                  </a:cubicBezTo>
                  <a:close/>
                </a:path>
              </a:pathLst>
            </a:custGeom>
            <a:solidFill>
              <a:srgbClr val="099E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364" name="Freeform 299">
              <a:extLst>
                <a:ext uri="{FF2B5EF4-FFF2-40B4-BE49-F238E27FC236}">
                  <a16:creationId xmlns:a16="http://schemas.microsoft.com/office/drawing/2014/main" id="{898BBA27-28CD-4081-B8A7-C721F63D64DC}"/>
                </a:ext>
              </a:extLst>
            </p:cNvPr>
            <p:cNvSpPr>
              <a:spLocks noEditPoints="1"/>
            </p:cNvSpPr>
            <p:nvPr/>
          </p:nvSpPr>
          <p:spPr bwMode="auto">
            <a:xfrm>
              <a:off x="769938" y="4521201"/>
              <a:ext cx="117475" cy="111125"/>
            </a:xfrm>
            <a:custGeom>
              <a:avLst/>
              <a:gdLst>
                <a:gd name="T0" fmla="*/ 21 w 33"/>
                <a:gd name="T1" fmla="*/ 2 h 31"/>
                <a:gd name="T2" fmla="*/ 31 w 33"/>
                <a:gd name="T3" fmla="*/ 9 h 31"/>
                <a:gd name="T4" fmla="*/ 32 w 33"/>
                <a:gd name="T5" fmla="*/ 20 h 31"/>
                <a:gd name="T6" fmla="*/ 25 w 33"/>
                <a:gd name="T7" fmla="*/ 29 h 31"/>
                <a:gd name="T8" fmla="*/ 13 w 33"/>
                <a:gd name="T9" fmla="*/ 29 h 31"/>
                <a:gd name="T10" fmla="*/ 2 w 33"/>
                <a:gd name="T11" fmla="*/ 23 h 31"/>
                <a:gd name="T12" fmla="*/ 1 w 33"/>
                <a:gd name="T13" fmla="*/ 11 h 31"/>
                <a:gd name="T14" fmla="*/ 8 w 33"/>
                <a:gd name="T15" fmla="*/ 2 h 31"/>
                <a:gd name="T16" fmla="*/ 21 w 33"/>
                <a:gd name="T17" fmla="*/ 2 h 31"/>
                <a:gd name="T18" fmla="*/ 14 w 33"/>
                <a:gd name="T19" fmla="*/ 26 h 31"/>
                <a:gd name="T20" fmla="*/ 24 w 33"/>
                <a:gd name="T21" fmla="*/ 26 h 31"/>
                <a:gd name="T22" fmla="*/ 29 w 33"/>
                <a:gd name="T23" fmla="*/ 19 h 31"/>
                <a:gd name="T24" fmla="*/ 28 w 33"/>
                <a:gd name="T25" fmla="*/ 11 h 31"/>
                <a:gd name="T26" fmla="*/ 19 w 33"/>
                <a:gd name="T27" fmla="*/ 5 h 31"/>
                <a:gd name="T28" fmla="*/ 10 w 33"/>
                <a:gd name="T29" fmla="*/ 5 h 31"/>
                <a:gd name="T30" fmla="*/ 4 w 33"/>
                <a:gd name="T31" fmla="*/ 12 h 31"/>
                <a:gd name="T32" fmla="*/ 5 w 33"/>
                <a:gd name="T33" fmla="*/ 21 h 31"/>
                <a:gd name="T34" fmla="*/ 14 w 33"/>
                <a:gd name="T35" fmla="*/ 26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3" h="31">
                  <a:moveTo>
                    <a:pt x="21" y="2"/>
                  </a:moveTo>
                  <a:cubicBezTo>
                    <a:pt x="25" y="3"/>
                    <a:pt x="29" y="5"/>
                    <a:pt x="31" y="9"/>
                  </a:cubicBezTo>
                  <a:cubicBezTo>
                    <a:pt x="33" y="12"/>
                    <a:pt x="33" y="16"/>
                    <a:pt x="32" y="20"/>
                  </a:cubicBezTo>
                  <a:cubicBezTo>
                    <a:pt x="31" y="24"/>
                    <a:pt x="29" y="27"/>
                    <a:pt x="25" y="29"/>
                  </a:cubicBezTo>
                  <a:cubicBezTo>
                    <a:pt x="22" y="31"/>
                    <a:pt x="18" y="31"/>
                    <a:pt x="13" y="29"/>
                  </a:cubicBezTo>
                  <a:cubicBezTo>
                    <a:pt x="8" y="28"/>
                    <a:pt x="4" y="26"/>
                    <a:pt x="2" y="23"/>
                  </a:cubicBezTo>
                  <a:cubicBezTo>
                    <a:pt x="0" y="19"/>
                    <a:pt x="0" y="16"/>
                    <a:pt x="1" y="11"/>
                  </a:cubicBezTo>
                  <a:cubicBezTo>
                    <a:pt x="2" y="7"/>
                    <a:pt x="5" y="4"/>
                    <a:pt x="8" y="2"/>
                  </a:cubicBezTo>
                  <a:cubicBezTo>
                    <a:pt x="12" y="0"/>
                    <a:pt x="16" y="0"/>
                    <a:pt x="21" y="2"/>
                  </a:cubicBezTo>
                  <a:close/>
                  <a:moveTo>
                    <a:pt x="14" y="26"/>
                  </a:moveTo>
                  <a:cubicBezTo>
                    <a:pt x="18" y="27"/>
                    <a:pt x="21" y="27"/>
                    <a:pt x="24" y="26"/>
                  </a:cubicBezTo>
                  <a:cubicBezTo>
                    <a:pt x="26" y="25"/>
                    <a:pt x="28" y="22"/>
                    <a:pt x="29" y="19"/>
                  </a:cubicBezTo>
                  <a:cubicBezTo>
                    <a:pt x="30" y="16"/>
                    <a:pt x="30" y="13"/>
                    <a:pt x="28" y="11"/>
                  </a:cubicBezTo>
                  <a:cubicBezTo>
                    <a:pt x="26" y="8"/>
                    <a:pt x="24" y="7"/>
                    <a:pt x="19" y="5"/>
                  </a:cubicBezTo>
                  <a:cubicBezTo>
                    <a:pt x="15" y="4"/>
                    <a:pt x="12" y="4"/>
                    <a:pt x="10" y="5"/>
                  </a:cubicBezTo>
                  <a:cubicBezTo>
                    <a:pt x="7" y="6"/>
                    <a:pt x="5" y="9"/>
                    <a:pt x="4" y="12"/>
                  </a:cubicBezTo>
                  <a:cubicBezTo>
                    <a:pt x="3" y="15"/>
                    <a:pt x="4" y="18"/>
                    <a:pt x="5" y="21"/>
                  </a:cubicBezTo>
                  <a:cubicBezTo>
                    <a:pt x="7" y="23"/>
                    <a:pt x="10" y="25"/>
                    <a:pt x="14" y="26"/>
                  </a:cubicBezTo>
                  <a:close/>
                </a:path>
              </a:pathLst>
            </a:custGeom>
            <a:solidFill>
              <a:srgbClr val="099E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365" name="Freeform 300">
              <a:extLst>
                <a:ext uri="{FF2B5EF4-FFF2-40B4-BE49-F238E27FC236}">
                  <a16:creationId xmlns:a16="http://schemas.microsoft.com/office/drawing/2014/main" id="{58B2334D-4B4E-4C34-8296-E4ECC8A05229}"/>
                </a:ext>
              </a:extLst>
            </p:cNvPr>
            <p:cNvSpPr>
              <a:spLocks/>
            </p:cNvSpPr>
            <p:nvPr/>
          </p:nvSpPr>
          <p:spPr bwMode="auto">
            <a:xfrm>
              <a:off x="804863" y="4386263"/>
              <a:ext cx="131763" cy="117475"/>
            </a:xfrm>
            <a:custGeom>
              <a:avLst/>
              <a:gdLst>
                <a:gd name="T0" fmla="*/ 37 w 37"/>
                <a:gd name="T1" fmla="*/ 10 h 33"/>
                <a:gd name="T2" fmla="*/ 36 w 37"/>
                <a:gd name="T3" fmla="*/ 14 h 33"/>
                <a:gd name="T4" fmla="*/ 5 w 37"/>
                <a:gd name="T5" fmla="*/ 22 h 33"/>
                <a:gd name="T6" fmla="*/ 5 w 37"/>
                <a:gd name="T7" fmla="*/ 22 h 33"/>
                <a:gd name="T8" fmla="*/ 13 w 37"/>
                <a:gd name="T9" fmla="*/ 24 h 33"/>
                <a:gd name="T10" fmla="*/ 30 w 37"/>
                <a:gd name="T11" fmla="*/ 30 h 33"/>
                <a:gd name="T12" fmla="*/ 29 w 37"/>
                <a:gd name="T13" fmla="*/ 33 h 33"/>
                <a:gd name="T14" fmla="*/ 0 w 37"/>
                <a:gd name="T15" fmla="*/ 23 h 33"/>
                <a:gd name="T16" fmla="*/ 1 w 37"/>
                <a:gd name="T17" fmla="*/ 19 h 33"/>
                <a:gd name="T18" fmla="*/ 31 w 37"/>
                <a:gd name="T19" fmla="*/ 12 h 33"/>
                <a:gd name="T20" fmla="*/ 32 w 37"/>
                <a:gd name="T21" fmla="*/ 12 h 33"/>
                <a:gd name="T22" fmla="*/ 28 w 37"/>
                <a:gd name="T23" fmla="*/ 11 h 33"/>
                <a:gd name="T24" fmla="*/ 24 w 37"/>
                <a:gd name="T25" fmla="*/ 9 h 33"/>
                <a:gd name="T26" fmla="*/ 7 w 37"/>
                <a:gd name="T27" fmla="*/ 3 h 33"/>
                <a:gd name="T28" fmla="*/ 8 w 37"/>
                <a:gd name="T29" fmla="*/ 0 h 33"/>
                <a:gd name="T30" fmla="*/ 37 w 37"/>
                <a:gd name="T31" fmla="*/ 1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7" h="33">
                  <a:moveTo>
                    <a:pt x="37" y="10"/>
                  </a:moveTo>
                  <a:cubicBezTo>
                    <a:pt x="36" y="14"/>
                    <a:pt x="36" y="14"/>
                    <a:pt x="36" y="14"/>
                  </a:cubicBezTo>
                  <a:cubicBezTo>
                    <a:pt x="5" y="22"/>
                    <a:pt x="5" y="22"/>
                    <a:pt x="5" y="22"/>
                  </a:cubicBezTo>
                  <a:cubicBezTo>
                    <a:pt x="5" y="22"/>
                    <a:pt x="5" y="22"/>
                    <a:pt x="5" y="22"/>
                  </a:cubicBezTo>
                  <a:cubicBezTo>
                    <a:pt x="8" y="23"/>
                    <a:pt x="11" y="23"/>
                    <a:pt x="13" y="24"/>
                  </a:cubicBezTo>
                  <a:cubicBezTo>
                    <a:pt x="30" y="30"/>
                    <a:pt x="30" y="30"/>
                    <a:pt x="30" y="30"/>
                  </a:cubicBezTo>
                  <a:cubicBezTo>
                    <a:pt x="29" y="33"/>
                    <a:pt x="29" y="33"/>
                    <a:pt x="29" y="33"/>
                  </a:cubicBezTo>
                  <a:cubicBezTo>
                    <a:pt x="0" y="23"/>
                    <a:pt x="0" y="23"/>
                    <a:pt x="0" y="23"/>
                  </a:cubicBezTo>
                  <a:cubicBezTo>
                    <a:pt x="1" y="19"/>
                    <a:pt x="1" y="19"/>
                    <a:pt x="1" y="19"/>
                  </a:cubicBezTo>
                  <a:cubicBezTo>
                    <a:pt x="31" y="12"/>
                    <a:pt x="31" y="12"/>
                    <a:pt x="31" y="12"/>
                  </a:cubicBezTo>
                  <a:cubicBezTo>
                    <a:pt x="32" y="12"/>
                    <a:pt x="32" y="12"/>
                    <a:pt x="32" y="12"/>
                  </a:cubicBezTo>
                  <a:cubicBezTo>
                    <a:pt x="31" y="11"/>
                    <a:pt x="30" y="11"/>
                    <a:pt x="28" y="11"/>
                  </a:cubicBezTo>
                  <a:cubicBezTo>
                    <a:pt x="26" y="10"/>
                    <a:pt x="25" y="9"/>
                    <a:pt x="24" y="9"/>
                  </a:cubicBezTo>
                  <a:cubicBezTo>
                    <a:pt x="7" y="3"/>
                    <a:pt x="7" y="3"/>
                    <a:pt x="7" y="3"/>
                  </a:cubicBezTo>
                  <a:cubicBezTo>
                    <a:pt x="8" y="0"/>
                    <a:pt x="8" y="0"/>
                    <a:pt x="8" y="0"/>
                  </a:cubicBezTo>
                  <a:lnTo>
                    <a:pt x="37" y="10"/>
                  </a:lnTo>
                  <a:close/>
                </a:path>
              </a:pathLst>
            </a:custGeom>
            <a:solidFill>
              <a:srgbClr val="099E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366" name="Freeform 301">
              <a:extLst>
                <a:ext uri="{FF2B5EF4-FFF2-40B4-BE49-F238E27FC236}">
                  <a16:creationId xmlns:a16="http://schemas.microsoft.com/office/drawing/2014/main" id="{3486E88F-CE01-44F4-8C21-52BFE67DDC2A}"/>
                </a:ext>
              </a:extLst>
            </p:cNvPr>
            <p:cNvSpPr>
              <a:spLocks/>
            </p:cNvSpPr>
            <p:nvPr/>
          </p:nvSpPr>
          <p:spPr bwMode="auto">
            <a:xfrm>
              <a:off x="850901" y="4257676"/>
              <a:ext cx="139700" cy="125413"/>
            </a:xfrm>
            <a:custGeom>
              <a:avLst/>
              <a:gdLst>
                <a:gd name="T0" fmla="*/ 39 w 39"/>
                <a:gd name="T1" fmla="*/ 12 h 35"/>
                <a:gd name="T2" fmla="*/ 37 w 39"/>
                <a:gd name="T3" fmla="*/ 16 h 35"/>
                <a:gd name="T4" fmla="*/ 6 w 39"/>
                <a:gd name="T5" fmla="*/ 21 h 35"/>
                <a:gd name="T6" fmla="*/ 6 w 39"/>
                <a:gd name="T7" fmla="*/ 21 h 35"/>
                <a:gd name="T8" fmla="*/ 14 w 39"/>
                <a:gd name="T9" fmla="*/ 25 h 35"/>
                <a:gd name="T10" fmla="*/ 30 w 39"/>
                <a:gd name="T11" fmla="*/ 32 h 35"/>
                <a:gd name="T12" fmla="*/ 29 w 39"/>
                <a:gd name="T13" fmla="*/ 35 h 35"/>
                <a:gd name="T14" fmla="*/ 0 w 39"/>
                <a:gd name="T15" fmla="*/ 22 h 35"/>
                <a:gd name="T16" fmla="*/ 2 w 39"/>
                <a:gd name="T17" fmla="*/ 18 h 35"/>
                <a:gd name="T18" fmla="*/ 33 w 39"/>
                <a:gd name="T19" fmla="*/ 13 h 35"/>
                <a:gd name="T20" fmla="*/ 33 w 39"/>
                <a:gd name="T21" fmla="*/ 13 h 35"/>
                <a:gd name="T22" fmla="*/ 29 w 39"/>
                <a:gd name="T23" fmla="*/ 12 h 35"/>
                <a:gd name="T24" fmla="*/ 25 w 39"/>
                <a:gd name="T25" fmla="*/ 10 h 35"/>
                <a:gd name="T26" fmla="*/ 9 w 39"/>
                <a:gd name="T27" fmla="*/ 3 h 35"/>
                <a:gd name="T28" fmla="*/ 10 w 39"/>
                <a:gd name="T29" fmla="*/ 0 h 35"/>
                <a:gd name="T30" fmla="*/ 39 w 39"/>
                <a:gd name="T31" fmla="*/ 1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9" h="35">
                  <a:moveTo>
                    <a:pt x="39" y="12"/>
                  </a:moveTo>
                  <a:cubicBezTo>
                    <a:pt x="37" y="16"/>
                    <a:pt x="37" y="16"/>
                    <a:pt x="37" y="16"/>
                  </a:cubicBezTo>
                  <a:cubicBezTo>
                    <a:pt x="6" y="21"/>
                    <a:pt x="6" y="21"/>
                    <a:pt x="6" y="21"/>
                  </a:cubicBezTo>
                  <a:cubicBezTo>
                    <a:pt x="6" y="21"/>
                    <a:pt x="6" y="21"/>
                    <a:pt x="6" y="21"/>
                  </a:cubicBezTo>
                  <a:cubicBezTo>
                    <a:pt x="9" y="22"/>
                    <a:pt x="12" y="23"/>
                    <a:pt x="14" y="25"/>
                  </a:cubicBezTo>
                  <a:cubicBezTo>
                    <a:pt x="30" y="32"/>
                    <a:pt x="30" y="32"/>
                    <a:pt x="30" y="32"/>
                  </a:cubicBezTo>
                  <a:cubicBezTo>
                    <a:pt x="29" y="35"/>
                    <a:pt x="29" y="35"/>
                    <a:pt x="29" y="35"/>
                  </a:cubicBezTo>
                  <a:cubicBezTo>
                    <a:pt x="0" y="22"/>
                    <a:pt x="0" y="22"/>
                    <a:pt x="0" y="22"/>
                  </a:cubicBezTo>
                  <a:cubicBezTo>
                    <a:pt x="2" y="18"/>
                    <a:pt x="2" y="18"/>
                    <a:pt x="2" y="18"/>
                  </a:cubicBezTo>
                  <a:cubicBezTo>
                    <a:pt x="33" y="13"/>
                    <a:pt x="33" y="13"/>
                    <a:pt x="33" y="13"/>
                  </a:cubicBezTo>
                  <a:cubicBezTo>
                    <a:pt x="33" y="13"/>
                    <a:pt x="33" y="13"/>
                    <a:pt x="33" y="13"/>
                  </a:cubicBezTo>
                  <a:cubicBezTo>
                    <a:pt x="33" y="13"/>
                    <a:pt x="31" y="12"/>
                    <a:pt x="29" y="12"/>
                  </a:cubicBezTo>
                  <a:cubicBezTo>
                    <a:pt x="27" y="11"/>
                    <a:pt x="26" y="10"/>
                    <a:pt x="25" y="10"/>
                  </a:cubicBezTo>
                  <a:cubicBezTo>
                    <a:pt x="9" y="3"/>
                    <a:pt x="9" y="3"/>
                    <a:pt x="9" y="3"/>
                  </a:cubicBezTo>
                  <a:cubicBezTo>
                    <a:pt x="10" y="0"/>
                    <a:pt x="10" y="0"/>
                    <a:pt x="10" y="0"/>
                  </a:cubicBezTo>
                  <a:lnTo>
                    <a:pt x="39" y="12"/>
                  </a:lnTo>
                  <a:close/>
                </a:path>
              </a:pathLst>
            </a:custGeom>
            <a:solidFill>
              <a:srgbClr val="099E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367" name="Freeform 302">
              <a:extLst>
                <a:ext uri="{FF2B5EF4-FFF2-40B4-BE49-F238E27FC236}">
                  <a16:creationId xmlns:a16="http://schemas.microsoft.com/office/drawing/2014/main" id="{653B9512-61C1-4E28-A95A-94F15A3FC213}"/>
                </a:ext>
              </a:extLst>
            </p:cNvPr>
            <p:cNvSpPr>
              <a:spLocks/>
            </p:cNvSpPr>
            <p:nvPr/>
          </p:nvSpPr>
          <p:spPr bwMode="auto">
            <a:xfrm>
              <a:off x="908051" y="4154488"/>
              <a:ext cx="128588" cy="107950"/>
            </a:xfrm>
            <a:custGeom>
              <a:avLst/>
              <a:gdLst>
                <a:gd name="T0" fmla="*/ 81 w 81"/>
                <a:gd name="T1" fmla="*/ 32 h 68"/>
                <a:gd name="T2" fmla="*/ 63 w 81"/>
                <a:gd name="T3" fmla="*/ 68 h 68"/>
                <a:gd name="T4" fmla="*/ 0 w 81"/>
                <a:gd name="T5" fmla="*/ 36 h 68"/>
                <a:gd name="T6" fmla="*/ 18 w 81"/>
                <a:gd name="T7" fmla="*/ 0 h 68"/>
                <a:gd name="T8" fmla="*/ 25 w 81"/>
                <a:gd name="T9" fmla="*/ 5 h 68"/>
                <a:gd name="T10" fmla="*/ 11 w 81"/>
                <a:gd name="T11" fmla="*/ 32 h 68"/>
                <a:gd name="T12" fmla="*/ 31 w 81"/>
                <a:gd name="T13" fmla="*/ 41 h 68"/>
                <a:gd name="T14" fmla="*/ 45 w 81"/>
                <a:gd name="T15" fmla="*/ 16 h 68"/>
                <a:gd name="T16" fmla="*/ 52 w 81"/>
                <a:gd name="T17" fmla="*/ 18 h 68"/>
                <a:gd name="T18" fmla="*/ 38 w 81"/>
                <a:gd name="T19" fmla="*/ 45 h 68"/>
                <a:gd name="T20" fmla="*/ 61 w 81"/>
                <a:gd name="T21" fmla="*/ 56 h 68"/>
                <a:gd name="T22" fmla="*/ 74 w 81"/>
                <a:gd name="T23" fmla="*/ 30 h 68"/>
                <a:gd name="T24" fmla="*/ 81 w 81"/>
                <a:gd name="T25" fmla="*/ 32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1" h="68">
                  <a:moveTo>
                    <a:pt x="81" y="32"/>
                  </a:moveTo>
                  <a:lnTo>
                    <a:pt x="63" y="68"/>
                  </a:lnTo>
                  <a:lnTo>
                    <a:pt x="0" y="36"/>
                  </a:lnTo>
                  <a:lnTo>
                    <a:pt x="18" y="0"/>
                  </a:lnTo>
                  <a:lnTo>
                    <a:pt x="25" y="5"/>
                  </a:lnTo>
                  <a:lnTo>
                    <a:pt x="11" y="32"/>
                  </a:lnTo>
                  <a:lnTo>
                    <a:pt x="31" y="41"/>
                  </a:lnTo>
                  <a:lnTo>
                    <a:pt x="45" y="16"/>
                  </a:lnTo>
                  <a:lnTo>
                    <a:pt x="52" y="18"/>
                  </a:lnTo>
                  <a:lnTo>
                    <a:pt x="38" y="45"/>
                  </a:lnTo>
                  <a:lnTo>
                    <a:pt x="61" y="56"/>
                  </a:lnTo>
                  <a:lnTo>
                    <a:pt x="74" y="30"/>
                  </a:lnTo>
                  <a:lnTo>
                    <a:pt x="81" y="32"/>
                  </a:lnTo>
                  <a:close/>
                </a:path>
              </a:pathLst>
            </a:custGeom>
            <a:solidFill>
              <a:srgbClr val="099E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368" name="Freeform 303">
              <a:extLst>
                <a:ext uri="{FF2B5EF4-FFF2-40B4-BE49-F238E27FC236}">
                  <a16:creationId xmlns:a16="http://schemas.microsoft.com/office/drawing/2014/main" id="{4C3FF778-0909-4AAF-A976-42617D659A09}"/>
                </a:ext>
              </a:extLst>
            </p:cNvPr>
            <p:cNvSpPr>
              <a:spLocks/>
            </p:cNvSpPr>
            <p:nvPr/>
          </p:nvSpPr>
          <p:spPr bwMode="auto">
            <a:xfrm>
              <a:off x="971551" y="4051301"/>
              <a:ext cx="117475" cy="111125"/>
            </a:xfrm>
            <a:custGeom>
              <a:avLst/>
              <a:gdLst>
                <a:gd name="T0" fmla="*/ 5 w 33"/>
                <a:gd name="T1" fmla="*/ 8 h 31"/>
                <a:gd name="T2" fmla="*/ 4 w 33"/>
                <a:gd name="T3" fmla="*/ 17 h 31"/>
                <a:gd name="T4" fmla="*/ 11 w 33"/>
                <a:gd name="T5" fmla="*/ 24 h 31"/>
                <a:gd name="T6" fmla="*/ 21 w 33"/>
                <a:gd name="T7" fmla="*/ 26 h 31"/>
                <a:gd name="T8" fmla="*/ 28 w 33"/>
                <a:gd name="T9" fmla="*/ 21 h 31"/>
                <a:gd name="T10" fmla="*/ 30 w 33"/>
                <a:gd name="T11" fmla="*/ 14 h 31"/>
                <a:gd name="T12" fmla="*/ 33 w 33"/>
                <a:gd name="T13" fmla="*/ 15 h 31"/>
                <a:gd name="T14" fmla="*/ 30 w 33"/>
                <a:gd name="T15" fmla="*/ 23 h 31"/>
                <a:gd name="T16" fmla="*/ 21 w 33"/>
                <a:gd name="T17" fmla="*/ 30 h 31"/>
                <a:gd name="T18" fmla="*/ 9 w 33"/>
                <a:gd name="T19" fmla="*/ 27 h 31"/>
                <a:gd name="T20" fmla="*/ 3 w 33"/>
                <a:gd name="T21" fmla="*/ 21 h 31"/>
                <a:gd name="T22" fmla="*/ 0 w 33"/>
                <a:gd name="T23" fmla="*/ 14 h 31"/>
                <a:gd name="T24" fmla="*/ 3 w 33"/>
                <a:gd name="T25" fmla="*/ 6 h 31"/>
                <a:gd name="T26" fmla="*/ 8 w 33"/>
                <a:gd name="T27" fmla="*/ 0 h 31"/>
                <a:gd name="T28" fmla="*/ 10 w 33"/>
                <a:gd name="T29" fmla="*/ 2 h 31"/>
                <a:gd name="T30" fmla="*/ 5 w 33"/>
                <a:gd name="T31" fmla="*/ 8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3" h="31">
                  <a:moveTo>
                    <a:pt x="5" y="8"/>
                  </a:moveTo>
                  <a:cubicBezTo>
                    <a:pt x="4" y="11"/>
                    <a:pt x="3" y="14"/>
                    <a:pt x="4" y="17"/>
                  </a:cubicBezTo>
                  <a:cubicBezTo>
                    <a:pt x="5" y="20"/>
                    <a:pt x="8" y="22"/>
                    <a:pt x="11" y="24"/>
                  </a:cubicBezTo>
                  <a:cubicBezTo>
                    <a:pt x="15" y="26"/>
                    <a:pt x="18" y="27"/>
                    <a:pt x="21" y="26"/>
                  </a:cubicBezTo>
                  <a:cubicBezTo>
                    <a:pt x="24" y="26"/>
                    <a:pt x="26" y="24"/>
                    <a:pt x="28" y="21"/>
                  </a:cubicBezTo>
                  <a:cubicBezTo>
                    <a:pt x="29" y="19"/>
                    <a:pt x="30" y="17"/>
                    <a:pt x="30" y="14"/>
                  </a:cubicBezTo>
                  <a:cubicBezTo>
                    <a:pt x="33" y="15"/>
                    <a:pt x="33" y="15"/>
                    <a:pt x="33" y="15"/>
                  </a:cubicBezTo>
                  <a:cubicBezTo>
                    <a:pt x="33" y="18"/>
                    <a:pt x="32" y="20"/>
                    <a:pt x="30" y="23"/>
                  </a:cubicBezTo>
                  <a:cubicBezTo>
                    <a:pt x="28" y="27"/>
                    <a:pt x="25" y="29"/>
                    <a:pt x="21" y="30"/>
                  </a:cubicBezTo>
                  <a:cubicBezTo>
                    <a:pt x="18" y="31"/>
                    <a:pt x="13" y="30"/>
                    <a:pt x="9" y="27"/>
                  </a:cubicBezTo>
                  <a:cubicBezTo>
                    <a:pt x="6" y="26"/>
                    <a:pt x="4" y="24"/>
                    <a:pt x="3" y="21"/>
                  </a:cubicBezTo>
                  <a:cubicBezTo>
                    <a:pt x="1" y="19"/>
                    <a:pt x="0" y="17"/>
                    <a:pt x="0" y="14"/>
                  </a:cubicBezTo>
                  <a:cubicBezTo>
                    <a:pt x="0" y="12"/>
                    <a:pt x="1" y="9"/>
                    <a:pt x="3" y="6"/>
                  </a:cubicBezTo>
                  <a:cubicBezTo>
                    <a:pt x="4" y="3"/>
                    <a:pt x="6" y="1"/>
                    <a:pt x="8" y="0"/>
                  </a:cubicBezTo>
                  <a:cubicBezTo>
                    <a:pt x="10" y="2"/>
                    <a:pt x="10" y="2"/>
                    <a:pt x="10" y="2"/>
                  </a:cubicBezTo>
                  <a:cubicBezTo>
                    <a:pt x="8" y="4"/>
                    <a:pt x="7" y="6"/>
                    <a:pt x="5" y="8"/>
                  </a:cubicBezTo>
                  <a:close/>
                </a:path>
              </a:pathLst>
            </a:custGeom>
            <a:solidFill>
              <a:srgbClr val="099E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369" name="Freeform 304">
              <a:extLst>
                <a:ext uri="{FF2B5EF4-FFF2-40B4-BE49-F238E27FC236}">
                  <a16:creationId xmlns:a16="http://schemas.microsoft.com/office/drawing/2014/main" id="{B9483365-B5AF-44E8-8DDE-29A7A46F8332}"/>
                </a:ext>
              </a:extLst>
            </p:cNvPr>
            <p:cNvSpPr>
              <a:spLocks/>
            </p:cNvSpPr>
            <p:nvPr/>
          </p:nvSpPr>
          <p:spPr bwMode="auto">
            <a:xfrm>
              <a:off x="1014413" y="3948113"/>
              <a:ext cx="120650" cy="103188"/>
            </a:xfrm>
            <a:custGeom>
              <a:avLst/>
              <a:gdLst>
                <a:gd name="T0" fmla="*/ 76 w 76"/>
                <a:gd name="T1" fmla="*/ 59 h 65"/>
                <a:gd name="T2" fmla="*/ 72 w 76"/>
                <a:gd name="T3" fmla="*/ 65 h 65"/>
                <a:gd name="T4" fmla="*/ 18 w 76"/>
                <a:gd name="T5" fmla="*/ 29 h 65"/>
                <a:gd name="T6" fmla="*/ 7 w 76"/>
                <a:gd name="T7" fmla="*/ 50 h 65"/>
                <a:gd name="T8" fmla="*/ 0 w 76"/>
                <a:gd name="T9" fmla="*/ 45 h 65"/>
                <a:gd name="T10" fmla="*/ 29 w 76"/>
                <a:gd name="T11" fmla="*/ 0 h 65"/>
                <a:gd name="T12" fmla="*/ 36 w 76"/>
                <a:gd name="T13" fmla="*/ 5 h 65"/>
                <a:gd name="T14" fmla="*/ 23 w 76"/>
                <a:gd name="T15" fmla="*/ 23 h 65"/>
                <a:gd name="T16" fmla="*/ 76 w 76"/>
                <a:gd name="T17" fmla="*/ 59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65">
                  <a:moveTo>
                    <a:pt x="76" y="59"/>
                  </a:moveTo>
                  <a:lnTo>
                    <a:pt x="72" y="65"/>
                  </a:lnTo>
                  <a:lnTo>
                    <a:pt x="18" y="29"/>
                  </a:lnTo>
                  <a:lnTo>
                    <a:pt x="7" y="50"/>
                  </a:lnTo>
                  <a:lnTo>
                    <a:pt x="0" y="45"/>
                  </a:lnTo>
                  <a:lnTo>
                    <a:pt x="29" y="0"/>
                  </a:lnTo>
                  <a:lnTo>
                    <a:pt x="36" y="5"/>
                  </a:lnTo>
                  <a:lnTo>
                    <a:pt x="23" y="23"/>
                  </a:lnTo>
                  <a:lnTo>
                    <a:pt x="76" y="59"/>
                  </a:lnTo>
                  <a:close/>
                </a:path>
              </a:pathLst>
            </a:custGeom>
            <a:solidFill>
              <a:srgbClr val="099E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370" name="Freeform 305">
              <a:extLst>
                <a:ext uri="{FF2B5EF4-FFF2-40B4-BE49-F238E27FC236}">
                  <a16:creationId xmlns:a16="http://schemas.microsoft.com/office/drawing/2014/main" id="{7A9214EC-E493-44D4-B03E-868AE0B3C602}"/>
                </a:ext>
              </a:extLst>
            </p:cNvPr>
            <p:cNvSpPr>
              <a:spLocks/>
            </p:cNvSpPr>
            <p:nvPr/>
          </p:nvSpPr>
          <p:spPr bwMode="auto">
            <a:xfrm>
              <a:off x="1082676" y="3905251"/>
              <a:ext cx="100013" cy="79375"/>
            </a:xfrm>
            <a:custGeom>
              <a:avLst/>
              <a:gdLst>
                <a:gd name="T0" fmla="*/ 58 w 63"/>
                <a:gd name="T1" fmla="*/ 50 h 50"/>
                <a:gd name="T2" fmla="*/ 0 w 63"/>
                <a:gd name="T3" fmla="*/ 7 h 50"/>
                <a:gd name="T4" fmla="*/ 7 w 63"/>
                <a:gd name="T5" fmla="*/ 0 h 50"/>
                <a:gd name="T6" fmla="*/ 63 w 63"/>
                <a:gd name="T7" fmla="*/ 43 h 50"/>
                <a:gd name="T8" fmla="*/ 58 w 63"/>
                <a:gd name="T9" fmla="*/ 50 h 50"/>
              </a:gdLst>
              <a:ahLst/>
              <a:cxnLst>
                <a:cxn ang="0">
                  <a:pos x="T0" y="T1"/>
                </a:cxn>
                <a:cxn ang="0">
                  <a:pos x="T2" y="T3"/>
                </a:cxn>
                <a:cxn ang="0">
                  <a:pos x="T4" y="T5"/>
                </a:cxn>
                <a:cxn ang="0">
                  <a:pos x="T6" y="T7"/>
                </a:cxn>
                <a:cxn ang="0">
                  <a:pos x="T8" y="T9"/>
                </a:cxn>
              </a:cxnLst>
              <a:rect l="0" t="0" r="r" b="b"/>
              <a:pathLst>
                <a:path w="63" h="50">
                  <a:moveTo>
                    <a:pt x="58" y="50"/>
                  </a:moveTo>
                  <a:lnTo>
                    <a:pt x="0" y="7"/>
                  </a:lnTo>
                  <a:lnTo>
                    <a:pt x="7" y="0"/>
                  </a:lnTo>
                  <a:lnTo>
                    <a:pt x="63" y="43"/>
                  </a:lnTo>
                  <a:lnTo>
                    <a:pt x="58" y="50"/>
                  </a:lnTo>
                  <a:close/>
                </a:path>
              </a:pathLst>
            </a:custGeom>
            <a:solidFill>
              <a:srgbClr val="099E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371" name="Freeform 306">
              <a:extLst>
                <a:ext uri="{FF2B5EF4-FFF2-40B4-BE49-F238E27FC236}">
                  <a16:creationId xmlns:a16="http://schemas.microsoft.com/office/drawing/2014/main" id="{E05D115D-8E18-45B1-A343-969BF63FFC19}"/>
                </a:ext>
              </a:extLst>
            </p:cNvPr>
            <p:cNvSpPr>
              <a:spLocks/>
            </p:cNvSpPr>
            <p:nvPr/>
          </p:nvSpPr>
          <p:spPr bwMode="auto">
            <a:xfrm>
              <a:off x="1114426" y="3802063"/>
              <a:ext cx="120650" cy="114300"/>
            </a:xfrm>
            <a:custGeom>
              <a:avLst/>
              <a:gdLst>
                <a:gd name="T0" fmla="*/ 13 w 34"/>
                <a:gd name="T1" fmla="*/ 4 h 32"/>
                <a:gd name="T2" fmla="*/ 16 w 34"/>
                <a:gd name="T3" fmla="*/ 0 h 32"/>
                <a:gd name="T4" fmla="*/ 34 w 34"/>
                <a:gd name="T5" fmla="*/ 29 h 32"/>
                <a:gd name="T6" fmla="*/ 31 w 34"/>
                <a:gd name="T7" fmla="*/ 32 h 32"/>
                <a:gd name="T8" fmla="*/ 0 w 34"/>
                <a:gd name="T9" fmla="*/ 21 h 32"/>
                <a:gd name="T10" fmla="*/ 2 w 34"/>
                <a:gd name="T11" fmla="*/ 18 h 32"/>
                <a:gd name="T12" fmla="*/ 22 w 34"/>
                <a:gd name="T13" fmla="*/ 25 h 32"/>
                <a:gd name="T14" fmla="*/ 29 w 34"/>
                <a:gd name="T15" fmla="*/ 27 h 32"/>
                <a:gd name="T16" fmla="*/ 25 w 34"/>
                <a:gd name="T17" fmla="*/ 22 h 32"/>
                <a:gd name="T18" fmla="*/ 13 w 34"/>
                <a:gd name="T19" fmla="*/ 4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 h="32">
                  <a:moveTo>
                    <a:pt x="13" y="4"/>
                  </a:moveTo>
                  <a:cubicBezTo>
                    <a:pt x="16" y="0"/>
                    <a:pt x="16" y="0"/>
                    <a:pt x="16" y="0"/>
                  </a:cubicBezTo>
                  <a:cubicBezTo>
                    <a:pt x="34" y="29"/>
                    <a:pt x="34" y="29"/>
                    <a:pt x="34" y="29"/>
                  </a:cubicBezTo>
                  <a:cubicBezTo>
                    <a:pt x="31" y="32"/>
                    <a:pt x="31" y="32"/>
                    <a:pt x="31" y="32"/>
                  </a:cubicBezTo>
                  <a:cubicBezTo>
                    <a:pt x="0" y="21"/>
                    <a:pt x="0" y="21"/>
                    <a:pt x="0" y="21"/>
                  </a:cubicBezTo>
                  <a:cubicBezTo>
                    <a:pt x="2" y="18"/>
                    <a:pt x="2" y="18"/>
                    <a:pt x="2" y="18"/>
                  </a:cubicBezTo>
                  <a:cubicBezTo>
                    <a:pt x="22" y="25"/>
                    <a:pt x="22" y="25"/>
                    <a:pt x="22" y="25"/>
                  </a:cubicBezTo>
                  <a:cubicBezTo>
                    <a:pt x="25" y="26"/>
                    <a:pt x="27" y="27"/>
                    <a:pt x="29" y="27"/>
                  </a:cubicBezTo>
                  <a:cubicBezTo>
                    <a:pt x="28" y="26"/>
                    <a:pt x="26" y="24"/>
                    <a:pt x="25" y="22"/>
                  </a:cubicBezTo>
                  <a:lnTo>
                    <a:pt x="13" y="4"/>
                  </a:lnTo>
                  <a:close/>
                </a:path>
              </a:pathLst>
            </a:custGeom>
            <a:solidFill>
              <a:srgbClr val="099E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372" name="Freeform 307">
              <a:extLst>
                <a:ext uri="{FF2B5EF4-FFF2-40B4-BE49-F238E27FC236}">
                  <a16:creationId xmlns:a16="http://schemas.microsoft.com/office/drawing/2014/main" id="{A0511537-6A77-42C3-8639-16BA2989A6A6}"/>
                </a:ext>
              </a:extLst>
            </p:cNvPr>
            <p:cNvSpPr>
              <a:spLocks/>
            </p:cNvSpPr>
            <p:nvPr/>
          </p:nvSpPr>
          <p:spPr bwMode="auto">
            <a:xfrm>
              <a:off x="1196976" y="3767138"/>
              <a:ext cx="92075" cy="80963"/>
            </a:xfrm>
            <a:custGeom>
              <a:avLst/>
              <a:gdLst>
                <a:gd name="T0" fmla="*/ 51 w 58"/>
                <a:gd name="T1" fmla="*/ 51 h 51"/>
                <a:gd name="T2" fmla="*/ 0 w 58"/>
                <a:gd name="T3" fmla="*/ 7 h 51"/>
                <a:gd name="T4" fmla="*/ 4 w 58"/>
                <a:gd name="T5" fmla="*/ 0 h 51"/>
                <a:gd name="T6" fmla="*/ 58 w 58"/>
                <a:gd name="T7" fmla="*/ 45 h 51"/>
                <a:gd name="T8" fmla="*/ 51 w 58"/>
                <a:gd name="T9" fmla="*/ 51 h 51"/>
              </a:gdLst>
              <a:ahLst/>
              <a:cxnLst>
                <a:cxn ang="0">
                  <a:pos x="T0" y="T1"/>
                </a:cxn>
                <a:cxn ang="0">
                  <a:pos x="T2" y="T3"/>
                </a:cxn>
                <a:cxn ang="0">
                  <a:pos x="T4" y="T5"/>
                </a:cxn>
                <a:cxn ang="0">
                  <a:pos x="T6" y="T7"/>
                </a:cxn>
                <a:cxn ang="0">
                  <a:pos x="T8" y="T9"/>
                </a:cxn>
              </a:cxnLst>
              <a:rect l="0" t="0" r="r" b="b"/>
              <a:pathLst>
                <a:path w="58" h="51">
                  <a:moveTo>
                    <a:pt x="51" y="51"/>
                  </a:moveTo>
                  <a:lnTo>
                    <a:pt x="0" y="7"/>
                  </a:lnTo>
                  <a:lnTo>
                    <a:pt x="4" y="0"/>
                  </a:lnTo>
                  <a:lnTo>
                    <a:pt x="58" y="45"/>
                  </a:lnTo>
                  <a:lnTo>
                    <a:pt x="51" y="51"/>
                  </a:lnTo>
                  <a:close/>
                </a:path>
              </a:pathLst>
            </a:custGeom>
            <a:solidFill>
              <a:srgbClr val="099E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373" name="Freeform 308">
              <a:extLst>
                <a:ext uri="{FF2B5EF4-FFF2-40B4-BE49-F238E27FC236}">
                  <a16:creationId xmlns:a16="http://schemas.microsoft.com/office/drawing/2014/main" id="{DBE8D257-58D1-42EF-8C9C-98DADFB70A9A}"/>
                </a:ext>
              </a:extLst>
            </p:cNvPr>
            <p:cNvSpPr>
              <a:spLocks/>
            </p:cNvSpPr>
            <p:nvPr/>
          </p:nvSpPr>
          <p:spPr bwMode="auto">
            <a:xfrm>
              <a:off x="1228726" y="3675063"/>
              <a:ext cx="112713" cy="112713"/>
            </a:xfrm>
            <a:custGeom>
              <a:avLst/>
              <a:gdLst>
                <a:gd name="T0" fmla="*/ 71 w 71"/>
                <a:gd name="T1" fmla="*/ 65 h 71"/>
                <a:gd name="T2" fmla="*/ 67 w 71"/>
                <a:gd name="T3" fmla="*/ 71 h 71"/>
                <a:gd name="T4" fmla="*/ 20 w 71"/>
                <a:gd name="T5" fmla="*/ 29 h 71"/>
                <a:gd name="T6" fmla="*/ 4 w 71"/>
                <a:gd name="T7" fmla="*/ 44 h 71"/>
                <a:gd name="T8" fmla="*/ 0 w 71"/>
                <a:gd name="T9" fmla="*/ 40 h 71"/>
                <a:gd name="T10" fmla="*/ 36 w 71"/>
                <a:gd name="T11" fmla="*/ 0 h 71"/>
                <a:gd name="T12" fmla="*/ 40 w 71"/>
                <a:gd name="T13" fmla="*/ 6 h 71"/>
                <a:gd name="T14" fmla="*/ 24 w 71"/>
                <a:gd name="T15" fmla="*/ 22 h 71"/>
                <a:gd name="T16" fmla="*/ 71 w 71"/>
                <a:gd name="T17" fmla="*/ 65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 h="71">
                  <a:moveTo>
                    <a:pt x="71" y="65"/>
                  </a:moveTo>
                  <a:lnTo>
                    <a:pt x="67" y="71"/>
                  </a:lnTo>
                  <a:lnTo>
                    <a:pt x="20" y="29"/>
                  </a:lnTo>
                  <a:lnTo>
                    <a:pt x="4" y="44"/>
                  </a:lnTo>
                  <a:lnTo>
                    <a:pt x="0" y="40"/>
                  </a:lnTo>
                  <a:lnTo>
                    <a:pt x="36" y="0"/>
                  </a:lnTo>
                  <a:lnTo>
                    <a:pt x="40" y="6"/>
                  </a:lnTo>
                  <a:lnTo>
                    <a:pt x="24" y="22"/>
                  </a:lnTo>
                  <a:lnTo>
                    <a:pt x="71" y="65"/>
                  </a:lnTo>
                  <a:close/>
                </a:path>
              </a:pathLst>
            </a:custGeom>
            <a:solidFill>
              <a:srgbClr val="099E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374" name="Freeform 309">
              <a:extLst>
                <a:ext uri="{FF2B5EF4-FFF2-40B4-BE49-F238E27FC236}">
                  <a16:creationId xmlns:a16="http://schemas.microsoft.com/office/drawing/2014/main" id="{B1519970-3D14-438E-BADF-EC1E50B2CFFC}"/>
                </a:ext>
              </a:extLst>
            </p:cNvPr>
            <p:cNvSpPr>
              <a:spLocks/>
            </p:cNvSpPr>
            <p:nvPr/>
          </p:nvSpPr>
          <p:spPr bwMode="auto">
            <a:xfrm>
              <a:off x="1306513" y="3592513"/>
              <a:ext cx="114300" cy="117475"/>
            </a:xfrm>
            <a:custGeom>
              <a:avLst/>
              <a:gdLst>
                <a:gd name="T0" fmla="*/ 45 w 72"/>
                <a:gd name="T1" fmla="*/ 45 h 74"/>
                <a:gd name="T2" fmla="*/ 34 w 72"/>
                <a:gd name="T3" fmla="*/ 7 h 74"/>
                <a:gd name="T4" fmla="*/ 40 w 72"/>
                <a:gd name="T5" fmla="*/ 0 h 74"/>
                <a:gd name="T6" fmla="*/ 52 w 72"/>
                <a:gd name="T7" fmla="*/ 47 h 74"/>
                <a:gd name="T8" fmla="*/ 72 w 72"/>
                <a:gd name="T9" fmla="*/ 67 h 74"/>
                <a:gd name="T10" fmla="*/ 65 w 72"/>
                <a:gd name="T11" fmla="*/ 74 h 74"/>
                <a:gd name="T12" fmla="*/ 47 w 72"/>
                <a:gd name="T13" fmla="*/ 54 h 74"/>
                <a:gd name="T14" fmla="*/ 0 w 72"/>
                <a:gd name="T15" fmla="*/ 38 h 74"/>
                <a:gd name="T16" fmla="*/ 7 w 72"/>
                <a:gd name="T17" fmla="*/ 31 h 74"/>
                <a:gd name="T18" fmla="*/ 45 w 72"/>
                <a:gd name="T19" fmla="*/ 45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2" h="74">
                  <a:moveTo>
                    <a:pt x="45" y="45"/>
                  </a:moveTo>
                  <a:lnTo>
                    <a:pt x="34" y="7"/>
                  </a:lnTo>
                  <a:lnTo>
                    <a:pt x="40" y="0"/>
                  </a:lnTo>
                  <a:lnTo>
                    <a:pt x="52" y="47"/>
                  </a:lnTo>
                  <a:lnTo>
                    <a:pt x="72" y="67"/>
                  </a:lnTo>
                  <a:lnTo>
                    <a:pt x="65" y="74"/>
                  </a:lnTo>
                  <a:lnTo>
                    <a:pt x="47" y="54"/>
                  </a:lnTo>
                  <a:lnTo>
                    <a:pt x="0" y="38"/>
                  </a:lnTo>
                  <a:lnTo>
                    <a:pt x="7" y="31"/>
                  </a:lnTo>
                  <a:lnTo>
                    <a:pt x="45" y="45"/>
                  </a:lnTo>
                  <a:close/>
                </a:path>
              </a:pathLst>
            </a:custGeom>
            <a:solidFill>
              <a:srgbClr val="099E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375" name="Freeform 310">
              <a:extLst>
                <a:ext uri="{FF2B5EF4-FFF2-40B4-BE49-F238E27FC236}">
                  <a16:creationId xmlns:a16="http://schemas.microsoft.com/office/drawing/2014/main" id="{F45FA748-374E-4269-9525-AD58A7BACC77}"/>
                </a:ext>
              </a:extLst>
            </p:cNvPr>
            <p:cNvSpPr>
              <a:spLocks/>
            </p:cNvSpPr>
            <p:nvPr/>
          </p:nvSpPr>
          <p:spPr bwMode="auto">
            <a:xfrm>
              <a:off x="1492251" y="3532188"/>
              <a:ext cx="31750" cy="28575"/>
            </a:xfrm>
            <a:custGeom>
              <a:avLst/>
              <a:gdLst>
                <a:gd name="T0" fmla="*/ 1 w 9"/>
                <a:gd name="T1" fmla="*/ 7 h 8"/>
                <a:gd name="T2" fmla="*/ 0 w 9"/>
                <a:gd name="T3" fmla="*/ 3 h 8"/>
                <a:gd name="T4" fmla="*/ 2 w 9"/>
                <a:gd name="T5" fmla="*/ 1 h 8"/>
                <a:gd name="T6" fmla="*/ 5 w 9"/>
                <a:gd name="T7" fmla="*/ 0 h 8"/>
                <a:gd name="T8" fmla="*/ 8 w 9"/>
                <a:gd name="T9" fmla="*/ 1 h 8"/>
                <a:gd name="T10" fmla="*/ 9 w 9"/>
                <a:gd name="T11" fmla="*/ 4 h 8"/>
                <a:gd name="T12" fmla="*/ 7 w 9"/>
                <a:gd name="T13" fmla="*/ 7 h 8"/>
                <a:gd name="T14" fmla="*/ 4 w 9"/>
                <a:gd name="T15" fmla="*/ 8 h 8"/>
                <a:gd name="T16" fmla="*/ 1 w 9"/>
                <a:gd name="T17" fmla="*/ 7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8">
                  <a:moveTo>
                    <a:pt x="1" y="7"/>
                  </a:moveTo>
                  <a:cubicBezTo>
                    <a:pt x="1" y="6"/>
                    <a:pt x="0" y="5"/>
                    <a:pt x="0" y="3"/>
                  </a:cubicBezTo>
                  <a:cubicBezTo>
                    <a:pt x="1" y="2"/>
                    <a:pt x="1" y="1"/>
                    <a:pt x="2" y="1"/>
                  </a:cubicBezTo>
                  <a:cubicBezTo>
                    <a:pt x="3" y="0"/>
                    <a:pt x="4" y="0"/>
                    <a:pt x="5" y="0"/>
                  </a:cubicBezTo>
                  <a:cubicBezTo>
                    <a:pt x="6" y="0"/>
                    <a:pt x="7" y="0"/>
                    <a:pt x="8" y="1"/>
                  </a:cubicBezTo>
                  <a:cubicBezTo>
                    <a:pt x="9" y="2"/>
                    <a:pt x="9" y="3"/>
                    <a:pt x="9" y="4"/>
                  </a:cubicBezTo>
                  <a:cubicBezTo>
                    <a:pt x="9" y="6"/>
                    <a:pt x="8" y="6"/>
                    <a:pt x="7" y="7"/>
                  </a:cubicBezTo>
                  <a:cubicBezTo>
                    <a:pt x="6" y="8"/>
                    <a:pt x="5" y="8"/>
                    <a:pt x="4" y="8"/>
                  </a:cubicBezTo>
                  <a:cubicBezTo>
                    <a:pt x="3" y="8"/>
                    <a:pt x="2" y="7"/>
                    <a:pt x="1" y="7"/>
                  </a:cubicBezTo>
                  <a:close/>
                </a:path>
              </a:pathLst>
            </a:custGeom>
            <a:solidFill>
              <a:srgbClr val="099E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376" name="Freeform 311">
              <a:extLst>
                <a:ext uri="{FF2B5EF4-FFF2-40B4-BE49-F238E27FC236}">
                  <a16:creationId xmlns:a16="http://schemas.microsoft.com/office/drawing/2014/main" id="{AFDE4C9B-5966-4511-9C45-ED42E4EA57B6}"/>
                </a:ext>
              </a:extLst>
            </p:cNvPr>
            <p:cNvSpPr>
              <a:spLocks/>
            </p:cNvSpPr>
            <p:nvPr/>
          </p:nvSpPr>
          <p:spPr bwMode="auto">
            <a:xfrm>
              <a:off x="1609726" y="3371851"/>
              <a:ext cx="109538" cy="120650"/>
            </a:xfrm>
            <a:custGeom>
              <a:avLst/>
              <a:gdLst>
                <a:gd name="T0" fmla="*/ 9 w 31"/>
                <a:gd name="T1" fmla="*/ 6 h 34"/>
                <a:gd name="T2" fmla="*/ 4 w 31"/>
                <a:gd name="T3" fmla="*/ 13 h 34"/>
                <a:gd name="T4" fmla="*/ 7 w 31"/>
                <a:gd name="T5" fmla="*/ 23 h 34"/>
                <a:gd name="T6" fmla="*/ 15 w 31"/>
                <a:gd name="T7" fmla="*/ 29 h 34"/>
                <a:gd name="T8" fmla="*/ 23 w 31"/>
                <a:gd name="T9" fmla="*/ 27 h 34"/>
                <a:gd name="T10" fmla="*/ 29 w 31"/>
                <a:gd name="T11" fmla="*/ 22 h 34"/>
                <a:gd name="T12" fmla="*/ 31 w 31"/>
                <a:gd name="T13" fmla="*/ 25 h 34"/>
                <a:gd name="T14" fmla="*/ 25 w 31"/>
                <a:gd name="T15" fmla="*/ 30 h 34"/>
                <a:gd name="T16" fmla="*/ 13 w 31"/>
                <a:gd name="T17" fmla="*/ 33 h 34"/>
                <a:gd name="T18" fmla="*/ 4 w 31"/>
                <a:gd name="T19" fmla="*/ 25 h 34"/>
                <a:gd name="T20" fmla="*/ 0 w 31"/>
                <a:gd name="T21" fmla="*/ 17 h 34"/>
                <a:gd name="T22" fmla="*/ 2 w 31"/>
                <a:gd name="T23" fmla="*/ 9 h 34"/>
                <a:gd name="T24" fmla="*/ 7 w 31"/>
                <a:gd name="T25" fmla="*/ 3 h 34"/>
                <a:gd name="T26" fmla="*/ 15 w 31"/>
                <a:gd name="T27" fmla="*/ 0 h 34"/>
                <a:gd name="T28" fmla="*/ 16 w 31"/>
                <a:gd name="T29" fmla="*/ 3 h 34"/>
                <a:gd name="T30" fmla="*/ 9 w 31"/>
                <a:gd name="T31" fmla="*/ 6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1" h="34">
                  <a:moveTo>
                    <a:pt x="9" y="6"/>
                  </a:moveTo>
                  <a:cubicBezTo>
                    <a:pt x="6" y="8"/>
                    <a:pt x="4" y="10"/>
                    <a:pt x="4" y="13"/>
                  </a:cubicBezTo>
                  <a:cubicBezTo>
                    <a:pt x="4" y="16"/>
                    <a:pt x="5" y="19"/>
                    <a:pt x="7" y="23"/>
                  </a:cubicBezTo>
                  <a:cubicBezTo>
                    <a:pt x="9" y="26"/>
                    <a:pt x="12" y="28"/>
                    <a:pt x="15" y="29"/>
                  </a:cubicBezTo>
                  <a:cubicBezTo>
                    <a:pt x="17" y="30"/>
                    <a:pt x="20" y="29"/>
                    <a:pt x="23" y="27"/>
                  </a:cubicBezTo>
                  <a:cubicBezTo>
                    <a:pt x="25" y="26"/>
                    <a:pt x="27" y="24"/>
                    <a:pt x="29" y="22"/>
                  </a:cubicBezTo>
                  <a:cubicBezTo>
                    <a:pt x="31" y="25"/>
                    <a:pt x="31" y="25"/>
                    <a:pt x="31" y="25"/>
                  </a:cubicBezTo>
                  <a:cubicBezTo>
                    <a:pt x="29" y="27"/>
                    <a:pt x="27" y="28"/>
                    <a:pt x="25" y="30"/>
                  </a:cubicBezTo>
                  <a:cubicBezTo>
                    <a:pt x="21" y="33"/>
                    <a:pt x="17" y="34"/>
                    <a:pt x="13" y="33"/>
                  </a:cubicBezTo>
                  <a:cubicBezTo>
                    <a:pt x="10" y="32"/>
                    <a:pt x="6" y="29"/>
                    <a:pt x="4" y="25"/>
                  </a:cubicBezTo>
                  <a:cubicBezTo>
                    <a:pt x="2" y="22"/>
                    <a:pt x="1" y="19"/>
                    <a:pt x="0" y="17"/>
                  </a:cubicBezTo>
                  <a:cubicBezTo>
                    <a:pt x="0" y="14"/>
                    <a:pt x="0" y="12"/>
                    <a:pt x="2" y="9"/>
                  </a:cubicBezTo>
                  <a:cubicBezTo>
                    <a:pt x="3" y="7"/>
                    <a:pt x="5" y="5"/>
                    <a:pt x="7" y="3"/>
                  </a:cubicBezTo>
                  <a:cubicBezTo>
                    <a:pt x="10" y="1"/>
                    <a:pt x="13" y="0"/>
                    <a:pt x="15" y="0"/>
                  </a:cubicBezTo>
                  <a:cubicBezTo>
                    <a:pt x="16" y="3"/>
                    <a:pt x="16" y="3"/>
                    <a:pt x="16" y="3"/>
                  </a:cubicBezTo>
                  <a:cubicBezTo>
                    <a:pt x="13" y="4"/>
                    <a:pt x="11" y="4"/>
                    <a:pt x="9" y="6"/>
                  </a:cubicBezTo>
                  <a:close/>
                </a:path>
              </a:pathLst>
            </a:custGeom>
            <a:solidFill>
              <a:srgbClr val="099E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377" name="Freeform 312">
              <a:extLst>
                <a:ext uri="{FF2B5EF4-FFF2-40B4-BE49-F238E27FC236}">
                  <a16:creationId xmlns:a16="http://schemas.microsoft.com/office/drawing/2014/main" id="{1A10687D-2B43-4DA2-99B8-DEE46E562512}"/>
                </a:ext>
              </a:extLst>
            </p:cNvPr>
            <p:cNvSpPr>
              <a:spLocks noEditPoints="1"/>
            </p:cNvSpPr>
            <p:nvPr/>
          </p:nvSpPr>
          <p:spPr bwMode="auto">
            <a:xfrm>
              <a:off x="1701801" y="3311526"/>
              <a:ext cx="114300" cy="120650"/>
            </a:xfrm>
            <a:custGeom>
              <a:avLst/>
              <a:gdLst>
                <a:gd name="T0" fmla="*/ 29 w 32"/>
                <a:gd name="T1" fmla="*/ 10 h 34"/>
                <a:gd name="T2" fmla="*/ 31 w 32"/>
                <a:gd name="T3" fmla="*/ 22 h 34"/>
                <a:gd name="T4" fmla="*/ 25 w 32"/>
                <a:gd name="T5" fmla="*/ 31 h 34"/>
                <a:gd name="T6" fmla="*/ 13 w 32"/>
                <a:gd name="T7" fmla="*/ 33 h 34"/>
                <a:gd name="T8" fmla="*/ 4 w 32"/>
                <a:gd name="T9" fmla="*/ 24 h 34"/>
                <a:gd name="T10" fmla="*/ 1 w 32"/>
                <a:gd name="T11" fmla="*/ 12 h 34"/>
                <a:gd name="T12" fmla="*/ 8 w 32"/>
                <a:gd name="T13" fmla="*/ 3 h 34"/>
                <a:gd name="T14" fmla="*/ 19 w 32"/>
                <a:gd name="T15" fmla="*/ 1 h 34"/>
                <a:gd name="T16" fmla="*/ 29 w 32"/>
                <a:gd name="T17" fmla="*/ 10 h 34"/>
                <a:gd name="T18" fmla="*/ 7 w 32"/>
                <a:gd name="T19" fmla="*/ 22 h 34"/>
                <a:gd name="T20" fmla="*/ 14 w 32"/>
                <a:gd name="T21" fmla="*/ 29 h 34"/>
                <a:gd name="T22" fmla="*/ 23 w 32"/>
                <a:gd name="T23" fmla="*/ 28 h 34"/>
                <a:gd name="T24" fmla="*/ 28 w 32"/>
                <a:gd name="T25" fmla="*/ 21 h 34"/>
                <a:gd name="T26" fmla="*/ 25 w 32"/>
                <a:gd name="T27" fmla="*/ 12 h 34"/>
                <a:gd name="T28" fmla="*/ 18 w 32"/>
                <a:gd name="T29" fmla="*/ 5 h 34"/>
                <a:gd name="T30" fmla="*/ 10 w 32"/>
                <a:gd name="T31" fmla="*/ 6 h 34"/>
                <a:gd name="T32" fmla="*/ 5 w 32"/>
                <a:gd name="T33" fmla="*/ 13 h 34"/>
                <a:gd name="T34" fmla="*/ 7 w 32"/>
                <a:gd name="T35" fmla="*/ 22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2" h="34">
                  <a:moveTo>
                    <a:pt x="29" y="10"/>
                  </a:moveTo>
                  <a:cubicBezTo>
                    <a:pt x="31" y="14"/>
                    <a:pt x="32" y="18"/>
                    <a:pt x="31" y="22"/>
                  </a:cubicBezTo>
                  <a:cubicBezTo>
                    <a:pt x="31" y="26"/>
                    <a:pt x="28" y="29"/>
                    <a:pt x="25" y="31"/>
                  </a:cubicBezTo>
                  <a:cubicBezTo>
                    <a:pt x="21" y="33"/>
                    <a:pt x="17" y="34"/>
                    <a:pt x="13" y="33"/>
                  </a:cubicBezTo>
                  <a:cubicBezTo>
                    <a:pt x="10" y="32"/>
                    <a:pt x="6" y="29"/>
                    <a:pt x="4" y="24"/>
                  </a:cubicBezTo>
                  <a:cubicBezTo>
                    <a:pt x="1" y="20"/>
                    <a:pt x="0" y="16"/>
                    <a:pt x="1" y="12"/>
                  </a:cubicBezTo>
                  <a:cubicBezTo>
                    <a:pt x="2" y="8"/>
                    <a:pt x="4" y="5"/>
                    <a:pt x="8" y="3"/>
                  </a:cubicBezTo>
                  <a:cubicBezTo>
                    <a:pt x="12" y="1"/>
                    <a:pt x="16" y="0"/>
                    <a:pt x="19" y="1"/>
                  </a:cubicBezTo>
                  <a:cubicBezTo>
                    <a:pt x="23" y="3"/>
                    <a:pt x="26" y="5"/>
                    <a:pt x="29" y="10"/>
                  </a:cubicBezTo>
                  <a:close/>
                  <a:moveTo>
                    <a:pt x="7" y="22"/>
                  </a:moveTo>
                  <a:cubicBezTo>
                    <a:pt x="9" y="26"/>
                    <a:pt x="12" y="28"/>
                    <a:pt x="14" y="29"/>
                  </a:cubicBezTo>
                  <a:cubicBezTo>
                    <a:pt x="17" y="30"/>
                    <a:pt x="20" y="30"/>
                    <a:pt x="23" y="28"/>
                  </a:cubicBezTo>
                  <a:cubicBezTo>
                    <a:pt x="26" y="26"/>
                    <a:pt x="28" y="24"/>
                    <a:pt x="28" y="21"/>
                  </a:cubicBezTo>
                  <a:cubicBezTo>
                    <a:pt x="28" y="19"/>
                    <a:pt x="28" y="15"/>
                    <a:pt x="25" y="12"/>
                  </a:cubicBezTo>
                  <a:cubicBezTo>
                    <a:pt x="23" y="8"/>
                    <a:pt x="21" y="6"/>
                    <a:pt x="18" y="5"/>
                  </a:cubicBezTo>
                  <a:cubicBezTo>
                    <a:pt x="16" y="4"/>
                    <a:pt x="13" y="4"/>
                    <a:pt x="10" y="6"/>
                  </a:cubicBezTo>
                  <a:cubicBezTo>
                    <a:pt x="7" y="8"/>
                    <a:pt x="5" y="10"/>
                    <a:pt x="5" y="13"/>
                  </a:cubicBezTo>
                  <a:cubicBezTo>
                    <a:pt x="4" y="16"/>
                    <a:pt x="5" y="19"/>
                    <a:pt x="7" y="22"/>
                  </a:cubicBezTo>
                  <a:close/>
                </a:path>
              </a:pathLst>
            </a:custGeom>
            <a:solidFill>
              <a:srgbClr val="099E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378" name="Freeform 313">
              <a:extLst>
                <a:ext uri="{FF2B5EF4-FFF2-40B4-BE49-F238E27FC236}">
                  <a16:creationId xmlns:a16="http://schemas.microsoft.com/office/drawing/2014/main" id="{F007202B-7EB1-4603-AEAA-A2218426F587}"/>
                </a:ext>
              </a:extLst>
            </p:cNvPr>
            <p:cNvSpPr>
              <a:spLocks noEditPoints="1"/>
            </p:cNvSpPr>
            <p:nvPr/>
          </p:nvSpPr>
          <p:spPr bwMode="auto">
            <a:xfrm>
              <a:off x="1825626" y="3243263"/>
              <a:ext cx="114300" cy="120650"/>
            </a:xfrm>
            <a:custGeom>
              <a:avLst/>
              <a:gdLst>
                <a:gd name="T0" fmla="*/ 29 w 32"/>
                <a:gd name="T1" fmla="*/ 11 h 34"/>
                <a:gd name="T2" fmla="*/ 31 w 32"/>
                <a:gd name="T3" fmla="*/ 23 h 34"/>
                <a:gd name="T4" fmla="*/ 23 w 32"/>
                <a:gd name="T5" fmla="*/ 32 h 34"/>
                <a:gd name="T6" fmla="*/ 12 w 32"/>
                <a:gd name="T7" fmla="*/ 33 h 34"/>
                <a:gd name="T8" fmla="*/ 3 w 32"/>
                <a:gd name="T9" fmla="*/ 24 h 34"/>
                <a:gd name="T10" fmla="*/ 1 w 32"/>
                <a:gd name="T11" fmla="*/ 11 h 34"/>
                <a:gd name="T12" fmla="*/ 9 w 32"/>
                <a:gd name="T13" fmla="*/ 3 h 34"/>
                <a:gd name="T14" fmla="*/ 20 w 32"/>
                <a:gd name="T15" fmla="*/ 2 h 34"/>
                <a:gd name="T16" fmla="*/ 29 w 32"/>
                <a:gd name="T17" fmla="*/ 11 h 34"/>
                <a:gd name="T18" fmla="*/ 6 w 32"/>
                <a:gd name="T19" fmla="*/ 22 h 34"/>
                <a:gd name="T20" fmla="*/ 13 w 32"/>
                <a:gd name="T21" fmla="*/ 29 h 34"/>
                <a:gd name="T22" fmla="*/ 22 w 32"/>
                <a:gd name="T23" fmla="*/ 29 h 34"/>
                <a:gd name="T24" fmla="*/ 27 w 32"/>
                <a:gd name="T25" fmla="*/ 22 h 34"/>
                <a:gd name="T26" fmla="*/ 25 w 32"/>
                <a:gd name="T27" fmla="*/ 12 h 34"/>
                <a:gd name="T28" fmla="*/ 19 w 32"/>
                <a:gd name="T29" fmla="*/ 5 h 34"/>
                <a:gd name="T30" fmla="*/ 10 w 32"/>
                <a:gd name="T31" fmla="*/ 6 h 34"/>
                <a:gd name="T32" fmla="*/ 5 w 32"/>
                <a:gd name="T33" fmla="*/ 12 h 34"/>
                <a:gd name="T34" fmla="*/ 6 w 32"/>
                <a:gd name="T35" fmla="*/ 22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2" h="34">
                  <a:moveTo>
                    <a:pt x="29" y="11"/>
                  </a:moveTo>
                  <a:cubicBezTo>
                    <a:pt x="31" y="15"/>
                    <a:pt x="32" y="19"/>
                    <a:pt x="31" y="23"/>
                  </a:cubicBezTo>
                  <a:cubicBezTo>
                    <a:pt x="30" y="27"/>
                    <a:pt x="27" y="30"/>
                    <a:pt x="23" y="32"/>
                  </a:cubicBezTo>
                  <a:cubicBezTo>
                    <a:pt x="19" y="34"/>
                    <a:pt x="15" y="34"/>
                    <a:pt x="12" y="33"/>
                  </a:cubicBezTo>
                  <a:cubicBezTo>
                    <a:pt x="8" y="31"/>
                    <a:pt x="5" y="28"/>
                    <a:pt x="3" y="24"/>
                  </a:cubicBezTo>
                  <a:cubicBezTo>
                    <a:pt x="1" y="19"/>
                    <a:pt x="0" y="15"/>
                    <a:pt x="1" y="11"/>
                  </a:cubicBezTo>
                  <a:cubicBezTo>
                    <a:pt x="2" y="8"/>
                    <a:pt x="5" y="5"/>
                    <a:pt x="9" y="3"/>
                  </a:cubicBezTo>
                  <a:cubicBezTo>
                    <a:pt x="13" y="1"/>
                    <a:pt x="16" y="0"/>
                    <a:pt x="20" y="2"/>
                  </a:cubicBezTo>
                  <a:cubicBezTo>
                    <a:pt x="24" y="3"/>
                    <a:pt x="27" y="6"/>
                    <a:pt x="29" y="11"/>
                  </a:cubicBezTo>
                  <a:close/>
                  <a:moveTo>
                    <a:pt x="6" y="22"/>
                  </a:moveTo>
                  <a:cubicBezTo>
                    <a:pt x="8" y="26"/>
                    <a:pt x="11" y="28"/>
                    <a:pt x="13" y="29"/>
                  </a:cubicBezTo>
                  <a:cubicBezTo>
                    <a:pt x="16" y="30"/>
                    <a:pt x="19" y="30"/>
                    <a:pt x="22" y="29"/>
                  </a:cubicBezTo>
                  <a:cubicBezTo>
                    <a:pt x="25" y="27"/>
                    <a:pt x="27" y="25"/>
                    <a:pt x="27" y="22"/>
                  </a:cubicBezTo>
                  <a:cubicBezTo>
                    <a:pt x="28" y="20"/>
                    <a:pt x="27" y="16"/>
                    <a:pt x="25" y="12"/>
                  </a:cubicBezTo>
                  <a:cubicBezTo>
                    <a:pt x="23" y="9"/>
                    <a:pt x="21" y="6"/>
                    <a:pt x="19" y="5"/>
                  </a:cubicBezTo>
                  <a:cubicBezTo>
                    <a:pt x="16" y="4"/>
                    <a:pt x="13" y="4"/>
                    <a:pt x="10" y="6"/>
                  </a:cubicBezTo>
                  <a:cubicBezTo>
                    <a:pt x="7" y="7"/>
                    <a:pt x="5" y="9"/>
                    <a:pt x="5" y="12"/>
                  </a:cubicBezTo>
                  <a:cubicBezTo>
                    <a:pt x="4" y="15"/>
                    <a:pt x="5" y="18"/>
                    <a:pt x="6" y="22"/>
                  </a:cubicBezTo>
                  <a:close/>
                </a:path>
              </a:pathLst>
            </a:custGeom>
            <a:solidFill>
              <a:srgbClr val="099E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379" name="Freeform 314">
              <a:extLst>
                <a:ext uri="{FF2B5EF4-FFF2-40B4-BE49-F238E27FC236}">
                  <a16:creationId xmlns:a16="http://schemas.microsoft.com/office/drawing/2014/main" id="{550AB7BD-DC35-4161-AB6C-5ECF4ACF0224}"/>
                </a:ext>
              </a:extLst>
            </p:cNvPr>
            <p:cNvSpPr>
              <a:spLocks noEditPoints="1"/>
            </p:cNvSpPr>
            <p:nvPr/>
          </p:nvSpPr>
          <p:spPr bwMode="auto">
            <a:xfrm>
              <a:off x="1947863" y="3189288"/>
              <a:ext cx="80963" cy="125413"/>
            </a:xfrm>
            <a:custGeom>
              <a:avLst/>
              <a:gdLst>
                <a:gd name="T0" fmla="*/ 22 w 23"/>
                <a:gd name="T1" fmla="*/ 7 h 35"/>
                <a:gd name="T2" fmla="*/ 22 w 23"/>
                <a:gd name="T3" fmla="*/ 15 h 35"/>
                <a:gd name="T4" fmla="*/ 14 w 23"/>
                <a:gd name="T5" fmla="*/ 21 h 35"/>
                <a:gd name="T6" fmla="*/ 11 w 23"/>
                <a:gd name="T7" fmla="*/ 22 h 35"/>
                <a:gd name="T8" fmla="*/ 15 w 23"/>
                <a:gd name="T9" fmla="*/ 34 h 35"/>
                <a:gd name="T10" fmla="*/ 12 w 23"/>
                <a:gd name="T11" fmla="*/ 35 h 35"/>
                <a:gd name="T12" fmla="*/ 0 w 23"/>
                <a:gd name="T13" fmla="*/ 6 h 35"/>
                <a:gd name="T14" fmla="*/ 7 w 23"/>
                <a:gd name="T15" fmla="*/ 3 h 35"/>
                <a:gd name="T16" fmla="*/ 22 w 23"/>
                <a:gd name="T17" fmla="*/ 7 h 35"/>
                <a:gd name="T18" fmla="*/ 9 w 23"/>
                <a:gd name="T19" fmla="*/ 20 h 35"/>
                <a:gd name="T20" fmla="*/ 12 w 23"/>
                <a:gd name="T21" fmla="*/ 18 h 35"/>
                <a:gd name="T22" fmla="*/ 18 w 23"/>
                <a:gd name="T23" fmla="*/ 14 h 35"/>
                <a:gd name="T24" fmla="*/ 18 w 23"/>
                <a:gd name="T25" fmla="*/ 9 h 35"/>
                <a:gd name="T26" fmla="*/ 15 w 23"/>
                <a:gd name="T27" fmla="*/ 5 h 35"/>
                <a:gd name="T28" fmla="*/ 8 w 23"/>
                <a:gd name="T29" fmla="*/ 6 h 35"/>
                <a:gd name="T30" fmla="*/ 4 w 23"/>
                <a:gd name="T31" fmla="*/ 8 h 35"/>
                <a:gd name="T32" fmla="*/ 9 w 23"/>
                <a:gd name="T33" fmla="*/ 2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 h="35">
                  <a:moveTo>
                    <a:pt x="22" y="7"/>
                  </a:moveTo>
                  <a:cubicBezTo>
                    <a:pt x="23" y="10"/>
                    <a:pt x="23" y="13"/>
                    <a:pt x="22" y="15"/>
                  </a:cubicBezTo>
                  <a:cubicBezTo>
                    <a:pt x="20" y="17"/>
                    <a:pt x="18" y="19"/>
                    <a:pt x="14" y="21"/>
                  </a:cubicBezTo>
                  <a:cubicBezTo>
                    <a:pt x="11" y="22"/>
                    <a:pt x="11" y="22"/>
                    <a:pt x="11" y="22"/>
                  </a:cubicBezTo>
                  <a:cubicBezTo>
                    <a:pt x="15" y="34"/>
                    <a:pt x="15" y="34"/>
                    <a:pt x="15" y="34"/>
                  </a:cubicBezTo>
                  <a:cubicBezTo>
                    <a:pt x="12" y="35"/>
                    <a:pt x="12" y="35"/>
                    <a:pt x="12" y="35"/>
                  </a:cubicBezTo>
                  <a:cubicBezTo>
                    <a:pt x="0" y="6"/>
                    <a:pt x="0" y="6"/>
                    <a:pt x="0" y="6"/>
                  </a:cubicBezTo>
                  <a:cubicBezTo>
                    <a:pt x="7" y="3"/>
                    <a:pt x="7" y="3"/>
                    <a:pt x="7" y="3"/>
                  </a:cubicBezTo>
                  <a:cubicBezTo>
                    <a:pt x="14" y="0"/>
                    <a:pt x="19" y="1"/>
                    <a:pt x="22" y="7"/>
                  </a:cubicBezTo>
                  <a:close/>
                  <a:moveTo>
                    <a:pt x="9" y="20"/>
                  </a:moveTo>
                  <a:cubicBezTo>
                    <a:pt x="12" y="18"/>
                    <a:pt x="12" y="18"/>
                    <a:pt x="12" y="18"/>
                  </a:cubicBezTo>
                  <a:cubicBezTo>
                    <a:pt x="15" y="17"/>
                    <a:pt x="17" y="16"/>
                    <a:pt x="18" y="14"/>
                  </a:cubicBezTo>
                  <a:cubicBezTo>
                    <a:pt x="19" y="13"/>
                    <a:pt x="19" y="11"/>
                    <a:pt x="18" y="9"/>
                  </a:cubicBezTo>
                  <a:cubicBezTo>
                    <a:pt x="17" y="7"/>
                    <a:pt x="16" y="6"/>
                    <a:pt x="15" y="5"/>
                  </a:cubicBezTo>
                  <a:cubicBezTo>
                    <a:pt x="13" y="5"/>
                    <a:pt x="11" y="5"/>
                    <a:pt x="8" y="6"/>
                  </a:cubicBezTo>
                  <a:cubicBezTo>
                    <a:pt x="4" y="8"/>
                    <a:pt x="4" y="8"/>
                    <a:pt x="4" y="8"/>
                  </a:cubicBezTo>
                  <a:lnTo>
                    <a:pt x="9" y="20"/>
                  </a:lnTo>
                  <a:close/>
                </a:path>
              </a:pathLst>
            </a:custGeom>
            <a:solidFill>
              <a:srgbClr val="099E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380" name="Freeform 315">
              <a:extLst>
                <a:ext uri="{FF2B5EF4-FFF2-40B4-BE49-F238E27FC236}">
                  <a16:creationId xmlns:a16="http://schemas.microsoft.com/office/drawing/2014/main" id="{3E611941-EF35-49DA-88EF-1E1F77C5FE7D}"/>
                </a:ext>
              </a:extLst>
            </p:cNvPr>
            <p:cNvSpPr>
              <a:spLocks/>
            </p:cNvSpPr>
            <p:nvPr/>
          </p:nvSpPr>
          <p:spPr bwMode="auto">
            <a:xfrm>
              <a:off x="2051051" y="3148013"/>
              <a:ext cx="95250" cy="127000"/>
            </a:xfrm>
            <a:custGeom>
              <a:avLst/>
              <a:gdLst>
                <a:gd name="T0" fmla="*/ 60 w 60"/>
                <a:gd name="T1" fmla="*/ 67 h 80"/>
                <a:gd name="T2" fmla="*/ 24 w 60"/>
                <a:gd name="T3" fmla="*/ 80 h 80"/>
                <a:gd name="T4" fmla="*/ 0 w 60"/>
                <a:gd name="T5" fmla="*/ 13 h 80"/>
                <a:gd name="T6" fmla="*/ 38 w 60"/>
                <a:gd name="T7" fmla="*/ 0 h 80"/>
                <a:gd name="T8" fmla="*/ 40 w 60"/>
                <a:gd name="T9" fmla="*/ 6 h 80"/>
                <a:gd name="T10" fmla="*/ 11 w 60"/>
                <a:gd name="T11" fmla="*/ 17 h 80"/>
                <a:gd name="T12" fmla="*/ 18 w 60"/>
                <a:gd name="T13" fmla="*/ 40 h 80"/>
                <a:gd name="T14" fmla="*/ 44 w 60"/>
                <a:gd name="T15" fmla="*/ 29 h 80"/>
                <a:gd name="T16" fmla="*/ 47 w 60"/>
                <a:gd name="T17" fmla="*/ 35 h 80"/>
                <a:gd name="T18" fmla="*/ 20 w 60"/>
                <a:gd name="T19" fmla="*/ 47 h 80"/>
                <a:gd name="T20" fmla="*/ 29 w 60"/>
                <a:gd name="T21" fmla="*/ 69 h 80"/>
                <a:gd name="T22" fmla="*/ 58 w 60"/>
                <a:gd name="T23" fmla="*/ 60 h 80"/>
                <a:gd name="T24" fmla="*/ 60 w 60"/>
                <a:gd name="T25" fmla="*/ 67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0" h="80">
                  <a:moveTo>
                    <a:pt x="60" y="67"/>
                  </a:moveTo>
                  <a:lnTo>
                    <a:pt x="24" y="80"/>
                  </a:lnTo>
                  <a:lnTo>
                    <a:pt x="0" y="13"/>
                  </a:lnTo>
                  <a:lnTo>
                    <a:pt x="38" y="0"/>
                  </a:lnTo>
                  <a:lnTo>
                    <a:pt x="40" y="6"/>
                  </a:lnTo>
                  <a:lnTo>
                    <a:pt x="11" y="17"/>
                  </a:lnTo>
                  <a:lnTo>
                    <a:pt x="18" y="40"/>
                  </a:lnTo>
                  <a:lnTo>
                    <a:pt x="44" y="29"/>
                  </a:lnTo>
                  <a:lnTo>
                    <a:pt x="47" y="35"/>
                  </a:lnTo>
                  <a:lnTo>
                    <a:pt x="20" y="47"/>
                  </a:lnTo>
                  <a:lnTo>
                    <a:pt x="29" y="69"/>
                  </a:lnTo>
                  <a:lnTo>
                    <a:pt x="58" y="60"/>
                  </a:lnTo>
                  <a:lnTo>
                    <a:pt x="60" y="67"/>
                  </a:lnTo>
                  <a:close/>
                </a:path>
              </a:pathLst>
            </a:custGeom>
            <a:solidFill>
              <a:srgbClr val="099E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381" name="Freeform 316">
              <a:extLst>
                <a:ext uri="{FF2B5EF4-FFF2-40B4-BE49-F238E27FC236}">
                  <a16:creationId xmlns:a16="http://schemas.microsoft.com/office/drawing/2014/main" id="{B059CE42-5673-4BCE-AE18-BA6D82864FA8}"/>
                </a:ext>
              </a:extLst>
            </p:cNvPr>
            <p:cNvSpPr>
              <a:spLocks noEditPoints="1"/>
            </p:cNvSpPr>
            <p:nvPr/>
          </p:nvSpPr>
          <p:spPr bwMode="auto">
            <a:xfrm>
              <a:off x="2149476" y="3122613"/>
              <a:ext cx="111125" cy="117475"/>
            </a:xfrm>
            <a:custGeom>
              <a:avLst/>
              <a:gdLst>
                <a:gd name="T0" fmla="*/ 9 w 31"/>
                <a:gd name="T1" fmla="*/ 20 h 33"/>
                <a:gd name="T2" fmla="*/ 13 w 31"/>
                <a:gd name="T3" fmla="*/ 32 h 33"/>
                <a:gd name="T4" fmla="*/ 9 w 31"/>
                <a:gd name="T5" fmla="*/ 33 h 33"/>
                <a:gd name="T6" fmla="*/ 0 w 31"/>
                <a:gd name="T7" fmla="*/ 3 h 33"/>
                <a:gd name="T8" fmla="*/ 8 w 31"/>
                <a:gd name="T9" fmla="*/ 1 h 33"/>
                <a:gd name="T10" fmla="*/ 17 w 31"/>
                <a:gd name="T11" fmla="*/ 0 h 33"/>
                <a:gd name="T12" fmla="*/ 22 w 31"/>
                <a:gd name="T13" fmla="*/ 6 h 33"/>
                <a:gd name="T14" fmla="*/ 18 w 31"/>
                <a:gd name="T15" fmla="*/ 16 h 33"/>
                <a:gd name="T16" fmla="*/ 31 w 31"/>
                <a:gd name="T17" fmla="*/ 27 h 33"/>
                <a:gd name="T18" fmla="*/ 26 w 31"/>
                <a:gd name="T19" fmla="*/ 28 h 33"/>
                <a:gd name="T20" fmla="*/ 15 w 31"/>
                <a:gd name="T21" fmla="*/ 18 h 33"/>
                <a:gd name="T22" fmla="*/ 9 w 31"/>
                <a:gd name="T23" fmla="*/ 20 h 33"/>
                <a:gd name="T24" fmla="*/ 8 w 31"/>
                <a:gd name="T25" fmla="*/ 17 h 33"/>
                <a:gd name="T26" fmla="*/ 13 w 31"/>
                <a:gd name="T27" fmla="*/ 15 h 33"/>
                <a:gd name="T28" fmla="*/ 18 w 31"/>
                <a:gd name="T29" fmla="*/ 12 h 33"/>
                <a:gd name="T30" fmla="*/ 18 w 31"/>
                <a:gd name="T31" fmla="*/ 7 h 33"/>
                <a:gd name="T32" fmla="*/ 15 w 31"/>
                <a:gd name="T33" fmla="*/ 4 h 33"/>
                <a:gd name="T34" fmla="*/ 9 w 31"/>
                <a:gd name="T35" fmla="*/ 4 h 33"/>
                <a:gd name="T36" fmla="*/ 5 w 31"/>
                <a:gd name="T37" fmla="*/ 5 h 33"/>
                <a:gd name="T38" fmla="*/ 8 w 31"/>
                <a:gd name="T39" fmla="*/ 17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1" h="33">
                  <a:moveTo>
                    <a:pt x="9" y="20"/>
                  </a:moveTo>
                  <a:cubicBezTo>
                    <a:pt x="13" y="32"/>
                    <a:pt x="13" y="32"/>
                    <a:pt x="13" y="32"/>
                  </a:cubicBezTo>
                  <a:cubicBezTo>
                    <a:pt x="9" y="33"/>
                    <a:pt x="9" y="33"/>
                    <a:pt x="9" y="33"/>
                  </a:cubicBezTo>
                  <a:cubicBezTo>
                    <a:pt x="0" y="3"/>
                    <a:pt x="0" y="3"/>
                    <a:pt x="0" y="3"/>
                  </a:cubicBezTo>
                  <a:cubicBezTo>
                    <a:pt x="8" y="1"/>
                    <a:pt x="8" y="1"/>
                    <a:pt x="8" y="1"/>
                  </a:cubicBezTo>
                  <a:cubicBezTo>
                    <a:pt x="12" y="0"/>
                    <a:pt x="15" y="0"/>
                    <a:pt x="17" y="0"/>
                  </a:cubicBezTo>
                  <a:cubicBezTo>
                    <a:pt x="19" y="1"/>
                    <a:pt x="21" y="3"/>
                    <a:pt x="22" y="6"/>
                  </a:cubicBezTo>
                  <a:cubicBezTo>
                    <a:pt x="23" y="10"/>
                    <a:pt x="22" y="13"/>
                    <a:pt x="18" y="16"/>
                  </a:cubicBezTo>
                  <a:cubicBezTo>
                    <a:pt x="31" y="27"/>
                    <a:pt x="31" y="27"/>
                    <a:pt x="31" y="27"/>
                  </a:cubicBezTo>
                  <a:cubicBezTo>
                    <a:pt x="26" y="28"/>
                    <a:pt x="26" y="28"/>
                    <a:pt x="26" y="28"/>
                  </a:cubicBezTo>
                  <a:cubicBezTo>
                    <a:pt x="15" y="18"/>
                    <a:pt x="15" y="18"/>
                    <a:pt x="15" y="18"/>
                  </a:cubicBezTo>
                  <a:lnTo>
                    <a:pt x="9" y="20"/>
                  </a:lnTo>
                  <a:close/>
                  <a:moveTo>
                    <a:pt x="8" y="17"/>
                  </a:moveTo>
                  <a:cubicBezTo>
                    <a:pt x="13" y="15"/>
                    <a:pt x="13" y="15"/>
                    <a:pt x="13" y="15"/>
                  </a:cubicBezTo>
                  <a:cubicBezTo>
                    <a:pt x="15" y="15"/>
                    <a:pt x="17" y="14"/>
                    <a:pt x="18" y="12"/>
                  </a:cubicBezTo>
                  <a:cubicBezTo>
                    <a:pt x="19" y="11"/>
                    <a:pt x="19" y="9"/>
                    <a:pt x="18" y="7"/>
                  </a:cubicBezTo>
                  <a:cubicBezTo>
                    <a:pt x="18" y="5"/>
                    <a:pt x="17" y="4"/>
                    <a:pt x="15" y="4"/>
                  </a:cubicBezTo>
                  <a:cubicBezTo>
                    <a:pt x="14" y="3"/>
                    <a:pt x="12" y="3"/>
                    <a:pt x="9" y="4"/>
                  </a:cubicBezTo>
                  <a:cubicBezTo>
                    <a:pt x="5" y="5"/>
                    <a:pt x="5" y="5"/>
                    <a:pt x="5" y="5"/>
                  </a:cubicBezTo>
                  <a:lnTo>
                    <a:pt x="8" y="17"/>
                  </a:lnTo>
                  <a:close/>
                </a:path>
              </a:pathLst>
            </a:custGeom>
            <a:solidFill>
              <a:srgbClr val="099E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382" name="Freeform 317">
              <a:extLst>
                <a:ext uri="{FF2B5EF4-FFF2-40B4-BE49-F238E27FC236}">
                  <a16:creationId xmlns:a16="http://schemas.microsoft.com/office/drawing/2014/main" id="{489FFE97-588E-4998-911F-5A087CF696E7}"/>
                </a:ext>
              </a:extLst>
            </p:cNvPr>
            <p:cNvSpPr>
              <a:spLocks noEditPoints="1"/>
            </p:cNvSpPr>
            <p:nvPr/>
          </p:nvSpPr>
          <p:spPr bwMode="auto">
            <a:xfrm>
              <a:off x="2286001" y="3090863"/>
              <a:ext cx="95250" cy="120650"/>
            </a:xfrm>
            <a:custGeom>
              <a:avLst/>
              <a:gdLst>
                <a:gd name="T0" fmla="*/ 23 w 27"/>
                <a:gd name="T1" fmla="*/ 28 h 34"/>
                <a:gd name="T2" fmla="*/ 17 w 27"/>
                <a:gd name="T3" fmla="*/ 20 h 34"/>
                <a:gd name="T4" fmla="*/ 5 w 27"/>
                <a:gd name="T5" fmla="*/ 22 h 34"/>
                <a:gd name="T6" fmla="*/ 3 w 27"/>
                <a:gd name="T7" fmla="*/ 33 h 34"/>
                <a:gd name="T8" fmla="*/ 0 w 27"/>
                <a:gd name="T9" fmla="*/ 34 h 34"/>
                <a:gd name="T10" fmla="*/ 4 w 27"/>
                <a:gd name="T11" fmla="*/ 0 h 34"/>
                <a:gd name="T12" fmla="*/ 7 w 27"/>
                <a:gd name="T13" fmla="*/ 0 h 34"/>
                <a:gd name="T14" fmla="*/ 27 w 27"/>
                <a:gd name="T15" fmla="*/ 27 h 34"/>
                <a:gd name="T16" fmla="*/ 23 w 27"/>
                <a:gd name="T17" fmla="*/ 28 h 34"/>
                <a:gd name="T18" fmla="*/ 15 w 27"/>
                <a:gd name="T19" fmla="*/ 17 h 34"/>
                <a:gd name="T20" fmla="*/ 9 w 27"/>
                <a:gd name="T21" fmla="*/ 8 h 34"/>
                <a:gd name="T22" fmla="*/ 7 w 27"/>
                <a:gd name="T23" fmla="*/ 4 h 34"/>
                <a:gd name="T24" fmla="*/ 6 w 27"/>
                <a:gd name="T25" fmla="*/ 9 h 34"/>
                <a:gd name="T26" fmla="*/ 5 w 27"/>
                <a:gd name="T27" fmla="*/ 19 h 34"/>
                <a:gd name="T28" fmla="*/ 15 w 27"/>
                <a:gd name="T29" fmla="*/ 17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 h="34">
                  <a:moveTo>
                    <a:pt x="23" y="28"/>
                  </a:moveTo>
                  <a:cubicBezTo>
                    <a:pt x="17" y="20"/>
                    <a:pt x="17" y="20"/>
                    <a:pt x="17" y="20"/>
                  </a:cubicBezTo>
                  <a:cubicBezTo>
                    <a:pt x="5" y="22"/>
                    <a:pt x="5" y="22"/>
                    <a:pt x="5" y="22"/>
                  </a:cubicBezTo>
                  <a:cubicBezTo>
                    <a:pt x="3" y="33"/>
                    <a:pt x="3" y="33"/>
                    <a:pt x="3" y="33"/>
                  </a:cubicBezTo>
                  <a:cubicBezTo>
                    <a:pt x="0" y="34"/>
                    <a:pt x="0" y="34"/>
                    <a:pt x="0" y="34"/>
                  </a:cubicBezTo>
                  <a:cubicBezTo>
                    <a:pt x="4" y="0"/>
                    <a:pt x="4" y="0"/>
                    <a:pt x="4" y="0"/>
                  </a:cubicBezTo>
                  <a:cubicBezTo>
                    <a:pt x="7" y="0"/>
                    <a:pt x="7" y="0"/>
                    <a:pt x="7" y="0"/>
                  </a:cubicBezTo>
                  <a:cubicBezTo>
                    <a:pt x="27" y="27"/>
                    <a:pt x="27" y="27"/>
                    <a:pt x="27" y="27"/>
                  </a:cubicBezTo>
                  <a:lnTo>
                    <a:pt x="23" y="28"/>
                  </a:lnTo>
                  <a:close/>
                  <a:moveTo>
                    <a:pt x="15" y="17"/>
                  </a:moveTo>
                  <a:cubicBezTo>
                    <a:pt x="9" y="8"/>
                    <a:pt x="9" y="8"/>
                    <a:pt x="9" y="8"/>
                  </a:cubicBezTo>
                  <a:cubicBezTo>
                    <a:pt x="8" y="7"/>
                    <a:pt x="8" y="6"/>
                    <a:pt x="7" y="4"/>
                  </a:cubicBezTo>
                  <a:cubicBezTo>
                    <a:pt x="7" y="5"/>
                    <a:pt x="7" y="7"/>
                    <a:pt x="6" y="9"/>
                  </a:cubicBezTo>
                  <a:cubicBezTo>
                    <a:pt x="5" y="19"/>
                    <a:pt x="5" y="19"/>
                    <a:pt x="5" y="19"/>
                  </a:cubicBezTo>
                  <a:lnTo>
                    <a:pt x="15" y="17"/>
                  </a:lnTo>
                  <a:close/>
                </a:path>
              </a:pathLst>
            </a:custGeom>
            <a:solidFill>
              <a:srgbClr val="099E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383" name="Freeform 318">
              <a:extLst>
                <a:ext uri="{FF2B5EF4-FFF2-40B4-BE49-F238E27FC236}">
                  <a16:creationId xmlns:a16="http://schemas.microsoft.com/office/drawing/2014/main" id="{69762647-C5B9-41AB-BF08-C8DC5F30F620}"/>
                </a:ext>
              </a:extLst>
            </p:cNvPr>
            <p:cNvSpPr>
              <a:spLocks/>
            </p:cNvSpPr>
            <p:nvPr/>
          </p:nvSpPr>
          <p:spPr bwMode="auto">
            <a:xfrm>
              <a:off x="2366963" y="3062288"/>
              <a:ext cx="85725" cy="117475"/>
            </a:xfrm>
            <a:custGeom>
              <a:avLst/>
              <a:gdLst>
                <a:gd name="T0" fmla="*/ 43 w 54"/>
                <a:gd name="T1" fmla="*/ 74 h 74"/>
                <a:gd name="T2" fmla="*/ 36 w 54"/>
                <a:gd name="T3" fmla="*/ 74 h 74"/>
                <a:gd name="T4" fmla="*/ 23 w 54"/>
                <a:gd name="T5" fmla="*/ 11 h 74"/>
                <a:gd name="T6" fmla="*/ 2 w 54"/>
                <a:gd name="T7" fmla="*/ 15 h 74"/>
                <a:gd name="T8" fmla="*/ 0 w 54"/>
                <a:gd name="T9" fmla="*/ 9 h 74"/>
                <a:gd name="T10" fmla="*/ 52 w 54"/>
                <a:gd name="T11" fmla="*/ 0 h 74"/>
                <a:gd name="T12" fmla="*/ 54 w 54"/>
                <a:gd name="T13" fmla="*/ 6 h 74"/>
                <a:gd name="T14" fmla="*/ 31 w 54"/>
                <a:gd name="T15" fmla="*/ 11 h 74"/>
                <a:gd name="T16" fmla="*/ 43 w 54"/>
                <a:gd name="T17" fmla="*/ 74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74">
                  <a:moveTo>
                    <a:pt x="43" y="74"/>
                  </a:moveTo>
                  <a:lnTo>
                    <a:pt x="36" y="74"/>
                  </a:lnTo>
                  <a:lnTo>
                    <a:pt x="23" y="11"/>
                  </a:lnTo>
                  <a:lnTo>
                    <a:pt x="2" y="15"/>
                  </a:lnTo>
                  <a:lnTo>
                    <a:pt x="0" y="9"/>
                  </a:lnTo>
                  <a:lnTo>
                    <a:pt x="52" y="0"/>
                  </a:lnTo>
                  <a:lnTo>
                    <a:pt x="54" y="6"/>
                  </a:lnTo>
                  <a:lnTo>
                    <a:pt x="31" y="11"/>
                  </a:lnTo>
                  <a:lnTo>
                    <a:pt x="43" y="74"/>
                  </a:lnTo>
                  <a:close/>
                </a:path>
              </a:pathLst>
            </a:custGeom>
            <a:solidFill>
              <a:srgbClr val="099E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384" name="Freeform 319">
              <a:extLst>
                <a:ext uri="{FF2B5EF4-FFF2-40B4-BE49-F238E27FC236}">
                  <a16:creationId xmlns:a16="http://schemas.microsoft.com/office/drawing/2014/main" id="{4619E91E-2C66-474A-A544-5BB54881952C}"/>
                </a:ext>
              </a:extLst>
            </p:cNvPr>
            <p:cNvSpPr>
              <a:spLocks/>
            </p:cNvSpPr>
            <p:nvPr/>
          </p:nvSpPr>
          <p:spPr bwMode="auto">
            <a:xfrm>
              <a:off x="2487613" y="3054351"/>
              <a:ext cx="28575" cy="111125"/>
            </a:xfrm>
            <a:custGeom>
              <a:avLst/>
              <a:gdLst>
                <a:gd name="T0" fmla="*/ 9 w 18"/>
                <a:gd name="T1" fmla="*/ 70 h 70"/>
                <a:gd name="T2" fmla="*/ 0 w 18"/>
                <a:gd name="T3" fmla="*/ 0 h 70"/>
                <a:gd name="T4" fmla="*/ 7 w 18"/>
                <a:gd name="T5" fmla="*/ 0 h 70"/>
                <a:gd name="T6" fmla="*/ 18 w 18"/>
                <a:gd name="T7" fmla="*/ 70 h 70"/>
                <a:gd name="T8" fmla="*/ 9 w 18"/>
                <a:gd name="T9" fmla="*/ 70 h 70"/>
              </a:gdLst>
              <a:ahLst/>
              <a:cxnLst>
                <a:cxn ang="0">
                  <a:pos x="T0" y="T1"/>
                </a:cxn>
                <a:cxn ang="0">
                  <a:pos x="T2" y="T3"/>
                </a:cxn>
                <a:cxn ang="0">
                  <a:pos x="T4" y="T5"/>
                </a:cxn>
                <a:cxn ang="0">
                  <a:pos x="T6" y="T7"/>
                </a:cxn>
                <a:cxn ang="0">
                  <a:pos x="T8" y="T9"/>
                </a:cxn>
              </a:cxnLst>
              <a:rect l="0" t="0" r="r" b="b"/>
              <a:pathLst>
                <a:path w="18" h="70">
                  <a:moveTo>
                    <a:pt x="9" y="70"/>
                  </a:moveTo>
                  <a:lnTo>
                    <a:pt x="0" y="0"/>
                  </a:lnTo>
                  <a:lnTo>
                    <a:pt x="7" y="0"/>
                  </a:lnTo>
                  <a:lnTo>
                    <a:pt x="18" y="70"/>
                  </a:lnTo>
                  <a:lnTo>
                    <a:pt x="9" y="70"/>
                  </a:lnTo>
                  <a:close/>
                </a:path>
              </a:pathLst>
            </a:custGeom>
            <a:solidFill>
              <a:srgbClr val="099E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385" name="Freeform 320">
              <a:extLst>
                <a:ext uri="{FF2B5EF4-FFF2-40B4-BE49-F238E27FC236}">
                  <a16:creationId xmlns:a16="http://schemas.microsoft.com/office/drawing/2014/main" id="{0CC19F89-7E2E-47E3-B4D6-E1BB8DCB9A29}"/>
                </a:ext>
              </a:extLst>
            </p:cNvPr>
            <p:cNvSpPr>
              <a:spLocks noEditPoints="1"/>
            </p:cNvSpPr>
            <p:nvPr/>
          </p:nvSpPr>
          <p:spPr bwMode="auto">
            <a:xfrm>
              <a:off x="2547938" y="3040063"/>
              <a:ext cx="107950" cy="117475"/>
            </a:xfrm>
            <a:custGeom>
              <a:avLst/>
              <a:gdLst>
                <a:gd name="T0" fmla="*/ 29 w 30"/>
                <a:gd name="T1" fmla="*/ 15 h 33"/>
                <a:gd name="T2" fmla="*/ 27 w 30"/>
                <a:gd name="T3" fmla="*/ 27 h 33"/>
                <a:gd name="T4" fmla="*/ 16 w 30"/>
                <a:gd name="T5" fmla="*/ 32 h 33"/>
                <a:gd name="T6" fmla="*/ 5 w 30"/>
                <a:gd name="T7" fmla="*/ 29 h 33"/>
                <a:gd name="T8" fmla="*/ 0 w 30"/>
                <a:gd name="T9" fmla="*/ 17 h 33"/>
                <a:gd name="T10" fmla="*/ 3 w 30"/>
                <a:gd name="T11" fmla="*/ 5 h 33"/>
                <a:gd name="T12" fmla="*/ 13 w 30"/>
                <a:gd name="T13" fmla="*/ 0 h 33"/>
                <a:gd name="T14" fmla="*/ 24 w 30"/>
                <a:gd name="T15" fmla="*/ 3 h 33"/>
                <a:gd name="T16" fmla="*/ 29 w 30"/>
                <a:gd name="T17" fmla="*/ 15 h 33"/>
                <a:gd name="T18" fmla="*/ 4 w 30"/>
                <a:gd name="T19" fmla="*/ 17 h 33"/>
                <a:gd name="T20" fmla="*/ 8 w 30"/>
                <a:gd name="T21" fmla="*/ 26 h 33"/>
                <a:gd name="T22" fmla="*/ 16 w 30"/>
                <a:gd name="T23" fmla="*/ 29 h 33"/>
                <a:gd name="T24" fmla="*/ 24 w 30"/>
                <a:gd name="T25" fmla="*/ 25 h 33"/>
                <a:gd name="T26" fmla="*/ 25 w 30"/>
                <a:gd name="T27" fmla="*/ 15 h 33"/>
                <a:gd name="T28" fmla="*/ 22 w 30"/>
                <a:gd name="T29" fmla="*/ 6 h 33"/>
                <a:gd name="T30" fmla="*/ 14 w 30"/>
                <a:gd name="T31" fmla="*/ 3 h 33"/>
                <a:gd name="T32" fmla="*/ 6 w 30"/>
                <a:gd name="T33" fmla="*/ 7 h 33"/>
                <a:gd name="T34" fmla="*/ 4 w 30"/>
                <a:gd name="T35" fmla="*/ 17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 h="33">
                  <a:moveTo>
                    <a:pt x="29" y="15"/>
                  </a:moveTo>
                  <a:cubicBezTo>
                    <a:pt x="30" y="20"/>
                    <a:pt x="29" y="24"/>
                    <a:pt x="27" y="27"/>
                  </a:cubicBezTo>
                  <a:cubicBezTo>
                    <a:pt x="24" y="30"/>
                    <a:pt x="21" y="32"/>
                    <a:pt x="16" y="32"/>
                  </a:cubicBezTo>
                  <a:cubicBezTo>
                    <a:pt x="12" y="33"/>
                    <a:pt x="8" y="32"/>
                    <a:pt x="5" y="29"/>
                  </a:cubicBezTo>
                  <a:cubicBezTo>
                    <a:pt x="3" y="26"/>
                    <a:pt x="1" y="23"/>
                    <a:pt x="0" y="17"/>
                  </a:cubicBezTo>
                  <a:cubicBezTo>
                    <a:pt x="0" y="12"/>
                    <a:pt x="1" y="8"/>
                    <a:pt x="3" y="5"/>
                  </a:cubicBezTo>
                  <a:cubicBezTo>
                    <a:pt x="5" y="2"/>
                    <a:pt x="9" y="0"/>
                    <a:pt x="13" y="0"/>
                  </a:cubicBezTo>
                  <a:cubicBezTo>
                    <a:pt x="18" y="0"/>
                    <a:pt x="21" y="1"/>
                    <a:pt x="24" y="3"/>
                  </a:cubicBezTo>
                  <a:cubicBezTo>
                    <a:pt x="27" y="6"/>
                    <a:pt x="29" y="10"/>
                    <a:pt x="29" y="15"/>
                  </a:cubicBezTo>
                  <a:close/>
                  <a:moveTo>
                    <a:pt x="4" y="17"/>
                  </a:moveTo>
                  <a:cubicBezTo>
                    <a:pt x="5" y="21"/>
                    <a:pt x="6" y="24"/>
                    <a:pt x="8" y="26"/>
                  </a:cubicBezTo>
                  <a:cubicBezTo>
                    <a:pt x="10" y="28"/>
                    <a:pt x="13" y="29"/>
                    <a:pt x="16" y="29"/>
                  </a:cubicBezTo>
                  <a:cubicBezTo>
                    <a:pt x="20" y="29"/>
                    <a:pt x="22" y="27"/>
                    <a:pt x="24" y="25"/>
                  </a:cubicBezTo>
                  <a:cubicBezTo>
                    <a:pt x="25" y="23"/>
                    <a:pt x="26" y="19"/>
                    <a:pt x="25" y="15"/>
                  </a:cubicBezTo>
                  <a:cubicBezTo>
                    <a:pt x="25" y="11"/>
                    <a:pt x="24" y="8"/>
                    <a:pt x="22" y="6"/>
                  </a:cubicBezTo>
                  <a:cubicBezTo>
                    <a:pt x="20" y="4"/>
                    <a:pt x="17" y="3"/>
                    <a:pt x="14" y="3"/>
                  </a:cubicBezTo>
                  <a:cubicBezTo>
                    <a:pt x="10" y="4"/>
                    <a:pt x="8" y="5"/>
                    <a:pt x="6" y="7"/>
                  </a:cubicBezTo>
                  <a:cubicBezTo>
                    <a:pt x="4" y="10"/>
                    <a:pt x="4" y="13"/>
                    <a:pt x="4" y="17"/>
                  </a:cubicBezTo>
                  <a:close/>
                </a:path>
              </a:pathLst>
            </a:custGeom>
            <a:solidFill>
              <a:srgbClr val="099E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386" name="Freeform 321">
              <a:extLst>
                <a:ext uri="{FF2B5EF4-FFF2-40B4-BE49-F238E27FC236}">
                  <a16:creationId xmlns:a16="http://schemas.microsoft.com/office/drawing/2014/main" id="{F9F121FA-AE07-4DFF-BC8A-9DDF076A6735}"/>
                </a:ext>
              </a:extLst>
            </p:cNvPr>
            <p:cNvSpPr>
              <a:spLocks/>
            </p:cNvSpPr>
            <p:nvPr/>
          </p:nvSpPr>
          <p:spPr bwMode="auto">
            <a:xfrm>
              <a:off x="2693988" y="3033713"/>
              <a:ext cx="88900" cy="114300"/>
            </a:xfrm>
            <a:custGeom>
              <a:avLst/>
              <a:gdLst>
                <a:gd name="T0" fmla="*/ 25 w 25"/>
                <a:gd name="T1" fmla="*/ 31 h 32"/>
                <a:gd name="T2" fmla="*/ 21 w 25"/>
                <a:gd name="T3" fmla="*/ 31 h 32"/>
                <a:gd name="T4" fmla="*/ 3 w 25"/>
                <a:gd name="T5" fmla="*/ 5 h 32"/>
                <a:gd name="T6" fmla="*/ 3 w 25"/>
                <a:gd name="T7" fmla="*/ 5 h 32"/>
                <a:gd name="T8" fmla="*/ 4 w 25"/>
                <a:gd name="T9" fmla="*/ 14 h 32"/>
                <a:gd name="T10" fmla="*/ 4 w 25"/>
                <a:gd name="T11" fmla="*/ 32 h 32"/>
                <a:gd name="T12" fmla="*/ 1 w 25"/>
                <a:gd name="T13" fmla="*/ 32 h 32"/>
                <a:gd name="T14" fmla="*/ 0 w 25"/>
                <a:gd name="T15" fmla="*/ 0 h 32"/>
                <a:gd name="T16" fmla="*/ 4 w 25"/>
                <a:gd name="T17" fmla="*/ 0 h 32"/>
                <a:gd name="T18" fmla="*/ 22 w 25"/>
                <a:gd name="T19" fmla="*/ 26 h 32"/>
                <a:gd name="T20" fmla="*/ 22 w 25"/>
                <a:gd name="T21" fmla="*/ 26 h 32"/>
                <a:gd name="T22" fmla="*/ 22 w 25"/>
                <a:gd name="T23" fmla="*/ 22 h 32"/>
                <a:gd name="T24" fmla="*/ 21 w 25"/>
                <a:gd name="T25" fmla="*/ 18 h 32"/>
                <a:gd name="T26" fmla="*/ 21 w 25"/>
                <a:gd name="T27" fmla="*/ 0 h 32"/>
                <a:gd name="T28" fmla="*/ 24 w 25"/>
                <a:gd name="T29" fmla="*/ 0 h 32"/>
                <a:gd name="T30" fmla="*/ 25 w 25"/>
                <a:gd name="T31" fmla="*/ 3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5" h="32">
                  <a:moveTo>
                    <a:pt x="25" y="31"/>
                  </a:moveTo>
                  <a:cubicBezTo>
                    <a:pt x="21" y="31"/>
                    <a:pt x="21" y="31"/>
                    <a:pt x="21" y="31"/>
                  </a:cubicBezTo>
                  <a:cubicBezTo>
                    <a:pt x="3" y="5"/>
                    <a:pt x="3" y="5"/>
                    <a:pt x="3" y="5"/>
                  </a:cubicBezTo>
                  <a:cubicBezTo>
                    <a:pt x="3" y="5"/>
                    <a:pt x="3" y="5"/>
                    <a:pt x="3" y="5"/>
                  </a:cubicBezTo>
                  <a:cubicBezTo>
                    <a:pt x="3" y="8"/>
                    <a:pt x="4" y="11"/>
                    <a:pt x="4" y="14"/>
                  </a:cubicBezTo>
                  <a:cubicBezTo>
                    <a:pt x="4" y="32"/>
                    <a:pt x="4" y="32"/>
                    <a:pt x="4" y="32"/>
                  </a:cubicBezTo>
                  <a:cubicBezTo>
                    <a:pt x="1" y="32"/>
                    <a:pt x="1" y="32"/>
                    <a:pt x="1" y="32"/>
                  </a:cubicBezTo>
                  <a:cubicBezTo>
                    <a:pt x="0" y="0"/>
                    <a:pt x="0" y="0"/>
                    <a:pt x="0" y="0"/>
                  </a:cubicBezTo>
                  <a:cubicBezTo>
                    <a:pt x="4" y="0"/>
                    <a:pt x="4" y="0"/>
                    <a:pt x="4" y="0"/>
                  </a:cubicBezTo>
                  <a:cubicBezTo>
                    <a:pt x="22" y="26"/>
                    <a:pt x="22" y="26"/>
                    <a:pt x="22" y="26"/>
                  </a:cubicBezTo>
                  <a:cubicBezTo>
                    <a:pt x="22" y="26"/>
                    <a:pt x="22" y="26"/>
                    <a:pt x="22" y="26"/>
                  </a:cubicBezTo>
                  <a:cubicBezTo>
                    <a:pt x="22" y="26"/>
                    <a:pt x="22" y="24"/>
                    <a:pt x="22" y="22"/>
                  </a:cubicBezTo>
                  <a:cubicBezTo>
                    <a:pt x="22" y="20"/>
                    <a:pt x="21" y="19"/>
                    <a:pt x="21" y="18"/>
                  </a:cubicBezTo>
                  <a:cubicBezTo>
                    <a:pt x="21" y="0"/>
                    <a:pt x="21" y="0"/>
                    <a:pt x="21" y="0"/>
                  </a:cubicBezTo>
                  <a:cubicBezTo>
                    <a:pt x="24" y="0"/>
                    <a:pt x="24" y="0"/>
                    <a:pt x="24" y="0"/>
                  </a:cubicBezTo>
                  <a:lnTo>
                    <a:pt x="25" y="31"/>
                  </a:lnTo>
                  <a:close/>
                </a:path>
              </a:pathLst>
            </a:custGeom>
            <a:solidFill>
              <a:srgbClr val="099E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grpSp>
      <p:sp>
        <p:nvSpPr>
          <p:cNvPr id="522" name="Freeform 457">
            <a:extLst>
              <a:ext uri="{FF2B5EF4-FFF2-40B4-BE49-F238E27FC236}">
                <a16:creationId xmlns:a16="http://schemas.microsoft.com/office/drawing/2014/main" id="{63F7C93D-DEDC-4FD0-9A83-C2E7850D6D0F}"/>
              </a:ext>
            </a:extLst>
          </p:cNvPr>
          <p:cNvSpPr>
            <a:spLocks/>
          </p:cNvSpPr>
          <p:nvPr/>
        </p:nvSpPr>
        <p:spPr bwMode="auto">
          <a:xfrm>
            <a:off x="4021987" y="4467077"/>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noFill/>
          <a:ln w="28575" cap="flat">
            <a:solidFill>
              <a:srgbClr val="049B49"/>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48220" tIns="24110" rIns="48220" bIns="24110" numCol="1" anchor="t" anchorCtr="0" compatLnSpc="1">
            <a:prstTxWarp prst="textNoShape">
              <a:avLst/>
            </a:prstTxWarp>
          </a:bodyPr>
          <a:lstStyle/>
          <a:p>
            <a:endParaRPr lang="en-US" sz="949"/>
          </a:p>
        </p:txBody>
      </p:sp>
      <p:grpSp>
        <p:nvGrpSpPr>
          <p:cNvPr id="541" name="Group 540">
            <a:extLst>
              <a:ext uri="{FF2B5EF4-FFF2-40B4-BE49-F238E27FC236}">
                <a16:creationId xmlns:a16="http://schemas.microsoft.com/office/drawing/2014/main" id="{ED20376F-14C0-416F-8D31-7CBCCB35CD89}"/>
              </a:ext>
            </a:extLst>
          </p:cNvPr>
          <p:cNvGrpSpPr/>
          <p:nvPr/>
        </p:nvGrpSpPr>
        <p:grpSpPr>
          <a:xfrm>
            <a:off x="3444348" y="2270374"/>
            <a:ext cx="2251956" cy="2255304"/>
            <a:chOff x="4364038" y="4305301"/>
            <a:chExt cx="4270375" cy="4276725"/>
          </a:xfrm>
        </p:grpSpPr>
        <p:grpSp>
          <p:nvGrpSpPr>
            <p:cNvPr id="540" name="Group 539">
              <a:extLst>
                <a:ext uri="{FF2B5EF4-FFF2-40B4-BE49-F238E27FC236}">
                  <a16:creationId xmlns:a16="http://schemas.microsoft.com/office/drawing/2014/main" id="{2B49049D-0AFD-4FEA-99F9-A8135FB84491}"/>
                </a:ext>
              </a:extLst>
            </p:cNvPr>
            <p:cNvGrpSpPr/>
            <p:nvPr/>
          </p:nvGrpSpPr>
          <p:grpSpPr>
            <a:xfrm>
              <a:off x="4364038" y="4305301"/>
              <a:ext cx="4270375" cy="4276725"/>
              <a:chOff x="4364038" y="4305301"/>
              <a:chExt cx="4270375" cy="4276725"/>
            </a:xfrm>
          </p:grpSpPr>
          <p:grpSp>
            <p:nvGrpSpPr>
              <p:cNvPr id="538" name="Group 537">
                <a:extLst>
                  <a:ext uri="{FF2B5EF4-FFF2-40B4-BE49-F238E27FC236}">
                    <a16:creationId xmlns:a16="http://schemas.microsoft.com/office/drawing/2014/main" id="{3F66DE93-4832-4D63-AE80-355C1CCE40FB}"/>
                  </a:ext>
                </a:extLst>
              </p:cNvPr>
              <p:cNvGrpSpPr/>
              <p:nvPr/>
            </p:nvGrpSpPr>
            <p:grpSpPr>
              <a:xfrm>
                <a:off x="4364038" y="4305301"/>
                <a:ext cx="4270375" cy="4276725"/>
                <a:chOff x="4364038" y="4305301"/>
                <a:chExt cx="4270375" cy="4276725"/>
              </a:xfrm>
            </p:grpSpPr>
            <p:sp>
              <p:nvSpPr>
                <p:cNvPr id="525" name="Freeform 460">
                  <a:extLst>
                    <a:ext uri="{FF2B5EF4-FFF2-40B4-BE49-F238E27FC236}">
                      <a16:creationId xmlns:a16="http://schemas.microsoft.com/office/drawing/2014/main" id="{07F592A1-2F70-4FB0-B2C2-6B09E512F180}"/>
                    </a:ext>
                  </a:extLst>
                </p:cNvPr>
                <p:cNvSpPr>
                  <a:spLocks/>
                </p:cNvSpPr>
                <p:nvPr/>
              </p:nvSpPr>
              <p:spPr bwMode="auto">
                <a:xfrm>
                  <a:off x="4364038" y="4305301"/>
                  <a:ext cx="4270375" cy="4276725"/>
                </a:xfrm>
                <a:custGeom>
                  <a:avLst/>
                  <a:gdLst>
                    <a:gd name="T0" fmla="*/ 1033 w 1200"/>
                    <a:gd name="T1" fmla="*/ 327 h 1201"/>
                    <a:gd name="T2" fmla="*/ 1058 w 1200"/>
                    <a:gd name="T3" fmla="*/ 211 h 1201"/>
                    <a:gd name="T4" fmla="*/ 939 w 1200"/>
                    <a:gd name="T5" fmla="*/ 217 h 1201"/>
                    <a:gd name="T6" fmla="*/ 930 w 1200"/>
                    <a:gd name="T7" fmla="*/ 98 h 1201"/>
                    <a:gd name="T8" fmla="*/ 817 w 1200"/>
                    <a:gd name="T9" fmla="*/ 137 h 1201"/>
                    <a:gd name="T10" fmla="*/ 775 w 1200"/>
                    <a:gd name="T11" fmla="*/ 26 h 1201"/>
                    <a:gd name="T12" fmla="*/ 677 w 1200"/>
                    <a:gd name="T13" fmla="*/ 95 h 1201"/>
                    <a:gd name="T14" fmla="*/ 606 w 1200"/>
                    <a:gd name="T15" fmla="*/ 0 h 1201"/>
                    <a:gd name="T16" fmla="*/ 532 w 1200"/>
                    <a:gd name="T17" fmla="*/ 94 h 1201"/>
                    <a:gd name="T18" fmla="*/ 437 w 1200"/>
                    <a:gd name="T19" fmla="*/ 23 h 1201"/>
                    <a:gd name="T20" fmla="*/ 412 w 1200"/>
                    <a:gd name="T21" fmla="*/ 125 h 1201"/>
                    <a:gd name="T22" fmla="*/ 324 w 1200"/>
                    <a:gd name="T23" fmla="*/ 67 h 1201"/>
                    <a:gd name="T24" fmla="*/ 303 w 1200"/>
                    <a:gd name="T25" fmla="*/ 184 h 1201"/>
                    <a:gd name="T26" fmla="*/ 185 w 1200"/>
                    <a:gd name="T27" fmla="*/ 166 h 1201"/>
                    <a:gd name="T28" fmla="*/ 198 w 1200"/>
                    <a:gd name="T29" fmla="*/ 285 h 1201"/>
                    <a:gd name="T30" fmla="*/ 80 w 1200"/>
                    <a:gd name="T31" fmla="*/ 301 h 1201"/>
                    <a:gd name="T32" fmla="*/ 126 w 1200"/>
                    <a:gd name="T33" fmla="*/ 411 h 1201"/>
                    <a:gd name="T34" fmla="*/ 17 w 1200"/>
                    <a:gd name="T35" fmla="*/ 460 h 1201"/>
                    <a:gd name="T36" fmla="*/ 91 w 1200"/>
                    <a:gd name="T37" fmla="*/ 552 h 1201"/>
                    <a:gd name="T38" fmla="*/ 0 w 1200"/>
                    <a:gd name="T39" fmla="*/ 630 h 1201"/>
                    <a:gd name="T40" fmla="*/ 98 w 1200"/>
                    <a:gd name="T41" fmla="*/ 697 h 1201"/>
                    <a:gd name="T42" fmla="*/ 33 w 1200"/>
                    <a:gd name="T43" fmla="*/ 797 h 1201"/>
                    <a:gd name="T44" fmla="*/ 52 w 1200"/>
                    <a:gd name="T45" fmla="*/ 845 h 1201"/>
                    <a:gd name="T46" fmla="*/ 168 w 1200"/>
                    <a:gd name="T47" fmla="*/ 874 h 1201"/>
                    <a:gd name="T48" fmla="*/ 143 w 1200"/>
                    <a:gd name="T49" fmla="*/ 990 h 1201"/>
                    <a:gd name="T50" fmla="*/ 262 w 1200"/>
                    <a:gd name="T51" fmla="*/ 984 h 1201"/>
                    <a:gd name="T52" fmla="*/ 271 w 1200"/>
                    <a:gd name="T53" fmla="*/ 1103 h 1201"/>
                    <a:gd name="T54" fmla="*/ 384 w 1200"/>
                    <a:gd name="T55" fmla="*/ 1064 h 1201"/>
                    <a:gd name="T56" fmla="*/ 426 w 1200"/>
                    <a:gd name="T57" fmla="*/ 1175 h 1201"/>
                    <a:gd name="T58" fmla="*/ 524 w 1200"/>
                    <a:gd name="T59" fmla="*/ 1106 h 1201"/>
                    <a:gd name="T60" fmla="*/ 595 w 1200"/>
                    <a:gd name="T61" fmla="*/ 1201 h 1201"/>
                    <a:gd name="T62" fmla="*/ 669 w 1200"/>
                    <a:gd name="T63" fmla="*/ 1107 h 1201"/>
                    <a:gd name="T64" fmla="*/ 764 w 1200"/>
                    <a:gd name="T65" fmla="*/ 1178 h 1201"/>
                    <a:gd name="T66" fmla="*/ 789 w 1200"/>
                    <a:gd name="T67" fmla="*/ 1076 h 1201"/>
                    <a:gd name="T68" fmla="*/ 877 w 1200"/>
                    <a:gd name="T69" fmla="*/ 1134 h 1201"/>
                    <a:gd name="T70" fmla="*/ 897 w 1200"/>
                    <a:gd name="T71" fmla="*/ 1017 h 1201"/>
                    <a:gd name="T72" fmla="*/ 1016 w 1200"/>
                    <a:gd name="T73" fmla="*/ 1035 h 1201"/>
                    <a:gd name="T74" fmla="*/ 1003 w 1200"/>
                    <a:gd name="T75" fmla="*/ 917 h 1201"/>
                    <a:gd name="T76" fmla="*/ 1121 w 1200"/>
                    <a:gd name="T77" fmla="*/ 900 h 1201"/>
                    <a:gd name="T78" fmla="*/ 1075 w 1200"/>
                    <a:gd name="T79" fmla="*/ 790 h 1201"/>
                    <a:gd name="T80" fmla="*/ 1184 w 1200"/>
                    <a:gd name="T81" fmla="*/ 742 h 1201"/>
                    <a:gd name="T82" fmla="*/ 1110 w 1200"/>
                    <a:gd name="T83" fmla="*/ 649 h 1201"/>
                    <a:gd name="T84" fmla="*/ 1200 w 1200"/>
                    <a:gd name="T85" fmla="*/ 571 h 1201"/>
                    <a:gd name="T86" fmla="*/ 1103 w 1200"/>
                    <a:gd name="T87" fmla="*/ 504 h 1201"/>
                    <a:gd name="T88" fmla="*/ 1168 w 1200"/>
                    <a:gd name="T89" fmla="*/ 404 h 1201"/>
                    <a:gd name="T90" fmla="*/ 1149 w 1200"/>
                    <a:gd name="T91" fmla="*/ 356 h 1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200" h="1201">
                      <a:moveTo>
                        <a:pt x="1055" y="366"/>
                      </a:moveTo>
                      <a:cubicBezTo>
                        <a:pt x="1048" y="353"/>
                        <a:pt x="1041" y="340"/>
                        <a:pt x="1033" y="327"/>
                      </a:cubicBezTo>
                      <a:cubicBezTo>
                        <a:pt x="1047" y="305"/>
                        <a:pt x="1071" y="276"/>
                        <a:pt x="1089" y="251"/>
                      </a:cubicBezTo>
                      <a:cubicBezTo>
                        <a:pt x="1079" y="237"/>
                        <a:pt x="1069" y="224"/>
                        <a:pt x="1058" y="211"/>
                      </a:cubicBezTo>
                      <a:cubicBezTo>
                        <a:pt x="1029" y="223"/>
                        <a:pt x="995" y="239"/>
                        <a:pt x="971" y="247"/>
                      </a:cubicBezTo>
                      <a:cubicBezTo>
                        <a:pt x="960" y="237"/>
                        <a:pt x="950" y="226"/>
                        <a:pt x="939" y="217"/>
                      </a:cubicBezTo>
                      <a:cubicBezTo>
                        <a:pt x="946" y="191"/>
                        <a:pt x="961" y="157"/>
                        <a:pt x="971" y="128"/>
                      </a:cubicBezTo>
                      <a:cubicBezTo>
                        <a:pt x="958" y="117"/>
                        <a:pt x="944" y="107"/>
                        <a:pt x="930" y="98"/>
                      </a:cubicBezTo>
                      <a:cubicBezTo>
                        <a:pt x="906" y="117"/>
                        <a:pt x="878" y="143"/>
                        <a:pt x="856" y="158"/>
                      </a:cubicBezTo>
                      <a:cubicBezTo>
                        <a:pt x="843" y="150"/>
                        <a:pt x="830" y="143"/>
                        <a:pt x="817" y="137"/>
                      </a:cubicBezTo>
                      <a:cubicBezTo>
                        <a:pt x="817" y="111"/>
                        <a:pt x="821" y="73"/>
                        <a:pt x="823" y="43"/>
                      </a:cubicBezTo>
                      <a:cubicBezTo>
                        <a:pt x="807" y="36"/>
                        <a:pt x="791" y="31"/>
                        <a:pt x="775" y="26"/>
                      </a:cubicBezTo>
                      <a:cubicBezTo>
                        <a:pt x="757" y="51"/>
                        <a:pt x="737" y="83"/>
                        <a:pt x="721" y="104"/>
                      </a:cubicBezTo>
                      <a:cubicBezTo>
                        <a:pt x="706" y="100"/>
                        <a:pt x="692" y="97"/>
                        <a:pt x="677" y="95"/>
                      </a:cubicBezTo>
                      <a:cubicBezTo>
                        <a:pt x="670" y="70"/>
                        <a:pt x="664" y="32"/>
                        <a:pt x="657" y="3"/>
                      </a:cubicBezTo>
                      <a:cubicBezTo>
                        <a:pt x="640" y="1"/>
                        <a:pt x="623" y="0"/>
                        <a:pt x="606" y="0"/>
                      </a:cubicBezTo>
                      <a:cubicBezTo>
                        <a:pt x="596" y="29"/>
                        <a:pt x="586" y="65"/>
                        <a:pt x="576" y="90"/>
                      </a:cubicBezTo>
                      <a:cubicBezTo>
                        <a:pt x="561" y="90"/>
                        <a:pt x="547" y="92"/>
                        <a:pt x="532" y="94"/>
                      </a:cubicBezTo>
                      <a:cubicBezTo>
                        <a:pt x="518" y="72"/>
                        <a:pt x="501" y="38"/>
                        <a:pt x="486" y="11"/>
                      </a:cubicBezTo>
                      <a:cubicBezTo>
                        <a:pt x="470" y="14"/>
                        <a:pt x="453" y="18"/>
                        <a:pt x="437" y="23"/>
                      </a:cubicBezTo>
                      <a:cubicBezTo>
                        <a:pt x="435" y="53"/>
                        <a:pt x="436" y="91"/>
                        <a:pt x="433" y="117"/>
                      </a:cubicBezTo>
                      <a:cubicBezTo>
                        <a:pt x="426" y="120"/>
                        <a:pt x="419" y="122"/>
                        <a:pt x="412" y="125"/>
                      </a:cubicBezTo>
                      <a:cubicBezTo>
                        <a:pt x="405" y="128"/>
                        <a:pt x="398" y="131"/>
                        <a:pt x="392" y="134"/>
                      </a:cubicBezTo>
                      <a:cubicBezTo>
                        <a:pt x="372" y="117"/>
                        <a:pt x="346" y="89"/>
                        <a:pt x="324" y="67"/>
                      </a:cubicBezTo>
                      <a:cubicBezTo>
                        <a:pt x="309" y="75"/>
                        <a:pt x="294" y="83"/>
                        <a:pt x="280" y="92"/>
                      </a:cubicBezTo>
                      <a:cubicBezTo>
                        <a:pt x="287" y="122"/>
                        <a:pt x="299" y="158"/>
                        <a:pt x="303" y="184"/>
                      </a:cubicBezTo>
                      <a:cubicBezTo>
                        <a:pt x="291" y="193"/>
                        <a:pt x="280" y="202"/>
                        <a:pt x="269" y="211"/>
                      </a:cubicBezTo>
                      <a:cubicBezTo>
                        <a:pt x="245" y="201"/>
                        <a:pt x="212" y="181"/>
                        <a:pt x="185" y="166"/>
                      </a:cubicBezTo>
                      <a:cubicBezTo>
                        <a:pt x="173" y="178"/>
                        <a:pt x="161" y="191"/>
                        <a:pt x="150" y="203"/>
                      </a:cubicBezTo>
                      <a:cubicBezTo>
                        <a:pt x="165" y="230"/>
                        <a:pt x="187" y="261"/>
                        <a:pt x="198" y="285"/>
                      </a:cubicBezTo>
                      <a:cubicBezTo>
                        <a:pt x="189" y="296"/>
                        <a:pt x="181" y="308"/>
                        <a:pt x="173" y="321"/>
                      </a:cubicBezTo>
                      <a:cubicBezTo>
                        <a:pt x="146" y="317"/>
                        <a:pt x="110" y="307"/>
                        <a:pt x="80" y="301"/>
                      </a:cubicBezTo>
                      <a:cubicBezTo>
                        <a:pt x="72" y="316"/>
                        <a:pt x="64" y="331"/>
                        <a:pt x="56" y="346"/>
                      </a:cubicBezTo>
                      <a:cubicBezTo>
                        <a:pt x="79" y="367"/>
                        <a:pt x="108" y="391"/>
                        <a:pt x="126" y="411"/>
                      </a:cubicBezTo>
                      <a:cubicBezTo>
                        <a:pt x="120" y="424"/>
                        <a:pt x="115" y="438"/>
                        <a:pt x="111" y="452"/>
                      </a:cubicBezTo>
                      <a:cubicBezTo>
                        <a:pt x="85" y="456"/>
                        <a:pt x="47" y="457"/>
                        <a:pt x="17" y="460"/>
                      </a:cubicBezTo>
                      <a:cubicBezTo>
                        <a:pt x="13" y="476"/>
                        <a:pt x="9" y="493"/>
                        <a:pt x="7" y="510"/>
                      </a:cubicBezTo>
                      <a:cubicBezTo>
                        <a:pt x="34" y="524"/>
                        <a:pt x="69" y="539"/>
                        <a:pt x="91" y="552"/>
                      </a:cubicBezTo>
                      <a:cubicBezTo>
                        <a:pt x="90" y="567"/>
                        <a:pt x="89" y="582"/>
                        <a:pt x="89" y="596"/>
                      </a:cubicBezTo>
                      <a:cubicBezTo>
                        <a:pt x="65" y="607"/>
                        <a:pt x="29" y="619"/>
                        <a:pt x="0" y="630"/>
                      </a:cubicBezTo>
                      <a:cubicBezTo>
                        <a:pt x="1" y="647"/>
                        <a:pt x="3" y="664"/>
                        <a:pt x="5" y="681"/>
                      </a:cubicBezTo>
                      <a:cubicBezTo>
                        <a:pt x="35" y="686"/>
                        <a:pt x="73" y="691"/>
                        <a:pt x="98" y="697"/>
                      </a:cubicBezTo>
                      <a:cubicBezTo>
                        <a:pt x="101" y="712"/>
                        <a:pt x="104" y="726"/>
                        <a:pt x="108" y="740"/>
                      </a:cubicBezTo>
                      <a:cubicBezTo>
                        <a:pt x="89" y="758"/>
                        <a:pt x="57" y="779"/>
                        <a:pt x="33" y="797"/>
                      </a:cubicBezTo>
                      <a:cubicBezTo>
                        <a:pt x="36" y="806"/>
                        <a:pt x="39" y="814"/>
                        <a:pt x="42" y="822"/>
                      </a:cubicBezTo>
                      <a:cubicBezTo>
                        <a:pt x="45" y="830"/>
                        <a:pt x="49" y="838"/>
                        <a:pt x="52" y="845"/>
                      </a:cubicBezTo>
                      <a:cubicBezTo>
                        <a:pt x="83" y="843"/>
                        <a:pt x="120" y="836"/>
                        <a:pt x="146" y="835"/>
                      </a:cubicBezTo>
                      <a:cubicBezTo>
                        <a:pt x="153" y="849"/>
                        <a:pt x="160" y="861"/>
                        <a:pt x="168" y="874"/>
                      </a:cubicBezTo>
                      <a:cubicBezTo>
                        <a:pt x="154" y="896"/>
                        <a:pt x="130" y="925"/>
                        <a:pt x="112" y="950"/>
                      </a:cubicBezTo>
                      <a:cubicBezTo>
                        <a:pt x="122" y="964"/>
                        <a:pt x="132" y="977"/>
                        <a:pt x="143" y="990"/>
                      </a:cubicBezTo>
                      <a:cubicBezTo>
                        <a:pt x="172" y="979"/>
                        <a:pt x="206" y="962"/>
                        <a:pt x="231" y="954"/>
                      </a:cubicBezTo>
                      <a:cubicBezTo>
                        <a:pt x="241" y="964"/>
                        <a:pt x="251" y="975"/>
                        <a:pt x="262" y="984"/>
                      </a:cubicBezTo>
                      <a:cubicBezTo>
                        <a:pt x="255" y="1010"/>
                        <a:pt x="240" y="1044"/>
                        <a:pt x="230" y="1073"/>
                      </a:cubicBezTo>
                      <a:cubicBezTo>
                        <a:pt x="243" y="1084"/>
                        <a:pt x="257" y="1094"/>
                        <a:pt x="271" y="1103"/>
                      </a:cubicBezTo>
                      <a:cubicBezTo>
                        <a:pt x="295" y="1084"/>
                        <a:pt x="323" y="1059"/>
                        <a:pt x="345" y="1044"/>
                      </a:cubicBezTo>
                      <a:cubicBezTo>
                        <a:pt x="358" y="1051"/>
                        <a:pt x="371" y="1058"/>
                        <a:pt x="384" y="1064"/>
                      </a:cubicBezTo>
                      <a:cubicBezTo>
                        <a:pt x="384" y="1090"/>
                        <a:pt x="380" y="1128"/>
                        <a:pt x="378" y="1158"/>
                      </a:cubicBezTo>
                      <a:cubicBezTo>
                        <a:pt x="394" y="1165"/>
                        <a:pt x="410" y="1170"/>
                        <a:pt x="426" y="1175"/>
                      </a:cubicBezTo>
                      <a:cubicBezTo>
                        <a:pt x="444" y="1150"/>
                        <a:pt x="464" y="1118"/>
                        <a:pt x="480" y="1098"/>
                      </a:cubicBezTo>
                      <a:cubicBezTo>
                        <a:pt x="495" y="1101"/>
                        <a:pt x="509" y="1104"/>
                        <a:pt x="524" y="1106"/>
                      </a:cubicBezTo>
                      <a:cubicBezTo>
                        <a:pt x="531" y="1131"/>
                        <a:pt x="537" y="1169"/>
                        <a:pt x="544" y="1199"/>
                      </a:cubicBezTo>
                      <a:cubicBezTo>
                        <a:pt x="561" y="1200"/>
                        <a:pt x="578" y="1201"/>
                        <a:pt x="595" y="1201"/>
                      </a:cubicBezTo>
                      <a:cubicBezTo>
                        <a:pt x="605" y="1172"/>
                        <a:pt x="615" y="1136"/>
                        <a:pt x="625" y="1111"/>
                      </a:cubicBezTo>
                      <a:cubicBezTo>
                        <a:pt x="640" y="1111"/>
                        <a:pt x="654" y="1109"/>
                        <a:pt x="669" y="1107"/>
                      </a:cubicBezTo>
                      <a:cubicBezTo>
                        <a:pt x="683" y="1130"/>
                        <a:pt x="700" y="1164"/>
                        <a:pt x="715" y="1190"/>
                      </a:cubicBezTo>
                      <a:cubicBezTo>
                        <a:pt x="731" y="1187"/>
                        <a:pt x="748" y="1183"/>
                        <a:pt x="764" y="1178"/>
                      </a:cubicBezTo>
                      <a:cubicBezTo>
                        <a:pt x="766" y="1148"/>
                        <a:pt x="765" y="1110"/>
                        <a:pt x="768" y="1084"/>
                      </a:cubicBezTo>
                      <a:cubicBezTo>
                        <a:pt x="775" y="1081"/>
                        <a:pt x="782" y="1079"/>
                        <a:pt x="789" y="1076"/>
                      </a:cubicBezTo>
                      <a:cubicBezTo>
                        <a:pt x="796" y="1073"/>
                        <a:pt x="803" y="1070"/>
                        <a:pt x="809" y="1067"/>
                      </a:cubicBezTo>
                      <a:cubicBezTo>
                        <a:pt x="829" y="1085"/>
                        <a:pt x="855" y="1113"/>
                        <a:pt x="877" y="1134"/>
                      </a:cubicBezTo>
                      <a:cubicBezTo>
                        <a:pt x="892" y="1126"/>
                        <a:pt x="907" y="1118"/>
                        <a:pt x="921" y="1109"/>
                      </a:cubicBezTo>
                      <a:cubicBezTo>
                        <a:pt x="914" y="1079"/>
                        <a:pt x="902" y="1043"/>
                        <a:pt x="897" y="1017"/>
                      </a:cubicBezTo>
                      <a:cubicBezTo>
                        <a:pt x="910" y="1008"/>
                        <a:pt x="921" y="999"/>
                        <a:pt x="932" y="990"/>
                      </a:cubicBezTo>
                      <a:cubicBezTo>
                        <a:pt x="956" y="1001"/>
                        <a:pt x="989" y="1020"/>
                        <a:pt x="1016" y="1035"/>
                      </a:cubicBezTo>
                      <a:cubicBezTo>
                        <a:pt x="1028" y="1023"/>
                        <a:pt x="1040" y="1011"/>
                        <a:pt x="1051" y="998"/>
                      </a:cubicBezTo>
                      <a:cubicBezTo>
                        <a:pt x="1036" y="971"/>
                        <a:pt x="1014" y="940"/>
                        <a:pt x="1003" y="917"/>
                      </a:cubicBezTo>
                      <a:cubicBezTo>
                        <a:pt x="1012" y="905"/>
                        <a:pt x="1020" y="893"/>
                        <a:pt x="1028" y="881"/>
                      </a:cubicBezTo>
                      <a:cubicBezTo>
                        <a:pt x="1055" y="884"/>
                        <a:pt x="1091" y="894"/>
                        <a:pt x="1121" y="900"/>
                      </a:cubicBezTo>
                      <a:cubicBezTo>
                        <a:pt x="1129" y="885"/>
                        <a:pt x="1137" y="870"/>
                        <a:pt x="1145" y="855"/>
                      </a:cubicBezTo>
                      <a:cubicBezTo>
                        <a:pt x="1122" y="834"/>
                        <a:pt x="1093" y="810"/>
                        <a:pt x="1075" y="790"/>
                      </a:cubicBezTo>
                      <a:cubicBezTo>
                        <a:pt x="1081" y="777"/>
                        <a:pt x="1086" y="763"/>
                        <a:pt x="1090" y="749"/>
                      </a:cubicBezTo>
                      <a:cubicBezTo>
                        <a:pt x="1116" y="745"/>
                        <a:pt x="1154" y="744"/>
                        <a:pt x="1184" y="742"/>
                      </a:cubicBezTo>
                      <a:cubicBezTo>
                        <a:pt x="1188" y="725"/>
                        <a:pt x="1192" y="708"/>
                        <a:pt x="1194" y="691"/>
                      </a:cubicBezTo>
                      <a:cubicBezTo>
                        <a:pt x="1167" y="677"/>
                        <a:pt x="1132" y="662"/>
                        <a:pt x="1110" y="649"/>
                      </a:cubicBezTo>
                      <a:cubicBezTo>
                        <a:pt x="1111" y="634"/>
                        <a:pt x="1112" y="620"/>
                        <a:pt x="1112" y="605"/>
                      </a:cubicBezTo>
                      <a:cubicBezTo>
                        <a:pt x="1136" y="594"/>
                        <a:pt x="1172" y="583"/>
                        <a:pt x="1200" y="571"/>
                      </a:cubicBezTo>
                      <a:cubicBezTo>
                        <a:pt x="1200" y="554"/>
                        <a:pt x="1198" y="538"/>
                        <a:pt x="1196" y="521"/>
                      </a:cubicBezTo>
                      <a:cubicBezTo>
                        <a:pt x="1166" y="515"/>
                        <a:pt x="1128" y="510"/>
                        <a:pt x="1103" y="504"/>
                      </a:cubicBezTo>
                      <a:cubicBezTo>
                        <a:pt x="1100" y="489"/>
                        <a:pt x="1097" y="475"/>
                        <a:pt x="1093" y="461"/>
                      </a:cubicBezTo>
                      <a:cubicBezTo>
                        <a:pt x="1112" y="443"/>
                        <a:pt x="1144" y="423"/>
                        <a:pt x="1168" y="404"/>
                      </a:cubicBezTo>
                      <a:cubicBezTo>
                        <a:pt x="1165" y="396"/>
                        <a:pt x="1162" y="388"/>
                        <a:pt x="1159" y="380"/>
                      </a:cubicBezTo>
                      <a:cubicBezTo>
                        <a:pt x="1156" y="371"/>
                        <a:pt x="1152" y="364"/>
                        <a:pt x="1149" y="356"/>
                      </a:cubicBezTo>
                      <a:cubicBezTo>
                        <a:pt x="1118" y="359"/>
                        <a:pt x="1081" y="365"/>
                        <a:pt x="1055" y="366"/>
                      </a:cubicBezTo>
                      <a:close/>
                    </a:path>
                  </a:pathLst>
                </a:custGeom>
                <a:solidFill>
                  <a:srgbClr val="0063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526" name="Freeform 461">
                  <a:extLst>
                    <a:ext uri="{FF2B5EF4-FFF2-40B4-BE49-F238E27FC236}">
                      <a16:creationId xmlns:a16="http://schemas.microsoft.com/office/drawing/2014/main" id="{DEF5D35B-B4F1-4572-A21A-4BC2B7790122}"/>
                    </a:ext>
                  </a:extLst>
                </p:cNvPr>
                <p:cNvSpPr>
                  <a:spLocks/>
                </p:cNvSpPr>
                <p:nvPr/>
              </p:nvSpPr>
              <p:spPr bwMode="auto">
                <a:xfrm>
                  <a:off x="4918076" y="4849813"/>
                  <a:ext cx="3175000" cy="1612900"/>
                </a:xfrm>
                <a:custGeom>
                  <a:avLst/>
                  <a:gdLst>
                    <a:gd name="T0" fmla="*/ 874 w 892"/>
                    <a:gd name="T1" fmla="*/ 448 h 453"/>
                    <a:gd name="T2" fmla="*/ 892 w 892"/>
                    <a:gd name="T3" fmla="*/ 453 h 453"/>
                    <a:gd name="T4" fmla="*/ 892 w 892"/>
                    <a:gd name="T5" fmla="*/ 448 h 453"/>
                    <a:gd name="T6" fmla="*/ 444 w 892"/>
                    <a:gd name="T7" fmla="*/ 0 h 453"/>
                    <a:gd name="T8" fmla="*/ 0 w 892"/>
                    <a:gd name="T9" fmla="*/ 395 h 453"/>
                    <a:gd name="T10" fmla="*/ 88 w 892"/>
                    <a:gd name="T11" fmla="*/ 423 h 453"/>
                    <a:gd name="T12" fmla="*/ 94 w 892"/>
                    <a:gd name="T13" fmla="*/ 423 h 453"/>
                    <a:gd name="T14" fmla="*/ 191 w 892"/>
                    <a:gd name="T15" fmla="*/ 392 h 453"/>
                    <a:gd name="T16" fmla="*/ 444 w 892"/>
                    <a:gd name="T17" fmla="*/ 188 h 453"/>
                    <a:gd name="T18" fmla="*/ 704 w 892"/>
                    <a:gd name="T19" fmla="*/ 448 h 453"/>
                    <a:gd name="T20" fmla="*/ 704 w 892"/>
                    <a:gd name="T21" fmla="*/ 453 h 453"/>
                    <a:gd name="T22" fmla="*/ 721 w 892"/>
                    <a:gd name="T23" fmla="*/ 448 h 453"/>
                    <a:gd name="T24" fmla="*/ 795 w 892"/>
                    <a:gd name="T25" fmla="*/ 424 h 453"/>
                    <a:gd name="T26" fmla="*/ 801 w 892"/>
                    <a:gd name="T27" fmla="*/ 424 h 453"/>
                    <a:gd name="T28" fmla="*/ 874 w 892"/>
                    <a:gd name="T29" fmla="*/ 448 h 4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92" h="453">
                      <a:moveTo>
                        <a:pt x="874" y="448"/>
                      </a:moveTo>
                      <a:cubicBezTo>
                        <a:pt x="892" y="453"/>
                        <a:pt x="892" y="453"/>
                        <a:pt x="892" y="453"/>
                      </a:cubicBezTo>
                      <a:cubicBezTo>
                        <a:pt x="892" y="451"/>
                        <a:pt x="892" y="449"/>
                        <a:pt x="892" y="448"/>
                      </a:cubicBezTo>
                      <a:cubicBezTo>
                        <a:pt x="892" y="201"/>
                        <a:pt x="691" y="0"/>
                        <a:pt x="444" y="0"/>
                      </a:cubicBezTo>
                      <a:cubicBezTo>
                        <a:pt x="216" y="0"/>
                        <a:pt x="27" y="173"/>
                        <a:pt x="0" y="395"/>
                      </a:cubicBezTo>
                      <a:cubicBezTo>
                        <a:pt x="88" y="423"/>
                        <a:pt x="88" y="423"/>
                        <a:pt x="88" y="423"/>
                      </a:cubicBezTo>
                      <a:cubicBezTo>
                        <a:pt x="90" y="424"/>
                        <a:pt x="92" y="424"/>
                        <a:pt x="94" y="423"/>
                      </a:cubicBezTo>
                      <a:cubicBezTo>
                        <a:pt x="191" y="392"/>
                        <a:pt x="191" y="392"/>
                        <a:pt x="191" y="392"/>
                      </a:cubicBezTo>
                      <a:cubicBezTo>
                        <a:pt x="217" y="275"/>
                        <a:pt x="321" y="188"/>
                        <a:pt x="444" y="188"/>
                      </a:cubicBezTo>
                      <a:cubicBezTo>
                        <a:pt x="588" y="188"/>
                        <a:pt x="704" y="305"/>
                        <a:pt x="704" y="448"/>
                      </a:cubicBezTo>
                      <a:cubicBezTo>
                        <a:pt x="704" y="449"/>
                        <a:pt x="704" y="451"/>
                        <a:pt x="704" y="453"/>
                      </a:cubicBezTo>
                      <a:cubicBezTo>
                        <a:pt x="721" y="448"/>
                        <a:pt x="721" y="448"/>
                        <a:pt x="721" y="448"/>
                      </a:cubicBezTo>
                      <a:cubicBezTo>
                        <a:pt x="795" y="424"/>
                        <a:pt x="795" y="424"/>
                        <a:pt x="795" y="424"/>
                      </a:cubicBezTo>
                      <a:cubicBezTo>
                        <a:pt x="797" y="423"/>
                        <a:pt x="799" y="423"/>
                        <a:pt x="801" y="424"/>
                      </a:cubicBezTo>
                      <a:lnTo>
                        <a:pt x="874" y="448"/>
                      </a:lnTo>
                      <a:close/>
                    </a:path>
                  </a:pathLst>
                </a:custGeom>
                <a:solidFill>
                  <a:srgbClr val="A3C7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527" name="Freeform 462">
                  <a:extLst>
                    <a:ext uri="{FF2B5EF4-FFF2-40B4-BE49-F238E27FC236}">
                      <a16:creationId xmlns:a16="http://schemas.microsoft.com/office/drawing/2014/main" id="{7B697B5C-9B57-46A2-B5CB-ACE614E6B8AC}"/>
                    </a:ext>
                  </a:extLst>
                </p:cNvPr>
                <p:cNvSpPr>
                  <a:spLocks/>
                </p:cNvSpPr>
                <p:nvPr/>
              </p:nvSpPr>
              <p:spPr bwMode="auto">
                <a:xfrm>
                  <a:off x="4908552" y="6338888"/>
                  <a:ext cx="3181349" cy="1698625"/>
                </a:xfrm>
                <a:custGeom>
                  <a:avLst/>
                  <a:gdLst>
                    <a:gd name="T0" fmla="*/ 91 w 894"/>
                    <a:gd name="T1" fmla="*/ 30 h 477"/>
                    <a:gd name="T2" fmla="*/ 91 w 894"/>
                    <a:gd name="T3" fmla="*/ 30 h 477"/>
                    <a:gd name="T4" fmla="*/ 97 w 894"/>
                    <a:gd name="T5" fmla="*/ 30 h 477"/>
                    <a:gd name="T6" fmla="*/ 97 w 894"/>
                    <a:gd name="T7" fmla="*/ 30 h 477"/>
                    <a:gd name="T8" fmla="*/ 97 w 894"/>
                    <a:gd name="T9" fmla="*/ 30 h 477"/>
                    <a:gd name="T10" fmla="*/ 91 w 894"/>
                    <a:gd name="T11" fmla="*/ 30 h 477"/>
                    <a:gd name="T12" fmla="*/ 91 w 894"/>
                    <a:gd name="T13" fmla="*/ 30 h 477"/>
                    <a:gd name="T14" fmla="*/ 1 w 894"/>
                    <a:gd name="T15" fmla="*/ 1 h 477"/>
                    <a:gd name="T16" fmla="*/ 0 w 894"/>
                    <a:gd name="T17" fmla="*/ 30 h 477"/>
                    <a:gd name="T18" fmla="*/ 447 w 894"/>
                    <a:gd name="T19" fmla="*/ 477 h 477"/>
                    <a:gd name="T20" fmla="*/ 894 w 894"/>
                    <a:gd name="T21" fmla="*/ 59 h 477"/>
                    <a:gd name="T22" fmla="*/ 804 w 894"/>
                    <a:gd name="T23" fmla="*/ 30 h 477"/>
                    <a:gd name="T24" fmla="*/ 798 w 894"/>
                    <a:gd name="T25" fmla="*/ 30 h 477"/>
                    <a:gd name="T26" fmla="*/ 705 w 894"/>
                    <a:gd name="T27" fmla="*/ 60 h 477"/>
                    <a:gd name="T28" fmla="*/ 447 w 894"/>
                    <a:gd name="T29" fmla="*/ 289 h 477"/>
                    <a:gd name="T30" fmla="*/ 188 w 894"/>
                    <a:gd name="T31" fmla="*/ 30 h 477"/>
                    <a:gd name="T32" fmla="*/ 190 w 894"/>
                    <a:gd name="T33" fmla="*/ 0 h 477"/>
                    <a:gd name="T34" fmla="*/ 97 w 894"/>
                    <a:gd name="T35" fmla="*/ 30 h 4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94" h="477">
                      <a:moveTo>
                        <a:pt x="91" y="30"/>
                      </a:moveTo>
                      <a:cubicBezTo>
                        <a:pt x="91" y="30"/>
                        <a:pt x="91" y="30"/>
                        <a:pt x="91" y="30"/>
                      </a:cubicBezTo>
                      <a:cubicBezTo>
                        <a:pt x="93" y="30"/>
                        <a:pt x="95" y="30"/>
                        <a:pt x="97" y="30"/>
                      </a:cubicBezTo>
                      <a:cubicBezTo>
                        <a:pt x="97" y="30"/>
                        <a:pt x="97" y="30"/>
                        <a:pt x="97" y="30"/>
                      </a:cubicBezTo>
                      <a:cubicBezTo>
                        <a:pt x="97" y="30"/>
                        <a:pt x="97" y="30"/>
                        <a:pt x="97" y="30"/>
                      </a:cubicBezTo>
                      <a:cubicBezTo>
                        <a:pt x="95" y="30"/>
                        <a:pt x="93" y="30"/>
                        <a:pt x="91" y="30"/>
                      </a:cubicBezTo>
                      <a:cubicBezTo>
                        <a:pt x="91" y="30"/>
                        <a:pt x="91" y="30"/>
                        <a:pt x="91" y="30"/>
                      </a:cubicBezTo>
                      <a:cubicBezTo>
                        <a:pt x="1" y="1"/>
                        <a:pt x="1" y="1"/>
                        <a:pt x="1" y="1"/>
                      </a:cubicBezTo>
                      <a:cubicBezTo>
                        <a:pt x="1" y="10"/>
                        <a:pt x="0" y="20"/>
                        <a:pt x="0" y="30"/>
                      </a:cubicBezTo>
                      <a:cubicBezTo>
                        <a:pt x="0" y="276"/>
                        <a:pt x="201" y="477"/>
                        <a:pt x="447" y="477"/>
                      </a:cubicBezTo>
                      <a:cubicBezTo>
                        <a:pt x="684" y="477"/>
                        <a:pt x="878" y="292"/>
                        <a:pt x="894" y="59"/>
                      </a:cubicBezTo>
                      <a:cubicBezTo>
                        <a:pt x="804" y="30"/>
                        <a:pt x="804" y="30"/>
                        <a:pt x="804" y="30"/>
                      </a:cubicBezTo>
                      <a:cubicBezTo>
                        <a:pt x="802" y="30"/>
                        <a:pt x="800" y="30"/>
                        <a:pt x="798" y="30"/>
                      </a:cubicBezTo>
                      <a:cubicBezTo>
                        <a:pt x="705" y="60"/>
                        <a:pt x="705" y="60"/>
                        <a:pt x="705" y="60"/>
                      </a:cubicBezTo>
                      <a:cubicBezTo>
                        <a:pt x="690" y="189"/>
                        <a:pt x="580" y="289"/>
                        <a:pt x="447" y="289"/>
                      </a:cubicBezTo>
                      <a:cubicBezTo>
                        <a:pt x="304" y="289"/>
                        <a:pt x="188" y="173"/>
                        <a:pt x="188" y="30"/>
                      </a:cubicBezTo>
                      <a:cubicBezTo>
                        <a:pt x="188" y="19"/>
                        <a:pt x="189" y="10"/>
                        <a:pt x="190" y="0"/>
                      </a:cubicBezTo>
                      <a:cubicBezTo>
                        <a:pt x="97" y="30"/>
                        <a:pt x="97" y="30"/>
                        <a:pt x="97" y="30"/>
                      </a:cubicBezTo>
                    </a:path>
                  </a:pathLst>
                </a:custGeom>
                <a:solidFill>
                  <a:srgbClr val="84B8E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40080" tIns="24110" rIns="182880" bIns="365760" numCol="1" anchor="ctr" anchorCtr="0" compatLnSpc="1">
                  <a:prstTxWarp prst="textArchDown">
                    <a:avLst/>
                  </a:prstTxWarp>
                </a:bodyPr>
                <a:lstStyle/>
                <a:p>
                  <a:pPr algn="ctr"/>
                  <a:endParaRPr lang="en-US" sz="800" b="1" dirty="0">
                    <a:solidFill>
                      <a:srgbClr val="0063A6"/>
                    </a:solidFill>
                    <a:latin typeface="Open Sans" panose="020B0606030504020204" pitchFamily="34" charset="0"/>
                    <a:ea typeface="Open Sans" panose="020B0606030504020204" pitchFamily="34" charset="0"/>
                    <a:cs typeface="Open Sans" panose="020B0606030504020204" pitchFamily="34" charset="0"/>
                  </a:endParaRPr>
                </a:p>
              </p:txBody>
            </p:sp>
            <p:sp>
              <p:nvSpPr>
                <p:cNvPr id="528" name="Oval 463">
                  <a:extLst>
                    <a:ext uri="{FF2B5EF4-FFF2-40B4-BE49-F238E27FC236}">
                      <a16:creationId xmlns:a16="http://schemas.microsoft.com/office/drawing/2014/main" id="{9BF58DFB-2615-44C9-8A20-C8A24D00C263}"/>
                    </a:ext>
                  </a:extLst>
                </p:cNvPr>
                <p:cNvSpPr>
                  <a:spLocks noChangeArrowheads="1"/>
                </p:cNvSpPr>
                <p:nvPr/>
              </p:nvSpPr>
              <p:spPr bwMode="auto">
                <a:xfrm>
                  <a:off x="5829301" y="5772151"/>
                  <a:ext cx="1341438" cy="134302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254" name="Freeform 462">
                  <a:extLst>
                    <a:ext uri="{FF2B5EF4-FFF2-40B4-BE49-F238E27FC236}">
                      <a16:creationId xmlns:a16="http://schemas.microsoft.com/office/drawing/2014/main" id="{2C124BA7-3AD3-4849-AC67-E591EBC799F2}"/>
                    </a:ext>
                  </a:extLst>
                </p:cNvPr>
                <p:cNvSpPr>
                  <a:spLocks/>
                </p:cNvSpPr>
                <p:nvPr/>
              </p:nvSpPr>
              <p:spPr bwMode="auto">
                <a:xfrm>
                  <a:off x="5285951" y="5844648"/>
                  <a:ext cx="2446339" cy="1930752"/>
                </a:xfrm>
                <a:custGeom>
                  <a:avLst/>
                  <a:gdLst>
                    <a:gd name="T0" fmla="*/ 91 w 894"/>
                    <a:gd name="T1" fmla="*/ 30 h 477"/>
                    <a:gd name="T2" fmla="*/ 91 w 894"/>
                    <a:gd name="T3" fmla="*/ 30 h 477"/>
                    <a:gd name="T4" fmla="*/ 97 w 894"/>
                    <a:gd name="T5" fmla="*/ 30 h 477"/>
                    <a:gd name="T6" fmla="*/ 97 w 894"/>
                    <a:gd name="T7" fmla="*/ 30 h 477"/>
                    <a:gd name="T8" fmla="*/ 97 w 894"/>
                    <a:gd name="T9" fmla="*/ 30 h 477"/>
                    <a:gd name="T10" fmla="*/ 91 w 894"/>
                    <a:gd name="T11" fmla="*/ 30 h 477"/>
                    <a:gd name="T12" fmla="*/ 91 w 894"/>
                    <a:gd name="T13" fmla="*/ 30 h 477"/>
                    <a:gd name="T14" fmla="*/ 1 w 894"/>
                    <a:gd name="T15" fmla="*/ 1 h 477"/>
                    <a:gd name="T16" fmla="*/ 0 w 894"/>
                    <a:gd name="T17" fmla="*/ 30 h 477"/>
                    <a:gd name="T18" fmla="*/ 447 w 894"/>
                    <a:gd name="T19" fmla="*/ 477 h 477"/>
                    <a:gd name="T20" fmla="*/ 894 w 894"/>
                    <a:gd name="T21" fmla="*/ 59 h 477"/>
                    <a:gd name="T22" fmla="*/ 804 w 894"/>
                    <a:gd name="T23" fmla="*/ 30 h 477"/>
                    <a:gd name="T24" fmla="*/ 798 w 894"/>
                    <a:gd name="T25" fmla="*/ 30 h 477"/>
                    <a:gd name="T26" fmla="*/ 705 w 894"/>
                    <a:gd name="T27" fmla="*/ 60 h 477"/>
                    <a:gd name="T28" fmla="*/ 447 w 894"/>
                    <a:gd name="T29" fmla="*/ 289 h 477"/>
                    <a:gd name="T30" fmla="*/ 188 w 894"/>
                    <a:gd name="T31" fmla="*/ 30 h 477"/>
                    <a:gd name="T32" fmla="*/ 190 w 894"/>
                    <a:gd name="T33" fmla="*/ 0 h 477"/>
                    <a:gd name="T34" fmla="*/ 97 w 894"/>
                    <a:gd name="T35" fmla="*/ 30 h 4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94" h="477">
                      <a:moveTo>
                        <a:pt x="91" y="30"/>
                      </a:moveTo>
                      <a:cubicBezTo>
                        <a:pt x="91" y="30"/>
                        <a:pt x="91" y="30"/>
                        <a:pt x="91" y="30"/>
                      </a:cubicBezTo>
                      <a:cubicBezTo>
                        <a:pt x="93" y="30"/>
                        <a:pt x="95" y="30"/>
                        <a:pt x="97" y="30"/>
                      </a:cubicBezTo>
                      <a:cubicBezTo>
                        <a:pt x="97" y="30"/>
                        <a:pt x="97" y="30"/>
                        <a:pt x="97" y="30"/>
                      </a:cubicBezTo>
                      <a:cubicBezTo>
                        <a:pt x="97" y="30"/>
                        <a:pt x="97" y="30"/>
                        <a:pt x="97" y="30"/>
                      </a:cubicBezTo>
                      <a:cubicBezTo>
                        <a:pt x="95" y="30"/>
                        <a:pt x="93" y="30"/>
                        <a:pt x="91" y="30"/>
                      </a:cubicBezTo>
                      <a:cubicBezTo>
                        <a:pt x="91" y="30"/>
                        <a:pt x="91" y="30"/>
                        <a:pt x="91" y="30"/>
                      </a:cubicBezTo>
                      <a:cubicBezTo>
                        <a:pt x="1" y="1"/>
                        <a:pt x="1" y="1"/>
                        <a:pt x="1" y="1"/>
                      </a:cubicBezTo>
                      <a:cubicBezTo>
                        <a:pt x="1" y="10"/>
                        <a:pt x="0" y="20"/>
                        <a:pt x="0" y="30"/>
                      </a:cubicBezTo>
                      <a:cubicBezTo>
                        <a:pt x="0" y="276"/>
                        <a:pt x="201" y="477"/>
                        <a:pt x="447" y="477"/>
                      </a:cubicBezTo>
                      <a:cubicBezTo>
                        <a:pt x="684" y="477"/>
                        <a:pt x="878" y="292"/>
                        <a:pt x="894" y="59"/>
                      </a:cubicBezTo>
                      <a:cubicBezTo>
                        <a:pt x="804" y="30"/>
                        <a:pt x="804" y="30"/>
                        <a:pt x="804" y="30"/>
                      </a:cubicBezTo>
                      <a:cubicBezTo>
                        <a:pt x="802" y="30"/>
                        <a:pt x="800" y="30"/>
                        <a:pt x="798" y="30"/>
                      </a:cubicBezTo>
                      <a:cubicBezTo>
                        <a:pt x="705" y="60"/>
                        <a:pt x="705" y="60"/>
                        <a:pt x="705" y="60"/>
                      </a:cubicBezTo>
                      <a:cubicBezTo>
                        <a:pt x="690" y="189"/>
                        <a:pt x="580" y="289"/>
                        <a:pt x="447" y="289"/>
                      </a:cubicBezTo>
                      <a:cubicBezTo>
                        <a:pt x="304" y="289"/>
                        <a:pt x="188" y="173"/>
                        <a:pt x="188" y="30"/>
                      </a:cubicBezTo>
                      <a:cubicBezTo>
                        <a:pt x="188" y="19"/>
                        <a:pt x="189" y="10"/>
                        <a:pt x="190" y="0"/>
                      </a:cubicBezTo>
                      <a:cubicBezTo>
                        <a:pt x="97" y="30"/>
                        <a:pt x="97" y="30"/>
                        <a:pt x="97" y="30"/>
                      </a:cubicBezTo>
                    </a:path>
                  </a:pathLst>
                </a:custGeom>
                <a:no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40080" tIns="24110" rIns="182880" bIns="365760" numCol="1" anchor="ctr" anchorCtr="0" compatLnSpc="1">
                  <a:prstTxWarp prst="textArchDown">
                    <a:avLst/>
                  </a:prstTxWarp>
                </a:bodyPr>
                <a:lstStyle/>
                <a:p>
                  <a:pPr algn="ctr"/>
                  <a:r>
                    <a:rPr lang="en-US" sz="1050" b="1" dirty="0">
                      <a:solidFill>
                        <a:srgbClr val="0063A6"/>
                      </a:solidFill>
                      <a:latin typeface="Open Sans" panose="020B0606030504020204" pitchFamily="34" charset="0"/>
                      <a:ea typeface="Open Sans" panose="020B0606030504020204" pitchFamily="34" charset="0"/>
                      <a:cs typeface="Open Sans" panose="020B0606030504020204" pitchFamily="34" charset="0"/>
                    </a:rPr>
                    <a:t>FIRM-TO-FIRM RELATIONSHIPS</a:t>
                  </a:r>
                </a:p>
              </p:txBody>
            </p:sp>
          </p:grpSp>
          <p:grpSp>
            <p:nvGrpSpPr>
              <p:cNvPr id="539" name="Group 538">
                <a:extLst>
                  <a:ext uri="{FF2B5EF4-FFF2-40B4-BE49-F238E27FC236}">
                    <a16:creationId xmlns:a16="http://schemas.microsoft.com/office/drawing/2014/main" id="{CB61CA93-0FDA-40BD-A962-1FAA1B6CB1F6}"/>
                  </a:ext>
                </a:extLst>
              </p:cNvPr>
              <p:cNvGrpSpPr/>
              <p:nvPr/>
            </p:nvGrpSpPr>
            <p:grpSpPr>
              <a:xfrm>
                <a:off x="5364163" y="5102225"/>
                <a:ext cx="2266950" cy="723900"/>
                <a:chOff x="5364163" y="5102225"/>
                <a:chExt cx="2266950" cy="723900"/>
              </a:xfrm>
            </p:grpSpPr>
            <p:sp>
              <p:nvSpPr>
                <p:cNvPr id="295" name="Freeform 481">
                  <a:extLst>
                    <a:ext uri="{FF2B5EF4-FFF2-40B4-BE49-F238E27FC236}">
                      <a16:creationId xmlns:a16="http://schemas.microsoft.com/office/drawing/2014/main" id="{6E37A381-E2B6-4522-9555-7E217CDC0104}"/>
                    </a:ext>
                  </a:extLst>
                </p:cNvPr>
                <p:cNvSpPr>
                  <a:spLocks/>
                </p:cNvSpPr>
                <p:nvPr/>
              </p:nvSpPr>
              <p:spPr bwMode="auto">
                <a:xfrm>
                  <a:off x="5364163" y="5626100"/>
                  <a:ext cx="209550" cy="200025"/>
                </a:xfrm>
                <a:custGeom>
                  <a:avLst/>
                  <a:gdLst>
                    <a:gd name="T0" fmla="*/ 132 w 132"/>
                    <a:gd name="T1" fmla="*/ 58 h 126"/>
                    <a:gd name="T2" fmla="*/ 118 w 132"/>
                    <a:gd name="T3" fmla="*/ 76 h 126"/>
                    <a:gd name="T4" fmla="*/ 83 w 132"/>
                    <a:gd name="T5" fmla="*/ 49 h 126"/>
                    <a:gd name="T6" fmla="*/ 60 w 132"/>
                    <a:gd name="T7" fmla="*/ 83 h 126"/>
                    <a:gd name="T8" fmla="*/ 96 w 132"/>
                    <a:gd name="T9" fmla="*/ 110 h 126"/>
                    <a:gd name="T10" fmla="*/ 83 w 132"/>
                    <a:gd name="T11" fmla="*/ 126 h 126"/>
                    <a:gd name="T12" fmla="*/ 0 w 132"/>
                    <a:gd name="T13" fmla="*/ 67 h 126"/>
                    <a:gd name="T14" fmla="*/ 11 w 132"/>
                    <a:gd name="T15" fmla="*/ 49 h 126"/>
                    <a:gd name="T16" fmla="*/ 44 w 132"/>
                    <a:gd name="T17" fmla="*/ 74 h 126"/>
                    <a:gd name="T18" fmla="*/ 67 w 132"/>
                    <a:gd name="T19" fmla="*/ 40 h 126"/>
                    <a:gd name="T20" fmla="*/ 36 w 132"/>
                    <a:gd name="T21" fmla="*/ 18 h 126"/>
                    <a:gd name="T22" fmla="*/ 47 w 132"/>
                    <a:gd name="T23" fmla="*/ 0 h 126"/>
                    <a:gd name="T24" fmla="*/ 132 w 132"/>
                    <a:gd name="T25" fmla="*/ 58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2" h="126">
                      <a:moveTo>
                        <a:pt x="132" y="58"/>
                      </a:moveTo>
                      <a:lnTo>
                        <a:pt x="118" y="76"/>
                      </a:lnTo>
                      <a:lnTo>
                        <a:pt x="83" y="49"/>
                      </a:lnTo>
                      <a:lnTo>
                        <a:pt x="60" y="83"/>
                      </a:lnTo>
                      <a:lnTo>
                        <a:pt x="96" y="110"/>
                      </a:lnTo>
                      <a:lnTo>
                        <a:pt x="83" y="126"/>
                      </a:lnTo>
                      <a:lnTo>
                        <a:pt x="0" y="67"/>
                      </a:lnTo>
                      <a:lnTo>
                        <a:pt x="11" y="49"/>
                      </a:lnTo>
                      <a:lnTo>
                        <a:pt x="44" y="74"/>
                      </a:lnTo>
                      <a:lnTo>
                        <a:pt x="67" y="40"/>
                      </a:lnTo>
                      <a:lnTo>
                        <a:pt x="36" y="18"/>
                      </a:lnTo>
                      <a:lnTo>
                        <a:pt x="47" y="0"/>
                      </a:lnTo>
                      <a:lnTo>
                        <a:pt x="132" y="58"/>
                      </a:lnTo>
                      <a:close/>
                    </a:path>
                  </a:pathLst>
                </a:custGeom>
                <a:solidFill>
                  <a:srgbClr val="0063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296" name="Freeform 482">
                  <a:extLst>
                    <a:ext uri="{FF2B5EF4-FFF2-40B4-BE49-F238E27FC236}">
                      <a16:creationId xmlns:a16="http://schemas.microsoft.com/office/drawing/2014/main" id="{9848225D-9B94-4A95-91F8-7AF4FBE395EA}"/>
                    </a:ext>
                  </a:extLst>
                </p:cNvPr>
                <p:cNvSpPr>
                  <a:spLocks/>
                </p:cNvSpPr>
                <p:nvPr/>
              </p:nvSpPr>
              <p:spPr bwMode="auto">
                <a:xfrm>
                  <a:off x="5459413" y="5494338"/>
                  <a:ext cx="177800" cy="174625"/>
                </a:xfrm>
                <a:custGeom>
                  <a:avLst/>
                  <a:gdLst>
                    <a:gd name="T0" fmla="*/ 61 w 112"/>
                    <a:gd name="T1" fmla="*/ 61 h 110"/>
                    <a:gd name="T2" fmla="*/ 45 w 112"/>
                    <a:gd name="T3" fmla="*/ 18 h 110"/>
                    <a:gd name="T4" fmla="*/ 61 w 112"/>
                    <a:gd name="T5" fmla="*/ 0 h 110"/>
                    <a:gd name="T6" fmla="*/ 83 w 112"/>
                    <a:gd name="T7" fmla="*/ 67 h 110"/>
                    <a:gd name="T8" fmla="*/ 112 w 112"/>
                    <a:gd name="T9" fmla="*/ 94 h 110"/>
                    <a:gd name="T10" fmla="*/ 99 w 112"/>
                    <a:gd name="T11" fmla="*/ 110 h 110"/>
                    <a:gd name="T12" fmla="*/ 70 w 112"/>
                    <a:gd name="T13" fmla="*/ 83 h 110"/>
                    <a:gd name="T14" fmla="*/ 0 w 112"/>
                    <a:gd name="T15" fmla="*/ 65 h 110"/>
                    <a:gd name="T16" fmla="*/ 16 w 112"/>
                    <a:gd name="T17" fmla="*/ 49 h 110"/>
                    <a:gd name="T18" fmla="*/ 61 w 112"/>
                    <a:gd name="T19" fmla="*/ 61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2" h="110">
                      <a:moveTo>
                        <a:pt x="61" y="61"/>
                      </a:moveTo>
                      <a:lnTo>
                        <a:pt x="45" y="18"/>
                      </a:lnTo>
                      <a:lnTo>
                        <a:pt x="61" y="0"/>
                      </a:lnTo>
                      <a:lnTo>
                        <a:pt x="83" y="67"/>
                      </a:lnTo>
                      <a:lnTo>
                        <a:pt x="112" y="94"/>
                      </a:lnTo>
                      <a:lnTo>
                        <a:pt x="99" y="110"/>
                      </a:lnTo>
                      <a:lnTo>
                        <a:pt x="70" y="83"/>
                      </a:lnTo>
                      <a:lnTo>
                        <a:pt x="0" y="65"/>
                      </a:lnTo>
                      <a:lnTo>
                        <a:pt x="16" y="49"/>
                      </a:lnTo>
                      <a:lnTo>
                        <a:pt x="61" y="61"/>
                      </a:lnTo>
                      <a:close/>
                    </a:path>
                  </a:pathLst>
                </a:custGeom>
                <a:solidFill>
                  <a:srgbClr val="0063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297" name="Freeform 483">
                  <a:extLst>
                    <a:ext uri="{FF2B5EF4-FFF2-40B4-BE49-F238E27FC236}">
                      <a16:creationId xmlns:a16="http://schemas.microsoft.com/office/drawing/2014/main" id="{21503EAF-C055-434B-BB0F-1C40372BF138}"/>
                    </a:ext>
                  </a:extLst>
                </p:cNvPr>
                <p:cNvSpPr>
                  <a:spLocks noEditPoints="1"/>
                </p:cNvSpPr>
                <p:nvPr/>
              </p:nvSpPr>
              <p:spPr bwMode="auto">
                <a:xfrm>
                  <a:off x="5576888" y="5416550"/>
                  <a:ext cx="134938" cy="177800"/>
                </a:xfrm>
                <a:custGeom>
                  <a:avLst/>
                  <a:gdLst>
                    <a:gd name="T0" fmla="*/ 33 w 38"/>
                    <a:gd name="T1" fmla="*/ 6 h 50"/>
                    <a:gd name="T2" fmla="*/ 37 w 38"/>
                    <a:gd name="T3" fmla="*/ 17 h 50"/>
                    <a:gd name="T4" fmla="*/ 30 w 38"/>
                    <a:gd name="T5" fmla="*/ 29 h 50"/>
                    <a:gd name="T6" fmla="*/ 27 w 38"/>
                    <a:gd name="T7" fmla="*/ 31 h 50"/>
                    <a:gd name="T8" fmla="*/ 38 w 38"/>
                    <a:gd name="T9" fmla="*/ 44 h 50"/>
                    <a:gd name="T10" fmla="*/ 30 w 38"/>
                    <a:gd name="T11" fmla="*/ 50 h 50"/>
                    <a:gd name="T12" fmla="*/ 0 w 38"/>
                    <a:gd name="T13" fmla="*/ 16 h 50"/>
                    <a:gd name="T14" fmla="*/ 11 w 38"/>
                    <a:gd name="T15" fmla="*/ 6 h 50"/>
                    <a:gd name="T16" fmla="*/ 23 w 38"/>
                    <a:gd name="T17" fmla="*/ 0 h 50"/>
                    <a:gd name="T18" fmla="*/ 33 w 38"/>
                    <a:gd name="T19" fmla="*/ 6 h 50"/>
                    <a:gd name="T20" fmla="*/ 22 w 38"/>
                    <a:gd name="T21" fmla="*/ 25 h 50"/>
                    <a:gd name="T22" fmla="*/ 24 w 38"/>
                    <a:gd name="T23" fmla="*/ 23 h 50"/>
                    <a:gd name="T24" fmla="*/ 28 w 38"/>
                    <a:gd name="T25" fmla="*/ 18 h 50"/>
                    <a:gd name="T26" fmla="*/ 26 w 38"/>
                    <a:gd name="T27" fmla="*/ 12 h 50"/>
                    <a:gd name="T28" fmla="*/ 21 w 38"/>
                    <a:gd name="T29" fmla="*/ 10 h 50"/>
                    <a:gd name="T30" fmla="*/ 16 w 38"/>
                    <a:gd name="T31" fmla="*/ 12 h 50"/>
                    <a:gd name="T32" fmla="*/ 13 w 38"/>
                    <a:gd name="T33" fmla="*/ 15 h 50"/>
                    <a:gd name="T34" fmla="*/ 22 w 38"/>
                    <a:gd name="T35" fmla="*/ 25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8" h="50">
                      <a:moveTo>
                        <a:pt x="33" y="6"/>
                      </a:moveTo>
                      <a:cubicBezTo>
                        <a:pt x="36" y="9"/>
                        <a:pt x="38" y="13"/>
                        <a:pt x="37" y="17"/>
                      </a:cubicBezTo>
                      <a:cubicBezTo>
                        <a:pt x="37" y="21"/>
                        <a:pt x="34" y="25"/>
                        <a:pt x="30" y="29"/>
                      </a:cubicBezTo>
                      <a:cubicBezTo>
                        <a:pt x="27" y="31"/>
                        <a:pt x="27" y="31"/>
                        <a:pt x="27" y="31"/>
                      </a:cubicBezTo>
                      <a:cubicBezTo>
                        <a:pt x="38" y="44"/>
                        <a:pt x="38" y="44"/>
                        <a:pt x="38" y="44"/>
                      </a:cubicBezTo>
                      <a:cubicBezTo>
                        <a:pt x="30" y="50"/>
                        <a:pt x="30" y="50"/>
                        <a:pt x="30" y="50"/>
                      </a:cubicBezTo>
                      <a:cubicBezTo>
                        <a:pt x="0" y="16"/>
                        <a:pt x="0" y="16"/>
                        <a:pt x="0" y="16"/>
                      </a:cubicBezTo>
                      <a:cubicBezTo>
                        <a:pt x="11" y="6"/>
                        <a:pt x="11" y="6"/>
                        <a:pt x="11" y="6"/>
                      </a:cubicBezTo>
                      <a:cubicBezTo>
                        <a:pt x="15" y="2"/>
                        <a:pt x="19" y="1"/>
                        <a:pt x="23" y="0"/>
                      </a:cubicBezTo>
                      <a:cubicBezTo>
                        <a:pt x="27" y="0"/>
                        <a:pt x="30" y="2"/>
                        <a:pt x="33" y="6"/>
                      </a:cubicBezTo>
                      <a:close/>
                      <a:moveTo>
                        <a:pt x="22" y="25"/>
                      </a:moveTo>
                      <a:cubicBezTo>
                        <a:pt x="24" y="23"/>
                        <a:pt x="24" y="23"/>
                        <a:pt x="24" y="23"/>
                      </a:cubicBezTo>
                      <a:cubicBezTo>
                        <a:pt x="26" y="21"/>
                        <a:pt x="27" y="19"/>
                        <a:pt x="28" y="18"/>
                      </a:cubicBezTo>
                      <a:cubicBezTo>
                        <a:pt x="28" y="16"/>
                        <a:pt x="28" y="14"/>
                        <a:pt x="26" y="12"/>
                      </a:cubicBezTo>
                      <a:cubicBezTo>
                        <a:pt x="25" y="11"/>
                        <a:pt x="23" y="10"/>
                        <a:pt x="21" y="10"/>
                      </a:cubicBezTo>
                      <a:cubicBezTo>
                        <a:pt x="20" y="10"/>
                        <a:pt x="18" y="11"/>
                        <a:pt x="16" y="12"/>
                      </a:cubicBezTo>
                      <a:cubicBezTo>
                        <a:pt x="13" y="15"/>
                        <a:pt x="13" y="15"/>
                        <a:pt x="13" y="15"/>
                      </a:cubicBezTo>
                      <a:lnTo>
                        <a:pt x="22" y="25"/>
                      </a:lnTo>
                      <a:close/>
                    </a:path>
                  </a:pathLst>
                </a:custGeom>
                <a:solidFill>
                  <a:srgbClr val="0063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298" name="Freeform 484">
                  <a:extLst>
                    <a:ext uri="{FF2B5EF4-FFF2-40B4-BE49-F238E27FC236}">
                      <a16:creationId xmlns:a16="http://schemas.microsoft.com/office/drawing/2014/main" id="{6133F0C0-CE46-4E9B-84BC-2193BBF5A5A7}"/>
                    </a:ext>
                  </a:extLst>
                </p:cNvPr>
                <p:cNvSpPr>
                  <a:spLocks/>
                </p:cNvSpPr>
                <p:nvPr/>
              </p:nvSpPr>
              <p:spPr bwMode="auto">
                <a:xfrm>
                  <a:off x="5691188" y="5319713"/>
                  <a:ext cx="171450" cy="188913"/>
                </a:xfrm>
                <a:custGeom>
                  <a:avLst/>
                  <a:gdLst>
                    <a:gd name="T0" fmla="*/ 108 w 108"/>
                    <a:gd name="T1" fmla="*/ 85 h 119"/>
                    <a:gd name="T2" fmla="*/ 60 w 108"/>
                    <a:gd name="T3" fmla="*/ 119 h 119"/>
                    <a:gd name="T4" fmla="*/ 0 w 108"/>
                    <a:gd name="T5" fmla="*/ 36 h 119"/>
                    <a:gd name="T6" fmla="*/ 49 w 108"/>
                    <a:gd name="T7" fmla="*/ 0 h 119"/>
                    <a:gd name="T8" fmla="*/ 58 w 108"/>
                    <a:gd name="T9" fmla="*/ 16 h 119"/>
                    <a:gd name="T10" fmla="*/ 29 w 108"/>
                    <a:gd name="T11" fmla="*/ 36 h 119"/>
                    <a:gd name="T12" fmla="*/ 40 w 108"/>
                    <a:gd name="T13" fmla="*/ 56 h 119"/>
                    <a:gd name="T14" fmla="*/ 69 w 108"/>
                    <a:gd name="T15" fmla="*/ 36 h 119"/>
                    <a:gd name="T16" fmla="*/ 81 w 108"/>
                    <a:gd name="T17" fmla="*/ 49 h 119"/>
                    <a:gd name="T18" fmla="*/ 51 w 108"/>
                    <a:gd name="T19" fmla="*/ 70 h 119"/>
                    <a:gd name="T20" fmla="*/ 67 w 108"/>
                    <a:gd name="T21" fmla="*/ 92 h 119"/>
                    <a:gd name="T22" fmla="*/ 96 w 108"/>
                    <a:gd name="T23" fmla="*/ 70 h 119"/>
                    <a:gd name="T24" fmla="*/ 108 w 108"/>
                    <a:gd name="T25" fmla="*/ 85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8" h="119">
                      <a:moveTo>
                        <a:pt x="108" y="85"/>
                      </a:moveTo>
                      <a:lnTo>
                        <a:pt x="60" y="119"/>
                      </a:lnTo>
                      <a:lnTo>
                        <a:pt x="0" y="36"/>
                      </a:lnTo>
                      <a:lnTo>
                        <a:pt x="49" y="0"/>
                      </a:lnTo>
                      <a:lnTo>
                        <a:pt x="58" y="16"/>
                      </a:lnTo>
                      <a:lnTo>
                        <a:pt x="29" y="36"/>
                      </a:lnTo>
                      <a:lnTo>
                        <a:pt x="40" y="56"/>
                      </a:lnTo>
                      <a:lnTo>
                        <a:pt x="69" y="36"/>
                      </a:lnTo>
                      <a:lnTo>
                        <a:pt x="81" y="49"/>
                      </a:lnTo>
                      <a:lnTo>
                        <a:pt x="51" y="70"/>
                      </a:lnTo>
                      <a:lnTo>
                        <a:pt x="67" y="92"/>
                      </a:lnTo>
                      <a:lnTo>
                        <a:pt x="96" y="70"/>
                      </a:lnTo>
                      <a:lnTo>
                        <a:pt x="108" y="85"/>
                      </a:lnTo>
                      <a:close/>
                    </a:path>
                  </a:pathLst>
                </a:custGeom>
                <a:solidFill>
                  <a:srgbClr val="0063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299" name="Freeform 485">
                  <a:extLst>
                    <a:ext uri="{FF2B5EF4-FFF2-40B4-BE49-F238E27FC236}">
                      <a16:creationId xmlns:a16="http://schemas.microsoft.com/office/drawing/2014/main" id="{85F27245-F696-4B4A-9ABB-9054F6A9FAA0}"/>
                    </a:ext>
                  </a:extLst>
                </p:cNvPr>
                <p:cNvSpPr>
                  <a:spLocks noEditPoints="1"/>
                </p:cNvSpPr>
                <p:nvPr/>
              </p:nvSpPr>
              <p:spPr bwMode="auto">
                <a:xfrm>
                  <a:off x="5805488" y="5259388"/>
                  <a:ext cx="192088" cy="180975"/>
                </a:xfrm>
                <a:custGeom>
                  <a:avLst/>
                  <a:gdLst>
                    <a:gd name="T0" fmla="*/ 22 w 54"/>
                    <a:gd name="T1" fmla="*/ 31 h 51"/>
                    <a:gd name="T2" fmla="*/ 31 w 54"/>
                    <a:gd name="T3" fmla="*/ 46 h 51"/>
                    <a:gd name="T4" fmla="*/ 22 w 54"/>
                    <a:gd name="T5" fmla="*/ 51 h 51"/>
                    <a:gd name="T6" fmla="*/ 0 w 54"/>
                    <a:gd name="T7" fmla="*/ 11 h 51"/>
                    <a:gd name="T8" fmla="*/ 12 w 54"/>
                    <a:gd name="T9" fmla="*/ 4 h 51"/>
                    <a:gd name="T10" fmla="*/ 25 w 54"/>
                    <a:gd name="T11" fmla="*/ 1 h 51"/>
                    <a:gd name="T12" fmla="*/ 34 w 54"/>
                    <a:gd name="T13" fmla="*/ 7 h 51"/>
                    <a:gd name="T14" fmla="*/ 36 w 54"/>
                    <a:gd name="T15" fmla="*/ 15 h 51"/>
                    <a:gd name="T16" fmla="*/ 33 w 54"/>
                    <a:gd name="T17" fmla="*/ 22 h 51"/>
                    <a:gd name="T18" fmla="*/ 54 w 54"/>
                    <a:gd name="T19" fmla="*/ 33 h 51"/>
                    <a:gd name="T20" fmla="*/ 45 w 54"/>
                    <a:gd name="T21" fmla="*/ 38 h 51"/>
                    <a:gd name="T22" fmla="*/ 27 w 54"/>
                    <a:gd name="T23" fmla="*/ 28 h 51"/>
                    <a:gd name="T24" fmla="*/ 22 w 54"/>
                    <a:gd name="T25" fmla="*/ 31 h 51"/>
                    <a:gd name="T26" fmla="*/ 18 w 54"/>
                    <a:gd name="T27" fmla="*/ 24 h 51"/>
                    <a:gd name="T28" fmla="*/ 21 w 54"/>
                    <a:gd name="T29" fmla="*/ 22 h 51"/>
                    <a:gd name="T30" fmla="*/ 26 w 54"/>
                    <a:gd name="T31" fmla="*/ 18 h 51"/>
                    <a:gd name="T32" fmla="*/ 26 w 54"/>
                    <a:gd name="T33" fmla="*/ 12 h 51"/>
                    <a:gd name="T34" fmla="*/ 22 w 54"/>
                    <a:gd name="T35" fmla="*/ 9 h 51"/>
                    <a:gd name="T36" fmla="*/ 15 w 54"/>
                    <a:gd name="T37" fmla="*/ 12 h 51"/>
                    <a:gd name="T38" fmla="*/ 12 w 54"/>
                    <a:gd name="T39" fmla="*/ 13 h 51"/>
                    <a:gd name="T40" fmla="*/ 18 w 54"/>
                    <a:gd name="T41" fmla="*/ 24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4" h="51">
                      <a:moveTo>
                        <a:pt x="22" y="31"/>
                      </a:moveTo>
                      <a:cubicBezTo>
                        <a:pt x="31" y="46"/>
                        <a:pt x="31" y="46"/>
                        <a:pt x="31" y="46"/>
                      </a:cubicBezTo>
                      <a:cubicBezTo>
                        <a:pt x="22" y="51"/>
                        <a:pt x="22" y="51"/>
                        <a:pt x="22" y="51"/>
                      </a:cubicBezTo>
                      <a:cubicBezTo>
                        <a:pt x="0" y="11"/>
                        <a:pt x="0" y="11"/>
                        <a:pt x="0" y="11"/>
                      </a:cubicBezTo>
                      <a:cubicBezTo>
                        <a:pt x="12" y="4"/>
                        <a:pt x="12" y="4"/>
                        <a:pt x="12" y="4"/>
                      </a:cubicBezTo>
                      <a:cubicBezTo>
                        <a:pt x="17" y="1"/>
                        <a:pt x="22" y="0"/>
                        <a:pt x="25" y="1"/>
                      </a:cubicBezTo>
                      <a:cubicBezTo>
                        <a:pt x="29" y="1"/>
                        <a:pt x="32" y="3"/>
                        <a:pt x="34" y="7"/>
                      </a:cubicBezTo>
                      <a:cubicBezTo>
                        <a:pt x="36" y="10"/>
                        <a:pt x="36" y="12"/>
                        <a:pt x="36" y="15"/>
                      </a:cubicBezTo>
                      <a:cubicBezTo>
                        <a:pt x="35" y="17"/>
                        <a:pt x="34" y="20"/>
                        <a:pt x="33" y="22"/>
                      </a:cubicBezTo>
                      <a:cubicBezTo>
                        <a:pt x="44" y="28"/>
                        <a:pt x="51" y="31"/>
                        <a:pt x="54" y="33"/>
                      </a:cubicBezTo>
                      <a:cubicBezTo>
                        <a:pt x="45" y="38"/>
                        <a:pt x="45" y="38"/>
                        <a:pt x="45" y="38"/>
                      </a:cubicBezTo>
                      <a:cubicBezTo>
                        <a:pt x="27" y="28"/>
                        <a:pt x="27" y="28"/>
                        <a:pt x="27" y="28"/>
                      </a:cubicBezTo>
                      <a:lnTo>
                        <a:pt x="22" y="31"/>
                      </a:lnTo>
                      <a:close/>
                      <a:moveTo>
                        <a:pt x="18" y="24"/>
                      </a:moveTo>
                      <a:cubicBezTo>
                        <a:pt x="21" y="22"/>
                        <a:pt x="21" y="22"/>
                        <a:pt x="21" y="22"/>
                      </a:cubicBezTo>
                      <a:cubicBezTo>
                        <a:pt x="24" y="21"/>
                        <a:pt x="25" y="19"/>
                        <a:pt x="26" y="18"/>
                      </a:cubicBezTo>
                      <a:cubicBezTo>
                        <a:pt x="27" y="16"/>
                        <a:pt x="27" y="14"/>
                        <a:pt x="26" y="12"/>
                      </a:cubicBezTo>
                      <a:cubicBezTo>
                        <a:pt x="25" y="10"/>
                        <a:pt x="23" y="10"/>
                        <a:pt x="22" y="9"/>
                      </a:cubicBezTo>
                      <a:cubicBezTo>
                        <a:pt x="20" y="9"/>
                        <a:pt x="18" y="10"/>
                        <a:pt x="15" y="12"/>
                      </a:cubicBezTo>
                      <a:cubicBezTo>
                        <a:pt x="12" y="13"/>
                        <a:pt x="12" y="13"/>
                        <a:pt x="12" y="13"/>
                      </a:cubicBezTo>
                      <a:lnTo>
                        <a:pt x="18" y="24"/>
                      </a:lnTo>
                      <a:close/>
                    </a:path>
                  </a:pathLst>
                </a:custGeom>
                <a:solidFill>
                  <a:srgbClr val="0063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300" name="Freeform 486">
                  <a:extLst>
                    <a:ext uri="{FF2B5EF4-FFF2-40B4-BE49-F238E27FC236}">
                      <a16:creationId xmlns:a16="http://schemas.microsoft.com/office/drawing/2014/main" id="{2C0658A2-B47F-44A4-AC5A-5F0D03141214}"/>
                    </a:ext>
                  </a:extLst>
                </p:cNvPr>
                <p:cNvSpPr>
                  <a:spLocks/>
                </p:cNvSpPr>
                <p:nvPr/>
              </p:nvSpPr>
              <p:spPr bwMode="auto">
                <a:xfrm>
                  <a:off x="5954713" y="5191125"/>
                  <a:ext cx="134938" cy="177800"/>
                </a:xfrm>
                <a:custGeom>
                  <a:avLst/>
                  <a:gdLst>
                    <a:gd name="T0" fmla="*/ 37 w 38"/>
                    <a:gd name="T1" fmla="*/ 28 h 50"/>
                    <a:gd name="T2" fmla="*/ 36 w 38"/>
                    <a:gd name="T3" fmla="*/ 39 h 50"/>
                    <a:gd name="T4" fmla="*/ 26 w 38"/>
                    <a:gd name="T5" fmla="*/ 47 h 50"/>
                    <a:gd name="T6" fmla="*/ 13 w 38"/>
                    <a:gd name="T7" fmla="*/ 49 h 50"/>
                    <a:gd name="T8" fmla="*/ 10 w 38"/>
                    <a:gd name="T9" fmla="*/ 41 h 50"/>
                    <a:gd name="T10" fmla="*/ 18 w 38"/>
                    <a:gd name="T11" fmla="*/ 41 h 50"/>
                    <a:gd name="T12" fmla="*/ 24 w 38"/>
                    <a:gd name="T13" fmla="*/ 39 h 50"/>
                    <a:gd name="T14" fmla="*/ 28 w 38"/>
                    <a:gd name="T15" fmla="*/ 36 h 50"/>
                    <a:gd name="T16" fmla="*/ 28 w 38"/>
                    <a:gd name="T17" fmla="*/ 32 h 50"/>
                    <a:gd name="T18" fmla="*/ 27 w 38"/>
                    <a:gd name="T19" fmla="*/ 31 h 50"/>
                    <a:gd name="T20" fmla="*/ 24 w 38"/>
                    <a:gd name="T21" fmla="*/ 29 h 50"/>
                    <a:gd name="T22" fmla="*/ 17 w 38"/>
                    <a:gd name="T23" fmla="*/ 29 h 50"/>
                    <a:gd name="T24" fmla="*/ 10 w 38"/>
                    <a:gd name="T25" fmla="*/ 28 h 50"/>
                    <a:gd name="T26" fmla="*/ 5 w 38"/>
                    <a:gd name="T27" fmla="*/ 25 h 50"/>
                    <a:gd name="T28" fmla="*/ 2 w 38"/>
                    <a:gd name="T29" fmla="*/ 20 h 50"/>
                    <a:gd name="T30" fmla="*/ 2 w 38"/>
                    <a:gd name="T31" fmla="*/ 10 h 50"/>
                    <a:gd name="T32" fmla="*/ 11 w 38"/>
                    <a:gd name="T33" fmla="*/ 3 h 50"/>
                    <a:gd name="T34" fmla="*/ 18 w 38"/>
                    <a:gd name="T35" fmla="*/ 1 h 50"/>
                    <a:gd name="T36" fmla="*/ 25 w 38"/>
                    <a:gd name="T37" fmla="*/ 0 h 50"/>
                    <a:gd name="T38" fmla="*/ 25 w 38"/>
                    <a:gd name="T39" fmla="*/ 8 h 50"/>
                    <a:gd name="T40" fmla="*/ 19 w 38"/>
                    <a:gd name="T41" fmla="*/ 9 h 50"/>
                    <a:gd name="T42" fmla="*/ 14 w 38"/>
                    <a:gd name="T43" fmla="*/ 10 h 50"/>
                    <a:gd name="T44" fmla="*/ 11 w 38"/>
                    <a:gd name="T45" fmla="*/ 13 h 50"/>
                    <a:gd name="T46" fmla="*/ 10 w 38"/>
                    <a:gd name="T47" fmla="*/ 17 h 50"/>
                    <a:gd name="T48" fmla="*/ 12 w 38"/>
                    <a:gd name="T49" fmla="*/ 18 h 50"/>
                    <a:gd name="T50" fmla="*/ 14 w 38"/>
                    <a:gd name="T51" fmla="*/ 19 h 50"/>
                    <a:gd name="T52" fmla="*/ 21 w 38"/>
                    <a:gd name="T53" fmla="*/ 20 h 50"/>
                    <a:gd name="T54" fmla="*/ 32 w 38"/>
                    <a:gd name="T55" fmla="*/ 22 h 50"/>
                    <a:gd name="T56" fmla="*/ 37 w 38"/>
                    <a:gd name="T57" fmla="*/ 28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8" h="50">
                      <a:moveTo>
                        <a:pt x="37" y="28"/>
                      </a:moveTo>
                      <a:cubicBezTo>
                        <a:pt x="38" y="32"/>
                        <a:pt x="38" y="36"/>
                        <a:pt x="36" y="39"/>
                      </a:cubicBezTo>
                      <a:cubicBezTo>
                        <a:pt x="35" y="42"/>
                        <a:pt x="31" y="45"/>
                        <a:pt x="26" y="47"/>
                      </a:cubicBezTo>
                      <a:cubicBezTo>
                        <a:pt x="22" y="49"/>
                        <a:pt x="17" y="50"/>
                        <a:pt x="13" y="49"/>
                      </a:cubicBezTo>
                      <a:cubicBezTo>
                        <a:pt x="10" y="41"/>
                        <a:pt x="10" y="41"/>
                        <a:pt x="10" y="41"/>
                      </a:cubicBezTo>
                      <a:cubicBezTo>
                        <a:pt x="13" y="41"/>
                        <a:pt x="16" y="41"/>
                        <a:pt x="18" y="41"/>
                      </a:cubicBezTo>
                      <a:cubicBezTo>
                        <a:pt x="20" y="41"/>
                        <a:pt x="22" y="40"/>
                        <a:pt x="24" y="39"/>
                      </a:cubicBezTo>
                      <a:cubicBezTo>
                        <a:pt x="26" y="39"/>
                        <a:pt x="27" y="38"/>
                        <a:pt x="28" y="36"/>
                      </a:cubicBezTo>
                      <a:cubicBezTo>
                        <a:pt x="29" y="35"/>
                        <a:pt x="29" y="34"/>
                        <a:pt x="28" y="32"/>
                      </a:cubicBezTo>
                      <a:cubicBezTo>
                        <a:pt x="28" y="32"/>
                        <a:pt x="27" y="31"/>
                        <a:pt x="27" y="31"/>
                      </a:cubicBezTo>
                      <a:cubicBezTo>
                        <a:pt x="26" y="30"/>
                        <a:pt x="25" y="30"/>
                        <a:pt x="24" y="29"/>
                      </a:cubicBezTo>
                      <a:cubicBezTo>
                        <a:pt x="23" y="29"/>
                        <a:pt x="20" y="29"/>
                        <a:pt x="17" y="29"/>
                      </a:cubicBezTo>
                      <a:cubicBezTo>
                        <a:pt x="14" y="29"/>
                        <a:pt x="12" y="28"/>
                        <a:pt x="10" y="28"/>
                      </a:cubicBezTo>
                      <a:cubicBezTo>
                        <a:pt x="8" y="27"/>
                        <a:pt x="7" y="26"/>
                        <a:pt x="5" y="25"/>
                      </a:cubicBezTo>
                      <a:cubicBezTo>
                        <a:pt x="4" y="24"/>
                        <a:pt x="3" y="22"/>
                        <a:pt x="2" y="20"/>
                      </a:cubicBezTo>
                      <a:cubicBezTo>
                        <a:pt x="0" y="17"/>
                        <a:pt x="0" y="13"/>
                        <a:pt x="2" y="10"/>
                      </a:cubicBezTo>
                      <a:cubicBezTo>
                        <a:pt x="4" y="7"/>
                        <a:pt x="7" y="4"/>
                        <a:pt x="11" y="3"/>
                      </a:cubicBezTo>
                      <a:cubicBezTo>
                        <a:pt x="13" y="2"/>
                        <a:pt x="16" y="1"/>
                        <a:pt x="18" y="1"/>
                      </a:cubicBezTo>
                      <a:cubicBezTo>
                        <a:pt x="20" y="0"/>
                        <a:pt x="22" y="0"/>
                        <a:pt x="25" y="0"/>
                      </a:cubicBezTo>
                      <a:cubicBezTo>
                        <a:pt x="25" y="8"/>
                        <a:pt x="25" y="8"/>
                        <a:pt x="25" y="8"/>
                      </a:cubicBezTo>
                      <a:cubicBezTo>
                        <a:pt x="22" y="8"/>
                        <a:pt x="20" y="9"/>
                        <a:pt x="19" y="9"/>
                      </a:cubicBezTo>
                      <a:cubicBezTo>
                        <a:pt x="17" y="9"/>
                        <a:pt x="15" y="9"/>
                        <a:pt x="14" y="10"/>
                      </a:cubicBezTo>
                      <a:cubicBezTo>
                        <a:pt x="12" y="11"/>
                        <a:pt x="11" y="12"/>
                        <a:pt x="11" y="13"/>
                      </a:cubicBezTo>
                      <a:cubicBezTo>
                        <a:pt x="10" y="14"/>
                        <a:pt x="10" y="15"/>
                        <a:pt x="10" y="17"/>
                      </a:cubicBezTo>
                      <a:cubicBezTo>
                        <a:pt x="11" y="17"/>
                        <a:pt x="11" y="18"/>
                        <a:pt x="12" y="18"/>
                      </a:cubicBezTo>
                      <a:cubicBezTo>
                        <a:pt x="12" y="19"/>
                        <a:pt x="13" y="19"/>
                        <a:pt x="14" y="19"/>
                      </a:cubicBezTo>
                      <a:cubicBezTo>
                        <a:pt x="15" y="20"/>
                        <a:pt x="18" y="20"/>
                        <a:pt x="21" y="20"/>
                      </a:cubicBezTo>
                      <a:cubicBezTo>
                        <a:pt x="26" y="20"/>
                        <a:pt x="29" y="21"/>
                        <a:pt x="32" y="22"/>
                      </a:cubicBezTo>
                      <a:cubicBezTo>
                        <a:pt x="34" y="24"/>
                        <a:pt x="36" y="26"/>
                        <a:pt x="37" y="28"/>
                      </a:cubicBezTo>
                      <a:close/>
                    </a:path>
                  </a:pathLst>
                </a:custGeom>
                <a:solidFill>
                  <a:srgbClr val="0063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301" name="Freeform 487">
                  <a:extLst>
                    <a:ext uri="{FF2B5EF4-FFF2-40B4-BE49-F238E27FC236}">
                      <a16:creationId xmlns:a16="http://schemas.microsoft.com/office/drawing/2014/main" id="{C18D03BD-CB33-4B93-8FB0-AF0260FB037F}"/>
                    </a:ext>
                  </a:extLst>
                </p:cNvPr>
                <p:cNvSpPr>
                  <a:spLocks noEditPoints="1"/>
                </p:cNvSpPr>
                <p:nvPr/>
              </p:nvSpPr>
              <p:spPr bwMode="auto">
                <a:xfrm>
                  <a:off x="6078538" y="5153025"/>
                  <a:ext cx="125413" cy="173038"/>
                </a:xfrm>
                <a:custGeom>
                  <a:avLst/>
                  <a:gdLst>
                    <a:gd name="T0" fmla="*/ 34 w 35"/>
                    <a:gd name="T1" fmla="*/ 10 h 49"/>
                    <a:gd name="T2" fmla="*/ 33 w 35"/>
                    <a:gd name="T3" fmla="*/ 22 h 49"/>
                    <a:gd name="T4" fmla="*/ 21 w 35"/>
                    <a:gd name="T5" fmla="*/ 30 h 49"/>
                    <a:gd name="T6" fmla="*/ 17 w 35"/>
                    <a:gd name="T7" fmla="*/ 31 h 49"/>
                    <a:gd name="T8" fmla="*/ 22 w 35"/>
                    <a:gd name="T9" fmla="*/ 46 h 49"/>
                    <a:gd name="T10" fmla="*/ 12 w 35"/>
                    <a:gd name="T11" fmla="*/ 49 h 49"/>
                    <a:gd name="T12" fmla="*/ 0 w 35"/>
                    <a:gd name="T13" fmla="*/ 5 h 49"/>
                    <a:gd name="T14" fmla="*/ 14 w 35"/>
                    <a:gd name="T15" fmla="*/ 1 h 49"/>
                    <a:gd name="T16" fmla="*/ 27 w 35"/>
                    <a:gd name="T17" fmla="*/ 1 h 49"/>
                    <a:gd name="T18" fmla="*/ 34 w 35"/>
                    <a:gd name="T19" fmla="*/ 10 h 49"/>
                    <a:gd name="T20" fmla="*/ 15 w 35"/>
                    <a:gd name="T21" fmla="*/ 23 h 49"/>
                    <a:gd name="T22" fmla="*/ 18 w 35"/>
                    <a:gd name="T23" fmla="*/ 22 h 49"/>
                    <a:gd name="T24" fmla="*/ 24 w 35"/>
                    <a:gd name="T25" fmla="*/ 19 h 49"/>
                    <a:gd name="T26" fmla="*/ 25 w 35"/>
                    <a:gd name="T27" fmla="*/ 13 h 49"/>
                    <a:gd name="T28" fmla="*/ 21 w 35"/>
                    <a:gd name="T29" fmla="*/ 9 h 49"/>
                    <a:gd name="T30" fmla="*/ 15 w 35"/>
                    <a:gd name="T31" fmla="*/ 9 h 49"/>
                    <a:gd name="T32" fmla="*/ 11 w 35"/>
                    <a:gd name="T33" fmla="*/ 10 h 49"/>
                    <a:gd name="T34" fmla="*/ 15 w 35"/>
                    <a:gd name="T35" fmla="*/ 23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5" h="49">
                      <a:moveTo>
                        <a:pt x="34" y="10"/>
                      </a:moveTo>
                      <a:cubicBezTo>
                        <a:pt x="35" y="15"/>
                        <a:pt x="35" y="19"/>
                        <a:pt x="33" y="22"/>
                      </a:cubicBezTo>
                      <a:cubicBezTo>
                        <a:pt x="30" y="26"/>
                        <a:pt x="27" y="28"/>
                        <a:pt x="21" y="30"/>
                      </a:cubicBezTo>
                      <a:cubicBezTo>
                        <a:pt x="17" y="31"/>
                        <a:pt x="17" y="31"/>
                        <a:pt x="17" y="31"/>
                      </a:cubicBezTo>
                      <a:cubicBezTo>
                        <a:pt x="22" y="46"/>
                        <a:pt x="22" y="46"/>
                        <a:pt x="22" y="46"/>
                      </a:cubicBezTo>
                      <a:cubicBezTo>
                        <a:pt x="12" y="49"/>
                        <a:pt x="12" y="49"/>
                        <a:pt x="12" y="49"/>
                      </a:cubicBezTo>
                      <a:cubicBezTo>
                        <a:pt x="0" y="5"/>
                        <a:pt x="0" y="5"/>
                        <a:pt x="0" y="5"/>
                      </a:cubicBezTo>
                      <a:cubicBezTo>
                        <a:pt x="14" y="1"/>
                        <a:pt x="14" y="1"/>
                        <a:pt x="14" y="1"/>
                      </a:cubicBezTo>
                      <a:cubicBezTo>
                        <a:pt x="19" y="0"/>
                        <a:pt x="23" y="0"/>
                        <a:pt x="27" y="1"/>
                      </a:cubicBezTo>
                      <a:cubicBezTo>
                        <a:pt x="30" y="3"/>
                        <a:pt x="33" y="6"/>
                        <a:pt x="34" y="10"/>
                      </a:cubicBezTo>
                      <a:close/>
                      <a:moveTo>
                        <a:pt x="15" y="23"/>
                      </a:moveTo>
                      <a:cubicBezTo>
                        <a:pt x="18" y="22"/>
                        <a:pt x="18" y="22"/>
                        <a:pt x="18" y="22"/>
                      </a:cubicBezTo>
                      <a:cubicBezTo>
                        <a:pt x="21" y="21"/>
                        <a:pt x="23" y="20"/>
                        <a:pt x="24" y="19"/>
                      </a:cubicBezTo>
                      <a:cubicBezTo>
                        <a:pt x="25" y="17"/>
                        <a:pt x="25" y="15"/>
                        <a:pt x="25" y="13"/>
                      </a:cubicBezTo>
                      <a:cubicBezTo>
                        <a:pt x="24" y="11"/>
                        <a:pt x="23" y="10"/>
                        <a:pt x="21" y="9"/>
                      </a:cubicBezTo>
                      <a:cubicBezTo>
                        <a:pt x="20" y="8"/>
                        <a:pt x="18" y="8"/>
                        <a:pt x="15" y="9"/>
                      </a:cubicBezTo>
                      <a:cubicBezTo>
                        <a:pt x="11" y="10"/>
                        <a:pt x="11" y="10"/>
                        <a:pt x="11" y="10"/>
                      </a:cubicBezTo>
                      <a:lnTo>
                        <a:pt x="15" y="23"/>
                      </a:lnTo>
                      <a:close/>
                    </a:path>
                  </a:pathLst>
                </a:custGeom>
                <a:solidFill>
                  <a:srgbClr val="0063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302" name="Freeform 488">
                  <a:extLst>
                    <a:ext uri="{FF2B5EF4-FFF2-40B4-BE49-F238E27FC236}">
                      <a16:creationId xmlns:a16="http://schemas.microsoft.com/office/drawing/2014/main" id="{43243BBC-E179-4E78-B1A6-F0A06DB9197B}"/>
                    </a:ext>
                  </a:extLst>
                </p:cNvPr>
                <p:cNvSpPr>
                  <a:spLocks/>
                </p:cNvSpPr>
                <p:nvPr/>
              </p:nvSpPr>
              <p:spPr bwMode="auto">
                <a:xfrm>
                  <a:off x="6221413" y="5116513"/>
                  <a:ext cx="120650" cy="174625"/>
                </a:xfrm>
                <a:custGeom>
                  <a:avLst/>
                  <a:gdLst>
                    <a:gd name="T0" fmla="*/ 76 w 76"/>
                    <a:gd name="T1" fmla="*/ 101 h 110"/>
                    <a:gd name="T2" fmla="*/ 18 w 76"/>
                    <a:gd name="T3" fmla="*/ 110 h 110"/>
                    <a:gd name="T4" fmla="*/ 0 w 76"/>
                    <a:gd name="T5" fmla="*/ 9 h 110"/>
                    <a:gd name="T6" fmla="*/ 58 w 76"/>
                    <a:gd name="T7" fmla="*/ 0 h 110"/>
                    <a:gd name="T8" fmla="*/ 60 w 76"/>
                    <a:gd name="T9" fmla="*/ 18 h 110"/>
                    <a:gd name="T10" fmla="*/ 25 w 76"/>
                    <a:gd name="T11" fmla="*/ 23 h 110"/>
                    <a:gd name="T12" fmla="*/ 29 w 76"/>
                    <a:gd name="T13" fmla="*/ 45 h 110"/>
                    <a:gd name="T14" fmla="*/ 63 w 76"/>
                    <a:gd name="T15" fmla="*/ 41 h 110"/>
                    <a:gd name="T16" fmla="*/ 65 w 76"/>
                    <a:gd name="T17" fmla="*/ 56 h 110"/>
                    <a:gd name="T18" fmla="*/ 31 w 76"/>
                    <a:gd name="T19" fmla="*/ 63 h 110"/>
                    <a:gd name="T20" fmla="*/ 36 w 76"/>
                    <a:gd name="T21" fmla="*/ 90 h 110"/>
                    <a:gd name="T22" fmla="*/ 74 w 76"/>
                    <a:gd name="T23" fmla="*/ 83 h 110"/>
                    <a:gd name="T24" fmla="*/ 76 w 76"/>
                    <a:gd name="T25" fmla="*/ 101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6" h="110">
                      <a:moveTo>
                        <a:pt x="76" y="101"/>
                      </a:moveTo>
                      <a:lnTo>
                        <a:pt x="18" y="110"/>
                      </a:lnTo>
                      <a:lnTo>
                        <a:pt x="0" y="9"/>
                      </a:lnTo>
                      <a:lnTo>
                        <a:pt x="58" y="0"/>
                      </a:lnTo>
                      <a:lnTo>
                        <a:pt x="60" y="18"/>
                      </a:lnTo>
                      <a:lnTo>
                        <a:pt x="25" y="23"/>
                      </a:lnTo>
                      <a:lnTo>
                        <a:pt x="29" y="45"/>
                      </a:lnTo>
                      <a:lnTo>
                        <a:pt x="63" y="41"/>
                      </a:lnTo>
                      <a:lnTo>
                        <a:pt x="65" y="56"/>
                      </a:lnTo>
                      <a:lnTo>
                        <a:pt x="31" y="63"/>
                      </a:lnTo>
                      <a:lnTo>
                        <a:pt x="36" y="90"/>
                      </a:lnTo>
                      <a:lnTo>
                        <a:pt x="74" y="83"/>
                      </a:lnTo>
                      <a:lnTo>
                        <a:pt x="76" y="101"/>
                      </a:lnTo>
                      <a:close/>
                    </a:path>
                  </a:pathLst>
                </a:custGeom>
                <a:solidFill>
                  <a:srgbClr val="0063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303" name="Freeform 489">
                  <a:extLst>
                    <a:ext uri="{FF2B5EF4-FFF2-40B4-BE49-F238E27FC236}">
                      <a16:creationId xmlns:a16="http://schemas.microsoft.com/office/drawing/2014/main" id="{97DB3FC3-3EB8-4F52-9385-3A82A3A880A7}"/>
                    </a:ext>
                  </a:extLst>
                </p:cNvPr>
                <p:cNvSpPr>
                  <a:spLocks/>
                </p:cNvSpPr>
                <p:nvPr/>
              </p:nvSpPr>
              <p:spPr bwMode="auto">
                <a:xfrm>
                  <a:off x="6353175" y="5102225"/>
                  <a:ext cx="123825" cy="171450"/>
                </a:xfrm>
                <a:custGeom>
                  <a:avLst/>
                  <a:gdLst>
                    <a:gd name="T0" fmla="*/ 20 w 35"/>
                    <a:gd name="T1" fmla="*/ 8 h 48"/>
                    <a:gd name="T2" fmla="*/ 12 w 35"/>
                    <a:gd name="T3" fmla="*/ 13 h 48"/>
                    <a:gd name="T4" fmla="*/ 10 w 35"/>
                    <a:gd name="T5" fmla="*/ 25 h 48"/>
                    <a:gd name="T6" fmla="*/ 23 w 35"/>
                    <a:gd name="T7" fmla="*/ 39 h 48"/>
                    <a:gd name="T8" fmla="*/ 34 w 35"/>
                    <a:gd name="T9" fmla="*/ 36 h 48"/>
                    <a:gd name="T10" fmla="*/ 35 w 35"/>
                    <a:gd name="T11" fmla="*/ 44 h 48"/>
                    <a:gd name="T12" fmla="*/ 22 w 35"/>
                    <a:gd name="T13" fmla="*/ 47 h 48"/>
                    <a:gd name="T14" fmla="*/ 7 w 35"/>
                    <a:gd name="T15" fmla="*/ 42 h 48"/>
                    <a:gd name="T16" fmla="*/ 0 w 35"/>
                    <a:gd name="T17" fmla="*/ 25 h 48"/>
                    <a:gd name="T18" fmla="*/ 2 w 35"/>
                    <a:gd name="T19" fmla="*/ 13 h 48"/>
                    <a:gd name="T20" fmla="*/ 9 w 35"/>
                    <a:gd name="T21" fmla="*/ 4 h 48"/>
                    <a:gd name="T22" fmla="*/ 20 w 35"/>
                    <a:gd name="T23" fmla="*/ 0 h 48"/>
                    <a:gd name="T24" fmla="*/ 33 w 35"/>
                    <a:gd name="T25" fmla="*/ 3 h 48"/>
                    <a:gd name="T26" fmla="*/ 31 w 35"/>
                    <a:gd name="T27" fmla="*/ 11 h 48"/>
                    <a:gd name="T28" fmla="*/ 26 w 35"/>
                    <a:gd name="T29" fmla="*/ 9 h 48"/>
                    <a:gd name="T30" fmla="*/ 20 w 35"/>
                    <a:gd name="T31" fmla="*/ 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5" h="48">
                      <a:moveTo>
                        <a:pt x="20" y="8"/>
                      </a:moveTo>
                      <a:cubicBezTo>
                        <a:pt x="17" y="9"/>
                        <a:pt x="14" y="10"/>
                        <a:pt x="12" y="13"/>
                      </a:cubicBezTo>
                      <a:cubicBezTo>
                        <a:pt x="10" y="16"/>
                        <a:pt x="10" y="20"/>
                        <a:pt x="10" y="25"/>
                      </a:cubicBezTo>
                      <a:cubicBezTo>
                        <a:pt x="11" y="35"/>
                        <a:pt x="15" y="40"/>
                        <a:pt x="23" y="39"/>
                      </a:cubicBezTo>
                      <a:cubicBezTo>
                        <a:pt x="26" y="39"/>
                        <a:pt x="30" y="38"/>
                        <a:pt x="34" y="36"/>
                      </a:cubicBezTo>
                      <a:cubicBezTo>
                        <a:pt x="35" y="44"/>
                        <a:pt x="35" y="44"/>
                        <a:pt x="35" y="44"/>
                      </a:cubicBezTo>
                      <a:cubicBezTo>
                        <a:pt x="31" y="46"/>
                        <a:pt x="27" y="47"/>
                        <a:pt x="22" y="47"/>
                      </a:cubicBezTo>
                      <a:cubicBezTo>
                        <a:pt x="16" y="48"/>
                        <a:pt x="10" y="46"/>
                        <a:pt x="7" y="42"/>
                      </a:cubicBezTo>
                      <a:cubicBezTo>
                        <a:pt x="3" y="38"/>
                        <a:pt x="1" y="33"/>
                        <a:pt x="0" y="25"/>
                      </a:cubicBezTo>
                      <a:cubicBezTo>
                        <a:pt x="0" y="21"/>
                        <a:pt x="0" y="16"/>
                        <a:pt x="2" y="13"/>
                      </a:cubicBezTo>
                      <a:cubicBezTo>
                        <a:pt x="3" y="9"/>
                        <a:pt x="6" y="6"/>
                        <a:pt x="9" y="4"/>
                      </a:cubicBezTo>
                      <a:cubicBezTo>
                        <a:pt x="12" y="2"/>
                        <a:pt x="15" y="1"/>
                        <a:pt x="20" y="0"/>
                      </a:cubicBezTo>
                      <a:cubicBezTo>
                        <a:pt x="24" y="0"/>
                        <a:pt x="29" y="1"/>
                        <a:pt x="33" y="3"/>
                      </a:cubicBezTo>
                      <a:cubicBezTo>
                        <a:pt x="31" y="11"/>
                        <a:pt x="31" y="11"/>
                        <a:pt x="31" y="11"/>
                      </a:cubicBezTo>
                      <a:cubicBezTo>
                        <a:pt x="29" y="10"/>
                        <a:pt x="27" y="9"/>
                        <a:pt x="26" y="9"/>
                      </a:cubicBezTo>
                      <a:cubicBezTo>
                        <a:pt x="24" y="8"/>
                        <a:pt x="22" y="8"/>
                        <a:pt x="20" y="8"/>
                      </a:cubicBezTo>
                      <a:close/>
                    </a:path>
                  </a:pathLst>
                </a:custGeom>
                <a:solidFill>
                  <a:srgbClr val="0063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304" name="Freeform 490">
                  <a:extLst>
                    <a:ext uri="{FF2B5EF4-FFF2-40B4-BE49-F238E27FC236}">
                      <a16:creationId xmlns:a16="http://schemas.microsoft.com/office/drawing/2014/main" id="{C39D4474-0420-4FDD-90A6-44C497B951A6}"/>
                    </a:ext>
                  </a:extLst>
                </p:cNvPr>
                <p:cNvSpPr>
                  <a:spLocks/>
                </p:cNvSpPr>
                <p:nvPr/>
              </p:nvSpPr>
              <p:spPr bwMode="auto">
                <a:xfrm>
                  <a:off x="6502400" y="5102225"/>
                  <a:ext cx="34925" cy="163513"/>
                </a:xfrm>
                <a:custGeom>
                  <a:avLst/>
                  <a:gdLst>
                    <a:gd name="T0" fmla="*/ 0 w 22"/>
                    <a:gd name="T1" fmla="*/ 103 h 103"/>
                    <a:gd name="T2" fmla="*/ 2 w 22"/>
                    <a:gd name="T3" fmla="*/ 0 h 103"/>
                    <a:gd name="T4" fmla="*/ 22 w 22"/>
                    <a:gd name="T5" fmla="*/ 0 h 103"/>
                    <a:gd name="T6" fmla="*/ 22 w 22"/>
                    <a:gd name="T7" fmla="*/ 103 h 103"/>
                    <a:gd name="T8" fmla="*/ 0 w 22"/>
                    <a:gd name="T9" fmla="*/ 103 h 103"/>
                  </a:gdLst>
                  <a:ahLst/>
                  <a:cxnLst>
                    <a:cxn ang="0">
                      <a:pos x="T0" y="T1"/>
                    </a:cxn>
                    <a:cxn ang="0">
                      <a:pos x="T2" y="T3"/>
                    </a:cxn>
                    <a:cxn ang="0">
                      <a:pos x="T4" y="T5"/>
                    </a:cxn>
                    <a:cxn ang="0">
                      <a:pos x="T6" y="T7"/>
                    </a:cxn>
                    <a:cxn ang="0">
                      <a:pos x="T8" y="T9"/>
                    </a:cxn>
                  </a:cxnLst>
                  <a:rect l="0" t="0" r="r" b="b"/>
                  <a:pathLst>
                    <a:path w="22" h="103">
                      <a:moveTo>
                        <a:pt x="0" y="103"/>
                      </a:moveTo>
                      <a:lnTo>
                        <a:pt x="2" y="0"/>
                      </a:lnTo>
                      <a:lnTo>
                        <a:pt x="22" y="0"/>
                      </a:lnTo>
                      <a:lnTo>
                        <a:pt x="22" y="103"/>
                      </a:lnTo>
                      <a:lnTo>
                        <a:pt x="0" y="103"/>
                      </a:lnTo>
                      <a:close/>
                    </a:path>
                  </a:pathLst>
                </a:custGeom>
                <a:solidFill>
                  <a:srgbClr val="0063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305" name="Freeform 491">
                  <a:extLst>
                    <a:ext uri="{FF2B5EF4-FFF2-40B4-BE49-F238E27FC236}">
                      <a16:creationId xmlns:a16="http://schemas.microsoft.com/office/drawing/2014/main" id="{65DDF7A9-59AE-43CD-9D2B-00830ADFD4B8}"/>
                    </a:ext>
                  </a:extLst>
                </p:cNvPr>
                <p:cNvSpPr>
                  <a:spLocks noEditPoints="1"/>
                </p:cNvSpPr>
                <p:nvPr/>
              </p:nvSpPr>
              <p:spPr bwMode="auto">
                <a:xfrm>
                  <a:off x="6551613" y="5110163"/>
                  <a:ext cx="157163" cy="169863"/>
                </a:xfrm>
                <a:custGeom>
                  <a:avLst/>
                  <a:gdLst>
                    <a:gd name="T0" fmla="*/ 34 w 44"/>
                    <a:gd name="T1" fmla="*/ 47 h 48"/>
                    <a:gd name="T2" fmla="*/ 32 w 44"/>
                    <a:gd name="T3" fmla="*/ 36 h 48"/>
                    <a:gd name="T4" fmla="*/ 15 w 44"/>
                    <a:gd name="T5" fmla="*/ 34 h 48"/>
                    <a:gd name="T6" fmla="*/ 11 w 44"/>
                    <a:gd name="T7" fmla="*/ 45 h 48"/>
                    <a:gd name="T8" fmla="*/ 0 w 44"/>
                    <a:gd name="T9" fmla="*/ 44 h 48"/>
                    <a:gd name="T10" fmla="*/ 21 w 44"/>
                    <a:gd name="T11" fmla="*/ 0 h 48"/>
                    <a:gd name="T12" fmla="*/ 33 w 44"/>
                    <a:gd name="T13" fmla="*/ 1 h 48"/>
                    <a:gd name="T14" fmla="*/ 44 w 44"/>
                    <a:gd name="T15" fmla="*/ 48 h 48"/>
                    <a:gd name="T16" fmla="*/ 34 w 44"/>
                    <a:gd name="T17" fmla="*/ 47 h 48"/>
                    <a:gd name="T18" fmla="*/ 30 w 44"/>
                    <a:gd name="T19" fmla="*/ 28 h 48"/>
                    <a:gd name="T20" fmla="*/ 27 w 44"/>
                    <a:gd name="T21" fmla="*/ 11 h 48"/>
                    <a:gd name="T22" fmla="*/ 26 w 44"/>
                    <a:gd name="T23" fmla="*/ 8 h 48"/>
                    <a:gd name="T24" fmla="*/ 18 w 44"/>
                    <a:gd name="T25" fmla="*/ 27 h 48"/>
                    <a:gd name="T26" fmla="*/ 30 w 44"/>
                    <a:gd name="T27" fmla="*/ 2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4" h="48">
                      <a:moveTo>
                        <a:pt x="34" y="47"/>
                      </a:moveTo>
                      <a:cubicBezTo>
                        <a:pt x="32" y="36"/>
                        <a:pt x="32" y="36"/>
                        <a:pt x="32" y="36"/>
                      </a:cubicBezTo>
                      <a:cubicBezTo>
                        <a:pt x="15" y="34"/>
                        <a:pt x="15" y="34"/>
                        <a:pt x="15" y="34"/>
                      </a:cubicBezTo>
                      <a:cubicBezTo>
                        <a:pt x="11" y="45"/>
                        <a:pt x="11" y="45"/>
                        <a:pt x="11" y="45"/>
                      </a:cubicBezTo>
                      <a:cubicBezTo>
                        <a:pt x="0" y="44"/>
                        <a:pt x="0" y="44"/>
                        <a:pt x="0" y="44"/>
                      </a:cubicBezTo>
                      <a:cubicBezTo>
                        <a:pt x="21" y="0"/>
                        <a:pt x="21" y="0"/>
                        <a:pt x="21" y="0"/>
                      </a:cubicBezTo>
                      <a:cubicBezTo>
                        <a:pt x="33" y="1"/>
                        <a:pt x="33" y="1"/>
                        <a:pt x="33" y="1"/>
                      </a:cubicBezTo>
                      <a:cubicBezTo>
                        <a:pt x="44" y="48"/>
                        <a:pt x="44" y="48"/>
                        <a:pt x="44" y="48"/>
                      </a:cubicBezTo>
                      <a:lnTo>
                        <a:pt x="34" y="47"/>
                      </a:lnTo>
                      <a:close/>
                      <a:moveTo>
                        <a:pt x="30" y="28"/>
                      </a:moveTo>
                      <a:cubicBezTo>
                        <a:pt x="28" y="18"/>
                        <a:pt x="27" y="12"/>
                        <a:pt x="27" y="11"/>
                      </a:cubicBezTo>
                      <a:cubicBezTo>
                        <a:pt x="27" y="9"/>
                        <a:pt x="26" y="8"/>
                        <a:pt x="26" y="8"/>
                      </a:cubicBezTo>
                      <a:cubicBezTo>
                        <a:pt x="25" y="10"/>
                        <a:pt x="23" y="16"/>
                        <a:pt x="18" y="27"/>
                      </a:cubicBezTo>
                      <a:lnTo>
                        <a:pt x="30" y="28"/>
                      </a:lnTo>
                      <a:close/>
                    </a:path>
                  </a:pathLst>
                </a:custGeom>
                <a:solidFill>
                  <a:srgbClr val="0063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306" name="Freeform 492">
                  <a:extLst>
                    <a:ext uri="{FF2B5EF4-FFF2-40B4-BE49-F238E27FC236}">
                      <a16:creationId xmlns:a16="http://schemas.microsoft.com/office/drawing/2014/main" id="{425539A4-3167-4D36-A705-B4835BA976D1}"/>
                    </a:ext>
                  </a:extLst>
                </p:cNvPr>
                <p:cNvSpPr>
                  <a:spLocks/>
                </p:cNvSpPr>
                <p:nvPr/>
              </p:nvSpPr>
              <p:spPr bwMode="auto">
                <a:xfrm>
                  <a:off x="6723063" y="5127625"/>
                  <a:ext cx="103188" cy="180975"/>
                </a:xfrm>
                <a:custGeom>
                  <a:avLst/>
                  <a:gdLst>
                    <a:gd name="T0" fmla="*/ 0 w 65"/>
                    <a:gd name="T1" fmla="*/ 101 h 114"/>
                    <a:gd name="T2" fmla="*/ 22 w 65"/>
                    <a:gd name="T3" fmla="*/ 0 h 114"/>
                    <a:gd name="T4" fmla="*/ 43 w 65"/>
                    <a:gd name="T5" fmla="*/ 4 h 114"/>
                    <a:gd name="T6" fmla="*/ 25 w 65"/>
                    <a:gd name="T7" fmla="*/ 87 h 114"/>
                    <a:gd name="T8" fmla="*/ 65 w 65"/>
                    <a:gd name="T9" fmla="*/ 96 h 114"/>
                    <a:gd name="T10" fmla="*/ 61 w 65"/>
                    <a:gd name="T11" fmla="*/ 114 h 114"/>
                    <a:gd name="T12" fmla="*/ 0 w 65"/>
                    <a:gd name="T13" fmla="*/ 101 h 114"/>
                  </a:gdLst>
                  <a:ahLst/>
                  <a:cxnLst>
                    <a:cxn ang="0">
                      <a:pos x="T0" y="T1"/>
                    </a:cxn>
                    <a:cxn ang="0">
                      <a:pos x="T2" y="T3"/>
                    </a:cxn>
                    <a:cxn ang="0">
                      <a:pos x="T4" y="T5"/>
                    </a:cxn>
                    <a:cxn ang="0">
                      <a:pos x="T6" y="T7"/>
                    </a:cxn>
                    <a:cxn ang="0">
                      <a:pos x="T8" y="T9"/>
                    </a:cxn>
                    <a:cxn ang="0">
                      <a:pos x="T10" y="T11"/>
                    </a:cxn>
                    <a:cxn ang="0">
                      <a:pos x="T12" y="T13"/>
                    </a:cxn>
                  </a:cxnLst>
                  <a:rect l="0" t="0" r="r" b="b"/>
                  <a:pathLst>
                    <a:path w="65" h="114">
                      <a:moveTo>
                        <a:pt x="0" y="101"/>
                      </a:moveTo>
                      <a:lnTo>
                        <a:pt x="22" y="0"/>
                      </a:lnTo>
                      <a:lnTo>
                        <a:pt x="43" y="4"/>
                      </a:lnTo>
                      <a:lnTo>
                        <a:pt x="25" y="87"/>
                      </a:lnTo>
                      <a:lnTo>
                        <a:pt x="65" y="96"/>
                      </a:lnTo>
                      <a:lnTo>
                        <a:pt x="61" y="114"/>
                      </a:lnTo>
                      <a:lnTo>
                        <a:pt x="0" y="101"/>
                      </a:lnTo>
                      <a:close/>
                    </a:path>
                  </a:pathLst>
                </a:custGeom>
                <a:solidFill>
                  <a:srgbClr val="0063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307" name="Freeform 493">
                  <a:extLst>
                    <a:ext uri="{FF2B5EF4-FFF2-40B4-BE49-F238E27FC236}">
                      <a16:creationId xmlns:a16="http://schemas.microsoft.com/office/drawing/2014/main" id="{E923D9DC-F7B8-48CA-BFDC-515A406AAD1E}"/>
                    </a:ext>
                  </a:extLst>
                </p:cNvPr>
                <p:cNvSpPr>
                  <a:spLocks/>
                </p:cNvSpPr>
                <p:nvPr/>
              </p:nvSpPr>
              <p:spPr bwMode="auto">
                <a:xfrm>
                  <a:off x="6840538" y="5159375"/>
                  <a:ext cx="82550" cy="166688"/>
                </a:xfrm>
                <a:custGeom>
                  <a:avLst/>
                  <a:gdLst>
                    <a:gd name="T0" fmla="*/ 0 w 52"/>
                    <a:gd name="T1" fmla="*/ 99 h 105"/>
                    <a:gd name="T2" fmla="*/ 31 w 52"/>
                    <a:gd name="T3" fmla="*/ 0 h 105"/>
                    <a:gd name="T4" fmla="*/ 52 w 52"/>
                    <a:gd name="T5" fmla="*/ 7 h 105"/>
                    <a:gd name="T6" fmla="*/ 20 w 52"/>
                    <a:gd name="T7" fmla="*/ 105 h 105"/>
                    <a:gd name="T8" fmla="*/ 0 w 52"/>
                    <a:gd name="T9" fmla="*/ 99 h 105"/>
                  </a:gdLst>
                  <a:ahLst/>
                  <a:cxnLst>
                    <a:cxn ang="0">
                      <a:pos x="T0" y="T1"/>
                    </a:cxn>
                    <a:cxn ang="0">
                      <a:pos x="T2" y="T3"/>
                    </a:cxn>
                    <a:cxn ang="0">
                      <a:pos x="T4" y="T5"/>
                    </a:cxn>
                    <a:cxn ang="0">
                      <a:pos x="T6" y="T7"/>
                    </a:cxn>
                    <a:cxn ang="0">
                      <a:pos x="T8" y="T9"/>
                    </a:cxn>
                  </a:cxnLst>
                  <a:rect l="0" t="0" r="r" b="b"/>
                  <a:pathLst>
                    <a:path w="52" h="105">
                      <a:moveTo>
                        <a:pt x="0" y="99"/>
                      </a:moveTo>
                      <a:lnTo>
                        <a:pt x="31" y="0"/>
                      </a:lnTo>
                      <a:lnTo>
                        <a:pt x="52" y="7"/>
                      </a:lnTo>
                      <a:lnTo>
                        <a:pt x="20" y="105"/>
                      </a:lnTo>
                      <a:lnTo>
                        <a:pt x="0" y="99"/>
                      </a:lnTo>
                      <a:close/>
                    </a:path>
                  </a:pathLst>
                </a:custGeom>
                <a:solidFill>
                  <a:srgbClr val="0063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308" name="Freeform 494">
                  <a:extLst>
                    <a:ext uri="{FF2B5EF4-FFF2-40B4-BE49-F238E27FC236}">
                      <a16:creationId xmlns:a16="http://schemas.microsoft.com/office/drawing/2014/main" id="{B0B16900-BA75-4BD1-ABA8-8266DAE67CDC}"/>
                    </a:ext>
                  </a:extLst>
                </p:cNvPr>
                <p:cNvSpPr>
                  <a:spLocks/>
                </p:cNvSpPr>
                <p:nvPr/>
              </p:nvSpPr>
              <p:spPr bwMode="auto">
                <a:xfrm>
                  <a:off x="6894513" y="5181600"/>
                  <a:ext cx="169863" cy="195263"/>
                </a:xfrm>
                <a:custGeom>
                  <a:avLst/>
                  <a:gdLst>
                    <a:gd name="T0" fmla="*/ 69 w 107"/>
                    <a:gd name="T1" fmla="*/ 123 h 123"/>
                    <a:gd name="T2" fmla="*/ 0 w 107"/>
                    <a:gd name="T3" fmla="*/ 94 h 123"/>
                    <a:gd name="T4" fmla="*/ 4 w 107"/>
                    <a:gd name="T5" fmla="*/ 83 h 123"/>
                    <a:gd name="T6" fmla="*/ 76 w 107"/>
                    <a:gd name="T7" fmla="*/ 35 h 123"/>
                    <a:gd name="T8" fmla="*/ 31 w 107"/>
                    <a:gd name="T9" fmla="*/ 17 h 123"/>
                    <a:gd name="T10" fmla="*/ 38 w 107"/>
                    <a:gd name="T11" fmla="*/ 0 h 123"/>
                    <a:gd name="T12" fmla="*/ 107 w 107"/>
                    <a:gd name="T13" fmla="*/ 29 h 123"/>
                    <a:gd name="T14" fmla="*/ 100 w 107"/>
                    <a:gd name="T15" fmla="*/ 42 h 123"/>
                    <a:gd name="T16" fmla="*/ 29 w 107"/>
                    <a:gd name="T17" fmla="*/ 87 h 123"/>
                    <a:gd name="T18" fmla="*/ 76 w 107"/>
                    <a:gd name="T19" fmla="*/ 107 h 123"/>
                    <a:gd name="T20" fmla="*/ 69 w 107"/>
                    <a:gd name="T21" fmla="*/ 123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7" h="123">
                      <a:moveTo>
                        <a:pt x="69" y="123"/>
                      </a:moveTo>
                      <a:lnTo>
                        <a:pt x="0" y="94"/>
                      </a:lnTo>
                      <a:lnTo>
                        <a:pt x="4" y="83"/>
                      </a:lnTo>
                      <a:lnTo>
                        <a:pt x="76" y="35"/>
                      </a:lnTo>
                      <a:lnTo>
                        <a:pt x="31" y="17"/>
                      </a:lnTo>
                      <a:lnTo>
                        <a:pt x="38" y="0"/>
                      </a:lnTo>
                      <a:lnTo>
                        <a:pt x="107" y="29"/>
                      </a:lnTo>
                      <a:lnTo>
                        <a:pt x="100" y="42"/>
                      </a:lnTo>
                      <a:lnTo>
                        <a:pt x="29" y="87"/>
                      </a:lnTo>
                      <a:lnTo>
                        <a:pt x="76" y="107"/>
                      </a:lnTo>
                      <a:lnTo>
                        <a:pt x="69" y="123"/>
                      </a:lnTo>
                      <a:close/>
                    </a:path>
                  </a:pathLst>
                </a:custGeom>
                <a:solidFill>
                  <a:srgbClr val="0063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309" name="Freeform 495">
                  <a:extLst>
                    <a:ext uri="{FF2B5EF4-FFF2-40B4-BE49-F238E27FC236}">
                      <a16:creationId xmlns:a16="http://schemas.microsoft.com/office/drawing/2014/main" id="{E578EF07-F82E-480E-BC47-0022B794C5EF}"/>
                    </a:ext>
                  </a:extLst>
                </p:cNvPr>
                <p:cNvSpPr>
                  <a:spLocks noEditPoints="1"/>
                </p:cNvSpPr>
                <p:nvPr/>
              </p:nvSpPr>
              <p:spPr bwMode="auto">
                <a:xfrm>
                  <a:off x="7007225" y="5265738"/>
                  <a:ext cx="168275" cy="188913"/>
                </a:xfrm>
                <a:custGeom>
                  <a:avLst/>
                  <a:gdLst>
                    <a:gd name="T0" fmla="*/ 30 w 47"/>
                    <a:gd name="T1" fmla="*/ 48 h 53"/>
                    <a:gd name="T2" fmla="*/ 32 w 47"/>
                    <a:gd name="T3" fmla="*/ 37 h 53"/>
                    <a:gd name="T4" fmla="*/ 18 w 47"/>
                    <a:gd name="T5" fmla="*/ 29 h 53"/>
                    <a:gd name="T6" fmla="*/ 10 w 47"/>
                    <a:gd name="T7" fmla="*/ 37 h 53"/>
                    <a:gd name="T8" fmla="*/ 0 w 47"/>
                    <a:gd name="T9" fmla="*/ 32 h 53"/>
                    <a:gd name="T10" fmla="*/ 37 w 47"/>
                    <a:gd name="T11" fmla="*/ 0 h 53"/>
                    <a:gd name="T12" fmla="*/ 47 w 47"/>
                    <a:gd name="T13" fmla="*/ 5 h 53"/>
                    <a:gd name="T14" fmla="*/ 39 w 47"/>
                    <a:gd name="T15" fmla="*/ 53 h 53"/>
                    <a:gd name="T16" fmla="*/ 30 w 47"/>
                    <a:gd name="T17" fmla="*/ 48 h 53"/>
                    <a:gd name="T18" fmla="*/ 34 w 47"/>
                    <a:gd name="T19" fmla="*/ 29 h 53"/>
                    <a:gd name="T20" fmla="*/ 38 w 47"/>
                    <a:gd name="T21" fmla="*/ 12 h 53"/>
                    <a:gd name="T22" fmla="*/ 39 w 47"/>
                    <a:gd name="T23" fmla="*/ 9 h 53"/>
                    <a:gd name="T24" fmla="*/ 24 w 47"/>
                    <a:gd name="T25" fmla="*/ 23 h 53"/>
                    <a:gd name="T26" fmla="*/ 34 w 47"/>
                    <a:gd name="T27" fmla="*/ 29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7" h="53">
                      <a:moveTo>
                        <a:pt x="30" y="48"/>
                      </a:moveTo>
                      <a:cubicBezTo>
                        <a:pt x="32" y="37"/>
                        <a:pt x="32" y="37"/>
                        <a:pt x="32" y="37"/>
                      </a:cubicBezTo>
                      <a:cubicBezTo>
                        <a:pt x="18" y="29"/>
                        <a:pt x="18" y="29"/>
                        <a:pt x="18" y="29"/>
                      </a:cubicBezTo>
                      <a:cubicBezTo>
                        <a:pt x="10" y="37"/>
                        <a:pt x="10" y="37"/>
                        <a:pt x="10" y="37"/>
                      </a:cubicBezTo>
                      <a:cubicBezTo>
                        <a:pt x="0" y="32"/>
                        <a:pt x="0" y="32"/>
                        <a:pt x="0" y="32"/>
                      </a:cubicBezTo>
                      <a:cubicBezTo>
                        <a:pt x="37" y="0"/>
                        <a:pt x="37" y="0"/>
                        <a:pt x="37" y="0"/>
                      </a:cubicBezTo>
                      <a:cubicBezTo>
                        <a:pt x="47" y="5"/>
                        <a:pt x="47" y="5"/>
                        <a:pt x="47" y="5"/>
                      </a:cubicBezTo>
                      <a:cubicBezTo>
                        <a:pt x="39" y="53"/>
                        <a:pt x="39" y="53"/>
                        <a:pt x="39" y="53"/>
                      </a:cubicBezTo>
                      <a:lnTo>
                        <a:pt x="30" y="48"/>
                      </a:lnTo>
                      <a:close/>
                      <a:moveTo>
                        <a:pt x="34" y="29"/>
                      </a:moveTo>
                      <a:cubicBezTo>
                        <a:pt x="36" y="19"/>
                        <a:pt x="38" y="13"/>
                        <a:pt x="38" y="12"/>
                      </a:cubicBezTo>
                      <a:cubicBezTo>
                        <a:pt x="38" y="11"/>
                        <a:pt x="39" y="10"/>
                        <a:pt x="39" y="9"/>
                      </a:cubicBezTo>
                      <a:cubicBezTo>
                        <a:pt x="37" y="11"/>
                        <a:pt x="32" y="16"/>
                        <a:pt x="24" y="23"/>
                      </a:cubicBezTo>
                      <a:lnTo>
                        <a:pt x="34" y="29"/>
                      </a:lnTo>
                      <a:close/>
                    </a:path>
                  </a:pathLst>
                </a:custGeom>
                <a:solidFill>
                  <a:srgbClr val="0063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310" name="Freeform 496">
                  <a:extLst>
                    <a:ext uri="{FF2B5EF4-FFF2-40B4-BE49-F238E27FC236}">
                      <a16:creationId xmlns:a16="http://schemas.microsoft.com/office/drawing/2014/main" id="{9319E4FC-7A2A-463E-B1C9-57D1AC082867}"/>
                    </a:ext>
                  </a:extLst>
                </p:cNvPr>
                <p:cNvSpPr>
                  <a:spLocks/>
                </p:cNvSpPr>
                <p:nvPr/>
              </p:nvSpPr>
              <p:spPr bwMode="auto">
                <a:xfrm>
                  <a:off x="7167563" y="5316538"/>
                  <a:ext cx="160338" cy="177800"/>
                </a:xfrm>
                <a:custGeom>
                  <a:avLst/>
                  <a:gdLst>
                    <a:gd name="T0" fmla="*/ 18 w 101"/>
                    <a:gd name="T1" fmla="*/ 112 h 112"/>
                    <a:gd name="T2" fmla="*/ 0 w 101"/>
                    <a:gd name="T3" fmla="*/ 101 h 112"/>
                    <a:gd name="T4" fmla="*/ 50 w 101"/>
                    <a:gd name="T5" fmla="*/ 31 h 112"/>
                    <a:gd name="T6" fmla="*/ 27 w 101"/>
                    <a:gd name="T7" fmla="*/ 15 h 112"/>
                    <a:gd name="T8" fmla="*/ 38 w 101"/>
                    <a:gd name="T9" fmla="*/ 0 h 112"/>
                    <a:gd name="T10" fmla="*/ 101 w 101"/>
                    <a:gd name="T11" fmla="*/ 45 h 112"/>
                    <a:gd name="T12" fmla="*/ 90 w 101"/>
                    <a:gd name="T13" fmla="*/ 60 h 112"/>
                    <a:gd name="T14" fmla="*/ 67 w 101"/>
                    <a:gd name="T15" fmla="*/ 42 h 112"/>
                    <a:gd name="T16" fmla="*/ 18 w 101"/>
                    <a:gd name="T17" fmla="*/ 11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1" h="112">
                      <a:moveTo>
                        <a:pt x="18" y="112"/>
                      </a:moveTo>
                      <a:lnTo>
                        <a:pt x="0" y="101"/>
                      </a:lnTo>
                      <a:lnTo>
                        <a:pt x="50" y="31"/>
                      </a:lnTo>
                      <a:lnTo>
                        <a:pt x="27" y="15"/>
                      </a:lnTo>
                      <a:lnTo>
                        <a:pt x="38" y="0"/>
                      </a:lnTo>
                      <a:lnTo>
                        <a:pt x="101" y="45"/>
                      </a:lnTo>
                      <a:lnTo>
                        <a:pt x="90" y="60"/>
                      </a:lnTo>
                      <a:lnTo>
                        <a:pt x="67" y="42"/>
                      </a:lnTo>
                      <a:lnTo>
                        <a:pt x="18" y="112"/>
                      </a:lnTo>
                      <a:close/>
                    </a:path>
                  </a:pathLst>
                </a:custGeom>
                <a:solidFill>
                  <a:srgbClr val="0063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311" name="Freeform 497">
                  <a:extLst>
                    <a:ext uri="{FF2B5EF4-FFF2-40B4-BE49-F238E27FC236}">
                      <a16:creationId xmlns:a16="http://schemas.microsoft.com/office/drawing/2014/main" id="{97071888-6D40-4295-9771-934E2790320B}"/>
                    </a:ext>
                  </a:extLst>
                </p:cNvPr>
                <p:cNvSpPr>
                  <a:spLocks/>
                </p:cNvSpPr>
                <p:nvPr/>
              </p:nvSpPr>
              <p:spPr bwMode="auto">
                <a:xfrm>
                  <a:off x="7246938" y="5408613"/>
                  <a:ext cx="130175" cy="146050"/>
                </a:xfrm>
                <a:custGeom>
                  <a:avLst/>
                  <a:gdLst>
                    <a:gd name="T0" fmla="*/ 0 w 82"/>
                    <a:gd name="T1" fmla="*/ 79 h 92"/>
                    <a:gd name="T2" fmla="*/ 67 w 82"/>
                    <a:gd name="T3" fmla="*/ 0 h 92"/>
                    <a:gd name="T4" fmla="*/ 82 w 82"/>
                    <a:gd name="T5" fmla="*/ 14 h 92"/>
                    <a:gd name="T6" fmla="*/ 17 w 82"/>
                    <a:gd name="T7" fmla="*/ 92 h 92"/>
                    <a:gd name="T8" fmla="*/ 0 w 82"/>
                    <a:gd name="T9" fmla="*/ 79 h 92"/>
                  </a:gdLst>
                  <a:ahLst/>
                  <a:cxnLst>
                    <a:cxn ang="0">
                      <a:pos x="T0" y="T1"/>
                    </a:cxn>
                    <a:cxn ang="0">
                      <a:pos x="T2" y="T3"/>
                    </a:cxn>
                    <a:cxn ang="0">
                      <a:pos x="T4" y="T5"/>
                    </a:cxn>
                    <a:cxn ang="0">
                      <a:pos x="T6" y="T7"/>
                    </a:cxn>
                    <a:cxn ang="0">
                      <a:pos x="T8" y="T9"/>
                    </a:cxn>
                  </a:cxnLst>
                  <a:rect l="0" t="0" r="r" b="b"/>
                  <a:pathLst>
                    <a:path w="82" h="92">
                      <a:moveTo>
                        <a:pt x="0" y="79"/>
                      </a:moveTo>
                      <a:lnTo>
                        <a:pt x="67" y="0"/>
                      </a:lnTo>
                      <a:lnTo>
                        <a:pt x="82" y="14"/>
                      </a:lnTo>
                      <a:lnTo>
                        <a:pt x="17" y="92"/>
                      </a:lnTo>
                      <a:lnTo>
                        <a:pt x="0" y="79"/>
                      </a:lnTo>
                      <a:close/>
                    </a:path>
                  </a:pathLst>
                </a:custGeom>
                <a:solidFill>
                  <a:srgbClr val="0063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312" name="Freeform 498">
                  <a:extLst>
                    <a:ext uri="{FF2B5EF4-FFF2-40B4-BE49-F238E27FC236}">
                      <a16:creationId xmlns:a16="http://schemas.microsoft.com/office/drawing/2014/main" id="{50A5F457-EF85-4B03-92EC-D245BAF489C7}"/>
                    </a:ext>
                  </a:extLst>
                </p:cNvPr>
                <p:cNvSpPr>
                  <a:spLocks noEditPoints="1"/>
                </p:cNvSpPr>
                <p:nvPr/>
              </p:nvSpPr>
              <p:spPr bwMode="auto">
                <a:xfrm>
                  <a:off x="7321550" y="5483225"/>
                  <a:ext cx="169863" cy="171450"/>
                </a:xfrm>
                <a:custGeom>
                  <a:avLst/>
                  <a:gdLst>
                    <a:gd name="T0" fmla="*/ 39 w 48"/>
                    <a:gd name="T1" fmla="*/ 40 h 48"/>
                    <a:gd name="T2" fmla="*/ 23 w 48"/>
                    <a:gd name="T3" fmla="*/ 48 h 48"/>
                    <a:gd name="T4" fmla="*/ 7 w 48"/>
                    <a:gd name="T5" fmla="*/ 41 h 48"/>
                    <a:gd name="T6" fmla="*/ 0 w 48"/>
                    <a:gd name="T7" fmla="*/ 25 h 48"/>
                    <a:gd name="T8" fmla="*/ 9 w 48"/>
                    <a:gd name="T9" fmla="*/ 9 h 48"/>
                    <a:gd name="T10" fmla="*/ 25 w 48"/>
                    <a:gd name="T11" fmla="*/ 0 h 48"/>
                    <a:gd name="T12" fmla="*/ 41 w 48"/>
                    <a:gd name="T13" fmla="*/ 8 h 48"/>
                    <a:gd name="T14" fmla="*/ 48 w 48"/>
                    <a:gd name="T15" fmla="*/ 24 h 48"/>
                    <a:gd name="T16" fmla="*/ 39 w 48"/>
                    <a:gd name="T17" fmla="*/ 40 h 48"/>
                    <a:gd name="T18" fmla="*/ 16 w 48"/>
                    <a:gd name="T19" fmla="*/ 16 h 48"/>
                    <a:gd name="T20" fmla="*/ 10 w 48"/>
                    <a:gd name="T21" fmla="*/ 26 h 48"/>
                    <a:gd name="T22" fmla="*/ 13 w 48"/>
                    <a:gd name="T23" fmla="*/ 35 h 48"/>
                    <a:gd name="T24" fmla="*/ 32 w 48"/>
                    <a:gd name="T25" fmla="*/ 33 h 48"/>
                    <a:gd name="T26" fmla="*/ 35 w 48"/>
                    <a:gd name="T27" fmla="*/ 14 h 48"/>
                    <a:gd name="T28" fmla="*/ 26 w 48"/>
                    <a:gd name="T29" fmla="*/ 10 h 48"/>
                    <a:gd name="T30" fmla="*/ 16 w 48"/>
                    <a:gd name="T31" fmla="*/ 16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8" h="48">
                      <a:moveTo>
                        <a:pt x="39" y="40"/>
                      </a:moveTo>
                      <a:cubicBezTo>
                        <a:pt x="34" y="45"/>
                        <a:pt x="28" y="48"/>
                        <a:pt x="23" y="48"/>
                      </a:cubicBezTo>
                      <a:cubicBezTo>
                        <a:pt x="17" y="48"/>
                        <a:pt x="12" y="46"/>
                        <a:pt x="7" y="41"/>
                      </a:cubicBezTo>
                      <a:cubicBezTo>
                        <a:pt x="2" y="35"/>
                        <a:pt x="0" y="30"/>
                        <a:pt x="0" y="25"/>
                      </a:cubicBezTo>
                      <a:cubicBezTo>
                        <a:pt x="0" y="19"/>
                        <a:pt x="3" y="14"/>
                        <a:pt x="9" y="9"/>
                      </a:cubicBezTo>
                      <a:cubicBezTo>
                        <a:pt x="14" y="3"/>
                        <a:pt x="20" y="1"/>
                        <a:pt x="25" y="0"/>
                      </a:cubicBezTo>
                      <a:cubicBezTo>
                        <a:pt x="31" y="0"/>
                        <a:pt x="36" y="3"/>
                        <a:pt x="41" y="8"/>
                      </a:cubicBezTo>
                      <a:cubicBezTo>
                        <a:pt x="46" y="13"/>
                        <a:pt x="48" y="18"/>
                        <a:pt x="48" y="24"/>
                      </a:cubicBezTo>
                      <a:cubicBezTo>
                        <a:pt x="47" y="29"/>
                        <a:pt x="44" y="35"/>
                        <a:pt x="39" y="40"/>
                      </a:cubicBezTo>
                      <a:close/>
                      <a:moveTo>
                        <a:pt x="16" y="16"/>
                      </a:moveTo>
                      <a:cubicBezTo>
                        <a:pt x="12" y="19"/>
                        <a:pt x="10" y="23"/>
                        <a:pt x="10" y="26"/>
                      </a:cubicBezTo>
                      <a:cubicBezTo>
                        <a:pt x="9" y="29"/>
                        <a:pt x="10" y="32"/>
                        <a:pt x="13" y="35"/>
                      </a:cubicBezTo>
                      <a:cubicBezTo>
                        <a:pt x="18" y="40"/>
                        <a:pt x="25" y="40"/>
                        <a:pt x="32" y="33"/>
                      </a:cubicBezTo>
                      <a:cubicBezTo>
                        <a:pt x="39" y="25"/>
                        <a:pt x="40" y="19"/>
                        <a:pt x="35" y="14"/>
                      </a:cubicBezTo>
                      <a:cubicBezTo>
                        <a:pt x="32" y="11"/>
                        <a:pt x="29" y="10"/>
                        <a:pt x="26" y="10"/>
                      </a:cubicBezTo>
                      <a:cubicBezTo>
                        <a:pt x="23" y="10"/>
                        <a:pt x="19" y="12"/>
                        <a:pt x="16" y="16"/>
                      </a:cubicBezTo>
                      <a:close/>
                    </a:path>
                  </a:pathLst>
                </a:custGeom>
                <a:solidFill>
                  <a:srgbClr val="0063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313" name="Freeform 499">
                  <a:extLst>
                    <a:ext uri="{FF2B5EF4-FFF2-40B4-BE49-F238E27FC236}">
                      <a16:creationId xmlns:a16="http://schemas.microsoft.com/office/drawing/2014/main" id="{F917F4B2-62F1-401F-B958-1CC43D0ECD4C}"/>
                    </a:ext>
                  </a:extLst>
                </p:cNvPr>
                <p:cNvSpPr>
                  <a:spLocks/>
                </p:cNvSpPr>
                <p:nvPr/>
              </p:nvSpPr>
              <p:spPr bwMode="auto">
                <a:xfrm>
                  <a:off x="7413625" y="5603875"/>
                  <a:ext cx="217488" cy="211138"/>
                </a:xfrm>
                <a:custGeom>
                  <a:avLst/>
                  <a:gdLst>
                    <a:gd name="T0" fmla="*/ 24 w 61"/>
                    <a:gd name="T1" fmla="*/ 59 h 59"/>
                    <a:gd name="T2" fmla="*/ 17 w 61"/>
                    <a:gd name="T3" fmla="*/ 49 h 59"/>
                    <a:gd name="T4" fmla="*/ 33 w 61"/>
                    <a:gd name="T5" fmla="*/ 13 h 59"/>
                    <a:gd name="T6" fmla="*/ 33 w 61"/>
                    <a:gd name="T7" fmla="*/ 13 h 59"/>
                    <a:gd name="T8" fmla="*/ 23 w 61"/>
                    <a:gd name="T9" fmla="*/ 21 h 59"/>
                    <a:gd name="T10" fmla="*/ 5 w 61"/>
                    <a:gd name="T11" fmla="*/ 34 h 59"/>
                    <a:gd name="T12" fmla="*/ 0 w 61"/>
                    <a:gd name="T13" fmla="*/ 26 h 59"/>
                    <a:gd name="T14" fmla="*/ 37 w 61"/>
                    <a:gd name="T15" fmla="*/ 0 h 59"/>
                    <a:gd name="T16" fmla="*/ 45 w 61"/>
                    <a:gd name="T17" fmla="*/ 10 h 59"/>
                    <a:gd name="T18" fmla="*/ 28 w 61"/>
                    <a:gd name="T19" fmla="*/ 46 h 59"/>
                    <a:gd name="T20" fmla="*/ 28 w 61"/>
                    <a:gd name="T21" fmla="*/ 46 h 59"/>
                    <a:gd name="T22" fmla="*/ 38 w 61"/>
                    <a:gd name="T23" fmla="*/ 38 h 59"/>
                    <a:gd name="T24" fmla="*/ 56 w 61"/>
                    <a:gd name="T25" fmla="*/ 26 h 59"/>
                    <a:gd name="T26" fmla="*/ 61 w 61"/>
                    <a:gd name="T27" fmla="*/ 33 h 59"/>
                    <a:gd name="T28" fmla="*/ 24 w 61"/>
                    <a:gd name="T29" fmla="*/ 59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1" h="59">
                      <a:moveTo>
                        <a:pt x="24" y="59"/>
                      </a:moveTo>
                      <a:cubicBezTo>
                        <a:pt x="17" y="49"/>
                        <a:pt x="17" y="49"/>
                        <a:pt x="17" y="49"/>
                      </a:cubicBezTo>
                      <a:cubicBezTo>
                        <a:pt x="33" y="13"/>
                        <a:pt x="33" y="13"/>
                        <a:pt x="33" y="13"/>
                      </a:cubicBezTo>
                      <a:cubicBezTo>
                        <a:pt x="33" y="13"/>
                        <a:pt x="33" y="13"/>
                        <a:pt x="33" y="13"/>
                      </a:cubicBezTo>
                      <a:cubicBezTo>
                        <a:pt x="28" y="17"/>
                        <a:pt x="25" y="19"/>
                        <a:pt x="23" y="21"/>
                      </a:cubicBezTo>
                      <a:cubicBezTo>
                        <a:pt x="5" y="34"/>
                        <a:pt x="5" y="34"/>
                        <a:pt x="5" y="34"/>
                      </a:cubicBezTo>
                      <a:cubicBezTo>
                        <a:pt x="0" y="26"/>
                        <a:pt x="0" y="26"/>
                        <a:pt x="0" y="26"/>
                      </a:cubicBezTo>
                      <a:cubicBezTo>
                        <a:pt x="37" y="0"/>
                        <a:pt x="37" y="0"/>
                        <a:pt x="37" y="0"/>
                      </a:cubicBezTo>
                      <a:cubicBezTo>
                        <a:pt x="45" y="10"/>
                        <a:pt x="45" y="10"/>
                        <a:pt x="45" y="10"/>
                      </a:cubicBezTo>
                      <a:cubicBezTo>
                        <a:pt x="28" y="46"/>
                        <a:pt x="28" y="46"/>
                        <a:pt x="28" y="46"/>
                      </a:cubicBezTo>
                      <a:cubicBezTo>
                        <a:pt x="28" y="46"/>
                        <a:pt x="28" y="46"/>
                        <a:pt x="28" y="46"/>
                      </a:cubicBezTo>
                      <a:cubicBezTo>
                        <a:pt x="33" y="42"/>
                        <a:pt x="36" y="40"/>
                        <a:pt x="38" y="38"/>
                      </a:cubicBezTo>
                      <a:cubicBezTo>
                        <a:pt x="56" y="26"/>
                        <a:pt x="56" y="26"/>
                        <a:pt x="56" y="26"/>
                      </a:cubicBezTo>
                      <a:cubicBezTo>
                        <a:pt x="61" y="33"/>
                        <a:pt x="61" y="33"/>
                        <a:pt x="61" y="33"/>
                      </a:cubicBezTo>
                      <a:lnTo>
                        <a:pt x="24" y="59"/>
                      </a:lnTo>
                      <a:close/>
                    </a:path>
                  </a:pathLst>
                </a:custGeom>
                <a:solidFill>
                  <a:srgbClr val="0063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grpSp>
        </p:grpSp>
        <p:sp>
          <p:nvSpPr>
            <p:cNvPr id="314" name="Rectangle 500">
              <a:extLst>
                <a:ext uri="{FF2B5EF4-FFF2-40B4-BE49-F238E27FC236}">
                  <a16:creationId xmlns:a16="http://schemas.microsoft.com/office/drawing/2014/main" id="{8DC0399F-B8B7-43AD-86FC-F7D4E6EABBA5}"/>
                </a:ext>
              </a:extLst>
            </p:cNvPr>
            <p:cNvSpPr>
              <a:spLocks noChangeArrowheads="1"/>
            </p:cNvSpPr>
            <p:nvPr/>
          </p:nvSpPr>
          <p:spPr bwMode="auto">
            <a:xfrm>
              <a:off x="6013364" y="6171160"/>
              <a:ext cx="956069" cy="553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ctr" defTabSz="482163"/>
              <a:r>
                <a:rPr lang="en-US" altLang="en-US" sz="1898" b="1" dirty="0">
                  <a:solidFill>
                    <a:srgbClr val="0063A6"/>
                  </a:solidFill>
                  <a:latin typeface="Open Sans Extrabold" panose="020B0906030804020204" pitchFamily="34" charset="0"/>
                </a:rPr>
                <a:t>GVC</a:t>
              </a:r>
              <a:endParaRPr lang="en-US" altLang="en-US" sz="949" dirty="0"/>
            </a:p>
          </p:txBody>
        </p:sp>
      </p:grpSp>
      <p:grpSp>
        <p:nvGrpSpPr>
          <p:cNvPr id="10" name="Group 9">
            <a:extLst>
              <a:ext uri="{FF2B5EF4-FFF2-40B4-BE49-F238E27FC236}">
                <a16:creationId xmlns:a16="http://schemas.microsoft.com/office/drawing/2014/main" id="{B172198B-EEC4-49B8-9F1B-32F8261B8DE2}"/>
              </a:ext>
            </a:extLst>
          </p:cNvPr>
          <p:cNvGrpSpPr/>
          <p:nvPr/>
        </p:nvGrpSpPr>
        <p:grpSpPr>
          <a:xfrm>
            <a:off x="1676270" y="1258248"/>
            <a:ext cx="1886118" cy="2394274"/>
            <a:chOff x="1011238" y="2386012"/>
            <a:chExt cx="3576638" cy="4540252"/>
          </a:xfrm>
        </p:grpSpPr>
        <p:grpSp>
          <p:nvGrpSpPr>
            <p:cNvPr id="3" name="Group 2">
              <a:extLst>
                <a:ext uri="{FF2B5EF4-FFF2-40B4-BE49-F238E27FC236}">
                  <a16:creationId xmlns:a16="http://schemas.microsoft.com/office/drawing/2014/main" id="{2E444508-1873-4C83-93A7-1C6CAA6029CA}"/>
                </a:ext>
              </a:extLst>
            </p:cNvPr>
            <p:cNvGrpSpPr/>
            <p:nvPr/>
          </p:nvGrpSpPr>
          <p:grpSpPr>
            <a:xfrm>
              <a:off x="1011238" y="3349626"/>
              <a:ext cx="3576638" cy="3576638"/>
              <a:chOff x="1011238" y="3349626"/>
              <a:chExt cx="3576638" cy="3576638"/>
            </a:xfrm>
          </p:grpSpPr>
          <p:grpSp>
            <p:nvGrpSpPr>
              <p:cNvPr id="532" name="Group 531">
                <a:extLst>
                  <a:ext uri="{FF2B5EF4-FFF2-40B4-BE49-F238E27FC236}">
                    <a16:creationId xmlns:a16="http://schemas.microsoft.com/office/drawing/2014/main" id="{F2709FE1-2B68-4707-B955-0D043EDDE920}"/>
                  </a:ext>
                </a:extLst>
              </p:cNvPr>
              <p:cNvGrpSpPr/>
              <p:nvPr/>
            </p:nvGrpSpPr>
            <p:grpSpPr>
              <a:xfrm>
                <a:off x="1011238" y="3349626"/>
                <a:ext cx="3576638" cy="3576638"/>
                <a:chOff x="1011238" y="3349626"/>
                <a:chExt cx="3576638" cy="3576638"/>
              </a:xfrm>
            </p:grpSpPr>
            <p:sp>
              <p:nvSpPr>
                <p:cNvPr id="339" name="Freeform 274">
                  <a:extLst>
                    <a:ext uri="{FF2B5EF4-FFF2-40B4-BE49-F238E27FC236}">
                      <a16:creationId xmlns:a16="http://schemas.microsoft.com/office/drawing/2014/main" id="{59BAAC81-09EE-4243-8BA9-16E7103C8624}"/>
                    </a:ext>
                  </a:extLst>
                </p:cNvPr>
                <p:cNvSpPr>
                  <a:spLocks/>
                </p:cNvSpPr>
                <p:nvPr/>
              </p:nvSpPr>
              <p:spPr bwMode="auto">
                <a:xfrm>
                  <a:off x="1011238" y="3349626"/>
                  <a:ext cx="3576638" cy="3576638"/>
                </a:xfrm>
                <a:custGeom>
                  <a:avLst/>
                  <a:gdLst>
                    <a:gd name="T0" fmla="*/ 893 w 1005"/>
                    <a:gd name="T1" fmla="*/ 328 h 1004"/>
                    <a:gd name="T2" fmla="*/ 928 w 1005"/>
                    <a:gd name="T3" fmla="*/ 235 h 1004"/>
                    <a:gd name="T4" fmla="*/ 828 w 1005"/>
                    <a:gd name="T5" fmla="*/ 225 h 1004"/>
                    <a:gd name="T6" fmla="*/ 835 w 1005"/>
                    <a:gd name="T7" fmla="*/ 126 h 1004"/>
                    <a:gd name="T8" fmla="*/ 737 w 1005"/>
                    <a:gd name="T9" fmla="*/ 145 h 1004"/>
                    <a:gd name="T10" fmla="*/ 716 w 1005"/>
                    <a:gd name="T11" fmla="*/ 48 h 1004"/>
                    <a:gd name="T12" fmla="*/ 627 w 1005"/>
                    <a:gd name="T13" fmla="*/ 93 h 1004"/>
                    <a:gd name="T14" fmla="*/ 579 w 1005"/>
                    <a:gd name="T15" fmla="*/ 6 h 1004"/>
                    <a:gd name="T16" fmla="*/ 507 w 1005"/>
                    <a:gd name="T17" fmla="*/ 74 h 1004"/>
                    <a:gd name="T18" fmla="*/ 437 w 1005"/>
                    <a:gd name="T19" fmla="*/ 4 h 1004"/>
                    <a:gd name="T20" fmla="*/ 404 w 1005"/>
                    <a:gd name="T21" fmla="*/ 86 h 1004"/>
                    <a:gd name="T22" fmla="*/ 338 w 1005"/>
                    <a:gd name="T23" fmla="*/ 28 h 1004"/>
                    <a:gd name="T24" fmla="*/ 307 w 1005"/>
                    <a:gd name="T25" fmla="*/ 122 h 1004"/>
                    <a:gd name="T26" fmla="*/ 211 w 1005"/>
                    <a:gd name="T27" fmla="*/ 93 h 1004"/>
                    <a:gd name="T28" fmla="*/ 208 w 1005"/>
                    <a:gd name="T29" fmla="*/ 192 h 1004"/>
                    <a:gd name="T30" fmla="*/ 108 w 1005"/>
                    <a:gd name="T31" fmla="*/ 191 h 1004"/>
                    <a:gd name="T32" fmla="*/ 132 w 1005"/>
                    <a:gd name="T33" fmla="*/ 288 h 1004"/>
                    <a:gd name="T34" fmla="*/ 36 w 1005"/>
                    <a:gd name="T35" fmla="*/ 315 h 1004"/>
                    <a:gd name="T36" fmla="*/ 87 w 1005"/>
                    <a:gd name="T37" fmla="*/ 401 h 1004"/>
                    <a:gd name="T38" fmla="*/ 2 w 1005"/>
                    <a:gd name="T39" fmla="*/ 454 h 1004"/>
                    <a:gd name="T40" fmla="*/ 75 w 1005"/>
                    <a:gd name="T41" fmla="*/ 522 h 1004"/>
                    <a:gd name="T42" fmla="*/ 9 w 1005"/>
                    <a:gd name="T43" fmla="*/ 597 h 1004"/>
                    <a:gd name="T44" fmla="*/ 19 w 1005"/>
                    <a:gd name="T45" fmla="*/ 639 h 1004"/>
                    <a:gd name="T46" fmla="*/ 112 w 1005"/>
                    <a:gd name="T47" fmla="*/ 676 h 1004"/>
                    <a:gd name="T48" fmla="*/ 77 w 1005"/>
                    <a:gd name="T49" fmla="*/ 769 h 1004"/>
                    <a:gd name="T50" fmla="*/ 176 w 1005"/>
                    <a:gd name="T51" fmla="*/ 779 h 1004"/>
                    <a:gd name="T52" fmla="*/ 170 w 1005"/>
                    <a:gd name="T53" fmla="*/ 878 h 1004"/>
                    <a:gd name="T54" fmla="*/ 268 w 1005"/>
                    <a:gd name="T55" fmla="*/ 860 h 1004"/>
                    <a:gd name="T56" fmla="*/ 289 w 1005"/>
                    <a:gd name="T57" fmla="*/ 957 h 1004"/>
                    <a:gd name="T58" fmla="*/ 378 w 1005"/>
                    <a:gd name="T59" fmla="*/ 911 h 1004"/>
                    <a:gd name="T60" fmla="*/ 426 w 1005"/>
                    <a:gd name="T61" fmla="*/ 999 h 1004"/>
                    <a:gd name="T62" fmla="*/ 498 w 1005"/>
                    <a:gd name="T63" fmla="*/ 930 h 1004"/>
                    <a:gd name="T64" fmla="*/ 568 w 1005"/>
                    <a:gd name="T65" fmla="*/ 1000 h 1004"/>
                    <a:gd name="T66" fmla="*/ 601 w 1005"/>
                    <a:gd name="T67" fmla="*/ 918 h 1004"/>
                    <a:gd name="T68" fmla="*/ 667 w 1005"/>
                    <a:gd name="T69" fmla="*/ 977 h 1004"/>
                    <a:gd name="T70" fmla="*/ 698 w 1005"/>
                    <a:gd name="T71" fmla="*/ 883 h 1004"/>
                    <a:gd name="T72" fmla="*/ 794 w 1005"/>
                    <a:gd name="T73" fmla="*/ 911 h 1004"/>
                    <a:gd name="T74" fmla="*/ 797 w 1005"/>
                    <a:gd name="T75" fmla="*/ 812 h 1004"/>
                    <a:gd name="T76" fmla="*/ 897 w 1005"/>
                    <a:gd name="T77" fmla="*/ 813 h 1004"/>
                    <a:gd name="T78" fmla="*/ 872 w 1005"/>
                    <a:gd name="T79" fmla="*/ 716 h 1004"/>
                    <a:gd name="T80" fmla="*/ 969 w 1005"/>
                    <a:gd name="T81" fmla="*/ 689 h 1004"/>
                    <a:gd name="T82" fmla="*/ 918 w 1005"/>
                    <a:gd name="T83" fmla="*/ 604 h 1004"/>
                    <a:gd name="T84" fmla="*/ 1002 w 1005"/>
                    <a:gd name="T85" fmla="*/ 550 h 1004"/>
                    <a:gd name="T86" fmla="*/ 930 w 1005"/>
                    <a:gd name="T87" fmla="*/ 483 h 1004"/>
                    <a:gd name="T88" fmla="*/ 996 w 1005"/>
                    <a:gd name="T89" fmla="*/ 408 h 1004"/>
                    <a:gd name="T90" fmla="*/ 986 w 1005"/>
                    <a:gd name="T91" fmla="*/ 366 h 10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005" h="1004">
                      <a:moveTo>
                        <a:pt x="907" y="363"/>
                      </a:moveTo>
                      <a:cubicBezTo>
                        <a:pt x="903" y="351"/>
                        <a:pt x="898" y="339"/>
                        <a:pt x="893" y="328"/>
                      </a:cubicBezTo>
                      <a:cubicBezTo>
                        <a:pt x="908" y="312"/>
                        <a:pt x="931" y="290"/>
                        <a:pt x="949" y="272"/>
                      </a:cubicBezTo>
                      <a:cubicBezTo>
                        <a:pt x="942" y="259"/>
                        <a:pt x="935" y="247"/>
                        <a:pt x="928" y="235"/>
                      </a:cubicBezTo>
                      <a:cubicBezTo>
                        <a:pt x="903" y="241"/>
                        <a:pt x="873" y="251"/>
                        <a:pt x="851" y="255"/>
                      </a:cubicBezTo>
                      <a:cubicBezTo>
                        <a:pt x="844" y="244"/>
                        <a:pt x="836" y="235"/>
                        <a:pt x="828" y="225"/>
                      </a:cubicBezTo>
                      <a:cubicBezTo>
                        <a:pt x="838" y="205"/>
                        <a:pt x="854" y="178"/>
                        <a:pt x="866" y="156"/>
                      </a:cubicBezTo>
                      <a:cubicBezTo>
                        <a:pt x="856" y="145"/>
                        <a:pt x="846" y="136"/>
                        <a:pt x="835" y="126"/>
                      </a:cubicBezTo>
                      <a:cubicBezTo>
                        <a:pt x="813" y="139"/>
                        <a:pt x="787" y="157"/>
                        <a:pt x="767" y="166"/>
                      </a:cubicBezTo>
                      <a:cubicBezTo>
                        <a:pt x="758" y="159"/>
                        <a:pt x="748" y="152"/>
                        <a:pt x="737" y="145"/>
                      </a:cubicBezTo>
                      <a:cubicBezTo>
                        <a:pt x="740" y="123"/>
                        <a:pt x="749" y="93"/>
                        <a:pt x="754" y="67"/>
                      </a:cubicBezTo>
                      <a:cubicBezTo>
                        <a:pt x="742" y="60"/>
                        <a:pt x="729" y="54"/>
                        <a:pt x="716" y="48"/>
                      </a:cubicBezTo>
                      <a:cubicBezTo>
                        <a:pt x="698" y="66"/>
                        <a:pt x="678" y="90"/>
                        <a:pt x="662" y="105"/>
                      </a:cubicBezTo>
                      <a:cubicBezTo>
                        <a:pt x="651" y="101"/>
                        <a:pt x="639" y="97"/>
                        <a:pt x="627" y="93"/>
                      </a:cubicBezTo>
                      <a:cubicBezTo>
                        <a:pt x="624" y="71"/>
                        <a:pt x="623" y="40"/>
                        <a:pt x="621" y="14"/>
                      </a:cubicBezTo>
                      <a:cubicBezTo>
                        <a:pt x="608" y="11"/>
                        <a:pt x="594" y="8"/>
                        <a:pt x="579" y="6"/>
                      </a:cubicBezTo>
                      <a:cubicBezTo>
                        <a:pt x="568" y="29"/>
                        <a:pt x="555" y="58"/>
                        <a:pt x="544" y="76"/>
                      </a:cubicBezTo>
                      <a:cubicBezTo>
                        <a:pt x="532" y="75"/>
                        <a:pt x="519" y="75"/>
                        <a:pt x="507" y="74"/>
                      </a:cubicBezTo>
                      <a:cubicBezTo>
                        <a:pt x="498" y="54"/>
                        <a:pt x="488" y="24"/>
                        <a:pt x="479" y="0"/>
                      </a:cubicBezTo>
                      <a:cubicBezTo>
                        <a:pt x="465" y="1"/>
                        <a:pt x="451" y="2"/>
                        <a:pt x="437" y="4"/>
                      </a:cubicBezTo>
                      <a:cubicBezTo>
                        <a:pt x="432" y="29"/>
                        <a:pt x="428" y="61"/>
                        <a:pt x="422" y="82"/>
                      </a:cubicBezTo>
                      <a:cubicBezTo>
                        <a:pt x="416" y="83"/>
                        <a:pt x="410" y="85"/>
                        <a:pt x="404" y="86"/>
                      </a:cubicBezTo>
                      <a:cubicBezTo>
                        <a:pt x="398" y="87"/>
                        <a:pt x="392" y="89"/>
                        <a:pt x="386" y="91"/>
                      </a:cubicBezTo>
                      <a:cubicBezTo>
                        <a:pt x="371" y="74"/>
                        <a:pt x="354" y="48"/>
                        <a:pt x="338" y="28"/>
                      </a:cubicBezTo>
                      <a:cubicBezTo>
                        <a:pt x="325" y="32"/>
                        <a:pt x="312" y="37"/>
                        <a:pt x="299" y="43"/>
                      </a:cubicBezTo>
                      <a:cubicBezTo>
                        <a:pt x="301" y="69"/>
                        <a:pt x="306" y="100"/>
                        <a:pt x="307" y="122"/>
                      </a:cubicBezTo>
                      <a:cubicBezTo>
                        <a:pt x="296" y="127"/>
                        <a:pt x="285" y="134"/>
                        <a:pt x="275" y="140"/>
                      </a:cubicBezTo>
                      <a:cubicBezTo>
                        <a:pt x="256" y="128"/>
                        <a:pt x="232" y="108"/>
                        <a:pt x="211" y="93"/>
                      </a:cubicBezTo>
                      <a:cubicBezTo>
                        <a:pt x="200" y="101"/>
                        <a:pt x="188" y="110"/>
                        <a:pt x="178" y="119"/>
                      </a:cubicBezTo>
                      <a:cubicBezTo>
                        <a:pt x="187" y="143"/>
                        <a:pt x="201" y="171"/>
                        <a:pt x="208" y="192"/>
                      </a:cubicBezTo>
                      <a:cubicBezTo>
                        <a:pt x="199" y="201"/>
                        <a:pt x="190" y="210"/>
                        <a:pt x="182" y="219"/>
                      </a:cubicBezTo>
                      <a:cubicBezTo>
                        <a:pt x="161" y="213"/>
                        <a:pt x="132" y="200"/>
                        <a:pt x="108" y="191"/>
                      </a:cubicBezTo>
                      <a:cubicBezTo>
                        <a:pt x="99" y="203"/>
                        <a:pt x="91" y="214"/>
                        <a:pt x="83" y="226"/>
                      </a:cubicBezTo>
                      <a:cubicBezTo>
                        <a:pt x="99" y="246"/>
                        <a:pt x="120" y="270"/>
                        <a:pt x="132" y="288"/>
                      </a:cubicBezTo>
                      <a:cubicBezTo>
                        <a:pt x="126" y="299"/>
                        <a:pt x="121" y="309"/>
                        <a:pt x="115" y="321"/>
                      </a:cubicBezTo>
                      <a:cubicBezTo>
                        <a:pt x="93" y="321"/>
                        <a:pt x="62" y="317"/>
                        <a:pt x="36" y="315"/>
                      </a:cubicBezTo>
                      <a:cubicBezTo>
                        <a:pt x="31" y="328"/>
                        <a:pt x="26" y="342"/>
                        <a:pt x="22" y="355"/>
                      </a:cubicBezTo>
                      <a:cubicBezTo>
                        <a:pt x="43" y="370"/>
                        <a:pt x="70" y="387"/>
                        <a:pt x="87" y="401"/>
                      </a:cubicBezTo>
                      <a:cubicBezTo>
                        <a:pt x="84" y="413"/>
                        <a:pt x="82" y="425"/>
                        <a:pt x="80" y="437"/>
                      </a:cubicBezTo>
                      <a:cubicBezTo>
                        <a:pt x="59" y="443"/>
                        <a:pt x="28" y="448"/>
                        <a:pt x="2" y="454"/>
                      </a:cubicBezTo>
                      <a:cubicBezTo>
                        <a:pt x="1" y="468"/>
                        <a:pt x="0" y="482"/>
                        <a:pt x="0" y="497"/>
                      </a:cubicBezTo>
                      <a:cubicBezTo>
                        <a:pt x="25" y="505"/>
                        <a:pt x="55" y="513"/>
                        <a:pt x="75" y="522"/>
                      </a:cubicBezTo>
                      <a:cubicBezTo>
                        <a:pt x="76" y="534"/>
                        <a:pt x="77" y="546"/>
                        <a:pt x="78" y="559"/>
                      </a:cubicBezTo>
                      <a:cubicBezTo>
                        <a:pt x="60" y="570"/>
                        <a:pt x="32" y="584"/>
                        <a:pt x="9" y="597"/>
                      </a:cubicBezTo>
                      <a:cubicBezTo>
                        <a:pt x="11" y="604"/>
                        <a:pt x="12" y="611"/>
                        <a:pt x="14" y="618"/>
                      </a:cubicBezTo>
                      <a:cubicBezTo>
                        <a:pt x="15" y="625"/>
                        <a:pt x="17" y="632"/>
                        <a:pt x="19" y="639"/>
                      </a:cubicBezTo>
                      <a:cubicBezTo>
                        <a:pt x="45" y="640"/>
                        <a:pt x="76" y="639"/>
                        <a:pt x="98" y="642"/>
                      </a:cubicBezTo>
                      <a:cubicBezTo>
                        <a:pt x="102" y="653"/>
                        <a:pt x="107" y="665"/>
                        <a:pt x="112" y="676"/>
                      </a:cubicBezTo>
                      <a:cubicBezTo>
                        <a:pt x="97" y="693"/>
                        <a:pt x="74" y="714"/>
                        <a:pt x="56" y="732"/>
                      </a:cubicBezTo>
                      <a:cubicBezTo>
                        <a:pt x="62" y="745"/>
                        <a:pt x="70" y="757"/>
                        <a:pt x="77" y="769"/>
                      </a:cubicBezTo>
                      <a:cubicBezTo>
                        <a:pt x="102" y="763"/>
                        <a:pt x="132" y="754"/>
                        <a:pt x="154" y="750"/>
                      </a:cubicBezTo>
                      <a:cubicBezTo>
                        <a:pt x="161" y="760"/>
                        <a:pt x="169" y="770"/>
                        <a:pt x="176" y="779"/>
                      </a:cubicBezTo>
                      <a:cubicBezTo>
                        <a:pt x="167" y="799"/>
                        <a:pt x="151" y="826"/>
                        <a:pt x="139" y="849"/>
                      </a:cubicBezTo>
                      <a:cubicBezTo>
                        <a:pt x="149" y="859"/>
                        <a:pt x="159" y="869"/>
                        <a:pt x="170" y="878"/>
                      </a:cubicBezTo>
                      <a:cubicBezTo>
                        <a:pt x="192" y="865"/>
                        <a:pt x="218" y="848"/>
                        <a:pt x="238" y="838"/>
                      </a:cubicBezTo>
                      <a:cubicBezTo>
                        <a:pt x="247" y="846"/>
                        <a:pt x="257" y="853"/>
                        <a:pt x="268" y="860"/>
                      </a:cubicBezTo>
                      <a:cubicBezTo>
                        <a:pt x="265" y="881"/>
                        <a:pt x="256" y="912"/>
                        <a:pt x="251" y="937"/>
                      </a:cubicBezTo>
                      <a:cubicBezTo>
                        <a:pt x="263" y="944"/>
                        <a:pt x="276" y="951"/>
                        <a:pt x="289" y="957"/>
                      </a:cubicBezTo>
                      <a:cubicBezTo>
                        <a:pt x="307" y="938"/>
                        <a:pt x="327" y="914"/>
                        <a:pt x="343" y="899"/>
                      </a:cubicBezTo>
                      <a:cubicBezTo>
                        <a:pt x="354" y="904"/>
                        <a:pt x="366" y="908"/>
                        <a:pt x="378" y="911"/>
                      </a:cubicBezTo>
                      <a:cubicBezTo>
                        <a:pt x="381" y="933"/>
                        <a:pt x="382" y="965"/>
                        <a:pt x="384" y="990"/>
                      </a:cubicBezTo>
                      <a:cubicBezTo>
                        <a:pt x="397" y="994"/>
                        <a:pt x="411" y="996"/>
                        <a:pt x="426" y="999"/>
                      </a:cubicBezTo>
                      <a:cubicBezTo>
                        <a:pt x="437" y="976"/>
                        <a:pt x="450" y="947"/>
                        <a:pt x="461" y="928"/>
                      </a:cubicBezTo>
                      <a:cubicBezTo>
                        <a:pt x="473" y="929"/>
                        <a:pt x="486" y="930"/>
                        <a:pt x="498" y="930"/>
                      </a:cubicBezTo>
                      <a:cubicBezTo>
                        <a:pt x="507" y="950"/>
                        <a:pt x="517" y="980"/>
                        <a:pt x="526" y="1004"/>
                      </a:cubicBezTo>
                      <a:cubicBezTo>
                        <a:pt x="540" y="1003"/>
                        <a:pt x="554" y="1002"/>
                        <a:pt x="568" y="1000"/>
                      </a:cubicBezTo>
                      <a:cubicBezTo>
                        <a:pt x="573" y="975"/>
                        <a:pt x="577" y="944"/>
                        <a:pt x="583" y="922"/>
                      </a:cubicBezTo>
                      <a:cubicBezTo>
                        <a:pt x="589" y="921"/>
                        <a:pt x="595" y="920"/>
                        <a:pt x="601" y="918"/>
                      </a:cubicBezTo>
                      <a:cubicBezTo>
                        <a:pt x="607" y="917"/>
                        <a:pt x="613" y="915"/>
                        <a:pt x="619" y="914"/>
                      </a:cubicBezTo>
                      <a:cubicBezTo>
                        <a:pt x="634" y="930"/>
                        <a:pt x="651" y="956"/>
                        <a:pt x="667" y="977"/>
                      </a:cubicBezTo>
                      <a:cubicBezTo>
                        <a:pt x="680" y="972"/>
                        <a:pt x="693" y="967"/>
                        <a:pt x="706" y="961"/>
                      </a:cubicBezTo>
                      <a:cubicBezTo>
                        <a:pt x="704" y="936"/>
                        <a:pt x="699" y="905"/>
                        <a:pt x="698" y="883"/>
                      </a:cubicBezTo>
                      <a:cubicBezTo>
                        <a:pt x="709" y="877"/>
                        <a:pt x="720" y="871"/>
                        <a:pt x="730" y="864"/>
                      </a:cubicBezTo>
                      <a:cubicBezTo>
                        <a:pt x="749" y="876"/>
                        <a:pt x="773" y="896"/>
                        <a:pt x="794" y="911"/>
                      </a:cubicBezTo>
                      <a:cubicBezTo>
                        <a:pt x="805" y="903"/>
                        <a:pt x="817" y="894"/>
                        <a:pt x="827" y="885"/>
                      </a:cubicBezTo>
                      <a:cubicBezTo>
                        <a:pt x="818" y="861"/>
                        <a:pt x="804" y="833"/>
                        <a:pt x="797" y="812"/>
                      </a:cubicBezTo>
                      <a:cubicBezTo>
                        <a:pt x="806" y="804"/>
                        <a:pt x="815" y="795"/>
                        <a:pt x="823" y="785"/>
                      </a:cubicBezTo>
                      <a:cubicBezTo>
                        <a:pt x="844" y="792"/>
                        <a:pt x="873" y="804"/>
                        <a:pt x="897" y="813"/>
                      </a:cubicBezTo>
                      <a:cubicBezTo>
                        <a:pt x="906" y="802"/>
                        <a:pt x="914" y="790"/>
                        <a:pt x="922" y="778"/>
                      </a:cubicBezTo>
                      <a:cubicBezTo>
                        <a:pt x="906" y="758"/>
                        <a:pt x="885" y="735"/>
                        <a:pt x="872" y="716"/>
                      </a:cubicBezTo>
                      <a:cubicBezTo>
                        <a:pt x="879" y="706"/>
                        <a:pt x="884" y="695"/>
                        <a:pt x="890" y="684"/>
                      </a:cubicBezTo>
                      <a:cubicBezTo>
                        <a:pt x="912" y="684"/>
                        <a:pt x="943" y="688"/>
                        <a:pt x="969" y="689"/>
                      </a:cubicBezTo>
                      <a:cubicBezTo>
                        <a:pt x="974" y="676"/>
                        <a:pt x="979" y="663"/>
                        <a:pt x="983" y="649"/>
                      </a:cubicBezTo>
                      <a:cubicBezTo>
                        <a:pt x="962" y="634"/>
                        <a:pt x="935" y="617"/>
                        <a:pt x="918" y="604"/>
                      </a:cubicBezTo>
                      <a:cubicBezTo>
                        <a:pt x="921" y="592"/>
                        <a:pt x="923" y="580"/>
                        <a:pt x="925" y="567"/>
                      </a:cubicBezTo>
                      <a:cubicBezTo>
                        <a:pt x="946" y="561"/>
                        <a:pt x="977" y="556"/>
                        <a:pt x="1002" y="550"/>
                      </a:cubicBezTo>
                      <a:cubicBezTo>
                        <a:pt x="1004" y="536"/>
                        <a:pt x="1005" y="522"/>
                        <a:pt x="1005" y="508"/>
                      </a:cubicBezTo>
                      <a:cubicBezTo>
                        <a:pt x="980" y="499"/>
                        <a:pt x="950" y="491"/>
                        <a:pt x="930" y="483"/>
                      </a:cubicBezTo>
                      <a:cubicBezTo>
                        <a:pt x="929" y="470"/>
                        <a:pt x="928" y="458"/>
                        <a:pt x="926" y="446"/>
                      </a:cubicBezTo>
                      <a:cubicBezTo>
                        <a:pt x="945" y="434"/>
                        <a:pt x="973" y="420"/>
                        <a:pt x="996" y="408"/>
                      </a:cubicBezTo>
                      <a:cubicBezTo>
                        <a:pt x="994" y="401"/>
                        <a:pt x="993" y="394"/>
                        <a:pt x="991" y="387"/>
                      </a:cubicBezTo>
                      <a:cubicBezTo>
                        <a:pt x="990" y="380"/>
                        <a:pt x="988" y="373"/>
                        <a:pt x="986" y="366"/>
                      </a:cubicBezTo>
                      <a:cubicBezTo>
                        <a:pt x="960" y="364"/>
                        <a:pt x="929" y="365"/>
                        <a:pt x="907" y="363"/>
                      </a:cubicBezTo>
                      <a:close/>
                    </a:path>
                  </a:pathLst>
                </a:custGeom>
                <a:solidFill>
                  <a:srgbClr val="A7D6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340" name="Freeform 275">
                  <a:extLst>
                    <a:ext uri="{FF2B5EF4-FFF2-40B4-BE49-F238E27FC236}">
                      <a16:creationId xmlns:a16="http://schemas.microsoft.com/office/drawing/2014/main" id="{4D9A4667-F8BF-476C-A93C-D660A9EF579E}"/>
                    </a:ext>
                  </a:extLst>
                </p:cNvPr>
                <p:cNvSpPr>
                  <a:spLocks/>
                </p:cNvSpPr>
                <p:nvPr/>
              </p:nvSpPr>
              <p:spPr bwMode="auto">
                <a:xfrm>
                  <a:off x="1412876" y="5187951"/>
                  <a:ext cx="1341438" cy="1335088"/>
                </a:xfrm>
                <a:custGeom>
                  <a:avLst/>
                  <a:gdLst>
                    <a:gd name="T0" fmla="*/ 266 w 377"/>
                    <a:gd name="T1" fmla="*/ 0 h 375"/>
                    <a:gd name="T2" fmla="*/ 0 w 377"/>
                    <a:gd name="T3" fmla="*/ 1 h 375"/>
                    <a:gd name="T4" fmla="*/ 377 w 377"/>
                    <a:gd name="T5" fmla="*/ 375 h 375"/>
                    <a:gd name="T6" fmla="*/ 376 w 377"/>
                    <a:gd name="T7" fmla="*/ 110 h 375"/>
                    <a:gd name="T8" fmla="*/ 266 w 377"/>
                    <a:gd name="T9" fmla="*/ 0 h 375"/>
                  </a:gdLst>
                  <a:ahLst/>
                  <a:cxnLst>
                    <a:cxn ang="0">
                      <a:pos x="T0" y="T1"/>
                    </a:cxn>
                    <a:cxn ang="0">
                      <a:pos x="T2" y="T3"/>
                    </a:cxn>
                    <a:cxn ang="0">
                      <a:pos x="T4" y="T5"/>
                    </a:cxn>
                    <a:cxn ang="0">
                      <a:pos x="T6" y="T7"/>
                    </a:cxn>
                    <a:cxn ang="0">
                      <a:pos x="T8" y="T9"/>
                    </a:cxn>
                  </a:cxnLst>
                  <a:rect l="0" t="0" r="r" b="b"/>
                  <a:pathLst>
                    <a:path w="377" h="375">
                      <a:moveTo>
                        <a:pt x="266" y="0"/>
                      </a:moveTo>
                      <a:cubicBezTo>
                        <a:pt x="0" y="1"/>
                        <a:pt x="0" y="1"/>
                        <a:pt x="0" y="1"/>
                      </a:cubicBezTo>
                      <a:cubicBezTo>
                        <a:pt x="8" y="205"/>
                        <a:pt x="173" y="369"/>
                        <a:pt x="377" y="375"/>
                      </a:cubicBezTo>
                      <a:cubicBezTo>
                        <a:pt x="376" y="110"/>
                        <a:pt x="376" y="110"/>
                        <a:pt x="376" y="110"/>
                      </a:cubicBezTo>
                      <a:cubicBezTo>
                        <a:pt x="318" y="104"/>
                        <a:pt x="272" y="58"/>
                        <a:pt x="266" y="0"/>
                      </a:cubicBezTo>
                      <a:close/>
                    </a:path>
                  </a:pathLst>
                </a:custGeom>
                <a:solidFill>
                  <a:srgbClr val="099E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341" name="Freeform 276">
                  <a:extLst>
                    <a:ext uri="{FF2B5EF4-FFF2-40B4-BE49-F238E27FC236}">
                      <a16:creationId xmlns:a16="http://schemas.microsoft.com/office/drawing/2014/main" id="{6C8B8EAB-699C-40B0-A74A-351D9B8DC047}"/>
                    </a:ext>
                  </a:extLst>
                </p:cNvPr>
                <p:cNvSpPr>
                  <a:spLocks/>
                </p:cNvSpPr>
                <p:nvPr/>
              </p:nvSpPr>
              <p:spPr bwMode="auto">
                <a:xfrm>
                  <a:off x="2847976" y="5184776"/>
                  <a:ext cx="1338263" cy="1338263"/>
                </a:xfrm>
                <a:custGeom>
                  <a:avLst/>
                  <a:gdLst>
                    <a:gd name="T0" fmla="*/ 0 w 376"/>
                    <a:gd name="T1" fmla="*/ 111 h 376"/>
                    <a:gd name="T2" fmla="*/ 1 w 376"/>
                    <a:gd name="T3" fmla="*/ 376 h 376"/>
                    <a:gd name="T4" fmla="*/ 376 w 376"/>
                    <a:gd name="T5" fmla="*/ 0 h 376"/>
                    <a:gd name="T6" fmla="*/ 110 w 376"/>
                    <a:gd name="T7" fmla="*/ 0 h 376"/>
                    <a:gd name="T8" fmla="*/ 0 w 376"/>
                    <a:gd name="T9" fmla="*/ 111 h 376"/>
                  </a:gdLst>
                  <a:ahLst/>
                  <a:cxnLst>
                    <a:cxn ang="0">
                      <a:pos x="T0" y="T1"/>
                    </a:cxn>
                    <a:cxn ang="0">
                      <a:pos x="T2" y="T3"/>
                    </a:cxn>
                    <a:cxn ang="0">
                      <a:pos x="T4" y="T5"/>
                    </a:cxn>
                    <a:cxn ang="0">
                      <a:pos x="T6" y="T7"/>
                    </a:cxn>
                    <a:cxn ang="0">
                      <a:pos x="T8" y="T9"/>
                    </a:cxn>
                  </a:cxnLst>
                  <a:rect l="0" t="0" r="r" b="b"/>
                  <a:pathLst>
                    <a:path w="376" h="376">
                      <a:moveTo>
                        <a:pt x="0" y="111"/>
                      </a:moveTo>
                      <a:cubicBezTo>
                        <a:pt x="1" y="376"/>
                        <a:pt x="1" y="376"/>
                        <a:pt x="1" y="376"/>
                      </a:cubicBezTo>
                      <a:cubicBezTo>
                        <a:pt x="205" y="369"/>
                        <a:pt x="369" y="204"/>
                        <a:pt x="376" y="0"/>
                      </a:cubicBezTo>
                      <a:cubicBezTo>
                        <a:pt x="110" y="0"/>
                        <a:pt x="110" y="0"/>
                        <a:pt x="110" y="0"/>
                      </a:cubicBezTo>
                      <a:cubicBezTo>
                        <a:pt x="104" y="58"/>
                        <a:pt x="58" y="104"/>
                        <a:pt x="0" y="111"/>
                      </a:cubicBezTo>
                      <a:close/>
                    </a:path>
                  </a:pathLst>
                </a:custGeom>
                <a:solidFill>
                  <a:srgbClr val="099E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342" name="Freeform 277">
                  <a:extLst>
                    <a:ext uri="{FF2B5EF4-FFF2-40B4-BE49-F238E27FC236}">
                      <a16:creationId xmlns:a16="http://schemas.microsoft.com/office/drawing/2014/main" id="{B38BA48A-5753-47A6-9999-877D0365507D}"/>
                    </a:ext>
                  </a:extLst>
                </p:cNvPr>
                <p:cNvSpPr>
                  <a:spLocks/>
                </p:cNvSpPr>
                <p:nvPr/>
              </p:nvSpPr>
              <p:spPr bwMode="auto">
                <a:xfrm>
                  <a:off x="1412876" y="3752851"/>
                  <a:ext cx="1338263" cy="1343025"/>
                </a:xfrm>
                <a:custGeom>
                  <a:avLst/>
                  <a:gdLst>
                    <a:gd name="T0" fmla="*/ 376 w 376"/>
                    <a:gd name="T1" fmla="*/ 265 h 377"/>
                    <a:gd name="T2" fmla="*/ 375 w 376"/>
                    <a:gd name="T3" fmla="*/ 0 h 377"/>
                    <a:gd name="T4" fmla="*/ 0 w 376"/>
                    <a:gd name="T5" fmla="*/ 377 h 377"/>
                    <a:gd name="T6" fmla="*/ 266 w 376"/>
                    <a:gd name="T7" fmla="*/ 376 h 377"/>
                    <a:gd name="T8" fmla="*/ 376 w 376"/>
                    <a:gd name="T9" fmla="*/ 265 h 377"/>
                  </a:gdLst>
                  <a:ahLst/>
                  <a:cxnLst>
                    <a:cxn ang="0">
                      <a:pos x="T0" y="T1"/>
                    </a:cxn>
                    <a:cxn ang="0">
                      <a:pos x="T2" y="T3"/>
                    </a:cxn>
                    <a:cxn ang="0">
                      <a:pos x="T4" y="T5"/>
                    </a:cxn>
                    <a:cxn ang="0">
                      <a:pos x="T6" y="T7"/>
                    </a:cxn>
                    <a:cxn ang="0">
                      <a:pos x="T8" y="T9"/>
                    </a:cxn>
                  </a:cxnLst>
                  <a:rect l="0" t="0" r="r" b="b"/>
                  <a:pathLst>
                    <a:path w="376" h="377">
                      <a:moveTo>
                        <a:pt x="376" y="265"/>
                      </a:moveTo>
                      <a:cubicBezTo>
                        <a:pt x="375" y="0"/>
                        <a:pt x="375" y="0"/>
                        <a:pt x="375" y="0"/>
                      </a:cubicBezTo>
                      <a:cubicBezTo>
                        <a:pt x="171" y="8"/>
                        <a:pt x="7" y="172"/>
                        <a:pt x="0" y="377"/>
                      </a:cubicBezTo>
                      <a:cubicBezTo>
                        <a:pt x="266" y="376"/>
                        <a:pt x="266" y="376"/>
                        <a:pt x="266" y="376"/>
                      </a:cubicBezTo>
                      <a:cubicBezTo>
                        <a:pt x="272" y="318"/>
                        <a:pt x="318" y="272"/>
                        <a:pt x="376" y="265"/>
                      </a:cubicBezTo>
                      <a:close/>
                    </a:path>
                  </a:pathLst>
                </a:custGeom>
                <a:solidFill>
                  <a:srgbClr val="099E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343" name="Freeform 278">
                  <a:extLst>
                    <a:ext uri="{FF2B5EF4-FFF2-40B4-BE49-F238E27FC236}">
                      <a16:creationId xmlns:a16="http://schemas.microsoft.com/office/drawing/2014/main" id="{C25A9AE2-FF70-4033-8C9E-F9A0BBA7C760}"/>
                    </a:ext>
                  </a:extLst>
                </p:cNvPr>
                <p:cNvSpPr>
                  <a:spLocks/>
                </p:cNvSpPr>
                <p:nvPr/>
              </p:nvSpPr>
              <p:spPr bwMode="auto">
                <a:xfrm>
                  <a:off x="2843213" y="3752851"/>
                  <a:ext cx="1343025" cy="1335088"/>
                </a:xfrm>
                <a:custGeom>
                  <a:avLst/>
                  <a:gdLst>
                    <a:gd name="T0" fmla="*/ 111 w 377"/>
                    <a:gd name="T1" fmla="*/ 375 h 375"/>
                    <a:gd name="T2" fmla="*/ 377 w 377"/>
                    <a:gd name="T3" fmla="*/ 375 h 375"/>
                    <a:gd name="T4" fmla="*/ 0 w 377"/>
                    <a:gd name="T5" fmla="*/ 0 h 375"/>
                    <a:gd name="T6" fmla="*/ 1 w 377"/>
                    <a:gd name="T7" fmla="*/ 265 h 375"/>
                    <a:gd name="T8" fmla="*/ 111 w 377"/>
                    <a:gd name="T9" fmla="*/ 375 h 375"/>
                  </a:gdLst>
                  <a:ahLst/>
                  <a:cxnLst>
                    <a:cxn ang="0">
                      <a:pos x="T0" y="T1"/>
                    </a:cxn>
                    <a:cxn ang="0">
                      <a:pos x="T2" y="T3"/>
                    </a:cxn>
                    <a:cxn ang="0">
                      <a:pos x="T4" y="T5"/>
                    </a:cxn>
                    <a:cxn ang="0">
                      <a:pos x="T6" y="T7"/>
                    </a:cxn>
                    <a:cxn ang="0">
                      <a:pos x="T8" y="T9"/>
                    </a:cxn>
                  </a:cxnLst>
                  <a:rect l="0" t="0" r="r" b="b"/>
                  <a:pathLst>
                    <a:path w="377" h="375">
                      <a:moveTo>
                        <a:pt x="111" y="375"/>
                      </a:moveTo>
                      <a:cubicBezTo>
                        <a:pt x="377" y="375"/>
                        <a:pt x="377" y="375"/>
                        <a:pt x="377" y="375"/>
                      </a:cubicBezTo>
                      <a:cubicBezTo>
                        <a:pt x="369" y="170"/>
                        <a:pt x="204" y="6"/>
                        <a:pt x="0" y="0"/>
                      </a:cubicBezTo>
                      <a:cubicBezTo>
                        <a:pt x="1" y="265"/>
                        <a:pt x="1" y="265"/>
                        <a:pt x="1" y="265"/>
                      </a:cubicBezTo>
                      <a:cubicBezTo>
                        <a:pt x="59" y="271"/>
                        <a:pt x="105" y="317"/>
                        <a:pt x="111" y="375"/>
                      </a:cubicBezTo>
                      <a:close/>
                    </a:path>
                  </a:pathLst>
                </a:custGeom>
                <a:solidFill>
                  <a:srgbClr val="099E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344" name="Oval 279">
                  <a:extLst>
                    <a:ext uri="{FF2B5EF4-FFF2-40B4-BE49-F238E27FC236}">
                      <a16:creationId xmlns:a16="http://schemas.microsoft.com/office/drawing/2014/main" id="{92843F96-624D-4568-9ABE-E5F73A8A480D}"/>
                    </a:ext>
                  </a:extLst>
                </p:cNvPr>
                <p:cNvSpPr>
                  <a:spLocks noChangeArrowheads="1"/>
                </p:cNvSpPr>
                <p:nvPr/>
              </p:nvSpPr>
              <p:spPr bwMode="auto">
                <a:xfrm>
                  <a:off x="2441576" y="4781551"/>
                  <a:ext cx="715963" cy="71278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grpSp>
          <p:grpSp>
            <p:nvGrpSpPr>
              <p:cNvPr id="533" name="Group 532">
                <a:extLst>
                  <a:ext uri="{FF2B5EF4-FFF2-40B4-BE49-F238E27FC236}">
                    <a16:creationId xmlns:a16="http://schemas.microsoft.com/office/drawing/2014/main" id="{18A13D25-6F49-445A-83CB-C51BB6941D58}"/>
                  </a:ext>
                </a:extLst>
              </p:cNvPr>
              <p:cNvGrpSpPr/>
              <p:nvPr/>
            </p:nvGrpSpPr>
            <p:grpSpPr>
              <a:xfrm>
                <a:off x="1836738" y="4140201"/>
                <a:ext cx="1954213" cy="1941513"/>
                <a:chOff x="1836738" y="4140201"/>
                <a:chExt cx="1954213" cy="1941513"/>
              </a:xfrm>
            </p:grpSpPr>
            <p:sp>
              <p:nvSpPr>
                <p:cNvPr id="424" name="Freeform 359">
                  <a:extLst>
                    <a:ext uri="{FF2B5EF4-FFF2-40B4-BE49-F238E27FC236}">
                      <a16:creationId xmlns:a16="http://schemas.microsoft.com/office/drawing/2014/main" id="{E99B9856-41AF-4871-AB36-C12C41F60CDB}"/>
                    </a:ext>
                  </a:extLst>
                </p:cNvPr>
                <p:cNvSpPr>
                  <a:spLocks/>
                </p:cNvSpPr>
                <p:nvPr/>
              </p:nvSpPr>
              <p:spPr bwMode="auto">
                <a:xfrm>
                  <a:off x="3043238" y="5943601"/>
                  <a:ext cx="138113" cy="131763"/>
                </a:xfrm>
                <a:custGeom>
                  <a:avLst/>
                  <a:gdLst>
                    <a:gd name="T0" fmla="*/ 21 w 39"/>
                    <a:gd name="T1" fmla="*/ 33 h 37"/>
                    <a:gd name="T2" fmla="*/ 7 w 39"/>
                    <a:gd name="T3" fmla="*/ 14 h 37"/>
                    <a:gd name="T4" fmla="*/ 7 w 39"/>
                    <a:gd name="T5" fmla="*/ 14 h 37"/>
                    <a:gd name="T6" fmla="*/ 11 w 39"/>
                    <a:gd name="T7" fmla="*/ 23 h 37"/>
                    <a:gd name="T8" fmla="*/ 15 w 39"/>
                    <a:gd name="T9" fmla="*/ 35 h 37"/>
                    <a:gd name="T10" fmla="*/ 10 w 39"/>
                    <a:gd name="T11" fmla="*/ 37 h 37"/>
                    <a:gd name="T12" fmla="*/ 0 w 39"/>
                    <a:gd name="T13" fmla="*/ 10 h 37"/>
                    <a:gd name="T14" fmla="*/ 8 w 39"/>
                    <a:gd name="T15" fmla="*/ 7 h 37"/>
                    <a:gd name="T16" fmla="*/ 22 w 39"/>
                    <a:gd name="T17" fmla="*/ 25 h 37"/>
                    <a:gd name="T18" fmla="*/ 22 w 39"/>
                    <a:gd name="T19" fmla="*/ 25 h 37"/>
                    <a:gd name="T20" fmla="*/ 21 w 39"/>
                    <a:gd name="T21" fmla="*/ 2 h 37"/>
                    <a:gd name="T22" fmla="*/ 29 w 39"/>
                    <a:gd name="T23" fmla="*/ 0 h 37"/>
                    <a:gd name="T24" fmla="*/ 39 w 39"/>
                    <a:gd name="T25" fmla="*/ 27 h 37"/>
                    <a:gd name="T26" fmla="*/ 33 w 39"/>
                    <a:gd name="T27" fmla="*/ 28 h 37"/>
                    <a:gd name="T28" fmla="*/ 29 w 39"/>
                    <a:gd name="T29" fmla="*/ 16 h 37"/>
                    <a:gd name="T30" fmla="*/ 28 w 39"/>
                    <a:gd name="T31" fmla="*/ 14 h 37"/>
                    <a:gd name="T32" fmla="*/ 26 w 39"/>
                    <a:gd name="T33" fmla="*/ 7 h 37"/>
                    <a:gd name="T34" fmla="*/ 26 w 39"/>
                    <a:gd name="T35" fmla="*/ 7 h 37"/>
                    <a:gd name="T36" fmla="*/ 27 w 39"/>
                    <a:gd name="T37" fmla="*/ 31 h 37"/>
                    <a:gd name="T38" fmla="*/ 21 w 39"/>
                    <a:gd name="T39" fmla="*/ 33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9" h="37">
                      <a:moveTo>
                        <a:pt x="21" y="33"/>
                      </a:moveTo>
                      <a:cubicBezTo>
                        <a:pt x="7" y="14"/>
                        <a:pt x="7" y="14"/>
                        <a:pt x="7" y="14"/>
                      </a:cubicBezTo>
                      <a:cubicBezTo>
                        <a:pt x="7" y="14"/>
                        <a:pt x="7" y="14"/>
                        <a:pt x="7" y="14"/>
                      </a:cubicBezTo>
                      <a:cubicBezTo>
                        <a:pt x="9" y="18"/>
                        <a:pt x="10" y="21"/>
                        <a:pt x="11" y="23"/>
                      </a:cubicBezTo>
                      <a:cubicBezTo>
                        <a:pt x="15" y="35"/>
                        <a:pt x="15" y="35"/>
                        <a:pt x="15" y="35"/>
                      </a:cubicBezTo>
                      <a:cubicBezTo>
                        <a:pt x="10" y="37"/>
                        <a:pt x="10" y="37"/>
                        <a:pt x="10" y="37"/>
                      </a:cubicBezTo>
                      <a:cubicBezTo>
                        <a:pt x="0" y="10"/>
                        <a:pt x="0" y="10"/>
                        <a:pt x="0" y="10"/>
                      </a:cubicBezTo>
                      <a:cubicBezTo>
                        <a:pt x="8" y="7"/>
                        <a:pt x="8" y="7"/>
                        <a:pt x="8" y="7"/>
                      </a:cubicBezTo>
                      <a:cubicBezTo>
                        <a:pt x="22" y="25"/>
                        <a:pt x="22" y="25"/>
                        <a:pt x="22" y="25"/>
                      </a:cubicBezTo>
                      <a:cubicBezTo>
                        <a:pt x="22" y="25"/>
                        <a:pt x="22" y="25"/>
                        <a:pt x="22" y="25"/>
                      </a:cubicBezTo>
                      <a:cubicBezTo>
                        <a:pt x="21" y="2"/>
                        <a:pt x="21" y="2"/>
                        <a:pt x="21" y="2"/>
                      </a:cubicBezTo>
                      <a:cubicBezTo>
                        <a:pt x="29" y="0"/>
                        <a:pt x="29" y="0"/>
                        <a:pt x="29" y="0"/>
                      </a:cubicBezTo>
                      <a:cubicBezTo>
                        <a:pt x="39" y="27"/>
                        <a:pt x="39" y="27"/>
                        <a:pt x="39" y="27"/>
                      </a:cubicBezTo>
                      <a:cubicBezTo>
                        <a:pt x="33" y="28"/>
                        <a:pt x="33" y="28"/>
                        <a:pt x="33" y="28"/>
                      </a:cubicBezTo>
                      <a:cubicBezTo>
                        <a:pt x="29" y="16"/>
                        <a:pt x="29" y="16"/>
                        <a:pt x="29" y="16"/>
                      </a:cubicBezTo>
                      <a:cubicBezTo>
                        <a:pt x="29" y="15"/>
                        <a:pt x="28" y="14"/>
                        <a:pt x="28" y="14"/>
                      </a:cubicBezTo>
                      <a:cubicBezTo>
                        <a:pt x="28" y="13"/>
                        <a:pt x="27" y="11"/>
                        <a:pt x="26" y="7"/>
                      </a:cubicBezTo>
                      <a:cubicBezTo>
                        <a:pt x="26" y="7"/>
                        <a:pt x="26" y="7"/>
                        <a:pt x="26" y="7"/>
                      </a:cubicBezTo>
                      <a:cubicBezTo>
                        <a:pt x="27" y="31"/>
                        <a:pt x="27" y="31"/>
                        <a:pt x="27" y="31"/>
                      </a:cubicBezTo>
                      <a:lnTo>
                        <a:pt x="21" y="33"/>
                      </a:lnTo>
                      <a:close/>
                    </a:path>
                  </a:pathLst>
                </a:custGeom>
                <a:solidFill>
                  <a:srgbClr val="A7D6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425" name="Freeform 360">
                  <a:extLst>
                    <a:ext uri="{FF2B5EF4-FFF2-40B4-BE49-F238E27FC236}">
                      <a16:creationId xmlns:a16="http://schemas.microsoft.com/office/drawing/2014/main" id="{9F368D81-244D-40D7-BBEE-6E309C5AD156}"/>
                    </a:ext>
                  </a:extLst>
                </p:cNvPr>
                <p:cNvSpPr>
                  <a:spLocks noEditPoints="1"/>
                </p:cNvSpPr>
                <p:nvPr/>
              </p:nvSpPr>
              <p:spPr bwMode="auto">
                <a:xfrm>
                  <a:off x="3186113" y="5907088"/>
                  <a:ext cx="103188" cy="120650"/>
                </a:xfrm>
                <a:custGeom>
                  <a:avLst/>
                  <a:gdLst>
                    <a:gd name="T0" fmla="*/ 23 w 29"/>
                    <a:gd name="T1" fmla="*/ 24 h 34"/>
                    <a:gd name="T2" fmla="*/ 18 w 29"/>
                    <a:gd name="T3" fmla="*/ 19 h 34"/>
                    <a:gd name="T4" fmla="*/ 9 w 29"/>
                    <a:gd name="T5" fmla="*/ 24 h 34"/>
                    <a:gd name="T6" fmla="*/ 10 w 29"/>
                    <a:gd name="T7" fmla="*/ 31 h 34"/>
                    <a:gd name="T8" fmla="*/ 5 w 29"/>
                    <a:gd name="T9" fmla="*/ 34 h 34"/>
                    <a:gd name="T10" fmla="*/ 0 w 29"/>
                    <a:gd name="T11" fmla="*/ 4 h 34"/>
                    <a:gd name="T12" fmla="*/ 7 w 29"/>
                    <a:gd name="T13" fmla="*/ 0 h 34"/>
                    <a:gd name="T14" fmla="*/ 29 w 29"/>
                    <a:gd name="T15" fmla="*/ 21 h 34"/>
                    <a:gd name="T16" fmla="*/ 23 w 29"/>
                    <a:gd name="T17" fmla="*/ 24 h 34"/>
                    <a:gd name="T18" fmla="*/ 15 w 29"/>
                    <a:gd name="T19" fmla="*/ 15 h 34"/>
                    <a:gd name="T20" fmla="*/ 7 w 29"/>
                    <a:gd name="T21" fmla="*/ 7 h 34"/>
                    <a:gd name="T22" fmla="*/ 6 w 29"/>
                    <a:gd name="T23" fmla="*/ 6 h 34"/>
                    <a:gd name="T24" fmla="*/ 8 w 29"/>
                    <a:gd name="T25" fmla="*/ 19 h 34"/>
                    <a:gd name="T26" fmla="*/ 15 w 29"/>
                    <a:gd name="T27" fmla="*/ 15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9" h="34">
                      <a:moveTo>
                        <a:pt x="23" y="24"/>
                      </a:moveTo>
                      <a:cubicBezTo>
                        <a:pt x="18" y="19"/>
                        <a:pt x="18" y="19"/>
                        <a:pt x="18" y="19"/>
                      </a:cubicBezTo>
                      <a:cubicBezTo>
                        <a:pt x="9" y="24"/>
                        <a:pt x="9" y="24"/>
                        <a:pt x="9" y="24"/>
                      </a:cubicBezTo>
                      <a:cubicBezTo>
                        <a:pt x="10" y="31"/>
                        <a:pt x="10" y="31"/>
                        <a:pt x="10" y="31"/>
                      </a:cubicBezTo>
                      <a:cubicBezTo>
                        <a:pt x="5" y="34"/>
                        <a:pt x="5" y="34"/>
                        <a:pt x="5" y="34"/>
                      </a:cubicBezTo>
                      <a:cubicBezTo>
                        <a:pt x="0" y="4"/>
                        <a:pt x="0" y="4"/>
                        <a:pt x="0" y="4"/>
                      </a:cubicBezTo>
                      <a:cubicBezTo>
                        <a:pt x="7" y="0"/>
                        <a:pt x="7" y="0"/>
                        <a:pt x="7" y="0"/>
                      </a:cubicBezTo>
                      <a:cubicBezTo>
                        <a:pt x="29" y="21"/>
                        <a:pt x="29" y="21"/>
                        <a:pt x="29" y="21"/>
                      </a:cubicBezTo>
                      <a:lnTo>
                        <a:pt x="23" y="24"/>
                      </a:lnTo>
                      <a:close/>
                      <a:moveTo>
                        <a:pt x="15" y="15"/>
                      </a:moveTo>
                      <a:cubicBezTo>
                        <a:pt x="10" y="11"/>
                        <a:pt x="8" y="8"/>
                        <a:pt x="7" y="7"/>
                      </a:cubicBezTo>
                      <a:cubicBezTo>
                        <a:pt x="6" y="7"/>
                        <a:pt x="6" y="6"/>
                        <a:pt x="6" y="6"/>
                      </a:cubicBezTo>
                      <a:cubicBezTo>
                        <a:pt x="6" y="8"/>
                        <a:pt x="7" y="12"/>
                        <a:pt x="8" y="19"/>
                      </a:cubicBezTo>
                      <a:lnTo>
                        <a:pt x="15" y="15"/>
                      </a:lnTo>
                      <a:close/>
                    </a:path>
                  </a:pathLst>
                </a:custGeom>
                <a:solidFill>
                  <a:srgbClr val="A7D6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426" name="Freeform 361">
                  <a:extLst>
                    <a:ext uri="{FF2B5EF4-FFF2-40B4-BE49-F238E27FC236}">
                      <a16:creationId xmlns:a16="http://schemas.microsoft.com/office/drawing/2014/main" id="{F99107EE-1ECD-480A-A5E1-6E1A9FF88BB2}"/>
                    </a:ext>
                  </a:extLst>
                </p:cNvPr>
                <p:cNvSpPr>
                  <a:spLocks noEditPoints="1"/>
                </p:cNvSpPr>
                <p:nvPr/>
              </p:nvSpPr>
              <p:spPr bwMode="auto">
                <a:xfrm>
                  <a:off x="3249613" y="5857876"/>
                  <a:ext cx="125413" cy="114300"/>
                </a:xfrm>
                <a:custGeom>
                  <a:avLst/>
                  <a:gdLst>
                    <a:gd name="T0" fmla="*/ 15 w 35"/>
                    <a:gd name="T1" fmla="*/ 20 h 32"/>
                    <a:gd name="T2" fmla="*/ 21 w 35"/>
                    <a:gd name="T3" fmla="*/ 29 h 32"/>
                    <a:gd name="T4" fmla="*/ 16 w 35"/>
                    <a:gd name="T5" fmla="*/ 32 h 32"/>
                    <a:gd name="T6" fmla="*/ 0 w 35"/>
                    <a:gd name="T7" fmla="*/ 8 h 32"/>
                    <a:gd name="T8" fmla="*/ 7 w 35"/>
                    <a:gd name="T9" fmla="*/ 4 h 32"/>
                    <a:gd name="T10" fmla="*/ 16 w 35"/>
                    <a:gd name="T11" fmla="*/ 1 h 32"/>
                    <a:gd name="T12" fmla="*/ 22 w 35"/>
                    <a:gd name="T13" fmla="*/ 4 h 32"/>
                    <a:gd name="T14" fmla="*/ 23 w 35"/>
                    <a:gd name="T15" fmla="*/ 9 h 32"/>
                    <a:gd name="T16" fmla="*/ 21 w 35"/>
                    <a:gd name="T17" fmla="*/ 14 h 32"/>
                    <a:gd name="T18" fmla="*/ 35 w 35"/>
                    <a:gd name="T19" fmla="*/ 19 h 32"/>
                    <a:gd name="T20" fmla="*/ 30 w 35"/>
                    <a:gd name="T21" fmla="*/ 23 h 32"/>
                    <a:gd name="T22" fmla="*/ 18 w 35"/>
                    <a:gd name="T23" fmla="*/ 18 h 32"/>
                    <a:gd name="T24" fmla="*/ 15 w 35"/>
                    <a:gd name="T25" fmla="*/ 20 h 32"/>
                    <a:gd name="T26" fmla="*/ 12 w 35"/>
                    <a:gd name="T27" fmla="*/ 15 h 32"/>
                    <a:gd name="T28" fmla="*/ 14 w 35"/>
                    <a:gd name="T29" fmla="*/ 14 h 32"/>
                    <a:gd name="T30" fmla="*/ 17 w 35"/>
                    <a:gd name="T31" fmla="*/ 11 h 32"/>
                    <a:gd name="T32" fmla="*/ 17 w 35"/>
                    <a:gd name="T33" fmla="*/ 8 h 32"/>
                    <a:gd name="T34" fmla="*/ 14 w 35"/>
                    <a:gd name="T35" fmla="*/ 6 h 32"/>
                    <a:gd name="T36" fmla="*/ 10 w 35"/>
                    <a:gd name="T37" fmla="*/ 8 h 32"/>
                    <a:gd name="T38" fmla="*/ 8 w 35"/>
                    <a:gd name="T39" fmla="*/ 9 h 32"/>
                    <a:gd name="T40" fmla="*/ 12 w 35"/>
                    <a:gd name="T41" fmla="*/ 15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5" h="32">
                      <a:moveTo>
                        <a:pt x="15" y="20"/>
                      </a:moveTo>
                      <a:cubicBezTo>
                        <a:pt x="21" y="29"/>
                        <a:pt x="21" y="29"/>
                        <a:pt x="21" y="29"/>
                      </a:cubicBezTo>
                      <a:cubicBezTo>
                        <a:pt x="16" y="32"/>
                        <a:pt x="16" y="32"/>
                        <a:pt x="16" y="32"/>
                      </a:cubicBezTo>
                      <a:cubicBezTo>
                        <a:pt x="0" y="8"/>
                        <a:pt x="0" y="8"/>
                        <a:pt x="0" y="8"/>
                      </a:cubicBezTo>
                      <a:cubicBezTo>
                        <a:pt x="7" y="4"/>
                        <a:pt x="7" y="4"/>
                        <a:pt x="7" y="4"/>
                      </a:cubicBezTo>
                      <a:cubicBezTo>
                        <a:pt x="11" y="1"/>
                        <a:pt x="13" y="0"/>
                        <a:pt x="16" y="1"/>
                      </a:cubicBezTo>
                      <a:cubicBezTo>
                        <a:pt x="18" y="1"/>
                        <a:pt x="20" y="2"/>
                        <a:pt x="22" y="4"/>
                      </a:cubicBezTo>
                      <a:cubicBezTo>
                        <a:pt x="23" y="6"/>
                        <a:pt x="23" y="7"/>
                        <a:pt x="23" y="9"/>
                      </a:cubicBezTo>
                      <a:cubicBezTo>
                        <a:pt x="23" y="11"/>
                        <a:pt x="22" y="12"/>
                        <a:pt x="21" y="14"/>
                      </a:cubicBezTo>
                      <a:cubicBezTo>
                        <a:pt x="28" y="17"/>
                        <a:pt x="33" y="19"/>
                        <a:pt x="35" y="19"/>
                      </a:cubicBezTo>
                      <a:cubicBezTo>
                        <a:pt x="30" y="23"/>
                        <a:pt x="30" y="23"/>
                        <a:pt x="30" y="23"/>
                      </a:cubicBezTo>
                      <a:cubicBezTo>
                        <a:pt x="18" y="18"/>
                        <a:pt x="18" y="18"/>
                        <a:pt x="18" y="18"/>
                      </a:cubicBezTo>
                      <a:lnTo>
                        <a:pt x="15" y="20"/>
                      </a:lnTo>
                      <a:close/>
                      <a:moveTo>
                        <a:pt x="12" y="15"/>
                      </a:moveTo>
                      <a:cubicBezTo>
                        <a:pt x="14" y="14"/>
                        <a:pt x="14" y="14"/>
                        <a:pt x="14" y="14"/>
                      </a:cubicBezTo>
                      <a:cubicBezTo>
                        <a:pt x="16" y="13"/>
                        <a:pt x="17" y="12"/>
                        <a:pt x="17" y="11"/>
                      </a:cubicBezTo>
                      <a:cubicBezTo>
                        <a:pt x="18" y="10"/>
                        <a:pt x="17" y="9"/>
                        <a:pt x="17" y="8"/>
                      </a:cubicBezTo>
                      <a:cubicBezTo>
                        <a:pt x="16" y="7"/>
                        <a:pt x="15" y="6"/>
                        <a:pt x="14" y="6"/>
                      </a:cubicBezTo>
                      <a:cubicBezTo>
                        <a:pt x="13" y="6"/>
                        <a:pt x="11" y="7"/>
                        <a:pt x="10" y="8"/>
                      </a:cubicBezTo>
                      <a:cubicBezTo>
                        <a:pt x="8" y="9"/>
                        <a:pt x="8" y="9"/>
                        <a:pt x="8" y="9"/>
                      </a:cubicBezTo>
                      <a:lnTo>
                        <a:pt x="12" y="15"/>
                      </a:lnTo>
                      <a:close/>
                    </a:path>
                  </a:pathLst>
                </a:custGeom>
                <a:solidFill>
                  <a:srgbClr val="A7D6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427" name="Freeform 362">
                  <a:extLst>
                    <a:ext uri="{FF2B5EF4-FFF2-40B4-BE49-F238E27FC236}">
                      <a16:creationId xmlns:a16="http://schemas.microsoft.com/office/drawing/2014/main" id="{368052EE-BF52-4F9D-9040-357E17B459F2}"/>
                    </a:ext>
                  </a:extLst>
                </p:cNvPr>
                <p:cNvSpPr>
                  <a:spLocks/>
                </p:cNvSpPr>
                <p:nvPr/>
              </p:nvSpPr>
              <p:spPr bwMode="auto">
                <a:xfrm>
                  <a:off x="3327401" y="5783263"/>
                  <a:ext cx="128588" cy="131763"/>
                </a:xfrm>
                <a:custGeom>
                  <a:avLst/>
                  <a:gdLst>
                    <a:gd name="T0" fmla="*/ 81 w 81"/>
                    <a:gd name="T1" fmla="*/ 49 h 83"/>
                    <a:gd name="T2" fmla="*/ 68 w 81"/>
                    <a:gd name="T3" fmla="*/ 58 h 83"/>
                    <a:gd name="T4" fmla="*/ 38 w 81"/>
                    <a:gd name="T5" fmla="*/ 49 h 83"/>
                    <a:gd name="T6" fmla="*/ 36 w 81"/>
                    <a:gd name="T7" fmla="*/ 56 h 83"/>
                    <a:gd name="T8" fmla="*/ 52 w 81"/>
                    <a:gd name="T9" fmla="*/ 74 h 83"/>
                    <a:gd name="T10" fmla="*/ 41 w 81"/>
                    <a:gd name="T11" fmla="*/ 83 h 83"/>
                    <a:gd name="T12" fmla="*/ 0 w 81"/>
                    <a:gd name="T13" fmla="*/ 33 h 83"/>
                    <a:gd name="T14" fmla="*/ 12 w 81"/>
                    <a:gd name="T15" fmla="*/ 24 h 83"/>
                    <a:gd name="T16" fmla="*/ 30 w 81"/>
                    <a:gd name="T17" fmla="*/ 47 h 83"/>
                    <a:gd name="T18" fmla="*/ 30 w 81"/>
                    <a:gd name="T19" fmla="*/ 38 h 83"/>
                    <a:gd name="T20" fmla="*/ 27 w 81"/>
                    <a:gd name="T21" fmla="*/ 9 h 83"/>
                    <a:gd name="T22" fmla="*/ 38 w 81"/>
                    <a:gd name="T23" fmla="*/ 0 h 83"/>
                    <a:gd name="T24" fmla="*/ 41 w 81"/>
                    <a:gd name="T25" fmla="*/ 36 h 83"/>
                    <a:gd name="T26" fmla="*/ 81 w 81"/>
                    <a:gd name="T27" fmla="*/ 49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1" h="83">
                      <a:moveTo>
                        <a:pt x="81" y="49"/>
                      </a:moveTo>
                      <a:lnTo>
                        <a:pt x="68" y="58"/>
                      </a:lnTo>
                      <a:lnTo>
                        <a:pt x="38" y="49"/>
                      </a:lnTo>
                      <a:lnTo>
                        <a:pt x="36" y="56"/>
                      </a:lnTo>
                      <a:lnTo>
                        <a:pt x="52" y="74"/>
                      </a:lnTo>
                      <a:lnTo>
                        <a:pt x="41" y="83"/>
                      </a:lnTo>
                      <a:lnTo>
                        <a:pt x="0" y="33"/>
                      </a:lnTo>
                      <a:lnTo>
                        <a:pt x="12" y="24"/>
                      </a:lnTo>
                      <a:lnTo>
                        <a:pt x="30" y="47"/>
                      </a:lnTo>
                      <a:lnTo>
                        <a:pt x="30" y="38"/>
                      </a:lnTo>
                      <a:lnTo>
                        <a:pt x="27" y="9"/>
                      </a:lnTo>
                      <a:lnTo>
                        <a:pt x="38" y="0"/>
                      </a:lnTo>
                      <a:lnTo>
                        <a:pt x="41" y="36"/>
                      </a:lnTo>
                      <a:lnTo>
                        <a:pt x="81" y="49"/>
                      </a:lnTo>
                      <a:close/>
                    </a:path>
                  </a:pathLst>
                </a:custGeom>
                <a:solidFill>
                  <a:srgbClr val="A7D6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428" name="Freeform 363">
                  <a:extLst>
                    <a:ext uri="{FF2B5EF4-FFF2-40B4-BE49-F238E27FC236}">
                      <a16:creationId xmlns:a16="http://schemas.microsoft.com/office/drawing/2014/main" id="{F34A2D48-D822-4F18-AF31-A2B60745977A}"/>
                    </a:ext>
                  </a:extLst>
                </p:cNvPr>
                <p:cNvSpPr>
                  <a:spLocks/>
                </p:cNvSpPr>
                <p:nvPr/>
              </p:nvSpPr>
              <p:spPr bwMode="auto">
                <a:xfrm>
                  <a:off x="3398838" y="5732463"/>
                  <a:ext cx="114300" cy="114300"/>
                </a:xfrm>
                <a:custGeom>
                  <a:avLst/>
                  <a:gdLst>
                    <a:gd name="T0" fmla="*/ 72 w 72"/>
                    <a:gd name="T1" fmla="*/ 45 h 72"/>
                    <a:gd name="T2" fmla="*/ 45 w 72"/>
                    <a:gd name="T3" fmla="*/ 72 h 72"/>
                    <a:gd name="T4" fmla="*/ 0 w 72"/>
                    <a:gd name="T5" fmla="*/ 27 h 72"/>
                    <a:gd name="T6" fmla="*/ 25 w 72"/>
                    <a:gd name="T7" fmla="*/ 0 h 72"/>
                    <a:gd name="T8" fmla="*/ 34 w 72"/>
                    <a:gd name="T9" fmla="*/ 9 h 72"/>
                    <a:gd name="T10" fmla="*/ 16 w 72"/>
                    <a:gd name="T11" fmla="*/ 25 h 72"/>
                    <a:gd name="T12" fmla="*/ 27 w 72"/>
                    <a:gd name="T13" fmla="*/ 34 h 72"/>
                    <a:gd name="T14" fmla="*/ 43 w 72"/>
                    <a:gd name="T15" fmla="*/ 20 h 72"/>
                    <a:gd name="T16" fmla="*/ 50 w 72"/>
                    <a:gd name="T17" fmla="*/ 27 h 72"/>
                    <a:gd name="T18" fmla="*/ 34 w 72"/>
                    <a:gd name="T19" fmla="*/ 43 h 72"/>
                    <a:gd name="T20" fmla="*/ 47 w 72"/>
                    <a:gd name="T21" fmla="*/ 54 h 72"/>
                    <a:gd name="T22" fmla="*/ 63 w 72"/>
                    <a:gd name="T23" fmla="*/ 38 h 72"/>
                    <a:gd name="T24" fmla="*/ 72 w 72"/>
                    <a:gd name="T25" fmla="*/ 45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2" h="72">
                      <a:moveTo>
                        <a:pt x="72" y="45"/>
                      </a:moveTo>
                      <a:lnTo>
                        <a:pt x="45" y="72"/>
                      </a:lnTo>
                      <a:lnTo>
                        <a:pt x="0" y="27"/>
                      </a:lnTo>
                      <a:lnTo>
                        <a:pt x="25" y="0"/>
                      </a:lnTo>
                      <a:lnTo>
                        <a:pt x="34" y="9"/>
                      </a:lnTo>
                      <a:lnTo>
                        <a:pt x="16" y="25"/>
                      </a:lnTo>
                      <a:lnTo>
                        <a:pt x="27" y="34"/>
                      </a:lnTo>
                      <a:lnTo>
                        <a:pt x="43" y="20"/>
                      </a:lnTo>
                      <a:lnTo>
                        <a:pt x="50" y="27"/>
                      </a:lnTo>
                      <a:lnTo>
                        <a:pt x="34" y="43"/>
                      </a:lnTo>
                      <a:lnTo>
                        <a:pt x="47" y="54"/>
                      </a:lnTo>
                      <a:lnTo>
                        <a:pt x="63" y="38"/>
                      </a:lnTo>
                      <a:lnTo>
                        <a:pt x="72" y="45"/>
                      </a:lnTo>
                      <a:close/>
                    </a:path>
                  </a:pathLst>
                </a:custGeom>
                <a:solidFill>
                  <a:srgbClr val="A7D6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429" name="Freeform 364">
                  <a:extLst>
                    <a:ext uri="{FF2B5EF4-FFF2-40B4-BE49-F238E27FC236}">
                      <a16:creationId xmlns:a16="http://schemas.microsoft.com/office/drawing/2014/main" id="{B9597D15-CE0D-4848-8690-BD5AF5D7CA0D}"/>
                    </a:ext>
                  </a:extLst>
                </p:cNvPr>
                <p:cNvSpPr>
                  <a:spLocks/>
                </p:cNvSpPr>
                <p:nvPr/>
              </p:nvSpPr>
              <p:spPr bwMode="auto">
                <a:xfrm>
                  <a:off x="3444876" y="5665788"/>
                  <a:ext cx="111125" cy="103188"/>
                </a:xfrm>
                <a:custGeom>
                  <a:avLst/>
                  <a:gdLst>
                    <a:gd name="T0" fmla="*/ 70 w 70"/>
                    <a:gd name="T1" fmla="*/ 56 h 65"/>
                    <a:gd name="T2" fmla="*/ 61 w 70"/>
                    <a:gd name="T3" fmla="*/ 65 h 65"/>
                    <a:gd name="T4" fmla="*/ 21 w 70"/>
                    <a:gd name="T5" fmla="*/ 31 h 65"/>
                    <a:gd name="T6" fmla="*/ 9 w 70"/>
                    <a:gd name="T7" fmla="*/ 44 h 65"/>
                    <a:gd name="T8" fmla="*/ 0 w 70"/>
                    <a:gd name="T9" fmla="*/ 38 h 65"/>
                    <a:gd name="T10" fmla="*/ 32 w 70"/>
                    <a:gd name="T11" fmla="*/ 0 h 65"/>
                    <a:gd name="T12" fmla="*/ 41 w 70"/>
                    <a:gd name="T13" fmla="*/ 9 h 65"/>
                    <a:gd name="T14" fmla="*/ 29 w 70"/>
                    <a:gd name="T15" fmla="*/ 22 h 65"/>
                    <a:gd name="T16" fmla="*/ 70 w 70"/>
                    <a:gd name="T17" fmla="*/ 56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0" h="65">
                      <a:moveTo>
                        <a:pt x="70" y="56"/>
                      </a:moveTo>
                      <a:lnTo>
                        <a:pt x="61" y="65"/>
                      </a:lnTo>
                      <a:lnTo>
                        <a:pt x="21" y="31"/>
                      </a:lnTo>
                      <a:lnTo>
                        <a:pt x="9" y="44"/>
                      </a:lnTo>
                      <a:lnTo>
                        <a:pt x="0" y="38"/>
                      </a:lnTo>
                      <a:lnTo>
                        <a:pt x="32" y="0"/>
                      </a:lnTo>
                      <a:lnTo>
                        <a:pt x="41" y="9"/>
                      </a:lnTo>
                      <a:lnTo>
                        <a:pt x="29" y="22"/>
                      </a:lnTo>
                      <a:lnTo>
                        <a:pt x="70" y="56"/>
                      </a:lnTo>
                      <a:close/>
                    </a:path>
                  </a:pathLst>
                </a:custGeom>
                <a:solidFill>
                  <a:srgbClr val="A7D6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430" name="Freeform 365">
                  <a:extLst>
                    <a:ext uri="{FF2B5EF4-FFF2-40B4-BE49-F238E27FC236}">
                      <a16:creationId xmlns:a16="http://schemas.microsoft.com/office/drawing/2014/main" id="{D6E7BC39-D5B1-492F-B77F-C93D37AB1635}"/>
                    </a:ext>
                  </a:extLst>
                </p:cNvPr>
                <p:cNvSpPr>
                  <a:spLocks/>
                </p:cNvSpPr>
                <p:nvPr/>
              </p:nvSpPr>
              <p:spPr bwMode="auto">
                <a:xfrm>
                  <a:off x="3527426" y="5580063"/>
                  <a:ext cx="103188" cy="106363"/>
                </a:xfrm>
                <a:custGeom>
                  <a:avLst/>
                  <a:gdLst>
                    <a:gd name="T0" fmla="*/ 25 w 29"/>
                    <a:gd name="T1" fmla="*/ 11 h 30"/>
                    <a:gd name="T2" fmla="*/ 29 w 29"/>
                    <a:gd name="T3" fmla="*/ 16 h 30"/>
                    <a:gd name="T4" fmla="*/ 26 w 29"/>
                    <a:gd name="T5" fmla="*/ 24 h 30"/>
                    <a:gd name="T6" fmla="*/ 21 w 29"/>
                    <a:gd name="T7" fmla="*/ 30 h 30"/>
                    <a:gd name="T8" fmla="*/ 16 w 29"/>
                    <a:gd name="T9" fmla="*/ 27 h 30"/>
                    <a:gd name="T10" fmla="*/ 20 w 29"/>
                    <a:gd name="T11" fmla="*/ 24 h 30"/>
                    <a:gd name="T12" fmla="*/ 22 w 29"/>
                    <a:gd name="T13" fmla="*/ 21 h 30"/>
                    <a:gd name="T14" fmla="*/ 23 w 29"/>
                    <a:gd name="T15" fmla="*/ 18 h 30"/>
                    <a:gd name="T16" fmla="*/ 22 w 29"/>
                    <a:gd name="T17" fmla="*/ 16 h 30"/>
                    <a:gd name="T18" fmla="*/ 21 w 29"/>
                    <a:gd name="T19" fmla="*/ 15 h 30"/>
                    <a:gd name="T20" fmla="*/ 19 w 29"/>
                    <a:gd name="T21" fmla="*/ 16 h 30"/>
                    <a:gd name="T22" fmla="*/ 15 w 29"/>
                    <a:gd name="T23" fmla="*/ 18 h 30"/>
                    <a:gd name="T24" fmla="*/ 11 w 29"/>
                    <a:gd name="T25" fmla="*/ 20 h 30"/>
                    <a:gd name="T26" fmla="*/ 8 w 29"/>
                    <a:gd name="T27" fmla="*/ 20 h 30"/>
                    <a:gd name="T28" fmla="*/ 4 w 29"/>
                    <a:gd name="T29" fmla="*/ 19 h 30"/>
                    <a:gd name="T30" fmla="*/ 1 w 29"/>
                    <a:gd name="T31" fmla="*/ 14 h 30"/>
                    <a:gd name="T32" fmla="*/ 3 w 29"/>
                    <a:gd name="T33" fmla="*/ 7 h 30"/>
                    <a:gd name="T34" fmla="*/ 5 w 29"/>
                    <a:gd name="T35" fmla="*/ 3 h 30"/>
                    <a:gd name="T36" fmla="*/ 9 w 29"/>
                    <a:gd name="T37" fmla="*/ 0 h 30"/>
                    <a:gd name="T38" fmla="*/ 12 w 29"/>
                    <a:gd name="T39" fmla="*/ 5 h 30"/>
                    <a:gd name="T40" fmla="*/ 9 w 29"/>
                    <a:gd name="T41" fmla="*/ 7 h 30"/>
                    <a:gd name="T42" fmla="*/ 7 w 29"/>
                    <a:gd name="T43" fmla="*/ 9 h 30"/>
                    <a:gd name="T44" fmla="*/ 6 w 29"/>
                    <a:gd name="T45" fmla="*/ 12 h 30"/>
                    <a:gd name="T46" fmla="*/ 7 w 29"/>
                    <a:gd name="T47" fmla="*/ 14 h 30"/>
                    <a:gd name="T48" fmla="*/ 9 w 29"/>
                    <a:gd name="T49" fmla="*/ 14 h 30"/>
                    <a:gd name="T50" fmla="*/ 10 w 29"/>
                    <a:gd name="T51" fmla="*/ 14 h 30"/>
                    <a:gd name="T52" fmla="*/ 14 w 29"/>
                    <a:gd name="T53" fmla="*/ 12 h 30"/>
                    <a:gd name="T54" fmla="*/ 20 w 29"/>
                    <a:gd name="T55" fmla="*/ 9 h 30"/>
                    <a:gd name="T56" fmla="*/ 25 w 29"/>
                    <a:gd name="T57" fmla="*/ 11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9" h="30">
                      <a:moveTo>
                        <a:pt x="25" y="11"/>
                      </a:moveTo>
                      <a:cubicBezTo>
                        <a:pt x="27" y="12"/>
                        <a:pt x="28" y="14"/>
                        <a:pt x="29" y="16"/>
                      </a:cubicBezTo>
                      <a:cubicBezTo>
                        <a:pt x="29" y="19"/>
                        <a:pt x="28" y="21"/>
                        <a:pt x="26" y="24"/>
                      </a:cubicBezTo>
                      <a:cubicBezTo>
                        <a:pt x="25" y="26"/>
                        <a:pt x="23" y="28"/>
                        <a:pt x="21" y="30"/>
                      </a:cubicBezTo>
                      <a:cubicBezTo>
                        <a:pt x="16" y="27"/>
                        <a:pt x="16" y="27"/>
                        <a:pt x="16" y="27"/>
                      </a:cubicBezTo>
                      <a:cubicBezTo>
                        <a:pt x="18" y="26"/>
                        <a:pt x="19" y="25"/>
                        <a:pt x="20" y="24"/>
                      </a:cubicBezTo>
                      <a:cubicBezTo>
                        <a:pt x="21" y="23"/>
                        <a:pt x="22" y="22"/>
                        <a:pt x="22" y="21"/>
                      </a:cubicBezTo>
                      <a:cubicBezTo>
                        <a:pt x="23" y="20"/>
                        <a:pt x="23" y="19"/>
                        <a:pt x="23" y="18"/>
                      </a:cubicBezTo>
                      <a:cubicBezTo>
                        <a:pt x="23" y="17"/>
                        <a:pt x="23" y="16"/>
                        <a:pt x="22" y="16"/>
                      </a:cubicBezTo>
                      <a:cubicBezTo>
                        <a:pt x="22" y="15"/>
                        <a:pt x="21" y="15"/>
                        <a:pt x="21" y="15"/>
                      </a:cubicBezTo>
                      <a:cubicBezTo>
                        <a:pt x="20" y="15"/>
                        <a:pt x="19" y="16"/>
                        <a:pt x="19" y="16"/>
                      </a:cubicBezTo>
                      <a:cubicBezTo>
                        <a:pt x="18" y="16"/>
                        <a:pt x="17" y="17"/>
                        <a:pt x="15" y="18"/>
                      </a:cubicBezTo>
                      <a:cubicBezTo>
                        <a:pt x="14" y="19"/>
                        <a:pt x="12" y="20"/>
                        <a:pt x="11" y="20"/>
                      </a:cubicBezTo>
                      <a:cubicBezTo>
                        <a:pt x="10" y="20"/>
                        <a:pt x="9" y="20"/>
                        <a:pt x="8" y="20"/>
                      </a:cubicBezTo>
                      <a:cubicBezTo>
                        <a:pt x="7" y="20"/>
                        <a:pt x="5" y="20"/>
                        <a:pt x="4" y="19"/>
                      </a:cubicBezTo>
                      <a:cubicBezTo>
                        <a:pt x="2" y="18"/>
                        <a:pt x="1" y="16"/>
                        <a:pt x="1" y="14"/>
                      </a:cubicBezTo>
                      <a:cubicBezTo>
                        <a:pt x="0" y="11"/>
                        <a:pt x="1" y="9"/>
                        <a:pt x="3" y="7"/>
                      </a:cubicBezTo>
                      <a:cubicBezTo>
                        <a:pt x="3" y="5"/>
                        <a:pt x="4" y="4"/>
                        <a:pt x="5" y="3"/>
                      </a:cubicBezTo>
                      <a:cubicBezTo>
                        <a:pt x="6" y="2"/>
                        <a:pt x="8" y="1"/>
                        <a:pt x="9" y="0"/>
                      </a:cubicBezTo>
                      <a:cubicBezTo>
                        <a:pt x="12" y="5"/>
                        <a:pt x="12" y="5"/>
                        <a:pt x="12" y="5"/>
                      </a:cubicBezTo>
                      <a:cubicBezTo>
                        <a:pt x="10" y="6"/>
                        <a:pt x="9" y="6"/>
                        <a:pt x="9" y="7"/>
                      </a:cubicBezTo>
                      <a:cubicBezTo>
                        <a:pt x="8" y="8"/>
                        <a:pt x="7" y="9"/>
                        <a:pt x="7" y="9"/>
                      </a:cubicBezTo>
                      <a:cubicBezTo>
                        <a:pt x="6" y="10"/>
                        <a:pt x="6" y="11"/>
                        <a:pt x="6" y="12"/>
                      </a:cubicBezTo>
                      <a:cubicBezTo>
                        <a:pt x="6" y="13"/>
                        <a:pt x="7" y="14"/>
                        <a:pt x="7" y="14"/>
                      </a:cubicBezTo>
                      <a:cubicBezTo>
                        <a:pt x="8" y="14"/>
                        <a:pt x="8" y="14"/>
                        <a:pt x="9" y="14"/>
                      </a:cubicBezTo>
                      <a:cubicBezTo>
                        <a:pt x="9" y="14"/>
                        <a:pt x="10" y="14"/>
                        <a:pt x="10" y="14"/>
                      </a:cubicBezTo>
                      <a:cubicBezTo>
                        <a:pt x="11" y="14"/>
                        <a:pt x="12" y="13"/>
                        <a:pt x="14" y="12"/>
                      </a:cubicBezTo>
                      <a:cubicBezTo>
                        <a:pt x="17" y="10"/>
                        <a:pt x="19" y="9"/>
                        <a:pt x="20" y="9"/>
                      </a:cubicBezTo>
                      <a:cubicBezTo>
                        <a:pt x="22" y="9"/>
                        <a:pt x="23" y="10"/>
                        <a:pt x="25" y="11"/>
                      </a:cubicBezTo>
                      <a:close/>
                    </a:path>
                  </a:pathLst>
                </a:custGeom>
                <a:solidFill>
                  <a:srgbClr val="A7D6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431" name="Freeform 366">
                  <a:extLst>
                    <a:ext uri="{FF2B5EF4-FFF2-40B4-BE49-F238E27FC236}">
                      <a16:creationId xmlns:a16="http://schemas.microsoft.com/office/drawing/2014/main" id="{08EBA80F-FAAB-4189-9E3C-99F7C18B01F7}"/>
                    </a:ext>
                  </a:extLst>
                </p:cNvPr>
                <p:cNvSpPr>
                  <a:spLocks/>
                </p:cNvSpPr>
                <p:nvPr/>
              </p:nvSpPr>
              <p:spPr bwMode="auto">
                <a:xfrm>
                  <a:off x="3562351" y="5543551"/>
                  <a:ext cx="100013" cy="68263"/>
                </a:xfrm>
                <a:custGeom>
                  <a:avLst/>
                  <a:gdLst>
                    <a:gd name="T0" fmla="*/ 56 w 63"/>
                    <a:gd name="T1" fmla="*/ 43 h 43"/>
                    <a:gd name="T2" fmla="*/ 0 w 63"/>
                    <a:gd name="T3" fmla="*/ 12 h 43"/>
                    <a:gd name="T4" fmla="*/ 7 w 63"/>
                    <a:gd name="T5" fmla="*/ 0 h 43"/>
                    <a:gd name="T6" fmla="*/ 63 w 63"/>
                    <a:gd name="T7" fmla="*/ 30 h 43"/>
                    <a:gd name="T8" fmla="*/ 56 w 63"/>
                    <a:gd name="T9" fmla="*/ 43 h 43"/>
                  </a:gdLst>
                  <a:ahLst/>
                  <a:cxnLst>
                    <a:cxn ang="0">
                      <a:pos x="T0" y="T1"/>
                    </a:cxn>
                    <a:cxn ang="0">
                      <a:pos x="T2" y="T3"/>
                    </a:cxn>
                    <a:cxn ang="0">
                      <a:pos x="T4" y="T5"/>
                    </a:cxn>
                    <a:cxn ang="0">
                      <a:pos x="T6" y="T7"/>
                    </a:cxn>
                    <a:cxn ang="0">
                      <a:pos x="T8" y="T9"/>
                    </a:cxn>
                  </a:cxnLst>
                  <a:rect l="0" t="0" r="r" b="b"/>
                  <a:pathLst>
                    <a:path w="63" h="43">
                      <a:moveTo>
                        <a:pt x="56" y="43"/>
                      </a:moveTo>
                      <a:lnTo>
                        <a:pt x="0" y="12"/>
                      </a:lnTo>
                      <a:lnTo>
                        <a:pt x="7" y="0"/>
                      </a:lnTo>
                      <a:lnTo>
                        <a:pt x="63" y="30"/>
                      </a:lnTo>
                      <a:lnTo>
                        <a:pt x="56" y="43"/>
                      </a:lnTo>
                      <a:close/>
                    </a:path>
                  </a:pathLst>
                </a:custGeom>
                <a:solidFill>
                  <a:srgbClr val="A7D6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432" name="Freeform 367">
                  <a:extLst>
                    <a:ext uri="{FF2B5EF4-FFF2-40B4-BE49-F238E27FC236}">
                      <a16:creationId xmlns:a16="http://schemas.microsoft.com/office/drawing/2014/main" id="{FB1F64C5-68F4-42FB-A921-A80DB90257E8}"/>
                    </a:ext>
                  </a:extLst>
                </p:cNvPr>
                <p:cNvSpPr>
                  <a:spLocks/>
                </p:cNvSpPr>
                <p:nvPr/>
              </p:nvSpPr>
              <p:spPr bwMode="auto">
                <a:xfrm>
                  <a:off x="3581401" y="5462588"/>
                  <a:ext cx="123825" cy="109538"/>
                </a:xfrm>
                <a:custGeom>
                  <a:avLst/>
                  <a:gdLst>
                    <a:gd name="T0" fmla="*/ 78 w 78"/>
                    <a:gd name="T1" fmla="*/ 27 h 69"/>
                    <a:gd name="T2" fmla="*/ 58 w 78"/>
                    <a:gd name="T3" fmla="*/ 69 h 69"/>
                    <a:gd name="T4" fmla="*/ 49 w 78"/>
                    <a:gd name="T5" fmla="*/ 65 h 69"/>
                    <a:gd name="T6" fmla="*/ 22 w 78"/>
                    <a:gd name="T7" fmla="*/ 20 h 69"/>
                    <a:gd name="T8" fmla="*/ 11 w 78"/>
                    <a:gd name="T9" fmla="*/ 47 h 69"/>
                    <a:gd name="T10" fmla="*/ 0 w 78"/>
                    <a:gd name="T11" fmla="*/ 42 h 69"/>
                    <a:gd name="T12" fmla="*/ 17 w 78"/>
                    <a:gd name="T13" fmla="*/ 0 h 69"/>
                    <a:gd name="T14" fmla="*/ 26 w 78"/>
                    <a:gd name="T15" fmla="*/ 4 h 69"/>
                    <a:gd name="T16" fmla="*/ 53 w 78"/>
                    <a:gd name="T17" fmla="*/ 49 h 69"/>
                    <a:gd name="T18" fmla="*/ 67 w 78"/>
                    <a:gd name="T19" fmla="*/ 22 h 69"/>
                    <a:gd name="T20" fmla="*/ 78 w 78"/>
                    <a:gd name="T21" fmla="*/ 2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 h="69">
                      <a:moveTo>
                        <a:pt x="78" y="27"/>
                      </a:moveTo>
                      <a:lnTo>
                        <a:pt x="58" y="69"/>
                      </a:lnTo>
                      <a:lnTo>
                        <a:pt x="49" y="65"/>
                      </a:lnTo>
                      <a:lnTo>
                        <a:pt x="22" y="20"/>
                      </a:lnTo>
                      <a:lnTo>
                        <a:pt x="11" y="47"/>
                      </a:lnTo>
                      <a:lnTo>
                        <a:pt x="0" y="42"/>
                      </a:lnTo>
                      <a:lnTo>
                        <a:pt x="17" y="0"/>
                      </a:lnTo>
                      <a:lnTo>
                        <a:pt x="26" y="4"/>
                      </a:lnTo>
                      <a:lnTo>
                        <a:pt x="53" y="49"/>
                      </a:lnTo>
                      <a:lnTo>
                        <a:pt x="67" y="22"/>
                      </a:lnTo>
                      <a:lnTo>
                        <a:pt x="78" y="27"/>
                      </a:lnTo>
                      <a:close/>
                    </a:path>
                  </a:pathLst>
                </a:custGeom>
                <a:solidFill>
                  <a:srgbClr val="A7D6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433" name="Freeform 368">
                  <a:extLst>
                    <a:ext uri="{FF2B5EF4-FFF2-40B4-BE49-F238E27FC236}">
                      <a16:creationId xmlns:a16="http://schemas.microsoft.com/office/drawing/2014/main" id="{001D8C21-D5C3-4A9E-99D1-B0047F649567}"/>
                    </a:ext>
                  </a:extLst>
                </p:cNvPr>
                <p:cNvSpPr>
                  <a:spLocks/>
                </p:cNvSpPr>
                <p:nvPr/>
              </p:nvSpPr>
              <p:spPr bwMode="auto">
                <a:xfrm>
                  <a:off x="3616326" y="5394326"/>
                  <a:ext cx="114300" cy="88900"/>
                </a:xfrm>
                <a:custGeom>
                  <a:avLst/>
                  <a:gdLst>
                    <a:gd name="T0" fmla="*/ 72 w 72"/>
                    <a:gd name="T1" fmla="*/ 20 h 56"/>
                    <a:gd name="T2" fmla="*/ 60 w 72"/>
                    <a:gd name="T3" fmla="*/ 56 h 56"/>
                    <a:gd name="T4" fmla="*/ 0 w 72"/>
                    <a:gd name="T5" fmla="*/ 34 h 56"/>
                    <a:gd name="T6" fmla="*/ 11 w 72"/>
                    <a:gd name="T7" fmla="*/ 0 h 56"/>
                    <a:gd name="T8" fmla="*/ 22 w 72"/>
                    <a:gd name="T9" fmla="*/ 2 h 56"/>
                    <a:gd name="T10" fmla="*/ 16 w 72"/>
                    <a:gd name="T11" fmla="*/ 25 h 56"/>
                    <a:gd name="T12" fmla="*/ 27 w 72"/>
                    <a:gd name="T13" fmla="*/ 29 h 56"/>
                    <a:gd name="T14" fmla="*/ 36 w 72"/>
                    <a:gd name="T15" fmla="*/ 9 h 56"/>
                    <a:gd name="T16" fmla="*/ 45 w 72"/>
                    <a:gd name="T17" fmla="*/ 14 h 56"/>
                    <a:gd name="T18" fmla="*/ 38 w 72"/>
                    <a:gd name="T19" fmla="*/ 34 h 56"/>
                    <a:gd name="T20" fmla="*/ 54 w 72"/>
                    <a:gd name="T21" fmla="*/ 38 h 56"/>
                    <a:gd name="T22" fmla="*/ 60 w 72"/>
                    <a:gd name="T23" fmla="*/ 16 h 56"/>
                    <a:gd name="T24" fmla="*/ 72 w 72"/>
                    <a:gd name="T25" fmla="*/ 2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2" h="56">
                      <a:moveTo>
                        <a:pt x="72" y="20"/>
                      </a:moveTo>
                      <a:lnTo>
                        <a:pt x="60" y="56"/>
                      </a:lnTo>
                      <a:lnTo>
                        <a:pt x="0" y="34"/>
                      </a:lnTo>
                      <a:lnTo>
                        <a:pt x="11" y="0"/>
                      </a:lnTo>
                      <a:lnTo>
                        <a:pt x="22" y="2"/>
                      </a:lnTo>
                      <a:lnTo>
                        <a:pt x="16" y="25"/>
                      </a:lnTo>
                      <a:lnTo>
                        <a:pt x="27" y="29"/>
                      </a:lnTo>
                      <a:lnTo>
                        <a:pt x="36" y="9"/>
                      </a:lnTo>
                      <a:lnTo>
                        <a:pt x="45" y="14"/>
                      </a:lnTo>
                      <a:lnTo>
                        <a:pt x="38" y="34"/>
                      </a:lnTo>
                      <a:lnTo>
                        <a:pt x="54" y="38"/>
                      </a:lnTo>
                      <a:lnTo>
                        <a:pt x="60" y="16"/>
                      </a:lnTo>
                      <a:lnTo>
                        <a:pt x="72" y="20"/>
                      </a:lnTo>
                      <a:close/>
                    </a:path>
                  </a:pathLst>
                </a:custGeom>
                <a:solidFill>
                  <a:srgbClr val="A7D6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434" name="Freeform 369">
                  <a:extLst>
                    <a:ext uri="{FF2B5EF4-FFF2-40B4-BE49-F238E27FC236}">
                      <a16:creationId xmlns:a16="http://schemas.microsoft.com/office/drawing/2014/main" id="{26B872AA-5AA7-4F01-B188-7C212765D446}"/>
                    </a:ext>
                  </a:extLst>
                </p:cNvPr>
                <p:cNvSpPr>
                  <a:spLocks/>
                </p:cNvSpPr>
                <p:nvPr/>
              </p:nvSpPr>
              <p:spPr bwMode="auto">
                <a:xfrm>
                  <a:off x="1836738" y="4735513"/>
                  <a:ext cx="111125" cy="100013"/>
                </a:xfrm>
                <a:custGeom>
                  <a:avLst/>
                  <a:gdLst>
                    <a:gd name="T0" fmla="*/ 13 w 31"/>
                    <a:gd name="T1" fmla="*/ 15 h 28"/>
                    <a:gd name="T2" fmla="*/ 17 w 31"/>
                    <a:gd name="T3" fmla="*/ 4 h 28"/>
                    <a:gd name="T4" fmla="*/ 31 w 31"/>
                    <a:gd name="T5" fmla="*/ 9 h 28"/>
                    <a:gd name="T6" fmla="*/ 30 w 31"/>
                    <a:gd name="T7" fmla="*/ 15 h 28"/>
                    <a:gd name="T8" fmla="*/ 29 w 31"/>
                    <a:gd name="T9" fmla="*/ 19 h 28"/>
                    <a:gd name="T10" fmla="*/ 22 w 31"/>
                    <a:gd name="T11" fmla="*/ 27 h 28"/>
                    <a:gd name="T12" fmla="*/ 11 w 31"/>
                    <a:gd name="T13" fmla="*/ 26 h 28"/>
                    <a:gd name="T14" fmla="*/ 2 w 31"/>
                    <a:gd name="T15" fmla="*/ 19 h 28"/>
                    <a:gd name="T16" fmla="*/ 2 w 31"/>
                    <a:gd name="T17" fmla="*/ 7 h 28"/>
                    <a:gd name="T18" fmla="*/ 7 w 31"/>
                    <a:gd name="T19" fmla="*/ 0 h 28"/>
                    <a:gd name="T20" fmla="*/ 11 w 31"/>
                    <a:gd name="T21" fmla="*/ 4 h 28"/>
                    <a:gd name="T22" fmla="*/ 7 w 31"/>
                    <a:gd name="T23" fmla="*/ 9 h 28"/>
                    <a:gd name="T24" fmla="*/ 7 w 31"/>
                    <a:gd name="T25" fmla="*/ 16 h 28"/>
                    <a:gd name="T26" fmla="*/ 13 w 31"/>
                    <a:gd name="T27" fmla="*/ 21 h 28"/>
                    <a:gd name="T28" fmla="*/ 20 w 31"/>
                    <a:gd name="T29" fmla="*/ 21 h 28"/>
                    <a:gd name="T30" fmla="*/ 24 w 31"/>
                    <a:gd name="T31" fmla="*/ 17 h 28"/>
                    <a:gd name="T32" fmla="*/ 25 w 31"/>
                    <a:gd name="T33" fmla="*/ 13 h 28"/>
                    <a:gd name="T34" fmla="*/ 20 w 31"/>
                    <a:gd name="T35" fmla="*/ 11 h 28"/>
                    <a:gd name="T36" fmla="*/ 18 w 31"/>
                    <a:gd name="T37" fmla="*/ 16 h 28"/>
                    <a:gd name="T38" fmla="*/ 13 w 31"/>
                    <a:gd name="T39" fmla="*/ 15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1" h="28">
                      <a:moveTo>
                        <a:pt x="13" y="15"/>
                      </a:moveTo>
                      <a:cubicBezTo>
                        <a:pt x="17" y="4"/>
                        <a:pt x="17" y="4"/>
                        <a:pt x="17" y="4"/>
                      </a:cubicBezTo>
                      <a:cubicBezTo>
                        <a:pt x="31" y="9"/>
                        <a:pt x="31" y="9"/>
                        <a:pt x="31" y="9"/>
                      </a:cubicBezTo>
                      <a:cubicBezTo>
                        <a:pt x="31" y="11"/>
                        <a:pt x="31" y="13"/>
                        <a:pt x="30" y="15"/>
                      </a:cubicBezTo>
                      <a:cubicBezTo>
                        <a:pt x="30" y="16"/>
                        <a:pt x="30" y="18"/>
                        <a:pt x="29" y="19"/>
                      </a:cubicBezTo>
                      <a:cubicBezTo>
                        <a:pt x="27" y="23"/>
                        <a:pt x="25" y="26"/>
                        <a:pt x="22" y="27"/>
                      </a:cubicBezTo>
                      <a:cubicBezTo>
                        <a:pt x="19" y="28"/>
                        <a:pt x="15" y="28"/>
                        <a:pt x="11" y="26"/>
                      </a:cubicBezTo>
                      <a:cubicBezTo>
                        <a:pt x="6" y="25"/>
                        <a:pt x="3" y="22"/>
                        <a:pt x="2" y="19"/>
                      </a:cubicBezTo>
                      <a:cubicBezTo>
                        <a:pt x="0" y="16"/>
                        <a:pt x="0" y="12"/>
                        <a:pt x="2" y="7"/>
                      </a:cubicBezTo>
                      <a:cubicBezTo>
                        <a:pt x="3" y="5"/>
                        <a:pt x="5" y="2"/>
                        <a:pt x="7" y="0"/>
                      </a:cubicBezTo>
                      <a:cubicBezTo>
                        <a:pt x="11" y="4"/>
                        <a:pt x="11" y="4"/>
                        <a:pt x="11" y="4"/>
                      </a:cubicBezTo>
                      <a:cubicBezTo>
                        <a:pt x="9" y="5"/>
                        <a:pt x="8" y="7"/>
                        <a:pt x="7" y="9"/>
                      </a:cubicBezTo>
                      <a:cubicBezTo>
                        <a:pt x="6" y="12"/>
                        <a:pt x="6" y="14"/>
                        <a:pt x="7" y="16"/>
                      </a:cubicBezTo>
                      <a:cubicBezTo>
                        <a:pt x="8" y="18"/>
                        <a:pt x="10" y="20"/>
                        <a:pt x="13" y="21"/>
                      </a:cubicBezTo>
                      <a:cubicBezTo>
                        <a:pt x="16" y="22"/>
                        <a:pt x="18" y="22"/>
                        <a:pt x="20" y="21"/>
                      </a:cubicBezTo>
                      <a:cubicBezTo>
                        <a:pt x="22" y="21"/>
                        <a:pt x="24" y="19"/>
                        <a:pt x="24" y="17"/>
                      </a:cubicBezTo>
                      <a:cubicBezTo>
                        <a:pt x="25" y="16"/>
                        <a:pt x="25" y="15"/>
                        <a:pt x="25" y="13"/>
                      </a:cubicBezTo>
                      <a:cubicBezTo>
                        <a:pt x="20" y="11"/>
                        <a:pt x="20" y="11"/>
                        <a:pt x="20" y="11"/>
                      </a:cubicBezTo>
                      <a:cubicBezTo>
                        <a:pt x="18" y="16"/>
                        <a:pt x="18" y="16"/>
                        <a:pt x="18" y="16"/>
                      </a:cubicBezTo>
                      <a:lnTo>
                        <a:pt x="13" y="15"/>
                      </a:lnTo>
                      <a:close/>
                    </a:path>
                  </a:pathLst>
                </a:custGeom>
                <a:solidFill>
                  <a:srgbClr val="A7D6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435" name="Freeform 370">
                  <a:extLst>
                    <a:ext uri="{FF2B5EF4-FFF2-40B4-BE49-F238E27FC236}">
                      <a16:creationId xmlns:a16="http://schemas.microsoft.com/office/drawing/2014/main" id="{CBB1FB00-375A-44AB-A0C1-DB72FB79A32B}"/>
                    </a:ext>
                  </a:extLst>
                </p:cNvPr>
                <p:cNvSpPr>
                  <a:spLocks/>
                </p:cNvSpPr>
                <p:nvPr/>
              </p:nvSpPr>
              <p:spPr bwMode="auto">
                <a:xfrm>
                  <a:off x="1871663" y="4649788"/>
                  <a:ext cx="114300" cy="100013"/>
                </a:xfrm>
                <a:custGeom>
                  <a:avLst/>
                  <a:gdLst>
                    <a:gd name="T0" fmla="*/ 72 w 72"/>
                    <a:gd name="T1" fmla="*/ 29 h 63"/>
                    <a:gd name="T2" fmla="*/ 57 w 72"/>
                    <a:gd name="T3" fmla="*/ 63 h 63"/>
                    <a:gd name="T4" fmla="*/ 0 w 72"/>
                    <a:gd name="T5" fmla="*/ 34 h 63"/>
                    <a:gd name="T6" fmla="*/ 16 w 72"/>
                    <a:gd name="T7" fmla="*/ 0 h 63"/>
                    <a:gd name="T8" fmla="*/ 25 w 72"/>
                    <a:gd name="T9" fmla="*/ 7 h 63"/>
                    <a:gd name="T10" fmla="*/ 16 w 72"/>
                    <a:gd name="T11" fmla="*/ 27 h 63"/>
                    <a:gd name="T12" fmla="*/ 27 w 72"/>
                    <a:gd name="T13" fmla="*/ 34 h 63"/>
                    <a:gd name="T14" fmla="*/ 39 w 72"/>
                    <a:gd name="T15" fmla="*/ 14 h 63"/>
                    <a:gd name="T16" fmla="*/ 48 w 72"/>
                    <a:gd name="T17" fmla="*/ 18 h 63"/>
                    <a:gd name="T18" fmla="*/ 39 w 72"/>
                    <a:gd name="T19" fmla="*/ 38 h 63"/>
                    <a:gd name="T20" fmla="*/ 52 w 72"/>
                    <a:gd name="T21" fmla="*/ 45 h 63"/>
                    <a:gd name="T22" fmla="*/ 63 w 72"/>
                    <a:gd name="T23" fmla="*/ 25 h 63"/>
                    <a:gd name="T24" fmla="*/ 72 w 72"/>
                    <a:gd name="T25" fmla="*/ 29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2" h="63">
                      <a:moveTo>
                        <a:pt x="72" y="29"/>
                      </a:moveTo>
                      <a:lnTo>
                        <a:pt x="57" y="63"/>
                      </a:lnTo>
                      <a:lnTo>
                        <a:pt x="0" y="34"/>
                      </a:lnTo>
                      <a:lnTo>
                        <a:pt x="16" y="0"/>
                      </a:lnTo>
                      <a:lnTo>
                        <a:pt x="25" y="7"/>
                      </a:lnTo>
                      <a:lnTo>
                        <a:pt x="16" y="27"/>
                      </a:lnTo>
                      <a:lnTo>
                        <a:pt x="27" y="34"/>
                      </a:lnTo>
                      <a:lnTo>
                        <a:pt x="39" y="14"/>
                      </a:lnTo>
                      <a:lnTo>
                        <a:pt x="48" y="18"/>
                      </a:lnTo>
                      <a:lnTo>
                        <a:pt x="39" y="38"/>
                      </a:lnTo>
                      <a:lnTo>
                        <a:pt x="52" y="45"/>
                      </a:lnTo>
                      <a:lnTo>
                        <a:pt x="63" y="25"/>
                      </a:lnTo>
                      <a:lnTo>
                        <a:pt x="72" y="29"/>
                      </a:lnTo>
                      <a:close/>
                    </a:path>
                  </a:pathLst>
                </a:custGeom>
                <a:solidFill>
                  <a:srgbClr val="A7D6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436" name="Freeform 371">
                  <a:extLst>
                    <a:ext uri="{FF2B5EF4-FFF2-40B4-BE49-F238E27FC236}">
                      <a16:creationId xmlns:a16="http://schemas.microsoft.com/office/drawing/2014/main" id="{9C5409D6-26C6-47F0-8505-FFB4D8C26767}"/>
                    </a:ext>
                  </a:extLst>
                </p:cNvPr>
                <p:cNvSpPr>
                  <a:spLocks noEditPoints="1"/>
                </p:cNvSpPr>
                <p:nvPr/>
              </p:nvSpPr>
              <p:spPr bwMode="auto">
                <a:xfrm>
                  <a:off x="1922463" y="4560888"/>
                  <a:ext cx="109538" cy="106363"/>
                </a:xfrm>
                <a:custGeom>
                  <a:avLst/>
                  <a:gdLst>
                    <a:gd name="T0" fmla="*/ 23 w 31"/>
                    <a:gd name="T1" fmla="*/ 4 h 30"/>
                    <a:gd name="T2" fmla="*/ 30 w 31"/>
                    <a:gd name="T3" fmla="*/ 13 h 30"/>
                    <a:gd name="T4" fmla="*/ 28 w 31"/>
                    <a:gd name="T5" fmla="*/ 23 h 30"/>
                    <a:gd name="T6" fmla="*/ 19 w 31"/>
                    <a:gd name="T7" fmla="*/ 30 h 30"/>
                    <a:gd name="T8" fmla="*/ 8 w 31"/>
                    <a:gd name="T9" fmla="*/ 27 h 30"/>
                    <a:gd name="T10" fmla="*/ 1 w 31"/>
                    <a:gd name="T11" fmla="*/ 18 h 30"/>
                    <a:gd name="T12" fmla="*/ 3 w 31"/>
                    <a:gd name="T13" fmla="*/ 7 h 30"/>
                    <a:gd name="T14" fmla="*/ 12 w 31"/>
                    <a:gd name="T15" fmla="*/ 1 h 30"/>
                    <a:gd name="T16" fmla="*/ 23 w 31"/>
                    <a:gd name="T17" fmla="*/ 4 h 30"/>
                    <a:gd name="T18" fmla="*/ 12 w 31"/>
                    <a:gd name="T19" fmla="*/ 21 h 30"/>
                    <a:gd name="T20" fmla="*/ 19 w 31"/>
                    <a:gd name="T21" fmla="*/ 24 h 30"/>
                    <a:gd name="T22" fmla="*/ 24 w 31"/>
                    <a:gd name="T23" fmla="*/ 20 h 30"/>
                    <a:gd name="T24" fmla="*/ 19 w 31"/>
                    <a:gd name="T25" fmla="*/ 9 h 30"/>
                    <a:gd name="T26" fmla="*/ 7 w 31"/>
                    <a:gd name="T27" fmla="*/ 10 h 30"/>
                    <a:gd name="T28" fmla="*/ 6 w 31"/>
                    <a:gd name="T29" fmla="*/ 16 h 30"/>
                    <a:gd name="T30" fmla="*/ 12 w 31"/>
                    <a:gd name="T31" fmla="*/ 21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1" h="30">
                      <a:moveTo>
                        <a:pt x="23" y="4"/>
                      </a:moveTo>
                      <a:cubicBezTo>
                        <a:pt x="27" y="6"/>
                        <a:pt x="29" y="9"/>
                        <a:pt x="30" y="13"/>
                      </a:cubicBezTo>
                      <a:cubicBezTo>
                        <a:pt x="31" y="16"/>
                        <a:pt x="30" y="19"/>
                        <a:pt x="28" y="23"/>
                      </a:cubicBezTo>
                      <a:cubicBezTo>
                        <a:pt x="26" y="27"/>
                        <a:pt x="23" y="29"/>
                        <a:pt x="19" y="30"/>
                      </a:cubicBezTo>
                      <a:cubicBezTo>
                        <a:pt x="16" y="30"/>
                        <a:pt x="12" y="29"/>
                        <a:pt x="8" y="27"/>
                      </a:cubicBezTo>
                      <a:cubicBezTo>
                        <a:pt x="4" y="24"/>
                        <a:pt x="2" y="21"/>
                        <a:pt x="1" y="18"/>
                      </a:cubicBezTo>
                      <a:cubicBezTo>
                        <a:pt x="0" y="15"/>
                        <a:pt x="1" y="11"/>
                        <a:pt x="3" y="7"/>
                      </a:cubicBezTo>
                      <a:cubicBezTo>
                        <a:pt x="5" y="4"/>
                        <a:pt x="8" y="1"/>
                        <a:pt x="12" y="1"/>
                      </a:cubicBezTo>
                      <a:cubicBezTo>
                        <a:pt x="15" y="0"/>
                        <a:pt x="19" y="1"/>
                        <a:pt x="23" y="4"/>
                      </a:cubicBezTo>
                      <a:close/>
                      <a:moveTo>
                        <a:pt x="12" y="21"/>
                      </a:moveTo>
                      <a:cubicBezTo>
                        <a:pt x="14" y="23"/>
                        <a:pt x="17" y="24"/>
                        <a:pt x="19" y="24"/>
                      </a:cubicBezTo>
                      <a:cubicBezTo>
                        <a:pt x="21" y="24"/>
                        <a:pt x="22" y="22"/>
                        <a:pt x="24" y="20"/>
                      </a:cubicBezTo>
                      <a:cubicBezTo>
                        <a:pt x="26" y="16"/>
                        <a:pt x="25" y="13"/>
                        <a:pt x="19" y="9"/>
                      </a:cubicBezTo>
                      <a:cubicBezTo>
                        <a:pt x="14" y="6"/>
                        <a:pt x="10" y="6"/>
                        <a:pt x="7" y="10"/>
                      </a:cubicBezTo>
                      <a:cubicBezTo>
                        <a:pt x="6" y="12"/>
                        <a:pt x="6" y="14"/>
                        <a:pt x="6" y="16"/>
                      </a:cubicBezTo>
                      <a:cubicBezTo>
                        <a:pt x="7" y="18"/>
                        <a:pt x="9" y="20"/>
                        <a:pt x="12" y="21"/>
                      </a:cubicBezTo>
                      <a:close/>
                    </a:path>
                  </a:pathLst>
                </a:custGeom>
                <a:solidFill>
                  <a:srgbClr val="A7D6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437" name="Freeform 372">
                  <a:extLst>
                    <a:ext uri="{FF2B5EF4-FFF2-40B4-BE49-F238E27FC236}">
                      <a16:creationId xmlns:a16="http://schemas.microsoft.com/office/drawing/2014/main" id="{CAAA1B9F-8E6D-40FD-9D92-07856FEF5B0C}"/>
                    </a:ext>
                  </a:extLst>
                </p:cNvPr>
                <p:cNvSpPr>
                  <a:spLocks/>
                </p:cNvSpPr>
                <p:nvPr/>
              </p:nvSpPr>
              <p:spPr bwMode="auto">
                <a:xfrm>
                  <a:off x="1993901" y="4465638"/>
                  <a:ext cx="109538" cy="106363"/>
                </a:xfrm>
                <a:custGeom>
                  <a:avLst/>
                  <a:gdLst>
                    <a:gd name="T0" fmla="*/ 13 w 31"/>
                    <a:gd name="T1" fmla="*/ 16 h 30"/>
                    <a:gd name="T2" fmla="*/ 20 w 31"/>
                    <a:gd name="T3" fmla="*/ 7 h 30"/>
                    <a:gd name="T4" fmla="*/ 31 w 31"/>
                    <a:gd name="T5" fmla="*/ 16 h 30"/>
                    <a:gd name="T6" fmla="*/ 29 w 31"/>
                    <a:gd name="T7" fmla="*/ 21 h 30"/>
                    <a:gd name="T8" fmla="*/ 26 w 31"/>
                    <a:gd name="T9" fmla="*/ 25 h 30"/>
                    <a:gd name="T10" fmla="*/ 17 w 31"/>
                    <a:gd name="T11" fmla="*/ 30 h 30"/>
                    <a:gd name="T12" fmla="*/ 6 w 31"/>
                    <a:gd name="T13" fmla="*/ 26 h 30"/>
                    <a:gd name="T14" fmla="*/ 0 w 31"/>
                    <a:gd name="T15" fmla="*/ 16 h 30"/>
                    <a:gd name="T16" fmla="*/ 4 w 31"/>
                    <a:gd name="T17" fmla="*/ 5 h 30"/>
                    <a:gd name="T18" fmla="*/ 11 w 31"/>
                    <a:gd name="T19" fmla="*/ 0 h 30"/>
                    <a:gd name="T20" fmla="*/ 14 w 31"/>
                    <a:gd name="T21" fmla="*/ 4 h 30"/>
                    <a:gd name="T22" fmla="*/ 8 w 31"/>
                    <a:gd name="T23" fmla="*/ 8 h 30"/>
                    <a:gd name="T24" fmla="*/ 6 w 31"/>
                    <a:gd name="T25" fmla="*/ 15 h 30"/>
                    <a:gd name="T26" fmla="*/ 10 w 31"/>
                    <a:gd name="T27" fmla="*/ 21 h 30"/>
                    <a:gd name="T28" fmla="*/ 17 w 31"/>
                    <a:gd name="T29" fmla="*/ 24 h 30"/>
                    <a:gd name="T30" fmla="*/ 22 w 31"/>
                    <a:gd name="T31" fmla="*/ 22 h 30"/>
                    <a:gd name="T32" fmla="*/ 25 w 31"/>
                    <a:gd name="T33" fmla="*/ 18 h 30"/>
                    <a:gd name="T34" fmla="*/ 20 w 31"/>
                    <a:gd name="T35" fmla="*/ 15 h 30"/>
                    <a:gd name="T36" fmla="*/ 17 w 31"/>
                    <a:gd name="T37" fmla="*/ 19 h 30"/>
                    <a:gd name="T38" fmla="*/ 13 w 31"/>
                    <a:gd name="T39" fmla="*/ 16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1" h="30">
                      <a:moveTo>
                        <a:pt x="13" y="16"/>
                      </a:moveTo>
                      <a:cubicBezTo>
                        <a:pt x="20" y="7"/>
                        <a:pt x="20" y="7"/>
                        <a:pt x="20" y="7"/>
                      </a:cubicBezTo>
                      <a:cubicBezTo>
                        <a:pt x="31" y="16"/>
                        <a:pt x="31" y="16"/>
                        <a:pt x="31" y="16"/>
                      </a:cubicBezTo>
                      <a:cubicBezTo>
                        <a:pt x="31" y="18"/>
                        <a:pt x="30" y="20"/>
                        <a:pt x="29" y="21"/>
                      </a:cubicBezTo>
                      <a:cubicBezTo>
                        <a:pt x="28" y="22"/>
                        <a:pt x="27" y="24"/>
                        <a:pt x="26" y="25"/>
                      </a:cubicBezTo>
                      <a:cubicBezTo>
                        <a:pt x="23" y="28"/>
                        <a:pt x="20" y="30"/>
                        <a:pt x="17" y="30"/>
                      </a:cubicBezTo>
                      <a:cubicBezTo>
                        <a:pt x="14" y="30"/>
                        <a:pt x="10" y="29"/>
                        <a:pt x="6" y="26"/>
                      </a:cubicBezTo>
                      <a:cubicBezTo>
                        <a:pt x="3" y="23"/>
                        <a:pt x="1" y="20"/>
                        <a:pt x="0" y="16"/>
                      </a:cubicBezTo>
                      <a:cubicBezTo>
                        <a:pt x="0" y="12"/>
                        <a:pt x="1" y="9"/>
                        <a:pt x="4" y="5"/>
                      </a:cubicBezTo>
                      <a:cubicBezTo>
                        <a:pt x="6" y="3"/>
                        <a:pt x="8" y="1"/>
                        <a:pt x="11" y="0"/>
                      </a:cubicBezTo>
                      <a:cubicBezTo>
                        <a:pt x="14" y="4"/>
                        <a:pt x="14" y="4"/>
                        <a:pt x="14" y="4"/>
                      </a:cubicBezTo>
                      <a:cubicBezTo>
                        <a:pt x="11" y="5"/>
                        <a:pt x="10" y="7"/>
                        <a:pt x="8" y="8"/>
                      </a:cubicBezTo>
                      <a:cubicBezTo>
                        <a:pt x="7" y="10"/>
                        <a:pt x="6" y="13"/>
                        <a:pt x="6" y="15"/>
                      </a:cubicBezTo>
                      <a:cubicBezTo>
                        <a:pt x="7" y="17"/>
                        <a:pt x="8" y="19"/>
                        <a:pt x="10" y="21"/>
                      </a:cubicBezTo>
                      <a:cubicBezTo>
                        <a:pt x="13" y="23"/>
                        <a:pt x="15" y="24"/>
                        <a:pt x="17" y="24"/>
                      </a:cubicBezTo>
                      <a:cubicBezTo>
                        <a:pt x="19" y="24"/>
                        <a:pt x="21" y="23"/>
                        <a:pt x="22" y="22"/>
                      </a:cubicBezTo>
                      <a:cubicBezTo>
                        <a:pt x="23" y="21"/>
                        <a:pt x="24" y="19"/>
                        <a:pt x="25" y="18"/>
                      </a:cubicBezTo>
                      <a:cubicBezTo>
                        <a:pt x="20" y="15"/>
                        <a:pt x="20" y="15"/>
                        <a:pt x="20" y="15"/>
                      </a:cubicBezTo>
                      <a:cubicBezTo>
                        <a:pt x="17" y="19"/>
                        <a:pt x="17" y="19"/>
                        <a:pt x="17" y="19"/>
                      </a:cubicBezTo>
                      <a:lnTo>
                        <a:pt x="13" y="16"/>
                      </a:lnTo>
                      <a:close/>
                    </a:path>
                  </a:pathLst>
                </a:custGeom>
                <a:solidFill>
                  <a:srgbClr val="A7D6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438" name="Freeform 373">
                  <a:extLst>
                    <a:ext uri="{FF2B5EF4-FFF2-40B4-BE49-F238E27FC236}">
                      <a16:creationId xmlns:a16="http://schemas.microsoft.com/office/drawing/2014/main" id="{7BAF5D79-AC36-4BF7-8D2E-2E73D1FAA7D0}"/>
                    </a:ext>
                  </a:extLst>
                </p:cNvPr>
                <p:cNvSpPr>
                  <a:spLocks noEditPoints="1"/>
                </p:cNvSpPr>
                <p:nvPr/>
              </p:nvSpPr>
              <p:spPr bwMode="auto">
                <a:xfrm>
                  <a:off x="2051051" y="4397376"/>
                  <a:ext cx="131763" cy="109538"/>
                </a:xfrm>
                <a:custGeom>
                  <a:avLst/>
                  <a:gdLst>
                    <a:gd name="T0" fmla="*/ 17 w 37"/>
                    <a:gd name="T1" fmla="*/ 19 h 31"/>
                    <a:gd name="T2" fmla="*/ 25 w 37"/>
                    <a:gd name="T3" fmla="*/ 27 h 31"/>
                    <a:gd name="T4" fmla="*/ 21 w 37"/>
                    <a:gd name="T5" fmla="*/ 31 h 31"/>
                    <a:gd name="T6" fmla="*/ 0 w 37"/>
                    <a:gd name="T7" fmla="*/ 11 h 31"/>
                    <a:gd name="T8" fmla="*/ 6 w 37"/>
                    <a:gd name="T9" fmla="*/ 5 h 31"/>
                    <a:gd name="T10" fmla="*/ 14 w 37"/>
                    <a:gd name="T11" fmla="*/ 1 h 31"/>
                    <a:gd name="T12" fmla="*/ 20 w 37"/>
                    <a:gd name="T13" fmla="*/ 3 h 31"/>
                    <a:gd name="T14" fmla="*/ 23 w 37"/>
                    <a:gd name="T15" fmla="*/ 7 h 31"/>
                    <a:gd name="T16" fmla="*/ 22 w 37"/>
                    <a:gd name="T17" fmla="*/ 12 h 31"/>
                    <a:gd name="T18" fmla="*/ 37 w 37"/>
                    <a:gd name="T19" fmla="*/ 15 h 31"/>
                    <a:gd name="T20" fmla="*/ 32 w 37"/>
                    <a:gd name="T21" fmla="*/ 20 h 31"/>
                    <a:gd name="T22" fmla="*/ 19 w 37"/>
                    <a:gd name="T23" fmla="*/ 17 h 31"/>
                    <a:gd name="T24" fmla="*/ 17 w 37"/>
                    <a:gd name="T25" fmla="*/ 19 h 31"/>
                    <a:gd name="T26" fmla="*/ 14 w 37"/>
                    <a:gd name="T27" fmla="*/ 16 h 31"/>
                    <a:gd name="T28" fmla="*/ 15 w 37"/>
                    <a:gd name="T29" fmla="*/ 14 h 31"/>
                    <a:gd name="T30" fmla="*/ 17 w 37"/>
                    <a:gd name="T31" fmla="*/ 11 h 31"/>
                    <a:gd name="T32" fmla="*/ 16 w 37"/>
                    <a:gd name="T33" fmla="*/ 8 h 31"/>
                    <a:gd name="T34" fmla="*/ 13 w 37"/>
                    <a:gd name="T35" fmla="*/ 6 h 31"/>
                    <a:gd name="T36" fmla="*/ 9 w 37"/>
                    <a:gd name="T37" fmla="*/ 9 h 31"/>
                    <a:gd name="T38" fmla="*/ 8 w 37"/>
                    <a:gd name="T39" fmla="*/ 10 h 31"/>
                    <a:gd name="T40" fmla="*/ 14 w 37"/>
                    <a:gd name="T41" fmla="*/ 16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7" h="31">
                      <a:moveTo>
                        <a:pt x="17" y="19"/>
                      </a:moveTo>
                      <a:cubicBezTo>
                        <a:pt x="25" y="27"/>
                        <a:pt x="25" y="27"/>
                        <a:pt x="25" y="27"/>
                      </a:cubicBezTo>
                      <a:cubicBezTo>
                        <a:pt x="21" y="31"/>
                        <a:pt x="21" y="31"/>
                        <a:pt x="21" y="31"/>
                      </a:cubicBezTo>
                      <a:cubicBezTo>
                        <a:pt x="0" y="11"/>
                        <a:pt x="0" y="11"/>
                        <a:pt x="0" y="11"/>
                      </a:cubicBezTo>
                      <a:cubicBezTo>
                        <a:pt x="6" y="5"/>
                        <a:pt x="6" y="5"/>
                        <a:pt x="6" y="5"/>
                      </a:cubicBezTo>
                      <a:cubicBezTo>
                        <a:pt x="9" y="2"/>
                        <a:pt x="12" y="1"/>
                        <a:pt x="14" y="1"/>
                      </a:cubicBezTo>
                      <a:cubicBezTo>
                        <a:pt x="16" y="0"/>
                        <a:pt x="18" y="1"/>
                        <a:pt x="20" y="3"/>
                      </a:cubicBezTo>
                      <a:cubicBezTo>
                        <a:pt x="22" y="4"/>
                        <a:pt x="22" y="6"/>
                        <a:pt x="23" y="7"/>
                      </a:cubicBezTo>
                      <a:cubicBezTo>
                        <a:pt x="23" y="9"/>
                        <a:pt x="23" y="11"/>
                        <a:pt x="22" y="12"/>
                      </a:cubicBezTo>
                      <a:cubicBezTo>
                        <a:pt x="30" y="14"/>
                        <a:pt x="34" y="15"/>
                        <a:pt x="37" y="15"/>
                      </a:cubicBezTo>
                      <a:cubicBezTo>
                        <a:pt x="32" y="20"/>
                        <a:pt x="32" y="20"/>
                        <a:pt x="32" y="20"/>
                      </a:cubicBezTo>
                      <a:cubicBezTo>
                        <a:pt x="19" y="17"/>
                        <a:pt x="19" y="17"/>
                        <a:pt x="19" y="17"/>
                      </a:cubicBezTo>
                      <a:lnTo>
                        <a:pt x="17" y="19"/>
                      </a:lnTo>
                      <a:close/>
                      <a:moveTo>
                        <a:pt x="14" y="16"/>
                      </a:moveTo>
                      <a:cubicBezTo>
                        <a:pt x="15" y="14"/>
                        <a:pt x="15" y="14"/>
                        <a:pt x="15" y="14"/>
                      </a:cubicBezTo>
                      <a:cubicBezTo>
                        <a:pt x="16" y="13"/>
                        <a:pt x="17" y="12"/>
                        <a:pt x="17" y="11"/>
                      </a:cubicBezTo>
                      <a:cubicBezTo>
                        <a:pt x="17" y="10"/>
                        <a:pt x="17" y="9"/>
                        <a:pt x="16" y="8"/>
                      </a:cubicBezTo>
                      <a:cubicBezTo>
                        <a:pt x="15" y="7"/>
                        <a:pt x="14" y="6"/>
                        <a:pt x="13" y="6"/>
                      </a:cubicBezTo>
                      <a:cubicBezTo>
                        <a:pt x="12" y="7"/>
                        <a:pt x="11" y="8"/>
                        <a:pt x="9" y="9"/>
                      </a:cubicBezTo>
                      <a:cubicBezTo>
                        <a:pt x="8" y="10"/>
                        <a:pt x="8" y="10"/>
                        <a:pt x="8" y="10"/>
                      </a:cubicBezTo>
                      <a:lnTo>
                        <a:pt x="14" y="16"/>
                      </a:lnTo>
                      <a:close/>
                    </a:path>
                  </a:pathLst>
                </a:custGeom>
                <a:solidFill>
                  <a:srgbClr val="A7D6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439" name="Freeform 374">
                  <a:extLst>
                    <a:ext uri="{FF2B5EF4-FFF2-40B4-BE49-F238E27FC236}">
                      <a16:creationId xmlns:a16="http://schemas.microsoft.com/office/drawing/2014/main" id="{E19650E0-5D02-4854-9ADD-942718961373}"/>
                    </a:ext>
                  </a:extLst>
                </p:cNvPr>
                <p:cNvSpPr>
                  <a:spLocks noEditPoints="1"/>
                </p:cNvSpPr>
                <p:nvPr/>
              </p:nvSpPr>
              <p:spPr bwMode="auto">
                <a:xfrm>
                  <a:off x="2149476" y="4325938"/>
                  <a:ext cx="114300" cy="120650"/>
                </a:xfrm>
                <a:custGeom>
                  <a:avLst/>
                  <a:gdLst>
                    <a:gd name="T0" fmla="*/ 27 w 32"/>
                    <a:gd name="T1" fmla="*/ 21 h 34"/>
                    <a:gd name="T2" fmla="*/ 21 w 32"/>
                    <a:gd name="T3" fmla="*/ 17 h 34"/>
                    <a:gd name="T4" fmla="*/ 13 w 32"/>
                    <a:gd name="T5" fmla="*/ 23 h 34"/>
                    <a:gd name="T6" fmla="*/ 15 w 32"/>
                    <a:gd name="T7" fmla="*/ 30 h 34"/>
                    <a:gd name="T8" fmla="*/ 10 w 32"/>
                    <a:gd name="T9" fmla="*/ 34 h 34"/>
                    <a:gd name="T10" fmla="*/ 0 w 32"/>
                    <a:gd name="T11" fmla="*/ 5 h 34"/>
                    <a:gd name="T12" fmla="*/ 6 w 32"/>
                    <a:gd name="T13" fmla="*/ 0 h 34"/>
                    <a:gd name="T14" fmla="*/ 32 w 32"/>
                    <a:gd name="T15" fmla="*/ 17 h 34"/>
                    <a:gd name="T16" fmla="*/ 27 w 32"/>
                    <a:gd name="T17" fmla="*/ 21 h 34"/>
                    <a:gd name="T18" fmla="*/ 16 w 32"/>
                    <a:gd name="T19" fmla="*/ 14 h 34"/>
                    <a:gd name="T20" fmla="*/ 7 w 32"/>
                    <a:gd name="T21" fmla="*/ 7 h 34"/>
                    <a:gd name="T22" fmla="*/ 6 w 32"/>
                    <a:gd name="T23" fmla="*/ 6 h 34"/>
                    <a:gd name="T24" fmla="*/ 11 w 32"/>
                    <a:gd name="T25" fmla="*/ 18 h 34"/>
                    <a:gd name="T26" fmla="*/ 16 w 32"/>
                    <a:gd name="T27" fmla="*/ 1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2" h="34">
                      <a:moveTo>
                        <a:pt x="27" y="21"/>
                      </a:moveTo>
                      <a:cubicBezTo>
                        <a:pt x="21" y="17"/>
                        <a:pt x="21" y="17"/>
                        <a:pt x="21" y="17"/>
                      </a:cubicBezTo>
                      <a:cubicBezTo>
                        <a:pt x="13" y="23"/>
                        <a:pt x="13" y="23"/>
                        <a:pt x="13" y="23"/>
                      </a:cubicBezTo>
                      <a:cubicBezTo>
                        <a:pt x="15" y="30"/>
                        <a:pt x="15" y="30"/>
                        <a:pt x="15" y="30"/>
                      </a:cubicBezTo>
                      <a:cubicBezTo>
                        <a:pt x="10" y="34"/>
                        <a:pt x="10" y="34"/>
                        <a:pt x="10" y="34"/>
                      </a:cubicBezTo>
                      <a:cubicBezTo>
                        <a:pt x="0" y="5"/>
                        <a:pt x="0" y="5"/>
                        <a:pt x="0" y="5"/>
                      </a:cubicBezTo>
                      <a:cubicBezTo>
                        <a:pt x="6" y="0"/>
                        <a:pt x="6" y="0"/>
                        <a:pt x="6" y="0"/>
                      </a:cubicBezTo>
                      <a:cubicBezTo>
                        <a:pt x="32" y="17"/>
                        <a:pt x="32" y="17"/>
                        <a:pt x="32" y="17"/>
                      </a:cubicBezTo>
                      <a:lnTo>
                        <a:pt x="27" y="21"/>
                      </a:lnTo>
                      <a:close/>
                      <a:moveTo>
                        <a:pt x="16" y="14"/>
                      </a:moveTo>
                      <a:cubicBezTo>
                        <a:pt x="11" y="10"/>
                        <a:pt x="8" y="8"/>
                        <a:pt x="7" y="7"/>
                      </a:cubicBezTo>
                      <a:cubicBezTo>
                        <a:pt x="7" y="7"/>
                        <a:pt x="6" y="7"/>
                        <a:pt x="6" y="6"/>
                      </a:cubicBezTo>
                      <a:cubicBezTo>
                        <a:pt x="6" y="8"/>
                        <a:pt x="8" y="12"/>
                        <a:pt x="11" y="18"/>
                      </a:cubicBezTo>
                      <a:lnTo>
                        <a:pt x="16" y="14"/>
                      </a:lnTo>
                      <a:close/>
                    </a:path>
                  </a:pathLst>
                </a:custGeom>
                <a:solidFill>
                  <a:srgbClr val="A7D6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440" name="Freeform 375">
                  <a:extLst>
                    <a:ext uri="{FF2B5EF4-FFF2-40B4-BE49-F238E27FC236}">
                      <a16:creationId xmlns:a16="http://schemas.microsoft.com/office/drawing/2014/main" id="{ADE80B80-FDC7-46CF-892B-428581B3DF3E}"/>
                    </a:ext>
                  </a:extLst>
                </p:cNvPr>
                <p:cNvSpPr>
                  <a:spLocks noEditPoints="1"/>
                </p:cNvSpPr>
                <p:nvPr/>
              </p:nvSpPr>
              <p:spPr bwMode="auto">
                <a:xfrm>
                  <a:off x="2217738" y="4265613"/>
                  <a:ext cx="85725" cy="114300"/>
                </a:xfrm>
                <a:custGeom>
                  <a:avLst/>
                  <a:gdLst>
                    <a:gd name="T0" fmla="*/ 22 w 24"/>
                    <a:gd name="T1" fmla="*/ 4 h 32"/>
                    <a:gd name="T2" fmla="*/ 23 w 24"/>
                    <a:gd name="T3" fmla="*/ 12 h 32"/>
                    <a:gd name="T4" fmla="*/ 18 w 24"/>
                    <a:gd name="T5" fmla="*/ 18 h 32"/>
                    <a:gd name="T6" fmla="*/ 15 w 24"/>
                    <a:gd name="T7" fmla="*/ 20 h 32"/>
                    <a:gd name="T8" fmla="*/ 21 w 24"/>
                    <a:gd name="T9" fmla="*/ 28 h 32"/>
                    <a:gd name="T10" fmla="*/ 16 w 24"/>
                    <a:gd name="T11" fmla="*/ 32 h 32"/>
                    <a:gd name="T12" fmla="*/ 0 w 24"/>
                    <a:gd name="T13" fmla="*/ 8 h 32"/>
                    <a:gd name="T14" fmla="*/ 8 w 24"/>
                    <a:gd name="T15" fmla="*/ 3 h 32"/>
                    <a:gd name="T16" fmla="*/ 16 w 24"/>
                    <a:gd name="T17" fmla="*/ 0 h 32"/>
                    <a:gd name="T18" fmla="*/ 22 w 24"/>
                    <a:gd name="T19" fmla="*/ 4 h 32"/>
                    <a:gd name="T20" fmla="*/ 13 w 24"/>
                    <a:gd name="T21" fmla="*/ 16 h 32"/>
                    <a:gd name="T22" fmla="*/ 14 w 24"/>
                    <a:gd name="T23" fmla="*/ 15 h 32"/>
                    <a:gd name="T24" fmla="*/ 17 w 24"/>
                    <a:gd name="T25" fmla="*/ 11 h 32"/>
                    <a:gd name="T26" fmla="*/ 17 w 24"/>
                    <a:gd name="T27" fmla="*/ 8 h 32"/>
                    <a:gd name="T28" fmla="*/ 14 w 24"/>
                    <a:gd name="T29" fmla="*/ 6 h 32"/>
                    <a:gd name="T30" fmla="*/ 11 w 24"/>
                    <a:gd name="T31" fmla="*/ 7 h 32"/>
                    <a:gd name="T32" fmla="*/ 8 w 24"/>
                    <a:gd name="T33" fmla="*/ 8 h 32"/>
                    <a:gd name="T34" fmla="*/ 13 w 24"/>
                    <a:gd name="T35" fmla="*/ 1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4" h="32">
                      <a:moveTo>
                        <a:pt x="22" y="4"/>
                      </a:moveTo>
                      <a:cubicBezTo>
                        <a:pt x="23" y="7"/>
                        <a:pt x="24" y="10"/>
                        <a:pt x="23" y="12"/>
                      </a:cubicBezTo>
                      <a:cubicBezTo>
                        <a:pt x="22" y="14"/>
                        <a:pt x="21" y="16"/>
                        <a:pt x="18" y="18"/>
                      </a:cubicBezTo>
                      <a:cubicBezTo>
                        <a:pt x="15" y="20"/>
                        <a:pt x="15" y="20"/>
                        <a:pt x="15" y="20"/>
                      </a:cubicBezTo>
                      <a:cubicBezTo>
                        <a:pt x="21" y="28"/>
                        <a:pt x="21" y="28"/>
                        <a:pt x="21" y="28"/>
                      </a:cubicBezTo>
                      <a:cubicBezTo>
                        <a:pt x="16" y="32"/>
                        <a:pt x="16" y="32"/>
                        <a:pt x="16" y="32"/>
                      </a:cubicBezTo>
                      <a:cubicBezTo>
                        <a:pt x="0" y="8"/>
                        <a:pt x="0" y="8"/>
                        <a:pt x="0" y="8"/>
                      </a:cubicBezTo>
                      <a:cubicBezTo>
                        <a:pt x="8" y="3"/>
                        <a:pt x="8" y="3"/>
                        <a:pt x="8" y="3"/>
                      </a:cubicBezTo>
                      <a:cubicBezTo>
                        <a:pt x="11" y="1"/>
                        <a:pt x="14" y="0"/>
                        <a:pt x="16" y="0"/>
                      </a:cubicBezTo>
                      <a:cubicBezTo>
                        <a:pt x="18" y="1"/>
                        <a:pt x="20" y="2"/>
                        <a:pt x="22" y="4"/>
                      </a:cubicBezTo>
                      <a:close/>
                      <a:moveTo>
                        <a:pt x="13" y="16"/>
                      </a:moveTo>
                      <a:cubicBezTo>
                        <a:pt x="14" y="15"/>
                        <a:pt x="14" y="15"/>
                        <a:pt x="14" y="15"/>
                      </a:cubicBezTo>
                      <a:cubicBezTo>
                        <a:pt x="16" y="14"/>
                        <a:pt x="17" y="12"/>
                        <a:pt x="17" y="11"/>
                      </a:cubicBezTo>
                      <a:cubicBezTo>
                        <a:pt x="18" y="10"/>
                        <a:pt x="18" y="9"/>
                        <a:pt x="17" y="8"/>
                      </a:cubicBezTo>
                      <a:cubicBezTo>
                        <a:pt x="16" y="7"/>
                        <a:pt x="15" y="6"/>
                        <a:pt x="14" y="6"/>
                      </a:cubicBezTo>
                      <a:cubicBezTo>
                        <a:pt x="13" y="6"/>
                        <a:pt x="12" y="6"/>
                        <a:pt x="11" y="7"/>
                      </a:cubicBezTo>
                      <a:cubicBezTo>
                        <a:pt x="8" y="8"/>
                        <a:pt x="8" y="8"/>
                        <a:pt x="8" y="8"/>
                      </a:cubicBezTo>
                      <a:lnTo>
                        <a:pt x="13" y="16"/>
                      </a:lnTo>
                      <a:close/>
                    </a:path>
                  </a:pathLst>
                </a:custGeom>
                <a:solidFill>
                  <a:srgbClr val="A7D6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441" name="Freeform 376">
                  <a:extLst>
                    <a:ext uri="{FF2B5EF4-FFF2-40B4-BE49-F238E27FC236}">
                      <a16:creationId xmlns:a16="http://schemas.microsoft.com/office/drawing/2014/main" id="{D81CE8C7-3DE4-4223-A783-A47DA67BC112}"/>
                    </a:ext>
                  </a:extLst>
                </p:cNvPr>
                <p:cNvSpPr>
                  <a:spLocks/>
                </p:cNvSpPr>
                <p:nvPr/>
              </p:nvSpPr>
              <p:spPr bwMode="auto">
                <a:xfrm>
                  <a:off x="2303463" y="4205288"/>
                  <a:ext cx="117475" cy="128588"/>
                </a:xfrm>
                <a:custGeom>
                  <a:avLst/>
                  <a:gdLst>
                    <a:gd name="T0" fmla="*/ 74 w 74"/>
                    <a:gd name="T1" fmla="*/ 56 h 81"/>
                    <a:gd name="T2" fmla="*/ 63 w 74"/>
                    <a:gd name="T3" fmla="*/ 63 h 81"/>
                    <a:gd name="T4" fmla="*/ 49 w 74"/>
                    <a:gd name="T5" fmla="*/ 38 h 81"/>
                    <a:gd name="T6" fmla="*/ 27 w 74"/>
                    <a:gd name="T7" fmla="*/ 49 h 81"/>
                    <a:gd name="T8" fmla="*/ 40 w 74"/>
                    <a:gd name="T9" fmla="*/ 74 h 81"/>
                    <a:gd name="T10" fmla="*/ 27 w 74"/>
                    <a:gd name="T11" fmla="*/ 81 h 81"/>
                    <a:gd name="T12" fmla="*/ 0 w 74"/>
                    <a:gd name="T13" fmla="*/ 22 h 81"/>
                    <a:gd name="T14" fmla="*/ 11 w 74"/>
                    <a:gd name="T15" fmla="*/ 16 h 81"/>
                    <a:gd name="T16" fmla="*/ 22 w 74"/>
                    <a:gd name="T17" fmla="*/ 38 h 81"/>
                    <a:gd name="T18" fmla="*/ 45 w 74"/>
                    <a:gd name="T19" fmla="*/ 27 h 81"/>
                    <a:gd name="T20" fmla="*/ 33 w 74"/>
                    <a:gd name="T21" fmla="*/ 4 h 81"/>
                    <a:gd name="T22" fmla="*/ 47 w 74"/>
                    <a:gd name="T23" fmla="*/ 0 h 81"/>
                    <a:gd name="T24" fmla="*/ 74 w 74"/>
                    <a:gd name="T25" fmla="*/ 56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4" h="81">
                      <a:moveTo>
                        <a:pt x="74" y="56"/>
                      </a:moveTo>
                      <a:lnTo>
                        <a:pt x="63" y="63"/>
                      </a:lnTo>
                      <a:lnTo>
                        <a:pt x="49" y="38"/>
                      </a:lnTo>
                      <a:lnTo>
                        <a:pt x="27" y="49"/>
                      </a:lnTo>
                      <a:lnTo>
                        <a:pt x="40" y="74"/>
                      </a:lnTo>
                      <a:lnTo>
                        <a:pt x="27" y="81"/>
                      </a:lnTo>
                      <a:lnTo>
                        <a:pt x="0" y="22"/>
                      </a:lnTo>
                      <a:lnTo>
                        <a:pt x="11" y="16"/>
                      </a:lnTo>
                      <a:lnTo>
                        <a:pt x="22" y="38"/>
                      </a:lnTo>
                      <a:lnTo>
                        <a:pt x="45" y="27"/>
                      </a:lnTo>
                      <a:lnTo>
                        <a:pt x="33" y="4"/>
                      </a:lnTo>
                      <a:lnTo>
                        <a:pt x="47" y="0"/>
                      </a:lnTo>
                      <a:lnTo>
                        <a:pt x="74" y="56"/>
                      </a:lnTo>
                      <a:close/>
                    </a:path>
                  </a:pathLst>
                </a:custGeom>
                <a:solidFill>
                  <a:srgbClr val="A7D6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442" name="Freeform 377">
                  <a:extLst>
                    <a:ext uri="{FF2B5EF4-FFF2-40B4-BE49-F238E27FC236}">
                      <a16:creationId xmlns:a16="http://schemas.microsoft.com/office/drawing/2014/main" id="{FF420F5B-5939-4C1A-9501-C6C04FC02838}"/>
                    </a:ext>
                  </a:extLst>
                </p:cNvPr>
                <p:cNvSpPr>
                  <a:spLocks/>
                </p:cNvSpPr>
                <p:nvPr/>
              </p:nvSpPr>
              <p:spPr bwMode="auto">
                <a:xfrm>
                  <a:off x="2398713" y="4162426"/>
                  <a:ext cx="85725" cy="114300"/>
                </a:xfrm>
                <a:custGeom>
                  <a:avLst/>
                  <a:gdLst>
                    <a:gd name="T0" fmla="*/ 36 w 54"/>
                    <a:gd name="T1" fmla="*/ 34 h 72"/>
                    <a:gd name="T2" fmla="*/ 38 w 54"/>
                    <a:gd name="T3" fmla="*/ 4 h 72"/>
                    <a:gd name="T4" fmla="*/ 52 w 54"/>
                    <a:gd name="T5" fmla="*/ 0 h 72"/>
                    <a:gd name="T6" fmla="*/ 45 w 54"/>
                    <a:gd name="T7" fmla="*/ 45 h 72"/>
                    <a:gd name="T8" fmla="*/ 54 w 54"/>
                    <a:gd name="T9" fmla="*/ 67 h 72"/>
                    <a:gd name="T10" fmla="*/ 43 w 54"/>
                    <a:gd name="T11" fmla="*/ 72 h 72"/>
                    <a:gd name="T12" fmla="*/ 34 w 54"/>
                    <a:gd name="T13" fmla="*/ 49 h 72"/>
                    <a:gd name="T14" fmla="*/ 0 w 54"/>
                    <a:gd name="T15" fmla="*/ 20 h 72"/>
                    <a:gd name="T16" fmla="*/ 14 w 54"/>
                    <a:gd name="T17" fmla="*/ 16 h 72"/>
                    <a:gd name="T18" fmla="*/ 36 w 54"/>
                    <a:gd name="T19" fmla="*/ 34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 h="72">
                      <a:moveTo>
                        <a:pt x="36" y="34"/>
                      </a:moveTo>
                      <a:lnTo>
                        <a:pt x="38" y="4"/>
                      </a:lnTo>
                      <a:lnTo>
                        <a:pt x="52" y="0"/>
                      </a:lnTo>
                      <a:lnTo>
                        <a:pt x="45" y="45"/>
                      </a:lnTo>
                      <a:lnTo>
                        <a:pt x="54" y="67"/>
                      </a:lnTo>
                      <a:lnTo>
                        <a:pt x="43" y="72"/>
                      </a:lnTo>
                      <a:lnTo>
                        <a:pt x="34" y="49"/>
                      </a:lnTo>
                      <a:lnTo>
                        <a:pt x="0" y="20"/>
                      </a:lnTo>
                      <a:lnTo>
                        <a:pt x="14" y="16"/>
                      </a:lnTo>
                      <a:lnTo>
                        <a:pt x="36" y="34"/>
                      </a:lnTo>
                      <a:close/>
                    </a:path>
                  </a:pathLst>
                </a:custGeom>
                <a:solidFill>
                  <a:srgbClr val="A7D6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443" name="Freeform 378">
                  <a:extLst>
                    <a:ext uri="{FF2B5EF4-FFF2-40B4-BE49-F238E27FC236}">
                      <a16:creationId xmlns:a16="http://schemas.microsoft.com/office/drawing/2014/main" id="{D903F4EC-AA9B-4B87-8CB6-210051B1C6FC}"/>
                    </a:ext>
                  </a:extLst>
                </p:cNvPr>
                <p:cNvSpPr>
                  <a:spLocks/>
                </p:cNvSpPr>
                <p:nvPr/>
              </p:nvSpPr>
              <p:spPr bwMode="auto">
                <a:xfrm>
                  <a:off x="3011488" y="4140201"/>
                  <a:ext cx="85725" cy="114300"/>
                </a:xfrm>
                <a:custGeom>
                  <a:avLst/>
                  <a:gdLst>
                    <a:gd name="T0" fmla="*/ 36 w 54"/>
                    <a:gd name="T1" fmla="*/ 72 h 72"/>
                    <a:gd name="T2" fmla="*/ 0 w 54"/>
                    <a:gd name="T3" fmla="*/ 63 h 72"/>
                    <a:gd name="T4" fmla="*/ 18 w 54"/>
                    <a:gd name="T5" fmla="*/ 0 h 72"/>
                    <a:gd name="T6" fmla="*/ 54 w 54"/>
                    <a:gd name="T7" fmla="*/ 9 h 72"/>
                    <a:gd name="T8" fmla="*/ 49 w 54"/>
                    <a:gd name="T9" fmla="*/ 21 h 72"/>
                    <a:gd name="T10" fmla="*/ 27 w 54"/>
                    <a:gd name="T11" fmla="*/ 14 h 72"/>
                    <a:gd name="T12" fmla="*/ 25 w 54"/>
                    <a:gd name="T13" fmla="*/ 27 h 72"/>
                    <a:gd name="T14" fmla="*/ 45 w 54"/>
                    <a:gd name="T15" fmla="*/ 34 h 72"/>
                    <a:gd name="T16" fmla="*/ 42 w 54"/>
                    <a:gd name="T17" fmla="*/ 45 h 72"/>
                    <a:gd name="T18" fmla="*/ 20 w 54"/>
                    <a:gd name="T19" fmla="*/ 39 h 72"/>
                    <a:gd name="T20" fmla="*/ 16 w 54"/>
                    <a:gd name="T21" fmla="*/ 54 h 72"/>
                    <a:gd name="T22" fmla="*/ 40 w 54"/>
                    <a:gd name="T23" fmla="*/ 61 h 72"/>
                    <a:gd name="T24" fmla="*/ 36 w 54"/>
                    <a:gd name="T25" fmla="*/ 72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4" h="72">
                      <a:moveTo>
                        <a:pt x="36" y="72"/>
                      </a:moveTo>
                      <a:lnTo>
                        <a:pt x="0" y="63"/>
                      </a:lnTo>
                      <a:lnTo>
                        <a:pt x="18" y="0"/>
                      </a:lnTo>
                      <a:lnTo>
                        <a:pt x="54" y="9"/>
                      </a:lnTo>
                      <a:lnTo>
                        <a:pt x="49" y="21"/>
                      </a:lnTo>
                      <a:lnTo>
                        <a:pt x="27" y="14"/>
                      </a:lnTo>
                      <a:lnTo>
                        <a:pt x="25" y="27"/>
                      </a:lnTo>
                      <a:lnTo>
                        <a:pt x="45" y="34"/>
                      </a:lnTo>
                      <a:lnTo>
                        <a:pt x="42" y="45"/>
                      </a:lnTo>
                      <a:lnTo>
                        <a:pt x="20" y="39"/>
                      </a:lnTo>
                      <a:lnTo>
                        <a:pt x="16" y="54"/>
                      </a:lnTo>
                      <a:lnTo>
                        <a:pt x="40" y="61"/>
                      </a:lnTo>
                      <a:lnTo>
                        <a:pt x="36" y="72"/>
                      </a:lnTo>
                      <a:close/>
                    </a:path>
                  </a:pathLst>
                </a:custGeom>
                <a:solidFill>
                  <a:srgbClr val="A7D6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444" name="Freeform 379">
                  <a:extLst>
                    <a:ext uri="{FF2B5EF4-FFF2-40B4-BE49-F238E27FC236}">
                      <a16:creationId xmlns:a16="http://schemas.microsoft.com/office/drawing/2014/main" id="{F668F815-954E-45F1-A885-7141FEDF71E1}"/>
                    </a:ext>
                  </a:extLst>
                </p:cNvPr>
                <p:cNvSpPr>
                  <a:spLocks/>
                </p:cNvSpPr>
                <p:nvPr/>
              </p:nvSpPr>
              <p:spPr bwMode="auto">
                <a:xfrm>
                  <a:off x="3089276" y="4165601"/>
                  <a:ext cx="120650" cy="128588"/>
                </a:xfrm>
                <a:custGeom>
                  <a:avLst/>
                  <a:gdLst>
                    <a:gd name="T0" fmla="*/ 23 w 34"/>
                    <a:gd name="T1" fmla="*/ 36 h 36"/>
                    <a:gd name="T2" fmla="*/ 16 w 34"/>
                    <a:gd name="T3" fmla="*/ 33 h 36"/>
                    <a:gd name="T4" fmla="*/ 12 w 34"/>
                    <a:gd name="T5" fmla="*/ 8 h 36"/>
                    <a:gd name="T6" fmla="*/ 12 w 34"/>
                    <a:gd name="T7" fmla="*/ 8 h 36"/>
                    <a:gd name="T8" fmla="*/ 10 w 34"/>
                    <a:gd name="T9" fmla="*/ 16 h 36"/>
                    <a:gd name="T10" fmla="*/ 5 w 34"/>
                    <a:gd name="T11" fmla="*/ 28 h 36"/>
                    <a:gd name="T12" fmla="*/ 0 w 34"/>
                    <a:gd name="T13" fmla="*/ 26 h 36"/>
                    <a:gd name="T14" fmla="*/ 10 w 34"/>
                    <a:gd name="T15" fmla="*/ 0 h 36"/>
                    <a:gd name="T16" fmla="*/ 17 w 34"/>
                    <a:gd name="T17" fmla="*/ 3 h 36"/>
                    <a:gd name="T18" fmla="*/ 21 w 34"/>
                    <a:gd name="T19" fmla="*/ 27 h 36"/>
                    <a:gd name="T20" fmla="*/ 21 w 34"/>
                    <a:gd name="T21" fmla="*/ 27 h 36"/>
                    <a:gd name="T22" fmla="*/ 24 w 34"/>
                    <a:gd name="T23" fmla="*/ 20 h 36"/>
                    <a:gd name="T24" fmla="*/ 29 w 34"/>
                    <a:gd name="T25" fmla="*/ 7 h 36"/>
                    <a:gd name="T26" fmla="*/ 34 w 34"/>
                    <a:gd name="T27" fmla="*/ 9 h 36"/>
                    <a:gd name="T28" fmla="*/ 23 w 34"/>
                    <a:gd name="T29" fmla="*/ 3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4" h="36">
                      <a:moveTo>
                        <a:pt x="23" y="36"/>
                      </a:moveTo>
                      <a:cubicBezTo>
                        <a:pt x="16" y="33"/>
                        <a:pt x="16" y="33"/>
                        <a:pt x="16" y="33"/>
                      </a:cubicBezTo>
                      <a:cubicBezTo>
                        <a:pt x="12" y="8"/>
                        <a:pt x="12" y="8"/>
                        <a:pt x="12" y="8"/>
                      </a:cubicBezTo>
                      <a:cubicBezTo>
                        <a:pt x="12" y="8"/>
                        <a:pt x="12" y="8"/>
                        <a:pt x="12" y="8"/>
                      </a:cubicBezTo>
                      <a:cubicBezTo>
                        <a:pt x="11" y="12"/>
                        <a:pt x="10" y="14"/>
                        <a:pt x="10" y="16"/>
                      </a:cubicBezTo>
                      <a:cubicBezTo>
                        <a:pt x="5" y="28"/>
                        <a:pt x="5" y="28"/>
                        <a:pt x="5" y="28"/>
                      </a:cubicBezTo>
                      <a:cubicBezTo>
                        <a:pt x="0" y="26"/>
                        <a:pt x="0" y="26"/>
                        <a:pt x="0" y="26"/>
                      </a:cubicBezTo>
                      <a:cubicBezTo>
                        <a:pt x="10" y="0"/>
                        <a:pt x="10" y="0"/>
                        <a:pt x="10" y="0"/>
                      </a:cubicBezTo>
                      <a:cubicBezTo>
                        <a:pt x="17" y="3"/>
                        <a:pt x="17" y="3"/>
                        <a:pt x="17" y="3"/>
                      </a:cubicBezTo>
                      <a:cubicBezTo>
                        <a:pt x="21" y="27"/>
                        <a:pt x="21" y="27"/>
                        <a:pt x="21" y="27"/>
                      </a:cubicBezTo>
                      <a:cubicBezTo>
                        <a:pt x="21" y="27"/>
                        <a:pt x="21" y="27"/>
                        <a:pt x="21" y="27"/>
                      </a:cubicBezTo>
                      <a:cubicBezTo>
                        <a:pt x="22" y="23"/>
                        <a:pt x="23" y="21"/>
                        <a:pt x="24" y="20"/>
                      </a:cubicBezTo>
                      <a:cubicBezTo>
                        <a:pt x="29" y="7"/>
                        <a:pt x="29" y="7"/>
                        <a:pt x="29" y="7"/>
                      </a:cubicBezTo>
                      <a:cubicBezTo>
                        <a:pt x="34" y="9"/>
                        <a:pt x="34" y="9"/>
                        <a:pt x="34" y="9"/>
                      </a:cubicBezTo>
                      <a:lnTo>
                        <a:pt x="23" y="36"/>
                      </a:lnTo>
                      <a:close/>
                    </a:path>
                  </a:pathLst>
                </a:custGeom>
                <a:solidFill>
                  <a:srgbClr val="A7D6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445" name="Freeform 380">
                  <a:extLst>
                    <a:ext uri="{FF2B5EF4-FFF2-40B4-BE49-F238E27FC236}">
                      <a16:creationId xmlns:a16="http://schemas.microsoft.com/office/drawing/2014/main" id="{6690217D-C917-4E9C-B177-51471AB114D8}"/>
                    </a:ext>
                  </a:extLst>
                </p:cNvPr>
                <p:cNvSpPr>
                  <a:spLocks noEditPoints="1"/>
                </p:cNvSpPr>
                <p:nvPr/>
              </p:nvSpPr>
              <p:spPr bwMode="auto">
                <a:xfrm>
                  <a:off x="3192463" y="4211638"/>
                  <a:ext cx="111125" cy="114300"/>
                </a:xfrm>
                <a:custGeom>
                  <a:avLst/>
                  <a:gdLst>
                    <a:gd name="T0" fmla="*/ 28 w 31"/>
                    <a:gd name="T1" fmla="*/ 23 h 32"/>
                    <a:gd name="T2" fmla="*/ 20 w 31"/>
                    <a:gd name="T3" fmla="*/ 31 h 32"/>
                    <a:gd name="T4" fmla="*/ 8 w 31"/>
                    <a:gd name="T5" fmla="*/ 29 h 32"/>
                    <a:gd name="T6" fmla="*/ 0 w 31"/>
                    <a:gd name="T7" fmla="*/ 25 h 32"/>
                    <a:gd name="T8" fmla="*/ 14 w 31"/>
                    <a:gd name="T9" fmla="*/ 0 h 32"/>
                    <a:gd name="T10" fmla="*/ 22 w 31"/>
                    <a:gd name="T11" fmla="*/ 4 h 32"/>
                    <a:gd name="T12" fmla="*/ 30 w 31"/>
                    <a:gd name="T13" fmla="*/ 13 h 32"/>
                    <a:gd name="T14" fmla="*/ 28 w 31"/>
                    <a:gd name="T15" fmla="*/ 23 h 32"/>
                    <a:gd name="T16" fmla="*/ 23 w 31"/>
                    <a:gd name="T17" fmla="*/ 21 h 32"/>
                    <a:gd name="T18" fmla="*/ 20 w 31"/>
                    <a:gd name="T19" fmla="*/ 9 h 32"/>
                    <a:gd name="T20" fmla="*/ 17 w 31"/>
                    <a:gd name="T21" fmla="*/ 7 h 32"/>
                    <a:gd name="T22" fmla="*/ 8 w 31"/>
                    <a:gd name="T23" fmla="*/ 24 h 32"/>
                    <a:gd name="T24" fmla="*/ 10 w 31"/>
                    <a:gd name="T25" fmla="*/ 25 h 32"/>
                    <a:gd name="T26" fmla="*/ 23 w 31"/>
                    <a:gd name="T27" fmla="*/ 2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1" h="32">
                      <a:moveTo>
                        <a:pt x="28" y="23"/>
                      </a:moveTo>
                      <a:cubicBezTo>
                        <a:pt x="26" y="28"/>
                        <a:pt x="23" y="30"/>
                        <a:pt x="20" y="31"/>
                      </a:cubicBezTo>
                      <a:cubicBezTo>
                        <a:pt x="16" y="32"/>
                        <a:pt x="12" y="31"/>
                        <a:pt x="8" y="29"/>
                      </a:cubicBezTo>
                      <a:cubicBezTo>
                        <a:pt x="0" y="25"/>
                        <a:pt x="0" y="25"/>
                        <a:pt x="0" y="25"/>
                      </a:cubicBezTo>
                      <a:cubicBezTo>
                        <a:pt x="14" y="0"/>
                        <a:pt x="14" y="0"/>
                        <a:pt x="14" y="0"/>
                      </a:cubicBezTo>
                      <a:cubicBezTo>
                        <a:pt x="22" y="4"/>
                        <a:pt x="22" y="4"/>
                        <a:pt x="22" y="4"/>
                      </a:cubicBezTo>
                      <a:cubicBezTo>
                        <a:pt x="26" y="6"/>
                        <a:pt x="28" y="9"/>
                        <a:pt x="30" y="13"/>
                      </a:cubicBezTo>
                      <a:cubicBezTo>
                        <a:pt x="31" y="16"/>
                        <a:pt x="30" y="20"/>
                        <a:pt x="28" y="23"/>
                      </a:cubicBezTo>
                      <a:close/>
                      <a:moveTo>
                        <a:pt x="23" y="21"/>
                      </a:moveTo>
                      <a:cubicBezTo>
                        <a:pt x="25" y="15"/>
                        <a:pt x="24" y="11"/>
                        <a:pt x="20" y="9"/>
                      </a:cubicBezTo>
                      <a:cubicBezTo>
                        <a:pt x="17" y="7"/>
                        <a:pt x="17" y="7"/>
                        <a:pt x="17" y="7"/>
                      </a:cubicBezTo>
                      <a:cubicBezTo>
                        <a:pt x="8" y="24"/>
                        <a:pt x="8" y="24"/>
                        <a:pt x="8" y="24"/>
                      </a:cubicBezTo>
                      <a:cubicBezTo>
                        <a:pt x="10" y="25"/>
                        <a:pt x="10" y="25"/>
                        <a:pt x="10" y="25"/>
                      </a:cubicBezTo>
                      <a:cubicBezTo>
                        <a:pt x="16" y="28"/>
                        <a:pt x="20" y="26"/>
                        <a:pt x="23" y="21"/>
                      </a:cubicBezTo>
                      <a:close/>
                    </a:path>
                  </a:pathLst>
                </a:custGeom>
                <a:solidFill>
                  <a:srgbClr val="A7D6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446" name="Freeform 381">
                  <a:extLst>
                    <a:ext uri="{FF2B5EF4-FFF2-40B4-BE49-F238E27FC236}">
                      <a16:creationId xmlns:a16="http://schemas.microsoft.com/office/drawing/2014/main" id="{85F8F547-8724-4CA8-823C-F22ABE60D355}"/>
                    </a:ext>
                  </a:extLst>
                </p:cNvPr>
                <p:cNvSpPr>
                  <a:spLocks noEditPoints="1"/>
                </p:cNvSpPr>
                <p:nvPr/>
              </p:nvSpPr>
              <p:spPr bwMode="auto">
                <a:xfrm>
                  <a:off x="3295651" y="4279901"/>
                  <a:ext cx="106363" cy="109538"/>
                </a:xfrm>
                <a:custGeom>
                  <a:avLst/>
                  <a:gdLst>
                    <a:gd name="T0" fmla="*/ 27 w 30"/>
                    <a:gd name="T1" fmla="*/ 23 h 31"/>
                    <a:gd name="T2" fmla="*/ 18 w 30"/>
                    <a:gd name="T3" fmla="*/ 30 h 31"/>
                    <a:gd name="T4" fmla="*/ 7 w 30"/>
                    <a:gd name="T5" fmla="*/ 28 h 31"/>
                    <a:gd name="T6" fmla="*/ 1 w 30"/>
                    <a:gd name="T7" fmla="*/ 19 h 31"/>
                    <a:gd name="T8" fmla="*/ 4 w 30"/>
                    <a:gd name="T9" fmla="*/ 8 h 31"/>
                    <a:gd name="T10" fmla="*/ 13 w 30"/>
                    <a:gd name="T11" fmla="*/ 1 h 31"/>
                    <a:gd name="T12" fmla="*/ 24 w 30"/>
                    <a:gd name="T13" fmla="*/ 3 h 31"/>
                    <a:gd name="T14" fmla="*/ 30 w 30"/>
                    <a:gd name="T15" fmla="*/ 12 h 31"/>
                    <a:gd name="T16" fmla="*/ 27 w 30"/>
                    <a:gd name="T17" fmla="*/ 23 h 31"/>
                    <a:gd name="T18" fmla="*/ 9 w 30"/>
                    <a:gd name="T19" fmla="*/ 11 h 31"/>
                    <a:gd name="T20" fmla="*/ 7 w 30"/>
                    <a:gd name="T21" fmla="*/ 18 h 31"/>
                    <a:gd name="T22" fmla="*/ 10 w 30"/>
                    <a:gd name="T23" fmla="*/ 23 h 31"/>
                    <a:gd name="T24" fmla="*/ 21 w 30"/>
                    <a:gd name="T25" fmla="*/ 19 h 31"/>
                    <a:gd name="T26" fmla="*/ 21 w 30"/>
                    <a:gd name="T27" fmla="*/ 7 h 31"/>
                    <a:gd name="T28" fmla="*/ 15 w 30"/>
                    <a:gd name="T29" fmla="*/ 6 h 31"/>
                    <a:gd name="T30" fmla="*/ 9 w 30"/>
                    <a:gd name="T31" fmla="*/ 1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0" h="31">
                      <a:moveTo>
                        <a:pt x="27" y="23"/>
                      </a:moveTo>
                      <a:cubicBezTo>
                        <a:pt x="24" y="27"/>
                        <a:pt x="21" y="29"/>
                        <a:pt x="18" y="30"/>
                      </a:cubicBezTo>
                      <a:cubicBezTo>
                        <a:pt x="14" y="31"/>
                        <a:pt x="11" y="30"/>
                        <a:pt x="7" y="28"/>
                      </a:cubicBezTo>
                      <a:cubicBezTo>
                        <a:pt x="3" y="25"/>
                        <a:pt x="1" y="22"/>
                        <a:pt x="1" y="19"/>
                      </a:cubicBezTo>
                      <a:cubicBezTo>
                        <a:pt x="0" y="15"/>
                        <a:pt x="1" y="12"/>
                        <a:pt x="4" y="8"/>
                      </a:cubicBezTo>
                      <a:cubicBezTo>
                        <a:pt x="7" y="4"/>
                        <a:pt x="10" y="1"/>
                        <a:pt x="13" y="1"/>
                      </a:cubicBezTo>
                      <a:cubicBezTo>
                        <a:pt x="17" y="0"/>
                        <a:pt x="20" y="1"/>
                        <a:pt x="24" y="3"/>
                      </a:cubicBezTo>
                      <a:cubicBezTo>
                        <a:pt x="27" y="6"/>
                        <a:pt x="29" y="9"/>
                        <a:pt x="30" y="12"/>
                      </a:cubicBezTo>
                      <a:cubicBezTo>
                        <a:pt x="30" y="16"/>
                        <a:pt x="29" y="19"/>
                        <a:pt x="27" y="23"/>
                      </a:cubicBezTo>
                      <a:close/>
                      <a:moveTo>
                        <a:pt x="9" y="11"/>
                      </a:moveTo>
                      <a:cubicBezTo>
                        <a:pt x="8" y="14"/>
                        <a:pt x="7" y="16"/>
                        <a:pt x="7" y="18"/>
                      </a:cubicBezTo>
                      <a:cubicBezTo>
                        <a:pt x="7" y="20"/>
                        <a:pt x="8" y="22"/>
                        <a:pt x="10" y="23"/>
                      </a:cubicBezTo>
                      <a:cubicBezTo>
                        <a:pt x="14" y="26"/>
                        <a:pt x="18" y="25"/>
                        <a:pt x="21" y="19"/>
                      </a:cubicBezTo>
                      <a:cubicBezTo>
                        <a:pt x="25" y="14"/>
                        <a:pt x="25" y="10"/>
                        <a:pt x="21" y="7"/>
                      </a:cubicBezTo>
                      <a:cubicBezTo>
                        <a:pt x="19" y="6"/>
                        <a:pt x="17" y="6"/>
                        <a:pt x="15" y="6"/>
                      </a:cubicBezTo>
                      <a:cubicBezTo>
                        <a:pt x="13" y="7"/>
                        <a:pt x="11" y="9"/>
                        <a:pt x="9" y="11"/>
                      </a:cubicBezTo>
                      <a:close/>
                    </a:path>
                  </a:pathLst>
                </a:custGeom>
                <a:solidFill>
                  <a:srgbClr val="A7D6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447" name="Freeform 382">
                  <a:extLst>
                    <a:ext uri="{FF2B5EF4-FFF2-40B4-BE49-F238E27FC236}">
                      <a16:creationId xmlns:a16="http://schemas.microsoft.com/office/drawing/2014/main" id="{413EF65C-56F1-4640-850B-195F6F815F7C}"/>
                    </a:ext>
                  </a:extLst>
                </p:cNvPr>
                <p:cNvSpPr>
                  <a:spLocks/>
                </p:cNvSpPr>
                <p:nvPr/>
              </p:nvSpPr>
              <p:spPr bwMode="auto">
                <a:xfrm>
                  <a:off x="3384551" y="4329113"/>
                  <a:ext cx="153988" cy="153988"/>
                </a:xfrm>
                <a:custGeom>
                  <a:avLst/>
                  <a:gdLst>
                    <a:gd name="T0" fmla="*/ 18 w 43"/>
                    <a:gd name="T1" fmla="*/ 43 h 43"/>
                    <a:gd name="T2" fmla="*/ 13 w 43"/>
                    <a:gd name="T3" fmla="*/ 38 h 43"/>
                    <a:gd name="T4" fmla="*/ 20 w 43"/>
                    <a:gd name="T5" fmla="*/ 24 h 43"/>
                    <a:gd name="T6" fmla="*/ 22 w 43"/>
                    <a:gd name="T7" fmla="*/ 21 h 43"/>
                    <a:gd name="T8" fmla="*/ 24 w 43"/>
                    <a:gd name="T9" fmla="*/ 18 h 43"/>
                    <a:gd name="T10" fmla="*/ 21 w 43"/>
                    <a:gd name="T11" fmla="*/ 21 h 43"/>
                    <a:gd name="T12" fmla="*/ 18 w 43"/>
                    <a:gd name="T13" fmla="*/ 23 h 43"/>
                    <a:gd name="T14" fmla="*/ 6 w 43"/>
                    <a:gd name="T15" fmla="*/ 31 h 43"/>
                    <a:gd name="T16" fmla="*/ 0 w 43"/>
                    <a:gd name="T17" fmla="*/ 27 h 43"/>
                    <a:gd name="T18" fmla="*/ 14 w 43"/>
                    <a:gd name="T19" fmla="*/ 0 h 43"/>
                    <a:gd name="T20" fmla="*/ 19 w 43"/>
                    <a:gd name="T21" fmla="*/ 4 h 43"/>
                    <a:gd name="T22" fmla="*/ 11 w 43"/>
                    <a:gd name="T23" fmla="*/ 18 h 43"/>
                    <a:gd name="T24" fmla="*/ 7 w 43"/>
                    <a:gd name="T25" fmla="*/ 25 h 43"/>
                    <a:gd name="T26" fmla="*/ 10 w 43"/>
                    <a:gd name="T27" fmla="*/ 23 h 43"/>
                    <a:gd name="T28" fmla="*/ 13 w 43"/>
                    <a:gd name="T29" fmla="*/ 21 h 43"/>
                    <a:gd name="T30" fmla="*/ 26 w 43"/>
                    <a:gd name="T31" fmla="*/ 11 h 43"/>
                    <a:gd name="T32" fmla="*/ 31 w 43"/>
                    <a:gd name="T33" fmla="*/ 15 h 43"/>
                    <a:gd name="T34" fmla="*/ 23 w 43"/>
                    <a:gd name="T35" fmla="*/ 30 h 43"/>
                    <a:gd name="T36" fmla="*/ 21 w 43"/>
                    <a:gd name="T37" fmla="*/ 33 h 43"/>
                    <a:gd name="T38" fmla="*/ 19 w 43"/>
                    <a:gd name="T39" fmla="*/ 36 h 43"/>
                    <a:gd name="T40" fmla="*/ 22 w 43"/>
                    <a:gd name="T41" fmla="*/ 34 h 43"/>
                    <a:gd name="T42" fmla="*/ 25 w 43"/>
                    <a:gd name="T43" fmla="*/ 32 h 43"/>
                    <a:gd name="T44" fmla="*/ 38 w 43"/>
                    <a:gd name="T45" fmla="*/ 22 h 43"/>
                    <a:gd name="T46" fmla="*/ 43 w 43"/>
                    <a:gd name="T47" fmla="*/ 26 h 43"/>
                    <a:gd name="T48" fmla="*/ 18 w 43"/>
                    <a:gd name="T49"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3" h="43">
                      <a:moveTo>
                        <a:pt x="18" y="43"/>
                      </a:moveTo>
                      <a:cubicBezTo>
                        <a:pt x="13" y="38"/>
                        <a:pt x="13" y="38"/>
                        <a:pt x="13" y="38"/>
                      </a:cubicBezTo>
                      <a:cubicBezTo>
                        <a:pt x="20" y="24"/>
                        <a:pt x="20" y="24"/>
                        <a:pt x="20" y="24"/>
                      </a:cubicBezTo>
                      <a:cubicBezTo>
                        <a:pt x="21" y="24"/>
                        <a:pt x="21" y="23"/>
                        <a:pt x="22" y="21"/>
                      </a:cubicBezTo>
                      <a:cubicBezTo>
                        <a:pt x="23" y="20"/>
                        <a:pt x="24" y="19"/>
                        <a:pt x="24" y="18"/>
                      </a:cubicBezTo>
                      <a:cubicBezTo>
                        <a:pt x="23" y="19"/>
                        <a:pt x="22" y="20"/>
                        <a:pt x="21" y="21"/>
                      </a:cubicBezTo>
                      <a:cubicBezTo>
                        <a:pt x="20" y="22"/>
                        <a:pt x="19" y="22"/>
                        <a:pt x="18" y="23"/>
                      </a:cubicBezTo>
                      <a:cubicBezTo>
                        <a:pt x="6" y="31"/>
                        <a:pt x="6" y="31"/>
                        <a:pt x="6" y="31"/>
                      </a:cubicBezTo>
                      <a:cubicBezTo>
                        <a:pt x="0" y="27"/>
                        <a:pt x="0" y="27"/>
                        <a:pt x="0" y="27"/>
                      </a:cubicBezTo>
                      <a:cubicBezTo>
                        <a:pt x="14" y="0"/>
                        <a:pt x="14" y="0"/>
                        <a:pt x="14" y="0"/>
                      </a:cubicBezTo>
                      <a:cubicBezTo>
                        <a:pt x="19" y="4"/>
                        <a:pt x="19" y="4"/>
                        <a:pt x="19" y="4"/>
                      </a:cubicBezTo>
                      <a:cubicBezTo>
                        <a:pt x="11" y="18"/>
                        <a:pt x="11" y="18"/>
                        <a:pt x="11" y="18"/>
                      </a:cubicBezTo>
                      <a:cubicBezTo>
                        <a:pt x="9" y="21"/>
                        <a:pt x="8" y="23"/>
                        <a:pt x="7" y="25"/>
                      </a:cubicBezTo>
                      <a:cubicBezTo>
                        <a:pt x="7" y="24"/>
                        <a:pt x="8" y="24"/>
                        <a:pt x="10" y="23"/>
                      </a:cubicBezTo>
                      <a:cubicBezTo>
                        <a:pt x="11" y="22"/>
                        <a:pt x="12" y="21"/>
                        <a:pt x="13" y="21"/>
                      </a:cubicBezTo>
                      <a:cubicBezTo>
                        <a:pt x="26" y="11"/>
                        <a:pt x="26" y="11"/>
                        <a:pt x="26" y="11"/>
                      </a:cubicBezTo>
                      <a:cubicBezTo>
                        <a:pt x="31" y="15"/>
                        <a:pt x="31" y="15"/>
                        <a:pt x="31" y="15"/>
                      </a:cubicBezTo>
                      <a:cubicBezTo>
                        <a:pt x="23" y="30"/>
                        <a:pt x="23" y="30"/>
                        <a:pt x="23" y="30"/>
                      </a:cubicBezTo>
                      <a:cubicBezTo>
                        <a:pt x="23" y="31"/>
                        <a:pt x="22" y="32"/>
                        <a:pt x="21" y="33"/>
                      </a:cubicBezTo>
                      <a:cubicBezTo>
                        <a:pt x="21" y="34"/>
                        <a:pt x="20" y="35"/>
                        <a:pt x="19" y="36"/>
                      </a:cubicBezTo>
                      <a:cubicBezTo>
                        <a:pt x="20" y="35"/>
                        <a:pt x="21" y="35"/>
                        <a:pt x="22" y="34"/>
                      </a:cubicBezTo>
                      <a:cubicBezTo>
                        <a:pt x="23" y="33"/>
                        <a:pt x="24" y="32"/>
                        <a:pt x="25" y="32"/>
                      </a:cubicBezTo>
                      <a:cubicBezTo>
                        <a:pt x="38" y="22"/>
                        <a:pt x="38" y="22"/>
                        <a:pt x="38" y="22"/>
                      </a:cubicBezTo>
                      <a:cubicBezTo>
                        <a:pt x="43" y="26"/>
                        <a:pt x="43" y="26"/>
                        <a:pt x="43" y="26"/>
                      </a:cubicBezTo>
                      <a:lnTo>
                        <a:pt x="18" y="43"/>
                      </a:lnTo>
                      <a:close/>
                    </a:path>
                  </a:pathLst>
                </a:custGeom>
                <a:solidFill>
                  <a:srgbClr val="A7D6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448" name="Freeform 383">
                  <a:extLst>
                    <a:ext uri="{FF2B5EF4-FFF2-40B4-BE49-F238E27FC236}">
                      <a16:creationId xmlns:a16="http://schemas.microsoft.com/office/drawing/2014/main" id="{4E85D12A-538C-45EF-A643-C669A4AC9AEF}"/>
                    </a:ext>
                  </a:extLst>
                </p:cNvPr>
                <p:cNvSpPr>
                  <a:spLocks/>
                </p:cNvSpPr>
                <p:nvPr/>
              </p:nvSpPr>
              <p:spPr bwMode="auto">
                <a:xfrm>
                  <a:off x="3478213" y="4443413"/>
                  <a:ext cx="144463" cy="149225"/>
                </a:xfrm>
                <a:custGeom>
                  <a:avLst/>
                  <a:gdLst>
                    <a:gd name="T0" fmla="*/ 8 w 41"/>
                    <a:gd name="T1" fmla="*/ 28 h 42"/>
                    <a:gd name="T2" fmla="*/ 20 w 41"/>
                    <a:gd name="T3" fmla="*/ 8 h 42"/>
                    <a:gd name="T4" fmla="*/ 20 w 41"/>
                    <a:gd name="T5" fmla="*/ 8 h 42"/>
                    <a:gd name="T6" fmla="*/ 14 w 41"/>
                    <a:gd name="T7" fmla="*/ 14 h 42"/>
                    <a:gd name="T8" fmla="*/ 3 w 41"/>
                    <a:gd name="T9" fmla="*/ 22 h 42"/>
                    <a:gd name="T10" fmla="*/ 0 w 41"/>
                    <a:gd name="T11" fmla="*/ 18 h 42"/>
                    <a:gd name="T12" fmla="*/ 22 w 41"/>
                    <a:gd name="T13" fmla="*/ 0 h 42"/>
                    <a:gd name="T14" fmla="*/ 27 w 41"/>
                    <a:gd name="T15" fmla="*/ 6 h 42"/>
                    <a:gd name="T16" fmla="*/ 15 w 41"/>
                    <a:gd name="T17" fmla="*/ 25 h 42"/>
                    <a:gd name="T18" fmla="*/ 15 w 41"/>
                    <a:gd name="T19" fmla="*/ 26 h 42"/>
                    <a:gd name="T20" fmla="*/ 36 w 41"/>
                    <a:gd name="T21" fmla="*/ 17 h 42"/>
                    <a:gd name="T22" fmla="*/ 41 w 41"/>
                    <a:gd name="T23" fmla="*/ 24 h 42"/>
                    <a:gd name="T24" fmla="*/ 19 w 41"/>
                    <a:gd name="T25" fmla="*/ 42 h 42"/>
                    <a:gd name="T26" fmla="*/ 16 w 41"/>
                    <a:gd name="T27" fmla="*/ 37 h 42"/>
                    <a:gd name="T28" fmla="*/ 26 w 41"/>
                    <a:gd name="T29" fmla="*/ 29 h 42"/>
                    <a:gd name="T30" fmla="*/ 28 w 41"/>
                    <a:gd name="T31" fmla="*/ 27 h 42"/>
                    <a:gd name="T32" fmla="*/ 33 w 41"/>
                    <a:gd name="T33" fmla="*/ 23 h 42"/>
                    <a:gd name="T34" fmla="*/ 33 w 41"/>
                    <a:gd name="T35" fmla="*/ 23 h 42"/>
                    <a:gd name="T36" fmla="*/ 11 w 41"/>
                    <a:gd name="T37" fmla="*/ 32 h 42"/>
                    <a:gd name="T38" fmla="*/ 8 w 41"/>
                    <a:gd name="T39" fmla="*/ 28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1" h="42">
                      <a:moveTo>
                        <a:pt x="8" y="28"/>
                      </a:moveTo>
                      <a:cubicBezTo>
                        <a:pt x="20" y="8"/>
                        <a:pt x="20" y="8"/>
                        <a:pt x="20" y="8"/>
                      </a:cubicBezTo>
                      <a:cubicBezTo>
                        <a:pt x="20" y="8"/>
                        <a:pt x="20" y="8"/>
                        <a:pt x="20" y="8"/>
                      </a:cubicBezTo>
                      <a:cubicBezTo>
                        <a:pt x="17" y="11"/>
                        <a:pt x="15" y="13"/>
                        <a:pt x="14" y="14"/>
                      </a:cubicBezTo>
                      <a:cubicBezTo>
                        <a:pt x="3" y="22"/>
                        <a:pt x="3" y="22"/>
                        <a:pt x="3" y="22"/>
                      </a:cubicBezTo>
                      <a:cubicBezTo>
                        <a:pt x="0" y="18"/>
                        <a:pt x="0" y="18"/>
                        <a:pt x="0" y="18"/>
                      </a:cubicBezTo>
                      <a:cubicBezTo>
                        <a:pt x="22" y="0"/>
                        <a:pt x="22" y="0"/>
                        <a:pt x="22" y="0"/>
                      </a:cubicBezTo>
                      <a:cubicBezTo>
                        <a:pt x="27" y="6"/>
                        <a:pt x="27" y="6"/>
                        <a:pt x="27" y="6"/>
                      </a:cubicBezTo>
                      <a:cubicBezTo>
                        <a:pt x="15" y="25"/>
                        <a:pt x="15" y="25"/>
                        <a:pt x="15" y="25"/>
                      </a:cubicBezTo>
                      <a:cubicBezTo>
                        <a:pt x="15" y="26"/>
                        <a:pt x="15" y="26"/>
                        <a:pt x="15" y="26"/>
                      </a:cubicBezTo>
                      <a:cubicBezTo>
                        <a:pt x="36" y="17"/>
                        <a:pt x="36" y="17"/>
                        <a:pt x="36" y="17"/>
                      </a:cubicBezTo>
                      <a:cubicBezTo>
                        <a:pt x="41" y="24"/>
                        <a:pt x="41" y="24"/>
                        <a:pt x="41" y="24"/>
                      </a:cubicBezTo>
                      <a:cubicBezTo>
                        <a:pt x="19" y="42"/>
                        <a:pt x="19" y="42"/>
                        <a:pt x="19" y="42"/>
                      </a:cubicBezTo>
                      <a:cubicBezTo>
                        <a:pt x="16" y="37"/>
                        <a:pt x="16" y="37"/>
                        <a:pt x="16" y="37"/>
                      </a:cubicBezTo>
                      <a:cubicBezTo>
                        <a:pt x="26" y="29"/>
                        <a:pt x="26" y="29"/>
                        <a:pt x="26" y="29"/>
                      </a:cubicBezTo>
                      <a:cubicBezTo>
                        <a:pt x="27" y="28"/>
                        <a:pt x="27" y="28"/>
                        <a:pt x="28" y="27"/>
                      </a:cubicBezTo>
                      <a:cubicBezTo>
                        <a:pt x="28" y="27"/>
                        <a:pt x="30" y="26"/>
                        <a:pt x="33" y="23"/>
                      </a:cubicBezTo>
                      <a:cubicBezTo>
                        <a:pt x="33" y="23"/>
                        <a:pt x="33" y="23"/>
                        <a:pt x="33" y="23"/>
                      </a:cubicBezTo>
                      <a:cubicBezTo>
                        <a:pt x="11" y="32"/>
                        <a:pt x="11" y="32"/>
                        <a:pt x="11" y="32"/>
                      </a:cubicBezTo>
                      <a:lnTo>
                        <a:pt x="8" y="28"/>
                      </a:lnTo>
                      <a:close/>
                    </a:path>
                  </a:pathLst>
                </a:custGeom>
                <a:solidFill>
                  <a:srgbClr val="A7D6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449" name="Freeform 384">
                  <a:extLst>
                    <a:ext uri="{FF2B5EF4-FFF2-40B4-BE49-F238E27FC236}">
                      <a16:creationId xmlns:a16="http://schemas.microsoft.com/office/drawing/2014/main" id="{B748EA8D-03CF-4556-8DE9-5D06ECD423DC}"/>
                    </a:ext>
                  </a:extLst>
                </p:cNvPr>
                <p:cNvSpPr>
                  <a:spLocks/>
                </p:cNvSpPr>
                <p:nvPr/>
              </p:nvSpPr>
              <p:spPr bwMode="auto">
                <a:xfrm>
                  <a:off x="3559176" y="4557713"/>
                  <a:ext cx="117475" cy="103188"/>
                </a:xfrm>
                <a:custGeom>
                  <a:avLst/>
                  <a:gdLst>
                    <a:gd name="T0" fmla="*/ 20 w 74"/>
                    <a:gd name="T1" fmla="*/ 65 h 65"/>
                    <a:gd name="T2" fmla="*/ 0 w 74"/>
                    <a:gd name="T3" fmla="*/ 34 h 65"/>
                    <a:gd name="T4" fmla="*/ 54 w 74"/>
                    <a:gd name="T5" fmla="*/ 0 h 65"/>
                    <a:gd name="T6" fmla="*/ 74 w 74"/>
                    <a:gd name="T7" fmla="*/ 31 h 65"/>
                    <a:gd name="T8" fmla="*/ 65 w 74"/>
                    <a:gd name="T9" fmla="*/ 36 h 65"/>
                    <a:gd name="T10" fmla="*/ 52 w 74"/>
                    <a:gd name="T11" fmla="*/ 18 h 65"/>
                    <a:gd name="T12" fmla="*/ 40 w 74"/>
                    <a:gd name="T13" fmla="*/ 25 h 65"/>
                    <a:gd name="T14" fmla="*/ 52 w 74"/>
                    <a:gd name="T15" fmla="*/ 43 h 65"/>
                    <a:gd name="T16" fmla="*/ 43 w 74"/>
                    <a:gd name="T17" fmla="*/ 49 h 65"/>
                    <a:gd name="T18" fmla="*/ 31 w 74"/>
                    <a:gd name="T19" fmla="*/ 31 h 65"/>
                    <a:gd name="T20" fmla="*/ 16 w 74"/>
                    <a:gd name="T21" fmla="*/ 40 h 65"/>
                    <a:gd name="T22" fmla="*/ 29 w 74"/>
                    <a:gd name="T23" fmla="*/ 60 h 65"/>
                    <a:gd name="T24" fmla="*/ 20 w 74"/>
                    <a:gd name="T25" fmla="*/ 65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4" h="65">
                      <a:moveTo>
                        <a:pt x="20" y="65"/>
                      </a:moveTo>
                      <a:lnTo>
                        <a:pt x="0" y="34"/>
                      </a:lnTo>
                      <a:lnTo>
                        <a:pt x="54" y="0"/>
                      </a:lnTo>
                      <a:lnTo>
                        <a:pt x="74" y="31"/>
                      </a:lnTo>
                      <a:lnTo>
                        <a:pt x="65" y="36"/>
                      </a:lnTo>
                      <a:lnTo>
                        <a:pt x="52" y="18"/>
                      </a:lnTo>
                      <a:lnTo>
                        <a:pt x="40" y="25"/>
                      </a:lnTo>
                      <a:lnTo>
                        <a:pt x="52" y="43"/>
                      </a:lnTo>
                      <a:lnTo>
                        <a:pt x="43" y="49"/>
                      </a:lnTo>
                      <a:lnTo>
                        <a:pt x="31" y="31"/>
                      </a:lnTo>
                      <a:lnTo>
                        <a:pt x="16" y="40"/>
                      </a:lnTo>
                      <a:lnTo>
                        <a:pt x="29" y="60"/>
                      </a:lnTo>
                      <a:lnTo>
                        <a:pt x="20" y="65"/>
                      </a:lnTo>
                      <a:close/>
                    </a:path>
                  </a:pathLst>
                </a:custGeom>
                <a:solidFill>
                  <a:srgbClr val="A7D6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450" name="Freeform 385">
                  <a:extLst>
                    <a:ext uri="{FF2B5EF4-FFF2-40B4-BE49-F238E27FC236}">
                      <a16:creationId xmlns:a16="http://schemas.microsoft.com/office/drawing/2014/main" id="{F2781AD3-A228-4AF9-966C-8EFFB7F24102}"/>
                    </a:ext>
                  </a:extLst>
                </p:cNvPr>
                <p:cNvSpPr>
                  <a:spLocks/>
                </p:cNvSpPr>
                <p:nvPr/>
              </p:nvSpPr>
              <p:spPr bwMode="auto">
                <a:xfrm>
                  <a:off x="3602038" y="4632326"/>
                  <a:ext cx="131763" cy="128588"/>
                </a:xfrm>
                <a:custGeom>
                  <a:avLst/>
                  <a:gdLst>
                    <a:gd name="T0" fmla="*/ 11 w 37"/>
                    <a:gd name="T1" fmla="*/ 36 h 36"/>
                    <a:gd name="T2" fmla="*/ 8 w 37"/>
                    <a:gd name="T3" fmla="*/ 29 h 36"/>
                    <a:gd name="T4" fmla="*/ 22 w 37"/>
                    <a:gd name="T5" fmla="*/ 8 h 36"/>
                    <a:gd name="T6" fmla="*/ 21 w 37"/>
                    <a:gd name="T7" fmla="*/ 8 h 36"/>
                    <a:gd name="T8" fmla="*/ 14 w 37"/>
                    <a:gd name="T9" fmla="*/ 12 h 36"/>
                    <a:gd name="T10" fmla="*/ 2 w 37"/>
                    <a:gd name="T11" fmla="*/ 18 h 36"/>
                    <a:gd name="T12" fmla="*/ 0 w 37"/>
                    <a:gd name="T13" fmla="*/ 13 h 36"/>
                    <a:gd name="T14" fmla="*/ 25 w 37"/>
                    <a:gd name="T15" fmla="*/ 0 h 36"/>
                    <a:gd name="T16" fmla="*/ 29 w 37"/>
                    <a:gd name="T17" fmla="*/ 7 h 36"/>
                    <a:gd name="T18" fmla="*/ 15 w 37"/>
                    <a:gd name="T19" fmla="*/ 28 h 36"/>
                    <a:gd name="T20" fmla="*/ 16 w 37"/>
                    <a:gd name="T21" fmla="*/ 28 h 36"/>
                    <a:gd name="T22" fmla="*/ 22 w 37"/>
                    <a:gd name="T23" fmla="*/ 24 h 36"/>
                    <a:gd name="T24" fmla="*/ 34 w 37"/>
                    <a:gd name="T25" fmla="*/ 18 h 36"/>
                    <a:gd name="T26" fmla="*/ 37 w 37"/>
                    <a:gd name="T27" fmla="*/ 23 h 36"/>
                    <a:gd name="T28" fmla="*/ 11 w 37"/>
                    <a:gd name="T29" fmla="*/ 3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7" h="36">
                      <a:moveTo>
                        <a:pt x="11" y="36"/>
                      </a:moveTo>
                      <a:cubicBezTo>
                        <a:pt x="8" y="29"/>
                        <a:pt x="8" y="29"/>
                        <a:pt x="8" y="29"/>
                      </a:cubicBezTo>
                      <a:cubicBezTo>
                        <a:pt x="22" y="8"/>
                        <a:pt x="22" y="8"/>
                        <a:pt x="22" y="8"/>
                      </a:cubicBezTo>
                      <a:cubicBezTo>
                        <a:pt x="21" y="8"/>
                        <a:pt x="21" y="8"/>
                        <a:pt x="21" y="8"/>
                      </a:cubicBezTo>
                      <a:cubicBezTo>
                        <a:pt x="18" y="10"/>
                        <a:pt x="16" y="11"/>
                        <a:pt x="14" y="12"/>
                      </a:cubicBezTo>
                      <a:cubicBezTo>
                        <a:pt x="2" y="18"/>
                        <a:pt x="2" y="18"/>
                        <a:pt x="2" y="18"/>
                      </a:cubicBezTo>
                      <a:cubicBezTo>
                        <a:pt x="0" y="13"/>
                        <a:pt x="0" y="13"/>
                        <a:pt x="0" y="13"/>
                      </a:cubicBezTo>
                      <a:cubicBezTo>
                        <a:pt x="25" y="0"/>
                        <a:pt x="25" y="0"/>
                        <a:pt x="25" y="0"/>
                      </a:cubicBezTo>
                      <a:cubicBezTo>
                        <a:pt x="29" y="7"/>
                        <a:pt x="29" y="7"/>
                        <a:pt x="29" y="7"/>
                      </a:cubicBezTo>
                      <a:cubicBezTo>
                        <a:pt x="15" y="28"/>
                        <a:pt x="15" y="28"/>
                        <a:pt x="15" y="28"/>
                      </a:cubicBezTo>
                      <a:cubicBezTo>
                        <a:pt x="16" y="28"/>
                        <a:pt x="16" y="28"/>
                        <a:pt x="16" y="28"/>
                      </a:cubicBezTo>
                      <a:cubicBezTo>
                        <a:pt x="19" y="26"/>
                        <a:pt x="21" y="25"/>
                        <a:pt x="22" y="24"/>
                      </a:cubicBezTo>
                      <a:cubicBezTo>
                        <a:pt x="34" y="18"/>
                        <a:pt x="34" y="18"/>
                        <a:pt x="34" y="18"/>
                      </a:cubicBezTo>
                      <a:cubicBezTo>
                        <a:pt x="37" y="23"/>
                        <a:pt x="37" y="23"/>
                        <a:pt x="37" y="23"/>
                      </a:cubicBezTo>
                      <a:lnTo>
                        <a:pt x="11" y="36"/>
                      </a:lnTo>
                      <a:close/>
                    </a:path>
                  </a:pathLst>
                </a:custGeom>
                <a:solidFill>
                  <a:srgbClr val="A7D6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451" name="Freeform 386">
                  <a:extLst>
                    <a:ext uri="{FF2B5EF4-FFF2-40B4-BE49-F238E27FC236}">
                      <a16:creationId xmlns:a16="http://schemas.microsoft.com/office/drawing/2014/main" id="{910362FB-8A35-4182-81CF-06657AAA624B}"/>
                    </a:ext>
                  </a:extLst>
                </p:cNvPr>
                <p:cNvSpPr>
                  <a:spLocks/>
                </p:cNvSpPr>
                <p:nvPr/>
              </p:nvSpPr>
              <p:spPr bwMode="auto">
                <a:xfrm>
                  <a:off x="3659188" y="4735513"/>
                  <a:ext cx="109538" cy="82550"/>
                </a:xfrm>
                <a:custGeom>
                  <a:avLst/>
                  <a:gdLst>
                    <a:gd name="T0" fmla="*/ 4 w 69"/>
                    <a:gd name="T1" fmla="*/ 52 h 52"/>
                    <a:gd name="T2" fmla="*/ 0 w 69"/>
                    <a:gd name="T3" fmla="*/ 40 h 52"/>
                    <a:gd name="T4" fmla="*/ 49 w 69"/>
                    <a:gd name="T5" fmla="*/ 20 h 52"/>
                    <a:gd name="T6" fmla="*/ 42 w 69"/>
                    <a:gd name="T7" fmla="*/ 5 h 52"/>
                    <a:gd name="T8" fmla="*/ 54 w 69"/>
                    <a:gd name="T9" fmla="*/ 0 h 52"/>
                    <a:gd name="T10" fmla="*/ 69 w 69"/>
                    <a:gd name="T11" fmla="*/ 45 h 52"/>
                    <a:gd name="T12" fmla="*/ 60 w 69"/>
                    <a:gd name="T13" fmla="*/ 49 h 52"/>
                    <a:gd name="T14" fmla="*/ 54 w 69"/>
                    <a:gd name="T15" fmla="*/ 34 h 52"/>
                    <a:gd name="T16" fmla="*/ 4 w 69"/>
                    <a:gd name="T17" fmla="*/ 5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9" h="52">
                      <a:moveTo>
                        <a:pt x="4" y="52"/>
                      </a:moveTo>
                      <a:lnTo>
                        <a:pt x="0" y="40"/>
                      </a:lnTo>
                      <a:lnTo>
                        <a:pt x="49" y="20"/>
                      </a:lnTo>
                      <a:lnTo>
                        <a:pt x="42" y="5"/>
                      </a:lnTo>
                      <a:lnTo>
                        <a:pt x="54" y="0"/>
                      </a:lnTo>
                      <a:lnTo>
                        <a:pt x="69" y="45"/>
                      </a:lnTo>
                      <a:lnTo>
                        <a:pt x="60" y="49"/>
                      </a:lnTo>
                      <a:lnTo>
                        <a:pt x="54" y="34"/>
                      </a:lnTo>
                      <a:lnTo>
                        <a:pt x="4" y="52"/>
                      </a:lnTo>
                      <a:close/>
                    </a:path>
                  </a:pathLst>
                </a:custGeom>
                <a:solidFill>
                  <a:srgbClr val="A7D6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452" name="Freeform 387">
                  <a:extLst>
                    <a:ext uri="{FF2B5EF4-FFF2-40B4-BE49-F238E27FC236}">
                      <a16:creationId xmlns:a16="http://schemas.microsoft.com/office/drawing/2014/main" id="{02E07DF2-B4CC-4E9C-9CBB-E7D223E2A174}"/>
                    </a:ext>
                  </a:extLst>
                </p:cNvPr>
                <p:cNvSpPr>
                  <a:spLocks/>
                </p:cNvSpPr>
                <p:nvPr/>
              </p:nvSpPr>
              <p:spPr bwMode="auto">
                <a:xfrm>
                  <a:off x="3679826" y="4835526"/>
                  <a:ext cx="111125" cy="77788"/>
                </a:xfrm>
                <a:custGeom>
                  <a:avLst/>
                  <a:gdLst>
                    <a:gd name="T0" fmla="*/ 12 w 31"/>
                    <a:gd name="T1" fmla="*/ 21 h 22"/>
                    <a:gd name="T2" fmla="*/ 6 w 31"/>
                    <a:gd name="T3" fmla="*/ 20 h 22"/>
                    <a:gd name="T4" fmla="*/ 1 w 31"/>
                    <a:gd name="T5" fmla="*/ 14 h 22"/>
                    <a:gd name="T6" fmla="*/ 1 w 31"/>
                    <a:gd name="T7" fmla="*/ 5 h 22"/>
                    <a:gd name="T8" fmla="*/ 6 w 31"/>
                    <a:gd name="T9" fmla="*/ 4 h 22"/>
                    <a:gd name="T10" fmla="*/ 6 w 31"/>
                    <a:gd name="T11" fmla="*/ 9 h 22"/>
                    <a:gd name="T12" fmla="*/ 6 w 31"/>
                    <a:gd name="T13" fmla="*/ 13 h 22"/>
                    <a:gd name="T14" fmla="*/ 8 w 31"/>
                    <a:gd name="T15" fmla="*/ 15 h 22"/>
                    <a:gd name="T16" fmla="*/ 10 w 31"/>
                    <a:gd name="T17" fmla="*/ 16 h 22"/>
                    <a:gd name="T18" fmla="*/ 12 w 31"/>
                    <a:gd name="T19" fmla="*/ 15 h 22"/>
                    <a:gd name="T20" fmla="*/ 13 w 31"/>
                    <a:gd name="T21" fmla="*/ 13 h 22"/>
                    <a:gd name="T22" fmla="*/ 13 w 31"/>
                    <a:gd name="T23" fmla="*/ 9 h 22"/>
                    <a:gd name="T24" fmla="*/ 15 w 31"/>
                    <a:gd name="T25" fmla="*/ 5 h 22"/>
                    <a:gd name="T26" fmla="*/ 17 w 31"/>
                    <a:gd name="T27" fmla="*/ 2 h 22"/>
                    <a:gd name="T28" fmla="*/ 20 w 31"/>
                    <a:gd name="T29" fmla="*/ 0 h 22"/>
                    <a:gd name="T30" fmla="*/ 26 w 31"/>
                    <a:gd name="T31" fmla="*/ 1 h 22"/>
                    <a:gd name="T32" fmla="*/ 30 w 31"/>
                    <a:gd name="T33" fmla="*/ 7 h 22"/>
                    <a:gd name="T34" fmla="*/ 31 w 31"/>
                    <a:gd name="T35" fmla="*/ 12 h 22"/>
                    <a:gd name="T36" fmla="*/ 31 w 31"/>
                    <a:gd name="T37" fmla="*/ 16 h 22"/>
                    <a:gd name="T38" fmla="*/ 26 w 31"/>
                    <a:gd name="T39" fmla="*/ 16 h 22"/>
                    <a:gd name="T40" fmla="*/ 26 w 31"/>
                    <a:gd name="T41" fmla="*/ 12 h 22"/>
                    <a:gd name="T42" fmla="*/ 25 w 31"/>
                    <a:gd name="T43" fmla="*/ 9 h 22"/>
                    <a:gd name="T44" fmla="*/ 24 w 31"/>
                    <a:gd name="T45" fmla="*/ 6 h 22"/>
                    <a:gd name="T46" fmla="*/ 22 w 31"/>
                    <a:gd name="T47" fmla="*/ 6 h 22"/>
                    <a:gd name="T48" fmla="*/ 20 w 31"/>
                    <a:gd name="T49" fmla="*/ 7 h 22"/>
                    <a:gd name="T50" fmla="*/ 20 w 31"/>
                    <a:gd name="T51" fmla="*/ 8 h 22"/>
                    <a:gd name="T52" fmla="*/ 19 w 31"/>
                    <a:gd name="T53" fmla="*/ 12 h 22"/>
                    <a:gd name="T54" fmla="*/ 16 w 31"/>
                    <a:gd name="T55" fmla="*/ 19 h 22"/>
                    <a:gd name="T56" fmla="*/ 12 w 31"/>
                    <a:gd name="T57" fmla="*/ 21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1" h="22">
                      <a:moveTo>
                        <a:pt x="12" y="21"/>
                      </a:moveTo>
                      <a:cubicBezTo>
                        <a:pt x="10" y="22"/>
                        <a:pt x="8" y="22"/>
                        <a:pt x="6" y="20"/>
                      </a:cubicBezTo>
                      <a:cubicBezTo>
                        <a:pt x="4" y="19"/>
                        <a:pt x="2" y="17"/>
                        <a:pt x="1" y="14"/>
                      </a:cubicBezTo>
                      <a:cubicBezTo>
                        <a:pt x="1" y="11"/>
                        <a:pt x="0" y="8"/>
                        <a:pt x="1" y="5"/>
                      </a:cubicBezTo>
                      <a:cubicBezTo>
                        <a:pt x="6" y="4"/>
                        <a:pt x="6" y="4"/>
                        <a:pt x="6" y="4"/>
                      </a:cubicBezTo>
                      <a:cubicBezTo>
                        <a:pt x="6" y="6"/>
                        <a:pt x="6" y="8"/>
                        <a:pt x="6" y="9"/>
                      </a:cubicBezTo>
                      <a:cubicBezTo>
                        <a:pt x="6" y="10"/>
                        <a:pt x="6" y="12"/>
                        <a:pt x="6" y="13"/>
                      </a:cubicBezTo>
                      <a:cubicBezTo>
                        <a:pt x="7" y="14"/>
                        <a:pt x="7" y="15"/>
                        <a:pt x="8" y="15"/>
                      </a:cubicBezTo>
                      <a:cubicBezTo>
                        <a:pt x="9" y="16"/>
                        <a:pt x="9" y="16"/>
                        <a:pt x="10" y="16"/>
                      </a:cubicBezTo>
                      <a:cubicBezTo>
                        <a:pt x="11" y="16"/>
                        <a:pt x="11" y="15"/>
                        <a:pt x="12" y="15"/>
                      </a:cubicBezTo>
                      <a:cubicBezTo>
                        <a:pt x="12" y="15"/>
                        <a:pt x="12" y="14"/>
                        <a:pt x="13" y="13"/>
                      </a:cubicBezTo>
                      <a:cubicBezTo>
                        <a:pt x="13" y="13"/>
                        <a:pt x="13" y="11"/>
                        <a:pt x="13" y="9"/>
                      </a:cubicBezTo>
                      <a:cubicBezTo>
                        <a:pt x="14" y="7"/>
                        <a:pt x="14" y="6"/>
                        <a:pt x="15" y="5"/>
                      </a:cubicBezTo>
                      <a:cubicBezTo>
                        <a:pt x="15" y="4"/>
                        <a:pt x="16" y="3"/>
                        <a:pt x="17" y="2"/>
                      </a:cubicBezTo>
                      <a:cubicBezTo>
                        <a:pt x="17" y="1"/>
                        <a:pt x="19" y="1"/>
                        <a:pt x="20" y="0"/>
                      </a:cubicBezTo>
                      <a:cubicBezTo>
                        <a:pt x="22" y="0"/>
                        <a:pt x="24" y="0"/>
                        <a:pt x="26" y="1"/>
                      </a:cubicBezTo>
                      <a:cubicBezTo>
                        <a:pt x="28" y="2"/>
                        <a:pt x="29" y="5"/>
                        <a:pt x="30" y="7"/>
                      </a:cubicBezTo>
                      <a:cubicBezTo>
                        <a:pt x="31" y="9"/>
                        <a:pt x="31" y="10"/>
                        <a:pt x="31" y="12"/>
                      </a:cubicBezTo>
                      <a:cubicBezTo>
                        <a:pt x="31" y="13"/>
                        <a:pt x="31" y="15"/>
                        <a:pt x="31" y="16"/>
                      </a:cubicBezTo>
                      <a:cubicBezTo>
                        <a:pt x="26" y="16"/>
                        <a:pt x="26" y="16"/>
                        <a:pt x="26" y="16"/>
                      </a:cubicBezTo>
                      <a:cubicBezTo>
                        <a:pt x="26" y="14"/>
                        <a:pt x="26" y="13"/>
                        <a:pt x="26" y="12"/>
                      </a:cubicBezTo>
                      <a:cubicBezTo>
                        <a:pt x="26" y="11"/>
                        <a:pt x="26" y="10"/>
                        <a:pt x="25" y="9"/>
                      </a:cubicBezTo>
                      <a:cubicBezTo>
                        <a:pt x="25" y="8"/>
                        <a:pt x="25" y="7"/>
                        <a:pt x="24" y="6"/>
                      </a:cubicBezTo>
                      <a:cubicBezTo>
                        <a:pt x="23" y="6"/>
                        <a:pt x="22" y="6"/>
                        <a:pt x="22" y="6"/>
                      </a:cubicBezTo>
                      <a:cubicBezTo>
                        <a:pt x="21" y="6"/>
                        <a:pt x="21" y="6"/>
                        <a:pt x="20" y="7"/>
                      </a:cubicBezTo>
                      <a:cubicBezTo>
                        <a:pt x="20" y="7"/>
                        <a:pt x="20" y="8"/>
                        <a:pt x="20" y="8"/>
                      </a:cubicBezTo>
                      <a:cubicBezTo>
                        <a:pt x="19" y="9"/>
                        <a:pt x="19" y="10"/>
                        <a:pt x="19" y="12"/>
                      </a:cubicBezTo>
                      <a:cubicBezTo>
                        <a:pt x="18" y="15"/>
                        <a:pt x="17" y="17"/>
                        <a:pt x="16" y="19"/>
                      </a:cubicBezTo>
                      <a:cubicBezTo>
                        <a:pt x="16" y="20"/>
                        <a:pt x="14" y="21"/>
                        <a:pt x="12" y="21"/>
                      </a:cubicBezTo>
                      <a:close/>
                    </a:path>
                  </a:pathLst>
                </a:custGeom>
                <a:solidFill>
                  <a:srgbClr val="A7D6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453" name="Freeform 388">
                  <a:extLst>
                    <a:ext uri="{FF2B5EF4-FFF2-40B4-BE49-F238E27FC236}">
                      <a16:creationId xmlns:a16="http://schemas.microsoft.com/office/drawing/2014/main" id="{48C24FBF-B627-445E-8000-DDBE24BBA8B1}"/>
                    </a:ext>
                  </a:extLst>
                </p:cNvPr>
                <p:cNvSpPr>
                  <a:spLocks/>
                </p:cNvSpPr>
                <p:nvPr/>
              </p:nvSpPr>
              <p:spPr bwMode="auto">
                <a:xfrm>
                  <a:off x="1854201" y="5351463"/>
                  <a:ext cx="103188" cy="46038"/>
                </a:xfrm>
                <a:custGeom>
                  <a:avLst/>
                  <a:gdLst>
                    <a:gd name="T0" fmla="*/ 0 w 65"/>
                    <a:gd name="T1" fmla="*/ 16 h 29"/>
                    <a:gd name="T2" fmla="*/ 63 w 65"/>
                    <a:gd name="T3" fmla="*/ 0 h 29"/>
                    <a:gd name="T4" fmla="*/ 65 w 65"/>
                    <a:gd name="T5" fmla="*/ 14 h 29"/>
                    <a:gd name="T6" fmla="*/ 5 w 65"/>
                    <a:gd name="T7" fmla="*/ 29 h 29"/>
                    <a:gd name="T8" fmla="*/ 0 w 65"/>
                    <a:gd name="T9" fmla="*/ 16 h 29"/>
                  </a:gdLst>
                  <a:ahLst/>
                  <a:cxnLst>
                    <a:cxn ang="0">
                      <a:pos x="T0" y="T1"/>
                    </a:cxn>
                    <a:cxn ang="0">
                      <a:pos x="T2" y="T3"/>
                    </a:cxn>
                    <a:cxn ang="0">
                      <a:pos x="T4" y="T5"/>
                    </a:cxn>
                    <a:cxn ang="0">
                      <a:pos x="T6" y="T7"/>
                    </a:cxn>
                    <a:cxn ang="0">
                      <a:pos x="T8" y="T9"/>
                    </a:cxn>
                  </a:cxnLst>
                  <a:rect l="0" t="0" r="r" b="b"/>
                  <a:pathLst>
                    <a:path w="65" h="29">
                      <a:moveTo>
                        <a:pt x="0" y="16"/>
                      </a:moveTo>
                      <a:lnTo>
                        <a:pt x="63" y="0"/>
                      </a:lnTo>
                      <a:lnTo>
                        <a:pt x="65" y="14"/>
                      </a:lnTo>
                      <a:lnTo>
                        <a:pt x="5" y="29"/>
                      </a:lnTo>
                      <a:lnTo>
                        <a:pt x="0" y="16"/>
                      </a:lnTo>
                      <a:close/>
                    </a:path>
                  </a:pathLst>
                </a:custGeom>
                <a:solidFill>
                  <a:srgbClr val="A7D6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454" name="Freeform 389">
                  <a:extLst>
                    <a:ext uri="{FF2B5EF4-FFF2-40B4-BE49-F238E27FC236}">
                      <a16:creationId xmlns:a16="http://schemas.microsoft.com/office/drawing/2014/main" id="{DFA4505D-4720-45DF-AEDE-CCD6F157ACC9}"/>
                    </a:ext>
                  </a:extLst>
                </p:cNvPr>
                <p:cNvSpPr>
                  <a:spLocks/>
                </p:cNvSpPr>
                <p:nvPr/>
              </p:nvSpPr>
              <p:spPr bwMode="auto">
                <a:xfrm>
                  <a:off x="1868488" y="5394326"/>
                  <a:ext cx="125413" cy="117475"/>
                </a:xfrm>
                <a:custGeom>
                  <a:avLst/>
                  <a:gdLst>
                    <a:gd name="T0" fmla="*/ 8 w 35"/>
                    <a:gd name="T1" fmla="*/ 33 h 33"/>
                    <a:gd name="T2" fmla="*/ 6 w 35"/>
                    <a:gd name="T3" fmla="*/ 26 h 33"/>
                    <a:gd name="T4" fmla="*/ 22 w 35"/>
                    <a:gd name="T5" fmla="*/ 7 h 33"/>
                    <a:gd name="T6" fmla="*/ 22 w 35"/>
                    <a:gd name="T7" fmla="*/ 7 h 33"/>
                    <a:gd name="T8" fmla="*/ 14 w 35"/>
                    <a:gd name="T9" fmla="*/ 10 h 33"/>
                    <a:gd name="T10" fmla="*/ 2 w 35"/>
                    <a:gd name="T11" fmla="*/ 14 h 33"/>
                    <a:gd name="T12" fmla="*/ 0 w 35"/>
                    <a:gd name="T13" fmla="*/ 9 h 33"/>
                    <a:gd name="T14" fmla="*/ 27 w 35"/>
                    <a:gd name="T15" fmla="*/ 0 h 33"/>
                    <a:gd name="T16" fmla="*/ 29 w 35"/>
                    <a:gd name="T17" fmla="*/ 7 h 33"/>
                    <a:gd name="T18" fmla="*/ 13 w 35"/>
                    <a:gd name="T19" fmla="*/ 26 h 33"/>
                    <a:gd name="T20" fmla="*/ 13 w 35"/>
                    <a:gd name="T21" fmla="*/ 26 h 33"/>
                    <a:gd name="T22" fmla="*/ 21 w 35"/>
                    <a:gd name="T23" fmla="*/ 23 h 33"/>
                    <a:gd name="T24" fmla="*/ 33 w 35"/>
                    <a:gd name="T25" fmla="*/ 18 h 33"/>
                    <a:gd name="T26" fmla="*/ 35 w 35"/>
                    <a:gd name="T27" fmla="*/ 24 h 33"/>
                    <a:gd name="T28" fmla="*/ 8 w 35"/>
                    <a:gd name="T29" fmla="*/ 3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5" h="33">
                      <a:moveTo>
                        <a:pt x="8" y="33"/>
                      </a:moveTo>
                      <a:cubicBezTo>
                        <a:pt x="6" y="26"/>
                        <a:pt x="6" y="26"/>
                        <a:pt x="6" y="26"/>
                      </a:cubicBezTo>
                      <a:cubicBezTo>
                        <a:pt x="22" y="7"/>
                        <a:pt x="22" y="7"/>
                        <a:pt x="22" y="7"/>
                      </a:cubicBezTo>
                      <a:cubicBezTo>
                        <a:pt x="22" y="7"/>
                        <a:pt x="22" y="7"/>
                        <a:pt x="22" y="7"/>
                      </a:cubicBezTo>
                      <a:cubicBezTo>
                        <a:pt x="18" y="8"/>
                        <a:pt x="16" y="9"/>
                        <a:pt x="14" y="10"/>
                      </a:cubicBezTo>
                      <a:cubicBezTo>
                        <a:pt x="2" y="14"/>
                        <a:pt x="2" y="14"/>
                        <a:pt x="2" y="14"/>
                      </a:cubicBezTo>
                      <a:cubicBezTo>
                        <a:pt x="0" y="9"/>
                        <a:pt x="0" y="9"/>
                        <a:pt x="0" y="9"/>
                      </a:cubicBezTo>
                      <a:cubicBezTo>
                        <a:pt x="27" y="0"/>
                        <a:pt x="27" y="0"/>
                        <a:pt x="27" y="0"/>
                      </a:cubicBezTo>
                      <a:cubicBezTo>
                        <a:pt x="29" y="7"/>
                        <a:pt x="29" y="7"/>
                        <a:pt x="29" y="7"/>
                      </a:cubicBezTo>
                      <a:cubicBezTo>
                        <a:pt x="13" y="26"/>
                        <a:pt x="13" y="26"/>
                        <a:pt x="13" y="26"/>
                      </a:cubicBezTo>
                      <a:cubicBezTo>
                        <a:pt x="13" y="26"/>
                        <a:pt x="13" y="26"/>
                        <a:pt x="13" y="26"/>
                      </a:cubicBezTo>
                      <a:cubicBezTo>
                        <a:pt x="17" y="25"/>
                        <a:pt x="19" y="24"/>
                        <a:pt x="21" y="23"/>
                      </a:cubicBezTo>
                      <a:cubicBezTo>
                        <a:pt x="33" y="18"/>
                        <a:pt x="33" y="18"/>
                        <a:pt x="33" y="18"/>
                      </a:cubicBezTo>
                      <a:cubicBezTo>
                        <a:pt x="35" y="24"/>
                        <a:pt x="35" y="24"/>
                        <a:pt x="35" y="24"/>
                      </a:cubicBezTo>
                      <a:lnTo>
                        <a:pt x="8" y="33"/>
                      </a:lnTo>
                      <a:close/>
                    </a:path>
                  </a:pathLst>
                </a:custGeom>
                <a:solidFill>
                  <a:srgbClr val="A7D6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455" name="Freeform 390">
                  <a:extLst>
                    <a:ext uri="{FF2B5EF4-FFF2-40B4-BE49-F238E27FC236}">
                      <a16:creationId xmlns:a16="http://schemas.microsoft.com/office/drawing/2014/main" id="{1AA4E822-A5F4-4637-B5BB-83B4754E547A}"/>
                    </a:ext>
                  </a:extLst>
                </p:cNvPr>
                <p:cNvSpPr>
                  <a:spLocks/>
                </p:cNvSpPr>
                <p:nvPr/>
              </p:nvSpPr>
              <p:spPr bwMode="auto">
                <a:xfrm>
                  <a:off x="1914526" y="5500688"/>
                  <a:ext cx="111125" cy="90488"/>
                </a:xfrm>
                <a:custGeom>
                  <a:avLst/>
                  <a:gdLst>
                    <a:gd name="T0" fmla="*/ 14 w 31"/>
                    <a:gd name="T1" fmla="*/ 23 h 25"/>
                    <a:gd name="T2" fmla="*/ 7 w 31"/>
                    <a:gd name="T3" fmla="*/ 24 h 25"/>
                    <a:gd name="T4" fmla="*/ 2 w 31"/>
                    <a:gd name="T5" fmla="*/ 18 h 25"/>
                    <a:gd name="T6" fmla="*/ 0 w 31"/>
                    <a:gd name="T7" fmla="*/ 10 h 25"/>
                    <a:gd name="T8" fmla="*/ 5 w 31"/>
                    <a:gd name="T9" fmla="*/ 7 h 25"/>
                    <a:gd name="T10" fmla="*/ 5 w 31"/>
                    <a:gd name="T11" fmla="*/ 12 h 25"/>
                    <a:gd name="T12" fmla="*/ 6 w 31"/>
                    <a:gd name="T13" fmla="*/ 16 h 25"/>
                    <a:gd name="T14" fmla="*/ 8 w 31"/>
                    <a:gd name="T15" fmla="*/ 18 h 25"/>
                    <a:gd name="T16" fmla="*/ 11 w 31"/>
                    <a:gd name="T17" fmla="*/ 18 h 25"/>
                    <a:gd name="T18" fmla="*/ 12 w 31"/>
                    <a:gd name="T19" fmla="*/ 17 h 25"/>
                    <a:gd name="T20" fmla="*/ 13 w 31"/>
                    <a:gd name="T21" fmla="*/ 15 h 25"/>
                    <a:gd name="T22" fmla="*/ 13 w 31"/>
                    <a:gd name="T23" fmla="*/ 11 h 25"/>
                    <a:gd name="T24" fmla="*/ 13 w 31"/>
                    <a:gd name="T25" fmla="*/ 7 h 25"/>
                    <a:gd name="T26" fmla="*/ 15 w 31"/>
                    <a:gd name="T27" fmla="*/ 4 h 25"/>
                    <a:gd name="T28" fmla="*/ 17 w 31"/>
                    <a:gd name="T29" fmla="*/ 1 h 25"/>
                    <a:gd name="T30" fmla="*/ 24 w 31"/>
                    <a:gd name="T31" fmla="*/ 1 h 25"/>
                    <a:gd name="T32" fmla="*/ 29 w 31"/>
                    <a:gd name="T33" fmla="*/ 6 h 25"/>
                    <a:gd name="T34" fmla="*/ 30 w 31"/>
                    <a:gd name="T35" fmla="*/ 11 h 25"/>
                    <a:gd name="T36" fmla="*/ 31 w 31"/>
                    <a:gd name="T37" fmla="*/ 15 h 25"/>
                    <a:gd name="T38" fmla="*/ 26 w 31"/>
                    <a:gd name="T39" fmla="*/ 15 h 25"/>
                    <a:gd name="T40" fmla="*/ 25 w 31"/>
                    <a:gd name="T41" fmla="*/ 11 h 25"/>
                    <a:gd name="T42" fmla="*/ 24 w 31"/>
                    <a:gd name="T43" fmla="*/ 8 h 25"/>
                    <a:gd name="T44" fmla="*/ 22 w 31"/>
                    <a:gd name="T45" fmla="*/ 6 h 25"/>
                    <a:gd name="T46" fmla="*/ 20 w 31"/>
                    <a:gd name="T47" fmla="*/ 7 h 25"/>
                    <a:gd name="T48" fmla="*/ 19 w 31"/>
                    <a:gd name="T49" fmla="*/ 8 h 25"/>
                    <a:gd name="T50" fmla="*/ 19 w 31"/>
                    <a:gd name="T51" fmla="*/ 9 h 25"/>
                    <a:gd name="T52" fmla="*/ 18 w 31"/>
                    <a:gd name="T53" fmla="*/ 13 h 25"/>
                    <a:gd name="T54" fmla="*/ 17 w 31"/>
                    <a:gd name="T55" fmla="*/ 20 h 25"/>
                    <a:gd name="T56" fmla="*/ 14 w 31"/>
                    <a:gd name="T57" fmla="*/ 23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1" h="25">
                      <a:moveTo>
                        <a:pt x="14" y="23"/>
                      </a:moveTo>
                      <a:cubicBezTo>
                        <a:pt x="12" y="25"/>
                        <a:pt x="9" y="25"/>
                        <a:pt x="7" y="24"/>
                      </a:cubicBezTo>
                      <a:cubicBezTo>
                        <a:pt x="5" y="23"/>
                        <a:pt x="3" y="21"/>
                        <a:pt x="2" y="18"/>
                      </a:cubicBezTo>
                      <a:cubicBezTo>
                        <a:pt x="0" y="15"/>
                        <a:pt x="0" y="12"/>
                        <a:pt x="0" y="10"/>
                      </a:cubicBezTo>
                      <a:cubicBezTo>
                        <a:pt x="5" y="7"/>
                        <a:pt x="5" y="7"/>
                        <a:pt x="5" y="7"/>
                      </a:cubicBezTo>
                      <a:cubicBezTo>
                        <a:pt x="5" y="9"/>
                        <a:pt x="5" y="11"/>
                        <a:pt x="5" y="12"/>
                      </a:cubicBezTo>
                      <a:cubicBezTo>
                        <a:pt x="6" y="14"/>
                        <a:pt x="6" y="15"/>
                        <a:pt x="6" y="16"/>
                      </a:cubicBezTo>
                      <a:cubicBezTo>
                        <a:pt x="7" y="17"/>
                        <a:pt x="8" y="18"/>
                        <a:pt x="8" y="18"/>
                      </a:cubicBezTo>
                      <a:cubicBezTo>
                        <a:pt x="9" y="19"/>
                        <a:pt x="10" y="19"/>
                        <a:pt x="11" y="18"/>
                      </a:cubicBezTo>
                      <a:cubicBezTo>
                        <a:pt x="11" y="18"/>
                        <a:pt x="12" y="18"/>
                        <a:pt x="12" y="17"/>
                      </a:cubicBezTo>
                      <a:cubicBezTo>
                        <a:pt x="12" y="17"/>
                        <a:pt x="13" y="16"/>
                        <a:pt x="13" y="15"/>
                      </a:cubicBezTo>
                      <a:cubicBezTo>
                        <a:pt x="13" y="15"/>
                        <a:pt x="13" y="13"/>
                        <a:pt x="13" y="11"/>
                      </a:cubicBezTo>
                      <a:cubicBezTo>
                        <a:pt x="13" y="9"/>
                        <a:pt x="13" y="8"/>
                        <a:pt x="13" y="7"/>
                      </a:cubicBezTo>
                      <a:cubicBezTo>
                        <a:pt x="13" y="6"/>
                        <a:pt x="14" y="5"/>
                        <a:pt x="15" y="4"/>
                      </a:cubicBezTo>
                      <a:cubicBezTo>
                        <a:pt x="15" y="3"/>
                        <a:pt x="16" y="2"/>
                        <a:pt x="17" y="1"/>
                      </a:cubicBezTo>
                      <a:cubicBezTo>
                        <a:pt x="20" y="0"/>
                        <a:pt x="22" y="0"/>
                        <a:pt x="24" y="1"/>
                      </a:cubicBezTo>
                      <a:cubicBezTo>
                        <a:pt x="26" y="2"/>
                        <a:pt x="28" y="4"/>
                        <a:pt x="29" y="6"/>
                      </a:cubicBezTo>
                      <a:cubicBezTo>
                        <a:pt x="30" y="8"/>
                        <a:pt x="30" y="9"/>
                        <a:pt x="30" y="11"/>
                      </a:cubicBezTo>
                      <a:cubicBezTo>
                        <a:pt x="31" y="12"/>
                        <a:pt x="31" y="13"/>
                        <a:pt x="31" y="15"/>
                      </a:cubicBezTo>
                      <a:cubicBezTo>
                        <a:pt x="26" y="15"/>
                        <a:pt x="26" y="15"/>
                        <a:pt x="26" y="15"/>
                      </a:cubicBezTo>
                      <a:cubicBezTo>
                        <a:pt x="26" y="14"/>
                        <a:pt x="26" y="12"/>
                        <a:pt x="25" y="11"/>
                      </a:cubicBezTo>
                      <a:cubicBezTo>
                        <a:pt x="25" y="10"/>
                        <a:pt x="25" y="9"/>
                        <a:pt x="24" y="8"/>
                      </a:cubicBezTo>
                      <a:cubicBezTo>
                        <a:pt x="24" y="7"/>
                        <a:pt x="23" y="7"/>
                        <a:pt x="22" y="6"/>
                      </a:cubicBezTo>
                      <a:cubicBezTo>
                        <a:pt x="22" y="6"/>
                        <a:pt x="21" y="6"/>
                        <a:pt x="20" y="7"/>
                      </a:cubicBezTo>
                      <a:cubicBezTo>
                        <a:pt x="20" y="7"/>
                        <a:pt x="19" y="7"/>
                        <a:pt x="19" y="8"/>
                      </a:cubicBezTo>
                      <a:cubicBezTo>
                        <a:pt x="19" y="8"/>
                        <a:pt x="19" y="8"/>
                        <a:pt x="19" y="9"/>
                      </a:cubicBezTo>
                      <a:cubicBezTo>
                        <a:pt x="18" y="10"/>
                        <a:pt x="18" y="11"/>
                        <a:pt x="18" y="13"/>
                      </a:cubicBezTo>
                      <a:cubicBezTo>
                        <a:pt x="18" y="16"/>
                        <a:pt x="18" y="19"/>
                        <a:pt x="17" y="20"/>
                      </a:cubicBezTo>
                      <a:cubicBezTo>
                        <a:pt x="17" y="21"/>
                        <a:pt x="16" y="23"/>
                        <a:pt x="14" y="23"/>
                      </a:cubicBezTo>
                      <a:close/>
                    </a:path>
                  </a:pathLst>
                </a:custGeom>
                <a:solidFill>
                  <a:srgbClr val="A7D6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456" name="Freeform 391">
                  <a:extLst>
                    <a:ext uri="{FF2B5EF4-FFF2-40B4-BE49-F238E27FC236}">
                      <a16:creationId xmlns:a16="http://schemas.microsoft.com/office/drawing/2014/main" id="{5FF20182-8144-4A11-BDA8-5703D9FE88E2}"/>
                    </a:ext>
                  </a:extLst>
                </p:cNvPr>
                <p:cNvSpPr>
                  <a:spLocks/>
                </p:cNvSpPr>
                <p:nvPr/>
              </p:nvSpPr>
              <p:spPr bwMode="auto">
                <a:xfrm>
                  <a:off x="1962151" y="5562601"/>
                  <a:ext cx="112713" cy="92075"/>
                </a:xfrm>
                <a:custGeom>
                  <a:avLst/>
                  <a:gdLst>
                    <a:gd name="T0" fmla="*/ 6 w 71"/>
                    <a:gd name="T1" fmla="*/ 58 h 58"/>
                    <a:gd name="T2" fmla="*/ 0 w 71"/>
                    <a:gd name="T3" fmla="*/ 47 h 58"/>
                    <a:gd name="T4" fmla="*/ 44 w 71"/>
                    <a:gd name="T5" fmla="*/ 20 h 58"/>
                    <a:gd name="T6" fmla="*/ 35 w 71"/>
                    <a:gd name="T7" fmla="*/ 4 h 58"/>
                    <a:gd name="T8" fmla="*/ 47 w 71"/>
                    <a:gd name="T9" fmla="*/ 0 h 58"/>
                    <a:gd name="T10" fmla="*/ 71 w 71"/>
                    <a:gd name="T11" fmla="*/ 40 h 58"/>
                    <a:gd name="T12" fmla="*/ 60 w 71"/>
                    <a:gd name="T13" fmla="*/ 47 h 58"/>
                    <a:gd name="T14" fmla="*/ 51 w 71"/>
                    <a:gd name="T15" fmla="*/ 31 h 58"/>
                    <a:gd name="T16" fmla="*/ 6 w 71"/>
                    <a:gd name="T17" fmla="*/ 58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 h="58">
                      <a:moveTo>
                        <a:pt x="6" y="58"/>
                      </a:moveTo>
                      <a:lnTo>
                        <a:pt x="0" y="47"/>
                      </a:lnTo>
                      <a:lnTo>
                        <a:pt x="44" y="20"/>
                      </a:lnTo>
                      <a:lnTo>
                        <a:pt x="35" y="4"/>
                      </a:lnTo>
                      <a:lnTo>
                        <a:pt x="47" y="0"/>
                      </a:lnTo>
                      <a:lnTo>
                        <a:pt x="71" y="40"/>
                      </a:lnTo>
                      <a:lnTo>
                        <a:pt x="60" y="47"/>
                      </a:lnTo>
                      <a:lnTo>
                        <a:pt x="51" y="31"/>
                      </a:lnTo>
                      <a:lnTo>
                        <a:pt x="6" y="58"/>
                      </a:lnTo>
                      <a:close/>
                    </a:path>
                  </a:pathLst>
                </a:custGeom>
                <a:solidFill>
                  <a:srgbClr val="A7D6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457" name="Freeform 392">
                  <a:extLst>
                    <a:ext uri="{FF2B5EF4-FFF2-40B4-BE49-F238E27FC236}">
                      <a16:creationId xmlns:a16="http://schemas.microsoft.com/office/drawing/2014/main" id="{B0E403B2-988B-412D-BED0-EADC414C3C06}"/>
                    </a:ext>
                  </a:extLst>
                </p:cNvPr>
                <p:cNvSpPr>
                  <a:spLocks/>
                </p:cNvSpPr>
                <p:nvPr/>
              </p:nvSpPr>
              <p:spPr bwMode="auto">
                <a:xfrm>
                  <a:off x="2000251" y="5637213"/>
                  <a:ext cx="96838" cy="77788"/>
                </a:xfrm>
                <a:custGeom>
                  <a:avLst/>
                  <a:gdLst>
                    <a:gd name="T0" fmla="*/ 0 w 61"/>
                    <a:gd name="T1" fmla="*/ 38 h 49"/>
                    <a:gd name="T2" fmla="*/ 52 w 61"/>
                    <a:gd name="T3" fmla="*/ 0 h 49"/>
                    <a:gd name="T4" fmla="*/ 61 w 61"/>
                    <a:gd name="T5" fmla="*/ 11 h 49"/>
                    <a:gd name="T6" fmla="*/ 7 w 61"/>
                    <a:gd name="T7" fmla="*/ 49 h 49"/>
                    <a:gd name="T8" fmla="*/ 0 w 61"/>
                    <a:gd name="T9" fmla="*/ 38 h 49"/>
                  </a:gdLst>
                  <a:ahLst/>
                  <a:cxnLst>
                    <a:cxn ang="0">
                      <a:pos x="T0" y="T1"/>
                    </a:cxn>
                    <a:cxn ang="0">
                      <a:pos x="T2" y="T3"/>
                    </a:cxn>
                    <a:cxn ang="0">
                      <a:pos x="T4" y="T5"/>
                    </a:cxn>
                    <a:cxn ang="0">
                      <a:pos x="T6" y="T7"/>
                    </a:cxn>
                    <a:cxn ang="0">
                      <a:pos x="T8" y="T9"/>
                    </a:cxn>
                  </a:cxnLst>
                  <a:rect l="0" t="0" r="r" b="b"/>
                  <a:pathLst>
                    <a:path w="61" h="49">
                      <a:moveTo>
                        <a:pt x="0" y="38"/>
                      </a:moveTo>
                      <a:lnTo>
                        <a:pt x="52" y="0"/>
                      </a:lnTo>
                      <a:lnTo>
                        <a:pt x="61" y="11"/>
                      </a:lnTo>
                      <a:lnTo>
                        <a:pt x="7" y="49"/>
                      </a:lnTo>
                      <a:lnTo>
                        <a:pt x="0" y="38"/>
                      </a:lnTo>
                      <a:close/>
                    </a:path>
                  </a:pathLst>
                </a:custGeom>
                <a:solidFill>
                  <a:srgbClr val="A7D6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458" name="Freeform 393">
                  <a:extLst>
                    <a:ext uri="{FF2B5EF4-FFF2-40B4-BE49-F238E27FC236}">
                      <a16:creationId xmlns:a16="http://schemas.microsoft.com/office/drawing/2014/main" id="{7A60CEC8-5558-4201-A7F8-7637867A5BFA}"/>
                    </a:ext>
                  </a:extLst>
                </p:cNvPr>
                <p:cNvSpPr>
                  <a:spLocks/>
                </p:cNvSpPr>
                <p:nvPr/>
              </p:nvSpPr>
              <p:spPr bwMode="auto">
                <a:xfrm>
                  <a:off x="2043113" y="5665788"/>
                  <a:ext cx="111125" cy="103188"/>
                </a:xfrm>
                <a:custGeom>
                  <a:avLst/>
                  <a:gdLst>
                    <a:gd name="T0" fmla="*/ 9 w 70"/>
                    <a:gd name="T1" fmla="*/ 65 h 65"/>
                    <a:gd name="T2" fmla="*/ 0 w 70"/>
                    <a:gd name="T3" fmla="*/ 53 h 65"/>
                    <a:gd name="T4" fmla="*/ 40 w 70"/>
                    <a:gd name="T5" fmla="*/ 20 h 65"/>
                    <a:gd name="T6" fmla="*/ 29 w 70"/>
                    <a:gd name="T7" fmla="*/ 6 h 65"/>
                    <a:gd name="T8" fmla="*/ 38 w 70"/>
                    <a:gd name="T9" fmla="*/ 0 h 65"/>
                    <a:gd name="T10" fmla="*/ 70 w 70"/>
                    <a:gd name="T11" fmla="*/ 38 h 65"/>
                    <a:gd name="T12" fmla="*/ 61 w 70"/>
                    <a:gd name="T13" fmla="*/ 44 h 65"/>
                    <a:gd name="T14" fmla="*/ 49 w 70"/>
                    <a:gd name="T15" fmla="*/ 31 h 65"/>
                    <a:gd name="T16" fmla="*/ 9 w 70"/>
                    <a:gd name="T17" fmla="*/ 65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0" h="65">
                      <a:moveTo>
                        <a:pt x="9" y="65"/>
                      </a:moveTo>
                      <a:lnTo>
                        <a:pt x="0" y="53"/>
                      </a:lnTo>
                      <a:lnTo>
                        <a:pt x="40" y="20"/>
                      </a:lnTo>
                      <a:lnTo>
                        <a:pt x="29" y="6"/>
                      </a:lnTo>
                      <a:lnTo>
                        <a:pt x="38" y="0"/>
                      </a:lnTo>
                      <a:lnTo>
                        <a:pt x="70" y="38"/>
                      </a:lnTo>
                      <a:lnTo>
                        <a:pt x="61" y="44"/>
                      </a:lnTo>
                      <a:lnTo>
                        <a:pt x="49" y="31"/>
                      </a:lnTo>
                      <a:lnTo>
                        <a:pt x="9" y="65"/>
                      </a:lnTo>
                      <a:close/>
                    </a:path>
                  </a:pathLst>
                </a:custGeom>
                <a:solidFill>
                  <a:srgbClr val="A7D6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459" name="Freeform 394">
                  <a:extLst>
                    <a:ext uri="{FF2B5EF4-FFF2-40B4-BE49-F238E27FC236}">
                      <a16:creationId xmlns:a16="http://schemas.microsoft.com/office/drawing/2014/main" id="{F93AACE5-05A6-4EC7-A21A-34DE1DC68C6E}"/>
                    </a:ext>
                  </a:extLst>
                </p:cNvPr>
                <p:cNvSpPr>
                  <a:spLocks/>
                </p:cNvSpPr>
                <p:nvPr/>
              </p:nvSpPr>
              <p:spPr bwMode="auto">
                <a:xfrm>
                  <a:off x="2103438" y="5732463"/>
                  <a:ext cx="117475" cy="117475"/>
                </a:xfrm>
                <a:custGeom>
                  <a:avLst/>
                  <a:gdLst>
                    <a:gd name="T0" fmla="*/ 33 w 33"/>
                    <a:gd name="T1" fmla="*/ 17 h 33"/>
                    <a:gd name="T2" fmla="*/ 20 w 33"/>
                    <a:gd name="T3" fmla="*/ 30 h 33"/>
                    <a:gd name="T4" fmla="*/ 15 w 33"/>
                    <a:gd name="T5" fmla="*/ 33 h 33"/>
                    <a:gd name="T6" fmla="*/ 9 w 33"/>
                    <a:gd name="T7" fmla="*/ 33 h 33"/>
                    <a:gd name="T8" fmla="*/ 4 w 33"/>
                    <a:gd name="T9" fmla="*/ 29 h 33"/>
                    <a:gd name="T10" fmla="*/ 0 w 33"/>
                    <a:gd name="T11" fmla="*/ 21 h 33"/>
                    <a:gd name="T12" fmla="*/ 3 w 33"/>
                    <a:gd name="T13" fmla="*/ 14 h 33"/>
                    <a:gd name="T14" fmla="*/ 16 w 33"/>
                    <a:gd name="T15" fmla="*/ 0 h 33"/>
                    <a:gd name="T16" fmla="*/ 20 w 33"/>
                    <a:gd name="T17" fmla="*/ 5 h 33"/>
                    <a:gd name="T18" fmla="*/ 8 w 33"/>
                    <a:gd name="T19" fmla="*/ 17 h 33"/>
                    <a:gd name="T20" fmla="*/ 6 w 33"/>
                    <a:gd name="T21" fmla="*/ 22 h 33"/>
                    <a:gd name="T22" fmla="*/ 8 w 33"/>
                    <a:gd name="T23" fmla="*/ 26 h 33"/>
                    <a:gd name="T24" fmla="*/ 12 w 33"/>
                    <a:gd name="T25" fmla="*/ 28 h 33"/>
                    <a:gd name="T26" fmla="*/ 16 w 33"/>
                    <a:gd name="T27" fmla="*/ 25 h 33"/>
                    <a:gd name="T28" fmla="*/ 28 w 33"/>
                    <a:gd name="T29" fmla="*/ 13 h 33"/>
                    <a:gd name="T30" fmla="*/ 33 w 33"/>
                    <a:gd name="T31" fmla="*/ 17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3" h="33">
                      <a:moveTo>
                        <a:pt x="33" y="17"/>
                      </a:moveTo>
                      <a:cubicBezTo>
                        <a:pt x="20" y="30"/>
                        <a:pt x="20" y="30"/>
                        <a:pt x="20" y="30"/>
                      </a:cubicBezTo>
                      <a:cubicBezTo>
                        <a:pt x="18" y="32"/>
                        <a:pt x="17" y="33"/>
                        <a:pt x="15" y="33"/>
                      </a:cubicBezTo>
                      <a:cubicBezTo>
                        <a:pt x="13" y="33"/>
                        <a:pt x="11" y="33"/>
                        <a:pt x="9" y="33"/>
                      </a:cubicBezTo>
                      <a:cubicBezTo>
                        <a:pt x="7" y="32"/>
                        <a:pt x="6" y="31"/>
                        <a:pt x="4" y="29"/>
                      </a:cubicBezTo>
                      <a:cubicBezTo>
                        <a:pt x="1" y="27"/>
                        <a:pt x="0" y="24"/>
                        <a:pt x="0" y="21"/>
                      </a:cubicBezTo>
                      <a:cubicBezTo>
                        <a:pt x="0" y="18"/>
                        <a:pt x="1" y="16"/>
                        <a:pt x="3" y="14"/>
                      </a:cubicBezTo>
                      <a:cubicBezTo>
                        <a:pt x="16" y="0"/>
                        <a:pt x="16" y="0"/>
                        <a:pt x="16" y="0"/>
                      </a:cubicBezTo>
                      <a:cubicBezTo>
                        <a:pt x="20" y="5"/>
                        <a:pt x="20" y="5"/>
                        <a:pt x="20" y="5"/>
                      </a:cubicBezTo>
                      <a:cubicBezTo>
                        <a:pt x="8" y="17"/>
                        <a:pt x="8" y="17"/>
                        <a:pt x="8" y="17"/>
                      </a:cubicBezTo>
                      <a:cubicBezTo>
                        <a:pt x="6" y="19"/>
                        <a:pt x="6" y="20"/>
                        <a:pt x="6" y="22"/>
                      </a:cubicBezTo>
                      <a:cubicBezTo>
                        <a:pt x="5" y="23"/>
                        <a:pt x="6" y="24"/>
                        <a:pt x="8" y="26"/>
                      </a:cubicBezTo>
                      <a:cubicBezTo>
                        <a:pt x="9" y="27"/>
                        <a:pt x="10" y="28"/>
                        <a:pt x="12" y="28"/>
                      </a:cubicBezTo>
                      <a:cubicBezTo>
                        <a:pt x="13" y="27"/>
                        <a:pt x="15" y="27"/>
                        <a:pt x="16" y="25"/>
                      </a:cubicBezTo>
                      <a:cubicBezTo>
                        <a:pt x="28" y="13"/>
                        <a:pt x="28" y="13"/>
                        <a:pt x="28" y="13"/>
                      </a:cubicBezTo>
                      <a:lnTo>
                        <a:pt x="33" y="17"/>
                      </a:lnTo>
                      <a:close/>
                    </a:path>
                  </a:pathLst>
                </a:custGeom>
                <a:solidFill>
                  <a:srgbClr val="A7D6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460" name="Freeform 395">
                  <a:extLst>
                    <a:ext uri="{FF2B5EF4-FFF2-40B4-BE49-F238E27FC236}">
                      <a16:creationId xmlns:a16="http://schemas.microsoft.com/office/drawing/2014/main" id="{50B4946E-1A89-47AD-9706-211F9945D598}"/>
                    </a:ext>
                  </a:extLst>
                </p:cNvPr>
                <p:cNvSpPr>
                  <a:spLocks/>
                </p:cNvSpPr>
                <p:nvPr/>
              </p:nvSpPr>
              <p:spPr bwMode="auto">
                <a:xfrm>
                  <a:off x="2185988" y="5800726"/>
                  <a:ext cx="103188" cy="109538"/>
                </a:xfrm>
                <a:custGeom>
                  <a:avLst/>
                  <a:gdLst>
                    <a:gd name="T0" fmla="*/ 11 w 65"/>
                    <a:gd name="T1" fmla="*/ 69 h 69"/>
                    <a:gd name="T2" fmla="*/ 0 w 65"/>
                    <a:gd name="T3" fmla="*/ 60 h 69"/>
                    <a:gd name="T4" fmla="*/ 33 w 65"/>
                    <a:gd name="T5" fmla="*/ 20 h 69"/>
                    <a:gd name="T6" fmla="*/ 20 w 65"/>
                    <a:gd name="T7" fmla="*/ 9 h 69"/>
                    <a:gd name="T8" fmla="*/ 27 w 65"/>
                    <a:gd name="T9" fmla="*/ 0 h 69"/>
                    <a:gd name="T10" fmla="*/ 65 w 65"/>
                    <a:gd name="T11" fmla="*/ 29 h 69"/>
                    <a:gd name="T12" fmla="*/ 58 w 65"/>
                    <a:gd name="T13" fmla="*/ 38 h 69"/>
                    <a:gd name="T14" fmla="*/ 45 w 65"/>
                    <a:gd name="T15" fmla="*/ 27 h 69"/>
                    <a:gd name="T16" fmla="*/ 11 w 65"/>
                    <a:gd name="T17" fmla="*/ 69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5" h="69">
                      <a:moveTo>
                        <a:pt x="11" y="69"/>
                      </a:moveTo>
                      <a:lnTo>
                        <a:pt x="0" y="60"/>
                      </a:lnTo>
                      <a:lnTo>
                        <a:pt x="33" y="20"/>
                      </a:lnTo>
                      <a:lnTo>
                        <a:pt x="20" y="9"/>
                      </a:lnTo>
                      <a:lnTo>
                        <a:pt x="27" y="0"/>
                      </a:lnTo>
                      <a:lnTo>
                        <a:pt x="65" y="29"/>
                      </a:lnTo>
                      <a:lnTo>
                        <a:pt x="58" y="38"/>
                      </a:lnTo>
                      <a:lnTo>
                        <a:pt x="45" y="27"/>
                      </a:lnTo>
                      <a:lnTo>
                        <a:pt x="11" y="69"/>
                      </a:lnTo>
                      <a:close/>
                    </a:path>
                  </a:pathLst>
                </a:custGeom>
                <a:solidFill>
                  <a:srgbClr val="A7D6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461" name="Freeform 396">
                  <a:extLst>
                    <a:ext uri="{FF2B5EF4-FFF2-40B4-BE49-F238E27FC236}">
                      <a16:creationId xmlns:a16="http://schemas.microsoft.com/office/drawing/2014/main" id="{78A50D5C-C2BE-46F3-8354-D65CE438557E}"/>
                    </a:ext>
                  </a:extLst>
                </p:cNvPr>
                <p:cNvSpPr>
                  <a:spLocks/>
                </p:cNvSpPr>
                <p:nvPr/>
              </p:nvSpPr>
              <p:spPr bwMode="auto">
                <a:xfrm>
                  <a:off x="2243138" y="5854701"/>
                  <a:ext cx="74613" cy="95250"/>
                </a:xfrm>
                <a:custGeom>
                  <a:avLst/>
                  <a:gdLst>
                    <a:gd name="T0" fmla="*/ 0 w 47"/>
                    <a:gd name="T1" fmla="*/ 53 h 60"/>
                    <a:gd name="T2" fmla="*/ 36 w 47"/>
                    <a:gd name="T3" fmla="*/ 0 h 60"/>
                    <a:gd name="T4" fmla="*/ 47 w 47"/>
                    <a:gd name="T5" fmla="*/ 8 h 60"/>
                    <a:gd name="T6" fmla="*/ 11 w 47"/>
                    <a:gd name="T7" fmla="*/ 60 h 60"/>
                    <a:gd name="T8" fmla="*/ 0 w 47"/>
                    <a:gd name="T9" fmla="*/ 53 h 60"/>
                  </a:gdLst>
                  <a:ahLst/>
                  <a:cxnLst>
                    <a:cxn ang="0">
                      <a:pos x="T0" y="T1"/>
                    </a:cxn>
                    <a:cxn ang="0">
                      <a:pos x="T2" y="T3"/>
                    </a:cxn>
                    <a:cxn ang="0">
                      <a:pos x="T4" y="T5"/>
                    </a:cxn>
                    <a:cxn ang="0">
                      <a:pos x="T6" y="T7"/>
                    </a:cxn>
                    <a:cxn ang="0">
                      <a:pos x="T8" y="T9"/>
                    </a:cxn>
                  </a:cxnLst>
                  <a:rect l="0" t="0" r="r" b="b"/>
                  <a:pathLst>
                    <a:path w="47" h="60">
                      <a:moveTo>
                        <a:pt x="0" y="53"/>
                      </a:moveTo>
                      <a:lnTo>
                        <a:pt x="36" y="0"/>
                      </a:lnTo>
                      <a:lnTo>
                        <a:pt x="47" y="8"/>
                      </a:lnTo>
                      <a:lnTo>
                        <a:pt x="11" y="60"/>
                      </a:lnTo>
                      <a:lnTo>
                        <a:pt x="0" y="53"/>
                      </a:lnTo>
                      <a:close/>
                    </a:path>
                  </a:pathLst>
                </a:custGeom>
                <a:solidFill>
                  <a:srgbClr val="A7D6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462" name="Freeform 397">
                  <a:extLst>
                    <a:ext uri="{FF2B5EF4-FFF2-40B4-BE49-F238E27FC236}">
                      <a16:creationId xmlns:a16="http://schemas.microsoft.com/office/drawing/2014/main" id="{369F0E9F-70DA-44D9-8E02-FC551E9A0CFD}"/>
                    </a:ext>
                  </a:extLst>
                </p:cNvPr>
                <p:cNvSpPr>
                  <a:spLocks noEditPoints="1"/>
                </p:cNvSpPr>
                <p:nvPr/>
              </p:nvSpPr>
              <p:spPr bwMode="auto">
                <a:xfrm>
                  <a:off x="2295526" y="5889626"/>
                  <a:ext cx="107950" cy="111125"/>
                </a:xfrm>
                <a:custGeom>
                  <a:avLst/>
                  <a:gdLst>
                    <a:gd name="T0" fmla="*/ 27 w 30"/>
                    <a:gd name="T1" fmla="*/ 22 h 31"/>
                    <a:gd name="T2" fmla="*/ 19 w 30"/>
                    <a:gd name="T3" fmla="*/ 30 h 31"/>
                    <a:gd name="T4" fmla="*/ 8 w 30"/>
                    <a:gd name="T5" fmla="*/ 29 h 31"/>
                    <a:gd name="T6" fmla="*/ 1 w 30"/>
                    <a:gd name="T7" fmla="*/ 20 h 31"/>
                    <a:gd name="T8" fmla="*/ 3 w 30"/>
                    <a:gd name="T9" fmla="*/ 9 h 31"/>
                    <a:gd name="T10" fmla="*/ 12 w 30"/>
                    <a:gd name="T11" fmla="*/ 1 h 31"/>
                    <a:gd name="T12" fmla="*/ 23 w 30"/>
                    <a:gd name="T13" fmla="*/ 3 h 31"/>
                    <a:gd name="T14" fmla="*/ 29 w 30"/>
                    <a:gd name="T15" fmla="*/ 11 h 31"/>
                    <a:gd name="T16" fmla="*/ 27 w 30"/>
                    <a:gd name="T17" fmla="*/ 22 h 31"/>
                    <a:gd name="T18" fmla="*/ 9 w 30"/>
                    <a:gd name="T19" fmla="*/ 12 h 31"/>
                    <a:gd name="T20" fmla="*/ 7 w 30"/>
                    <a:gd name="T21" fmla="*/ 20 h 31"/>
                    <a:gd name="T22" fmla="*/ 11 w 30"/>
                    <a:gd name="T23" fmla="*/ 24 h 31"/>
                    <a:gd name="T24" fmla="*/ 22 w 30"/>
                    <a:gd name="T25" fmla="*/ 19 h 31"/>
                    <a:gd name="T26" fmla="*/ 20 w 30"/>
                    <a:gd name="T27" fmla="*/ 7 h 31"/>
                    <a:gd name="T28" fmla="*/ 14 w 30"/>
                    <a:gd name="T29" fmla="*/ 7 h 31"/>
                    <a:gd name="T30" fmla="*/ 9 w 30"/>
                    <a:gd name="T31" fmla="*/ 12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0" h="31">
                      <a:moveTo>
                        <a:pt x="27" y="22"/>
                      </a:moveTo>
                      <a:cubicBezTo>
                        <a:pt x="25" y="27"/>
                        <a:pt x="22" y="29"/>
                        <a:pt x="19" y="30"/>
                      </a:cubicBezTo>
                      <a:cubicBezTo>
                        <a:pt x="16" y="31"/>
                        <a:pt x="12" y="31"/>
                        <a:pt x="8" y="29"/>
                      </a:cubicBezTo>
                      <a:cubicBezTo>
                        <a:pt x="4" y="27"/>
                        <a:pt x="2" y="24"/>
                        <a:pt x="1" y="20"/>
                      </a:cubicBezTo>
                      <a:cubicBezTo>
                        <a:pt x="0" y="17"/>
                        <a:pt x="1" y="13"/>
                        <a:pt x="3" y="9"/>
                      </a:cubicBezTo>
                      <a:cubicBezTo>
                        <a:pt x="6" y="5"/>
                        <a:pt x="9" y="2"/>
                        <a:pt x="12" y="1"/>
                      </a:cubicBezTo>
                      <a:cubicBezTo>
                        <a:pt x="15" y="0"/>
                        <a:pt x="19" y="1"/>
                        <a:pt x="23" y="3"/>
                      </a:cubicBezTo>
                      <a:cubicBezTo>
                        <a:pt x="26" y="5"/>
                        <a:pt x="29" y="8"/>
                        <a:pt x="29" y="11"/>
                      </a:cubicBezTo>
                      <a:cubicBezTo>
                        <a:pt x="30" y="15"/>
                        <a:pt x="30" y="18"/>
                        <a:pt x="27" y="22"/>
                      </a:cubicBezTo>
                      <a:close/>
                      <a:moveTo>
                        <a:pt x="9" y="12"/>
                      </a:moveTo>
                      <a:cubicBezTo>
                        <a:pt x="7" y="15"/>
                        <a:pt x="7" y="18"/>
                        <a:pt x="7" y="20"/>
                      </a:cubicBezTo>
                      <a:cubicBezTo>
                        <a:pt x="7" y="22"/>
                        <a:pt x="9" y="23"/>
                        <a:pt x="11" y="24"/>
                      </a:cubicBezTo>
                      <a:cubicBezTo>
                        <a:pt x="15" y="27"/>
                        <a:pt x="19" y="25"/>
                        <a:pt x="22" y="19"/>
                      </a:cubicBezTo>
                      <a:cubicBezTo>
                        <a:pt x="25" y="14"/>
                        <a:pt x="24" y="10"/>
                        <a:pt x="20" y="7"/>
                      </a:cubicBezTo>
                      <a:cubicBezTo>
                        <a:pt x="18" y="6"/>
                        <a:pt x="16" y="6"/>
                        <a:pt x="14" y="7"/>
                      </a:cubicBezTo>
                      <a:cubicBezTo>
                        <a:pt x="12" y="8"/>
                        <a:pt x="11" y="10"/>
                        <a:pt x="9" y="12"/>
                      </a:cubicBezTo>
                      <a:close/>
                    </a:path>
                  </a:pathLst>
                </a:custGeom>
                <a:solidFill>
                  <a:srgbClr val="A7D6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463" name="Freeform 398">
                  <a:extLst>
                    <a:ext uri="{FF2B5EF4-FFF2-40B4-BE49-F238E27FC236}">
                      <a16:creationId xmlns:a16="http://schemas.microsoft.com/office/drawing/2014/main" id="{F20DBDC2-117A-4E63-8F26-F9FEAFF8698A}"/>
                    </a:ext>
                  </a:extLst>
                </p:cNvPr>
                <p:cNvSpPr>
                  <a:spLocks/>
                </p:cNvSpPr>
                <p:nvPr/>
              </p:nvSpPr>
              <p:spPr bwMode="auto">
                <a:xfrm>
                  <a:off x="2395538" y="5932488"/>
                  <a:ext cx="120650" cy="128588"/>
                </a:xfrm>
                <a:custGeom>
                  <a:avLst/>
                  <a:gdLst>
                    <a:gd name="T0" fmla="*/ 23 w 34"/>
                    <a:gd name="T1" fmla="*/ 36 h 36"/>
                    <a:gd name="T2" fmla="*/ 16 w 34"/>
                    <a:gd name="T3" fmla="*/ 33 h 36"/>
                    <a:gd name="T4" fmla="*/ 12 w 34"/>
                    <a:gd name="T5" fmla="*/ 8 h 36"/>
                    <a:gd name="T6" fmla="*/ 12 w 34"/>
                    <a:gd name="T7" fmla="*/ 8 h 36"/>
                    <a:gd name="T8" fmla="*/ 10 w 34"/>
                    <a:gd name="T9" fmla="*/ 16 h 36"/>
                    <a:gd name="T10" fmla="*/ 5 w 34"/>
                    <a:gd name="T11" fmla="*/ 28 h 36"/>
                    <a:gd name="T12" fmla="*/ 0 w 34"/>
                    <a:gd name="T13" fmla="*/ 26 h 36"/>
                    <a:gd name="T14" fmla="*/ 10 w 34"/>
                    <a:gd name="T15" fmla="*/ 0 h 36"/>
                    <a:gd name="T16" fmla="*/ 17 w 34"/>
                    <a:gd name="T17" fmla="*/ 3 h 36"/>
                    <a:gd name="T18" fmla="*/ 21 w 34"/>
                    <a:gd name="T19" fmla="*/ 27 h 36"/>
                    <a:gd name="T20" fmla="*/ 21 w 34"/>
                    <a:gd name="T21" fmla="*/ 27 h 36"/>
                    <a:gd name="T22" fmla="*/ 24 w 34"/>
                    <a:gd name="T23" fmla="*/ 20 h 36"/>
                    <a:gd name="T24" fmla="*/ 29 w 34"/>
                    <a:gd name="T25" fmla="*/ 7 h 36"/>
                    <a:gd name="T26" fmla="*/ 34 w 34"/>
                    <a:gd name="T27" fmla="*/ 9 h 36"/>
                    <a:gd name="T28" fmla="*/ 23 w 34"/>
                    <a:gd name="T29" fmla="*/ 3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4" h="36">
                      <a:moveTo>
                        <a:pt x="23" y="36"/>
                      </a:moveTo>
                      <a:cubicBezTo>
                        <a:pt x="16" y="33"/>
                        <a:pt x="16" y="33"/>
                        <a:pt x="16" y="33"/>
                      </a:cubicBezTo>
                      <a:cubicBezTo>
                        <a:pt x="12" y="8"/>
                        <a:pt x="12" y="8"/>
                        <a:pt x="12" y="8"/>
                      </a:cubicBezTo>
                      <a:cubicBezTo>
                        <a:pt x="12" y="8"/>
                        <a:pt x="12" y="8"/>
                        <a:pt x="12" y="8"/>
                      </a:cubicBezTo>
                      <a:cubicBezTo>
                        <a:pt x="11" y="12"/>
                        <a:pt x="10" y="14"/>
                        <a:pt x="10" y="16"/>
                      </a:cubicBezTo>
                      <a:cubicBezTo>
                        <a:pt x="5" y="28"/>
                        <a:pt x="5" y="28"/>
                        <a:pt x="5" y="28"/>
                      </a:cubicBezTo>
                      <a:cubicBezTo>
                        <a:pt x="0" y="26"/>
                        <a:pt x="0" y="26"/>
                        <a:pt x="0" y="26"/>
                      </a:cubicBezTo>
                      <a:cubicBezTo>
                        <a:pt x="10" y="0"/>
                        <a:pt x="10" y="0"/>
                        <a:pt x="10" y="0"/>
                      </a:cubicBezTo>
                      <a:cubicBezTo>
                        <a:pt x="17" y="3"/>
                        <a:pt x="17" y="3"/>
                        <a:pt x="17" y="3"/>
                      </a:cubicBezTo>
                      <a:cubicBezTo>
                        <a:pt x="21" y="27"/>
                        <a:pt x="21" y="27"/>
                        <a:pt x="21" y="27"/>
                      </a:cubicBezTo>
                      <a:cubicBezTo>
                        <a:pt x="21" y="27"/>
                        <a:pt x="21" y="27"/>
                        <a:pt x="21" y="27"/>
                      </a:cubicBezTo>
                      <a:cubicBezTo>
                        <a:pt x="22" y="24"/>
                        <a:pt x="23" y="21"/>
                        <a:pt x="24" y="20"/>
                      </a:cubicBezTo>
                      <a:cubicBezTo>
                        <a:pt x="29" y="7"/>
                        <a:pt x="29" y="7"/>
                        <a:pt x="29" y="7"/>
                      </a:cubicBezTo>
                      <a:cubicBezTo>
                        <a:pt x="34" y="9"/>
                        <a:pt x="34" y="9"/>
                        <a:pt x="34" y="9"/>
                      </a:cubicBezTo>
                      <a:lnTo>
                        <a:pt x="23" y="36"/>
                      </a:lnTo>
                      <a:close/>
                    </a:path>
                  </a:pathLst>
                </a:custGeom>
                <a:solidFill>
                  <a:srgbClr val="A7D6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464" name="Freeform 399">
                  <a:extLst>
                    <a:ext uri="{FF2B5EF4-FFF2-40B4-BE49-F238E27FC236}">
                      <a16:creationId xmlns:a16="http://schemas.microsoft.com/office/drawing/2014/main" id="{03E702F2-BC7A-4B56-A101-5676BAC87CC4}"/>
                    </a:ext>
                  </a:extLst>
                </p:cNvPr>
                <p:cNvSpPr>
                  <a:spLocks/>
                </p:cNvSpPr>
                <p:nvPr/>
              </p:nvSpPr>
              <p:spPr bwMode="auto">
                <a:xfrm>
                  <a:off x="2506663" y="5975351"/>
                  <a:ext cx="84138" cy="106363"/>
                </a:xfrm>
                <a:custGeom>
                  <a:avLst/>
                  <a:gdLst>
                    <a:gd name="T0" fmla="*/ 19 w 24"/>
                    <a:gd name="T1" fmla="*/ 24 h 30"/>
                    <a:gd name="T2" fmla="*/ 15 w 24"/>
                    <a:gd name="T3" fmla="*/ 29 h 30"/>
                    <a:gd name="T4" fmla="*/ 7 w 24"/>
                    <a:gd name="T5" fmla="*/ 29 h 30"/>
                    <a:gd name="T6" fmla="*/ 0 w 24"/>
                    <a:gd name="T7" fmla="*/ 25 h 30"/>
                    <a:gd name="T8" fmla="*/ 1 w 24"/>
                    <a:gd name="T9" fmla="*/ 19 h 30"/>
                    <a:gd name="T10" fmla="*/ 6 w 24"/>
                    <a:gd name="T11" fmla="*/ 23 h 30"/>
                    <a:gd name="T12" fmla="*/ 9 w 24"/>
                    <a:gd name="T13" fmla="*/ 24 h 30"/>
                    <a:gd name="T14" fmla="*/ 12 w 24"/>
                    <a:gd name="T15" fmla="*/ 24 h 30"/>
                    <a:gd name="T16" fmla="*/ 14 w 24"/>
                    <a:gd name="T17" fmla="*/ 22 h 30"/>
                    <a:gd name="T18" fmla="*/ 14 w 24"/>
                    <a:gd name="T19" fmla="*/ 21 h 30"/>
                    <a:gd name="T20" fmla="*/ 13 w 24"/>
                    <a:gd name="T21" fmla="*/ 19 h 30"/>
                    <a:gd name="T22" fmla="*/ 10 w 24"/>
                    <a:gd name="T23" fmla="*/ 16 h 30"/>
                    <a:gd name="T24" fmla="*/ 6 w 24"/>
                    <a:gd name="T25" fmla="*/ 13 h 30"/>
                    <a:gd name="T26" fmla="*/ 5 w 24"/>
                    <a:gd name="T27" fmla="*/ 10 h 30"/>
                    <a:gd name="T28" fmla="*/ 5 w 24"/>
                    <a:gd name="T29" fmla="*/ 6 h 30"/>
                    <a:gd name="T30" fmla="*/ 9 w 24"/>
                    <a:gd name="T31" fmla="*/ 1 h 30"/>
                    <a:gd name="T32" fmla="*/ 17 w 24"/>
                    <a:gd name="T33" fmla="*/ 1 h 30"/>
                    <a:gd name="T34" fmla="*/ 21 w 24"/>
                    <a:gd name="T35" fmla="*/ 3 h 30"/>
                    <a:gd name="T36" fmla="*/ 24 w 24"/>
                    <a:gd name="T37" fmla="*/ 5 h 30"/>
                    <a:gd name="T38" fmla="*/ 21 w 24"/>
                    <a:gd name="T39" fmla="*/ 9 h 30"/>
                    <a:gd name="T40" fmla="*/ 18 w 24"/>
                    <a:gd name="T41" fmla="*/ 7 h 30"/>
                    <a:gd name="T42" fmla="*/ 15 w 24"/>
                    <a:gd name="T43" fmla="*/ 6 h 30"/>
                    <a:gd name="T44" fmla="*/ 13 w 24"/>
                    <a:gd name="T45" fmla="*/ 6 h 30"/>
                    <a:gd name="T46" fmla="*/ 11 w 24"/>
                    <a:gd name="T47" fmla="*/ 8 h 30"/>
                    <a:gd name="T48" fmla="*/ 11 w 24"/>
                    <a:gd name="T49" fmla="*/ 9 h 30"/>
                    <a:gd name="T50" fmla="*/ 12 w 24"/>
                    <a:gd name="T51" fmla="*/ 10 h 30"/>
                    <a:gd name="T52" fmla="*/ 15 w 24"/>
                    <a:gd name="T53" fmla="*/ 13 h 30"/>
                    <a:gd name="T54" fmla="*/ 19 w 24"/>
                    <a:gd name="T55" fmla="*/ 19 h 30"/>
                    <a:gd name="T56" fmla="*/ 19 w 24"/>
                    <a:gd name="T57" fmla="*/ 24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4" h="30">
                      <a:moveTo>
                        <a:pt x="19" y="24"/>
                      </a:moveTo>
                      <a:cubicBezTo>
                        <a:pt x="19" y="26"/>
                        <a:pt x="17" y="28"/>
                        <a:pt x="15" y="29"/>
                      </a:cubicBezTo>
                      <a:cubicBezTo>
                        <a:pt x="13" y="30"/>
                        <a:pt x="10" y="30"/>
                        <a:pt x="7" y="29"/>
                      </a:cubicBezTo>
                      <a:cubicBezTo>
                        <a:pt x="4" y="28"/>
                        <a:pt x="2" y="27"/>
                        <a:pt x="0" y="25"/>
                      </a:cubicBezTo>
                      <a:cubicBezTo>
                        <a:pt x="1" y="19"/>
                        <a:pt x="1" y="19"/>
                        <a:pt x="1" y="19"/>
                      </a:cubicBezTo>
                      <a:cubicBezTo>
                        <a:pt x="3" y="21"/>
                        <a:pt x="4" y="22"/>
                        <a:pt x="6" y="23"/>
                      </a:cubicBezTo>
                      <a:cubicBezTo>
                        <a:pt x="7" y="23"/>
                        <a:pt x="8" y="24"/>
                        <a:pt x="9" y="24"/>
                      </a:cubicBezTo>
                      <a:cubicBezTo>
                        <a:pt x="10" y="24"/>
                        <a:pt x="11" y="24"/>
                        <a:pt x="12" y="24"/>
                      </a:cubicBezTo>
                      <a:cubicBezTo>
                        <a:pt x="13" y="24"/>
                        <a:pt x="13" y="23"/>
                        <a:pt x="14" y="22"/>
                      </a:cubicBezTo>
                      <a:cubicBezTo>
                        <a:pt x="14" y="22"/>
                        <a:pt x="14" y="21"/>
                        <a:pt x="14" y="21"/>
                      </a:cubicBezTo>
                      <a:cubicBezTo>
                        <a:pt x="13" y="20"/>
                        <a:pt x="13" y="20"/>
                        <a:pt x="13" y="19"/>
                      </a:cubicBezTo>
                      <a:cubicBezTo>
                        <a:pt x="12" y="19"/>
                        <a:pt x="11" y="18"/>
                        <a:pt x="10" y="16"/>
                      </a:cubicBezTo>
                      <a:cubicBezTo>
                        <a:pt x="8" y="15"/>
                        <a:pt x="7" y="14"/>
                        <a:pt x="6" y="13"/>
                      </a:cubicBezTo>
                      <a:cubicBezTo>
                        <a:pt x="6" y="12"/>
                        <a:pt x="5" y="11"/>
                        <a:pt x="5" y="10"/>
                      </a:cubicBezTo>
                      <a:cubicBezTo>
                        <a:pt x="5" y="9"/>
                        <a:pt x="5" y="8"/>
                        <a:pt x="5" y="6"/>
                      </a:cubicBezTo>
                      <a:cubicBezTo>
                        <a:pt x="6" y="4"/>
                        <a:pt x="7" y="2"/>
                        <a:pt x="9" y="1"/>
                      </a:cubicBezTo>
                      <a:cubicBezTo>
                        <a:pt x="11" y="0"/>
                        <a:pt x="14" y="0"/>
                        <a:pt x="17" y="1"/>
                      </a:cubicBezTo>
                      <a:cubicBezTo>
                        <a:pt x="18" y="1"/>
                        <a:pt x="20" y="2"/>
                        <a:pt x="21" y="3"/>
                      </a:cubicBezTo>
                      <a:cubicBezTo>
                        <a:pt x="22" y="3"/>
                        <a:pt x="23" y="4"/>
                        <a:pt x="24" y="5"/>
                      </a:cubicBezTo>
                      <a:cubicBezTo>
                        <a:pt x="21" y="9"/>
                        <a:pt x="21" y="9"/>
                        <a:pt x="21" y="9"/>
                      </a:cubicBezTo>
                      <a:cubicBezTo>
                        <a:pt x="20" y="8"/>
                        <a:pt x="19" y="7"/>
                        <a:pt x="18" y="7"/>
                      </a:cubicBezTo>
                      <a:cubicBezTo>
                        <a:pt x="17" y="6"/>
                        <a:pt x="16" y="6"/>
                        <a:pt x="15" y="6"/>
                      </a:cubicBezTo>
                      <a:cubicBezTo>
                        <a:pt x="14" y="5"/>
                        <a:pt x="13" y="6"/>
                        <a:pt x="13" y="6"/>
                      </a:cubicBezTo>
                      <a:cubicBezTo>
                        <a:pt x="12" y="6"/>
                        <a:pt x="11" y="7"/>
                        <a:pt x="11" y="8"/>
                      </a:cubicBezTo>
                      <a:cubicBezTo>
                        <a:pt x="11" y="8"/>
                        <a:pt x="11" y="9"/>
                        <a:pt x="11" y="9"/>
                      </a:cubicBezTo>
                      <a:cubicBezTo>
                        <a:pt x="11" y="10"/>
                        <a:pt x="12" y="10"/>
                        <a:pt x="12" y="10"/>
                      </a:cubicBezTo>
                      <a:cubicBezTo>
                        <a:pt x="12" y="11"/>
                        <a:pt x="13" y="12"/>
                        <a:pt x="15" y="13"/>
                      </a:cubicBezTo>
                      <a:cubicBezTo>
                        <a:pt x="17" y="15"/>
                        <a:pt x="19" y="17"/>
                        <a:pt x="19" y="19"/>
                      </a:cubicBezTo>
                      <a:cubicBezTo>
                        <a:pt x="20" y="20"/>
                        <a:pt x="20" y="22"/>
                        <a:pt x="19" y="24"/>
                      </a:cubicBezTo>
                      <a:close/>
                    </a:path>
                  </a:pathLst>
                </a:custGeom>
                <a:solidFill>
                  <a:srgbClr val="A7D6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grpSp>
        </p:grpSp>
        <p:sp>
          <p:nvSpPr>
            <p:cNvPr id="317" name="Rectangle 503">
              <a:extLst>
                <a:ext uri="{FF2B5EF4-FFF2-40B4-BE49-F238E27FC236}">
                  <a16:creationId xmlns:a16="http://schemas.microsoft.com/office/drawing/2014/main" id="{16CF5915-2623-495E-9A5E-6A7231CB1D99}"/>
                </a:ext>
              </a:extLst>
            </p:cNvPr>
            <p:cNvSpPr>
              <a:spLocks noChangeArrowheads="1"/>
            </p:cNvSpPr>
            <p:nvPr/>
          </p:nvSpPr>
          <p:spPr bwMode="auto">
            <a:xfrm>
              <a:off x="2214563" y="2386012"/>
              <a:ext cx="1145994" cy="3230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482163"/>
              <a:r>
                <a:rPr lang="en-US" altLang="en-US" sz="1107" b="1" dirty="0">
                  <a:solidFill>
                    <a:srgbClr val="099E43"/>
                  </a:solidFill>
                  <a:latin typeface="Open Sans Extrabold" panose="020B0906030804020204" pitchFamily="34" charset="0"/>
                </a:rPr>
                <a:t>DRIVERS</a:t>
              </a:r>
              <a:endParaRPr lang="en-US" altLang="en-US" sz="949" dirty="0"/>
            </a:p>
          </p:txBody>
        </p:sp>
      </p:grpSp>
      <p:grpSp>
        <p:nvGrpSpPr>
          <p:cNvPr id="9" name="Group 8">
            <a:extLst>
              <a:ext uri="{FF2B5EF4-FFF2-40B4-BE49-F238E27FC236}">
                <a16:creationId xmlns:a16="http://schemas.microsoft.com/office/drawing/2014/main" id="{3394D192-2081-4BE3-8309-9E66676D405F}"/>
              </a:ext>
            </a:extLst>
          </p:cNvPr>
          <p:cNvGrpSpPr/>
          <p:nvPr/>
        </p:nvGrpSpPr>
        <p:grpSpPr>
          <a:xfrm>
            <a:off x="5583288" y="1258249"/>
            <a:ext cx="1876909" cy="2395948"/>
            <a:chOff x="8420101" y="2386012"/>
            <a:chExt cx="3559175" cy="4543427"/>
          </a:xfrm>
        </p:grpSpPr>
        <p:grpSp>
          <p:nvGrpSpPr>
            <p:cNvPr id="4" name="Group 3">
              <a:extLst>
                <a:ext uri="{FF2B5EF4-FFF2-40B4-BE49-F238E27FC236}">
                  <a16:creationId xmlns:a16="http://schemas.microsoft.com/office/drawing/2014/main" id="{EC484698-D1BA-49B2-8D13-0C6F702C79A4}"/>
                </a:ext>
              </a:extLst>
            </p:cNvPr>
            <p:cNvGrpSpPr/>
            <p:nvPr/>
          </p:nvGrpSpPr>
          <p:grpSpPr>
            <a:xfrm>
              <a:off x="8420101" y="3349626"/>
              <a:ext cx="3559175" cy="3579813"/>
              <a:chOff x="8420101" y="3349626"/>
              <a:chExt cx="3559175" cy="3579813"/>
            </a:xfrm>
          </p:grpSpPr>
          <p:grpSp>
            <p:nvGrpSpPr>
              <p:cNvPr id="536" name="Group 535">
                <a:extLst>
                  <a:ext uri="{FF2B5EF4-FFF2-40B4-BE49-F238E27FC236}">
                    <a16:creationId xmlns:a16="http://schemas.microsoft.com/office/drawing/2014/main" id="{6A56FDA2-AC6D-4B2A-8548-1536EA23914E}"/>
                  </a:ext>
                </a:extLst>
              </p:cNvPr>
              <p:cNvGrpSpPr/>
              <p:nvPr/>
            </p:nvGrpSpPr>
            <p:grpSpPr>
              <a:xfrm>
                <a:off x="8420101" y="3349626"/>
                <a:ext cx="3559175" cy="3579813"/>
                <a:chOff x="8420101" y="3349626"/>
                <a:chExt cx="3559175" cy="3579813"/>
              </a:xfrm>
            </p:grpSpPr>
            <p:sp>
              <p:nvSpPr>
                <p:cNvPr id="333" name="Freeform 268">
                  <a:extLst>
                    <a:ext uri="{FF2B5EF4-FFF2-40B4-BE49-F238E27FC236}">
                      <a16:creationId xmlns:a16="http://schemas.microsoft.com/office/drawing/2014/main" id="{D730A15B-C73B-4C5D-8C91-7121DC45215E}"/>
                    </a:ext>
                  </a:extLst>
                </p:cNvPr>
                <p:cNvSpPr>
                  <a:spLocks/>
                </p:cNvSpPr>
                <p:nvPr/>
              </p:nvSpPr>
              <p:spPr bwMode="auto">
                <a:xfrm>
                  <a:off x="8420101" y="3349626"/>
                  <a:ext cx="3559175" cy="3579813"/>
                </a:xfrm>
                <a:custGeom>
                  <a:avLst/>
                  <a:gdLst>
                    <a:gd name="T0" fmla="*/ 904 w 1000"/>
                    <a:gd name="T1" fmla="*/ 362 h 1005"/>
                    <a:gd name="T2" fmla="*/ 947 w 1000"/>
                    <a:gd name="T3" fmla="*/ 272 h 1005"/>
                    <a:gd name="T4" fmla="*/ 849 w 1000"/>
                    <a:gd name="T5" fmla="*/ 254 h 1005"/>
                    <a:gd name="T6" fmla="*/ 864 w 1000"/>
                    <a:gd name="T7" fmla="*/ 155 h 1005"/>
                    <a:gd name="T8" fmla="*/ 765 w 1000"/>
                    <a:gd name="T9" fmla="*/ 166 h 1005"/>
                    <a:gd name="T10" fmla="*/ 752 w 1000"/>
                    <a:gd name="T11" fmla="*/ 67 h 1005"/>
                    <a:gd name="T12" fmla="*/ 659 w 1000"/>
                    <a:gd name="T13" fmla="*/ 105 h 1005"/>
                    <a:gd name="T14" fmla="*/ 619 w 1000"/>
                    <a:gd name="T15" fmla="*/ 14 h 1005"/>
                    <a:gd name="T16" fmla="*/ 541 w 1000"/>
                    <a:gd name="T17" fmla="*/ 76 h 1005"/>
                    <a:gd name="T18" fmla="*/ 477 w 1000"/>
                    <a:gd name="T19" fmla="*/ 1 h 1005"/>
                    <a:gd name="T20" fmla="*/ 437 w 1000"/>
                    <a:gd name="T21" fmla="*/ 79 h 1005"/>
                    <a:gd name="T22" fmla="*/ 377 w 1000"/>
                    <a:gd name="T23" fmla="*/ 15 h 1005"/>
                    <a:gd name="T24" fmla="*/ 338 w 1000"/>
                    <a:gd name="T25" fmla="*/ 107 h 1005"/>
                    <a:gd name="T26" fmla="*/ 245 w 1000"/>
                    <a:gd name="T27" fmla="*/ 70 h 1005"/>
                    <a:gd name="T28" fmla="*/ 233 w 1000"/>
                    <a:gd name="T29" fmla="*/ 169 h 1005"/>
                    <a:gd name="T30" fmla="*/ 133 w 1000"/>
                    <a:gd name="T31" fmla="*/ 159 h 1005"/>
                    <a:gd name="T32" fmla="*/ 150 w 1000"/>
                    <a:gd name="T33" fmla="*/ 257 h 1005"/>
                    <a:gd name="T34" fmla="*/ 52 w 1000"/>
                    <a:gd name="T35" fmla="*/ 277 h 1005"/>
                    <a:gd name="T36" fmla="*/ 95 w 1000"/>
                    <a:gd name="T37" fmla="*/ 366 h 1005"/>
                    <a:gd name="T38" fmla="*/ 6 w 1000"/>
                    <a:gd name="T39" fmla="*/ 412 h 1005"/>
                    <a:gd name="T40" fmla="*/ 73 w 1000"/>
                    <a:gd name="T41" fmla="*/ 486 h 1005"/>
                    <a:gd name="T42" fmla="*/ 1 w 1000"/>
                    <a:gd name="T43" fmla="*/ 555 h 1005"/>
                    <a:gd name="T44" fmla="*/ 7 w 1000"/>
                    <a:gd name="T45" fmla="*/ 598 h 1005"/>
                    <a:gd name="T46" fmla="*/ 97 w 1000"/>
                    <a:gd name="T47" fmla="*/ 643 h 1005"/>
                    <a:gd name="T48" fmla="*/ 54 w 1000"/>
                    <a:gd name="T49" fmla="*/ 732 h 1005"/>
                    <a:gd name="T50" fmla="*/ 152 w 1000"/>
                    <a:gd name="T51" fmla="*/ 751 h 1005"/>
                    <a:gd name="T52" fmla="*/ 137 w 1000"/>
                    <a:gd name="T53" fmla="*/ 849 h 1005"/>
                    <a:gd name="T54" fmla="*/ 236 w 1000"/>
                    <a:gd name="T55" fmla="*/ 838 h 1005"/>
                    <a:gd name="T56" fmla="*/ 249 w 1000"/>
                    <a:gd name="T57" fmla="*/ 937 h 1005"/>
                    <a:gd name="T58" fmla="*/ 342 w 1000"/>
                    <a:gd name="T59" fmla="*/ 899 h 1005"/>
                    <a:gd name="T60" fmla="*/ 382 w 1000"/>
                    <a:gd name="T61" fmla="*/ 990 h 1005"/>
                    <a:gd name="T62" fmla="*/ 460 w 1000"/>
                    <a:gd name="T63" fmla="*/ 928 h 1005"/>
                    <a:gd name="T64" fmla="*/ 524 w 1000"/>
                    <a:gd name="T65" fmla="*/ 1004 h 1005"/>
                    <a:gd name="T66" fmla="*/ 564 w 1000"/>
                    <a:gd name="T67" fmla="*/ 925 h 1005"/>
                    <a:gd name="T68" fmla="*/ 624 w 1000"/>
                    <a:gd name="T69" fmla="*/ 989 h 1005"/>
                    <a:gd name="T70" fmla="*/ 663 w 1000"/>
                    <a:gd name="T71" fmla="*/ 898 h 1005"/>
                    <a:gd name="T72" fmla="*/ 756 w 1000"/>
                    <a:gd name="T73" fmla="*/ 935 h 1005"/>
                    <a:gd name="T74" fmla="*/ 768 w 1000"/>
                    <a:gd name="T75" fmla="*/ 836 h 1005"/>
                    <a:gd name="T76" fmla="*/ 867 w 1000"/>
                    <a:gd name="T77" fmla="*/ 845 h 1005"/>
                    <a:gd name="T78" fmla="*/ 851 w 1000"/>
                    <a:gd name="T79" fmla="*/ 747 h 1005"/>
                    <a:gd name="T80" fmla="*/ 949 w 1000"/>
                    <a:gd name="T81" fmla="*/ 728 h 1005"/>
                    <a:gd name="T82" fmla="*/ 906 w 1000"/>
                    <a:gd name="T83" fmla="*/ 638 h 1005"/>
                    <a:gd name="T84" fmla="*/ 995 w 1000"/>
                    <a:gd name="T85" fmla="*/ 592 h 1005"/>
                    <a:gd name="T86" fmla="*/ 928 w 1000"/>
                    <a:gd name="T87" fmla="*/ 519 h 1005"/>
                    <a:gd name="T88" fmla="*/ 1000 w 1000"/>
                    <a:gd name="T89" fmla="*/ 450 h 1005"/>
                    <a:gd name="T90" fmla="*/ 994 w 1000"/>
                    <a:gd name="T91" fmla="*/ 407 h 10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000" h="1005">
                      <a:moveTo>
                        <a:pt x="915" y="397"/>
                      </a:moveTo>
                      <a:cubicBezTo>
                        <a:pt x="912" y="385"/>
                        <a:pt x="908" y="373"/>
                        <a:pt x="904" y="362"/>
                      </a:cubicBezTo>
                      <a:cubicBezTo>
                        <a:pt x="920" y="346"/>
                        <a:pt x="945" y="327"/>
                        <a:pt x="965" y="311"/>
                      </a:cubicBezTo>
                      <a:cubicBezTo>
                        <a:pt x="959" y="297"/>
                        <a:pt x="953" y="284"/>
                        <a:pt x="947" y="272"/>
                      </a:cubicBezTo>
                      <a:cubicBezTo>
                        <a:pt x="922" y="276"/>
                        <a:pt x="891" y="283"/>
                        <a:pt x="869" y="285"/>
                      </a:cubicBezTo>
                      <a:cubicBezTo>
                        <a:pt x="863" y="274"/>
                        <a:pt x="856" y="264"/>
                        <a:pt x="849" y="254"/>
                      </a:cubicBezTo>
                      <a:cubicBezTo>
                        <a:pt x="859" y="235"/>
                        <a:pt x="878" y="209"/>
                        <a:pt x="892" y="188"/>
                      </a:cubicBezTo>
                      <a:cubicBezTo>
                        <a:pt x="883" y="176"/>
                        <a:pt x="874" y="166"/>
                        <a:pt x="864" y="155"/>
                      </a:cubicBezTo>
                      <a:cubicBezTo>
                        <a:pt x="841" y="166"/>
                        <a:pt x="813" y="182"/>
                        <a:pt x="793" y="190"/>
                      </a:cubicBezTo>
                      <a:cubicBezTo>
                        <a:pt x="784" y="181"/>
                        <a:pt x="774" y="173"/>
                        <a:pt x="765" y="166"/>
                      </a:cubicBezTo>
                      <a:cubicBezTo>
                        <a:pt x="769" y="144"/>
                        <a:pt x="780" y="115"/>
                        <a:pt x="788" y="90"/>
                      </a:cubicBezTo>
                      <a:cubicBezTo>
                        <a:pt x="776" y="82"/>
                        <a:pt x="764" y="74"/>
                        <a:pt x="752" y="67"/>
                      </a:cubicBezTo>
                      <a:cubicBezTo>
                        <a:pt x="732" y="84"/>
                        <a:pt x="710" y="107"/>
                        <a:pt x="693" y="120"/>
                      </a:cubicBezTo>
                      <a:cubicBezTo>
                        <a:pt x="682" y="115"/>
                        <a:pt x="671" y="110"/>
                        <a:pt x="659" y="105"/>
                      </a:cubicBezTo>
                      <a:cubicBezTo>
                        <a:pt x="658" y="83"/>
                        <a:pt x="660" y="52"/>
                        <a:pt x="660" y="26"/>
                      </a:cubicBezTo>
                      <a:cubicBezTo>
                        <a:pt x="647" y="21"/>
                        <a:pt x="633" y="17"/>
                        <a:pt x="619" y="14"/>
                      </a:cubicBezTo>
                      <a:cubicBezTo>
                        <a:pt x="605" y="36"/>
                        <a:pt x="590" y="64"/>
                        <a:pt x="578" y="81"/>
                      </a:cubicBezTo>
                      <a:cubicBezTo>
                        <a:pt x="565" y="79"/>
                        <a:pt x="553" y="78"/>
                        <a:pt x="541" y="76"/>
                      </a:cubicBezTo>
                      <a:cubicBezTo>
                        <a:pt x="533" y="56"/>
                        <a:pt x="527" y="25"/>
                        <a:pt x="519" y="0"/>
                      </a:cubicBezTo>
                      <a:cubicBezTo>
                        <a:pt x="505" y="0"/>
                        <a:pt x="491" y="0"/>
                        <a:pt x="477" y="1"/>
                      </a:cubicBezTo>
                      <a:cubicBezTo>
                        <a:pt x="470" y="25"/>
                        <a:pt x="463" y="56"/>
                        <a:pt x="456" y="77"/>
                      </a:cubicBezTo>
                      <a:cubicBezTo>
                        <a:pt x="450" y="77"/>
                        <a:pt x="444" y="78"/>
                        <a:pt x="437" y="79"/>
                      </a:cubicBezTo>
                      <a:cubicBezTo>
                        <a:pt x="431" y="80"/>
                        <a:pt x="425" y="81"/>
                        <a:pt x="419" y="82"/>
                      </a:cubicBezTo>
                      <a:cubicBezTo>
                        <a:pt x="406" y="65"/>
                        <a:pt x="391" y="37"/>
                        <a:pt x="377" y="15"/>
                      </a:cubicBezTo>
                      <a:cubicBezTo>
                        <a:pt x="363" y="19"/>
                        <a:pt x="349" y="23"/>
                        <a:pt x="336" y="28"/>
                      </a:cubicBezTo>
                      <a:cubicBezTo>
                        <a:pt x="336" y="53"/>
                        <a:pt x="339" y="85"/>
                        <a:pt x="338" y="107"/>
                      </a:cubicBezTo>
                      <a:cubicBezTo>
                        <a:pt x="326" y="111"/>
                        <a:pt x="315" y="117"/>
                        <a:pt x="304" y="122"/>
                      </a:cubicBezTo>
                      <a:cubicBezTo>
                        <a:pt x="287" y="109"/>
                        <a:pt x="264" y="87"/>
                        <a:pt x="245" y="70"/>
                      </a:cubicBezTo>
                      <a:cubicBezTo>
                        <a:pt x="232" y="77"/>
                        <a:pt x="221" y="85"/>
                        <a:pt x="209" y="93"/>
                      </a:cubicBezTo>
                      <a:cubicBezTo>
                        <a:pt x="217" y="118"/>
                        <a:pt x="228" y="147"/>
                        <a:pt x="233" y="169"/>
                      </a:cubicBezTo>
                      <a:cubicBezTo>
                        <a:pt x="223" y="176"/>
                        <a:pt x="214" y="184"/>
                        <a:pt x="205" y="193"/>
                      </a:cubicBezTo>
                      <a:cubicBezTo>
                        <a:pt x="185" y="185"/>
                        <a:pt x="157" y="170"/>
                        <a:pt x="133" y="159"/>
                      </a:cubicBezTo>
                      <a:cubicBezTo>
                        <a:pt x="124" y="170"/>
                        <a:pt x="114" y="181"/>
                        <a:pt x="106" y="192"/>
                      </a:cubicBezTo>
                      <a:cubicBezTo>
                        <a:pt x="120" y="213"/>
                        <a:pt x="139" y="238"/>
                        <a:pt x="150" y="257"/>
                      </a:cubicBezTo>
                      <a:cubicBezTo>
                        <a:pt x="143" y="268"/>
                        <a:pt x="136" y="278"/>
                        <a:pt x="130" y="289"/>
                      </a:cubicBezTo>
                      <a:cubicBezTo>
                        <a:pt x="108" y="287"/>
                        <a:pt x="77" y="280"/>
                        <a:pt x="52" y="277"/>
                      </a:cubicBezTo>
                      <a:cubicBezTo>
                        <a:pt x="45" y="289"/>
                        <a:pt x="40" y="302"/>
                        <a:pt x="34" y="315"/>
                      </a:cubicBezTo>
                      <a:cubicBezTo>
                        <a:pt x="54" y="332"/>
                        <a:pt x="79" y="351"/>
                        <a:pt x="95" y="366"/>
                      </a:cubicBezTo>
                      <a:cubicBezTo>
                        <a:pt x="91" y="378"/>
                        <a:pt x="88" y="390"/>
                        <a:pt x="85" y="402"/>
                      </a:cubicBezTo>
                      <a:cubicBezTo>
                        <a:pt x="63" y="406"/>
                        <a:pt x="32" y="408"/>
                        <a:pt x="6" y="412"/>
                      </a:cubicBezTo>
                      <a:cubicBezTo>
                        <a:pt x="4" y="426"/>
                        <a:pt x="2" y="440"/>
                        <a:pt x="0" y="454"/>
                      </a:cubicBezTo>
                      <a:cubicBezTo>
                        <a:pt x="24" y="465"/>
                        <a:pt x="54" y="475"/>
                        <a:pt x="73" y="486"/>
                      </a:cubicBezTo>
                      <a:cubicBezTo>
                        <a:pt x="73" y="498"/>
                        <a:pt x="73" y="510"/>
                        <a:pt x="73" y="523"/>
                      </a:cubicBezTo>
                      <a:cubicBezTo>
                        <a:pt x="54" y="533"/>
                        <a:pt x="24" y="544"/>
                        <a:pt x="1" y="555"/>
                      </a:cubicBezTo>
                      <a:cubicBezTo>
                        <a:pt x="2" y="562"/>
                        <a:pt x="3" y="569"/>
                        <a:pt x="4" y="576"/>
                      </a:cubicBezTo>
                      <a:cubicBezTo>
                        <a:pt x="5" y="583"/>
                        <a:pt x="6" y="590"/>
                        <a:pt x="7" y="598"/>
                      </a:cubicBezTo>
                      <a:cubicBezTo>
                        <a:pt x="33" y="601"/>
                        <a:pt x="64" y="603"/>
                        <a:pt x="86" y="607"/>
                      </a:cubicBezTo>
                      <a:cubicBezTo>
                        <a:pt x="89" y="619"/>
                        <a:pt x="93" y="631"/>
                        <a:pt x="97" y="643"/>
                      </a:cubicBezTo>
                      <a:cubicBezTo>
                        <a:pt x="81" y="658"/>
                        <a:pt x="56" y="677"/>
                        <a:pt x="36" y="694"/>
                      </a:cubicBezTo>
                      <a:cubicBezTo>
                        <a:pt x="42" y="707"/>
                        <a:pt x="48" y="720"/>
                        <a:pt x="54" y="732"/>
                      </a:cubicBezTo>
                      <a:cubicBezTo>
                        <a:pt x="79" y="729"/>
                        <a:pt x="110" y="722"/>
                        <a:pt x="132" y="720"/>
                      </a:cubicBezTo>
                      <a:cubicBezTo>
                        <a:pt x="138" y="730"/>
                        <a:pt x="145" y="741"/>
                        <a:pt x="152" y="751"/>
                      </a:cubicBezTo>
                      <a:cubicBezTo>
                        <a:pt x="142" y="770"/>
                        <a:pt x="123" y="795"/>
                        <a:pt x="109" y="817"/>
                      </a:cubicBezTo>
                      <a:cubicBezTo>
                        <a:pt x="118" y="828"/>
                        <a:pt x="127" y="839"/>
                        <a:pt x="137" y="849"/>
                      </a:cubicBezTo>
                      <a:cubicBezTo>
                        <a:pt x="160" y="838"/>
                        <a:pt x="188" y="823"/>
                        <a:pt x="208" y="814"/>
                      </a:cubicBezTo>
                      <a:cubicBezTo>
                        <a:pt x="217" y="823"/>
                        <a:pt x="227" y="831"/>
                        <a:pt x="236" y="838"/>
                      </a:cubicBezTo>
                      <a:cubicBezTo>
                        <a:pt x="232" y="860"/>
                        <a:pt x="221" y="890"/>
                        <a:pt x="213" y="914"/>
                      </a:cubicBezTo>
                      <a:cubicBezTo>
                        <a:pt x="225" y="922"/>
                        <a:pt x="237" y="930"/>
                        <a:pt x="249" y="937"/>
                      </a:cubicBezTo>
                      <a:cubicBezTo>
                        <a:pt x="269" y="920"/>
                        <a:pt x="291" y="898"/>
                        <a:pt x="308" y="884"/>
                      </a:cubicBezTo>
                      <a:cubicBezTo>
                        <a:pt x="319" y="890"/>
                        <a:pt x="330" y="895"/>
                        <a:pt x="342" y="899"/>
                      </a:cubicBezTo>
                      <a:cubicBezTo>
                        <a:pt x="343" y="921"/>
                        <a:pt x="341" y="953"/>
                        <a:pt x="341" y="978"/>
                      </a:cubicBezTo>
                      <a:cubicBezTo>
                        <a:pt x="354" y="983"/>
                        <a:pt x="368" y="987"/>
                        <a:pt x="382" y="990"/>
                      </a:cubicBezTo>
                      <a:cubicBezTo>
                        <a:pt x="396" y="968"/>
                        <a:pt x="411" y="941"/>
                        <a:pt x="423" y="923"/>
                      </a:cubicBezTo>
                      <a:cubicBezTo>
                        <a:pt x="436" y="925"/>
                        <a:pt x="448" y="927"/>
                        <a:pt x="460" y="928"/>
                      </a:cubicBezTo>
                      <a:cubicBezTo>
                        <a:pt x="468" y="949"/>
                        <a:pt x="474" y="979"/>
                        <a:pt x="482" y="1004"/>
                      </a:cubicBezTo>
                      <a:cubicBezTo>
                        <a:pt x="496" y="1005"/>
                        <a:pt x="510" y="1005"/>
                        <a:pt x="524" y="1004"/>
                      </a:cubicBezTo>
                      <a:cubicBezTo>
                        <a:pt x="531" y="979"/>
                        <a:pt x="538" y="948"/>
                        <a:pt x="545" y="927"/>
                      </a:cubicBezTo>
                      <a:cubicBezTo>
                        <a:pt x="551" y="927"/>
                        <a:pt x="557" y="926"/>
                        <a:pt x="564" y="925"/>
                      </a:cubicBezTo>
                      <a:cubicBezTo>
                        <a:pt x="570" y="924"/>
                        <a:pt x="576" y="923"/>
                        <a:pt x="582" y="922"/>
                      </a:cubicBezTo>
                      <a:cubicBezTo>
                        <a:pt x="595" y="940"/>
                        <a:pt x="610" y="967"/>
                        <a:pt x="624" y="989"/>
                      </a:cubicBezTo>
                      <a:cubicBezTo>
                        <a:pt x="638" y="985"/>
                        <a:pt x="652" y="981"/>
                        <a:pt x="665" y="977"/>
                      </a:cubicBezTo>
                      <a:cubicBezTo>
                        <a:pt x="665" y="951"/>
                        <a:pt x="662" y="920"/>
                        <a:pt x="663" y="898"/>
                      </a:cubicBezTo>
                      <a:cubicBezTo>
                        <a:pt x="675" y="893"/>
                        <a:pt x="686" y="888"/>
                        <a:pt x="697" y="882"/>
                      </a:cubicBezTo>
                      <a:cubicBezTo>
                        <a:pt x="714" y="895"/>
                        <a:pt x="737" y="918"/>
                        <a:pt x="756" y="935"/>
                      </a:cubicBezTo>
                      <a:cubicBezTo>
                        <a:pt x="768" y="927"/>
                        <a:pt x="780" y="919"/>
                        <a:pt x="792" y="911"/>
                      </a:cubicBezTo>
                      <a:cubicBezTo>
                        <a:pt x="784" y="887"/>
                        <a:pt x="773" y="857"/>
                        <a:pt x="768" y="836"/>
                      </a:cubicBezTo>
                      <a:cubicBezTo>
                        <a:pt x="778" y="828"/>
                        <a:pt x="787" y="820"/>
                        <a:pt x="796" y="811"/>
                      </a:cubicBezTo>
                      <a:cubicBezTo>
                        <a:pt x="816" y="819"/>
                        <a:pt x="844" y="834"/>
                        <a:pt x="867" y="845"/>
                      </a:cubicBezTo>
                      <a:cubicBezTo>
                        <a:pt x="877" y="835"/>
                        <a:pt x="886" y="824"/>
                        <a:pt x="895" y="813"/>
                      </a:cubicBezTo>
                      <a:cubicBezTo>
                        <a:pt x="881" y="791"/>
                        <a:pt x="862" y="766"/>
                        <a:pt x="851" y="747"/>
                      </a:cubicBezTo>
                      <a:cubicBezTo>
                        <a:pt x="858" y="737"/>
                        <a:pt x="865" y="726"/>
                        <a:pt x="871" y="716"/>
                      </a:cubicBezTo>
                      <a:cubicBezTo>
                        <a:pt x="893" y="717"/>
                        <a:pt x="924" y="724"/>
                        <a:pt x="949" y="728"/>
                      </a:cubicBezTo>
                      <a:cubicBezTo>
                        <a:pt x="956" y="715"/>
                        <a:pt x="961" y="702"/>
                        <a:pt x="967" y="689"/>
                      </a:cubicBezTo>
                      <a:cubicBezTo>
                        <a:pt x="947" y="672"/>
                        <a:pt x="922" y="653"/>
                        <a:pt x="906" y="638"/>
                      </a:cubicBezTo>
                      <a:cubicBezTo>
                        <a:pt x="910" y="627"/>
                        <a:pt x="913" y="615"/>
                        <a:pt x="916" y="603"/>
                      </a:cubicBezTo>
                      <a:cubicBezTo>
                        <a:pt x="938" y="598"/>
                        <a:pt x="969" y="596"/>
                        <a:pt x="995" y="592"/>
                      </a:cubicBezTo>
                      <a:cubicBezTo>
                        <a:pt x="997" y="578"/>
                        <a:pt x="999" y="564"/>
                        <a:pt x="1000" y="550"/>
                      </a:cubicBezTo>
                      <a:cubicBezTo>
                        <a:pt x="977" y="540"/>
                        <a:pt x="947" y="529"/>
                        <a:pt x="928" y="519"/>
                      </a:cubicBezTo>
                      <a:cubicBezTo>
                        <a:pt x="928" y="506"/>
                        <a:pt x="928" y="494"/>
                        <a:pt x="928" y="482"/>
                      </a:cubicBezTo>
                      <a:cubicBezTo>
                        <a:pt x="947" y="471"/>
                        <a:pt x="977" y="460"/>
                        <a:pt x="1000" y="450"/>
                      </a:cubicBezTo>
                      <a:cubicBezTo>
                        <a:pt x="999" y="442"/>
                        <a:pt x="998" y="435"/>
                        <a:pt x="997" y="428"/>
                      </a:cubicBezTo>
                      <a:cubicBezTo>
                        <a:pt x="996" y="421"/>
                        <a:pt x="995" y="414"/>
                        <a:pt x="994" y="407"/>
                      </a:cubicBezTo>
                      <a:cubicBezTo>
                        <a:pt x="968" y="403"/>
                        <a:pt x="937" y="401"/>
                        <a:pt x="915" y="397"/>
                      </a:cubicBezTo>
                      <a:close/>
                    </a:path>
                  </a:pathLst>
                </a:custGeom>
                <a:solidFill>
                  <a:srgbClr val="EDB9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334" name="Freeform 269">
                  <a:extLst>
                    <a:ext uri="{FF2B5EF4-FFF2-40B4-BE49-F238E27FC236}">
                      <a16:creationId xmlns:a16="http://schemas.microsoft.com/office/drawing/2014/main" id="{75CB602B-8429-4718-9494-F3DC5783E037}"/>
                    </a:ext>
                  </a:extLst>
                </p:cNvPr>
                <p:cNvSpPr>
                  <a:spLocks/>
                </p:cNvSpPr>
                <p:nvPr/>
              </p:nvSpPr>
              <p:spPr bwMode="auto">
                <a:xfrm>
                  <a:off x="8815388" y="5187951"/>
                  <a:ext cx="1341438" cy="1335088"/>
                </a:xfrm>
                <a:custGeom>
                  <a:avLst/>
                  <a:gdLst>
                    <a:gd name="T0" fmla="*/ 266 w 377"/>
                    <a:gd name="T1" fmla="*/ 0 h 375"/>
                    <a:gd name="T2" fmla="*/ 0 w 377"/>
                    <a:gd name="T3" fmla="*/ 1 h 375"/>
                    <a:gd name="T4" fmla="*/ 377 w 377"/>
                    <a:gd name="T5" fmla="*/ 375 h 375"/>
                    <a:gd name="T6" fmla="*/ 376 w 377"/>
                    <a:gd name="T7" fmla="*/ 110 h 375"/>
                    <a:gd name="T8" fmla="*/ 266 w 377"/>
                    <a:gd name="T9" fmla="*/ 0 h 375"/>
                  </a:gdLst>
                  <a:ahLst/>
                  <a:cxnLst>
                    <a:cxn ang="0">
                      <a:pos x="T0" y="T1"/>
                    </a:cxn>
                    <a:cxn ang="0">
                      <a:pos x="T2" y="T3"/>
                    </a:cxn>
                    <a:cxn ang="0">
                      <a:pos x="T4" y="T5"/>
                    </a:cxn>
                    <a:cxn ang="0">
                      <a:pos x="T6" y="T7"/>
                    </a:cxn>
                    <a:cxn ang="0">
                      <a:pos x="T8" y="T9"/>
                    </a:cxn>
                  </a:cxnLst>
                  <a:rect l="0" t="0" r="r" b="b"/>
                  <a:pathLst>
                    <a:path w="377" h="375">
                      <a:moveTo>
                        <a:pt x="266" y="0"/>
                      </a:moveTo>
                      <a:cubicBezTo>
                        <a:pt x="0" y="1"/>
                        <a:pt x="0" y="1"/>
                        <a:pt x="0" y="1"/>
                      </a:cubicBezTo>
                      <a:cubicBezTo>
                        <a:pt x="8" y="205"/>
                        <a:pt x="173" y="369"/>
                        <a:pt x="377" y="375"/>
                      </a:cubicBezTo>
                      <a:cubicBezTo>
                        <a:pt x="376" y="110"/>
                        <a:pt x="376" y="110"/>
                        <a:pt x="376" y="110"/>
                      </a:cubicBezTo>
                      <a:cubicBezTo>
                        <a:pt x="318" y="104"/>
                        <a:pt x="272" y="58"/>
                        <a:pt x="266" y="0"/>
                      </a:cubicBezTo>
                      <a:close/>
                    </a:path>
                  </a:pathLst>
                </a:custGeom>
                <a:solidFill>
                  <a:srgbClr val="BE00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335" name="Freeform 270">
                  <a:extLst>
                    <a:ext uri="{FF2B5EF4-FFF2-40B4-BE49-F238E27FC236}">
                      <a16:creationId xmlns:a16="http://schemas.microsoft.com/office/drawing/2014/main" id="{D3B48378-C8E7-4215-A2CB-079216A14645}"/>
                    </a:ext>
                  </a:extLst>
                </p:cNvPr>
                <p:cNvSpPr>
                  <a:spLocks/>
                </p:cNvSpPr>
                <p:nvPr/>
              </p:nvSpPr>
              <p:spPr bwMode="auto">
                <a:xfrm>
                  <a:off x="10250488" y="5184776"/>
                  <a:ext cx="1336675" cy="1338263"/>
                </a:xfrm>
                <a:custGeom>
                  <a:avLst/>
                  <a:gdLst>
                    <a:gd name="T0" fmla="*/ 0 w 376"/>
                    <a:gd name="T1" fmla="*/ 111 h 376"/>
                    <a:gd name="T2" fmla="*/ 1 w 376"/>
                    <a:gd name="T3" fmla="*/ 376 h 376"/>
                    <a:gd name="T4" fmla="*/ 376 w 376"/>
                    <a:gd name="T5" fmla="*/ 0 h 376"/>
                    <a:gd name="T6" fmla="*/ 110 w 376"/>
                    <a:gd name="T7" fmla="*/ 0 h 376"/>
                    <a:gd name="T8" fmla="*/ 0 w 376"/>
                    <a:gd name="T9" fmla="*/ 111 h 376"/>
                  </a:gdLst>
                  <a:ahLst/>
                  <a:cxnLst>
                    <a:cxn ang="0">
                      <a:pos x="T0" y="T1"/>
                    </a:cxn>
                    <a:cxn ang="0">
                      <a:pos x="T2" y="T3"/>
                    </a:cxn>
                    <a:cxn ang="0">
                      <a:pos x="T4" y="T5"/>
                    </a:cxn>
                    <a:cxn ang="0">
                      <a:pos x="T6" y="T7"/>
                    </a:cxn>
                    <a:cxn ang="0">
                      <a:pos x="T8" y="T9"/>
                    </a:cxn>
                  </a:cxnLst>
                  <a:rect l="0" t="0" r="r" b="b"/>
                  <a:pathLst>
                    <a:path w="376" h="376">
                      <a:moveTo>
                        <a:pt x="0" y="111"/>
                      </a:moveTo>
                      <a:cubicBezTo>
                        <a:pt x="1" y="376"/>
                        <a:pt x="1" y="376"/>
                        <a:pt x="1" y="376"/>
                      </a:cubicBezTo>
                      <a:cubicBezTo>
                        <a:pt x="205" y="369"/>
                        <a:pt x="369" y="204"/>
                        <a:pt x="376" y="0"/>
                      </a:cubicBezTo>
                      <a:cubicBezTo>
                        <a:pt x="110" y="0"/>
                        <a:pt x="110" y="0"/>
                        <a:pt x="110" y="0"/>
                      </a:cubicBezTo>
                      <a:cubicBezTo>
                        <a:pt x="104" y="58"/>
                        <a:pt x="58" y="104"/>
                        <a:pt x="0" y="111"/>
                      </a:cubicBezTo>
                      <a:close/>
                    </a:path>
                  </a:pathLst>
                </a:custGeom>
                <a:solidFill>
                  <a:srgbClr val="BE00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336" name="Freeform 271">
                  <a:extLst>
                    <a:ext uri="{FF2B5EF4-FFF2-40B4-BE49-F238E27FC236}">
                      <a16:creationId xmlns:a16="http://schemas.microsoft.com/office/drawing/2014/main" id="{B4A513B0-9B00-4E9B-87C0-3269AAF591B7}"/>
                    </a:ext>
                  </a:extLst>
                </p:cNvPr>
                <p:cNvSpPr>
                  <a:spLocks/>
                </p:cNvSpPr>
                <p:nvPr/>
              </p:nvSpPr>
              <p:spPr bwMode="auto">
                <a:xfrm>
                  <a:off x="8815388" y="3752851"/>
                  <a:ext cx="1338263" cy="1343025"/>
                </a:xfrm>
                <a:custGeom>
                  <a:avLst/>
                  <a:gdLst>
                    <a:gd name="T0" fmla="*/ 376 w 376"/>
                    <a:gd name="T1" fmla="*/ 265 h 377"/>
                    <a:gd name="T2" fmla="*/ 375 w 376"/>
                    <a:gd name="T3" fmla="*/ 0 h 377"/>
                    <a:gd name="T4" fmla="*/ 0 w 376"/>
                    <a:gd name="T5" fmla="*/ 377 h 377"/>
                    <a:gd name="T6" fmla="*/ 266 w 376"/>
                    <a:gd name="T7" fmla="*/ 376 h 377"/>
                    <a:gd name="T8" fmla="*/ 376 w 376"/>
                    <a:gd name="T9" fmla="*/ 265 h 377"/>
                  </a:gdLst>
                  <a:ahLst/>
                  <a:cxnLst>
                    <a:cxn ang="0">
                      <a:pos x="T0" y="T1"/>
                    </a:cxn>
                    <a:cxn ang="0">
                      <a:pos x="T2" y="T3"/>
                    </a:cxn>
                    <a:cxn ang="0">
                      <a:pos x="T4" y="T5"/>
                    </a:cxn>
                    <a:cxn ang="0">
                      <a:pos x="T6" y="T7"/>
                    </a:cxn>
                    <a:cxn ang="0">
                      <a:pos x="T8" y="T9"/>
                    </a:cxn>
                  </a:cxnLst>
                  <a:rect l="0" t="0" r="r" b="b"/>
                  <a:pathLst>
                    <a:path w="376" h="377">
                      <a:moveTo>
                        <a:pt x="376" y="265"/>
                      </a:moveTo>
                      <a:cubicBezTo>
                        <a:pt x="375" y="0"/>
                        <a:pt x="375" y="0"/>
                        <a:pt x="375" y="0"/>
                      </a:cubicBezTo>
                      <a:cubicBezTo>
                        <a:pt x="171" y="8"/>
                        <a:pt x="7" y="172"/>
                        <a:pt x="0" y="377"/>
                      </a:cubicBezTo>
                      <a:cubicBezTo>
                        <a:pt x="266" y="376"/>
                        <a:pt x="266" y="376"/>
                        <a:pt x="266" y="376"/>
                      </a:cubicBezTo>
                      <a:cubicBezTo>
                        <a:pt x="272" y="318"/>
                        <a:pt x="318" y="272"/>
                        <a:pt x="376" y="265"/>
                      </a:cubicBezTo>
                      <a:close/>
                    </a:path>
                  </a:pathLst>
                </a:custGeom>
                <a:solidFill>
                  <a:srgbClr val="BE00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337" name="Freeform 272">
                  <a:extLst>
                    <a:ext uri="{FF2B5EF4-FFF2-40B4-BE49-F238E27FC236}">
                      <a16:creationId xmlns:a16="http://schemas.microsoft.com/office/drawing/2014/main" id="{35A59EE4-034F-49DB-8E7F-278F20754262}"/>
                    </a:ext>
                  </a:extLst>
                </p:cNvPr>
                <p:cNvSpPr>
                  <a:spLocks/>
                </p:cNvSpPr>
                <p:nvPr/>
              </p:nvSpPr>
              <p:spPr bwMode="auto">
                <a:xfrm>
                  <a:off x="10245726" y="3752851"/>
                  <a:ext cx="1341438" cy="1335088"/>
                </a:xfrm>
                <a:custGeom>
                  <a:avLst/>
                  <a:gdLst>
                    <a:gd name="T0" fmla="*/ 111 w 377"/>
                    <a:gd name="T1" fmla="*/ 375 h 375"/>
                    <a:gd name="T2" fmla="*/ 377 w 377"/>
                    <a:gd name="T3" fmla="*/ 375 h 375"/>
                    <a:gd name="T4" fmla="*/ 0 w 377"/>
                    <a:gd name="T5" fmla="*/ 0 h 375"/>
                    <a:gd name="T6" fmla="*/ 1 w 377"/>
                    <a:gd name="T7" fmla="*/ 265 h 375"/>
                    <a:gd name="T8" fmla="*/ 111 w 377"/>
                    <a:gd name="T9" fmla="*/ 375 h 375"/>
                  </a:gdLst>
                  <a:ahLst/>
                  <a:cxnLst>
                    <a:cxn ang="0">
                      <a:pos x="T0" y="T1"/>
                    </a:cxn>
                    <a:cxn ang="0">
                      <a:pos x="T2" y="T3"/>
                    </a:cxn>
                    <a:cxn ang="0">
                      <a:pos x="T4" y="T5"/>
                    </a:cxn>
                    <a:cxn ang="0">
                      <a:pos x="T6" y="T7"/>
                    </a:cxn>
                    <a:cxn ang="0">
                      <a:pos x="T8" y="T9"/>
                    </a:cxn>
                  </a:cxnLst>
                  <a:rect l="0" t="0" r="r" b="b"/>
                  <a:pathLst>
                    <a:path w="377" h="375">
                      <a:moveTo>
                        <a:pt x="111" y="375"/>
                      </a:moveTo>
                      <a:cubicBezTo>
                        <a:pt x="377" y="375"/>
                        <a:pt x="377" y="375"/>
                        <a:pt x="377" y="375"/>
                      </a:cubicBezTo>
                      <a:cubicBezTo>
                        <a:pt x="369" y="170"/>
                        <a:pt x="204" y="6"/>
                        <a:pt x="0" y="0"/>
                      </a:cubicBezTo>
                      <a:cubicBezTo>
                        <a:pt x="1" y="265"/>
                        <a:pt x="1" y="265"/>
                        <a:pt x="1" y="265"/>
                      </a:cubicBezTo>
                      <a:cubicBezTo>
                        <a:pt x="59" y="271"/>
                        <a:pt x="105" y="317"/>
                        <a:pt x="111" y="375"/>
                      </a:cubicBezTo>
                      <a:close/>
                    </a:path>
                  </a:pathLst>
                </a:custGeom>
                <a:solidFill>
                  <a:srgbClr val="BE00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338" name="Oval 273">
                  <a:extLst>
                    <a:ext uri="{FF2B5EF4-FFF2-40B4-BE49-F238E27FC236}">
                      <a16:creationId xmlns:a16="http://schemas.microsoft.com/office/drawing/2014/main" id="{933885BC-CF07-457D-AA07-4739E17C1180}"/>
                    </a:ext>
                  </a:extLst>
                </p:cNvPr>
                <p:cNvSpPr>
                  <a:spLocks noChangeArrowheads="1"/>
                </p:cNvSpPr>
                <p:nvPr/>
              </p:nvSpPr>
              <p:spPr bwMode="auto">
                <a:xfrm>
                  <a:off x="9844088" y="4781551"/>
                  <a:ext cx="715963" cy="71278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grpSp>
          <p:grpSp>
            <p:nvGrpSpPr>
              <p:cNvPr id="537" name="Group 536">
                <a:extLst>
                  <a:ext uri="{FF2B5EF4-FFF2-40B4-BE49-F238E27FC236}">
                    <a16:creationId xmlns:a16="http://schemas.microsoft.com/office/drawing/2014/main" id="{DC6F629B-DE5D-420B-8582-690188055238}"/>
                  </a:ext>
                </a:extLst>
              </p:cNvPr>
              <p:cNvGrpSpPr/>
              <p:nvPr/>
            </p:nvGrpSpPr>
            <p:grpSpPr>
              <a:xfrm>
                <a:off x="9267826" y="4183063"/>
                <a:ext cx="1882775" cy="1884363"/>
                <a:chOff x="9267826" y="4183063"/>
                <a:chExt cx="1882775" cy="1884363"/>
              </a:xfrm>
            </p:grpSpPr>
            <p:sp>
              <p:nvSpPr>
                <p:cNvPr id="387" name="Freeform 322">
                  <a:extLst>
                    <a:ext uri="{FF2B5EF4-FFF2-40B4-BE49-F238E27FC236}">
                      <a16:creationId xmlns:a16="http://schemas.microsoft.com/office/drawing/2014/main" id="{F4506E0A-E775-439F-B134-154E93004441}"/>
                    </a:ext>
                  </a:extLst>
                </p:cNvPr>
                <p:cNvSpPr>
                  <a:spLocks noEditPoints="1"/>
                </p:cNvSpPr>
                <p:nvPr/>
              </p:nvSpPr>
              <p:spPr bwMode="auto">
                <a:xfrm>
                  <a:off x="10672763" y="4183063"/>
                  <a:ext cx="93663" cy="88900"/>
                </a:xfrm>
                <a:custGeom>
                  <a:avLst/>
                  <a:gdLst>
                    <a:gd name="T0" fmla="*/ 24 w 26"/>
                    <a:gd name="T1" fmla="*/ 16 h 25"/>
                    <a:gd name="T2" fmla="*/ 19 w 26"/>
                    <a:gd name="T3" fmla="*/ 20 h 25"/>
                    <a:gd name="T4" fmla="*/ 11 w 26"/>
                    <a:gd name="T5" fmla="*/ 18 h 25"/>
                    <a:gd name="T6" fmla="*/ 9 w 26"/>
                    <a:gd name="T7" fmla="*/ 17 h 25"/>
                    <a:gd name="T8" fmla="*/ 4 w 26"/>
                    <a:gd name="T9" fmla="*/ 25 h 25"/>
                    <a:gd name="T10" fmla="*/ 0 w 26"/>
                    <a:gd name="T11" fmla="*/ 22 h 25"/>
                    <a:gd name="T12" fmla="*/ 13 w 26"/>
                    <a:gd name="T13" fmla="*/ 0 h 25"/>
                    <a:gd name="T14" fmla="*/ 20 w 26"/>
                    <a:gd name="T15" fmla="*/ 4 h 25"/>
                    <a:gd name="T16" fmla="*/ 25 w 26"/>
                    <a:gd name="T17" fmla="*/ 10 h 25"/>
                    <a:gd name="T18" fmla="*/ 24 w 26"/>
                    <a:gd name="T19" fmla="*/ 16 h 25"/>
                    <a:gd name="T20" fmla="*/ 11 w 26"/>
                    <a:gd name="T21" fmla="*/ 13 h 25"/>
                    <a:gd name="T22" fmla="*/ 13 w 26"/>
                    <a:gd name="T23" fmla="*/ 14 h 25"/>
                    <a:gd name="T24" fmla="*/ 17 w 26"/>
                    <a:gd name="T25" fmla="*/ 15 h 25"/>
                    <a:gd name="T26" fmla="*/ 19 w 26"/>
                    <a:gd name="T27" fmla="*/ 13 h 25"/>
                    <a:gd name="T28" fmla="*/ 20 w 26"/>
                    <a:gd name="T29" fmla="*/ 10 h 25"/>
                    <a:gd name="T30" fmla="*/ 17 w 26"/>
                    <a:gd name="T31" fmla="*/ 8 h 25"/>
                    <a:gd name="T32" fmla="*/ 15 w 26"/>
                    <a:gd name="T33" fmla="*/ 7 h 25"/>
                    <a:gd name="T34" fmla="*/ 11 w 26"/>
                    <a:gd name="T35" fmla="*/ 13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 h="25">
                      <a:moveTo>
                        <a:pt x="24" y="16"/>
                      </a:moveTo>
                      <a:cubicBezTo>
                        <a:pt x="23" y="18"/>
                        <a:pt x="21" y="20"/>
                        <a:pt x="19" y="20"/>
                      </a:cubicBezTo>
                      <a:cubicBezTo>
                        <a:pt x="16" y="21"/>
                        <a:pt x="14" y="20"/>
                        <a:pt x="11" y="18"/>
                      </a:cubicBezTo>
                      <a:cubicBezTo>
                        <a:pt x="9" y="17"/>
                        <a:pt x="9" y="17"/>
                        <a:pt x="9" y="17"/>
                      </a:cubicBezTo>
                      <a:cubicBezTo>
                        <a:pt x="4" y="25"/>
                        <a:pt x="4" y="25"/>
                        <a:pt x="4" y="25"/>
                      </a:cubicBezTo>
                      <a:cubicBezTo>
                        <a:pt x="0" y="22"/>
                        <a:pt x="0" y="22"/>
                        <a:pt x="0" y="22"/>
                      </a:cubicBezTo>
                      <a:cubicBezTo>
                        <a:pt x="13" y="0"/>
                        <a:pt x="13" y="0"/>
                        <a:pt x="13" y="0"/>
                      </a:cubicBezTo>
                      <a:cubicBezTo>
                        <a:pt x="20" y="4"/>
                        <a:pt x="20" y="4"/>
                        <a:pt x="20" y="4"/>
                      </a:cubicBezTo>
                      <a:cubicBezTo>
                        <a:pt x="22" y="6"/>
                        <a:pt x="24" y="8"/>
                        <a:pt x="25" y="10"/>
                      </a:cubicBezTo>
                      <a:cubicBezTo>
                        <a:pt x="26" y="12"/>
                        <a:pt x="25" y="14"/>
                        <a:pt x="24" y="16"/>
                      </a:cubicBezTo>
                      <a:close/>
                      <a:moveTo>
                        <a:pt x="11" y="13"/>
                      </a:moveTo>
                      <a:cubicBezTo>
                        <a:pt x="13" y="14"/>
                        <a:pt x="13" y="14"/>
                        <a:pt x="13" y="14"/>
                      </a:cubicBezTo>
                      <a:cubicBezTo>
                        <a:pt x="14" y="15"/>
                        <a:pt x="16" y="15"/>
                        <a:pt x="17" y="15"/>
                      </a:cubicBezTo>
                      <a:cubicBezTo>
                        <a:pt x="18" y="15"/>
                        <a:pt x="18" y="15"/>
                        <a:pt x="19" y="13"/>
                      </a:cubicBezTo>
                      <a:cubicBezTo>
                        <a:pt x="20" y="12"/>
                        <a:pt x="20" y="11"/>
                        <a:pt x="20" y="10"/>
                      </a:cubicBezTo>
                      <a:cubicBezTo>
                        <a:pt x="19" y="10"/>
                        <a:pt x="19" y="9"/>
                        <a:pt x="17" y="8"/>
                      </a:cubicBezTo>
                      <a:cubicBezTo>
                        <a:pt x="15" y="7"/>
                        <a:pt x="15" y="7"/>
                        <a:pt x="15" y="7"/>
                      </a:cubicBezTo>
                      <a:lnTo>
                        <a:pt x="11" y="13"/>
                      </a:lnTo>
                      <a:close/>
                    </a:path>
                  </a:pathLst>
                </a:custGeom>
                <a:solidFill>
                  <a:srgbClr val="F9CD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388" name="Freeform 323">
                  <a:extLst>
                    <a:ext uri="{FF2B5EF4-FFF2-40B4-BE49-F238E27FC236}">
                      <a16:creationId xmlns:a16="http://schemas.microsoft.com/office/drawing/2014/main" id="{7F0D6992-A166-4B7E-B49B-3258A42347E9}"/>
                    </a:ext>
                  </a:extLst>
                </p:cNvPr>
                <p:cNvSpPr>
                  <a:spLocks noEditPoints="1"/>
                </p:cNvSpPr>
                <p:nvPr/>
              </p:nvSpPr>
              <p:spPr bwMode="auto">
                <a:xfrm>
                  <a:off x="10752138" y="4240213"/>
                  <a:ext cx="95250" cy="100013"/>
                </a:xfrm>
                <a:custGeom>
                  <a:avLst/>
                  <a:gdLst>
                    <a:gd name="T0" fmla="*/ 24 w 27"/>
                    <a:gd name="T1" fmla="*/ 21 h 28"/>
                    <a:gd name="T2" fmla="*/ 16 w 27"/>
                    <a:gd name="T3" fmla="*/ 27 h 28"/>
                    <a:gd name="T4" fmla="*/ 6 w 27"/>
                    <a:gd name="T5" fmla="*/ 25 h 28"/>
                    <a:gd name="T6" fmla="*/ 1 w 27"/>
                    <a:gd name="T7" fmla="*/ 17 h 28"/>
                    <a:gd name="T8" fmla="*/ 4 w 27"/>
                    <a:gd name="T9" fmla="*/ 7 h 28"/>
                    <a:gd name="T10" fmla="*/ 12 w 27"/>
                    <a:gd name="T11" fmla="*/ 1 h 28"/>
                    <a:gd name="T12" fmla="*/ 21 w 27"/>
                    <a:gd name="T13" fmla="*/ 3 h 28"/>
                    <a:gd name="T14" fmla="*/ 27 w 27"/>
                    <a:gd name="T15" fmla="*/ 11 h 28"/>
                    <a:gd name="T16" fmla="*/ 24 w 27"/>
                    <a:gd name="T17" fmla="*/ 21 h 28"/>
                    <a:gd name="T18" fmla="*/ 8 w 27"/>
                    <a:gd name="T19" fmla="*/ 10 h 28"/>
                    <a:gd name="T20" fmla="*/ 6 w 27"/>
                    <a:gd name="T21" fmla="*/ 16 h 28"/>
                    <a:gd name="T22" fmla="*/ 9 w 27"/>
                    <a:gd name="T23" fmla="*/ 21 h 28"/>
                    <a:gd name="T24" fmla="*/ 19 w 27"/>
                    <a:gd name="T25" fmla="*/ 18 h 28"/>
                    <a:gd name="T26" fmla="*/ 19 w 27"/>
                    <a:gd name="T27" fmla="*/ 7 h 28"/>
                    <a:gd name="T28" fmla="*/ 14 w 27"/>
                    <a:gd name="T29" fmla="*/ 6 h 28"/>
                    <a:gd name="T30" fmla="*/ 8 w 27"/>
                    <a:gd name="T31" fmla="*/ 1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7" h="28">
                      <a:moveTo>
                        <a:pt x="24" y="21"/>
                      </a:moveTo>
                      <a:cubicBezTo>
                        <a:pt x="21" y="24"/>
                        <a:pt x="19" y="27"/>
                        <a:pt x="16" y="27"/>
                      </a:cubicBezTo>
                      <a:cubicBezTo>
                        <a:pt x="12" y="28"/>
                        <a:pt x="9" y="27"/>
                        <a:pt x="6" y="25"/>
                      </a:cubicBezTo>
                      <a:cubicBezTo>
                        <a:pt x="3" y="22"/>
                        <a:pt x="1" y="20"/>
                        <a:pt x="1" y="17"/>
                      </a:cubicBezTo>
                      <a:cubicBezTo>
                        <a:pt x="0" y="14"/>
                        <a:pt x="1" y="10"/>
                        <a:pt x="4" y="7"/>
                      </a:cubicBezTo>
                      <a:cubicBezTo>
                        <a:pt x="6" y="3"/>
                        <a:pt x="9" y="1"/>
                        <a:pt x="12" y="1"/>
                      </a:cubicBezTo>
                      <a:cubicBezTo>
                        <a:pt x="15" y="0"/>
                        <a:pt x="18" y="1"/>
                        <a:pt x="21" y="3"/>
                      </a:cubicBezTo>
                      <a:cubicBezTo>
                        <a:pt x="25" y="5"/>
                        <a:pt x="27" y="8"/>
                        <a:pt x="27" y="11"/>
                      </a:cubicBezTo>
                      <a:cubicBezTo>
                        <a:pt x="27" y="14"/>
                        <a:pt x="26" y="18"/>
                        <a:pt x="24" y="21"/>
                      </a:cubicBezTo>
                      <a:close/>
                      <a:moveTo>
                        <a:pt x="8" y="10"/>
                      </a:moveTo>
                      <a:cubicBezTo>
                        <a:pt x="7" y="12"/>
                        <a:pt x="6" y="15"/>
                        <a:pt x="6" y="16"/>
                      </a:cubicBezTo>
                      <a:cubicBezTo>
                        <a:pt x="6" y="18"/>
                        <a:pt x="7" y="20"/>
                        <a:pt x="9" y="21"/>
                      </a:cubicBezTo>
                      <a:cubicBezTo>
                        <a:pt x="12" y="23"/>
                        <a:pt x="16" y="22"/>
                        <a:pt x="19" y="18"/>
                      </a:cubicBezTo>
                      <a:cubicBezTo>
                        <a:pt x="22" y="13"/>
                        <a:pt x="22" y="9"/>
                        <a:pt x="19" y="7"/>
                      </a:cubicBezTo>
                      <a:cubicBezTo>
                        <a:pt x="17" y="6"/>
                        <a:pt x="15" y="5"/>
                        <a:pt x="14" y="6"/>
                      </a:cubicBezTo>
                      <a:cubicBezTo>
                        <a:pt x="12" y="6"/>
                        <a:pt x="10" y="8"/>
                        <a:pt x="8" y="10"/>
                      </a:cubicBezTo>
                      <a:close/>
                    </a:path>
                  </a:pathLst>
                </a:custGeom>
                <a:solidFill>
                  <a:srgbClr val="F9CD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389" name="Freeform 324">
                  <a:extLst>
                    <a:ext uri="{FF2B5EF4-FFF2-40B4-BE49-F238E27FC236}">
                      <a16:creationId xmlns:a16="http://schemas.microsoft.com/office/drawing/2014/main" id="{12B88D33-700E-4D67-ACCA-FC38A95B5ADC}"/>
                    </a:ext>
                  </a:extLst>
                </p:cNvPr>
                <p:cNvSpPr>
                  <a:spLocks/>
                </p:cNvSpPr>
                <p:nvPr/>
              </p:nvSpPr>
              <p:spPr bwMode="auto">
                <a:xfrm>
                  <a:off x="10836276" y="4286251"/>
                  <a:ext cx="100013" cy="103188"/>
                </a:xfrm>
                <a:custGeom>
                  <a:avLst/>
                  <a:gdLst>
                    <a:gd name="T0" fmla="*/ 24 w 28"/>
                    <a:gd name="T1" fmla="*/ 12 h 29"/>
                    <a:gd name="T2" fmla="*/ 28 w 28"/>
                    <a:gd name="T3" fmla="*/ 15 h 29"/>
                    <a:gd name="T4" fmla="*/ 5 w 28"/>
                    <a:gd name="T5" fmla="*/ 29 h 29"/>
                    <a:gd name="T6" fmla="*/ 0 w 28"/>
                    <a:gd name="T7" fmla="*/ 25 h 29"/>
                    <a:gd name="T8" fmla="*/ 10 w 28"/>
                    <a:gd name="T9" fmla="*/ 0 h 29"/>
                    <a:gd name="T10" fmla="*/ 15 w 28"/>
                    <a:gd name="T11" fmla="*/ 4 h 29"/>
                    <a:gd name="T12" fmla="*/ 8 w 28"/>
                    <a:gd name="T13" fmla="*/ 18 h 29"/>
                    <a:gd name="T14" fmla="*/ 7 w 28"/>
                    <a:gd name="T15" fmla="*/ 21 h 29"/>
                    <a:gd name="T16" fmla="*/ 6 w 28"/>
                    <a:gd name="T17" fmla="*/ 24 h 29"/>
                    <a:gd name="T18" fmla="*/ 10 w 28"/>
                    <a:gd name="T19" fmla="*/ 20 h 29"/>
                    <a:gd name="T20" fmla="*/ 24 w 28"/>
                    <a:gd name="T21" fmla="*/ 12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 h="29">
                      <a:moveTo>
                        <a:pt x="24" y="12"/>
                      </a:moveTo>
                      <a:cubicBezTo>
                        <a:pt x="28" y="15"/>
                        <a:pt x="28" y="15"/>
                        <a:pt x="28" y="15"/>
                      </a:cubicBezTo>
                      <a:cubicBezTo>
                        <a:pt x="5" y="29"/>
                        <a:pt x="5" y="29"/>
                        <a:pt x="5" y="29"/>
                      </a:cubicBezTo>
                      <a:cubicBezTo>
                        <a:pt x="0" y="25"/>
                        <a:pt x="0" y="25"/>
                        <a:pt x="0" y="25"/>
                      </a:cubicBezTo>
                      <a:cubicBezTo>
                        <a:pt x="10" y="0"/>
                        <a:pt x="10" y="0"/>
                        <a:pt x="10" y="0"/>
                      </a:cubicBezTo>
                      <a:cubicBezTo>
                        <a:pt x="15" y="4"/>
                        <a:pt x="15" y="4"/>
                        <a:pt x="15" y="4"/>
                      </a:cubicBezTo>
                      <a:cubicBezTo>
                        <a:pt x="8" y="18"/>
                        <a:pt x="8" y="18"/>
                        <a:pt x="8" y="18"/>
                      </a:cubicBezTo>
                      <a:cubicBezTo>
                        <a:pt x="8" y="19"/>
                        <a:pt x="7" y="20"/>
                        <a:pt x="7" y="21"/>
                      </a:cubicBezTo>
                      <a:cubicBezTo>
                        <a:pt x="6" y="22"/>
                        <a:pt x="6" y="23"/>
                        <a:pt x="6" y="24"/>
                      </a:cubicBezTo>
                      <a:cubicBezTo>
                        <a:pt x="6" y="23"/>
                        <a:pt x="8" y="22"/>
                        <a:pt x="10" y="20"/>
                      </a:cubicBezTo>
                      <a:lnTo>
                        <a:pt x="24" y="12"/>
                      </a:lnTo>
                      <a:close/>
                    </a:path>
                  </a:pathLst>
                </a:custGeom>
                <a:solidFill>
                  <a:srgbClr val="F9CD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390" name="Freeform 325">
                  <a:extLst>
                    <a:ext uri="{FF2B5EF4-FFF2-40B4-BE49-F238E27FC236}">
                      <a16:creationId xmlns:a16="http://schemas.microsoft.com/office/drawing/2014/main" id="{BF0EF7C9-7185-411F-9939-5A95AC4EB15E}"/>
                    </a:ext>
                  </a:extLst>
                </p:cNvPr>
                <p:cNvSpPr>
                  <a:spLocks/>
                </p:cNvSpPr>
                <p:nvPr/>
              </p:nvSpPr>
              <p:spPr bwMode="auto">
                <a:xfrm>
                  <a:off x="10887076" y="4354513"/>
                  <a:ext cx="103188" cy="103188"/>
                </a:xfrm>
                <a:custGeom>
                  <a:avLst/>
                  <a:gdLst>
                    <a:gd name="T0" fmla="*/ 22 w 65"/>
                    <a:gd name="T1" fmla="*/ 65 h 65"/>
                    <a:gd name="T2" fmla="*/ 0 w 65"/>
                    <a:gd name="T3" fmla="*/ 40 h 65"/>
                    <a:gd name="T4" fmla="*/ 40 w 65"/>
                    <a:gd name="T5" fmla="*/ 0 h 65"/>
                    <a:gd name="T6" fmla="*/ 65 w 65"/>
                    <a:gd name="T7" fmla="*/ 25 h 65"/>
                    <a:gd name="T8" fmla="*/ 56 w 65"/>
                    <a:gd name="T9" fmla="*/ 31 h 65"/>
                    <a:gd name="T10" fmla="*/ 42 w 65"/>
                    <a:gd name="T11" fmla="*/ 16 h 65"/>
                    <a:gd name="T12" fmla="*/ 33 w 65"/>
                    <a:gd name="T13" fmla="*/ 25 h 65"/>
                    <a:gd name="T14" fmla="*/ 47 w 65"/>
                    <a:gd name="T15" fmla="*/ 38 h 65"/>
                    <a:gd name="T16" fmla="*/ 40 w 65"/>
                    <a:gd name="T17" fmla="*/ 47 h 65"/>
                    <a:gd name="T18" fmla="*/ 27 w 65"/>
                    <a:gd name="T19" fmla="*/ 31 h 65"/>
                    <a:gd name="T20" fmla="*/ 16 w 65"/>
                    <a:gd name="T21" fmla="*/ 43 h 65"/>
                    <a:gd name="T22" fmla="*/ 31 w 65"/>
                    <a:gd name="T23" fmla="*/ 58 h 65"/>
                    <a:gd name="T24" fmla="*/ 22 w 65"/>
                    <a:gd name="T25" fmla="*/ 65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5" h="65">
                      <a:moveTo>
                        <a:pt x="22" y="65"/>
                      </a:moveTo>
                      <a:lnTo>
                        <a:pt x="0" y="40"/>
                      </a:lnTo>
                      <a:lnTo>
                        <a:pt x="40" y="0"/>
                      </a:lnTo>
                      <a:lnTo>
                        <a:pt x="65" y="25"/>
                      </a:lnTo>
                      <a:lnTo>
                        <a:pt x="56" y="31"/>
                      </a:lnTo>
                      <a:lnTo>
                        <a:pt x="42" y="16"/>
                      </a:lnTo>
                      <a:lnTo>
                        <a:pt x="33" y="25"/>
                      </a:lnTo>
                      <a:lnTo>
                        <a:pt x="47" y="38"/>
                      </a:lnTo>
                      <a:lnTo>
                        <a:pt x="40" y="47"/>
                      </a:lnTo>
                      <a:lnTo>
                        <a:pt x="27" y="31"/>
                      </a:lnTo>
                      <a:lnTo>
                        <a:pt x="16" y="43"/>
                      </a:lnTo>
                      <a:lnTo>
                        <a:pt x="31" y="58"/>
                      </a:lnTo>
                      <a:lnTo>
                        <a:pt x="22" y="65"/>
                      </a:lnTo>
                      <a:close/>
                    </a:path>
                  </a:pathLst>
                </a:custGeom>
                <a:solidFill>
                  <a:srgbClr val="F9CD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391" name="Freeform 326">
                  <a:extLst>
                    <a:ext uri="{FF2B5EF4-FFF2-40B4-BE49-F238E27FC236}">
                      <a16:creationId xmlns:a16="http://schemas.microsoft.com/office/drawing/2014/main" id="{E61C2C34-2338-403B-A07B-992C7992D546}"/>
                    </a:ext>
                  </a:extLst>
                </p:cNvPr>
                <p:cNvSpPr>
                  <a:spLocks noEditPoints="1"/>
                </p:cNvSpPr>
                <p:nvPr/>
              </p:nvSpPr>
              <p:spPr bwMode="auto">
                <a:xfrm>
                  <a:off x="10936288" y="4411663"/>
                  <a:ext cx="100013" cy="117475"/>
                </a:xfrm>
                <a:custGeom>
                  <a:avLst/>
                  <a:gdLst>
                    <a:gd name="T0" fmla="*/ 11 w 28"/>
                    <a:gd name="T1" fmla="*/ 15 h 33"/>
                    <a:gd name="T2" fmla="*/ 4 w 28"/>
                    <a:gd name="T3" fmla="*/ 21 h 33"/>
                    <a:gd name="T4" fmla="*/ 0 w 28"/>
                    <a:gd name="T5" fmla="*/ 17 h 33"/>
                    <a:gd name="T6" fmla="*/ 20 w 28"/>
                    <a:gd name="T7" fmla="*/ 0 h 33"/>
                    <a:gd name="T8" fmla="*/ 25 w 28"/>
                    <a:gd name="T9" fmla="*/ 6 h 33"/>
                    <a:gd name="T10" fmla="*/ 28 w 28"/>
                    <a:gd name="T11" fmla="*/ 13 h 33"/>
                    <a:gd name="T12" fmla="*/ 25 w 28"/>
                    <a:gd name="T13" fmla="*/ 19 h 33"/>
                    <a:gd name="T14" fmla="*/ 21 w 28"/>
                    <a:gd name="T15" fmla="*/ 21 h 33"/>
                    <a:gd name="T16" fmla="*/ 17 w 28"/>
                    <a:gd name="T17" fmla="*/ 20 h 33"/>
                    <a:gd name="T18" fmla="*/ 13 w 28"/>
                    <a:gd name="T19" fmla="*/ 33 h 33"/>
                    <a:gd name="T20" fmla="*/ 9 w 28"/>
                    <a:gd name="T21" fmla="*/ 28 h 33"/>
                    <a:gd name="T22" fmla="*/ 13 w 28"/>
                    <a:gd name="T23" fmla="*/ 17 h 33"/>
                    <a:gd name="T24" fmla="*/ 11 w 28"/>
                    <a:gd name="T25" fmla="*/ 15 h 33"/>
                    <a:gd name="T26" fmla="*/ 15 w 28"/>
                    <a:gd name="T27" fmla="*/ 12 h 33"/>
                    <a:gd name="T28" fmla="*/ 16 w 28"/>
                    <a:gd name="T29" fmla="*/ 13 h 33"/>
                    <a:gd name="T30" fmla="*/ 19 w 28"/>
                    <a:gd name="T31" fmla="*/ 16 h 33"/>
                    <a:gd name="T32" fmla="*/ 22 w 28"/>
                    <a:gd name="T33" fmla="*/ 15 h 33"/>
                    <a:gd name="T34" fmla="*/ 23 w 28"/>
                    <a:gd name="T35" fmla="*/ 12 h 33"/>
                    <a:gd name="T36" fmla="*/ 21 w 28"/>
                    <a:gd name="T37" fmla="*/ 9 h 33"/>
                    <a:gd name="T38" fmla="*/ 20 w 28"/>
                    <a:gd name="T39" fmla="*/ 7 h 33"/>
                    <a:gd name="T40" fmla="*/ 15 w 28"/>
                    <a:gd name="T41" fmla="*/ 12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8" h="33">
                      <a:moveTo>
                        <a:pt x="11" y="15"/>
                      </a:moveTo>
                      <a:cubicBezTo>
                        <a:pt x="4" y="21"/>
                        <a:pt x="4" y="21"/>
                        <a:pt x="4" y="21"/>
                      </a:cubicBezTo>
                      <a:cubicBezTo>
                        <a:pt x="0" y="17"/>
                        <a:pt x="0" y="17"/>
                        <a:pt x="0" y="17"/>
                      </a:cubicBezTo>
                      <a:cubicBezTo>
                        <a:pt x="20" y="0"/>
                        <a:pt x="20" y="0"/>
                        <a:pt x="20" y="0"/>
                      </a:cubicBezTo>
                      <a:cubicBezTo>
                        <a:pt x="25" y="6"/>
                        <a:pt x="25" y="6"/>
                        <a:pt x="25" y="6"/>
                      </a:cubicBezTo>
                      <a:cubicBezTo>
                        <a:pt x="27" y="9"/>
                        <a:pt x="28" y="11"/>
                        <a:pt x="28" y="13"/>
                      </a:cubicBezTo>
                      <a:cubicBezTo>
                        <a:pt x="28" y="15"/>
                        <a:pt x="27" y="17"/>
                        <a:pt x="25" y="19"/>
                      </a:cubicBezTo>
                      <a:cubicBezTo>
                        <a:pt x="24" y="20"/>
                        <a:pt x="23" y="20"/>
                        <a:pt x="21" y="21"/>
                      </a:cubicBezTo>
                      <a:cubicBezTo>
                        <a:pt x="20" y="21"/>
                        <a:pt x="19" y="20"/>
                        <a:pt x="17" y="20"/>
                      </a:cubicBezTo>
                      <a:cubicBezTo>
                        <a:pt x="15" y="26"/>
                        <a:pt x="14" y="31"/>
                        <a:pt x="13" y="33"/>
                      </a:cubicBezTo>
                      <a:cubicBezTo>
                        <a:pt x="9" y="28"/>
                        <a:pt x="9" y="28"/>
                        <a:pt x="9" y="28"/>
                      </a:cubicBezTo>
                      <a:cubicBezTo>
                        <a:pt x="13" y="17"/>
                        <a:pt x="13" y="17"/>
                        <a:pt x="13" y="17"/>
                      </a:cubicBezTo>
                      <a:lnTo>
                        <a:pt x="11" y="15"/>
                      </a:lnTo>
                      <a:close/>
                      <a:moveTo>
                        <a:pt x="15" y="12"/>
                      </a:moveTo>
                      <a:cubicBezTo>
                        <a:pt x="16" y="13"/>
                        <a:pt x="16" y="13"/>
                        <a:pt x="16" y="13"/>
                      </a:cubicBezTo>
                      <a:cubicBezTo>
                        <a:pt x="17" y="15"/>
                        <a:pt x="18" y="15"/>
                        <a:pt x="19" y="16"/>
                      </a:cubicBezTo>
                      <a:cubicBezTo>
                        <a:pt x="20" y="16"/>
                        <a:pt x="21" y="16"/>
                        <a:pt x="22" y="15"/>
                      </a:cubicBezTo>
                      <a:cubicBezTo>
                        <a:pt x="23" y="14"/>
                        <a:pt x="23" y="13"/>
                        <a:pt x="23" y="12"/>
                      </a:cubicBezTo>
                      <a:cubicBezTo>
                        <a:pt x="23" y="11"/>
                        <a:pt x="22" y="10"/>
                        <a:pt x="21" y="9"/>
                      </a:cubicBezTo>
                      <a:cubicBezTo>
                        <a:pt x="20" y="7"/>
                        <a:pt x="20" y="7"/>
                        <a:pt x="20" y="7"/>
                      </a:cubicBezTo>
                      <a:lnTo>
                        <a:pt x="15" y="12"/>
                      </a:lnTo>
                      <a:close/>
                    </a:path>
                  </a:pathLst>
                </a:custGeom>
                <a:solidFill>
                  <a:srgbClr val="F9CD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392" name="Freeform 327">
                  <a:extLst>
                    <a:ext uri="{FF2B5EF4-FFF2-40B4-BE49-F238E27FC236}">
                      <a16:creationId xmlns:a16="http://schemas.microsoft.com/office/drawing/2014/main" id="{6FAE4385-4A1D-4C7F-AC78-07B86C293DF0}"/>
                    </a:ext>
                  </a:extLst>
                </p:cNvPr>
                <p:cNvSpPr>
                  <a:spLocks/>
                </p:cNvSpPr>
                <p:nvPr/>
              </p:nvSpPr>
              <p:spPr bwMode="auto">
                <a:xfrm>
                  <a:off x="11001376" y="4475163"/>
                  <a:ext cx="98425" cy="93663"/>
                </a:xfrm>
                <a:custGeom>
                  <a:avLst/>
                  <a:gdLst>
                    <a:gd name="T0" fmla="*/ 6 w 62"/>
                    <a:gd name="T1" fmla="*/ 59 h 59"/>
                    <a:gd name="T2" fmla="*/ 0 w 62"/>
                    <a:gd name="T3" fmla="*/ 47 h 59"/>
                    <a:gd name="T4" fmla="*/ 38 w 62"/>
                    <a:gd name="T5" fmla="*/ 20 h 59"/>
                    <a:gd name="T6" fmla="*/ 29 w 62"/>
                    <a:gd name="T7" fmla="*/ 7 h 59"/>
                    <a:gd name="T8" fmla="*/ 38 w 62"/>
                    <a:gd name="T9" fmla="*/ 0 h 59"/>
                    <a:gd name="T10" fmla="*/ 62 w 62"/>
                    <a:gd name="T11" fmla="*/ 36 h 59"/>
                    <a:gd name="T12" fmla="*/ 53 w 62"/>
                    <a:gd name="T13" fmla="*/ 43 h 59"/>
                    <a:gd name="T14" fmla="*/ 44 w 62"/>
                    <a:gd name="T15" fmla="*/ 29 h 59"/>
                    <a:gd name="T16" fmla="*/ 6 w 62"/>
                    <a:gd name="T17" fmla="*/ 59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59">
                      <a:moveTo>
                        <a:pt x="6" y="59"/>
                      </a:moveTo>
                      <a:lnTo>
                        <a:pt x="0" y="47"/>
                      </a:lnTo>
                      <a:lnTo>
                        <a:pt x="38" y="20"/>
                      </a:lnTo>
                      <a:lnTo>
                        <a:pt x="29" y="7"/>
                      </a:lnTo>
                      <a:lnTo>
                        <a:pt x="38" y="0"/>
                      </a:lnTo>
                      <a:lnTo>
                        <a:pt x="62" y="36"/>
                      </a:lnTo>
                      <a:lnTo>
                        <a:pt x="53" y="43"/>
                      </a:lnTo>
                      <a:lnTo>
                        <a:pt x="44" y="29"/>
                      </a:lnTo>
                      <a:lnTo>
                        <a:pt x="6" y="59"/>
                      </a:lnTo>
                      <a:close/>
                    </a:path>
                  </a:pathLst>
                </a:custGeom>
                <a:solidFill>
                  <a:srgbClr val="F9CD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393" name="Freeform 328">
                  <a:extLst>
                    <a:ext uri="{FF2B5EF4-FFF2-40B4-BE49-F238E27FC236}">
                      <a16:creationId xmlns:a16="http://schemas.microsoft.com/office/drawing/2014/main" id="{7DCC88FB-1AFC-4443-B835-E374652F0A44}"/>
                    </a:ext>
                  </a:extLst>
                </p:cNvPr>
                <p:cNvSpPr>
                  <a:spLocks/>
                </p:cNvSpPr>
                <p:nvPr/>
              </p:nvSpPr>
              <p:spPr bwMode="auto">
                <a:xfrm>
                  <a:off x="11047413" y="4546601"/>
                  <a:ext cx="103188" cy="88900"/>
                </a:xfrm>
                <a:custGeom>
                  <a:avLst/>
                  <a:gdLst>
                    <a:gd name="T0" fmla="*/ 31 w 65"/>
                    <a:gd name="T1" fmla="*/ 34 h 56"/>
                    <a:gd name="T2" fmla="*/ 58 w 65"/>
                    <a:gd name="T3" fmla="*/ 32 h 56"/>
                    <a:gd name="T4" fmla="*/ 65 w 65"/>
                    <a:gd name="T5" fmla="*/ 43 h 56"/>
                    <a:gd name="T6" fmla="*/ 24 w 65"/>
                    <a:gd name="T7" fmla="*/ 45 h 56"/>
                    <a:gd name="T8" fmla="*/ 6 w 65"/>
                    <a:gd name="T9" fmla="*/ 56 h 56"/>
                    <a:gd name="T10" fmla="*/ 0 w 65"/>
                    <a:gd name="T11" fmla="*/ 45 h 56"/>
                    <a:gd name="T12" fmla="*/ 18 w 65"/>
                    <a:gd name="T13" fmla="*/ 34 h 56"/>
                    <a:gd name="T14" fmla="*/ 40 w 65"/>
                    <a:gd name="T15" fmla="*/ 0 h 56"/>
                    <a:gd name="T16" fmla="*/ 47 w 65"/>
                    <a:gd name="T17" fmla="*/ 11 h 56"/>
                    <a:gd name="T18" fmla="*/ 31 w 65"/>
                    <a:gd name="T19" fmla="*/ 34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5" h="56">
                      <a:moveTo>
                        <a:pt x="31" y="34"/>
                      </a:moveTo>
                      <a:lnTo>
                        <a:pt x="58" y="32"/>
                      </a:lnTo>
                      <a:lnTo>
                        <a:pt x="65" y="43"/>
                      </a:lnTo>
                      <a:lnTo>
                        <a:pt x="24" y="45"/>
                      </a:lnTo>
                      <a:lnTo>
                        <a:pt x="6" y="56"/>
                      </a:lnTo>
                      <a:lnTo>
                        <a:pt x="0" y="45"/>
                      </a:lnTo>
                      <a:lnTo>
                        <a:pt x="18" y="34"/>
                      </a:lnTo>
                      <a:lnTo>
                        <a:pt x="40" y="0"/>
                      </a:lnTo>
                      <a:lnTo>
                        <a:pt x="47" y="11"/>
                      </a:lnTo>
                      <a:lnTo>
                        <a:pt x="31" y="34"/>
                      </a:lnTo>
                      <a:close/>
                    </a:path>
                  </a:pathLst>
                </a:custGeom>
                <a:solidFill>
                  <a:srgbClr val="F9CD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394" name="Freeform 329">
                  <a:extLst>
                    <a:ext uri="{FF2B5EF4-FFF2-40B4-BE49-F238E27FC236}">
                      <a16:creationId xmlns:a16="http://schemas.microsoft.com/office/drawing/2014/main" id="{A9DF0BE7-A9AD-4557-85A5-0032C5EB887F}"/>
                    </a:ext>
                  </a:extLst>
                </p:cNvPr>
                <p:cNvSpPr>
                  <a:spLocks/>
                </p:cNvSpPr>
                <p:nvPr/>
              </p:nvSpPr>
              <p:spPr bwMode="auto">
                <a:xfrm>
                  <a:off x="10517188" y="5946776"/>
                  <a:ext cx="52388" cy="92075"/>
                </a:xfrm>
                <a:custGeom>
                  <a:avLst/>
                  <a:gdLst>
                    <a:gd name="T0" fmla="*/ 22 w 33"/>
                    <a:gd name="T1" fmla="*/ 58 h 58"/>
                    <a:gd name="T2" fmla="*/ 0 w 33"/>
                    <a:gd name="T3" fmla="*/ 4 h 58"/>
                    <a:gd name="T4" fmla="*/ 11 w 33"/>
                    <a:gd name="T5" fmla="*/ 0 h 58"/>
                    <a:gd name="T6" fmla="*/ 33 w 33"/>
                    <a:gd name="T7" fmla="*/ 54 h 58"/>
                    <a:gd name="T8" fmla="*/ 22 w 33"/>
                    <a:gd name="T9" fmla="*/ 58 h 58"/>
                  </a:gdLst>
                  <a:ahLst/>
                  <a:cxnLst>
                    <a:cxn ang="0">
                      <a:pos x="T0" y="T1"/>
                    </a:cxn>
                    <a:cxn ang="0">
                      <a:pos x="T2" y="T3"/>
                    </a:cxn>
                    <a:cxn ang="0">
                      <a:pos x="T4" y="T5"/>
                    </a:cxn>
                    <a:cxn ang="0">
                      <a:pos x="T6" y="T7"/>
                    </a:cxn>
                    <a:cxn ang="0">
                      <a:pos x="T8" y="T9"/>
                    </a:cxn>
                  </a:cxnLst>
                  <a:rect l="0" t="0" r="r" b="b"/>
                  <a:pathLst>
                    <a:path w="33" h="58">
                      <a:moveTo>
                        <a:pt x="22" y="58"/>
                      </a:moveTo>
                      <a:lnTo>
                        <a:pt x="0" y="4"/>
                      </a:lnTo>
                      <a:lnTo>
                        <a:pt x="11" y="0"/>
                      </a:lnTo>
                      <a:lnTo>
                        <a:pt x="33" y="54"/>
                      </a:lnTo>
                      <a:lnTo>
                        <a:pt x="22" y="58"/>
                      </a:lnTo>
                      <a:close/>
                    </a:path>
                  </a:pathLst>
                </a:custGeom>
                <a:solidFill>
                  <a:srgbClr val="F9CD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395" name="Freeform 330">
                  <a:extLst>
                    <a:ext uri="{FF2B5EF4-FFF2-40B4-BE49-F238E27FC236}">
                      <a16:creationId xmlns:a16="http://schemas.microsoft.com/office/drawing/2014/main" id="{6AAA360A-C8FA-4933-A275-F00E552A4836}"/>
                    </a:ext>
                  </a:extLst>
                </p:cNvPr>
                <p:cNvSpPr>
                  <a:spLocks/>
                </p:cNvSpPr>
                <p:nvPr/>
              </p:nvSpPr>
              <p:spPr bwMode="auto">
                <a:xfrm>
                  <a:off x="10555288" y="5903913"/>
                  <a:ext cx="111125" cy="117475"/>
                </a:xfrm>
                <a:custGeom>
                  <a:avLst/>
                  <a:gdLst>
                    <a:gd name="T0" fmla="*/ 31 w 31"/>
                    <a:gd name="T1" fmla="*/ 23 h 33"/>
                    <a:gd name="T2" fmla="*/ 25 w 31"/>
                    <a:gd name="T3" fmla="*/ 26 h 33"/>
                    <a:gd name="T4" fmla="*/ 7 w 31"/>
                    <a:gd name="T5" fmla="*/ 14 h 33"/>
                    <a:gd name="T6" fmla="*/ 6 w 31"/>
                    <a:gd name="T7" fmla="*/ 14 h 33"/>
                    <a:gd name="T8" fmla="*/ 10 w 31"/>
                    <a:gd name="T9" fmla="*/ 20 h 33"/>
                    <a:gd name="T10" fmla="*/ 15 w 31"/>
                    <a:gd name="T11" fmla="*/ 31 h 33"/>
                    <a:gd name="T12" fmla="*/ 11 w 31"/>
                    <a:gd name="T13" fmla="*/ 33 h 33"/>
                    <a:gd name="T14" fmla="*/ 0 w 31"/>
                    <a:gd name="T15" fmla="*/ 10 h 33"/>
                    <a:gd name="T16" fmla="*/ 6 w 31"/>
                    <a:gd name="T17" fmla="*/ 7 h 33"/>
                    <a:gd name="T18" fmla="*/ 24 w 31"/>
                    <a:gd name="T19" fmla="*/ 20 h 33"/>
                    <a:gd name="T20" fmla="*/ 24 w 31"/>
                    <a:gd name="T21" fmla="*/ 20 h 33"/>
                    <a:gd name="T22" fmla="*/ 21 w 31"/>
                    <a:gd name="T23" fmla="*/ 13 h 33"/>
                    <a:gd name="T24" fmla="*/ 16 w 31"/>
                    <a:gd name="T25" fmla="*/ 2 h 33"/>
                    <a:gd name="T26" fmla="*/ 20 w 31"/>
                    <a:gd name="T27" fmla="*/ 0 h 33"/>
                    <a:gd name="T28" fmla="*/ 31 w 31"/>
                    <a:gd name="T29" fmla="*/ 2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 h="33">
                      <a:moveTo>
                        <a:pt x="31" y="23"/>
                      </a:moveTo>
                      <a:cubicBezTo>
                        <a:pt x="25" y="26"/>
                        <a:pt x="25" y="26"/>
                        <a:pt x="25" y="26"/>
                      </a:cubicBezTo>
                      <a:cubicBezTo>
                        <a:pt x="7" y="14"/>
                        <a:pt x="7" y="14"/>
                        <a:pt x="7" y="14"/>
                      </a:cubicBezTo>
                      <a:cubicBezTo>
                        <a:pt x="6" y="14"/>
                        <a:pt x="6" y="14"/>
                        <a:pt x="6" y="14"/>
                      </a:cubicBezTo>
                      <a:cubicBezTo>
                        <a:pt x="8" y="17"/>
                        <a:pt x="9" y="19"/>
                        <a:pt x="10" y="20"/>
                      </a:cubicBezTo>
                      <a:cubicBezTo>
                        <a:pt x="15" y="31"/>
                        <a:pt x="15" y="31"/>
                        <a:pt x="15" y="31"/>
                      </a:cubicBezTo>
                      <a:cubicBezTo>
                        <a:pt x="11" y="33"/>
                        <a:pt x="11" y="33"/>
                        <a:pt x="11" y="33"/>
                      </a:cubicBezTo>
                      <a:cubicBezTo>
                        <a:pt x="0" y="10"/>
                        <a:pt x="0" y="10"/>
                        <a:pt x="0" y="10"/>
                      </a:cubicBezTo>
                      <a:cubicBezTo>
                        <a:pt x="6" y="7"/>
                        <a:pt x="6" y="7"/>
                        <a:pt x="6" y="7"/>
                      </a:cubicBezTo>
                      <a:cubicBezTo>
                        <a:pt x="24" y="20"/>
                        <a:pt x="24" y="20"/>
                        <a:pt x="24" y="20"/>
                      </a:cubicBezTo>
                      <a:cubicBezTo>
                        <a:pt x="24" y="20"/>
                        <a:pt x="24" y="20"/>
                        <a:pt x="24" y="20"/>
                      </a:cubicBezTo>
                      <a:cubicBezTo>
                        <a:pt x="23" y="17"/>
                        <a:pt x="22" y="15"/>
                        <a:pt x="21" y="13"/>
                      </a:cubicBezTo>
                      <a:cubicBezTo>
                        <a:pt x="16" y="2"/>
                        <a:pt x="16" y="2"/>
                        <a:pt x="16" y="2"/>
                      </a:cubicBezTo>
                      <a:cubicBezTo>
                        <a:pt x="20" y="0"/>
                        <a:pt x="20" y="0"/>
                        <a:pt x="20" y="0"/>
                      </a:cubicBezTo>
                      <a:lnTo>
                        <a:pt x="31" y="23"/>
                      </a:lnTo>
                      <a:close/>
                    </a:path>
                  </a:pathLst>
                </a:custGeom>
                <a:solidFill>
                  <a:srgbClr val="F9CD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396" name="Freeform 331">
                  <a:extLst>
                    <a:ext uri="{FF2B5EF4-FFF2-40B4-BE49-F238E27FC236}">
                      <a16:creationId xmlns:a16="http://schemas.microsoft.com/office/drawing/2014/main" id="{44029DD2-F512-46CF-A0CB-EA908AC3A9F8}"/>
                    </a:ext>
                  </a:extLst>
                </p:cNvPr>
                <p:cNvSpPr>
                  <a:spLocks/>
                </p:cNvSpPr>
                <p:nvPr/>
              </p:nvSpPr>
              <p:spPr bwMode="auto">
                <a:xfrm>
                  <a:off x="10644188" y="5864226"/>
                  <a:ext cx="93663" cy="107950"/>
                </a:xfrm>
                <a:custGeom>
                  <a:avLst/>
                  <a:gdLst>
                    <a:gd name="T0" fmla="*/ 59 w 59"/>
                    <a:gd name="T1" fmla="*/ 50 h 68"/>
                    <a:gd name="T2" fmla="*/ 30 w 59"/>
                    <a:gd name="T3" fmla="*/ 68 h 68"/>
                    <a:gd name="T4" fmla="*/ 0 w 59"/>
                    <a:gd name="T5" fmla="*/ 18 h 68"/>
                    <a:gd name="T6" fmla="*/ 27 w 59"/>
                    <a:gd name="T7" fmla="*/ 0 h 68"/>
                    <a:gd name="T8" fmla="*/ 34 w 59"/>
                    <a:gd name="T9" fmla="*/ 9 h 68"/>
                    <a:gd name="T10" fmla="*/ 16 w 59"/>
                    <a:gd name="T11" fmla="*/ 20 h 68"/>
                    <a:gd name="T12" fmla="*/ 23 w 59"/>
                    <a:gd name="T13" fmla="*/ 32 h 68"/>
                    <a:gd name="T14" fmla="*/ 39 w 59"/>
                    <a:gd name="T15" fmla="*/ 20 h 68"/>
                    <a:gd name="T16" fmla="*/ 45 w 59"/>
                    <a:gd name="T17" fmla="*/ 29 h 68"/>
                    <a:gd name="T18" fmla="*/ 27 w 59"/>
                    <a:gd name="T19" fmla="*/ 41 h 68"/>
                    <a:gd name="T20" fmla="*/ 36 w 59"/>
                    <a:gd name="T21" fmla="*/ 52 h 68"/>
                    <a:gd name="T22" fmla="*/ 54 w 59"/>
                    <a:gd name="T23" fmla="*/ 41 h 68"/>
                    <a:gd name="T24" fmla="*/ 59 w 59"/>
                    <a:gd name="T25" fmla="*/ 5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9" h="68">
                      <a:moveTo>
                        <a:pt x="59" y="50"/>
                      </a:moveTo>
                      <a:lnTo>
                        <a:pt x="30" y="68"/>
                      </a:lnTo>
                      <a:lnTo>
                        <a:pt x="0" y="18"/>
                      </a:lnTo>
                      <a:lnTo>
                        <a:pt x="27" y="0"/>
                      </a:lnTo>
                      <a:lnTo>
                        <a:pt x="34" y="9"/>
                      </a:lnTo>
                      <a:lnTo>
                        <a:pt x="16" y="20"/>
                      </a:lnTo>
                      <a:lnTo>
                        <a:pt x="23" y="32"/>
                      </a:lnTo>
                      <a:lnTo>
                        <a:pt x="39" y="20"/>
                      </a:lnTo>
                      <a:lnTo>
                        <a:pt x="45" y="29"/>
                      </a:lnTo>
                      <a:lnTo>
                        <a:pt x="27" y="41"/>
                      </a:lnTo>
                      <a:lnTo>
                        <a:pt x="36" y="52"/>
                      </a:lnTo>
                      <a:lnTo>
                        <a:pt x="54" y="41"/>
                      </a:lnTo>
                      <a:lnTo>
                        <a:pt x="59" y="50"/>
                      </a:lnTo>
                      <a:close/>
                    </a:path>
                  </a:pathLst>
                </a:custGeom>
                <a:solidFill>
                  <a:srgbClr val="F9CD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397" name="Freeform 332">
                  <a:extLst>
                    <a:ext uri="{FF2B5EF4-FFF2-40B4-BE49-F238E27FC236}">
                      <a16:creationId xmlns:a16="http://schemas.microsoft.com/office/drawing/2014/main" id="{8692A64B-D6B6-45B2-8CEC-01291E2E7996}"/>
                    </a:ext>
                  </a:extLst>
                </p:cNvPr>
                <p:cNvSpPr>
                  <a:spLocks noEditPoints="1"/>
                </p:cNvSpPr>
                <p:nvPr/>
              </p:nvSpPr>
              <p:spPr bwMode="auto">
                <a:xfrm>
                  <a:off x="10712451" y="5821363"/>
                  <a:ext cx="123825" cy="96838"/>
                </a:xfrm>
                <a:custGeom>
                  <a:avLst/>
                  <a:gdLst>
                    <a:gd name="T0" fmla="*/ 24 w 35"/>
                    <a:gd name="T1" fmla="*/ 6 h 27"/>
                    <a:gd name="T2" fmla="*/ 27 w 35"/>
                    <a:gd name="T3" fmla="*/ 13 h 27"/>
                    <a:gd name="T4" fmla="*/ 26 w 35"/>
                    <a:gd name="T5" fmla="*/ 19 h 27"/>
                    <a:gd name="T6" fmla="*/ 35 w 35"/>
                    <a:gd name="T7" fmla="*/ 21 h 27"/>
                    <a:gd name="T8" fmla="*/ 29 w 35"/>
                    <a:gd name="T9" fmla="*/ 25 h 27"/>
                    <a:gd name="T10" fmla="*/ 22 w 35"/>
                    <a:gd name="T11" fmla="*/ 24 h 27"/>
                    <a:gd name="T12" fmla="*/ 22 w 35"/>
                    <a:gd name="T13" fmla="*/ 24 h 27"/>
                    <a:gd name="T14" fmla="*/ 13 w 35"/>
                    <a:gd name="T15" fmla="*/ 27 h 27"/>
                    <a:gd name="T16" fmla="*/ 4 w 35"/>
                    <a:gd name="T17" fmla="*/ 21 h 27"/>
                    <a:gd name="T18" fmla="*/ 1 w 35"/>
                    <a:gd name="T19" fmla="*/ 11 h 27"/>
                    <a:gd name="T20" fmla="*/ 6 w 35"/>
                    <a:gd name="T21" fmla="*/ 3 h 27"/>
                    <a:gd name="T22" fmla="*/ 15 w 35"/>
                    <a:gd name="T23" fmla="*/ 0 h 27"/>
                    <a:gd name="T24" fmla="*/ 24 w 35"/>
                    <a:gd name="T25" fmla="*/ 6 h 27"/>
                    <a:gd name="T26" fmla="*/ 9 w 35"/>
                    <a:gd name="T27" fmla="*/ 17 h 27"/>
                    <a:gd name="T28" fmla="*/ 14 w 35"/>
                    <a:gd name="T29" fmla="*/ 22 h 27"/>
                    <a:gd name="T30" fmla="*/ 19 w 35"/>
                    <a:gd name="T31" fmla="*/ 20 h 27"/>
                    <a:gd name="T32" fmla="*/ 19 w 35"/>
                    <a:gd name="T33" fmla="*/ 9 h 27"/>
                    <a:gd name="T34" fmla="*/ 9 w 35"/>
                    <a:gd name="T35" fmla="*/ 7 h 27"/>
                    <a:gd name="T36" fmla="*/ 6 w 35"/>
                    <a:gd name="T37" fmla="*/ 11 h 27"/>
                    <a:gd name="T38" fmla="*/ 9 w 35"/>
                    <a:gd name="T39" fmla="*/ 1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5" h="27">
                      <a:moveTo>
                        <a:pt x="24" y="6"/>
                      </a:moveTo>
                      <a:cubicBezTo>
                        <a:pt x="25" y="8"/>
                        <a:pt x="26" y="11"/>
                        <a:pt x="27" y="13"/>
                      </a:cubicBezTo>
                      <a:cubicBezTo>
                        <a:pt x="27" y="15"/>
                        <a:pt x="27" y="17"/>
                        <a:pt x="26" y="19"/>
                      </a:cubicBezTo>
                      <a:cubicBezTo>
                        <a:pt x="35" y="21"/>
                        <a:pt x="35" y="21"/>
                        <a:pt x="35" y="21"/>
                      </a:cubicBezTo>
                      <a:cubicBezTo>
                        <a:pt x="29" y="25"/>
                        <a:pt x="29" y="25"/>
                        <a:pt x="29" y="25"/>
                      </a:cubicBezTo>
                      <a:cubicBezTo>
                        <a:pt x="22" y="24"/>
                        <a:pt x="22" y="24"/>
                        <a:pt x="22" y="24"/>
                      </a:cubicBezTo>
                      <a:cubicBezTo>
                        <a:pt x="22" y="24"/>
                        <a:pt x="22" y="24"/>
                        <a:pt x="22" y="24"/>
                      </a:cubicBezTo>
                      <a:cubicBezTo>
                        <a:pt x="19" y="26"/>
                        <a:pt x="16" y="27"/>
                        <a:pt x="13" y="27"/>
                      </a:cubicBezTo>
                      <a:cubicBezTo>
                        <a:pt x="9" y="26"/>
                        <a:pt x="7" y="24"/>
                        <a:pt x="4" y="21"/>
                      </a:cubicBezTo>
                      <a:cubicBezTo>
                        <a:pt x="1" y="17"/>
                        <a:pt x="0" y="14"/>
                        <a:pt x="1" y="11"/>
                      </a:cubicBezTo>
                      <a:cubicBezTo>
                        <a:pt x="1" y="8"/>
                        <a:pt x="3" y="5"/>
                        <a:pt x="6" y="3"/>
                      </a:cubicBezTo>
                      <a:cubicBezTo>
                        <a:pt x="9" y="1"/>
                        <a:pt x="12" y="0"/>
                        <a:pt x="15" y="0"/>
                      </a:cubicBezTo>
                      <a:cubicBezTo>
                        <a:pt x="18" y="1"/>
                        <a:pt x="21" y="3"/>
                        <a:pt x="24" y="6"/>
                      </a:cubicBezTo>
                      <a:close/>
                      <a:moveTo>
                        <a:pt x="9" y="17"/>
                      </a:moveTo>
                      <a:cubicBezTo>
                        <a:pt x="10" y="20"/>
                        <a:pt x="12" y="21"/>
                        <a:pt x="14" y="22"/>
                      </a:cubicBezTo>
                      <a:cubicBezTo>
                        <a:pt x="16" y="22"/>
                        <a:pt x="17" y="22"/>
                        <a:pt x="19" y="20"/>
                      </a:cubicBezTo>
                      <a:cubicBezTo>
                        <a:pt x="23" y="18"/>
                        <a:pt x="23" y="14"/>
                        <a:pt x="19" y="9"/>
                      </a:cubicBezTo>
                      <a:cubicBezTo>
                        <a:pt x="15" y="5"/>
                        <a:pt x="12" y="4"/>
                        <a:pt x="9" y="7"/>
                      </a:cubicBezTo>
                      <a:cubicBezTo>
                        <a:pt x="7" y="8"/>
                        <a:pt x="6" y="9"/>
                        <a:pt x="6" y="11"/>
                      </a:cubicBezTo>
                      <a:cubicBezTo>
                        <a:pt x="6" y="13"/>
                        <a:pt x="7" y="15"/>
                        <a:pt x="9" y="17"/>
                      </a:cubicBezTo>
                      <a:close/>
                    </a:path>
                  </a:pathLst>
                </a:custGeom>
                <a:solidFill>
                  <a:srgbClr val="F9CD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398" name="Freeform 333">
                  <a:extLst>
                    <a:ext uri="{FF2B5EF4-FFF2-40B4-BE49-F238E27FC236}">
                      <a16:creationId xmlns:a16="http://schemas.microsoft.com/office/drawing/2014/main" id="{A5B7F81A-4C05-45FF-8E54-E10C86ACE135}"/>
                    </a:ext>
                  </a:extLst>
                </p:cNvPr>
                <p:cNvSpPr>
                  <a:spLocks/>
                </p:cNvSpPr>
                <p:nvPr/>
              </p:nvSpPr>
              <p:spPr bwMode="auto">
                <a:xfrm>
                  <a:off x="10780713" y="5746751"/>
                  <a:ext cx="103188" cy="103188"/>
                </a:xfrm>
                <a:custGeom>
                  <a:avLst/>
                  <a:gdLst>
                    <a:gd name="T0" fmla="*/ 15 w 29"/>
                    <a:gd name="T1" fmla="*/ 0 h 29"/>
                    <a:gd name="T2" fmla="*/ 27 w 29"/>
                    <a:gd name="T3" fmla="*/ 12 h 29"/>
                    <a:gd name="T4" fmla="*/ 29 w 29"/>
                    <a:gd name="T5" fmla="*/ 16 h 29"/>
                    <a:gd name="T6" fmla="*/ 29 w 29"/>
                    <a:gd name="T7" fmla="*/ 21 h 29"/>
                    <a:gd name="T8" fmla="*/ 25 w 29"/>
                    <a:gd name="T9" fmla="*/ 26 h 29"/>
                    <a:gd name="T10" fmla="*/ 18 w 29"/>
                    <a:gd name="T11" fmla="*/ 29 h 29"/>
                    <a:gd name="T12" fmla="*/ 11 w 29"/>
                    <a:gd name="T13" fmla="*/ 26 h 29"/>
                    <a:gd name="T14" fmla="*/ 0 w 29"/>
                    <a:gd name="T15" fmla="*/ 14 h 29"/>
                    <a:gd name="T16" fmla="*/ 4 w 29"/>
                    <a:gd name="T17" fmla="*/ 10 h 29"/>
                    <a:gd name="T18" fmla="*/ 15 w 29"/>
                    <a:gd name="T19" fmla="*/ 22 h 29"/>
                    <a:gd name="T20" fmla="*/ 19 w 29"/>
                    <a:gd name="T21" fmla="*/ 24 h 29"/>
                    <a:gd name="T22" fmla="*/ 22 w 29"/>
                    <a:gd name="T23" fmla="*/ 22 h 29"/>
                    <a:gd name="T24" fmla="*/ 24 w 29"/>
                    <a:gd name="T25" fmla="*/ 19 h 29"/>
                    <a:gd name="T26" fmla="*/ 22 w 29"/>
                    <a:gd name="T27" fmla="*/ 15 h 29"/>
                    <a:gd name="T28" fmla="*/ 11 w 29"/>
                    <a:gd name="T29" fmla="*/ 3 h 29"/>
                    <a:gd name="T30" fmla="*/ 15 w 29"/>
                    <a:gd name="T31"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9" h="29">
                      <a:moveTo>
                        <a:pt x="15" y="0"/>
                      </a:moveTo>
                      <a:cubicBezTo>
                        <a:pt x="27" y="12"/>
                        <a:pt x="27" y="12"/>
                        <a:pt x="27" y="12"/>
                      </a:cubicBezTo>
                      <a:cubicBezTo>
                        <a:pt x="28" y="13"/>
                        <a:pt x="29" y="14"/>
                        <a:pt x="29" y="16"/>
                      </a:cubicBezTo>
                      <a:cubicBezTo>
                        <a:pt x="29" y="18"/>
                        <a:pt x="29" y="19"/>
                        <a:pt x="29" y="21"/>
                      </a:cubicBezTo>
                      <a:cubicBezTo>
                        <a:pt x="28" y="23"/>
                        <a:pt x="27" y="24"/>
                        <a:pt x="25" y="26"/>
                      </a:cubicBezTo>
                      <a:cubicBezTo>
                        <a:pt x="23" y="28"/>
                        <a:pt x="21" y="29"/>
                        <a:pt x="18" y="29"/>
                      </a:cubicBezTo>
                      <a:cubicBezTo>
                        <a:pt x="16" y="29"/>
                        <a:pt x="13" y="28"/>
                        <a:pt x="11" y="26"/>
                      </a:cubicBezTo>
                      <a:cubicBezTo>
                        <a:pt x="0" y="14"/>
                        <a:pt x="0" y="14"/>
                        <a:pt x="0" y="14"/>
                      </a:cubicBezTo>
                      <a:cubicBezTo>
                        <a:pt x="4" y="10"/>
                        <a:pt x="4" y="10"/>
                        <a:pt x="4" y="10"/>
                      </a:cubicBezTo>
                      <a:cubicBezTo>
                        <a:pt x="15" y="22"/>
                        <a:pt x="15" y="22"/>
                        <a:pt x="15" y="22"/>
                      </a:cubicBezTo>
                      <a:cubicBezTo>
                        <a:pt x="16" y="23"/>
                        <a:pt x="17" y="24"/>
                        <a:pt x="19" y="24"/>
                      </a:cubicBezTo>
                      <a:cubicBezTo>
                        <a:pt x="20" y="24"/>
                        <a:pt x="21" y="24"/>
                        <a:pt x="22" y="22"/>
                      </a:cubicBezTo>
                      <a:cubicBezTo>
                        <a:pt x="24" y="21"/>
                        <a:pt x="24" y="20"/>
                        <a:pt x="24" y="19"/>
                      </a:cubicBezTo>
                      <a:cubicBezTo>
                        <a:pt x="24" y="17"/>
                        <a:pt x="23" y="16"/>
                        <a:pt x="22" y="15"/>
                      </a:cubicBezTo>
                      <a:cubicBezTo>
                        <a:pt x="11" y="3"/>
                        <a:pt x="11" y="3"/>
                        <a:pt x="11" y="3"/>
                      </a:cubicBezTo>
                      <a:lnTo>
                        <a:pt x="15" y="0"/>
                      </a:lnTo>
                      <a:close/>
                    </a:path>
                  </a:pathLst>
                </a:custGeom>
                <a:solidFill>
                  <a:srgbClr val="F9CD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399" name="Freeform 334">
                  <a:extLst>
                    <a:ext uri="{FF2B5EF4-FFF2-40B4-BE49-F238E27FC236}">
                      <a16:creationId xmlns:a16="http://schemas.microsoft.com/office/drawing/2014/main" id="{063171B5-2B70-4902-B801-9827174F969D}"/>
                    </a:ext>
                  </a:extLst>
                </p:cNvPr>
                <p:cNvSpPr>
                  <a:spLocks noEditPoints="1"/>
                </p:cNvSpPr>
                <p:nvPr/>
              </p:nvSpPr>
              <p:spPr bwMode="auto">
                <a:xfrm>
                  <a:off x="10858501" y="5697538"/>
                  <a:ext cx="106363" cy="103188"/>
                </a:xfrm>
                <a:custGeom>
                  <a:avLst/>
                  <a:gdLst>
                    <a:gd name="T0" fmla="*/ 26 w 30"/>
                    <a:gd name="T1" fmla="*/ 15 h 29"/>
                    <a:gd name="T2" fmla="*/ 20 w 30"/>
                    <a:gd name="T3" fmla="*/ 12 h 29"/>
                    <a:gd name="T4" fmla="*/ 14 w 30"/>
                    <a:gd name="T5" fmla="*/ 19 h 29"/>
                    <a:gd name="T6" fmla="*/ 18 w 30"/>
                    <a:gd name="T7" fmla="*/ 25 h 29"/>
                    <a:gd name="T8" fmla="*/ 14 w 30"/>
                    <a:gd name="T9" fmla="*/ 29 h 29"/>
                    <a:gd name="T10" fmla="*/ 0 w 30"/>
                    <a:gd name="T11" fmla="*/ 5 h 29"/>
                    <a:gd name="T12" fmla="*/ 5 w 30"/>
                    <a:gd name="T13" fmla="*/ 0 h 29"/>
                    <a:gd name="T14" fmla="*/ 30 w 30"/>
                    <a:gd name="T15" fmla="*/ 10 h 29"/>
                    <a:gd name="T16" fmla="*/ 26 w 30"/>
                    <a:gd name="T17" fmla="*/ 15 h 29"/>
                    <a:gd name="T18" fmla="*/ 16 w 30"/>
                    <a:gd name="T19" fmla="*/ 10 h 29"/>
                    <a:gd name="T20" fmla="*/ 7 w 30"/>
                    <a:gd name="T21" fmla="*/ 6 h 29"/>
                    <a:gd name="T22" fmla="*/ 6 w 30"/>
                    <a:gd name="T23" fmla="*/ 5 h 29"/>
                    <a:gd name="T24" fmla="*/ 12 w 30"/>
                    <a:gd name="T25" fmla="*/ 15 h 29"/>
                    <a:gd name="T26" fmla="*/ 16 w 30"/>
                    <a:gd name="T27" fmla="*/ 1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 h="29">
                      <a:moveTo>
                        <a:pt x="26" y="15"/>
                      </a:moveTo>
                      <a:cubicBezTo>
                        <a:pt x="20" y="12"/>
                        <a:pt x="20" y="12"/>
                        <a:pt x="20" y="12"/>
                      </a:cubicBezTo>
                      <a:cubicBezTo>
                        <a:pt x="14" y="19"/>
                        <a:pt x="14" y="19"/>
                        <a:pt x="14" y="19"/>
                      </a:cubicBezTo>
                      <a:cubicBezTo>
                        <a:pt x="18" y="25"/>
                        <a:pt x="18" y="25"/>
                        <a:pt x="18" y="25"/>
                      </a:cubicBezTo>
                      <a:cubicBezTo>
                        <a:pt x="14" y="29"/>
                        <a:pt x="14" y="29"/>
                        <a:pt x="14" y="29"/>
                      </a:cubicBezTo>
                      <a:cubicBezTo>
                        <a:pt x="0" y="5"/>
                        <a:pt x="0" y="5"/>
                        <a:pt x="0" y="5"/>
                      </a:cubicBezTo>
                      <a:cubicBezTo>
                        <a:pt x="5" y="0"/>
                        <a:pt x="5" y="0"/>
                        <a:pt x="5" y="0"/>
                      </a:cubicBezTo>
                      <a:cubicBezTo>
                        <a:pt x="30" y="10"/>
                        <a:pt x="30" y="10"/>
                        <a:pt x="30" y="10"/>
                      </a:cubicBezTo>
                      <a:lnTo>
                        <a:pt x="26" y="15"/>
                      </a:lnTo>
                      <a:close/>
                      <a:moveTo>
                        <a:pt x="16" y="10"/>
                      </a:moveTo>
                      <a:cubicBezTo>
                        <a:pt x="11" y="8"/>
                        <a:pt x="8" y="6"/>
                        <a:pt x="7" y="6"/>
                      </a:cubicBezTo>
                      <a:cubicBezTo>
                        <a:pt x="6" y="6"/>
                        <a:pt x="6" y="6"/>
                        <a:pt x="6" y="5"/>
                      </a:cubicBezTo>
                      <a:cubicBezTo>
                        <a:pt x="6" y="7"/>
                        <a:pt x="8" y="10"/>
                        <a:pt x="12" y="15"/>
                      </a:cubicBezTo>
                      <a:lnTo>
                        <a:pt x="16" y="10"/>
                      </a:lnTo>
                      <a:close/>
                    </a:path>
                  </a:pathLst>
                </a:custGeom>
                <a:solidFill>
                  <a:srgbClr val="F9CD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400" name="Freeform 335">
                  <a:extLst>
                    <a:ext uri="{FF2B5EF4-FFF2-40B4-BE49-F238E27FC236}">
                      <a16:creationId xmlns:a16="http://schemas.microsoft.com/office/drawing/2014/main" id="{CF6DEF47-D1E9-4225-879A-27D369698933}"/>
                    </a:ext>
                  </a:extLst>
                </p:cNvPr>
                <p:cNvSpPr>
                  <a:spLocks/>
                </p:cNvSpPr>
                <p:nvPr/>
              </p:nvSpPr>
              <p:spPr bwMode="auto">
                <a:xfrm>
                  <a:off x="10901363" y="5646738"/>
                  <a:ext cx="106363" cy="71438"/>
                </a:xfrm>
                <a:custGeom>
                  <a:avLst/>
                  <a:gdLst>
                    <a:gd name="T0" fmla="*/ 47 w 67"/>
                    <a:gd name="T1" fmla="*/ 45 h 45"/>
                    <a:gd name="T2" fmla="*/ 0 w 67"/>
                    <a:gd name="T3" fmla="*/ 12 h 45"/>
                    <a:gd name="T4" fmla="*/ 9 w 67"/>
                    <a:gd name="T5" fmla="*/ 0 h 45"/>
                    <a:gd name="T6" fmla="*/ 47 w 67"/>
                    <a:gd name="T7" fmla="*/ 30 h 45"/>
                    <a:gd name="T8" fmla="*/ 60 w 67"/>
                    <a:gd name="T9" fmla="*/ 9 h 45"/>
                    <a:gd name="T10" fmla="*/ 67 w 67"/>
                    <a:gd name="T11" fmla="*/ 16 h 45"/>
                    <a:gd name="T12" fmla="*/ 47 w 67"/>
                    <a:gd name="T13" fmla="*/ 45 h 45"/>
                  </a:gdLst>
                  <a:ahLst/>
                  <a:cxnLst>
                    <a:cxn ang="0">
                      <a:pos x="T0" y="T1"/>
                    </a:cxn>
                    <a:cxn ang="0">
                      <a:pos x="T2" y="T3"/>
                    </a:cxn>
                    <a:cxn ang="0">
                      <a:pos x="T4" y="T5"/>
                    </a:cxn>
                    <a:cxn ang="0">
                      <a:pos x="T6" y="T7"/>
                    </a:cxn>
                    <a:cxn ang="0">
                      <a:pos x="T8" y="T9"/>
                    </a:cxn>
                    <a:cxn ang="0">
                      <a:pos x="T10" y="T11"/>
                    </a:cxn>
                    <a:cxn ang="0">
                      <a:pos x="T12" y="T13"/>
                    </a:cxn>
                  </a:cxnLst>
                  <a:rect l="0" t="0" r="r" b="b"/>
                  <a:pathLst>
                    <a:path w="67" h="45">
                      <a:moveTo>
                        <a:pt x="47" y="45"/>
                      </a:moveTo>
                      <a:lnTo>
                        <a:pt x="0" y="12"/>
                      </a:lnTo>
                      <a:lnTo>
                        <a:pt x="9" y="0"/>
                      </a:lnTo>
                      <a:lnTo>
                        <a:pt x="47" y="30"/>
                      </a:lnTo>
                      <a:lnTo>
                        <a:pt x="60" y="9"/>
                      </a:lnTo>
                      <a:lnTo>
                        <a:pt x="67" y="16"/>
                      </a:lnTo>
                      <a:lnTo>
                        <a:pt x="47" y="45"/>
                      </a:lnTo>
                      <a:close/>
                    </a:path>
                  </a:pathLst>
                </a:custGeom>
                <a:solidFill>
                  <a:srgbClr val="F9CD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401" name="Freeform 336">
                  <a:extLst>
                    <a:ext uri="{FF2B5EF4-FFF2-40B4-BE49-F238E27FC236}">
                      <a16:creationId xmlns:a16="http://schemas.microsoft.com/office/drawing/2014/main" id="{B33CB19E-0AD3-4F22-9602-3B46564A6275}"/>
                    </a:ext>
                  </a:extLst>
                </p:cNvPr>
                <p:cNvSpPr>
                  <a:spLocks/>
                </p:cNvSpPr>
                <p:nvPr/>
              </p:nvSpPr>
              <p:spPr bwMode="auto">
                <a:xfrm>
                  <a:off x="10944226" y="5591176"/>
                  <a:ext cx="85725" cy="63500"/>
                </a:xfrm>
                <a:custGeom>
                  <a:avLst/>
                  <a:gdLst>
                    <a:gd name="T0" fmla="*/ 49 w 54"/>
                    <a:gd name="T1" fmla="*/ 40 h 40"/>
                    <a:gd name="T2" fmla="*/ 0 w 54"/>
                    <a:gd name="T3" fmla="*/ 8 h 40"/>
                    <a:gd name="T4" fmla="*/ 6 w 54"/>
                    <a:gd name="T5" fmla="*/ 0 h 40"/>
                    <a:gd name="T6" fmla="*/ 54 w 54"/>
                    <a:gd name="T7" fmla="*/ 29 h 40"/>
                    <a:gd name="T8" fmla="*/ 49 w 54"/>
                    <a:gd name="T9" fmla="*/ 40 h 40"/>
                  </a:gdLst>
                  <a:ahLst/>
                  <a:cxnLst>
                    <a:cxn ang="0">
                      <a:pos x="T0" y="T1"/>
                    </a:cxn>
                    <a:cxn ang="0">
                      <a:pos x="T2" y="T3"/>
                    </a:cxn>
                    <a:cxn ang="0">
                      <a:pos x="T4" y="T5"/>
                    </a:cxn>
                    <a:cxn ang="0">
                      <a:pos x="T6" y="T7"/>
                    </a:cxn>
                    <a:cxn ang="0">
                      <a:pos x="T8" y="T9"/>
                    </a:cxn>
                  </a:cxnLst>
                  <a:rect l="0" t="0" r="r" b="b"/>
                  <a:pathLst>
                    <a:path w="54" h="40">
                      <a:moveTo>
                        <a:pt x="49" y="40"/>
                      </a:moveTo>
                      <a:lnTo>
                        <a:pt x="0" y="8"/>
                      </a:lnTo>
                      <a:lnTo>
                        <a:pt x="6" y="0"/>
                      </a:lnTo>
                      <a:lnTo>
                        <a:pt x="54" y="29"/>
                      </a:lnTo>
                      <a:lnTo>
                        <a:pt x="49" y="40"/>
                      </a:lnTo>
                      <a:close/>
                    </a:path>
                  </a:pathLst>
                </a:custGeom>
                <a:solidFill>
                  <a:srgbClr val="F9CD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402" name="Freeform 337">
                  <a:extLst>
                    <a:ext uri="{FF2B5EF4-FFF2-40B4-BE49-F238E27FC236}">
                      <a16:creationId xmlns:a16="http://schemas.microsoft.com/office/drawing/2014/main" id="{E37061AA-79D9-4C53-B872-4D58494C4F85}"/>
                    </a:ext>
                  </a:extLst>
                </p:cNvPr>
                <p:cNvSpPr>
                  <a:spLocks/>
                </p:cNvSpPr>
                <p:nvPr/>
              </p:nvSpPr>
              <p:spPr bwMode="auto">
                <a:xfrm>
                  <a:off x="10961688" y="5519738"/>
                  <a:ext cx="100013" cy="80963"/>
                </a:xfrm>
                <a:custGeom>
                  <a:avLst/>
                  <a:gdLst>
                    <a:gd name="T0" fmla="*/ 63 w 63"/>
                    <a:gd name="T1" fmla="*/ 40 h 51"/>
                    <a:gd name="T2" fmla="*/ 58 w 63"/>
                    <a:gd name="T3" fmla="*/ 51 h 51"/>
                    <a:gd name="T4" fmla="*/ 16 w 63"/>
                    <a:gd name="T5" fmla="*/ 29 h 51"/>
                    <a:gd name="T6" fmla="*/ 9 w 63"/>
                    <a:gd name="T7" fmla="*/ 42 h 51"/>
                    <a:gd name="T8" fmla="*/ 0 w 63"/>
                    <a:gd name="T9" fmla="*/ 38 h 51"/>
                    <a:gd name="T10" fmla="*/ 20 w 63"/>
                    <a:gd name="T11" fmla="*/ 0 h 51"/>
                    <a:gd name="T12" fmla="*/ 29 w 63"/>
                    <a:gd name="T13" fmla="*/ 4 h 51"/>
                    <a:gd name="T14" fmla="*/ 20 w 63"/>
                    <a:gd name="T15" fmla="*/ 18 h 51"/>
                    <a:gd name="T16" fmla="*/ 63 w 63"/>
                    <a:gd name="T17" fmla="*/ 4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3" h="51">
                      <a:moveTo>
                        <a:pt x="63" y="40"/>
                      </a:moveTo>
                      <a:lnTo>
                        <a:pt x="58" y="51"/>
                      </a:lnTo>
                      <a:lnTo>
                        <a:pt x="16" y="29"/>
                      </a:lnTo>
                      <a:lnTo>
                        <a:pt x="9" y="42"/>
                      </a:lnTo>
                      <a:lnTo>
                        <a:pt x="0" y="38"/>
                      </a:lnTo>
                      <a:lnTo>
                        <a:pt x="20" y="0"/>
                      </a:lnTo>
                      <a:lnTo>
                        <a:pt x="29" y="4"/>
                      </a:lnTo>
                      <a:lnTo>
                        <a:pt x="20" y="18"/>
                      </a:lnTo>
                      <a:lnTo>
                        <a:pt x="63" y="40"/>
                      </a:lnTo>
                      <a:close/>
                    </a:path>
                  </a:pathLst>
                </a:custGeom>
                <a:solidFill>
                  <a:srgbClr val="F9CD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403" name="Freeform 338">
                  <a:extLst>
                    <a:ext uri="{FF2B5EF4-FFF2-40B4-BE49-F238E27FC236}">
                      <a16:creationId xmlns:a16="http://schemas.microsoft.com/office/drawing/2014/main" id="{F241EE7F-4F5B-4C05-B092-1718B412DA95}"/>
                    </a:ext>
                  </a:extLst>
                </p:cNvPr>
                <p:cNvSpPr>
                  <a:spLocks/>
                </p:cNvSpPr>
                <p:nvPr/>
              </p:nvSpPr>
              <p:spPr bwMode="auto">
                <a:xfrm>
                  <a:off x="10993438" y="5437188"/>
                  <a:ext cx="106363" cy="82550"/>
                </a:xfrm>
                <a:custGeom>
                  <a:avLst/>
                  <a:gdLst>
                    <a:gd name="T0" fmla="*/ 34 w 67"/>
                    <a:gd name="T1" fmla="*/ 34 h 52"/>
                    <a:gd name="T2" fmla="*/ 16 w 67"/>
                    <a:gd name="T3" fmla="*/ 13 h 52"/>
                    <a:gd name="T4" fmla="*/ 20 w 67"/>
                    <a:gd name="T5" fmla="*/ 0 h 52"/>
                    <a:gd name="T6" fmla="*/ 45 w 67"/>
                    <a:gd name="T7" fmla="*/ 31 h 52"/>
                    <a:gd name="T8" fmla="*/ 67 w 67"/>
                    <a:gd name="T9" fmla="*/ 40 h 52"/>
                    <a:gd name="T10" fmla="*/ 61 w 67"/>
                    <a:gd name="T11" fmla="*/ 52 h 52"/>
                    <a:gd name="T12" fmla="*/ 40 w 67"/>
                    <a:gd name="T13" fmla="*/ 43 h 52"/>
                    <a:gd name="T14" fmla="*/ 0 w 67"/>
                    <a:gd name="T15" fmla="*/ 47 h 52"/>
                    <a:gd name="T16" fmla="*/ 7 w 67"/>
                    <a:gd name="T17" fmla="*/ 36 h 52"/>
                    <a:gd name="T18" fmla="*/ 34 w 67"/>
                    <a:gd name="T19" fmla="*/ 34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7" h="52">
                      <a:moveTo>
                        <a:pt x="34" y="34"/>
                      </a:moveTo>
                      <a:lnTo>
                        <a:pt x="16" y="13"/>
                      </a:lnTo>
                      <a:lnTo>
                        <a:pt x="20" y="0"/>
                      </a:lnTo>
                      <a:lnTo>
                        <a:pt x="45" y="31"/>
                      </a:lnTo>
                      <a:lnTo>
                        <a:pt x="67" y="40"/>
                      </a:lnTo>
                      <a:lnTo>
                        <a:pt x="61" y="52"/>
                      </a:lnTo>
                      <a:lnTo>
                        <a:pt x="40" y="43"/>
                      </a:lnTo>
                      <a:lnTo>
                        <a:pt x="0" y="47"/>
                      </a:lnTo>
                      <a:lnTo>
                        <a:pt x="7" y="36"/>
                      </a:lnTo>
                      <a:lnTo>
                        <a:pt x="34" y="34"/>
                      </a:lnTo>
                      <a:close/>
                    </a:path>
                  </a:pathLst>
                </a:custGeom>
                <a:solidFill>
                  <a:srgbClr val="F9CD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404" name="Freeform 339">
                  <a:extLst>
                    <a:ext uri="{FF2B5EF4-FFF2-40B4-BE49-F238E27FC236}">
                      <a16:creationId xmlns:a16="http://schemas.microsoft.com/office/drawing/2014/main" id="{62CB5047-F9D0-4CFC-8528-F374D7201DAD}"/>
                    </a:ext>
                  </a:extLst>
                </p:cNvPr>
                <p:cNvSpPr>
                  <a:spLocks/>
                </p:cNvSpPr>
                <p:nvPr/>
              </p:nvSpPr>
              <p:spPr bwMode="auto">
                <a:xfrm>
                  <a:off x="9288463" y="4832351"/>
                  <a:ext cx="96838" cy="88900"/>
                </a:xfrm>
                <a:custGeom>
                  <a:avLst/>
                  <a:gdLst>
                    <a:gd name="T0" fmla="*/ 12 w 27"/>
                    <a:gd name="T1" fmla="*/ 13 h 25"/>
                    <a:gd name="T2" fmla="*/ 15 w 27"/>
                    <a:gd name="T3" fmla="*/ 3 h 25"/>
                    <a:gd name="T4" fmla="*/ 27 w 27"/>
                    <a:gd name="T5" fmla="*/ 7 h 25"/>
                    <a:gd name="T6" fmla="*/ 27 w 27"/>
                    <a:gd name="T7" fmla="*/ 11 h 25"/>
                    <a:gd name="T8" fmla="*/ 26 w 27"/>
                    <a:gd name="T9" fmla="*/ 16 h 25"/>
                    <a:gd name="T10" fmla="*/ 20 w 27"/>
                    <a:gd name="T11" fmla="*/ 23 h 25"/>
                    <a:gd name="T12" fmla="*/ 10 w 27"/>
                    <a:gd name="T13" fmla="*/ 24 h 25"/>
                    <a:gd name="T14" fmla="*/ 2 w 27"/>
                    <a:gd name="T15" fmla="*/ 17 h 25"/>
                    <a:gd name="T16" fmla="*/ 1 w 27"/>
                    <a:gd name="T17" fmla="*/ 7 h 25"/>
                    <a:gd name="T18" fmla="*/ 5 w 27"/>
                    <a:gd name="T19" fmla="*/ 0 h 25"/>
                    <a:gd name="T20" fmla="*/ 9 w 27"/>
                    <a:gd name="T21" fmla="*/ 3 h 25"/>
                    <a:gd name="T22" fmla="*/ 6 w 27"/>
                    <a:gd name="T23" fmla="*/ 8 h 25"/>
                    <a:gd name="T24" fmla="*/ 6 w 27"/>
                    <a:gd name="T25" fmla="*/ 14 h 25"/>
                    <a:gd name="T26" fmla="*/ 12 w 27"/>
                    <a:gd name="T27" fmla="*/ 18 h 25"/>
                    <a:gd name="T28" fmla="*/ 18 w 27"/>
                    <a:gd name="T29" fmla="*/ 18 h 25"/>
                    <a:gd name="T30" fmla="*/ 22 w 27"/>
                    <a:gd name="T31" fmla="*/ 14 h 25"/>
                    <a:gd name="T32" fmla="*/ 23 w 27"/>
                    <a:gd name="T33" fmla="*/ 11 h 25"/>
                    <a:gd name="T34" fmla="*/ 17 w 27"/>
                    <a:gd name="T35" fmla="*/ 9 h 25"/>
                    <a:gd name="T36" fmla="*/ 16 w 27"/>
                    <a:gd name="T37" fmla="*/ 14 h 25"/>
                    <a:gd name="T38" fmla="*/ 12 w 27"/>
                    <a:gd name="T39" fmla="*/ 13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7" h="25">
                      <a:moveTo>
                        <a:pt x="12" y="13"/>
                      </a:moveTo>
                      <a:cubicBezTo>
                        <a:pt x="15" y="3"/>
                        <a:pt x="15" y="3"/>
                        <a:pt x="15" y="3"/>
                      </a:cubicBezTo>
                      <a:cubicBezTo>
                        <a:pt x="27" y="7"/>
                        <a:pt x="27" y="7"/>
                        <a:pt x="27" y="7"/>
                      </a:cubicBezTo>
                      <a:cubicBezTo>
                        <a:pt x="27" y="8"/>
                        <a:pt x="27" y="10"/>
                        <a:pt x="27" y="11"/>
                      </a:cubicBezTo>
                      <a:cubicBezTo>
                        <a:pt x="27" y="13"/>
                        <a:pt x="27" y="14"/>
                        <a:pt x="26" y="16"/>
                      </a:cubicBezTo>
                      <a:cubicBezTo>
                        <a:pt x="25" y="20"/>
                        <a:pt x="23" y="22"/>
                        <a:pt x="20" y="23"/>
                      </a:cubicBezTo>
                      <a:cubicBezTo>
                        <a:pt x="18" y="25"/>
                        <a:pt x="14" y="25"/>
                        <a:pt x="10" y="24"/>
                      </a:cubicBezTo>
                      <a:cubicBezTo>
                        <a:pt x="6" y="22"/>
                        <a:pt x="3" y="20"/>
                        <a:pt x="2" y="17"/>
                      </a:cubicBezTo>
                      <a:cubicBezTo>
                        <a:pt x="0" y="14"/>
                        <a:pt x="0" y="11"/>
                        <a:pt x="1" y="7"/>
                      </a:cubicBezTo>
                      <a:cubicBezTo>
                        <a:pt x="2" y="4"/>
                        <a:pt x="3" y="2"/>
                        <a:pt x="5" y="0"/>
                      </a:cubicBezTo>
                      <a:cubicBezTo>
                        <a:pt x="9" y="3"/>
                        <a:pt x="9" y="3"/>
                        <a:pt x="9" y="3"/>
                      </a:cubicBezTo>
                      <a:cubicBezTo>
                        <a:pt x="7" y="5"/>
                        <a:pt x="6" y="6"/>
                        <a:pt x="6" y="8"/>
                      </a:cubicBezTo>
                      <a:cubicBezTo>
                        <a:pt x="5" y="10"/>
                        <a:pt x="5" y="13"/>
                        <a:pt x="6" y="14"/>
                      </a:cubicBezTo>
                      <a:cubicBezTo>
                        <a:pt x="7" y="16"/>
                        <a:pt x="9" y="17"/>
                        <a:pt x="12" y="18"/>
                      </a:cubicBezTo>
                      <a:cubicBezTo>
                        <a:pt x="14" y="19"/>
                        <a:pt x="17" y="19"/>
                        <a:pt x="18" y="18"/>
                      </a:cubicBezTo>
                      <a:cubicBezTo>
                        <a:pt x="20" y="18"/>
                        <a:pt x="21" y="16"/>
                        <a:pt x="22" y="14"/>
                      </a:cubicBezTo>
                      <a:cubicBezTo>
                        <a:pt x="22" y="13"/>
                        <a:pt x="22" y="12"/>
                        <a:pt x="23" y="11"/>
                      </a:cubicBezTo>
                      <a:cubicBezTo>
                        <a:pt x="17" y="9"/>
                        <a:pt x="17" y="9"/>
                        <a:pt x="17" y="9"/>
                      </a:cubicBezTo>
                      <a:cubicBezTo>
                        <a:pt x="16" y="14"/>
                        <a:pt x="16" y="14"/>
                        <a:pt x="16" y="14"/>
                      </a:cubicBezTo>
                      <a:lnTo>
                        <a:pt x="12" y="13"/>
                      </a:lnTo>
                      <a:close/>
                    </a:path>
                  </a:pathLst>
                </a:custGeom>
                <a:solidFill>
                  <a:srgbClr val="F9CD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405" name="Freeform 340">
                  <a:extLst>
                    <a:ext uri="{FF2B5EF4-FFF2-40B4-BE49-F238E27FC236}">
                      <a16:creationId xmlns:a16="http://schemas.microsoft.com/office/drawing/2014/main" id="{6BBF666F-5C08-4D39-8C03-0713A23AFE74}"/>
                    </a:ext>
                  </a:extLst>
                </p:cNvPr>
                <p:cNvSpPr>
                  <a:spLocks noEditPoints="1"/>
                </p:cNvSpPr>
                <p:nvPr/>
              </p:nvSpPr>
              <p:spPr bwMode="auto">
                <a:xfrm>
                  <a:off x="9313863" y="4749801"/>
                  <a:ext cx="111125" cy="85725"/>
                </a:xfrm>
                <a:custGeom>
                  <a:avLst/>
                  <a:gdLst>
                    <a:gd name="T0" fmla="*/ 16 w 31"/>
                    <a:gd name="T1" fmla="*/ 16 h 24"/>
                    <a:gd name="T2" fmla="*/ 25 w 31"/>
                    <a:gd name="T3" fmla="*/ 19 h 24"/>
                    <a:gd name="T4" fmla="*/ 23 w 31"/>
                    <a:gd name="T5" fmla="*/ 24 h 24"/>
                    <a:gd name="T6" fmla="*/ 0 w 31"/>
                    <a:gd name="T7" fmla="*/ 15 h 24"/>
                    <a:gd name="T8" fmla="*/ 2 w 31"/>
                    <a:gd name="T9" fmla="*/ 8 h 24"/>
                    <a:gd name="T10" fmla="*/ 7 w 31"/>
                    <a:gd name="T11" fmla="*/ 1 h 24"/>
                    <a:gd name="T12" fmla="*/ 14 w 31"/>
                    <a:gd name="T13" fmla="*/ 1 h 24"/>
                    <a:gd name="T14" fmla="*/ 17 w 31"/>
                    <a:gd name="T15" fmla="*/ 4 h 24"/>
                    <a:gd name="T16" fmla="*/ 18 w 31"/>
                    <a:gd name="T17" fmla="*/ 8 h 24"/>
                    <a:gd name="T18" fmla="*/ 31 w 31"/>
                    <a:gd name="T19" fmla="*/ 5 h 24"/>
                    <a:gd name="T20" fmla="*/ 29 w 31"/>
                    <a:gd name="T21" fmla="*/ 11 h 24"/>
                    <a:gd name="T22" fmla="*/ 17 w 31"/>
                    <a:gd name="T23" fmla="*/ 13 h 24"/>
                    <a:gd name="T24" fmla="*/ 16 w 31"/>
                    <a:gd name="T25" fmla="*/ 16 h 24"/>
                    <a:gd name="T26" fmla="*/ 12 w 31"/>
                    <a:gd name="T27" fmla="*/ 14 h 24"/>
                    <a:gd name="T28" fmla="*/ 13 w 31"/>
                    <a:gd name="T29" fmla="*/ 12 h 24"/>
                    <a:gd name="T30" fmla="*/ 14 w 31"/>
                    <a:gd name="T31" fmla="*/ 8 h 24"/>
                    <a:gd name="T32" fmla="*/ 12 w 31"/>
                    <a:gd name="T33" fmla="*/ 6 h 24"/>
                    <a:gd name="T34" fmla="*/ 9 w 31"/>
                    <a:gd name="T35" fmla="*/ 6 h 24"/>
                    <a:gd name="T36" fmla="*/ 6 w 31"/>
                    <a:gd name="T37" fmla="*/ 10 h 24"/>
                    <a:gd name="T38" fmla="*/ 6 w 31"/>
                    <a:gd name="T39" fmla="*/ 11 h 24"/>
                    <a:gd name="T40" fmla="*/ 12 w 31"/>
                    <a:gd name="T41" fmla="*/ 1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1" h="24">
                      <a:moveTo>
                        <a:pt x="16" y="16"/>
                      </a:moveTo>
                      <a:cubicBezTo>
                        <a:pt x="25" y="19"/>
                        <a:pt x="25" y="19"/>
                        <a:pt x="25" y="19"/>
                      </a:cubicBezTo>
                      <a:cubicBezTo>
                        <a:pt x="23" y="24"/>
                        <a:pt x="23" y="24"/>
                        <a:pt x="23" y="24"/>
                      </a:cubicBezTo>
                      <a:cubicBezTo>
                        <a:pt x="0" y="15"/>
                        <a:pt x="0" y="15"/>
                        <a:pt x="0" y="15"/>
                      </a:cubicBezTo>
                      <a:cubicBezTo>
                        <a:pt x="2" y="8"/>
                        <a:pt x="2" y="8"/>
                        <a:pt x="2" y="8"/>
                      </a:cubicBezTo>
                      <a:cubicBezTo>
                        <a:pt x="4" y="4"/>
                        <a:pt x="5" y="2"/>
                        <a:pt x="7" y="1"/>
                      </a:cubicBezTo>
                      <a:cubicBezTo>
                        <a:pt x="9" y="0"/>
                        <a:pt x="11" y="0"/>
                        <a:pt x="14" y="1"/>
                      </a:cubicBezTo>
                      <a:cubicBezTo>
                        <a:pt x="15" y="2"/>
                        <a:pt x="16" y="3"/>
                        <a:pt x="17" y="4"/>
                      </a:cubicBezTo>
                      <a:cubicBezTo>
                        <a:pt x="18" y="5"/>
                        <a:pt x="18" y="6"/>
                        <a:pt x="18" y="8"/>
                      </a:cubicBezTo>
                      <a:cubicBezTo>
                        <a:pt x="25" y="7"/>
                        <a:pt x="29" y="6"/>
                        <a:pt x="31" y="5"/>
                      </a:cubicBezTo>
                      <a:cubicBezTo>
                        <a:pt x="29" y="11"/>
                        <a:pt x="29" y="11"/>
                        <a:pt x="29" y="11"/>
                      </a:cubicBezTo>
                      <a:cubicBezTo>
                        <a:pt x="17" y="13"/>
                        <a:pt x="17" y="13"/>
                        <a:pt x="17" y="13"/>
                      </a:cubicBezTo>
                      <a:lnTo>
                        <a:pt x="16" y="16"/>
                      </a:lnTo>
                      <a:close/>
                      <a:moveTo>
                        <a:pt x="12" y="14"/>
                      </a:moveTo>
                      <a:cubicBezTo>
                        <a:pt x="13" y="12"/>
                        <a:pt x="13" y="12"/>
                        <a:pt x="13" y="12"/>
                      </a:cubicBezTo>
                      <a:cubicBezTo>
                        <a:pt x="14" y="11"/>
                        <a:pt x="14" y="9"/>
                        <a:pt x="14" y="8"/>
                      </a:cubicBezTo>
                      <a:cubicBezTo>
                        <a:pt x="13" y="7"/>
                        <a:pt x="13" y="7"/>
                        <a:pt x="12" y="6"/>
                      </a:cubicBezTo>
                      <a:cubicBezTo>
                        <a:pt x="10" y="6"/>
                        <a:pt x="9" y="6"/>
                        <a:pt x="9" y="6"/>
                      </a:cubicBezTo>
                      <a:cubicBezTo>
                        <a:pt x="8" y="7"/>
                        <a:pt x="7" y="8"/>
                        <a:pt x="6" y="10"/>
                      </a:cubicBezTo>
                      <a:cubicBezTo>
                        <a:pt x="6" y="11"/>
                        <a:pt x="6" y="11"/>
                        <a:pt x="6" y="11"/>
                      </a:cubicBezTo>
                      <a:lnTo>
                        <a:pt x="12" y="14"/>
                      </a:lnTo>
                      <a:close/>
                    </a:path>
                  </a:pathLst>
                </a:custGeom>
                <a:solidFill>
                  <a:srgbClr val="F9CD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406" name="Freeform 341">
                  <a:extLst>
                    <a:ext uri="{FF2B5EF4-FFF2-40B4-BE49-F238E27FC236}">
                      <a16:creationId xmlns:a16="http://schemas.microsoft.com/office/drawing/2014/main" id="{AC8BA703-A39C-4E56-B3A4-E540D0A854EA}"/>
                    </a:ext>
                  </a:extLst>
                </p:cNvPr>
                <p:cNvSpPr>
                  <a:spLocks noEditPoints="1"/>
                </p:cNvSpPr>
                <p:nvPr/>
              </p:nvSpPr>
              <p:spPr bwMode="auto">
                <a:xfrm>
                  <a:off x="9356726" y="4657726"/>
                  <a:ext cx="100013" cy="95250"/>
                </a:xfrm>
                <a:custGeom>
                  <a:avLst/>
                  <a:gdLst>
                    <a:gd name="T0" fmla="*/ 20 w 28"/>
                    <a:gd name="T1" fmla="*/ 2 h 27"/>
                    <a:gd name="T2" fmla="*/ 27 w 28"/>
                    <a:gd name="T3" fmla="*/ 10 h 27"/>
                    <a:gd name="T4" fmla="*/ 26 w 28"/>
                    <a:gd name="T5" fmla="*/ 19 h 27"/>
                    <a:gd name="T6" fmla="*/ 19 w 28"/>
                    <a:gd name="T7" fmla="*/ 26 h 27"/>
                    <a:gd name="T8" fmla="*/ 8 w 28"/>
                    <a:gd name="T9" fmla="*/ 24 h 27"/>
                    <a:gd name="T10" fmla="*/ 1 w 28"/>
                    <a:gd name="T11" fmla="*/ 16 h 27"/>
                    <a:gd name="T12" fmla="*/ 3 w 28"/>
                    <a:gd name="T13" fmla="*/ 7 h 27"/>
                    <a:gd name="T14" fmla="*/ 10 w 28"/>
                    <a:gd name="T15" fmla="*/ 0 h 27"/>
                    <a:gd name="T16" fmla="*/ 20 w 28"/>
                    <a:gd name="T17" fmla="*/ 2 h 27"/>
                    <a:gd name="T18" fmla="*/ 11 w 28"/>
                    <a:gd name="T19" fmla="*/ 19 h 27"/>
                    <a:gd name="T20" fmla="*/ 18 w 28"/>
                    <a:gd name="T21" fmla="*/ 21 h 27"/>
                    <a:gd name="T22" fmla="*/ 22 w 28"/>
                    <a:gd name="T23" fmla="*/ 17 h 27"/>
                    <a:gd name="T24" fmla="*/ 17 w 28"/>
                    <a:gd name="T25" fmla="*/ 7 h 27"/>
                    <a:gd name="T26" fmla="*/ 7 w 28"/>
                    <a:gd name="T27" fmla="*/ 9 h 27"/>
                    <a:gd name="T28" fmla="*/ 6 w 28"/>
                    <a:gd name="T29" fmla="*/ 14 h 27"/>
                    <a:gd name="T30" fmla="*/ 11 w 28"/>
                    <a:gd name="T31" fmla="*/ 19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 h="27">
                      <a:moveTo>
                        <a:pt x="20" y="2"/>
                      </a:moveTo>
                      <a:cubicBezTo>
                        <a:pt x="24" y="4"/>
                        <a:pt x="26" y="7"/>
                        <a:pt x="27" y="10"/>
                      </a:cubicBezTo>
                      <a:cubicBezTo>
                        <a:pt x="28" y="13"/>
                        <a:pt x="28" y="16"/>
                        <a:pt x="26" y="19"/>
                      </a:cubicBezTo>
                      <a:cubicBezTo>
                        <a:pt x="24" y="23"/>
                        <a:pt x="22" y="25"/>
                        <a:pt x="19" y="26"/>
                      </a:cubicBezTo>
                      <a:cubicBezTo>
                        <a:pt x="16" y="27"/>
                        <a:pt x="12" y="26"/>
                        <a:pt x="8" y="24"/>
                      </a:cubicBezTo>
                      <a:cubicBezTo>
                        <a:pt x="5" y="22"/>
                        <a:pt x="2" y="19"/>
                        <a:pt x="1" y="16"/>
                      </a:cubicBezTo>
                      <a:cubicBezTo>
                        <a:pt x="0" y="13"/>
                        <a:pt x="1" y="10"/>
                        <a:pt x="3" y="7"/>
                      </a:cubicBezTo>
                      <a:cubicBezTo>
                        <a:pt x="5" y="3"/>
                        <a:pt x="7" y="1"/>
                        <a:pt x="10" y="0"/>
                      </a:cubicBezTo>
                      <a:cubicBezTo>
                        <a:pt x="13" y="0"/>
                        <a:pt x="16" y="0"/>
                        <a:pt x="20" y="2"/>
                      </a:cubicBezTo>
                      <a:close/>
                      <a:moveTo>
                        <a:pt x="11" y="19"/>
                      </a:moveTo>
                      <a:cubicBezTo>
                        <a:pt x="14" y="20"/>
                        <a:pt x="16" y="21"/>
                        <a:pt x="18" y="21"/>
                      </a:cubicBezTo>
                      <a:cubicBezTo>
                        <a:pt x="20" y="20"/>
                        <a:pt x="21" y="19"/>
                        <a:pt x="22" y="17"/>
                      </a:cubicBezTo>
                      <a:cubicBezTo>
                        <a:pt x="24" y="13"/>
                        <a:pt x="23" y="10"/>
                        <a:pt x="17" y="7"/>
                      </a:cubicBezTo>
                      <a:cubicBezTo>
                        <a:pt x="12" y="5"/>
                        <a:pt x="9" y="5"/>
                        <a:pt x="7" y="9"/>
                      </a:cubicBezTo>
                      <a:cubicBezTo>
                        <a:pt x="6" y="11"/>
                        <a:pt x="6" y="13"/>
                        <a:pt x="6" y="14"/>
                      </a:cubicBezTo>
                      <a:cubicBezTo>
                        <a:pt x="7" y="16"/>
                        <a:pt x="9" y="18"/>
                        <a:pt x="11" y="19"/>
                      </a:cubicBezTo>
                      <a:close/>
                    </a:path>
                  </a:pathLst>
                </a:custGeom>
                <a:solidFill>
                  <a:srgbClr val="F9CD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407" name="Freeform 342">
                  <a:extLst>
                    <a:ext uri="{FF2B5EF4-FFF2-40B4-BE49-F238E27FC236}">
                      <a16:creationId xmlns:a16="http://schemas.microsoft.com/office/drawing/2014/main" id="{8796945E-3377-4B85-8DEC-33C3FCEEBCAF}"/>
                    </a:ext>
                  </a:extLst>
                </p:cNvPr>
                <p:cNvSpPr>
                  <a:spLocks/>
                </p:cNvSpPr>
                <p:nvPr/>
              </p:nvSpPr>
              <p:spPr bwMode="auto">
                <a:xfrm>
                  <a:off x="9396413" y="4529138"/>
                  <a:ext cx="134938" cy="134938"/>
                </a:xfrm>
                <a:custGeom>
                  <a:avLst/>
                  <a:gdLst>
                    <a:gd name="T0" fmla="*/ 38 w 38"/>
                    <a:gd name="T1" fmla="*/ 20 h 38"/>
                    <a:gd name="T2" fmla="*/ 34 w 38"/>
                    <a:gd name="T3" fmla="*/ 25 h 38"/>
                    <a:gd name="T4" fmla="*/ 21 w 38"/>
                    <a:gd name="T5" fmla="*/ 20 h 38"/>
                    <a:gd name="T6" fmla="*/ 18 w 38"/>
                    <a:gd name="T7" fmla="*/ 19 h 38"/>
                    <a:gd name="T8" fmla="*/ 16 w 38"/>
                    <a:gd name="T9" fmla="*/ 17 h 38"/>
                    <a:gd name="T10" fmla="*/ 18 w 38"/>
                    <a:gd name="T11" fmla="*/ 20 h 38"/>
                    <a:gd name="T12" fmla="*/ 20 w 38"/>
                    <a:gd name="T13" fmla="*/ 22 h 38"/>
                    <a:gd name="T14" fmla="*/ 29 w 38"/>
                    <a:gd name="T15" fmla="*/ 33 h 38"/>
                    <a:gd name="T16" fmla="*/ 25 w 38"/>
                    <a:gd name="T17" fmla="*/ 38 h 38"/>
                    <a:gd name="T18" fmla="*/ 0 w 38"/>
                    <a:gd name="T19" fmla="*/ 28 h 38"/>
                    <a:gd name="T20" fmla="*/ 4 w 38"/>
                    <a:gd name="T21" fmla="*/ 23 h 38"/>
                    <a:gd name="T22" fmla="*/ 17 w 38"/>
                    <a:gd name="T23" fmla="*/ 29 h 38"/>
                    <a:gd name="T24" fmla="*/ 23 w 38"/>
                    <a:gd name="T25" fmla="*/ 32 h 38"/>
                    <a:gd name="T26" fmla="*/ 21 w 38"/>
                    <a:gd name="T27" fmla="*/ 30 h 38"/>
                    <a:gd name="T28" fmla="*/ 19 w 38"/>
                    <a:gd name="T29" fmla="*/ 27 h 38"/>
                    <a:gd name="T30" fmla="*/ 9 w 38"/>
                    <a:gd name="T31" fmla="*/ 16 h 38"/>
                    <a:gd name="T32" fmla="*/ 12 w 38"/>
                    <a:gd name="T33" fmla="*/ 12 h 38"/>
                    <a:gd name="T34" fmla="*/ 26 w 38"/>
                    <a:gd name="T35" fmla="*/ 17 h 38"/>
                    <a:gd name="T36" fmla="*/ 29 w 38"/>
                    <a:gd name="T37" fmla="*/ 18 h 38"/>
                    <a:gd name="T38" fmla="*/ 32 w 38"/>
                    <a:gd name="T39" fmla="*/ 20 h 38"/>
                    <a:gd name="T40" fmla="*/ 29 w 38"/>
                    <a:gd name="T41" fmla="*/ 17 h 38"/>
                    <a:gd name="T42" fmla="*/ 27 w 38"/>
                    <a:gd name="T43" fmla="*/ 15 h 38"/>
                    <a:gd name="T44" fmla="*/ 18 w 38"/>
                    <a:gd name="T45" fmla="*/ 4 h 38"/>
                    <a:gd name="T46" fmla="*/ 21 w 38"/>
                    <a:gd name="T47" fmla="*/ 0 h 38"/>
                    <a:gd name="T48" fmla="*/ 38 w 38"/>
                    <a:gd name="T49" fmla="*/ 2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8" h="38">
                      <a:moveTo>
                        <a:pt x="38" y="20"/>
                      </a:moveTo>
                      <a:cubicBezTo>
                        <a:pt x="34" y="25"/>
                        <a:pt x="34" y="25"/>
                        <a:pt x="34" y="25"/>
                      </a:cubicBezTo>
                      <a:cubicBezTo>
                        <a:pt x="21" y="20"/>
                        <a:pt x="21" y="20"/>
                        <a:pt x="21" y="20"/>
                      </a:cubicBezTo>
                      <a:cubicBezTo>
                        <a:pt x="21" y="20"/>
                        <a:pt x="20" y="19"/>
                        <a:pt x="18" y="19"/>
                      </a:cubicBezTo>
                      <a:cubicBezTo>
                        <a:pt x="17" y="18"/>
                        <a:pt x="16" y="18"/>
                        <a:pt x="16" y="17"/>
                      </a:cubicBezTo>
                      <a:cubicBezTo>
                        <a:pt x="16" y="18"/>
                        <a:pt x="17" y="18"/>
                        <a:pt x="18" y="20"/>
                      </a:cubicBezTo>
                      <a:cubicBezTo>
                        <a:pt x="19" y="21"/>
                        <a:pt x="19" y="21"/>
                        <a:pt x="20" y="22"/>
                      </a:cubicBezTo>
                      <a:cubicBezTo>
                        <a:pt x="29" y="33"/>
                        <a:pt x="29" y="33"/>
                        <a:pt x="29" y="33"/>
                      </a:cubicBezTo>
                      <a:cubicBezTo>
                        <a:pt x="25" y="38"/>
                        <a:pt x="25" y="38"/>
                        <a:pt x="25" y="38"/>
                      </a:cubicBezTo>
                      <a:cubicBezTo>
                        <a:pt x="0" y="28"/>
                        <a:pt x="0" y="28"/>
                        <a:pt x="0" y="28"/>
                      </a:cubicBezTo>
                      <a:cubicBezTo>
                        <a:pt x="4" y="23"/>
                        <a:pt x="4" y="23"/>
                        <a:pt x="4" y="23"/>
                      </a:cubicBezTo>
                      <a:cubicBezTo>
                        <a:pt x="17" y="29"/>
                        <a:pt x="17" y="29"/>
                        <a:pt x="17" y="29"/>
                      </a:cubicBezTo>
                      <a:cubicBezTo>
                        <a:pt x="19" y="30"/>
                        <a:pt x="21" y="31"/>
                        <a:pt x="23" y="32"/>
                      </a:cubicBezTo>
                      <a:cubicBezTo>
                        <a:pt x="23" y="31"/>
                        <a:pt x="22" y="31"/>
                        <a:pt x="21" y="30"/>
                      </a:cubicBezTo>
                      <a:cubicBezTo>
                        <a:pt x="20" y="29"/>
                        <a:pt x="19" y="28"/>
                        <a:pt x="19" y="27"/>
                      </a:cubicBezTo>
                      <a:cubicBezTo>
                        <a:pt x="9" y="16"/>
                        <a:pt x="9" y="16"/>
                        <a:pt x="9" y="16"/>
                      </a:cubicBezTo>
                      <a:cubicBezTo>
                        <a:pt x="12" y="12"/>
                        <a:pt x="12" y="12"/>
                        <a:pt x="12" y="12"/>
                      </a:cubicBezTo>
                      <a:cubicBezTo>
                        <a:pt x="26" y="17"/>
                        <a:pt x="26" y="17"/>
                        <a:pt x="26" y="17"/>
                      </a:cubicBezTo>
                      <a:cubicBezTo>
                        <a:pt x="27" y="17"/>
                        <a:pt x="28" y="18"/>
                        <a:pt x="29" y="18"/>
                      </a:cubicBezTo>
                      <a:cubicBezTo>
                        <a:pt x="30" y="19"/>
                        <a:pt x="31" y="19"/>
                        <a:pt x="32" y="20"/>
                      </a:cubicBezTo>
                      <a:cubicBezTo>
                        <a:pt x="31" y="19"/>
                        <a:pt x="30" y="18"/>
                        <a:pt x="29" y="17"/>
                      </a:cubicBezTo>
                      <a:cubicBezTo>
                        <a:pt x="28" y="16"/>
                        <a:pt x="28" y="15"/>
                        <a:pt x="27" y="15"/>
                      </a:cubicBezTo>
                      <a:cubicBezTo>
                        <a:pt x="18" y="4"/>
                        <a:pt x="18" y="4"/>
                        <a:pt x="18" y="4"/>
                      </a:cubicBezTo>
                      <a:cubicBezTo>
                        <a:pt x="21" y="0"/>
                        <a:pt x="21" y="0"/>
                        <a:pt x="21" y="0"/>
                      </a:cubicBezTo>
                      <a:lnTo>
                        <a:pt x="38" y="20"/>
                      </a:lnTo>
                      <a:close/>
                    </a:path>
                  </a:pathLst>
                </a:custGeom>
                <a:solidFill>
                  <a:srgbClr val="F9CD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408" name="Freeform 343">
                  <a:extLst>
                    <a:ext uri="{FF2B5EF4-FFF2-40B4-BE49-F238E27FC236}">
                      <a16:creationId xmlns:a16="http://schemas.microsoft.com/office/drawing/2014/main" id="{7E99960F-F4EC-4F1C-BD2B-35C59C29E107}"/>
                    </a:ext>
                  </a:extLst>
                </p:cNvPr>
                <p:cNvSpPr>
                  <a:spLocks/>
                </p:cNvSpPr>
                <p:nvPr/>
              </p:nvSpPr>
              <p:spPr bwMode="auto">
                <a:xfrm>
                  <a:off x="9480551" y="4465638"/>
                  <a:ext cx="100013" cy="92075"/>
                </a:xfrm>
                <a:custGeom>
                  <a:avLst/>
                  <a:gdLst>
                    <a:gd name="T0" fmla="*/ 63 w 63"/>
                    <a:gd name="T1" fmla="*/ 49 h 58"/>
                    <a:gd name="T2" fmla="*/ 54 w 63"/>
                    <a:gd name="T3" fmla="*/ 58 h 58"/>
                    <a:gd name="T4" fmla="*/ 21 w 63"/>
                    <a:gd name="T5" fmla="*/ 26 h 58"/>
                    <a:gd name="T6" fmla="*/ 9 w 63"/>
                    <a:gd name="T7" fmla="*/ 38 h 58"/>
                    <a:gd name="T8" fmla="*/ 0 w 63"/>
                    <a:gd name="T9" fmla="*/ 31 h 58"/>
                    <a:gd name="T10" fmla="*/ 32 w 63"/>
                    <a:gd name="T11" fmla="*/ 0 h 58"/>
                    <a:gd name="T12" fmla="*/ 38 w 63"/>
                    <a:gd name="T13" fmla="*/ 6 h 58"/>
                    <a:gd name="T14" fmla="*/ 27 w 63"/>
                    <a:gd name="T15" fmla="*/ 18 h 58"/>
                    <a:gd name="T16" fmla="*/ 63 w 63"/>
                    <a:gd name="T17" fmla="*/ 49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3" h="58">
                      <a:moveTo>
                        <a:pt x="63" y="49"/>
                      </a:moveTo>
                      <a:lnTo>
                        <a:pt x="54" y="58"/>
                      </a:lnTo>
                      <a:lnTo>
                        <a:pt x="21" y="26"/>
                      </a:lnTo>
                      <a:lnTo>
                        <a:pt x="9" y="38"/>
                      </a:lnTo>
                      <a:lnTo>
                        <a:pt x="0" y="31"/>
                      </a:lnTo>
                      <a:lnTo>
                        <a:pt x="32" y="0"/>
                      </a:lnTo>
                      <a:lnTo>
                        <a:pt x="38" y="6"/>
                      </a:lnTo>
                      <a:lnTo>
                        <a:pt x="27" y="18"/>
                      </a:lnTo>
                      <a:lnTo>
                        <a:pt x="63" y="49"/>
                      </a:lnTo>
                      <a:close/>
                    </a:path>
                  </a:pathLst>
                </a:custGeom>
                <a:solidFill>
                  <a:srgbClr val="F9CD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409" name="Freeform 344">
                  <a:extLst>
                    <a:ext uri="{FF2B5EF4-FFF2-40B4-BE49-F238E27FC236}">
                      <a16:creationId xmlns:a16="http://schemas.microsoft.com/office/drawing/2014/main" id="{F9BE6D86-2015-4C57-8024-E3E2E896E798}"/>
                    </a:ext>
                  </a:extLst>
                </p:cNvPr>
                <p:cNvSpPr>
                  <a:spLocks/>
                </p:cNvSpPr>
                <p:nvPr/>
              </p:nvSpPr>
              <p:spPr bwMode="auto">
                <a:xfrm>
                  <a:off x="9545638" y="4397376"/>
                  <a:ext cx="117475" cy="117475"/>
                </a:xfrm>
                <a:custGeom>
                  <a:avLst/>
                  <a:gdLst>
                    <a:gd name="T0" fmla="*/ 74 w 74"/>
                    <a:gd name="T1" fmla="*/ 43 h 74"/>
                    <a:gd name="T2" fmla="*/ 65 w 74"/>
                    <a:gd name="T3" fmla="*/ 52 h 74"/>
                    <a:gd name="T4" fmla="*/ 49 w 74"/>
                    <a:gd name="T5" fmla="*/ 34 h 74"/>
                    <a:gd name="T6" fmla="*/ 31 w 74"/>
                    <a:gd name="T7" fmla="*/ 47 h 74"/>
                    <a:gd name="T8" fmla="*/ 47 w 74"/>
                    <a:gd name="T9" fmla="*/ 67 h 74"/>
                    <a:gd name="T10" fmla="*/ 38 w 74"/>
                    <a:gd name="T11" fmla="*/ 74 h 74"/>
                    <a:gd name="T12" fmla="*/ 0 w 74"/>
                    <a:gd name="T13" fmla="*/ 31 h 74"/>
                    <a:gd name="T14" fmla="*/ 9 w 74"/>
                    <a:gd name="T15" fmla="*/ 25 h 74"/>
                    <a:gd name="T16" fmla="*/ 24 w 74"/>
                    <a:gd name="T17" fmla="*/ 40 h 74"/>
                    <a:gd name="T18" fmla="*/ 42 w 74"/>
                    <a:gd name="T19" fmla="*/ 25 h 74"/>
                    <a:gd name="T20" fmla="*/ 27 w 74"/>
                    <a:gd name="T21" fmla="*/ 9 h 74"/>
                    <a:gd name="T22" fmla="*/ 36 w 74"/>
                    <a:gd name="T23" fmla="*/ 0 h 74"/>
                    <a:gd name="T24" fmla="*/ 74 w 74"/>
                    <a:gd name="T25" fmla="*/ 43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4" h="74">
                      <a:moveTo>
                        <a:pt x="74" y="43"/>
                      </a:moveTo>
                      <a:lnTo>
                        <a:pt x="65" y="52"/>
                      </a:lnTo>
                      <a:lnTo>
                        <a:pt x="49" y="34"/>
                      </a:lnTo>
                      <a:lnTo>
                        <a:pt x="31" y="47"/>
                      </a:lnTo>
                      <a:lnTo>
                        <a:pt x="47" y="67"/>
                      </a:lnTo>
                      <a:lnTo>
                        <a:pt x="38" y="74"/>
                      </a:lnTo>
                      <a:lnTo>
                        <a:pt x="0" y="31"/>
                      </a:lnTo>
                      <a:lnTo>
                        <a:pt x="9" y="25"/>
                      </a:lnTo>
                      <a:lnTo>
                        <a:pt x="24" y="40"/>
                      </a:lnTo>
                      <a:lnTo>
                        <a:pt x="42" y="25"/>
                      </a:lnTo>
                      <a:lnTo>
                        <a:pt x="27" y="9"/>
                      </a:lnTo>
                      <a:lnTo>
                        <a:pt x="36" y="0"/>
                      </a:lnTo>
                      <a:lnTo>
                        <a:pt x="74" y="43"/>
                      </a:lnTo>
                      <a:close/>
                    </a:path>
                  </a:pathLst>
                </a:custGeom>
                <a:solidFill>
                  <a:srgbClr val="F9CD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410" name="Freeform 345">
                  <a:extLst>
                    <a:ext uri="{FF2B5EF4-FFF2-40B4-BE49-F238E27FC236}">
                      <a16:creationId xmlns:a16="http://schemas.microsoft.com/office/drawing/2014/main" id="{3050F752-65C2-4092-A412-0998473ABD8B}"/>
                    </a:ext>
                  </a:extLst>
                </p:cNvPr>
                <p:cNvSpPr>
                  <a:spLocks/>
                </p:cNvSpPr>
                <p:nvPr/>
              </p:nvSpPr>
              <p:spPr bwMode="auto">
                <a:xfrm>
                  <a:off x="9648826" y="4354513"/>
                  <a:ext cx="38100" cy="103188"/>
                </a:xfrm>
                <a:custGeom>
                  <a:avLst/>
                  <a:gdLst>
                    <a:gd name="T0" fmla="*/ 9 w 24"/>
                    <a:gd name="T1" fmla="*/ 0 h 65"/>
                    <a:gd name="T2" fmla="*/ 24 w 24"/>
                    <a:gd name="T3" fmla="*/ 58 h 65"/>
                    <a:gd name="T4" fmla="*/ 15 w 24"/>
                    <a:gd name="T5" fmla="*/ 65 h 65"/>
                    <a:gd name="T6" fmla="*/ 0 w 24"/>
                    <a:gd name="T7" fmla="*/ 7 h 65"/>
                    <a:gd name="T8" fmla="*/ 9 w 24"/>
                    <a:gd name="T9" fmla="*/ 0 h 65"/>
                  </a:gdLst>
                  <a:ahLst/>
                  <a:cxnLst>
                    <a:cxn ang="0">
                      <a:pos x="T0" y="T1"/>
                    </a:cxn>
                    <a:cxn ang="0">
                      <a:pos x="T2" y="T3"/>
                    </a:cxn>
                    <a:cxn ang="0">
                      <a:pos x="T4" y="T5"/>
                    </a:cxn>
                    <a:cxn ang="0">
                      <a:pos x="T6" y="T7"/>
                    </a:cxn>
                    <a:cxn ang="0">
                      <a:pos x="T8" y="T9"/>
                    </a:cxn>
                  </a:cxnLst>
                  <a:rect l="0" t="0" r="r" b="b"/>
                  <a:pathLst>
                    <a:path w="24" h="65">
                      <a:moveTo>
                        <a:pt x="9" y="0"/>
                      </a:moveTo>
                      <a:lnTo>
                        <a:pt x="24" y="58"/>
                      </a:lnTo>
                      <a:lnTo>
                        <a:pt x="15" y="65"/>
                      </a:lnTo>
                      <a:lnTo>
                        <a:pt x="0" y="7"/>
                      </a:lnTo>
                      <a:lnTo>
                        <a:pt x="9" y="0"/>
                      </a:lnTo>
                      <a:close/>
                    </a:path>
                  </a:pathLst>
                </a:custGeom>
                <a:solidFill>
                  <a:srgbClr val="F9CD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411" name="Freeform 346">
                  <a:extLst>
                    <a:ext uri="{FF2B5EF4-FFF2-40B4-BE49-F238E27FC236}">
                      <a16:creationId xmlns:a16="http://schemas.microsoft.com/office/drawing/2014/main" id="{9F40D0C4-3C78-489F-8140-6FADC4F3D10A}"/>
                    </a:ext>
                  </a:extLst>
                </p:cNvPr>
                <p:cNvSpPr>
                  <a:spLocks/>
                </p:cNvSpPr>
                <p:nvPr/>
              </p:nvSpPr>
              <p:spPr bwMode="auto">
                <a:xfrm>
                  <a:off x="9677401" y="4333876"/>
                  <a:ext cx="71438" cy="120650"/>
                </a:xfrm>
                <a:custGeom>
                  <a:avLst/>
                  <a:gdLst>
                    <a:gd name="T0" fmla="*/ 16 w 20"/>
                    <a:gd name="T1" fmla="*/ 32 h 34"/>
                    <a:gd name="T2" fmla="*/ 13 w 20"/>
                    <a:gd name="T3" fmla="*/ 34 h 34"/>
                    <a:gd name="T4" fmla="*/ 11 w 20"/>
                    <a:gd name="T5" fmla="*/ 30 h 34"/>
                    <a:gd name="T6" fmla="*/ 13 w 20"/>
                    <a:gd name="T7" fmla="*/ 29 h 34"/>
                    <a:gd name="T8" fmla="*/ 14 w 20"/>
                    <a:gd name="T9" fmla="*/ 27 h 34"/>
                    <a:gd name="T10" fmla="*/ 13 w 20"/>
                    <a:gd name="T11" fmla="*/ 23 h 34"/>
                    <a:gd name="T12" fmla="*/ 0 w 20"/>
                    <a:gd name="T13" fmla="*/ 3 h 34"/>
                    <a:gd name="T14" fmla="*/ 5 w 20"/>
                    <a:gd name="T15" fmla="*/ 0 h 34"/>
                    <a:gd name="T16" fmla="*/ 18 w 20"/>
                    <a:gd name="T17" fmla="*/ 20 h 34"/>
                    <a:gd name="T18" fmla="*/ 20 w 20"/>
                    <a:gd name="T19" fmla="*/ 27 h 34"/>
                    <a:gd name="T20" fmla="*/ 16 w 20"/>
                    <a:gd name="T21" fmla="*/ 32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 h="34">
                      <a:moveTo>
                        <a:pt x="16" y="32"/>
                      </a:moveTo>
                      <a:cubicBezTo>
                        <a:pt x="15" y="33"/>
                        <a:pt x="14" y="33"/>
                        <a:pt x="13" y="34"/>
                      </a:cubicBezTo>
                      <a:cubicBezTo>
                        <a:pt x="11" y="30"/>
                        <a:pt x="11" y="30"/>
                        <a:pt x="11" y="30"/>
                      </a:cubicBezTo>
                      <a:cubicBezTo>
                        <a:pt x="11" y="30"/>
                        <a:pt x="12" y="29"/>
                        <a:pt x="13" y="29"/>
                      </a:cubicBezTo>
                      <a:cubicBezTo>
                        <a:pt x="14" y="28"/>
                        <a:pt x="14" y="27"/>
                        <a:pt x="14" y="27"/>
                      </a:cubicBezTo>
                      <a:cubicBezTo>
                        <a:pt x="14" y="26"/>
                        <a:pt x="14" y="25"/>
                        <a:pt x="13" y="23"/>
                      </a:cubicBezTo>
                      <a:cubicBezTo>
                        <a:pt x="0" y="3"/>
                        <a:pt x="0" y="3"/>
                        <a:pt x="0" y="3"/>
                      </a:cubicBezTo>
                      <a:cubicBezTo>
                        <a:pt x="5" y="0"/>
                        <a:pt x="5" y="0"/>
                        <a:pt x="5" y="0"/>
                      </a:cubicBezTo>
                      <a:cubicBezTo>
                        <a:pt x="18" y="20"/>
                        <a:pt x="18" y="20"/>
                        <a:pt x="18" y="20"/>
                      </a:cubicBezTo>
                      <a:cubicBezTo>
                        <a:pt x="19" y="23"/>
                        <a:pt x="20" y="25"/>
                        <a:pt x="20" y="27"/>
                      </a:cubicBezTo>
                      <a:cubicBezTo>
                        <a:pt x="19" y="29"/>
                        <a:pt x="18" y="31"/>
                        <a:pt x="16" y="32"/>
                      </a:cubicBezTo>
                      <a:close/>
                    </a:path>
                  </a:pathLst>
                </a:custGeom>
                <a:solidFill>
                  <a:srgbClr val="F9CD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412" name="Freeform 347">
                  <a:extLst>
                    <a:ext uri="{FF2B5EF4-FFF2-40B4-BE49-F238E27FC236}">
                      <a16:creationId xmlns:a16="http://schemas.microsoft.com/office/drawing/2014/main" id="{EB789863-F966-4DD2-9B66-40B337655FFC}"/>
                    </a:ext>
                  </a:extLst>
                </p:cNvPr>
                <p:cNvSpPr>
                  <a:spLocks noEditPoints="1"/>
                </p:cNvSpPr>
                <p:nvPr/>
              </p:nvSpPr>
              <p:spPr bwMode="auto">
                <a:xfrm>
                  <a:off x="9726613" y="4286251"/>
                  <a:ext cx="96838" cy="100013"/>
                </a:xfrm>
                <a:custGeom>
                  <a:avLst/>
                  <a:gdLst>
                    <a:gd name="T0" fmla="*/ 24 w 27"/>
                    <a:gd name="T1" fmla="*/ 9 h 28"/>
                    <a:gd name="T2" fmla="*/ 26 w 27"/>
                    <a:gd name="T3" fmla="*/ 19 h 28"/>
                    <a:gd name="T4" fmla="*/ 20 w 27"/>
                    <a:gd name="T5" fmla="*/ 26 h 28"/>
                    <a:gd name="T6" fmla="*/ 10 w 27"/>
                    <a:gd name="T7" fmla="*/ 27 h 28"/>
                    <a:gd name="T8" fmla="*/ 3 w 27"/>
                    <a:gd name="T9" fmla="*/ 20 h 28"/>
                    <a:gd name="T10" fmla="*/ 1 w 27"/>
                    <a:gd name="T11" fmla="*/ 10 h 28"/>
                    <a:gd name="T12" fmla="*/ 7 w 27"/>
                    <a:gd name="T13" fmla="*/ 3 h 28"/>
                    <a:gd name="T14" fmla="*/ 17 w 27"/>
                    <a:gd name="T15" fmla="*/ 1 h 28"/>
                    <a:gd name="T16" fmla="*/ 24 w 27"/>
                    <a:gd name="T17" fmla="*/ 9 h 28"/>
                    <a:gd name="T18" fmla="*/ 8 w 27"/>
                    <a:gd name="T19" fmla="*/ 17 h 28"/>
                    <a:gd name="T20" fmla="*/ 12 w 27"/>
                    <a:gd name="T21" fmla="*/ 22 h 28"/>
                    <a:gd name="T22" fmla="*/ 18 w 27"/>
                    <a:gd name="T23" fmla="*/ 22 h 28"/>
                    <a:gd name="T24" fmla="*/ 19 w 27"/>
                    <a:gd name="T25" fmla="*/ 11 h 28"/>
                    <a:gd name="T26" fmla="*/ 10 w 27"/>
                    <a:gd name="T27" fmla="*/ 7 h 28"/>
                    <a:gd name="T28" fmla="*/ 6 w 27"/>
                    <a:gd name="T29" fmla="*/ 11 h 28"/>
                    <a:gd name="T30" fmla="*/ 8 w 27"/>
                    <a:gd name="T31" fmla="*/ 17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7" h="28">
                      <a:moveTo>
                        <a:pt x="24" y="9"/>
                      </a:moveTo>
                      <a:cubicBezTo>
                        <a:pt x="26" y="12"/>
                        <a:pt x="27" y="16"/>
                        <a:pt x="26" y="19"/>
                      </a:cubicBezTo>
                      <a:cubicBezTo>
                        <a:pt x="26" y="22"/>
                        <a:pt x="23" y="24"/>
                        <a:pt x="20" y="26"/>
                      </a:cubicBezTo>
                      <a:cubicBezTo>
                        <a:pt x="16" y="28"/>
                        <a:pt x="13" y="28"/>
                        <a:pt x="10" y="27"/>
                      </a:cubicBezTo>
                      <a:cubicBezTo>
                        <a:pt x="7" y="26"/>
                        <a:pt x="5" y="24"/>
                        <a:pt x="3" y="20"/>
                      </a:cubicBezTo>
                      <a:cubicBezTo>
                        <a:pt x="1" y="16"/>
                        <a:pt x="0" y="13"/>
                        <a:pt x="1" y="10"/>
                      </a:cubicBezTo>
                      <a:cubicBezTo>
                        <a:pt x="2" y="7"/>
                        <a:pt x="4" y="5"/>
                        <a:pt x="7" y="3"/>
                      </a:cubicBezTo>
                      <a:cubicBezTo>
                        <a:pt x="11" y="1"/>
                        <a:pt x="14" y="0"/>
                        <a:pt x="17" y="1"/>
                      </a:cubicBezTo>
                      <a:cubicBezTo>
                        <a:pt x="20" y="2"/>
                        <a:pt x="22" y="5"/>
                        <a:pt x="24" y="9"/>
                      </a:cubicBezTo>
                      <a:close/>
                      <a:moveTo>
                        <a:pt x="8" y="17"/>
                      </a:moveTo>
                      <a:cubicBezTo>
                        <a:pt x="9" y="20"/>
                        <a:pt x="11" y="22"/>
                        <a:pt x="12" y="22"/>
                      </a:cubicBezTo>
                      <a:cubicBezTo>
                        <a:pt x="14" y="23"/>
                        <a:pt x="16" y="23"/>
                        <a:pt x="18" y="22"/>
                      </a:cubicBezTo>
                      <a:cubicBezTo>
                        <a:pt x="22" y="20"/>
                        <a:pt x="22" y="16"/>
                        <a:pt x="19" y="11"/>
                      </a:cubicBezTo>
                      <a:cubicBezTo>
                        <a:pt x="17" y="6"/>
                        <a:pt x="13" y="5"/>
                        <a:pt x="10" y="7"/>
                      </a:cubicBezTo>
                      <a:cubicBezTo>
                        <a:pt x="8" y="8"/>
                        <a:pt x="7" y="9"/>
                        <a:pt x="6" y="11"/>
                      </a:cubicBezTo>
                      <a:cubicBezTo>
                        <a:pt x="6" y="13"/>
                        <a:pt x="7" y="15"/>
                        <a:pt x="8" y="17"/>
                      </a:cubicBezTo>
                      <a:close/>
                    </a:path>
                  </a:pathLst>
                </a:custGeom>
                <a:solidFill>
                  <a:srgbClr val="F9CD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413" name="Freeform 348">
                  <a:extLst>
                    <a:ext uri="{FF2B5EF4-FFF2-40B4-BE49-F238E27FC236}">
                      <a16:creationId xmlns:a16="http://schemas.microsoft.com/office/drawing/2014/main" id="{08833F48-B759-4D6E-B92D-51D435F807E1}"/>
                    </a:ext>
                  </a:extLst>
                </p:cNvPr>
                <p:cNvSpPr>
                  <a:spLocks noEditPoints="1"/>
                </p:cNvSpPr>
                <p:nvPr/>
              </p:nvSpPr>
              <p:spPr bwMode="auto">
                <a:xfrm>
                  <a:off x="9818688" y="4248151"/>
                  <a:ext cx="88900" cy="103188"/>
                </a:xfrm>
                <a:custGeom>
                  <a:avLst/>
                  <a:gdLst>
                    <a:gd name="T0" fmla="*/ 0 w 25"/>
                    <a:gd name="T1" fmla="*/ 5 h 29"/>
                    <a:gd name="T2" fmla="*/ 7 w 25"/>
                    <a:gd name="T3" fmla="*/ 2 h 29"/>
                    <a:gd name="T4" fmla="*/ 15 w 25"/>
                    <a:gd name="T5" fmla="*/ 1 h 29"/>
                    <a:gd name="T6" fmla="*/ 19 w 25"/>
                    <a:gd name="T7" fmla="*/ 4 h 29"/>
                    <a:gd name="T8" fmla="*/ 20 w 25"/>
                    <a:gd name="T9" fmla="*/ 8 h 29"/>
                    <a:gd name="T10" fmla="*/ 18 w 25"/>
                    <a:gd name="T11" fmla="*/ 11 h 29"/>
                    <a:gd name="T12" fmla="*/ 18 w 25"/>
                    <a:gd name="T13" fmla="*/ 11 h 29"/>
                    <a:gd name="T14" fmla="*/ 22 w 25"/>
                    <a:gd name="T15" fmla="*/ 12 h 29"/>
                    <a:gd name="T16" fmla="*/ 24 w 25"/>
                    <a:gd name="T17" fmla="*/ 15 h 29"/>
                    <a:gd name="T18" fmla="*/ 24 w 25"/>
                    <a:gd name="T19" fmla="*/ 21 h 29"/>
                    <a:gd name="T20" fmla="*/ 18 w 25"/>
                    <a:gd name="T21" fmla="*/ 25 h 29"/>
                    <a:gd name="T22" fmla="*/ 9 w 25"/>
                    <a:gd name="T23" fmla="*/ 29 h 29"/>
                    <a:gd name="T24" fmla="*/ 0 w 25"/>
                    <a:gd name="T25" fmla="*/ 5 h 29"/>
                    <a:gd name="T26" fmla="*/ 8 w 25"/>
                    <a:gd name="T27" fmla="*/ 13 h 29"/>
                    <a:gd name="T28" fmla="*/ 11 w 25"/>
                    <a:gd name="T29" fmla="*/ 11 h 29"/>
                    <a:gd name="T30" fmla="*/ 14 w 25"/>
                    <a:gd name="T31" fmla="*/ 10 h 29"/>
                    <a:gd name="T32" fmla="*/ 14 w 25"/>
                    <a:gd name="T33" fmla="*/ 7 h 29"/>
                    <a:gd name="T34" fmla="*/ 12 w 25"/>
                    <a:gd name="T35" fmla="*/ 5 h 29"/>
                    <a:gd name="T36" fmla="*/ 9 w 25"/>
                    <a:gd name="T37" fmla="*/ 6 h 29"/>
                    <a:gd name="T38" fmla="*/ 6 w 25"/>
                    <a:gd name="T39" fmla="*/ 7 h 29"/>
                    <a:gd name="T40" fmla="*/ 8 w 25"/>
                    <a:gd name="T41" fmla="*/ 13 h 29"/>
                    <a:gd name="T42" fmla="*/ 10 w 25"/>
                    <a:gd name="T43" fmla="*/ 17 h 29"/>
                    <a:gd name="T44" fmla="*/ 13 w 25"/>
                    <a:gd name="T45" fmla="*/ 23 h 29"/>
                    <a:gd name="T46" fmla="*/ 16 w 25"/>
                    <a:gd name="T47" fmla="*/ 21 h 29"/>
                    <a:gd name="T48" fmla="*/ 19 w 25"/>
                    <a:gd name="T49" fmla="*/ 19 h 29"/>
                    <a:gd name="T50" fmla="*/ 19 w 25"/>
                    <a:gd name="T51" fmla="*/ 17 h 29"/>
                    <a:gd name="T52" fmla="*/ 13 w 25"/>
                    <a:gd name="T53" fmla="*/ 15 h 29"/>
                    <a:gd name="T54" fmla="*/ 10 w 25"/>
                    <a:gd name="T55" fmla="*/ 17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5" h="29">
                      <a:moveTo>
                        <a:pt x="0" y="5"/>
                      </a:moveTo>
                      <a:cubicBezTo>
                        <a:pt x="7" y="2"/>
                        <a:pt x="7" y="2"/>
                        <a:pt x="7" y="2"/>
                      </a:cubicBezTo>
                      <a:cubicBezTo>
                        <a:pt x="10" y="1"/>
                        <a:pt x="13" y="0"/>
                        <a:pt x="15" y="1"/>
                      </a:cubicBezTo>
                      <a:cubicBezTo>
                        <a:pt x="17" y="1"/>
                        <a:pt x="18" y="2"/>
                        <a:pt x="19" y="4"/>
                      </a:cubicBezTo>
                      <a:cubicBezTo>
                        <a:pt x="20" y="6"/>
                        <a:pt x="20" y="7"/>
                        <a:pt x="20" y="8"/>
                      </a:cubicBezTo>
                      <a:cubicBezTo>
                        <a:pt x="19" y="9"/>
                        <a:pt x="19" y="10"/>
                        <a:pt x="18" y="11"/>
                      </a:cubicBezTo>
                      <a:cubicBezTo>
                        <a:pt x="18" y="11"/>
                        <a:pt x="18" y="11"/>
                        <a:pt x="18" y="11"/>
                      </a:cubicBezTo>
                      <a:cubicBezTo>
                        <a:pt x="19" y="11"/>
                        <a:pt x="21" y="11"/>
                        <a:pt x="22" y="12"/>
                      </a:cubicBezTo>
                      <a:cubicBezTo>
                        <a:pt x="23" y="12"/>
                        <a:pt x="23" y="13"/>
                        <a:pt x="24" y="15"/>
                      </a:cubicBezTo>
                      <a:cubicBezTo>
                        <a:pt x="25" y="17"/>
                        <a:pt x="25" y="19"/>
                        <a:pt x="24" y="21"/>
                      </a:cubicBezTo>
                      <a:cubicBezTo>
                        <a:pt x="23" y="23"/>
                        <a:pt x="21" y="24"/>
                        <a:pt x="18" y="25"/>
                      </a:cubicBezTo>
                      <a:cubicBezTo>
                        <a:pt x="9" y="29"/>
                        <a:pt x="9" y="29"/>
                        <a:pt x="9" y="29"/>
                      </a:cubicBezTo>
                      <a:lnTo>
                        <a:pt x="0" y="5"/>
                      </a:lnTo>
                      <a:close/>
                      <a:moveTo>
                        <a:pt x="8" y="13"/>
                      </a:moveTo>
                      <a:cubicBezTo>
                        <a:pt x="11" y="11"/>
                        <a:pt x="11" y="11"/>
                        <a:pt x="11" y="11"/>
                      </a:cubicBezTo>
                      <a:cubicBezTo>
                        <a:pt x="13" y="11"/>
                        <a:pt x="14" y="10"/>
                        <a:pt x="14" y="10"/>
                      </a:cubicBezTo>
                      <a:cubicBezTo>
                        <a:pt x="15" y="9"/>
                        <a:pt x="15" y="8"/>
                        <a:pt x="14" y="7"/>
                      </a:cubicBezTo>
                      <a:cubicBezTo>
                        <a:pt x="14" y="6"/>
                        <a:pt x="13" y="6"/>
                        <a:pt x="12" y="5"/>
                      </a:cubicBezTo>
                      <a:cubicBezTo>
                        <a:pt x="12" y="5"/>
                        <a:pt x="10" y="6"/>
                        <a:pt x="9" y="6"/>
                      </a:cubicBezTo>
                      <a:cubicBezTo>
                        <a:pt x="6" y="7"/>
                        <a:pt x="6" y="7"/>
                        <a:pt x="6" y="7"/>
                      </a:cubicBezTo>
                      <a:lnTo>
                        <a:pt x="8" y="13"/>
                      </a:lnTo>
                      <a:close/>
                      <a:moveTo>
                        <a:pt x="10" y="17"/>
                      </a:moveTo>
                      <a:cubicBezTo>
                        <a:pt x="13" y="23"/>
                        <a:pt x="13" y="23"/>
                        <a:pt x="13" y="23"/>
                      </a:cubicBezTo>
                      <a:cubicBezTo>
                        <a:pt x="16" y="21"/>
                        <a:pt x="16" y="21"/>
                        <a:pt x="16" y="21"/>
                      </a:cubicBezTo>
                      <a:cubicBezTo>
                        <a:pt x="17" y="21"/>
                        <a:pt x="18" y="20"/>
                        <a:pt x="19" y="19"/>
                      </a:cubicBezTo>
                      <a:cubicBezTo>
                        <a:pt x="19" y="19"/>
                        <a:pt x="19" y="18"/>
                        <a:pt x="19" y="17"/>
                      </a:cubicBezTo>
                      <a:cubicBezTo>
                        <a:pt x="18" y="15"/>
                        <a:pt x="16" y="14"/>
                        <a:pt x="13" y="15"/>
                      </a:cubicBezTo>
                      <a:lnTo>
                        <a:pt x="10" y="17"/>
                      </a:lnTo>
                      <a:close/>
                    </a:path>
                  </a:pathLst>
                </a:custGeom>
                <a:solidFill>
                  <a:srgbClr val="F9CD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414" name="Freeform 349">
                  <a:extLst>
                    <a:ext uri="{FF2B5EF4-FFF2-40B4-BE49-F238E27FC236}">
                      <a16:creationId xmlns:a16="http://schemas.microsoft.com/office/drawing/2014/main" id="{03ABA59E-24CE-4ABC-8715-99AA6FCB0A38}"/>
                    </a:ext>
                  </a:extLst>
                </p:cNvPr>
                <p:cNvSpPr>
                  <a:spLocks/>
                </p:cNvSpPr>
                <p:nvPr/>
              </p:nvSpPr>
              <p:spPr bwMode="auto">
                <a:xfrm>
                  <a:off x="9907588" y="4219576"/>
                  <a:ext cx="71438" cy="100013"/>
                </a:xfrm>
                <a:custGeom>
                  <a:avLst/>
                  <a:gdLst>
                    <a:gd name="T0" fmla="*/ 20 w 20"/>
                    <a:gd name="T1" fmla="*/ 17 h 28"/>
                    <a:gd name="T2" fmla="*/ 19 w 20"/>
                    <a:gd name="T3" fmla="*/ 23 h 28"/>
                    <a:gd name="T4" fmla="*/ 13 w 20"/>
                    <a:gd name="T5" fmla="*/ 27 h 28"/>
                    <a:gd name="T6" fmla="*/ 5 w 20"/>
                    <a:gd name="T7" fmla="*/ 28 h 28"/>
                    <a:gd name="T8" fmla="*/ 4 w 20"/>
                    <a:gd name="T9" fmla="*/ 23 h 28"/>
                    <a:gd name="T10" fmla="*/ 8 w 20"/>
                    <a:gd name="T11" fmla="*/ 23 h 28"/>
                    <a:gd name="T12" fmla="*/ 12 w 20"/>
                    <a:gd name="T13" fmla="*/ 22 h 28"/>
                    <a:gd name="T14" fmla="*/ 14 w 20"/>
                    <a:gd name="T15" fmla="*/ 21 h 28"/>
                    <a:gd name="T16" fmla="*/ 15 w 20"/>
                    <a:gd name="T17" fmla="*/ 19 h 28"/>
                    <a:gd name="T18" fmla="*/ 14 w 20"/>
                    <a:gd name="T19" fmla="*/ 18 h 28"/>
                    <a:gd name="T20" fmla="*/ 12 w 20"/>
                    <a:gd name="T21" fmla="*/ 17 h 28"/>
                    <a:gd name="T22" fmla="*/ 9 w 20"/>
                    <a:gd name="T23" fmla="*/ 16 h 28"/>
                    <a:gd name="T24" fmla="*/ 5 w 20"/>
                    <a:gd name="T25" fmla="*/ 15 h 28"/>
                    <a:gd name="T26" fmla="*/ 2 w 20"/>
                    <a:gd name="T27" fmla="*/ 13 h 28"/>
                    <a:gd name="T28" fmla="*/ 1 w 20"/>
                    <a:gd name="T29" fmla="*/ 11 h 28"/>
                    <a:gd name="T30" fmla="*/ 1 w 20"/>
                    <a:gd name="T31" fmla="*/ 5 h 28"/>
                    <a:gd name="T32" fmla="*/ 7 w 20"/>
                    <a:gd name="T33" fmla="*/ 1 h 28"/>
                    <a:gd name="T34" fmla="*/ 11 w 20"/>
                    <a:gd name="T35" fmla="*/ 0 h 28"/>
                    <a:gd name="T36" fmla="*/ 15 w 20"/>
                    <a:gd name="T37" fmla="*/ 1 h 28"/>
                    <a:gd name="T38" fmla="*/ 14 w 20"/>
                    <a:gd name="T39" fmla="*/ 5 h 28"/>
                    <a:gd name="T40" fmla="*/ 11 w 20"/>
                    <a:gd name="T41" fmla="*/ 5 h 28"/>
                    <a:gd name="T42" fmla="*/ 8 w 20"/>
                    <a:gd name="T43" fmla="*/ 6 h 28"/>
                    <a:gd name="T44" fmla="*/ 6 w 20"/>
                    <a:gd name="T45" fmla="*/ 7 h 28"/>
                    <a:gd name="T46" fmla="*/ 6 w 20"/>
                    <a:gd name="T47" fmla="*/ 9 h 28"/>
                    <a:gd name="T48" fmla="*/ 6 w 20"/>
                    <a:gd name="T49" fmla="*/ 10 h 28"/>
                    <a:gd name="T50" fmla="*/ 8 w 20"/>
                    <a:gd name="T51" fmla="*/ 11 h 28"/>
                    <a:gd name="T52" fmla="*/ 11 w 20"/>
                    <a:gd name="T53" fmla="*/ 11 h 28"/>
                    <a:gd name="T54" fmla="*/ 17 w 20"/>
                    <a:gd name="T55" fmla="*/ 13 h 28"/>
                    <a:gd name="T56" fmla="*/ 20 w 20"/>
                    <a:gd name="T57" fmla="*/ 17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0" h="28">
                      <a:moveTo>
                        <a:pt x="20" y="17"/>
                      </a:moveTo>
                      <a:cubicBezTo>
                        <a:pt x="20" y="19"/>
                        <a:pt x="20" y="21"/>
                        <a:pt x="19" y="23"/>
                      </a:cubicBezTo>
                      <a:cubicBezTo>
                        <a:pt x="18" y="25"/>
                        <a:pt x="16" y="26"/>
                        <a:pt x="13" y="27"/>
                      </a:cubicBezTo>
                      <a:cubicBezTo>
                        <a:pt x="10" y="28"/>
                        <a:pt x="8" y="28"/>
                        <a:pt x="5" y="28"/>
                      </a:cubicBezTo>
                      <a:cubicBezTo>
                        <a:pt x="4" y="23"/>
                        <a:pt x="4" y="23"/>
                        <a:pt x="4" y="23"/>
                      </a:cubicBezTo>
                      <a:cubicBezTo>
                        <a:pt x="6" y="23"/>
                        <a:pt x="7" y="23"/>
                        <a:pt x="8" y="23"/>
                      </a:cubicBezTo>
                      <a:cubicBezTo>
                        <a:pt x="10" y="23"/>
                        <a:pt x="11" y="23"/>
                        <a:pt x="12" y="22"/>
                      </a:cubicBezTo>
                      <a:cubicBezTo>
                        <a:pt x="13" y="22"/>
                        <a:pt x="14" y="22"/>
                        <a:pt x="14" y="21"/>
                      </a:cubicBezTo>
                      <a:cubicBezTo>
                        <a:pt x="15" y="20"/>
                        <a:pt x="15" y="20"/>
                        <a:pt x="15" y="19"/>
                      </a:cubicBezTo>
                      <a:cubicBezTo>
                        <a:pt x="14" y="18"/>
                        <a:pt x="14" y="18"/>
                        <a:pt x="14" y="18"/>
                      </a:cubicBezTo>
                      <a:cubicBezTo>
                        <a:pt x="13" y="17"/>
                        <a:pt x="13" y="17"/>
                        <a:pt x="12" y="17"/>
                      </a:cubicBezTo>
                      <a:cubicBezTo>
                        <a:pt x="12" y="17"/>
                        <a:pt x="10" y="16"/>
                        <a:pt x="9" y="16"/>
                      </a:cubicBezTo>
                      <a:cubicBezTo>
                        <a:pt x="7" y="16"/>
                        <a:pt x="6" y="16"/>
                        <a:pt x="5" y="15"/>
                      </a:cubicBezTo>
                      <a:cubicBezTo>
                        <a:pt x="4" y="15"/>
                        <a:pt x="3" y="14"/>
                        <a:pt x="2" y="13"/>
                      </a:cubicBezTo>
                      <a:cubicBezTo>
                        <a:pt x="1" y="13"/>
                        <a:pt x="1" y="12"/>
                        <a:pt x="1" y="11"/>
                      </a:cubicBezTo>
                      <a:cubicBezTo>
                        <a:pt x="0" y="8"/>
                        <a:pt x="0" y="6"/>
                        <a:pt x="1" y="5"/>
                      </a:cubicBezTo>
                      <a:cubicBezTo>
                        <a:pt x="2" y="3"/>
                        <a:pt x="4" y="2"/>
                        <a:pt x="7" y="1"/>
                      </a:cubicBezTo>
                      <a:cubicBezTo>
                        <a:pt x="8" y="1"/>
                        <a:pt x="9" y="1"/>
                        <a:pt x="11" y="0"/>
                      </a:cubicBezTo>
                      <a:cubicBezTo>
                        <a:pt x="12" y="0"/>
                        <a:pt x="13" y="0"/>
                        <a:pt x="15" y="1"/>
                      </a:cubicBezTo>
                      <a:cubicBezTo>
                        <a:pt x="14" y="5"/>
                        <a:pt x="14" y="5"/>
                        <a:pt x="14" y="5"/>
                      </a:cubicBezTo>
                      <a:cubicBezTo>
                        <a:pt x="13" y="5"/>
                        <a:pt x="11" y="5"/>
                        <a:pt x="11" y="5"/>
                      </a:cubicBezTo>
                      <a:cubicBezTo>
                        <a:pt x="10" y="5"/>
                        <a:pt x="9" y="5"/>
                        <a:pt x="8" y="6"/>
                      </a:cubicBezTo>
                      <a:cubicBezTo>
                        <a:pt x="7" y="6"/>
                        <a:pt x="6" y="6"/>
                        <a:pt x="6" y="7"/>
                      </a:cubicBezTo>
                      <a:cubicBezTo>
                        <a:pt x="5" y="7"/>
                        <a:pt x="5" y="8"/>
                        <a:pt x="6" y="9"/>
                      </a:cubicBezTo>
                      <a:cubicBezTo>
                        <a:pt x="6" y="9"/>
                        <a:pt x="6" y="10"/>
                        <a:pt x="6" y="10"/>
                      </a:cubicBezTo>
                      <a:cubicBezTo>
                        <a:pt x="7" y="10"/>
                        <a:pt x="7" y="11"/>
                        <a:pt x="8" y="11"/>
                      </a:cubicBezTo>
                      <a:cubicBezTo>
                        <a:pt x="8" y="11"/>
                        <a:pt x="9" y="11"/>
                        <a:pt x="11" y="11"/>
                      </a:cubicBezTo>
                      <a:cubicBezTo>
                        <a:pt x="14" y="12"/>
                        <a:pt x="16" y="13"/>
                        <a:pt x="17" y="13"/>
                      </a:cubicBezTo>
                      <a:cubicBezTo>
                        <a:pt x="18" y="14"/>
                        <a:pt x="19" y="15"/>
                        <a:pt x="20" y="17"/>
                      </a:cubicBezTo>
                      <a:close/>
                    </a:path>
                  </a:pathLst>
                </a:custGeom>
                <a:solidFill>
                  <a:srgbClr val="F9CD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415" name="Freeform 350">
                  <a:extLst>
                    <a:ext uri="{FF2B5EF4-FFF2-40B4-BE49-F238E27FC236}">
                      <a16:creationId xmlns:a16="http://schemas.microsoft.com/office/drawing/2014/main" id="{68B63784-9F57-4874-B879-428C78D83AF2}"/>
                    </a:ext>
                  </a:extLst>
                </p:cNvPr>
                <p:cNvSpPr>
                  <a:spLocks noEditPoints="1"/>
                </p:cNvSpPr>
                <p:nvPr/>
              </p:nvSpPr>
              <p:spPr bwMode="auto">
                <a:xfrm>
                  <a:off x="10448926" y="4294188"/>
                  <a:ext cx="82550" cy="114300"/>
                </a:xfrm>
                <a:custGeom>
                  <a:avLst/>
                  <a:gdLst>
                    <a:gd name="T0" fmla="*/ 8 w 23"/>
                    <a:gd name="T1" fmla="*/ 17 h 32"/>
                    <a:gd name="T2" fmla="*/ 5 w 23"/>
                    <a:gd name="T3" fmla="*/ 26 h 32"/>
                    <a:gd name="T4" fmla="*/ 0 w 23"/>
                    <a:gd name="T5" fmla="*/ 25 h 32"/>
                    <a:gd name="T6" fmla="*/ 8 w 23"/>
                    <a:gd name="T7" fmla="*/ 0 h 32"/>
                    <a:gd name="T8" fmla="*/ 15 w 23"/>
                    <a:gd name="T9" fmla="*/ 3 h 32"/>
                    <a:gd name="T10" fmla="*/ 22 w 23"/>
                    <a:gd name="T11" fmla="*/ 8 h 32"/>
                    <a:gd name="T12" fmla="*/ 22 w 23"/>
                    <a:gd name="T13" fmla="*/ 14 h 32"/>
                    <a:gd name="T14" fmla="*/ 20 w 23"/>
                    <a:gd name="T15" fmla="*/ 17 h 32"/>
                    <a:gd name="T16" fmla="*/ 16 w 23"/>
                    <a:gd name="T17" fmla="*/ 19 h 32"/>
                    <a:gd name="T18" fmla="*/ 19 w 23"/>
                    <a:gd name="T19" fmla="*/ 32 h 32"/>
                    <a:gd name="T20" fmla="*/ 13 w 23"/>
                    <a:gd name="T21" fmla="*/ 30 h 32"/>
                    <a:gd name="T22" fmla="*/ 11 w 23"/>
                    <a:gd name="T23" fmla="*/ 18 h 32"/>
                    <a:gd name="T24" fmla="*/ 8 w 23"/>
                    <a:gd name="T25" fmla="*/ 17 h 32"/>
                    <a:gd name="T26" fmla="*/ 10 w 23"/>
                    <a:gd name="T27" fmla="*/ 13 h 32"/>
                    <a:gd name="T28" fmla="*/ 11 w 23"/>
                    <a:gd name="T29" fmla="*/ 14 h 32"/>
                    <a:gd name="T30" fmla="*/ 15 w 23"/>
                    <a:gd name="T31" fmla="*/ 14 h 32"/>
                    <a:gd name="T32" fmla="*/ 17 w 23"/>
                    <a:gd name="T33" fmla="*/ 12 h 32"/>
                    <a:gd name="T34" fmla="*/ 17 w 23"/>
                    <a:gd name="T35" fmla="*/ 9 h 32"/>
                    <a:gd name="T36" fmla="*/ 14 w 23"/>
                    <a:gd name="T37" fmla="*/ 7 h 32"/>
                    <a:gd name="T38" fmla="*/ 12 w 23"/>
                    <a:gd name="T39" fmla="*/ 7 h 32"/>
                    <a:gd name="T40" fmla="*/ 10 w 23"/>
                    <a:gd name="T41" fmla="*/ 13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3" h="32">
                      <a:moveTo>
                        <a:pt x="8" y="17"/>
                      </a:moveTo>
                      <a:cubicBezTo>
                        <a:pt x="5" y="26"/>
                        <a:pt x="5" y="26"/>
                        <a:pt x="5" y="26"/>
                      </a:cubicBezTo>
                      <a:cubicBezTo>
                        <a:pt x="0" y="25"/>
                        <a:pt x="0" y="25"/>
                        <a:pt x="0" y="25"/>
                      </a:cubicBezTo>
                      <a:cubicBezTo>
                        <a:pt x="8" y="0"/>
                        <a:pt x="8" y="0"/>
                        <a:pt x="8" y="0"/>
                      </a:cubicBezTo>
                      <a:cubicBezTo>
                        <a:pt x="15" y="3"/>
                        <a:pt x="15" y="3"/>
                        <a:pt x="15" y="3"/>
                      </a:cubicBezTo>
                      <a:cubicBezTo>
                        <a:pt x="19" y="4"/>
                        <a:pt x="21" y="6"/>
                        <a:pt x="22" y="8"/>
                      </a:cubicBezTo>
                      <a:cubicBezTo>
                        <a:pt x="23" y="9"/>
                        <a:pt x="23" y="11"/>
                        <a:pt x="22" y="14"/>
                      </a:cubicBezTo>
                      <a:cubicBezTo>
                        <a:pt x="22" y="15"/>
                        <a:pt x="21" y="16"/>
                        <a:pt x="20" y="17"/>
                      </a:cubicBezTo>
                      <a:cubicBezTo>
                        <a:pt x="19" y="18"/>
                        <a:pt x="17" y="18"/>
                        <a:pt x="16" y="19"/>
                      </a:cubicBezTo>
                      <a:cubicBezTo>
                        <a:pt x="17" y="25"/>
                        <a:pt x="18" y="30"/>
                        <a:pt x="19" y="32"/>
                      </a:cubicBezTo>
                      <a:cubicBezTo>
                        <a:pt x="13" y="30"/>
                        <a:pt x="13" y="30"/>
                        <a:pt x="13" y="30"/>
                      </a:cubicBezTo>
                      <a:cubicBezTo>
                        <a:pt x="11" y="18"/>
                        <a:pt x="11" y="18"/>
                        <a:pt x="11" y="18"/>
                      </a:cubicBezTo>
                      <a:lnTo>
                        <a:pt x="8" y="17"/>
                      </a:lnTo>
                      <a:close/>
                      <a:moveTo>
                        <a:pt x="10" y="13"/>
                      </a:moveTo>
                      <a:cubicBezTo>
                        <a:pt x="11" y="14"/>
                        <a:pt x="11" y="14"/>
                        <a:pt x="11" y="14"/>
                      </a:cubicBezTo>
                      <a:cubicBezTo>
                        <a:pt x="13" y="14"/>
                        <a:pt x="14" y="14"/>
                        <a:pt x="15" y="14"/>
                      </a:cubicBezTo>
                      <a:cubicBezTo>
                        <a:pt x="16" y="14"/>
                        <a:pt x="17" y="13"/>
                        <a:pt x="17" y="12"/>
                      </a:cubicBezTo>
                      <a:cubicBezTo>
                        <a:pt x="18" y="11"/>
                        <a:pt x="18" y="10"/>
                        <a:pt x="17" y="9"/>
                      </a:cubicBezTo>
                      <a:cubicBezTo>
                        <a:pt x="16" y="8"/>
                        <a:pt x="15" y="8"/>
                        <a:pt x="14" y="7"/>
                      </a:cubicBezTo>
                      <a:cubicBezTo>
                        <a:pt x="12" y="7"/>
                        <a:pt x="12" y="7"/>
                        <a:pt x="12" y="7"/>
                      </a:cubicBezTo>
                      <a:lnTo>
                        <a:pt x="10" y="13"/>
                      </a:lnTo>
                      <a:close/>
                    </a:path>
                  </a:pathLst>
                </a:custGeom>
                <a:solidFill>
                  <a:srgbClr val="F9CD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416" name="Freeform 351">
                  <a:extLst>
                    <a:ext uri="{FF2B5EF4-FFF2-40B4-BE49-F238E27FC236}">
                      <a16:creationId xmlns:a16="http://schemas.microsoft.com/office/drawing/2014/main" id="{69F54212-7965-4FFC-9C17-7BAD52FC389E}"/>
                    </a:ext>
                  </a:extLst>
                </p:cNvPr>
                <p:cNvSpPr>
                  <a:spLocks/>
                </p:cNvSpPr>
                <p:nvPr/>
              </p:nvSpPr>
              <p:spPr bwMode="auto">
                <a:xfrm>
                  <a:off x="10526713" y="4329113"/>
                  <a:ext cx="88900" cy="107950"/>
                </a:xfrm>
                <a:custGeom>
                  <a:avLst/>
                  <a:gdLst>
                    <a:gd name="T0" fmla="*/ 30 w 56"/>
                    <a:gd name="T1" fmla="*/ 68 h 68"/>
                    <a:gd name="T2" fmla="*/ 0 w 56"/>
                    <a:gd name="T3" fmla="*/ 52 h 68"/>
                    <a:gd name="T4" fmla="*/ 25 w 56"/>
                    <a:gd name="T5" fmla="*/ 0 h 68"/>
                    <a:gd name="T6" fmla="*/ 56 w 56"/>
                    <a:gd name="T7" fmla="*/ 16 h 68"/>
                    <a:gd name="T8" fmla="*/ 52 w 56"/>
                    <a:gd name="T9" fmla="*/ 25 h 68"/>
                    <a:gd name="T10" fmla="*/ 32 w 56"/>
                    <a:gd name="T11" fmla="*/ 16 h 68"/>
                    <a:gd name="T12" fmla="*/ 27 w 56"/>
                    <a:gd name="T13" fmla="*/ 27 h 68"/>
                    <a:gd name="T14" fmla="*/ 45 w 56"/>
                    <a:gd name="T15" fmla="*/ 36 h 68"/>
                    <a:gd name="T16" fmla="*/ 41 w 56"/>
                    <a:gd name="T17" fmla="*/ 45 h 68"/>
                    <a:gd name="T18" fmla="*/ 23 w 56"/>
                    <a:gd name="T19" fmla="*/ 36 h 68"/>
                    <a:gd name="T20" fmla="*/ 16 w 56"/>
                    <a:gd name="T21" fmla="*/ 50 h 68"/>
                    <a:gd name="T22" fmla="*/ 34 w 56"/>
                    <a:gd name="T23" fmla="*/ 59 h 68"/>
                    <a:gd name="T24" fmla="*/ 30 w 56"/>
                    <a:gd name="T25" fmla="*/ 68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6" h="68">
                      <a:moveTo>
                        <a:pt x="30" y="68"/>
                      </a:moveTo>
                      <a:lnTo>
                        <a:pt x="0" y="52"/>
                      </a:lnTo>
                      <a:lnTo>
                        <a:pt x="25" y="0"/>
                      </a:lnTo>
                      <a:lnTo>
                        <a:pt x="56" y="16"/>
                      </a:lnTo>
                      <a:lnTo>
                        <a:pt x="52" y="25"/>
                      </a:lnTo>
                      <a:lnTo>
                        <a:pt x="32" y="16"/>
                      </a:lnTo>
                      <a:lnTo>
                        <a:pt x="27" y="27"/>
                      </a:lnTo>
                      <a:lnTo>
                        <a:pt x="45" y="36"/>
                      </a:lnTo>
                      <a:lnTo>
                        <a:pt x="41" y="45"/>
                      </a:lnTo>
                      <a:lnTo>
                        <a:pt x="23" y="36"/>
                      </a:lnTo>
                      <a:lnTo>
                        <a:pt x="16" y="50"/>
                      </a:lnTo>
                      <a:lnTo>
                        <a:pt x="34" y="59"/>
                      </a:lnTo>
                      <a:lnTo>
                        <a:pt x="30" y="68"/>
                      </a:lnTo>
                      <a:close/>
                    </a:path>
                  </a:pathLst>
                </a:custGeom>
                <a:solidFill>
                  <a:srgbClr val="F9CD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417" name="Freeform 352">
                  <a:extLst>
                    <a:ext uri="{FF2B5EF4-FFF2-40B4-BE49-F238E27FC236}">
                      <a16:creationId xmlns:a16="http://schemas.microsoft.com/office/drawing/2014/main" id="{19E31CD0-D193-45A8-A936-989FD219F064}"/>
                    </a:ext>
                  </a:extLst>
                </p:cNvPr>
                <p:cNvSpPr>
                  <a:spLocks noEditPoints="1"/>
                </p:cNvSpPr>
                <p:nvPr/>
              </p:nvSpPr>
              <p:spPr bwMode="auto">
                <a:xfrm>
                  <a:off x="10591801" y="4368801"/>
                  <a:ext cx="100013" cy="103188"/>
                </a:xfrm>
                <a:custGeom>
                  <a:avLst/>
                  <a:gdLst>
                    <a:gd name="T0" fmla="*/ 25 w 28"/>
                    <a:gd name="T1" fmla="*/ 22 h 29"/>
                    <a:gd name="T2" fmla="*/ 17 w 28"/>
                    <a:gd name="T3" fmla="*/ 28 h 29"/>
                    <a:gd name="T4" fmla="*/ 6 w 28"/>
                    <a:gd name="T5" fmla="*/ 25 h 29"/>
                    <a:gd name="T6" fmla="*/ 0 w 28"/>
                    <a:gd name="T7" fmla="*/ 21 h 29"/>
                    <a:gd name="T8" fmla="*/ 14 w 28"/>
                    <a:gd name="T9" fmla="*/ 0 h 29"/>
                    <a:gd name="T10" fmla="*/ 21 w 28"/>
                    <a:gd name="T11" fmla="*/ 4 h 29"/>
                    <a:gd name="T12" fmla="*/ 27 w 28"/>
                    <a:gd name="T13" fmla="*/ 12 h 29"/>
                    <a:gd name="T14" fmla="*/ 25 w 28"/>
                    <a:gd name="T15" fmla="*/ 22 h 29"/>
                    <a:gd name="T16" fmla="*/ 20 w 28"/>
                    <a:gd name="T17" fmla="*/ 19 h 29"/>
                    <a:gd name="T18" fmla="*/ 18 w 28"/>
                    <a:gd name="T19" fmla="*/ 8 h 29"/>
                    <a:gd name="T20" fmla="*/ 16 w 28"/>
                    <a:gd name="T21" fmla="*/ 6 h 29"/>
                    <a:gd name="T22" fmla="*/ 7 w 28"/>
                    <a:gd name="T23" fmla="*/ 20 h 29"/>
                    <a:gd name="T24" fmla="*/ 9 w 28"/>
                    <a:gd name="T25" fmla="*/ 22 h 29"/>
                    <a:gd name="T26" fmla="*/ 20 w 28"/>
                    <a:gd name="T27" fmla="*/ 19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8" h="29">
                      <a:moveTo>
                        <a:pt x="25" y="22"/>
                      </a:moveTo>
                      <a:cubicBezTo>
                        <a:pt x="23" y="25"/>
                        <a:pt x="20" y="27"/>
                        <a:pt x="17" y="28"/>
                      </a:cubicBezTo>
                      <a:cubicBezTo>
                        <a:pt x="14" y="29"/>
                        <a:pt x="10" y="28"/>
                        <a:pt x="6" y="25"/>
                      </a:cubicBezTo>
                      <a:cubicBezTo>
                        <a:pt x="0" y="21"/>
                        <a:pt x="0" y="21"/>
                        <a:pt x="0" y="21"/>
                      </a:cubicBezTo>
                      <a:cubicBezTo>
                        <a:pt x="14" y="0"/>
                        <a:pt x="14" y="0"/>
                        <a:pt x="14" y="0"/>
                      </a:cubicBezTo>
                      <a:cubicBezTo>
                        <a:pt x="21" y="4"/>
                        <a:pt x="21" y="4"/>
                        <a:pt x="21" y="4"/>
                      </a:cubicBezTo>
                      <a:cubicBezTo>
                        <a:pt x="24" y="6"/>
                        <a:pt x="26" y="9"/>
                        <a:pt x="27" y="12"/>
                      </a:cubicBezTo>
                      <a:cubicBezTo>
                        <a:pt x="28" y="15"/>
                        <a:pt x="27" y="18"/>
                        <a:pt x="25" y="22"/>
                      </a:cubicBezTo>
                      <a:close/>
                      <a:moveTo>
                        <a:pt x="20" y="19"/>
                      </a:moveTo>
                      <a:cubicBezTo>
                        <a:pt x="23" y="14"/>
                        <a:pt x="23" y="10"/>
                        <a:pt x="18" y="8"/>
                      </a:cubicBezTo>
                      <a:cubicBezTo>
                        <a:pt x="16" y="6"/>
                        <a:pt x="16" y="6"/>
                        <a:pt x="16" y="6"/>
                      </a:cubicBezTo>
                      <a:cubicBezTo>
                        <a:pt x="7" y="20"/>
                        <a:pt x="7" y="20"/>
                        <a:pt x="7" y="20"/>
                      </a:cubicBezTo>
                      <a:cubicBezTo>
                        <a:pt x="9" y="22"/>
                        <a:pt x="9" y="22"/>
                        <a:pt x="9" y="22"/>
                      </a:cubicBezTo>
                      <a:cubicBezTo>
                        <a:pt x="14" y="25"/>
                        <a:pt x="17" y="24"/>
                        <a:pt x="20" y="19"/>
                      </a:cubicBezTo>
                      <a:close/>
                    </a:path>
                  </a:pathLst>
                </a:custGeom>
                <a:solidFill>
                  <a:srgbClr val="F9CD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418" name="Freeform 353">
                  <a:extLst>
                    <a:ext uri="{FF2B5EF4-FFF2-40B4-BE49-F238E27FC236}">
                      <a16:creationId xmlns:a16="http://schemas.microsoft.com/office/drawing/2014/main" id="{F5BD3C36-3A57-4572-82D0-167CA6164E61}"/>
                    </a:ext>
                  </a:extLst>
                </p:cNvPr>
                <p:cNvSpPr>
                  <a:spLocks/>
                </p:cNvSpPr>
                <p:nvPr/>
              </p:nvSpPr>
              <p:spPr bwMode="auto">
                <a:xfrm>
                  <a:off x="10680701" y="4422776"/>
                  <a:ext cx="106363" cy="106363"/>
                </a:xfrm>
                <a:custGeom>
                  <a:avLst/>
                  <a:gdLst>
                    <a:gd name="T0" fmla="*/ 30 w 30"/>
                    <a:gd name="T1" fmla="*/ 14 h 30"/>
                    <a:gd name="T2" fmla="*/ 19 w 30"/>
                    <a:gd name="T3" fmla="*/ 27 h 30"/>
                    <a:gd name="T4" fmla="*/ 15 w 30"/>
                    <a:gd name="T5" fmla="*/ 30 h 30"/>
                    <a:gd name="T6" fmla="*/ 10 w 30"/>
                    <a:gd name="T7" fmla="*/ 30 h 30"/>
                    <a:gd name="T8" fmla="*/ 5 w 30"/>
                    <a:gd name="T9" fmla="*/ 27 h 30"/>
                    <a:gd name="T10" fmla="*/ 0 w 30"/>
                    <a:gd name="T11" fmla="*/ 20 h 30"/>
                    <a:gd name="T12" fmla="*/ 3 w 30"/>
                    <a:gd name="T13" fmla="*/ 13 h 30"/>
                    <a:gd name="T14" fmla="*/ 13 w 30"/>
                    <a:gd name="T15" fmla="*/ 0 h 30"/>
                    <a:gd name="T16" fmla="*/ 17 w 30"/>
                    <a:gd name="T17" fmla="*/ 4 h 30"/>
                    <a:gd name="T18" fmla="*/ 7 w 30"/>
                    <a:gd name="T19" fmla="*/ 16 h 30"/>
                    <a:gd name="T20" fmla="*/ 6 w 30"/>
                    <a:gd name="T21" fmla="*/ 20 h 30"/>
                    <a:gd name="T22" fmla="*/ 8 w 30"/>
                    <a:gd name="T23" fmla="*/ 24 h 30"/>
                    <a:gd name="T24" fmla="*/ 12 w 30"/>
                    <a:gd name="T25" fmla="*/ 25 h 30"/>
                    <a:gd name="T26" fmla="*/ 15 w 30"/>
                    <a:gd name="T27" fmla="*/ 23 h 30"/>
                    <a:gd name="T28" fmla="*/ 25 w 30"/>
                    <a:gd name="T29" fmla="*/ 10 h 30"/>
                    <a:gd name="T30" fmla="*/ 30 w 30"/>
                    <a:gd name="T31" fmla="*/ 14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0" h="30">
                      <a:moveTo>
                        <a:pt x="30" y="14"/>
                      </a:moveTo>
                      <a:cubicBezTo>
                        <a:pt x="19" y="27"/>
                        <a:pt x="19" y="27"/>
                        <a:pt x="19" y="27"/>
                      </a:cubicBezTo>
                      <a:cubicBezTo>
                        <a:pt x="18" y="28"/>
                        <a:pt x="16" y="29"/>
                        <a:pt x="15" y="30"/>
                      </a:cubicBezTo>
                      <a:cubicBezTo>
                        <a:pt x="13" y="30"/>
                        <a:pt x="12" y="30"/>
                        <a:pt x="10" y="30"/>
                      </a:cubicBezTo>
                      <a:cubicBezTo>
                        <a:pt x="8" y="30"/>
                        <a:pt x="7" y="29"/>
                        <a:pt x="5" y="27"/>
                      </a:cubicBezTo>
                      <a:cubicBezTo>
                        <a:pt x="2" y="25"/>
                        <a:pt x="1" y="23"/>
                        <a:pt x="0" y="20"/>
                      </a:cubicBezTo>
                      <a:cubicBezTo>
                        <a:pt x="0" y="18"/>
                        <a:pt x="1" y="16"/>
                        <a:pt x="3" y="13"/>
                      </a:cubicBezTo>
                      <a:cubicBezTo>
                        <a:pt x="13" y="0"/>
                        <a:pt x="13" y="0"/>
                        <a:pt x="13" y="0"/>
                      </a:cubicBezTo>
                      <a:cubicBezTo>
                        <a:pt x="17" y="4"/>
                        <a:pt x="17" y="4"/>
                        <a:pt x="17" y="4"/>
                      </a:cubicBezTo>
                      <a:cubicBezTo>
                        <a:pt x="7" y="16"/>
                        <a:pt x="7" y="16"/>
                        <a:pt x="7" y="16"/>
                      </a:cubicBezTo>
                      <a:cubicBezTo>
                        <a:pt x="6" y="18"/>
                        <a:pt x="6" y="19"/>
                        <a:pt x="6" y="20"/>
                      </a:cubicBezTo>
                      <a:cubicBezTo>
                        <a:pt x="6" y="21"/>
                        <a:pt x="6" y="23"/>
                        <a:pt x="8" y="24"/>
                      </a:cubicBezTo>
                      <a:cubicBezTo>
                        <a:pt x="9" y="25"/>
                        <a:pt x="11" y="25"/>
                        <a:pt x="12" y="25"/>
                      </a:cubicBezTo>
                      <a:cubicBezTo>
                        <a:pt x="13" y="25"/>
                        <a:pt x="14" y="24"/>
                        <a:pt x="15" y="23"/>
                      </a:cubicBezTo>
                      <a:cubicBezTo>
                        <a:pt x="25" y="10"/>
                        <a:pt x="25" y="10"/>
                        <a:pt x="25" y="10"/>
                      </a:cubicBezTo>
                      <a:lnTo>
                        <a:pt x="30" y="14"/>
                      </a:lnTo>
                      <a:close/>
                    </a:path>
                  </a:pathLst>
                </a:custGeom>
                <a:solidFill>
                  <a:srgbClr val="F9CD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419" name="Freeform 354">
                  <a:extLst>
                    <a:ext uri="{FF2B5EF4-FFF2-40B4-BE49-F238E27FC236}">
                      <a16:creationId xmlns:a16="http://schemas.microsoft.com/office/drawing/2014/main" id="{FE3FBB22-04BF-40DB-A809-C93AEB78D384}"/>
                    </a:ext>
                  </a:extLst>
                </p:cNvPr>
                <p:cNvSpPr>
                  <a:spLocks/>
                </p:cNvSpPr>
                <p:nvPr/>
              </p:nvSpPr>
              <p:spPr bwMode="auto">
                <a:xfrm>
                  <a:off x="10755313" y="4503738"/>
                  <a:ext cx="95250" cy="96838"/>
                </a:xfrm>
                <a:custGeom>
                  <a:avLst/>
                  <a:gdLst>
                    <a:gd name="T0" fmla="*/ 20 w 27"/>
                    <a:gd name="T1" fmla="*/ 7 h 27"/>
                    <a:gd name="T2" fmla="*/ 15 w 27"/>
                    <a:gd name="T3" fmla="*/ 6 h 27"/>
                    <a:gd name="T4" fmla="*/ 9 w 27"/>
                    <a:gd name="T5" fmla="*/ 9 h 27"/>
                    <a:gd name="T6" fmla="*/ 7 w 27"/>
                    <a:gd name="T7" fmla="*/ 20 h 27"/>
                    <a:gd name="T8" fmla="*/ 13 w 27"/>
                    <a:gd name="T9" fmla="*/ 23 h 27"/>
                    <a:gd name="T10" fmla="*/ 10 w 27"/>
                    <a:gd name="T11" fmla="*/ 27 h 27"/>
                    <a:gd name="T12" fmla="*/ 4 w 27"/>
                    <a:gd name="T13" fmla="*/ 23 h 27"/>
                    <a:gd name="T14" fmla="*/ 0 w 27"/>
                    <a:gd name="T15" fmla="*/ 14 h 27"/>
                    <a:gd name="T16" fmla="*/ 5 w 27"/>
                    <a:gd name="T17" fmla="*/ 5 h 27"/>
                    <a:gd name="T18" fmla="*/ 11 w 27"/>
                    <a:gd name="T19" fmla="*/ 1 h 27"/>
                    <a:gd name="T20" fmla="*/ 17 w 27"/>
                    <a:gd name="T21" fmla="*/ 1 h 27"/>
                    <a:gd name="T22" fmla="*/ 23 w 27"/>
                    <a:gd name="T23" fmla="*/ 4 h 27"/>
                    <a:gd name="T24" fmla="*/ 27 w 27"/>
                    <a:gd name="T25" fmla="*/ 11 h 27"/>
                    <a:gd name="T26" fmla="*/ 23 w 27"/>
                    <a:gd name="T27" fmla="*/ 13 h 27"/>
                    <a:gd name="T28" fmla="*/ 21 w 27"/>
                    <a:gd name="T29" fmla="*/ 10 h 27"/>
                    <a:gd name="T30" fmla="*/ 20 w 27"/>
                    <a:gd name="T31" fmla="*/ 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7" h="27">
                      <a:moveTo>
                        <a:pt x="20" y="7"/>
                      </a:moveTo>
                      <a:cubicBezTo>
                        <a:pt x="18" y="6"/>
                        <a:pt x="17" y="5"/>
                        <a:pt x="15" y="6"/>
                      </a:cubicBezTo>
                      <a:cubicBezTo>
                        <a:pt x="13" y="6"/>
                        <a:pt x="11" y="7"/>
                        <a:pt x="9" y="9"/>
                      </a:cubicBezTo>
                      <a:cubicBezTo>
                        <a:pt x="5" y="13"/>
                        <a:pt x="4" y="17"/>
                        <a:pt x="7" y="20"/>
                      </a:cubicBezTo>
                      <a:cubicBezTo>
                        <a:pt x="9" y="21"/>
                        <a:pt x="11" y="22"/>
                        <a:pt x="13" y="23"/>
                      </a:cubicBezTo>
                      <a:cubicBezTo>
                        <a:pt x="10" y="27"/>
                        <a:pt x="10" y="27"/>
                        <a:pt x="10" y="27"/>
                      </a:cubicBezTo>
                      <a:cubicBezTo>
                        <a:pt x="8" y="26"/>
                        <a:pt x="6" y="24"/>
                        <a:pt x="4" y="23"/>
                      </a:cubicBezTo>
                      <a:cubicBezTo>
                        <a:pt x="1" y="20"/>
                        <a:pt x="0" y="17"/>
                        <a:pt x="0" y="14"/>
                      </a:cubicBezTo>
                      <a:cubicBezTo>
                        <a:pt x="0" y="11"/>
                        <a:pt x="2" y="8"/>
                        <a:pt x="5" y="5"/>
                      </a:cubicBezTo>
                      <a:cubicBezTo>
                        <a:pt x="7" y="3"/>
                        <a:pt x="9" y="2"/>
                        <a:pt x="11" y="1"/>
                      </a:cubicBezTo>
                      <a:cubicBezTo>
                        <a:pt x="13" y="0"/>
                        <a:pt x="15" y="0"/>
                        <a:pt x="17" y="1"/>
                      </a:cubicBezTo>
                      <a:cubicBezTo>
                        <a:pt x="19" y="1"/>
                        <a:pt x="21" y="3"/>
                        <a:pt x="23" y="4"/>
                      </a:cubicBezTo>
                      <a:cubicBezTo>
                        <a:pt x="25" y="6"/>
                        <a:pt x="26" y="8"/>
                        <a:pt x="27" y="11"/>
                      </a:cubicBezTo>
                      <a:cubicBezTo>
                        <a:pt x="23" y="13"/>
                        <a:pt x="23" y="13"/>
                        <a:pt x="23" y="13"/>
                      </a:cubicBezTo>
                      <a:cubicBezTo>
                        <a:pt x="22" y="12"/>
                        <a:pt x="22" y="11"/>
                        <a:pt x="21" y="10"/>
                      </a:cubicBezTo>
                      <a:cubicBezTo>
                        <a:pt x="21" y="9"/>
                        <a:pt x="20" y="8"/>
                        <a:pt x="20" y="7"/>
                      </a:cubicBezTo>
                      <a:close/>
                    </a:path>
                  </a:pathLst>
                </a:custGeom>
                <a:solidFill>
                  <a:srgbClr val="F9CD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420" name="Freeform 355">
                  <a:extLst>
                    <a:ext uri="{FF2B5EF4-FFF2-40B4-BE49-F238E27FC236}">
                      <a16:creationId xmlns:a16="http://schemas.microsoft.com/office/drawing/2014/main" id="{1D9CBC66-DAD3-49C9-9571-D16916759DDD}"/>
                    </a:ext>
                  </a:extLst>
                </p:cNvPr>
                <p:cNvSpPr>
                  <a:spLocks/>
                </p:cNvSpPr>
                <p:nvPr/>
              </p:nvSpPr>
              <p:spPr bwMode="auto">
                <a:xfrm>
                  <a:off x="10812463" y="4554538"/>
                  <a:ext cx="100013" cy="92075"/>
                </a:xfrm>
                <a:custGeom>
                  <a:avLst/>
                  <a:gdLst>
                    <a:gd name="T0" fmla="*/ 7 w 63"/>
                    <a:gd name="T1" fmla="*/ 58 h 58"/>
                    <a:gd name="T2" fmla="*/ 0 w 63"/>
                    <a:gd name="T3" fmla="*/ 49 h 58"/>
                    <a:gd name="T4" fmla="*/ 38 w 63"/>
                    <a:gd name="T5" fmla="*/ 18 h 58"/>
                    <a:gd name="T6" fmla="*/ 27 w 63"/>
                    <a:gd name="T7" fmla="*/ 6 h 58"/>
                    <a:gd name="T8" fmla="*/ 36 w 63"/>
                    <a:gd name="T9" fmla="*/ 0 h 58"/>
                    <a:gd name="T10" fmla="*/ 63 w 63"/>
                    <a:gd name="T11" fmla="*/ 33 h 58"/>
                    <a:gd name="T12" fmla="*/ 54 w 63"/>
                    <a:gd name="T13" fmla="*/ 40 h 58"/>
                    <a:gd name="T14" fmla="*/ 45 w 63"/>
                    <a:gd name="T15" fmla="*/ 29 h 58"/>
                    <a:gd name="T16" fmla="*/ 7 w 63"/>
                    <a:gd name="T17" fmla="*/ 58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3" h="58">
                      <a:moveTo>
                        <a:pt x="7" y="58"/>
                      </a:moveTo>
                      <a:lnTo>
                        <a:pt x="0" y="49"/>
                      </a:lnTo>
                      <a:lnTo>
                        <a:pt x="38" y="18"/>
                      </a:lnTo>
                      <a:lnTo>
                        <a:pt x="27" y="6"/>
                      </a:lnTo>
                      <a:lnTo>
                        <a:pt x="36" y="0"/>
                      </a:lnTo>
                      <a:lnTo>
                        <a:pt x="63" y="33"/>
                      </a:lnTo>
                      <a:lnTo>
                        <a:pt x="54" y="40"/>
                      </a:lnTo>
                      <a:lnTo>
                        <a:pt x="45" y="29"/>
                      </a:lnTo>
                      <a:lnTo>
                        <a:pt x="7" y="58"/>
                      </a:lnTo>
                      <a:close/>
                    </a:path>
                  </a:pathLst>
                </a:custGeom>
                <a:solidFill>
                  <a:srgbClr val="F9CD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421" name="Freeform 356">
                  <a:extLst>
                    <a:ext uri="{FF2B5EF4-FFF2-40B4-BE49-F238E27FC236}">
                      <a16:creationId xmlns:a16="http://schemas.microsoft.com/office/drawing/2014/main" id="{E677E940-FF30-4A84-85A1-E857032B4714}"/>
                    </a:ext>
                  </a:extLst>
                </p:cNvPr>
                <p:cNvSpPr>
                  <a:spLocks/>
                </p:cNvSpPr>
                <p:nvPr/>
              </p:nvSpPr>
              <p:spPr bwMode="auto">
                <a:xfrm>
                  <a:off x="10847388" y="4625976"/>
                  <a:ext cx="85725" cy="66675"/>
                </a:xfrm>
                <a:custGeom>
                  <a:avLst/>
                  <a:gdLst>
                    <a:gd name="T0" fmla="*/ 0 w 54"/>
                    <a:gd name="T1" fmla="*/ 33 h 42"/>
                    <a:gd name="T2" fmla="*/ 47 w 54"/>
                    <a:gd name="T3" fmla="*/ 0 h 42"/>
                    <a:gd name="T4" fmla="*/ 54 w 54"/>
                    <a:gd name="T5" fmla="*/ 11 h 42"/>
                    <a:gd name="T6" fmla="*/ 7 w 54"/>
                    <a:gd name="T7" fmla="*/ 42 h 42"/>
                    <a:gd name="T8" fmla="*/ 0 w 54"/>
                    <a:gd name="T9" fmla="*/ 33 h 42"/>
                  </a:gdLst>
                  <a:ahLst/>
                  <a:cxnLst>
                    <a:cxn ang="0">
                      <a:pos x="T0" y="T1"/>
                    </a:cxn>
                    <a:cxn ang="0">
                      <a:pos x="T2" y="T3"/>
                    </a:cxn>
                    <a:cxn ang="0">
                      <a:pos x="T4" y="T5"/>
                    </a:cxn>
                    <a:cxn ang="0">
                      <a:pos x="T6" y="T7"/>
                    </a:cxn>
                    <a:cxn ang="0">
                      <a:pos x="T8" y="T9"/>
                    </a:cxn>
                  </a:cxnLst>
                  <a:rect l="0" t="0" r="r" b="b"/>
                  <a:pathLst>
                    <a:path w="54" h="42">
                      <a:moveTo>
                        <a:pt x="0" y="33"/>
                      </a:moveTo>
                      <a:lnTo>
                        <a:pt x="47" y="0"/>
                      </a:lnTo>
                      <a:lnTo>
                        <a:pt x="54" y="11"/>
                      </a:lnTo>
                      <a:lnTo>
                        <a:pt x="7" y="42"/>
                      </a:lnTo>
                      <a:lnTo>
                        <a:pt x="0" y="33"/>
                      </a:lnTo>
                      <a:close/>
                    </a:path>
                  </a:pathLst>
                </a:custGeom>
                <a:solidFill>
                  <a:srgbClr val="F9CD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422" name="Freeform 357">
                  <a:extLst>
                    <a:ext uri="{FF2B5EF4-FFF2-40B4-BE49-F238E27FC236}">
                      <a16:creationId xmlns:a16="http://schemas.microsoft.com/office/drawing/2014/main" id="{F303B050-AC9F-4E00-B74B-9ED6D52C2F09}"/>
                    </a:ext>
                  </a:extLst>
                </p:cNvPr>
                <p:cNvSpPr>
                  <a:spLocks noEditPoints="1"/>
                </p:cNvSpPr>
                <p:nvPr/>
              </p:nvSpPr>
              <p:spPr bwMode="auto">
                <a:xfrm>
                  <a:off x="10883901" y="4675188"/>
                  <a:ext cx="98425" cy="96838"/>
                </a:xfrm>
                <a:custGeom>
                  <a:avLst/>
                  <a:gdLst>
                    <a:gd name="T0" fmla="*/ 20 w 28"/>
                    <a:gd name="T1" fmla="*/ 24 h 27"/>
                    <a:gd name="T2" fmla="*/ 9 w 28"/>
                    <a:gd name="T3" fmla="*/ 27 h 27"/>
                    <a:gd name="T4" fmla="*/ 2 w 28"/>
                    <a:gd name="T5" fmla="*/ 20 h 27"/>
                    <a:gd name="T6" fmla="*/ 1 w 28"/>
                    <a:gd name="T7" fmla="*/ 11 h 27"/>
                    <a:gd name="T8" fmla="*/ 8 w 28"/>
                    <a:gd name="T9" fmla="*/ 3 h 27"/>
                    <a:gd name="T10" fmla="*/ 18 w 28"/>
                    <a:gd name="T11" fmla="*/ 1 h 27"/>
                    <a:gd name="T12" fmla="*/ 25 w 28"/>
                    <a:gd name="T13" fmla="*/ 7 h 27"/>
                    <a:gd name="T14" fmla="*/ 27 w 28"/>
                    <a:gd name="T15" fmla="*/ 17 h 27"/>
                    <a:gd name="T16" fmla="*/ 20 w 28"/>
                    <a:gd name="T17" fmla="*/ 24 h 27"/>
                    <a:gd name="T18" fmla="*/ 10 w 28"/>
                    <a:gd name="T19" fmla="*/ 8 h 27"/>
                    <a:gd name="T20" fmla="*/ 6 w 28"/>
                    <a:gd name="T21" fmla="*/ 13 h 27"/>
                    <a:gd name="T22" fmla="*/ 6 w 28"/>
                    <a:gd name="T23" fmla="*/ 18 h 27"/>
                    <a:gd name="T24" fmla="*/ 17 w 28"/>
                    <a:gd name="T25" fmla="*/ 19 h 27"/>
                    <a:gd name="T26" fmla="*/ 21 w 28"/>
                    <a:gd name="T27" fmla="*/ 10 h 27"/>
                    <a:gd name="T28" fmla="*/ 17 w 28"/>
                    <a:gd name="T29" fmla="*/ 6 h 27"/>
                    <a:gd name="T30" fmla="*/ 10 w 28"/>
                    <a:gd name="T31" fmla="*/ 8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 h="27">
                      <a:moveTo>
                        <a:pt x="20" y="24"/>
                      </a:moveTo>
                      <a:cubicBezTo>
                        <a:pt x="16" y="27"/>
                        <a:pt x="13" y="27"/>
                        <a:pt x="9" y="27"/>
                      </a:cubicBezTo>
                      <a:cubicBezTo>
                        <a:pt x="6" y="26"/>
                        <a:pt x="4" y="24"/>
                        <a:pt x="2" y="20"/>
                      </a:cubicBezTo>
                      <a:cubicBezTo>
                        <a:pt x="0" y="17"/>
                        <a:pt x="0" y="14"/>
                        <a:pt x="1" y="11"/>
                      </a:cubicBezTo>
                      <a:cubicBezTo>
                        <a:pt x="2" y="8"/>
                        <a:pt x="4" y="5"/>
                        <a:pt x="8" y="3"/>
                      </a:cubicBezTo>
                      <a:cubicBezTo>
                        <a:pt x="11" y="1"/>
                        <a:pt x="15" y="0"/>
                        <a:pt x="18" y="1"/>
                      </a:cubicBezTo>
                      <a:cubicBezTo>
                        <a:pt x="21" y="2"/>
                        <a:pt x="23" y="4"/>
                        <a:pt x="25" y="7"/>
                      </a:cubicBezTo>
                      <a:cubicBezTo>
                        <a:pt x="27" y="11"/>
                        <a:pt x="28" y="14"/>
                        <a:pt x="27" y="17"/>
                      </a:cubicBezTo>
                      <a:cubicBezTo>
                        <a:pt x="26" y="20"/>
                        <a:pt x="23" y="22"/>
                        <a:pt x="20" y="24"/>
                      </a:cubicBezTo>
                      <a:close/>
                      <a:moveTo>
                        <a:pt x="10" y="8"/>
                      </a:moveTo>
                      <a:cubicBezTo>
                        <a:pt x="8" y="10"/>
                        <a:pt x="6" y="11"/>
                        <a:pt x="6" y="13"/>
                      </a:cubicBezTo>
                      <a:cubicBezTo>
                        <a:pt x="5" y="14"/>
                        <a:pt x="5" y="16"/>
                        <a:pt x="6" y="18"/>
                      </a:cubicBezTo>
                      <a:cubicBezTo>
                        <a:pt x="8" y="22"/>
                        <a:pt x="12" y="22"/>
                        <a:pt x="17" y="19"/>
                      </a:cubicBezTo>
                      <a:cubicBezTo>
                        <a:pt x="22" y="17"/>
                        <a:pt x="23" y="13"/>
                        <a:pt x="21" y="10"/>
                      </a:cubicBezTo>
                      <a:cubicBezTo>
                        <a:pt x="20" y="8"/>
                        <a:pt x="19" y="7"/>
                        <a:pt x="17" y="6"/>
                      </a:cubicBezTo>
                      <a:cubicBezTo>
                        <a:pt x="15" y="6"/>
                        <a:pt x="13" y="7"/>
                        <a:pt x="10" y="8"/>
                      </a:cubicBezTo>
                      <a:close/>
                    </a:path>
                  </a:pathLst>
                </a:custGeom>
                <a:solidFill>
                  <a:srgbClr val="F9CD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423" name="Freeform 358">
                  <a:extLst>
                    <a:ext uri="{FF2B5EF4-FFF2-40B4-BE49-F238E27FC236}">
                      <a16:creationId xmlns:a16="http://schemas.microsoft.com/office/drawing/2014/main" id="{DC227757-2904-47E0-BAE0-CBCF2550E621}"/>
                    </a:ext>
                  </a:extLst>
                </p:cNvPr>
                <p:cNvSpPr>
                  <a:spLocks/>
                </p:cNvSpPr>
                <p:nvPr/>
              </p:nvSpPr>
              <p:spPr bwMode="auto">
                <a:xfrm>
                  <a:off x="10918826" y="4767263"/>
                  <a:ext cx="117475" cy="107950"/>
                </a:xfrm>
                <a:custGeom>
                  <a:avLst/>
                  <a:gdLst>
                    <a:gd name="T0" fmla="*/ 9 w 33"/>
                    <a:gd name="T1" fmla="*/ 30 h 30"/>
                    <a:gd name="T2" fmla="*/ 6 w 33"/>
                    <a:gd name="T3" fmla="*/ 24 h 30"/>
                    <a:gd name="T4" fmla="*/ 20 w 33"/>
                    <a:gd name="T5" fmla="*/ 6 h 30"/>
                    <a:gd name="T6" fmla="*/ 20 w 33"/>
                    <a:gd name="T7" fmla="*/ 6 h 30"/>
                    <a:gd name="T8" fmla="*/ 13 w 33"/>
                    <a:gd name="T9" fmla="*/ 9 h 30"/>
                    <a:gd name="T10" fmla="*/ 2 w 33"/>
                    <a:gd name="T11" fmla="*/ 14 h 30"/>
                    <a:gd name="T12" fmla="*/ 0 w 33"/>
                    <a:gd name="T13" fmla="*/ 9 h 30"/>
                    <a:gd name="T14" fmla="*/ 24 w 33"/>
                    <a:gd name="T15" fmla="*/ 0 h 30"/>
                    <a:gd name="T16" fmla="*/ 27 w 33"/>
                    <a:gd name="T17" fmla="*/ 6 h 30"/>
                    <a:gd name="T18" fmla="*/ 13 w 33"/>
                    <a:gd name="T19" fmla="*/ 24 h 30"/>
                    <a:gd name="T20" fmla="*/ 13 w 33"/>
                    <a:gd name="T21" fmla="*/ 24 h 30"/>
                    <a:gd name="T22" fmla="*/ 20 w 33"/>
                    <a:gd name="T23" fmla="*/ 21 h 30"/>
                    <a:gd name="T24" fmla="*/ 31 w 33"/>
                    <a:gd name="T25" fmla="*/ 16 h 30"/>
                    <a:gd name="T26" fmla="*/ 33 w 33"/>
                    <a:gd name="T27" fmla="*/ 21 h 30"/>
                    <a:gd name="T28" fmla="*/ 9 w 33"/>
                    <a:gd name="T29" fmla="*/ 3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3" h="30">
                      <a:moveTo>
                        <a:pt x="9" y="30"/>
                      </a:moveTo>
                      <a:cubicBezTo>
                        <a:pt x="6" y="24"/>
                        <a:pt x="6" y="24"/>
                        <a:pt x="6" y="24"/>
                      </a:cubicBezTo>
                      <a:cubicBezTo>
                        <a:pt x="20" y="6"/>
                        <a:pt x="20" y="6"/>
                        <a:pt x="20" y="6"/>
                      </a:cubicBezTo>
                      <a:cubicBezTo>
                        <a:pt x="20" y="6"/>
                        <a:pt x="20" y="6"/>
                        <a:pt x="20" y="6"/>
                      </a:cubicBezTo>
                      <a:cubicBezTo>
                        <a:pt x="17" y="8"/>
                        <a:pt x="15" y="9"/>
                        <a:pt x="13" y="9"/>
                      </a:cubicBezTo>
                      <a:cubicBezTo>
                        <a:pt x="2" y="14"/>
                        <a:pt x="2" y="14"/>
                        <a:pt x="2" y="14"/>
                      </a:cubicBezTo>
                      <a:cubicBezTo>
                        <a:pt x="0" y="9"/>
                        <a:pt x="0" y="9"/>
                        <a:pt x="0" y="9"/>
                      </a:cubicBezTo>
                      <a:cubicBezTo>
                        <a:pt x="24" y="0"/>
                        <a:pt x="24" y="0"/>
                        <a:pt x="24" y="0"/>
                      </a:cubicBezTo>
                      <a:cubicBezTo>
                        <a:pt x="27" y="6"/>
                        <a:pt x="27" y="6"/>
                        <a:pt x="27" y="6"/>
                      </a:cubicBezTo>
                      <a:cubicBezTo>
                        <a:pt x="13" y="24"/>
                        <a:pt x="13" y="24"/>
                        <a:pt x="13" y="24"/>
                      </a:cubicBezTo>
                      <a:cubicBezTo>
                        <a:pt x="13" y="24"/>
                        <a:pt x="13" y="24"/>
                        <a:pt x="13" y="24"/>
                      </a:cubicBezTo>
                      <a:cubicBezTo>
                        <a:pt x="16" y="22"/>
                        <a:pt x="18" y="21"/>
                        <a:pt x="20" y="21"/>
                      </a:cubicBezTo>
                      <a:cubicBezTo>
                        <a:pt x="31" y="16"/>
                        <a:pt x="31" y="16"/>
                        <a:pt x="31" y="16"/>
                      </a:cubicBezTo>
                      <a:cubicBezTo>
                        <a:pt x="33" y="21"/>
                        <a:pt x="33" y="21"/>
                        <a:pt x="33" y="21"/>
                      </a:cubicBezTo>
                      <a:lnTo>
                        <a:pt x="9" y="30"/>
                      </a:lnTo>
                      <a:close/>
                    </a:path>
                  </a:pathLst>
                </a:custGeom>
                <a:solidFill>
                  <a:srgbClr val="F9CD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465" name="Freeform 400">
                  <a:extLst>
                    <a:ext uri="{FF2B5EF4-FFF2-40B4-BE49-F238E27FC236}">
                      <a16:creationId xmlns:a16="http://schemas.microsoft.com/office/drawing/2014/main" id="{A3C0CB3F-6059-4829-9EEF-12403B7DEF3E}"/>
                    </a:ext>
                  </a:extLst>
                </p:cNvPr>
                <p:cNvSpPr>
                  <a:spLocks/>
                </p:cNvSpPr>
                <p:nvPr/>
              </p:nvSpPr>
              <p:spPr bwMode="auto">
                <a:xfrm>
                  <a:off x="9267826" y="5365751"/>
                  <a:ext cx="103188" cy="74613"/>
                </a:xfrm>
                <a:custGeom>
                  <a:avLst/>
                  <a:gdLst>
                    <a:gd name="T0" fmla="*/ 9 w 65"/>
                    <a:gd name="T1" fmla="*/ 47 h 47"/>
                    <a:gd name="T2" fmla="*/ 0 w 65"/>
                    <a:gd name="T3" fmla="*/ 16 h 47"/>
                    <a:gd name="T4" fmla="*/ 54 w 65"/>
                    <a:gd name="T5" fmla="*/ 0 h 47"/>
                    <a:gd name="T6" fmla="*/ 65 w 65"/>
                    <a:gd name="T7" fmla="*/ 32 h 47"/>
                    <a:gd name="T8" fmla="*/ 54 w 65"/>
                    <a:gd name="T9" fmla="*/ 34 h 47"/>
                    <a:gd name="T10" fmla="*/ 49 w 65"/>
                    <a:gd name="T11" fmla="*/ 14 h 47"/>
                    <a:gd name="T12" fmla="*/ 36 w 65"/>
                    <a:gd name="T13" fmla="*/ 18 h 47"/>
                    <a:gd name="T14" fmla="*/ 42 w 65"/>
                    <a:gd name="T15" fmla="*/ 36 h 47"/>
                    <a:gd name="T16" fmla="*/ 31 w 65"/>
                    <a:gd name="T17" fmla="*/ 38 h 47"/>
                    <a:gd name="T18" fmla="*/ 27 w 65"/>
                    <a:gd name="T19" fmla="*/ 20 h 47"/>
                    <a:gd name="T20" fmla="*/ 13 w 65"/>
                    <a:gd name="T21" fmla="*/ 25 h 47"/>
                    <a:gd name="T22" fmla="*/ 18 w 65"/>
                    <a:gd name="T23" fmla="*/ 45 h 47"/>
                    <a:gd name="T24" fmla="*/ 9 w 65"/>
                    <a:gd name="T25" fmla="*/ 47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5" h="47">
                      <a:moveTo>
                        <a:pt x="9" y="47"/>
                      </a:moveTo>
                      <a:lnTo>
                        <a:pt x="0" y="16"/>
                      </a:lnTo>
                      <a:lnTo>
                        <a:pt x="54" y="0"/>
                      </a:lnTo>
                      <a:lnTo>
                        <a:pt x="65" y="32"/>
                      </a:lnTo>
                      <a:lnTo>
                        <a:pt x="54" y="34"/>
                      </a:lnTo>
                      <a:lnTo>
                        <a:pt x="49" y="14"/>
                      </a:lnTo>
                      <a:lnTo>
                        <a:pt x="36" y="18"/>
                      </a:lnTo>
                      <a:lnTo>
                        <a:pt x="42" y="36"/>
                      </a:lnTo>
                      <a:lnTo>
                        <a:pt x="31" y="38"/>
                      </a:lnTo>
                      <a:lnTo>
                        <a:pt x="27" y="20"/>
                      </a:lnTo>
                      <a:lnTo>
                        <a:pt x="13" y="25"/>
                      </a:lnTo>
                      <a:lnTo>
                        <a:pt x="18" y="45"/>
                      </a:lnTo>
                      <a:lnTo>
                        <a:pt x="9" y="47"/>
                      </a:lnTo>
                      <a:close/>
                    </a:path>
                  </a:pathLst>
                </a:custGeom>
                <a:solidFill>
                  <a:srgbClr val="F9CD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466" name="Freeform 401">
                  <a:extLst>
                    <a:ext uri="{FF2B5EF4-FFF2-40B4-BE49-F238E27FC236}">
                      <a16:creationId xmlns:a16="http://schemas.microsoft.com/office/drawing/2014/main" id="{F48EFD50-1F01-4254-A677-6322A9E5ED5E}"/>
                    </a:ext>
                  </a:extLst>
                </p:cNvPr>
                <p:cNvSpPr>
                  <a:spLocks/>
                </p:cNvSpPr>
                <p:nvPr/>
              </p:nvSpPr>
              <p:spPr bwMode="auto">
                <a:xfrm>
                  <a:off x="9288463" y="5430838"/>
                  <a:ext cx="117475" cy="109538"/>
                </a:xfrm>
                <a:custGeom>
                  <a:avLst/>
                  <a:gdLst>
                    <a:gd name="T0" fmla="*/ 9 w 33"/>
                    <a:gd name="T1" fmla="*/ 31 h 31"/>
                    <a:gd name="T2" fmla="*/ 6 w 33"/>
                    <a:gd name="T3" fmla="*/ 25 h 31"/>
                    <a:gd name="T4" fmla="*/ 20 w 33"/>
                    <a:gd name="T5" fmla="*/ 7 h 31"/>
                    <a:gd name="T6" fmla="*/ 20 w 33"/>
                    <a:gd name="T7" fmla="*/ 7 h 31"/>
                    <a:gd name="T8" fmla="*/ 13 w 33"/>
                    <a:gd name="T9" fmla="*/ 10 h 31"/>
                    <a:gd name="T10" fmla="*/ 2 w 33"/>
                    <a:gd name="T11" fmla="*/ 15 h 31"/>
                    <a:gd name="T12" fmla="*/ 0 w 33"/>
                    <a:gd name="T13" fmla="*/ 10 h 31"/>
                    <a:gd name="T14" fmla="*/ 24 w 33"/>
                    <a:gd name="T15" fmla="*/ 0 h 31"/>
                    <a:gd name="T16" fmla="*/ 27 w 33"/>
                    <a:gd name="T17" fmla="*/ 7 h 31"/>
                    <a:gd name="T18" fmla="*/ 13 w 33"/>
                    <a:gd name="T19" fmla="*/ 24 h 31"/>
                    <a:gd name="T20" fmla="*/ 13 w 33"/>
                    <a:gd name="T21" fmla="*/ 24 h 31"/>
                    <a:gd name="T22" fmla="*/ 20 w 33"/>
                    <a:gd name="T23" fmla="*/ 21 h 31"/>
                    <a:gd name="T24" fmla="*/ 31 w 33"/>
                    <a:gd name="T25" fmla="*/ 17 h 31"/>
                    <a:gd name="T26" fmla="*/ 33 w 33"/>
                    <a:gd name="T27" fmla="*/ 21 h 31"/>
                    <a:gd name="T28" fmla="*/ 9 w 33"/>
                    <a:gd name="T29" fmla="*/ 3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3" h="31">
                      <a:moveTo>
                        <a:pt x="9" y="31"/>
                      </a:moveTo>
                      <a:cubicBezTo>
                        <a:pt x="6" y="25"/>
                        <a:pt x="6" y="25"/>
                        <a:pt x="6" y="25"/>
                      </a:cubicBezTo>
                      <a:cubicBezTo>
                        <a:pt x="20" y="7"/>
                        <a:pt x="20" y="7"/>
                        <a:pt x="20" y="7"/>
                      </a:cubicBezTo>
                      <a:cubicBezTo>
                        <a:pt x="20" y="7"/>
                        <a:pt x="20" y="7"/>
                        <a:pt x="20" y="7"/>
                      </a:cubicBezTo>
                      <a:cubicBezTo>
                        <a:pt x="17" y="8"/>
                        <a:pt x="15" y="9"/>
                        <a:pt x="13" y="10"/>
                      </a:cubicBezTo>
                      <a:cubicBezTo>
                        <a:pt x="2" y="15"/>
                        <a:pt x="2" y="15"/>
                        <a:pt x="2" y="15"/>
                      </a:cubicBezTo>
                      <a:cubicBezTo>
                        <a:pt x="0" y="10"/>
                        <a:pt x="0" y="10"/>
                        <a:pt x="0" y="10"/>
                      </a:cubicBezTo>
                      <a:cubicBezTo>
                        <a:pt x="24" y="0"/>
                        <a:pt x="24" y="0"/>
                        <a:pt x="24" y="0"/>
                      </a:cubicBezTo>
                      <a:cubicBezTo>
                        <a:pt x="27" y="7"/>
                        <a:pt x="27" y="7"/>
                        <a:pt x="27" y="7"/>
                      </a:cubicBezTo>
                      <a:cubicBezTo>
                        <a:pt x="13" y="24"/>
                        <a:pt x="13" y="24"/>
                        <a:pt x="13" y="24"/>
                      </a:cubicBezTo>
                      <a:cubicBezTo>
                        <a:pt x="13" y="24"/>
                        <a:pt x="13" y="24"/>
                        <a:pt x="13" y="24"/>
                      </a:cubicBezTo>
                      <a:cubicBezTo>
                        <a:pt x="16" y="23"/>
                        <a:pt x="18" y="22"/>
                        <a:pt x="20" y="21"/>
                      </a:cubicBezTo>
                      <a:cubicBezTo>
                        <a:pt x="31" y="17"/>
                        <a:pt x="31" y="17"/>
                        <a:pt x="31" y="17"/>
                      </a:cubicBezTo>
                      <a:cubicBezTo>
                        <a:pt x="33" y="21"/>
                        <a:pt x="33" y="21"/>
                        <a:pt x="33" y="21"/>
                      </a:cubicBezTo>
                      <a:lnTo>
                        <a:pt x="9" y="31"/>
                      </a:lnTo>
                      <a:close/>
                    </a:path>
                  </a:pathLst>
                </a:custGeom>
                <a:solidFill>
                  <a:srgbClr val="F9CD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467" name="Freeform 402">
                  <a:extLst>
                    <a:ext uri="{FF2B5EF4-FFF2-40B4-BE49-F238E27FC236}">
                      <a16:creationId xmlns:a16="http://schemas.microsoft.com/office/drawing/2014/main" id="{5591AEBB-1091-403F-AD86-A26B5BD70D76}"/>
                    </a:ext>
                  </a:extLst>
                </p:cNvPr>
                <p:cNvSpPr>
                  <a:spLocks/>
                </p:cNvSpPr>
                <p:nvPr/>
              </p:nvSpPr>
              <p:spPr bwMode="auto">
                <a:xfrm>
                  <a:off x="9342438" y="5514976"/>
                  <a:ext cx="106363" cy="88900"/>
                </a:xfrm>
                <a:custGeom>
                  <a:avLst/>
                  <a:gdLst>
                    <a:gd name="T0" fmla="*/ 27 w 30"/>
                    <a:gd name="T1" fmla="*/ 16 h 25"/>
                    <a:gd name="T2" fmla="*/ 30 w 30"/>
                    <a:gd name="T3" fmla="*/ 21 h 25"/>
                    <a:gd name="T4" fmla="*/ 3 w 30"/>
                    <a:gd name="T5" fmla="*/ 25 h 25"/>
                    <a:gd name="T6" fmla="*/ 0 w 30"/>
                    <a:gd name="T7" fmla="*/ 20 h 25"/>
                    <a:gd name="T8" fmla="*/ 19 w 30"/>
                    <a:gd name="T9" fmla="*/ 0 h 25"/>
                    <a:gd name="T10" fmla="*/ 21 w 30"/>
                    <a:gd name="T11" fmla="*/ 5 h 25"/>
                    <a:gd name="T12" fmla="*/ 10 w 30"/>
                    <a:gd name="T13" fmla="*/ 16 h 25"/>
                    <a:gd name="T14" fmla="*/ 8 w 30"/>
                    <a:gd name="T15" fmla="*/ 19 h 25"/>
                    <a:gd name="T16" fmla="*/ 6 w 30"/>
                    <a:gd name="T17" fmla="*/ 20 h 25"/>
                    <a:gd name="T18" fmla="*/ 12 w 30"/>
                    <a:gd name="T19" fmla="*/ 19 h 25"/>
                    <a:gd name="T20" fmla="*/ 27 w 30"/>
                    <a:gd name="T21" fmla="*/ 16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 h="25">
                      <a:moveTo>
                        <a:pt x="27" y="16"/>
                      </a:moveTo>
                      <a:cubicBezTo>
                        <a:pt x="30" y="21"/>
                        <a:pt x="30" y="21"/>
                        <a:pt x="30" y="21"/>
                      </a:cubicBezTo>
                      <a:cubicBezTo>
                        <a:pt x="3" y="25"/>
                        <a:pt x="3" y="25"/>
                        <a:pt x="3" y="25"/>
                      </a:cubicBezTo>
                      <a:cubicBezTo>
                        <a:pt x="0" y="20"/>
                        <a:pt x="0" y="20"/>
                        <a:pt x="0" y="20"/>
                      </a:cubicBezTo>
                      <a:cubicBezTo>
                        <a:pt x="19" y="0"/>
                        <a:pt x="19" y="0"/>
                        <a:pt x="19" y="0"/>
                      </a:cubicBezTo>
                      <a:cubicBezTo>
                        <a:pt x="21" y="5"/>
                        <a:pt x="21" y="5"/>
                        <a:pt x="21" y="5"/>
                      </a:cubicBezTo>
                      <a:cubicBezTo>
                        <a:pt x="10" y="16"/>
                        <a:pt x="10" y="16"/>
                        <a:pt x="10" y="16"/>
                      </a:cubicBezTo>
                      <a:cubicBezTo>
                        <a:pt x="10" y="17"/>
                        <a:pt x="9" y="18"/>
                        <a:pt x="8" y="19"/>
                      </a:cubicBezTo>
                      <a:cubicBezTo>
                        <a:pt x="7" y="19"/>
                        <a:pt x="6" y="20"/>
                        <a:pt x="6" y="20"/>
                      </a:cubicBezTo>
                      <a:cubicBezTo>
                        <a:pt x="7" y="20"/>
                        <a:pt x="9" y="19"/>
                        <a:pt x="12" y="19"/>
                      </a:cubicBezTo>
                      <a:lnTo>
                        <a:pt x="27" y="16"/>
                      </a:lnTo>
                      <a:close/>
                    </a:path>
                  </a:pathLst>
                </a:custGeom>
                <a:solidFill>
                  <a:srgbClr val="F9CD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468" name="Freeform 403">
                  <a:extLst>
                    <a:ext uri="{FF2B5EF4-FFF2-40B4-BE49-F238E27FC236}">
                      <a16:creationId xmlns:a16="http://schemas.microsoft.com/office/drawing/2014/main" id="{6EC7DF3B-38F1-4E45-BD76-4B7786AD52CD}"/>
                    </a:ext>
                  </a:extLst>
                </p:cNvPr>
                <p:cNvSpPr>
                  <a:spLocks/>
                </p:cNvSpPr>
                <p:nvPr/>
              </p:nvSpPr>
              <p:spPr bwMode="auto">
                <a:xfrm>
                  <a:off x="9377363" y="5597526"/>
                  <a:ext cx="88900" cy="68263"/>
                </a:xfrm>
                <a:custGeom>
                  <a:avLst/>
                  <a:gdLst>
                    <a:gd name="T0" fmla="*/ 0 w 56"/>
                    <a:gd name="T1" fmla="*/ 31 h 43"/>
                    <a:gd name="T2" fmla="*/ 50 w 56"/>
                    <a:gd name="T3" fmla="*/ 0 h 43"/>
                    <a:gd name="T4" fmla="*/ 56 w 56"/>
                    <a:gd name="T5" fmla="*/ 11 h 43"/>
                    <a:gd name="T6" fmla="*/ 7 w 56"/>
                    <a:gd name="T7" fmla="*/ 43 h 43"/>
                    <a:gd name="T8" fmla="*/ 0 w 56"/>
                    <a:gd name="T9" fmla="*/ 31 h 43"/>
                  </a:gdLst>
                  <a:ahLst/>
                  <a:cxnLst>
                    <a:cxn ang="0">
                      <a:pos x="T0" y="T1"/>
                    </a:cxn>
                    <a:cxn ang="0">
                      <a:pos x="T2" y="T3"/>
                    </a:cxn>
                    <a:cxn ang="0">
                      <a:pos x="T4" y="T5"/>
                    </a:cxn>
                    <a:cxn ang="0">
                      <a:pos x="T6" y="T7"/>
                    </a:cxn>
                    <a:cxn ang="0">
                      <a:pos x="T8" y="T9"/>
                    </a:cxn>
                  </a:cxnLst>
                  <a:rect l="0" t="0" r="r" b="b"/>
                  <a:pathLst>
                    <a:path w="56" h="43">
                      <a:moveTo>
                        <a:pt x="0" y="31"/>
                      </a:moveTo>
                      <a:lnTo>
                        <a:pt x="50" y="0"/>
                      </a:lnTo>
                      <a:lnTo>
                        <a:pt x="56" y="11"/>
                      </a:lnTo>
                      <a:lnTo>
                        <a:pt x="7" y="43"/>
                      </a:lnTo>
                      <a:lnTo>
                        <a:pt x="0" y="31"/>
                      </a:lnTo>
                      <a:close/>
                    </a:path>
                  </a:pathLst>
                </a:custGeom>
                <a:solidFill>
                  <a:srgbClr val="F9CD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469" name="Freeform 404">
                  <a:extLst>
                    <a:ext uri="{FF2B5EF4-FFF2-40B4-BE49-F238E27FC236}">
                      <a16:creationId xmlns:a16="http://schemas.microsoft.com/office/drawing/2014/main" id="{993547E0-FBE3-454C-B9DE-7D176E57BE05}"/>
                    </a:ext>
                  </a:extLst>
                </p:cNvPr>
                <p:cNvSpPr>
                  <a:spLocks noEditPoints="1"/>
                </p:cNvSpPr>
                <p:nvPr/>
              </p:nvSpPr>
              <p:spPr bwMode="auto">
                <a:xfrm>
                  <a:off x="9402763" y="5632451"/>
                  <a:ext cx="103188" cy="114300"/>
                </a:xfrm>
                <a:custGeom>
                  <a:avLst/>
                  <a:gdLst>
                    <a:gd name="T0" fmla="*/ 12 w 29"/>
                    <a:gd name="T1" fmla="*/ 14 h 32"/>
                    <a:gd name="T2" fmla="*/ 4 w 29"/>
                    <a:gd name="T3" fmla="*/ 19 h 32"/>
                    <a:gd name="T4" fmla="*/ 0 w 29"/>
                    <a:gd name="T5" fmla="*/ 15 h 32"/>
                    <a:gd name="T6" fmla="*/ 21 w 29"/>
                    <a:gd name="T7" fmla="*/ 0 h 32"/>
                    <a:gd name="T8" fmla="*/ 25 w 29"/>
                    <a:gd name="T9" fmla="*/ 6 h 32"/>
                    <a:gd name="T10" fmla="*/ 29 w 29"/>
                    <a:gd name="T11" fmla="*/ 13 h 32"/>
                    <a:gd name="T12" fmla="*/ 25 w 29"/>
                    <a:gd name="T13" fmla="*/ 19 h 32"/>
                    <a:gd name="T14" fmla="*/ 21 w 29"/>
                    <a:gd name="T15" fmla="*/ 20 h 32"/>
                    <a:gd name="T16" fmla="*/ 17 w 29"/>
                    <a:gd name="T17" fmla="*/ 19 h 32"/>
                    <a:gd name="T18" fmla="*/ 13 w 29"/>
                    <a:gd name="T19" fmla="*/ 32 h 32"/>
                    <a:gd name="T20" fmla="*/ 9 w 29"/>
                    <a:gd name="T21" fmla="*/ 27 h 32"/>
                    <a:gd name="T22" fmla="*/ 13 w 29"/>
                    <a:gd name="T23" fmla="*/ 16 h 32"/>
                    <a:gd name="T24" fmla="*/ 12 w 29"/>
                    <a:gd name="T25" fmla="*/ 14 h 32"/>
                    <a:gd name="T26" fmla="*/ 15 w 29"/>
                    <a:gd name="T27" fmla="*/ 11 h 32"/>
                    <a:gd name="T28" fmla="*/ 16 w 29"/>
                    <a:gd name="T29" fmla="*/ 12 h 32"/>
                    <a:gd name="T30" fmla="*/ 19 w 29"/>
                    <a:gd name="T31" fmla="*/ 15 h 32"/>
                    <a:gd name="T32" fmla="*/ 22 w 29"/>
                    <a:gd name="T33" fmla="*/ 14 h 32"/>
                    <a:gd name="T34" fmla="*/ 23 w 29"/>
                    <a:gd name="T35" fmla="*/ 12 h 32"/>
                    <a:gd name="T36" fmla="*/ 22 w 29"/>
                    <a:gd name="T37" fmla="*/ 8 h 32"/>
                    <a:gd name="T38" fmla="*/ 21 w 29"/>
                    <a:gd name="T39" fmla="*/ 7 h 32"/>
                    <a:gd name="T40" fmla="*/ 15 w 29"/>
                    <a:gd name="T41" fmla="*/ 1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9" h="32">
                      <a:moveTo>
                        <a:pt x="12" y="14"/>
                      </a:moveTo>
                      <a:cubicBezTo>
                        <a:pt x="4" y="19"/>
                        <a:pt x="4" y="19"/>
                        <a:pt x="4" y="19"/>
                      </a:cubicBezTo>
                      <a:cubicBezTo>
                        <a:pt x="0" y="15"/>
                        <a:pt x="0" y="15"/>
                        <a:pt x="0" y="15"/>
                      </a:cubicBezTo>
                      <a:cubicBezTo>
                        <a:pt x="21" y="0"/>
                        <a:pt x="21" y="0"/>
                        <a:pt x="21" y="0"/>
                      </a:cubicBezTo>
                      <a:cubicBezTo>
                        <a:pt x="25" y="6"/>
                        <a:pt x="25" y="6"/>
                        <a:pt x="25" y="6"/>
                      </a:cubicBezTo>
                      <a:cubicBezTo>
                        <a:pt x="28" y="9"/>
                        <a:pt x="29" y="11"/>
                        <a:pt x="29" y="13"/>
                      </a:cubicBezTo>
                      <a:cubicBezTo>
                        <a:pt x="29" y="15"/>
                        <a:pt x="27" y="17"/>
                        <a:pt x="25" y="19"/>
                      </a:cubicBezTo>
                      <a:cubicBezTo>
                        <a:pt x="24" y="20"/>
                        <a:pt x="23" y="20"/>
                        <a:pt x="21" y="20"/>
                      </a:cubicBezTo>
                      <a:cubicBezTo>
                        <a:pt x="20" y="20"/>
                        <a:pt x="19" y="20"/>
                        <a:pt x="17" y="19"/>
                      </a:cubicBezTo>
                      <a:cubicBezTo>
                        <a:pt x="15" y="25"/>
                        <a:pt x="13" y="30"/>
                        <a:pt x="13" y="32"/>
                      </a:cubicBezTo>
                      <a:cubicBezTo>
                        <a:pt x="9" y="27"/>
                        <a:pt x="9" y="27"/>
                        <a:pt x="9" y="27"/>
                      </a:cubicBezTo>
                      <a:cubicBezTo>
                        <a:pt x="13" y="16"/>
                        <a:pt x="13" y="16"/>
                        <a:pt x="13" y="16"/>
                      </a:cubicBezTo>
                      <a:lnTo>
                        <a:pt x="12" y="14"/>
                      </a:lnTo>
                      <a:close/>
                      <a:moveTo>
                        <a:pt x="15" y="11"/>
                      </a:moveTo>
                      <a:cubicBezTo>
                        <a:pt x="16" y="12"/>
                        <a:pt x="16" y="12"/>
                        <a:pt x="16" y="12"/>
                      </a:cubicBezTo>
                      <a:cubicBezTo>
                        <a:pt x="17" y="14"/>
                        <a:pt x="18" y="15"/>
                        <a:pt x="19" y="15"/>
                      </a:cubicBezTo>
                      <a:cubicBezTo>
                        <a:pt x="20" y="15"/>
                        <a:pt x="21" y="15"/>
                        <a:pt x="22" y="14"/>
                      </a:cubicBezTo>
                      <a:cubicBezTo>
                        <a:pt x="23" y="14"/>
                        <a:pt x="23" y="13"/>
                        <a:pt x="23" y="12"/>
                      </a:cubicBezTo>
                      <a:cubicBezTo>
                        <a:pt x="23" y="11"/>
                        <a:pt x="23" y="10"/>
                        <a:pt x="22" y="8"/>
                      </a:cubicBezTo>
                      <a:cubicBezTo>
                        <a:pt x="21" y="7"/>
                        <a:pt x="21" y="7"/>
                        <a:pt x="21" y="7"/>
                      </a:cubicBezTo>
                      <a:lnTo>
                        <a:pt x="15" y="11"/>
                      </a:lnTo>
                      <a:close/>
                    </a:path>
                  </a:pathLst>
                </a:custGeom>
                <a:solidFill>
                  <a:srgbClr val="F9CD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470" name="Freeform 405">
                  <a:extLst>
                    <a:ext uri="{FF2B5EF4-FFF2-40B4-BE49-F238E27FC236}">
                      <a16:creationId xmlns:a16="http://schemas.microsoft.com/office/drawing/2014/main" id="{FFB52E1A-A049-4137-AD6F-E8C0E27AD7C2}"/>
                    </a:ext>
                  </a:extLst>
                </p:cNvPr>
                <p:cNvSpPr>
                  <a:spLocks noEditPoints="1"/>
                </p:cNvSpPr>
                <p:nvPr/>
              </p:nvSpPr>
              <p:spPr bwMode="auto">
                <a:xfrm>
                  <a:off x="9471026" y="5708651"/>
                  <a:ext cx="95250" cy="95250"/>
                </a:xfrm>
                <a:custGeom>
                  <a:avLst/>
                  <a:gdLst>
                    <a:gd name="T0" fmla="*/ 22 w 27"/>
                    <a:gd name="T1" fmla="*/ 23 h 27"/>
                    <a:gd name="T2" fmla="*/ 12 w 27"/>
                    <a:gd name="T3" fmla="*/ 27 h 27"/>
                    <a:gd name="T4" fmla="*/ 4 w 27"/>
                    <a:gd name="T5" fmla="*/ 23 h 27"/>
                    <a:gd name="T6" fmla="*/ 0 w 27"/>
                    <a:gd name="T7" fmla="*/ 14 h 27"/>
                    <a:gd name="T8" fmla="*/ 5 w 27"/>
                    <a:gd name="T9" fmla="*/ 5 h 27"/>
                    <a:gd name="T10" fmla="*/ 15 w 27"/>
                    <a:gd name="T11" fmla="*/ 0 h 27"/>
                    <a:gd name="T12" fmla="*/ 23 w 27"/>
                    <a:gd name="T13" fmla="*/ 5 h 27"/>
                    <a:gd name="T14" fmla="*/ 27 w 27"/>
                    <a:gd name="T15" fmla="*/ 14 h 27"/>
                    <a:gd name="T16" fmla="*/ 22 w 27"/>
                    <a:gd name="T17" fmla="*/ 23 h 27"/>
                    <a:gd name="T18" fmla="*/ 9 w 27"/>
                    <a:gd name="T19" fmla="*/ 9 h 27"/>
                    <a:gd name="T20" fmla="*/ 5 w 27"/>
                    <a:gd name="T21" fmla="*/ 14 h 27"/>
                    <a:gd name="T22" fmla="*/ 7 w 27"/>
                    <a:gd name="T23" fmla="*/ 19 h 27"/>
                    <a:gd name="T24" fmla="*/ 18 w 27"/>
                    <a:gd name="T25" fmla="*/ 18 h 27"/>
                    <a:gd name="T26" fmla="*/ 20 w 27"/>
                    <a:gd name="T27" fmla="*/ 8 h 27"/>
                    <a:gd name="T28" fmla="*/ 15 w 27"/>
                    <a:gd name="T29" fmla="*/ 6 h 27"/>
                    <a:gd name="T30" fmla="*/ 9 w 27"/>
                    <a:gd name="T31" fmla="*/ 9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7" h="27">
                      <a:moveTo>
                        <a:pt x="22" y="23"/>
                      </a:moveTo>
                      <a:cubicBezTo>
                        <a:pt x="19" y="26"/>
                        <a:pt x="15" y="27"/>
                        <a:pt x="12" y="27"/>
                      </a:cubicBezTo>
                      <a:cubicBezTo>
                        <a:pt x="9" y="27"/>
                        <a:pt x="6" y="25"/>
                        <a:pt x="4" y="23"/>
                      </a:cubicBezTo>
                      <a:cubicBezTo>
                        <a:pt x="1" y="20"/>
                        <a:pt x="0" y="17"/>
                        <a:pt x="0" y="14"/>
                      </a:cubicBezTo>
                      <a:cubicBezTo>
                        <a:pt x="0" y="10"/>
                        <a:pt x="2" y="7"/>
                        <a:pt x="5" y="5"/>
                      </a:cubicBezTo>
                      <a:cubicBezTo>
                        <a:pt x="9" y="2"/>
                        <a:pt x="12" y="0"/>
                        <a:pt x="15" y="0"/>
                      </a:cubicBezTo>
                      <a:cubicBezTo>
                        <a:pt x="18" y="0"/>
                        <a:pt x="21" y="2"/>
                        <a:pt x="23" y="5"/>
                      </a:cubicBezTo>
                      <a:cubicBezTo>
                        <a:pt x="26" y="8"/>
                        <a:pt x="27" y="11"/>
                        <a:pt x="27" y="14"/>
                      </a:cubicBezTo>
                      <a:cubicBezTo>
                        <a:pt x="27" y="17"/>
                        <a:pt x="25" y="20"/>
                        <a:pt x="22" y="23"/>
                      </a:cubicBezTo>
                      <a:close/>
                      <a:moveTo>
                        <a:pt x="9" y="9"/>
                      </a:moveTo>
                      <a:cubicBezTo>
                        <a:pt x="7" y="11"/>
                        <a:pt x="6" y="13"/>
                        <a:pt x="5" y="14"/>
                      </a:cubicBezTo>
                      <a:cubicBezTo>
                        <a:pt x="5" y="16"/>
                        <a:pt x="6" y="18"/>
                        <a:pt x="7" y="19"/>
                      </a:cubicBezTo>
                      <a:cubicBezTo>
                        <a:pt x="10" y="23"/>
                        <a:pt x="14" y="22"/>
                        <a:pt x="18" y="18"/>
                      </a:cubicBezTo>
                      <a:cubicBezTo>
                        <a:pt x="22" y="15"/>
                        <a:pt x="23" y="11"/>
                        <a:pt x="20" y="8"/>
                      </a:cubicBezTo>
                      <a:cubicBezTo>
                        <a:pt x="19" y="6"/>
                        <a:pt x="17" y="6"/>
                        <a:pt x="15" y="6"/>
                      </a:cubicBezTo>
                      <a:cubicBezTo>
                        <a:pt x="13" y="6"/>
                        <a:pt x="11" y="7"/>
                        <a:pt x="9" y="9"/>
                      </a:cubicBezTo>
                      <a:close/>
                    </a:path>
                  </a:pathLst>
                </a:custGeom>
                <a:solidFill>
                  <a:srgbClr val="F9CD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471" name="Freeform 406">
                  <a:extLst>
                    <a:ext uri="{FF2B5EF4-FFF2-40B4-BE49-F238E27FC236}">
                      <a16:creationId xmlns:a16="http://schemas.microsoft.com/office/drawing/2014/main" id="{34B0F1DA-F762-4BAC-8B32-58196B8414F6}"/>
                    </a:ext>
                  </a:extLst>
                </p:cNvPr>
                <p:cNvSpPr>
                  <a:spLocks/>
                </p:cNvSpPr>
                <p:nvPr/>
              </p:nvSpPr>
              <p:spPr bwMode="auto">
                <a:xfrm>
                  <a:off x="9531351" y="5768976"/>
                  <a:ext cx="123825" cy="120650"/>
                </a:xfrm>
                <a:custGeom>
                  <a:avLst/>
                  <a:gdLst>
                    <a:gd name="T0" fmla="*/ 18 w 35"/>
                    <a:gd name="T1" fmla="*/ 34 h 34"/>
                    <a:gd name="T2" fmla="*/ 12 w 35"/>
                    <a:gd name="T3" fmla="*/ 30 h 34"/>
                    <a:gd name="T4" fmla="*/ 17 w 35"/>
                    <a:gd name="T5" fmla="*/ 8 h 34"/>
                    <a:gd name="T6" fmla="*/ 17 w 35"/>
                    <a:gd name="T7" fmla="*/ 8 h 34"/>
                    <a:gd name="T8" fmla="*/ 12 w 35"/>
                    <a:gd name="T9" fmla="*/ 14 h 34"/>
                    <a:gd name="T10" fmla="*/ 4 w 35"/>
                    <a:gd name="T11" fmla="*/ 23 h 34"/>
                    <a:gd name="T12" fmla="*/ 0 w 35"/>
                    <a:gd name="T13" fmla="*/ 19 h 34"/>
                    <a:gd name="T14" fmla="*/ 17 w 35"/>
                    <a:gd name="T15" fmla="*/ 0 h 34"/>
                    <a:gd name="T16" fmla="*/ 23 w 35"/>
                    <a:gd name="T17" fmla="*/ 5 h 34"/>
                    <a:gd name="T18" fmla="*/ 18 w 35"/>
                    <a:gd name="T19" fmla="*/ 27 h 34"/>
                    <a:gd name="T20" fmla="*/ 18 w 35"/>
                    <a:gd name="T21" fmla="*/ 27 h 34"/>
                    <a:gd name="T22" fmla="*/ 23 w 35"/>
                    <a:gd name="T23" fmla="*/ 21 h 34"/>
                    <a:gd name="T24" fmla="*/ 31 w 35"/>
                    <a:gd name="T25" fmla="*/ 12 h 34"/>
                    <a:gd name="T26" fmla="*/ 35 w 35"/>
                    <a:gd name="T27" fmla="*/ 15 h 34"/>
                    <a:gd name="T28" fmla="*/ 18 w 35"/>
                    <a:gd name="T29" fmla="*/ 3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5" h="34">
                      <a:moveTo>
                        <a:pt x="18" y="34"/>
                      </a:moveTo>
                      <a:cubicBezTo>
                        <a:pt x="12" y="30"/>
                        <a:pt x="12" y="30"/>
                        <a:pt x="12" y="30"/>
                      </a:cubicBezTo>
                      <a:cubicBezTo>
                        <a:pt x="17" y="8"/>
                        <a:pt x="17" y="8"/>
                        <a:pt x="17" y="8"/>
                      </a:cubicBezTo>
                      <a:cubicBezTo>
                        <a:pt x="17" y="8"/>
                        <a:pt x="17" y="8"/>
                        <a:pt x="17" y="8"/>
                      </a:cubicBezTo>
                      <a:cubicBezTo>
                        <a:pt x="15" y="11"/>
                        <a:pt x="13" y="12"/>
                        <a:pt x="12" y="14"/>
                      </a:cubicBezTo>
                      <a:cubicBezTo>
                        <a:pt x="4" y="23"/>
                        <a:pt x="4" y="23"/>
                        <a:pt x="4" y="23"/>
                      </a:cubicBezTo>
                      <a:cubicBezTo>
                        <a:pt x="0" y="19"/>
                        <a:pt x="0" y="19"/>
                        <a:pt x="0" y="19"/>
                      </a:cubicBezTo>
                      <a:cubicBezTo>
                        <a:pt x="17" y="0"/>
                        <a:pt x="17" y="0"/>
                        <a:pt x="17" y="0"/>
                      </a:cubicBezTo>
                      <a:cubicBezTo>
                        <a:pt x="23" y="5"/>
                        <a:pt x="23" y="5"/>
                        <a:pt x="23" y="5"/>
                      </a:cubicBezTo>
                      <a:cubicBezTo>
                        <a:pt x="18" y="27"/>
                        <a:pt x="18" y="27"/>
                        <a:pt x="18" y="27"/>
                      </a:cubicBezTo>
                      <a:cubicBezTo>
                        <a:pt x="18" y="27"/>
                        <a:pt x="18" y="27"/>
                        <a:pt x="18" y="27"/>
                      </a:cubicBezTo>
                      <a:cubicBezTo>
                        <a:pt x="20" y="24"/>
                        <a:pt x="22" y="22"/>
                        <a:pt x="23" y="21"/>
                      </a:cubicBezTo>
                      <a:cubicBezTo>
                        <a:pt x="31" y="12"/>
                        <a:pt x="31" y="12"/>
                        <a:pt x="31" y="12"/>
                      </a:cubicBezTo>
                      <a:cubicBezTo>
                        <a:pt x="35" y="15"/>
                        <a:pt x="35" y="15"/>
                        <a:pt x="35" y="15"/>
                      </a:cubicBezTo>
                      <a:lnTo>
                        <a:pt x="18" y="34"/>
                      </a:lnTo>
                      <a:close/>
                    </a:path>
                  </a:pathLst>
                </a:custGeom>
                <a:solidFill>
                  <a:srgbClr val="F9CD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472" name="Freeform 407">
                  <a:extLst>
                    <a:ext uri="{FF2B5EF4-FFF2-40B4-BE49-F238E27FC236}">
                      <a16:creationId xmlns:a16="http://schemas.microsoft.com/office/drawing/2014/main" id="{DD0A196B-6B28-4855-AD43-3F338BCAF945}"/>
                    </a:ext>
                  </a:extLst>
                </p:cNvPr>
                <p:cNvSpPr>
                  <a:spLocks/>
                </p:cNvSpPr>
                <p:nvPr/>
              </p:nvSpPr>
              <p:spPr bwMode="auto">
                <a:xfrm>
                  <a:off x="9617076" y="5835651"/>
                  <a:ext cx="131763" cy="128588"/>
                </a:xfrm>
                <a:custGeom>
                  <a:avLst/>
                  <a:gdLst>
                    <a:gd name="T0" fmla="*/ 9 w 37"/>
                    <a:gd name="T1" fmla="*/ 27 h 36"/>
                    <a:gd name="T2" fmla="*/ 15 w 37"/>
                    <a:gd name="T3" fmla="*/ 7 h 36"/>
                    <a:gd name="T4" fmla="*/ 15 w 37"/>
                    <a:gd name="T5" fmla="*/ 7 h 36"/>
                    <a:gd name="T6" fmla="*/ 11 w 37"/>
                    <a:gd name="T7" fmla="*/ 14 h 36"/>
                    <a:gd name="T8" fmla="*/ 4 w 37"/>
                    <a:gd name="T9" fmla="*/ 24 h 36"/>
                    <a:gd name="T10" fmla="*/ 0 w 37"/>
                    <a:gd name="T11" fmla="*/ 21 h 36"/>
                    <a:gd name="T12" fmla="*/ 15 w 37"/>
                    <a:gd name="T13" fmla="*/ 0 h 36"/>
                    <a:gd name="T14" fmla="*/ 21 w 37"/>
                    <a:gd name="T15" fmla="*/ 4 h 36"/>
                    <a:gd name="T16" fmla="*/ 15 w 37"/>
                    <a:gd name="T17" fmla="*/ 23 h 36"/>
                    <a:gd name="T18" fmla="*/ 15 w 37"/>
                    <a:gd name="T19" fmla="*/ 23 h 36"/>
                    <a:gd name="T20" fmla="*/ 31 w 37"/>
                    <a:gd name="T21" fmla="*/ 11 h 36"/>
                    <a:gd name="T22" fmla="*/ 37 w 37"/>
                    <a:gd name="T23" fmla="*/ 15 h 36"/>
                    <a:gd name="T24" fmla="*/ 23 w 37"/>
                    <a:gd name="T25" fmla="*/ 36 h 36"/>
                    <a:gd name="T26" fmla="*/ 19 w 37"/>
                    <a:gd name="T27" fmla="*/ 33 h 36"/>
                    <a:gd name="T28" fmla="*/ 26 w 37"/>
                    <a:gd name="T29" fmla="*/ 23 h 36"/>
                    <a:gd name="T30" fmla="*/ 27 w 37"/>
                    <a:gd name="T31" fmla="*/ 22 h 36"/>
                    <a:gd name="T32" fmla="*/ 30 w 37"/>
                    <a:gd name="T33" fmla="*/ 17 h 36"/>
                    <a:gd name="T34" fmla="*/ 30 w 37"/>
                    <a:gd name="T35" fmla="*/ 17 h 36"/>
                    <a:gd name="T36" fmla="*/ 13 w 37"/>
                    <a:gd name="T37" fmla="*/ 30 h 36"/>
                    <a:gd name="T38" fmla="*/ 9 w 37"/>
                    <a:gd name="T39" fmla="*/ 27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7" h="36">
                      <a:moveTo>
                        <a:pt x="9" y="27"/>
                      </a:moveTo>
                      <a:cubicBezTo>
                        <a:pt x="15" y="7"/>
                        <a:pt x="15" y="7"/>
                        <a:pt x="15" y="7"/>
                      </a:cubicBezTo>
                      <a:cubicBezTo>
                        <a:pt x="15" y="7"/>
                        <a:pt x="15" y="7"/>
                        <a:pt x="15" y="7"/>
                      </a:cubicBezTo>
                      <a:cubicBezTo>
                        <a:pt x="13" y="10"/>
                        <a:pt x="12" y="13"/>
                        <a:pt x="11" y="14"/>
                      </a:cubicBezTo>
                      <a:cubicBezTo>
                        <a:pt x="4" y="24"/>
                        <a:pt x="4" y="24"/>
                        <a:pt x="4" y="24"/>
                      </a:cubicBezTo>
                      <a:cubicBezTo>
                        <a:pt x="0" y="21"/>
                        <a:pt x="0" y="21"/>
                        <a:pt x="0" y="21"/>
                      </a:cubicBezTo>
                      <a:cubicBezTo>
                        <a:pt x="15" y="0"/>
                        <a:pt x="15" y="0"/>
                        <a:pt x="15" y="0"/>
                      </a:cubicBezTo>
                      <a:cubicBezTo>
                        <a:pt x="21" y="4"/>
                        <a:pt x="21" y="4"/>
                        <a:pt x="21" y="4"/>
                      </a:cubicBezTo>
                      <a:cubicBezTo>
                        <a:pt x="15" y="23"/>
                        <a:pt x="15" y="23"/>
                        <a:pt x="15" y="23"/>
                      </a:cubicBezTo>
                      <a:cubicBezTo>
                        <a:pt x="15" y="23"/>
                        <a:pt x="15" y="23"/>
                        <a:pt x="15" y="23"/>
                      </a:cubicBezTo>
                      <a:cubicBezTo>
                        <a:pt x="31" y="11"/>
                        <a:pt x="31" y="11"/>
                        <a:pt x="31" y="11"/>
                      </a:cubicBezTo>
                      <a:cubicBezTo>
                        <a:pt x="37" y="15"/>
                        <a:pt x="37" y="15"/>
                        <a:pt x="37" y="15"/>
                      </a:cubicBezTo>
                      <a:cubicBezTo>
                        <a:pt x="23" y="36"/>
                        <a:pt x="23" y="36"/>
                        <a:pt x="23" y="36"/>
                      </a:cubicBezTo>
                      <a:cubicBezTo>
                        <a:pt x="19" y="33"/>
                        <a:pt x="19" y="33"/>
                        <a:pt x="19" y="33"/>
                      </a:cubicBezTo>
                      <a:cubicBezTo>
                        <a:pt x="26" y="23"/>
                        <a:pt x="26" y="23"/>
                        <a:pt x="26" y="23"/>
                      </a:cubicBezTo>
                      <a:cubicBezTo>
                        <a:pt x="26" y="23"/>
                        <a:pt x="26" y="22"/>
                        <a:pt x="27" y="22"/>
                      </a:cubicBezTo>
                      <a:cubicBezTo>
                        <a:pt x="27" y="21"/>
                        <a:pt x="28" y="19"/>
                        <a:pt x="30" y="17"/>
                      </a:cubicBezTo>
                      <a:cubicBezTo>
                        <a:pt x="30" y="17"/>
                        <a:pt x="30" y="17"/>
                        <a:pt x="30" y="17"/>
                      </a:cubicBezTo>
                      <a:cubicBezTo>
                        <a:pt x="13" y="30"/>
                        <a:pt x="13" y="30"/>
                        <a:pt x="13" y="30"/>
                      </a:cubicBezTo>
                      <a:lnTo>
                        <a:pt x="9" y="27"/>
                      </a:lnTo>
                      <a:close/>
                    </a:path>
                  </a:pathLst>
                </a:custGeom>
                <a:solidFill>
                  <a:srgbClr val="F9CD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473" name="Freeform 408">
                  <a:extLst>
                    <a:ext uri="{FF2B5EF4-FFF2-40B4-BE49-F238E27FC236}">
                      <a16:creationId xmlns:a16="http://schemas.microsoft.com/office/drawing/2014/main" id="{D37E3824-0CDB-4233-A3FC-8D4EE2DEDB05}"/>
                    </a:ext>
                  </a:extLst>
                </p:cNvPr>
                <p:cNvSpPr>
                  <a:spLocks/>
                </p:cNvSpPr>
                <p:nvPr/>
              </p:nvSpPr>
              <p:spPr bwMode="auto">
                <a:xfrm>
                  <a:off x="9723438" y="5900738"/>
                  <a:ext cx="88900" cy="103188"/>
                </a:xfrm>
                <a:custGeom>
                  <a:avLst/>
                  <a:gdLst>
                    <a:gd name="T0" fmla="*/ 29 w 56"/>
                    <a:gd name="T1" fmla="*/ 65 h 65"/>
                    <a:gd name="T2" fmla="*/ 0 w 56"/>
                    <a:gd name="T3" fmla="*/ 49 h 65"/>
                    <a:gd name="T4" fmla="*/ 27 w 56"/>
                    <a:gd name="T5" fmla="*/ 0 h 65"/>
                    <a:gd name="T6" fmla="*/ 56 w 56"/>
                    <a:gd name="T7" fmla="*/ 15 h 65"/>
                    <a:gd name="T8" fmla="*/ 51 w 56"/>
                    <a:gd name="T9" fmla="*/ 22 h 65"/>
                    <a:gd name="T10" fmla="*/ 33 w 56"/>
                    <a:gd name="T11" fmla="*/ 13 h 65"/>
                    <a:gd name="T12" fmla="*/ 27 w 56"/>
                    <a:gd name="T13" fmla="*/ 24 h 65"/>
                    <a:gd name="T14" fmla="*/ 45 w 56"/>
                    <a:gd name="T15" fmla="*/ 33 h 65"/>
                    <a:gd name="T16" fmla="*/ 40 w 56"/>
                    <a:gd name="T17" fmla="*/ 42 h 65"/>
                    <a:gd name="T18" fmla="*/ 22 w 56"/>
                    <a:gd name="T19" fmla="*/ 33 h 65"/>
                    <a:gd name="T20" fmla="*/ 16 w 56"/>
                    <a:gd name="T21" fmla="*/ 47 h 65"/>
                    <a:gd name="T22" fmla="*/ 33 w 56"/>
                    <a:gd name="T23" fmla="*/ 56 h 65"/>
                    <a:gd name="T24" fmla="*/ 29 w 56"/>
                    <a:gd name="T25" fmla="*/ 65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6" h="65">
                      <a:moveTo>
                        <a:pt x="29" y="65"/>
                      </a:moveTo>
                      <a:lnTo>
                        <a:pt x="0" y="49"/>
                      </a:lnTo>
                      <a:lnTo>
                        <a:pt x="27" y="0"/>
                      </a:lnTo>
                      <a:lnTo>
                        <a:pt x="56" y="15"/>
                      </a:lnTo>
                      <a:lnTo>
                        <a:pt x="51" y="22"/>
                      </a:lnTo>
                      <a:lnTo>
                        <a:pt x="33" y="13"/>
                      </a:lnTo>
                      <a:lnTo>
                        <a:pt x="27" y="24"/>
                      </a:lnTo>
                      <a:lnTo>
                        <a:pt x="45" y="33"/>
                      </a:lnTo>
                      <a:lnTo>
                        <a:pt x="40" y="42"/>
                      </a:lnTo>
                      <a:lnTo>
                        <a:pt x="22" y="33"/>
                      </a:lnTo>
                      <a:lnTo>
                        <a:pt x="16" y="47"/>
                      </a:lnTo>
                      <a:lnTo>
                        <a:pt x="33" y="56"/>
                      </a:lnTo>
                      <a:lnTo>
                        <a:pt x="29" y="65"/>
                      </a:lnTo>
                      <a:close/>
                    </a:path>
                  </a:pathLst>
                </a:custGeom>
                <a:solidFill>
                  <a:srgbClr val="F9CD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474" name="Freeform 409">
                  <a:extLst>
                    <a:ext uri="{FF2B5EF4-FFF2-40B4-BE49-F238E27FC236}">
                      <a16:creationId xmlns:a16="http://schemas.microsoft.com/office/drawing/2014/main" id="{FCC5455D-3DF0-4073-9D60-0E88851C273B}"/>
                    </a:ext>
                  </a:extLst>
                </p:cNvPr>
                <p:cNvSpPr>
                  <a:spLocks/>
                </p:cNvSpPr>
                <p:nvPr/>
              </p:nvSpPr>
              <p:spPr bwMode="auto">
                <a:xfrm>
                  <a:off x="9794876" y="5932488"/>
                  <a:ext cx="109538" cy="114300"/>
                </a:xfrm>
                <a:custGeom>
                  <a:avLst/>
                  <a:gdLst>
                    <a:gd name="T0" fmla="*/ 21 w 31"/>
                    <a:gd name="T1" fmla="*/ 32 h 32"/>
                    <a:gd name="T2" fmla="*/ 15 w 31"/>
                    <a:gd name="T3" fmla="*/ 30 h 32"/>
                    <a:gd name="T4" fmla="*/ 12 w 31"/>
                    <a:gd name="T5" fmla="*/ 7 h 32"/>
                    <a:gd name="T6" fmla="*/ 12 w 31"/>
                    <a:gd name="T7" fmla="*/ 7 h 32"/>
                    <a:gd name="T8" fmla="*/ 9 w 31"/>
                    <a:gd name="T9" fmla="*/ 14 h 32"/>
                    <a:gd name="T10" fmla="*/ 4 w 31"/>
                    <a:gd name="T11" fmla="*/ 25 h 32"/>
                    <a:gd name="T12" fmla="*/ 0 w 31"/>
                    <a:gd name="T13" fmla="*/ 24 h 32"/>
                    <a:gd name="T14" fmla="*/ 10 w 31"/>
                    <a:gd name="T15" fmla="*/ 0 h 32"/>
                    <a:gd name="T16" fmla="*/ 16 w 31"/>
                    <a:gd name="T17" fmla="*/ 2 h 32"/>
                    <a:gd name="T18" fmla="*/ 19 w 31"/>
                    <a:gd name="T19" fmla="*/ 24 h 32"/>
                    <a:gd name="T20" fmla="*/ 19 w 31"/>
                    <a:gd name="T21" fmla="*/ 24 h 32"/>
                    <a:gd name="T22" fmla="*/ 22 w 31"/>
                    <a:gd name="T23" fmla="*/ 18 h 32"/>
                    <a:gd name="T24" fmla="*/ 26 w 31"/>
                    <a:gd name="T25" fmla="*/ 7 h 32"/>
                    <a:gd name="T26" fmla="*/ 31 w 31"/>
                    <a:gd name="T27" fmla="*/ 8 h 32"/>
                    <a:gd name="T28" fmla="*/ 21 w 31"/>
                    <a:gd name="T29"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 h="32">
                      <a:moveTo>
                        <a:pt x="21" y="32"/>
                      </a:moveTo>
                      <a:cubicBezTo>
                        <a:pt x="15" y="30"/>
                        <a:pt x="15" y="30"/>
                        <a:pt x="15" y="30"/>
                      </a:cubicBezTo>
                      <a:cubicBezTo>
                        <a:pt x="12" y="7"/>
                        <a:pt x="12" y="7"/>
                        <a:pt x="12" y="7"/>
                      </a:cubicBezTo>
                      <a:cubicBezTo>
                        <a:pt x="12" y="7"/>
                        <a:pt x="12" y="7"/>
                        <a:pt x="12" y="7"/>
                      </a:cubicBezTo>
                      <a:cubicBezTo>
                        <a:pt x="10" y="11"/>
                        <a:pt x="10" y="13"/>
                        <a:pt x="9" y="14"/>
                      </a:cubicBezTo>
                      <a:cubicBezTo>
                        <a:pt x="4" y="25"/>
                        <a:pt x="4" y="25"/>
                        <a:pt x="4" y="25"/>
                      </a:cubicBezTo>
                      <a:cubicBezTo>
                        <a:pt x="0" y="24"/>
                        <a:pt x="0" y="24"/>
                        <a:pt x="0" y="24"/>
                      </a:cubicBezTo>
                      <a:cubicBezTo>
                        <a:pt x="10" y="0"/>
                        <a:pt x="10" y="0"/>
                        <a:pt x="10" y="0"/>
                      </a:cubicBezTo>
                      <a:cubicBezTo>
                        <a:pt x="16" y="2"/>
                        <a:pt x="16" y="2"/>
                        <a:pt x="16" y="2"/>
                      </a:cubicBezTo>
                      <a:cubicBezTo>
                        <a:pt x="19" y="24"/>
                        <a:pt x="19" y="24"/>
                        <a:pt x="19" y="24"/>
                      </a:cubicBezTo>
                      <a:cubicBezTo>
                        <a:pt x="19" y="24"/>
                        <a:pt x="19" y="24"/>
                        <a:pt x="19" y="24"/>
                      </a:cubicBezTo>
                      <a:cubicBezTo>
                        <a:pt x="20" y="21"/>
                        <a:pt x="21" y="19"/>
                        <a:pt x="22" y="18"/>
                      </a:cubicBezTo>
                      <a:cubicBezTo>
                        <a:pt x="26" y="7"/>
                        <a:pt x="26" y="7"/>
                        <a:pt x="26" y="7"/>
                      </a:cubicBezTo>
                      <a:cubicBezTo>
                        <a:pt x="31" y="8"/>
                        <a:pt x="31" y="8"/>
                        <a:pt x="31" y="8"/>
                      </a:cubicBezTo>
                      <a:lnTo>
                        <a:pt x="21" y="32"/>
                      </a:lnTo>
                      <a:close/>
                    </a:path>
                  </a:pathLst>
                </a:custGeom>
                <a:solidFill>
                  <a:srgbClr val="F9CD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sp>
              <p:nvSpPr>
                <p:cNvPr id="475" name="Freeform 410">
                  <a:extLst>
                    <a:ext uri="{FF2B5EF4-FFF2-40B4-BE49-F238E27FC236}">
                      <a16:creationId xmlns:a16="http://schemas.microsoft.com/office/drawing/2014/main" id="{1FC6B9D5-E08E-40C4-B8F4-130F1DFFA7AB}"/>
                    </a:ext>
                  </a:extLst>
                </p:cNvPr>
                <p:cNvSpPr>
                  <a:spLocks/>
                </p:cNvSpPr>
                <p:nvPr/>
              </p:nvSpPr>
              <p:spPr bwMode="auto">
                <a:xfrm>
                  <a:off x="9912351" y="5964238"/>
                  <a:ext cx="69850" cy="103188"/>
                </a:xfrm>
                <a:custGeom>
                  <a:avLst/>
                  <a:gdLst>
                    <a:gd name="T0" fmla="*/ 13 w 44"/>
                    <a:gd name="T1" fmla="*/ 65 h 65"/>
                    <a:gd name="T2" fmla="*/ 0 w 44"/>
                    <a:gd name="T3" fmla="*/ 61 h 65"/>
                    <a:gd name="T4" fmla="*/ 13 w 44"/>
                    <a:gd name="T5" fmla="*/ 16 h 65"/>
                    <a:gd name="T6" fmla="*/ 0 w 44"/>
                    <a:gd name="T7" fmla="*/ 11 h 65"/>
                    <a:gd name="T8" fmla="*/ 2 w 44"/>
                    <a:gd name="T9" fmla="*/ 0 h 65"/>
                    <a:gd name="T10" fmla="*/ 44 w 44"/>
                    <a:gd name="T11" fmla="*/ 14 h 65"/>
                    <a:gd name="T12" fmla="*/ 40 w 44"/>
                    <a:gd name="T13" fmla="*/ 23 h 65"/>
                    <a:gd name="T14" fmla="*/ 27 w 44"/>
                    <a:gd name="T15" fmla="*/ 18 h 65"/>
                    <a:gd name="T16" fmla="*/ 13 w 44"/>
                    <a:gd name="T17" fmla="*/ 65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 h="65">
                      <a:moveTo>
                        <a:pt x="13" y="65"/>
                      </a:moveTo>
                      <a:lnTo>
                        <a:pt x="0" y="61"/>
                      </a:lnTo>
                      <a:lnTo>
                        <a:pt x="13" y="16"/>
                      </a:lnTo>
                      <a:lnTo>
                        <a:pt x="0" y="11"/>
                      </a:lnTo>
                      <a:lnTo>
                        <a:pt x="2" y="0"/>
                      </a:lnTo>
                      <a:lnTo>
                        <a:pt x="44" y="14"/>
                      </a:lnTo>
                      <a:lnTo>
                        <a:pt x="40" y="23"/>
                      </a:lnTo>
                      <a:lnTo>
                        <a:pt x="27" y="18"/>
                      </a:lnTo>
                      <a:lnTo>
                        <a:pt x="13" y="65"/>
                      </a:lnTo>
                      <a:close/>
                    </a:path>
                  </a:pathLst>
                </a:custGeom>
                <a:solidFill>
                  <a:srgbClr val="F9CD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20" tIns="24110" rIns="48220" bIns="24110" numCol="1" anchor="t" anchorCtr="0" compatLnSpc="1">
                  <a:prstTxWarp prst="textNoShape">
                    <a:avLst/>
                  </a:prstTxWarp>
                </a:bodyPr>
                <a:lstStyle/>
                <a:p>
                  <a:endParaRPr lang="en-US" sz="949"/>
                </a:p>
              </p:txBody>
            </p:sp>
          </p:grpSp>
        </p:grpSp>
        <p:sp>
          <p:nvSpPr>
            <p:cNvPr id="323" name="Rectangle 509">
              <a:extLst>
                <a:ext uri="{FF2B5EF4-FFF2-40B4-BE49-F238E27FC236}">
                  <a16:creationId xmlns:a16="http://schemas.microsoft.com/office/drawing/2014/main" id="{4DA53C00-0664-47D5-A43C-F17010B36E34}"/>
                </a:ext>
              </a:extLst>
            </p:cNvPr>
            <p:cNvSpPr>
              <a:spLocks noChangeArrowheads="1"/>
            </p:cNvSpPr>
            <p:nvPr/>
          </p:nvSpPr>
          <p:spPr bwMode="auto">
            <a:xfrm>
              <a:off x="9431339" y="2386012"/>
              <a:ext cx="1532042" cy="3230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482163"/>
              <a:r>
                <a:rPr lang="en-US" altLang="en-US" sz="1107" b="1" dirty="0">
                  <a:solidFill>
                    <a:srgbClr val="BE0071"/>
                  </a:solidFill>
                  <a:latin typeface="Open Sans Extrabold" panose="020B0906030804020204" pitchFamily="34" charset="0"/>
                </a:rPr>
                <a:t>OUTCOMES</a:t>
              </a:r>
              <a:endParaRPr lang="en-US" altLang="en-US" sz="949" dirty="0"/>
            </a:p>
          </p:txBody>
        </p:sp>
      </p:grpSp>
      <p:sp>
        <p:nvSpPr>
          <p:cNvPr id="2" name="Title 1">
            <a:extLst>
              <a:ext uri="{FF2B5EF4-FFF2-40B4-BE49-F238E27FC236}">
                <a16:creationId xmlns:a16="http://schemas.microsoft.com/office/drawing/2014/main" id="{2FDA7271-DDC4-4A5B-B5A4-D2E82789D0B0}"/>
              </a:ext>
            </a:extLst>
          </p:cNvPr>
          <p:cNvSpPr>
            <a:spLocks noGrp="1"/>
          </p:cNvSpPr>
          <p:nvPr>
            <p:ph type="title"/>
          </p:nvPr>
        </p:nvSpPr>
        <p:spPr/>
        <p:txBody>
          <a:bodyPr/>
          <a:lstStyle/>
          <a:p>
            <a:pPr algn="ctr"/>
            <a:r>
              <a:rPr lang="en-US" dirty="0"/>
              <a:t>Framework for GVC–led development</a:t>
            </a:r>
          </a:p>
        </p:txBody>
      </p:sp>
      <p:sp>
        <p:nvSpPr>
          <p:cNvPr id="6" name="Slide Number Placeholder 5">
            <a:extLst>
              <a:ext uri="{FF2B5EF4-FFF2-40B4-BE49-F238E27FC236}">
                <a16:creationId xmlns:a16="http://schemas.microsoft.com/office/drawing/2014/main" id="{6397699C-870C-4EB0-AFC3-0417D7D1B260}"/>
              </a:ext>
            </a:extLst>
          </p:cNvPr>
          <p:cNvSpPr>
            <a:spLocks noGrp="1"/>
          </p:cNvSpPr>
          <p:nvPr>
            <p:ph type="sldNum" sz="quarter" idx="7"/>
          </p:nvPr>
        </p:nvSpPr>
        <p:spPr/>
        <p:txBody>
          <a:bodyPr/>
          <a:lstStyle/>
          <a:p>
            <a:pPr marL="38100">
              <a:spcBef>
                <a:spcPts val="65"/>
              </a:spcBef>
            </a:pPr>
            <a:fld id="{81D60167-4931-47E6-BA6A-407CBD079E47}" type="slidenum">
              <a:rPr lang="en-US" smtClean="0">
                <a:latin typeface="FuturaPT-Demi"/>
                <a:cs typeface="FuturaPT-Demi"/>
              </a:rPr>
              <a:pPr marL="38100">
                <a:spcBef>
                  <a:spcPts val="65"/>
                </a:spcBef>
              </a:pPr>
              <a:t>4</a:t>
            </a:fld>
            <a:r>
              <a:rPr lang="en-US" b="1">
                <a:latin typeface="FuturaPT-Demi"/>
                <a:cs typeface="FuturaPT-Demi"/>
              </a:rPr>
              <a:t>  </a:t>
            </a:r>
            <a:r>
              <a:rPr lang="en-US"/>
              <a:t>|  </a:t>
            </a:r>
            <a:r>
              <a:rPr lang="en-US" spc="-10"/>
              <a:t>World </a:t>
            </a:r>
            <a:r>
              <a:rPr lang="en-US" spc="-5"/>
              <a:t>Development </a:t>
            </a:r>
            <a:r>
              <a:rPr lang="en-US" spc="-10"/>
              <a:t>Report</a:t>
            </a:r>
            <a:r>
              <a:rPr lang="en-US" spc="80"/>
              <a:t> </a:t>
            </a:r>
            <a:r>
              <a:rPr lang="en-US" spc="-10"/>
              <a:t>2020</a:t>
            </a:r>
            <a:endParaRPr lang="en-US" spc="-10" dirty="0"/>
          </a:p>
        </p:txBody>
      </p:sp>
    </p:spTree>
    <p:extLst>
      <p:ext uri="{BB962C8B-B14F-4D97-AF65-F5344CB8AC3E}">
        <p14:creationId xmlns:p14="http://schemas.microsoft.com/office/powerpoint/2010/main" val="14663374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31"/>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55"/>
                                        </p:tgtEl>
                                        <p:attrNameLst>
                                          <p:attrName>style.visibility</p:attrName>
                                        </p:attrNameLst>
                                      </p:cBhvr>
                                      <p:to>
                                        <p:strVal val="visible"/>
                                      </p:to>
                                    </p:set>
                                  </p:childTnLst>
                                  <p:subTnLst>
                                    <p:set>
                                      <p:cBhvr override="childStyle">
                                        <p:cTn dur="1" fill="hold" display="0" masterRel="nextClick" afterEffect="1"/>
                                        <p:tgtEl>
                                          <p:spTgt spid="255"/>
                                        </p:tgtEl>
                                        <p:attrNameLst>
                                          <p:attrName>style.visibility</p:attrName>
                                        </p:attrNameLst>
                                      </p:cBhvr>
                                      <p:to>
                                        <p:strVal val="hidden"/>
                                      </p:to>
                                    </p:set>
                                  </p:sub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5"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78D221-FE1A-4283-84D4-B7B7EDE7581C}"/>
              </a:ext>
            </a:extLst>
          </p:cNvPr>
          <p:cNvSpPr>
            <a:spLocks noGrp="1"/>
          </p:cNvSpPr>
          <p:nvPr>
            <p:ph type="title"/>
          </p:nvPr>
        </p:nvSpPr>
        <p:spPr/>
        <p:txBody>
          <a:bodyPr/>
          <a:lstStyle/>
          <a:p>
            <a:r>
              <a:rPr lang="en-US" dirty="0"/>
              <a:t>Reserve slides</a:t>
            </a:r>
          </a:p>
        </p:txBody>
      </p:sp>
    </p:spTree>
    <p:extLst>
      <p:ext uri="{BB962C8B-B14F-4D97-AF65-F5344CB8AC3E}">
        <p14:creationId xmlns:p14="http://schemas.microsoft.com/office/powerpoint/2010/main" val="365750672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object 48"/>
          <p:cNvSpPr txBox="1">
            <a:spLocks noGrp="1"/>
          </p:cNvSpPr>
          <p:nvPr>
            <p:ph type="title"/>
          </p:nvPr>
        </p:nvSpPr>
        <p:spPr/>
        <p:txBody>
          <a:bodyPr/>
          <a:lstStyle/>
          <a:p>
            <a:r>
              <a:rPr lang="en-US" dirty="0"/>
              <a:t>Market size matters: trade liberalization can </a:t>
            </a:r>
            <a:r>
              <a:rPr lang="en-US" dirty="0">
                <a:solidFill>
                  <a:srgbClr val="56AF44"/>
                </a:solidFill>
              </a:rPr>
              <a:t>expand market size</a:t>
            </a:r>
          </a:p>
        </p:txBody>
      </p:sp>
      <p:graphicFrame>
        <p:nvGraphicFramePr>
          <p:cNvPr id="6" name="Chart 5">
            <a:extLst>
              <a:ext uri="{FF2B5EF4-FFF2-40B4-BE49-F238E27FC236}">
                <a16:creationId xmlns:a16="http://schemas.microsoft.com/office/drawing/2014/main" id="{00000000-0008-0000-0800-000002000000}"/>
              </a:ext>
            </a:extLst>
          </p:cNvPr>
          <p:cNvGraphicFramePr>
            <a:graphicFrameLocks/>
          </p:cNvGraphicFramePr>
          <p:nvPr/>
        </p:nvGraphicFramePr>
        <p:xfrm>
          <a:off x="4257955" y="1258970"/>
          <a:ext cx="4664784" cy="3630706"/>
        </p:xfrm>
        <a:graphic>
          <a:graphicData uri="http://schemas.openxmlformats.org/drawingml/2006/chart">
            <c:chart xmlns:c="http://schemas.openxmlformats.org/drawingml/2006/chart" xmlns:r="http://schemas.openxmlformats.org/officeDocument/2006/relationships" r:id="rId3"/>
          </a:graphicData>
        </a:graphic>
      </p:graphicFrame>
      <p:sp>
        <p:nvSpPr>
          <p:cNvPr id="8" name="object 50">
            <a:extLst>
              <a:ext uri="{FF2B5EF4-FFF2-40B4-BE49-F238E27FC236}">
                <a16:creationId xmlns:a16="http://schemas.microsoft.com/office/drawing/2014/main" id="{A68F6DCA-8201-45A1-96E0-FCFB33B88809}"/>
              </a:ext>
            </a:extLst>
          </p:cNvPr>
          <p:cNvSpPr txBox="1"/>
          <p:nvPr/>
        </p:nvSpPr>
        <p:spPr>
          <a:xfrm>
            <a:off x="4457701" y="420868"/>
            <a:ext cx="4159250" cy="659155"/>
          </a:xfrm>
          <a:prstGeom prst="rect">
            <a:avLst/>
          </a:prstGeom>
        </p:spPr>
        <p:txBody>
          <a:bodyPr vert="horz" wrap="square" lIns="0" tIns="12700" rIns="0" bIns="0" rtlCol="0">
            <a:spAutoFit/>
          </a:bodyPr>
          <a:lstStyle/>
          <a:p>
            <a:pPr marL="12700" defTabSz="685800">
              <a:spcBef>
                <a:spcPts val="100"/>
              </a:spcBef>
            </a:pPr>
            <a:r>
              <a:rPr lang="en-US" sz="1400" dirty="0">
                <a:solidFill>
                  <a:prstClr val="black"/>
                </a:solidFill>
                <a:latin typeface="FuturaPT-Demi"/>
                <a:cs typeface="FuturaPT-Demi"/>
              </a:rPr>
              <a:t>Manufacturing tariffs are lower and preferential trade partners more in countries in more advanced stages of GVC participation</a:t>
            </a:r>
            <a:endParaRPr sz="1400" dirty="0">
              <a:solidFill>
                <a:prstClr val="black"/>
              </a:solidFill>
              <a:latin typeface="FuturaPT-Demi"/>
              <a:cs typeface="FuturaPT-Demi"/>
            </a:endParaRPr>
          </a:p>
        </p:txBody>
      </p:sp>
      <p:sp>
        <p:nvSpPr>
          <p:cNvPr id="4" name="Slide Number Placeholder 3">
            <a:extLst>
              <a:ext uri="{FF2B5EF4-FFF2-40B4-BE49-F238E27FC236}">
                <a16:creationId xmlns:a16="http://schemas.microsoft.com/office/drawing/2014/main" id="{E3D5E510-5CFE-4C9E-8CA3-C354D5B913BB}"/>
              </a:ext>
            </a:extLst>
          </p:cNvPr>
          <p:cNvSpPr>
            <a:spLocks noGrp="1"/>
          </p:cNvSpPr>
          <p:nvPr>
            <p:ph type="sldNum" sz="quarter" idx="7"/>
          </p:nvPr>
        </p:nvSpPr>
        <p:spPr/>
        <p:txBody>
          <a:bodyPr/>
          <a:lstStyle/>
          <a:p>
            <a:pPr marL="38099" defTabSz="685800">
              <a:spcBef>
                <a:spcPts val="65"/>
              </a:spcBef>
            </a:pPr>
            <a:fld id="{81D60167-4931-47E6-BA6A-407CBD079E47}" type="slidenum">
              <a:rPr lang="en-US">
                <a:solidFill>
                  <a:prstClr val="black"/>
                </a:solidFill>
                <a:latin typeface="FuturaPT-Demi"/>
                <a:cs typeface="FuturaPT-Demi"/>
              </a:rPr>
              <a:pPr marL="38099" defTabSz="685800">
                <a:spcBef>
                  <a:spcPts val="65"/>
                </a:spcBef>
              </a:pPr>
              <a:t>41</a:t>
            </a:fld>
            <a:r>
              <a:rPr lang="en-US" b="1">
                <a:solidFill>
                  <a:prstClr val="black"/>
                </a:solidFill>
                <a:latin typeface="FuturaPT-Demi"/>
                <a:cs typeface="FuturaPT-Demi"/>
              </a:rPr>
              <a:t>  </a:t>
            </a:r>
            <a:r>
              <a:rPr lang="en-US">
                <a:solidFill>
                  <a:prstClr val="black"/>
                </a:solidFill>
              </a:rPr>
              <a:t>|  </a:t>
            </a:r>
            <a:r>
              <a:rPr lang="en-US" spc="-10">
                <a:solidFill>
                  <a:prstClr val="black"/>
                </a:solidFill>
              </a:rPr>
              <a:t>World </a:t>
            </a:r>
            <a:r>
              <a:rPr lang="en-US" spc="-5">
                <a:solidFill>
                  <a:prstClr val="black"/>
                </a:solidFill>
              </a:rPr>
              <a:t>Development </a:t>
            </a:r>
            <a:r>
              <a:rPr lang="en-US" spc="-10">
                <a:solidFill>
                  <a:prstClr val="black"/>
                </a:solidFill>
              </a:rPr>
              <a:t>Report</a:t>
            </a:r>
            <a:r>
              <a:rPr lang="en-US" spc="80">
                <a:solidFill>
                  <a:prstClr val="black"/>
                </a:solidFill>
              </a:rPr>
              <a:t> </a:t>
            </a:r>
            <a:r>
              <a:rPr lang="en-US" spc="-10">
                <a:solidFill>
                  <a:prstClr val="black"/>
                </a:solidFill>
              </a:rPr>
              <a:t>2020</a:t>
            </a:r>
            <a:endParaRPr lang="en-US" spc="-10" dirty="0">
              <a:solidFill>
                <a:prstClr val="black"/>
              </a:solidFill>
            </a:endParaRPr>
          </a:p>
        </p:txBody>
      </p:sp>
    </p:spTree>
    <p:extLst>
      <p:ext uri="{BB962C8B-B14F-4D97-AF65-F5344CB8AC3E}">
        <p14:creationId xmlns:p14="http://schemas.microsoft.com/office/powerpoint/2010/main" val="305192260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object 48"/>
          <p:cNvSpPr txBox="1">
            <a:spLocks noGrp="1"/>
          </p:cNvSpPr>
          <p:nvPr>
            <p:ph type="title"/>
          </p:nvPr>
        </p:nvSpPr>
        <p:spPr/>
        <p:txBody>
          <a:bodyPr>
            <a:normAutofit fontScale="90000"/>
          </a:bodyPr>
          <a:lstStyle/>
          <a:p>
            <a:r>
              <a:rPr lang="en-US" dirty="0"/>
              <a:t>What are the impacts of removing tariffs? </a:t>
            </a:r>
            <a:br>
              <a:rPr lang="en-US" dirty="0"/>
            </a:br>
            <a:br>
              <a:rPr lang="en-US" dirty="0"/>
            </a:br>
            <a:endParaRPr lang="en-US" dirty="0">
              <a:solidFill>
                <a:srgbClr val="56AF44"/>
              </a:solidFill>
            </a:endParaRPr>
          </a:p>
        </p:txBody>
      </p:sp>
      <p:sp>
        <p:nvSpPr>
          <p:cNvPr id="59" name="object 50">
            <a:extLst>
              <a:ext uri="{FF2B5EF4-FFF2-40B4-BE49-F238E27FC236}">
                <a16:creationId xmlns:a16="http://schemas.microsoft.com/office/drawing/2014/main" id="{C7B3C6B6-8A4C-4E92-8E4A-D2532C4492CF}"/>
              </a:ext>
            </a:extLst>
          </p:cNvPr>
          <p:cNvSpPr txBox="1"/>
          <p:nvPr/>
        </p:nvSpPr>
        <p:spPr>
          <a:xfrm>
            <a:off x="4250074" y="1100084"/>
            <a:ext cx="4159250" cy="443711"/>
          </a:xfrm>
          <a:prstGeom prst="rect">
            <a:avLst/>
          </a:prstGeom>
        </p:spPr>
        <p:txBody>
          <a:bodyPr vert="horz" wrap="square" lIns="0" tIns="12700" rIns="0" bIns="0" rtlCol="0">
            <a:spAutoFit/>
          </a:bodyPr>
          <a:lstStyle/>
          <a:p>
            <a:pPr marL="12700" defTabSz="685800">
              <a:spcBef>
                <a:spcPts val="100"/>
              </a:spcBef>
            </a:pPr>
            <a:r>
              <a:rPr lang="en-US" sz="1400" dirty="0">
                <a:solidFill>
                  <a:prstClr val="black"/>
                </a:solidFill>
                <a:latin typeface="FuturaPT-Demi"/>
                <a:cs typeface="FuturaPT-Demi"/>
              </a:rPr>
              <a:t>Impact on regions’ GVC participation, if they would reduce tariffs to the levels of ECA (%)</a:t>
            </a:r>
            <a:endParaRPr sz="1400" dirty="0">
              <a:solidFill>
                <a:prstClr val="black"/>
              </a:solidFill>
              <a:latin typeface="FuturaPT-Demi"/>
              <a:cs typeface="FuturaPT-Demi"/>
            </a:endParaRPr>
          </a:p>
        </p:txBody>
      </p:sp>
      <p:graphicFrame>
        <p:nvGraphicFramePr>
          <p:cNvPr id="63" name="Chart 62">
            <a:extLst>
              <a:ext uri="{FF2B5EF4-FFF2-40B4-BE49-F238E27FC236}">
                <a16:creationId xmlns:a16="http://schemas.microsoft.com/office/drawing/2014/main" id="{2C57A265-3887-4922-B8C5-318E6C1D857F}"/>
              </a:ext>
            </a:extLst>
          </p:cNvPr>
          <p:cNvGraphicFramePr/>
          <p:nvPr/>
        </p:nvGraphicFramePr>
        <p:xfrm>
          <a:off x="4025163" y="1465976"/>
          <a:ext cx="4278623" cy="2491530"/>
        </p:xfrm>
        <a:graphic>
          <a:graphicData uri="http://schemas.openxmlformats.org/drawingml/2006/chart">
            <c:chart xmlns:c="http://schemas.openxmlformats.org/drawingml/2006/chart" xmlns:r="http://schemas.openxmlformats.org/officeDocument/2006/relationships" r:id="rId3"/>
          </a:graphicData>
        </a:graphic>
      </p:graphicFrame>
      <p:sp>
        <p:nvSpPr>
          <p:cNvPr id="68" name="Slide Number Placeholder 67">
            <a:extLst>
              <a:ext uri="{FF2B5EF4-FFF2-40B4-BE49-F238E27FC236}">
                <a16:creationId xmlns:a16="http://schemas.microsoft.com/office/drawing/2014/main" id="{E3550A15-8CB7-4886-B910-BF7E5D960085}"/>
              </a:ext>
            </a:extLst>
          </p:cNvPr>
          <p:cNvSpPr>
            <a:spLocks noGrp="1"/>
          </p:cNvSpPr>
          <p:nvPr>
            <p:ph type="sldNum" sz="quarter" idx="7"/>
          </p:nvPr>
        </p:nvSpPr>
        <p:spPr/>
        <p:txBody>
          <a:bodyPr/>
          <a:lstStyle/>
          <a:p>
            <a:pPr marL="38099" defTabSz="685800">
              <a:spcBef>
                <a:spcPts val="65"/>
              </a:spcBef>
            </a:pPr>
            <a:fld id="{81D60167-4931-47E6-BA6A-407CBD079E47}" type="slidenum">
              <a:rPr lang="en-US">
                <a:solidFill>
                  <a:prstClr val="black"/>
                </a:solidFill>
                <a:latin typeface="FuturaPT-Demi"/>
                <a:cs typeface="FuturaPT-Demi"/>
              </a:rPr>
              <a:pPr marL="38099" defTabSz="685800">
                <a:spcBef>
                  <a:spcPts val="65"/>
                </a:spcBef>
              </a:pPr>
              <a:t>42</a:t>
            </a:fld>
            <a:r>
              <a:rPr lang="en-US" b="1">
                <a:solidFill>
                  <a:prstClr val="black"/>
                </a:solidFill>
                <a:latin typeface="FuturaPT-Demi"/>
                <a:cs typeface="FuturaPT-Demi"/>
              </a:rPr>
              <a:t>  </a:t>
            </a:r>
            <a:r>
              <a:rPr lang="en-US">
                <a:solidFill>
                  <a:prstClr val="black"/>
                </a:solidFill>
              </a:rPr>
              <a:t>|  </a:t>
            </a:r>
            <a:r>
              <a:rPr lang="en-US" spc="-10">
                <a:solidFill>
                  <a:prstClr val="black"/>
                </a:solidFill>
              </a:rPr>
              <a:t>World </a:t>
            </a:r>
            <a:r>
              <a:rPr lang="en-US" spc="-5">
                <a:solidFill>
                  <a:prstClr val="black"/>
                </a:solidFill>
              </a:rPr>
              <a:t>Development </a:t>
            </a:r>
            <a:r>
              <a:rPr lang="en-US" spc="-10">
                <a:solidFill>
                  <a:prstClr val="black"/>
                </a:solidFill>
              </a:rPr>
              <a:t>Report</a:t>
            </a:r>
            <a:r>
              <a:rPr lang="en-US" spc="80">
                <a:solidFill>
                  <a:prstClr val="black"/>
                </a:solidFill>
              </a:rPr>
              <a:t> </a:t>
            </a:r>
            <a:r>
              <a:rPr lang="en-US" spc="-10">
                <a:solidFill>
                  <a:prstClr val="black"/>
                </a:solidFill>
              </a:rPr>
              <a:t>2020</a:t>
            </a:r>
            <a:endParaRPr lang="en-US" spc="-10" dirty="0">
              <a:solidFill>
                <a:prstClr val="black"/>
              </a:solidFill>
            </a:endParaRPr>
          </a:p>
        </p:txBody>
      </p:sp>
    </p:spTree>
    <p:extLst>
      <p:ext uri="{BB962C8B-B14F-4D97-AF65-F5344CB8AC3E}">
        <p14:creationId xmlns:p14="http://schemas.microsoft.com/office/powerpoint/2010/main" val="226301638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67CE91D-5AF1-4315-9F1A-59BC264FD488}"/>
              </a:ext>
            </a:extLst>
          </p:cNvPr>
          <p:cNvSpPr>
            <a:spLocks noGrp="1"/>
          </p:cNvSpPr>
          <p:nvPr>
            <p:ph type="title"/>
          </p:nvPr>
        </p:nvSpPr>
        <p:spPr/>
        <p:txBody>
          <a:bodyPr/>
          <a:lstStyle/>
          <a:p>
            <a:r>
              <a:rPr lang="en-US" dirty="0"/>
              <a:t>Share of Development Lending with Trade Policy Prior Actions</a:t>
            </a:r>
          </a:p>
        </p:txBody>
      </p:sp>
      <p:grpSp>
        <p:nvGrpSpPr>
          <p:cNvPr id="72" name="Group 71">
            <a:extLst>
              <a:ext uri="{FF2B5EF4-FFF2-40B4-BE49-F238E27FC236}">
                <a16:creationId xmlns:a16="http://schemas.microsoft.com/office/drawing/2014/main" id="{3936EFD5-003C-46CE-94BB-6559C305D311}"/>
              </a:ext>
            </a:extLst>
          </p:cNvPr>
          <p:cNvGrpSpPr/>
          <p:nvPr/>
        </p:nvGrpSpPr>
        <p:grpSpPr>
          <a:xfrm>
            <a:off x="1893093" y="1565534"/>
            <a:ext cx="5357813" cy="3125787"/>
            <a:chOff x="1752600" y="1581150"/>
            <a:chExt cx="5357813" cy="3125787"/>
          </a:xfrm>
        </p:grpSpPr>
        <p:sp>
          <p:nvSpPr>
            <p:cNvPr id="6" name="TextBox 5">
              <a:extLst>
                <a:ext uri="{FF2B5EF4-FFF2-40B4-BE49-F238E27FC236}">
                  <a16:creationId xmlns:a16="http://schemas.microsoft.com/office/drawing/2014/main" id="{F1BDAFB5-A89C-414A-934D-8BAD7299CB12}"/>
                </a:ext>
              </a:extLst>
            </p:cNvPr>
            <p:cNvSpPr txBox="1"/>
            <p:nvPr/>
          </p:nvSpPr>
          <p:spPr>
            <a:xfrm>
              <a:off x="1872395" y="4453021"/>
              <a:ext cx="2084225" cy="253916"/>
            </a:xfrm>
            <a:prstGeom prst="rect">
              <a:avLst/>
            </a:prstGeom>
            <a:noFill/>
          </p:spPr>
          <p:txBody>
            <a:bodyPr wrap="none" rtlCol="0">
              <a:spAutoFit/>
            </a:bodyPr>
            <a:lstStyle/>
            <a:p>
              <a:pPr defTabSz="685800"/>
              <a:r>
                <a:rPr lang="en-US" sz="1050" dirty="0">
                  <a:solidFill>
                    <a:prstClr val="black"/>
                  </a:solidFill>
                  <a:latin typeface="Calibri" panose="020F0502020204030204"/>
                </a:rPr>
                <a:t>Source: DPF Database, World Bank</a:t>
              </a:r>
            </a:p>
          </p:txBody>
        </p:sp>
        <p:sp>
          <p:nvSpPr>
            <p:cNvPr id="12" name="Rectangle 9">
              <a:extLst>
                <a:ext uri="{FF2B5EF4-FFF2-40B4-BE49-F238E27FC236}">
                  <a16:creationId xmlns:a16="http://schemas.microsoft.com/office/drawing/2014/main" id="{3C929847-B056-48BC-8F35-F732B9300FEA}"/>
                </a:ext>
              </a:extLst>
            </p:cNvPr>
            <p:cNvSpPr>
              <a:spLocks noChangeArrowheads="1"/>
            </p:cNvSpPr>
            <p:nvPr/>
          </p:nvSpPr>
          <p:spPr bwMode="auto">
            <a:xfrm>
              <a:off x="2127250" y="1584325"/>
              <a:ext cx="4837113" cy="2587625"/>
            </a:xfrm>
            <a:prstGeom prst="rect">
              <a:avLst/>
            </a:prstGeom>
            <a:noFill/>
            <a:ln w="7938" cap="flat">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nvGrpSpPr>
            <p:cNvPr id="70" name="Group 69">
              <a:extLst>
                <a:ext uri="{FF2B5EF4-FFF2-40B4-BE49-F238E27FC236}">
                  <a16:creationId xmlns:a16="http://schemas.microsoft.com/office/drawing/2014/main" id="{29740A51-F4E9-461E-A6A8-68E7806DE497}"/>
                </a:ext>
              </a:extLst>
            </p:cNvPr>
            <p:cNvGrpSpPr/>
            <p:nvPr/>
          </p:nvGrpSpPr>
          <p:grpSpPr>
            <a:xfrm>
              <a:off x="2211388" y="1651000"/>
              <a:ext cx="4084637" cy="2455863"/>
              <a:chOff x="2668588" y="1649413"/>
              <a:chExt cx="4084637" cy="2455863"/>
            </a:xfrm>
          </p:grpSpPr>
          <p:sp>
            <p:nvSpPr>
              <p:cNvPr id="19" name="Line 16">
                <a:extLst>
                  <a:ext uri="{FF2B5EF4-FFF2-40B4-BE49-F238E27FC236}">
                    <a16:creationId xmlns:a16="http://schemas.microsoft.com/office/drawing/2014/main" id="{DEB596FE-F0C6-4E50-9EC5-2F41748EFC11}"/>
                  </a:ext>
                </a:extLst>
              </p:cNvPr>
              <p:cNvSpPr>
                <a:spLocks noChangeShapeType="1"/>
              </p:cNvSpPr>
              <p:nvPr/>
            </p:nvSpPr>
            <p:spPr bwMode="auto">
              <a:xfrm flipV="1">
                <a:off x="2668588" y="1984375"/>
                <a:ext cx="292100" cy="371475"/>
              </a:xfrm>
              <a:prstGeom prst="line">
                <a:avLst/>
              </a:prstGeom>
              <a:ln w="38100" cap="rnd">
                <a:solidFill>
                  <a:srgbClr val="346929"/>
                </a:solidFill>
                <a:headEnd/>
                <a:tailEnd/>
              </a:ln>
              <a:extLst>
                <a:ext uri="{909E8E84-426E-40DD-AFC4-6F175D3DCCD1}">
                  <a14:hiddenFill xmlns:a14="http://schemas.microsoft.com/office/drawing/2010/main">
                    <a:noFill/>
                  </a14:hiddenFill>
                </a:ext>
              </a:extLst>
            </p:spPr>
            <p:style>
              <a:lnRef idx="1">
                <a:schemeClr val="accent3"/>
              </a:lnRef>
              <a:fillRef idx="0">
                <a:schemeClr val="accent3"/>
              </a:fillRef>
              <a:effectRef idx="0">
                <a:schemeClr val="accent3"/>
              </a:effectRef>
              <a:fontRef idx="minor">
                <a:schemeClr val="tx1"/>
              </a:fontRef>
            </p:style>
            <p:txBody>
              <a:bodyPr vert="horz" wrap="square" lIns="91440" tIns="45720" rIns="91440" bIns="45720" numCol="1" anchor="t" anchorCtr="0" compatLnSpc="1">
                <a:prstTxWarp prst="textNoShape">
                  <a:avLst/>
                </a:prstTxWarp>
              </a:bodyPr>
              <a:lstStyle/>
              <a:p>
                <a:endParaRPr lang="en-US"/>
              </a:p>
            </p:txBody>
          </p:sp>
          <p:sp>
            <p:nvSpPr>
              <p:cNvPr id="20" name="Line 17">
                <a:extLst>
                  <a:ext uri="{FF2B5EF4-FFF2-40B4-BE49-F238E27FC236}">
                    <a16:creationId xmlns:a16="http://schemas.microsoft.com/office/drawing/2014/main" id="{BD201FDF-0CCA-45B1-8B55-8F52C7E4D7FB}"/>
                  </a:ext>
                </a:extLst>
              </p:cNvPr>
              <p:cNvSpPr>
                <a:spLocks noChangeShapeType="1"/>
              </p:cNvSpPr>
              <p:nvPr/>
            </p:nvSpPr>
            <p:spPr bwMode="auto">
              <a:xfrm flipV="1">
                <a:off x="2960688" y="1771650"/>
                <a:ext cx="292100" cy="212725"/>
              </a:xfrm>
              <a:prstGeom prst="line">
                <a:avLst/>
              </a:prstGeom>
              <a:ln w="38100" cap="rnd">
                <a:solidFill>
                  <a:srgbClr val="346929"/>
                </a:solidFill>
                <a:headEnd/>
                <a:tailEnd/>
              </a:ln>
              <a:extLst>
                <a:ext uri="{909E8E84-426E-40DD-AFC4-6F175D3DCCD1}">
                  <a14:hiddenFill xmlns:a14="http://schemas.microsoft.com/office/drawing/2010/main">
                    <a:noFill/>
                  </a14:hiddenFill>
                </a:ext>
              </a:extLst>
            </p:spPr>
            <p:style>
              <a:lnRef idx="1">
                <a:schemeClr val="accent3"/>
              </a:lnRef>
              <a:fillRef idx="0">
                <a:schemeClr val="accent3"/>
              </a:fillRef>
              <a:effectRef idx="0">
                <a:schemeClr val="accent3"/>
              </a:effectRef>
              <a:fontRef idx="minor">
                <a:schemeClr val="tx1"/>
              </a:fontRef>
            </p:style>
            <p:txBody>
              <a:bodyPr vert="horz" wrap="square" lIns="91440" tIns="45720" rIns="91440" bIns="45720" numCol="1" anchor="t" anchorCtr="0" compatLnSpc="1">
                <a:prstTxWarp prst="textNoShape">
                  <a:avLst/>
                </a:prstTxWarp>
              </a:bodyPr>
              <a:lstStyle/>
              <a:p>
                <a:endParaRPr lang="en-US"/>
              </a:p>
            </p:txBody>
          </p:sp>
          <p:sp>
            <p:nvSpPr>
              <p:cNvPr id="21" name="Line 18">
                <a:extLst>
                  <a:ext uri="{FF2B5EF4-FFF2-40B4-BE49-F238E27FC236}">
                    <a16:creationId xmlns:a16="http://schemas.microsoft.com/office/drawing/2014/main" id="{21670912-DD04-412F-AEB9-CEFFB3B6C634}"/>
                  </a:ext>
                </a:extLst>
              </p:cNvPr>
              <p:cNvSpPr>
                <a:spLocks noChangeShapeType="1"/>
              </p:cNvSpPr>
              <p:nvPr/>
            </p:nvSpPr>
            <p:spPr bwMode="auto">
              <a:xfrm flipV="1">
                <a:off x="3252788" y="1649413"/>
                <a:ext cx="292100" cy="122238"/>
              </a:xfrm>
              <a:prstGeom prst="line">
                <a:avLst/>
              </a:prstGeom>
              <a:ln w="38100" cap="rnd">
                <a:solidFill>
                  <a:srgbClr val="346929"/>
                </a:solidFill>
                <a:headEnd/>
                <a:tailEnd/>
              </a:ln>
              <a:extLst>
                <a:ext uri="{909E8E84-426E-40DD-AFC4-6F175D3DCCD1}">
                  <a14:hiddenFill xmlns:a14="http://schemas.microsoft.com/office/drawing/2010/main">
                    <a:noFill/>
                  </a14:hiddenFill>
                </a:ext>
              </a:extLst>
            </p:spPr>
            <p:style>
              <a:lnRef idx="1">
                <a:schemeClr val="accent3"/>
              </a:lnRef>
              <a:fillRef idx="0">
                <a:schemeClr val="accent3"/>
              </a:fillRef>
              <a:effectRef idx="0">
                <a:schemeClr val="accent3"/>
              </a:effectRef>
              <a:fontRef idx="minor">
                <a:schemeClr val="tx1"/>
              </a:fontRef>
            </p:style>
            <p:txBody>
              <a:bodyPr vert="horz" wrap="square" lIns="91440" tIns="45720" rIns="91440" bIns="45720" numCol="1" anchor="t" anchorCtr="0" compatLnSpc="1">
                <a:prstTxWarp prst="textNoShape">
                  <a:avLst/>
                </a:prstTxWarp>
              </a:bodyPr>
              <a:lstStyle/>
              <a:p>
                <a:endParaRPr lang="en-US"/>
              </a:p>
            </p:txBody>
          </p:sp>
          <p:sp>
            <p:nvSpPr>
              <p:cNvPr id="22" name="Line 19">
                <a:extLst>
                  <a:ext uri="{FF2B5EF4-FFF2-40B4-BE49-F238E27FC236}">
                    <a16:creationId xmlns:a16="http://schemas.microsoft.com/office/drawing/2014/main" id="{F7532FAD-2156-41B8-9CDB-62468FFA4D25}"/>
                  </a:ext>
                </a:extLst>
              </p:cNvPr>
              <p:cNvSpPr>
                <a:spLocks noChangeShapeType="1"/>
              </p:cNvSpPr>
              <p:nvPr/>
            </p:nvSpPr>
            <p:spPr bwMode="auto">
              <a:xfrm>
                <a:off x="3544888" y="1649413"/>
                <a:ext cx="290513" cy="1463675"/>
              </a:xfrm>
              <a:prstGeom prst="line">
                <a:avLst/>
              </a:prstGeom>
              <a:ln w="38100" cap="rnd">
                <a:solidFill>
                  <a:srgbClr val="346929"/>
                </a:solidFill>
                <a:headEnd/>
                <a:tailEnd/>
              </a:ln>
              <a:extLst>
                <a:ext uri="{909E8E84-426E-40DD-AFC4-6F175D3DCCD1}">
                  <a14:hiddenFill xmlns:a14="http://schemas.microsoft.com/office/drawing/2010/main">
                    <a:noFill/>
                  </a14:hiddenFill>
                </a:ext>
              </a:extLst>
            </p:spPr>
            <p:style>
              <a:lnRef idx="1">
                <a:schemeClr val="accent3"/>
              </a:lnRef>
              <a:fillRef idx="0">
                <a:schemeClr val="accent3"/>
              </a:fillRef>
              <a:effectRef idx="0">
                <a:schemeClr val="accent3"/>
              </a:effectRef>
              <a:fontRef idx="minor">
                <a:schemeClr val="tx1"/>
              </a:fontRef>
            </p:style>
            <p:txBody>
              <a:bodyPr vert="horz" wrap="square" lIns="91440" tIns="45720" rIns="91440" bIns="45720" numCol="1" anchor="t" anchorCtr="0" compatLnSpc="1">
                <a:prstTxWarp prst="textNoShape">
                  <a:avLst/>
                </a:prstTxWarp>
              </a:bodyPr>
              <a:lstStyle/>
              <a:p>
                <a:endParaRPr lang="en-US"/>
              </a:p>
            </p:txBody>
          </p:sp>
          <p:sp>
            <p:nvSpPr>
              <p:cNvPr id="23" name="Line 20">
                <a:extLst>
                  <a:ext uri="{FF2B5EF4-FFF2-40B4-BE49-F238E27FC236}">
                    <a16:creationId xmlns:a16="http://schemas.microsoft.com/office/drawing/2014/main" id="{A5820AAB-BC49-4FFC-ACC8-B4569D279D60}"/>
                  </a:ext>
                </a:extLst>
              </p:cNvPr>
              <p:cNvSpPr>
                <a:spLocks noChangeShapeType="1"/>
              </p:cNvSpPr>
              <p:nvPr/>
            </p:nvSpPr>
            <p:spPr bwMode="auto">
              <a:xfrm flipV="1">
                <a:off x="3835400" y="2484438"/>
                <a:ext cx="292100" cy="628650"/>
              </a:xfrm>
              <a:prstGeom prst="line">
                <a:avLst/>
              </a:prstGeom>
              <a:ln w="38100" cap="rnd">
                <a:solidFill>
                  <a:srgbClr val="346929"/>
                </a:solidFill>
                <a:headEnd/>
                <a:tailEnd/>
              </a:ln>
              <a:extLst>
                <a:ext uri="{909E8E84-426E-40DD-AFC4-6F175D3DCCD1}">
                  <a14:hiddenFill xmlns:a14="http://schemas.microsoft.com/office/drawing/2010/main">
                    <a:noFill/>
                  </a14:hiddenFill>
                </a:ext>
              </a:extLst>
            </p:spPr>
            <p:style>
              <a:lnRef idx="1">
                <a:schemeClr val="accent3"/>
              </a:lnRef>
              <a:fillRef idx="0">
                <a:schemeClr val="accent3"/>
              </a:fillRef>
              <a:effectRef idx="0">
                <a:schemeClr val="accent3"/>
              </a:effectRef>
              <a:fontRef idx="minor">
                <a:schemeClr val="tx1"/>
              </a:fontRef>
            </p:style>
            <p:txBody>
              <a:bodyPr vert="horz" wrap="square" lIns="91440" tIns="45720" rIns="91440" bIns="45720" numCol="1" anchor="t" anchorCtr="0" compatLnSpc="1">
                <a:prstTxWarp prst="textNoShape">
                  <a:avLst/>
                </a:prstTxWarp>
              </a:bodyPr>
              <a:lstStyle/>
              <a:p>
                <a:endParaRPr lang="en-US"/>
              </a:p>
            </p:txBody>
          </p:sp>
          <p:sp>
            <p:nvSpPr>
              <p:cNvPr id="24" name="Line 21">
                <a:extLst>
                  <a:ext uri="{FF2B5EF4-FFF2-40B4-BE49-F238E27FC236}">
                    <a16:creationId xmlns:a16="http://schemas.microsoft.com/office/drawing/2014/main" id="{1B3411F7-C84C-4687-AC01-CEF9980BF51A}"/>
                  </a:ext>
                </a:extLst>
              </p:cNvPr>
              <p:cNvSpPr>
                <a:spLocks noChangeShapeType="1"/>
              </p:cNvSpPr>
              <p:nvPr/>
            </p:nvSpPr>
            <p:spPr bwMode="auto">
              <a:xfrm>
                <a:off x="4127500" y="2484438"/>
                <a:ext cx="292100" cy="757238"/>
              </a:xfrm>
              <a:prstGeom prst="line">
                <a:avLst/>
              </a:prstGeom>
              <a:ln w="38100" cap="rnd">
                <a:solidFill>
                  <a:srgbClr val="346929"/>
                </a:solidFill>
                <a:headEnd/>
                <a:tailEnd/>
              </a:ln>
              <a:extLst>
                <a:ext uri="{909E8E84-426E-40DD-AFC4-6F175D3DCCD1}">
                  <a14:hiddenFill xmlns:a14="http://schemas.microsoft.com/office/drawing/2010/main">
                    <a:noFill/>
                  </a14:hiddenFill>
                </a:ext>
              </a:extLst>
            </p:spPr>
            <p:style>
              <a:lnRef idx="1">
                <a:schemeClr val="accent3"/>
              </a:lnRef>
              <a:fillRef idx="0">
                <a:schemeClr val="accent3"/>
              </a:fillRef>
              <a:effectRef idx="0">
                <a:schemeClr val="accent3"/>
              </a:effectRef>
              <a:fontRef idx="minor">
                <a:schemeClr val="tx1"/>
              </a:fontRef>
            </p:style>
            <p:txBody>
              <a:bodyPr vert="horz" wrap="square" lIns="91440" tIns="45720" rIns="91440" bIns="45720" numCol="1" anchor="t" anchorCtr="0" compatLnSpc="1">
                <a:prstTxWarp prst="textNoShape">
                  <a:avLst/>
                </a:prstTxWarp>
              </a:bodyPr>
              <a:lstStyle/>
              <a:p>
                <a:endParaRPr lang="en-US"/>
              </a:p>
            </p:txBody>
          </p:sp>
          <p:sp>
            <p:nvSpPr>
              <p:cNvPr id="25" name="Line 22">
                <a:extLst>
                  <a:ext uri="{FF2B5EF4-FFF2-40B4-BE49-F238E27FC236}">
                    <a16:creationId xmlns:a16="http://schemas.microsoft.com/office/drawing/2014/main" id="{9C27B440-AE91-41E2-A5A1-9C518577D200}"/>
                  </a:ext>
                </a:extLst>
              </p:cNvPr>
              <p:cNvSpPr>
                <a:spLocks noChangeShapeType="1"/>
              </p:cNvSpPr>
              <p:nvPr/>
            </p:nvSpPr>
            <p:spPr bwMode="auto">
              <a:xfrm>
                <a:off x="4419600" y="3241675"/>
                <a:ext cx="292100" cy="863600"/>
              </a:xfrm>
              <a:prstGeom prst="line">
                <a:avLst/>
              </a:prstGeom>
              <a:ln w="38100" cap="rnd">
                <a:solidFill>
                  <a:srgbClr val="346929"/>
                </a:solidFill>
                <a:headEnd/>
                <a:tailEnd/>
              </a:ln>
              <a:extLst>
                <a:ext uri="{909E8E84-426E-40DD-AFC4-6F175D3DCCD1}">
                  <a14:hiddenFill xmlns:a14="http://schemas.microsoft.com/office/drawing/2010/main">
                    <a:noFill/>
                  </a14:hiddenFill>
                </a:ext>
              </a:extLst>
            </p:spPr>
            <p:style>
              <a:lnRef idx="1">
                <a:schemeClr val="accent3"/>
              </a:lnRef>
              <a:fillRef idx="0">
                <a:schemeClr val="accent3"/>
              </a:fillRef>
              <a:effectRef idx="0">
                <a:schemeClr val="accent3"/>
              </a:effectRef>
              <a:fontRef idx="minor">
                <a:schemeClr val="tx1"/>
              </a:fontRef>
            </p:style>
            <p:txBody>
              <a:bodyPr vert="horz" wrap="square" lIns="91440" tIns="45720" rIns="91440" bIns="45720" numCol="1" anchor="t" anchorCtr="0" compatLnSpc="1">
                <a:prstTxWarp prst="textNoShape">
                  <a:avLst/>
                </a:prstTxWarp>
              </a:bodyPr>
              <a:lstStyle/>
              <a:p>
                <a:endParaRPr lang="en-US"/>
              </a:p>
            </p:txBody>
          </p:sp>
          <p:sp>
            <p:nvSpPr>
              <p:cNvPr id="26" name="Line 23">
                <a:extLst>
                  <a:ext uri="{FF2B5EF4-FFF2-40B4-BE49-F238E27FC236}">
                    <a16:creationId xmlns:a16="http://schemas.microsoft.com/office/drawing/2014/main" id="{0E9CE533-6F14-4B2C-BDE8-7133C162CAC8}"/>
                  </a:ext>
                </a:extLst>
              </p:cNvPr>
              <p:cNvSpPr>
                <a:spLocks noChangeShapeType="1"/>
              </p:cNvSpPr>
              <p:nvPr/>
            </p:nvSpPr>
            <p:spPr bwMode="auto">
              <a:xfrm flipV="1">
                <a:off x="4711700" y="3314700"/>
                <a:ext cx="292100" cy="790575"/>
              </a:xfrm>
              <a:prstGeom prst="line">
                <a:avLst/>
              </a:prstGeom>
              <a:ln w="38100" cap="rnd">
                <a:solidFill>
                  <a:srgbClr val="346929"/>
                </a:solidFill>
                <a:headEnd/>
                <a:tailEnd/>
              </a:ln>
              <a:extLst>
                <a:ext uri="{909E8E84-426E-40DD-AFC4-6F175D3DCCD1}">
                  <a14:hiddenFill xmlns:a14="http://schemas.microsoft.com/office/drawing/2010/main">
                    <a:noFill/>
                  </a14:hiddenFill>
                </a:ext>
              </a:extLst>
            </p:spPr>
            <p:style>
              <a:lnRef idx="1">
                <a:schemeClr val="accent3"/>
              </a:lnRef>
              <a:fillRef idx="0">
                <a:schemeClr val="accent3"/>
              </a:fillRef>
              <a:effectRef idx="0">
                <a:schemeClr val="accent3"/>
              </a:effectRef>
              <a:fontRef idx="minor">
                <a:schemeClr val="tx1"/>
              </a:fontRef>
            </p:style>
            <p:txBody>
              <a:bodyPr vert="horz" wrap="square" lIns="91440" tIns="45720" rIns="91440" bIns="45720" numCol="1" anchor="t" anchorCtr="0" compatLnSpc="1">
                <a:prstTxWarp prst="textNoShape">
                  <a:avLst/>
                </a:prstTxWarp>
              </a:bodyPr>
              <a:lstStyle/>
              <a:p>
                <a:endParaRPr lang="en-US"/>
              </a:p>
            </p:txBody>
          </p:sp>
          <p:sp>
            <p:nvSpPr>
              <p:cNvPr id="27" name="Line 24">
                <a:extLst>
                  <a:ext uri="{FF2B5EF4-FFF2-40B4-BE49-F238E27FC236}">
                    <a16:creationId xmlns:a16="http://schemas.microsoft.com/office/drawing/2014/main" id="{BE89C9A8-2F4C-48E6-B87C-A1C3A1C630AB}"/>
                  </a:ext>
                </a:extLst>
              </p:cNvPr>
              <p:cNvSpPr>
                <a:spLocks noChangeShapeType="1"/>
              </p:cNvSpPr>
              <p:nvPr/>
            </p:nvSpPr>
            <p:spPr bwMode="auto">
              <a:xfrm flipV="1">
                <a:off x="5003800" y="2994025"/>
                <a:ext cx="290513" cy="320675"/>
              </a:xfrm>
              <a:prstGeom prst="line">
                <a:avLst/>
              </a:prstGeom>
              <a:ln w="38100" cap="rnd">
                <a:solidFill>
                  <a:srgbClr val="346929"/>
                </a:solidFill>
                <a:headEnd/>
                <a:tailEnd/>
              </a:ln>
              <a:extLst>
                <a:ext uri="{909E8E84-426E-40DD-AFC4-6F175D3DCCD1}">
                  <a14:hiddenFill xmlns:a14="http://schemas.microsoft.com/office/drawing/2010/main">
                    <a:noFill/>
                  </a14:hiddenFill>
                </a:ext>
              </a:extLst>
            </p:spPr>
            <p:style>
              <a:lnRef idx="1">
                <a:schemeClr val="accent3"/>
              </a:lnRef>
              <a:fillRef idx="0">
                <a:schemeClr val="accent3"/>
              </a:fillRef>
              <a:effectRef idx="0">
                <a:schemeClr val="accent3"/>
              </a:effectRef>
              <a:fontRef idx="minor">
                <a:schemeClr val="tx1"/>
              </a:fontRef>
            </p:style>
            <p:txBody>
              <a:bodyPr vert="horz" wrap="square" lIns="91440" tIns="45720" rIns="91440" bIns="45720" numCol="1" anchor="t" anchorCtr="0" compatLnSpc="1">
                <a:prstTxWarp prst="textNoShape">
                  <a:avLst/>
                </a:prstTxWarp>
              </a:bodyPr>
              <a:lstStyle/>
              <a:p>
                <a:endParaRPr lang="en-US"/>
              </a:p>
            </p:txBody>
          </p:sp>
          <p:sp>
            <p:nvSpPr>
              <p:cNvPr id="28" name="Line 25">
                <a:extLst>
                  <a:ext uri="{FF2B5EF4-FFF2-40B4-BE49-F238E27FC236}">
                    <a16:creationId xmlns:a16="http://schemas.microsoft.com/office/drawing/2014/main" id="{1455B828-11C6-4C28-924B-0FFD2084F467}"/>
                  </a:ext>
                </a:extLst>
              </p:cNvPr>
              <p:cNvSpPr>
                <a:spLocks noChangeShapeType="1"/>
              </p:cNvSpPr>
              <p:nvPr/>
            </p:nvSpPr>
            <p:spPr bwMode="auto">
              <a:xfrm>
                <a:off x="5294313" y="2994025"/>
                <a:ext cx="292100" cy="1111250"/>
              </a:xfrm>
              <a:prstGeom prst="line">
                <a:avLst/>
              </a:prstGeom>
              <a:ln w="38100" cap="rnd">
                <a:solidFill>
                  <a:srgbClr val="346929"/>
                </a:solidFill>
                <a:headEnd/>
                <a:tailEnd/>
              </a:ln>
              <a:extLst>
                <a:ext uri="{909E8E84-426E-40DD-AFC4-6F175D3DCCD1}">
                  <a14:hiddenFill xmlns:a14="http://schemas.microsoft.com/office/drawing/2010/main">
                    <a:noFill/>
                  </a14:hiddenFill>
                </a:ext>
              </a:extLst>
            </p:spPr>
            <p:style>
              <a:lnRef idx="1">
                <a:schemeClr val="accent3"/>
              </a:lnRef>
              <a:fillRef idx="0">
                <a:schemeClr val="accent3"/>
              </a:fillRef>
              <a:effectRef idx="0">
                <a:schemeClr val="accent3"/>
              </a:effectRef>
              <a:fontRef idx="minor">
                <a:schemeClr val="tx1"/>
              </a:fontRef>
            </p:style>
            <p:txBody>
              <a:bodyPr vert="horz" wrap="square" lIns="91440" tIns="45720" rIns="91440" bIns="45720" numCol="1" anchor="t" anchorCtr="0" compatLnSpc="1">
                <a:prstTxWarp prst="textNoShape">
                  <a:avLst/>
                </a:prstTxWarp>
              </a:bodyPr>
              <a:lstStyle/>
              <a:p>
                <a:endParaRPr lang="en-US"/>
              </a:p>
            </p:txBody>
          </p:sp>
          <p:sp>
            <p:nvSpPr>
              <p:cNvPr id="29" name="Line 26">
                <a:extLst>
                  <a:ext uri="{FF2B5EF4-FFF2-40B4-BE49-F238E27FC236}">
                    <a16:creationId xmlns:a16="http://schemas.microsoft.com/office/drawing/2014/main" id="{614AF2C5-6B33-41C7-B75F-02AECFDF43A6}"/>
                  </a:ext>
                </a:extLst>
              </p:cNvPr>
              <p:cNvSpPr>
                <a:spLocks noChangeShapeType="1"/>
              </p:cNvSpPr>
              <p:nvPr/>
            </p:nvSpPr>
            <p:spPr bwMode="auto">
              <a:xfrm flipV="1">
                <a:off x="5586413" y="3689350"/>
                <a:ext cx="292100" cy="415925"/>
              </a:xfrm>
              <a:prstGeom prst="line">
                <a:avLst/>
              </a:prstGeom>
              <a:ln w="38100" cap="rnd">
                <a:solidFill>
                  <a:srgbClr val="346929"/>
                </a:solidFill>
                <a:headEnd/>
                <a:tailEnd/>
              </a:ln>
              <a:extLst>
                <a:ext uri="{909E8E84-426E-40DD-AFC4-6F175D3DCCD1}">
                  <a14:hiddenFill xmlns:a14="http://schemas.microsoft.com/office/drawing/2010/main">
                    <a:noFill/>
                  </a14:hiddenFill>
                </a:ext>
              </a:extLst>
            </p:spPr>
            <p:style>
              <a:lnRef idx="1">
                <a:schemeClr val="accent3"/>
              </a:lnRef>
              <a:fillRef idx="0">
                <a:schemeClr val="accent3"/>
              </a:fillRef>
              <a:effectRef idx="0">
                <a:schemeClr val="accent3"/>
              </a:effectRef>
              <a:fontRef idx="minor">
                <a:schemeClr val="tx1"/>
              </a:fontRef>
            </p:style>
            <p:txBody>
              <a:bodyPr vert="horz" wrap="square" lIns="91440" tIns="45720" rIns="91440" bIns="45720" numCol="1" anchor="t" anchorCtr="0" compatLnSpc="1">
                <a:prstTxWarp prst="textNoShape">
                  <a:avLst/>
                </a:prstTxWarp>
              </a:bodyPr>
              <a:lstStyle/>
              <a:p>
                <a:endParaRPr lang="en-US"/>
              </a:p>
            </p:txBody>
          </p:sp>
          <p:sp>
            <p:nvSpPr>
              <p:cNvPr id="30" name="Line 27">
                <a:extLst>
                  <a:ext uri="{FF2B5EF4-FFF2-40B4-BE49-F238E27FC236}">
                    <a16:creationId xmlns:a16="http://schemas.microsoft.com/office/drawing/2014/main" id="{FD56DB9F-24BE-4FB5-AEA2-DC068BF01FD3}"/>
                  </a:ext>
                </a:extLst>
              </p:cNvPr>
              <p:cNvSpPr>
                <a:spLocks noChangeShapeType="1"/>
              </p:cNvSpPr>
              <p:nvPr/>
            </p:nvSpPr>
            <p:spPr bwMode="auto">
              <a:xfrm flipV="1">
                <a:off x="5878513" y="3068638"/>
                <a:ext cx="292100" cy="620713"/>
              </a:xfrm>
              <a:prstGeom prst="line">
                <a:avLst/>
              </a:prstGeom>
              <a:ln w="38100" cap="rnd">
                <a:solidFill>
                  <a:srgbClr val="346929"/>
                </a:solidFill>
                <a:headEnd/>
                <a:tailEnd/>
              </a:ln>
              <a:extLst>
                <a:ext uri="{909E8E84-426E-40DD-AFC4-6F175D3DCCD1}">
                  <a14:hiddenFill xmlns:a14="http://schemas.microsoft.com/office/drawing/2010/main">
                    <a:noFill/>
                  </a14:hiddenFill>
                </a:ext>
              </a:extLst>
            </p:spPr>
            <p:style>
              <a:lnRef idx="1">
                <a:schemeClr val="accent3"/>
              </a:lnRef>
              <a:fillRef idx="0">
                <a:schemeClr val="accent3"/>
              </a:fillRef>
              <a:effectRef idx="0">
                <a:schemeClr val="accent3"/>
              </a:effectRef>
              <a:fontRef idx="minor">
                <a:schemeClr val="tx1"/>
              </a:fontRef>
            </p:style>
            <p:txBody>
              <a:bodyPr vert="horz" wrap="square" lIns="91440" tIns="45720" rIns="91440" bIns="45720" numCol="1" anchor="t" anchorCtr="0" compatLnSpc="1">
                <a:prstTxWarp prst="textNoShape">
                  <a:avLst/>
                </a:prstTxWarp>
              </a:bodyPr>
              <a:lstStyle/>
              <a:p>
                <a:endParaRPr lang="en-US"/>
              </a:p>
            </p:txBody>
          </p:sp>
          <p:sp>
            <p:nvSpPr>
              <p:cNvPr id="31" name="Line 28">
                <a:extLst>
                  <a:ext uri="{FF2B5EF4-FFF2-40B4-BE49-F238E27FC236}">
                    <a16:creationId xmlns:a16="http://schemas.microsoft.com/office/drawing/2014/main" id="{DD3B3CC2-CCDE-4F1C-8DF0-BFF80C2E1174}"/>
                  </a:ext>
                </a:extLst>
              </p:cNvPr>
              <p:cNvSpPr>
                <a:spLocks noChangeShapeType="1"/>
              </p:cNvSpPr>
              <p:nvPr/>
            </p:nvSpPr>
            <p:spPr bwMode="auto">
              <a:xfrm>
                <a:off x="6170613" y="3068638"/>
                <a:ext cx="290513" cy="596900"/>
              </a:xfrm>
              <a:prstGeom prst="line">
                <a:avLst/>
              </a:prstGeom>
              <a:ln w="38100" cap="rnd">
                <a:solidFill>
                  <a:srgbClr val="346929"/>
                </a:solidFill>
                <a:headEnd/>
                <a:tailEnd/>
              </a:ln>
              <a:extLst>
                <a:ext uri="{909E8E84-426E-40DD-AFC4-6F175D3DCCD1}">
                  <a14:hiddenFill xmlns:a14="http://schemas.microsoft.com/office/drawing/2010/main">
                    <a:noFill/>
                  </a14:hiddenFill>
                </a:ext>
              </a:extLst>
            </p:spPr>
            <p:style>
              <a:lnRef idx="1">
                <a:schemeClr val="accent3"/>
              </a:lnRef>
              <a:fillRef idx="0">
                <a:schemeClr val="accent3"/>
              </a:fillRef>
              <a:effectRef idx="0">
                <a:schemeClr val="accent3"/>
              </a:effectRef>
              <a:fontRef idx="minor">
                <a:schemeClr val="tx1"/>
              </a:fontRef>
            </p:style>
            <p:txBody>
              <a:bodyPr vert="horz" wrap="square" lIns="91440" tIns="45720" rIns="91440" bIns="45720" numCol="1" anchor="t" anchorCtr="0" compatLnSpc="1">
                <a:prstTxWarp prst="textNoShape">
                  <a:avLst/>
                </a:prstTxWarp>
              </a:bodyPr>
              <a:lstStyle/>
              <a:p>
                <a:endParaRPr lang="en-US"/>
              </a:p>
            </p:txBody>
          </p:sp>
          <p:sp>
            <p:nvSpPr>
              <p:cNvPr id="32" name="Line 29">
                <a:extLst>
                  <a:ext uri="{FF2B5EF4-FFF2-40B4-BE49-F238E27FC236}">
                    <a16:creationId xmlns:a16="http://schemas.microsoft.com/office/drawing/2014/main" id="{A04946D2-4C48-4CC7-829F-16C5E905925E}"/>
                  </a:ext>
                </a:extLst>
              </p:cNvPr>
              <p:cNvSpPr>
                <a:spLocks noChangeShapeType="1"/>
              </p:cNvSpPr>
              <p:nvPr/>
            </p:nvSpPr>
            <p:spPr bwMode="auto">
              <a:xfrm>
                <a:off x="6461125" y="3665538"/>
                <a:ext cx="292100" cy="439738"/>
              </a:xfrm>
              <a:prstGeom prst="line">
                <a:avLst/>
              </a:prstGeom>
              <a:ln w="38100" cap="rnd">
                <a:solidFill>
                  <a:srgbClr val="346929"/>
                </a:solidFill>
                <a:headEnd/>
                <a:tailEnd/>
              </a:ln>
              <a:extLst>
                <a:ext uri="{909E8E84-426E-40DD-AFC4-6F175D3DCCD1}">
                  <a14:hiddenFill xmlns:a14="http://schemas.microsoft.com/office/drawing/2010/main">
                    <a:noFill/>
                  </a14:hiddenFill>
                </a:ext>
              </a:extLst>
            </p:spPr>
            <p:style>
              <a:lnRef idx="1">
                <a:schemeClr val="accent3"/>
              </a:lnRef>
              <a:fillRef idx="0">
                <a:schemeClr val="accent3"/>
              </a:fillRef>
              <a:effectRef idx="0">
                <a:schemeClr val="accent3"/>
              </a:effectRef>
              <a:fontRef idx="minor">
                <a:schemeClr val="tx1"/>
              </a:fontRef>
            </p:style>
            <p:txBody>
              <a:bodyPr vert="horz" wrap="square" lIns="91440" tIns="45720" rIns="91440" bIns="45720" numCol="1" anchor="t" anchorCtr="0" compatLnSpc="1">
                <a:prstTxWarp prst="textNoShape">
                  <a:avLst/>
                </a:prstTxWarp>
              </a:bodyPr>
              <a:lstStyle/>
              <a:p>
                <a:endParaRPr lang="en-US"/>
              </a:p>
            </p:txBody>
          </p:sp>
        </p:grpSp>
        <p:sp>
          <p:nvSpPr>
            <p:cNvPr id="33" name="Line 30">
              <a:extLst>
                <a:ext uri="{FF2B5EF4-FFF2-40B4-BE49-F238E27FC236}">
                  <a16:creationId xmlns:a16="http://schemas.microsoft.com/office/drawing/2014/main" id="{48F6746B-3220-45AF-B1A5-5E3C08A95EE9}"/>
                </a:ext>
              </a:extLst>
            </p:cNvPr>
            <p:cNvSpPr>
              <a:spLocks noChangeShapeType="1"/>
            </p:cNvSpPr>
            <p:nvPr/>
          </p:nvSpPr>
          <p:spPr bwMode="auto">
            <a:xfrm flipV="1">
              <a:off x="2124075" y="1581150"/>
              <a:ext cx="0" cy="2593975"/>
            </a:xfrm>
            <a:prstGeom prst="line">
              <a:avLst/>
            </a:prstGeom>
            <a:noFill/>
            <a:ln w="7938" cap="flat">
              <a:solidFill>
                <a:srgbClr val="00000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4" name="Line 31">
              <a:extLst>
                <a:ext uri="{FF2B5EF4-FFF2-40B4-BE49-F238E27FC236}">
                  <a16:creationId xmlns:a16="http://schemas.microsoft.com/office/drawing/2014/main" id="{FEC16B6D-F715-4B05-AF01-740092330EA6}"/>
                </a:ext>
              </a:extLst>
            </p:cNvPr>
            <p:cNvSpPr>
              <a:spLocks noChangeShapeType="1"/>
            </p:cNvSpPr>
            <p:nvPr/>
          </p:nvSpPr>
          <p:spPr bwMode="auto">
            <a:xfrm flipH="1">
              <a:off x="2068513" y="4106862"/>
              <a:ext cx="55563" cy="0"/>
            </a:xfrm>
            <a:prstGeom prst="line">
              <a:avLst/>
            </a:prstGeom>
            <a:noFill/>
            <a:ln w="7938" cap="flat">
              <a:solidFill>
                <a:srgbClr val="00000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5" name="Rectangle 32">
              <a:extLst>
                <a:ext uri="{FF2B5EF4-FFF2-40B4-BE49-F238E27FC236}">
                  <a16:creationId xmlns:a16="http://schemas.microsoft.com/office/drawing/2014/main" id="{FD2EBCA9-39A6-4ED7-B35F-3EB2920BC768}"/>
                </a:ext>
              </a:extLst>
            </p:cNvPr>
            <p:cNvSpPr>
              <a:spLocks noChangeArrowheads="1"/>
            </p:cNvSpPr>
            <p:nvPr/>
          </p:nvSpPr>
          <p:spPr bwMode="auto">
            <a:xfrm rot="16200000">
              <a:off x="1911350" y="3984625"/>
              <a:ext cx="146050" cy="153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Arial" panose="020B0604020202020204" pitchFamily="34" charset="0"/>
                </a:rPr>
                <a:t>0</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6" name="Line 33">
              <a:extLst>
                <a:ext uri="{FF2B5EF4-FFF2-40B4-BE49-F238E27FC236}">
                  <a16:creationId xmlns:a16="http://schemas.microsoft.com/office/drawing/2014/main" id="{E2CE2DEF-CB7E-4AE4-BAE4-7F471241B404}"/>
                </a:ext>
              </a:extLst>
            </p:cNvPr>
            <p:cNvSpPr>
              <a:spLocks noChangeShapeType="1"/>
            </p:cNvSpPr>
            <p:nvPr/>
          </p:nvSpPr>
          <p:spPr bwMode="auto">
            <a:xfrm flipH="1">
              <a:off x="2068513" y="3640137"/>
              <a:ext cx="55563" cy="0"/>
            </a:xfrm>
            <a:prstGeom prst="line">
              <a:avLst/>
            </a:prstGeom>
            <a:noFill/>
            <a:ln w="7938" cap="flat">
              <a:solidFill>
                <a:srgbClr val="00000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7" name="Rectangle 34">
              <a:extLst>
                <a:ext uri="{FF2B5EF4-FFF2-40B4-BE49-F238E27FC236}">
                  <a16:creationId xmlns:a16="http://schemas.microsoft.com/office/drawing/2014/main" id="{C97BDE54-B8E8-43A7-859E-B76138A65B9F}"/>
                </a:ext>
              </a:extLst>
            </p:cNvPr>
            <p:cNvSpPr>
              <a:spLocks noChangeArrowheads="1"/>
            </p:cNvSpPr>
            <p:nvPr/>
          </p:nvSpPr>
          <p:spPr bwMode="auto">
            <a:xfrm rot="16200000">
              <a:off x="1930400" y="3586162"/>
              <a:ext cx="106363" cy="153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Arial" panose="020B0604020202020204" pitchFamily="34" charset="0"/>
                </a:rPr>
                <a:t>.</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8" name="Rectangle 35">
              <a:extLst>
                <a:ext uri="{FF2B5EF4-FFF2-40B4-BE49-F238E27FC236}">
                  <a16:creationId xmlns:a16="http://schemas.microsoft.com/office/drawing/2014/main" id="{283F533D-E12A-4ECD-8FD4-03020E329002}"/>
                </a:ext>
              </a:extLst>
            </p:cNvPr>
            <p:cNvSpPr>
              <a:spLocks noChangeArrowheads="1"/>
            </p:cNvSpPr>
            <p:nvPr/>
          </p:nvSpPr>
          <p:spPr bwMode="auto">
            <a:xfrm rot="16200000">
              <a:off x="1911350" y="3536950"/>
              <a:ext cx="146050" cy="153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Arial" panose="020B0604020202020204" pitchFamily="34" charset="0"/>
                </a:rPr>
                <a:t>0</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9" name="Rectangle 36">
              <a:extLst>
                <a:ext uri="{FF2B5EF4-FFF2-40B4-BE49-F238E27FC236}">
                  <a16:creationId xmlns:a16="http://schemas.microsoft.com/office/drawing/2014/main" id="{8ABAA08F-3B82-4D4A-852B-E4D376473B3F}"/>
                </a:ext>
              </a:extLst>
            </p:cNvPr>
            <p:cNvSpPr>
              <a:spLocks noChangeArrowheads="1"/>
            </p:cNvSpPr>
            <p:nvPr/>
          </p:nvSpPr>
          <p:spPr bwMode="auto">
            <a:xfrm rot="16200000">
              <a:off x="1911350" y="3475037"/>
              <a:ext cx="146050" cy="153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Arial" panose="020B0604020202020204" pitchFamily="34" charset="0"/>
                </a:rPr>
                <a:t>2</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40" name="Line 37">
              <a:extLst>
                <a:ext uri="{FF2B5EF4-FFF2-40B4-BE49-F238E27FC236}">
                  <a16:creationId xmlns:a16="http://schemas.microsoft.com/office/drawing/2014/main" id="{FB98D447-9A84-4B4F-81BC-D95BD6914CE7}"/>
                </a:ext>
              </a:extLst>
            </p:cNvPr>
            <p:cNvSpPr>
              <a:spLocks noChangeShapeType="1"/>
            </p:cNvSpPr>
            <p:nvPr/>
          </p:nvSpPr>
          <p:spPr bwMode="auto">
            <a:xfrm flipH="1">
              <a:off x="2068513" y="3173412"/>
              <a:ext cx="55563" cy="0"/>
            </a:xfrm>
            <a:prstGeom prst="line">
              <a:avLst/>
            </a:prstGeom>
            <a:noFill/>
            <a:ln w="7938" cap="flat">
              <a:solidFill>
                <a:srgbClr val="00000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1" name="Rectangle 38">
              <a:extLst>
                <a:ext uri="{FF2B5EF4-FFF2-40B4-BE49-F238E27FC236}">
                  <a16:creationId xmlns:a16="http://schemas.microsoft.com/office/drawing/2014/main" id="{DC1265FE-CAAB-4C79-BEFA-3B32143973D4}"/>
                </a:ext>
              </a:extLst>
            </p:cNvPr>
            <p:cNvSpPr>
              <a:spLocks noChangeArrowheads="1"/>
            </p:cNvSpPr>
            <p:nvPr/>
          </p:nvSpPr>
          <p:spPr bwMode="auto">
            <a:xfrm rot="16200000">
              <a:off x="1930400" y="3119437"/>
              <a:ext cx="106363" cy="153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Arial" panose="020B0604020202020204" pitchFamily="34" charset="0"/>
                </a:rPr>
                <a:t>.</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42" name="Rectangle 39">
              <a:extLst>
                <a:ext uri="{FF2B5EF4-FFF2-40B4-BE49-F238E27FC236}">
                  <a16:creationId xmlns:a16="http://schemas.microsoft.com/office/drawing/2014/main" id="{32D9CFCE-65A3-464B-B31E-88F9271810AA}"/>
                </a:ext>
              </a:extLst>
            </p:cNvPr>
            <p:cNvSpPr>
              <a:spLocks noChangeArrowheads="1"/>
            </p:cNvSpPr>
            <p:nvPr/>
          </p:nvSpPr>
          <p:spPr bwMode="auto">
            <a:xfrm rot="16200000">
              <a:off x="1911350" y="3070225"/>
              <a:ext cx="146050" cy="153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Arial" panose="020B0604020202020204" pitchFamily="34" charset="0"/>
                </a:rPr>
                <a:t>0</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43" name="Rectangle 40">
              <a:extLst>
                <a:ext uri="{FF2B5EF4-FFF2-40B4-BE49-F238E27FC236}">
                  <a16:creationId xmlns:a16="http://schemas.microsoft.com/office/drawing/2014/main" id="{A7212FC6-BF93-4D21-AF2F-433622D81D20}"/>
                </a:ext>
              </a:extLst>
            </p:cNvPr>
            <p:cNvSpPr>
              <a:spLocks noChangeArrowheads="1"/>
            </p:cNvSpPr>
            <p:nvPr/>
          </p:nvSpPr>
          <p:spPr bwMode="auto">
            <a:xfrm rot="16200000">
              <a:off x="1911350" y="3008312"/>
              <a:ext cx="146050" cy="153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Arial" panose="020B0604020202020204" pitchFamily="34" charset="0"/>
                </a:rPr>
                <a:t>4</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44" name="Line 41">
              <a:extLst>
                <a:ext uri="{FF2B5EF4-FFF2-40B4-BE49-F238E27FC236}">
                  <a16:creationId xmlns:a16="http://schemas.microsoft.com/office/drawing/2014/main" id="{0444E01D-1C0D-4198-88DA-467E06CCBAC5}"/>
                </a:ext>
              </a:extLst>
            </p:cNvPr>
            <p:cNvSpPr>
              <a:spLocks noChangeShapeType="1"/>
            </p:cNvSpPr>
            <p:nvPr/>
          </p:nvSpPr>
          <p:spPr bwMode="auto">
            <a:xfrm flipH="1">
              <a:off x="2068513" y="2706687"/>
              <a:ext cx="55563" cy="0"/>
            </a:xfrm>
            <a:prstGeom prst="line">
              <a:avLst/>
            </a:prstGeom>
            <a:noFill/>
            <a:ln w="7938" cap="flat">
              <a:solidFill>
                <a:srgbClr val="00000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5" name="Rectangle 42">
              <a:extLst>
                <a:ext uri="{FF2B5EF4-FFF2-40B4-BE49-F238E27FC236}">
                  <a16:creationId xmlns:a16="http://schemas.microsoft.com/office/drawing/2014/main" id="{450C0863-EACD-43B6-994D-0EE8D66A56EC}"/>
                </a:ext>
              </a:extLst>
            </p:cNvPr>
            <p:cNvSpPr>
              <a:spLocks noChangeArrowheads="1"/>
            </p:cNvSpPr>
            <p:nvPr/>
          </p:nvSpPr>
          <p:spPr bwMode="auto">
            <a:xfrm rot="16200000">
              <a:off x="1930400" y="2649537"/>
              <a:ext cx="106363" cy="153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Arial" panose="020B0604020202020204" pitchFamily="34" charset="0"/>
                </a:rPr>
                <a:t>.</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46" name="Rectangle 43">
              <a:extLst>
                <a:ext uri="{FF2B5EF4-FFF2-40B4-BE49-F238E27FC236}">
                  <a16:creationId xmlns:a16="http://schemas.microsoft.com/office/drawing/2014/main" id="{4E1F0EBE-9FA1-4636-A54A-502E2BB9AB69}"/>
                </a:ext>
              </a:extLst>
            </p:cNvPr>
            <p:cNvSpPr>
              <a:spLocks noChangeArrowheads="1"/>
            </p:cNvSpPr>
            <p:nvPr/>
          </p:nvSpPr>
          <p:spPr bwMode="auto">
            <a:xfrm rot="16200000">
              <a:off x="1911350" y="2600325"/>
              <a:ext cx="146050" cy="153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Arial" panose="020B0604020202020204" pitchFamily="34" charset="0"/>
                </a:rPr>
                <a:t>0</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47" name="Rectangle 44">
              <a:extLst>
                <a:ext uri="{FF2B5EF4-FFF2-40B4-BE49-F238E27FC236}">
                  <a16:creationId xmlns:a16="http://schemas.microsoft.com/office/drawing/2014/main" id="{43B5F4DE-14CA-41C7-A0C1-BD2A0F428A97}"/>
                </a:ext>
              </a:extLst>
            </p:cNvPr>
            <p:cNvSpPr>
              <a:spLocks noChangeArrowheads="1"/>
            </p:cNvSpPr>
            <p:nvPr/>
          </p:nvSpPr>
          <p:spPr bwMode="auto">
            <a:xfrm rot="16200000">
              <a:off x="1911350" y="2540000"/>
              <a:ext cx="146050" cy="153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Arial" panose="020B0604020202020204" pitchFamily="34" charset="0"/>
                </a:rPr>
                <a:t>6</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48" name="Line 45">
              <a:extLst>
                <a:ext uri="{FF2B5EF4-FFF2-40B4-BE49-F238E27FC236}">
                  <a16:creationId xmlns:a16="http://schemas.microsoft.com/office/drawing/2014/main" id="{AF9B1486-ACE0-45EB-8FD5-35A7C9BEE843}"/>
                </a:ext>
              </a:extLst>
            </p:cNvPr>
            <p:cNvSpPr>
              <a:spLocks noChangeShapeType="1"/>
            </p:cNvSpPr>
            <p:nvPr/>
          </p:nvSpPr>
          <p:spPr bwMode="auto">
            <a:xfrm flipH="1">
              <a:off x="2068513" y="2239962"/>
              <a:ext cx="55563" cy="0"/>
            </a:xfrm>
            <a:prstGeom prst="line">
              <a:avLst/>
            </a:prstGeom>
            <a:noFill/>
            <a:ln w="7938" cap="flat">
              <a:solidFill>
                <a:srgbClr val="00000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9" name="Rectangle 46">
              <a:extLst>
                <a:ext uri="{FF2B5EF4-FFF2-40B4-BE49-F238E27FC236}">
                  <a16:creationId xmlns:a16="http://schemas.microsoft.com/office/drawing/2014/main" id="{F7526EE2-F798-4705-BEFD-DB1E432A1DF6}"/>
                </a:ext>
              </a:extLst>
            </p:cNvPr>
            <p:cNvSpPr>
              <a:spLocks noChangeArrowheads="1"/>
            </p:cNvSpPr>
            <p:nvPr/>
          </p:nvSpPr>
          <p:spPr bwMode="auto">
            <a:xfrm rot="16200000">
              <a:off x="1930400" y="2184400"/>
              <a:ext cx="106363" cy="153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Arial" panose="020B0604020202020204" pitchFamily="34" charset="0"/>
                </a:rPr>
                <a:t>.</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50" name="Rectangle 47">
              <a:extLst>
                <a:ext uri="{FF2B5EF4-FFF2-40B4-BE49-F238E27FC236}">
                  <a16:creationId xmlns:a16="http://schemas.microsoft.com/office/drawing/2014/main" id="{83284732-53EB-4FAD-96FF-035943C121E2}"/>
                </a:ext>
              </a:extLst>
            </p:cNvPr>
            <p:cNvSpPr>
              <a:spLocks noChangeArrowheads="1"/>
            </p:cNvSpPr>
            <p:nvPr/>
          </p:nvSpPr>
          <p:spPr bwMode="auto">
            <a:xfrm rot="16200000">
              <a:off x="1911350" y="2135187"/>
              <a:ext cx="146050" cy="153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Arial" panose="020B0604020202020204" pitchFamily="34" charset="0"/>
                </a:rPr>
                <a:t>0</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51" name="Rectangle 48">
              <a:extLst>
                <a:ext uri="{FF2B5EF4-FFF2-40B4-BE49-F238E27FC236}">
                  <a16:creationId xmlns:a16="http://schemas.microsoft.com/office/drawing/2014/main" id="{45DA6C8F-07BA-49F7-B04E-2FA41FBE5EF0}"/>
                </a:ext>
              </a:extLst>
            </p:cNvPr>
            <p:cNvSpPr>
              <a:spLocks noChangeArrowheads="1"/>
            </p:cNvSpPr>
            <p:nvPr/>
          </p:nvSpPr>
          <p:spPr bwMode="auto">
            <a:xfrm rot="16200000">
              <a:off x="1911350" y="2073275"/>
              <a:ext cx="146050" cy="153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Arial" panose="020B0604020202020204" pitchFamily="34" charset="0"/>
                </a:rPr>
                <a:t>8</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52" name="Line 49">
              <a:extLst>
                <a:ext uri="{FF2B5EF4-FFF2-40B4-BE49-F238E27FC236}">
                  <a16:creationId xmlns:a16="http://schemas.microsoft.com/office/drawing/2014/main" id="{18D55676-B5DA-4639-8211-E603EEFA6C1E}"/>
                </a:ext>
              </a:extLst>
            </p:cNvPr>
            <p:cNvSpPr>
              <a:spLocks noChangeShapeType="1"/>
            </p:cNvSpPr>
            <p:nvPr/>
          </p:nvSpPr>
          <p:spPr bwMode="auto">
            <a:xfrm flipH="1">
              <a:off x="2068513" y="1773237"/>
              <a:ext cx="55563" cy="0"/>
            </a:xfrm>
            <a:prstGeom prst="line">
              <a:avLst/>
            </a:prstGeom>
            <a:noFill/>
            <a:ln w="7938" cap="flat">
              <a:solidFill>
                <a:srgbClr val="00000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3" name="Rectangle 50">
              <a:extLst>
                <a:ext uri="{FF2B5EF4-FFF2-40B4-BE49-F238E27FC236}">
                  <a16:creationId xmlns:a16="http://schemas.microsoft.com/office/drawing/2014/main" id="{19440102-D146-43F2-A2B7-AADDED04F572}"/>
                </a:ext>
              </a:extLst>
            </p:cNvPr>
            <p:cNvSpPr>
              <a:spLocks noChangeArrowheads="1"/>
            </p:cNvSpPr>
            <p:nvPr/>
          </p:nvSpPr>
          <p:spPr bwMode="auto">
            <a:xfrm rot="16200000">
              <a:off x="1930400" y="1685925"/>
              <a:ext cx="106363" cy="153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Arial" panose="020B0604020202020204" pitchFamily="34" charset="0"/>
                </a:rPr>
                <a:t>.</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54" name="Rectangle 51">
              <a:extLst>
                <a:ext uri="{FF2B5EF4-FFF2-40B4-BE49-F238E27FC236}">
                  <a16:creationId xmlns:a16="http://schemas.microsoft.com/office/drawing/2014/main" id="{41836480-B632-45E3-AFBA-8E0EFE51E171}"/>
                </a:ext>
              </a:extLst>
            </p:cNvPr>
            <p:cNvSpPr>
              <a:spLocks noChangeArrowheads="1"/>
            </p:cNvSpPr>
            <p:nvPr/>
          </p:nvSpPr>
          <p:spPr bwMode="auto">
            <a:xfrm rot="16200000">
              <a:off x="1911350" y="1638300"/>
              <a:ext cx="146050" cy="153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Arial" panose="020B0604020202020204" pitchFamily="34" charset="0"/>
                </a:rPr>
                <a:t>1</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55" name="Rectangle 52">
              <a:extLst>
                <a:ext uri="{FF2B5EF4-FFF2-40B4-BE49-F238E27FC236}">
                  <a16:creationId xmlns:a16="http://schemas.microsoft.com/office/drawing/2014/main" id="{1317708D-843A-4A8F-95FE-53DFF791E2BB}"/>
                </a:ext>
              </a:extLst>
            </p:cNvPr>
            <p:cNvSpPr>
              <a:spLocks noChangeArrowheads="1"/>
            </p:cNvSpPr>
            <p:nvPr/>
          </p:nvSpPr>
          <p:spPr bwMode="auto">
            <a:xfrm rot="16200000">
              <a:off x="1760537" y="2870200"/>
              <a:ext cx="138113" cy="153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Arial" panose="020B0604020202020204" pitchFamily="34" charset="0"/>
                </a:rPr>
                <a:t>s</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56" name="Rectangle 53">
              <a:extLst>
                <a:ext uri="{FF2B5EF4-FFF2-40B4-BE49-F238E27FC236}">
                  <a16:creationId xmlns:a16="http://schemas.microsoft.com/office/drawing/2014/main" id="{B408EBF0-B004-4683-8CC8-8A1ED08C3113}"/>
                </a:ext>
              </a:extLst>
            </p:cNvPr>
            <p:cNvSpPr>
              <a:spLocks noChangeArrowheads="1"/>
            </p:cNvSpPr>
            <p:nvPr/>
          </p:nvSpPr>
          <p:spPr bwMode="auto">
            <a:xfrm rot="16200000">
              <a:off x="1757362" y="2811462"/>
              <a:ext cx="146050" cy="153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Arial" panose="020B0604020202020204" pitchFamily="34" charset="0"/>
                </a:rPr>
                <a:t>h</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57" name="Rectangle 54">
              <a:extLst>
                <a:ext uri="{FF2B5EF4-FFF2-40B4-BE49-F238E27FC236}">
                  <a16:creationId xmlns:a16="http://schemas.microsoft.com/office/drawing/2014/main" id="{665FEDAF-9055-4762-B26C-FF135EC23966}"/>
                </a:ext>
              </a:extLst>
            </p:cNvPr>
            <p:cNvSpPr>
              <a:spLocks noChangeArrowheads="1"/>
            </p:cNvSpPr>
            <p:nvPr/>
          </p:nvSpPr>
          <p:spPr bwMode="auto">
            <a:xfrm rot="16200000">
              <a:off x="1757362" y="2747962"/>
              <a:ext cx="146050" cy="153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Arial" panose="020B0604020202020204" pitchFamily="34" charset="0"/>
                </a:rPr>
                <a:t>a</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58" name="Rectangle 55">
              <a:extLst>
                <a:ext uri="{FF2B5EF4-FFF2-40B4-BE49-F238E27FC236}">
                  <a16:creationId xmlns:a16="http://schemas.microsoft.com/office/drawing/2014/main" id="{97993E77-3D8F-4FF6-AD96-579B8C01DA63}"/>
                </a:ext>
              </a:extLst>
            </p:cNvPr>
            <p:cNvSpPr>
              <a:spLocks noChangeArrowheads="1"/>
            </p:cNvSpPr>
            <p:nvPr/>
          </p:nvSpPr>
          <p:spPr bwMode="auto">
            <a:xfrm rot="16200000">
              <a:off x="1773237" y="2703512"/>
              <a:ext cx="112713" cy="153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Arial" panose="020B0604020202020204" pitchFamily="34" charset="0"/>
                </a:rPr>
                <a:t>r</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59" name="Rectangle 56">
              <a:extLst>
                <a:ext uri="{FF2B5EF4-FFF2-40B4-BE49-F238E27FC236}">
                  <a16:creationId xmlns:a16="http://schemas.microsoft.com/office/drawing/2014/main" id="{60F800EE-DADA-42E3-BF01-DCCC26D3CC78}"/>
                </a:ext>
              </a:extLst>
            </p:cNvPr>
            <p:cNvSpPr>
              <a:spLocks noChangeArrowheads="1"/>
            </p:cNvSpPr>
            <p:nvPr/>
          </p:nvSpPr>
          <p:spPr bwMode="auto">
            <a:xfrm rot="16200000">
              <a:off x="1757362" y="2651125"/>
              <a:ext cx="146050" cy="153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Arial" panose="020B0604020202020204" pitchFamily="34" charset="0"/>
                </a:rPr>
                <a:t>e</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60" name="Line 57">
              <a:extLst>
                <a:ext uri="{FF2B5EF4-FFF2-40B4-BE49-F238E27FC236}">
                  <a16:creationId xmlns:a16="http://schemas.microsoft.com/office/drawing/2014/main" id="{FB8BFF5B-6FB3-4219-B746-80502D83937F}"/>
                </a:ext>
              </a:extLst>
            </p:cNvPr>
            <p:cNvSpPr>
              <a:spLocks noChangeShapeType="1"/>
            </p:cNvSpPr>
            <p:nvPr/>
          </p:nvSpPr>
          <p:spPr bwMode="auto">
            <a:xfrm>
              <a:off x="2124075" y="4175125"/>
              <a:ext cx="4843463" cy="0"/>
            </a:xfrm>
            <a:prstGeom prst="line">
              <a:avLst/>
            </a:prstGeom>
            <a:noFill/>
            <a:ln w="7938" cap="flat">
              <a:solidFill>
                <a:srgbClr val="00000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1" name="Line 58">
              <a:extLst>
                <a:ext uri="{FF2B5EF4-FFF2-40B4-BE49-F238E27FC236}">
                  <a16:creationId xmlns:a16="http://schemas.microsoft.com/office/drawing/2014/main" id="{B5C09659-6A28-476F-9A7F-613BE9D685DB}"/>
                </a:ext>
              </a:extLst>
            </p:cNvPr>
            <p:cNvSpPr>
              <a:spLocks noChangeShapeType="1"/>
            </p:cNvSpPr>
            <p:nvPr/>
          </p:nvSpPr>
          <p:spPr bwMode="auto">
            <a:xfrm>
              <a:off x="2503488" y="4175125"/>
              <a:ext cx="0" cy="44450"/>
            </a:xfrm>
            <a:prstGeom prst="line">
              <a:avLst/>
            </a:prstGeom>
            <a:noFill/>
            <a:ln w="7938" cap="flat">
              <a:solidFill>
                <a:srgbClr val="00000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2" name="Rectangle 59">
              <a:extLst>
                <a:ext uri="{FF2B5EF4-FFF2-40B4-BE49-F238E27FC236}">
                  <a16:creationId xmlns:a16="http://schemas.microsoft.com/office/drawing/2014/main" id="{20B58BC2-D81A-4AD0-89A1-CB1B87F5614B}"/>
                </a:ext>
              </a:extLst>
            </p:cNvPr>
            <p:cNvSpPr>
              <a:spLocks noChangeArrowheads="1"/>
            </p:cNvSpPr>
            <p:nvPr/>
          </p:nvSpPr>
          <p:spPr bwMode="auto">
            <a:xfrm>
              <a:off x="2346325" y="4241800"/>
              <a:ext cx="388938" cy="153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Arial" panose="020B0604020202020204" pitchFamily="34" charset="0"/>
                </a:rPr>
                <a:t>2005</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63" name="Line 60">
              <a:extLst>
                <a:ext uri="{FF2B5EF4-FFF2-40B4-BE49-F238E27FC236}">
                  <a16:creationId xmlns:a16="http://schemas.microsoft.com/office/drawing/2014/main" id="{5B37567F-9B06-4E60-83D1-FCA99C877ED7}"/>
                </a:ext>
              </a:extLst>
            </p:cNvPr>
            <p:cNvSpPr>
              <a:spLocks noChangeShapeType="1"/>
            </p:cNvSpPr>
            <p:nvPr/>
          </p:nvSpPr>
          <p:spPr bwMode="auto">
            <a:xfrm>
              <a:off x="3962400" y="4175125"/>
              <a:ext cx="0" cy="44450"/>
            </a:xfrm>
            <a:prstGeom prst="line">
              <a:avLst/>
            </a:prstGeom>
            <a:noFill/>
            <a:ln w="7938" cap="flat">
              <a:solidFill>
                <a:srgbClr val="00000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4" name="Rectangle 61">
              <a:extLst>
                <a:ext uri="{FF2B5EF4-FFF2-40B4-BE49-F238E27FC236}">
                  <a16:creationId xmlns:a16="http://schemas.microsoft.com/office/drawing/2014/main" id="{5F913F14-F6F9-40A1-984D-DA378430004D}"/>
                </a:ext>
              </a:extLst>
            </p:cNvPr>
            <p:cNvSpPr>
              <a:spLocks noChangeArrowheads="1"/>
            </p:cNvSpPr>
            <p:nvPr/>
          </p:nvSpPr>
          <p:spPr bwMode="auto">
            <a:xfrm>
              <a:off x="3805238" y="4241800"/>
              <a:ext cx="388938" cy="153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Arial" panose="020B0604020202020204" pitchFamily="34" charset="0"/>
                </a:rPr>
                <a:t>2010</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65" name="Line 62">
              <a:extLst>
                <a:ext uri="{FF2B5EF4-FFF2-40B4-BE49-F238E27FC236}">
                  <a16:creationId xmlns:a16="http://schemas.microsoft.com/office/drawing/2014/main" id="{86C067D9-B27A-4751-9EB2-39BC47DD585D}"/>
                </a:ext>
              </a:extLst>
            </p:cNvPr>
            <p:cNvSpPr>
              <a:spLocks noChangeShapeType="1"/>
            </p:cNvSpPr>
            <p:nvPr/>
          </p:nvSpPr>
          <p:spPr bwMode="auto">
            <a:xfrm>
              <a:off x="5421313" y="4175125"/>
              <a:ext cx="0" cy="44450"/>
            </a:xfrm>
            <a:prstGeom prst="line">
              <a:avLst/>
            </a:prstGeom>
            <a:noFill/>
            <a:ln w="7938" cap="flat">
              <a:solidFill>
                <a:srgbClr val="00000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6" name="Rectangle 63">
              <a:extLst>
                <a:ext uri="{FF2B5EF4-FFF2-40B4-BE49-F238E27FC236}">
                  <a16:creationId xmlns:a16="http://schemas.microsoft.com/office/drawing/2014/main" id="{55AE93C4-B2A3-4EE8-954D-77740902C0C1}"/>
                </a:ext>
              </a:extLst>
            </p:cNvPr>
            <p:cNvSpPr>
              <a:spLocks noChangeArrowheads="1"/>
            </p:cNvSpPr>
            <p:nvPr/>
          </p:nvSpPr>
          <p:spPr bwMode="auto">
            <a:xfrm>
              <a:off x="5264150" y="4241800"/>
              <a:ext cx="388938" cy="153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Arial" panose="020B0604020202020204" pitchFamily="34" charset="0"/>
                </a:rPr>
                <a:t>2015</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67" name="Line 64">
              <a:extLst>
                <a:ext uri="{FF2B5EF4-FFF2-40B4-BE49-F238E27FC236}">
                  <a16:creationId xmlns:a16="http://schemas.microsoft.com/office/drawing/2014/main" id="{0FDC00D7-7ED8-4932-9B24-81944908D845}"/>
                </a:ext>
              </a:extLst>
            </p:cNvPr>
            <p:cNvSpPr>
              <a:spLocks noChangeShapeType="1"/>
            </p:cNvSpPr>
            <p:nvPr/>
          </p:nvSpPr>
          <p:spPr bwMode="auto">
            <a:xfrm>
              <a:off x="6880225" y="4175125"/>
              <a:ext cx="0" cy="44450"/>
            </a:xfrm>
            <a:prstGeom prst="line">
              <a:avLst/>
            </a:prstGeom>
            <a:noFill/>
            <a:ln w="7938" cap="flat">
              <a:solidFill>
                <a:srgbClr val="00000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8" name="Rectangle 65">
              <a:extLst>
                <a:ext uri="{FF2B5EF4-FFF2-40B4-BE49-F238E27FC236}">
                  <a16:creationId xmlns:a16="http://schemas.microsoft.com/office/drawing/2014/main" id="{C2B1B031-3607-404E-BE49-2E3325BD63CF}"/>
                </a:ext>
              </a:extLst>
            </p:cNvPr>
            <p:cNvSpPr>
              <a:spLocks noChangeArrowheads="1"/>
            </p:cNvSpPr>
            <p:nvPr/>
          </p:nvSpPr>
          <p:spPr bwMode="auto">
            <a:xfrm>
              <a:off x="6721475" y="4241800"/>
              <a:ext cx="388938" cy="153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Arial" panose="020B0604020202020204" pitchFamily="34" charset="0"/>
                </a:rPr>
                <a:t>2020</a:t>
              </a:r>
              <a:endParaRPr kumimoji="0" lang="en-US" altLang="en-US" sz="1800" b="0" i="0" u="none" strike="noStrike" cap="none" normalizeH="0" baseline="0">
                <a:ln>
                  <a:noFill/>
                </a:ln>
                <a:solidFill>
                  <a:schemeClr val="tx1"/>
                </a:solidFill>
                <a:effectLst/>
                <a:latin typeface="Arial" panose="020B0604020202020204" pitchFamily="34" charset="0"/>
              </a:endParaRPr>
            </a:p>
          </p:txBody>
        </p:sp>
      </p:grpSp>
      <p:sp>
        <p:nvSpPr>
          <p:cNvPr id="73" name="Slide Number Placeholder 72">
            <a:extLst>
              <a:ext uri="{FF2B5EF4-FFF2-40B4-BE49-F238E27FC236}">
                <a16:creationId xmlns:a16="http://schemas.microsoft.com/office/drawing/2014/main" id="{CF3AAB97-1E3F-4537-83D1-AF5EE008B4CC}"/>
              </a:ext>
            </a:extLst>
          </p:cNvPr>
          <p:cNvSpPr>
            <a:spLocks noGrp="1"/>
          </p:cNvSpPr>
          <p:nvPr>
            <p:ph type="sldNum" sz="quarter" idx="7"/>
          </p:nvPr>
        </p:nvSpPr>
        <p:spPr/>
        <p:txBody>
          <a:bodyPr/>
          <a:lstStyle/>
          <a:p>
            <a:pPr marL="38100">
              <a:spcBef>
                <a:spcPts val="65"/>
              </a:spcBef>
            </a:pPr>
            <a:fld id="{81D60167-4931-47E6-BA6A-407CBD079E47}" type="slidenum">
              <a:rPr lang="en-US" smtClean="0">
                <a:latin typeface="FuturaPT-Demi"/>
                <a:cs typeface="FuturaPT-Demi"/>
              </a:rPr>
              <a:pPr marL="38100">
                <a:spcBef>
                  <a:spcPts val="65"/>
                </a:spcBef>
              </a:pPr>
              <a:t>43</a:t>
            </a:fld>
            <a:r>
              <a:rPr lang="en-US" b="1">
                <a:latin typeface="FuturaPT-Demi"/>
                <a:cs typeface="FuturaPT-Demi"/>
              </a:rPr>
              <a:t>  </a:t>
            </a:r>
            <a:r>
              <a:rPr lang="en-US"/>
              <a:t>|  </a:t>
            </a:r>
            <a:r>
              <a:rPr lang="en-US" spc="-10"/>
              <a:t>World </a:t>
            </a:r>
            <a:r>
              <a:rPr lang="en-US" spc="-5"/>
              <a:t>Development </a:t>
            </a:r>
            <a:r>
              <a:rPr lang="en-US" spc="-10"/>
              <a:t>Report</a:t>
            </a:r>
            <a:r>
              <a:rPr lang="en-US" spc="80"/>
              <a:t> </a:t>
            </a:r>
            <a:r>
              <a:rPr lang="en-US" spc="-10"/>
              <a:t>2020</a:t>
            </a:r>
            <a:endParaRPr lang="en-US" spc="-10" dirty="0"/>
          </a:p>
        </p:txBody>
      </p:sp>
    </p:spTree>
    <p:extLst>
      <p:ext uri="{BB962C8B-B14F-4D97-AF65-F5344CB8AC3E}">
        <p14:creationId xmlns:p14="http://schemas.microsoft.com/office/powerpoint/2010/main" val="77371270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09690E-BC5B-4EE1-9B64-526F210463FC}"/>
              </a:ext>
            </a:extLst>
          </p:cNvPr>
          <p:cNvSpPr>
            <a:spLocks noGrp="1"/>
          </p:cNvSpPr>
          <p:nvPr>
            <p:ph type="title"/>
          </p:nvPr>
        </p:nvSpPr>
        <p:spPr/>
        <p:txBody>
          <a:bodyPr/>
          <a:lstStyle/>
          <a:p>
            <a:r>
              <a:rPr lang="en-US" dirty="0"/>
              <a:t>Tariffs and DPOs</a:t>
            </a:r>
          </a:p>
        </p:txBody>
      </p:sp>
      <p:graphicFrame>
        <p:nvGraphicFramePr>
          <p:cNvPr id="5" name="Table 4">
            <a:extLst>
              <a:ext uri="{FF2B5EF4-FFF2-40B4-BE49-F238E27FC236}">
                <a16:creationId xmlns:a16="http://schemas.microsoft.com/office/drawing/2014/main" id="{59150B12-A726-4050-A583-4D2831EFC04C}"/>
              </a:ext>
            </a:extLst>
          </p:cNvPr>
          <p:cNvGraphicFramePr>
            <a:graphicFrameLocks noGrp="1"/>
          </p:cNvGraphicFramePr>
          <p:nvPr/>
        </p:nvGraphicFramePr>
        <p:xfrm>
          <a:off x="934490" y="1755803"/>
          <a:ext cx="2162175" cy="1864519"/>
        </p:xfrm>
        <a:graphic>
          <a:graphicData uri="http://schemas.openxmlformats.org/drawingml/2006/table">
            <a:tbl>
              <a:tblPr/>
              <a:tblGrid>
                <a:gridCol w="1266825">
                  <a:extLst>
                    <a:ext uri="{9D8B030D-6E8A-4147-A177-3AD203B41FA5}">
                      <a16:colId xmlns:a16="http://schemas.microsoft.com/office/drawing/2014/main" val="1928031268"/>
                    </a:ext>
                  </a:extLst>
                </a:gridCol>
                <a:gridCol w="895350">
                  <a:extLst>
                    <a:ext uri="{9D8B030D-6E8A-4147-A177-3AD203B41FA5}">
                      <a16:colId xmlns:a16="http://schemas.microsoft.com/office/drawing/2014/main" val="3175807807"/>
                    </a:ext>
                  </a:extLst>
                </a:gridCol>
              </a:tblGrid>
              <a:tr h="142875">
                <a:tc>
                  <a:txBody>
                    <a:bodyPr/>
                    <a:lstStyle/>
                    <a:p>
                      <a:pPr algn="l" fontAlgn="b"/>
                      <a:r>
                        <a:rPr lang="en-US" sz="800" b="0" i="0" u="none" strike="noStrike">
                          <a:solidFill>
                            <a:srgbClr val="000000"/>
                          </a:solidFill>
                          <a:effectLst/>
                          <a:latin typeface="Calibri" panose="020F0502020204030204" pitchFamily="34" charset="0"/>
                        </a:rPr>
                        <a:t>Country Name</a:t>
                      </a:r>
                    </a:p>
                  </a:txBody>
                  <a:tcPr marL="7144" marR="7144" marT="7144"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Calibri" panose="020F0502020204030204" pitchFamily="34" charset="0"/>
                        </a:rPr>
                        <a:t>Most recent year</a:t>
                      </a:r>
                    </a:p>
                  </a:txBody>
                  <a:tcPr marL="7144" marR="7144" marT="7144"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78936947"/>
                  </a:ext>
                </a:extLst>
              </a:tr>
              <a:tr h="142875">
                <a:tc>
                  <a:txBody>
                    <a:bodyPr/>
                    <a:lstStyle/>
                    <a:p>
                      <a:pPr algn="l" fontAlgn="b"/>
                      <a:r>
                        <a:rPr lang="en-US" sz="800" b="0" i="0" u="none" strike="noStrike">
                          <a:solidFill>
                            <a:srgbClr val="000000"/>
                          </a:solidFill>
                          <a:effectLst/>
                          <a:latin typeface="Calibri" panose="020F0502020204030204" pitchFamily="34" charset="0"/>
                        </a:rPr>
                        <a:t>Bahamas, The</a:t>
                      </a:r>
                    </a:p>
                  </a:txBody>
                  <a:tcPr marL="7144" marR="7144" marT="7144"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r" fontAlgn="b"/>
                      <a:r>
                        <a:rPr lang="en-US" sz="800" b="0" i="0" u="none" strike="noStrike">
                          <a:solidFill>
                            <a:srgbClr val="000000"/>
                          </a:solidFill>
                          <a:effectLst/>
                          <a:latin typeface="Calibri" panose="020F0502020204030204" pitchFamily="34" charset="0"/>
                        </a:rPr>
                        <a:t>26.8</a:t>
                      </a:r>
                    </a:p>
                  </a:txBody>
                  <a:tcPr marL="7144" marR="7144" marT="7144" marB="0" anchor="b">
                    <a:lnL>
                      <a:noFill/>
                    </a:lnL>
                    <a:lnR>
                      <a:noFill/>
                    </a:lnR>
                    <a:lnT w="635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3962712194"/>
                  </a:ext>
                </a:extLst>
              </a:tr>
              <a:tr h="142875">
                <a:tc>
                  <a:txBody>
                    <a:bodyPr/>
                    <a:lstStyle/>
                    <a:p>
                      <a:pPr algn="l" fontAlgn="b"/>
                      <a:r>
                        <a:rPr lang="en-US" sz="800" b="0" i="0" u="none" strike="noStrike">
                          <a:solidFill>
                            <a:srgbClr val="000000"/>
                          </a:solidFill>
                          <a:effectLst/>
                          <a:latin typeface="Calibri" panose="020F0502020204030204" pitchFamily="34" charset="0"/>
                        </a:rPr>
                        <a:t>Cayman Islands</a:t>
                      </a:r>
                    </a:p>
                  </a:txBody>
                  <a:tcPr marL="7144" marR="7144" marT="7144" marB="0" anchor="b">
                    <a:lnL>
                      <a:noFill/>
                    </a:lnL>
                    <a:lnR>
                      <a:noFill/>
                    </a:lnR>
                    <a:lnT>
                      <a:noFill/>
                    </a:lnT>
                    <a:lnB>
                      <a:noFill/>
                    </a:lnB>
                  </a:tcPr>
                </a:tc>
                <a:tc>
                  <a:txBody>
                    <a:bodyPr/>
                    <a:lstStyle/>
                    <a:p>
                      <a:pPr algn="r" fontAlgn="b"/>
                      <a:r>
                        <a:rPr lang="en-US" sz="800" b="0" i="0" u="none" strike="noStrike">
                          <a:solidFill>
                            <a:srgbClr val="000000"/>
                          </a:solidFill>
                          <a:effectLst/>
                          <a:latin typeface="Calibri" panose="020F0502020204030204" pitchFamily="34" charset="0"/>
                        </a:rPr>
                        <a:t>23.0</a:t>
                      </a:r>
                    </a:p>
                  </a:txBody>
                  <a:tcPr marL="7144" marR="7144" marT="7144" marB="0" anchor="b">
                    <a:lnL>
                      <a:noFill/>
                    </a:lnL>
                    <a:lnR>
                      <a:noFill/>
                    </a:lnR>
                    <a:lnT>
                      <a:noFill/>
                    </a:lnT>
                    <a:lnB>
                      <a:noFill/>
                    </a:lnB>
                  </a:tcPr>
                </a:tc>
                <a:extLst>
                  <a:ext uri="{0D108BD9-81ED-4DB2-BD59-A6C34878D82A}">
                    <a16:rowId xmlns:a16="http://schemas.microsoft.com/office/drawing/2014/main" val="537167385"/>
                  </a:ext>
                </a:extLst>
              </a:tr>
              <a:tr h="142875">
                <a:tc>
                  <a:txBody>
                    <a:bodyPr/>
                    <a:lstStyle/>
                    <a:p>
                      <a:pPr algn="l" fontAlgn="b"/>
                      <a:r>
                        <a:rPr lang="en-US" sz="800" b="0" i="0" u="none" strike="noStrike" dirty="0">
                          <a:solidFill>
                            <a:srgbClr val="000000"/>
                          </a:solidFill>
                          <a:effectLst/>
                          <a:latin typeface="Calibri" panose="020F0502020204030204" pitchFamily="34" charset="0"/>
                        </a:rPr>
                        <a:t>Iran, Islamic Rep.</a:t>
                      </a:r>
                    </a:p>
                  </a:txBody>
                  <a:tcPr marL="7144" marR="7144" marT="7144" marB="0" anchor="b">
                    <a:lnL>
                      <a:noFill/>
                    </a:lnL>
                    <a:lnR>
                      <a:noFill/>
                    </a:lnR>
                    <a:lnT>
                      <a:noFill/>
                    </a:lnT>
                    <a:lnB>
                      <a:noFill/>
                    </a:lnB>
                  </a:tcPr>
                </a:tc>
                <a:tc>
                  <a:txBody>
                    <a:bodyPr/>
                    <a:lstStyle/>
                    <a:p>
                      <a:pPr algn="r" fontAlgn="b"/>
                      <a:r>
                        <a:rPr lang="en-US" sz="800" b="0" i="0" u="none" strike="noStrike">
                          <a:solidFill>
                            <a:srgbClr val="000000"/>
                          </a:solidFill>
                          <a:effectLst/>
                          <a:latin typeface="Calibri" panose="020F0502020204030204" pitchFamily="34" charset="0"/>
                        </a:rPr>
                        <a:t>20.9</a:t>
                      </a:r>
                    </a:p>
                  </a:txBody>
                  <a:tcPr marL="7144" marR="7144" marT="7144" marB="0" anchor="b">
                    <a:lnL>
                      <a:noFill/>
                    </a:lnL>
                    <a:lnR>
                      <a:noFill/>
                    </a:lnR>
                    <a:lnT>
                      <a:noFill/>
                    </a:lnT>
                    <a:lnB>
                      <a:noFill/>
                    </a:lnB>
                  </a:tcPr>
                </a:tc>
                <a:extLst>
                  <a:ext uri="{0D108BD9-81ED-4DB2-BD59-A6C34878D82A}">
                    <a16:rowId xmlns:a16="http://schemas.microsoft.com/office/drawing/2014/main" val="1578826624"/>
                  </a:ext>
                </a:extLst>
              </a:tr>
              <a:tr h="142875">
                <a:tc>
                  <a:txBody>
                    <a:bodyPr/>
                    <a:lstStyle/>
                    <a:p>
                      <a:pPr algn="l" fontAlgn="b"/>
                      <a:r>
                        <a:rPr lang="en-US" sz="800" b="0" i="0" u="none" strike="noStrike">
                          <a:solidFill>
                            <a:srgbClr val="000000"/>
                          </a:solidFill>
                          <a:effectLst/>
                          <a:latin typeface="Calibri" panose="020F0502020204030204" pitchFamily="34" charset="0"/>
                        </a:rPr>
                        <a:t>Bermuda</a:t>
                      </a:r>
                    </a:p>
                  </a:txBody>
                  <a:tcPr marL="7144" marR="7144" marT="7144" marB="0" anchor="b">
                    <a:lnL>
                      <a:noFill/>
                    </a:lnL>
                    <a:lnR>
                      <a:noFill/>
                    </a:lnR>
                    <a:lnT>
                      <a:noFill/>
                    </a:lnT>
                    <a:lnB>
                      <a:noFill/>
                    </a:lnB>
                  </a:tcPr>
                </a:tc>
                <a:tc>
                  <a:txBody>
                    <a:bodyPr/>
                    <a:lstStyle/>
                    <a:p>
                      <a:pPr algn="r" fontAlgn="b"/>
                      <a:r>
                        <a:rPr lang="en-US" sz="800" b="0" i="0" u="none" strike="noStrike">
                          <a:solidFill>
                            <a:srgbClr val="000000"/>
                          </a:solidFill>
                          <a:effectLst/>
                          <a:latin typeface="Calibri" panose="020F0502020204030204" pitchFamily="34" charset="0"/>
                        </a:rPr>
                        <a:t>19.9</a:t>
                      </a:r>
                    </a:p>
                  </a:txBody>
                  <a:tcPr marL="7144" marR="7144" marT="7144" marB="0" anchor="b">
                    <a:lnL>
                      <a:noFill/>
                    </a:lnL>
                    <a:lnR>
                      <a:noFill/>
                    </a:lnR>
                    <a:lnT>
                      <a:noFill/>
                    </a:lnT>
                    <a:lnB>
                      <a:noFill/>
                    </a:lnB>
                  </a:tcPr>
                </a:tc>
                <a:extLst>
                  <a:ext uri="{0D108BD9-81ED-4DB2-BD59-A6C34878D82A}">
                    <a16:rowId xmlns:a16="http://schemas.microsoft.com/office/drawing/2014/main" val="1884203628"/>
                  </a:ext>
                </a:extLst>
              </a:tr>
              <a:tr h="142875">
                <a:tc>
                  <a:txBody>
                    <a:bodyPr/>
                    <a:lstStyle/>
                    <a:p>
                      <a:pPr algn="l" fontAlgn="b"/>
                      <a:r>
                        <a:rPr lang="en-US" sz="800" b="0" i="0" u="none" strike="noStrike" dirty="0">
                          <a:solidFill>
                            <a:srgbClr val="000000"/>
                          </a:solidFill>
                          <a:effectLst/>
                          <a:latin typeface="Calibri" panose="020F0502020204030204" pitchFamily="34" charset="0"/>
                        </a:rPr>
                        <a:t>Djibouti*</a:t>
                      </a:r>
                    </a:p>
                  </a:txBody>
                  <a:tcPr marL="7144" marR="7144" marT="7144" marB="0" anchor="b">
                    <a:lnL>
                      <a:noFill/>
                    </a:lnL>
                    <a:lnR>
                      <a:noFill/>
                    </a:lnR>
                    <a:lnT>
                      <a:noFill/>
                    </a:lnT>
                    <a:lnB>
                      <a:noFill/>
                    </a:lnB>
                  </a:tcPr>
                </a:tc>
                <a:tc>
                  <a:txBody>
                    <a:bodyPr/>
                    <a:lstStyle/>
                    <a:p>
                      <a:pPr algn="r" fontAlgn="b"/>
                      <a:r>
                        <a:rPr lang="en-US" sz="800" b="0" i="0" u="none" strike="noStrike">
                          <a:solidFill>
                            <a:srgbClr val="000000"/>
                          </a:solidFill>
                          <a:effectLst/>
                          <a:latin typeface="Calibri" panose="020F0502020204030204" pitchFamily="34" charset="0"/>
                        </a:rPr>
                        <a:t>18.9</a:t>
                      </a:r>
                    </a:p>
                  </a:txBody>
                  <a:tcPr marL="7144" marR="7144" marT="7144" marB="0" anchor="b">
                    <a:lnL>
                      <a:noFill/>
                    </a:lnL>
                    <a:lnR>
                      <a:noFill/>
                    </a:lnR>
                    <a:lnT>
                      <a:noFill/>
                    </a:lnT>
                    <a:lnB>
                      <a:noFill/>
                    </a:lnB>
                  </a:tcPr>
                </a:tc>
                <a:extLst>
                  <a:ext uri="{0D108BD9-81ED-4DB2-BD59-A6C34878D82A}">
                    <a16:rowId xmlns:a16="http://schemas.microsoft.com/office/drawing/2014/main" val="1964654561"/>
                  </a:ext>
                </a:extLst>
              </a:tr>
              <a:tr h="142875">
                <a:tc>
                  <a:txBody>
                    <a:bodyPr/>
                    <a:lstStyle/>
                    <a:p>
                      <a:pPr algn="l" fontAlgn="b"/>
                      <a:r>
                        <a:rPr lang="en-US" sz="800" b="0" i="0" u="none" strike="noStrike" dirty="0">
                          <a:solidFill>
                            <a:srgbClr val="000000"/>
                          </a:solidFill>
                          <a:effectLst/>
                          <a:latin typeface="Calibri" panose="020F0502020204030204" pitchFamily="34" charset="0"/>
                        </a:rPr>
                        <a:t>Cameroon*</a:t>
                      </a:r>
                    </a:p>
                  </a:txBody>
                  <a:tcPr marL="7144" marR="7144" marT="7144" marB="0" anchor="b">
                    <a:lnL>
                      <a:noFill/>
                    </a:lnL>
                    <a:lnR>
                      <a:noFill/>
                    </a:lnR>
                    <a:lnT>
                      <a:noFill/>
                    </a:lnT>
                    <a:lnB>
                      <a:noFill/>
                    </a:lnB>
                  </a:tcPr>
                </a:tc>
                <a:tc>
                  <a:txBody>
                    <a:bodyPr/>
                    <a:lstStyle/>
                    <a:p>
                      <a:pPr algn="r" fontAlgn="b"/>
                      <a:r>
                        <a:rPr lang="en-US" sz="800" b="0" i="0" u="none" strike="noStrike">
                          <a:solidFill>
                            <a:srgbClr val="000000"/>
                          </a:solidFill>
                          <a:effectLst/>
                          <a:latin typeface="Calibri" panose="020F0502020204030204" pitchFamily="34" charset="0"/>
                        </a:rPr>
                        <a:t>18.9</a:t>
                      </a:r>
                    </a:p>
                  </a:txBody>
                  <a:tcPr marL="7144" marR="7144" marT="7144" marB="0" anchor="b">
                    <a:lnL>
                      <a:noFill/>
                    </a:lnL>
                    <a:lnR>
                      <a:noFill/>
                    </a:lnR>
                    <a:lnT>
                      <a:noFill/>
                    </a:lnT>
                    <a:lnB>
                      <a:noFill/>
                    </a:lnB>
                  </a:tcPr>
                </a:tc>
                <a:extLst>
                  <a:ext uri="{0D108BD9-81ED-4DB2-BD59-A6C34878D82A}">
                    <a16:rowId xmlns:a16="http://schemas.microsoft.com/office/drawing/2014/main" val="3654573540"/>
                  </a:ext>
                </a:extLst>
              </a:tr>
              <a:tr h="142875">
                <a:tc>
                  <a:txBody>
                    <a:bodyPr/>
                    <a:lstStyle/>
                    <a:p>
                      <a:pPr algn="l" fontAlgn="b"/>
                      <a:r>
                        <a:rPr lang="en-US" sz="800" b="0" i="0" u="none" strike="noStrike" dirty="0">
                          <a:solidFill>
                            <a:srgbClr val="000000"/>
                          </a:solidFill>
                          <a:effectLst/>
                          <a:latin typeface="Calibri" panose="020F0502020204030204" pitchFamily="34" charset="0"/>
                        </a:rPr>
                        <a:t>Gabon*</a:t>
                      </a:r>
                    </a:p>
                  </a:txBody>
                  <a:tcPr marL="7144" marR="7144" marT="7144" marB="0" anchor="b">
                    <a:lnL>
                      <a:noFill/>
                    </a:lnL>
                    <a:lnR>
                      <a:noFill/>
                    </a:lnR>
                    <a:lnT>
                      <a:noFill/>
                    </a:lnT>
                    <a:lnB>
                      <a:noFill/>
                    </a:lnB>
                  </a:tcPr>
                </a:tc>
                <a:tc>
                  <a:txBody>
                    <a:bodyPr/>
                    <a:lstStyle/>
                    <a:p>
                      <a:pPr algn="r" fontAlgn="b"/>
                      <a:r>
                        <a:rPr lang="en-US" sz="800" b="0" i="0" u="none" strike="noStrike">
                          <a:solidFill>
                            <a:srgbClr val="000000"/>
                          </a:solidFill>
                          <a:effectLst/>
                          <a:latin typeface="Calibri" panose="020F0502020204030204" pitchFamily="34" charset="0"/>
                        </a:rPr>
                        <a:t>18.9</a:t>
                      </a:r>
                    </a:p>
                  </a:txBody>
                  <a:tcPr marL="7144" marR="7144" marT="7144" marB="0" anchor="b">
                    <a:lnL>
                      <a:noFill/>
                    </a:lnL>
                    <a:lnR>
                      <a:noFill/>
                    </a:lnR>
                    <a:lnT>
                      <a:noFill/>
                    </a:lnT>
                    <a:lnB>
                      <a:noFill/>
                    </a:lnB>
                  </a:tcPr>
                </a:tc>
                <a:extLst>
                  <a:ext uri="{0D108BD9-81ED-4DB2-BD59-A6C34878D82A}">
                    <a16:rowId xmlns:a16="http://schemas.microsoft.com/office/drawing/2014/main" val="569368867"/>
                  </a:ext>
                </a:extLst>
              </a:tr>
              <a:tr h="142875">
                <a:tc>
                  <a:txBody>
                    <a:bodyPr/>
                    <a:lstStyle/>
                    <a:p>
                      <a:pPr algn="l" fontAlgn="b"/>
                      <a:r>
                        <a:rPr lang="en-US" sz="800" b="0" i="0" u="none" strike="noStrike" dirty="0">
                          <a:solidFill>
                            <a:srgbClr val="000000"/>
                          </a:solidFill>
                          <a:effectLst/>
                          <a:latin typeface="Calibri" panose="020F0502020204030204" pitchFamily="34" charset="0"/>
                        </a:rPr>
                        <a:t>Chad*</a:t>
                      </a:r>
                    </a:p>
                  </a:txBody>
                  <a:tcPr marL="7144" marR="7144" marT="7144" marB="0" anchor="b">
                    <a:lnL>
                      <a:noFill/>
                    </a:lnL>
                    <a:lnR>
                      <a:noFill/>
                    </a:lnR>
                    <a:lnT>
                      <a:noFill/>
                    </a:lnT>
                    <a:lnB>
                      <a:noFill/>
                    </a:lnB>
                  </a:tcPr>
                </a:tc>
                <a:tc>
                  <a:txBody>
                    <a:bodyPr/>
                    <a:lstStyle/>
                    <a:p>
                      <a:pPr algn="r" fontAlgn="b"/>
                      <a:r>
                        <a:rPr lang="en-US" sz="800" b="0" i="0" u="none" strike="noStrike">
                          <a:solidFill>
                            <a:srgbClr val="000000"/>
                          </a:solidFill>
                          <a:effectLst/>
                          <a:latin typeface="Calibri" panose="020F0502020204030204" pitchFamily="34" charset="0"/>
                        </a:rPr>
                        <a:t>18.2</a:t>
                      </a:r>
                    </a:p>
                  </a:txBody>
                  <a:tcPr marL="7144" marR="7144" marT="7144" marB="0" anchor="b">
                    <a:lnL>
                      <a:noFill/>
                    </a:lnL>
                    <a:lnR>
                      <a:noFill/>
                    </a:lnR>
                    <a:lnT>
                      <a:noFill/>
                    </a:lnT>
                    <a:lnB>
                      <a:noFill/>
                    </a:lnB>
                  </a:tcPr>
                </a:tc>
                <a:extLst>
                  <a:ext uri="{0D108BD9-81ED-4DB2-BD59-A6C34878D82A}">
                    <a16:rowId xmlns:a16="http://schemas.microsoft.com/office/drawing/2014/main" val="2516450359"/>
                  </a:ext>
                </a:extLst>
              </a:tr>
              <a:tr h="142875">
                <a:tc>
                  <a:txBody>
                    <a:bodyPr/>
                    <a:lstStyle/>
                    <a:p>
                      <a:pPr algn="l" fontAlgn="b"/>
                      <a:r>
                        <a:rPr lang="en-US" sz="800" b="0" i="0" u="none" strike="noStrike" dirty="0">
                          <a:solidFill>
                            <a:srgbClr val="000000"/>
                          </a:solidFill>
                          <a:effectLst/>
                          <a:latin typeface="Calibri" panose="020F0502020204030204" pitchFamily="34" charset="0"/>
                        </a:rPr>
                        <a:t>Ethiopia*</a:t>
                      </a:r>
                    </a:p>
                  </a:txBody>
                  <a:tcPr marL="7144" marR="7144" marT="7144" marB="0" anchor="b">
                    <a:lnL>
                      <a:noFill/>
                    </a:lnL>
                    <a:lnR>
                      <a:noFill/>
                    </a:lnR>
                    <a:lnT>
                      <a:noFill/>
                    </a:lnT>
                    <a:lnB>
                      <a:noFill/>
                    </a:lnB>
                  </a:tcPr>
                </a:tc>
                <a:tc>
                  <a:txBody>
                    <a:bodyPr/>
                    <a:lstStyle/>
                    <a:p>
                      <a:pPr algn="r" fontAlgn="b"/>
                      <a:r>
                        <a:rPr lang="en-US" sz="800" b="0" i="0" u="none" strike="noStrike">
                          <a:solidFill>
                            <a:srgbClr val="000000"/>
                          </a:solidFill>
                          <a:effectLst/>
                          <a:latin typeface="Calibri" panose="020F0502020204030204" pitchFamily="34" charset="0"/>
                        </a:rPr>
                        <a:t>17.9</a:t>
                      </a:r>
                    </a:p>
                  </a:txBody>
                  <a:tcPr marL="7144" marR="7144" marT="7144" marB="0" anchor="b">
                    <a:lnL>
                      <a:noFill/>
                    </a:lnL>
                    <a:lnR>
                      <a:noFill/>
                    </a:lnR>
                    <a:lnT>
                      <a:noFill/>
                    </a:lnT>
                    <a:lnB>
                      <a:noFill/>
                    </a:lnB>
                  </a:tcPr>
                </a:tc>
                <a:extLst>
                  <a:ext uri="{0D108BD9-81ED-4DB2-BD59-A6C34878D82A}">
                    <a16:rowId xmlns:a16="http://schemas.microsoft.com/office/drawing/2014/main" val="2255654001"/>
                  </a:ext>
                </a:extLst>
              </a:tr>
              <a:tr h="142875">
                <a:tc>
                  <a:txBody>
                    <a:bodyPr/>
                    <a:lstStyle/>
                    <a:p>
                      <a:pPr algn="l" fontAlgn="b"/>
                      <a:r>
                        <a:rPr lang="en-US" sz="800" b="0" i="0" u="none" strike="noStrike" dirty="0">
                          <a:solidFill>
                            <a:srgbClr val="000000"/>
                          </a:solidFill>
                          <a:effectLst/>
                          <a:latin typeface="Calibri" panose="020F0502020204030204" pitchFamily="34" charset="0"/>
                        </a:rPr>
                        <a:t>Central African Republic*</a:t>
                      </a:r>
                    </a:p>
                  </a:txBody>
                  <a:tcPr marL="7144" marR="7144" marT="7144" marB="0" anchor="b">
                    <a:lnL>
                      <a:noFill/>
                    </a:lnL>
                    <a:lnR>
                      <a:noFill/>
                    </a:lnR>
                    <a:lnT>
                      <a:noFill/>
                    </a:lnT>
                    <a:lnB>
                      <a:noFill/>
                    </a:lnB>
                  </a:tcPr>
                </a:tc>
                <a:tc>
                  <a:txBody>
                    <a:bodyPr/>
                    <a:lstStyle/>
                    <a:p>
                      <a:pPr algn="r" fontAlgn="b"/>
                      <a:r>
                        <a:rPr lang="en-US" sz="800" b="0" i="0" u="none" strike="noStrike">
                          <a:solidFill>
                            <a:srgbClr val="000000"/>
                          </a:solidFill>
                          <a:effectLst/>
                          <a:latin typeface="Calibri" panose="020F0502020204030204" pitchFamily="34" charset="0"/>
                        </a:rPr>
                        <a:t>16.0</a:t>
                      </a:r>
                    </a:p>
                  </a:txBody>
                  <a:tcPr marL="7144" marR="7144" marT="7144" marB="0" anchor="b">
                    <a:lnL>
                      <a:noFill/>
                    </a:lnL>
                    <a:lnR>
                      <a:noFill/>
                    </a:lnR>
                    <a:lnT>
                      <a:noFill/>
                    </a:lnT>
                    <a:lnB>
                      <a:noFill/>
                    </a:lnB>
                  </a:tcPr>
                </a:tc>
                <a:extLst>
                  <a:ext uri="{0D108BD9-81ED-4DB2-BD59-A6C34878D82A}">
                    <a16:rowId xmlns:a16="http://schemas.microsoft.com/office/drawing/2014/main" val="3680586216"/>
                  </a:ext>
                </a:extLst>
              </a:tr>
              <a:tr h="142875">
                <a:tc>
                  <a:txBody>
                    <a:bodyPr/>
                    <a:lstStyle/>
                    <a:p>
                      <a:pPr algn="l" fontAlgn="b"/>
                      <a:r>
                        <a:rPr lang="en-US" sz="800" b="0" i="0" u="none" strike="noStrike" dirty="0">
                          <a:solidFill>
                            <a:srgbClr val="000000"/>
                          </a:solidFill>
                          <a:effectLst/>
                          <a:latin typeface="Calibri" panose="020F0502020204030204" pitchFamily="34" charset="0"/>
                        </a:rPr>
                        <a:t>Gambia, The*</a:t>
                      </a:r>
                    </a:p>
                  </a:txBody>
                  <a:tcPr marL="7144" marR="7144" marT="7144" marB="0" anchor="b">
                    <a:lnL>
                      <a:noFill/>
                    </a:lnL>
                    <a:lnR>
                      <a:noFill/>
                    </a:lnR>
                    <a:lnT>
                      <a:noFill/>
                    </a:lnT>
                    <a:lnB>
                      <a:noFill/>
                    </a:lnB>
                  </a:tcPr>
                </a:tc>
                <a:tc>
                  <a:txBody>
                    <a:bodyPr/>
                    <a:lstStyle/>
                    <a:p>
                      <a:pPr algn="r" fontAlgn="b"/>
                      <a:r>
                        <a:rPr lang="en-US" sz="800" b="0" i="0" u="none" strike="noStrike">
                          <a:solidFill>
                            <a:srgbClr val="000000"/>
                          </a:solidFill>
                          <a:effectLst/>
                          <a:latin typeface="Calibri" panose="020F0502020204030204" pitchFamily="34" charset="0"/>
                        </a:rPr>
                        <a:t>15.6</a:t>
                      </a:r>
                    </a:p>
                  </a:txBody>
                  <a:tcPr marL="7144" marR="7144" marT="7144" marB="0" anchor="b">
                    <a:lnL>
                      <a:noFill/>
                    </a:lnL>
                    <a:lnR>
                      <a:noFill/>
                    </a:lnR>
                    <a:lnT>
                      <a:noFill/>
                    </a:lnT>
                    <a:lnB>
                      <a:noFill/>
                    </a:lnB>
                  </a:tcPr>
                </a:tc>
                <a:extLst>
                  <a:ext uri="{0D108BD9-81ED-4DB2-BD59-A6C34878D82A}">
                    <a16:rowId xmlns:a16="http://schemas.microsoft.com/office/drawing/2014/main" val="1022618064"/>
                  </a:ext>
                </a:extLst>
              </a:tr>
              <a:tr h="150019">
                <a:tc>
                  <a:txBody>
                    <a:bodyPr/>
                    <a:lstStyle/>
                    <a:p>
                      <a:pPr algn="l" fontAlgn="b"/>
                      <a:r>
                        <a:rPr lang="en-US" sz="800" b="0" i="0" u="none" strike="noStrike">
                          <a:solidFill>
                            <a:srgbClr val="000000"/>
                          </a:solidFill>
                          <a:effectLst/>
                          <a:latin typeface="Calibri" panose="020F0502020204030204" pitchFamily="34" charset="0"/>
                        </a:rPr>
                        <a:t>Syrian Arab Republic</a:t>
                      </a:r>
                    </a:p>
                  </a:txBody>
                  <a:tcPr marL="7144" marR="7144" marT="7144" marB="0" anchor="b">
                    <a:lnL>
                      <a:noFill/>
                    </a:lnL>
                    <a:lnR>
                      <a:noFill/>
                    </a:lnR>
                    <a:lnT>
                      <a:noFill/>
                    </a:lnT>
                    <a:lnB w="25400" cap="flat" cmpd="dbl" algn="ctr">
                      <a:solidFill>
                        <a:srgbClr val="000000"/>
                      </a:solidFill>
                      <a:prstDash val="solid"/>
                      <a:round/>
                      <a:headEnd type="none" w="med" len="med"/>
                      <a:tailEnd type="none" w="med" len="med"/>
                    </a:lnB>
                  </a:tcPr>
                </a:tc>
                <a:tc>
                  <a:txBody>
                    <a:bodyPr/>
                    <a:lstStyle/>
                    <a:p>
                      <a:pPr algn="r" fontAlgn="b"/>
                      <a:r>
                        <a:rPr lang="en-US" sz="800" b="0" i="0" u="none" strike="noStrike" dirty="0">
                          <a:solidFill>
                            <a:srgbClr val="000000"/>
                          </a:solidFill>
                          <a:effectLst/>
                          <a:latin typeface="Calibri" panose="020F0502020204030204" pitchFamily="34" charset="0"/>
                        </a:rPr>
                        <a:t>15.2</a:t>
                      </a:r>
                    </a:p>
                  </a:txBody>
                  <a:tcPr marL="7144" marR="7144" marT="7144" marB="0" anchor="b">
                    <a:lnL>
                      <a:noFill/>
                    </a:lnL>
                    <a:lnR>
                      <a:noFill/>
                    </a:lnR>
                    <a:lnT>
                      <a:noFill/>
                    </a:lnT>
                    <a:lnB w="25400" cap="flat" cmpd="dbl" algn="ctr">
                      <a:solidFill>
                        <a:srgbClr val="000000"/>
                      </a:solidFill>
                      <a:prstDash val="solid"/>
                      <a:round/>
                      <a:headEnd type="none" w="med" len="med"/>
                      <a:tailEnd type="none" w="med" len="med"/>
                    </a:lnB>
                  </a:tcPr>
                </a:tc>
                <a:extLst>
                  <a:ext uri="{0D108BD9-81ED-4DB2-BD59-A6C34878D82A}">
                    <a16:rowId xmlns:a16="http://schemas.microsoft.com/office/drawing/2014/main" val="2146826172"/>
                  </a:ext>
                </a:extLst>
              </a:tr>
            </a:tbl>
          </a:graphicData>
        </a:graphic>
      </p:graphicFrame>
      <p:graphicFrame>
        <p:nvGraphicFramePr>
          <p:cNvPr id="7" name="Chart 6">
            <a:extLst>
              <a:ext uri="{FF2B5EF4-FFF2-40B4-BE49-F238E27FC236}">
                <a16:creationId xmlns:a16="http://schemas.microsoft.com/office/drawing/2014/main" id="{6C5BBF3B-C264-409C-8A66-86DBEBED90AA}"/>
              </a:ext>
            </a:extLst>
          </p:cNvPr>
          <p:cNvGraphicFramePr>
            <a:graphicFrameLocks/>
          </p:cNvGraphicFramePr>
          <p:nvPr/>
        </p:nvGraphicFramePr>
        <p:xfrm>
          <a:off x="4210225" y="1714308"/>
          <a:ext cx="3429000" cy="2057400"/>
        </p:xfrm>
        <a:graphic>
          <a:graphicData uri="http://schemas.openxmlformats.org/drawingml/2006/chart">
            <c:chart xmlns:c="http://schemas.openxmlformats.org/drawingml/2006/chart" xmlns:r="http://schemas.openxmlformats.org/officeDocument/2006/relationships" r:id="rId2"/>
          </a:graphicData>
        </a:graphic>
      </p:graphicFrame>
      <p:sp>
        <p:nvSpPr>
          <p:cNvPr id="8" name="TextBox 7">
            <a:extLst>
              <a:ext uri="{FF2B5EF4-FFF2-40B4-BE49-F238E27FC236}">
                <a16:creationId xmlns:a16="http://schemas.microsoft.com/office/drawing/2014/main" id="{B2B64710-996A-4DCE-8727-462968450D5C}"/>
              </a:ext>
            </a:extLst>
          </p:cNvPr>
          <p:cNvSpPr txBox="1"/>
          <p:nvPr/>
        </p:nvSpPr>
        <p:spPr>
          <a:xfrm>
            <a:off x="4010463" y="1173726"/>
            <a:ext cx="4504888" cy="430887"/>
          </a:xfrm>
          <a:prstGeom prst="rect">
            <a:avLst/>
          </a:prstGeom>
          <a:noFill/>
        </p:spPr>
        <p:txBody>
          <a:bodyPr wrap="square" rtlCol="0">
            <a:spAutoFit/>
          </a:bodyPr>
          <a:lstStyle/>
          <a:p>
            <a:pPr defTabSz="685800"/>
            <a:r>
              <a:rPr lang="en-US" sz="1100" dirty="0">
                <a:solidFill>
                  <a:prstClr val="black"/>
                </a:solidFill>
                <a:latin typeface="FuturaPT-Demi" panose="020B0702020204020303" pitchFamily="34" charset="0"/>
              </a:rPr>
              <a:t>Madagascar 2006 DPO: Adopt time bound action plan for customs reform and start implementation. </a:t>
            </a:r>
          </a:p>
        </p:txBody>
      </p:sp>
      <p:cxnSp>
        <p:nvCxnSpPr>
          <p:cNvPr id="10" name="Straight Connector 9">
            <a:extLst>
              <a:ext uri="{FF2B5EF4-FFF2-40B4-BE49-F238E27FC236}">
                <a16:creationId xmlns:a16="http://schemas.microsoft.com/office/drawing/2014/main" id="{33D9DAD7-00DB-43A6-8A6D-592B3140A6AF}"/>
              </a:ext>
            </a:extLst>
          </p:cNvPr>
          <p:cNvCxnSpPr>
            <a:cxnSpLocks/>
          </p:cNvCxnSpPr>
          <p:nvPr/>
        </p:nvCxnSpPr>
        <p:spPr>
          <a:xfrm flipV="1">
            <a:off x="5975059" y="2006874"/>
            <a:ext cx="0" cy="1472268"/>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1A3A1BAD-2E91-4CE9-B03D-9182AB891E57}"/>
              </a:ext>
            </a:extLst>
          </p:cNvPr>
          <p:cNvSpPr txBox="1"/>
          <p:nvPr/>
        </p:nvSpPr>
        <p:spPr>
          <a:xfrm>
            <a:off x="892423" y="1173725"/>
            <a:ext cx="2385589" cy="430887"/>
          </a:xfrm>
          <a:prstGeom prst="rect">
            <a:avLst/>
          </a:prstGeom>
          <a:noFill/>
        </p:spPr>
        <p:txBody>
          <a:bodyPr wrap="none" rtlCol="0">
            <a:spAutoFit/>
          </a:bodyPr>
          <a:lstStyle/>
          <a:p>
            <a:pPr defTabSz="685800"/>
            <a:r>
              <a:rPr lang="en-US" sz="1100" dirty="0">
                <a:solidFill>
                  <a:prstClr val="black"/>
                </a:solidFill>
                <a:latin typeface="FuturaPT-Demi" panose="020B0702020204020303" pitchFamily="34" charset="0"/>
              </a:rPr>
              <a:t>Simple Average Tariff &gt;  15%, </a:t>
            </a:r>
          </a:p>
          <a:p>
            <a:pPr defTabSz="685800"/>
            <a:r>
              <a:rPr lang="en-US" sz="1100" dirty="0">
                <a:solidFill>
                  <a:prstClr val="black"/>
                </a:solidFill>
                <a:latin typeface="FuturaPT-Demi" panose="020B0702020204020303" pitchFamily="34" charset="0"/>
              </a:rPr>
              <a:t>No DPOs had trade policy measures</a:t>
            </a:r>
          </a:p>
        </p:txBody>
      </p:sp>
      <p:sp>
        <p:nvSpPr>
          <p:cNvPr id="13" name="TextBox 12">
            <a:extLst>
              <a:ext uri="{FF2B5EF4-FFF2-40B4-BE49-F238E27FC236}">
                <a16:creationId xmlns:a16="http://schemas.microsoft.com/office/drawing/2014/main" id="{2775484B-92D7-4A2B-9FCB-2BE9421C6BDD}"/>
              </a:ext>
            </a:extLst>
          </p:cNvPr>
          <p:cNvSpPr txBox="1"/>
          <p:nvPr/>
        </p:nvSpPr>
        <p:spPr>
          <a:xfrm>
            <a:off x="892423" y="3617680"/>
            <a:ext cx="1140056" cy="415498"/>
          </a:xfrm>
          <a:prstGeom prst="rect">
            <a:avLst/>
          </a:prstGeom>
          <a:noFill/>
        </p:spPr>
        <p:txBody>
          <a:bodyPr wrap="none" rtlCol="0">
            <a:spAutoFit/>
          </a:bodyPr>
          <a:lstStyle/>
          <a:p>
            <a:pPr defTabSz="685800"/>
            <a:r>
              <a:rPr lang="en-US" sz="1050" dirty="0">
                <a:solidFill>
                  <a:prstClr val="black"/>
                </a:solidFill>
                <a:latin typeface="Calibri" panose="020F0502020204030204"/>
              </a:rPr>
              <a:t>Source: WDI</a:t>
            </a:r>
          </a:p>
          <a:p>
            <a:pPr defTabSz="685800"/>
            <a:r>
              <a:rPr lang="en-US" sz="1050" dirty="0">
                <a:solidFill>
                  <a:prstClr val="black"/>
                </a:solidFill>
                <a:latin typeface="Calibri" panose="020F0502020204030204"/>
              </a:rPr>
              <a:t>* DPO since 2005</a:t>
            </a:r>
          </a:p>
        </p:txBody>
      </p:sp>
      <p:sp>
        <p:nvSpPr>
          <p:cNvPr id="4" name="Slide Number Placeholder 3">
            <a:extLst>
              <a:ext uri="{FF2B5EF4-FFF2-40B4-BE49-F238E27FC236}">
                <a16:creationId xmlns:a16="http://schemas.microsoft.com/office/drawing/2014/main" id="{F1880F0B-CAE6-4085-8D6F-F5F66D143195}"/>
              </a:ext>
            </a:extLst>
          </p:cNvPr>
          <p:cNvSpPr>
            <a:spLocks noGrp="1"/>
          </p:cNvSpPr>
          <p:nvPr>
            <p:ph type="sldNum" sz="quarter" idx="7"/>
          </p:nvPr>
        </p:nvSpPr>
        <p:spPr/>
        <p:txBody>
          <a:bodyPr/>
          <a:lstStyle/>
          <a:p>
            <a:pPr marL="38100">
              <a:spcBef>
                <a:spcPts val="65"/>
              </a:spcBef>
            </a:pPr>
            <a:fld id="{81D60167-4931-47E6-BA6A-407CBD079E47}" type="slidenum">
              <a:rPr lang="en-US" smtClean="0">
                <a:latin typeface="FuturaPT-Demi"/>
                <a:cs typeface="FuturaPT-Demi"/>
              </a:rPr>
              <a:pPr marL="38100">
                <a:spcBef>
                  <a:spcPts val="65"/>
                </a:spcBef>
              </a:pPr>
              <a:t>44</a:t>
            </a:fld>
            <a:r>
              <a:rPr lang="en-US" b="1">
                <a:latin typeface="FuturaPT-Demi"/>
                <a:cs typeface="FuturaPT-Demi"/>
              </a:rPr>
              <a:t>  </a:t>
            </a:r>
            <a:r>
              <a:rPr lang="en-US"/>
              <a:t>|  </a:t>
            </a:r>
            <a:r>
              <a:rPr lang="en-US" spc="-10"/>
              <a:t>World </a:t>
            </a:r>
            <a:r>
              <a:rPr lang="en-US" spc="-5"/>
              <a:t>Development </a:t>
            </a:r>
            <a:r>
              <a:rPr lang="en-US" spc="-10"/>
              <a:t>Report</a:t>
            </a:r>
            <a:r>
              <a:rPr lang="en-US" spc="80"/>
              <a:t> </a:t>
            </a:r>
            <a:r>
              <a:rPr lang="en-US" spc="-10"/>
              <a:t>2020</a:t>
            </a:r>
            <a:endParaRPr lang="en-US" spc="-10" dirty="0"/>
          </a:p>
        </p:txBody>
      </p:sp>
    </p:spTree>
    <p:extLst>
      <p:ext uri="{BB962C8B-B14F-4D97-AF65-F5344CB8AC3E}">
        <p14:creationId xmlns:p14="http://schemas.microsoft.com/office/powerpoint/2010/main" val="325704956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object 48"/>
          <p:cNvSpPr txBox="1">
            <a:spLocks noGrp="1"/>
          </p:cNvSpPr>
          <p:nvPr>
            <p:ph type="title"/>
          </p:nvPr>
        </p:nvSpPr>
        <p:spPr>
          <a:xfrm>
            <a:off x="495300" y="466345"/>
            <a:ext cx="2552700" cy="1976120"/>
          </a:xfrm>
        </p:spPr>
        <p:txBody>
          <a:bodyPr>
            <a:normAutofit fontScale="90000"/>
          </a:bodyPr>
          <a:lstStyle/>
          <a:p>
            <a:r>
              <a:rPr lang="en-US" dirty="0"/>
              <a:t>Geography matters: </a:t>
            </a:r>
            <a:r>
              <a:rPr lang="en-US" dirty="0">
                <a:solidFill>
                  <a:srgbClr val="56AF44"/>
                </a:solidFill>
              </a:rPr>
              <a:t>overcoming remoteness</a:t>
            </a:r>
            <a:br>
              <a:rPr lang="en-US" dirty="0">
                <a:solidFill>
                  <a:srgbClr val="56AF44"/>
                </a:solidFill>
              </a:rPr>
            </a:br>
            <a:r>
              <a:rPr lang="en-US" dirty="0"/>
              <a:t>by improving connectivity </a:t>
            </a:r>
          </a:p>
        </p:txBody>
      </p:sp>
      <p:graphicFrame>
        <p:nvGraphicFramePr>
          <p:cNvPr id="6" name="Chart 5">
            <a:extLst>
              <a:ext uri="{FF2B5EF4-FFF2-40B4-BE49-F238E27FC236}">
                <a16:creationId xmlns:a16="http://schemas.microsoft.com/office/drawing/2014/main" id="{00000000-0008-0000-0B00-000002000000}"/>
              </a:ext>
            </a:extLst>
          </p:cNvPr>
          <p:cNvGraphicFramePr>
            <a:graphicFrameLocks/>
          </p:cNvGraphicFramePr>
          <p:nvPr/>
        </p:nvGraphicFramePr>
        <p:xfrm>
          <a:off x="3776135" y="-1"/>
          <a:ext cx="4893731" cy="4705345"/>
        </p:xfrm>
        <a:graphic>
          <a:graphicData uri="http://schemas.openxmlformats.org/drawingml/2006/chart">
            <c:chart xmlns:c="http://schemas.openxmlformats.org/drawingml/2006/chart" xmlns:r="http://schemas.openxmlformats.org/officeDocument/2006/relationships" r:id="rId3"/>
          </a:graphicData>
        </a:graphic>
      </p:graphicFrame>
      <p:sp>
        <p:nvSpPr>
          <p:cNvPr id="5" name="Slide Number Placeholder 4">
            <a:extLst>
              <a:ext uri="{FF2B5EF4-FFF2-40B4-BE49-F238E27FC236}">
                <a16:creationId xmlns:a16="http://schemas.microsoft.com/office/drawing/2014/main" id="{8FA0622D-F48C-4D36-AFC3-38A593BBB5C0}"/>
              </a:ext>
            </a:extLst>
          </p:cNvPr>
          <p:cNvSpPr>
            <a:spLocks noGrp="1"/>
          </p:cNvSpPr>
          <p:nvPr>
            <p:ph type="sldNum" sz="quarter" idx="7"/>
          </p:nvPr>
        </p:nvSpPr>
        <p:spPr/>
        <p:txBody>
          <a:bodyPr/>
          <a:lstStyle/>
          <a:p>
            <a:pPr marL="38099" defTabSz="685800">
              <a:spcBef>
                <a:spcPts val="65"/>
              </a:spcBef>
            </a:pPr>
            <a:fld id="{81D60167-4931-47E6-BA6A-407CBD079E47}" type="slidenum">
              <a:rPr lang="en-US">
                <a:solidFill>
                  <a:prstClr val="black"/>
                </a:solidFill>
                <a:latin typeface="FuturaPT-Demi"/>
                <a:cs typeface="FuturaPT-Demi"/>
              </a:rPr>
              <a:pPr marL="38099" defTabSz="685800">
                <a:spcBef>
                  <a:spcPts val="65"/>
                </a:spcBef>
              </a:pPr>
              <a:t>45</a:t>
            </a:fld>
            <a:r>
              <a:rPr lang="en-US" b="1">
                <a:solidFill>
                  <a:prstClr val="black"/>
                </a:solidFill>
                <a:latin typeface="FuturaPT-Demi"/>
                <a:cs typeface="FuturaPT-Demi"/>
              </a:rPr>
              <a:t>  </a:t>
            </a:r>
            <a:r>
              <a:rPr lang="en-US">
                <a:solidFill>
                  <a:prstClr val="black"/>
                </a:solidFill>
              </a:rPr>
              <a:t>|  </a:t>
            </a:r>
            <a:r>
              <a:rPr lang="en-US" spc="-10">
                <a:solidFill>
                  <a:prstClr val="black"/>
                </a:solidFill>
              </a:rPr>
              <a:t>World </a:t>
            </a:r>
            <a:r>
              <a:rPr lang="en-US" spc="-5">
                <a:solidFill>
                  <a:prstClr val="black"/>
                </a:solidFill>
              </a:rPr>
              <a:t>Development </a:t>
            </a:r>
            <a:r>
              <a:rPr lang="en-US" spc="-10">
                <a:solidFill>
                  <a:prstClr val="black"/>
                </a:solidFill>
              </a:rPr>
              <a:t>Report</a:t>
            </a:r>
            <a:r>
              <a:rPr lang="en-US" spc="80">
                <a:solidFill>
                  <a:prstClr val="black"/>
                </a:solidFill>
              </a:rPr>
              <a:t> </a:t>
            </a:r>
            <a:r>
              <a:rPr lang="en-US" spc="-10">
                <a:solidFill>
                  <a:prstClr val="black"/>
                </a:solidFill>
              </a:rPr>
              <a:t>2020</a:t>
            </a:r>
            <a:endParaRPr lang="en-US" spc="-10" dirty="0">
              <a:solidFill>
                <a:prstClr val="black"/>
              </a:solidFill>
            </a:endParaRPr>
          </a:p>
        </p:txBody>
      </p:sp>
    </p:spTree>
    <p:extLst>
      <p:ext uri="{BB962C8B-B14F-4D97-AF65-F5344CB8AC3E}">
        <p14:creationId xmlns:p14="http://schemas.microsoft.com/office/powerpoint/2010/main" val="132398684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0BD481-08AF-4290-9250-BB2D51AB1787}"/>
              </a:ext>
            </a:extLst>
          </p:cNvPr>
          <p:cNvSpPr>
            <a:spLocks noGrp="1"/>
          </p:cNvSpPr>
          <p:nvPr>
            <p:ph type="title"/>
          </p:nvPr>
        </p:nvSpPr>
        <p:spPr>
          <a:xfrm>
            <a:off x="495301" y="466345"/>
            <a:ext cx="1891880" cy="1976120"/>
          </a:xfrm>
        </p:spPr>
        <p:txBody>
          <a:bodyPr>
            <a:normAutofit fontScale="90000"/>
          </a:bodyPr>
          <a:lstStyle/>
          <a:p>
            <a:r>
              <a:rPr lang="en-US" dirty="0"/>
              <a:t>Regional Integration</a:t>
            </a:r>
            <a:br>
              <a:rPr lang="en-US" dirty="0"/>
            </a:br>
            <a:r>
              <a:rPr lang="en-US" dirty="0">
                <a:solidFill>
                  <a:srgbClr val="56AF44"/>
                </a:solidFill>
              </a:rPr>
              <a:t>requires more than </a:t>
            </a:r>
            <a:r>
              <a:rPr lang="en-US" dirty="0"/>
              <a:t>tariff reduction</a:t>
            </a:r>
          </a:p>
        </p:txBody>
      </p:sp>
      <p:pic>
        <p:nvPicPr>
          <p:cNvPr id="3" name="Picture 2">
            <a:extLst>
              <a:ext uri="{FF2B5EF4-FFF2-40B4-BE49-F238E27FC236}">
                <a16:creationId xmlns:a16="http://schemas.microsoft.com/office/drawing/2014/main" id="{630025CD-32B7-4DAB-8448-74F117350AC3}"/>
              </a:ext>
            </a:extLst>
          </p:cNvPr>
          <p:cNvPicPr>
            <a:picLocks noChangeAspect="1"/>
          </p:cNvPicPr>
          <p:nvPr/>
        </p:nvPicPr>
        <p:blipFill>
          <a:blip r:embed="rId2"/>
          <a:stretch>
            <a:fillRect/>
          </a:stretch>
        </p:blipFill>
        <p:spPr>
          <a:xfrm>
            <a:off x="3207544" y="1066898"/>
            <a:ext cx="5936456" cy="3457575"/>
          </a:xfrm>
          <a:prstGeom prst="rect">
            <a:avLst/>
          </a:prstGeom>
        </p:spPr>
      </p:pic>
      <p:sp>
        <p:nvSpPr>
          <p:cNvPr id="4" name="TextBox 3">
            <a:extLst>
              <a:ext uri="{FF2B5EF4-FFF2-40B4-BE49-F238E27FC236}">
                <a16:creationId xmlns:a16="http://schemas.microsoft.com/office/drawing/2014/main" id="{295686CE-48DA-4B97-B191-79D58FD4C610}"/>
              </a:ext>
            </a:extLst>
          </p:cNvPr>
          <p:cNvSpPr txBox="1"/>
          <p:nvPr/>
        </p:nvSpPr>
        <p:spPr>
          <a:xfrm>
            <a:off x="4279156" y="1133269"/>
            <a:ext cx="4139788" cy="300082"/>
          </a:xfrm>
          <a:prstGeom prst="rect">
            <a:avLst/>
          </a:prstGeom>
          <a:noFill/>
        </p:spPr>
        <p:txBody>
          <a:bodyPr wrap="none" rtlCol="0">
            <a:spAutoFit/>
          </a:bodyPr>
          <a:lstStyle/>
          <a:p>
            <a:pPr defTabSz="685800"/>
            <a:r>
              <a:rPr lang="en-US" sz="1350" dirty="0">
                <a:solidFill>
                  <a:prstClr val="black"/>
                </a:solidFill>
                <a:latin typeface="Calibri" panose="020F0502020204030204"/>
              </a:rPr>
              <a:t>Benefits from African Continental Free Trade Agreement</a:t>
            </a:r>
          </a:p>
        </p:txBody>
      </p:sp>
      <p:sp>
        <p:nvSpPr>
          <p:cNvPr id="5" name="Slide Number Placeholder 4">
            <a:extLst>
              <a:ext uri="{FF2B5EF4-FFF2-40B4-BE49-F238E27FC236}">
                <a16:creationId xmlns:a16="http://schemas.microsoft.com/office/drawing/2014/main" id="{641C4092-1BCF-4773-A94E-E6402133F225}"/>
              </a:ext>
            </a:extLst>
          </p:cNvPr>
          <p:cNvSpPr>
            <a:spLocks noGrp="1"/>
          </p:cNvSpPr>
          <p:nvPr>
            <p:ph type="sldNum" sz="quarter" idx="7"/>
          </p:nvPr>
        </p:nvSpPr>
        <p:spPr/>
        <p:txBody>
          <a:bodyPr/>
          <a:lstStyle/>
          <a:p>
            <a:pPr marL="38099">
              <a:spcBef>
                <a:spcPts val="65"/>
              </a:spcBef>
            </a:pPr>
            <a:fld id="{81D60167-4931-47E6-BA6A-407CBD079E47}" type="slidenum">
              <a:rPr lang="en-US" smtClean="0">
                <a:latin typeface="FuturaPT-Demi"/>
                <a:cs typeface="FuturaPT-Demi"/>
              </a:rPr>
              <a:pPr marL="38099">
                <a:spcBef>
                  <a:spcPts val="65"/>
                </a:spcBef>
              </a:pPr>
              <a:t>46</a:t>
            </a:fld>
            <a:r>
              <a:rPr lang="en-US" b="1">
                <a:latin typeface="FuturaPT-Demi"/>
                <a:cs typeface="FuturaPT-Demi"/>
              </a:rPr>
              <a:t>  </a:t>
            </a:r>
            <a:r>
              <a:rPr lang="en-US"/>
              <a:t>|  </a:t>
            </a:r>
            <a:r>
              <a:rPr lang="en-US" spc="-10"/>
              <a:t>World </a:t>
            </a:r>
            <a:r>
              <a:rPr lang="en-US" spc="-5"/>
              <a:t>Development </a:t>
            </a:r>
            <a:r>
              <a:rPr lang="en-US" spc="-10"/>
              <a:t>Report</a:t>
            </a:r>
            <a:r>
              <a:rPr lang="en-US" spc="80"/>
              <a:t> </a:t>
            </a:r>
            <a:r>
              <a:rPr lang="en-US" spc="-10"/>
              <a:t>2020</a:t>
            </a:r>
            <a:endParaRPr lang="en-US" spc="-10" dirty="0"/>
          </a:p>
        </p:txBody>
      </p:sp>
    </p:spTree>
    <p:extLst>
      <p:ext uri="{BB962C8B-B14F-4D97-AF65-F5344CB8AC3E}">
        <p14:creationId xmlns:p14="http://schemas.microsoft.com/office/powerpoint/2010/main" val="28154996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 name="Group 34" hidden="1">
            <a:extLst>
              <a:ext uri="{FF2B5EF4-FFF2-40B4-BE49-F238E27FC236}">
                <a16:creationId xmlns:a16="http://schemas.microsoft.com/office/drawing/2014/main" id="{BF6C883C-F03C-45B8-8A98-6D89FB328363}"/>
              </a:ext>
            </a:extLst>
          </p:cNvPr>
          <p:cNvGrpSpPr/>
          <p:nvPr/>
        </p:nvGrpSpPr>
        <p:grpSpPr>
          <a:xfrm>
            <a:off x="0" y="0"/>
            <a:ext cx="9144000" cy="5143500"/>
            <a:chOff x="0" y="0"/>
            <a:chExt cx="9144000" cy="5143500"/>
          </a:xfrm>
        </p:grpSpPr>
        <p:sp>
          <p:nvSpPr>
            <p:cNvPr id="38" name="bk object 16">
              <a:extLst>
                <a:ext uri="{FF2B5EF4-FFF2-40B4-BE49-F238E27FC236}">
                  <a16:creationId xmlns:a16="http://schemas.microsoft.com/office/drawing/2014/main" id="{27CCCC38-663C-45DE-956B-BE81C0875368}"/>
                </a:ext>
              </a:extLst>
            </p:cNvPr>
            <p:cNvSpPr/>
            <p:nvPr/>
          </p:nvSpPr>
          <p:spPr>
            <a:xfrm>
              <a:off x="0" y="508000"/>
              <a:ext cx="9144000" cy="0"/>
            </a:xfrm>
            <a:custGeom>
              <a:avLst/>
              <a:gdLst/>
              <a:ahLst/>
              <a:cxnLst/>
              <a:rect l="l" t="t" r="r" b="b"/>
              <a:pathLst>
                <a:path w="9144000">
                  <a:moveTo>
                    <a:pt x="0" y="0"/>
                  </a:moveTo>
                  <a:lnTo>
                    <a:pt x="9144000" y="0"/>
                  </a:lnTo>
                </a:path>
              </a:pathLst>
            </a:custGeom>
            <a:ln w="3175">
              <a:solidFill>
                <a:srgbClr val="00FFFF"/>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39" name="bk object 17">
              <a:extLst>
                <a:ext uri="{FF2B5EF4-FFF2-40B4-BE49-F238E27FC236}">
                  <a16:creationId xmlns:a16="http://schemas.microsoft.com/office/drawing/2014/main" id="{96E99003-402A-45D6-89EB-58713EB26C43}"/>
                </a:ext>
              </a:extLst>
            </p:cNvPr>
            <p:cNvSpPr/>
            <p:nvPr/>
          </p:nvSpPr>
          <p:spPr>
            <a:xfrm>
              <a:off x="0" y="1727200"/>
              <a:ext cx="9144000" cy="0"/>
            </a:xfrm>
            <a:custGeom>
              <a:avLst/>
              <a:gdLst/>
              <a:ahLst/>
              <a:cxnLst/>
              <a:rect l="l" t="t" r="r" b="b"/>
              <a:pathLst>
                <a:path w="9144000">
                  <a:moveTo>
                    <a:pt x="0" y="0"/>
                  </a:moveTo>
                  <a:lnTo>
                    <a:pt x="9144000" y="0"/>
                  </a:lnTo>
                </a:path>
              </a:pathLst>
            </a:custGeom>
            <a:ln w="3175">
              <a:solidFill>
                <a:srgbClr val="00FFFF"/>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40" name="bk object 18">
              <a:extLst>
                <a:ext uri="{FF2B5EF4-FFF2-40B4-BE49-F238E27FC236}">
                  <a16:creationId xmlns:a16="http://schemas.microsoft.com/office/drawing/2014/main" id="{4CBDF9B6-9A6E-4BC3-A59B-5E1E2D84C75F}"/>
                </a:ext>
              </a:extLst>
            </p:cNvPr>
            <p:cNvSpPr/>
            <p:nvPr/>
          </p:nvSpPr>
          <p:spPr>
            <a:xfrm>
              <a:off x="0" y="1930400"/>
              <a:ext cx="9144000" cy="0"/>
            </a:xfrm>
            <a:custGeom>
              <a:avLst/>
              <a:gdLst/>
              <a:ahLst/>
              <a:cxnLst/>
              <a:rect l="l" t="t" r="r" b="b"/>
              <a:pathLst>
                <a:path w="9144000">
                  <a:moveTo>
                    <a:pt x="0" y="0"/>
                  </a:moveTo>
                  <a:lnTo>
                    <a:pt x="9144000" y="0"/>
                  </a:lnTo>
                </a:path>
              </a:pathLst>
            </a:custGeom>
            <a:ln w="3175">
              <a:solidFill>
                <a:srgbClr val="00FFFF"/>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41" name="bk object 19">
              <a:extLst>
                <a:ext uri="{FF2B5EF4-FFF2-40B4-BE49-F238E27FC236}">
                  <a16:creationId xmlns:a16="http://schemas.microsoft.com/office/drawing/2014/main" id="{A673E25E-008C-4D3E-84DE-0D653B766494}"/>
                </a:ext>
              </a:extLst>
            </p:cNvPr>
            <p:cNvSpPr/>
            <p:nvPr/>
          </p:nvSpPr>
          <p:spPr>
            <a:xfrm>
              <a:off x="0" y="3149600"/>
              <a:ext cx="9144000" cy="0"/>
            </a:xfrm>
            <a:custGeom>
              <a:avLst/>
              <a:gdLst/>
              <a:ahLst/>
              <a:cxnLst/>
              <a:rect l="l" t="t" r="r" b="b"/>
              <a:pathLst>
                <a:path w="9144000">
                  <a:moveTo>
                    <a:pt x="0" y="0"/>
                  </a:moveTo>
                  <a:lnTo>
                    <a:pt x="9144000" y="0"/>
                  </a:lnTo>
                </a:path>
              </a:pathLst>
            </a:custGeom>
            <a:ln w="3175">
              <a:solidFill>
                <a:srgbClr val="00FFFF"/>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42" name="bk object 20">
              <a:extLst>
                <a:ext uri="{FF2B5EF4-FFF2-40B4-BE49-F238E27FC236}">
                  <a16:creationId xmlns:a16="http://schemas.microsoft.com/office/drawing/2014/main" id="{6B001387-E48C-4520-BDCB-E095DD646585}"/>
                </a:ext>
              </a:extLst>
            </p:cNvPr>
            <p:cNvSpPr/>
            <p:nvPr/>
          </p:nvSpPr>
          <p:spPr>
            <a:xfrm>
              <a:off x="0" y="3352800"/>
              <a:ext cx="9144000" cy="0"/>
            </a:xfrm>
            <a:custGeom>
              <a:avLst/>
              <a:gdLst/>
              <a:ahLst/>
              <a:cxnLst/>
              <a:rect l="l" t="t" r="r" b="b"/>
              <a:pathLst>
                <a:path w="9144000">
                  <a:moveTo>
                    <a:pt x="0" y="0"/>
                  </a:moveTo>
                  <a:lnTo>
                    <a:pt x="9144000" y="0"/>
                  </a:lnTo>
                </a:path>
              </a:pathLst>
            </a:custGeom>
            <a:ln w="3175">
              <a:solidFill>
                <a:srgbClr val="00FFFF"/>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43" name="bk object 21">
              <a:extLst>
                <a:ext uri="{FF2B5EF4-FFF2-40B4-BE49-F238E27FC236}">
                  <a16:creationId xmlns:a16="http://schemas.microsoft.com/office/drawing/2014/main" id="{490A831D-F17C-4001-ADEB-1CAFD4D698B8}"/>
                </a:ext>
              </a:extLst>
            </p:cNvPr>
            <p:cNvSpPr/>
            <p:nvPr/>
          </p:nvSpPr>
          <p:spPr>
            <a:xfrm>
              <a:off x="0" y="4572000"/>
              <a:ext cx="9144000" cy="0"/>
            </a:xfrm>
            <a:custGeom>
              <a:avLst/>
              <a:gdLst/>
              <a:ahLst/>
              <a:cxnLst/>
              <a:rect l="l" t="t" r="r" b="b"/>
              <a:pathLst>
                <a:path w="9144000">
                  <a:moveTo>
                    <a:pt x="0" y="0"/>
                  </a:moveTo>
                  <a:lnTo>
                    <a:pt x="9144000" y="0"/>
                  </a:lnTo>
                </a:path>
              </a:pathLst>
            </a:custGeom>
            <a:ln w="3175">
              <a:solidFill>
                <a:srgbClr val="00FFFF"/>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44" name="bk object 22">
              <a:extLst>
                <a:ext uri="{FF2B5EF4-FFF2-40B4-BE49-F238E27FC236}">
                  <a16:creationId xmlns:a16="http://schemas.microsoft.com/office/drawing/2014/main" id="{4550477C-37D1-470A-811C-0EBA9027C00C}"/>
                </a:ext>
              </a:extLst>
            </p:cNvPr>
            <p:cNvSpPr/>
            <p:nvPr/>
          </p:nvSpPr>
          <p:spPr>
            <a:xfrm>
              <a:off x="508000" y="0"/>
              <a:ext cx="0" cy="5143500"/>
            </a:xfrm>
            <a:custGeom>
              <a:avLst/>
              <a:gdLst/>
              <a:ahLst/>
              <a:cxnLst/>
              <a:rect l="l" t="t" r="r" b="b"/>
              <a:pathLst>
                <a:path h="5143500">
                  <a:moveTo>
                    <a:pt x="0" y="0"/>
                  </a:moveTo>
                  <a:lnTo>
                    <a:pt x="0" y="5143500"/>
                  </a:lnTo>
                </a:path>
              </a:pathLst>
            </a:custGeom>
            <a:ln w="3175">
              <a:solidFill>
                <a:srgbClr val="00FFFF"/>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45" name="bk object 23">
              <a:extLst>
                <a:ext uri="{FF2B5EF4-FFF2-40B4-BE49-F238E27FC236}">
                  <a16:creationId xmlns:a16="http://schemas.microsoft.com/office/drawing/2014/main" id="{73B9375E-7F43-4B48-A840-B4BCD30C26AE}"/>
                </a:ext>
              </a:extLst>
            </p:cNvPr>
            <p:cNvSpPr/>
            <p:nvPr/>
          </p:nvSpPr>
          <p:spPr>
            <a:xfrm>
              <a:off x="999067" y="0"/>
              <a:ext cx="0" cy="5143500"/>
            </a:xfrm>
            <a:custGeom>
              <a:avLst/>
              <a:gdLst/>
              <a:ahLst/>
              <a:cxnLst/>
              <a:rect l="l" t="t" r="r" b="b"/>
              <a:pathLst>
                <a:path h="5143500">
                  <a:moveTo>
                    <a:pt x="0" y="0"/>
                  </a:moveTo>
                  <a:lnTo>
                    <a:pt x="0" y="5143500"/>
                  </a:lnTo>
                </a:path>
              </a:pathLst>
            </a:custGeom>
            <a:ln w="3175">
              <a:solidFill>
                <a:srgbClr val="00FFFF"/>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46" name="bk object 24">
              <a:extLst>
                <a:ext uri="{FF2B5EF4-FFF2-40B4-BE49-F238E27FC236}">
                  <a16:creationId xmlns:a16="http://schemas.microsoft.com/office/drawing/2014/main" id="{AB298328-80E3-4F3C-BEA7-7A538BFAD9A8}"/>
                </a:ext>
              </a:extLst>
            </p:cNvPr>
            <p:cNvSpPr/>
            <p:nvPr/>
          </p:nvSpPr>
          <p:spPr>
            <a:xfrm>
              <a:off x="1202267" y="0"/>
              <a:ext cx="0" cy="5143500"/>
            </a:xfrm>
            <a:custGeom>
              <a:avLst/>
              <a:gdLst/>
              <a:ahLst/>
              <a:cxnLst/>
              <a:rect l="l" t="t" r="r" b="b"/>
              <a:pathLst>
                <a:path h="5143500">
                  <a:moveTo>
                    <a:pt x="0" y="0"/>
                  </a:moveTo>
                  <a:lnTo>
                    <a:pt x="0" y="5143500"/>
                  </a:lnTo>
                </a:path>
              </a:pathLst>
            </a:custGeom>
            <a:ln w="3175">
              <a:solidFill>
                <a:srgbClr val="00FFFF"/>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47" name="bk object 25">
              <a:extLst>
                <a:ext uri="{FF2B5EF4-FFF2-40B4-BE49-F238E27FC236}">
                  <a16:creationId xmlns:a16="http://schemas.microsoft.com/office/drawing/2014/main" id="{38355290-D35F-4F45-BC80-CA7508DEC674}"/>
                </a:ext>
              </a:extLst>
            </p:cNvPr>
            <p:cNvSpPr/>
            <p:nvPr/>
          </p:nvSpPr>
          <p:spPr>
            <a:xfrm>
              <a:off x="1693332" y="0"/>
              <a:ext cx="0" cy="5143500"/>
            </a:xfrm>
            <a:custGeom>
              <a:avLst/>
              <a:gdLst/>
              <a:ahLst/>
              <a:cxnLst/>
              <a:rect l="l" t="t" r="r" b="b"/>
              <a:pathLst>
                <a:path h="5143500">
                  <a:moveTo>
                    <a:pt x="0" y="0"/>
                  </a:moveTo>
                  <a:lnTo>
                    <a:pt x="0" y="5143500"/>
                  </a:lnTo>
                </a:path>
              </a:pathLst>
            </a:custGeom>
            <a:ln w="3175">
              <a:solidFill>
                <a:srgbClr val="00FFFF"/>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48" name="bk object 26">
              <a:extLst>
                <a:ext uri="{FF2B5EF4-FFF2-40B4-BE49-F238E27FC236}">
                  <a16:creationId xmlns:a16="http://schemas.microsoft.com/office/drawing/2014/main" id="{B111CC25-4664-4C52-9D0A-150BBF7D5CB8}"/>
                </a:ext>
              </a:extLst>
            </p:cNvPr>
            <p:cNvSpPr/>
            <p:nvPr/>
          </p:nvSpPr>
          <p:spPr>
            <a:xfrm>
              <a:off x="1896532" y="0"/>
              <a:ext cx="0" cy="5143500"/>
            </a:xfrm>
            <a:custGeom>
              <a:avLst/>
              <a:gdLst/>
              <a:ahLst/>
              <a:cxnLst/>
              <a:rect l="l" t="t" r="r" b="b"/>
              <a:pathLst>
                <a:path h="5143500">
                  <a:moveTo>
                    <a:pt x="0" y="0"/>
                  </a:moveTo>
                  <a:lnTo>
                    <a:pt x="0" y="5143500"/>
                  </a:lnTo>
                </a:path>
              </a:pathLst>
            </a:custGeom>
            <a:ln w="3175">
              <a:solidFill>
                <a:srgbClr val="00FFFF"/>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49" name="bk object 27">
              <a:extLst>
                <a:ext uri="{FF2B5EF4-FFF2-40B4-BE49-F238E27FC236}">
                  <a16:creationId xmlns:a16="http://schemas.microsoft.com/office/drawing/2014/main" id="{D70B473B-77C4-43E2-A394-EB0D50820298}"/>
                </a:ext>
              </a:extLst>
            </p:cNvPr>
            <p:cNvSpPr/>
            <p:nvPr/>
          </p:nvSpPr>
          <p:spPr>
            <a:xfrm>
              <a:off x="2387600" y="0"/>
              <a:ext cx="0" cy="5143500"/>
            </a:xfrm>
            <a:custGeom>
              <a:avLst/>
              <a:gdLst/>
              <a:ahLst/>
              <a:cxnLst/>
              <a:rect l="l" t="t" r="r" b="b"/>
              <a:pathLst>
                <a:path h="5143500">
                  <a:moveTo>
                    <a:pt x="0" y="0"/>
                  </a:moveTo>
                  <a:lnTo>
                    <a:pt x="0" y="5143500"/>
                  </a:lnTo>
                </a:path>
              </a:pathLst>
            </a:custGeom>
            <a:ln w="3175">
              <a:solidFill>
                <a:srgbClr val="00FFFF"/>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50" name="bk object 28">
              <a:extLst>
                <a:ext uri="{FF2B5EF4-FFF2-40B4-BE49-F238E27FC236}">
                  <a16:creationId xmlns:a16="http://schemas.microsoft.com/office/drawing/2014/main" id="{DAC90FCD-C8B9-4D6F-B6DF-81B240A1AFF3}"/>
                </a:ext>
              </a:extLst>
            </p:cNvPr>
            <p:cNvSpPr/>
            <p:nvPr/>
          </p:nvSpPr>
          <p:spPr>
            <a:xfrm>
              <a:off x="2590800" y="0"/>
              <a:ext cx="0" cy="5143500"/>
            </a:xfrm>
            <a:custGeom>
              <a:avLst/>
              <a:gdLst/>
              <a:ahLst/>
              <a:cxnLst/>
              <a:rect l="l" t="t" r="r" b="b"/>
              <a:pathLst>
                <a:path h="5143500">
                  <a:moveTo>
                    <a:pt x="0" y="0"/>
                  </a:moveTo>
                  <a:lnTo>
                    <a:pt x="0" y="5143500"/>
                  </a:lnTo>
                </a:path>
              </a:pathLst>
            </a:custGeom>
            <a:ln w="3175">
              <a:solidFill>
                <a:srgbClr val="00FFFF"/>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51" name="bk object 29">
              <a:extLst>
                <a:ext uri="{FF2B5EF4-FFF2-40B4-BE49-F238E27FC236}">
                  <a16:creationId xmlns:a16="http://schemas.microsoft.com/office/drawing/2014/main" id="{FE794481-C101-4088-9272-FFED9C7AFFBC}"/>
                </a:ext>
              </a:extLst>
            </p:cNvPr>
            <p:cNvSpPr/>
            <p:nvPr/>
          </p:nvSpPr>
          <p:spPr>
            <a:xfrm>
              <a:off x="3081867" y="0"/>
              <a:ext cx="0" cy="5143500"/>
            </a:xfrm>
            <a:custGeom>
              <a:avLst/>
              <a:gdLst/>
              <a:ahLst/>
              <a:cxnLst/>
              <a:rect l="l" t="t" r="r" b="b"/>
              <a:pathLst>
                <a:path h="5143500">
                  <a:moveTo>
                    <a:pt x="0" y="0"/>
                  </a:moveTo>
                  <a:lnTo>
                    <a:pt x="0" y="5143500"/>
                  </a:lnTo>
                </a:path>
              </a:pathLst>
            </a:custGeom>
            <a:ln w="3175">
              <a:solidFill>
                <a:srgbClr val="00FFFF"/>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52" name="bk object 30">
              <a:extLst>
                <a:ext uri="{FF2B5EF4-FFF2-40B4-BE49-F238E27FC236}">
                  <a16:creationId xmlns:a16="http://schemas.microsoft.com/office/drawing/2014/main" id="{8F032C8C-B911-43C9-A21B-DECF30FC8945}"/>
                </a:ext>
              </a:extLst>
            </p:cNvPr>
            <p:cNvSpPr/>
            <p:nvPr/>
          </p:nvSpPr>
          <p:spPr>
            <a:xfrm>
              <a:off x="3285066" y="0"/>
              <a:ext cx="0" cy="5143500"/>
            </a:xfrm>
            <a:custGeom>
              <a:avLst/>
              <a:gdLst/>
              <a:ahLst/>
              <a:cxnLst/>
              <a:rect l="l" t="t" r="r" b="b"/>
              <a:pathLst>
                <a:path h="5143500">
                  <a:moveTo>
                    <a:pt x="0" y="0"/>
                  </a:moveTo>
                  <a:lnTo>
                    <a:pt x="0" y="5143500"/>
                  </a:lnTo>
                </a:path>
              </a:pathLst>
            </a:custGeom>
            <a:ln w="3175">
              <a:solidFill>
                <a:srgbClr val="00FFFF"/>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53" name="bk object 31">
              <a:extLst>
                <a:ext uri="{FF2B5EF4-FFF2-40B4-BE49-F238E27FC236}">
                  <a16:creationId xmlns:a16="http://schemas.microsoft.com/office/drawing/2014/main" id="{829EB06E-BDD0-4214-8FFD-F03FD7CE9FA2}"/>
                </a:ext>
              </a:extLst>
            </p:cNvPr>
            <p:cNvSpPr/>
            <p:nvPr/>
          </p:nvSpPr>
          <p:spPr>
            <a:xfrm>
              <a:off x="3776133" y="0"/>
              <a:ext cx="0" cy="5143500"/>
            </a:xfrm>
            <a:custGeom>
              <a:avLst/>
              <a:gdLst/>
              <a:ahLst/>
              <a:cxnLst/>
              <a:rect l="l" t="t" r="r" b="b"/>
              <a:pathLst>
                <a:path h="5143500">
                  <a:moveTo>
                    <a:pt x="0" y="0"/>
                  </a:moveTo>
                  <a:lnTo>
                    <a:pt x="0" y="5143500"/>
                  </a:lnTo>
                </a:path>
              </a:pathLst>
            </a:custGeom>
            <a:ln w="3175">
              <a:solidFill>
                <a:srgbClr val="00FFFF"/>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54" name="bk object 32">
              <a:extLst>
                <a:ext uri="{FF2B5EF4-FFF2-40B4-BE49-F238E27FC236}">
                  <a16:creationId xmlns:a16="http://schemas.microsoft.com/office/drawing/2014/main" id="{74030BF2-0A82-4540-A6A2-4712696752E8}"/>
                </a:ext>
              </a:extLst>
            </p:cNvPr>
            <p:cNvSpPr/>
            <p:nvPr/>
          </p:nvSpPr>
          <p:spPr>
            <a:xfrm>
              <a:off x="3979333" y="0"/>
              <a:ext cx="0" cy="5143500"/>
            </a:xfrm>
            <a:custGeom>
              <a:avLst/>
              <a:gdLst/>
              <a:ahLst/>
              <a:cxnLst/>
              <a:rect l="l" t="t" r="r" b="b"/>
              <a:pathLst>
                <a:path h="5143500">
                  <a:moveTo>
                    <a:pt x="0" y="0"/>
                  </a:moveTo>
                  <a:lnTo>
                    <a:pt x="0" y="5143500"/>
                  </a:lnTo>
                </a:path>
              </a:pathLst>
            </a:custGeom>
            <a:ln w="3175">
              <a:solidFill>
                <a:srgbClr val="00FFFF"/>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55" name="bk object 33">
              <a:extLst>
                <a:ext uri="{FF2B5EF4-FFF2-40B4-BE49-F238E27FC236}">
                  <a16:creationId xmlns:a16="http://schemas.microsoft.com/office/drawing/2014/main" id="{81E14972-FB3B-44B3-A21C-A61D26539CEC}"/>
                </a:ext>
              </a:extLst>
            </p:cNvPr>
            <p:cNvSpPr/>
            <p:nvPr/>
          </p:nvSpPr>
          <p:spPr>
            <a:xfrm>
              <a:off x="4470400" y="0"/>
              <a:ext cx="0" cy="5143500"/>
            </a:xfrm>
            <a:custGeom>
              <a:avLst/>
              <a:gdLst/>
              <a:ahLst/>
              <a:cxnLst/>
              <a:rect l="l" t="t" r="r" b="b"/>
              <a:pathLst>
                <a:path h="5143500">
                  <a:moveTo>
                    <a:pt x="0" y="0"/>
                  </a:moveTo>
                  <a:lnTo>
                    <a:pt x="0" y="5143500"/>
                  </a:lnTo>
                </a:path>
              </a:pathLst>
            </a:custGeom>
            <a:ln w="3175">
              <a:solidFill>
                <a:srgbClr val="00FFFF"/>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56" name="bk object 34">
              <a:extLst>
                <a:ext uri="{FF2B5EF4-FFF2-40B4-BE49-F238E27FC236}">
                  <a16:creationId xmlns:a16="http://schemas.microsoft.com/office/drawing/2014/main" id="{EA2B418E-6BA2-4BDA-8617-D55EF259E5F6}"/>
                </a:ext>
              </a:extLst>
            </p:cNvPr>
            <p:cNvSpPr/>
            <p:nvPr/>
          </p:nvSpPr>
          <p:spPr>
            <a:xfrm>
              <a:off x="4673600" y="0"/>
              <a:ext cx="0" cy="5143500"/>
            </a:xfrm>
            <a:custGeom>
              <a:avLst/>
              <a:gdLst/>
              <a:ahLst/>
              <a:cxnLst/>
              <a:rect l="l" t="t" r="r" b="b"/>
              <a:pathLst>
                <a:path h="5143500">
                  <a:moveTo>
                    <a:pt x="0" y="0"/>
                  </a:moveTo>
                  <a:lnTo>
                    <a:pt x="0" y="5143500"/>
                  </a:lnTo>
                </a:path>
              </a:pathLst>
            </a:custGeom>
            <a:ln w="3175">
              <a:solidFill>
                <a:srgbClr val="00FFFF"/>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57" name="bk object 35">
              <a:extLst>
                <a:ext uri="{FF2B5EF4-FFF2-40B4-BE49-F238E27FC236}">
                  <a16:creationId xmlns:a16="http://schemas.microsoft.com/office/drawing/2014/main" id="{1C98322A-973F-4A2B-B061-F3FB67416381}"/>
                </a:ext>
              </a:extLst>
            </p:cNvPr>
            <p:cNvSpPr/>
            <p:nvPr/>
          </p:nvSpPr>
          <p:spPr>
            <a:xfrm>
              <a:off x="5164666" y="0"/>
              <a:ext cx="0" cy="5143500"/>
            </a:xfrm>
            <a:custGeom>
              <a:avLst/>
              <a:gdLst/>
              <a:ahLst/>
              <a:cxnLst/>
              <a:rect l="l" t="t" r="r" b="b"/>
              <a:pathLst>
                <a:path h="5143500">
                  <a:moveTo>
                    <a:pt x="0" y="0"/>
                  </a:moveTo>
                  <a:lnTo>
                    <a:pt x="0" y="5143500"/>
                  </a:lnTo>
                </a:path>
              </a:pathLst>
            </a:custGeom>
            <a:ln w="3175">
              <a:solidFill>
                <a:srgbClr val="00FFFF"/>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58" name="bk object 36">
              <a:extLst>
                <a:ext uri="{FF2B5EF4-FFF2-40B4-BE49-F238E27FC236}">
                  <a16:creationId xmlns:a16="http://schemas.microsoft.com/office/drawing/2014/main" id="{4E3A8A85-189E-4272-8E6F-63F665EA5492}"/>
                </a:ext>
              </a:extLst>
            </p:cNvPr>
            <p:cNvSpPr/>
            <p:nvPr/>
          </p:nvSpPr>
          <p:spPr>
            <a:xfrm>
              <a:off x="5367866" y="0"/>
              <a:ext cx="0" cy="5143500"/>
            </a:xfrm>
            <a:custGeom>
              <a:avLst/>
              <a:gdLst/>
              <a:ahLst/>
              <a:cxnLst/>
              <a:rect l="l" t="t" r="r" b="b"/>
              <a:pathLst>
                <a:path h="5143500">
                  <a:moveTo>
                    <a:pt x="0" y="0"/>
                  </a:moveTo>
                  <a:lnTo>
                    <a:pt x="0" y="5143500"/>
                  </a:lnTo>
                </a:path>
              </a:pathLst>
            </a:custGeom>
            <a:ln w="3175">
              <a:solidFill>
                <a:srgbClr val="00FFFF"/>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59" name="bk object 37">
              <a:extLst>
                <a:ext uri="{FF2B5EF4-FFF2-40B4-BE49-F238E27FC236}">
                  <a16:creationId xmlns:a16="http://schemas.microsoft.com/office/drawing/2014/main" id="{80A09180-9313-4E02-AC19-FAC20C3E66AF}"/>
                </a:ext>
              </a:extLst>
            </p:cNvPr>
            <p:cNvSpPr/>
            <p:nvPr/>
          </p:nvSpPr>
          <p:spPr>
            <a:xfrm>
              <a:off x="5858933" y="0"/>
              <a:ext cx="0" cy="5143500"/>
            </a:xfrm>
            <a:custGeom>
              <a:avLst/>
              <a:gdLst/>
              <a:ahLst/>
              <a:cxnLst/>
              <a:rect l="l" t="t" r="r" b="b"/>
              <a:pathLst>
                <a:path h="5143500">
                  <a:moveTo>
                    <a:pt x="0" y="0"/>
                  </a:moveTo>
                  <a:lnTo>
                    <a:pt x="0" y="5143500"/>
                  </a:lnTo>
                </a:path>
              </a:pathLst>
            </a:custGeom>
            <a:ln w="3175">
              <a:solidFill>
                <a:srgbClr val="00FFFF"/>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60" name="bk object 38">
              <a:extLst>
                <a:ext uri="{FF2B5EF4-FFF2-40B4-BE49-F238E27FC236}">
                  <a16:creationId xmlns:a16="http://schemas.microsoft.com/office/drawing/2014/main" id="{4CE020D0-EF9B-4F6C-966A-8CFD91E64B19}"/>
                </a:ext>
              </a:extLst>
            </p:cNvPr>
            <p:cNvSpPr/>
            <p:nvPr/>
          </p:nvSpPr>
          <p:spPr>
            <a:xfrm>
              <a:off x="6062133" y="0"/>
              <a:ext cx="0" cy="5143500"/>
            </a:xfrm>
            <a:custGeom>
              <a:avLst/>
              <a:gdLst/>
              <a:ahLst/>
              <a:cxnLst/>
              <a:rect l="l" t="t" r="r" b="b"/>
              <a:pathLst>
                <a:path h="5143500">
                  <a:moveTo>
                    <a:pt x="0" y="0"/>
                  </a:moveTo>
                  <a:lnTo>
                    <a:pt x="0" y="5143500"/>
                  </a:lnTo>
                </a:path>
              </a:pathLst>
            </a:custGeom>
            <a:ln w="3175">
              <a:solidFill>
                <a:srgbClr val="00FFFF"/>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61" name="bk object 39">
              <a:extLst>
                <a:ext uri="{FF2B5EF4-FFF2-40B4-BE49-F238E27FC236}">
                  <a16:creationId xmlns:a16="http://schemas.microsoft.com/office/drawing/2014/main" id="{172A6F2E-0361-47A5-B56C-4878575D1C8D}"/>
                </a:ext>
              </a:extLst>
            </p:cNvPr>
            <p:cNvSpPr/>
            <p:nvPr/>
          </p:nvSpPr>
          <p:spPr>
            <a:xfrm>
              <a:off x="6553200" y="0"/>
              <a:ext cx="0" cy="5143500"/>
            </a:xfrm>
            <a:custGeom>
              <a:avLst/>
              <a:gdLst/>
              <a:ahLst/>
              <a:cxnLst/>
              <a:rect l="l" t="t" r="r" b="b"/>
              <a:pathLst>
                <a:path h="5143500">
                  <a:moveTo>
                    <a:pt x="0" y="0"/>
                  </a:moveTo>
                  <a:lnTo>
                    <a:pt x="0" y="5143500"/>
                  </a:lnTo>
                </a:path>
              </a:pathLst>
            </a:custGeom>
            <a:ln w="3175">
              <a:solidFill>
                <a:srgbClr val="00FFFF"/>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62" name="bk object 40">
              <a:extLst>
                <a:ext uri="{FF2B5EF4-FFF2-40B4-BE49-F238E27FC236}">
                  <a16:creationId xmlns:a16="http://schemas.microsoft.com/office/drawing/2014/main" id="{448DE1A9-0060-40C8-AEE4-44B6E7A7DECF}"/>
                </a:ext>
              </a:extLst>
            </p:cNvPr>
            <p:cNvSpPr/>
            <p:nvPr/>
          </p:nvSpPr>
          <p:spPr>
            <a:xfrm>
              <a:off x="6756400" y="0"/>
              <a:ext cx="0" cy="5143500"/>
            </a:xfrm>
            <a:custGeom>
              <a:avLst/>
              <a:gdLst/>
              <a:ahLst/>
              <a:cxnLst/>
              <a:rect l="l" t="t" r="r" b="b"/>
              <a:pathLst>
                <a:path h="5143500">
                  <a:moveTo>
                    <a:pt x="0" y="0"/>
                  </a:moveTo>
                  <a:lnTo>
                    <a:pt x="0" y="5143500"/>
                  </a:lnTo>
                </a:path>
              </a:pathLst>
            </a:custGeom>
            <a:ln w="3175">
              <a:solidFill>
                <a:srgbClr val="00FFFF"/>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63" name="bk object 41">
              <a:extLst>
                <a:ext uri="{FF2B5EF4-FFF2-40B4-BE49-F238E27FC236}">
                  <a16:creationId xmlns:a16="http://schemas.microsoft.com/office/drawing/2014/main" id="{089FA899-4719-4644-8627-C72A17FD199D}"/>
                </a:ext>
              </a:extLst>
            </p:cNvPr>
            <p:cNvSpPr/>
            <p:nvPr/>
          </p:nvSpPr>
          <p:spPr>
            <a:xfrm>
              <a:off x="7247466" y="0"/>
              <a:ext cx="0" cy="5143500"/>
            </a:xfrm>
            <a:custGeom>
              <a:avLst/>
              <a:gdLst/>
              <a:ahLst/>
              <a:cxnLst/>
              <a:rect l="l" t="t" r="r" b="b"/>
              <a:pathLst>
                <a:path h="5143500">
                  <a:moveTo>
                    <a:pt x="0" y="0"/>
                  </a:moveTo>
                  <a:lnTo>
                    <a:pt x="0" y="5143500"/>
                  </a:lnTo>
                </a:path>
              </a:pathLst>
            </a:custGeom>
            <a:ln w="3175">
              <a:solidFill>
                <a:srgbClr val="00FFFF"/>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64" name="bk object 42">
              <a:extLst>
                <a:ext uri="{FF2B5EF4-FFF2-40B4-BE49-F238E27FC236}">
                  <a16:creationId xmlns:a16="http://schemas.microsoft.com/office/drawing/2014/main" id="{09022FE7-8BD2-4B6C-8A68-080F493195C1}"/>
                </a:ext>
              </a:extLst>
            </p:cNvPr>
            <p:cNvSpPr/>
            <p:nvPr/>
          </p:nvSpPr>
          <p:spPr>
            <a:xfrm>
              <a:off x="7450666" y="0"/>
              <a:ext cx="0" cy="5143500"/>
            </a:xfrm>
            <a:custGeom>
              <a:avLst/>
              <a:gdLst/>
              <a:ahLst/>
              <a:cxnLst/>
              <a:rect l="l" t="t" r="r" b="b"/>
              <a:pathLst>
                <a:path h="5143500">
                  <a:moveTo>
                    <a:pt x="0" y="0"/>
                  </a:moveTo>
                  <a:lnTo>
                    <a:pt x="0" y="5143500"/>
                  </a:lnTo>
                </a:path>
              </a:pathLst>
            </a:custGeom>
            <a:ln w="3175">
              <a:solidFill>
                <a:srgbClr val="00FFFF"/>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65" name="bk object 43">
              <a:extLst>
                <a:ext uri="{FF2B5EF4-FFF2-40B4-BE49-F238E27FC236}">
                  <a16:creationId xmlns:a16="http://schemas.microsoft.com/office/drawing/2014/main" id="{1FB86BCC-4D2B-4C81-A6C8-B01098B10850}"/>
                </a:ext>
              </a:extLst>
            </p:cNvPr>
            <p:cNvSpPr/>
            <p:nvPr/>
          </p:nvSpPr>
          <p:spPr>
            <a:xfrm>
              <a:off x="7941733" y="0"/>
              <a:ext cx="0" cy="5143500"/>
            </a:xfrm>
            <a:custGeom>
              <a:avLst/>
              <a:gdLst/>
              <a:ahLst/>
              <a:cxnLst/>
              <a:rect l="l" t="t" r="r" b="b"/>
              <a:pathLst>
                <a:path h="5143500">
                  <a:moveTo>
                    <a:pt x="0" y="0"/>
                  </a:moveTo>
                  <a:lnTo>
                    <a:pt x="0" y="5143500"/>
                  </a:lnTo>
                </a:path>
              </a:pathLst>
            </a:custGeom>
            <a:ln w="3175">
              <a:solidFill>
                <a:srgbClr val="00FFFF"/>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66" name="bk object 44">
              <a:extLst>
                <a:ext uri="{FF2B5EF4-FFF2-40B4-BE49-F238E27FC236}">
                  <a16:creationId xmlns:a16="http://schemas.microsoft.com/office/drawing/2014/main" id="{2CB653D7-700F-49A2-85ED-873968A7DBA4}"/>
                </a:ext>
              </a:extLst>
            </p:cNvPr>
            <p:cNvSpPr/>
            <p:nvPr/>
          </p:nvSpPr>
          <p:spPr>
            <a:xfrm>
              <a:off x="8144933" y="0"/>
              <a:ext cx="0" cy="5143500"/>
            </a:xfrm>
            <a:custGeom>
              <a:avLst/>
              <a:gdLst/>
              <a:ahLst/>
              <a:cxnLst/>
              <a:rect l="l" t="t" r="r" b="b"/>
              <a:pathLst>
                <a:path h="5143500">
                  <a:moveTo>
                    <a:pt x="0" y="0"/>
                  </a:moveTo>
                  <a:lnTo>
                    <a:pt x="0" y="5143500"/>
                  </a:lnTo>
                </a:path>
              </a:pathLst>
            </a:custGeom>
            <a:ln w="3175">
              <a:solidFill>
                <a:srgbClr val="00FFFF"/>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67" name="bk object 45">
              <a:extLst>
                <a:ext uri="{FF2B5EF4-FFF2-40B4-BE49-F238E27FC236}">
                  <a16:creationId xmlns:a16="http://schemas.microsoft.com/office/drawing/2014/main" id="{A8103E97-B068-4182-B088-29808B5A3A7B}"/>
                </a:ext>
              </a:extLst>
            </p:cNvPr>
            <p:cNvSpPr/>
            <p:nvPr/>
          </p:nvSpPr>
          <p:spPr>
            <a:xfrm>
              <a:off x="8636000" y="0"/>
              <a:ext cx="0" cy="5143500"/>
            </a:xfrm>
            <a:custGeom>
              <a:avLst/>
              <a:gdLst/>
              <a:ahLst/>
              <a:cxnLst/>
              <a:rect l="l" t="t" r="r" b="b"/>
              <a:pathLst>
                <a:path h="5143500">
                  <a:moveTo>
                    <a:pt x="0" y="0"/>
                  </a:moveTo>
                  <a:lnTo>
                    <a:pt x="0" y="5143500"/>
                  </a:lnTo>
                </a:path>
              </a:pathLst>
            </a:custGeom>
            <a:ln w="3175">
              <a:solidFill>
                <a:srgbClr val="00FFFF"/>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68" name="bk object 46">
              <a:extLst>
                <a:ext uri="{FF2B5EF4-FFF2-40B4-BE49-F238E27FC236}">
                  <a16:creationId xmlns:a16="http://schemas.microsoft.com/office/drawing/2014/main" id="{BA03C183-1494-4811-9ACA-B1935CA9FA31}"/>
                </a:ext>
              </a:extLst>
            </p:cNvPr>
            <p:cNvSpPr/>
            <p:nvPr/>
          </p:nvSpPr>
          <p:spPr>
            <a:xfrm>
              <a:off x="0" y="508000"/>
              <a:ext cx="9144000" cy="0"/>
            </a:xfrm>
            <a:custGeom>
              <a:avLst/>
              <a:gdLst/>
              <a:ahLst/>
              <a:cxnLst/>
              <a:rect l="l" t="t" r="r" b="b"/>
              <a:pathLst>
                <a:path w="9144000">
                  <a:moveTo>
                    <a:pt x="0" y="0"/>
                  </a:moveTo>
                  <a:lnTo>
                    <a:pt x="9144000" y="0"/>
                  </a:lnTo>
                </a:path>
              </a:pathLst>
            </a:custGeom>
            <a:ln w="3175">
              <a:solidFill>
                <a:srgbClr val="FF4FFF"/>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69" name="bk object 47">
              <a:extLst>
                <a:ext uri="{FF2B5EF4-FFF2-40B4-BE49-F238E27FC236}">
                  <a16:creationId xmlns:a16="http://schemas.microsoft.com/office/drawing/2014/main" id="{B4BAA70A-327B-4272-980C-B87A1E4A7C96}"/>
                </a:ext>
              </a:extLst>
            </p:cNvPr>
            <p:cNvSpPr/>
            <p:nvPr/>
          </p:nvSpPr>
          <p:spPr>
            <a:xfrm>
              <a:off x="0" y="2540000"/>
              <a:ext cx="9144000" cy="0"/>
            </a:xfrm>
            <a:custGeom>
              <a:avLst/>
              <a:gdLst/>
              <a:ahLst/>
              <a:cxnLst/>
              <a:rect l="l" t="t" r="r" b="b"/>
              <a:pathLst>
                <a:path w="9144000">
                  <a:moveTo>
                    <a:pt x="0" y="0"/>
                  </a:moveTo>
                  <a:lnTo>
                    <a:pt x="9144000" y="0"/>
                  </a:lnTo>
                </a:path>
              </a:pathLst>
            </a:custGeom>
            <a:ln w="3175">
              <a:solidFill>
                <a:srgbClr val="FF4FFF"/>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70" name="bk object 48">
              <a:extLst>
                <a:ext uri="{FF2B5EF4-FFF2-40B4-BE49-F238E27FC236}">
                  <a16:creationId xmlns:a16="http://schemas.microsoft.com/office/drawing/2014/main" id="{F55B700D-E7ED-4749-8893-E88469BBC6DA}"/>
                </a:ext>
              </a:extLst>
            </p:cNvPr>
            <p:cNvSpPr/>
            <p:nvPr/>
          </p:nvSpPr>
          <p:spPr>
            <a:xfrm>
              <a:off x="0" y="4572000"/>
              <a:ext cx="9144000" cy="0"/>
            </a:xfrm>
            <a:custGeom>
              <a:avLst/>
              <a:gdLst/>
              <a:ahLst/>
              <a:cxnLst/>
              <a:rect l="l" t="t" r="r" b="b"/>
              <a:pathLst>
                <a:path w="9144000">
                  <a:moveTo>
                    <a:pt x="0" y="0"/>
                  </a:moveTo>
                  <a:lnTo>
                    <a:pt x="9144000" y="0"/>
                  </a:lnTo>
                </a:path>
              </a:pathLst>
            </a:custGeom>
            <a:ln w="3175">
              <a:solidFill>
                <a:srgbClr val="FF4FFF"/>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71" name="bk object 49">
              <a:extLst>
                <a:ext uri="{FF2B5EF4-FFF2-40B4-BE49-F238E27FC236}">
                  <a16:creationId xmlns:a16="http://schemas.microsoft.com/office/drawing/2014/main" id="{C705E936-D94B-49F8-84FF-8F444CDF19FE}"/>
                </a:ext>
              </a:extLst>
            </p:cNvPr>
            <p:cNvSpPr/>
            <p:nvPr/>
          </p:nvSpPr>
          <p:spPr>
            <a:xfrm>
              <a:off x="508000" y="0"/>
              <a:ext cx="0" cy="5143500"/>
            </a:xfrm>
            <a:custGeom>
              <a:avLst/>
              <a:gdLst/>
              <a:ahLst/>
              <a:cxnLst/>
              <a:rect l="l" t="t" r="r" b="b"/>
              <a:pathLst>
                <a:path h="5143500">
                  <a:moveTo>
                    <a:pt x="0" y="0"/>
                  </a:moveTo>
                  <a:lnTo>
                    <a:pt x="0" y="5143500"/>
                  </a:lnTo>
                </a:path>
              </a:pathLst>
            </a:custGeom>
            <a:ln w="3175">
              <a:solidFill>
                <a:srgbClr val="FF4FFF"/>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72" name="bk object 50">
              <a:extLst>
                <a:ext uri="{FF2B5EF4-FFF2-40B4-BE49-F238E27FC236}">
                  <a16:creationId xmlns:a16="http://schemas.microsoft.com/office/drawing/2014/main" id="{B9B64A72-8DDF-4874-8BC9-020BADF0B0F8}"/>
                </a:ext>
              </a:extLst>
            </p:cNvPr>
            <p:cNvSpPr/>
            <p:nvPr/>
          </p:nvSpPr>
          <p:spPr>
            <a:xfrm>
              <a:off x="2387600" y="0"/>
              <a:ext cx="0" cy="5143500"/>
            </a:xfrm>
            <a:custGeom>
              <a:avLst/>
              <a:gdLst/>
              <a:ahLst/>
              <a:cxnLst/>
              <a:rect l="l" t="t" r="r" b="b"/>
              <a:pathLst>
                <a:path h="5143500">
                  <a:moveTo>
                    <a:pt x="0" y="0"/>
                  </a:moveTo>
                  <a:lnTo>
                    <a:pt x="0" y="5143500"/>
                  </a:lnTo>
                </a:path>
              </a:pathLst>
            </a:custGeom>
            <a:ln w="3175">
              <a:solidFill>
                <a:srgbClr val="FF4FFF"/>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73" name="bk object 51">
              <a:extLst>
                <a:ext uri="{FF2B5EF4-FFF2-40B4-BE49-F238E27FC236}">
                  <a16:creationId xmlns:a16="http://schemas.microsoft.com/office/drawing/2014/main" id="{EB3F56CD-D5F8-4CFB-B790-BEEEB90E5930}"/>
                </a:ext>
              </a:extLst>
            </p:cNvPr>
            <p:cNvSpPr/>
            <p:nvPr/>
          </p:nvSpPr>
          <p:spPr>
            <a:xfrm>
              <a:off x="2590800" y="0"/>
              <a:ext cx="0" cy="5143500"/>
            </a:xfrm>
            <a:custGeom>
              <a:avLst/>
              <a:gdLst/>
              <a:ahLst/>
              <a:cxnLst/>
              <a:rect l="l" t="t" r="r" b="b"/>
              <a:pathLst>
                <a:path h="5143500">
                  <a:moveTo>
                    <a:pt x="0" y="0"/>
                  </a:moveTo>
                  <a:lnTo>
                    <a:pt x="0" y="5143500"/>
                  </a:lnTo>
                </a:path>
              </a:pathLst>
            </a:custGeom>
            <a:ln w="3175">
              <a:solidFill>
                <a:srgbClr val="FF4FFF"/>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74" name="bk object 52">
              <a:extLst>
                <a:ext uri="{FF2B5EF4-FFF2-40B4-BE49-F238E27FC236}">
                  <a16:creationId xmlns:a16="http://schemas.microsoft.com/office/drawing/2014/main" id="{BE7E62CD-2F69-4ECD-BD36-59311E463974}"/>
                </a:ext>
              </a:extLst>
            </p:cNvPr>
            <p:cNvSpPr/>
            <p:nvPr/>
          </p:nvSpPr>
          <p:spPr>
            <a:xfrm>
              <a:off x="4470400" y="0"/>
              <a:ext cx="0" cy="5143500"/>
            </a:xfrm>
            <a:custGeom>
              <a:avLst/>
              <a:gdLst/>
              <a:ahLst/>
              <a:cxnLst/>
              <a:rect l="l" t="t" r="r" b="b"/>
              <a:pathLst>
                <a:path h="5143500">
                  <a:moveTo>
                    <a:pt x="0" y="0"/>
                  </a:moveTo>
                  <a:lnTo>
                    <a:pt x="0" y="5143500"/>
                  </a:lnTo>
                </a:path>
              </a:pathLst>
            </a:custGeom>
            <a:ln w="3175">
              <a:solidFill>
                <a:srgbClr val="FF4FFF"/>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75" name="bk object 53">
              <a:extLst>
                <a:ext uri="{FF2B5EF4-FFF2-40B4-BE49-F238E27FC236}">
                  <a16:creationId xmlns:a16="http://schemas.microsoft.com/office/drawing/2014/main" id="{4E1C4F5A-F3F3-44AC-A9D4-08A9653F559B}"/>
                </a:ext>
              </a:extLst>
            </p:cNvPr>
            <p:cNvSpPr/>
            <p:nvPr/>
          </p:nvSpPr>
          <p:spPr>
            <a:xfrm>
              <a:off x="4673600" y="0"/>
              <a:ext cx="0" cy="5143500"/>
            </a:xfrm>
            <a:custGeom>
              <a:avLst/>
              <a:gdLst/>
              <a:ahLst/>
              <a:cxnLst/>
              <a:rect l="l" t="t" r="r" b="b"/>
              <a:pathLst>
                <a:path h="5143500">
                  <a:moveTo>
                    <a:pt x="0" y="0"/>
                  </a:moveTo>
                  <a:lnTo>
                    <a:pt x="0" y="5143500"/>
                  </a:lnTo>
                </a:path>
              </a:pathLst>
            </a:custGeom>
            <a:ln w="3175">
              <a:solidFill>
                <a:srgbClr val="FF4FFF"/>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76" name="bk object 54">
              <a:extLst>
                <a:ext uri="{FF2B5EF4-FFF2-40B4-BE49-F238E27FC236}">
                  <a16:creationId xmlns:a16="http://schemas.microsoft.com/office/drawing/2014/main" id="{D892CCDD-AD00-4E83-9FD6-189CFC6EF5D9}"/>
                </a:ext>
              </a:extLst>
            </p:cNvPr>
            <p:cNvSpPr/>
            <p:nvPr/>
          </p:nvSpPr>
          <p:spPr>
            <a:xfrm>
              <a:off x="6553200" y="0"/>
              <a:ext cx="0" cy="5143500"/>
            </a:xfrm>
            <a:custGeom>
              <a:avLst/>
              <a:gdLst/>
              <a:ahLst/>
              <a:cxnLst/>
              <a:rect l="l" t="t" r="r" b="b"/>
              <a:pathLst>
                <a:path h="5143500">
                  <a:moveTo>
                    <a:pt x="0" y="0"/>
                  </a:moveTo>
                  <a:lnTo>
                    <a:pt x="0" y="5143500"/>
                  </a:lnTo>
                </a:path>
              </a:pathLst>
            </a:custGeom>
            <a:ln w="3175">
              <a:solidFill>
                <a:srgbClr val="FF4FFF"/>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77" name="bk object 55">
              <a:extLst>
                <a:ext uri="{FF2B5EF4-FFF2-40B4-BE49-F238E27FC236}">
                  <a16:creationId xmlns:a16="http://schemas.microsoft.com/office/drawing/2014/main" id="{437C65E6-DCA1-452E-952B-0086459DCB12}"/>
                </a:ext>
              </a:extLst>
            </p:cNvPr>
            <p:cNvSpPr/>
            <p:nvPr/>
          </p:nvSpPr>
          <p:spPr>
            <a:xfrm>
              <a:off x="6756400" y="0"/>
              <a:ext cx="0" cy="5143500"/>
            </a:xfrm>
            <a:custGeom>
              <a:avLst/>
              <a:gdLst/>
              <a:ahLst/>
              <a:cxnLst/>
              <a:rect l="l" t="t" r="r" b="b"/>
              <a:pathLst>
                <a:path h="5143500">
                  <a:moveTo>
                    <a:pt x="0" y="0"/>
                  </a:moveTo>
                  <a:lnTo>
                    <a:pt x="0" y="5143500"/>
                  </a:lnTo>
                </a:path>
              </a:pathLst>
            </a:custGeom>
            <a:ln w="3175">
              <a:solidFill>
                <a:srgbClr val="FF4FFF"/>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78" name="bk object 56">
              <a:extLst>
                <a:ext uri="{FF2B5EF4-FFF2-40B4-BE49-F238E27FC236}">
                  <a16:creationId xmlns:a16="http://schemas.microsoft.com/office/drawing/2014/main" id="{D6C6EC91-0C15-44E3-9CA8-7FA6E8E123E8}"/>
                </a:ext>
              </a:extLst>
            </p:cNvPr>
            <p:cNvSpPr/>
            <p:nvPr/>
          </p:nvSpPr>
          <p:spPr>
            <a:xfrm>
              <a:off x="8636000" y="0"/>
              <a:ext cx="0" cy="5143500"/>
            </a:xfrm>
            <a:custGeom>
              <a:avLst/>
              <a:gdLst/>
              <a:ahLst/>
              <a:cxnLst/>
              <a:rect l="l" t="t" r="r" b="b"/>
              <a:pathLst>
                <a:path h="5143500">
                  <a:moveTo>
                    <a:pt x="0" y="0"/>
                  </a:moveTo>
                  <a:lnTo>
                    <a:pt x="0" y="5143500"/>
                  </a:lnTo>
                </a:path>
              </a:pathLst>
            </a:custGeom>
            <a:ln w="3175">
              <a:solidFill>
                <a:srgbClr val="FF4FFF"/>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79" name="bk object 57">
              <a:extLst>
                <a:ext uri="{FF2B5EF4-FFF2-40B4-BE49-F238E27FC236}">
                  <a16:creationId xmlns:a16="http://schemas.microsoft.com/office/drawing/2014/main" id="{05141B4A-1524-4583-8313-7E0B1FC63A76}"/>
                </a:ext>
              </a:extLst>
            </p:cNvPr>
            <p:cNvSpPr/>
            <p:nvPr/>
          </p:nvSpPr>
          <p:spPr>
            <a:xfrm>
              <a:off x="4572000" y="0"/>
              <a:ext cx="0" cy="5143500"/>
            </a:xfrm>
            <a:custGeom>
              <a:avLst/>
              <a:gdLst/>
              <a:ahLst/>
              <a:cxnLst/>
              <a:rect l="l" t="t" r="r" b="b"/>
              <a:pathLst>
                <a:path h="5143500">
                  <a:moveTo>
                    <a:pt x="0" y="0"/>
                  </a:moveTo>
                  <a:lnTo>
                    <a:pt x="0" y="5143500"/>
                  </a:lnTo>
                </a:path>
              </a:pathLst>
            </a:custGeom>
            <a:ln w="3175">
              <a:solidFill>
                <a:srgbClr val="FF4FFF"/>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80" name="bk object 58">
              <a:extLst>
                <a:ext uri="{FF2B5EF4-FFF2-40B4-BE49-F238E27FC236}">
                  <a16:creationId xmlns:a16="http://schemas.microsoft.com/office/drawing/2014/main" id="{B4A6E7FC-5325-4F16-968F-2415C684A59A}"/>
                </a:ext>
              </a:extLst>
            </p:cNvPr>
            <p:cNvSpPr/>
            <p:nvPr/>
          </p:nvSpPr>
          <p:spPr>
            <a:xfrm>
              <a:off x="4224866" y="0"/>
              <a:ext cx="0" cy="5143500"/>
            </a:xfrm>
            <a:custGeom>
              <a:avLst/>
              <a:gdLst/>
              <a:ahLst/>
              <a:cxnLst/>
              <a:rect l="l" t="t" r="r" b="b"/>
              <a:pathLst>
                <a:path h="5143500">
                  <a:moveTo>
                    <a:pt x="0" y="0"/>
                  </a:moveTo>
                  <a:lnTo>
                    <a:pt x="0" y="5143500"/>
                  </a:lnTo>
                </a:path>
              </a:pathLst>
            </a:custGeom>
            <a:ln w="3175">
              <a:solidFill>
                <a:srgbClr val="FF4FFF"/>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81" name="bk object 59">
              <a:extLst>
                <a:ext uri="{FF2B5EF4-FFF2-40B4-BE49-F238E27FC236}">
                  <a16:creationId xmlns:a16="http://schemas.microsoft.com/office/drawing/2014/main" id="{36EA1507-5F11-4F93-B3FB-6D1A86B16EDD}"/>
                </a:ext>
              </a:extLst>
            </p:cNvPr>
            <p:cNvSpPr/>
            <p:nvPr/>
          </p:nvSpPr>
          <p:spPr>
            <a:xfrm>
              <a:off x="4919133" y="0"/>
              <a:ext cx="0" cy="5143500"/>
            </a:xfrm>
            <a:custGeom>
              <a:avLst/>
              <a:gdLst/>
              <a:ahLst/>
              <a:cxnLst/>
              <a:rect l="l" t="t" r="r" b="b"/>
              <a:pathLst>
                <a:path h="5143500">
                  <a:moveTo>
                    <a:pt x="0" y="0"/>
                  </a:moveTo>
                  <a:lnTo>
                    <a:pt x="0" y="5143500"/>
                  </a:lnTo>
                </a:path>
              </a:pathLst>
            </a:custGeom>
            <a:ln w="3175">
              <a:solidFill>
                <a:srgbClr val="FF4FFF"/>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82" name="bk object 60">
              <a:extLst>
                <a:ext uri="{FF2B5EF4-FFF2-40B4-BE49-F238E27FC236}">
                  <a16:creationId xmlns:a16="http://schemas.microsoft.com/office/drawing/2014/main" id="{DC90504E-F07D-4E04-B3CA-5775AF32D7C7}"/>
                </a:ext>
              </a:extLst>
            </p:cNvPr>
            <p:cNvSpPr/>
            <p:nvPr/>
          </p:nvSpPr>
          <p:spPr>
            <a:xfrm>
              <a:off x="508000" y="508000"/>
              <a:ext cx="8128000" cy="4064000"/>
            </a:xfrm>
            <a:custGeom>
              <a:avLst/>
              <a:gdLst/>
              <a:ahLst/>
              <a:cxnLst/>
              <a:rect l="l" t="t" r="r" b="b"/>
              <a:pathLst>
                <a:path w="8128000" h="4064000">
                  <a:moveTo>
                    <a:pt x="0" y="0"/>
                  </a:moveTo>
                  <a:lnTo>
                    <a:pt x="8128000" y="0"/>
                  </a:lnTo>
                  <a:lnTo>
                    <a:pt x="8128000" y="4064000"/>
                  </a:lnTo>
                  <a:lnTo>
                    <a:pt x="0" y="4064000"/>
                  </a:lnTo>
                  <a:lnTo>
                    <a:pt x="0" y="0"/>
                  </a:lnTo>
                  <a:close/>
                </a:path>
              </a:pathLst>
            </a:custGeom>
            <a:ln w="3175">
              <a:solidFill>
                <a:srgbClr val="FF4FFF"/>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83" name="bk object 61">
              <a:extLst>
                <a:ext uri="{FF2B5EF4-FFF2-40B4-BE49-F238E27FC236}">
                  <a16:creationId xmlns:a16="http://schemas.microsoft.com/office/drawing/2014/main" id="{320DFC01-54CF-42C9-9063-C7C056B8377C}"/>
                </a:ext>
              </a:extLst>
            </p:cNvPr>
            <p:cNvSpPr/>
            <p:nvPr/>
          </p:nvSpPr>
          <p:spPr>
            <a:xfrm>
              <a:off x="508000" y="508000"/>
              <a:ext cx="0" cy="4064000"/>
            </a:xfrm>
            <a:custGeom>
              <a:avLst/>
              <a:gdLst/>
              <a:ahLst/>
              <a:cxnLst/>
              <a:rect l="l" t="t" r="r" b="b"/>
              <a:pathLst>
                <a:path h="4064000">
                  <a:moveTo>
                    <a:pt x="0" y="0"/>
                  </a:moveTo>
                  <a:lnTo>
                    <a:pt x="0" y="4064000"/>
                  </a:lnTo>
                </a:path>
              </a:pathLst>
            </a:custGeom>
            <a:ln w="3175">
              <a:solidFill>
                <a:srgbClr val="9933FF"/>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84" name="bk object 62">
              <a:extLst>
                <a:ext uri="{FF2B5EF4-FFF2-40B4-BE49-F238E27FC236}">
                  <a16:creationId xmlns:a16="http://schemas.microsoft.com/office/drawing/2014/main" id="{3AC27226-BBE5-4731-985B-585E561C6B32}"/>
                </a:ext>
              </a:extLst>
            </p:cNvPr>
            <p:cNvSpPr/>
            <p:nvPr/>
          </p:nvSpPr>
          <p:spPr>
            <a:xfrm>
              <a:off x="8636000" y="508000"/>
              <a:ext cx="0" cy="4064000"/>
            </a:xfrm>
            <a:custGeom>
              <a:avLst/>
              <a:gdLst/>
              <a:ahLst/>
              <a:cxnLst/>
              <a:rect l="l" t="t" r="r" b="b"/>
              <a:pathLst>
                <a:path h="4064000">
                  <a:moveTo>
                    <a:pt x="0" y="0"/>
                  </a:moveTo>
                  <a:lnTo>
                    <a:pt x="0" y="4064000"/>
                  </a:lnTo>
                </a:path>
              </a:pathLst>
            </a:custGeom>
            <a:ln w="3175">
              <a:solidFill>
                <a:srgbClr val="9933FF"/>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grpSp>
      <p:sp>
        <p:nvSpPr>
          <p:cNvPr id="32" name="object 32"/>
          <p:cNvSpPr txBox="1"/>
          <p:nvPr/>
        </p:nvSpPr>
        <p:spPr>
          <a:xfrm>
            <a:off x="3757735" y="457617"/>
            <a:ext cx="4865439" cy="269240"/>
          </a:xfrm>
          <a:prstGeom prst="rect">
            <a:avLst/>
          </a:prstGeom>
        </p:spPr>
        <p:txBody>
          <a:bodyPr vert="horz" wrap="square" lIns="0" tIns="12700" rIns="0" bIns="0" rtlCol="0">
            <a:spAutoFit/>
          </a:bodyPr>
          <a:lstStyle/>
          <a:p>
            <a:pPr marL="12700" marR="0" lvl="0" indent="0" algn="l" defTabSz="914400" rtl="0" eaLnBrk="1" fontAlgn="auto" latinLnBrk="0" hangingPunct="1">
              <a:lnSpc>
                <a:spcPct val="100000"/>
              </a:lnSpc>
              <a:spcBef>
                <a:spcPts val="100"/>
              </a:spcBef>
              <a:spcAft>
                <a:spcPts val="0"/>
              </a:spcAft>
              <a:buClrTx/>
              <a:buSzTx/>
              <a:buFontTx/>
              <a:buNone/>
              <a:tabLst/>
              <a:defRPr/>
            </a:pPr>
            <a:r>
              <a:rPr kumimoji="0" sz="1600" b="0" i="0" u="none" strike="noStrike" kern="1200" cap="none" spc="-5" normalizeH="0" baseline="0" noProof="0" dirty="0">
                <a:ln>
                  <a:noFill/>
                </a:ln>
                <a:solidFill>
                  <a:prstClr val="black"/>
                </a:solidFill>
                <a:effectLst/>
                <a:uLnTx/>
                <a:uFillTx/>
                <a:latin typeface="FuturaPT-Demi"/>
                <a:ea typeface="+mn-ea"/>
                <a:cs typeface="FuturaPT-Demi"/>
              </a:rPr>
              <a:t>GVCs’ </a:t>
            </a:r>
            <a:r>
              <a:rPr kumimoji="0" sz="1600" b="0" i="0" u="none" strike="noStrike" kern="1200" cap="none" spc="-10" normalizeH="0" baseline="0" noProof="0" dirty="0">
                <a:ln>
                  <a:noFill/>
                </a:ln>
                <a:solidFill>
                  <a:prstClr val="black"/>
                </a:solidFill>
                <a:effectLst/>
                <a:uLnTx/>
                <a:uFillTx/>
                <a:latin typeface="FuturaPT-Demi"/>
                <a:ea typeface="+mn-ea"/>
                <a:cs typeface="FuturaPT-Demi"/>
              </a:rPr>
              <a:t>share </a:t>
            </a:r>
            <a:r>
              <a:rPr kumimoji="0" sz="1600" b="0" i="0" u="none" strike="noStrike" kern="1200" cap="none" spc="0" normalizeH="0" baseline="0" noProof="0" dirty="0">
                <a:ln>
                  <a:noFill/>
                </a:ln>
                <a:solidFill>
                  <a:prstClr val="black"/>
                </a:solidFill>
                <a:effectLst/>
                <a:uLnTx/>
                <a:uFillTx/>
                <a:latin typeface="FuturaPT-Demi"/>
                <a:ea typeface="+mn-ea"/>
                <a:cs typeface="FuturaPT-Demi"/>
              </a:rPr>
              <a:t>of global </a:t>
            </a:r>
            <a:r>
              <a:rPr kumimoji="0" sz="1600" b="0" i="0" u="none" strike="noStrike" kern="1200" cap="none" spc="-5" normalizeH="0" baseline="0" noProof="0" dirty="0">
                <a:ln>
                  <a:noFill/>
                </a:ln>
                <a:solidFill>
                  <a:prstClr val="black"/>
                </a:solidFill>
                <a:effectLst/>
                <a:uLnTx/>
                <a:uFillTx/>
                <a:latin typeface="FuturaPT-Demi"/>
                <a:ea typeface="+mn-ea"/>
                <a:cs typeface="FuturaPT-Demi"/>
              </a:rPr>
              <a:t>trade</a:t>
            </a:r>
            <a:r>
              <a:rPr kumimoji="0" sz="1600" b="0" i="0" u="none" strike="noStrike" kern="1200" cap="none" spc="-45" normalizeH="0" baseline="0" noProof="0" dirty="0">
                <a:ln>
                  <a:noFill/>
                </a:ln>
                <a:solidFill>
                  <a:prstClr val="black"/>
                </a:solidFill>
                <a:effectLst/>
                <a:uLnTx/>
                <a:uFillTx/>
                <a:latin typeface="FuturaPT-Demi"/>
                <a:ea typeface="+mn-ea"/>
                <a:cs typeface="FuturaPT-Demi"/>
              </a:rPr>
              <a:t> </a:t>
            </a:r>
            <a:r>
              <a:rPr kumimoji="0" sz="1600" b="0" i="0" u="none" strike="noStrike" kern="1200" cap="none" spc="0" normalizeH="0" baseline="0" noProof="0" dirty="0">
                <a:ln>
                  <a:noFill/>
                </a:ln>
                <a:solidFill>
                  <a:prstClr val="black"/>
                </a:solidFill>
                <a:effectLst/>
                <a:uLnTx/>
                <a:uFillTx/>
                <a:latin typeface="FuturaPT-Demi"/>
                <a:ea typeface="+mn-ea"/>
                <a:cs typeface="FuturaPT-Demi"/>
              </a:rPr>
              <a:t>(%)</a:t>
            </a:r>
          </a:p>
        </p:txBody>
      </p:sp>
      <p:sp>
        <p:nvSpPr>
          <p:cNvPr id="33" name="object 33"/>
          <p:cNvSpPr txBox="1">
            <a:spLocks noGrp="1"/>
          </p:cNvSpPr>
          <p:nvPr>
            <p:ph type="title"/>
          </p:nvPr>
        </p:nvSpPr>
        <p:spPr>
          <a:xfrm>
            <a:off x="495300" y="466344"/>
            <a:ext cx="2476500" cy="1976120"/>
          </a:xfrm>
        </p:spPr>
        <p:txBody>
          <a:bodyPr/>
          <a:lstStyle/>
          <a:p>
            <a:r>
              <a:rPr lang="en-US" dirty="0"/>
              <a:t>Since 2008,  </a:t>
            </a:r>
            <a:r>
              <a:rPr lang="en-US" dirty="0">
                <a:solidFill>
                  <a:srgbClr val="0063A6"/>
                </a:solidFill>
              </a:rPr>
              <a:t>GVC</a:t>
            </a:r>
            <a:r>
              <a:rPr lang="en-US" dirty="0"/>
              <a:t> </a:t>
            </a:r>
            <a:r>
              <a:rPr lang="en-US" dirty="0">
                <a:solidFill>
                  <a:srgbClr val="0063A6"/>
                </a:solidFill>
              </a:rPr>
              <a:t>expansion has  slowed</a:t>
            </a:r>
          </a:p>
        </p:txBody>
      </p:sp>
      <p:sp>
        <p:nvSpPr>
          <p:cNvPr id="4" name="object 4"/>
          <p:cNvSpPr/>
          <p:nvPr/>
        </p:nvSpPr>
        <p:spPr>
          <a:xfrm>
            <a:off x="7829842" y="1422474"/>
            <a:ext cx="639675" cy="2940050"/>
          </a:xfrm>
          <a:custGeom>
            <a:avLst/>
            <a:gdLst/>
            <a:ahLst/>
            <a:cxnLst/>
            <a:rect l="l" t="t" r="r" b="b"/>
            <a:pathLst>
              <a:path w="601979" h="2940050">
                <a:moveTo>
                  <a:pt x="0" y="0"/>
                </a:moveTo>
                <a:lnTo>
                  <a:pt x="0" y="2939986"/>
                </a:lnTo>
                <a:lnTo>
                  <a:pt x="601421" y="2939986"/>
                </a:lnTo>
                <a:lnTo>
                  <a:pt x="601421" y="499338"/>
                </a:lnTo>
                <a:lnTo>
                  <a:pt x="534312" y="308102"/>
                </a:lnTo>
                <a:lnTo>
                  <a:pt x="85915" y="308102"/>
                </a:lnTo>
                <a:lnTo>
                  <a:pt x="0" y="0"/>
                </a:lnTo>
                <a:close/>
              </a:path>
              <a:path w="601979" h="2940050">
                <a:moveTo>
                  <a:pt x="257759" y="102603"/>
                </a:moveTo>
                <a:lnTo>
                  <a:pt x="171831" y="187083"/>
                </a:lnTo>
                <a:lnTo>
                  <a:pt x="85915" y="308102"/>
                </a:lnTo>
                <a:lnTo>
                  <a:pt x="534312" y="308102"/>
                </a:lnTo>
                <a:lnTo>
                  <a:pt x="515518" y="254546"/>
                </a:lnTo>
                <a:lnTo>
                  <a:pt x="429590" y="176174"/>
                </a:lnTo>
                <a:lnTo>
                  <a:pt x="343674" y="170662"/>
                </a:lnTo>
                <a:lnTo>
                  <a:pt x="257759" y="102603"/>
                </a:lnTo>
                <a:close/>
              </a:path>
            </a:pathLst>
          </a:custGeom>
          <a:solidFill>
            <a:srgbClr val="B7E2FF"/>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5" name="object 5"/>
          <p:cNvSpPr txBox="1"/>
          <p:nvPr/>
        </p:nvSpPr>
        <p:spPr>
          <a:xfrm>
            <a:off x="3979333" y="3635641"/>
            <a:ext cx="193657" cy="177800"/>
          </a:xfrm>
          <a:prstGeom prst="rect">
            <a:avLst/>
          </a:prstGeom>
        </p:spPr>
        <p:txBody>
          <a:bodyPr vert="horz" wrap="square" lIns="0" tIns="12700" rIns="0" bIns="0" rtlCol="0">
            <a:spAutoFit/>
          </a:bodyPr>
          <a:lstStyle/>
          <a:p>
            <a:pPr marL="12700" marR="0" lvl="0" indent="0" algn="l" defTabSz="914400" rtl="0" eaLnBrk="1" fontAlgn="auto" latinLnBrk="0" hangingPunct="1">
              <a:lnSpc>
                <a:spcPct val="100000"/>
              </a:lnSpc>
              <a:spcBef>
                <a:spcPts val="100"/>
              </a:spcBef>
              <a:spcAft>
                <a:spcPts val="0"/>
              </a:spcAft>
              <a:buClrTx/>
              <a:buSzTx/>
              <a:buFontTx/>
              <a:buNone/>
              <a:tabLst/>
              <a:defRPr/>
            </a:pPr>
            <a:r>
              <a:rPr kumimoji="0" sz="1000" b="0" i="0" u="none" strike="noStrike" kern="1200" cap="none" spc="0" normalizeH="0" baseline="0" noProof="0" dirty="0">
                <a:ln>
                  <a:noFill/>
                </a:ln>
                <a:solidFill>
                  <a:srgbClr val="221F1F"/>
                </a:solidFill>
                <a:effectLst/>
                <a:uLnTx/>
                <a:uFillTx/>
                <a:latin typeface="FuturaStd-Book"/>
                <a:ea typeface="+mn-ea"/>
                <a:cs typeface="FuturaStd-Book"/>
              </a:rPr>
              <a:t>35</a:t>
            </a:r>
            <a:endParaRPr kumimoji="0" sz="1000" b="0" i="0" u="none" strike="noStrike" kern="1200" cap="none" spc="0" normalizeH="0" baseline="0" noProof="0">
              <a:ln>
                <a:noFill/>
              </a:ln>
              <a:solidFill>
                <a:prstClr val="black"/>
              </a:solidFill>
              <a:effectLst/>
              <a:uLnTx/>
              <a:uFillTx/>
              <a:latin typeface="FuturaStd-Book"/>
              <a:ea typeface="+mn-ea"/>
              <a:cs typeface="FuturaStd-Book"/>
            </a:endParaRPr>
          </a:p>
        </p:txBody>
      </p:sp>
      <p:sp>
        <p:nvSpPr>
          <p:cNvPr id="6" name="object 6"/>
          <p:cNvSpPr txBox="1"/>
          <p:nvPr/>
        </p:nvSpPr>
        <p:spPr>
          <a:xfrm>
            <a:off x="3979333" y="2952762"/>
            <a:ext cx="193657" cy="177800"/>
          </a:xfrm>
          <a:prstGeom prst="rect">
            <a:avLst/>
          </a:prstGeom>
        </p:spPr>
        <p:txBody>
          <a:bodyPr vert="horz" wrap="square" lIns="0" tIns="12700" rIns="0" bIns="0" rtlCol="0">
            <a:spAutoFit/>
          </a:bodyPr>
          <a:lstStyle/>
          <a:p>
            <a:pPr marL="12700" marR="0" lvl="0" indent="0" algn="l" defTabSz="914400" rtl="0" eaLnBrk="1" fontAlgn="auto" latinLnBrk="0" hangingPunct="1">
              <a:lnSpc>
                <a:spcPct val="100000"/>
              </a:lnSpc>
              <a:spcBef>
                <a:spcPts val="100"/>
              </a:spcBef>
              <a:spcAft>
                <a:spcPts val="0"/>
              </a:spcAft>
              <a:buClrTx/>
              <a:buSzTx/>
              <a:buFontTx/>
              <a:buNone/>
              <a:tabLst/>
              <a:defRPr/>
            </a:pPr>
            <a:r>
              <a:rPr kumimoji="0" sz="1000" b="0" i="0" u="none" strike="noStrike" kern="1200" cap="none" spc="0" normalizeH="0" baseline="0" noProof="0" dirty="0">
                <a:ln>
                  <a:noFill/>
                </a:ln>
                <a:solidFill>
                  <a:srgbClr val="221F1F"/>
                </a:solidFill>
                <a:effectLst/>
                <a:uLnTx/>
                <a:uFillTx/>
                <a:latin typeface="FuturaStd-Book"/>
                <a:ea typeface="+mn-ea"/>
                <a:cs typeface="FuturaStd-Book"/>
              </a:rPr>
              <a:t>40</a:t>
            </a:r>
            <a:endParaRPr kumimoji="0" sz="1000" b="0" i="0" u="none" strike="noStrike" kern="1200" cap="none" spc="0" normalizeH="0" baseline="0" noProof="0" dirty="0">
              <a:ln>
                <a:noFill/>
              </a:ln>
              <a:solidFill>
                <a:prstClr val="black"/>
              </a:solidFill>
              <a:effectLst/>
              <a:uLnTx/>
              <a:uFillTx/>
              <a:latin typeface="FuturaStd-Book"/>
              <a:ea typeface="+mn-ea"/>
              <a:cs typeface="FuturaStd-Book"/>
            </a:endParaRPr>
          </a:p>
        </p:txBody>
      </p:sp>
      <p:sp>
        <p:nvSpPr>
          <p:cNvPr id="7" name="object 7"/>
          <p:cNvSpPr txBox="1"/>
          <p:nvPr/>
        </p:nvSpPr>
        <p:spPr>
          <a:xfrm>
            <a:off x="3979333" y="2269883"/>
            <a:ext cx="193657" cy="177800"/>
          </a:xfrm>
          <a:prstGeom prst="rect">
            <a:avLst/>
          </a:prstGeom>
        </p:spPr>
        <p:txBody>
          <a:bodyPr vert="horz" wrap="square" lIns="0" tIns="12700" rIns="0" bIns="0" rtlCol="0">
            <a:spAutoFit/>
          </a:bodyPr>
          <a:lstStyle/>
          <a:p>
            <a:pPr marL="12700" marR="0" lvl="0" indent="0" algn="l" defTabSz="914400" rtl="0" eaLnBrk="1" fontAlgn="auto" latinLnBrk="0" hangingPunct="1">
              <a:lnSpc>
                <a:spcPct val="100000"/>
              </a:lnSpc>
              <a:spcBef>
                <a:spcPts val="100"/>
              </a:spcBef>
              <a:spcAft>
                <a:spcPts val="0"/>
              </a:spcAft>
              <a:buClrTx/>
              <a:buSzTx/>
              <a:buFontTx/>
              <a:buNone/>
              <a:tabLst/>
              <a:defRPr/>
            </a:pPr>
            <a:r>
              <a:rPr kumimoji="0" sz="1000" b="0" i="0" u="none" strike="noStrike" kern="1200" cap="none" spc="0" normalizeH="0" baseline="0" noProof="0" dirty="0">
                <a:ln>
                  <a:noFill/>
                </a:ln>
                <a:solidFill>
                  <a:srgbClr val="221F1F"/>
                </a:solidFill>
                <a:effectLst/>
                <a:uLnTx/>
                <a:uFillTx/>
                <a:latin typeface="FuturaStd-Book"/>
                <a:ea typeface="+mn-ea"/>
                <a:cs typeface="FuturaStd-Book"/>
              </a:rPr>
              <a:t>45</a:t>
            </a:r>
            <a:endParaRPr kumimoji="0" sz="1000" b="0" i="0" u="none" strike="noStrike" kern="1200" cap="none" spc="0" normalizeH="0" baseline="0" noProof="0">
              <a:ln>
                <a:noFill/>
              </a:ln>
              <a:solidFill>
                <a:prstClr val="black"/>
              </a:solidFill>
              <a:effectLst/>
              <a:uLnTx/>
              <a:uFillTx/>
              <a:latin typeface="FuturaStd-Book"/>
              <a:ea typeface="+mn-ea"/>
              <a:cs typeface="FuturaStd-Book"/>
            </a:endParaRPr>
          </a:p>
        </p:txBody>
      </p:sp>
      <p:sp>
        <p:nvSpPr>
          <p:cNvPr id="8" name="object 8"/>
          <p:cNvSpPr txBox="1"/>
          <p:nvPr/>
        </p:nvSpPr>
        <p:spPr>
          <a:xfrm>
            <a:off x="3979333" y="1587004"/>
            <a:ext cx="193657" cy="177800"/>
          </a:xfrm>
          <a:prstGeom prst="rect">
            <a:avLst/>
          </a:prstGeom>
        </p:spPr>
        <p:txBody>
          <a:bodyPr vert="horz" wrap="square" lIns="0" tIns="12700" rIns="0" bIns="0" rtlCol="0">
            <a:spAutoFit/>
          </a:bodyPr>
          <a:lstStyle/>
          <a:p>
            <a:pPr marL="12700" marR="0" lvl="0" indent="0" algn="l" defTabSz="914400" rtl="0" eaLnBrk="1" fontAlgn="auto" latinLnBrk="0" hangingPunct="1">
              <a:lnSpc>
                <a:spcPct val="100000"/>
              </a:lnSpc>
              <a:spcBef>
                <a:spcPts val="100"/>
              </a:spcBef>
              <a:spcAft>
                <a:spcPts val="0"/>
              </a:spcAft>
              <a:buClrTx/>
              <a:buSzTx/>
              <a:buFontTx/>
              <a:buNone/>
              <a:tabLst/>
              <a:defRPr/>
            </a:pPr>
            <a:r>
              <a:rPr kumimoji="0" sz="1000" b="0" i="0" u="none" strike="noStrike" kern="1200" cap="none" spc="0" normalizeH="0" baseline="0" noProof="0" dirty="0">
                <a:ln>
                  <a:noFill/>
                </a:ln>
                <a:solidFill>
                  <a:srgbClr val="221F1F"/>
                </a:solidFill>
                <a:effectLst/>
                <a:uLnTx/>
                <a:uFillTx/>
                <a:latin typeface="FuturaStd-Book"/>
                <a:ea typeface="+mn-ea"/>
                <a:cs typeface="FuturaStd-Book"/>
              </a:rPr>
              <a:t>50</a:t>
            </a:r>
            <a:endParaRPr kumimoji="0" sz="1000" b="0" i="0" u="none" strike="noStrike" kern="1200" cap="none" spc="0" normalizeH="0" baseline="0" noProof="0" dirty="0">
              <a:ln>
                <a:noFill/>
              </a:ln>
              <a:solidFill>
                <a:prstClr val="black"/>
              </a:solidFill>
              <a:effectLst/>
              <a:uLnTx/>
              <a:uFillTx/>
              <a:latin typeface="FuturaStd-Book"/>
              <a:ea typeface="+mn-ea"/>
              <a:cs typeface="FuturaStd-Book"/>
            </a:endParaRPr>
          </a:p>
        </p:txBody>
      </p:sp>
      <p:sp>
        <p:nvSpPr>
          <p:cNvPr id="9" name="object 9"/>
          <p:cNvSpPr txBox="1"/>
          <p:nvPr/>
        </p:nvSpPr>
        <p:spPr>
          <a:xfrm>
            <a:off x="3979333" y="904125"/>
            <a:ext cx="193657" cy="177800"/>
          </a:xfrm>
          <a:prstGeom prst="rect">
            <a:avLst/>
          </a:prstGeom>
        </p:spPr>
        <p:txBody>
          <a:bodyPr vert="horz" wrap="square" lIns="0" tIns="12700" rIns="0" bIns="0" rtlCol="0">
            <a:spAutoFit/>
          </a:bodyPr>
          <a:lstStyle/>
          <a:p>
            <a:pPr marL="12700" marR="0" lvl="0" indent="0" algn="l" defTabSz="914400" rtl="0" eaLnBrk="1" fontAlgn="auto" latinLnBrk="0" hangingPunct="1">
              <a:lnSpc>
                <a:spcPct val="100000"/>
              </a:lnSpc>
              <a:spcBef>
                <a:spcPts val="100"/>
              </a:spcBef>
              <a:spcAft>
                <a:spcPts val="0"/>
              </a:spcAft>
              <a:buClrTx/>
              <a:buSzTx/>
              <a:buFontTx/>
              <a:buNone/>
              <a:tabLst/>
              <a:defRPr/>
            </a:pPr>
            <a:r>
              <a:rPr kumimoji="0" sz="1000" b="0" i="0" u="none" strike="noStrike" kern="1200" cap="none" spc="0" normalizeH="0" baseline="0" noProof="0" dirty="0">
                <a:ln>
                  <a:noFill/>
                </a:ln>
                <a:solidFill>
                  <a:srgbClr val="221F1F"/>
                </a:solidFill>
                <a:effectLst/>
                <a:uLnTx/>
                <a:uFillTx/>
                <a:latin typeface="FuturaStd-Book"/>
                <a:ea typeface="+mn-ea"/>
                <a:cs typeface="FuturaStd-Book"/>
              </a:rPr>
              <a:t>55</a:t>
            </a:r>
            <a:endParaRPr kumimoji="0" sz="1000" b="0" i="0" u="none" strike="noStrike" kern="1200" cap="none" spc="0" normalizeH="0" baseline="0" noProof="0" dirty="0">
              <a:ln>
                <a:noFill/>
              </a:ln>
              <a:solidFill>
                <a:prstClr val="black"/>
              </a:solidFill>
              <a:effectLst/>
              <a:uLnTx/>
              <a:uFillTx/>
              <a:latin typeface="FuturaStd-Book"/>
              <a:ea typeface="+mn-ea"/>
              <a:cs typeface="FuturaStd-Book"/>
            </a:endParaRPr>
          </a:p>
        </p:txBody>
      </p:sp>
      <p:sp>
        <p:nvSpPr>
          <p:cNvPr id="10" name="object 10"/>
          <p:cNvSpPr txBox="1"/>
          <p:nvPr/>
        </p:nvSpPr>
        <p:spPr>
          <a:xfrm>
            <a:off x="3979333" y="4318520"/>
            <a:ext cx="561403" cy="290195"/>
          </a:xfrm>
          <a:prstGeom prst="rect">
            <a:avLst/>
          </a:prstGeom>
        </p:spPr>
        <p:txBody>
          <a:bodyPr vert="horz" wrap="square" lIns="0" tIns="12700" rIns="0" bIns="0" rtlCol="0">
            <a:spAutoFit/>
          </a:bodyPr>
          <a:lstStyle/>
          <a:p>
            <a:pPr marL="12700" marR="0" lvl="0" indent="0" algn="l" defTabSz="914400" rtl="0" eaLnBrk="1" fontAlgn="auto" latinLnBrk="0" hangingPunct="1">
              <a:lnSpc>
                <a:spcPts val="1040"/>
              </a:lnSpc>
              <a:spcBef>
                <a:spcPts val="100"/>
              </a:spcBef>
              <a:spcAft>
                <a:spcPts val="0"/>
              </a:spcAft>
              <a:buClrTx/>
              <a:buSzTx/>
              <a:buFontTx/>
              <a:buNone/>
              <a:tabLst/>
              <a:defRPr/>
            </a:pPr>
            <a:r>
              <a:rPr kumimoji="0" sz="1000" b="0" i="0" u="none" strike="noStrike" kern="1200" cap="none" spc="0" normalizeH="0" baseline="0" noProof="0" dirty="0">
                <a:ln>
                  <a:noFill/>
                </a:ln>
                <a:solidFill>
                  <a:srgbClr val="221F1F"/>
                </a:solidFill>
                <a:effectLst/>
                <a:uLnTx/>
                <a:uFillTx/>
                <a:latin typeface="FuturaStd-Book"/>
                <a:ea typeface="+mn-ea"/>
                <a:cs typeface="FuturaStd-Book"/>
              </a:rPr>
              <a:t>30</a:t>
            </a:r>
            <a:endParaRPr kumimoji="0" sz="1000" b="0" i="0" u="none" strike="noStrike" kern="1200" cap="none" spc="0" normalizeH="0" baseline="0" noProof="0" dirty="0">
              <a:ln>
                <a:noFill/>
              </a:ln>
              <a:solidFill>
                <a:prstClr val="black"/>
              </a:solidFill>
              <a:effectLst/>
              <a:uLnTx/>
              <a:uFillTx/>
              <a:latin typeface="FuturaStd-Book"/>
              <a:ea typeface="+mn-ea"/>
              <a:cs typeface="FuturaStd-Book"/>
            </a:endParaRPr>
          </a:p>
          <a:p>
            <a:pPr marL="201930" marR="0" lvl="0" indent="0" algn="l" defTabSz="914400" rtl="0" eaLnBrk="1" fontAlgn="auto" latinLnBrk="0" hangingPunct="1">
              <a:lnSpc>
                <a:spcPts val="1040"/>
              </a:lnSpc>
              <a:spcBef>
                <a:spcPts val="0"/>
              </a:spcBef>
              <a:spcAft>
                <a:spcPts val="0"/>
              </a:spcAft>
              <a:buClrTx/>
              <a:buSzTx/>
              <a:buFontTx/>
              <a:buNone/>
              <a:tabLst/>
              <a:defRPr/>
            </a:pPr>
            <a:r>
              <a:rPr kumimoji="0" sz="1000" b="0" i="0" u="none" strike="noStrike" kern="1200" cap="none" spc="0" normalizeH="0" baseline="0" noProof="0" dirty="0">
                <a:ln>
                  <a:noFill/>
                </a:ln>
                <a:solidFill>
                  <a:prstClr val="black"/>
                </a:solidFill>
                <a:effectLst/>
                <a:uLnTx/>
                <a:uFillTx/>
                <a:latin typeface="FuturaStd-Book"/>
                <a:ea typeface="+mn-ea"/>
                <a:cs typeface="FuturaStd-Book"/>
              </a:rPr>
              <a:t>1970</a:t>
            </a:r>
          </a:p>
        </p:txBody>
      </p:sp>
      <p:sp>
        <p:nvSpPr>
          <p:cNvPr id="11" name="object 11"/>
          <p:cNvSpPr txBox="1"/>
          <p:nvPr/>
        </p:nvSpPr>
        <p:spPr>
          <a:xfrm>
            <a:off x="5093770" y="4430407"/>
            <a:ext cx="359649" cy="177800"/>
          </a:xfrm>
          <a:prstGeom prst="rect">
            <a:avLst/>
          </a:prstGeom>
        </p:spPr>
        <p:txBody>
          <a:bodyPr vert="horz" wrap="square" lIns="0" tIns="12700" rIns="0" bIns="0" rtlCol="0">
            <a:spAutoFit/>
          </a:bodyPr>
          <a:lstStyle/>
          <a:p>
            <a:pPr marL="12700" marR="0" lvl="0" indent="0" algn="l" defTabSz="914400" rtl="0" eaLnBrk="1" fontAlgn="auto" latinLnBrk="0" hangingPunct="1">
              <a:lnSpc>
                <a:spcPct val="100000"/>
              </a:lnSpc>
              <a:spcBef>
                <a:spcPts val="100"/>
              </a:spcBef>
              <a:spcAft>
                <a:spcPts val="0"/>
              </a:spcAft>
              <a:buClrTx/>
              <a:buSzTx/>
              <a:buFontTx/>
              <a:buNone/>
              <a:tabLst/>
              <a:defRPr/>
            </a:pPr>
            <a:r>
              <a:rPr kumimoji="0" sz="1000" b="0" i="0" u="none" strike="noStrike" kern="1200" cap="none" spc="0" normalizeH="0" baseline="0" noProof="0" dirty="0">
                <a:ln>
                  <a:noFill/>
                </a:ln>
                <a:solidFill>
                  <a:prstClr val="black"/>
                </a:solidFill>
                <a:effectLst/>
                <a:uLnTx/>
                <a:uFillTx/>
                <a:latin typeface="FuturaStd-Book"/>
                <a:ea typeface="+mn-ea"/>
                <a:cs typeface="FuturaStd-Book"/>
              </a:rPr>
              <a:t>1980</a:t>
            </a:r>
            <a:endParaRPr kumimoji="0" sz="1000" b="0" i="0" u="none" strike="noStrike" kern="1200" cap="none" spc="0" normalizeH="0" baseline="0" noProof="0">
              <a:ln>
                <a:noFill/>
              </a:ln>
              <a:solidFill>
                <a:prstClr val="black"/>
              </a:solidFill>
              <a:effectLst/>
              <a:uLnTx/>
              <a:uFillTx/>
              <a:latin typeface="FuturaStd-Book"/>
              <a:ea typeface="+mn-ea"/>
              <a:cs typeface="FuturaStd-Book"/>
            </a:endParaRPr>
          </a:p>
        </p:txBody>
      </p:sp>
      <p:sp>
        <p:nvSpPr>
          <p:cNvPr id="12" name="object 12"/>
          <p:cNvSpPr txBox="1"/>
          <p:nvPr/>
        </p:nvSpPr>
        <p:spPr>
          <a:xfrm>
            <a:off x="6006859" y="4430407"/>
            <a:ext cx="359649" cy="177800"/>
          </a:xfrm>
          <a:prstGeom prst="rect">
            <a:avLst/>
          </a:prstGeom>
        </p:spPr>
        <p:txBody>
          <a:bodyPr vert="horz" wrap="square" lIns="0" tIns="12700" rIns="0" bIns="0" rtlCol="0">
            <a:spAutoFit/>
          </a:bodyPr>
          <a:lstStyle/>
          <a:p>
            <a:pPr marL="12700" marR="0" lvl="0" indent="0" algn="l" defTabSz="914400" rtl="0" eaLnBrk="1" fontAlgn="auto" latinLnBrk="0" hangingPunct="1">
              <a:lnSpc>
                <a:spcPct val="100000"/>
              </a:lnSpc>
              <a:spcBef>
                <a:spcPts val="100"/>
              </a:spcBef>
              <a:spcAft>
                <a:spcPts val="0"/>
              </a:spcAft>
              <a:buClrTx/>
              <a:buSzTx/>
              <a:buFontTx/>
              <a:buNone/>
              <a:tabLst/>
              <a:defRPr/>
            </a:pPr>
            <a:r>
              <a:rPr kumimoji="0" sz="1000" b="0" i="0" u="none" strike="noStrike" kern="1200" cap="none" spc="0" normalizeH="0" baseline="0" noProof="0" dirty="0">
                <a:ln>
                  <a:noFill/>
                </a:ln>
                <a:solidFill>
                  <a:prstClr val="black"/>
                </a:solidFill>
                <a:effectLst/>
                <a:uLnTx/>
                <a:uFillTx/>
                <a:latin typeface="FuturaStd-Book"/>
                <a:ea typeface="+mn-ea"/>
                <a:cs typeface="FuturaStd-Book"/>
              </a:rPr>
              <a:t>1990</a:t>
            </a:r>
            <a:endParaRPr kumimoji="0" sz="1000" b="0" i="0" u="none" strike="noStrike" kern="1200" cap="none" spc="0" normalizeH="0" baseline="0" noProof="0">
              <a:ln>
                <a:noFill/>
              </a:ln>
              <a:solidFill>
                <a:prstClr val="black"/>
              </a:solidFill>
              <a:effectLst/>
              <a:uLnTx/>
              <a:uFillTx/>
              <a:latin typeface="FuturaStd-Book"/>
              <a:ea typeface="+mn-ea"/>
              <a:cs typeface="FuturaStd-Book"/>
            </a:endParaRPr>
          </a:p>
        </p:txBody>
      </p:sp>
      <p:sp>
        <p:nvSpPr>
          <p:cNvPr id="13" name="object 13"/>
          <p:cNvSpPr txBox="1"/>
          <p:nvPr/>
        </p:nvSpPr>
        <p:spPr>
          <a:xfrm>
            <a:off x="6919950" y="4430407"/>
            <a:ext cx="359649" cy="177800"/>
          </a:xfrm>
          <a:prstGeom prst="rect">
            <a:avLst/>
          </a:prstGeom>
        </p:spPr>
        <p:txBody>
          <a:bodyPr vert="horz" wrap="square" lIns="0" tIns="12700" rIns="0" bIns="0" rtlCol="0">
            <a:spAutoFit/>
          </a:bodyPr>
          <a:lstStyle/>
          <a:p>
            <a:pPr marL="12700" marR="0" lvl="0" indent="0" algn="l" defTabSz="914400" rtl="0" eaLnBrk="1" fontAlgn="auto" latinLnBrk="0" hangingPunct="1">
              <a:lnSpc>
                <a:spcPct val="100000"/>
              </a:lnSpc>
              <a:spcBef>
                <a:spcPts val="100"/>
              </a:spcBef>
              <a:spcAft>
                <a:spcPts val="0"/>
              </a:spcAft>
              <a:buClrTx/>
              <a:buSzTx/>
              <a:buFontTx/>
              <a:buNone/>
              <a:tabLst/>
              <a:defRPr/>
            </a:pPr>
            <a:r>
              <a:rPr kumimoji="0" sz="1000" b="0" i="0" u="none" strike="noStrike" kern="1200" cap="none" spc="0" normalizeH="0" baseline="0" noProof="0" dirty="0">
                <a:ln>
                  <a:noFill/>
                </a:ln>
                <a:solidFill>
                  <a:prstClr val="black"/>
                </a:solidFill>
                <a:effectLst/>
                <a:uLnTx/>
                <a:uFillTx/>
                <a:latin typeface="FuturaStd-Book"/>
                <a:ea typeface="+mn-ea"/>
                <a:cs typeface="FuturaStd-Book"/>
              </a:rPr>
              <a:t>2000</a:t>
            </a:r>
            <a:endParaRPr kumimoji="0" sz="1000" b="0" i="0" u="none" strike="noStrike" kern="1200" cap="none" spc="0" normalizeH="0" baseline="0" noProof="0">
              <a:ln>
                <a:noFill/>
              </a:ln>
              <a:solidFill>
                <a:prstClr val="black"/>
              </a:solidFill>
              <a:effectLst/>
              <a:uLnTx/>
              <a:uFillTx/>
              <a:latin typeface="FuturaStd-Book"/>
              <a:ea typeface="+mn-ea"/>
              <a:cs typeface="FuturaStd-Book"/>
            </a:endParaRPr>
          </a:p>
        </p:txBody>
      </p:sp>
      <p:sp>
        <p:nvSpPr>
          <p:cNvPr id="14" name="object 14"/>
          <p:cNvSpPr txBox="1"/>
          <p:nvPr/>
        </p:nvSpPr>
        <p:spPr>
          <a:xfrm>
            <a:off x="7833038" y="4430407"/>
            <a:ext cx="815788" cy="177800"/>
          </a:xfrm>
          <a:prstGeom prst="rect">
            <a:avLst/>
          </a:prstGeom>
        </p:spPr>
        <p:txBody>
          <a:bodyPr vert="horz" wrap="square" lIns="0" tIns="12700" rIns="0" bIns="0" rtlCol="0">
            <a:spAutoFit/>
          </a:bodyPr>
          <a:lstStyle/>
          <a:p>
            <a:pPr marL="12700" marR="0" lvl="0" indent="0" algn="l" defTabSz="914400" rtl="0" eaLnBrk="1" fontAlgn="auto" latinLnBrk="0" hangingPunct="1">
              <a:lnSpc>
                <a:spcPct val="100000"/>
              </a:lnSpc>
              <a:spcBef>
                <a:spcPts val="100"/>
              </a:spcBef>
              <a:spcAft>
                <a:spcPts val="0"/>
              </a:spcAft>
              <a:buClrTx/>
              <a:buSzTx/>
              <a:buFontTx/>
              <a:buNone/>
              <a:tabLst/>
              <a:defRPr/>
            </a:pPr>
            <a:r>
              <a:rPr kumimoji="0" sz="1000" b="0" i="0" u="none" strike="noStrike" kern="1200" cap="none" spc="0" normalizeH="0" baseline="0" noProof="0" dirty="0">
                <a:ln>
                  <a:noFill/>
                </a:ln>
                <a:solidFill>
                  <a:prstClr val="black"/>
                </a:solidFill>
                <a:effectLst/>
                <a:uLnTx/>
                <a:uFillTx/>
                <a:latin typeface="FuturaStd-Book"/>
                <a:ea typeface="+mn-ea"/>
                <a:cs typeface="FuturaStd-Book"/>
              </a:rPr>
              <a:t>2010</a:t>
            </a:r>
            <a:r>
              <a:rPr kumimoji="0" sz="1000" b="0" i="0" u="none" strike="noStrike" kern="1200" cap="none" spc="204" normalizeH="0" baseline="0" noProof="0" dirty="0">
                <a:ln>
                  <a:noFill/>
                </a:ln>
                <a:solidFill>
                  <a:prstClr val="black"/>
                </a:solidFill>
                <a:effectLst/>
                <a:uLnTx/>
                <a:uFillTx/>
                <a:latin typeface="FuturaStd-Book"/>
                <a:ea typeface="+mn-ea"/>
                <a:cs typeface="FuturaStd-Book"/>
              </a:rPr>
              <a:t> </a:t>
            </a:r>
            <a:r>
              <a:rPr kumimoji="0" sz="1000" b="0" i="0" u="none" strike="noStrike" kern="1200" cap="none" spc="0" normalizeH="0" baseline="0" noProof="0" dirty="0">
                <a:ln>
                  <a:noFill/>
                </a:ln>
                <a:solidFill>
                  <a:prstClr val="black"/>
                </a:solidFill>
                <a:effectLst/>
                <a:uLnTx/>
                <a:uFillTx/>
                <a:latin typeface="FuturaStd-Book"/>
                <a:ea typeface="+mn-ea"/>
                <a:cs typeface="FuturaStd-Book"/>
              </a:rPr>
              <a:t>2015</a:t>
            </a:r>
            <a:endParaRPr kumimoji="0" sz="1000" b="0" i="0" u="none" strike="noStrike" kern="1200" cap="none" spc="0" normalizeH="0" baseline="0" noProof="0">
              <a:ln>
                <a:noFill/>
              </a:ln>
              <a:solidFill>
                <a:prstClr val="black"/>
              </a:solidFill>
              <a:effectLst/>
              <a:uLnTx/>
              <a:uFillTx/>
              <a:latin typeface="FuturaStd-Book"/>
              <a:ea typeface="+mn-ea"/>
              <a:cs typeface="FuturaStd-Book"/>
            </a:endParaRPr>
          </a:p>
        </p:txBody>
      </p:sp>
      <p:grpSp>
        <p:nvGrpSpPr>
          <p:cNvPr id="30" name="Group 29">
            <a:extLst>
              <a:ext uri="{FF2B5EF4-FFF2-40B4-BE49-F238E27FC236}">
                <a16:creationId xmlns:a16="http://schemas.microsoft.com/office/drawing/2014/main" id="{972F4C9C-74C4-44F1-ABF6-C5A885B6F990}"/>
              </a:ext>
            </a:extLst>
          </p:cNvPr>
          <p:cNvGrpSpPr/>
          <p:nvPr/>
        </p:nvGrpSpPr>
        <p:grpSpPr>
          <a:xfrm>
            <a:off x="4226563" y="4361755"/>
            <a:ext cx="4408901" cy="49530"/>
            <a:chOff x="4226563" y="4361755"/>
            <a:chExt cx="4408901" cy="49530"/>
          </a:xfrm>
        </p:grpSpPr>
        <p:sp>
          <p:nvSpPr>
            <p:cNvPr id="15" name="object 15"/>
            <p:cNvSpPr/>
            <p:nvPr/>
          </p:nvSpPr>
          <p:spPr>
            <a:xfrm>
              <a:off x="8468931" y="4361755"/>
              <a:ext cx="0" cy="49530"/>
            </a:xfrm>
            <a:custGeom>
              <a:avLst/>
              <a:gdLst/>
              <a:ahLst/>
              <a:cxnLst/>
              <a:rect l="l" t="t" r="r" b="b"/>
              <a:pathLst>
                <a:path h="49529">
                  <a:moveTo>
                    <a:pt x="0" y="0"/>
                  </a:moveTo>
                  <a:lnTo>
                    <a:pt x="0" y="49390"/>
                  </a:lnTo>
                </a:path>
              </a:pathLst>
            </a:custGeom>
            <a:ln w="15875">
              <a:solidFill>
                <a:schemeClr val="tx1"/>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16" name="object 16"/>
            <p:cNvSpPr/>
            <p:nvPr/>
          </p:nvSpPr>
          <p:spPr>
            <a:xfrm>
              <a:off x="8013004" y="4361755"/>
              <a:ext cx="0" cy="49530"/>
            </a:xfrm>
            <a:custGeom>
              <a:avLst/>
              <a:gdLst/>
              <a:ahLst/>
              <a:cxnLst/>
              <a:rect l="l" t="t" r="r" b="b"/>
              <a:pathLst>
                <a:path h="49529">
                  <a:moveTo>
                    <a:pt x="0" y="0"/>
                  </a:moveTo>
                  <a:lnTo>
                    <a:pt x="0" y="49390"/>
                  </a:lnTo>
                </a:path>
              </a:pathLst>
            </a:custGeom>
            <a:ln w="15875">
              <a:solidFill>
                <a:schemeClr val="tx1"/>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17" name="object 17"/>
            <p:cNvSpPr/>
            <p:nvPr/>
          </p:nvSpPr>
          <p:spPr>
            <a:xfrm>
              <a:off x="7098819" y="4361755"/>
              <a:ext cx="0" cy="49530"/>
            </a:xfrm>
            <a:custGeom>
              <a:avLst/>
              <a:gdLst/>
              <a:ahLst/>
              <a:cxnLst/>
              <a:rect l="l" t="t" r="r" b="b"/>
              <a:pathLst>
                <a:path h="49529">
                  <a:moveTo>
                    <a:pt x="0" y="0"/>
                  </a:moveTo>
                  <a:lnTo>
                    <a:pt x="0" y="49390"/>
                  </a:lnTo>
                </a:path>
              </a:pathLst>
            </a:custGeom>
            <a:ln w="15875">
              <a:solidFill>
                <a:schemeClr val="tx1"/>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18" name="object 18"/>
            <p:cNvSpPr/>
            <p:nvPr/>
          </p:nvSpPr>
          <p:spPr>
            <a:xfrm>
              <a:off x="6186064" y="4361755"/>
              <a:ext cx="0" cy="49530"/>
            </a:xfrm>
            <a:custGeom>
              <a:avLst/>
              <a:gdLst/>
              <a:ahLst/>
              <a:cxnLst/>
              <a:rect l="l" t="t" r="r" b="b"/>
              <a:pathLst>
                <a:path h="49529">
                  <a:moveTo>
                    <a:pt x="0" y="0"/>
                  </a:moveTo>
                  <a:lnTo>
                    <a:pt x="0" y="49390"/>
                  </a:lnTo>
                </a:path>
              </a:pathLst>
            </a:custGeom>
            <a:ln w="15875">
              <a:solidFill>
                <a:schemeClr val="tx1"/>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19" name="object 19"/>
            <p:cNvSpPr/>
            <p:nvPr/>
          </p:nvSpPr>
          <p:spPr>
            <a:xfrm>
              <a:off x="5273316" y="4361755"/>
              <a:ext cx="0" cy="49530"/>
            </a:xfrm>
            <a:custGeom>
              <a:avLst/>
              <a:gdLst/>
              <a:ahLst/>
              <a:cxnLst/>
              <a:rect l="l" t="t" r="r" b="b"/>
              <a:pathLst>
                <a:path h="49529">
                  <a:moveTo>
                    <a:pt x="0" y="0"/>
                  </a:moveTo>
                  <a:lnTo>
                    <a:pt x="0" y="49390"/>
                  </a:lnTo>
                </a:path>
              </a:pathLst>
            </a:custGeom>
            <a:ln w="15875">
              <a:solidFill>
                <a:schemeClr val="tx1"/>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20" name="object 20"/>
            <p:cNvSpPr/>
            <p:nvPr/>
          </p:nvSpPr>
          <p:spPr>
            <a:xfrm>
              <a:off x="4360435" y="4361755"/>
              <a:ext cx="0" cy="49530"/>
            </a:xfrm>
            <a:custGeom>
              <a:avLst/>
              <a:gdLst/>
              <a:ahLst/>
              <a:cxnLst/>
              <a:rect l="l" t="t" r="r" b="b"/>
              <a:pathLst>
                <a:path h="49529">
                  <a:moveTo>
                    <a:pt x="0" y="0"/>
                  </a:moveTo>
                  <a:lnTo>
                    <a:pt x="0" y="49390"/>
                  </a:lnTo>
                </a:path>
              </a:pathLst>
            </a:custGeom>
            <a:ln w="15875">
              <a:solidFill>
                <a:schemeClr val="tx1"/>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25" name="object 25"/>
            <p:cNvSpPr/>
            <p:nvPr/>
          </p:nvSpPr>
          <p:spPr>
            <a:xfrm>
              <a:off x="4226563" y="4362462"/>
              <a:ext cx="4408901" cy="0"/>
            </a:xfrm>
            <a:custGeom>
              <a:avLst/>
              <a:gdLst/>
              <a:ahLst/>
              <a:cxnLst/>
              <a:rect l="l" t="t" r="r" b="b"/>
              <a:pathLst>
                <a:path w="4149090">
                  <a:moveTo>
                    <a:pt x="0" y="0"/>
                  </a:moveTo>
                  <a:lnTo>
                    <a:pt x="4148836" y="0"/>
                  </a:lnTo>
                </a:path>
              </a:pathLst>
            </a:custGeom>
            <a:ln w="15875">
              <a:solidFill>
                <a:schemeClr val="tx1"/>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grpSp>
      <p:sp>
        <p:nvSpPr>
          <p:cNvPr id="21" name="object 21"/>
          <p:cNvSpPr/>
          <p:nvPr/>
        </p:nvSpPr>
        <p:spPr>
          <a:xfrm>
            <a:off x="4226563" y="2343453"/>
            <a:ext cx="4408901" cy="0"/>
          </a:xfrm>
          <a:custGeom>
            <a:avLst/>
            <a:gdLst/>
            <a:ahLst/>
            <a:cxnLst/>
            <a:rect l="l" t="t" r="r" b="b"/>
            <a:pathLst>
              <a:path w="4149090">
                <a:moveTo>
                  <a:pt x="0" y="0"/>
                </a:moveTo>
                <a:lnTo>
                  <a:pt x="4148836" y="0"/>
                </a:lnTo>
              </a:path>
            </a:pathLst>
          </a:custGeom>
          <a:ln w="6350">
            <a:solidFill>
              <a:schemeClr val="bg1">
                <a:lumMod val="65000"/>
              </a:schemeClr>
            </a:solidFill>
            <a:prstDash val="sysDash"/>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22" name="object 22"/>
          <p:cNvSpPr/>
          <p:nvPr/>
        </p:nvSpPr>
        <p:spPr>
          <a:xfrm>
            <a:off x="4226563" y="3017000"/>
            <a:ext cx="4408901" cy="0"/>
          </a:xfrm>
          <a:custGeom>
            <a:avLst/>
            <a:gdLst/>
            <a:ahLst/>
            <a:cxnLst/>
            <a:rect l="l" t="t" r="r" b="b"/>
            <a:pathLst>
              <a:path w="4149090">
                <a:moveTo>
                  <a:pt x="0" y="0"/>
                </a:moveTo>
                <a:lnTo>
                  <a:pt x="4148836" y="0"/>
                </a:lnTo>
              </a:path>
            </a:pathLst>
          </a:custGeom>
          <a:ln w="6350">
            <a:solidFill>
              <a:schemeClr val="bg1">
                <a:lumMod val="65000"/>
              </a:schemeClr>
            </a:solidFill>
            <a:prstDash val="sysDash"/>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23" name="object 23"/>
          <p:cNvSpPr/>
          <p:nvPr/>
        </p:nvSpPr>
        <p:spPr>
          <a:xfrm>
            <a:off x="4226563" y="3688779"/>
            <a:ext cx="4408901" cy="0"/>
          </a:xfrm>
          <a:custGeom>
            <a:avLst/>
            <a:gdLst/>
            <a:ahLst/>
            <a:cxnLst/>
            <a:rect l="l" t="t" r="r" b="b"/>
            <a:pathLst>
              <a:path w="4149090">
                <a:moveTo>
                  <a:pt x="0" y="0"/>
                </a:moveTo>
                <a:lnTo>
                  <a:pt x="4148836" y="0"/>
                </a:lnTo>
              </a:path>
            </a:pathLst>
          </a:custGeom>
          <a:ln w="6350">
            <a:solidFill>
              <a:schemeClr val="bg1">
                <a:lumMod val="65000"/>
              </a:schemeClr>
            </a:solidFill>
            <a:prstDash val="sysDash"/>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24" name="object 24"/>
          <p:cNvSpPr/>
          <p:nvPr/>
        </p:nvSpPr>
        <p:spPr>
          <a:xfrm>
            <a:off x="4226563" y="997012"/>
            <a:ext cx="4408901" cy="0"/>
          </a:xfrm>
          <a:custGeom>
            <a:avLst/>
            <a:gdLst/>
            <a:ahLst/>
            <a:cxnLst/>
            <a:rect l="l" t="t" r="r" b="b"/>
            <a:pathLst>
              <a:path w="4149090">
                <a:moveTo>
                  <a:pt x="0" y="0"/>
                </a:moveTo>
                <a:lnTo>
                  <a:pt x="4148836" y="0"/>
                </a:lnTo>
              </a:path>
            </a:pathLst>
          </a:custGeom>
          <a:ln w="6350">
            <a:solidFill>
              <a:schemeClr val="bg1">
                <a:lumMod val="65000"/>
              </a:schemeClr>
            </a:solidFill>
            <a:prstDash val="sysDash"/>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36" name="object 21">
            <a:extLst>
              <a:ext uri="{FF2B5EF4-FFF2-40B4-BE49-F238E27FC236}">
                <a16:creationId xmlns:a16="http://schemas.microsoft.com/office/drawing/2014/main" id="{5DF7E4AD-3C9F-4038-9196-162F48CA0D1F}"/>
              </a:ext>
            </a:extLst>
          </p:cNvPr>
          <p:cNvSpPr/>
          <p:nvPr/>
        </p:nvSpPr>
        <p:spPr>
          <a:xfrm>
            <a:off x="4226563" y="1675904"/>
            <a:ext cx="4408901" cy="0"/>
          </a:xfrm>
          <a:custGeom>
            <a:avLst/>
            <a:gdLst/>
            <a:ahLst/>
            <a:cxnLst/>
            <a:rect l="l" t="t" r="r" b="b"/>
            <a:pathLst>
              <a:path w="4149090">
                <a:moveTo>
                  <a:pt x="0" y="0"/>
                </a:moveTo>
                <a:lnTo>
                  <a:pt x="4148836" y="0"/>
                </a:lnTo>
              </a:path>
            </a:pathLst>
          </a:custGeom>
          <a:ln w="6350">
            <a:solidFill>
              <a:schemeClr val="bg1">
                <a:lumMod val="65000"/>
              </a:schemeClr>
            </a:solidFill>
            <a:prstDash val="sysDash"/>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grpSp>
        <p:nvGrpSpPr>
          <p:cNvPr id="37" name="Group 36">
            <a:extLst>
              <a:ext uri="{FF2B5EF4-FFF2-40B4-BE49-F238E27FC236}">
                <a16:creationId xmlns:a16="http://schemas.microsoft.com/office/drawing/2014/main" id="{3DD9171C-48AC-4A1B-900D-ADA7921A082C}"/>
              </a:ext>
            </a:extLst>
          </p:cNvPr>
          <p:cNvGrpSpPr/>
          <p:nvPr/>
        </p:nvGrpSpPr>
        <p:grpSpPr>
          <a:xfrm>
            <a:off x="4360435" y="1422464"/>
            <a:ext cx="4137430" cy="1986914"/>
            <a:chOff x="4613144" y="1422464"/>
            <a:chExt cx="3893617" cy="1986914"/>
          </a:xfrm>
        </p:grpSpPr>
        <p:sp>
          <p:nvSpPr>
            <p:cNvPr id="26" name="object 26"/>
            <p:cNvSpPr/>
            <p:nvPr/>
          </p:nvSpPr>
          <p:spPr>
            <a:xfrm>
              <a:off x="7878111" y="1422476"/>
              <a:ext cx="628650" cy="576580"/>
            </a:xfrm>
            <a:custGeom>
              <a:avLst/>
              <a:gdLst/>
              <a:ahLst/>
              <a:cxnLst/>
              <a:rect l="l" t="t" r="r" b="b"/>
              <a:pathLst>
                <a:path w="628650" h="576580">
                  <a:moveTo>
                    <a:pt x="628396" y="576160"/>
                  </a:moveTo>
                  <a:lnTo>
                    <a:pt x="515505" y="254546"/>
                  </a:lnTo>
                  <a:lnTo>
                    <a:pt x="429590" y="176161"/>
                  </a:lnTo>
                  <a:lnTo>
                    <a:pt x="379912" y="172982"/>
                  </a:lnTo>
                  <a:lnTo>
                    <a:pt x="354403" y="171348"/>
                  </a:lnTo>
                  <a:lnTo>
                    <a:pt x="345004" y="170743"/>
                  </a:lnTo>
                  <a:lnTo>
                    <a:pt x="343662" y="170649"/>
                  </a:lnTo>
                  <a:lnTo>
                    <a:pt x="257746" y="102603"/>
                  </a:lnTo>
                  <a:lnTo>
                    <a:pt x="208076" y="151450"/>
                  </a:lnTo>
                  <a:lnTo>
                    <a:pt x="182570" y="176533"/>
                  </a:lnTo>
                  <a:lnTo>
                    <a:pt x="173173" y="185770"/>
                  </a:lnTo>
                  <a:lnTo>
                    <a:pt x="171831" y="187083"/>
                  </a:lnTo>
                  <a:lnTo>
                    <a:pt x="85902" y="308102"/>
                  </a:lnTo>
                  <a:lnTo>
                    <a:pt x="0" y="0"/>
                  </a:lnTo>
                </a:path>
              </a:pathLst>
            </a:custGeom>
            <a:ln w="38100" cap="rnd">
              <a:solidFill>
                <a:srgbClr val="0063A6"/>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000" b="0" i="0" u="none" strike="noStrike" kern="1200" cap="none" spc="0" normalizeH="0" baseline="0" noProof="0">
                <a:ln>
                  <a:noFill/>
                </a:ln>
                <a:solidFill>
                  <a:prstClr val="black"/>
                </a:solidFill>
                <a:effectLst/>
                <a:uLnTx/>
                <a:uFillTx/>
                <a:latin typeface="Calibri"/>
                <a:ea typeface="+mn-ea"/>
                <a:cs typeface="+mn-cs"/>
              </a:endParaRPr>
            </a:p>
          </p:txBody>
        </p:sp>
        <p:sp>
          <p:nvSpPr>
            <p:cNvPr id="27" name="object 27"/>
            <p:cNvSpPr/>
            <p:nvPr/>
          </p:nvSpPr>
          <p:spPr>
            <a:xfrm>
              <a:off x="4613144" y="1422464"/>
              <a:ext cx="3264535" cy="1986914"/>
            </a:xfrm>
            <a:custGeom>
              <a:avLst/>
              <a:gdLst/>
              <a:ahLst/>
              <a:cxnLst/>
              <a:rect l="l" t="t" r="r" b="b"/>
              <a:pathLst>
                <a:path w="3264534" h="1986914">
                  <a:moveTo>
                    <a:pt x="0" y="1983740"/>
                  </a:moveTo>
                  <a:lnTo>
                    <a:pt x="86563" y="1986915"/>
                  </a:lnTo>
                  <a:lnTo>
                    <a:pt x="171653" y="1969516"/>
                  </a:lnTo>
                  <a:lnTo>
                    <a:pt x="258076" y="1871776"/>
                  </a:lnTo>
                  <a:lnTo>
                    <a:pt x="343166" y="1594535"/>
                  </a:lnTo>
                  <a:lnTo>
                    <a:pt x="429602" y="1699387"/>
                  </a:lnTo>
                  <a:lnTo>
                    <a:pt x="516039" y="1628305"/>
                  </a:lnTo>
                  <a:lnTo>
                    <a:pt x="601129" y="1606981"/>
                  </a:lnTo>
                  <a:lnTo>
                    <a:pt x="687565" y="1660296"/>
                  </a:lnTo>
                  <a:lnTo>
                    <a:pt x="772642" y="1500339"/>
                  </a:lnTo>
                  <a:lnTo>
                    <a:pt x="859091" y="1406156"/>
                  </a:lnTo>
                  <a:lnTo>
                    <a:pt x="945527" y="1416824"/>
                  </a:lnTo>
                  <a:lnTo>
                    <a:pt x="1030605" y="1454137"/>
                  </a:lnTo>
                  <a:lnTo>
                    <a:pt x="1117053" y="1477251"/>
                  </a:lnTo>
                  <a:lnTo>
                    <a:pt x="1203477" y="1423924"/>
                  </a:lnTo>
                  <a:lnTo>
                    <a:pt x="1288567" y="1432814"/>
                  </a:lnTo>
                  <a:lnTo>
                    <a:pt x="1375003" y="1555432"/>
                  </a:lnTo>
                  <a:lnTo>
                    <a:pt x="1460093" y="1550111"/>
                  </a:lnTo>
                  <a:lnTo>
                    <a:pt x="1546529" y="1527009"/>
                  </a:lnTo>
                  <a:lnTo>
                    <a:pt x="1632966" y="1479016"/>
                  </a:lnTo>
                  <a:lnTo>
                    <a:pt x="1718043" y="1379499"/>
                  </a:lnTo>
                  <a:lnTo>
                    <a:pt x="1804479" y="1292415"/>
                  </a:lnTo>
                  <a:lnTo>
                    <a:pt x="1889569" y="1191120"/>
                  </a:lnTo>
                  <a:lnTo>
                    <a:pt x="1976005" y="1290637"/>
                  </a:lnTo>
                  <a:lnTo>
                    <a:pt x="2062441" y="1173340"/>
                  </a:lnTo>
                  <a:lnTo>
                    <a:pt x="2147531" y="990295"/>
                  </a:lnTo>
                  <a:lnTo>
                    <a:pt x="2233968" y="952969"/>
                  </a:lnTo>
                  <a:lnTo>
                    <a:pt x="2320391" y="892556"/>
                  </a:lnTo>
                  <a:lnTo>
                    <a:pt x="2405494" y="873010"/>
                  </a:lnTo>
                  <a:lnTo>
                    <a:pt x="2491917" y="892556"/>
                  </a:lnTo>
                  <a:lnTo>
                    <a:pt x="2577020" y="757478"/>
                  </a:lnTo>
                  <a:lnTo>
                    <a:pt x="2663444" y="730834"/>
                  </a:lnTo>
                  <a:lnTo>
                    <a:pt x="2749880" y="732599"/>
                  </a:lnTo>
                  <a:lnTo>
                    <a:pt x="2834970" y="611759"/>
                  </a:lnTo>
                  <a:lnTo>
                    <a:pt x="2921406" y="466026"/>
                  </a:lnTo>
                  <a:lnTo>
                    <a:pt x="3007842" y="425145"/>
                  </a:lnTo>
                  <a:lnTo>
                    <a:pt x="3092932" y="220776"/>
                  </a:lnTo>
                  <a:lnTo>
                    <a:pt x="3179368" y="99923"/>
                  </a:lnTo>
                  <a:lnTo>
                    <a:pt x="3264446" y="0"/>
                  </a:lnTo>
                </a:path>
              </a:pathLst>
            </a:custGeom>
            <a:ln w="38100" cap="rnd">
              <a:solidFill>
                <a:srgbClr val="0063A6"/>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000" b="0" i="0" u="none" strike="noStrike" kern="1200" cap="none" spc="0" normalizeH="0" baseline="0" noProof="0">
                <a:ln>
                  <a:noFill/>
                </a:ln>
                <a:solidFill>
                  <a:prstClr val="black"/>
                </a:solidFill>
                <a:effectLst/>
                <a:uLnTx/>
                <a:uFillTx/>
                <a:latin typeface="Calibri"/>
                <a:ea typeface="+mn-ea"/>
                <a:cs typeface="+mn-cs"/>
              </a:endParaRPr>
            </a:p>
          </p:txBody>
        </p:sp>
      </p:grpSp>
      <p:sp>
        <p:nvSpPr>
          <p:cNvPr id="34" name="object 6">
            <a:extLst>
              <a:ext uri="{FF2B5EF4-FFF2-40B4-BE49-F238E27FC236}">
                <a16:creationId xmlns:a16="http://schemas.microsoft.com/office/drawing/2014/main" id="{04F4D4E8-F44D-4AF0-B5DE-2C58E6F96685}"/>
              </a:ext>
            </a:extLst>
          </p:cNvPr>
          <p:cNvSpPr txBox="1"/>
          <p:nvPr/>
        </p:nvSpPr>
        <p:spPr>
          <a:xfrm rot="16200000">
            <a:off x="2654118" y="2481591"/>
            <a:ext cx="2373946" cy="166712"/>
          </a:xfrm>
          <a:prstGeom prst="rect">
            <a:avLst/>
          </a:prstGeom>
        </p:spPr>
        <p:txBody>
          <a:bodyPr vert="horz" wrap="square" lIns="0" tIns="12700" rIns="0" bIns="0" rtlCol="0">
            <a:spAutoFit/>
          </a:bodyPr>
          <a:lstStyle/>
          <a:p>
            <a:pPr marL="12700" marR="0" lvl="0" indent="0" algn="ctr" defTabSz="914400" rtl="0" eaLnBrk="1" fontAlgn="auto" latinLnBrk="0" hangingPunct="1">
              <a:lnSpc>
                <a:spcPct val="100000"/>
              </a:lnSpc>
              <a:spcBef>
                <a:spcPts val="100"/>
              </a:spcBef>
              <a:spcAft>
                <a:spcPts val="0"/>
              </a:spcAft>
              <a:buClrTx/>
              <a:buSzTx/>
              <a:buFontTx/>
              <a:buNone/>
              <a:tabLst/>
              <a:defRPr/>
            </a:pPr>
            <a:r>
              <a:rPr kumimoji="0" lang="en-US" sz="1000" b="0" i="0" u="none" strike="noStrike" kern="1200" cap="none" spc="0" normalizeH="0" baseline="0" noProof="0" dirty="0">
                <a:ln>
                  <a:noFill/>
                </a:ln>
                <a:solidFill>
                  <a:srgbClr val="221F1F"/>
                </a:solidFill>
                <a:effectLst/>
                <a:uLnTx/>
                <a:uFillTx/>
                <a:latin typeface="FuturaStd-Book"/>
                <a:ea typeface="+mn-ea"/>
                <a:cs typeface="FuturaStd-Book"/>
              </a:rPr>
              <a:t>Overall GVC participation (% total trade)</a:t>
            </a:r>
          </a:p>
        </p:txBody>
      </p:sp>
      <p:sp>
        <p:nvSpPr>
          <p:cNvPr id="85" name="object 8">
            <a:extLst>
              <a:ext uri="{FF2B5EF4-FFF2-40B4-BE49-F238E27FC236}">
                <a16:creationId xmlns:a16="http://schemas.microsoft.com/office/drawing/2014/main" id="{2355B2A2-22B8-4B8B-BDF5-EBE4D8FCCBC4}"/>
              </a:ext>
            </a:extLst>
          </p:cNvPr>
          <p:cNvSpPr txBox="1"/>
          <p:nvPr/>
        </p:nvSpPr>
        <p:spPr>
          <a:xfrm>
            <a:off x="4135177" y="3183721"/>
            <a:ext cx="458768" cy="166712"/>
          </a:xfrm>
          <a:prstGeom prst="rect">
            <a:avLst/>
          </a:prstGeom>
        </p:spPr>
        <p:txBody>
          <a:bodyPr vert="horz" wrap="square" lIns="0" tIns="12700" rIns="0" bIns="0" rtlCol="0">
            <a:spAutoFit/>
          </a:bodyPr>
          <a:lstStyle/>
          <a:p>
            <a:pPr marL="12700" marR="0" lvl="0" indent="0" algn="ctr" defTabSz="914400" rtl="0" eaLnBrk="1" fontAlgn="auto" latinLnBrk="0" hangingPunct="1">
              <a:lnSpc>
                <a:spcPct val="100000"/>
              </a:lnSpc>
              <a:spcBef>
                <a:spcPts val="100"/>
              </a:spcBef>
              <a:spcAft>
                <a:spcPts val="0"/>
              </a:spcAft>
              <a:buClrTx/>
              <a:buSzTx/>
              <a:buFontTx/>
              <a:buNone/>
              <a:tabLst/>
              <a:defRPr/>
            </a:pPr>
            <a:r>
              <a:rPr kumimoji="0" lang="en-US" sz="1000" b="1" i="0" u="none" strike="noStrike" kern="1200" cap="none" spc="0" normalizeH="0" baseline="0" noProof="0" dirty="0">
                <a:ln>
                  <a:noFill/>
                </a:ln>
                <a:solidFill>
                  <a:srgbClr val="221F1F"/>
                </a:solidFill>
                <a:effectLst/>
                <a:uLnTx/>
                <a:uFillTx/>
                <a:latin typeface="FuturaStd-Book"/>
                <a:ea typeface="+mn-ea"/>
                <a:cs typeface="FuturaStd-Book"/>
              </a:rPr>
              <a:t>37%</a:t>
            </a:r>
            <a:endParaRPr kumimoji="0" sz="1000" b="1" i="0" u="none" strike="noStrike" kern="1200" cap="none" spc="0" normalizeH="0" baseline="0" noProof="0" dirty="0">
              <a:ln>
                <a:noFill/>
              </a:ln>
              <a:solidFill>
                <a:prstClr val="black"/>
              </a:solidFill>
              <a:effectLst/>
              <a:uLnTx/>
              <a:uFillTx/>
              <a:latin typeface="FuturaStd-Book"/>
              <a:ea typeface="+mn-ea"/>
              <a:cs typeface="FuturaStd-Book"/>
            </a:endParaRPr>
          </a:p>
        </p:txBody>
      </p:sp>
      <p:sp>
        <p:nvSpPr>
          <p:cNvPr id="86" name="object 8">
            <a:extLst>
              <a:ext uri="{FF2B5EF4-FFF2-40B4-BE49-F238E27FC236}">
                <a16:creationId xmlns:a16="http://schemas.microsoft.com/office/drawing/2014/main" id="{AC3822A2-D084-450B-B584-99B7EC45A516}"/>
              </a:ext>
            </a:extLst>
          </p:cNvPr>
          <p:cNvSpPr txBox="1"/>
          <p:nvPr/>
        </p:nvSpPr>
        <p:spPr>
          <a:xfrm>
            <a:off x="7584566" y="1187097"/>
            <a:ext cx="458768" cy="166712"/>
          </a:xfrm>
          <a:prstGeom prst="rect">
            <a:avLst/>
          </a:prstGeom>
        </p:spPr>
        <p:txBody>
          <a:bodyPr vert="horz" wrap="square" lIns="0" tIns="12700" rIns="0" bIns="0" rtlCol="0">
            <a:spAutoFit/>
          </a:bodyPr>
          <a:lstStyle/>
          <a:p>
            <a:pPr marL="12700" marR="0" lvl="0" indent="0" algn="ctr" defTabSz="914400" rtl="0" eaLnBrk="1" fontAlgn="auto" latinLnBrk="0" hangingPunct="1">
              <a:lnSpc>
                <a:spcPct val="100000"/>
              </a:lnSpc>
              <a:spcBef>
                <a:spcPts val="100"/>
              </a:spcBef>
              <a:spcAft>
                <a:spcPts val="0"/>
              </a:spcAft>
              <a:buClrTx/>
              <a:buSzTx/>
              <a:buFontTx/>
              <a:buNone/>
              <a:tabLst/>
              <a:defRPr/>
            </a:pPr>
            <a:r>
              <a:rPr kumimoji="0" lang="en-US" sz="1000" b="1" i="0" u="none" strike="noStrike" kern="1200" cap="none" spc="0" normalizeH="0" baseline="0" noProof="0" dirty="0">
                <a:ln>
                  <a:noFill/>
                </a:ln>
                <a:solidFill>
                  <a:srgbClr val="221F1F"/>
                </a:solidFill>
                <a:effectLst/>
                <a:uLnTx/>
                <a:uFillTx/>
                <a:latin typeface="FuturaStd-Book"/>
                <a:ea typeface="+mn-ea"/>
                <a:cs typeface="FuturaStd-Book"/>
              </a:rPr>
              <a:t>52%</a:t>
            </a:r>
            <a:endParaRPr kumimoji="0" sz="1000" b="1" i="0" u="none" strike="noStrike" kern="1200" cap="none" spc="0" normalizeH="0" baseline="0" noProof="0" dirty="0">
              <a:ln>
                <a:noFill/>
              </a:ln>
              <a:solidFill>
                <a:prstClr val="black"/>
              </a:solidFill>
              <a:effectLst/>
              <a:uLnTx/>
              <a:uFillTx/>
              <a:latin typeface="FuturaStd-Book"/>
              <a:ea typeface="+mn-ea"/>
              <a:cs typeface="FuturaStd-Book"/>
            </a:endParaRPr>
          </a:p>
        </p:txBody>
      </p:sp>
      <p:sp>
        <p:nvSpPr>
          <p:cNvPr id="87" name="object 8">
            <a:extLst>
              <a:ext uri="{FF2B5EF4-FFF2-40B4-BE49-F238E27FC236}">
                <a16:creationId xmlns:a16="http://schemas.microsoft.com/office/drawing/2014/main" id="{113180BE-6ACB-4755-A30A-23D489026081}"/>
              </a:ext>
            </a:extLst>
          </p:cNvPr>
          <p:cNvSpPr txBox="1"/>
          <p:nvPr/>
        </p:nvSpPr>
        <p:spPr>
          <a:xfrm>
            <a:off x="8274060" y="2063551"/>
            <a:ext cx="458768" cy="166712"/>
          </a:xfrm>
          <a:prstGeom prst="rect">
            <a:avLst/>
          </a:prstGeom>
        </p:spPr>
        <p:txBody>
          <a:bodyPr vert="horz" wrap="square" lIns="0" tIns="12700" rIns="0" bIns="0" rtlCol="0">
            <a:spAutoFit/>
          </a:bodyPr>
          <a:lstStyle/>
          <a:p>
            <a:pPr marL="12700" marR="0" lvl="0" indent="0" algn="ctr" defTabSz="914400" rtl="0" eaLnBrk="1" fontAlgn="auto" latinLnBrk="0" hangingPunct="1">
              <a:lnSpc>
                <a:spcPct val="100000"/>
              </a:lnSpc>
              <a:spcBef>
                <a:spcPts val="100"/>
              </a:spcBef>
              <a:spcAft>
                <a:spcPts val="0"/>
              </a:spcAft>
              <a:buClrTx/>
              <a:buSzTx/>
              <a:buFontTx/>
              <a:buNone/>
              <a:tabLst/>
              <a:defRPr/>
            </a:pPr>
            <a:r>
              <a:rPr kumimoji="0" lang="en-US" sz="1000" b="1" i="0" u="none" strike="noStrike" kern="1200" cap="none" spc="0" normalizeH="0" baseline="0" noProof="0" dirty="0">
                <a:ln>
                  <a:noFill/>
                </a:ln>
                <a:solidFill>
                  <a:srgbClr val="221F1F"/>
                </a:solidFill>
                <a:effectLst/>
                <a:uLnTx/>
                <a:uFillTx/>
                <a:latin typeface="FuturaStd-Book"/>
                <a:ea typeface="+mn-ea"/>
                <a:cs typeface="FuturaStd-Book"/>
              </a:rPr>
              <a:t>48%</a:t>
            </a:r>
            <a:endParaRPr kumimoji="0" sz="1000" b="1" i="0" u="none" strike="noStrike" kern="1200" cap="none" spc="0" normalizeH="0" baseline="0" noProof="0" dirty="0">
              <a:ln>
                <a:noFill/>
              </a:ln>
              <a:solidFill>
                <a:prstClr val="black"/>
              </a:solidFill>
              <a:effectLst/>
              <a:uLnTx/>
              <a:uFillTx/>
              <a:latin typeface="FuturaStd-Book"/>
              <a:ea typeface="+mn-ea"/>
              <a:cs typeface="FuturaStd-Book"/>
            </a:endParaRPr>
          </a:p>
        </p:txBody>
      </p:sp>
      <p:sp>
        <p:nvSpPr>
          <p:cNvPr id="88" name="Slide Number Placeholder 87">
            <a:extLst>
              <a:ext uri="{FF2B5EF4-FFF2-40B4-BE49-F238E27FC236}">
                <a16:creationId xmlns:a16="http://schemas.microsoft.com/office/drawing/2014/main" id="{FA662E1F-FB9B-4BDE-AA2B-3CFEFF5A2B64}"/>
              </a:ext>
            </a:extLst>
          </p:cNvPr>
          <p:cNvSpPr>
            <a:spLocks noGrp="1"/>
          </p:cNvSpPr>
          <p:nvPr>
            <p:ph type="sldNum" sz="quarter" idx="7"/>
          </p:nvPr>
        </p:nvSpPr>
        <p:spPr/>
        <p:txBody>
          <a:bodyPr/>
          <a:lstStyle/>
          <a:p>
            <a:pPr marL="38100" marR="0" lvl="0" indent="0" algn="l" defTabSz="914400" rtl="0" eaLnBrk="1" fontAlgn="auto" latinLnBrk="0" hangingPunct="1">
              <a:lnSpc>
                <a:spcPct val="100000"/>
              </a:lnSpc>
              <a:spcBef>
                <a:spcPts val="65"/>
              </a:spcBef>
              <a:spcAft>
                <a:spcPts val="0"/>
              </a:spcAft>
              <a:buClrTx/>
              <a:buSzTx/>
              <a:buFontTx/>
              <a:buNone/>
              <a:tabLst/>
              <a:defRPr/>
            </a:pPr>
            <a:fld id="{81D60167-4931-47E6-BA6A-407CBD079E47}" type="slidenum">
              <a:rPr kumimoji="0" lang="en-US" sz="800" b="0" i="0" u="none" strike="noStrike" kern="1200" cap="none" spc="0" normalizeH="0" baseline="0" noProof="0" smtClean="0">
                <a:ln>
                  <a:noFill/>
                </a:ln>
                <a:solidFill>
                  <a:prstClr val="black"/>
                </a:solidFill>
                <a:effectLst/>
                <a:uLnTx/>
                <a:uFillTx/>
                <a:latin typeface="FuturaPT-Demi"/>
                <a:ea typeface="+mn-ea"/>
                <a:cs typeface="FuturaPT-Demi"/>
              </a:rPr>
              <a:pPr marL="38100" marR="0" lvl="0" indent="0" algn="l" defTabSz="914400" rtl="0" eaLnBrk="1" fontAlgn="auto" latinLnBrk="0" hangingPunct="1">
                <a:lnSpc>
                  <a:spcPct val="100000"/>
                </a:lnSpc>
                <a:spcBef>
                  <a:spcPts val="65"/>
                </a:spcBef>
                <a:spcAft>
                  <a:spcPts val="0"/>
                </a:spcAft>
                <a:buClrTx/>
                <a:buSzTx/>
                <a:buFontTx/>
                <a:buNone/>
                <a:tabLst/>
                <a:defRPr/>
              </a:pPr>
              <a:t>5</a:t>
            </a:fld>
            <a:r>
              <a:rPr kumimoji="0" lang="en-US" sz="800" b="1" i="0" u="none" strike="noStrike" kern="1200" cap="none" spc="0" normalizeH="0" baseline="0" noProof="0">
                <a:ln>
                  <a:noFill/>
                </a:ln>
                <a:solidFill>
                  <a:prstClr val="black"/>
                </a:solidFill>
                <a:effectLst/>
                <a:uLnTx/>
                <a:uFillTx/>
                <a:latin typeface="FuturaPT-Demi"/>
                <a:ea typeface="+mn-ea"/>
                <a:cs typeface="FuturaPT-Demi"/>
              </a:rPr>
              <a:t>  </a:t>
            </a:r>
            <a:r>
              <a:rPr kumimoji="0" lang="en-US" sz="800" b="0" i="0" u="none" strike="noStrike" kern="1200" cap="none" spc="0" normalizeH="0" baseline="0" noProof="0">
                <a:ln>
                  <a:noFill/>
                </a:ln>
                <a:solidFill>
                  <a:prstClr val="black"/>
                </a:solidFill>
                <a:effectLst/>
                <a:uLnTx/>
                <a:uFillTx/>
                <a:latin typeface="FuturaPT-Light"/>
                <a:ea typeface="+mn-ea"/>
              </a:rPr>
              <a:t>|  </a:t>
            </a:r>
            <a:r>
              <a:rPr kumimoji="0" lang="en-US" sz="800" b="0" i="0" u="none" strike="noStrike" kern="1200" cap="none" spc="-10" normalizeH="0" baseline="0" noProof="0">
                <a:ln>
                  <a:noFill/>
                </a:ln>
                <a:solidFill>
                  <a:prstClr val="black"/>
                </a:solidFill>
                <a:effectLst/>
                <a:uLnTx/>
                <a:uFillTx/>
                <a:latin typeface="FuturaPT-Light"/>
                <a:ea typeface="+mn-ea"/>
              </a:rPr>
              <a:t>World </a:t>
            </a:r>
            <a:r>
              <a:rPr kumimoji="0" lang="en-US" sz="800" b="0" i="0" u="none" strike="noStrike" kern="1200" cap="none" spc="-5" normalizeH="0" baseline="0" noProof="0">
                <a:ln>
                  <a:noFill/>
                </a:ln>
                <a:solidFill>
                  <a:prstClr val="black"/>
                </a:solidFill>
                <a:effectLst/>
                <a:uLnTx/>
                <a:uFillTx/>
                <a:latin typeface="FuturaPT-Light"/>
                <a:ea typeface="+mn-ea"/>
              </a:rPr>
              <a:t>Development </a:t>
            </a:r>
            <a:r>
              <a:rPr kumimoji="0" lang="en-US" sz="800" b="0" i="0" u="none" strike="noStrike" kern="1200" cap="none" spc="-10" normalizeH="0" baseline="0" noProof="0">
                <a:ln>
                  <a:noFill/>
                </a:ln>
                <a:solidFill>
                  <a:prstClr val="black"/>
                </a:solidFill>
                <a:effectLst/>
                <a:uLnTx/>
                <a:uFillTx/>
                <a:latin typeface="FuturaPT-Light"/>
                <a:ea typeface="+mn-ea"/>
              </a:rPr>
              <a:t>Report</a:t>
            </a:r>
            <a:r>
              <a:rPr kumimoji="0" lang="en-US" sz="800" b="0" i="0" u="none" strike="noStrike" kern="1200" cap="none" spc="80" normalizeH="0" baseline="0" noProof="0">
                <a:ln>
                  <a:noFill/>
                </a:ln>
                <a:solidFill>
                  <a:prstClr val="black"/>
                </a:solidFill>
                <a:effectLst/>
                <a:uLnTx/>
                <a:uFillTx/>
                <a:latin typeface="FuturaPT-Light"/>
                <a:ea typeface="+mn-ea"/>
              </a:rPr>
              <a:t> </a:t>
            </a:r>
            <a:r>
              <a:rPr kumimoji="0" lang="en-US" sz="800" b="0" i="0" u="none" strike="noStrike" kern="1200" cap="none" spc="-10" normalizeH="0" baseline="0" noProof="0">
                <a:ln>
                  <a:noFill/>
                </a:ln>
                <a:solidFill>
                  <a:prstClr val="black"/>
                </a:solidFill>
                <a:effectLst/>
                <a:uLnTx/>
                <a:uFillTx/>
                <a:latin typeface="FuturaPT-Light"/>
                <a:ea typeface="+mn-ea"/>
              </a:rPr>
              <a:t>2020</a:t>
            </a:r>
            <a:endParaRPr kumimoji="0" lang="en-US" sz="800" b="0" i="0" u="none" strike="noStrike" kern="1200" cap="none" spc="-10" normalizeH="0" baseline="0" noProof="0" dirty="0">
              <a:ln>
                <a:noFill/>
              </a:ln>
              <a:solidFill>
                <a:prstClr val="black"/>
              </a:solidFill>
              <a:effectLst/>
              <a:uLnTx/>
              <a:uFillTx/>
              <a:latin typeface="FuturaPT-Light"/>
              <a:ea typeface="+mn-ea"/>
            </a:endParaRPr>
          </a:p>
        </p:txBody>
      </p:sp>
    </p:spTree>
    <p:extLst>
      <p:ext uri="{BB962C8B-B14F-4D97-AF65-F5344CB8AC3E}">
        <p14:creationId xmlns:p14="http://schemas.microsoft.com/office/powerpoint/2010/main" val="289516894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EDF4FF"/>
        </a:solidFill>
        <a:effectLst/>
      </p:bgPr>
    </p:bg>
    <p:spTree>
      <p:nvGrpSpPr>
        <p:cNvPr id="1" name=""/>
        <p:cNvGrpSpPr/>
        <p:nvPr/>
      </p:nvGrpSpPr>
      <p:grpSpPr>
        <a:xfrm>
          <a:off x="0" y="0"/>
          <a:ext cx="0" cy="0"/>
          <a:chOff x="0" y="0"/>
          <a:chExt cx="0" cy="0"/>
        </a:xfrm>
      </p:grpSpPr>
      <p:sp>
        <p:nvSpPr>
          <p:cNvPr id="2" name="object 2"/>
          <p:cNvSpPr/>
          <p:nvPr/>
        </p:nvSpPr>
        <p:spPr>
          <a:xfrm>
            <a:off x="0" y="0"/>
            <a:ext cx="3979545" cy="5143500"/>
          </a:xfrm>
          <a:custGeom>
            <a:avLst/>
            <a:gdLst/>
            <a:ahLst/>
            <a:cxnLst/>
            <a:rect l="l" t="t" r="r" b="b"/>
            <a:pathLst>
              <a:path w="3979545" h="5143500">
                <a:moveTo>
                  <a:pt x="0" y="5143500"/>
                </a:moveTo>
                <a:lnTo>
                  <a:pt x="3979329" y="5143500"/>
                </a:lnTo>
                <a:lnTo>
                  <a:pt x="3979329" y="0"/>
                </a:lnTo>
                <a:lnTo>
                  <a:pt x="0" y="0"/>
                </a:lnTo>
                <a:lnTo>
                  <a:pt x="0" y="5143500"/>
                </a:lnTo>
                <a:close/>
              </a:path>
            </a:pathLst>
          </a:custGeom>
          <a:solidFill>
            <a:srgbClr val="0A0C16"/>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4" name="object 4"/>
          <p:cNvSpPr/>
          <p:nvPr/>
        </p:nvSpPr>
        <p:spPr>
          <a:xfrm>
            <a:off x="0" y="0"/>
            <a:ext cx="3776129" cy="5143500"/>
          </a:xfrm>
          <a:prstGeom prst="rect">
            <a:avLst/>
          </a:prstGeom>
          <a:blipFill>
            <a:blip r:embed="rId3" cstate="email">
              <a:extLst>
                <a:ext uri="{28A0092B-C50C-407E-A947-70E740481C1C}">
                  <a14:useLocalDpi xmlns:a14="http://schemas.microsoft.com/office/drawing/2010/main" val="0"/>
                </a:ext>
              </a:extLst>
            </a:blip>
            <a:stretch>
              <a:fillRect/>
            </a:stretch>
          </a:blip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6" name="object 6"/>
          <p:cNvSpPr txBox="1">
            <a:spLocks noGrp="1"/>
          </p:cNvSpPr>
          <p:nvPr>
            <p:ph type="title"/>
          </p:nvPr>
        </p:nvSpPr>
        <p:spPr>
          <a:xfrm>
            <a:off x="4457700" y="539073"/>
            <a:ext cx="3979545" cy="520655"/>
          </a:xfrm>
          <a:prstGeom prst="rect">
            <a:avLst/>
          </a:prstGeom>
        </p:spPr>
        <p:txBody>
          <a:bodyPr vert="horz" wrap="square" lIns="0" tIns="12700" rIns="0" bIns="0" rtlCol="0">
            <a:spAutoFit/>
          </a:bodyPr>
          <a:lstStyle/>
          <a:p>
            <a:pPr marL="12700">
              <a:lnSpc>
                <a:spcPct val="100000"/>
              </a:lnSpc>
              <a:spcBef>
                <a:spcPts val="100"/>
              </a:spcBef>
            </a:pPr>
            <a:r>
              <a:rPr lang="en-US" sz="3300" spc="5" dirty="0">
                <a:solidFill>
                  <a:srgbClr val="34739F"/>
                </a:solidFill>
                <a:latin typeface="Futura PT" panose="020B0604020202020204" charset="0"/>
              </a:rPr>
              <a:t>Why care? </a:t>
            </a:r>
            <a:endParaRPr sz="3300" b="0" dirty="0">
              <a:solidFill>
                <a:srgbClr val="34739F"/>
              </a:solidFill>
              <a:latin typeface="Futura PT" panose="020B0604020202020204" charset="0"/>
            </a:endParaRPr>
          </a:p>
        </p:txBody>
      </p:sp>
      <p:sp>
        <p:nvSpPr>
          <p:cNvPr id="7" name="object 7"/>
          <p:cNvSpPr txBox="1"/>
          <p:nvPr/>
        </p:nvSpPr>
        <p:spPr>
          <a:xfrm>
            <a:off x="4453257" y="1136393"/>
            <a:ext cx="4220843" cy="3352200"/>
          </a:xfrm>
          <a:prstGeom prst="rect">
            <a:avLst/>
          </a:prstGeom>
        </p:spPr>
        <p:txBody>
          <a:bodyPr vert="horz" wrap="square" lIns="0" tIns="134620" rIns="0" bIns="0" rtlCol="0">
            <a:spAutoFit/>
          </a:bodyPr>
          <a:lstStyle/>
          <a:p>
            <a:pPr marL="12065" marR="0" lvl="0" indent="0" algn="l" defTabSz="914400" rtl="0" eaLnBrk="1" fontAlgn="auto" latinLnBrk="0" hangingPunct="1">
              <a:lnSpc>
                <a:spcPct val="100000"/>
              </a:lnSpc>
              <a:spcBef>
                <a:spcPts val="955"/>
              </a:spcBef>
              <a:spcAft>
                <a:spcPts val="0"/>
              </a:spcAft>
              <a:buClr>
                <a:srgbClr val="133E6A"/>
              </a:buClr>
              <a:buSzTx/>
              <a:buFontTx/>
              <a:buNone/>
              <a:tabLst>
                <a:tab pos="316865" algn="l"/>
                <a:tab pos="318135" algn="l"/>
              </a:tabLst>
              <a:defRPr/>
            </a:pPr>
            <a:r>
              <a:rPr kumimoji="0" lang="en-US" sz="2400" b="1" i="0" u="none" strike="noStrike" kern="1200" cap="none" spc="0" normalizeH="0" baseline="0" noProof="0" dirty="0">
                <a:ln>
                  <a:noFill/>
                </a:ln>
                <a:solidFill>
                  <a:prstClr val="black"/>
                </a:solidFill>
                <a:effectLst/>
                <a:uLnTx/>
                <a:uFillTx/>
                <a:latin typeface="Futura PT" panose="020B0604020202020204" charset="0"/>
                <a:ea typeface="+mn-ea"/>
                <a:cs typeface="+mn-cs"/>
              </a:rPr>
              <a:t>Global v</a:t>
            </a:r>
            <a:r>
              <a:rPr kumimoji="0" lang="en-US" sz="2400" b="1" i="0" u="none" strike="noStrike" kern="1200" cap="none" spc="-40" normalizeH="0" baseline="0" noProof="0" dirty="0">
                <a:ln>
                  <a:noFill/>
                </a:ln>
                <a:solidFill>
                  <a:prstClr val="black"/>
                </a:solidFill>
                <a:effectLst/>
                <a:uLnTx/>
                <a:uFillTx/>
                <a:latin typeface="Futura PT" panose="020B0604020202020204" charset="0"/>
                <a:ea typeface="+mn-ea"/>
                <a:cs typeface="+mn-cs"/>
              </a:rPr>
              <a:t>alue</a:t>
            </a:r>
            <a:r>
              <a:rPr kumimoji="0" lang="en-US" sz="2400" b="1" i="0" u="none" strike="noStrike" kern="1200" cap="none" spc="-75" normalizeH="0" baseline="0" noProof="0" dirty="0">
                <a:ln>
                  <a:noFill/>
                </a:ln>
                <a:solidFill>
                  <a:prstClr val="black"/>
                </a:solidFill>
                <a:effectLst/>
                <a:uLnTx/>
                <a:uFillTx/>
                <a:latin typeface="Futura PT" panose="020B0604020202020204" charset="0"/>
                <a:ea typeface="+mn-ea"/>
                <a:cs typeface="+mn-cs"/>
              </a:rPr>
              <a:t> c</a:t>
            </a:r>
            <a:r>
              <a:rPr kumimoji="0" lang="en-US" sz="2400" b="1" i="0" u="none" strike="noStrike" kern="1200" cap="none" spc="5" normalizeH="0" baseline="0" noProof="0" dirty="0">
                <a:ln>
                  <a:noFill/>
                </a:ln>
                <a:solidFill>
                  <a:prstClr val="black"/>
                </a:solidFill>
                <a:effectLst/>
                <a:uLnTx/>
                <a:uFillTx/>
                <a:latin typeface="Futura PT" panose="020B0604020202020204" charset="0"/>
                <a:ea typeface="+mn-ea"/>
                <a:cs typeface="+mn-cs"/>
              </a:rPr>
              <a:t>hains: </a:t>
            </a:r>
          </a:p>
          <a:p>
            <a:pPr marL="228600" lvl="0" indent="-215900">
              <a:spcBef>
                <a:spcPts val="955"/>
              </a:spcBef>
              <a:buClr>
                <a:srgbClr val="133E6A"/>
              </a:buClr>
              <a:buFont typeface="Tisa Pro"/>
              <a:buChar char="•"/>
              <a:tabLst>
                <a:tab pos="228600" algn="l"/>
              </a:tabLst>
              <a:defRPr/>
            </a:pPr>
            <a:r>
              <a:rPr lang="en-US" sz="2000" dirty="0">
                <a:solidFill>
                  <a:prstClr val="black"/>
                </a:solidFill>
                <a:latin typeface="FuturaPT-Book"/>
                <a:cs typeface="FuturaPT-Book"/>
              </a:rPr>
              <a:t>Boosted incomes, created better jobs and reduced poverty</a:t>
            </a:r>
          </a:p>
          <a:p>
            <a:pPr marL="228600" lvl="0" indent="-215900">
              <a:spcBef>
                <a:spcPts val="955"/>
              </a:spcBef>
              <a:buClr>
                <a:srgbClr val="133E6A"/>
              </a:buClr>
              <a:buFont typeface="Tisa Pro"/>
              <a:buChar char="•"/>
              <a:tabLst>
                <a:tab pos="228600" algn="l"/>
              </a:tabLst>
              <a:defRPr/>
            </a:pPr>
            <a:r>
              <a:rPr lang="en-US" sz="2000" dirty="0">
                <a:solidFill>
                  <a:prstClr val="black"/>
                </a:solidFill>
                <a:latin typeface="FuturaPT-Book"/>
                <a:cs typeface="FuturaPT-Book"/>
              </a:rPr>
              <a:t>Mixed impact on the environment and inequality</a:t>
            </a:r>
          </a:p>
          <a:p>
            <a:pPr marL="228600" lvl="0" indent="-215900">
              <a:spcBef>
                <a:spcPts val="955"/>
              </a:spcBef>
              <a:buClr>
                <a:srgbClr val="133E6A"/>
              </a:buClr>
              <a:buFont typeface="Tisa Pro"/>
              <a:buChar char="•"/>
              <a:tabLst>
                <a:tab pos="228600" algn="l"/>
              </a:tabLst>
              <a:defRPr/>
            </a:pPr>
            <a:r>
              <a:rPr lang="en-US" sz="2000" dirty="0">
                <a:solidFill>
                  <a:prstClr val="black"/>
                </a:solidFill>
                <a:latin typeface="FuturaPT-Book"/>
                <a:cs typeface="FuturaPT-Book"/>
              </a:rPr>
              <a:t>Can continue to support development if developing countries undertake deeper reforms and industrial countries pursue open and predictable policies</a:t>
            </a:r>
          </a:p>
        </p:txBody>
      </p:sp>
      <p:sp>
        <p:nvSpPr>
          <p:cNvPr id="5" name="Slide Number Placeholder 4">
            <a:extLst>
              <a:ext uri="{FF2B5EF4-FFF2-40B4-BE49-F238E27FC236}">
                <a16:creationId xmlns:a16="http://schemas.microsoft.com/office/drawing/2014/main" id="{E9BFA3D0-ADD7-4CB0-887A-38AD34E55980}"/>
              </a:ext>
            </a:extLst>
          </p:cNvPr>
          <p:cNvSpPr>
            <a:spLocks noGrp="1"/>
          </p:cNvSpPr>
          <p:nvPr>
            <p:ph type="sldNum" sz="quarter" idx="7"/>
          </p:nvPr>
        </p:nvSpPr>
        <p:spPr/>
        <p:txBody>
          <a:bodyPr/>
          <a:lstStyle/>
          <a:p>
            <a:pPr marL="38100" marR="0" lvl="0" indent="0" algn="l" defTabSz="914400" rtl="0" eaLnBrk="1" fontAlgn="auto" latinLnBrk="0" hangingPunct="1">
              <a:lnSpc>
                <a:spcPct val="100000"/>
              </a:lnSpc>
              <a:spcBef>
                <a:spcPts val="65"/>
              </a:spcBef>
              <a:spcAft>
                <a:spcPts val="0"/>
              </a:spcAft>
              <a:buClrTx/>
              <a:buSzTx/>
              <a:buFontTx/>
              <a:buNone/>
              <a:tabLst/>
              <a:defRPr/>
            </a:pPr>
            <a:fld id="{81D60167-4931-47E6-BA6A-407CBD079E47}" type="slidenum">
              <a:rPr kumimoji="0" lang="en-US" sz="800" b="0" i="0" u="none" strike="noStrike" kern="1200" cap="none" spc="0" normalizeH="0" baseline="0" noProof="0" smtClean="0">
                <a:ln>
                  <a:noFill/>
                </a:ln>
                <a:solidFill>
                  <a:prstClr val="white"/>
                </a:solidFill>
                <a:effectLst/>
                <a:uLnTx/>
                <a:uFillTx/>
                <a:latin typeface="FuturaPT-Demi"/>
                <a:ea typeface="+mn-ea"/>
                <a:cs typeface="FuturaPT-Demi"/>
              </a:rPr>
              <a:pPr marL="38100" marR="0" lvl="0" indent="0" algn="l" defTabSz="914400" rtl="0" eaLnBrk="1" fontAlgn="auto" latinLnBrk="0" hangingPunct="1">
                <a:lnSpc>
                  <a:spcPct val="100000"/>
                </a:lnSpc>
                <a:spcBef>
                  <a:spcPts val="65"/>
                </a:spcBef>
                <a:spcAft>
                  <a:spcPts val="0"/>
                </a:spcAft>
                <a:buClrTx/>
                <a:buSzTx/>
                <a:buFontTx/>
                <a:buNone/>
                <a:tabLst/>
                <a:defRPr/>
              </a:pPr>
              <a:t>6</a:t>
            </a:fld>
            <a:r>
              <a:rPr kumimoji="0" lang="en-US" sz="800" b="1" i="0" u="none" strike="noStrike" kern="1200" cap="none" spc="0" normalizeH="0" baseline="0" noProof="0" dirty="0">
                <a:ln>
                  <a:noFill/>
                </a:ln>
                <a:solidFill>
                  <a:prstClr val="white"/>
                </a:solidFill>
                <a:effectLst/>
                <a:uLnTx/>
                <a:uFillTx/>
                <a:latin typeface="FuturaPT-Demi"/>
                <a:ea typeface="+mn-ea"/>
                <a:cs typeface="FuturaPT-Demi"/>
              </a:rPr>
              <a:t>  </a:t>
            </a:r>
            <a:r>
              <a:rPr kumimoji="0" lang="en-US" sz="800" b="0" i="0" u="none" strike="noStrike" kern="1200" cap="none" spc="0" normalizeH="0" baseline="0" noProof="0" dirty="0">
                <a:ln>
                  <a:noFill/>
                </a:ln>
                <a:solidFill>
                  <a:prstClr val="white"/>
                </a:solidFill>
                <a:effectLst/>
                <a:uLnTx/>
                <a:uFillTx/>
                <a:latin typeface="FuturaPT-Light"/>
                <a:ea typeface="+mn-ea"/>
              </a:rPr>
              <a:t>|  </a:t>
            </a:r>
            <a:r>
              <a:rPr kumimoji="0" lang="en-US" sz="800" b="0" i="0" u="none" strike="noStrike" kern="1200" cap="none" spc="-10" normalizeH="0" baseline="0" noProof="0" dirty="0">
                <a:ln>
                  <a:noFill/>
                </a:ln>
                <a:solidFill>
                  <a:prstClr val="white"/>
                </a:solidFill>
                <a:effectLst/>
                <a:uLnTx/>
                <a:uFillTx/>
                <a:latin typeface="FuturaPT-Light"/>
                <a:ea typeface="+mn-ea"/>
              </a:rPr>
              <a:t>World </a:t>
            </a:r>
            <a:r>
              <a:rPr kumimoji="0" lang="en-US" sz="800" b="0" i="0" u="none" strike="noStrike" kern="1200" cap="none" spc="-5" normalizeH="0" baseline="0" noProof="0" dirty="0">
                <a:ln>
                  <a:noFill/>
                </a:ln>
                <a:solidFill>
                  <a:prstClr val="white"/>
                </a:solidFill>
                <a:effectLst/>
                <a:uLnTx/>
                <a:uFillTx/>
                <a:latin typeface="FuturaPT-Light"/>
                <a:ea typeface="+mn-ea"/>
              </a:rPr>
              <a:t>Development </a:t>
            </a:r>
            <a:r>
              <a:rPr kumimoji="0" lang="en-US" sz="800" b="0" i="0" u="none" strike="noStrike" kern="1200" cap="none" spc="-10" normalizeH="0" baseline="0" noProof="0" dirty="0">
                <a:ln>
                  <a:noFill/>
                </a:ln>
                <a:solidFill>
                  <a:prstClr val="white"/>
                </a:solidFill>
                <a:effectLst/>
                <a:uLnTx/>
                <a:uFillTx/>
                <a:latin typeface="FuturaPT-Light"/>
                <a:ea typeface="+mn-ea"/>
              </a:rPr>
              <a:t>Report</a:t>
            </a:r>
            <a:r>
              <a:rPr kumimoji="0" lang="en-US" sz="800" b="0" i="0" u="none" strike="noStrike" kern="1200" cap="none" spc="80" normalizeH="0" baseline="0" noProof="0" dirty="0">
                <a:ln>
                  <a:noFill/>
                </a:ln>
                <a:solidFill>
                  <a:prstClr val="white"/>
                </a:solidFill>
                <a:effectLst/>
                <a:uLnTx/>
                <a:uFillTx/>
                <a:latin typeface="FuturaPT-Light"/>
                <a:ea typeface="+mn-ea"/>
              </a:rPr>
              <a:t> </a:t>
            </a:r>
            <a:r>
              <a:rPr kumimoji="0" lang="en-US" sz="800" b="0" i="0" u="none" strike="noStrike" kern="1200" cap="none" spc="-10" normalizeH="0" baseline="0" noProof="0" dirty="0">
                <a:ln>
                  <a:noFill/>
                </a:ln>
                <a:solidFill>
                  <a:prstClr val="white"/>
                </a:solidFill>
                <a:effectLst/>
                <a:uLnTx/>
                <a:uFillTx/>
                <a:latin typeface="FuturaPT-Light"/>
                <a:ea typeface="+mn-ea"/>
              </a:rPr>
              <a:t>2020</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4"/>
          <p:cNvSpPr txBox="1">
            <a:spLocks noGrp="1"/>
          </p:cNvSpPr>
          <p:nvPr>
            <p:ph type="title"/>
          </p:nvPr>
        </p:nvSpPr>
        <p:spPr/>
        <p:txBody>
          <a:bodyPr/>
          <a:lstStyle/>
          <a:p>
            <a:r>
              <a:rPr lang="en-US" dirty="0"/>
              <a:t>GVC firms are </a:t>
            </a:r>
            <a:r>
              <a:rPr lang="en-US" dirty="0">
                <a:solidFill>
                  <a:srgbClr val="8D3B70"/>
                </a:solidFill>
              </a:rPr>
              <a:t>more productive</a:t>
            </a:r>
            <a:br>
              <a:rPr lang="en-US" dirty="0"/>
            </a:br>
            <a:r>
              <a:rPr lang="en-US" dirty="0"/>
              <a:t>than one-way traders or </a:t>
            </a:r>
            <a:r>
              <a:rPr lang="en-US" dirty="0" err="1"/>
              <a:t>nontraders</a:t>
            </a:r>
            <a:endParaRPr lang="en-US" dirty="0"/>
          </a:p>
        </p:txBody>
      </p:sp>
      <p:grpSp>
        <p:nvGrpSpPr>
          <p:cNvPr id="49" name="Group 48">
            <a:extLst>
              <a:ext uri="{FF2B5EF4-FFF2-40B4-BE49-F238E27FC236}">
                <a16:creationId xmlns:a16="http://schemas.microsoft.com/office/drawing/2014/main" id="{D8C81A39-3D61-4A2B-B4EC-DC2978C177D1}"/>
              </a:ext>
            </a:extLst>
          </p:cNvPr>
          <p:cNvGrpSpPr/>
          <p:nvPr/>
        </p:nvGrpSpPr>
        <p:grpSpPr>
          <a:xfrm>
            <a:off x="5622429" y="1363637"/>
            <a:ext cx="2067560" cy="661111"/>
            <a:chOff x="5622429" y="1363637"/>
            <a:chExt cx="2067560" cy="661111"/>
          </a:xfrm>
        </p:grpSpPr>
        <p:sp>
          <p:nvSpPr>
            <p:cNvPr id="15" name="object 15"/>
            <p:cNvSpPr/>
            <p:nvPr/>
          </p:nvSpPr>
          <p:spPr>
            <a:xfrm>
              <a:off x="5622429" y="1363637"/>
              <a:ext cx="2067560" cy="203200"/>
            </a:xfrm>
            <a:custGeom>
              <a:avLst/>
              <a:gdLst/>
              <a:ahLst/>
              <a:cxnLst/>
              <a:rect l="l" t="t" r="r" b="b"/>
              <a:pathLst>
                <a:path w="2067559" h="203200">
                  <a:moveTo>
                    <a:pt x="2067369" y="202895"/>
                  </a:moveTo>
                  <a:lnTo>
                    <a:pt x="0" y="202895"/>
                  </a:lnTo>
                  <a:lnTo>
                    <a:pt x="0" y="0"/>
                  </a:lnTo>
                  <a:lnTo>
                    <a:pt x="2067369" y="0"/>
                  </a:lnTo>
                  <a:lnTo>
                    <a:pt x="2067369" y="202895"/>
                  </a:lnTo>
                  <a:close/>
                </a:path>
              </a:pathLst>
            </a:custGeom>
            <a:solidFill>
              <a:srgbClr val="55B046"/>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Futura PT"/>
                <a:ea typeface="+mn-ea"/>
                <a:cs typeface="+mn-cs"/>
              </a:endParaRPr>
            </a:p>
          </p:txBody>
        </p:sp>
        <p:sp>
          <p:nvSpPr>
            <p:cNvPr id="16" name="object 16"/>
            <p:cNvSpPr/>
            <p:nvPr/>
          </p:nvSpPr>
          <p:spPr>
            <a:xfrm>
              <a:off x="5622442" y="1591919"/>
              <a:ext cx="1287145" cy="204470"/>
            </a:xfrm>
            <a:custGeom>
              <a:avLst/>
              <a:gdLst/>
              <a:ahLst/>
              <a:cxnLst/>
              <a:rect l="l" t="t" r="r" b="b"/>
              <a:pathLst>
                <a:path w="1287145" h="204469">
                  <a:moveTo>
                    <a:pt x="1286890" y="204228"/>
                  </a:moveTo>
                  <a:lnTo>
                    <a:pt x="0" y="204228"/>
                  </a:lnTo>
                  <a:lnTo>
                    <a:pt x="0" y="0"/>
                  </a:lnTo>
                  <a:lnTo>
                    <a:pt x="1286890" y="0"/>
                  </a:lnTo>
                  <a:lnTo>
                    <a:pt x="1286890" y="204228"/>
                  </a:lnTo>
                  <a:close/>
                </a:path>
              </a:pathLst>
            </a:custGeom>
            <a:solidFill>
              <a:srgbClr val="1162AA"/>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Futura PT"/>
                <a:ea typeface="+mn-ea"/>
                <a:cs typeface="+mn-cs"/>
              </a:endParaRPr>
            </a:p>
          </p:txBody>
        </p:sp>
        <p:sp>
          <p:nvSpPr>
            <p:cNvPr id="17" name="object 17"/>
            <p:cNvSpPr/>
            <p:nvPr/>
          </p:nvSpPr>
          <p:spPr>
            <a:xfrm>
              <a:off x="5630127" y="1821548"/>
              <a:ext cx="660400" cy="203200"/>
            </a:xfrm>
            <a:custGeom>
              <a:avLst/>
              <a:gdLst/>
              <a:ahLst/>
              <a:cxnLst/>
              <a:rect l="l" t="t" r="r" b="b"/>
              <a:pathLst>
                <a:path w="660400" h="203200">
                  <a:moveTo>
                    <a:pt x="659891" y="202895"/>
                  </a:moveTo>
                  <a:lnTo>
                    <a:pt x="0" y="202895"/>
                  </a:lnTo>
                  <a:lnTo>
                    <a:pt x="0" y="0"/>
                  </a:lnTo>
                  <a:lnTo>
                    <a:pt x="659891" y="0"/>
                  </a:lnTo>
                  <a:lnTo>
                    <a:pt x="659891" y="202895"/>
                  </a:lnTo>
                  <a:close/>
                </a:path>
              </a:pathLst>
            </a:custGeom>
            <a:solidFill>
              <a:srgbClr val="8D3B70"/>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Futura PT"/>
                <a:ea typeface="+mn-ea"/>
                <a:cs typeface="+mn-cs"/>
              </a:endParaRPr>
            </a:p>
          </p:txBody>
        </p:sp>
      </p:grpSp>
      <p:grpSp>
        <p:nvGrpSpPr>
          <p:cNvPr id="48" name="Group 47">
            <a:extLst>
              <a:ext uri="{FF2B5EF4-FFF2-40B4-BE49-F238E27FC236}">
                <a16:creationId xmlns:a16="http://schemas.microsoft.com/office/drawing/2014/main" id="{71465137-EEA9-4ECC-A8EF-F4E1313DA2FE}"/>
              </a:ext>
            </a:extLst>
          </p:cNvPr>
          <p:cNvGrpSpPr/>
          <p:nvPr/>
        </p:nvGrpSpPr>
        <p:grpSpPr>
          <a:xfrm>
            <a:off x="5622429" y="2461526"/>
            <a:ext cx="2578735" cy="659816"/>
            <a:chOff x="5622429" y="2461526"/>
            <a:chExt cx="2578735" cy="659816"/>
          </a:xfrm>
        </p:grpSpPr>
        <p:sp>
          <p:nvSpPr>
            <p:cNvPr id="20" name="object 20"/>
            <p:cNvSpPr/>
            <p:nvPr/>
          </p:nvSpPr>
          <p:spPr>
            <a:xfrm>
              <a:off x="5622429" y="2461526"/>
              <a:ext cx="2578735" cy="203200"/>
            </a:xfrm>
            <a:custGeom>
              <a:avLst/>
              <a:gdLst/>
              <a:ahLst/>
              <a:cxnLst/>
              <a:rect l="l" t="t" r="r" b="b"/>
              <a:pathLst>
                <a:path w="2578734" h="203200">
                  <a:moveTo>
                    <a:pt x="2578150" y="202920"/>
                  </a:moveTo>
                  <a:lnTo>
                    <a:pt x="0" y="202920"/>
                  </a:lnTo>
                  <a:lnTo>
                    <a:pt x="0" y="0"/>
                  </a:lnTo>
                  <a:lnTo>
                    <a:pt x="2578150" y="0"/>
                  </a:lnTo>
                  <a:lnTo>
                    <a:pt x="2578150" y="202920"/>
                  </a:lnTo>
                  <a:close/>
                </a:path>
              </a:pathLst>
            </a:custGeom>
            <a:solidFill>
              <a:srgbClr val="55B046"/>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Futura PT"/>
                <a:ea typeface="+mn-ea"/>
                <a:cs typeface="+mn-cs"/>
              </a:endParaRPr>
            </a:p>
          </p:txBody>
        </p:sp>
        <p:sp>
          <p:nvSpPr>
            <p:cNvPr id="21" name="object 21"/>
            <p:cNvSpPr/>
            <p:nvPr/>
          </p:nvSpPr>
          <p:spPr>
            <a:xfrm>
              <a:off x="5622429" y="2689834"/>
              <a:ext cx="2126615" cy="203200"/>
            </a:xfrm>
            <a:custGeom>
              <a:avLst/>
              <a:gdLst/>
              <a:ahLst/>
              <a:cxnLst/>
              <a:rect l="l" t="t" r="r" b="b"/>
              <a:pathLst>
                <a:path w="2126615" h="203200">
                  <a:moveTo>
                    <a:pt x="2126551" y="202895"/>
                  </a:moveTo>
                  <a:lnTo>
                    <a:pt x="0" y="202895"/>
                  </a:lnTo>
                  <a:lnTo>
                    <a:pt x="0" y="0"/>
                  </a:lnTo>
                  <a:lnTo>
                    <a:pt x="2126551" y="0"/>
                  </a:lnTo>
                  <a:lnTo>
                    <a:pt x="2126551" y="202895"/>
                  </a:lnTo>
                  <a:close/>
                </a:path>
              </a:pathLst>
            </a:custGeom>
            <a:solidFill>
              <a:srgbClr val="1162AA"/>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Futura PT"/>
                <a:ea typeface="+mn-ea"/>
                <a:cs typeface="+mn-cs"/>
              </a:endParaRPr>
            </a:p>
          </p:txBody>
        </p:sp>
        <p:sp>
          <p:nvSpPr>
            <p:cNvPr id="22" name="object 22"/>
            <p:cNvSpPr/>
            <p:nvPr/>
          </p:nvSpPr>
          <p:spPr>
            <a:xfrm>
              <a:off x="5622429" y="2918142"/>
              <a:ext cx="2470785" cy="203200"/>
            </a:xfrm>
            <a:custGeom>
              <a:avLst/>
              <a:gdLst/>
              <a:ahLst/>
              <a:cxnLst/>
              <a:rect l="l" t="t" r="r" b="b"/>
              <a:pathLst>
                <a:path w="2470784" h="203200">
                  <a:moveTo>
                    <a:pt x="2470734" y="202933"/>
                  </a:moveTo>
                  <a:lnTo>
                    <a:pt x="0" y="202933"/>
                  </a:lnTo>
                  <a:lnTo>
                    <a:pt x="0" y="0"/>
                  </a:lnTo>
                  <a:lnTo>
                    <a:pt x="2470734" y="0"/>
                  </a:lnTo>
                  <a:lnTo>
                    <a:pt x="2470734" y="202933"/>
                  </a:lnTo>
                  <a:close/>
                </a:path>
              </a:pathLst>
            </a:custGeom>
            <a:solidFill>
              <a:srgbClr val="8D3B70"/>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Futura PT"/>
                <a:ea typeface="+mn-ea"/>
                <a:cs typeface="+mn-cs"/>
              </a:endParaRPr>
            </a:p>
          </p:txBody>
        </p:sp>
      </p:grpSp>
      <p:grpSp>
        <p:nvGrpSpPr>
          <p:cNvPr id="47" name="Group 46">
            <a:extLst>
              <a:ext uri="{FF2B5EF4-FFF2-40B4-BE49-F238E27FC236}">
                <a16:creationId xmlns:a16="http://schemas.microsoft.com/office/drawing/2014/main" id="{CD70BE72-8708-437F-961D-283F97737F0D}"/>
              </a:ext>
            </a:extLst>
          </p:cNvPr>
          <p:cNvGrpSpPr/>
          <p:nvPr/>
        </p:nvGrpSpPr>
        <p:grpSpPr>
          <a:xfrm>
            <a:off x="5622416" y="3558159"/>
            <a:ext cx="1149363" cy="661111"/>
            <a:chOff x="5622416" y="3558159"/>
            <a:chExt cx="1149363" cy="661111"/>
          </a:xfrm>
        </p:grpSpPr>
        <p:sp>
          <p:nvSpPr>
            <p:cNvPr id="24" name="object 24"/>
            <p:cNvSpPr/>
            <p:nvPr/>
          </p:nvSpPr>
          <p:spPr>
            <a:xfrm>
              <a:off x="5622429" y="3558159"/>
              <a:ext cx="1149350" cy="204470"/>
            </a:xfrm>
            <a:custGeom>
              <a:avLst/>
              <a:gdLst/>
              <a:ahLst/>
              <a:cxnLst/>
              <a:rect l="l" t="t" r="r" b="b"/>
              <a:pathLst>
                <a:path w="1149350" h="204470">
                  <a:moveTo>
                    <a:pt x="1148791" y="204228"/>
                  </a:moveTo>
                  <a:lnTo>
                    <a:pt x="0" y="204228"/>
                  </a:lnTo>
                  <a:lnTo>
                    <a:pt x="0" y="0"/>
                  </a:lnTo>
                  <a:lnTo>
                    <a:pt x="1148791" y="0"/>
                  </a:lnTo>
                  <a:lnTo>
                    <a:pt x="1148791" y="204228"/>
                  </a:lnTo>
                  <a:close/>
                </a:path>
              </a:pathLst>
            </a:custGeom>
            <a:solidFill>
              <a:srgbClr val="55B046"/>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Futura PT"/>
                <a:ea typeface="+mn-ea"/>
                <a:cs typeface="+mn-cs"/>
              </a:endParaRPr>
            </a:p>
          </p:txBody>
        </p:sp>
        <p:sp>
          <p:nvSpPr>
            <p:cNvPr id="25" name="object 25"/>
            <p:cNvSpPr/>
            <p:nvPr/>
          </p:nvSpPr>
          <p:spPr>
            <a:xfrm>
              <a:off x="5622416" y="3787787"/>
              <a:ext cx="1057275" cy="203200"/>
            </a:xfrm>
            <a:custGeom>
              <a:avLst/>
              <a:gdLst/>
              <a:ahLst/>
              <a:cxnLst/>
              <a:rect l="l" t="t" r="r" b="b"/>
              <a:pathLst>
                <a:path w="1057275" h="203200">
                  <a:moveTo>
                    <a:pt x="1056728" y="202895"/>
                  </a:moveTo>
                  <a:lnTo>
                    <a:pt x="0" y="202895"/>
                  </a:lnTo>
                  <a:lnTo>
                    <a:pt x="0" y="0"/>
                  </a:lnTo>
                  <a:lnTo>
                    <a:pt x="1056728" y="0"/>
                  </a:lnTo>
                  <a:lnTo>
                    <a:pt x="1056728" y="202895"/>
                  </a:lnTo>
                  <a:close/>
                </a:path>
              </a:pathLst>
            </a:custGeom>
            <a:solidFill>
              <a:srgbClr val="1162AA"/>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Futura PT"/>
                <a:ea typeface="+mn-ea"/>
                <a:cs typeface="+mn-cs"/>
              </a:endParaRPr>
            </a:p>
          </p:txBody>
        </p:sp>
        <p:sp>
          <p:nvSpPr>
            <p:cNvPr id="26" name="object 26"/>
            <p:cNvSpPr/>
            <p:nvPr/>
          </p:nvSpPr>
          <p:spPr>
            <a:xfrm>
              <a:off x="5622429" y="4016070"/>
              <a:ext cx="488950" cy="203200"/>
            </a:xfrm>
            <a:custGeom>
              <a:avLst/>
              <a:gdLst/>
              <a:ahLst/>
              <a:cxnLst/>
              <a:rect l="l" t="t" r="r" b="b"/>
              <a:pathLst>
                <a:path w="488950" h="203200">
                  <a:moveTo>
                    <a:pt x="488899" y="202920"/>
                  </a:moveTo>
                  <a:lnTo>
                    <a:pt x="0" y="202920"/>
                  </a:lnTo>
                  <a:lnTo>
                    <a:pt x="0" y="0"/>
                  </a:lnTo>
                  <a:lnTo>
                    <a:pt x="488899" y="0"/>
                  </a:lnTo>
                  <a:lnTo>
                    <a:pt x="488899" y="202920"/>
                  </a:lnTo>
                  <a:close/>
                </a:path>
              </a:pathLst>
            </a:custGeom>
            <a:solidFill>
              <a:srgbClr val="8D3B70"/>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Futura PT"/>
                <a:ea typeface="+mn-ea"/>
                <a:cs typeface="+mn-cs"/>
              </a:endParaRPr>
            </a:p>
          </p:txBody>
        </p:sp>
      </p:grpSp>
      <p:sp>
        <p:nvSpPr>
          <p:cNvPr id="33" name="Rectangle 32">
            <a:extLst>
              <a:ext uri="{FF2B5EF4-FFF2-40B4-BE49-F238E27FC236}">
                <a16:creationId xmlns:a16="http://schemas.microsoft.com/office/drawing/2014/main" id="{92AC878C-FA93-4889-96C4-690E38A1E62F}"/>
              </a:ext>
            </a:extLst>
          </p:cNvPr>
          <p:cNvSpPr/>
          <p:nvPr/>
        </p:nvSpPr>
        <p:spPr>
          <a:xfrm>
            <a:off x="5622415" y="1362292"/>
            <a:ext cx="2915785" cy="678522"/>
          </a:xfrm>
          <a:prstGeom prst="rect">
            <a:avLst/>
          </a:prstGeom>
          <a:solidFill>
            <a:srgbClr val="F4DD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utura PT"/>
              <a:ea typeface="+mn-ea"/>
              <a:cs typeface="+mn-cs"/>
            </a:endParaRPr>
          </a:p>
        </p:txBody>
      </p:sp>
      <p:sp>
        <p:nvSpPr>
          <p:cNvPr id="38" name="Rectangle 37">
            <a:extLst>
              <a:ext uri="{FF2B5EF4-FFF2-40B4-BE49-F238E27FC236}">
                <a16:creationId xmlns:a16="http://schemas.microsoft.com/office/drawing/2014/main" id="{6E1D4B12-A891-4255-910A-3655514552A4}"/>
              </a:ext>
            </a:extLst>
          </p:cNvPr>
          <p:cNvSpPr/>
          <p:nvPr/>
        </p:nvSpPr>
        <p:spPr>
          <a:xfrm>
            <a:off x="5622415" y="2461526"/>
            <a:ext cx="2915785" cy="678522"/>
          </a:xfrm>
          <a:prstGeom prst="rect">
            <a:avLst/>
          </a:prstGeom>
          <a:solidFill>
            <a:srgbClr val="F4DD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utura PT"/>
              <a:ea typeface="+mn-ea"/>
              <a:cs typeface="+mn-cs"/>
            </a:endParaRPr>
          </a:p>
        </p:txBody>
      </p:sp>
      <p:sp>
        <p:nvSpPr>
          <p:cNvPr id="39" name="Rectangle 38">
            <a:extLst>
              <a:ext uri="{FF2B5EF4-FFF2-40B4-BE49-F238E27FC236}">
                <a16:creationId xmlns:a16="http://schemas.microsoft.com/office/drawing/2014/main" id="{4EF459F9-3F6C-456E-887A-BBDC258701CE}"/>
              </a:ext>
            </a:extLst>
          </p:cNvPr>
          <p:cNvSpPr/>
          <p:nvPr/>
        </p:nvSpPr>
        <p:spPr>
          <a:xfrm>
            <a:off x="5622415" y="3550195"/>
            <a:ext cx="2915785" cy="678522"/>
          </a:xfrm>
          <a:prstGeom prst="rect">
            <a:avLst/>
          </a:prstGeom>
          <a:solidFill>
            <a:srgbClr val="F4DD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utura PT"/>
              <a:ea typeface="+mn-ea"/>
              <a:cs typeface="+mn-cs"/>
            </a:endParaRPr>
          </a:p>
        </p:txBody>
      </p:sp>
      <p:grpSp>
        <p:nvGrpSpPr>
          <p:cNvPr id="2" name="Group 1">
            <a:extLst>
              <a:ext uri="{FF2B5EF4-FFF2-40B4-BE49-F238E27FC236}">
                <a16:creationId xmlns:a16="http://schemas.microsoft.com/office/drawing/2014/main" id="{28DFE69B-4E4E-48FF-B8C9-B43C9A52BA12}"/>
              </a:ext>
            </a:extLst>
          </p:cNvPr>
          <p:cNvGrpSpPr/>
          <p:nvPr/>
        </p:nvGrpSpPr>
        <p:grpSpPr>
          <a:xfrm>
            <a:off x="4457658" y="427634"/>
            <a:ext cx="4191000" cy="4200694"/>
            <a:chOff x="4457658" y="427634"/>
            <a:chExt cx="4191000" cy="4200694"/>
          </a:xfrm>
        </p:grpSpPr>
        <p:grpSp>
          <p:nvGrpSpPr>
            <p:cNvPr id="36" name="t_ethiopia">
              <a:extLst>
                <a:ext uri="{FF2B5EF4-FFF2-40B4-BE49-F238E27FC236}">
                  <a16:creationId xmlns:a16="http://schemas.microsoft.com/office/drawing/2014/main" id="{E3BBFD0F-A180-40A3-A4B3-14BEE57AEE59}"/>
                </a:ext>
              </a:extLst>
            </p:cNvPr>
            <p:cNvGrpSpPr/>
            <p:nvPr/>
          </p:nvGrpSpPr>
          <p:grpSpPr>
            <a:xfrm>
              <a:off x="4457660" y="1161647"/>
              <a:ext cx="1696263" cy="848957"/>
              <a:chOff x="4457660" y="1161647"/>
              <a:chExt cx="1696263" cy="848957"/>
            </a:xfrm>
          </p:grpSpPr>
          <p:sp>
            <p:nvSpPr>
              <p:cNvPr id="18" name="object 18"/>
              <p:cNvSpPr txBox="1"/>
              <p:nvPr/>
            </p:nvSpPr>
            <p:spPr>
              <a:xfrm>
                <a:off x="5641478" y="1161647"/>
                <a:ext cx="512445" cy="182101"/>
              </a:xfrm>
              <a:prstGeom prst="rect">
                <a:avLst/>
              </a:prstGeom>
            </p:spPr>
            <p:txBody>
              <a:bodyPr vert="horz" wrap="square" lIns="0" tIns="12700" rIns="0" bIns="0" rtlCol="0">
                <a:spAutoFit/>
              </a:bodyPr>
              <a:lstStyle/>
              <a:p>
                <a:pPr marL="12700" marR="0" lvl="0" indent="0" algn="l" defTabSz="914400" rtl="0" eaLnBrk="1" fontAlgn="auto" latinLnBrk="0" hangingPunct="1">
                  <a:lnSpc>
                    <a:spcPct val="100000"/>
                  </a:lnSpc>
                  <a:spcBef>
                    <a:spcPts val="100"/>
                  </a:spcBef>
                  <a:spcAft>
                    <a:spcPts val="0"/>
                  </a:spcAft>
                  <a:buClrTx/>
                  <a:buSzTx/>
                  <a:buFontTx/>
                  <a:buNone/>
                  <a:tabLst/>
                  <a:defRPr/>
                </a:pPr>
                <a:r>
                  <a:rPr kumimoji="0" sz="1100" b="0" i="0" u="none" strike="noStrike" kern="1200" cap="none" spc="0" normalizeH="0" baseline="0" noProof="0" dirty="0">
                    <a:ln>
                      <a:noFill/>
                    </a:ln>
                    <a:solidFill>
                      <a:prstClr val="black"/>
                    </a:solidFill>
                    <a:effectLst/>
                    <a:uLnTx/>
                    <a:uFillTx/>
                    <a:latin typeface="FuturaStd-Heavy"/>
                    <a:ea typeface="+mn-ea"/>
                    <a:cs typeface="FuturaStd-Heavy"/>
                  </a:rPr>
                  <a:t>Ethiopia</a:t>
                </a:r>
              </a:p>
            </p:txBody>
          </p:sp>
          <p:sp>
            <p:nvSpPr>
              <p:cNvPr id="19" name="object 19"/>
              <p:cNvSpPr txBox="1"/>
              <p:nvPr/>
            </p:nvSpPr>
            <p:spPr>
              <a:xfrm>
                <a:off x="4457660" y="1298134"/>
                <a:ext cx="1113790" cy="712470"/>
              </a:xfrm>
              <a:prstGeom prst="rect">
                <a:avLst/>
              </a:prstGeom>
            </p:spPr>
            <p:txBody>
              <a:bodyPr vert="horz" wrap="square" lIns="0" tIns="73660" rIns="0" bIns="0" rtlCol="0">
                <a:spAutoFit/>
              </a:bodyPr>
              <a:lstStyle/>
              <a:p>
                <a:pPr marL="12700" marR="0" lvl="0" indent="0" algn="l" defTabSz="914400" rtl="0" eaLnBrk="1" fontAlgn="auto" latinLnBrk="0" hangingPunct="1">
                  <a:lnSpc>
                    <a:spcPct val="100000"/>
                  </a:lnSpc>
                  <a:spcBef>
                    <a:spcPts val="580"/>
                  </a:spcBef>
                  <a:spcAft>
                    <a:spcPts val="0"/>
                  </a:spcAft>
                  <a:buClrTx/>
                  <a:buSzTx/>
                  <a:buFontTx/>
                  <a:buNone/>
                  <a:tabLst/>
                  <a:defRPr/>
                </a:pPr>
                <a:r>
                  <a:rPr kumimoji="0" sz="1100" b="0" i="0" u="none" strike="noStrike" kern="1200" cap="none" spc="0" normalizeH="0" baseline="0" noProof="0" dirty="0">
                    <a:ln>
                      <a:noFill/>
                    </a:ln>
                    <a:solidFill>
                      <a:prstClr val="black"/>
                    </a:solidFill>
                    <a:effectLst/>
                    <a:uLnTx/>
                    <a:uFillTx/>
                    <a:latin typeface="FuturaStd-Book"/>
                    <a:ea typeface="+mn-ea"/>
                    <a:cs typeface="FuturaStd-Book"/>
                  </a:rPr>
                  <a:t>Export and</a:t>
                </a:r>
                <a:r>
                  <a:rPr kumimoji="0" sz="1100" b="0" i="0" u="none" strike="noStrike" kern="1200" cap="none" spc="-100" normalizeH="0" baseline="0" noProof="0" dirty="0">
                    <a:ln>
                      <a:noFill/>
                    </a:ln>
                    <a:solidFill>
                      <a:prstClr val="black"/>
                    </a:solidFill>
                    <a:effectLst/>
                    <a:uLnTx/>
                    <a:uFillTx/>
                    <a:latin typeface="FuturaStd-Book"/>
                    <a:ea typeface="+mn-ea"/>
                    <a:cs typeface="FuturaStd-Book"/>
                  </a:rPr>
                  <a:t> </a:t>
                </a:r>
                <a:r>
                  <a:rPr kumimoji="0" sz="1100" b="0" i="0" u="none" strike="noStrike" kern="1200" cap="none" spc="0" normalizeH="0" baseline="0" noProof="0" dirty="0">
                    <a:ln>
                      <a:noFill/>
                    </a:ln>
                    <a:solidFill>
                      <a:prstClr val="black"/>
                    </a:solidFill>
                    <a:effectLst/>
                    <a:uLnTx/>
                    <a:uFillTx/>
                    <a:latin typeface="FuturaStd-Book"/>
                    <a:ea typeface="+mn-ea"/>
                    <a:cs typeface="FuturaStd-Book"/>
                  </a:rPr>
                  <a:t>import</a:t>
                </a:r>
              </a:p>
              <a:p>
                <a:pPr marL="424180" marR="5080" lvl="0" indent="-3810" algn="l" defTabSz="914400" rtl="0" eaLnBrk="1" fontAlgn="auto" latinLnBrk="0" hangingPunct="1">
                  <a:lnSpc>
                    <a:spcPct val="136600"/>
                  </a:lnSpc>
                  <a:spcBef>
                    <a:spcPts val="0"/>
                  </a:spcBef>
                  <a:spcAft>
                    <a:spcPts val="0"/>
                  </a:spcAft>
                  <a:buClrTx/>
                  <a:buSzTx/>
                  <a:buFontTx/>
                  <a:buNone/>
                  <a:tabLst/>
                  <a:defRPr/>
                </a:pPr>
                <a:r>
                  <a:rPr kumimoji="0" sz="1100" b="0" i="0" u="none" strike="noStrike" kern="1200" cap="none" spc="0" normalizeH="0" baseline="0" noProof="0" dirty="0">
                    <a:ln>
                      <a:noFill/>
                    </a:ln>
                    <a:solidFill>
                      <a:prstClr val="black"/>
                    </a:solidFill>
                    <a:effectLst/>
                    <a:uLnTx/>
                    <a:uFillTx/>
                    <a:latin typeface="FuturaStd-Book"/>
                    <a:ea typeface="+mn-ea"/>
                    <a:cs typeface="FuturaStd-Book"/>
                  </a:rPr>
                  <a:t>Export</a:t>
                </a:r>
                <a:r>
                  <a:rPr kumimoji="0" sz="1100" b="0" i="0" u="none" strike="noStrike" kern="1200" cap="none" spc="-100" normalizeH="0" baseline="0" noProof="0" dirty="0">
                    <a:ln>
                      <a:noFill/>
                    </a:ln>
                    <a:solidFill>
                      <a:prstClr val="black"/>
                    </a:solidFill>
                    <a:effectLst/>
                    <a:uLnTx/>
                    <a:uFillTx/>
                    <a:latin typeface="FuturaStd-Book"/>
                    <a:ea typeface="+mn-ea"/>
                    <a:cs typeface="FuturaStd-Book"/>
                  </a:rPr>
                  <a:t> </a:t>
                </a:r>
                <a:r>
                  <a:rPr kumimoji="0" sz="1100" b="0" i="0" u="none" strike="noStrike" kern="1200" cap="none" spc="0" normalizeH="0" baseline="0" noProof="0" dirty="0">
                    <a:ln>
                      <a:noFill/>
                    </a:ln>
                    <a:solidFill>
                      <a:prstClr val="black"/>
                    </a:solidFill>
                    <a:effectLst/>
                    <a:uLnTx/>
                    <a:uFillTx/>
                    <a:latin typeface="FuturaStd-Book"/>
                    <a:ea typeface="+mn-ea"/>
                    <a:cs typeface="FuturaStd-Book"/>
                  </a:rPr>
                  <a:t>only  Import</a:t>
                </a:r>
                <a:r>
                  <a:rPr kumimoji="0" sz="1100" b="0" i="0" u="none" strike="noStrike" kern="1200" cap="none" spc="-100" normalizeH="0" baseline="0" noProof="0" dirty="0">
                    <a:ln>
                      <a:noFill/>
                    </a:ln>
                    <a:solidFill>
                      <a:prstClr val="black"/>
                    </a:solidFill>
                    <a:effectLst/>
                    <a:uLnTx/>
                    <a:uFillTx/>
                    <a:latin typeface="FuturaStd-Book"/>
                    <a:ea typeface="+mn-ea"/>
                    <a:cs typeface="FuturaStd-Book"/>
                  </a:rPr>
                  <a:t> </a:t>
                </a:r>
                <a:r>
                  <a:rPr kumimoji="0" sz="1100" b="0" i="0" u="none" strike="noStrike" kern="1200" cap="none" spc="0" normalizeH="0" baseline="0" noProof="0" dirty="0">
                    <a:ln>
                      <a:noFill/>
                    </a:ln>
                    <a:solidFill>
                      <a:prstClr val="black"/>
                    </a:solidFill>
                    <a:effectLst/>
                    <a:uLnTx/>
                    <a:uFillTx/>
                    <a:latin typeface="FuturaStd-Book"/>
                    <a:ea typeface="+mn-ea"/>
                    <a:cs typeface="FuturaStd-Book"/>
                  </a:rPr>
                  <a:t>only</a:t>
                </a:r>
              </a:p>
            </p:txBody>
          </p:sp>
        </p:grpSp>
        <p:sp>
          <p:nvSpPr>
            <p:cNvPr id="29" name="object 29"/>
            <p:cNvSpPr txBox="1"/>
            <p:nvPr/>
          </p:nvSpPr>
          <p:spPr>
            <a:xfrm>
              <a:off x="4457700" y="427634"/>
              <a:ext cx="3846829" cy="497840"/>
            </a:xfrm>
            <a:prstGeom prst="rect">
              <a:avLst/>
            </a:prstGeom>
          </p:spPr>
          <p:txBody>
            <a:bodyPr vert="horz" wrap="square" lIns="0" tIns="33020" rIns="0" bIns="0" rtlCol="0">
              <a:spAutoFit/>
            </a:bodyPr>
            <a:lstStyle/>
            <a:p>
              <a:pPr marL="12700" marR="5080" lvl="0" indent="0" algn="l" defTabSz="914400" rtl="0" eaLnBrk="1" fontAlgn="auto" latinLnBrk="0" hangingPunct="1">
                <a:lnSpc>
                  <a:spcPts val="1800"/>
                </a:lnSpc>
                <a:spcBef>
                  <a:spcPts val="260"/>
                </a:spcBef>
                <a:spcAft>
                  <a:spcPts val="0"/>
                </a:spcAft>
                <a:buClrTx/>
                <a:buSzTx/>
                <a:buFontTx/>
                <a:buNone/>
                <a:tabLst/>
                <a:defRPr/>
              </a:pPr>
              <a:r>
                <a:rPr kumimoji="0" sz="1600" b="0" i="0" u="none" strike="noStrike" kern="1200" cap="none" spc="0" normalizeH="0" baseline="0" noProof="0" dirty="0">
                  <a:ln>
                    <a:noFill/>
                  </a:ln>
                  <a:solidFill>
                    <a:prstClr val="black"/>
                  </a:solidFill>
                  <a:effectLst/>
                  <a:uLnTx/>
                  <a:uFillTx/>
                  <a:latin typeface="FuturaPT-Demi"/>
                  <a:ea typeface="+mn-ea"/>
                  <a:cs typeface="FuturaPT-Demi"/>
                </a:rPr>
                <a:t>Productivity difference between </a:t>
              </a:r>
              <a:r>
                <a:rPr kumimoji="0" sz="1600" b="0" i="0" u="none" strike="noStrike" kern="1200" cap="none" spc="-5" normalizeH="0" baseline="0" noProof="0" dirty="0">
                  <a:ln>
                    <a:noFill/>
                  </a:ln>
                  <a:solidFill>
                    <a:prstClr val="black"/>
                  </a:solidFill>
                  <a:effectLst/>
                  <a:uLnTx/>
                  <a:uFillTx/>
                  <a:latin typeface="FuturaPT-Demi"/>
                  <a:ea typeface="+mn-ea"/>
                  <a:cs typeface="FuturaPT-Demi"/>
                </a:rPr>
                <a:t>trading </a:t>
              </a:r>
              <a:r>
                <a:rPr kumimoji="0" sz="1600" b="0" i="0" u="none" strike="noStrike" kern="1200" cap="none" spc="0" normalizeH="0" baseline="0" noProof="0" dirty="0">
                  <a:ln>
                    <a:noFill/>
                  </a:ln>
                  <a:solidFill>
                    <a:prstClr val="black"/>
                  </a:solidFill>
                  <a:effectLst/>
                  <a:uLnTx/>
                  <a:uFillTx/>
                  <a:latin typeface="FuturaPT-Demi"/>
                  <a:ea typeface="+mn-ea"/>
                  <a:cs typeface="FuturaPT-Demi"/>
                </a:rPr>
                <a:t>and  </a:t>
              </a:r>
              <a:r>
                <a:rPr kumimoji="0" sz="1600" b="0" i="0" u="none" strike="noStrike" kern="1200" cap="none" spc="-5" normalizeH="0" baseline="0" noProof="0" dirty="0">
                  <a:ln>
                    <a:noFill/>
                  </a:ln>
                  <a:solidFill>
                    <a:prstClr val="black"/>
                  </a:solidFill>
                  <a:effectLst/>
                  <a:uLnTx/>
                  <a:uFillTx/>
                  <a:latin typeface="FuturaPT-Demi"/>
                  <a:ea typeface="+mn-ea"/>
                  <a:cs typeface="FuturaPT-Demi"/>
                </a:rPr>
                <a:t>nontrading firms</a:t>
              </a:r>
              <a:r>
                <a:rPr kumimoji="0" sz="1600" b="0" i="0" u="none" strike="noStrike" kern="1200" cap="none" spc="0" normalizeH="0" baseline="0" noProof="0" dirty="0">
                  <a:ln>
                    <a:noFill/>
                  </a:ln>
                  <a:solidFill>
                    <a:prstClr val="black"/>
                  </a:solidFill>
                  <a:effectLst/>
                  <a:uLnTx/>
                  <a:uFillTx/>
                  <a:latin typeface="FuturaPT-Demi"/>
                  <a:ea typeface="+mn-ea"/>
                  <a:cs typeface="FuturaPT-Demi"/>
                </a:rPr>
                <a:t> (%)</a:t>
              </a:r>
            </a:p>
          </p:txBody>
        </p:sp>
        <p:sp>
          <p:nvSpPr>
            <p:cNvPr id="32" name="object 27">
              <a:extLst>
                <a:ext uri="{FF2B5EF4-FFF2-40B4-BE49-F238E27FC236}">
                  <a16:creationId xmlns:a16="http://schemas.microsoft.com/office/drawing/2014/main" id="{82793D7D-451B-4CC7-988A-164EC44D1831}"/>
                </a:ext>
              </a:extLst>
            </p:cNvPr>
            <p:cNvSpPr txBox="1">
              <a:spLocks/>
            </p:cNvSpPr>
            <p:nvPr/>
          </p:nvSpPr>
          <p:spPr>
            <a:xfrm>
              <a:off x="4457658" y="4200006"/>
              <a:ext cx="4191000" cy="428322"/>
            </a:xfrm>
            <a:prstGeom prst="rect">
              <a:avLst/>
            </a:prstGeom>
          </p:spPr>
          <p:txBody>
            <a:bodyPr vert="horz" wrap="square" lIns="0" tIns="73660" rIns="0" bIns="0" rtlCol="0">
              <a:spAutoFit/>
            </a:bodyPr>
            <a:lstStyle>
              <a:lvl1pPr marL="0">
                <a:defRPr sz="1100" b="0" i="0">
                  <a:solidFill>
                    <a:schemeClr val="tx1"/>
                  </a:solidFill>
                  <a:latin typeface="FuturaStd-Book"/>
                  <a:ea typeface="+mn-ea"/>
                  <a:cs typeface="FuturaStd-Book"/>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a:lstStyle>
            <a:p>
              <a:pPr marL="0" marR="0" lvl="0" indent="0" algn="l" defTabSz="914400" rtl="0" eaLnBrk="1" fontAlgn="auto" latinLnBrk="0" hangingPunct="1">
                <a:lnSpc>
                  <a:spcPct val="100000"/>
                </a:lnSpc>
                <a:spcBef>
                  <a:spcPts val="15"/>
                </a:spcBef>
                <a:spcAft>
                  <a:spcPts val="0"/>
                </a:spcAft>
                <a:buClrTx/>
                <a:buSzTx/>
                <a:buFontTx/>
                <a:buNone/>
                <a:tabLst/>
                <a:defRPr/>
              </a:pPr>
              <a:endParaRPr kumimoji="0" lang="en-US" sz="1300" b="0" i="0" u="none" strike="noStrike" kern="0" cap="none" spc="0" normalizeH="0" baseline="0" noProof="0" dirty="0">
                <a:ln>
                  <a:noFill/>
                </a:ln>
                <a:solidFill>
                  <a:prstClr val="black"/>
                </a:solidFill>
                <a:effectLst/>
                <a:uLnTx/>
                <a:uFillTx/>
                <a:latin typeface="FuturaStd-Book"/>
                <a:ea typeface="+mn-ea"/>
              </a:endParaRPr>
            </a:p>
            <a:p>
              <a:pPr marL="1125220" marR="0" lvl="0" indent="0" algn="l" defTabSz="914400" rtl="0" eaLnBrk="1" fontAlgn="auto" latinLnBrk="0" hangingPunct="1">
                <a:lnSpc>
                  <a:spcPct val="100000"/>
                </a:lnSpc>
                <a:spcBef>
                  <a:spcPts val="0"/>
                </a:spcBef>
                <a:spcAft>
                  <a:spcPts val="0"/>
                </a:spcAft>
                <a:buClrTx/>
                <a:buSzTx/>
                <a:buFontTx/>
                <a:buNone/>
                <a:tabLst>
                  <a:tab pos="1430655" algn="l"/>
                  <a:tab pos="1795145" algn="l"/>
                  <a:tab pos="2159635" algn="l"/>
                  <a:tab pos="2524125" algn="l"/>
                  <a:tab pos="2888615" algn="l"/>
                  <a:tab pos="3253104" algn="l"/>
                  <a:tab pos="3617595" algn="l"/>
                  <a:tab pos="3982085" algn="l"/>
                </a:tabLst>
                <a:defRPr/>
              </a:pPr>
              <a:r>
                <a:rPr kumimoji="0" lang="en-US" sz="1000" b="0" i="0" u="none" strike="noStrike" kern="0" cap="none" spc="0" normalizeH="0" baseline="0" noProof="0" dirty="0">
                  <a:ln>
                    <a:noFill/>
                  </a:ln>
                  <a:solidFill>
                    <a:prstClr val="black"/>
                  </a:solidFill>
                  <a:effectLst/>
                  <a:uLnTx/>
                  <a:uFillTx/>
                  <a:latin typeface="FuturaStd-Book"/>
                  <a:ea typeface="+mn-ea"/>
                </a:rPr>
                <a:t>0	0.1	0.2	0.3	0.4	0.5	0.6	0.7	0.8</a:t>
              </a:r>
            </a:p>
          </p:txBody>
        </p:sp>
        <p:grpSp>
          <p:nvGrpSpPr>
            <p:cNvPr id="30" name="lines">
              <a:extLst>
                <a:ext uri="{FF2B5EF4-FFF2-40B4-BE49-F238E27FC236}">
                  <a16:creationId xmlns:a16="http://schemas.microsoft.com/office/drawing/2014/main" id="{98A16CDB-627A-4D9B-AA92-F65E69F03177}"/>
                </a:ext>
              </a:extLst>
            </p:cNvPr>
            <p:cNvGrpSpPr/>
            <p:nvPr/>
          </p:nvGrpSpPr>
          <p:grpSpPr>
            <a:xfrm>
              <a:off x="5622428" y="1134591"/>
              <a:ext cx="2915925" cy="3275329"/>
              <a:chOff x="5622428" y="1134591"/>
              <a:chExt cx="2915925" cy="3275329"/>
            </a:xfrm>
          </p:grpSpPr>
          <p:sp>
            <p:nvSpPr>
              <p:cNvPr id="5" name="object 5"/>
              <p:cNvSpPr/>
              <p:nvPr/>
            </p:nvSpPr>
            <p:spPr>
              <a:xfrm>
                <a:off x="5622433" y="4345992"/>
                <a:ext cx="2915920" cy="0"/>
              </a:xfrm>
              <a:custGeom>
                <a:avLst/>
                <a:gdLst/>
                <a:ahLst/>
                <a:cxnLst/>
                <a:rect l="l" t="t" r="r" b="b"/>
                <a:pathLst>
                  <a:path w="2915920">
                    <a:moveTo>
                      <a:pt x="2915780" y="0"/>
                    </a:moveTo>
                    <a:lnTo>
                      <a:pt x="0" y="0"/>
                    </a:lnTo>
                  </a:path>
                </a:pathLst>
              </a:custGeom>
              <a:ln w="15875" cap="sq">
                <a:solidFill>
                  <a:schemeClr val="tx1"/>
                </a:solidFill>
                <a:miter lim="800000"/>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Futura PT"/>
                  <a:ea typeface="+mn-ea"/>
                  <a:cs typeface="+mn-cs"/>
                </a:endParaRPr>
              </a:p>
            </p:txBody>
          </p:sp>
          <p:sp>
            <p:nvSpPr>
              <p:cNvPr id="6" name="object 6"/>
              <p:cNvSpPr/>
              <p:nvPr/>
            </p:nvSpPr>
            <p:spPr>
              <a:xfrm>
                <a:off x="5622428" y="4345992"/>
                <a:ext cx="0" cy="63500"/>
              </a:xfrm>
              <a:custGeom>
                <a:avLst/>
                <a:gdLst/>
                <a:ahLst/>
                <a:cxnLst/>
                <a:rect l="l" t="t" r="r" b="b"/>
                <a:pathLst>
                  <a:path h="63500">
                    <a:moveTo>
                      <a:pt x="0" y="0"/>
                    </a:moveTo>
                    <a:lnTo>
                      <a:pt x="0" y="63500"/>
                    </a:lnTo>
                  </a:path>
                </a:pathLst>
              </a:custGeom>
              <a:ln w="15875" cap="sq">
                <a:solidFill>
                  <a:schemeClr val="tx1"/>
                </a:solidFill>
                <a:miter lim="800000"/>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Futura PT"/>
                  <a:ea typeface="+mn-ea"/>
                  <a:cs typeface="+mn-cs"/>
                </a:endParaRPr>
              </a:p>
            </p:txBody>
          </p:sp>
          <p:sp>
            <p:nvSpPr>
              <p:cNvPr id="7" name="object 7"/>
              <p:cNvSpPr/>
              <p:nvPr/>
            </p:nvSpPr>
            <p:spPr>
              <a:xfrm>
                <a:off x="8538213" y="4345992"/>
                <a:ext cx="0" cy="63500"/>
              </a:xfrm>
              <a:custGeom>
                <a:avLst/>
                <a:gdLst/>
                <a:ahLst/>
                <a:cxnLst/>
                <a:rect l="l" t="t" r="r" b="b"/>
                <a:pathLst>
                  <a:path h="63500">
                    <a:moveTo>
                      <a:pt x="0" y="0"/>
                    </a:moveTo>
                    <a:lnTo>
                      <a:pt x="0" y="63500"/>
                    </a:lnTo>
                  </a:path>
                </a:pathLst>
              </a:custGeom>
              <a:ln w="15875" cap="sq">
                <a:solidFill>
                  <a:schemeClr val="tx1"/>
                </a:solidFill>
                <a:miter lim="800000"/>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Futura PT"/>
                  <a:ea typeface="+mn-ea"/>
                  <a:cs typeface="+mn-cs"/>
                </a:endParaRPr>
              </a:p>
            </p:txBody>
          </p:sp>
          <p:sp>
            <p:nvSpPr>
              <p:cNvPr id="8" name="object 8"/>
              <p:cNvSpPr/>
              <p:nvPr/>
            </p:nvSpPr>
            <p:spPr>
              <a:xfrm>
                <a:off x="8174278" y="4345992"/>
                <a:ext cx="0" cy="63500"/>
              </a:xfrm>
              <a:custGeom>
                <a:avLst/>
                <a:gdLst/>
                <a:ahLst/>
                <a:cxnLst/>
                <a:rect l="l" t="t" r="r" b="b"/>
                <a:pathLst>
                  <a:path h="63500">
                    <a:moveTo>
                      <a:pt x="0" y="0"/>
                    </a:moveTo>
                    <a:lnTo>
                      <a:pt x="0" y="63500"/>
                    </a:lnTo>
                  </a:path>
                </a:pathLst>
              </a:custGeom>
              <a:ln w="15875" cap="sq">
                <a:solidFill>
                  <a:schemeClr val="tx1"/>
                </a:solidFill>
                <a:miter lim="800000"/>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Futura PT"/>
                  <a:ea typeface="+mn-ea"/>
                  <a:cs typeface="+mn-cs"/>
                </a:endParaRPr>
              </a:p>
            </p:txBody>
          </p:sp>
          <p:sp>
            <p:nvSpPr>
              <p:cNvPr id="9" name="object 9"/>
              <p:cNvSpPr/>
              <p:nvPr/>
            </p:nvSpPr>
            <p:spPr>
              <a:xfrm>
                <a:off x="7810357" y="4345992"/>
                <a:ext cx="0" cy="63500"/>
              </a:xfrm>
              <a:custGeom>
                <a:avLst/>
                <a:gdLst/>
                <a:ahLst/>
                <a:cxnLst/>
                <a:rect l="l" t="t" r="r" b="b"/>
                <a:pathLst>
                  <a:path h="63500">
                    <a:moveTo>
                      <a:pt x="0" y="0"/>
                    </a:moveTo>
                    <a:lnTo>
                      <a:pt x="0" y="63500"/>
                    </a:lnTo>
                  </a:path>
                </a:pathLst>
              </a:custGeom>
              <a:ln w="15875" cap="sq">
                <a:solidFill>
                  <a:schemeClr val="tx1"/>
                </a:solidFill>
                <a:miter lim="800000"/>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Futura PT"/>
                  <a:ea typeface="+mn-ea"/>
                  <a:cs typeface="+mn-cs"/>
                </a:endParaRPr>
              </a:p>
            </p:txBody>
          </p:sp>
          <p:sp>
            <p:nvSpPr>
              <p:cNvPr id="10" name="object 10"/>
              <p:cNvSpPr/>
              <p:nvPr/>
            </p:nvSpPr>
            <p:spPr>
              <a:xfrm>
                <a:off x="7446454" y="4345992"/>
                <a:ext cx="0" cy="63500"/>
              </a:xfrm>
              <a:custGeom>
                <a:avLst/>
                <a:gdLst/>
                <a:ahLst/>
                <a:cxnLst/>
                <a:rect l="l" t="t" r="r" b="b"/>
                <a:pathLst>
                  <a:path h="63500">
                    <a:moveTo>
                      <a:pt x="0" y="0"/>
                    </a:moveTo>
                    <a:lnTo>
                      <a:pt x="0" y="63500"/>
                    </a:lnTo>
                  </a:path>
                </a:pathLst>
              </a:custGeom>
              <a:ln w="15875" cap="sq">
                <a:solidFill>
                  <a:schemeClr val="tx1"/>
                </a:solidFill>
                <a:miter lim="800000"/>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Futura PT"/>
                  <a:ea typeface="+mn-ea"/>
                  <a:cs typeface="+mn-cs"/>
                </a:endParaRPr>
              </a:p>
            </p:txBody>
          </p:sp>
          <p:sp>
            <p:nvSpPr>
              <p:cNvPr id="11" name="object 11"/>
              <p:cNvSpPr/>
              <p:nvPr/>
            </p:nvSpPr>
            <p:spPr>
              <a:xfrm>
                <a:off x="7080318" y="4345992"/>
                <a:ext cx="0" cy="63500"/>
              </a:xfrm>
              <a:custGeom>
                <a:avLst/>
                <a:gdLst/>
                <a:ahLst/>
                <a:cxnLst/>
                <a:rect l="l" t="t" r="r" b="b"/>
                <a:pathLst>
                  <a:path h="63500">
                    <a:moveTo>
                      <a:pt x="0" y="0"/>
                    </a:moveTo>
                    <a:lnTo>
                      <a:pt x="0" y="63500"/>
                    </a:lnTo>
                  </a:path>
                </a:pathLst>
              </a:custGeom>
              <a:ln w="15875" cap="sq">
                <a:solidFill>
                  <a:schemeClr val="tx1"/>
                </a:solidFill>
                <a:miter lim="800000"/>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Futura PT"/>
                  <a:ea typeface="+mn-ea"/>
                  <a:cs typeface="+mn-cs"/>
                </a:endParaRPr>
              </a:p>
            </p:txBody>
          </p:sp>
          <p:sp>
            <p:nvSpPr>
              <p:cNvPr id="12" name="object 12"/>
              <p:cNvSpPr/>
              <p:nvPr/>
            </p:nvSpPr>
            <p:spPr>
              <a:xfrm>
                <a:off x="6716415" y="4345992"/>
                <a:ext cx="0" cy="63500"/>
              </a:xfrm>
              <a:custGeom>
                <a:avLst/>
                <a:gdLst/>
                <a:ahLst/>
                <a:cxnLst/>
                <a:rect l="l" t="t" r="r" b="b"/>
                <a:pathLst>
                  <a:path h="63500">
                    <a:moveTo>
                      <a:pt x="0" y="0"/>
                    </a:moveTo>
                    <a:lnTo>
                      <a:pt x="0" y="63500"/>
                    </a:lnTo>
                  </a:path>
                </a:pathLst>
              </a:custGeom>
              <a:ln w="15875" cap="sq">
                <a:solidFill>
                  <a:schemeClr val="tx1"/>
                </a:solidFill>
                <a:miter lim="800000"/>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Futura PT"/>
                  <a:ea typeface="+mn-ea"/>
                  <a:cs typeface="+mn-cs"/>
                </a:endParaRPr>
              </a:p>
            </p:txBody>
          </p:sp>
          <p:sp>
            <p:nvSpPr>
              <p:cNvPr id="13" name="object 13"/>
              <p:cNvSpPr/>
              <p:nvPr/>
            </p:nvSpPr>
            <p:spPr>
              <a:xfrm>
                <a:off x="6352486" y="4345992"/>
                <a:ext cx="0" cy="63500"/>
              </a:xfrm>
              <a:custGeom>
                <a:avLst/>
                <a:gdLst/>
                <a:ahLst/>
                <a:cxnLst/>
                <a:rect l="l" t="t" r="r" b="b"/>
                <a:pathLst>
                  <a:path h="63500">
                    <a:moveTo>
                      <a:pt x="0" y="0"/>
                    </a:moveTo>
                    <a:lnTo>
                      <a:pt x="0" y="63500"/>
                    </a:lnTo>
                  </a:path>
                </a:pathLst>
              </a:custGeom>
              <a:ln w="15875" cap="sq">
                <a:solidFill>
                  <a:schemeClr val="tx1"/>
                </a:solidFill>
                <a:miter lim="800000"/>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Futura PT"/>
                  <a:ea typeface="+mn-ea"/>
                  <a:cs typeface="+mn-cs"/>
                </a:endParaRPr>
              </a:p>
            </p:txBody>
          </p:sp>
          <p:sp>
            <p:nvSpPr>
              <p:cNvPr id="14" name="object 14"/>
              <p:cNvSpPr/>
              <p:nvPr/>
            </p:nvSpPr>
            <p:spPr>
              <a:xfrm>
                <a:off x="5986357" y="4345992"/>
                <a:ext cx="0" cy="63500"/>
              </a:xfrm>
              <a:custGeom>
                <a:avLst/>
                <a:gdLst/>
                <a:ahLst/>
                <a:cxnLst/>
                <a:rect l="l" t="t" r="r" b="b"/>
                <a:pathLst>
                  <a:path h="63500">
                    <a:moveTo>
                      <a:pt x="0" y="0"/>
                    </a:moveTo>
                    <a:lnTo>
                      <a:pt x="0" y="63500"/>
                    </a:lnTo>
                  </a:path>
                </a:pathLst>
              </a:custGeom>
              <a:ln w="15875" cap="sq">
                <a:solidFill>
                  <a:schemeClr val="tx1"/>
                </a:solidFill>
                <a:miter lim="800000"/>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Futura PT"/>
                  <a:ea typeface="+mn-ea"/>
                  <a:cs typeface="+mn-cs"/>
                </a:endParaRPr>
              </a:p>
            </p:txBody>
          </p:sp>
          <p:sp>
            <p:nvSpPr>
              <p:cNvPr id="28" name="object 28"/>
              <p:cNvSpPr/>
              <p:nvPr/>
            </p:nvSpPr>
            <p:spPr>
              <a:xfrm>
                <a:off x="5622428" y="1134591"/>
                <a:ext cx="0" cy="3275329"/>
              </a:xfrm>
              <a:custGeom>
                <a:avLst/>
                <a:gdLst/>
                <a:ahLst/>
                <a:cxnLst/>
                <a:rect l="l" t="t" r="r" b="b"/>
                <a:pathLst>
                  <a:path h="3275329">
                    <a:moveTo>
                      <a:pt x="0" y="0"/>
                    </a:moveTo>
                    <a:lnTo>
                      <a:pt x="0" y="3274898"/>
                    </a:lnTo>
                  </a:path>
                </a:pathLst>
              </a:custGeom>
              <a:ln w="15875" cap="sq">
                <a:solidFill>
                  <a:schemeClr val="tx1"/>
                </a:solidFill>
                <a:miter lim="800000"/>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Futura PT"/>
                  <a:ea typeface="+mn-ea"/>
                  <a:cs typeface="+mn-cs"/>
                </a:endParaRPr>
              </a:p>
            </p:txBody>
          </p:sp>
        </p:grpSp>
        <p:grpSp>
          <p:nvGrpSpPr>
            <p:cNvPr id="44" name="t_vietnam">
              <a:extLst>
                <a:ext uri="{FF2B5EF4-FFF2-40B4-BE49-F238E27FC236}">
                  <a16:creationId xmlns:a16="http://schemas.microsoft.com/office/drawing/2014/main" id="{618E0179-F9DE-4623-96B4-E185E38DDC8B}"/>
                </a:ext>
              </a:extLst>
            </p:cNvPr>
            <p:cNvGrpSpPr/>
            <p:nvPr/>
          </p:nvGrpSpPr>
          <p:grpSpPr>
            <a:xfrm>
              <a:off x="4457660" y="2259552"/>
              <a:ext cx="1710916" cy="855888"/>
              <a:chOff x="4457660" y="2259552"/>
              <a:chExt cx="1710916" cy="855888"/>
            </a:xfrm>
          </p:grpSpPr>
          <p:sp>
            <p:nvSpPr>
              <p:cNvPr id="23" name="object 23"/>
              <p:cNvSpPr txBox="1"/>
              <p:nvPr/>
            </p:nvSpPr>
            <p:spPr>
              <a:xfrm>
                <a:off x="5643431" y="2259552"/>
                <a:ext cx="525145" cy="182101"/>
              </a:xfrm>
              <a:prstGeom prst="rect">
                <a:avLst/>
              </a:prstGeom>
            </p:spPr>
            <p:txBody>
              <a:bodyPr vert="horz" wrap="square" lIns="0" tIns="12700" rIns="0" bIns="0" rtlCol="0">
                <a:spAutoFit/>
              </a:bodyPr>
              <a:lstStyle/>
              <a:p>
                <a:pPr marL="12700" marR="0" lvl="0" indent="0" algn="l" defTabSz="914400" rtl="0" eaLnBrk="1" fontAlgn="auto" latinLnBrk="0" hangingPunct="1">
                  <a:lnSpc>
                    <a:spcPct val="100000"/>
                  </a:lnSpc>
                  <a:spcBef>
                    <a:spcPts val="100"/>
                  </a:spcBef>
                  <a:spcAft>
                    <a:spcPts val="0"/>
                  </a:spcAft>
                  <a:buClrTx/>
                  <a:buSzTx/>
                  <a:buFontTx/>
                  <a:buNone/>
                  <a:tabLst/>
                  <a:defRPr/>
                </a:pPr>
                <a:r>
                  <a:rPr kumimoji="0" sz="1100" b="0" i="0" u="none" strike="noStrike" kern="1200" cap="none" spc="0" normalizeH="0" baseline="0" noProof="0" dirty="0">
                    <a:ln>
                      <a:noFill/>
                    </a:ln>
                    <a:solidFill>
                      <a:prstClr val="black"/>
                    </a:solidFill>
                    <a:effectLst/>
                    <a:uLnTx/>
                    <a:uFillTx/>
                    <a:latin typeface="FuturaStd-Heavy"/>
                    <a:ea typeface="+mn-ea"/>
                    <a:cs typeface="FuturaStd-Heavy"/>
                  </a:rPr>
                  <a:t>Vietnam</a:t>
                </a:r>
              </a:p>
            </p:txBody>
          </p:sp>
          <p:sp>
            <p:nvSpPr>
              <p:cNvPr id="41" name="object 19">
                <a:extLst>
                  <a:ext uri="{FF2B5EF4-FFF2-40B4-BE49-F238E27FC236}">
                    <a16:creationId xmlns:a16="http://schemas.microsoft.com/office/drawing/2014/main" id="{7497CBCA-B25A-402F-A19D-DBAFF288D901}"/>
                  </a:ext>
                </a:extLst>
              </p:cNvPr>
              <p:cNvSpPr txBox="1"/>
              <p:nvPr/>
            </p:nvSpPr>
            <p:spPr>
              <a:xfrm>
                <a:off x="4457660" y="2402970"/>
                <a:ext cx="1113790" cy="712470"/>
              </a:xfrm>
              <a:prstGeom prst="rect">
                <a:avLst/>
              </a:prstGeom>
            </p:spPr>
            <p:txBody>
              <a:bodyPr vert="horz" wrap="square" lIns="0" tIns="73660" rIns="0" bIns="0" rtlCol="0">
                <a:spAutoFit/>
              </a:bodyPr>
              <a:lstStyle/>
              <a:p>
                <a:pPr marL="12700" marR="0" lvl="0" indent="0" algn="l" defTabSz="914400" rtl="0" eaLnBrk="1" fontAlgn="auto" latinLnBrk="0" hangingPunct="1">
                  <a:lnSpc>
                    <a:spcPct val="100000"/>
                  </a:lnSpc>
                  <a:spcBef>
                    <a:spcPts val="580"/>
                  </a:spcBef>
                  <a:spcAft>
                    <a:spcPts val="0"/>
                  </a:spcAft>
                  <a:buClrTx/>
                  <a:buSzTx/>
                  <a:buFontTx/>
                  <a:buNone/>
                  <a:tabLst/>
                  <a:defRPr/>
                </a:pPr>
                <a:r>
                  <a:rPr kumimoji="0" sz="1100" b="0" i="0" u="none" strike="noStrike" kern="1200" cap="none" spc="0" normalizeH="0" baseline="0" noProof="0" dirty="0">
                    <a:ln>
                      <a:noFill/>
                    </a:ln>
                    <a:solidFill>
                      <a:prstClr val="black"/>
                    </a:solidFill>
                    <a:effectLst/>
                    <a:uLnTx/>
                    <a:uFillTx/>
                    <a:latin typeface="FuturaStd-Book"/>
                    <a:ea typeface="+mn-ea"/>
                    <a:cs typeface="FuturaStd-Book"/>
                  </a:rPr>
                  <a:t>Export and</a:t>
                </a:r>
                <a:r>
                  <a:rPr kumimoji="0" sz="1100" b="0" i="0" u="none" strike="noStrike" kern="1200" cap="none" spc="-100" normalizeH="0" baseline="0" noProof="0" dirty="0">
                    <a:ln>
                      <a:noFill/>
                    </a:ln>
                    <a:solidFill>
                      <a:prstClr val="black"/>
                    </a:solidFill>
                    <a:effectLst/>
                    <a:uLnTx/>
                    <a:uFillTx/>
                    <a:latin typeface="FuturaStd-Book"/>
                    <a:ea typeface="+mn-ea"/>
                    <a:cs typeface="FuturaStd-Book"/>
                  </a:rPr>
                  <a:t> </a:t>
                </a:r>
                <a:r>
                  <a:rPr kumimoji="0" sz="1100" b="0" i="0" u="none" strike="noStrike" kern="1200" cap="none" spc="0" normalizeH="0" baseline="0" noProof="0" dirty="0">
                    <a:ln>
                      <a:noFill/>
                    </a:ln>
                    <a:solidFill>
                      <a:prstClr val="black"/>
                    </a:solidFill>
                    <a:effectLst/>
                    <a:uLnTx/>
                    <a:uFillTx/>
                    <a:latin typeface="FuturaStd-Book"/>
                    <a:ea typeface="+mn-ea"/>
                    <a:cs typeface="FuturaStd-Book"/>
                  </a:rPr>
                  <a:t>import</a:t>
                </a:r>
              </a:p>
              <a:p>
                <a:pPr marL="424180" marR="5080" lvl="0" indent="-3810" algn="l" defTabSz="914400" rtl="0" eaLnBrk="1" fontAlgn="auto" latinLnBrk="0" hangingPunct="1">
                  <a:lnSpc>
                    <a:spcPct val="136600"/>
                  </a:lnSpc>
                  <a:spcBef>
                    <a:spcPts val="0"/>
                  </a:spcBef>
                  <a:spcAft>
                    <a:spcPts val="0"/>
                  </a:spcAft>
                  <a:buClrTx/>
                  <a:buSzTx/>
                  <a:buFontTx/>
                  <a:buNone/>
                  <a:tabLst/>
                  <a:defRPr/>
                </a:pPr>
                <a:r>
                  <a:rPr kumimoji="0" sz="1100" b="0" i="0" u="none" strike="noStrike" kern="1200" cap="none" spc="0" normalizeH="0" baseline="0" noProof="0" dirty="0">
                    <a:ln>
                      <a:noFill/>
                    </a:ln>
                    <a:solidFill>
                      <a:prstClr val="black"/>
                    </a:solidFill>
                    <a:effectLst/>
                    <a:uLnTx/>
                    <a:uFillTx/>
                    <a:latin typeface="FuturaStd-Book"/>
                    <a:ea typeface="+mn-ea"/>
                    <a:cs typeface="FuturaStd-Book"/>
                  </a:rPr>
                  <a:t>Export</a:t>
                </a:r>
                <a:r>
                  <a:rPr kumimoji="0" sz="1100" b="0" i="0" u="none" strike="noStrike" kern="1200" cap="none" spc="-100" normalizeH="0" baseline="0" noProof="0" dirty="0">
                    <a:ln>
                      <a:noFill/>
                    </a:ln>
                    <a:solidFill>
                      <a:prstClr val="black"/>
                    </a:solidFill>
                    <a:effectLst/>
                    <a:uLnTx/>
                    <a:uFillTx/>
                    <a:latin typeface="FuturaStd-Book"/>
                    <a:ea typeface="+mn-ea"/>
                    <a:cs typeface="FuturaStd-Book"/>
                  </a:rPr>
                  <a:t> </a:t>
                </a:r>
                <a:r>
                  <a:rPr kumimoji="0" sz="1100" b="0" i="0" u="none" strike="noStrike" kern="1200" cap="none" spc="0" normalizeH="0" baseline="0" noProof="0" dirty="0">
                    <a:ln>
                      <a:noFill/>
                    </a:ln>
                    <a:solidFill>
                      <a:prstClr val="black"/>
                    </a:solidFill>
                    <a:effectLst/>
                    <a:uLnTx/>
                    <a:uFillTx/>
                    <a:latin typeface="FuturaStd-Book"/>
                    <a:ea typeface="+mn-ea"/>
                    <a:cs typeface="FuturaStd-Book"/>
                  </a:rPr>
                  <a:t>only  Import</a:t>
                </a:r>
                <a:r>
                  <a:rPr kumimoji="0" sz="1100" b="0" i="0" u="none" strike="noStrike" kern="1200" cap="none" spc="-100" normalizeH="0" baseline="0" noProof="0" dirty="0">
                    <a:ln>
                      <a:noFill/>
                    </a:ln>
                    <a:solidFill>
                      <a:prstClr val="black"/>
                    </a:solidFill>
                    <a:effectLst/>
                    <a:uLnTx/>
                    <a:uFillTx/>
                    <a:latin typeface="FuturaStd-Book"/>
                    <a:ea typeface="+mn-ea"/>
                    <a:cs typeface="FuturaStd-Book"/>
                  </a:rPr>
                  <a:t> </a:t>
                </a:r>
                <a:r>
                  <a:rPr kumimoji="0" sz="1100" b="0" i="0" u="none" strike="noStrike" kern="1200" cap="none" spc="0" normalizeH="0" baseline="0" noProof="0" dirty="0">
                    <a:ln>
                      <a:noFill/>
                    </a:ln>
                    <a:solidFill>
                      <a:prstClr val="black"/>
                    </a:solidFill>
                    <a:effectLst/>
                    <a:uLnTx/>
                    <a:uFillTx/>
                    <a:latin typeface="FuturaStd-Book"/>
                    <a:ea typeface="+mn-ea"/>
                    <a:cs typeface="FuturaStd-Book"/>
                  </a:rPr>
                  <a:t>only</a:t>
                </a:r>
              </a:p>
            </p:txBody>
          </p:sp>
        </p:grpSp>
        <p:grpSp>
          <p:nvGrpSpPr>
            <p:cNvPr id="46" name="t_devCountries">
              <a:extLst>
                <a:ext uri="{FF2B5EF4-FFF2-40B4-BE49-F238E27FC236}">
                  <a16:creationId xmlns:a16="http://schemas.microsoft.com/office/drawing/2014/main" id="{5473BE1F-25B6-40F1-92FD-371A212767EA}"/>
                </a:ext>
              </a:extLst>
            </p:cNvPr>
            <p:cNvGrpSpPr/>
            <p:nvPr/>
          </p:nvGrpSpPr>
          <p:grpSpPr>
            <a:xfrm>
              <a:off x="4457658" y="3285793"/>
              <a:ext cx="4191000" cy="910139"/>
              <a:chOff x="4457658" y="3285793"/>
              <a:chExt cx="4191000" cy="910139"/>
            </a:xfrm>
          </p:grpSpPr>
          <p:sp>
            <p:nvSpPr>
              <p:cNvPr id="34" name="object 27">
                <a:extLst>
                  <a:ext uri="{FF2B5EF4-FFF2-40B4-BE49-F238E27FC236}">
                    <a16:creationId xmlns:a16="http://schemas.microsoft.com/office/drawing/2014/main" id="{FF6EFD13-CA3D-4B5B-B7E2-77D6762E40FA}"/>
                  </a:ext>
                </a:extLst>
              </p:cNvPr>
              <p:cNvSpPr txBox="1">
                <a:spLocks/>
              </p:cNvSpPr>
              <p:nvPr/>
            </p:nvSpPr>
            <p:spPr>
              <a:xfrm>
                <a:off x="4457658" y="3285793"/>
                <a:ext cx="4191000" cy="243656"/>
              </a:xfrm>
              <a:prstGeom prst="rect">
                <a:avLst/>
              </a:prstGeom>
            </p:spPr>
            <p:txBody>
              <a:bodyPr vert="horz" wrap="square" lIns="0" tIns="73660" rIns="0" bIns="0" rtlCol="0">
                <a:spAutoFit/>
              </a:bodyPr>
              <a:lstStyle>
                <a:lvl1pPr marL="0">
                  <a:defRPr sz="1100" b="0" i="0">
                    <a:solidFill>
                      <a:schemeClr val="tx1"/>
                    </a:solidFill>
                    <a:latin typeface="FuturaStd-Book"/>
                    <a:ea typeface="+mn-ea"/>
                    <a:cs typeface="FuturaStd-Book"/>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a:lstStyle>
              <a:p>
                <a:pPr marL="1196340" marR="0" lvl="0" indent="0" algn="l" defTabSz="914400" rtl="0" eaLnBrk="1" fontAlgn="auto" latinLnBrk="0" hangingPunct="1">
                  <a:lnSpc>
                    <a:spcPct val="100000"/>
                  </a:lnSpc>
                  <a:spcBef>
                    <a:spcPts val="5"/>
                  </a:spcBef>
                  <a:spcAft>
                    <a:spcPts val="0"/>
                  </a:spcAft>
                  <a:buClrTx/>
                  <a:buSzTx/>
                  <a:buFontTx/>
                  <a:buNone/>
                  <a:tabLst/>
                  <a:defRPr/>
                </a:pPr>
                <a:r>
                  <a:rPr kumimoji="0" lang="en-US" sz="1100" b="0" i="0" u="none" strike="noStrike" kern="0" cap="none" spc="0" normalizeH="0" baseline="0" noProof="0" dirty="0">
                    <a:ln>
                      <a:noFill/>
                    </a:ln>
                    <a:solidFill>
                      <a:prstClr val="black"/>
                    </a:solidFill>
                    <a:effectLst/>
                    <a:uLnTx/>
                    <a:uFillTx/>
                    <a:latin typeface="FuturaStd-Heavy"/>
                    <a:ea typeface="+mn-ea"/>
                    <a:cs typeface="FuturaStd-Heavy"/>
                  </a:rPr>
                  <a:t>Developing</a:t>
                </a:r>
                <a:r>
                  <a:rPr kumimoji="0" lang="en-US" sz="1100" b="0" i="0" u="none" strike="noStrike" kern="0" cap="none" spc="-5" normalizeH="0" baseline="0" noProof="0" dirty="0">
                    <a:ln>
                      <a:noFill/>
                    </a:ln>
                    <a:solidFill>
                      <a:prstClr val="black"/>
                    </a:solidFill>
                    <a:effectLst/>
                    <a:uLnTx/>
                    <a:uFillTx/>
                    <a:latin typeface="FuturaStd-Heavy"/>
                    <a:ea typeface="+mn-ea"/>
                    <a:cs typeface="FuturaStd-Heavy"/>
                  </a:rPr>
                  <a:t> </a:t>
                </a:r>
                <a:r>
                  <a:rPr kumimoji="0" lang="en-US" sz="1100" b="0" i="0" u="none" strike="noStrike" kern="0" cap="none" spc="0" normalizeH="0" baseline="0" noProof="0" dirty="0">
                    <a:ln>
                      <a:noFill/>
                    </a:ln>
                    <a:solidFill>
                      <a:prstClr val="black"/>
                    </a:solidFill>
                    <a:effectLst/>
                    <a:uLnTx/>
                    <a:uFillTx/>
                    <a:latin typeface="FuturaStd-Heavy"/>
                    <a:ea typeface="+mn-ea"/>
                    <a:cs typeface="FuturaStd-Heavy"/>
                  </a:rPr>
                  <a:t>countries</a:t>
                </a:r>
                <a:endParaRPr kumimoji="0" lang="en-US" sz="1100" b="0" i="0" u="none" strike="noStrike" kern="0" cap="none" spc="0" normalizeH="0" baseline="0" noProof="0" dirty="0">
                  <a:ln>
                    <a:noFill/>
                  </a:ln>
                  <a:solidFill>
                    <a:prstClr val="black"/>
                  </a:solidFill>
                  <a:effectLst/>
                  <a:uLnTx/>
                  <a:uFillTx/>
                  <a:latin typeface="FuturaStd-Book"/>
                  <a:ea typeface="+mn-ea"/>
                </a:endParaRPr>
              </a:p>
            </p:txBody>
          </p:sp>
          <p:sp>
            <p:nvSpPr>
              <p:cNvPr id="45" name="object 19">
                <a:extLst>
                  <a:ext uri="{FF2B5EF4-FFF2-40B4-BE49-F238E27FC236}">
                    <a16:creationId xmlns:a16="http://schemas.microsoft.com/office/drawing/2014/main" id="{52781D22-0FBC-4EC9-A44F-E464D5DF735D}"/>
                  </a:ext>
                </a:extLst>
              </p:cNvPr>
              <p:cNvSpPr txBox="1"/>
              <p:nvPr/>
            </p:nvSpPr>
            <p:spPr>
              <a:xfrm>
                <a:off x="4457658" y="3483462"/>
                <a:ext cx="1113790" cy="712470"/>
              </a:xfrm>
              <a:prstGeom prst="rect">
                <a:avLst/>
              </a:prstGeom>
            </p:spPr>
            <p:txBody>
              <a:bodyPr vert="horz" wrap="square" lIns="0" tIns="73660" rIns="0" bIns="0" rtlCol="0">
                <a:spAutoFit/>
              </a:bodyPr>
              <a:lstStyle/>
              <a:p>
                <a:pPr marL="12700" marR="0" lvl="0" indent="0" algn="l" defTabSz="914400" rtl="0" eaLnBrk="1" fontAlgn="auto" latinLnBrk="0" hangingPunct="1">
                  <a:lnSpc>
                    <a:spcPct val="100000"/>
                  </a:lnSpc>
                  <a:spcBef>
                    <a:spcPts val="580"/>
                  </a:spcBef>
                  <a:spcAft>
                    <a:spcPts val="0"/>
                  </a:spcAft>
                  <a:buClrTx/>
                  <a:buSzTx/>
                  <a:buFontTx/>
                  <a:buNone/>
                  <a:tabLst/>
                  <a:defRPr/>
                </a:pPr>
                <a:r>
                  <a:rPr kumimoji="0" sz="1100" b="0" i="0" u="none" strike="noStrike" kern="1200" cap="none" spc="0" normalizeH="0" baseline="0" noProof="0" dirty="0">
                    <a:ln>
                      <a:noFill/>
                    </a:ln>
                    <a:solidFill>
                      <a:prstClr val="black"/>
                    </a:solidFill>
                    <a:effectLst/>
                    <a:uLnTx/>
                    <a:uFillTx/>
                    <a:latin typeface="FuturaStd-Book"/>
                    <a:ea typeface="+mn-ea"/>
                    <a:cs typeface="FuturaStd-Book"/>
                  </a:rPr>
                  <a:t>Export and</a:t>
                </a:r>
                <a:r>
                  <a:rPr kumimoji="0" sz="1100" b="0" i="0" u="none" strike="noStrike" kern="1200" cap="none" spc="-100" normalizeH="0" baseline="0" noProof="0" dirty="0">
                    <a:ln>
                      <a:noFill/>
                    </a:ln>
                    <a:solidFill>
                      <a:prstClr val="black"/>
                    </a:solidFill>
                    <a:effectLst/>
                    <a:uLnTx/>
                    <a:uFillTx/>
                    <a:latin typeface="FuturaStd-Book"/>
                    <a:ea typeface="+mn-ea"/>
                    <a:cs typeface="FuturaStd-Book"/>
                  </a:rPr>
                  <a:t> </a:t>
                </a:r>
                <a:r>
                  <a:rPr kumimoji="0" sz="1100" b="0" i="0" u="none" strike="noStrike" kern="1200" cap="none" spc="0" normalizeH="0" baseline="0" noProof="0" dirty="0">
                    <a:ln>
                      <a:noFill/>
                    </a:ln>
                    <a:solidFill>
                      <a:prstClr val="black"/>
                    </a:solidFill>
                    <a:effectLst/>
                    <a:uLnTx/>
                    <a:uFillTx/>
                    <a:latin typeface="FuturaStd-Book"/>
                    <a:ea typeface="+mn-ea"/>
                    <a:cs typeface="FuturaStd-Book"/>
                  </a:rPr>
                  <a:t>import</a:t>
                </a:r>
              </a:p>
              <a:p>
                <a:pPr marL="424180" marR="5080" lvl="0" indent="-3810" algn="l" defTabSz="914400" rtl="0" eaLnBrk="1" fontAlgn="auto" latinLnBrk="0" hangingPunct="1">
                  <a:lnSpc>
                    <a:spcPct val="136600"/>
                  </a:lnSpc>
                  <a:spcBef>
                    <a:spcPts val="0"/>
                  </a:spcBef>
                  <a:spcAft>
                    <a:spcPts val="0"/>
                  </a:spcAft>
                  <a:buClrTx/>
                  <a:buSzTx/>
                  <a:buFontTx/>
                  <a:buNone/>
                  <a:tabLst/>
                  <a:defRPr/>
                </a:pPr>
                <a:r>
                  <a:rPr kumimoji="0" sz="1100" b="0" i="0" u="none" strike="noStrike" kern="1200" cap="none" spc="0" normalizeH="0" baseline="0" noProof="0" dirty="0">
                    <a:ln>
                      <a:noFill/>
                    </a:ln>
                    <a:solidFill>
                      <a:prstClr val="black"/>
                    </a:solidFill>
                    <a:effectLst/>
                    <a:uLnTx/>
                    <a:uFillTx/>
                    <a:latin typeface="FuturaStd-Book"/>
                    <a:ea typeface="+mn-ea"/>
                    <a:cs typeface="FuturaStd-Book"/>
                  </a:rPr>
                  <a:t>Export</a:t>
                </a:r>
                <a:r>
                  <a:rPr kumimoji="0" sz="1100" b="0" i="0" u="none" strike="noStrike" kern="1200" cap="none" spc="-100" normalizeH="0" baseline="0" noProof="0" dirty="0">
                    <a:ln>
                      <a:noFill/>
                    </a:ln>
                    <a:solidFill>
                      <a:prstClr val="black"/>
                    </a:solidFill>
                    <a:effectLst/>
                    <a:uLnTx/>
                    <a:uFillTx/>
                    <a:latin typeface="FuturaStd-Book"/>
                    <a:ea typeface="+mn-ea"/>
                    <a:cs typeface="FuturaStd-Book"/>
                  </a:rPr>
                  <a:t> </a:t>
                </a:r>
                <a:r>
                  <a:rPr kumimoji="0" sz="1100" b="0" i="0" u="none" strike="noStrike" kern="1200" cap="none" spc="0" normalizeH="0" baseline="0" noProof="0" dirty="0">
                    <a:ln>
                      <a:noFill/>
                    </a:ln>
                    <a:solidFill>
                      <a:prstClr val="black"/>
                    </a:solidFill>
                    <a:effectLst/>
                    <a:uLnTx/>
                    <a:uFillTx/>
                    <a:latin typeface="FuturaStd-Book"/>
                    <a:ea typeface="+mn-ea"/>
                    <a:cs typeface="FuturaStd-Book"/>
                  </a:rPr>
                  <a:t>only  Import</a:t>
                </a:r>
                <a:r>
                  <a:rPr kumimoji="0" sz="1100" b="0" i="0" u="none" strike="noStrike" kern="1200" cap="none" spc="-100" normalizeH="0" baseline="0" noProof="0" dirty="0">
                    <a:ln>
                      <a:noFill/>
                    </a:ln>
                    <a:solidFill>
                      <a:prstClr val="black"/>
                    </a:solidFill>
                    <a:effectLst/>
                    <a:uLnTx/>
                    <a:uFillTx/>
                    <a:latin typeface="FuturaStd-Book"/>
                    <a:ea typeface="+mn-ea"/>
                    <a:cs typeface="FuturaStd-Book"/>
                  </a:rPr>
                  <a:t> </a:t>
                </a:r>
                <a:r>
                  <a:rPr kumimoji="0" sz="1100" b="0" i="0" u="none" strike="noStrike" kern="1200" cap="none" spc="0" normalizeH="0" baseline="0" noProof="0" dirty="0">
                    <a:ln>
                      <a:noFill/>
                    </a:ln>
                    <a:solidFill>
                      <a:prstClr val="black"/>
                    </a:solidFill>
                    <a:effectLst/>
                    <a:uLnTx/>
                    <a:uFillTx/>
                    <a:latin typeface="FuturaStd-Book"/>
                    <a:ea typeface="+mn-ea"/>
                    <a:cs typeface="FuturaStd-Book"/>
                  </a:rPr>
                  <a:t>only</a:t>
                </a:r>
              </a:p>
            </p:txBody>
          </p:sp>
        </p:grpSp>
      </p:grpSp>
      <p:sp>
        <p:nvSpPr>
          <p:cNvPr id="40" name="Slide Number Placeholder 39">
            <a:extLst>
              <a:ext uri="{FF2B5EF4-FFF2-40B4-BE49-F238E27FC236}">
                <a16:creationId xmlns:a16="http://schemas.microsoft.com/office/drawing/2014/main" id="{1EEC5592-88C5-47A5-9182-2ABD7DECADD7}"/>
              </a:ext>
            </a:extLst>
          </p:cNvPr>
          <p:cNvSpPr>
            <a:spLocks noGrp="1"/>
          </p:cNvSpPr>
          <p:nvPr>
            <p:ph type="sldNum" sz="quarter" idx="7"/>
          </p:nvPr>
        </p:nvSpPr>
        <p:spPr/>
        <p:txBody>
          <a:bodyPr/>
          <a:lstStyle/>
          <a:p>
            <a:pPr marL="38100" marR="0" lvl="0" indent="0" algn="l" defTabSz="914400" rtl="0" eaLnBrk="1" fontAlgn="auto" latinLnBrk="0" hangingPunct="1">
              <a:lnSpc>
                <a:spcPct val="100000"/>
              </a:lnSpc>
              <a:spcBef>
                <a:spcPts val="65"/>
              </a:spcBef>
              <a:spcAft>
                <a:spcPts val="0"/>
              </a:spcAft>
              <a:buClrTx/>
              <a:buSzTx/>
              <a:buFontTx/>
              <a:buNone/>
              <a:tabLst/>
              <a:defRPr/>
            </a:pPr>
            <a:fld id="{81D60167-4931-47E6-BA6A-407CBD079E47}" type="slidenum">
              <a:rPr kumimoji="0" lang="en-US" sz="800" b="0" i="0" u="none" strike="noStrike" kern="1200" cap="none" spc="0" normalizeH="0" baseline="0" noProof="0" smtClean="0">
                <a:ln>
                  <a:noFill/>
                </a:ln>
                <a:solidFill>
                  <a:prstClr val="black"/>
                </a:solidFill>
                <a:effectLst/>
                <a:uLnTx/>
                <a:uFillTx/>
                <a:latin typeface="FuturaPT-Demi"/>
                <a:ea typeface="+mn-ea"/>
                <a:cs typeface="FuturaPT-Demi"/>
              </a:rPr>
              <a:pPr marL="38100" marR="0" lvl="0" indent="0" algn="l" defTabSz="914400" rtl="0" eaLnBrk="1" fontAlgn="auto" latinLnBrk="0" hangingPunct="1">
                <a:lnSpc>
                  <a:spcPct val="100000"/>
                </a:lnSpc>
                <a:spcBef>
                  <a:spcPts val="65"/>
                </a:spcBef>
                <a:spcAft>
                  <a:spcPts val="0"/>
                </a:spcAft>
                <a:buClrTx/>
                <a:buSzTx/>
                <a:buFontTx/>
                <a:buNone/>
                <a:tabLst/>
                <a:defRPr/>
              </a:pPr>
              <a:t>7</a:t>
            </a:fld>
            <a:r>
              <a:rPr kumimoji="0" lang="en-US" sz="800" b="1" i="0" u="none" strike="noStrike" kern="1200" cap="none" spc="0" normalizeH="0" baseline="0" noProof="0">
                <a:ln>
                  <a:noFill/>
                </a:ln>
                <a:solidFill>
                  <a:prstClr val="black"/>
                </a:solidFill>
                <a:effectLst/>
                <a:uLnTx/>
                <a:uFillTx/>
                <a:latin typeface="FuturaPT-Demi"/>
                <a:ea typeface="+mn-ea"/>
                <a:cs typeface="FuturaPT-Demi"/>
              </a:rPr>
              <a:t>  </a:t>
            </a:r>
            <a:r>
              <a:rPr kumimoji="0" lang="en-US" sz="800" b="0" i="0" u="none" strike="noStrike" kern="1200" cap="none" spc="0" normalizeH="0" baseline="0" noProof="0">
                <a:ln>
                  <a:noFill/>
                </a:ln>
                <a:solidFill>
                  <a:prstClr val="black"/>
                </a:solidFill>
                <a:effectLst/>
                <a:uLnTx/>
                <a:uFillTx/>
                <a:latin typeface="FuturaPT-Light"/>
                <a:ea typeface="+mn-ea"/>
              </a:rPr>
              <a:t>|  </a:t>
            </a:r>
            <a:r>
              <a:rPr kumimoji="0" lang="en-US" sz="800" b="0" i="0" u="none" strike="noStrike" kern="1200" cap="none" spc="-10" normalizeH="0" baseline="0" noProof="0">
                <a:ln>
                  <a:noFill/>
                </a:ln>
                <a:solidFill>
                  <a:prstClr val="black"/>
                </a:solidFill>
                <a:effectLst/>
                <a:uLnTx/>
                <a:uFillTx/>
                <a:latin typeface="FuturaPT-Light"/>
                <a:ea typeface="+mn-ea"/>
              </a:rPr>
              <a:t>World </a:t>
            </a:r>
            <a:r>
              <a:rPr kumimoji="0" lang="en-US" sz="800" b="0" i="0" u="none" strike="noStrike" kern="1200" cap="none" spc="-5" normalizeH="0" baseline="0" noProof="0">
                <a:ln>
                  <a:noFill/>
                </a:ln>
                <a:solidFill>
                  <a:prstClr val="black"/>
                </a:solidFill>
                <a:effectLst/>
                <a:uLnTx/>
                <a:uFillTx/>
                <a:latin typeface="FuturaPT-Light"/>
                <a:ea typeface="+mn-ea"/>
              </a:rPr>
              <a:t>Development </a:t>
            </a:r>
            <a:r>
              <a:rPr kumimoji="0" lang="en-US" sz="800" b="0" i="0" u="none" strike="noStrike" kern="1200" cap="none" spc="-10" normalizeH="0" baseline="0" noProof="0">
                <a:ln>
                  <a:noFill/>
                </a:ln>
                <a:solidFill>
                  <a:prstClr val="black"/>
                </a:solidFill>
                <a:effectLst/>
                <a:uLnTx/>
                <a:uFillTx/>
                <a:latin typeface="FuturaPT-Light"/>
                <a:ea typeface="+mn-ea"/>
              </a:rPr>
              <a:t>Report</a:t>
            </a:r>
            <a:r>
              <a:rPr kumimoji="0" lang="en-US" sz="800" b="0" i="0" u="none" strike="noStrike" kern="1200" cap="none" spc="80" normalizeH="0" baseline="0" noProof="0">
                <a:ln>
                  <a:noFill/>
                </a:ln>
                <a:solidFill>
                  <a:prstClr val="black"/>
                </a:solidFill>
                <a:effectLst/>
                <a:uLnTx/>
                <a:uFillTx/>
                <a:latin typeface="FuturaPT-Light"/>
                <a:ea typeface="+mn-ea"/>
              </a:rPr>
              <a:t> </a:t>
            </a:r>
            <a:r>
              <a:rPr kumimoji="0" lang="en-US" sz="800" b="0" i="0" u="none" strike="noStrike" kern="1200" cap="none" spc="-10" normalizeH="0" baseline="0" noProof="0">
                <a:ln>
                  <a:noFill/>
                </a:ln>
                <a:solidFill>
                  <a:prstClr val="black"/>
                </a:solidFill>
                <a:effectLst/>
                <a:uLnTx/>
                <a:uFillTx/>
                <a:latin typeface="FuturaPT-Light"/>
                <a:ea typeface="+mn-ea"/>
              </a:rPr>
              <a:t>2020</a:t>
            </a:r>
            <a:endParaRPr kumimoji="0" lang="en-US" sz="800" b="0" i="0" u="none" strike="noStrike" kern="1200" cap="none" spc="-10" normalizeH="0" baseline="0" noProof="0" dirty="0">
              <a:ln>
                <a:noFill/>
              </a:ln>
              <a:solidFill>
                <a:prstClr val="black"/>
              </a:solidFill>
              <a:effectLst/>
              <a:uLnTx/>
              <a:uFillTx/>
              <a:latin typeface="FuturaPT-Light"/>
              <a:ea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2" presetClass="exit" presetSubtype="2" fill="hold" grpId="0" nodeType="withEffect">
                                  <p:stCondLst>
                                    <p:cond delay="0"/>
                                  </p:stCondLst>
                                  <p:childTnLst>
                                    <p:anim calcmode="lin" valueType="num">
                                      <p:cBhvr additive="base">
                                        <p:cTn id="8" dur="1500"/>
                                        <p:tgtEl>
                                          <p:spTgt spid="33"/>
                                        </p:tgtEl>
                                        <p:attrNameLst>
                                          <p:attrName>ppt_x</p:attrName>
                                        </p:attrNameLst>
                                      </p:cBhvr>
                                      <p:tavLst>
                                        <p:tav tm="0">
                                          <p:val>
                                            <p:strVal val="ppt_x"/>
                                          </p:val>
                                        </p:tav>
                                        <p:tav tm="100000">
                                          <p:val>
                                            <p:strVal val="1+ppt_w/2"/>
                                          </p:val>
                                        </p:tav>
                                      </p:tavLst>
                                    </p:anim>
                                    <p:anim calcmode="lin" valueType="num">
                                      <p:cBhvr additive="base">
                                        <p:cTn id="9" dur="1500"/>
                                        <p:tgtEl>
                                          <p:spTgt spid="33"/>
                                        </p:tgtEl>
                                        <p:attrNameLst>
                                          <p:attrName>ppt_y</p:attrName>
                                        </p:attrNameLst>
                                      </p:cBhvr>
                                      <p:tavLst>
                                        <p:tav tm="0">
                                          <p:val>
                                            <p:strVal val="ppt_y"/>
                                          </p:val>
                                        </p:tav>
                                        <p:tav tm="100000">
                                          <p:val>
                                            <p:strVal val="ppt_y"/>
                                          </p:val>
                                        </p:tav>
                                      </p:tavLst>
                                    </p:anim>
                                    <p:set>
                                      <p:cBhvr>
                                        <p:cTn id="10" dur="1" fill="hold">
                                          <p:stCondLst>
                                            <p:cond delay="1499"/>
                                          </p:stCondLst>
                                        </p:cTn>
                                        <p:tgtEl>
                                          <p:spTgt spid="33"/>
                                        </p:tgtEl>
                                        <p:attrNameLst>
                                          <p:attrName>style.visibility</p:attrName>
                                        </p:attrNameLst>
                                      </p:cBhvr>
                                      <p:to>
                                        <p:strVal val="hidden"/>
                                      </p:to>
                                    </p:set>
                                  </p:childTnLst>
                                </p:cTn>
                              </p:par>
                              <p:par>
                                <p:cTn id="11" presetID="2" presetClass="exit" presetSubtype="2" fill="hold" grpId="0" nodeType="withEffect">
                                  <p:stCondLst>
                                    <p:cond delay="0"/>
                                  </p:stCondLst>
                                  <p:childTnLst>
                                    <p:anim calcmode="lin" valueType="num">
                                      <p:cBhvr additive="base">
                                        <p:cTn id="12" dur="1500"/>
                                        <p:tgtEl>
                                          <p:spTgt spid="38"/>
                                        </p:tgtEl>
                                        <p:attrNameLst>
                                          <p:attrName>ppt_x</p:attrName>
                                        </p:attrNameLst>
                                      </p:cBhvr>
                                      <p:tavLst>
                                        <p:tav tm="0">
                                          <p:val>
                                            <p:strVal val="ppt_x"/>
                                          </p:val>
                                        </p:tav>
                                        <p:tav tm="100000">
                                          <p:val>
                                            <p:strVal val="1+ppt_w/2"/>
                                          </p:val>
                                        </p:tav>
                                      </p:tavLst>
                                    </p:anim>
                                    <p:anim calcmode="lin" valueType="num">
                                      <p:cBhvr additive="base">
                                        <p:cTn id="13" dur="1500"/>
                                        <p:tgtEl>
                                          <p:spTgt spid="38"/>
                                        </p:tgtEl>
                                        <p:attrNameLst>
                                          <p:attrName>ppt_y</p:attrName>
                                        </p:attrNameLst>
                                      </p:cBhvr>
                                      <p:tavLst>
                                        <p:tav tm="0">
                                          <p:val>
                                            <p:strVal val="ppt_y"/>
                                          </p:val>
                                        </p:tav>
                                        <p:tav tm="100000">
                                          <p:val>
                                            <p:strVal val="ppt_y"/>
                                          </p:val>
                                        </p:tav>
                                      </p:tavLst>
                                    </p:anim>
                                    <p:set>
                                      <p:cBhvr>
                                        <p:cTn id="14" dur="1" fill="hold">
                                          <p:stCondLst>
                                            <p:cond delay="1499"/>
                                          </p:stCondLst>
                                        </p:cTn>
                                        <p:tgtEl>
                                          <p:spTgt spid="38"/>
                                        </p:tgtEl>
                                        <p:attrNameLst>
                                          <p:attrName>style.visibility</p:attrName>
                                        </p:attrNameLst>
                                      </p:cBhvr>
                                      <p:to>
                                        <p:strVal val="hidden"/>
                                      </p:to>
                                    </p:set>
                                  </p:childTnLst>
                                </p:cTn>
                              </p:par>
                              <p:par>
                                <p:cTn id="15" presetID="2" presetClass="exit" presetSubtype="2" fill="hold" grpId="0" nodeType="withEffect">
                                  <p:stCondLst>
                                    <p:cond delay="0"/>
                                  </p:stCondLst>
                                  <p:childTnLst>
                                    <p:anim calcmode="lin" valueType="num">
                                      <p:cBhvr additive="base">
                                        <p:cTn id="16" dur="1500"/>
                                        <p:tgtEl>
                                          <p:spTgt spid="39"/>
                                        </p:tgtEl>
                                        <p:attrNameLst>
                                          <p:attrName>ppt_x</p:attrName>
                                        </p:attrNameLst>
                                      </p:cBhvr>
                                      <p:tavLst>
                                        <p:tav tm="0">
                                          <p:val>
                                            <p:strVal val="ppt_x"/>
                                          </p:val>
                                        </p:tav>
                                        <p:tav tm="100000">
                                          <p:val>
                                            <p:strVal val="1+ppt_w/2"/>
                                          </p:val>
                                        </p:tav>
                                      </p:tavLst>
                                    </p:anim>
                                    <p:anim calcmode="lin" valueType="num">
                                      <p:cBhvr additive="base">
                                        <p:cTn id="17" dur="1500"/>
                                        <p:tgtEl>
                                          <p:spTgt spid="39"/>
                                        </p:tgtEl>
                                        <p:attrNameLst>
                                          <p:attrName>ppt_y</p:attrName>
                                        </p:attrNameLst>
                                      </p:cBhvr>
                                      <p:tavLst>
                                        <p:tav tm="0">
                                          <p:val>
                                            <p:strVal val="ppt_y"/>
                                          </p:val>
                                        </p:tav>
                                        <p:tav tm="100000">
                                          <p:val>
                                            <p:strVal val="ppt_y"/>
                                          </p:val>
                                        </p:tav>
                                      </p:tavLst>
                                    </p:anim>
                                    <p:set>
                                      <p:cBhvr>
                                        <p:cTn id="18" dur="1" fill="hold">
                                          <p:stCondLst>
                                            <p:cond delay="1499"/>
                                          </p:stCondLst>
                                        </p:cTn>
                                        <p:tgtEl>
                                          <p:spTgt spid="3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38" grpId="0" animBg="1"/>
      <p:bldP spid="39"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9" name="Group 48">
            <a:extLst>
              <a:ext uri="{FF2B5EF4-FFF2-40B4-BE49-F238E27FC236}">
                <a16:creationId xmlns:a16="http://schemas.microsoft.com/office/drawing/2014/main" id="{9BF3B13D-B0AC-4F50-BC78-43A57239106B}"/>
              </a:ext>
            </a:extLst>
          </p:cNvPr>
          <p:cNvGrpSpPr/>
          <p:nvPr/>
        </p:nvGrpSpPr>
        <p:grpSpPr>
          <a:xfrm>
            <a:off x="4142493" y="1091975"/>
            <a:ext cx="4296004" cy="3153410"/>
            <a:chOff x="4142493" y="1091975"/>
            <a:chExt cx="4296004" cy="3153410"/>
          </a:xfrm>
        </p:grpSpPr>
        <p:sp>
          <p:nvSpPr>
            <p:cNvPr id="24" name="object 24"/>
            <p:cNvSpPr/>
            <p:nvPr/>
          </p:nvSpPr>
          <p:spPr>
            <a:xfrm>
              <a:off x="4142493" y="1091975"/>
              <a:ext cx="4258310" cy="3153410"/>
            </a:xfrm>
            <a:custGeom>
              <a:avLst/>
              <a:gdLst/>
              <a:ahLst/>
              <a:cxnLst/>
              <a:rect l="l" t="t" r="r" b="b"/>
              <a:pathLst>
                <a:path w="4258309" h="3153410">
                  <a:moveTo>
                    <a:pt x="0" y="3153410"/>
                  </a:moveTo>
                  <a:lnTo>
                    <a:pt x="213779" y="2816669"/>
                  </a:lnTo>
                  <a:lnTo>
                    <a:pt x="425602" y="2517686"/>
                  </a:lnTo>
                  <a:lnTo>
                    <a:pt x="639368" y="1926043"/>
                  </a:lnTo>
                  <a:lnTo>
                    <a:pt x="853135" y="1812747"/>
                  </a:lnTo>
                  <a:lnTo>
                    <a:pt x="1064945" y="1708912"/>
                  </a:lnTo>
                  <a:lnTo>
                    <a:pt x="1278724" y="1463421"/>
                  </a:lnTo>
                  <a:lnTo>
                    <a:pt x="1490548" y="1324940"/>
                  </a:lnTo>
                  <a:lnTo>
                    <a:pt x="1704327" y="1167599"/>
                  </a:lnTo>
                  <a:lnTo>
                    <a:pt x="1916137" y="1098359"/>
                  </a:lnTo>
                  <a:lnTo>
                    <a:pt x="2129917" y="849706"/>
                  </a:lnTo>
                  <a:lnTo>
                    <a:pt x="2341753" y="774179"/>
                  </a:lnTo>
                  <a:lnTo>
                    <a:pt x="2555506" y="714387"/>
                  </a:lnTo>
                  <a:lnTo>
                    <a:pt x="2767317" y="657733"/>
                  </a:lnTo>
                  <a:lnTo>
                    <a:pt x="2981096" y="418579"/>
                  </a:lnTo>
                  <a:lnTo>
                    <a:pt x="3192919" y="292671"/>
                  </a:lnTo>
                  <a:lnTo>
                    <a:pt x="3406698" y="223456"/>
                  </a:lnTo>
                  <a:lnTo>
                    <a:pt x="3618522" y="116433"/>
                  </a:lnTo>
                  <a:lnTo>
                    <a:pt x="3832313" y="0"/>
                  </a:lnTo>
                  <a:lnTo>
                    <a:pt x="4044124" y="147929"/>
                  </a:lnTo>
                  <a:lnTo>
                    <a:pt x="4257903" y="185674"/>
                  </a:lnTo>
                </a:path>
              </a:pathLst>
            </a:custGeom>
            <a:ln w="38100">
              <a:solidFill>
                <a:srgbClr val="55B046"/>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Futura PT"/>
                <a:ea typeface="+mn-ea"/>
                <a:cs typeface="+mn-cs"/>
              </a:endParaRPr>
            </a:p>
          </p:txBody>
        </p:sp>
        <p:sp>
          <p:nvSpPr>
            <p:cNvPr id="32" name="object 32"/>
            <p:cNvSpPr/>
            <p:nvPr/>
          </p:nvSpPr>
          <p:spPr>
            <a:xfrm>
              <a:off x="8362297" y="1239558"/>
              <a:ext cx="76200" cy="76200"/>
            </a:xfrm>
            <a:prstGeom prst="rect">
              <a:avLst/>
            </a:prstGeom>
            <a:blipFill>
              <a:blip r:embed="rId3" cstate="email">
                <a:extLst>
                  <a:ext uri="{28A0092B-C50C-407E-A947-70E740481C1C}">
                    <a14:useLocalDpi xmlns:a14="http://schemas.microsoft.com/office/drawing/2010/main" val="0"/>
                  </a:ext>
                </a:extLst>
              </a:blip>
              <a:stretch>
                <a:fillRect/>
              </a:stretch>
            </a:blip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Futura PT"/>
                <a:ea typeface="+mn-ea"/>
                <a:cs typeface="+mn-cs"/>
              </a:endParaRPr>
            </a:p>
          </p:txBody>
        </p:sp>
      </p:grpSp>
      <p:grpSp>
        <p:nvGrpSpPr>
          <p:cNvPr id="47" name="Group 46">
            <a:extLst>
              <a:ext uri="{FF2B5EF4-FFF2-40B4-BE49-F238E27FC236}">
                <a16:creationId xmlns:a16="http://schemas.microsoft.com/office/drawing/2014/main" id="{B821319E-6FB1-4EBA-9DFD-17B12395A3AA}"/>
              </a:ext>
            </a:extLst>
          </p:cNvPr>
          <p:cNvGrpSpPr/>
          <p:nvPr/>
        </p:nvGrpSpPr>
        <p:grpSpPr>
          <a:xfrm>
            <a:off x="4142493" y="2460628"/>
            <a:ext cx="4296004" cy="1784985"/>
            <a:chOff x="4142493" y="2460628"/>
            <a:chExt cx="4296004" cy="1784985"/>
          </a:xfrm>
        </p:grpSpPr>
        <p:sp>
          <p:nvSpPr>
            <p:cNvPr id="30" name="object 30"/>
            <p:cNvSpPr/>
            <p:nvPr/>
          </p:nvSpPr>
          <p:spPr>
            <a:xfrm>
              <a:off x="4142493" y="2498728"/>
              <a:ext cx="4258310" cy="1746885"/>
            </a:xfrm>
            <a:custGeom>
              <a:avLst/>
              <a:gdLst/>
              <a:ahLst/>
              <a:cxnLst/>
              <a:rect l="l" t="t" r="r" b="b"/>
              <a:pathLst>
                <a:path w="4258309" h="1746885">
                  <a:moveTo>
                    <a:pt x="0" y="1746656"/>
                  </a:moveTo>
                  <a:lnTo>
                    <a:pt x="213779" y="1605051"/>
                  </a:lnTo>
                  <a:lnTo>
                    <a:pt x="425602" y="1526374"/>
                  </a:lnTo>
                  <a:lnTo>
                    <a:pt x="639368" y="1324965"/>
                  </a:lnTo>
                  <a:lnTo>
                    <a:pt x="853135" y="1177048"/>
                  </a:lnTo>
                  <a:lnTo>
                    <a:pt x="1064945" y="947318"/>
                  </a:lnTo>
                  <a:lnTo>
                    <a:pt x="1278724" y="1063739"/>
                  </a:lnTo>
                  <a:lnTo>
                    <a:pt x="1490548" y="909510"/>
                  </a:lnTo>
                  <a:lnTo>
                    <a:pt x="1704327" y="815124"/>
                  </a:lnTo>
                  <a:lnTo>
                    <a:pt x="1916137" y="689254"/>
                  </a:lnTo>
                  <a:lnTo>
                    <a:pt x="2129917" y="597966"/>
                  </a:lnTo>
                  <a:lnTo>
                    <a:pt x="2341753" y="582218"/>
                  </a:lnTo>
                  <a:lnTo>
                    <a:pt x="2555506" y="490969"/>
                  </a:lnTo>
                  <a:lnTo>
                    <a:pt x="2767317" y="503555"/>
                  </a:lnTo>
                  <a:lnTo>
                    <a:pt x="2981096" y="437476"/>
                  </a:lnTo>
                  <a:lnTo>
                    <a:pt x="3192919" y="412267"/>
                  </a:lnTo>
                  <a:lnTo>
                    <a:pt x="3406698" y="188849"/>
                  </a:lnTo>
                  <a:lnTo>
                    <a:pt x="3618522" y="374510"/>
                  </a:lnTo>
                  <a:lnTo>
                    <a:pt x="3832313" y="62941"/>
                  </a:lnTo>
                  <a:lnTo>
                    <a:pt x="4044124" y="56667"/>
                  </a:lnTo>
                  <a:lnTo>
                    <a:pt x="4257903" y="0"/>
                  </a:lnTo>
                </a:path>
              </a:pathLst>
            </a:custGeom>
            <a:ln w="38099">
              <a:solidFill>
                <a:srgbClr val="8D3B70"/>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Futura PT"/>
                <a:ea typeface="+mn-ea"/>
                <a:cs typeface="+mn-cs"/>
              </a:endParaRPr>
            </a:p>
          </p:txBody>
        </p:sp>
        <p:sp>
          <p:nvSpPr>
            <p:cNvPr id="33" name="object 33"/>
            <p:cNvSpPr/>
            <p:nvPr/>
          </p:nvSpPr>
          <p:spPr>
            <a:xfrm>
              <a:off x="8362297" y="2460628"/>
              <a:ext cx="76200" cy="76200"/>
            </a:xfrm>
            <a:prstGeom prst="rect">
              <a:avLst/>
            </a:prstGeom>
            <a:blipFill>
              <a:blip r:embed="rId4" cstate="email">
                <a:extLst>
                  <a:ext uri="{28A0092B-C50C-407E-A947-70E740481C1C}">
                    <a14:useLocalDpi xmlns:a14="http://schemas.microsoft.com/office/drawing/2010/main" val="0"/>
                  </a:ext>
                </a:extLst>
              </a:blip>
              <a:stretch>
                <a:fillRect/>
              </a:stretch>
            </a:blip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Futura PT"/>
                <a:ea typeface="+mn-ea"/>
                <a:cs typeface="+mn-cs"/>
              </a:endParaRPr>
            </a:p>
          </p:txBody>
        </p:sp>
      </p:grpSp>
      <p:grpSp>
        <p:nvGrpSpPr>
          <p:cNvPr id="48" name="Group 47">
            <a:extLst>
              <a:ext uri="{FF2B5EF4-FFF2-40B4-BE49-F238E27FC236}">
                <a16:creationId xmlns:a16="http://schemas.microsoft.com/office/drawing/2014/main" id="{CF133BF0-DD9D-47A3-8C32-C9E39D195FC5}"/>
              </a:ext>
            </a:extLst>
          </p:cNvPr>
          <p:cNvGrpSpPr/>
          <p:nvPr/>
        </p:nvGrpSpPr>
        <p:grpSpPr>
          <a:xfrm>
            <a:off x="4142493" y="1557417"/>
            <a:ext cx="4296004" cy="2688590"/>
            <a:chOff x="4142493" y="1557417"/>
            <a:chExt cx="4296004" cy="2688590"/>
          </a:xfrm>
        </p:grpSpPr>
        <p:sp>
          <p:nvSpPr>
            <p:cNvPr id="31" name="object 31"/>
            <p:cNvSpPr/>
            <p:nvPr/>
          </p:nvSpPr>
          <p:spPr>
            <a:xfrm>
              <a:off x="4142493" y="1595517"/>
              <a:ext cx="4258310" cy="2650490"/>
            </a:xfrm>
            <a:custGeom>
              <a:avLst/>
              <a:gdLst/>
              <a:ahLst/>
              <a:cxnLst/>
              <a:rect l="l" t="t" r="r" b="b"/>
              <a:pathLst>
                <a:path w="4258309" h="2650490">
                  <a:moveTo>
                    <a:pt x="0" y="2649867"/>
                  </a:moveTo>
                  <a:lnTo>
                    <a:pt x="213779" y="2533408"/>
                  </a:lnTo>
                  <a:lnTo>
                    <a:pt x="425602" y="2649867"/>
                  </a:lnTo>
                  <a:lnTo>
                    <a:pt x="639368" y="2398090"/>
                  </a:lnTo>
                  <a:lnTo>
                    <a:pt x="853135" y="2061349"/>
                  </a:lnTo>
                  <a:lnTo>
                    <a:pt x="1064945" y="1894586"/>
                  </a:lnTo>
                  <a:lnTo>
                    <a:pt x="1278724" y="1765541"/>
                  </a:lnTo>
                  <a:lnTo>
                    <a:pt x="1490548" y="1586153"/>
                  </a:lnTo>
                  <a:lnTo>
                    <a:pt x="1704327" y="1416189"/>
                  </a:lnTo>
                  <a:lnTo>
                    <a:pt x="1916137" y="1306042"/>
                  </a:lnTo>
                  <a:lnTo>
                    <a:pt x="2129917" y="1070013"/>
                  </a:lnTo>
                  <a:lnTo>
                    <a:pt x="2341753" y="922121"/>
                  </a:lnTo>
                  <a:lnTo>
                    <a:pt x="2555506" y="481507"/>
                  </a:lnTo>
                  <a:lnTo>
                    <a:pt x="2767317" y="503542"/>
                  </a:lnTo>
                  <a:lnTo>
                    <a:pt x="2981096" y="424853"/>
                  </a:lnTo>
                  <a:lnTo>
                    <a:pt x="3192919" y="446887"/>
                  </a:lnTo>
                  <a:lnTo>
                    <a:pt x="3406698" y="616826"/>
                  </a:lnTo>
                  <a:lnTo>
                    <a:pt x="3618522" y="497268"/>
                  </a:lnTo>
                  <a:lnTo>
                    <a:pt x="3832313" y="239179"/>
                  </a:lnTo>
                  <a:lnTo>
                    <a:pt x="4044124" y="100698"/>
                  </a:lnTo>
                  <a:lnTo>
                    <a:pt x="4257903" y="0"/>
                  </a:lnTo>
                </a:path>
              </a:pathLst>
            </a:custGeom>
            <a:ln w="38100">
              <a:solidFill>
                <a:srgbClr val="1162AA"/>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Futura PT"/>
                <a:ea typeface="+mn-ea"/>
                <a:cs typeface="+mn-cs"/>
              </a:endParaRPr>
            </a:p>
          </p:txBody>
        </p:sp>
        <p:sp>
          <p:nvSpPr>
            <p:cNvPr id="34" name="object 34"/>
            <p:cNvSpPr/>
            <p:nvPr/>
          </p:nvSpPr>
          <p:spPr>
            <a:xfrm>
              <a:off x="8362297" y="1557417"/>
              <a:ext cx="76200" cy="76200"/>
            </a:xfrm>
            <a:prstGeom prst="rect">
              <a:avLst/>
            </a:prstGeom>
            <a:blipFill>
              <a:blip r:embed="rId5" cstate="email">
                <a:extLst>
                  <a:ext uri="{28A0092B-C50C-407E-A947-70E740481C1C}">
                    <a14:useLocalDpi xmlns:a14="http://schemas.microsoft.com/office/drawing/2010/main" val="0"/>
                  </a:ext>
                </a:extLst>
              </a:blip>
              <a:stretch>
                <a:fillRect/>
              </a:stretch>
            </a:blip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Futura PT"/>
                <a:ea typeface="+mn-ea"/>
                <a:cs typeface="+mn-cs"/>
              </a:endParaRPr>
            </a:p>
          </p:txBody>
        </p:sp>
      </p:grpSp>
      <p:grpSp>
        <p:nvGrpSpPr>
          <p:cNvPr id="43" name="t_limMan">
            <a:extLst>
              <a:ext uri="{FF2B5EF4-FFF2-40B4-BE49-F238E27FC236}">
                <a16:creationId xmlns:a16="http://schemas.microsoft.com/office/drawing/2014/main" id="{E8F3EB85-3AB7-40CC-9CEE-6CD9C3E9462D}"/>
              </a:ext>
            </a:extLst>
          </p:cNvPr>
          <p:cNvGrpSpPr/>
          <p:nvPr/>
        </p:nvGrpSpPr>
        <p:grpSpPr>
          <a:xfrm>
            <a:off x="5785646" y="1172052"/>
            <a:ext cx="2863665" cy="260844"/>
            <a:chOff x="5785646" y="1172052"/>
            <a:chExt cx="2863665" cy="260844"/>
          </a:xfrm>
        </p:grpSpPr>
        <p:sp>
          <p:nvSpPr>
            <p:cNvPr id="4" name="object 4"/>
            <p:cNvSpPr txBox="1"/>
            <p:nvPr/>
          </p:nvSpPr>
          <p:spPr>
            <a:xfrm>
              <a:off x="5785646" y="1239856"/>
              <a:ext cx="1350010" cy="193040"/>
            </a:xfrm>
            <a:prstGeom prst="rect">
              <a:avLst/>
            </a:prstGeom>
          </p:spPr>
          <p:txBody>
            <a:bodyPr vert="horz" wrap="square" lIns="0" tIns="12700" rIns="0" bIns="0" rtlCol="0">
              <a:spAutoFit/>
            </a:bodyPr>
            <a:lstStyle/>
            <a:p>
              <a:pPr marL="12700" marR="0" lvl="0" indent="0" algn="l" defTabSz="914400" rtl="0" eaLnBrk="1" fontAlgn="auto" latinLnBrk="0" hangingPunct="1">
                <a:lnSpc>
                  <a:spcPct val="100000"/>
                </a:lnSpc>
                <a:spcBef>
                  <a:spcPts val="100"/>
                </a:spcBef>
                <a:spcAft>
                  <a:spcPts val="0"/>
                </a:spcAft>
                <a:buClrTx/>
                <a:buSzTx/>
                <a:buFontTx/>
                <a:buNone/>
                <a:tabLst/>
                <a:defRPr/>
              </a:pPr>
              <a:r>
                <a:rPr kumimoji="0" sz="1100" b="0" i="0" u="none" strike="noStrike" kern="1200" cap="none" spc="0" normalizeH="0" baseline="0" noProof="0" dirty="0">
                  <a:ln>
                    <a:noFill/>
                  </a:ln>
                  <a:solidFill>
                    <a:prstClr val="black"/>
                  </a:solidFill>
                  <a:effectLst/>
                  <a:uLnTx/>
                  <a:uFillTx/>
                  <a:latin typeface="FuturaStd-Book"/>
                  <a:ea typeface="+mn-ea"/>
                  <a:cs typeface="FuturaStd-Book"/>
                </a:rPr>
                <a:t>Limited</a:t>
              </a:r>
              <a:r>
                <a:rPr kumimoji="0" sz="1100" b="0" i="0" u="none" strike="noStrike" kern="1200" cap="none" spc="-80" normalizeH="0" baseline="0" noProof="0" dirty="0">
                  <a:ln>
                    <a:noFill/>
                  </a:ln>
                  <a:solidFill>
                    <a:prstClr val="black"/>
                  </a:solidFill>
                  <a:effectLst/>
                  <a:uLnTx/>
                  <a:uFillTx/>
                  <a:latin typeface="FuturaStd-Book"/>
                  <a:ea typeface="+mn-ea"/>
                  <a:cs typeface="FuturaStd-Book"/>
                </a:rPr>
                <a:t> </a:t>
              </a:r>
              <a:r>
                <a:rPr kumimoji="0" sz="1100" b="0" i="0" u="none" strike="noStrike" kern="1200" cap="none" spc="0" normalizeH="0" baseline="0" noProof="0" dirty="0">
                  <a:ln>
                    <a:noFill/>
                  </a:ln>
                  <a:solidFill>
                    <a:prstClr val="black"/>
                  </a:solidFill>
                  <a:effectLst/>
                  <a:uLnTx/>
                  <a:uFillTx/>
                  <a:latin typeface="FuturaStd-Book"/>
                  <a:ea typeface="+mn-ea"/>
                  <a:cs typeface="FuturaStd-Book"/>
                </a:rPr>
                <a:t>manufacturing</a:t>
              </a:r>
              <a:endParaRPr kumimoji="0" sz="1100" b="0" i="0" u="none" strike="noStrike" kern="1200" cap="none" spc="0" normalizeH="0" baseline="0" noProof="0">
                <a:ln>
                  <a:noFill/>
                </a:ln>
                <a:solidFill>
                  <a:prstClr val="black"/>
                </a:solidFill>
                <a:effectLst/>
                <a:uLnTx/>
                <a:uFillTx/>
                <a:latin typeface="FuturaStd-Book"/>
                <a:ea typeface="+mn-ea"/>
                <a:cs typeface="FuturaStd-Book"/>
              </a:endParaRPr>
            </a:p>
          </p:txBody>
        </p:sp>
        <p:sp>
          <p:nvSpPr>
            <p:cNvPr id="6" name="object 6"/>
            <p:cNvSpPr txBox="1"/>
            <p:nvPr/>
          </p:nvSpPr>
          <p:spPr>
            <a:xfrm>
              <a:off x="8451191" y="1172052"/>
              <a:ext cx="198120" cy="166712"/>
            </a:xfrm>
            <a:prstGeom prst="rect">
              <a:avLst/>
            </a:prstGeom>
          </p:spPr>
          <p:txBody>
            <a:bodyPr vert="horz" wrap="square" lIns="0" tIns="12700" rIns="0" bIns="0" rtlCol="0">
              <a:spAutoFit/>
            </a:bodyPr>
            <a:lstStyle/>
            <a:p>
              <a:pPr marL="12700" marR="0" lvl="0" indent="0" algn="l" defTabSz="914400" rtl="0" eaLnBrk="1" fontAlgn="auto" latinLnBrk="0" hangingPunct="1">
                <a:lnSpc>
                  <a:spcPct val="100000"/>
                </a:lnSpc>
                <a:spcBef>
                  <a:spcPts val="100"/>
                </a:spcBef>
                <a:spcAft>
                  <a:spcPts val="0"/>
                </a:spcAft>
                <a:buClrTx/>
                <a:buSzTx/>
                <a:buFontTx/>
                <a:buNone/>
                <a:tabLst/>
                <a:defRPr/>
              </a:pPr>
              <a:r>
                <a:rPr kumimoji="0" sz="1000" b="0" i="0" u="none" strike="noStrike" kern="1200" cap="none" spc="0" normalizeH="0" baseline="0" noProof="0" dirty="0">
                  <a:ln>
                    <a:noFill/>
                  </a:ln>
                  <a:solidFill>
                    <a:prstClr val="black"/>
                  </a:solidFill>
                  <a:effectLst/>
                  <a:uLnTx/>
                  <a:uFillTx/>
                  <a:latin typeface="FuturaStd-Heavy" panose="020B0702020204020203" charset="0"/>
                  <a:ea typeface="+mn-ea"/>
                  <a:cs typeface="FuturaStd-Book"/>
                </a:rPr>
                <a:t>57</a:t>
              </a:r>
            </a:p>
          </p:txBody>
        </p:sp>
      </p:grpSp>
      <p:grpSp>
        <p:nvGrpSpPr>
          <p:cNvPr id="45" name="t_innoAct">
            <a:extLst>
              <a:ext uri="{FF2B5EF4-FFF2-40B4-BE49-F238E27FC236}">
                <a16:creationId xmlns:a16="http://schemas.microsoft.com/office/drawing/2014/main" id="{F57DBEB2-A646-4080-857C-64C8D864C7DF}"/>
              </a:ext>
            </a:extLst>
          </p:cNvPr>
          <p:cNvGrpSpPr/>
          <p:nvPr/>
        </p:nvGrpSpPr>
        <p:grpSpPr>
          <a:xfrm>
            <a:off x="7253893" y="2393030"/>
            <a:ext cx="1395418" cy="767117"/>
            <a:chOff x="7253893" y="2393030"/>
            <a:chExt cx="1395418" cy="767117"/>
          </a:xfrm>
        </p:grpSpPr>
        <p:sp>
          <p:nvSpPr>
            <p:cNvPr id="5" name="object 5"/>
            <p:cNvSpPr txBox="1"/>
            <p:nvPr/>
          </p:nvSpPr>
          <p:spPr>
            <a:xfrm>
              <a:off x="7253893" y="2967107"/>
              <a:ext cx="1197610" cy="193040"/>
            </a:xfrm>
            <a:prstGeom prst="rect">
              <a:avLst/>
            </a:prstGeom>
          </p:spPr>
          <p:txBody>
            <a:bodyPr vert="horz" wrap="square" lIns="0" tIns="12700" rIns="0" bIns="0" rtlCol="0">
              <a:spAutoFit/>
            </a:bodyPr>
            <a:lstStyle/>
            <a:p>
              <a:pPr marL="12700" marR="0" lvl="0" indent="0" algn="l" defTabSz="914400" rtl="0" eaLnBrk="1" fontAlgn="auto" latinLnBrk="0" hangingPunct="1">
                <a:lnSpc>
                  <a:spcPct val="100000"/>
                </a:lnSpc>
                <a:spcBef>
                  <a:spcPts val="100"/>
                </a:spcBef>
                <a:spcAft>
                  <a:spcPts val="0"/>
                </a:spcAft>
                <a:buClrTx/>
                <a:buSzTx/>
                <a:buFontTx/>
                <a:buNone/>
                <a:tabLst/>
                <a:defRPr/>
              </a:pPr>
              <a:r>
                <a:rPr kumimoji="0" sz="1100" b="0" i="0" u="none" strike="noStrike" kern="1200" cap="none" spc="0" normalizeH="0" baseline="0" noProof="0" dirty="0">
                  <a:ln>
                    <a:noFill/>
                  </a:ln>
                  <a:solidFill>
                    <a:prstClr val="black"/>
                  </a:solidFill>
                  <a:effectLst/>
                  <a:uLnTx/>
                  <a:uFillTx/>
                  <a:latin typeface="FuturaStd-Book"/>
                  <a:ea typeface="+mn-ea"/>
                  <a:cs typeface="FuturaStd-Book"/>
                </a:rPr>
                <a:t>Innovative</a:t>
              </a:r>
              <a:r>
                <a:rPr kumimoji="0" sz="1100" b="0" i="0" u="none" strike="noStrike" kern="1200" cap="none" spc="-80" normalizeH="0" baseline="0" noProof="0" dirty="0">
                  <a:ln>
                    <a:noFill/>
                  </a:ln>
                  <a:solidFill>
                    <a:prstClr val="black"/>
                  </a:solidFill>
                  <a:effectLst/>
                  <a:uLnTx/>
                  <a:uFillTx/>
                  <a:latin typeface="FuturaStd-Book"/>
                  <a:ea typeface="+mn-ea"/>
                  <a:cs typeface="FuturaStd-Book"/>
                </a:rPr>
                <a:t> </a:t>
              </a:r>
              <a:r>
                <a:rPr kumimoji="0" sz="1100" b="0" i="0" u="none" strike="noStrike" kern="1200" cap="none" spc="0" normalizeH="0" baseline="0" noProof="0" dirty="0">
                  <a:ln>
                    <a:noFill/>
                  </a:ln>
                  <a:solidFill>
                    <a:prstClr val="black"/>
                  </a:solidFill>
                  <a:effectLst/>
                  <a:uLnTx/>
                  <a:uFillTx/>
                  <a:latin typeface="FuturaStd-Book"/>
                  <a:ea typeface="+mn-ea"/>
                  <a:cs typeface="FuturaStd-Book"/>
                </a:rPr>
                <a:t>activities</a:t>
              </a:r>
            </a:p>
          </p:txBody>
        </p:sp>
        <p:sp>
          <p:nvSpPr>
            <p:cNvPr id="7" name="object 7"/>
            <p:cNvSpPr txBox="1"/>
            <p:nvPr/>
          </p:nvSpPr>
          <p:spPr>
            <a:xfrm>
              <a:off x="8451191" y="2393030"/>
              <a:ext cx="198120" cy="166712"/>
            </a:xfrm>
            <a:prstGeom prst="rect">
              <a:avLst/>
            </a:prstGeom>
          </p:spPr>
          <p:txBody>
            <a:bodyPr vert="horz" wrap="square" lIns="0" tIns="12700" rIns="0" bIns="0" rtlCol="0">
              <a:spAutoFit/>
            </a:bodyPr>
            <a:lstStyle/>
            <a:p>
              <a:pPr marL="12700" marR="0" lvl="0" indent="0" algn="l" defTabSz="914400" rtl="0" eaLnBrk="1" fontAlgn="auto" latinLnBrk="0" hangingPunct="1">
                <a:lnSpc>
                  <a:spcPct val="100000"/>
                </a:lnSpc>
                <a:spcBef>
                  <a:spcPts val="100"/>
                </a:spcBef>
                <a:spcAft>
                  <a:spcPts val="0"/>
                </a:spcAft>
                <a:buClrTx/>
                <a:buSzTx/>
                <a:buFontTx/>
                <a:buNone/>
                <a:tabLst/>
                <a:defRPr/>
              </a:pPr>
              <a:r>
                <a:rPr kumimoji="0" sz="1000" b="0" i="0" u="none" strike="noStrike" kern="1200" cap="none" spc="0" normalizeH="0" baseline="0" noProof="0" dirty="0">
                  <a:ln>
                    <a:noFill/>
                  </a:ln>
                  <a:solidFill>
                    <a:prstClr val="black"/>
                  </a:solidFill>
                  <a:effectLst/>
                  <a:uLnTx/>
                  <a:uFillTx/>
                  <a:latin typeface="FuturaStd-Heavy" panose="020B0702020204020203" charset="0"/>
                  <a:ea typeface="+mn-ea"/>
                  <a:cs typeface="FuturaStd-Book"/>
                </a:rPr>
                <a:t>32</a:t>
              </a:r>
              <a:endParaRPr kumimoji="0" sz="1000" b="0" i="0" u="none" strike="noStrike" kern="1200" cap="none" spc="0" normalizeH="0" baseline="0" noProof="0">
                <a:ln>
                  <a:noFill/>
                </a:ln>
                <a:solidFill>
                  <a:prstClr val="black"/>
                </a:solidFill>
                <a:effectLst/>
                <a:uLnTx/>
                <a:uFillTx/>
                <a:latin typeface="FuturaStd-Heavy" panose="020B0702020204020203" charset="0"/>
                <a:ea typeface="+mn-ea"/>
                <a:cs typeface="FuturaStd-Book"/>
              </a:endParaRPr>
            </a:p>
          </p:txBody>
        </p:sp>
      </p:grpSp>
      <p:grpSp>
        <p:nvGrpSpPr>
          <p:cNvPr id="44" name="t_advMan">
            <a:extLst>
              <a:ext uri="{FF2B5EF4-FFF2-40B4-BE49-F238E27FC236}">
                <a16:creationId xmlns:a16="http://schemas.microsoft.com/office/drawing/2014/main" id="{BA7BD4CD-ED09-45C8-936A-2733689CFA41}"/>
              </a:ext>
            </a:extLst>
          </p:cNvPr>
          <p:cNvGrpSpPr/>
          <p:nvPr/>
        </p:nvGrpSpPr>
        <p:grpSpPr>
          <a:xfrm>
            <a:off x="6563762" y="1512149"/>
            <a:ext cx="2085549" cy="1130274"/>
            <a:chOff x="6563762" y="1512149"/>
            <a:chExt cx="2085549" cy="1130274"/>
          </a:xfrm>
        </p:grpSpPr>
        <p:sp>
          <p:nvSpPr>
            <p:cNvPr id="40" name="object 40"/>
            <p:cNvSpPr txBox="1"/>
            <p:nvPr/>
          </p:nvSpPr>
          <p:spPr>
            <a:xfrm>
              <a:off x="6563762" y="2143948"/>
              <a:ext cx="887730" cy="498475"/>
            </a:xfrm>
            <a:prstGeom prst="rect">
              <a:avLst/>
            </a:prstGeom>
          </p:spPr>
          <p:txBody>
            <a:bodyPr vert="horz" wrap="square" lIns="0" tIns="30480" rIns="0" bIns="0" rtlCol="0">
              <a:spAutoFit/>
            </a:bodyPr>
            <a:lstStyle/>
            <a:p>
              <a:pPr marL="12700" marR="5080" lvl="0" indent="244475" algn="r" defTabSz="914400" rtl="0" eaLnBrk="1" fontAlgn="auto" latinLnBrk="0" hangingPunct="1">
                <a:lnSpc>
                  <a:spcPts val="1200"/>
                </a:lnSpc>
                <a:spcBef>
                  <a:spcPts val="240"/>
                </a:spcBef>
                <a:spcAft>
                  <a:spcPts val="0"/>
                </a:spcAft>
                <a:buClrTx/>
                <a:buSzTx/>
                <a:buFontTx/>
                <a:buNone/>
                <a:tabLst/>
                <a:defRPr/>
              </a:pPr>
              <a:r>
                <a:rPr kumimoji="0" sz="1100" b="0" i="0" u="none" strike="noStrike" kern="1200" cap="none" spc="0" normalizeH="0" baseline="0" noProof="0" dirty="0">
                  <a:ln>
                    <a:noFill/>
                  </a:ln>
                  <a:solidFill>
                    <a:prstClr val="black"/>
                  </a:solidFill>
                  <a:effectLst/>
                  <a:uLnTx/>
                  <a:uFillTx/>
                  <a:latin typeface="FuturaStd-Book"/>
                  <a:ea typeface="+mn-ea"/>
                  <a:cs typeface="FuturaStd-Book"/>
                </a:rPr>
                <a:t>Advanced  manufacturing  and</a:t>
              </a:r>
              <a:r>
                <a:rPr kumimoji="0" sz="1100" b="0" i="0" u="none" strike="noStrike" kern="1200" cap="none" spc="-100" normalizeH="0" baseline="0" noProof="0" dirty="0">
                  <a:ln>
                    <a:noFill/>
                  </a:ln>
                  <a:solidFill>
                    <a:prstClr val="black"/>
                  </a:solidFill>
                  <a:effectLst/>
                  <a:uLnTx/>
                  <a:uFillTx/>
                  <a:latin typeface="FuturaStd-Book"/>
                  <a:ea typeface="+mn-ea"/>
                  <a:cs typeface="FuturaStd-Book"/>
                </a:rPr>
                <a:t> </a:t>
              </a:r>
              <a:r>
                <a:rPr kumimoji="0" sz="1100" b="0" i="0" u="none" strike="noStrike" kern="1200" cap="none" spc="0" normalizeH="0" baseline="0" noProof="0" dirty="0">
                  <a:ln>
                    <a:noFill/>
                  </a:ln>
                  <a:solidFill>
                    <a:prstClr val="black"/>
                  </a:solidFill>
                  <a:effectLst/>
                  <a:uLnTx/>
                  <a:uFillTx/>
                  <a:latin typeface="FuturaStd-Book"/>
                  <a:ea typeface="+mn-ea"/>
                  <a:cs typeface="FuturaStd-Book"/>
                </a:rPr>
                <a:t>services</a:t>
              </a:r>
            </a:p>
          </p:txBody>
        </p:sp>
        <p:sp>
          <p:nvSpPr>
            <p:cNvPr id="46" name="object 6">
              <a:extLst>
                <a:ext uri="{FF2B5EF4-FFF2-40B4-BE49-F238E27FC236}">
                  <a16:creationId xmlns:a16="http://schemas.microsoft.com/office/drawing/2014/main" id="{8BB64D8C-BEC9-44CE-8304-AE20BC2A886D}"/>
                </a:ext>
              </a:extLst>
            </p:cNvPr>
            <p:cNvSpPr txBox="1"/>
            <p:nvPr/>
          </p:nvSpPr>
          <p:spPr>
            <a:xfrm>
              <a:off x="8451191" y="1512149"/>
              <a:ext cx="198120" cy="166712"/>
            </a:xfrm>
            <a:prstGeom prst="rect">
              <a:avLst/>
            </a:prstGeom>
          </p:spPr>
          <p:txBody>
            <a:bodyPr vert="horz" wrap="square" lIns="0" tIns="12700" rIns="0" bIns="0" rtlCol="0">
              <a:spAutoFit/>
            </a:bodyPr>
            <a:lstStyle/>
            <a:p>
              <a:pPr marL="12700" marR="0" lvl="0" indent="0" algn="l" defTabSz="914400" rtl="0" eaLnBrk="1" fontAlgn="auto" latinLnBrk="0" hangingPunct="1">
                <a:lnSpc>
                  <a:spcPct val="100000"/>
                </a:lnSpc>
                <a:spcBef>
                  <a:spcPts val="1180"/>
                </a:spcBef>
                <a:spcAft>
                  <a:spcPts val="0"/>
                </a:spcAft>
                <a:buClrTx/>
                <a:buSzTx/>
                <a:buFontTx/>
                <a:buNone/>
                <a:tabLst/>
                <a:defRPr/>
              </a:pPr>
              <a:r>
                <a:rPr kumimoji="0" sz="1000" b="0" i="0" u="none" strike="noStrike" kern="1200" cap="none" spc="0" normalizeH="0" baseline="0" noProof="0" dirty="0">
                  <a:ln>
                    <a:noFill/>
                  </a:ln>
                  <a:solidFill>
                    <a:prstClr val="black"/>
                  </a:solidFill>
                  <a:effectLst/>
                  <a:uLnTx/>
                  <a:uFillTx/>
                  <a:latin typeface="FuturaStd-Heavy" panose="020B0702020204020203" charset="0"/>
                  <a:ea typeface="+mn-ea"/>
                  <a:cs typeface="FuturaStd-Book"/>
                </a:rPr>
                <a:t>48</a:t>
              </a:r>
            </a:p>
          </p:txBody>
        </p:sp>
      </p:grpSp>
      <p:sp>
        <p:nvSpPr>
          <p:cNvPr id="56" name="Title 55">
            <a:extLst>
              <a:ext uri="{FF2B5EF4-FFF2-40B4-BE49-F238E27FC236}">
                <a16:creationId xmlns:a16="http://schemas.microsoft.com/office/drawing/2014/main" id="{3968829B-B7E1-40A5-94DC-72E32E8C3206}"/>
              </a:ext>
            </a:extLst>
          </p:cNvPr>
          <p:cNvSpPr>
            <a:spLocks noGrp="1"/>
          </p:cNvSpPr>
          <p:nvPr>
            <p:ph type="title"/>
          </p:nvPr>
        </p:nvSpPr>
        <p:spPr>
          <a:xfrm>
            <a:off x="495299" y="466344"/>
            <a:ext cx="2589991" cy="1976120"/>
          </a:xfrm>
        </p:spPr>
        <p:txBody>
          <a:bodyPr/>
          <a:lstStyle/>
          <a:p>
            <a:r>
              <a:rPr lang="en-US" dirty="0"/>
              <a:t>Incomes grow most when  countries  break into </a:t>
            </a:r>
            <a:r>
              <a:rPr lang="en-US" dirty="0">
                <a:solidFill>
                  <a:srgbClr val="8D3B70"/>
                </a:solidFill>
              </a:rPr>
              <a:t>simple  manufacturing</a:t>
            </a:r>
            <a:br>
              <a:rPr lang="en-US" dirty="0">
                <a:solidFill>
                  <a:srgbClr val="8D3B70"/>
                </a:solidFill>
              </a:rPr>
            </a:br>
            <a:endParaRPr lang="en-US" dirty="0">
              <a:solidFill>
                <a:srgbClr val="8D3B70"/>
              </a:solidFill>
            </a:endParaRPr>
          </a:p>
        </p:txBody>
      </p:sp>
      <p:grpSp>
        <p:nvGrpSpPr>
          <p:cNvPr id="41" name="Group 40">
            <a:extLst>
              <a:ext uri="{FF2B5EF4-FFF2-40B4-BE49-F238E27FC236}">
                <a16:creationId xmlns:a16="http://schemas.microsoft.com/office/drawing/2014/main" id="{CCF837A9-D691-4F4A-8208-7BA8383755D7}"/>
              </a:ext>
            </a:extLst>
          </p:cNvPr>
          <p:cNvGrpSpPr/>
          <p:nvPr/>
        </p:nvGrpSpPr>
        <p:grpSpPr>
          <a:xfrm>
            <a:off x="3763435" y="427634"/>
            <a:ext cx="4728530" cy="4280920"/>
            <a:chOff x="3763435" y="427634"/>
            <a:chExt cx="4728530" cy="4280920"/>
          </a:xfrm>
        </p:grpSpPr>
        <p:sp>
          <p:nvSpPr>
            <p:cNvPr id="8" name="object 8"/>
            <p:cNvSpPr txBox="1"/>
            <p:nvPr/>
          </p:nvSpPr>
          <p:spPr>
            <a:xfrm>
              <a:off x="3983651" y="4315160"/>
              <a:ext cx="315595" cy="177800"/>
            </a:xfrm>
            <a:prstGeom prst="rect">
              <a:avLst/>
            </a:prstGeom>
          </p:spPr>
          <p:txBody>
            <a:bodyPr vert="horz" wrap="square" lIns="0" tIns="12700" rIns="0" bIns="0" rtlCol="0">
              <a:spAutoFit/>
            </a:bodyPr>
            <a:lstStyle/>
            <a:p>
              <a:pPr marL="12700" marR="0" lvl="0" indent="0" algn="l" defTabSz="914400" rtl="0" eaLnBrk="1" fontAlgn="auto" latinLnBrk="0" hangingPunct="1">
                <a:lnSpc>
                  <a:spcPct val="100000"/>
                </a:lnSpc>
                <a:spcBef>
                  <a:spcPts val="100"/>
                </a:spcBef>
                <a:spcAft>
                  <a:spcPts val="0"/>
                </a:spcAft>
                <a:buClrTx/>
                <a:buSzTx/>
                <a:buFontTx/>
                <a:buNone/>
                <a:tabLst/>
                <a:defRPr/>
              </a:pPr>
              <a:r>
                <a:rPr kumimoji="0" sz="1000" b="0" i="0" u="none" strike="noStrike" kern="1200" cap="none" spc="0" normalizeH="0" baseline="0" noProof="0" dirty="0">
                  <a:ln>
                    <a:noFill/>
                  </a:ln>
                  <a:solidFill>
                    <a:prstClr val="black"/>
                  </a:solidFill>
                  <a:effectLst/>
                  <a:uLnTx/>
                  <a:uFillTx/>
                  <a:latin typeface="FuturaStd-Book"/>
                  <a:ea typeface="+mn-ea"/>
                  <a:cs typeface="FuturaStd-Book"/>
                </a:rPr>
                <a:t>Event</a:t>
              </a:r>
              <a:endParaRPr kumimoji="0" sz="1000" b="0" i="0" u="none" strike="noStrike" kern="1200" cap="none" spc="0" normalizeH="0" baseline="0" noProof="0">
                <a:ln>
                  <a:noFill/>
                </a:ln>
                <a:solidFill>
                  <a:prstClr val="black"/>
                </a:solidFill>
                <a:effectLst/>
                <a:uLnTx/>
                <a:uFillTx/>
                <a:latin typeface="FuturaStd-Book"/>
                <a:ea typeface="+mn-ea"/>
                <a:cs typeface="FuturaStd-Book"/>
              </a:endParaRPr>
            </a:p>
          </p:txBody>
        </p:sp>
        <p:sp>
          <p:nvSpPr>
            <p:cNvPr id="9" name="object 9"/>
            <p:cNvSpPr txBox="1"/>
            <p:nvPr/>
          </p:nvSpPr>
          <p:spPr>
            <a:xfrm>
              <a:off x="4006129" y="4429460"/>
              <a:ext cx="270510" cy="177800"/>
            </a:xfrm>
            <a:prstGeom prst="rect">
              <a:avLst/>
            </a:prstGeom>
          </p:spPr>
          <p:txBody>
            <a:bodyPr vert="horz" wrap="square" lIns="0" tIns="12700" rIns="0" bIns="0" rtlCol="0">
              <a:spAutoFit/>
            </a:bodyPr>
            <a:lstStyle/>
            <a:p>
              <a:pPr marL="12700" marR="0" lvl="0" indent="0" algn="l" defTabSz="914400" rtl="0" eaLnBrk="1" fontAlgn="auto" latinLnBrk="0" hangingPunct="1">
                <a:lnSpc>
                  <a:spcPct val="100000"/>
                </a:lnSpc>
                <a:spcBef>
                  <a:spcPts val="100"/>
                </a:spcBef>
                <a:spcAft>
                  <a:spcPts val="0"/>
                </a:spcAft>
                <a:buClrTx/>
                <a:buSzTx/>
                <a:buFontTx/>
                <a:buNone/>
                <a:tabLst/>
                <a:defRPr/>
              </a:pPr>
              <a:r>
                <a:rPr kumimoji="0" sz="1000" b="0" i="0" u="none" strike="noStrike" kern="1200" cap="none" spc="0" normalizeH="0" baseline="0" noProof="0" dirty="0">
                  <a:ln>
                    <a:noFill/>
                  </a:ln>
                  <a:solidFill>
                    <a:prstClr val="black"/>
                  </a:solidFill>
                  <a:effectLst/>
                  <a:uLnTx/>
                  <a:uFillTx/>
                  <a:latin typeface="FuturaStd-Book"/>
                  <a:ea typeface="+mn-ea"/>
                  <a:cs typeface="FuturaStd-Book"/>
                </a:rPr>
                <a:t>year</a:t>
              </a:r>
              <a:endParaRPr kumimoji="0" sz="1000" b="0" i="0" u="none" strike="noStrike" kern="1200" cap="none" spc="0" normalizeH="0" baseline="0" noProof="0">
                <a:ln>
                  <a:noFill/>
                </a:ln>
                <a:solidFill>
                  <a:prstClr val="black"/>
                </a:solidFill>
                <a:effectLst/>
                <a:uLnTx/>
                <a:uFillTx/>
                <a:latin typeface="FuturaStd-Book"/>
                <a:ea typeface="+mn-ea"/>
                <a:cs typeface="FuturaStd-Book"/>
              </a:endParaRPr>
            </a:p>
          </p:txBody>
        </p:sp>
        <p:sp>
          <p:nvSpPr>
            <p:cNvPr id="10" name="object 10"/>
            <p:cNvSpPr txBox="1"/>
            <p:nvPr/>
          </p:nvSpPr>
          <p:spPr>
            <a:xfrm>
              <a:off x="3840974" y="4163330"/>
              <a:ext cx="104139" cy="166712"/>
            </a:xfrm>
            <a:prstGeom prst="rect">
              <a:avLst/>
            </a:prstGeom>
          </p:spPr>
          <p:txBody>
            <a:bodyPr vert="horz" wrap="square" lIns="0" tIns="12700" rIns="0" bIns="0" rtlCol="0">
              <a:spAutoFit/>
            </a:bodyPr>
            <a:lstStyle/>
            <a:p>
              <a:pPr marL="12700" marR="0" lvl="0" indent="0" algn="l" defTabSz="914400" rtl="0" eaLnBrk="1" fontAlgn="auto" latinLnBrk="0" hangingPunct="1">
                <a:lnSpc>
                  <a:spcPct val="100000"/>
                </a:lnSpc>
                <a:spcBef>
                  <a:spcPts val="100"/>
                </a:spcBef>
                <a:spcAft>
                  <a:spcPts val="0"/>
                </a:spcAft>
                <a:buClrTx/>
                <a:buSzTx/>
                <a:buFontTx/>
                <a:buNone/>
                <a:tabLst/>
                <a:defRPr/>
              </a:pPr>
              <a:r>
                <a:rPr kumimoji="0" sz="1000" b="0" i="0" u="none" strike="noStrike" kern="1200" cap="none" spc="0" normalizeH="0" baseline="0" noProof="0" dirty="0">
                  <a:ln>
                    <a:noFill/>
                  </a:ln>
                  <a:solidFill>
                    <a:prstClr val="black"/>
                  </a:solidFill>
                  <a:effectLst/>
                  <a:uLnTx/>
                  <a:uFillTx/>
                  <a:latin typeface="FuturaStd-Book"/>
                  <a:ea typeface="+mn-ea"/>
                  <a:cs typeface="FuturaStd-Book"/>
                </a:rPr>
                <a:t>0</a:t>
              </a:r>
            </a:p>
          </p:txBody>
        </p:sp>
        <p:sp>
          <p:nvSpPr>
            <p:cNvPr id="11" name="object 11"/>
            <p:cNvSpPr txBox="1"/>
            <p:nvPr/>
          </p:nvSpPr>
          <p:spPr>
            <a:xfrm>
              <a:off x="3763435" y="3102845"/>
              <a:ext cx="182245" cy="166712"/>
            </a:xfrm>
            <a:prstGeom prst="rect">
              <a:avLst/>
            </a:prstGeom>
          </p:spPr>
          <p:txBody>
            <a:bodyPr vert="horz" wrap="square" lIns="0" tIns="12700" rIns="0" bIns="0" rtlCol="0">
              <a:spAutoFit/>
            </a:bodyPr>
            <a:lstStyle/>
            <a:p>
              <a:pPr marL="12700" marR="0" lvl="0" indent="0" algn="l" defTabSz="914400" rtl="0" eaLnBrk="1" fontAlgn="auto" latinLnBrk="0" hangingPunct="1">
                <a:lnSpc>
                  <a:spcPct val="100000"/>
                </a:lnSpc>
                <a:spcBef>
                  <a:spcPts val="100"/>
                </a:spcBef>
                <a:spcAft>
                  <a:spcPts val="0"/>
                </a:spcAft>
                <a:buClrTx/>
                <a:buSzTx/>
                <a:buFontTx/>
                <a:buNone/>
                <a:tabLst/>
                <a:defRPr/>
              </a:pPr>
              <a:r>
                <a:rPr kumimoji="0" sz="1000" b="0" i="0" u="none" strike="noStrike" kern="1200" cap="none" spc="0" normalizeH="0" baseline="0" noProof="0" dirty="0">
                  <a:ln>
                    <a:noFill/>
                  </a:ln>
                  <a:solidFill>
                    <a:prstClr val="black"/>
                  </a:solidFill>
                  <a:effectLst/>
                  <a:uLnTx/>
                  <a:uFillTx/>
                  <a:latin typeface="FuturaStd-Book"/>
                  <a:ea typeface="+mn-ea"/>
                  <a:cs typeface="FuturaStd-Book"/>
                </a:rPr>
                <a:t>20</a:t>
              </a:r>
            </a:p>
          </p:txBody>
        </p:sp>
        <p:sp>
          <p:nvSpPr>
            <p:cNvPr id="12" name="object 12"/>
            <p:cNvSpPr txBox="1"/>
            <p:nvPr/>
          </p:nvSpPr>
          <p:spPr>
            <a:xfrm>
              <a:off x="3763435" y="2042360"/>
              <a:ext cx="182245" cy="166712"/>
            </a:xfrm>
            <a:prstGeom prst="rect">
              <a:avLst/>
            </a:prstGeom>
          </p:spPr>
          <p:txBody>
            <a:bodyPr vert="horz" wrap="square" lIns="0" tIns="12700" rIns="0" bIns="0" rtlCol="0">
              <a:spAutoFit/>
            </a:bodyPr>
            <a:lstStyle/>
            <a:p>
              <a:pPr marL="12700" marR="0" lvl="0" indent="0" algn="l" defTabSz="914400" rtl="0" eaLnBrk="1" fontAlgn="auto" latinLnBrk="0" hangingPunct="1">
                <a:lnSpc>
                  <a:spcPct val="100000"/>
                </a:lnSpc>
                <a:spcBef>
                  <a:spcPts val="100"/>
                </a:spcBef>
                <a:spcAft>
                  <a:spcPts val="0"/>
                </a:spcAft>
                <a:buClrTx/>
                <a:buSzTx/>
                <a:buFontTx/>
                <a:buNone/>
                <a:tabLst/>
                <a:defRPr/>
              </a:pPr>
              <a:r>
                <a:rPr kumimoji="0" sz="1000" b="0" i="0" u="none" strike="noStrike" kern="1200" cap="none" spc="0" normalizeH="0" baseline="0" noProof="0" dirty="0">
                  <a:ln>
                    <a:noFill/>
                  </a:ln>
                  <a:solidFill>
                    <a:prstClr val="black"/>
                  </a:solidFill>
                  <a:effectLst/>
                  <a:uLnTx/>
                  <a:uFillTx/>
                  <a:latin typeface="FuturaStd-Book"/>
                  <a:ea typeface="+mn-ea"/>
                  <a:cs typeface="FuturaStd-Book"/>
                </a:rPr>
                <a:t>40</a:t>
              </a:r>
            </a:p>
          </p:txBody>
        </p:sp>
        <p:sp>
          <p:nvSpPr>
            <p:cNvPr id="13" name="object 13"/>
            <p:cNvSpPr txBox="1"/>
            <p:nvPr/>
          </p:nvSpPr>
          <p:spPr>
            <a:xfrm>
              <a:off x="3770719" y="981875"/>
              <a:ext cx="182245" cy="166712"/>
            </a:xfrm>
            <a:prstGeom prst="rect">
              <a:avLst/>
            </a:prstGeom>
          </p:spPr>
          <p:txBody>
            <a:bodyPr vert="horz" wrap="square" lIns="0" tIns="12700" rIns="0" bIns="0" rtlCol="0">
              <a:spAutoFit/>
            </a:bodyPr>
            <a:lstStyle/>
            <a:p>
              <a:pPr marL="12700" marR="0" lvl="0" indent="0" algn="l" defTabSz="914400" rtl="0" eaLnBrk="1" fontAlgn="auto" latinLnBrk="0" hangingPunct="1">
                <a:lnSpc>
                  <a:spcPct val="100000"/>
                </a:lnSpc>
                <a:spcBef>
                  <a:spcPts val="100"/>
                </a:spcBef>
                <a:spcAft>
                  <a:spcPts val="0"/>
                </a:spcAft>
                <a:buClrTx/>
                <a:buSzTx/>
                <a:buFontTx/>
                <a:buNone/>
                <a:tabLst/>
                <a:defRPr/>
              </a:pPr>
              <a:r>
                <a:rPr kumimoji="0" sz="1000" b="0" i="0" u="none" strike="noStrike" kern="1200" cap="none" spc="0" normalizeH="0" baseline="0" noProof="0" dirty="0">
                  <a:ln>
                    <a:noFill/>
                  </a:ln>
                  <a:solidFill>
                    <a:prstClr val="black"/>
                  </a:solidFill>
                  <a:effectLst/>
                  <a:uLnTx/>
                  <a:uFillTx/>
                  <a:latin typeface="FuturaStd-Book"/>
                  <a:ea typeface="+mn-ea"/>
                  <a:cs typeface="FuturaStd-Book"/>
                </a:rPr>
                <a:t>60</a:t>
              </a:r>
            </a:p>
          </p:txBody>
        </p:sp>
        <p:sp>
          <p:nvSpPr>
            <p:cNvPr id="14" name="object 14"/>
            <p:cNvSpPr/>
            <p:nvPr/>
          </p:nvSpPr>
          <p:spPr>
            <a:xfrm>
              <a:off x="4567285" y="4246984"/>
              <a:ext cx="0" cy="63500"/>
            </a:xfrm>
            <a:custGeom>
              <a:avLst/>
              <a:gdLst/>
              <a:ahLst/>
              <a:cxnLst/>
              <a:rect l="l" t="t" r="r" b="b"/>
              <a:pathLst>
                <a:path h="63500">
                  <a:moveTo>
                    <a:pt x="0" y="0"/>
                  </a:moveTo>
                  <a:lnTo>
                    <a:pt x="0" y="63500"/>
                  </a:lnTo>
                </a:path>
              </a:pathLst>
            </a:custGeom>
            <a:ln w="12700">
              <a:solidFill>
                <a:srgbClr val="000000"/>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Futura PT"/>
                <a:ea typeface="+mn-ea"/>
                <a:cs typeface="+mn-cs"/>
              </a:endParaRPr>
            </a:p>
          </p:txBody>
        </p:sp>
        <p:sp>
          <p:nvSpPr>
            <p:cNvPr id="15" name="object 15"/>
            <p:cNvSpPr/>
            <p:nvPr/>
          </p:nvSpPr>
          <p:spPr>
            <a:xfrm>
              <a:off x="4993187" y="4246984"/>
              <a:ext cx="0" cy="63500"/>
            </a:xfrm>
            <a:custGeom>
              <a:avLst/>
              <a:gdLst/>
              <a:ahLst/>
              <a:cxnLst/>
              <a:rect l="l" t="t" r="r" b="b"/>
              <a:pathLst>
                <a:path h="63500">
                  <a:moveTo>
                    <a:pt x="0" y="0"/>
                  </a:moveTo>
                  <a:lnTo>
                    <a:pt x="0" y="63500"/>
                  </a:lnTo>
                </a:path>
              </a:pathLst>
            </a:custGeom>
            <a:ln w="12700">
              <a:solidFill>
                <a:srgbClr val="000000"/>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Futura PT"/>
                <a:ea typeface="+mn-ea"/>
                <a:cs typeface="+mn-cs"/>
              </a:endParaRPr>
            </a:p>
          </p:txBody>
        </p:sp>
        <p:sp>
          <p:nvSpPr>
            <p:cNvPr id="16" name="object 16"/>
            <p:cNvSpPr/>
            <p:nvPr/>
          </p:nvSpPr>
          <p:spPr>
            <a:xfrm>
              <a:off x="5419083" y="4246984"/>
              <a:ext cx="0" cy="63500"/>
            </a:xfrm>
            <a:custGeom>
              <a:avLst/>
              <a:gdLst/>
              <a:ahLst/>
              <a:cxnLst/>
              <a:rect l="l" t="t" r="r" b="b"/>
              <a:pathLst>
                <a:path h="63500">
                  <a:moveTo>
                    <a:pt x="0" y="0"/>
                  </a:moveTo>
                  <a:lnTo>
                    <a:pt x="0" y="63500"/>
                  </a:lnTo>
                </a:path>
              </a:pathLst>
            </a:custGeom>
            <a:ln w="12700">
              <a:solidFill>
                <a:srgbClr val="000000"/>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Futura PT"/>
                <a:ea typeface="+mn-ea"/>
                <a:cs typeface="+mn-cs"/>
              </a:endParaRPr>
            </a:p>
          </p:txBody>
        </p:sp>
        <p:sp>
          <p:nvSpPr>
            <p:cNvPr id="17" name="object 17"/>
            <p:cNvSpPr/>
            <p:nvPr/>
          </p:nvSpPr>
          <p:spPr>
            <a:xfrm>
              <a:off x="5844985" y="4246984"/>
              <a:ext cx="0" cy="63500"/>
            </a:xfrm>
            <a:custGeom>
              <a:avLst/>
              <a:gdLst/>
              <a:ahLst/>
              <a:cxnLst/>
              <a:rect l="l" t="t" r="r" b="b"/>
              <a:pathLst>
                <a:path h="63500">
                  <a:moveTo>
                    <a:pt x="0" y="0"/>
                  </a:moveTo>
                  <a:lnTo>
                    <a:pt x="0" y="63500"/>
                  </a:lnTo>
                </a:path>
              </a:pathLst>
            </a:custGeom>
            <a:ln w="12700">
              <a:solidFill>
                <a:srgbClr val="000000"/>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Futura PT"/>
                <a:ea typeface="+mn-ea"/>
                <a:cs typeface="+mn-cs"/>
              </a:endParaRPr>
            </a:p>
          </p:txBody>
        </p:sp>
        <p:sp>
          <p:nvSpPr>
            <p:cNvPr id="18" name="object 18"/>
            <p:cNvSpPr/>
            <p:nvPr/>
          </p:nvSpPr>
          <p:spPr>
            <a:xfrm>
              <a:off x="6270887" y="4246984"/>
              <a:ext cx="0" cy="63500"/>
            </a:xfrm>
            <a:custGeom>
              <a:avLst/>
              <a:gdLst/>
              <a:ahLst/>
              <a:cxnLst/>
              <a:rect l="l" t="t" r="r" b="b"/>
              <a:pathLst>
                <a:path h="63500">
                  <a:moveTo>
                    <a:pt x="0" y="0"/>
                  </a:moveTo>
                  <a:lnTo>
                    <a:pt x="0" y="63500"/>
                  </a:lnTo>
                </a:path>
              </a:pathLst>
            </a:custGeom>
            <a:ln w="12700">
              <a:solidFill>
                <a:srgbClr val="000000"/>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Futura PT"/>
                <a:ea typeface="+mn-ea"/>
                <a:cs typeface="+mn-cs"/>
              </a:endParaRPr>
            </a:p>
          </p:txBody>
        </p:sp>
        <p:sp>
          <p:nvSpPr>
            <p:cNvPr id="19" name="object 19"/>
            <p:cNvSpPr/>
            <p:nvPr/>
          </p:nvSpPr>
          <p:spPr>
            <a:xfrm>
              <a:off x="6696788" y="4246984"/>
              <a:ext cx="0" cy="63500"/>
            </a:xfrm>
            <a:custGeom>
              <a:avLst/>
              <a:gdLst/>
              <a:ahLst/>
              <a:cxnLst/>
              <a:rect l="l" t="t" r="r" b="b"/>
              <a:pathLst>
                <a:path h="63500">
                  <a:moveTo>
                    <a:pt x="0" y="0"/>
                  </a:moveTo>
                  <a:lnTo>
                    <a:pt x="0" y="63500"/>
                  </a:lnTo>
                </a:path>
              </a:pathLst>
            </a:custGeom>
            <a:ln w="12700">
              <a:solidFill>
                <a:srgbClr val="000000"/>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Futura PT"/>
                <a:ea typeface="+mn-ea"/>
                <a:cs typeface="+mn-cs"/>
              </a:endParaRPr>
            </a:p>
          </p:txBody>
        </p:sp>
        <p:sp>
          <p:nvSpPr>
            <p:cNvPr id="20" name="object 20"/>
            <p:cNvSpPr/>
            <p:nvPr/>
          </p:nvSpPr>
          <p:spPr>
            <a:xfrm>
              <a:off x="7122684" y="4246984"/>
              <a:ext cx="0" cy="63500"/>
            </a:xfrm>
            <a:custGeom>
              <a:avLst/>
              <a:gdLst/>
              <a:ahLst/>
              <a:cxnLst/>
              <a:rect l="l" t="t" r="r" b="b"/>
              <a:pathLst>
                <a:path h="63500">
                  <a:moveTo>
                    <a:pt x="0" y="0"/>
                  </a:moveTo>
                  <a:lnTo>
                    <a:pt x="0" y="63500"/>
                  </a:lnTo>
                </a:path>
              </a:pathLst>
            </a:custGeom>
            <a:ln w="12700">
              <a:solidFill>
                <a:srgbClr val="000000"/>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Futura PT"/>
                <a:ea typeface="+mn-ea"/>
                <a:cs typeface="+mn-cs"/>
              </a:endParaRPr>
            </a:p>
          </p:txBody>
        </p:sp>
        <p:sp>
          <p:nvSpPr>
            <p:cNvPr id="21" name="object 21"/>
            <p:cNvSpPr/>
            <p:nvPr/>
          </p:nvSpPr>
          <p:spPr>
            <a:xfrm>
              <a:off x="7548592" y="4246984"/>
              <a:ext cx="0" cy="63500"/>
            </a:xfrm>
            <a:custGeom>
              <a:avLst/>
              <a:gdLst/>
              <a:ahLst/>
              <a:cxnLst/>
              <a:rect l="l" t="t" r="r" b="b"/>
              <a:pathLst>
                <a:path h="63500">
                  <a:moveTo>
                    <a:pt x="0" y="0"/>
                  </a:moveTo>
                  <a:lnTo>
                    <a:pt x="0" y="63500"/>
                  </a:lnTo>
                </a:path>
              </a:pathLst>
            </a:custGeom>
            <a:ln w="12700">
              <a:solidFill>
                <a:srgbClr val="000000"/>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Futura PT"/>
                <a:ea typeface="+mn-ea"/>
                <a:cs typeface="+mn-cs"/>
              </a:endParaRPr>
            </a:p>
          </p:txBody>
        </p:sp>
        <p:sp>
          <p:nvSpPr>
            <p:cNvPr id="22" name="object 22"/>
            <p:cNvSpPr/>
            <p:nvPr/>
          </p:nvSpPr>
          <p:spPr>
            <a:xfrm>
              <a:off x="7974488" y="4246984"/>
              <a:ext cx="0" cy="63500"/>
            </a:xfrm>
            <a:custGeom>
              <a:avLst/>
              <a:gdLst/>
              <a:ahLst/>
              <a:cxnLst/>
              <a:rect l="l" t="t" r="r" b="b"/>
              <a:pathLst>
                <a:path h="63500">
                  <a:moveTo>
                    <a:pt x="0" y="0"/>
                  </a:moveTo>
                  <a:lnTo>
                    <a:pt x="0" y="63500"/>
                  </a:lnTo>
                </a:path>
              </a:pathLst>
            </a:custGeom>
            <a:ln w="12700">
              <a:solidFill>
                <a:srgbClr val="000000"/>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Futura PT"/>
                <a:ea typeface="+mn-ea"/>
                <a:cs typeface="+mn-cs"/>
              </a:endParaRPr>
            </a:p>
          </p:txBody>
        </p:sp>
        <p:sp>
          <p:nvSpPr>
            <p:cNvPr id="23" name="object 23"/>
            <p:cNvSpPr/>
            <p:nvPr/>
          </p:nvSpPr>
          <p:spPr>
            <a:xfrm>
              <a:off x="8400395" y="4246984"/>
              <a:ext cx="0" cy="63500"/>
            </a:xfrm>
            <a:custGeom>
              <a:avLst/>
              <a:gdLst/>
              <a:ahLst/>
              <a:cxnLst/>
              <a:rect l="l" t="t" r="r" b="b"/>
              <a:pathLst>
                <a:path h="63500">
                  <a:moveTo>
                    <a:pt x="0" y="0"/>
                  </a:moveTo>
                  <a:lnTo>
                    <a:pt x="0" y="63500"/>
                  </a:lnTo>
                </a:path>
              </a:pathLst>
            </a:custGeom>
            <a:ln w="12700">
              <a:solidFill>
                <a:srgbClr val="000000"/>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Futura PT"/>
                <a:ea typeface="+mn-ea"/>
                <a:cs typeface="+mn-cs"/>
              </a:endParaRPr>
            </a:p>
          </p:txBody>
        </p:sp>
        <p:sp>
          <p:nvSpPr>
            <p:cNvPr id="25" name="object 25"/>
            <p:cNvSpPr/>
            <p:nvPr/>
          </p:nvSpPr>
          <p:spPr>
            <a:xfrm>
              <a:off x="3996096" y="1065231"/>
              <a:ext cx="4455160" cy="0"/>
            </a:xfrm>
            <a:custGeom>
              <a:avLst/>
              <a:gdLst/>
              <a:ahLst/>
              <a:cxnLst/>
              <a:rect l="l" t="t" r="r" b="b"/>
              <a:pathLst>
                <a:path w="4455159">
                  <a:moveTo>
                    <a:pt x="0" y="0"/>
                  </a:moveTo>
                  <a:lnTo>
                    <a:pt x="4455096" y="0"/>
                  </a:lnTo>
                </a:path>
              </a:pathLst>
            </a:custGeom>
            <a:ln w="6350">
              <a:solidFill>
                <a:schemeClr val="bg1">
                  <a:lumMod val="65000"/>
                </a:schemeClr>
              </a:solidFill>
              <a:prstDash val="sysDash"/>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Futura PT"/>
                <a:ea typeface="+mn-ea"/>
                <a:cs typeface="+mn-cs"/>
              </a:endParaRPr>
            </a:p>
          </p:txBody>
        </p:sp>
        <p:sp>
          <p:nvSpPr>
            <p:cNvPr id="26" name="object 26"/>
            <p:cNvSpPr/>
            <p:nvPr/>
          </p:nvSpPr>
          <p:spPr>
            <a:xfrm>
              <a:off x="3996096" y="2125790"/>
              <a:ext cx="4455160" cy="0"/>
            </a:xfrm>
            <a:custGeom>
              <a:avLst/>
              <a:gdLst/>
              <a:ahLst/>
              <a:cxnLst/>
              <a:rect l="l" t="t" r="r" b="b"/>
              <a:pathLst>
                <a:path w="4455159">
                  <a:moveTo>
                    <a:pt x="0" y="0"/>
                  </a:moveTo>
                  <a:lnTo>
                    <a:pt x="4455096" y="0"/>
                  </a:lnTo>
                </a:path>
              </a:pathLst>
            </a:custGeom>
            <a:ln w="6350">
              <a:solidFill>
                <a:schemeClr val="bg1">
                  <a:lumMod val="65000"/>
                </a:schemeClr>
              </a:solidFill>
              <a:prstDash val="sysDash"/>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Futura PT"/>
                <a:ea typeface="+mn-ea"/>
                <a:cs typeface="+mn-cs"/>
              </a:endParaRPr>
            </a:p>
          </p:txBody>
        </p:sp>
        <p:sp>
          <p:nvSpPr>
            <p:cNvPr id="27" name="object 27"/>
            <p:cNvSpPr/>
            <p:nvPr/>
          </p:nvSpPr>
          <p:spPr>
            <a:xfrm>
              <a:off x="3996096" y="3186412"/>
              <a:ext cx="4455160" cy="0"/>
            </a:xfrm>
            <a:custGeom>
              <a:avLst/>
              <a:gdLst/>
              <a:ahLst/>
              <a:cxnLst/>
              <a:rect l="l" t="t" r="r" b="b"/>
              <a:pathLst>
                <a:path w="4455159">
                  <a:moveTo>
                    <a:pt x="0" y="0"/>
                  </a:moveTo>
                  <a:lnTo>
                    <a:pt x="4455096" y="0"/>
                  </a:lnTo>
                </a:path>
              </a:pathLst>
            </a:custGeom>
            <a:ln w="6350">
              <a:solidFill>
                <a:schemeClr val="bg1">
                  <a:lumMod val="65000"/>
                </a:schemeClr>
              </a:solidFill>
              <a:prstDash val="sysDash"/>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Futura PT"/>
                <a:ea typeface="+mn-ea"/>
                <a:cs typeface="+mn-cs"/>
              </a:endParaRPr>
            </a:p>
          </p:txBody>
        </p:sp>
        <p:sp>
          <p:nvSpPr>
            <p:cNvPr id="28" name="object 28"/>
            <p:cNvSpPr/>
            <p:nvPr/>
          </p:nvSpPr>
          <p:spPr>
            <a:xfrm>
              <a:off x="3996096" y="4246984"/>
              <a:ext cx="63500" cy="0"/>
            </a:xfrm>
            <a:custGeom>
              <a:avLst/>
              <a:gdLst/>
              <a:ahLst/>
              <a:cxnLst/>
              <a:rect l="l" t="t" r="r" b="b"/>
              <a:pathLst>
                <a:path w="63500">
                  <a:moveTo>
                    <a:pt x="0" y="0"/>
                  </a:moveTo>
                  <a:lnTo>
                    <a:pt x="63500" y="0"/>
                  </a:lnTo>
                </a:path>
              </a:pathLst>
            </a:custGeom>
            <a:ln w="12700">
              <a:solidFill>
                <a:srgbClr val="000000"/>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Futura PT"/>
                <a:ea typeface="+mn-ea"/>
                <a:cs typeface="+mn-cs"/>
              </a:endParaRPr>
            </a:p>
          </p:txBody>
        </p:sp>
        <p:sp>
          <p:nvSpPr>
            <p:cNvPr id="29" name="object 29"/>
            <p:cNvSpPr/>
            <p:nvPr/>
          </p:nvSpPr>
          <p:spPr>
            <a:xfrm>
              <a:off x="4058449" y="4246984"/>
              <a:ext cx="4392930" cy="0"/>
            </a:xfrm>
            <a:custGeom>
              <a:avLst/>
              <a:gdLst/>
              <a:ahLst/>
              <a:cxnLst/>
              <a:rect l="l" t="t" r="r" b="b"/>
              <a:pathLst>
                <a:path w="4392930">
                  <a:moveTo>
                    <a:pt x="0" y="0"/>
                  </a:moveTo>
                  <a:lnTo>
                    <a:pt x="4392739" y="0"/>
                  </a:lnTo>
                </a:path>
              </a:pathLst>
            </a:custGeom>
            <a:ln w="12700">
              <a:solidFill>
                <a:srgbClr val="000000"/>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Futura PT"/>
                <a:ea typeface="+mn-ea"/>
                <a:cs typeface="+mn-cs"/>
              </a:endParaRPr>
            </a:p>
          </p:txBody>
        </p:sp>
        <p:sp>
          <p:nvSpPr>
            <p:cNvPr id="35" name="object 35"/>
            <p:cNvSpPr txBox="1"/>
            <p:nvPr/>
          </p:nvSpPr>
          <p:spPr>
            <a:xfrm>
              <a:off x="4515468" y="4330042"/>
              <a:ext cx="104139" cy="177800"/>
            </a:xfrm>
            <a:prstGeom prst="rect">
              <a:avLst/>
            </a:prstGeom>
          </p:spPr>
          <p:txBody>
            <a:bodyPr vert="horz" wrap="square" lIns="0" tIns="12700" rIns="0" bIns="0" rtlCol="0">
              <a:spAutoFit/>
            </a:bodyPr>
            <a:lstStyle/>
            <a:p>
              <a:pPr marL="12700" marR="0" lvl="0" indent="0" algn="l" defTabSz="914400" rtl="0" eaLnBrk="1" fontAlgn="auto" latinLnBrk="0" hangingPunct="1">
                <a:lnSpc>
                  <a:spcPct val="100000"/>
                </a:lnSpc>
                <a:spcBef>
                  <a:spcPts val="100"/>
                </a:spcBef>
                <a:spcAft>
                  <a:spcPts val="0"/>
                </a:spcAft>
                <a:buClrTx/>
                <a:buSzTx/>
                <a:buFontTx/>
                <a:buNone/>
                <a:tabLst/>
                <a:defRPr/>
              </a:pPr>
              <a:r>
                <a:rPr kumimoji="0" sz="1000" b="0" i="0" u="none" strike="noStrike" kern="1200" cap="none" spc="0" normalizeH="0" baseline="0" noProof="0" dirty="0">
                  <a:ln>
                    <a:noFill/>
                  </a:ln>
                  <a:solidFill>
                    <a:prstClr val="black"/>
                  </a:solidFill>
                  <a:effectLst/>
                  <a:uLnTx/>
                  <a:uFillTx/>
                  <a:latin typeface="FuturaStd-Book"/>
                  <a:ea typeface="+mn-ea"/>
                  <a:cs typeface="FuturaStd-Book"/>
                </a:rPr>
                <a:t>2</a:t>
              </a:r>
              <a:endParaRPr kumimoji="0" sz="1000" b="0" i="0" u="none" strike="noStrike" kern="1200" cap="none" spc="0" normalizeH="0" baseline="0" noProof="0">
                <a:ln>
                  <a:noFill/>
                </a:ln>
                <a:solidFill>
                  <a:prstClr val="black"/>
                </a:solidFill>
                <a:effectLst/>
                <a:uLnTx/>
                <a:uFillTx/>
                <a:latin typeface="FuturaStd-Book"/>
                <a:ea typeface="+mn-ea"/>
                <a:cs typeface="FuturaStd-Book"/>
              </a:endParaRPr>
            </a:p>
          </p:txBody>
        </p:sp>
        <p:sp>
          <p:nvSpPr>
            <p:cNvPr id="36" name="object 36"/>
            <p:cNvSpPr txBox="1"/>
            <p:nvPr/>
          </p:nvSpPr>
          <p:spPr>
            <a:xfrm>
              <a:off x="4941426" y="4330042"/>
              <a:ext cx="104139" cy="177800"/>
            </a:xfrm>
            <a:prstGeom prst="rect">
              <a:avLst/>
            </a:prstGeom>
          </p:spPr>
          <p:txBody>
            <a:bodyPr vert="horz" wrap="square" lIns="0" tIns="12700" rIns="0" bIns="0" rtlCol="0">
              <a:spAutoFit/>
            </a:bodyPr>
            <a:lstStyle/>
            <a:p>
              <a:pPr marL="12700" marR="0" lvl="0" indent="0" algn="l" defTabSz="914400" rtl="0" eaLnBrk="1" fontAlgn="auto" latinLnBrk="0" hangingPunct="1">
                <a:lnSpc>
                  <a:spcPct val="100000"/>
                </a:lnSpc>
                <a:spcBef>
                  <a:spcPts val="100"/>
                </a:spcBef>
                <a:spcAft>
                  <a:spcPts val="0"/>
                </a:spcAft>
                <a:buClrTx/>
                <a:buSzTx/>
                <a:buFontTx/>
                <a:buNone/>
                <a:tabLst/>
                <a:defRPr/>
              </a:pPr>
              <a:r>
                <a:rPr kumimoji="0" sz="1000" b="0" i="0" u="none" strike="noStrike" kern="1200" cap="none" spc="0" normalizeH="0" baseline="0" noProof="0" dirty="0">
                  <a:ln>
                    <a:noFill/>
                  </a:ln>
                  <a:solidFill>
                    <a:prstClr val="black"/>
                  </a:solidFill>
                  <a:effectLst/>
                  <a:uLnTx/>
                  <a:uFillTx/>
                  <a:latin typeface="FuturaStd-Book"/>
                  <a:ea typeface="+mn-ea"/>
                  <a:cs typeface="FuturaStd-Book"/>
                </a:rPr>
                <a:t>4</a:t>
              </a:r>
              <a:endParaRPr kumimoji="0" sz="1000" b="0" i="0" u="none" strike="noStrike" kern="1200" cap="none" spc="0" normalizeH="0" baseline="0" noProof="0">
                <a:ln>
                  <a:noFill/>
                </a:ln>
                <a:solidFill>
                  <a:prstClr val="black"/>
                </a:solidFill>
                <a:effectLst/>
                <a:uLnTx/>
                <a:uFillTx/>
                <a:latin typeface="FuturaStd-Book"/>
                <a:ea typeface="+mn-ea"/>
                <a:cs typeface="FuturaStd-Book"/>
              </a:endParaRPr>
            </a:p>
          </p:txBody>
        </p:sp>
        <p:sp>
          <p:nvSpPr>
            <p:cNvPr id="37" name="object 37"/>
            <p:cNvSpPr txBox="1"/>
            <p:nvPr/>
          </p:nvSpPr>
          <p:spPr>
            <a:xfrm>
              <a:off x="5367257" y="4330042"/>
              <a:ext cx="104139" cy="177800"/>
            </a:xfrm>
            <a:prstGeom prst="rect">
              <a:avLst/>
            </a:prstGeom>
          </p:spPr>
          <p:txBody>
            <a:bodyPr vert="horz" wrap="square" lIns="0" tIns="12700" rIns="0" bIns="0" rtlCol="0">
              <a:spAutoFit/>
            </a:bodyPr>
            <a:lstStyle/>
            <a:p>
              <a:pPr marL="12700" marR="0" lvl="0" indent="0" algn="l" defTabSz="914400" rtl="0" eaLnBrk="1" fontAlgn="auto" latinLnBrk="0" hangingPunct="1">
                <a:lnSpc>
                  <a:spcPct val="100000"/>
                </a:lnSpc>
                <a:spcBef>
                  <a:spcPts val="100"/>
                </a:spcBef>
                <a:spcAft>
                  <a:spcPts val="0"/>
                </a:spcAft>
                <a:buClrTx/>
                <a:buSzTx/>
                <a:buFontTx/>
                <a:buNone/>
                <a:tabLst/>
                <a:defRPr/>
              </a:pPr>
              <a:r>
                <a:rPr kumimoji="0" sz="1000" b="0" i="0" u="none" strike="noStrike" kern="1200" cap="none" spc="0" normalizeH="0" baseline="0" noProof="0" dirty="0">
                  <a:ln>
                    <a:noFill/>
                  </a:ln>
                  <a:solidFill>
                    <a:prstClr val="black"/>
                  </a:solidFill>
                  <a:effectLst/>
                  <a:uLnTx/>
                  <a:uFillTx/>
                  <a:latin typeface="FuturaStd-Book"/>
                  <a:ea typeface="+mn-ea"/>
                  <a:cs typeface="FuturaStd-Book"/>
                </a:rPr>
                <a:t>6</a:t>
              </a:r>
              <a:endParaRPr kumimoji="0" sz="1000" b="0" i="0" u="none" strike="noStrike" kern="1200" cap="none" spc="0" normalizeH="0" baseline="0" noProof="0">
                <a:ln>
                  <a:noFill/>
                </a:ln>
                <a:solidFill>
                  <a:prstClr val="black"/>
                </a:solidFill>
                <a:effectLst/>
                <a:uLnTx/>
                <a:uFillTx/>
                <a:latin typeface="FuturaStd-Book"/>
                <a:ea typeface="+mn-ea"/>
                <a:cs typeface="FuturaStd-Book"/>
              </a:endParaRPr>
            </a:p>
          </p:txBody>
        </p:sp>
        <p:sp>
          <p:nvSpPr>
            <p:cNvPr id="38" name="object 38"/>
            <p:cNvSpPr txBox="1"/>
            <p:nvPr/>
          </p:nvSpPr>
          <p:spPr>
            <a:xfrm>
              <a:off x="5793215" y="4281834"/>
              <a:ext cx="2698750" cy="426720"/>
            </a:xfrm>
            <a:prstGeom prst="rect">
              <a:avLst/>
            </a:prstGeom>
          </p:spPr>
          <p:txBody>
            <a:bodyPr vert="horz" wrap="square" lIns="0" tIns="60960" rIns="0" bIns="0" rtlCol="0">
              <a:spAutoFit/>
            </a:bodyPr>
            <a:lstStyle/>
            <a:p>
              <a:pPr marL="12700" marR="0" lvl="0" indent="0" algn="l" defTabSz="914400" rtl="0" eaLnBrk="1" fontAlgn="auto" latinLnBrk="0" hangingPunct="1">
                <a:lnSpc>
                  <a:spcPct val="100000"/>
                </a:lnSpc>
                <a:spcBef>
                  <a:spcPts val="480"/>
                </a:spcBef>
                <a:spcAft>
                  <a:spcPts val="0"/>
                </a:spcAft>
                <a:buClrTx/>
                <a:buSzTx/>
                <a:buFontTx/>
                <a:buNone/>
                <a:tabLst>
                  <a:tab pos="399415" algn="l"/>
                  <a:tab pos="825500" algn="l"/>
                  <a:tab pos="1251585" algn="l"/>
                  <a:tab pos="1677035" algn="l"/>
                  <a:tab pos="2103120" algn="l"/>
                  <a:tab pos="2528570" algn="l"/>
                </a:tabLst>
                <a:defRPr/>
              </a:pPr>
              <a:r>
                <a:rPr kumimoji="0" sz="1000" b="0" i="0" u="none" strike="noStrike" kern="1200" cap="none" spc="0" normalizeH="0" baseline="0" noProof="0" dirty="0">
                  <a:ln>
                    <a:noFill/>
                  </a:ln>
                  <a:solidFill>
                    <a:prstClr val="black"/>
                  </a:solidFill>
                  <a:effectLst/>
                  <a:uLnTx/>
                  <a:uFillTx/>
                  <a:latin typeface="FuturaStd-Book"/>
                  <a:ea typeface="+mn-ea"/>
                  <a:cs typeface="FuturaStd-Book"/>
                </a:rPr>
                <a:t>8	10	12	14	16	18	20</a:t>
              </a:r>
              <a:endParaRPr kumimoji="0" sz="1000" b="0" i="0" u="none" strike="noStrike" kern="1200" cap="none" spc="0" normalizeH="0" baseline="0" noProof="0">
                <a:ln>
                  <a:noFill/>
                </a:ln>
                <a:solidFill>
                  <a:prstClr val="black"/>
                </a:solidFill>
                <a:effectLst/>
                <a:uLnTx/>
                <a:uFillTx/>
                <a:latin typeface="FuturaStd-Book"/>
                <a:ea typeface="+mn-ea"/>
                <a:cs typeface="FuturaStd-Book"/>
              </a:endParaRPr>
            </a:p>
            <a:p>
              <a:pPr marL="52705" marR="0" lvl="0" indent="0" algn="l" defTabSz="914400" rtl="0" eaLnBrk="1" fontAlgn="auto" latinLnBrk="0" hangingPunct="1">
                <a:lnSpc>
                  <a:spcPct val="100000"/>
                </a:lnSpc>
                <a:spcBef>
                  <a:spcPts val="380"/>
                </a:spcBef>
                <a:spcAft>
                  <a:spcPts val="0"/>
                </a:spcAft>
                <a:buClrTx/>
                <a:buSzTx/>
                <a:buFontTx/>
                <a:buNone/>
                <a:tabLst/>
                <a:defRPr/>
              </a:pPr>
              <a:r>
                <a:rPr kumimoji="0" sz="1000" b="0" i="0" u="none" strike="noStrike" kern="1200" cap="none" spc="0" normalizeH="0" baseline="0" noProof="0" dirty="0">
                  <a:ln>
                    <a:noFill/>
                  </a:ln>
                  <a:solidFill>
                    <a:prstClr val="black"/>
                  </a:solidFill>
                  <a:effectLst/>
                  <a:uLnTx/>
                  <a:uFillTx/>
                  <a:latin typeface="FuturaStd-Medium"/>
                  <a:ea typeface="+mn-ea"/>
                  <a:cs typeface="FuturaStd-Medium"/>
                </a:rPr>
                <a:t>Years after</a:t>
              </a:r>
              <a:r>
                <a:rPr kumimoji="0" sz="1000" b="0" i="0" u="none" strike="noStrike" kern="1200" cap="none" spc="-5" normalizeH="0" baseline="0" noProof="0" dirty="0">
                  <a:ln>
                    <a:noFill/>
                  </a:ln>
                  <a:solidFill>
                    <a:prstClr val="black"/>
                  </a:solidFill>
                  <a:effectLst/>
                  <a:uLnTx/>
                  <a:uFillTx/>
                  <a:latin typeface="FuturaStd-Medium"/>
                  <a:ea typeface="+mn-ea"/>
                  <a:cs typeface="FuturaStd-Medium"/>
                </a:rPr>
                <a:t> </a:t>
              </a:r>
              <a:r>
                <a:rPr kumimoji="0" sz="1000" b="0" i="0" u="none" strike="noStrike" kern="1200" cap="none" spc="0" normalizeH="0" baseline="0" noProof="0" dirty="0">
                  <a:ln>
                    <a:noFill/>
                  </a:ln>
                  <a:solidFill>
                    <a:prstClr val="black"/>
                  </a:solidFill>
                  <a:effectLst/>
                  <a:uLnTx/>
                  <a:uFillTx/>
                  <a:latin typeface="FuturaStd-Medium"/>
                  <a:ea typeface="+mn-ea"/>
                  <a:cs typeface="FuturaStd-Medium"/>
                </a:rPr>
                <a:t>event</a:t>
              </a:r>
              <a:endParaRPr kumimoji="0" sz="1000" b="0" i="0" u="none" strike="noStrike" kern="1200" cap="none" spc="0" normalizeH="0" baseline="0" noProof="0">
                <a:ln>
                  <a:noFill/>
                </a:ln>
                <a:solidFill>
                  <a:prstClr val="black"/>
                </a:solidFill>
                <a:effectLst/>
                <a:uLnTx/>
                <a:uFillTx/>
                <a:latin typeface="FuturaStd-Medium"/>
                <a:ea typeface="+mn-ea"/>
                <a:cs typeface="FuturaStd-Medium"/>
              </a:endParaRPr>
            </a:p>
          </p:txBody>
        </p:sp>
        <p:sp>
          <p:nvSpPr>
            <p:cNvPr id="39" name="object 39"/>
            <p:cNvSpPr/>
            <p:nvPr/>
          </p:nvSpPr>
          <p:spPr>
            <a:xfrm>
              <a:off x="4096933" y="4200935"/>
              <a:ext cx="88900" cy="88900"/>
            </a:xfrm>
            <a:prstGeom prst="rect">
              <a:avLst/>
            </a:prstGeom>
            <a:blipFill>
              <a:blip r:embed="rId6" cstate="email">
                <a:extLst>
                  <a:ext uri="{28A0092B-C50C-407E-A947-70E740481C1C}">
                    <a14:useLocalDpi xmlns:a14="http://schemas.microsoft.com/office/drawing/2010/main" val="0"/>
                  </a:ext>
                </a:extLst>
              </a:blip>
              <a:stretch>
                <a:fillRect/>
              </a:stretch>
            </a:blip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Futura PT"/>
                <a:ea typeface="+mn-ea"/>
                <a:cs typeface="+mn-cs"/>
              </a:endParaRPr>
            </a:p>
          </p:txBody>
        </p:sp>
        <p:sp>
          <p:nvSpPr>
            <p:cNvPr id="57" name="object 29">
              <a:extLst>
                <a:ext uri="{FF2B5EF4-FFF2-40B4-BE49-F238E27FC236}">
                  <a16:creationId xmlns:a16="http://schemas.microsoft.com/office/drawing/2014/main" id="{41DC72B9-2D4B-4482-95F5-0286BB556557}"/>
                </a:ext>
              </a:extLst>
            </p:cNvPr>
            <p:cNvSpPr txBox="1"/>
            <p:nvPr/>
          </p:nvSpPr>
          <p:spPr>
            <a:xfrm>
              <a:off x="3770719" y="427634"/>
              <a:ext cx="3846829" cy="264175"/>
            </a:xfrm>
            <a:prstGeom prst="rect">
              <a:avLst/>
            </a:prstGeom>
          </p:spPr>
          <p:txBody>
            <a:bodyPr vert="horz" wrap="square" lIns="0" tIns="33020" rIns="0" bIns="0" rtlCol="0">
              <a:spAutoFit/>
            </a:bodyPr>
            <a:lstStyle/>
            <a:p>
              <a:pPr marL="12700" marR="5080" lvl="0" indent="0" algn="l" defTabSz="914400" rtl="0" eaLnBrk="1" fontAlgn="auto" latinLnBrk="0" hangingPunct="1">
                <a:lnSpc>
                  <a:spcPts val="1800"/>
                </a:lnSpc>
                <a:spcBef>
                  <a:spcPts val="260"/>
                </a:spcBef>
                <a:spcAft>
                  <a:spcPts val="0"/>
                </a:spcAft>
                <a:buClrTx/>
                <a:buSzTx/>
                <a:buFontTx/>
                <a:buNone/>
                <a:tabLst/>
                <a:defRPr/>
              </a:pPr>
              <a:r>
                <a:rPr kumimoji="0" lang="en-US" sz="1600" b="0" i="0" u="none" strike="noStrike" kern="1200" cap="none" spc="0" normalizeH="0" baseline="0" noProof="0" dirty="0">
                  <a:ln>
                    <a:noFill/>
                  </a:ln>
                  <a:solidFill>
                    <a:prstClr val="black"/>
                  </a:solidFill>
                  <a:effectLst/>
                  <a:uLnTx/>
                  <a:uFillTx/>
                  <a:latin typeface="FuturaPT-Demi"/>
                  <a:ea typeface="+mn-ea"/>
                  <a:cs typeface="FuturaPT-Demi"/>
                </a:rPr>
                <a:t>Cumulated change in GDP per capita (%)</a:t>
              </a:r>
              <a:endParaRPr kumimoji="0" sz="1600" b="0" i="0" u="none" strike="noStrike" kern="1200" cap="none" spc="0" normalizeH="0" baseline="0" noProof="0" dirty="0">
                <a:ln>
                  <a:noFill/>
                </a:ln>
                <a:solidFill>
                  <a:prstClr val="black"/>
                </a:solidFill>
                <a:effectLst/>
                <a:uLnTx/>
                <a:uFillTx/>
                <a:latin typeface="FuturaPT-Demi"/>
                <a:ea typeface="+mn-ea"/>
                <a:cs typeface="FuturaPT-Demi"/>
              </a:endParaRPr>
            </a:p>
          </p:txBody>
        </p:sp>
      </p:grpSp>
      <p:sp>
        <p:nvSpPr>
          <p:cNvPr id="58" name="Slide Number Placeholder 57">
            <a:extLst>
              <a:ext uri="{FF2B5EF4-FFF2-40B4-BE49-F238E27FC236}">
                <a16:creationId xmlns:a16="http://schemas.microsoft.com/office/drawing/2014/main" id="{345C6643-B5F7-43F5-A976-001FC9B862F6}"/>
              </a:ext>
            </a:extLst>
          </p:cNvPr>
          <p:cNvSpPr>
            <a:spLocks noGrp="1"/>
          </p:cNvSpPr>
          <p:nvPr>
            <p:ph type="sldNum" sz="quarter" idx="7"/>
          </p:nvPr>
        </p:nvSpPr>
        <p:spPr/>
        <p:txBody>
          <a:bodyPr/>
          <a:lstStyle/>
          <a:p>
            <a:pPr marL="38100" marR="0" lvl="0" indent="0" algn="l" defTabSz="914400" rtl="0" eaLnBrk="1" fontAlgn="auto" latinLnBrk="0" hangingPunct="1">
              <a:lnSpc>
                <a:spcPct val="100000"/>
              </a:lnSpc>
              <a:spcBef>
                <a:spcPts val="65"/>
              </a:spcBef>
              <a:spcAft>
                <a:spcPts val="0"/>
              </a:spcAft>
              <a:buClrTx/>
              <a:buSzTx/>
              <a:buFontTx/>
              <a:buNone/>
              <a:tabLst/>
              <a:defRPr/>
            </a:pPr>
            <a:fld id="{81D60167-4931-47E6-BA6A-407CBD079E47}" type="slidenum">
              <a:rPr kumimoji="0" lang="en-US" sz="800" b="0" i="0" u="none" strike="noStrike" kern="1200" cap="none" spc="0" normalizeH="0" baseline="0" noProof="0" smtClean="0">
                <a:ln>
                  <a:noFill/>
                </a:ln>
                <a:solidFill>
                  <a:prstClr val="black"/>
                </a:solidFill>
                <a:effectLst/>
                <a:uLnTx/>
                <a:uFillTx/>
                <a:latin typeface="FuturaPT-Demi"/>
                <a:ea typeface="+mn-ea"/>
                <a:cs typeface="FuturaPT-Demi"/>
              </a:rPr>
              <a:pPr marL="38100" marR="0" lvl="0" indent="0" algn="l" defTabSz="914400" rtl="0" eaLnBrk="1" fontAlgn="auto" latinLnBrk="0" hangingPunct="1">
                <a:lnSpc>
                  <a:spcPct val="100000"/>
                </a:lnSpc>
                <a:spcBef>
                  <a:spcPts val="65"/>
                </a:spcBef>
                <a:spcAft>
                  <a:spcPts val="0"/>
                </a:spcAft>
                <a:buClrTx/>
                <a:buSzTx/>
                <a:buFontTx/>
                <a:buNone/>
                <a:tabLst/>
                <a:defRPr/>
              </a:pPr>
              <a:t>8</a:t>
            </a:fld>
            <a:r>
              <a:rPr kumimoji="0" lang="en-US" sz="800" b="1" i="0" u="none" strike="noStrike" kern="1200" cap="none" spc="0" normalizeH="0" baseline="0" noProof="0">
                <a:ln>
                  <a:noFill/>
                </a:ln>
                <a:solidFill>
                  <a:prstClr val="black"/>
                </a:solidFill>
                <a:effectLst/>
                <a:uLnTx/>
                <a:uFillTx/>
                <a:latin typeface="FuturaPT-Demi"/>
                <a:ea typeface="+mn-ea"/>
                <a:cs typeface="FuturaPT-Demi"/>
              </a:rPr>
              <a:t>  </a:t>
            </a:r>
            <a:r>
              <a:rPr kumimoji="0" lang="en-US" sz="800" b="0" i="0" u="none" strike="noStrike" kern="1200" cap="none" spc="0" normalizeH="0" baseline="0" noProof="0">
                <a:ln>
                  <a:noFill/>
                </a:ln>
                <a:solidFill>
                  <a:prstClr val="black"/>
                </a:solidFill>
                <a:effectLst/>
                <a:uLnTx/>
                <a:uFillTx/>
                <a:latin typeface="FuturaPT-Light"/>
                <a:ea typeface="+mn-ea"/>
              </a:rPr>
              <a:t>|  </a:t>
            </a:r>
            <a:r>
              <a:rPr kumimoji="0" lang="en-US" sz="800" b="0" i="0" u="none" strike="noStrike" kern="1200" cap="none" spc="-10" normalizeH="0" baseline="0" noProof="0">
                <a:ln>
                  <a:noFill/>
                </a:ln>
                <a:solidFill>
                  <a:prstClr val="black"/>
                </a:solidFill>
                <a:effectLst/>
                <a:uLnTx/>
                <a:uFillTx/>
                <a:latin typeface="FuturaPT-Light"/>
                <a:ea typeface="+mn-ea"/>
              </a:rPr>
              <a:t>World </a:t>
            </a:r>
            <a:r>
              <a:rPr kumimoji="0" lang="en-US" sz="800" b="0" i="0" u="none" strike="noStrike" kern="1200" cap="none" spc="-5" normalizeH="0" baseline="0" noProof="0">
                <a:ln>
                  <a:noFill/>
                </a:ln>
                <a:solidFill>
                  <a:prstClr val="black"/>
                </a:solidFill>
                <a:effectLst/>
                <a:uLnTx/>
                <a:uFillTx/>
                <a:latin typeface="FuturaPT-Light"/>
                <a:ea typeface="+mn-ea"/>
              </a:rPr>
              <a:t>Development </a:t>
            </a:r>
            <a:r>
              <a:rPr kumimoji="0" lang="en-US" sz="800" b="0" i="0" u="none" strike="noStrike" kern="1200" cap="none" spc="-10" normalizeH="0" baseline="0" noProof="0">
                <a:ln>
                  <a:noFill/>
                </a:ln>
                <a:solidFill>
                  <a:prstClr val="black"/>
                </a:solidFill>
                <a:effectLst/>
                <a:uLnTx/>
                <a:uFillTx/>
                <a:latin typeface="FuturaPT-Light"/>
                <a:ea typeface="+mn-ea"/>
              </a:rPr>
              <a:t>Report</a:t>
            </a:r>
            <a:r>
              <a:rPr kumimoji="0" lang="en-US" sz="800" b="0" i="0" u="none" strike="noStrike" kern="1200" cap="none" spc="80" normalizeH="0" baseline="0" noProof="0">
                <a:ln>
                  <a:noFill/>
                </a:ln>
                <a:solidFill>
                  <a:prstClr val="black"/>
                </a:solidFill>
                <a:effectLst/>
                <a:uLnTx/>
                <a:uFillTx/>
                <a:latin typeface="FuturaPT-Light"/>
                <a:ea typeface="+mn-ea"/>
              </a:rPr>
              <a:t> </a:t>
            </a:r>
            <a:r>
              <a:rPr kumimoji="0" lang="en-US" sz="800" b="0" i="0" u="none" strike="noStrike" kern="1200" cap="none" spc="-10" normalizeH="0" baseline="0" noProof="0">
                <a:ln>
                  <a:noFill/>
                </a:ln>
                <a:solidFill>
                  <a:prstClr val="black"/>
                </a:solidFill>
                <a:effectLst/>
                <a:uLnTx/>
                <a:uFillTx/>
                <a:latin typeface="FuturaPT-Light"/>
                <a:ea typeface="+mn-ea"/>
              </a:rPr>
              <a:t>2020</a:t>
            </a:r>
            <a:endParaRPr kumimoji="0" lang="en-US" sz="800" b="0" i="0" u="none" strike="noStrike" kern="1200" cap="none" spc="-10" normalizeH="0" baseline="0" noProof="0" dirty="0">
              <a:ln>
                <a:noFill/>
              </a:ln>
              <a:solidFill>
                <a:prstClr val="black"/>
              </a:solidFill>
              <a:effectLst/>
              <a:uLnTx/>
              <a:uFillTx/>
              <a:latin typeface="FuturaPT-Light"/>
              <a:ea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1"/>
                                        </p:tgtEl>
                                        <p:attrNameLst>
                                          <p:attrName>style.visibility</p:attrName>
                                        </p:attrNameLst>
                                      </p:cBhvr>
                                      <p:to>
                                        <p:strVal val="visible"/>
                                      </p:to>
                                    </p:set>
                                  </p:childTnLst>
                                </p:cTn>
                              </p:par>
                              <p:par>
                                <p:cTn id="7" presetID="22" presetClass="entr" presetSubtype="8" fill="hold" nodeType="withEffect">
                                  <p:stCondLst>
                                    <p:cond delay="0"/>
                                  </p:stCondLst>
                                  <p:childTnLst>
                                    <p:set>
                                      <p:cBhvr>
                                        <p:cTn id="8" dur="1" fill="hold">
                                          <p:stCondLst>
                                            <p:cond delay="0"/>
                                          </p:stCondLst>
                                        </p:cTn>
                                        <p:tgtEl>
                                          <p:spTgt spid="49"/>
                                        </p:tgtEl>
                                        <p:attrNameLst>
                                          <p:attrName>style.visibility</p:attrName>
                                        </p:attrNameLst>
                                      </p:cBhvr>
                                      <p:to>
                                        <p:strVal val="visible"/>
                                      </p:to>
                                    </p:set>
                                    <p:animEffect transition="in" filter="wipe(left)">
                                      <p:cBhvr>
                                        <p:cTn id="9" dur="2000"/>
                                        <p:tgtEl>
                                          <p:spTgt spid="49"/>
                                        </p:tgtEl>
                                      </p:cBhvr>
                                    </p:animEffect>
                                  </p:childTnLst>
                                </p:cTn>
                              </p:par>
                            </p:childTnLst>
                          </p:cTn>
                        </p:par>
                        <p:par>
                          <p:cTn id="10" fill="hold">
                            <p:stCondLst>
                              <p:cond delay="2000"/>
                            </p:stCondLst>
                            <p:childTnLst>
                              <p:par>
                                <p:cTn id="11" presetID="1" presetClass="entr" presetSubtype="0" fill="hold" nodeType="afterEffect">
                                  <p:stCondLst>
                                    <p:cond delay="0"/>
                                  </p:stCondLst>
                                  <p:childTnLst>
                                    <p:set>
                                      <p:cBhvr>
                                        <p:cTn id="12" dur="1" fill="hold">
                                          <p:stCondLst>
                                            <p:cond delay="0"/>
                                          </p:stCondLst>
                                        </p:cTn>
                                        <p:tgtEl>
                                          <p:spTgt spid="43"/>
                                        </p:tgtEl>
                                        <p:attrNameLst>
                                          <p:attrName>style.visibility</p:attrName>
                                        </p:attrNameLst>
                                      </p:cBhvr>
                                      <p:to>
                                        <p:strVal val="visible"/>
                                      </p:to>
                                    </p:set>
                                  </p:childTnLst>
                                </p:cTn>
                              </p:par>
                            </p:childTnLst>
                          </p:cTn>
                        </p:par>
                        <p:par>
                          <p:cTn id="13" fill="hold">
                            <p:stCondLst>
                              <p:cond delay="2000"/>
                            </p:stCondLst>
                            <p:childTnLst>
                              <p:par>
                                <p:cTn id="14" presetID="22" presetClass="entr" presetSubtype="8" fill="hold" nodeType="afterEffect">
                                  <p:stCondLst>
                                    <p:cond delay="0"/>
                                  </p:stCondLst>
                                  <p:childTnLst>
                                    <p:set>
                                      <p:cBhvr>
                                        <p:cTn id="15" dur="1" fill="hold">
                                          <p:stCondLst>
                                            <p:cond delay="0"/>
                                          </p:stCondLst>
                                        </p:cTn>
                                        <p:tgtEl>
                                          <p:spTgt spid="48"/>
                                        </p:tgtEl>
                                        <p:attrNameLst>
                                          <p:attrName>style.visibility</p:attrName>
                                        </p:attrNameLst>
                                      </p:cBhvr>
                                      <p:to>
                                        <p:strVal val="visible"/>
                                      </p:to>
                                    </p:set>
                                    <p:animEffect transition="in" filter="wipe(left)">
                                      <p:cBhvr>
                                        <p:cTn id="16" dur="2000"/>
                                        <p:tgtEl>
                                          <p:spTgt spid="48"/>
                                        </p:tgtEl>
                                      </p:cBhvr>
                                    </p:animEffect>
                                  </p:childTnLst>
                                </p:cTn>
                              </p:par>
                            </p:childTnLst>
                          </p:cTn>
                        </p:par>
                        <p:par>
                          <p:cTn id="17" fill="hold">
                            <p:stCondLst>
                              <p:cond delay="4000"/>
                            </p:stCondLst>
                            <p:childTnLst>
                              <p:par>
                                <p:cTn id="18" presetID="1" presetClass="entr" presetSubtype="0" fill="hold" nodeType="afterEffect">
                                  <p:stCondLst>
                                    <p:cond delay="0"/>
                                  </p:stCondLst>
                                  <p:childTnLst>
                                    <p:set>
                                      <p:cBhvr>
                                        <p:cTn id="19" dur="1" fill="hold">
                                          <p:stCondLst>
                                            <p:cond delay="0"/>
                                          </p:stCondLst>
                                        </p:cTn>
                                        <p:tgtEl>
                                          <p:spTgt spid="44"/>
                                        </p:tgtEl>
                                        <p:attrNameLst>
                                          <p:attrName>style.visibility</p:attrName>
                                        </p:attrNameLst>
                                      </p:cBhvr>
                                      <p:to>
                                        <p:strVal val="visible"/>
                                      </p:to>
                                    </p:set>
                                  </p:childTnLst>
                                </p:cTn>
                              </p:par>
                            </p:childTnLst>
                          </p:cTn>
                        </p:par>
                        <p:par>
                          <p:cTn id="20" fill="hold">
                            <p:stCondLst>
                              <p:cond delay="4000"/>
                            </p:stCondLst>
                            <p:childTnLst>
                              <p:par>
                                <p:cTn id="21" presetID="22" presetClass="entr" presetSubtype="8" fill="hold" nodeType="afterEffect">
                                  <p:stCondLst>
                                    <p:cond delay="0"/>
                                  </p:stCondLst>
                                  <p:childTnLst>
                                    <p:set>
                                      <p:cBhvr>
                                        <p:cTn id="22" dur="1" fill="hold">
                                          <p:stCondLst>
                                            <p:cond delay="0"/>
                                          </p:stCondLst>
                                        </p:cTn>
                                        <p:tgtEl>
                                          <p:spTgt spid="47"/>
                                        </p:tgtEl>
                                        <p:attrNameLst>
                                          <p:attrName>style.visibility</p:attrName>
                                        </p:attrNameLst>
                                      </p:cBhvr>
                                      <p:to>
                                        <p:strVal val="visible"/>
                                      </p:to>
                                    </p:set>
                                    <p:animEffect transition="in" filter="wipe(left)">
                                      <p:cBhvr>
                                        <p:cTn id="23" dur="2000"/>
                                        <p:tgtEl>
                                          <p:spTgt spid="47"/>
                                        </p:tgtEl>
                                      </p:cBhvr>
                                    </p:animEffect>
                                  </p:childTnLst>
                                </p:cTn>
                              </p:par>
                            </p:childTnLst>
                          </p:cTn>
                        </p:par>
                        <p:par>
                          <p:cTn id="24" fill="hold">
                            <p:stCondLst>
                              <p:cond delay="6000"/>
                            </p:stCondLst>
                            <p:childTnLst>
                              <p:par>
                                <p:cTn id="25" presetID="1" presetClass="entr" presetSubtype="0" fill="hold" nodeType="afterEffect">
                                  <p:stCondLst>
                                    <p:cond delay="0"/>
                                  </p:stCondLst>
                                  <p:childTnLst>
                                    <p:set>
                                      <p:cBhvr>
                                        <p:cTn id="26" dur="1" fill="hold">
                                          <p:stCondLst>
                                            <p:cond delay="0"/>
                                          </p:stCondLst>
                                        </p:cTn>
                                        <p:tgtEl>
                                          <p:spTgt spid="4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slideTitle"/>
          <p:cNvSpPr txBox="1">
            <a:spLocks noGrp="1"/>
          </p:cNvSpPr>
          <p:nvPr>
            <p:ph type="title"/>
          </p:nvPr>
        </p:nvSpPr>
        <p:spPr/>
        <p:txBody>
          <a:bodyPr/>
          <a:lstStyle/>
          <a:p>
            <a:r>
              <a:rPr lang="en-US" dirty="0"/>
              <a:t>In Ethiopia,  capital intensity  is higher, </a:t>
            </a:r>
            <a:r>
              <a:rPr lang="en-US" dirty="0">
                <a:solidFill>
                  <a:srgbClr val="8D3B70"/>
                </a:solidFill>
              </a:rPr>
              <a:t>but so  is employment  growth</a:t>
            </a:r>
          </a:p>
        </p:txBody>
      </p:sp>
      <p:grpSp>
        <p:nvGrpSpPr>
          <p:cNvPr id="41" name="set1">
            <a:extLst>
              <a:ext uri="{FF2B5EF4-FFF2-40B4-BE49-F238E27FC236}">
                <a16:creationId xmlns:a16="http://schemas.microsoft.com/office/drawing/2014/main" id="{31C5D642-6233-408A-86E4-B931BEB97EF9}"/>
              </a:ext>
            </a:extLst>
          </p:cNvPr>
          <p:cNvGrpSpPr/>
          <p:nvPr/>
        </p:nvGrpSpPr>
        <p:grpSpPr>
          <a:xfrm>
            <a:off x="5622429" y="1068984"/>
            <a:ext cx="2629535" cy="977303"/>
            <a:chOff x="5622429" y="1068984"/>
            <a:chExt cx="2629535" cy="977303"/>
          </a:xfrm>
        </p:grpSpPr>
        <p:sp>
          <p:nvSpPr>
            <p:cNvPr id="17" name="object 17"/>
            <p:cNvSpPr/>
            <p:nvPr/>
          </p:nvSpPr>
          <p:spPr>
            <a:xfrm>
              <a:off x="5622429" y="1068984"/>
              <a:ext cx="2629535" cy="254000"/>
            </a:xfrm>
            <a:custGeom>
              <a:avLst/>
              <a:gdLst/>
              <a:ahLst/>
              <a:cxnLst/>
              <a:rect l="l" t="t" r="r" b="b"/>
              <a:pathLst>
                <a:path w="2629534" h="254000">
                  <a:moveTo>
                    <a:pt x="2629001" y="254000"/>
                  </a:moveTo>
                  <a:lnTo>
                    <a:pt x="0" y="254000"/>
                  </a:lnTo>
                  <a:lnTo>
                    <a:pt x="0" y="0"/>
                  </a:lnTo>
                  <a:lnTo>
                    <a:pt x="2629001" y="0"/>
                  </a:lnTo>
                  <a:lnTo>
                    <a:pt x="2629001" y="254000"/>
                  </a:lnTo>
                  <a:close/>
                </a:path>
              </a:pathLst>
            </a:custGeom>
            <a:solidFill>
              <a:srgbClr val="55B046"/>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Futura PT"/>
                <a:ea typeface="+mn-ea"/>
                <a:cs typeface="+mn-cs"/>
              </a:endParaRPr>
            </a:p>
          </p:txBody>
        </p:sp>
        <p:sp>
          <p:nvSpPr>
            <p:cNvPr id="18" name="object 18"/>
            <p:cNvSpPr/>
            <p:nvPr/>
          </p:nvSpPr>
          <p:spPr>
            <a:xfrm>
              <a:off x="5624334" y="1430629"/>
              <a:ext cx="1855470" cy="254000"/>
            </a:xfrm>
            <a:custGeom>
              <a:avLst/>
              <a:gdLst/>
              <a:ahLst/>
              <a:cxnLst/>
              <a:rect l="l" t="t" r="r" b="b"/>
              <a:pathLst>
                <a:path w="1855470" h="254000">
                  <a:moveTo>
                    <a:pt x="1855381" y="254000"/>
                  </a:moveTo>
                  <a:lnTo>
                    <a:pt x="0" y="254000"/>
                  </a:lnTo>
                  <a:lnTo>
                    <a:pt x="0" y="0"/>
                  </a:lnTo>
                  <a:lnTo>
                    <a:pt x="1855381" y="0"/>
                  </a:lnTo>
                  <a:lnTo>
                    <a:pt x="1855381" y="254000"/>
                  </a:lnTo>
                  <a:close/>
                </a:path>
              </a:pathLst>
            </a:custGeom>
            <a:solidFill>
              <a:srgbClr val="1162AA"/>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Futura PT"/>
                <a:ea typeface="+mn-ea"/>
                <a:cs typeface="+mn-cs"/>
              </a:endParaRPr>
            </a:p>
          </p:txBody>
        </p:sp>
        <p:sp>
          <p:nvSpPr>
            <p:cNvPr id="19" name="object 19"/>
            <p:cNvSpPr/>
            <p:nvPr/>
          </p:nvSpPr>
          <p:spPr>
            <a:xfrm>
              <a:off x="5626887" y="1792287"/>
              <a:ext cx="355600" cy="254000"/>
            </a:xfrm>
            <a:custGeom>
              <a:avLst/>
              <a:gdLst/>
              <a:ahLst/>
              <a:cxnLst/>
              <a:rect l="l" t="t" r="r" b="b"/>
              <a:pathLst>
                <a:path w="355600" h="254000">
                  <a:moveTo>
                    <a:pt x="355549" y="254000"/>
                  </a:moveTo>
                  <a:lnTo>
                    <a:pt x="0" y="254000"/>
                  </a:lnTo>
                  <a:lnTo>
                    <a:pt x="0" y="0"/>
                  </a:lnTo>
                  <a:lnTo>
                    <a:pt x="355549" y="0"/>
                  </a:lnTo>
                  <a:lnTo>
                    <a:pt x="355549" y="254000"/>
                  </a:lnTo>
                  <a:close/>
                </a:path>
              </a:pathLst>
            </a:custGeom>
            <a:solidFill>
              <a:srgbClr val="AA4A87"/>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Futura PT"/>
                <a:ea typeface="+mn-ea"/>
                <a:cs typeface="+mn-cs"/>
              </a:endParaRPr>
            </a:p>
          </p:txBody>
        </p:sp>
      </p:grpSp>
      <p:grpSp>
        <p:nvGrpSpPr>
          <p:cNvPr id="44" name="set2">
            <a:extLst>
              <a:ext uri="{FF2B5EF4-FFF2-40B4-BE49-F238E27FC236}">
                <a16:creationId xmlns:a16="http://schemas.microsoft.com/office/drawing/2014/main" id="{7ACAFEFA-3187-4B40-B574-8B92783AD60E}"/>
              </a:ext>
            </a:extLst>
          </p:cNvPr>
          <p:cNvGrpSpPr/>
          <p:nvPr/>
        </p:nvGrpSpPr>
        <p:grpSpPr>
          <a:xfrm>
            <a:off x="5624334" y="3331374"/>
            <a:ext cx="706755" cy="977698"/>
            <a:chOff x="5624334" y="3331374"/>
            <a:chExt cx="706755" cy="977698"/>
          </a:xfrm>
        </p:grpSpPr>
        <p:sp>
          <p:nvSpPr>
            <p:cNvPr id="33" name="object 33"/>
            <p:cNvSpPr/>
            <p:nvPr/>
          </p:nvSpPr>
          <p:spPr>
            <a:xfrm>
              <a:off x="5624334" y="3331374"/>
              <a:ext cx="706755" cy="254000"/>
            </a:xfrm>
            <a:custGeom>
              <a:avLst/>
              <a:gdLst/>
              <a:ahLst/>
              <a:cxnLst/>
              <a:rect l="l" t="t" r="r" b="b"/>
              <a:pathLst>
                <a:path w="706754" h="254000">
                  <a:moveTo>
                    <a:pt x="706653" y="253682"/>
                  </a:moveTo>
                  <a:lnTo>
                    <a:pt x="0" y="253682"/>
                  </a:lnTo>
                  <a:lnTo>
                    <a:pt x="0" y="0"/>
                  </a:lnTo>
                  <a:lnTo>
                    <a:pt x="706653" y="0"/>
                  </a:lnTo>
                  <a:lnTo>
                    <a:pt x="706653" y="253682"/>
                  </a:lnTo>
                  <a:close/>
                </a:path>
              </a:pathLst>
            </a:custGeom>
            <a:solidFill>
              <a:srgbClr val="55B046"/>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Futura PT"/>
                <a:ea typeface="+mn-ea"/>
                <a:cs typeface="+mn-cs"/>
              </a:endParaRPr>
            </a:p>
          </p:txBody>
        </p:sp>
        <p:sp>
          <p:nvSpPr>
            <p:cNvPr id="34" name="object 34"/>
            <p:cNvSpPr/>
            <p:nvPr/>
          </p:nvSpPr>
          <p:spPr>
            <a:xfrm>
              <a:off x="5624347" y="3692664"/>
              <a:ext cx="515620" cy="254635"/>
            </a:xfrm>
            <a:custGeom>
              <a:avLst/>
              <a:gdLst/>
              <a:ahLst/>
              <a:cxnLst/>
              <a:rect l="l" t="t" r="r" b="b"/>
              <a:pathLst>
                <a:path w="515620" h="254635">
                  <a:moveTo>
                    <a:pt x="515302" y="254152"/>
                  </a:moveTo>
                  <a:lnTo>
                    <a:pt x="0" y="254152"/>
                  </a:lnTo>
                  <a:lnTo>
                    <a:pt x="0" y="0"/>
                  </a:lnTo>
                  <a:lnTo>
                    <a:pt x="515302" y="0"/>
                  </a:lnTo>
                  <a:lnTo>
                    <a:pt x="515302" y="254152"/>
                  </a:lnTo>
                  <a:close/>
                </a:path>
              </a:pathLst>
            </a:custGeom>
            <a:solidFill>
              <a:srgbClr val="1162AA"/>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Futura PT"/>
                <a:ea typeface="+mn-ea"/>
                <a:cs typeface="+mn-cs"/>
              </a:endParaRPr>
            </a:p>
          </p:txBody>
        </p:sp>
        <p:sp>
          <p:nvSpPr>
            <p:cNvPr id="35" name="object 35"/>
            <p:cNvSpPr/>
            <p:nvPr/>
          </p:nvSpPr>
          <p:spPr>
            <a:xfrm>
              <a:off x="5624347" y="4054437"/>
              <a:ext cx="113664" cy="254635"/>
            </a:xfrm>
            <a:custGeom>
              <a:avLst/>
              <a:gdLst/>
              <a:ahLst/>
              <a:cxnLst/>
              <a:rect l="l" t="t" r="r" b="b"/>
              <a:pathLst>
                <a:path w="113664" h="254635">
                  <a:moveTo>
                    <a:pt x="113042" y="254152"/>
                  </a:moveTo>
                  <a:lnTo>
                    <a:pt x="0" y="254152"/>
                  </a:lnTo>
                  <a:lnTo>
                    <a:pt x="0" y="0"/>
                  </a:lnTo>
                  <a:lnTo>
                    <a:pt x="113042" y="0"/>
                  </a:lnTo>
                  <a:lnTo>
                    <a:pt x="113042" y="254152"/>
                  </a:lnTo>
                  <a:close/>
                </a:path>
              </a:pathLst>
            </a:custGeom>
            <a:solidFill>
              <a:srgbClr val="AA4A87"/>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Futura PT"/>
                <a:ea typeface="+mn-ea"/>
                <a:cs typeface="+mn-cs"/>
              </a:endParaRPr>
            </a:p>
          </p:txBody>
        </p:sp>
      </p:grpSp>
      <p:sp>
        <p:nvSpPr>
          <p:cNvPr id="48" name="Rectangle 47">
            <a:extLst>
              <a:ext uri="{FF2B5EF4-FFF2-40B4-BE49-F238E27FC236}">
                <a16:creationId xmlns:a16="http://schemas.microsoft.com/office/drawing/2014/main" id="{6C7DDAA0-630B-44A2-BC53-21FE050FEA5A}"/>
              </a:ext>
            </a:extLst>
          </p:cNvPr>
          <p:cNvSpPr/>
          <p:nvPr/>
        </p:nvSpPr>
        <p:spPr>
          <a:xfrm>
            <a:off x="5622426" y="3290319"/>
            <a:ext cx="2895156" cy="1044642"/>
          </a:xfrm>
          <a:prstGeom prst="rect">
            <a:avLst/>
          </a:prstGeom>
          <a:solidFill>
            <a:srgbClr val="F4DD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utura PT"/>
              <a:ea typeface="+mn-ea"/>
              <a:cs typeface="+mn-cs"/>
            </a:endParaRPr>
          </a:p>
        </p:txBody>
      </p:sp>
      <p:sp>
        <p:nvSpPr>
          <p:cNvPr id="47" name="Rectangle 46">
            <a:extLst>
              <a:ext uri="{FF2B5EF4-FFF2-40B4-BE49-F238E27FC236}">
                <a16:creationId xmlns:a16="http://schemas.microsoft.com/office/drawing/2014/main" id="{CC3DAF14-CE88-46CF-B498-EAB799E87CEE}"/>
              </a:ext>
            </a:extLst>
          </p:cNvPr>
          <p:cNvSpPr/>
          <p:nvPr/>
        </p:nvSpPr>
        <p:spPr>
          <a:xfrm>
            <a:off x="5622426" y="1037226"/>
            <a:ext cx="2895156" cy="1044642"/>
          </a:xfrm>
          <a:prstGeom prst="rect">
            <a:avLst/>
          </a:prstGeom>
          <a:solidFill>
            <a:srgbClr val="F4DD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utura PT"/>
              <a:ea typeface="+mn-ea"/>
              <a:cs typeface="+mn-cs"/>
            </a:endParaRPr>
          </a:p>
        </p:txBody>
      </p:sp>
      <p:grpSp>
        <p:nvGrpSpPr>
          <p:cNvPr id="43" name="capIntensity">
            <a:extLst>
              <a:ext uri="{FF2B5EF4-FFF2-40B4-BE49-F238E27FC236}">
                <a16:creationId xmlns:a16="http://schemas.microsoft.com/office/drawing/2014/main" id="{7A61D200-646E-493F-955A-75B251DAE400}"/>
              </a:ext>
            </a:extLst>
          </p:cNvPr>
          <p:cNvGrpSpPr/>
          <p:nvPr/>
        </p:nvGrpSpPr>
        <p:grpSpPr>
          <a:xfrm>
            <a:off x="4457700" y="412856"/>
            <a:ext cx="4191260" cy="1933418"/>
            <a:chOff x="4457700" y="412856"/>
            <a:chExt cx="4191260" cy="1933418"/>
          </a:xfrm>
        </p:grpSpPr>
        <p:sp>
          <p:nvSpPr>
            <p:cNvPr id="4" name="object 4"/>
            <p:cNvSpPr txBox="1"/>
            <p:nvPr/>
          </p:nvSpPr>
          <p:spPr>
            <a:xfrm>
              <a:off x="4458257" y="1090376"/>
              <a:ext cx="1113790" cy="193040"/>
            </a:xfrm>
            <a:prstGeom prst="rect">
              <a:avLst/>
            </a:prstGeom>
          </p:spPr>
          <p:txBody>
            <a:bodyPr vert="horz" wrap="square" lIns="0" tIns="12700" rIns="0" bIns="0" rtlCol="0">
              <a:spAutoFit/>
            </a:bodyPr>
            <a:lstStyle/>
            <a:p>
              <a:pPr marL="12700" marR="0" lvl="0" indent="0" algn="l" defTabSz="914400" rtl="0" eaLnBrk="1" fontAlgn="auto" latinLnBrk="0" hangingPunct="1">
                <a:lnSpc>
                  <a:spcPct val="100000"/>
                </a:lnSpc>
                <a:spcBef>
                  <a:spcPts val="100"/>
                </a:spcBef>
                <a:spcAft>
                  <a:spcPts val="0"/>
                </a:spcAft>
                <a:buClrTx/>
                <a:buSzTx/>
                <a:buFontTx/>
                <a:buNone/>
                <a:tabLst/>
                <a:defRPr/>
              </a:pPr>
              <a:r>
                <a:rPr kumimoji="0" sz="1100" b="0" i="0" u="none" strike="noStrike" kern="1200" cap="none" spc="0" normalizeH="0" baseline="0" noProof="0" dirty="0">
                  <a:ln>
                    <a:noFill/>
                  </a:ln>
                  <a:solidFill>
                    <a:prstClr val="black"/>
                  </a:solidFill>
                  <a:effectLst/>
                  <a:uLnTx/>
                  <a:uFillTx/>
                  <a:latin typeface="FuturaStd-Book"/>
                  <a:ea typeface="+mn-ea"/>
                  <a:cs typeface="FuturaStd-Book"/>
                </a:rPr>
                <a:t>Export and</a:t>
              </a:r>
              <a:r>
                <a:rPr kumimoji="0" sz="1100" b="0" i="0" u="none" strike="noStrike" kern="1200" cap="none" spc="-90" normalizeH="0" baseline="0" noProof="0" dirty="0">
                  <a:ln>
                    <a:noFill/>
                  </a:ln>
                  <a:solidFill>
                    <a:prstClr val="black"/>
                  </a:solidFill>
                  <a:effectLst/>
                  <a:uLnTx/>
                  <a:uFillTx/>
                  <a:latin typeface="FuturaStd-Book"/>
                  <a:ea typeface="+mn-ea"/>
                  <a:cs typeface="FuturaStd-Book"/>
                </a:rPr>
                <a:t> </a:t>
              </a:r>
              <a:r>
                <a:rPr kumimoji="0" sz="1100" b="0" i="0" u="none" strike="noStrike" kern="1200" cap="none" spc="0" normalizeH="0" baseline="0" noProof="0" dirty="0">
                  <a:ln>
                    <a:noFill/>
                  </a:ln>
                  <a:solidFill>
                    <a:prstClr val="black"/>
                  </a:solidFill>
                  <a:effectLst/>
                  <a:uLnTx/>
                  <a:uFillTx/>
                  <a:latin typeface="FuturaStd-Book"/>
                  <a:ea typeface="+mn-ea"/>
                  <a:cs typeface="FuturaStd-Book"/>
                </a:rPr>
                <a:t>import</a:t>
              </a:r>
              <a:endParaRPr kumimoji="0" sz="1100" b="0" i="0" u="none" strike="noStrike" kern="1200" cap="none" spc="0" normalizeH="0" baseline="0" noProof="0">
                <a:ln>
                  <a:noFill/>
                </a:ln>
                <a:solidFill>
                  <a:prstClr val="black"/>
                </a:solidFill>
                <a:effectLst/>
                <a:uLnTx/>
                <a:uFillTx/>
                <a:latin typeface="FuturaStd-Book"/>
                <a:ea typeface="+mn-ea"/>
                <a:cs typeface="FuturaStd-Book"/>
              </a:endParaRPr>
            </a:p>
          </p:txBody>
        </p:sp>
        <p:sp>
          <p:nvSpPr>
            <p:cNvPr id="5" name="object 5"/>
            <p:cNvSpPr txBox="1"/>
            <p:nvPr/>
          </p:nvSpPr>
          <p:spPr>
            <a:xfrm>
              <a:off x="4865762" y="1452059"/>
              <a:ext cx="706120" cy="193040"/>
            </a:xfrm>
            <a:prstGeom prst="rect">
              <a:avLst/>
            </a:prstGeom>
          </p:spPr>
          <p:txBody>
            <a:bodyPr vert="horz" wrap="square" lIns="0" tIns="12700" rIns="0" bIns="0" rtlCol="0">
              <a:spAutoFit/>
            </a:bodyPr>
            <a:lstStyle/>
            <a:p>
              <a:pPr marL="12700" marR="0" lvl="0" indent="0" algn="l" defTabSz="914400" rtl="0" eaLnBrk="1" fontAlgn="auto" latinLnBrk="0" hangingPunct="1">
                <a:lnSpc>
                  <a:spcPct val="100000"/>
                </a:lnSpc>
                <a:spcBef>
                  <a:spcPts val="100"/>
                </a:spcBef>
                <a:spcAft>
                  <a:spcPts val="0"/>
                </a:spcAft>
                <a:buClrTx/>
                <a:buSzTx/>
                <a:buFontTx/>
                <a:buNone/>
                <a:tabLst/>
                <a:defRPr/>
              </a:pPr>
              <a:r>
                <a:rPr kumimoji="0" sz="1100" b="0" i="0" u="none" strike="noStrike" kern="1200" cap="none" spc="0" normalizeH="0" baseline="0" noProof="0" dirty="0">
                  <a:ln>
                    <a:noFill/>
                  </a:ln>
                  <a:solidFill>
                    <a:prstClr val="black"/>
                  </a:solidFill>
                  <a:effectLst/>
                  <a:uLnTx/>
                  <a:uFillTx/>
                  <a:latin typeface="FuturaStd-Book"/>
                  <a:ea typeface="+mn-ea"/>
                  <a:cs typeface="FuturaStd-Book"/>
                </a:rPr>
                <a:t>Export</a:t>
              </a:r>
              <a:r>
                <a:rPr kumimoji="0" sz="1100" b="0" i="0" u="none" strike="noStrike" kern="1200" cap="none" spc="-80" normalizeH="0" baseline="0" noProof="0" dirty="0">
                  <a:ln>
                    <a:noFill/>
                  </a:ln>
                  <a:solidFill>
                    <a:prstClr val="black"/>
                  </a:solidFill>
                  <a:effectLst/>
                  <a:uLnTx/>
                  <a:uFillTx/>
                  <a:latin typeface="FuturaStd-Book"/>
                  <a:ea typeface="+mn-ea"/>
                  <a:cs typeface="FuturaStd-Book"/>
                </a:rPr>
                <a:t> </a:t>
              </a:r>
              <a:r>
                <a:rPr kumimoji="0" sz="1100" b="0" i="0" u="none" strike="noStrike" kern="1200" cap="none" spc="0" normalizeH="0" baseline="0" noProof="0" dirty="0">
                  <a:ln>
                    <a:noFill/>
                  </a:ln>
                  <a:solidFill>
                    <a:prstClr val="black"/>
                  </a:solidFill>
                  <a:effectLst/>
                  <a:uLnTx/>
                  <a:uFillTx/>
                  <a:latin typeface="FuturaStd-Book"/>
                  <a:ea typeface="+mn-ea"/>
                  <a:cs typeface="FuturaStd-Book"/>
                </a:rPr>
                <a:t>only</a:t>
              </a:r>
              <a:endParaRPr kumimoji="0" sz="1100" b="0" i="0" u="none" strike="noStrike" kern="1200" cap="none" spc="0" normalizeH="0" baseline="0" noProof="0">
                <a:ln>
                  <a:noFill/>
                </a:ln>
                <a:solidFill>
                  <a:prstClr val="black"/>
                </a:solidFill>
                <a:effectLst/>
                <a:uLnTx/>
                <a:uFillTx/>
                <a:latin typeface="FuturaStd-Book"/>
                <a:ea typeface="+mn-ea"/>
                <a:cs typeface="FuturaStd-Book"/>
              </a:endParaRPr>
            </a:p>
          </p:txBody>
        </p:sp>
        <p:sp>
          <p:nvSpPr>
            <p:cNvPr id="6" name="object 6"/>
            <p:cNvSpPr txBox="1"/>
            <p:nvPr/>
          </p:nvSpPr>
          <p:spPr>
            <a:xfrm>
              <a:off x="4869255" y="1813742"/>
              <a:ext cx="702310" cy="193040"/>
            </a:xfrm>
            <a:prstGeom prst="rect">
              <a:avLst/>
            </a:prstGeom>
          </p:spPr>
          <p:txBody>
            <a:bodyPr vert="horz" wrap="square" lIns="0" tIns="12700" rIns="0" bIns="0" rtlCol="0">
              <a:spAutoFit/>
            </a:bodyPr>
            <a:lstStyle/>
            <a:p>
              <a:pPr marL="12700" marR="0" lvl="0" indent="0" algn="l" defTabSz="914400" rtl="0" eaLnBrk="1" fontAlgn="auto" latinLnBrk="0" hangingPunct="1">
                <a:lnSpc>
                  <a:spcPct val="100000"/>
                </a:lnSpc>
                <a:spcBef>
                  <a:spcPts val="100"/>
                </a:spcBef>
                <a:spcAft>
                  <a:spcPts val="0"/>
                </a:spcAft>
                <a:buClrTx/>
                <a:buSzTx/>
                <a:buFontTx/>
                <a:buNone/>
                <a:tabLst/>
                <a:defRPr/>
              </a:pPr>
              <a:r>
                <a:rPr kumimoji="0" sz="1100" b="0" i="0" u="none" strike="noStrike" kern="1200" cap="none" spc="0" normalizeH="0" baseline="0" noProof="0" dirty="0">
                  <a:ln>
                    <a:noFill/>
                  </a:ln>
                  <a:solidFill>
                    <a:prstClr val="black"/>
                  </a:solidFill>
                  <a:effectLst/>
                  <a:uLnTx/>
                  <a:uFillTx/>
                  <a:latin typeface="FuturaStd-Book"/>
                  <a:ea typeface="+mn-ea"/>
                  <a:cs typeface="FuturaStd-Book"/>
                </a:rPr>
                <a:t>Import</a:t>
              </a:r>
              <a:r>
                <a:rPr kumimoji="0" sz="1100" b="0" i="0" u="none" strike="noStrike" kern="1200" cap="none" spc="-80" normalizeH="0" baseline="0" noProof="0" dirty="0">
                  <a:ln>
                    <a:noFill/>
                  </a:ln>
                  <a:solidFill>
                    <a:prstClr val="black"/>
                  </a:solidFill>
                  <a:effectLst/>
                  <a:uLnTx/>
                  <a:uFillTx/>
                  <a:latin typeface="FuturaStd-Book"/>
                  <a:ea typeface="+mn-ea"/>
                  <a:cs typeface="FuturaStd-Book"/>
                </a:rPr>
                <a:t> </a:t>
              </a:r>
              <a:r>
                <a:rPr kumimoji="0" sz="1100" b="0" i="0" u="none" strike="noStrike" kern="1200" cap="none" spc="0" normalizeH="0" baseline="0" noProof="0" dirty="0">
                  <a:ln>
                    <a:noFill/>
                  </a:ln>
                  <a:solidFill>
                    <a:prstClr val="black"/>
                  </a:solidFill>
                  <a:effectLst/>
                  <a:uLnTx/>
                  <a:uFillTx/>
                  <a:latin typeface="FuturaStd-Book"/>
                  <a:ea typeface="+mn-ea"/>
                  <a:cs typeface="FuturaStd-Book"/>
                </a:rPr>
                <a:t>only</a:t>
              </a:r>
              <a:endParaRPr kumimoji="0" sz="1100" b="0" i="0" u="none" strike="noStrike" kern="1200" cap="none" spc="0" normalizeH="0" baseline="0" noProof="0">
                <a:ln>
                  <a:noFill/>
                </a:ln>
                <a:solidFill>
                  <a:prstClr val="black"/>
                </a:solidFill>
                <a:effectLst/>
                <a:uLnTx/>
                <a:uFillTx/>
                <a:latin typeface="FuturaStd-Book"/>
                <a:ea typeface="+mn-ea"/>
                <a:cs typeface="FuturaStd-Book"/>
              </a:endParaRPr>
            </a:p>
          </p:txBody>
        </p:sp>
        <p:sp>
          <p:nvSpPr>
            <p:cNvPr id="7" name="object 7"/>
            <p:cNvSpPr txBox="1"/>
            <p:nvPr/>
          </p:nvSpPr>
          <p:spPr>
            <a:xfrm>
              <a:off x="8388610" y="2168474"/>
              <a:ext cx="260350" cy="177800"/>
            </a:xfrm>
            <a:prstGeom prst="rect">
              <a:avLst/>
            </a:prstGeom>
          </p:spPr>
          <p:txBody>
            <a:bodyPr vert="horz" wrap="square" lIns="0" tIns="12700" rIns="0" bIns="0" rtlCol="0">
              <a:spAutoFit/>
            </a:bodyPr>
            <a:lstStyle/>
            <a:p>
              <a:pPr marL="12700" marR="0" lvl="0" indent="0" algn="l" defTabSz="914400" rtl="0" eaLnBrk="1" fontAlgn="auto" latinLnBrk="0" hangingPunct="1">
                <a:lnSpc>
                  <a:spcPct val="100000"/>
                </a:lnSpc>
                <a:spcBef>
                  <a:spcPts val="100"/>
                </a:spcBef>
                <a:spcAft>
                  <a:spcPts val="0"/>
                </a:spcAft>
                <a:buClrTx/>
                <a:buSzTx/>
                <a:buFontTx/>
                <a:buNone/>
                <a:tabLst/>
                <a:defRPr/>
              </a:pPr>
              <a:r>
                <a:rPr kumimoji="0" sz="1000" b="0" i="0" u="none" strike="noStrike" kern="1200" cap="none" spc="0" normalizeH="0" baseline="0" noProof="0" dirty="0">
                  <a:ln>
                    <a:noFill/>
                  </a:ln>
                  <a:solidFill>
                    <a:prstClr val="black"/>
                  </a:solidFill>
                  <a:effectLst/>
                  <a:uLnTx/>
                  <a:uFillTx/>
                  <a:latin typeface="FuturaStd-Book"/>
                  <a:ea typeface="+mn-ea"/>
                  <a:cs typeface="FuturaStd-Book"/>
                </a:rPr>
                <a:t>160</a:t>
              </a:r>
              <a:endParaRPr kumimoji="0" sz="1000" b="0" i="0" u="none" strike="noStrike" kern="1200" cap="none" spc="0" normalizeH="0" baseline="0" noProof="0">
                <a:ln>
                  <a:noFill/>
                </a:ln>
                <a:solidFill>
                  <a:prstClr val="black"/>
                </a:solidFill>
                <a:effectLst/>
                <a:uLnTx/>
                <a:uFillTx/>
                <a:latin typeface="FuturaStd-Book"/>
                <a:ea typeface="+mn-ea"/>
                <a:cs typeface="FuturaStd-Book"/>
              </a:endParaRPr>
            </a:p>
          </p:txBody>
        </p:sp>
        <p:sp>
          <p:nvSpPr>
            <p:cNvPr id="8" name="object 8"/>
            <p:cNvSpPr txBox="1"/>
            <p:nvPr/>
          </p:nvSpPr>
          <p:spPr>
            <a:xfrm>
              <a:off x="7667504" y="2168474"/>
              <a:ext cx="260350" cy="177800"/>
            </a:xfrm>
            <a:prstGeom prst="rect">
              <a:avLst/>
            </a:prstGeom>
          </p:spPr>
          <p:txBody>
            <a:bodyPr vert="horz" wrap="square" lIns="0" tIns="12700" rIns="0" bIns="0" rtlCol="0">
              <a:spAutoFit/>
            </a:bodyPr>
            <a:lstStyle/>
            <a:p>
              <a:pPr marL="12700" marR="0" lvl="0" indent="0" algn="l" defTabSz="914400" rtl="0" eaLnBrk="1" fontAlgn="auto" latinLnBrk="0" hangingPunct="1">
                <a:lnSpc>
                  <a:spcPct val="100000"/>
                </a:lnSpc>
                <a:spcBef>
                  <a:spcPts val="100"/>
                </a:spcBef>
                <a:spcAft>
                  <a:spcPts val="0"/>
                </a:spcAft>
                <a:buClrTx/>
                <a:buSzTx/>
                <a:buFontTx/>
                <a:buNone/>
                <a:tabLst/>
                <a:defRPr/>
              </a:pPr>
              <a:r>
                <a:rPr kumimoji="0" sz="1000" b="0" i="0" u="none" strike="noStrike" kern="1200" cap="none" spc="0" normalizeH="0" baseline="0" noProof="0" dirty="0">
                  <a:ln>
                    <a:noFill/>
                  </a:ln>
                  <a:solidFill>
                    <a:prstClr val="black"/>
                  </a:solidFill>
                  <a:effectLst/>
                  <a:uLnTx/>
                  <a:uFillTx/>
                  <a:latin typeface="FuturaStd-Book"/>
                  <a:ea typeface="+mn-ea"/>
                  <a:cs typeface="FuturaStd-Book"/>
                </a:rPr>
                <a:t>120</a:t>
              </a:r>
              <a:endParaRPr kumimoji="0" sz="1000" b="0" i="0" u="none" strike="noStrike" kern="1200" cap="none" spc="0" normalizeH="0" baseline="0" noProof="0">
                <a:ln>
                  <a:noFill/>
                </a:ln>
                <a:solidFill>
                  <a:prstClr val="black"/>
                </a:solidFill>
                <a:effectLst/>
                <a:uLnTx/>
                <a:uFillTx/>
                <a:latin typeface="FuturaStd-Book"/>
                <a:ea typeface="+mn-ea"/>
                <a:cs typeface="FuturaStd-Book"/>
              </a:endParaRPr>
            </a:p>
          </p:txBody>
        </p:sp>
        <p:sp>
          <p:nvSpPr>
            <p:cNvPr id="9" name="object 9"/>
            <p:cNvSpPr txBox="1"/>
            <p:nvPr/>
          </p:nvSpPr>
          <p:spPr>
            <a:xfrm>
              <a:off x="6985514" y="2168474"/>
              <a:ext cx="182245" cy="177800"/>
            </a:xfrm>
            <a:prstGeom prst="rect">
              <a:avLst/>
            </a:prstGeom>
          </p:spPr>
          <p:txBody>
            <a:bodyPr vert="horz" wrap="square" lIns="0" tIns="12700" rIns="0" bIns="0" rtlCol="0">
              <a:spAutoFit/>
            </a:bodyPr>
            <a:lstStyle/>
            <a:p>
              <a:pPr marL="12700" marR="0" lvl="0" indent="0" algn="l" defTabSz="914400" rtl="0" eaLnBrk="1" fontAlgn="auto" latinLnBrk="0" hangingPunct="1">
                <a:lnSpc>
                  <a:spcPct val="100000"/>
                </a:lnSpc>
                <a:spcBef>
                  <a:spcPts val="100"/>
                </a:spcBef>
                <a:spcAft>
                  <a:spcPts val="0"/>
                </a:spcAft>
                <a:buClrTx/>
                <a:buSzTx/>
                <a:buFontTx/>
                <a:buNone/>
                <a:tabLst/>
                <a:defRPr/>
              </a:pPr>
              <a:r>
                <a:rPr kumimoji="0" sz="1000" b="0" i="0" u="none" strike="noStrike" kern="1200" cap="none" spc="0" normalizeH="0" baseline="0" noProof="0" dirty="0">
                  <a:ln>
                    <a:noFill/>
                  </a:ln>
                  <a:solidFill>
                    <a:prstClr val="black"/>
                  </a:solidFill>
                  <a:effectLst/>
                  <a:uLnTx/>
                  <a:uFillTx/>
                  <a:latin typeface="FuturaStd-Book"/>
                  <a:ea typeface="+mn-ea"/>
                  <a:cs typeface="FuturaStd-Book"/>
                </a:rPr>
                <a:t>80</a:t>
              </a:r>
              <a:endParaRPr kumimoji="0" sz="1000" b="0" i="0" u="none" strike="noStrike" kern="1200" cap="none" spc="0" normalizeH="0" baseline="0" noProof="0">
                <a:ln>
                  <a:noFill/>
                </a:ln>
                <a:solidFill>
                  <a:prstClr val="black"/>
                </a:solidFill>
                <a:effectLst/>
                <a:uLnTx/>
                <a:uFillTx/>
                <a:latin typeface="FuturaStd-Book"/>
                <a:ea typeface="+mn-ea"/>
                <a:cs typeface="FuturaStd-Book"/>
              </a:endParaRPr>
            </a:p>
          </p:txBody>
        </p:sp>
        <p:sp>
          <p:nvSpPr>
            <p:cNvPr id="10" name="object 10"/>
            <p:cNvSpPr txBox="1"/>
            <p:nvPr/>
          </p:nvSpPr>
          <p:spPr>
            <a:xfrm>
              <a:off x="6265551" y="2168474"/>
              <a:ext cx="182245" cy="177800"/>
            </a:xfrm>
            <a:prstGeom prst="rect">
              <a:avLst/>
            </a:prstGeom>
          </p:spPr>
          <p:txBody>
            <a:bodyPr vert="horz" wrap="square" lIns="0" tIns="12700" rIns="0" bIns="0" rtlCol="0">
              <a:spAutoFit/>
            </a:bodyPr>
            <a:lstStyle/>
            <a:p>
              <a:pPr marL="12700" marR="0" lvl="0" indent="0" algn="l" defTabSz="914400" rtl="0" eaLnBrk="1" fontAlgn="auto" latinLnBrk="0" hangingPunct="1">
                <a:lnSpc>
                  <a:spcPct val="100000"/>
                </a:lnSpc>
                <a:spcBef>
                  <a:spcPts val="100"/>
                </a:spcBef>
                <a:spcAft>
                  <a:spcPts val="0"/>
                </a:spcAft>
                <a:buClrTx/>
                <a:buSzTx/>
                <a:buFontTx/>
                <a:buNone/>
                <a:tabLst/>
                <a:defRPr/>
              </a:pPr>
              <a:r>
                <a:rPr kumimoji="0" sz="1000" b="0" i="0" u="none" strike="noStrike" kern="1200" cap="none" spc="0" normalizeH="0" baseline="0" noProof="0" dirty="0">
                  <a:ln>
                    <a:noFill/>
                  </a:ln>
                  <a:solidFill>
                    <a:prstClr val="black"/>
                  </a:solidFill>
                  <a:effectLst/>
                  <a:uLnTx/>
                  <a:uFillTx/>
                  <a:latin typeface="FuturaStd-Book"/>
                  <a:ea typeface="+mn-ea"/>
                  <a:cs typeface="FuturaStd-Book"/>
                </a:rPr>
                <a:t>40</a:t>
              </a:r>
              <a:endParaRPr kumimoji="0" sz="1000" b="0" i="0" u="none" strike="noStrike" kern="1200" cap="none" spc="0" normalizeH="0" baseline="0" noProof="0">
                <a:ln>
                  <a:noFill/>
                </a:ln>
                <a:solidFill>
                  <a:prstClr val="black"/>
                </a:solidFill>
                <a:effectLst/>
                <a:uLnTx/>
                <a:uFillTx/>
                <a:latin typeface="FuturaStd-Book"/>
                <a:ea typeface="+mn-ea"/>
                <a:cs typeface="FuturaStd-Book"/>
              </a:endParaRPr>
            </a:p>
          </p:txBody>
        </p:sp>
        <p:sp>
          <p:nvSpPr>
            <p:cNvPr id="11" name="object 11"/>
            <p:cNvSpPr txBox="1"/>
            <p:nvPr/>
          </p:nvSpPr>
          <p:spPr>
            <a:xfrm>
              <a:off x="5570607" y="2168474"/>
              <a:ext cx="104139" cy="177800"/>
            </a:xfrm>
            <a:prstGeom prst="rect">
              <a:avLst/>
            </a:prstGeom>
          </p:spPr>
          <p:txBody>
            <a:bodyPr vert="horz" wrap="square" lIns="0" tIns="12700" rIns="0" bIns="0" rtlCol="0">
              <a:spAutoFit/>
            </a:bodyPr>
            <a:lstStyle/>
            <a:p>
              <a:pPr marL="12700" marR="0" lvl="0" indent="0" algn="l" defTabSz="914400" rtl="0" eaLnBrk="1" fontAlgn="auto" latinLnBrk="0" hangingPunct="1">
                <a:lnSpc>
                  <a:spcPct val="100000"/>
                </a:lnSpc>
                <a:spcBef>
                  <a:spcPts val="100"/>
                </a:spcBef>
                <a:spcAft>
                  <a:spcPts val="0"/>
                </a:spcAft>
                <a:buClrTx/>
                <a:buSzTx/>
                <a:buFontTx/>
                <a:buNone/>
                <a:tabLst/>
                <a:defRPr/>
              </a:pPr>
              <a:r>
                <a:rPr kumimoji="0" sz="1000" b="0" i="0" u="none" strike="noStrike" kern="1200" cap="none" spc="0" normalizeH="0" baseline="0" noProof="0" dirty="0">
                  <a:ln>
                    <a:noFill/>
                  </a:ln>
                  <a:solidFill>
                    <a:prstClr val="black"/>
                  </a:solidFill>
                  <a:effectLst/>
                  <a:uLnTx/>
                  <a:uFillTx/>
                  <a:latin typeface="FuturaStd-Book"/>
                  <a:ea typeface="+mn-ea"/>
                  <a:cs typeface="FuturaStd-Book"/>
                </a:rPr>
                <a:t>0</a:t>
              </a:r>
              <a:endParaRPr kumimoji="0" sz="1000" b="0" i="0" u="none" strike="noStrike" kern="1200" cap="none" spc="0" normalizeH="0" baseline="0" noProof="0">
                <a:ln>
                  <a:noFill/>
                </a:ln>
                <a:solidFill>
                  <a:prstClr val="black"/>
                </a:solidFill>
                <a:effectLst/>
                <a:uLnTx/>
                <a:uFillTx/>
                <a:latin typeface="FuturaStd-Book"/>
                <a:ea typeface="+mn-ea"/>
                <a:cs typeface="FuturaStd-Book"/>
              </a:endParaRPr>
            </a:p>
          </p:txBody>
        </p:sp>
        <p:grpSp>
          <p:nvGrpSpPr>
            <p:cNvPr id="42" name="Group 41">
              <a:extLst>
                <a:ext uri="{FF2B5EF4-FFF2-40B4-BE49-F238E27FC236}">
                  <a16:creationId xmlns:a16="http://schemas.microsoft.com/office/drawing/2014/main" id="{F07A7793-A418-4394-A559-0A9EBC65C1CD}"/>
                </a:ext>
              </a:extLst>
            </p:cNvPr>
            <p:cNvGrpSpPr/>
            <p:nvPr/>
          </p:nvGrpSpPr>
          <p:grpSpPr>
            <a:xfrm>
              <a:off x="5622428" y="2093421"/>
              <a:ext cx="2895154" cy="63500"/>
              <a:chOff x="5622428" y="2085416"/>
              <a:chExt cx="2895154" cy="63500"/>
            </a:xfrm>
          </p:grpSpPr>
          <p:sp>
            <p:nvSpPr>
              <p:cNvPr id="12" name="object 12"/>
              <p:cNvSpPr/>
              <p:nvPr/>
            </p:nvSpPr>
            <p:spPr>
              <a:xfrm>
                <a:off x="5622428" y="2085416"/>
                <a:ext cx="0" cy="63500"/>
              </a:xfrm>
              <a:custGeom>
                <a:avLst/>
                <a:gdLst/>
                <a:ahLst/>
                <a:cxnLst/>
                <a:rect l="l" t="t" r="r" b="b"/>
                <a:pathLst>
                  <a:path h="63500">
                    <a:moveTo>
                      <a:pt x="0" y="63500"/>
                    </a:moveTo>
                    <a:lnTo>
                      <a:pt x="0" y="0"/>
                    </a:lnTo>
                  </a:path>
                </a:pathLst>
              </a:custGeom>
              <a:ln w="15875" cap="sq">
                <a:solidFill>
                  <a:srgbClr val="000000"/>
                </a:solidFill>
                <a:miter lim="800000"/>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Futura PT"/>
                  <a:ea typeface="+mn-ea"/>
                  <a:cs typeface="+mn-cs"/>
                </a:endParaRPr>
              </a:p>
            </p:txBody>
          </p:sp>
          <p:sp>
            <p:nvSpPr>
              <p:cNvPr id="13" name="object 13"/>
              <p:cNvSpPr/>
              <p:nvPr/>
            </p:nvSpPr>
            <p:spPr>
              <a:xfrm>
                <a:off x="6356486" y="2085416"/>
                <a:ext cx="0" cy="63500"/>
              </a:xfrm>
              <a:custGeom>
                <a:avLst/>
                <a:gdLst/>
                <a:ahLst/>
                <a:cxnLst/>
                <a:rect l="l" t="t" r="r" b="b"/>
                <a:pathLst>
                  <a:path h="63500">
                    <a:moveTo>
                      <a:pt x="0" y="63500"/>
                    </a:moveTo>
                    <a:lnTo>
                      <a:pt x="0" y="0"/>
                    </a:lnTo>
                  </a:path>
                </a:pathLst>
              </a:custGeom>
              <a:ln w="15875" cap="sq">
                <a:solidFill>
                  <a:srgbClr val="000000"/>
                </a:solidFill>
                <a:miter lim="800000"/>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Futura PT"/>
                  <a:ea typeface="+mn-ea"/>
                  <a:cs typeface="+mn-cs"/>
                </a:endParaRPr>
              </a:p>
            </p:txBody>
          </p:sp>
          <p:sp>
            <p:nvSpPr>
              <p:cNvPr id="14" name="object 14"/>
              <p:cNvSpPr/>
              <p:nvPr/>
            </p:nvSpPr>
            <p:spPr>
              <a:xfrm>
                <a:off x="7076492" y="2085416"/>
                <a:ext cx="0" cy="63500"/>
              </a:xfrm>
              <a:custGeom>
                <a:avLst/>
                <a:gdLst/>
                <a:ahLst/>
                <a:cxnLst/>
                <a:rect l="l" t="t" r="r" b="b"/>
                <a:pathLst>
                  <a:path h="63500">
                    <a:moveTo>
                      <a:pt x="0" y="63500"/>
                    </a:moveTo>
                    <a:lnTo>
                      <a:pt x="0" y="0"/>
                    </a:lnTo>
                  </a:path>
                </a:pathLst>
              </a:custGeom>
              <a:ln w="15875" cap="sq">
                <a:solidFill>
                  <a:srgbClr val="000000"/>
                </a:solidFill>
                <a:miter lim="800000"/>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Futura PT"/>
                  <a:ea typeface="+mn-ea"/>
                  <a:cs typeface="+mn-cs"/>
                </a:endParaRPr>
              </a:p>
            </p:txBody>
          </p:sp>
          <p:sp>
            <p:nvSpPr>
              <p:cNvPr id="15" name="object 15"/>
              <p:cNvSpPr/>
              <p:nvPr/>
            </p:nvSpPr>
            <p:spPr>
              <a:xfrm>
                <a:off x="7797576" y="2085416"/>
                <a:ext cx="0" cy="63500"/>
              </a:xfrm>
              <a:custGeom>
                <a:avLst/>
                <a:gdLst/>
                <a:ahLst/>
                <a:cxnLst/>
                <a:rect l="l" t="t" r="r" b="b"/>
                <a:pathLst>
                  <a:path h="63500">
                    <a:moveTo>
                      <a:pt x="0" y="63500"/>
                    </a:moveTo>
                    <a:lnTo>
                      <a:pt x="0" y="0"/>
                    </a:lnTo>
                  </a:path>
                </a:pathLst>
              </a:custGeom>
              <a:ln w="15875" cap="sq">
                <a:solidFill>
                  <a:srgbClr val="000000"/>
                </a:solidFill>
                <a:miter lim="800000"/>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Futura PT"/>
                  <a:ea typeface="+mn-ea"/>
                  <a:cs typeface="+mn-cs"/>
                </a:endParaRPr>
              </a:p>
            </p:txBody>
          </p:sp>
          <p:sp>
            <p:nvSpPr>
              <p:cNvPr id="16" name="object 16"/>
              <p:cNvSpPr/>
              <p:nvPr/>
            </p:nvSpPr>
            <p:spPr>
              <a:xfrm>
                <a:off x="8517582" y="2085416"/>
                <a:ext cx="0" cy="63500"/>
              </a:xfrm>
              <a:custGeom>
                <a:avLst/>
                <a:gdLst/>
                <a:ahLst/>
                <a:cxnLst/>
                <a:rect l="l" t="t" r="r" b="b"/>
                <a:pathLst>
                  <a:path h="63500">
                    <a:moveTo>
                      <a:pt x="0" y="63500"/>
                    </a:moveTo>
                    <a:lnTo>
                      <a:pt x="0" y="0"/>
                    </a:lnTo>
                  </a:path>
                </a:pathLst>
              </a:custGeom>
              <a:ln w="15875" cap="sq">
                <a:solidFill>
                  <a:srgbClr val="000000"/>
                </a:solidFill>
                <a:miter lim="800000"/>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Futura PT"/>
                  <a:ea typeface="+mn-ea"/>
                  <a:cs typeface="+mn-cs"/>
                </a:endParaRPr>
              </a:p>
            </p:txBody>
          </p:sp>
        </p:grpSp>
        <p:sp>
          <p:nvSpPr>
            <p:cNvPr id="20" name="object 20"/>
            <p:cNvSpPr/>
            <p:nvPr/>
          </p:nvSpPr>
          <p:spPr>
            <a:xfrm>
              <a:off x="5622426" y="1037226"/>
              <a:ext cx="2896235" cy="1050925"/>
            </a:xfrm>
            <a:custGeom>
              <a:avLst/>
              <a:gdLst/>
              <a:ahLst/>
              <a:cxnLst/>
              <a:rect l="l" t="t" r="r" b="b"/>
              <a:pathLst>
                <a:path w="2896234" h="1050925">
                  <a:moveTo>
                    <a:pt x="2896222" y="1050861"/>
                  </a:moveTo>
                  <a:lnTo>
                    <a:pt x="0" y="1050861"/>
                  </a:lnTo>
                  <a:lnTo>
                    <a:pt x="0" y="0"/>
                  </a:lnTo>
                </a:path>
              </a:pathLst>
            </a:custGeom>
            <a:ln w="15875" cap="flat">
              <a:solidFill>
                <a:srgbClr val="000000"/>
              </a:solidFill>
              <a:miter lim="800000"/>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Futura PT"/>
                <a:ea typeface="+mn-ea"/>
                <a:cs typeface="+mn-cs"/>
              </a:endParaRPr>
            </a:p>
          </p:txBody>
        </p:sp>
        <p:sp>
          <p:nvSpPr>
            <p:cNvPr id="22" name="object 22"/>
            <p:cNvSpPr txBox="1"/>
            <p:nvPr/>
          </p:nvSpPr>
          <p:spPr>
            <a:xfrm>
              <a:off x="4457700" y="412856"/>
              <a:ext cx="3140710" cy="462280"/>
            </a:xfrm>
            <a:prstGeom prst="rect">
              <a:avLst/>
            </a:prstGeom>
          </p:spPr>
          <p:txBody>
            <a:bodyPr vert="horz" wrap="square" lIns="0" tIns="27305" rIns="0" bIns="0" rtlCol="0">
              <a:spAutoFit/>
            </a:bodyPr>
            <a:lstStyle/>
            <a:p>
              <a:pPr marL="12700" marR="0" lvl="0" indent="0" algn="l" defTabSz="914400" rtl="0" eaLnBrk="1" fontAlgn="auto" latinLnBrk="0" hangingPunct="1">
                <a:lnSpc>
                  <a:spcPct val="100000"/>
                </a:lnSpc>
                <a:spcBef>
                  <a:spcPts val="215"/>
                </a:spcBef>
                <a:spcAft>
                  <a:spcPts val="0"/>
                </a:spcAft>
                <a:buClrTx/>
                <a:buSzTx/>
                <a:buFontTx/>
                <a:buNone/>
                <a:tabLst/>
                <a:defRPr/>
              </a:pPr>
              <a:r>
                <a:rPr kumimoji="0" sz="1600" b="0" i="0" u="none" strike="noStrike" kern="1200" cap="none" spc="0" normalizeH="0" baseline="0" noProof="0" dirty="0">
                  <a:ln>
                    <a:noFill/>
                  </a:ln>
                  <a:solidFill>
                    <a:srgbClr val="8D3B70"/>
                  </a:solidFill>
                  <a:effectLst/>
                  <a:uLnTx/>
                  <a:uFillTx/>
                  <a:latin typeface="FuturaPT-Demi"/>
                  <a:ea typeface="+mn-ea"/>
                  <a:cs typeface="FuturaPT-Demi"/>
                </a:rPr>
                <a:t>Capital</a:t>
              </a:r>
              <a:r>
                <a:rPr kumimoji="0" sz="1600" b="0" i="0" u="none" strike="noStrike" kern="1200" cap="none" spc="-5" normalizeH="0" baseline="0" noProof="0" dirty="0">
                  <a:ln>
                    <a:noFill/>
                  </a:ln>
                  <a:solidFill>
                    <a:srgbClr val="8D3B70"/>
                  </a:solidFill>
                  <a:effectLst/>
                  <a:uLnTx/>
                  <a:uFillTx/>
                  <a:latin typeface="FuturaPT-Demi"/>
                  <a:ea typeface="+mn-ea"/>
                  <a:cs typeface="FuturaPT-Demi"/>
                </a:rPr>
                <a:t> </a:t>
              </a:r>
              <a:r>
                <a:rPr kumimoji="0" sz="1600" b="0" i="0" u="none" strike="noStrike" kern="1200" cap="none" spc="0" normalizeH="0" baseline="0" noProof="0" dirty="0">
                  <a:ln>
                    <a:noFill/>
                  </a:ln>
                  <a:solidFill>
                    <a:srgbClr val="8D3B70"/>
                  </a:solidFill>
                  <a:effectLst/>
                  <a:uLnTx/>
                  <a:uFillTx/>
                  <a:latin typeface="FuturaPT-Demi"/>
                  <a:ea typeface="+mn-ea"/>
                  <a:cs typeface="FuturaPT-Demi"/>
                </a:rPr>
                <a:t>intensity</a:t>
              </a:r>
            </a:p>
            <a:p>
              <a:pPr marL="12700" marR="0" lvl="0" indent="0" algn="l" defTabSz="914400" rtl="0" eaLnBrk="1" fontAlgn="auto" latinLnBrk="0" hangingPunct="1">
                <a:lnSpc>
                  <a:spcPct val="100000"/>
                </a:lnSpc>
                <a:spcBef>
                  <a:spcPts val="80"/>
                </a:spcBef>
                <a:spcAft>
                  <a:spcPts val="0"/>
                </a:spcAft>
                <a:buClrTx/>
                <a:buSzTx/>
                <a:buFontTx/>
                <a:buNone/>
                <a:tabLst/>
                <a:defRPr/>
              </a:pPr>
              <a:r>
                <a:rPr kumimoji="0" sz="1100" b="0" i="0" u="none" strike="noStrike" kern="1200" cap="none" spc="-5" normalizeH="0" baseline="0" noProof="0" dirty="0">
                  <a:ln>
                    <a:noFill/>
                  </a:ln>
                  <a:solidFill>
                    <a:prstClr val="black"/>
                  </a:solidFill>
                  <a:effectLst/>
                  <a:uLnTx/>
                  <a:uFillTx/>
                  <a:latin typeface="FuturaPT-Book"/>
                  <a:ea typeface="+mn-ea"/>
                  <a:cs typeface="FuturaPT-Book"/>
                </a:rPr>
                <a:t>Difference </a:t>
              </a:r>
              <a:r>
                <a:rPr kumimoji="0" sz="1100" b="0" i="0" u="none" strike="noStrike" kern="1200" cap="none" spc="0" normalizeH="0" baseline="0" noProof="0" dirty="0">
                  <a:ln>
                    <a:noFill/>
                  </a:ln>
                  <a:solidFill>
                    <a:prstClr val="black"/>
                  </a:solidFill>
                  <a:effectLst/>
                  <a:uLnTx/>
                  <a:uFillTx/>
                  <a:latin typeface="FuturaPT-Book"/>
                  <a:ea typeface="+mn-ea"/>
                  <a:cs typeface="FuturaPT-Book"/>
                </a:rPr>
                <a:t>between </a:t>
              </a:r>
              <a:r>
                <a:rPr kumimoji="0" sz="1100" b="0" i="0" u="none" strike="noStrike" kern="1200" cap="none" spc="-10" normalizeH="0" baseline="0" noProof="0" dirty="0">
                  <a:ln>
                    <a:noFill/>
                  </a:ln>
                  <a:solidFill>
                    <a:prstClr val="black"/>
                  </a:solidFill>
                  <a:effectLst/>
                  <a:uLnTx/>
                  <a:uFillTx/>
                  <a:latin typeface="FuturaPT-Book"/>
                  <a:ea typeface="+mn-ea"/>
                  <a:cs typeface="FuturaPT-Book"/>
                </a:rPr>
                <a:t>trading </a:t>
              </a:r>
              <a:r>
                <a:rPr kumimoji="0" sz="1100" b="0" i="0" u="none" strike="noStrike" kern="1200" cap="none" spc="0" normalizeH="0" baseline="0" noProof="0" dirty="0">
                  <a:ln>
                    <a:noFill/>
                  </a:ln>
                  <a:solidFill>
                    <a:prstClr val="black"/>
                  </a:solidFill>
                  <a:effectLst/>
                  <a:uLnTx/>
                  <a:uFillTx/>
                  <a:latin typeface="FuturaPT-Book"/>
                  <a:ea typeface="+mn-ea"/>
                  <a:cs typeface="FuturaPT-Book"/>
                </a:rPr>
                <a:t>firms and </a:t>
              </a:r>
              <a:r>
                <a:rPr kumimoji="0" sz="1100" b="0" i="0" u="none" strike="noStrike" kern="1200" cap="none" spc="-5" normalizeH="0" baseline="0" noProof="0" dirty="0">
                  <a:ln>
                    <a:noFill/>
                  </a:ln>
                  <a:solidFill>
                    <a:prstClr val="black"/>
                  </a:solidFill>
                  <a:effectLst/>
                  <a:uLnTx/>
                  <a:uFillTx/>
                  <a:latin typeface="FuturaPT-Book"/>
                  <a:ea typeface="+mn-ea"/>
                  <a:cs typeface="FuturaPT-Book"/>
                </a:rPr>
                <a:t>nontrading </a:t>
              </a:r>
              <a:r>
                <a:rPr kumimoji="0" sz="1100" b="0" i="0" u="none" strike="noStrike" kern="1200" cap="none" spc="0" normalizeH="0" baseline="0" noProof="0" dirty="0">
                  <a:ln>
                    <a:noFill/>
                  </a:ln>
                  <a:solidFill>
                    <a:prstClr val="black"/>
                  </a:solidFill>
                  <a:effectLst/>
                  <a:uLnTx/>
                  <a:uFillTx/>
                  <a:latin typeface="FuturaPT-Book"/>
                  <a:ea typeface="+mn-ea"/>
                  <a:cs typeface="FuturaPT-Book"/>
                </a:rPr>
                <a:t>firms</a:t>
              </a:r>
              <a:r>
                <a:rPr kumimoji="0" sz="1100" b="0" i="0" u="none" strike="noStrike" kern="1200" cap="none" spc="50" normalizeH="0" baseline="0" noProof="0" dirty="0">
                  <a:ln>
                    <a:noFill/>
                  </a:ln>
                  <a:solidFill>
                    <a:prstClr val="black"/>
                  </a:solidFill>
                  <a:effectLst/>
                  <a:uLnTx/>
                  <a:uFillTx/>
                  <a:latin typeface="FuturaPT-Book"/>
                  <a:ea typeface="+mn-ea"/>
                  <a:cs typeface="FuturaPT-Book"/>
                </a:rPr>
                <a:t> </a:t>
              </a:r>
              <a:r>
                <a:rPr kumimoji="0" sz="1100" b="0" i="0" u="none" strike="noStrike" kern="1200" cap="none" spc="0" normalizeH="0" baseline="0" noProof="0" dirty="0">
                  <a:ln>
                    <a:noFill/>
                  </a:ln>
                  <a:solidFill>
                    <a:prstClr val="black"/>
                  </a:solidFill>
                  <a:effectLst/>
                  <a:uLnTx/>
                  <a:uFillTx/>
                  <a:latin typeface="FuturaPT-Book"/>
                  <a:ea typeface="+mn-ea"/>
                  <a:cs typeface="FuturaPT-Book"/>
                </a:rPr>
                <a:t>(%)</a:t>
              </a:r>
            </a:p>
          </p:txBody>
        </p:sp>
      </p:grpSp>
      <p:grpSp>
        <p:nvGrpSpPr>
          <p:cNvPr id="46" name="Group 45">
            <a:extLst>
              <a:ext uri="{FF2B5EF4-FFF2-40B4-BE49-F238E27FC236}">
                <a16:creationId xmlns:a16="http://schemas.microsoft.com/office/drawing/2014/main" id="{8E957A8A-9D7D-4689-9E3E-76174BC899AD}"/>
              </a:ext>
            </a:extLst>
          </p:cNvPr>
          <p:cNvGrpSpPr/>
          <p:nvPr/>
        </p:nvGrpSpPr>
        <p:grpSpPr>
          <a:xfrm>
            <a:off x="4457700" y="2675081"/>
            <a:ext cx="4191260" cy="1933418"/>
            <a:chOff x="4457700" y="2675081"/>
            <a:chExt cx="4191260" cy="1933418"/>
          </a:xfrm>
        </p:grpSpPr>
        <p:sp>
          <p:nvSpPr>
            <p:cNvPr id="23" name="object 23"/>
            <p:cNvSpPr txBox="1"/>
            <p:nvPr/>
          </p:nvSpPr>
          <p:spPr>
            <a:xfrm>
              <a:off x="8388610" y="4430699"/>
              <a:ext cx="260350" cy="177800"/>
            </a:xfrm>
            <a:prstGeom prst="rect">
              <a:avLst/>
            </a:prstGeom>
          </p:spPr>
          <p:txBody>
            <a:bodyPr vert="horz" wrap="square" lIns="0" tIns="12700" rIns="0" bIns="0" rtlCol="0">
              <a:spAutoFit/>
            </a:bodyPr>
            <a:lstStyle/>
            <a:p>
              <a:pPr marL="12700" marR="0" lvl="0" indent="0" algn="l" defTabSz="914400" rtl="0" eaLnBrk="1" fontAlgn="auto" latinLnBrk="0" hangingPunct="1">
                <a:lnSpc>
                  <a:spcPct val="100000"/>
                </a:lnSpc>
                <a:spcBef>
                  <a:spcPts val="100"/>
                </a:spcBef>
                <a:spcAft>
                  <a:spcPts val="0"/>
                </a:spcAft>
                <a:buClrTx/>
                <a:buSzTx/>
                <a:buFontTx/>
                <a:buNone/>
                <a:tabLst/>
                <a:defRPr/>
              </a:pPr>
              <a:r>
                <a:rPr kumimoji="0" sz="1000" b="0" i="0" u="none" strike="noStrike" kern="1200" cap="none" spc="0" normalizeH="0" baseline="0" noProof="0" dirty="0">
                  <a:ln>
                    <a:noFill/>
                  </a:ln>
                  <a:solidFill>
                    <a:prstClr val="black"/>
                  </a:solidFill>
                  <a:effectLst/>
                  <a:uLnTx/>
                  <a:uFillTx/>
                  <a:latin typeface="FuturaStd-Book"/>
                  <a:ea typeface="+mn-ea"/>
                  <a:cs typeface="FuturaStd-Book"/>
                </a:rPr>
                <a:t>160</a:t>
              </a:r>
            </a:p>
          </p:txBody>
        </p:sp>
        <p:sp>
          <p:nvSpPr>
            <p:cNvPr id="24" name="object 24"/>
            <p:cNvSpPr txBox="1"/>
            <p:nvPr/>
          </p:nvSpPr>
          <p:spPr>
            <a:xfrm>
              <a:off x="7667504" y="4430699"/>
              <a:ext cx="260350" cy="177800"/>
            </a:xfrm>
            <a:prstGeom prst="rect">
              <a:avLst/>
            </a:prstGeom>
          </p:spPr>
          <p:txBody>
            <a:bodyPr vert="horz" wrap="square" lIns="0" tIns="12700" rIns="0" bIns="0" rtlCol="0">
              <a:spAutoFit/>
            </a:bodyPr>
            <a:lstStyle/>
            <a:p>
              <a:pPr marL="12700" marR="0" lvl="0" indent="0" algn="l" defTabSz="914400" rtl="0" eaLnBrk="1" fontAlgn="auto" latinLnBrk="0" hangingPunct="1">
                <a:lnSpc>
                  <a:spcPct val="100000"/>
                </a:lnSpc>
                <a:spcBef>
                  <a:spcPts val="100"/>
                </a:spcBef>
                <a:spcAft>
                  <a:spcPts val="0"/>
                </a:spcAft>
                <a:buClrTx/>
                <a:buSzTx/>
                <a:buFontTx/>
                <a:buNone/>
                <a:tabLst/>
                <a:defRPr/>
              </a:pPr>
              <a:r>
                <a:rPr kumimoji="0" sz="1000" b="0" i="0" u="none" strike="noStrike" kern="1200" cap="none" spc="0" normalizeH="0" baseline="0" noProof="0" dirty="0">
                  <a:ln>
                    <a:noFill/>
                  </a:ln>
                  <a:solidFill>
                    <a:prstClr val="black"/>
                  </a:solidFill>
                  <a:effectLst/>
                  <a:uLnTx/>
                  <a:uFillTx/>
                  <a:latin typeface="FuturaStd-Book"/>
                  <a:ea typeface="+mn-ea"/>
                  <a:cs typeface="FuturaStd-Book"/>
                </a:rPr>
                <a:t>120</a:t>
              </a:r>
              <a:endParaRPr kumimoji="0" sz="1000" b="0" i="0" u="none" strike="noStrike" kern="1200" cap="none" spc="0" normalizeH="0" baseline="0" noProof="0">
                <a:ln>
                  <a:noFill/>
                </a:ln>
                <a:solidFill>
                  <a:prstClr val="black"/>
                </a:solidFill>
                <a:effectLst/>
                <a:uLnTx/>
                <a:uFillTx/>
                <a:latin typeface="FuturaStd-Book"/>
                <a:ea typeface="+mn-ea"/>
                <a:cs typeface="FuturaStd-Book"/>
              </a:endParaRPr>
            </a:p>
          </p:txBody>
        </p:sp>
        <p:sp>
          <p:nvSpPr>
            <p:cNvPr id="25" name="object 25"/>
            <p:cNvSpPr txBox="1"/>
            <p:nvPr/>
          </p:nvSpPr>
          <p:spPr>
            <a:xfrm>
              <a:off x="6985514" y="4430699"/>
              <a:ext cx="182245" cy="177800"/>
            </a:xfrm>
            <a:prstGeom prst="rect">
              <a:avLst/>
            </a:prstGeom>
          </p:spPr>
          <p:txBody>
            <a:bodyPr vert="horz" wrap="square" lIns="0" tIns="12700" rIns="0" bIns="0" rtlCol="0">
              <a:spAutoFit/>
            </a:bodyPr>
            <a:lstStyle/>
            <a:p>
              <a:pPr marL="12700" marR="0" lvl="0" indent="0" algn="l" defTabSz="914400" rtl="0" eaLnBrk="1" fontAlgn="auto" latinLnBrk="0" hangingPunct="1">
                <a:lnSpc>
                  <a:spcPct val="100000"/>
                </a:lnSpc>
                <a:spcBef>
                  <a:spcPts val="100"/>
                </a:spcBef>
                <a:spcAft>
                  <a:spcPts val="0"/>
                </a:spcAft>
                <a:buClrTx/>
                <a:buSzTx/>
                <a:buFontTx/>
                <a:buNone/>
                <a:tabLst/>
                <a:defRPr/>
              </a:pPr>
              <a:r>
                <a:rPr kumimoji="0" sz="1000" b="0" i="0" u="none" strike="noStrike" kern="1200" cap="none" spc="0" normalizeH="0" baseline="0" noProof="0" dirty="0">
                  <a:ln>
                    <a:noFill/>
                  </a:ln>
                  <a:solidFill>
                    <a:prstClr val="black"/>
                  </a:solidFill>
                  <a:effectLst/>
                  <a:uLnTx/>
                  <a:uFillTx/>
                  <a:latin typeface="FuturaStd-Book"/>
                  <a:ea typeface="+mn-ea"/>
                  <a:cs typeface="FuturaStd-Book"/>
                </a:rPr>
                <a:t>80</a:t>
              </a:r>
              <a:endParaRPr kumimoji="0" sz="1000" b="0" i="0" u="none" strike="noStrike" kern="1200" cap="none" spc="0" normalizeH="0" baseline="0" noProof="0">
                <a:ln>
                  <a:noFill/>
                </a:ln>
                <a:solidFill>
                  <a:prstClr val="black"/>
                </a:solidFill>
                <a:effectLst/>
                <a:uLnTx/>
                <a:uFillTx/>
                <a:latin typeface="FuturaStd-Book"/>
                <a:ea typeface="+mn-ea"/>
                <a:cs typeface="FuturaStd-Book"/>
              </a:endParaRPr>
            </a:p>
          </p:txBody>
        </p:sp>
        <p:sp>
          <p:nvSpPr>
            <p:cNvPr id="26" name="object 26"/>
            <p:cNvSpPr txBox="1"/>
            <p:nvPr/>
          </p:nvSpPr>
          <p:spPr>
            <a:xfrm>
              <a:off x="6265551" y="4430699"/>
              <a:ext cx="182245" cy="177800"/>
            </a:xfrm>
            <a:prstGeom prst="rect">
              <a:avLst/>
            </a:prstGeom>
          </p:spPr>
          <p:txBody>
            <a:bodyPr vert="horz" wrap="square" lIns="0" tIns="12700" rIns="0" bIns="0" rtlCol="0">
              <a:spAutoFit/>
            </a:bodyPr>
            <a:lstStyle/>
            <a:p>
              <a:pPr marL="12700" marR="0" lvl="0" indent="0" algn="l" defTabSz="914400" rtl="0" eaLnBrk="1" fontAlgn="auto" latinLnBrk="0" hangingPunct="1">
                <a:lnSpc>
                  <a:spcPct val="100000"/>
                </a:lnSpc>
                <a:spcBef>
                  <a:spcPts val="100"/>
                </a:spcBef>
                <a:spcAft>
                  <a:spcPts val="0"/>
                </a:spcAft>
                <a:buClrTx/>
                <a:buSzTx/>
                <a:buFontTx/>
                <a:buNone/>
                <a:tabLst/>
                <a:defRPr/>
              </a:pPr>
              <a:r>
                <a:rPr kumimoji="0" sz="1000" b="0" i="0" u="none" strike="noStrike" kern="1200" cap="none" spc="0" normalizeH="0" baseline="0" noProof="0" dirty="0">
                  <a:ln>
                    <a:noFill/>
                  </a:ln>
                  <a:solidFill>
                    <a:prstClr val="black"/>
                  </a:solidFill>
                  <a:effectLst/>
                  <a:uLnTx/>
                  <a:uFillTx/>
                  <a:latin typeface="FuturaStd-Book"/>
                  <a:ea typeface="+mn-ea"/>
                  <a:cs typeface="FuturaStd-Book"/>
                </a:rPr>
                <a:t>40</a:t>
              </a:r>
              <a:endParaRPr kumimoji="0" sz="1000" b="0" i="0" u="none" strike="noStrike" kern="1200" cap="none" spc="0" normalizeH="0" baseline="0" noProof="0">
                <a:ln>
                  <a:noFill/>
                </a:ln>
                <a:solidFill>
                  <a:prstClr val="black"/>
                </a:solidFill>
                <a:effectLst/>
                <a:uLnTx/>
                <a:uFillTx/>
                <a:latin typeface="FuturaStd-Book"/>
                <a:ea typeface="+mn-ea"/>
                <a:cs typeface="FuturaStd-Book"/>
              </a:endParaRPr>
            </a:p>
          </p:txBody>
        </p:sp>
        <p:sp>
          <p:nvSpPr>
            <p:cNvPr id="27" name="object 27"/>
            <p:cNvSpPr txBox="1"/>
            <p:nvPr/>
          </p:nvSpPr>
          <p:spPr>
            <a:xfrm>
              <a:off x="5570607" y="4430699"/>
              <a:ext cx="104139" cy="177800"/>
            </a:xfrm>
            <a:prstGeom prst="rect">
              <a:avLst/>
            </a:prstGeom>
          </p:spPr>
          <p:txBody>
            <a:bodyPr vert="horz" wrap="square" lIns="0" tIns="12700" rIns="0" bIns="0" rtlCol="0">
              <a:spAutoFit/>
            </a:bodyPr>
            <a:lstStyle/>
            <a:p>
              <a:pPr marL="12700" marR="0" lvl="0" indent="0" algn="l" defTabSz="914400" rtl="0" eaLnBrk="1" fontAlgn="auto" latinLnBrk="0" hangingPunct="1">
                <a:lnSpc>
                  <a:spcPct val="100000"/>
                </a:lnSpc>
                <a:spcBef>
                  <a:spcPts val="100"/>
                </a:spcBef>
                <a:spcAft>
                  <a:spcPts val="0"/>
                </a:spcAft>
                <a:buClrTx/>
                <a:buSzTx/>
                <a:buFontTx/>
                <a:buNone/>
                <a:tabLst/>
                <a:defRPr/>
              </a:pPr>
              <a:r>
                <a:rPr kumimoji="0" sz="1000" b="0" i="0" u="none" strike="noStrike" kern="1200" cap="none" spc="0" normalizeH="0" baseline="0" noProof="0" dirty="0">
                  <a:ln>
                    <a:noFill/>
                  </a:ln>
                  <a:solidFill>
                    <a:prstClr val="black"/>
                  </a:solidFill>
                  <a:effectLst/>
                  <a:uLnTx/>
                  <a:uFillTx/>
                  <a:latin typeface="FuturaStd-Book"/>
                  <a:ea typeface="+mn-ea"/>
                  <a:cs typeface="FuturaStd-Book"/>
                </a:rPr>
                <a:t>0</a:t>
              </a:r>
              <a:endParaRPr kumimoji="0" sz="1000" b="0" i="0" u="none" strike="noStrike" kern="1200" cap="none" spc="0" normalizeH="0" baseline="0" noProof="0">
                <a:ln>
                  <a:noFill/>
                </a:ln>
                <a:solidFill>
                  <a:prstClr val="black"/>
                </a:solidFill>
                <a:effectLst/>
                <a:uLnTx/>
                <a:uFillTx/>
                <a:latin typeface="FuturaStd-Book"/>
                <a:ea typeface="+mn-ea"/>
                <a:cs typeface="FuturaStd-Book"/>
              </a:endParaRPr>
            </a:p>
          </p:txBody>
        </p:sp>
        <p:grpSp>
          <p:nvGrpSpPr>
            <p:cNvPr id="45" name="Group 44">
              <a:extLst>
                <a:ext uri="{FF2B5EF4-FFF2-40B4-BE49-F238E27FC236}">
                  <a16:creationId xmlns:a16="http://schemas.microsoft.com/office/drawing/2014/main" id="{A69DB1FB-4667-4F15-B5DD-53B8095B313A}"/>
                </a:ext>
              </a:extLst>
            </p:cNvPr>
            <p:cNvGrpSpPr/>
            <p:nvPr/>
          </p:nvGrpSpPr>
          <p:grpSpPr>
            <a:xfrm>
              <a:off x="5622426" y="3299452"/>
              <a:ext cx="2896235" cy="1111689"/>
              <a:chOff x="5622426" y="3299452"/>
              <a:chExt cx="2896235" cy="1111689"/>
            </a:xfrm>
          </p:grpSpPr>
          <p:sp>
            <p:nvSpPr>
              <p:cNvPr id="28" name="object 28"/>
              <p:cNvSpPr/>
              <p:nvPr/>
            </p:nvSpPr>
            <p:spPr>
              <a:xfrm>
                <a:off x="5622428" y="4347641"/>
                <a:ext cx="0" cy="63500"/>
              </a:xfrm>
              <a:custGeom>
                <a:avLst/>
                <a:gdLst/>
                <a:ahLst/>
                <a:cxnLst/>
                <a:rect l="l" t="t" r="r" b="b"/>
                <a:pathLst>
                  <a:path h="63500">
                    <a:moveTo>
                      <a:pt x="0" y="63500"/>
                    </a:moveTo>
                    <a:lnTo>
                      <a:pt x="0" y="0"/>
                    </a:lnTo>
                  </a:path>
                </a:pathLst>
              </a:custGeom>
              <a:ln w="15875" cap="sq">
                <a:solidFill>
                  <a:srgbClr val="000000"/>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Futura PT"/>
                  <a:ea typeface="+mn-ea"/>
                  <a:cs typeface="+mn-cs"/>
                </a:endParaRPr>
              </a:p>
            </p:txBody>
          </p:sp>
          <p:sp>
            <p:nvSpPr>
              <p:cNvPr id="29" name="object 29"/>
              <p:cNvSpPr/>
              <p:nvPr/>
            </p:nvSpPr>
            <p:spPr>
              <a:xfrm>
                <a:off x="6356486" y="4347641"/>
                <a:ext cx="0" cy="63500"/>
              </a:xfrm>
              <a:custGeom>
                <a:avLst/>
                <a:gdLst/>
                <a:ahLst/>
                <a:cxnLst/>
                <a:rect l="l" t="t" r="r" b="b"/>
                <a:pathLst>
                  <a:path h="63500">
                    <a:moveTo>
                      <a:pt x="0" y="63500"/>
                    </a:moveTo>
                    <a:lnTo>
                      <a:pt x="0" y="0"/>
                    </a:lnTo>
                  </a:path>
                </a:pathLst>
              </a:custGeom>
              <a:ln w="15875" cap="sq">
                <a:solidFill>
                  <a:srgbClr val="000000"/>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Futura PT"/>
                  <a:ea typeface="+mn-ea"/>
                  <a:cs typeface="+mn-cs"/>
                </a:endParaRPr>
              </a:p>
            </p:txBody>
          </p:sp>
          <p:sp>
            <p:nvSpPr>
              <p:cNvPr id="30" name="object 30"/>
              <p:cNvSpPr/>
              <p:nvPr/>
            </p:nvSpPr>
            <p:spPr>
              <a:xfrm>
                <a:off x="7076492" y="4347641"/>
                <a:ext cx="0" cy="63500"/>
              </a:xfrm>
              <a:custGeom>
                <a:avLst/>
                <a:gdLst/>
                <a:ahLst/>
                <a:cxnLst/>
                <a:rect l="l" t="t" r="r" b="b"/>
                <a:pathLst>
                  <a:path h="63500">
                    <a:moveTo>
                      <a:pt x="0" y="63500"/>
                    </a:moveTo>
                    <a:lnTo>
                      <a:pt x="0" y="0"/>
                    </a:lnTo>
                  </a:path>
                </a:pathLst>
              </a:custGeom>
              <a:ln w="15875" cap="sq">
                <a:solidFill>
                  <a:srgbClr val="000000"/>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Futura PT"/>
                  <a:ea typeface="+mn-ea"/>
                  <a:cs typeface="+mn-cs"/>
                </a:endParaRPr>
              </a:p>
            </p:txBody>
          </p:sp>
          <p:sp>
            <p:nvSpPr>
              <p:cNvPr id="31" name="object 31"/>
              <p:cNvSpPr/>
              <p:nvPr/>
            </p:nvSpPr>
            <p:spPr>
              <a:xfrm>
                <a:off x="7797576" y="4347641"/>
                <a:ext cx="0" cy="63500"/>
              </a:xfrm>
              <a:custGeom>
                <a:avLst/>
                <a:gdLst/>
                <a:ahLst/>
                <a:cxnLst/>
                <a:rect l="l" t="t" r="r" b="b"/>
                <a:pathLst>
                  <a:path h="63500">
                    <a:moveTo>
                      <a:pt x="0" y="63500"/>
                    </a:moveTo>
                    <a:lnTo>
                      <a:pt x="0" y="0"/>
                    </a:lnTo>
                  </a:path>
                </a:pathLst>
              </a:custGeom>
              <a:ln w="15875" cap="sq">
                <a:solidFill>
                  <a:srgbClr val="000000"/>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Futura PT"/>
                  <a:ea typeface="+mn-ea"/>
                  <a:cs typeface="+mn-cs"/>
                </a:endParaRPr>
              </a:p>
            </p:txBody>
          </p:sp>
          <p:sp>
            <p:nvSpPr>
              <p:cNvPr id="32" name="object 32"/>
              <p:cNvSpPr/>
              <p:nvPr/>
            </p:nvSpPr>
            <p:spPr>
              <a:xfrm>
                <a:off x="8517582" y="4347641"/>
                <a:ext cx="0" cy="63500"/>
              </a:xfrm>
              <a:custGeom>
                <a:avLst/>
                <a:gdLst/>
                <a:ahLst/>
                <a:cxnLst/>
                <a:rect l="l" t="t" r="r" b="b"/>
                <a:pathLst>
                  <a:path h="63500">
                    <a:moveTo>
                      <a:pt x="0" y="63500"/>
                    </a:moveTo>
                    <a:lnTo>
                      <a:pt x="0" y="0"/>
                    </a:lnTo>
                  </a:path>
                </a:pathLst>
              </a:custGeom>
              <a:ln w="15875" cap="sq">
                <a:solidFill>
                  <a:srgbClr val="000000"/>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Futura PT"/>
                  <a:ea typeface="+mn-ea"/>
                  <a:cs typeface="+mn-cs"/>
                </a:endParaRPr>
              </a:p>
            </p:txBody>
          </p:sp>
          <p:sp>
            <p:nvSpPr>
              <p:cNvPr id="36" name="object 36"/>
              <p:cNvSpPr/>
              <p:nvPr/>
            </p:nvSpPr>
            <p:spPr>
              <a:xfrm>
                <a:off x="5622426" y="3299452"/>
                <a:ext cx="2896235" cy="1050925"/>
              </a:xfrm>
              <a:custGeom>
                <a:avLst/>
                <a:gdLst/>
                <a:ahLst/>
                <a:cxnLst/>
                <a:rect l="l" t="t" r="r" b="b"/>
                <a:pathLst>
                  <a:path w="2896234" h="1050925">
                    <a:moveTo>
                      <a:pt x="2896222" y="1050861"/>
                    </a:moveTo>
                    <a:lnTo>
                      <a:pt x="0" y="1050861"/>
                    </a:lnTo>
                    <a:lnTo>
                      <a:pt x="0" y="0"/>
                    </a:lnTo>
                  </a:path>
                </a:pathLst>
              </a:custGeom>
              <a:ln w="15875" cap="sq">
                <a:solidFill>
                  <a:srgbClr val="000000"/>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Futura PT"/>
                  <a:ea typeface="+mn-ea"/>
                  <a:cs typeface="+mn-cs"/>
                </a:endParaRPr>
              </a:p>
            </p:txBody>
          </p:sp>
        </p:grpSp>
        <p:sp>
          <p:nvSpPr>
            <p:cNvPr id="37" name="object 37"/>
            <p:cNvSpPr txBox="1"/>
            <p:nvPr/>
          </p:nvSpPr>
          <p:spPr>
            <a:xfrm>
              <a:off x="4457700" y="2675081"/>
              <a:ext cx="3896995" cy="1526380"/>
            </a:xfrm>
            <a:prstGeom prst="rect">
              <a:avLst/>
            </a:prstGeom>
          </p:spPr>
          <p:txBody>
            <a:bodyPr vert="horz" wrap="square" lIns="0" tIns="27305" rIns="0" bIns="0" rtlCol="0">
              <a:spAutoFit/>
            </a:bodyPr>
            <a:lstStyle/>
            <a:p>
              <a:pPr marL="12700" marR="0" lvl="0" indent="0" algn="l" defTabSz="914400" rtl="0" eaLnBrk="1" fontAlgn="auto" latinLnBrk="0" hangingPunct="1">
                <a:lnSpc>
                  <a:spcPct val="100000"/>
                </a:lnSpc>
                <a:spcBef>
                  <a:spcPts val="215"/>
                </a:spcBef>
                <a:spcAft>
                  <a:spcPts val="0"/>
                </a:spcAft>
                <a:buClrTx/>
                <a:buSzTx/>
                <a:buFontTx/>
                <a:buNone/>
                <a:tabLst/>
                <a:defRPr/>
              </a:pPr>
              <a:r>
                <a:rPr kumimoji="0" sz="1600" b="0" i="0" u="none" strike="noStrike" kern="1200" cap="none" spc="-5" normalizeH="0" baseline="0" noProof="0" dirty="0">
                  <a:ln>
                    <a:noFill/>
                  </a:ln>
                  <a:solidFill>
                    <a:srgbClr val="8D3B70"/>
                  </a:solidFill>
                  <a:effectLst/>
                  <a:uLnTx/>
                  <a:uFillTx/>
                  <a:latin typeface="FuturaPT-Demi"/>
                  <a:ea typeface="+mn-ea"/>
                  <a:cs typeface="FuturaPT-Demi"/>
                </a:rPr>
                <a:t>Employment</a:t>
              </a:r>
              <a:endParaRPr kumimoji="0" sz="1600" b="0" i="0" u="none" strike="noStrike" kern="1200" cap="none" spc="0" normalizeH="0" baseline="0" noProof="0" dirty="0">
                <a:ln>
                  <a:noFill/>
                </a:ln>
                <a:solidFill>
                  <a:srgbClr val="8D3B70"/>
                </a:solidFill>
                <a:effectLst/>
                <a:uLnTx/>
                <a:uFillTx/>
                <a:latin typeface="FuturaPT-Demi"/>
                <a:ea typeface="+mn-ea"/>
                <a:cs typeface="FuturaPT-Demi"/>
              </a:endParaRPr>
            </a:p>
            <a:p>
              <a:pPr marL="12700" marR="0" lvl="0" indent="0" algn="l" defTabSz="914400" rtl="0" eaLnBrk="1" fontAlgn="auto" latinLnBrk="0" hangingPunct="1">
                <a:lnSpc>
                  <a:spcPct val="100000"/>
                </a:lnSpc>
                <a:spcBef>
                  <a:spcPts val="80"/>
                </a:spcBef>
                <a:spcAft>
                  <a:spcPts val="0"/>
                </a:spcAft>
                <a:buClrTx/>
                <a:buSzTx/>
                <a:buFontTx/>
                <a:buNone/>
                <a:tabLst/>
                <a:defRPr/>
              </a:pPr>
              <a:r>
                <a:rPr kumimoji="0" sz="1100" b="0" i="0" u="none" strike="noStrike" kern="1200" cap="none" spc="0" normalizeH="0" baseline="0" noProof="0" dirty="0">
                  <a:ln>
                    <a:noFill/>
                  </a:ln>
                  <a:solidFill>
                    <a:prstClr val="black"/>
                  </a:solidFill>
                  <a:effectLst/>
                  <a:uLnTx/>
                  <a:uFillTx/>
                  <a:latin typeface="FuturaPT-Book"/>
                  <a:ea typeface="+mn-ea"/>
                  <a:cs typeface="FuturaPT-Book"/>
                </a:rPr>
                <a:t>Before-after </a:t>
              </a:r>
              <a:r>
                <a:rPr kumimoji="0" sz="1100" b="0" i="0" u="none" strike="noStrike" kern="1200" cap="none" spc="-5" normalizeH="0" baseline="0" noProof="0" dirty="0">
                  <a:ln>
                    <a:noFill/>
                  </a:ln>
                  <a:solidFill>
                    <a:prstClr val="black"/>
                  </a:solidFill>
                  <a:effectLst/>
                  <a:uLnTx/>
                  <a:uFillTx/>
                  <a:latin typeface="FuturaPT-Book"/>
                  <a:ea typeface="+mn-ea"/>
                  <a:cs typeface="FuturaPT-Book"/>
                </a:rPr>
                <a:t>difference </a:t>
              </a:r>
              <a:r>
                <a:rPr kumimoji="0" sz="1100" b="0" i="0" u="none" strike="noStrike" kern="1200" cap="none" spc="0" normalizeH="0" baseline="0" noProof="0" dirty="0">
                  <a:ln>
                    <a:noFill/>
                  </a:ln>
                  <a:solidFill>
                    <a:prstClr val="black"/>
                  </a:solidFill>
                  <a:effectLst/>
                  <a:uLnTx/>
                  <a:uFillTx/>
                  <a:latin typeface="FuturaPT-Book"/>
                  <a:ea typeface="+mn-ea"/>
                  <a:cs typeface="FuturaPT-Book"/>
                </a:rPr>
                <a:t>for firms switching </a:t>
              </a:r>
              <a:r>
                <a:rPr kumimoji="0" sz="1100" b="0" i="0" u="none" strike="noStrike" kern="1200" cap="none" spc="-10" normalizeH="0" baseline="0" noProof="0" dirty="0">
                  <a:ln>
                    <a:noFill/>
                  </a:ln>
                  <a:solidFill>
                    <a:prstClr val="black"/>
                  </a:solidFill>
                  <a:effectLst/>
                  <a:uLnTx/>
                  <a:uFillTx/>
                  <a:latin typeface="FuturaPT-Book"/>
                  <a:ea typeface="+mn-ea"/>
                  <a:cs typeface="FuturaPT-Book"/>
                </a:rPr>
                <a:t>from </a:t>
              </a:r>
              <a:r>
                <a:rPr kumimoji="0" sz="1100" b="0" i="0" u="none" strike="noStrike" kern="1200" cap="none" spc="0" normalizeH="0" baseline="0" noProof="0" dirty="0">
                  <a:ln>
                    <a:noFill/>
                  </a:ln>
                  <a:solidFill>
                    <a:prstClr val="black"/>
                  </a:solidFill>
                  <a:effectLst/>
                  <a:uLnTx/>
                  <a:uFillTx/>
                  <a:latin typeface="FuturaPT-Book"/>
                  <a:ea typeface="+mn-ea"/>
                  <a:cs typeface="FuturaPT-Book"/>
                </a:rPr>
                <a:t>not </a:t>
              </a:r>
              <a:r>
                <a:rPr kumimoji="0" sz="1100" b="0" i="0" u="none" strike="noStrike" kern="1200" cap="none" spc="-10" normalizeH="0" baseline="0" noProof="0" dirty="0">
                  <a:ln>
                    <a:noFill/>
                  </a:ln>
                  <a:solidFill>
                    <a:prstClr val="black"/>
                  </a:solidFill>
                  <a:effectLst/>
                  <a:uLnTx/>
                  <a:uFillTx/>
                  <a:latin typeface="FuturaPT-Book"/>
                  <a:ea typeface="+mn-ea"/>
                  <a:cs typeface="FuturaPT-Book"/>
                </a:rPr>
                <a:t>trading </a:t>
              </a:r>
              <a:r>
                <a:rPr kumimoji="0" sz="1100" b="0" i="0" u="none" strike="noStrike" kern="1200" cap="none" spc="0" normalizeH="0" baseline="0" noProof="0" dirty="0">
                  <a:ln>
                    <a:noFill/>
                  </a:ln>
                  <a:solidFill>
                    <a:prstClr val="black"/>
                  </a:solidFill>
                  <a:effectLst/>
                  <a:uLnTx/>
                  <a:uFillTx/>
                  <a:latin typeface="FuturaPT-Book"/>
                  <a:ea typeface="+mn-ea"/>
                  <a:cs typeface="FuturaPT-Book"/>
                </a:rPr>
                <a:t>to </a:t>
              </a:r>
              <a:r>
                <a:rPr kumimoji="0" sz="1100" b="0" i="0" u="none" strike="noStrike" kern="1200" cap="none" spc="-10" normalizeH="0" baseline="0" noProof="0" dirty="0">
                  <a:ln>
                    <a:noFill/>
                  </a:ln>
                  <a:solidFill>
                    <a:prstClr val="black"/>
                  </a:solidFill>
                  <a:effectLst/>
                  <a:uLnTx/>
                  <a:uFillTx/>
                  <a:latin typeface="FuturaPT-Book"/>
                  <a:ea typeface="+mn-ea"/>
                  <a:cs typeface="FuturaPT-Book"/>
                </a:rPr>
                <a:t>trading</a:t>
              </a:r>
              <a:r>
                <a:rPr kumimoji="0" sz="1100" b="0" i="0" u="none" strike="noStrike" kern="1200" cap="none" spc="75" normalizeH="0" baseline="0" noProof="0" dirty="0">
                  <a:ln>
                    <a:noFill/>
                  </a:ln>
                  <a:solidFill>
                    <a:prstClr val="black"/>
                  </a:solidFill>
                  <a:effectLst/>
                  <a:uLnTx/>
                  <a:uFillTx/>
                  <a:latin typeface="FuturaPT-Book"/>
                  <a:ea typeface="+mn-ea"/>
                  <a:cs typeface="FuturaPT-Book"/>
                </a:rPr>
                <a:t> </a:t>
              </a:r>
              <a:r>
                <a:rPr kumimoji="0" sz="1100" b="0" i="0" u="none" strike="noStrike" kern="1200" cap="none" spc="0" normalizeH="0" baseline="0" noProof="0" dirty="0">
                  <a:ln>
                    <a:noFill/>
                  </a:ln>
                  <a:solidFill>
                    <a:prstClr val="black"/>
                  </a:solidFill>
                  <a:effectLst/>
                  <a:uLnTx/>
                  <a:uFillTx/>
                  <a:latin typeface="FuturaPT-Book"/>
                  <a:ea typeface="+mn-ea"/>
                  <a:cs typeface="FuturaPT-Book"/>
                </a:rPr>
                <a:t>(%)</a:t>
              </a:r>
            </a:p>
            <a:p>
              <a:pPr marL="0" marR="0" lvl="0" indent="0" algn="l" defTabSz="914400" rtl="0" eaLnBrk="1" fontAlgn="auto" latinLnBrk="0" hangingPunct="1">
                <a:lnSpc>
                  <a:spcPct val="100000"/>
                </a:lnSpc>
                <a:spcBef>
                  <a:spcPts val="40"/>
                </a:spcBef>
                <a:spcAft>
                  <a:spcPts val="0"/>
                </a:spcAft>
                <a:buClrTx/>
                <a:buSzTx/>
                <a:buFontTx/>
                <a:buNone/>
                <a:tabLst/>
                <a:defRPr/>
              </a:pPr>
              <a:endParaRPr kumimoji="0" sz="1450" b="0" i="0" u="none" strike="noStrike" kern="1200" cap="none" spc="0" normalizeH="0" baseline="0" noProof="0" dirty="0">
                <a:ln>
                  <a:noFill/>
                </a:ln>
                <a:solidFill>
                  <a:prstClr val="black"/>
                </a:solidFill>
                <a:effectLst/>
                <a:uLnTx/>
                <a:uFillTx/>
                <a:latin typeface="FuturaPT-Book"/>
                <a:ea typeface="+mn-ea"/>
                <a:cs typeface="FuturaPT-Book"/>
              </a:endParaRPr>
            </a:p>
            <a:p>
              <a:pPr marL="12700" marR="0" lvl="0" indent="0" algn="l" defTabSz="914400" rtl="0" eaLnBrk="1" fontAlgn="auto" latinLnBrk="0" hangingPunct="1">
                <a:lnSpc>
                  <a:spcPct val="100000"/>
                </a:lnSpc>
                <a:spcBef>
                  <a:spcPts val="0"/>
                </a:spcBef>
                <a:spcAft>
                  <a:spcPts val="0"/>
                </a:spcAft>
                <a:buClrTx/>
                <a:buSzTx/>
                <a:buFontTx/>
                <a:buNone/>
                <a:tabLst/>
                <a:defRPr/>
              </a:pPr>
              <a:r>
                <a:rPr kumimoji="0" sz="1100" b="0" i="0" u="none" strike="noStrike" kern="1200" cap="none" spc="0" normalizeH="0" baseline="0" noProof="0" dirty="0">
                  <a:ln>
                    <a:noFill/>
                  </a:ln>
                  <a:solidFill>
                    <a:prstClr val="black"/>
                  </a:solidFill>
                  <a:effectLst/>
                  <a:uLnTx/>
                  <a:uFillTx/>
                  <a:latin typeface="FuturaStd-Book"/>
                  <a:ea typeface="+mn-ea"/>
                  <a:cs typeface="FuturaStd-Book"/>
                </a:rPr>
                <a:t>Export and</a:t>
              </a:r>
              <a:r>
                <a:rPr kumimoji="0" sz="1100" b="0" i="0" u="none" strike="noStrike" kern="1200" cap="none" spc="-100" normalizeH="0" baseline="0" noProof="0" dirty="0">
                  <a:ln>
                    <a:noFill/>
                  </a:ln>
                  <a:solidFill>
                    <a:prstClr val="black"/>
                  </a:solidFill>
                  <a:effectLst/>
                  <a:uLnTx/>
                  <a:uFillTx/>
                  <a:latin typeface="FuturaStd-Book"/>
                  <a:ea typeface="+mn-ea"/>
                  <a:cs typeface="FuturaStd-Book"/>
                </a:rPr>
                <a:t> </a:t>
              </a:r>
              <a:r>
                <a:rPr kumimoji="0" sz="1100" b="0" i="0" u="none" strike="noStrike" kern="1200" cap="none" spc="0" normalizeH="0" baseline="0" noProof="0" dirty="0">
                  <a:ln>
                    <a:noFill/>
                  </a:ln>
                  <a:solidFill>
                    <a:prstClr val="black"/>
                  </a:solidFill>
                  <a:effectLst/>
                  <a:uLnTx/>
                  <a:uFillTx/>
                  <a:latin typeface="FuturaStd-Book"/>
                  <a:ea typeface="+mn-ea"/>
                  <a:cs typeface="FuturaStd-Book"/>
                </a:rPr>
                <a:t>import</a:t>
              </a:r>
            </a:p>
            <a:p>
              <a:pPr marL="424180" marR="2787650" lvl="0" indent="-3810" algn="l" defTabSz="914400" rtl="0" eaLnBrk="1" fontAlgn="auto" latinLnBrk="0" hangingPunct="1">
                <a:lnSpc>
                  <a:spcPct val="215700"/>
                </a:lnSpc>
                <a:spcBef>
                  <a:spcPts val="0"/>
                </a:spcBef>
                <a:spcAft>
                  <a:spcPts val="0"/>
                </a:spcAft>
                <a:buClrTx/>
                <a:buSzTx/>
                <a:buFontTx/>
                <a:buNone/>
                <a:tabLst/>
                <a:defRPr/>
              </a:pPr>
              <a:r>
                <a:rPr kumimoji="0" sz="1100" b="0" i="0" u="none" strike="noStrike" kern="1200" cap="none" spc="0" normalizeH="0" baseline="0" noProof="0" dirty="0">
                  <a:ln>
                    <a:noFill/>
                  </a:ln>
                  <a:solidFill>
                    <a:prstClr val="black"/>
                  </a:solidFill>
                  <a:effectLst/>
                  <a:uLnTx/>
                  <a:uFillTx/>
                  <a:latin typeface="FuturaStd-Book"/>
                  <a:ea typeface="+mn-ea"/>
                  <a:cs typeface="FuturaStd-Book"/>
                </a:rPr>
                <a:t>Export</a:t>
              </a:r>
              <a:r>
                <a:rPr kumimoji="0" sz="1100" b="0" i="0" u="none" strike="noStrike" kern="1200" cap="none" spc="-95" normalizeH="0" baseline="0" noProof="0" dirty="0">
                  <a:ln>
                    <a:noFill/>
                  </a:ln>
                  <a:solidFill>
                    <a:prstClr val="black"/>
                  </a:solidFill>
                  <a:effectLst/>
                  <a:uLnTx/>
                  <a:uFillTx/>
                  <a:latin typeface="FuturaStd-Book"/>
                  <a:ea typeface="+mn-ea"/>
                  <a:cs typeface="FuturaStd-Book"/>
                </a:rPr>
                <a:t> </a:t>
              </a:r>
              <a:r>
                <a:rPr kumimoji="0" sz="1100" b="0" i="0" u="none" strike="noStrike" kern="1200" cap="none" spc="0" normalizeH="0" baseline="0" noProof="0" dirty="0">
                  <a:ln>
                    <a:noFill/>
                  </a:ln>
                  <a:solidFill>
                    <a:prstClr val="black"/>
                  </a:solidFill>
                  <a:effectLst/>
                  <a:uLnTx/>
                  <a:uFillTx/>
                  <a:latin typeface="FuturaStd-Book"/>
                  <a:ea typeface="+mn-ea"/>
                  <a:cs typeface="FuturaStd-Book"/>
                </a:rPr>
                <a:t>only  Import</a:t>
              </a:r>
              <a:r>
                <a:rPr kumimoji="0" sz="1100" b="0" i="0" u="none" strike="noStrike" kern="1200" cap="none" spc="-100" normalizeH="0" baseline="0" noProof="0" dirty="0">
                  <a:ln>
                    <a:noFill/>
                  </a:ln>
                  <a:solidFill>
                    <a:prstClr val="black"/>
                  </a:solidFill>
                  <a:effectLst/>
                  <a:uLnTx/>
                  <a:uFillTx/>
                  <a:latin typeface="FuturaStd-Book"/>
                  <a:ea typeface="+mn-ea"/>
                  <a:cs typeface="FuturaStd-Book"/>
                </a:rPr>
                <a:t> </a:t>
              </a:r>
              <a:r>
                <a:rPr kumimoji="0" sz="1100" b="0" i="0" u="none" strike="noStrike" kern="1200" cap="none" spc="0" normalizeH="0" baseline="0" noProof="0" dirty="0">
                  <a:ln>
                    <a:noFill/>
                  </a:ln>
                  <a:solidFill>
                    <a:prstClr val="black"/>
                  </a:solidFill>
                  <a:effectLst/>
                  <a:uLnTx/>
                  <a:uFillTx/>
                  <a:latin typeface="FuturaStd-Book"/>
                  <a:ea typeface="+mn-ea"/>
                  <a:cs typeface="FuturaStd-Book"/>
                </a:rPr>
                <a:t>only</a:t>
              </a:r>
            </a:p>
          </p:txBody>
        </p:sp>
      </p:grpSp>
      <p:sp>
        <p:nvSpPr>
          <p:cNvPr id="52" name="Slide Number Placeholder 51">
            <a:extLst>
              <a:ext uri="{FF2B5EF4-FFF2-40B4-BE49-F238E27FC236}">
                <a16:creationId xmlns:a16="http://schemas.microsoft.com/office/drawing/2014/main" id="{75EEFF1F-CFDC-4180-8470-E0D6A80E1417}"/>
              </a:ext>
            </a:extLst>
          </p:cNvPr>
          <p:cNvSpPr>
            <a:spLocks noGrp="1"/>
          </p:cNvSpPr>
          <p:nvPr>
            <p:ph type="sldNum" sz="quarter" idx="7"/>
          </p:nvPr>
        </p:nvSpPr>
        <p:spPr/>
        <p:txBody>
          <a:bodyPr/>
          <a:lstStyle/>
          <a:p>
            <a:pPr marL="38100" marR="0" lvl="0" indent="0" algn="l" defTabSz="914400" rtl="0" eaLnBrk="1" fontAlgn="auto" latinLnBrk="0" hangingPunct="1">
              <a:lnSpc>
                <a:spcPct val="100000"/>
              </a:lnSpc>
              <a:spcBef>
                <a:spcPts val="65"/>
              </a:spcBef>
              <a:spcAft>
                <a:spcPts val="0"/>
              </a:spcAft>
              <a:buClrTx/>
              <a:buSzTx/>
              <a:buFontTx/>
              <a:buNone/>
              <a:tabLst/>
              <a:defRPr/>
            </a:pPr>
            <a:fld id="{81D60167-4931-47E6-BA6A-407CBD079E47}" type="slidenum">
              <a:rPr kumimoji="0" lang="en-US" sz="800" b="0" i="0" u="none" strike="noStrike" kern="1200" cap="none" spc="0" normalizeH="0" baseline="0" noProof="0" smtClean="0">
                <a:ln>
                  <a:noFill/>
                </a:ln>
                <a:solidFill>
                  <a:prstClr val="black"/>
                </a:solidFill>
                <a:effectLst/>
                <a:uLnTx/>
                <a:uFillTx/>
                <a:latin typeface="FuturaPT-Demi"/>
                <a:ea typeface="+mn-ea"/>
                <a:cs typeface="FuturaPT-Demi"/>
              </a:rPr>
              <a:pPr marL="38100" marR="0" lvl="0" indent="0" algn="l" defTabSz="914400" rtl="0" eaLnBrk="1" fontAlgn="auto" latinLnBrk="0" hangingPunct="1">
                <a:lnSpc>
                  <a:spcPct val="100000"/>
                </a:lnSpc>
                <a:spcBef>
                  <a:spcPts val="65"/>
                </a:spcBef>
                <a:spcAft>
                  <a:spcPts val="0"/>
                </a:spcAft>
                <a:buClrTx/>
                <a:buSzTx/>
                <a:buFontTx/>
                <a:buNone/>
                <a:tabLst/>
                <a:defRPr/>
              </a:pPr>
              <a:t>9</a:t>
            </a:fld>
            <a:r>
              <a:rPr kumimoji="0" lang="en-US" sz="800" b="1" i="0" u="none" strike="noStrike" kern="1200" cap="none" spc="0" normalizeH="0" baseline="0" noProof="0">
                <a:ln>
                  <a:noFill/>
                </a:ln>
                <a:solidFill>
                  <a:prstClr val="black"/>
                </a:solidFill>
                <a:effectLst/>
                <a:uLnTx/>
                <a:uFillTx/>
                <a:latin typeface="FuturaPT-Demi"/>
                <a:ea typeface="+mn-ea"/>
                <a:cs typeface="FuturaPT-Demi"/>
              </a:rPr>
              <a:t>  </a:t>
            </a:r>
            <a:r>
              <a:rPr kumimoji="0" lang="en-US" sz="800" b="0" i="0" u="none" strike="noStrike" kern="1200" cap="none" spc="0" normalizeH="0" baseline="0" noProof="0">
                <a:ln>
                  <a:noFill/>
                </a:ln>
                <a:solidFill>
                  <a:prstClr val="black"/>
                </a:solidFill>
                <a:effectLst/>
                <a:uLnTx/>
                <a:uFillTx/>
                <a:latin typeface="FuturaPT-Light"/>
                <a:ea typeface="+mn-ea"/>
              </a:rPr>
              <a:t>|  </a:t>
            </a:r>
            <a:r>
              <a:rPr kumimoji="0" lang="en-US" sz="800" b="0" i="0" u="none" strike="noStrike" kern="1200" cap="none" spc="-10" normalizeH="0" baseline="0" noProof="0">
                <a:ln>
                  <a:noFill/>
                </a:ln>
                <a:solidFill>
                  <a:prstClr val="black"/>
                </a:solidFill>
                <a:effectLst/>
                <a:uLnTx/>
                <a:uFillTx/>
                <a:latin typeface="FuturaPT-Light"/>
                <a:ea typeface="+mn-ea"/>
              </a:rPr>
              <a:t>World </a:t>
            </a:r>
            <a:r>
              <a:rPr kumimoji="0" lang="en-US" sz="800" b="0" i="0" u="none" strike="noStrike" kern="1200" cap="none" spc="-5" normalizeH="0" baseline="0" noProof="0">
                <a:ln>
                  <a:noFill/>
                </a:ln>
                <a:solidFill>
                  <a:prstClr val="black"/>
                </a:solidFill>
                <a:effectLst/>
                <a:uLnTx/>
                <a:uFillTx/>
                <a:latin typeface="FuturaPT-Light"/>
                <a:ea typeface="+mn-ea"/>
              </a:rPr>
              <a:t>Development </a:t>
            </a:r>
            <a:r>
              <a:rPr kumimoji="0" lang="en-US" sz="800" b="0" i="0" u="none" strike="noStrike" kern="1200" cap="none" spc="-10" normalizeH="0" baseline="0" noProof="0">
                <a:ln>
                  <a:noFill/>
                </a:ln>
                <a:solidFill>
                  <a:prstClr val="black"/>
                </a:solidFill>
                <a:effectLst/>
                <a:uLnTx/>
                <a:uFillTx/>
                <a:latin typeface="FuturaPT-Light"/>
                <a:ea typeface="+mn-ea"/>
              </a:rPr>
              <a:t>Report</a:t>
            </a:r>
            <a:r>
              <a:rPr kumimoji="0" lang="en-US" sz="800" b="0" i="0" u="none" strike="noStrike" kern="1200" cap="none" spc="80" normalizeH="0" baseline="0" noProof="0">
                <a:ln>
                  <a:noFill/>
                </a:ln>
                <a:solidFill>
                  <a:prstClr val="black"/>
                </a:solidFill>
                <a:effectLst/>
                <a:uLnTx/>
                <a:uFillTx/>
                <a:latin typeface="FuturaPT-Light"/>
                <a:ea typeface="+mn-ea"/>
              </a:rPr>
              <a:t> </a:t>
            </a:r>
            <a:r>
              <a:rPr kumimoji="0" lang="en-US" sz="800" b="0" i="0" u="none" strike="noStrike" kern="1200" cap="none" spc="-10" normalizeH="0" baseline="0" noProof="0">
                <a:ln>
                  <a:noFill/>
                </a:ln>
                <a:solidFill>
                  <a:prstClr val="black"/>
                </a:solidFill>
                <a:effectLst/>
                <a:uLnTx/>
                <a:uFillTx/>
                <a:latin typeface="FuturaPT-Light"/>
                <a:ea typeface="+mn-ea"/>
              </a:rPr>
              <a:t>2020</a:t>
            </a:r>
            <a:endParaRPr kumimoji="0" lang="en-US" sz="800" b="0" i="0" u="none" strike="noStrike" kern="1200" cap="none" spc="-10" normalizeH="0" baseline="0" noProof="0" dirty="0">
              <a:ln>
                <a:noFill/>
              </a:ln>
              <a:solidFill>
                <a:prstClr val="black"/>
              </a:solidFill>
              <a:effectLst/>
              <a:uLnTx/>
              <a:uFillTx/>
              <a:latin typeface="FuturaPT-Light"/>
              <a:ea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3"/>
                                        </p:tgtEl>
                                        <p:attrNameLst>
                                          <p:attrName>style.visibility</p:attrName>
                                        </p:attrNameLst>
                                      </p:cBhvr>
                                      <p:to>
                                        <p:strVal val="visible"/>
                                      </p:to>
                                    </p:set>
                                  </p:childTnLst>
                                </p:cTn>
                              </p:par>
                              <p:par>
                                <p:cTn id="7" presetID="2" presetClass="exit" presetSubtype="2" fill="hold" grpId="0" nodeType="withEffect">
                                  <p:stCondLst>
                                    <p:cond delay="0"/>
                                  </p:stCondLst>
                                  <p:childTnLst>
                                    <p:anim calcmode="lin" valueType="num">
                                      <p:cBhvr additive="base">
                                        <p:cTn id="8" dur="1500"/>
                                        <p:tgtEl>
                                          <p:spTgt spid="47"/>
                                        </p:tgtEl>
                                        <p:attrNameLst>
                                          <p:attrName>ppt_x</p:attrName>
                                        </p:attrNameLst>
                                      </p:cBhvr>
                                      <p:tavLst>
                                        <p:tav tm="0">
                                          <p:val>
                                            <p:strVal val="ppt_x"/>
                                          </p:val>
                                        </p:tav>
                                        <p:tav tm="100000">
                                          <p:val>
                                            <p:strVal val="1+ppt_w/2"/>
                                          </p:val>
                                        </p:tav>
                                      </p:tavLst>
                                    </p:anim>
                                    <p:anim calcmode="lin" valueType="num">
                                      <p:cBhvr additive="base">
                                        <p:cTn id="9" dur="1500"/>
                                        <p:tgtEl>
                                          <p:spTgt spid="47"/>
                                        </p:tgtEl>
                                        <p:attrNameLst>
                                          <p:attrName>ppt_y</p:attrName>
                                        </p:attrNameLst>
                                      </p:cBhvr>
                                      <p:tavLst>
                                        <p:tav tm="0">
                                          <p:val>
                                            <p:strVal val="ppt_y"/>
                                          </p:val>
                                        </p:tav>
                                        <p:tav tm="100000">
                                          <p:val>
                                            <p:strVal val="ppt_y"/>
                                          </p:val>
                                        </p:tav>
                                      </p:tavLst>
                                    </p:anim>
                                    <p:set>
                                      <p:cBhvr>
                                        <p:cTn id="10" dur="1" fill="hold">
                                          <p:stCondLst>
                                            <p:cond delay="1499"/>
                                          </p:stCondLst>
                                        </p:cTn>
                                        <p:tgtEl>
                                          <p:spTgt spid="47"/>
                                        </p:tgtEl>
                                        <p:attrNameLst>
                                          <p:attrName>style.visibility</p:attrName>
                                        </p:attrNameLst>
                                      </p:cBhvr>
                                      <p:to>
                                        <p:strVal val="hidden"/>
                                      </p:to>
                                    </p:set>
                                  </p:childTnLst>
                                </p:cTn>
                              </p:par>
                              <p:par>
                                <p:cTn id="11" presetID="1" presetClass="entr" presetSubtype="0" fill="hold" nodeType="withEffect">
                                  <p:stCondLst>
                                    <p:cond delay="0"/>
                                  </p:stCondLst>
                                  <p:childTnLst>
                                    <p:set>
                                      <p:cBhvr>
                                        <p:cTn id="12" dur="1" fill="hold">
                                          <p:stCondLst>
                                            <p:cond delay="0"/>
                                          </p:stCondLst>
                                        </p:cTn>
                                        <p:tgtEl>
                                          <p:spTgt spid="46"/>
                                        </p:tgtEl>
                                        <p:attrNameLst>
                                          <p:attrName>style.visibility</p:attrName>
                                        </p:attrNameLst>
                                      </p:cBhvr>
                                      <p:to>
                                        <p:strVal val="visible"/>
                                      </p:to>
                                    </p:set>
                                  </p:childTnLst>
                                </p:cTn>
                              </p:par>
                              <p:par>
                                <p:cTn id="13" presetID="2" presetClass="exit" presetSubtype="2" fill="hold" grpId="0" nodeType="withEffect">
                                  <p:stCondLst>
                                    <p:cond delay="0"/>
                                  </p:stCondLst>
                                  <p:childTnLst>
                                    <p:anim calcmode="lin" valueType="num">
                                      <p:cBhvr additive="base">
                                        <p:cTn id="14" dur="1500"/>
                                        <p:tgtEl>
                                          <p:spTgt spid="48"/>
                                        </p:tgtEl>
                                        <p:attrNameLst>
                                          <p:attrName>ppt_x</p:attrName>
                                        </p:attrNameLst>
                                      </p:cBhvr>
                                      <p:tavLst>
                                        <p:tav tm="0">
                                          <p:val>
                                            <p:strVal val="ppt_x"/>
                                          </p:val>
                                        </p:tav>
                                        <p:tav tm="100000">
                                          <p:val>
                                            <p:strVal val="1+ppt_w/2"/>
                                          </p:val>
                                        </p:tav>
                                      </p:tavLst>
                                    </p:anim>
                                    <p:anim calcmode="lin" valueType="num">
                                      <p:cBhvr additive="base">
                                        <p:cTn id="15" dur="1500"/>
                                        <p:tgtEl>
                                          <p:spTgt spid="48"/>
                                        </p:tgtEl>
                                        <p:attrNameLst>
                                          <p:attrName>ppt_y</p:attrName>
                                        </p:attrNameLst>
                                      </p:cBhvr>
                                      <p:tavLst>
                                        <p:tav tm="0">
                                          <p:val>
                                            <p:strVal val="ppt_y"/>
                                          </p:val>
                                        </p:tav>
                                        <p:tav tm="100000">
                                          <p:val>
                                            <p:strVal val="ppt_y"/>
                                          </p:val>
                                        </p:tav>
                                      </p:tavLst>
                                    </p:anim>
                                    <p:set>
                                      <p:cBhvr>
                                        <p:cTn id="16" dur="1" fill="hold">
                                          <p:stCondLst>
                                            <p:cond delay="1499"/>
                                          </p:stCondLst>
                                        </p:cTn>
                                        <p:tgtEl>
                                          <p:spTgt spid="4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animBg="1"/>
      <p:bldP spid="47" grpId="0"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4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5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1D9A78"/>
      </a:accent1>
      <a:accent2>
        <a:srgbClr val="8BC145"/>
      </a:accent2>
      <a:accent3>
        <a:srgbClr val="36AFCE"/>
      </a:accent3>
      <a:accent4>
        <a:srgbClr val="1D6FA9"/>
      </a:accent4>
      <a:accent5>
        <a:srgbClr val="B74919"/>
      </a:accent5>
      <a:accent6>
        <a:srgbClr val="F19D19"/>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AE6F2518-B084-4896-AF52-66CC2144AA26}"/>
    </a:ext>
  </a:extLst>
</a:theme>
</file>

<file path=ppt/theme/theme6.xml><?xml version="1.0" encoding="utf-8"?>
<a:theme xmlns:a="http://schemas.openxmlformats.org/drawingml/2006/main" name="6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WDR 2020">
      <a:majorFont>
        <a:latin typeface="Futura PT Bold"/>
        <a:ea typeface=""/>
        <a:cs typeface=""/>
      </a:majorFont>
      <a:minorFont>
        <a:latin typeface="Futura P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7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FD604C3B73AE9943B737720A48E3AF7C" ma:contentTypeVersion="13" ma:contentTypeDescription="Create a new document." ma:contentTypeScope="" ma:versionID="6a13a67fdad77ec2e9a90b82413af0ca">
  <xsd:schema xmlns:xsd="http://www.w3.org/2001/XMLSchema" xmlns:xs="http://www.w3.org/2001/XMLSchema" xmlns:p="http://schemas.microsoft.com/office/2006/metadata/properties" xmlns:ns3="60c75bb3-2e3f-4394-b4f4-3e2677e21dfa" xmlns:ns4="9c83b91e-5ffe-420f-9ed1-9dac5903eaec" targetNamespace="http://schemas.microsoft.com/office/2006/metadata/properties" ma:root="true" ma:fieldsID="ddcc975163e6cea4bdaa52b5c61f74dd" ns3:_="" ns4:_="">
    <xsd:import namespace="60c75bb3-2e3f-4394-b4f4-3e2677e21dfa"/>
    <xsd:import namespace="9c83b91e-5ffe-420f-9ed1-9dac5903eaec"/>
    <xsd:element name="properties">
      <xsd:complexType>
        <xsd:sequence>
          <xsd:element name="documentManagement">
            <xsd:complexType>
              <xsd:all>
                <xsd:element ref="ns3:SharedWithUsers" minOccurs="0"/>
                <xsd:element ref="ns3:SharingHintHash" minOccurs="0"/>
                <xsd:element ref="ns3:SharedWithDetails" minOccurs="0"/>
                <xsd:element ref="ns4:MediaServiceMetadata" minOccurs="0"/>
                <xsd:element ref="ns4:MediaServiceFastMetadata" minOccurs="0"/>
                <xsd:element ref="ns4:MediaServiceAutoTags" minOccurs="0"/>
                <xsd:element ref="ns4:MediaServiceOCR" minOccurs="0"/>
                <xsd:element ref="ns4:MediaServiceGenerationTime" minOccurs="0"/>
                <xsd:element ref="ns4:MediaServiceEventHashCode" minOccurs="0"/>
                <xsd:element ref="ns4:MediaServiceDateTaken" minOccurs="0"/>
                <xsd:element ref="ns4:MediaServiceAutoKeyPoints" minOccurs="0"/>
                <xsd:element ref="ns4:MediaServiceKeyPoints" minOccurs="0"/>
                <xsd:element ref="ns4: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0c75bb3-2e3f-4394-b4f4-3e2677e21dfa"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ingHintHash" ma:index="9" nillable="true" ma:displayName="Sharing Hint Hash" ma:hidden="true" ma:internalName="SharingHintHash" ma:readOnly="true">
      <xsd:simpleType>
        <xsd:restriction base="dms:Text"/>
      </xsd:simpleType>
    </xsd:element>
    <xsd:element name="SharedWithDetails" ma:index="10" nillable="true" ma:displayName="Shared With Details" ma:description=""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9c83b91e-5ffe-420f-9ed1-9dac5903eaec" elementFormDefault="qualified">
    <xsd:import namespace="http://schemas.microsoft.com/office/2006/documentManagement/types"/>
    <xsd:import namespace="http://schemas.microsoft.com/office/infopath/2007/PartnerControls"/>
    <xsd:element name="MediaServiceMetadata" ma:index="11" nillable="true" ma:displayName="MediaServiceMetadata" ma:description="" ma:hidden="true" ma:internalName="MediaServiceMetadata" ma:readOnly="true">
      <xsd:simpleType>
        <xsd:restriction base="dms:Note"/>
      </xsd:simpleType>
    </xsd:element>
    <xsd:element name="MediaServiceFastMetadata" ma:index="12" nillable="true" ma:displayName="MediaServiceFastMetadata" ma:description="" ma:hidden="true" ma:internalName="MediaServiceFastMetadata" ma:readOnly="true">
      <xsd:simpleType>
        <xsd:restriction base="dms:Note"/>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DateTaken" ma:index="17" nillable="true" ma:displayName="MediaServiceDateTaken" ma:hidden="true" ma:internalName="MediaServiceDateTaken"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ServiceLocation" ma:index="20" nillable="true" ma:displayName="Location" ma:internalName="MediaServiceLocation"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E5DBDBBA-13C1-4FCA-846A-A80972997DE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0c75bb3-2e3f-4394-b4f4-3e2677e21dfa"/>
    <ds:schemaRef ds:uri="9c83b91e-5ffe-420f-9ed1-9dac5903eae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304A8ED1-AF96-4A55-BD08-E6D0C58C0C0F}">
  <ds:schemaRefs>
    <ds:schemaRef ds:uri="http://schemas.microsoft.com/sharepoint/v3/contenttype/forms"/>
  </ds:schemaRefs>
</ds:datastoreItem>
</file>

<file path=customXml/itemProps3.xml><?xml version="1.0" encoding="utf-8"?>
<ds:datastoreItem xmlns:ds="http://schemas.openxmlformats.org/officeDocument/2006/customXml" ds:itemID="{218C6D61-DF44-42DE-8F04-82DD42518F92}">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
  <TotalTime>5639</TotalTime>
  <Words>7081</Words>
  <Application>Microsoft Office PowerPoint</Application>
  <PresentationFormat>On-screen Show (16:9)</PresentationFormat>
  <Paragraphs>762</Paragraphs>
  <Slides>46</Slides>
  <Notes>35</Notes>
  <HiddenSlides>0</HiddenSlides>
  <MMClips>0</MMClips>
  <ScaleCrop>false</ScaleCrop>
  <HeadingPairs>
    <vt:vector size="6" baseType="variant">
      <vt:variant>
        <vt:lpstr>Fonts Used</vt:lpstr>
      </vt:variant>
      <vt:variant>
        <vt:i4>24</vt:i4>
      </vt:variant>
      <vt:variant>
        <vt:lpstr>Theme</vt:lpstr>
      </vt:variant>
      <vt:variant>
        <vt:i4>7</vt:i4>
      </vt:variant>
      <vt:variant>
        <vt:lpstr>Slide Titles</vt:lpstr>
      </vt:variant>
      <vt:variant>
        <vt:i4>46</vt:i4>
      </vt:variant>
    </vt:vector>
  </HeadingPairs>
  <TitlesOfParts>
    <vt:vector size="77" baseType="lpstr">
      <vt:lpstr>Wingdings</vt:lpstr>
      <vt:lpstr>Open Sans</vt:lpstr>
      <vt:lpstr>Futura PT Demi</vt:lpstr>
      <vt:lpstr>FuturaStd-Heavy</vt:lpstr>
      <vt:lpstr>Andes ExtraLight</vt:lpstr>
      <vt:lpstr>FuturaPT-Light</vt:lpstr>
      <vt:lpstr>FuturaStd-Medium</vt:lpstr>
      <vt:lpstr>Trebuchet MS</vt:lpstr>
      <vt:lpstr>Futura PT Heavy</vt:lpstr>
      <vt:lpstr>Garamond</vt:lpstr>
      <vt:lpstr>FuturaPT-Book</vt:lpstr>
      <vt:lpstr>Futura PT</vt:lpstr>
      <vt:lpstr>FuturaPT-Medium</vt:lpstr>
      <vt:lpstr>FuturaPT-Demi</vt:lpstr>
      <vt:lpstr>FuturaStd-Light</vt:lpstr>
      <vt:lpstr>Open Sans Extrabold</vt:lpstr>
      <vt:lpstr>Calibri Light</vt:lpstr>
      <vt:lpstr>Open Sans Light</vt:lpstr>
      <vt:lpstr>Franklin Gothic Book</vt:lpstr>
      <vt:lpstr>Arial</vt:lpstr>
      <vt:lpstr>Futura PT Bold</vt:lpstr>
      <vt:lpstr>FuturaStd-Book</vt:lpstr>
      <vt:lpstr>Tisa Pro</vt:lpstr>
      <vt:lpstr>Calibri</vt:lpstr>
      <vt:lpstr>Office Theme</vt:lpstr>
      <vt:lpstr>4_Office Theme</vt:lpstr>
      <vt:lpstr>3_Office Theme</vt:lpstr>
      <vt:lpstr>5_Office Theme</vt:lpstr>
      <vt:lpstr>1_Office Theme</vt:lpstr>
      <vt:lpstr>6_Office Theme</vt:lpstr>
      <vt:lpstr>7_Office Theme</vt:lpstr>
      <vt:lpstr>TRADING FOR  DEVELOPMENT IN THE AGE OF GLOBAL VALUE CHAINS</vt:lpstr>
      <vt:lpstr>All countries participate,  but in different ways</vt:lpstr>
      <vt:lpstr>What is a global value chain?</vt:lpstr>
      <vt:lpstr>Framework for GVC–led development</vt:lpstr>
      <vt:lpstr>Since 2008,  GVC expansion has  slowed</vt:lpstr>
      <vt:lpstr>Why care? </vt:lpstr>
      <vt:lpstr>GVC firms are more productive than one-way traders or nontraders</vt:lpstr>
      <vt:lpstr>Incomes grow most when  countries  break into simple  manufacturing </vt:lpstr>
      <vt:lpstr>In Ethiopia,  capital intensity  is higher, but so  is employment  growth</vt:lpstr>
      <vt:lpstr>In Vietnam,  poverty  reduction is greater  where GVC firms are present</vt:lpstr>
      <vt:lpstr>Technologies  are changing production and  distribution</vt:lpstr>
      <vt:lpstr>Increased  adoption of  industrial robots  in the North has promoted imports from the South</vt:lpstr>
      <vt:lpstr>What are the costs of participation?</vt:lpstr>
      <vt:lpstr>Increasing GVC participation is associated with rising markups in developed countries but falling markups in developing countries</vt:lpstr>
      <vt:lpstr>GVCs have  contributed to the declining labor share within countries</vt:lpstr>
      <vt:lpstr>GVCs favor  women’s  employment…  but don’t break glass ceilings</vt:lpstr>
      <vt:lpstr>Raising tax revenue is challenging in today’s globalized world</vt:lpstr>
      <vt:lpstr>Impact of globalization on tax structures makes it harder to tax winners and compensate losers</vt:lpstr>
      <vt:lpstr>GVCs can also be a  mixed blessing for  the environment</vt:lpstr>
      <vt:lpstr>While GVCs are a mixed blessing for the environment production related CO2 emissions drop in most countries </vt:lpstr>
      <vt:lpstr>GVCs are associated with…  more shipping and more waste</vt:lpstr>
      <vt:lpstr>Relational GVCs help alleviate environmental concerns when the public sector is involved</vt:lpstr>
      <vt:lpstr>PowerPoint Presentation</vt:lpstr>
      <vt:lpstr>GVC–led development:  Drivers and policies for participation</vt:lpstr>
      <vt:lpstr>Fundamentals need not determine destiny and transitions—policies matter</vt:lpstr>
      <vt:lpstr>Fundamentals need not determine destiny—policies matter</vt:lpstr>
      <vt:lpstr>Facilitating GVC participation:  factor markets</vt:lpstr>
      <vt:lpstr>Facilitating GVC participation:  standards</vt:lpstr>
      <vt:lpstr>Facilitating GVC participation:  linkages</vt:lpstr>
      <vt:lpstr>Facilitating GVC participation:  Drivers for successful implementation of special economic zones</vt:lpstr>
      <vt:lpstr>What are the impacts of removing specific constraints?   If Africa…</vt:lpstr>
      <vt:lpstr>GVC–led development: Policies for benefitting from GVCs</vt:lpstr>
      <vt:lpstr>Policies can help ensure benefits are shared and sustained</vt:lpstr>
      <vt:lpstr>Working conditions improved in apparel sector  firms participating in the ILO-IFC Better Work  Vietnam program</vt:lpstr>
      <vt:lpstr>The threat to rules-based trade may be a historical inevitability</vt:lpstr>
      <vt:lpstr>Deepen  traditional  trade  cooperation</vt:lpstr>
      <vt:lpstr>Look beyond  trade to keep trade open and  beneficial</vt:lpstr>
      <vt:lpstr>How the proposed approach to regulation is different</vt:lpstr>
      <vt:lpstr>PowerPoint Presentation</vt:lpstr>
      <vt:lpstr>Reserve slides</vt:lpstr>
      <vt:lpstr>Market size matters: trade liberalization can expand market size</vt:lpstr>
      <vt:lpstr>What are the impacts of removing tariffs?   </vt:lpstr>
      <vt:lpstr>Share of Development Lending with Trade Policy Prior Actions</vt:lpstr>
      <vt:lpstr>Tariffs and DPOs</vt:lpstr>
      <vt:lpstr>Geography matters: overcoming remoteness by improving connectivity </vt:lpstr>
      <vt:lpstr>Regional Integration requires more than tariff reduction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WDR 2020 presentation</dc:title>
  <dc:creator>Designed for Humans</dc:creator>
  <cp:lastModifiedBy>Daria Taglioni</cp:lastModifiedBy>
  <cp:revision>167</cp:revision>
  <dcterms:created xsi:type="dcterms:W3CDTF">2019-10-17T23:42:13Z</dcterms:created>
  <dcterms:modified xsi:type="dcterms:W3CDTF">2020-10-29T13:52:03Z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2019-10-17T00:00:00Z</vt:filetime>
  </property>
  <property fmtid="{D5CDD505-2E9C-101B-9397-08002B2CF9AE}" pid="3" name="Creator">
    <vt:lpwstr>Adobe InDesign 14.0 (Macintosh)</vt:lpwstr>
  </property>
  <property fmtid="{D5CDD505-2E9C-101B-9397-08002B2CF9AE}" pid="4" name="LastSaved">
    <vt:filetime>2019-10-17T00:00:00Z</vt:filetime>
  </property>
  <property fmtid="{D5CDD505-2E9C-101B-9397-08002B2CF9AE}" pid="5" name="ContentTypeId">
    <vt:lpwstr>0x010100FD604C3B73AE9943B737720A48E3AF7C</vt:lpwstr>
  </property>
</Properties>
</file>